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636" r:id="rId4"/>
    <p:sldId id="637" r:id="rId5"/>
    <p:sldId id="638" r:id="rId6"/>
    <p:sldId id="639" r:id="rId7"/>
    <p:sldId id="640" r:id="rId8"/>
    <p:sldId id="641" r:id="rId9"/>
    <p:sldId id="642" r:id="rId10"/>
    <p:sldId id="678" r:id="rId11"/>
    <p:sldId id="643" r:id="rId12"/>
    <p:sldId id="679" r:id="rId13"/>
    <p:sldId id="645" r:id="rId14"/>
    <p:sldId id="680" r:id="rId15"/>
    <p:sldId id="646" r:id="rId16"/>
    <p:sldId id="687" r:id="rId17"/>
    <p:sldId id="688" r:id="rId18"/>
    <p:sldId id="710" r:id="rId19"/>
    <p:sldId id="675" r:id="rId20"/>
    <p:sldId id="676" r:id="rId21"/>
    <p:sldId id="711" r:id="rId22"/>
    <p:sldId id="677" r:id="rId23"/>
    <p:sldId id="712" r:id="rId24"/>
    <p:sldId id="713" r:id="rId25"/>
    <p:sldId id="714" r:id="rId26"/>
    <p:sldId id="715" r:id="rId27"/>
    <p:sldId id="716" r:id="rId28"/>
    <p:sldId id="717" r:id="rId29"/>
    <p:sldId id="718"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Lst>
  <p:sldSz cx="9144000" cy="6858000" type="screen4x3"/>
  <p:notesSz cx="7556500" cy="10691813"/>
  <p:defaultTextStyle>
    <a:defPPr>
      <a:defRPr lang="en-GB"/>
    </a:defPPr>
    <a:lvl1pPr algn="l" rtl="0" eaLnBrk="0" fontAlgn="base" hangingPunct="0">
      <a:spcBef>
        <a:spcPct val="0"/>
      </a:spcBef>
      <a:spcAft>
        <a:spcPct val="0"/>
      </a:spcAft>
      <a:defRPr sz="2400" kern="1200">
        <a:solidFill>
          <a:srgbClr val="000000"/>
        </a:solidFill>
        <a:latin typeface="Times New Roman" pitchFamily="-65" charset="0"/>
        <a:ea typeface="+mn-ea"/>
        <a:cs typeface="+mn-cs"/>
      </a:defRPr>
    </a:lvl1pPr>
    <a:lvl2pPr marL="457200" algn="l" rtl="0" eaLnBrk="0" fontAlgn="base" hangingPunct="0">
      <a:spcBef>
        <a:spcPct val="0"/>
      </a:spcBef>
      <a:spcAft>
        <a:spcPct val="0"/>
      </a:spcAft>
      <a:defRPr sz="2400" kern="1200">
        <a:solidFill>
          <a:srgbClr val="000000"/>
        </a:solidFill>
        <a:latin typeface="Times New Roman" pitchFamily="-65" charset="0"/>
        <a:ea typeface="+mn-ea"/>
        <a:cs typeface="+mn-cs"/>
      </a:defRPr>
    </a:lvl2pPr>
    <a:lvl3pPr marL="914400" algn="l" rtl="0" eaLnBrk="0" fontAlgn="base" hangingPunct="0">
      <a:spcBef>
        <a:spcPct val="0"/>
      </a:spcBef>
      <a:spcAft>
        <a:spcPct val="0"/>
      </a:spcAft>
      <a:defRPr sz="2400" kern="1200">
        <a:solidFill>
          <a:srgbClr val="000000"/>
        </a:solidFill>
        <a:latin typeface="Times New Roman" pitchFamily="-65" charset="0"/>
        <a:ea typeface="+mn-ea"/>
        <a:cs typeface="+mn-cs"/>
      </a:defRPr>
    </a:lvl3pPr>
    <a:lvl4pPr marL="1371600" algn="l" rtl="0" eaLnBrk="0" fontAlgn="base" hangingPunct="0">
      <a:spcBef>
        <a:spcPct val="0"/>
      </a:spcBef>
      <a:spcAft>
        <a:spcPct val="0"/>
      </a:spcAft>
      <a:defRPr sz="2400" kern="1200">
        <a:solidFill>
          <a:srgbClr val="000000"/>
        </a:solidFill>
        <a:latin typeface="Times New Roman" pitchFamily="-65" charset="0"/>
        <a:ea typeface="+mn-ea"/>
        <a:cs typeface="+mn-cs"/>
      </a:defRPr>
    </a:lvl4pPr>
    <a:lvl5pPr marL="1828800" algn="l" rtl="0" eaLnBrk="0" fontAlgn="base" hangingPunct="0">
      <a:spcBef>
        <a:spcPct val="0"/>
      </a:spcBef>
      <a:spcAft>
        <a:spcPct val="0"/>
      </a:spcAft>
      <a:defRPr sz="2400" kern="1200">
        <a:solidFill>
          <a:srgbClr val="000000"/>
        </a:solidFill>
        <a:latin typeface="Times New Roman" pitchFamily="-65" charset="0"/>
        <a:ea typeface="+mn-ea"/>
        <a:cs typeface="+mn-cs"/>
      </a:defRPr>
    </a:lvl5pPr>
    <a:lvl6pPr marL="2286000" algn="l" defTabSz="457200" rtl="0" eaLnBrk="1" latinLnBrk="0" hangingPunct="1">
      <a:defRPr sz="2400" kern="1200">
        <a:solidFill>
          <a:srgbClr val="000000"/>
        </a:solidFill>
        <a:latin typeface="Times New Roman" pitchFamily="-65" charset="0"/>
        <a:ea typeface="+mn-ea"/>
        <a:cs typeface="+mn-cs"/>
      </a:defRPr>
    </a:lvl6pPr>
    <a:lvl7pPr marL="2743200" algn="l" defTabSz="457200" rtl="0" eaLnBrk="1" latinLnBrk="0" hangingPunct="1">
      <a:defRPr sz="2400" kern="1200">
        <a:solidFill>
          <a:srgbClr val="000000"/>
        </a:solidFill>
        <a:latin typeface="Times New Roman" pitchFamily="-65" charset="0"/>
        <a:ea typeface="+mn-ea"/>
        <a:cs typeface="+mn-cs"/>
      </a:defRPr>
    </a:lvl7pPr>
    <a:lvl8pPr marL="3200400" algn="l" defTabSz="457200" rtl="0" eaLnBrk="1" latinLnBrk="0" hangingPunct="1">
      <a:defRPr sz="2400" kern="1200">
        <a:solidFill>
          <a:srgbClr val="000000"/>
        </a:solidFill>
        <a:latin typeface="Times New Roman" pitchFamily="-65" charset="0"/>
        <a:ea typeface="+mn-ea"/>
        <a:cs typeface="+mn-cs"/>
      </a:defRPr>
    </a:lvl8pPr>
    <a:lvl9pPr marL="3657600" algn="l" defTabSz="457200" rtl="0" eaLnBrk="1" latinLnBrk="0" hangingPunct="1">
      <a:defRPr sz="2400" kern="1200">
        <a:solidFill>
          <a:srgbClr val="000000"/>
        </a:solidFill>
        <a:latin typeface="Times New Roman"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7" autoAdjust="0"/>
    <p:restoredTop sz="86443" autoAdjust="0"/>
  </p:normalViewPr>
  <p:slideViewPr>
    <p:cSldViewPr>
      <p:cViewPr>
        <p:scale>
          <a:sx n="100" d="100"/>
          <a:sy n="100" d="100"/>
        </p:scale>
        <p:origin x="-352" y="-80"/>
      </p:cViewPr>
      <p:guideLst>
        <p:guide orient="horz" pos="2160"/>
        <p:guide pos="2880"/>
      </p:guideLst>
    </p:cSldViewPr>
  </p:slideViewPr>
  <p:outlineViewPr>
    <p:cViewPr>
      <p:scale>
        <a:sx n="33" d="100"/>
        <a:sy n="33" d="100"/>
      </p:scale>
      <p:origin x="0" y="23536"/>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6500" cy="10691813"/>
          </a:xfrm>
          <a:prstGeom prst="roundRect">
            <a:avLst>
              <a:gd name="adj" fmla="val 19"/>
            </a:avLst>
          </a:prstGeom>
          <a:solidFill>
            <a:srgbClr val="FFFFFF"/>
          </a:solidFill>
          <a:ln w="9360">
            <a:noFill/>
            <a:round/>
            <a:headEnd/>
            <a:tailEnd/>
          </a:ln>
        </p:spPr>
        <p:txBody>
          <a:bodyPr wrap="none" anchor="ctr">
            <a:prstTxWarp prst="textNoShape">
              <a:avLst/>
            </a:prstTxWarp>
          </a:bodyP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prstTxWarp prst="textNoShape">
              <a:avLst/>
            </a:prstTxWarp>
          </a:bodyPr>
          <a:lstStyle/>
          <a:p>
            <a:endParaRPr lang="en-US"/>
          </a:p>
        </p:txBody>
      </p:sp>
      <p:sp>
        <p:nvSpPr>
          <p:cNvPr id="2051" name="Rectangle 3"/>
          <p:cNvSpPr>
            <a:spLocks noGrp="1" noRot="1" noChangeAspect="1" noChangeArrowheads="1" noTextEdit="1"/>
          </p:cNvSpPr>
          <p:nvPr>
            <p:ph type="sldImg"/>
          </p:nvPr>
        </p:nvSpPr>
        <p:spPr bwMode="auto">
          <a:xfrm>
            <a:off x="0" y="303213"/>
            <a:ext cx="1588" cy="15217775"/>
          </a:xfrm>
          <a:prstGeom prst="rect">
            <a:avLst/>
          </a:prstGeom>
          <a:solidFill>
            <a:srgbClr val="FFFFFF"/>
          </a:solidFill>
          <a:ln w="9525">
            <a:solidFill>
              <a:srgbClr val="000000"/>
            </a:solidFill>
            <a:miter lim="800000"/>
            <a:headEnd/>
            <a:tailEnd/>
          </a:ln>
          <a:effectLst/>
        </p:spPr>
      </p:sp>
      <p:sp>
        <p:nvSpPr>
          <p:cNvPr id="2052" name="Text Box 4"/>
          <p:cNvSpPr txBox="1">
            <a:spLocks noGrp="1" noChangeArrowheads="1"/>
          </p:cNvSpPr>
          <p:nvPr>
            <p:ph type="body" idx="1"/>
          </p:nvPr>
        </p:nvSpPr>
        <p:spPr bwMode="auto">
          <a:xfrm>
            <a:off x="503238" y="4316413"/>
            <a:ext cx="5856287" cy="40592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10577097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8087FF2B-5521-3A4D-A1D0-76DB9CF3812B}" type="slidenum">
              <a:rPr lang="en-US"/>
              <a:pPr/>
              <a:t>10</a:t>
            </a:fld>
            <a:endParaRPr lang="en-US"/>
          </a:p>
        </p:txBody>
      </p:sp>
      <p:sp>
        <p:nvSpPr>
          <p:cNvPr id="453634"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53635"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6F8435DD-4154-8B49-B217-21F83734394E}" type="slidenum">
              <a:rPr lang="en-US"/>
              <a:pPr/>
              <a:t>11</a:t>
            </a:fld>
            <a:endParaRPr lang="en-US"/>
          </a:p>
        </p:txBody>
      </p:sp>
      <p:sp>
        <p:nvSpPr>
          <p:cNvPr id="455682" name="Rectangle 2"/>
          <p:cNvSpPr>
            <a:spLocks noGrp="1" noRot="1" noChangeAspect="1" noChangeArrowheads="1" noTextEdit="1"/>
          </p:cNvSpPr>
          <p:nvPr>
            <p:ph type="sldImg"/>
          </p:nvPr>
        </p:nvSpPr>
        <p:spPr>
          <a:xfrm>
            <a:off x="-10144125" y="303213"/>
            <a:ext cx="20289838" cy="15217775"/>
          </a:xfrm>
          <a:ln/>
        </p:spPr>
      </p:sp>
      <p:sp>
        <p:nvSpPr>
          <p:cNvPr id="455683" name="Rectangle 3"/>
          <p:cNvSpPr>
            <a:spLocks noGrp="1" noChangeArrowheads="1"/>
          </p:cNvSpPr>
          <p:nvPr>
            <p:ph type="body" idx="1"/>
          </p:nvPr>
        </p:nvSpPr>
        <p:spPr>
          <a:xfrm>
            <a:off x="554494" y="5047056"/>
            <a:ext cx="6452761" cy="4746348"/>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13883C8C-9A43-E247-9723-328A7E45CC0D}" type="slidenum">
              <a:rPr lang="en-US"/>
              <a:pPr/>
              <a:t>12</a:t>
            </a:fld>
            <a:endParaRPr lang="en-US"/>
          </a:p>
        </p:txBody>
      </p:sp>
      <p:sp>
        <p:nvSpPr>
          <p:cNvPr id="471042" name="Rectangle 2"/>
          <p:cNvSpPr>
            <a:spLocks noGrp="1" noRot="1" noChangeAspect="1" noChangeArrowheads="1" noTextEdit="1"/>
          </p:cNvSpPr>
          <p:nvPr>
            <p:ph type="sldImg"/>
          </p:nvPr>
        </p:nvSpPr>
        <p:spPr>
          <a:xfrm>
            <a:off x="-10144125" y="303213"/>
            <a:ext cx="20289838" cy="15217775"/>
          </a:xfrm>
          <a:ln/>
        </p:spPr>
      </p:sp>
      <p:sp>
        <p:nvSpPr>
          <p:cNvPr id="47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E96752E3-F42B-D645-AE24-C213965A429F}" type="slidenum">
              <a:rPr lang="en-US"/>
              <a:pPr/>
              <a:t>13</a:t>
            </a:fld>
            <a:endParaRPr lang="en-US"/>
          </a:p>
        </p:txBody>
      </p:sp>
      <p:sp>
        <p:nvSpPr>
          <p:cNvPr id="457730"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57731"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E96752E3-F42B-D645-AE24-C213965A429F}" type="slidenum">
              <a:rPr lang="en-US"/>
              <a:pPr/>
              <a:t>14</a:t>
            </a:fld>
            <a:endParaRPr lang="en-US"/>
          </a:p>
        </p:txBody>
      </p:sp>
      <p:sp>
        <p:nvSpPr>
          <p:cNvPr id="457730"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57731"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087D77BC-A190-CB45-80DE-489CF1E0898B}" type="slidenum">
              <a:rPr lang="en-US"/>
              <a:pPr/>
              <a:t>15</a:t>
            </a:fld>
            <a:endParaRPr lang="en-US"/>
          </a:p>
        </p:txBody>
      </p:sp>
      <p:sp>
        <p:nvSpPr>
          <p:cNvPr id="459778"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59779"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7F45869F-812E-DC41-8035-E6A62E3E719A}" type="slidenum">
              <a:rPr lang="en-US"/>
              <a:pPr/>
              <a:t>16</a:t>
            </a:fld>
            <a:endParaRPr lang="en-US"/>
          </a:p>
        </p:txBody>
      </p:sp>
      <p:sp>
        <p:nvSpPr>
          <p:cNvPr id="461826"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61827"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7F45869F-812E-DC41-8035-E6A62E3E719A}" type="slidenum">
              <a:rPr lang="en-US"/>
              <a:pPr/>
              <a:t>17</a:t>
            </a:fld>
            <a:endParaRPr lang="en-US"/>
          </a:p>
        </p:txBody>
      </p:sp>
      <p:sp>
        <p:nvSpPr>
          <p:cNvPr id="461826"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61827"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80BB374F-99B4-444F-9408-A1E21F36F6CC}" type="slidenum">
              <a:rPr lang="en-US"/>
              <a:pPr/>
              <a:t>18</a:t>
            </a:fld>
            <a:endParaRPr lang="en-US"/>
          </a:p>
        </p:txBody>
      </p:sp>
      <p:sp>
        <p:nvSpPr>
          <p:cNvPr id="465922"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65923"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BB82DEE7-0F89-9D48-9848-A5B9A2B61BFF}" type="slidenum">
              <a:rPr lang="en-US"/>
              <a:pPr/>
              <a:t>19</a:t>
            </a:fld>
            <a:endParaRPr lang="en-US"/>
          </a:p>
        </p:txBody>
      </p:sp>
      <p:sp>
        <p:nvSpPr>
          <p:cNvPr id="92162" name="Rectangle 2"/>
          <p:cNvSpPr>
            <a:spLocks noGrp="1" noRot="1" noChangeAspect="1" noChangeArrowheads="1" noTextEdit="1"/>
          </p:cNvSpPr>
          <p:nvPr>
            <p:ph type="sldImg"/>
          </p:nvPr>
        </p:nvSpPr>
        <p:spPr>
          <a:xfrm>
            <a:off x="-10144125" y="303213"/>
            <a:ext cx="20289838" cy="15217775"/>
          </a:xfrm>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29C4DB51-B640-C64D-BFBE-3DC24D38D036}" type="slidenum">
              <a:rPr lang="en-US"/>
              <a:pPr/>
              <a:t>20</a:t>
            </a:fld>
            <a:endParaRPr lang="en-US"/>
          </a:p>
        </p:txBody>
      </p:sp>
      <p:sp>
        <p:nvSpPr>
          <p:cNvPr id="93186" name="Rectangle 2"/>
          <p:cNvSpPr>
            <a:spLocks noGrp="1" noRot="1" noChangeAspect="1" noChangeArrowheads="1" noTextEdit="1"/>
          </p:cNvSpPr>
          <p:nvPr>
            <p:ph type="sldImg"/>
          </p:nvPr>
        </p:nvSpPr>
        <p:spPr>
          <a:xfrm>
            <a:off x="-10144125" y="303213"/>
            <a:ext cx="20289838" cy="15217775"/>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80BB374F-99B4-444F-9408-A1E21F36F6CC}" type="slidenum">
              <a:rPr lang="en-US"/>
              <a:pPr/>
              <a:t>21</a:t>
            </a:fld>
            <a:endParaRPr lang="en-US"/>
          </a:p>
        </p:txBody>
      </p:sp>
      <p:sp>
        <p:nvSpPr>
          <p:cNvPr id="465922"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65923"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9370F9DF-12C9-CA4A-A010-BAD9D89F29A3}" type="slidenum">
              <a:rPr lang="en-US"/>
              <a:pPr/>
              <a:t>22</a:t>
            </a:fld>
            <a:endParaRPr lang="en-US"/>
          </a:p>
        </p:txBody>
      </p:sp>
      <p:sp>
        <p:nvSpPr>
          <p:cNvPr id="94210" name="Rectangle 2"/>
          <p:cNvSpPr>
            <a:spLocks noGrp="1" noRot="1" noChangeAspect="1" noChangeArrowheads="1" noTextEdit="1"/>
          </p:cNvSpPr>
          <p:nvPr>
            <p:ph type="sldImg"/>
          </p:nvPr>
        </p:nvSpPr>
        <p:spPr>
          <a:xfrm>
            <a:off x="-10144125" y="303213"/>
            <a:ext cx="20289838" cy="15217775"/>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D5030F90-0E48-9044-B894-6406EFD691FC}" type="slidenum">
              <a:rPr lang="en-US"/>
              <a:pPr/>
              <a:t>3</a:t>
            </a:fld>
            <a:endParaRPr lang="en-US"/>
          </a:p>
        </p:txBody>
      </p:sp>
      <p:sp>
        <p:nvSpPr>
          <p:cNvPr id="441346"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41347"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630471F3-E539-6748-BA2C-98B9EC385D9C}" type="slidenum">
              <a:rPr lang="en-US"/>
              <a:pPr/>
              <a:t>4</a:t>
            </a:fld>
            <a:endParaRPr lang="en-US"/>
          </a:p>
        </p:txBody>
      </p:sp>
      <p:sp>
        <p:nvSpPr>
          <p:cNvPr id="443394"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43395"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D8C34129-221C-1649-87B8-AEBE72B8D25C}" type="slidenum">
              <a:rPr lang="en-US"/>
              <a:pPr/>
              <a:t>5</a:t>
            </a:fld>
            <a:endParaRPr lang="en-US"/>
          </a:p>
        </p:txBody>
      </p:sp>
      <p:sp>
        <p:nvSpPr>
          <p:cNvPr id="445442"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45443"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93C8F029-8AE5-D947-B72A-FA0529245CA7}" type="slidenum">
              <a:rPr lang="en-US"/>
              <a:pPr/>
              <a:t>6</a:t>
            </a:fld>
            <a:endParaRPr lang="en-US"/>
          </a:p>
        </p:txBody>
      </p:sp>
      <p:sp>
        <p:nvSpPr>
          <p:cNvPr id="447490"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47491"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8BC692A6-1538-9C44-851A-223BAF614097}" type="slidenum">
              <a:rPr lang="en-US"/>
              <a:pPr/>
              <a:t>7</a:t>
            </a:fld>
            <a:endParaRPr lang="en-US"/>
          </a:p>
        </p:txBody>
      </p:sp>
      <p:sp>
        <p:nvSpPr>
          <p:cNvPr id="449538"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49539"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3538DF76-06FD-DB46-846C-E587942431FB}" type="slidenum">
              <a:rPr lang="en-US"/>
              <a:pPr/>
              <a:t>8</a:t>
            </a:fld>
            <a:endParaRPr lang="en-US"/>
          </a:p>
        </p:txBody>
      </p:sp>
      <p:sp>
        <p:nvSpPr>
          <p:cNvPr id="451586" name="Rectangle 2"/>
          <p:cNvSpPr>
            <a:spLocks noGrp="1" noRot="1" noChangeAspect="1" noChangeArrowheads="1" noTextEdit="1"/>
          </p:cNvSpPr>
          <p:nvPr>
            <p:ph type="sldImg"/>
          </p:nvPr>
        </p:nvSpPr>
        <p:spPr>
          <a:xfrm>
            <a:off x="-10144125" y="303213"/>
            <a:ext cx="20289838" cy="15217775"/>
          </a:xfrm>
          <a:ln/>
        </p:spPr>
      </p:sp>
      <p:sp>
        <p:nvSpPr>
          <p:cNvPr id="451587" name="Rectangle 3"/>
          <p:cNvSpPr>
            <a:spLocks noGrp="1" noChangeArrowheads="1"/>
          </p:cNvSpPr>
          <p:nvPr>
            <p:ph type="body" idx="1"/>
          </p:nvPr>
        </p:nvSpPr>
        <p:spPr>
          <a:xfrm>
            <a:off x="554494" y="5047056"/>
            <a:ext cx="6452761" cy="4746348"/>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280268" y="10155367"/>
            <a:ext cx="3274483" cy="534591"/>
          </a:xfrm>
          <a:prstGeom prst="rect">
            <a:avLst/>
          </a:prstGeom>
          <a:ln/>
        </p:spPr>
        <p:txBody>
          <a:bodyPr lIns="104269" tIns="52135" rIns="104269" bIns="52135"/>
          <a:lstStyle/>
          <a:p>
            <a:fld id="{8087FF2B-5521-3A4D-A1D0-76DB9CF3812B}" type="slidenum">
              <a:rPr lang="en-US"/>
              <a:pPr/>
              <a:t>9</a:t>
            </a:fld>
            <a:endParaRPr lang="en-US"/>
          </a:p>
        </p:txBody>
      </p:sp>
      <p:sp>
        <p:nvSpPr>
          <p:cNvPr id="453634"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453635" name="Text Box 3"/>
          <p:cNvSpPr txBox="1">
            <a:spLocks noGrp="1" noChangeArrowheads="1"/>
          </p:cNvSpPr>
          <p:nvPr>
            <p:ph type="body" idx="1"/>
          </p:nvPr>
        </p:nvSpPr>
        <p:spPr>
          <a:xfrm>
            <a:off x="554494" y="5047057"/>
            <a:ext cx="6452761" cy="4748204"/>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0"/>
            <a:ext cx="2284413" cy="9386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2425" cy="9386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39238" cy="1138238"/>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2625"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5715000"/>
            <a:ext cx="4494213"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0"/>
            <a:ext cx="9139238" cy="11382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0" y="5715000"/>
            <a:ext cx="9139238" cy="3671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a:spcBef>
          <a:spcPct val="0"/>
        </a:spcBef>
        <a:spcAft>
          <a:spcPct val="0"/>
        </a:spcAft>
        <a:buClr>
          <a:srgbClr val="FF0000"/>
        </a:buClr>
        <a:buSzPct val="100000"/>
        <a:buFont typeface="Times New Roman" pitchFamily="-65" charset="0"/>
        <a:defRPr sz="4400">
          <a:solidFill>
            <a:srgbClr val="FF0000"/>
          </a:solidFill>
          <a:latin typeface="+mj-lt"/>
          <a:ea typeface="+mj-ea"/>
          <a:cs typeface="+mj-cs"/>
        </a:defRPr>
      </a:lvl1pPr>
      <a:lvl2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2pPr>
      <a:lvl3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3pPr>
      <a:lvl4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4pPr>
      <a:lvl5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5pPr>
      <a:lvl6pPr marL="4572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6pPr>
      <a:lvl7pPr marL="9144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7pPr>
      <a:lvl8pPr marL="13716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8pPr>
      <a:lvl9pPr marL="18288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9pPr>
    </p:titleStyle>
    <p:bodyStyle>
      <a:lvl1pPr marL="338138" indent="-338138" algn="ctr" defTabSz="449263" rtl="0" fontAlgn="base">
        <a:spcBef>
          <a:spcPts val="763"/>
        </a:spcBef>
        <a:spcAft>
          <a:spcPct val="0"/>
        </a:spcAft>
        <a:buClr>
          <a:srgbClr val="3333CC"/>
        </a:buClr>
        <a:buSzPct val="100000"/>
        <a:buFont typeface="Times New Roman" pitchFamily="-65" charset="0"/>
        <a:defRPr sz="3200">
          <a:solidFill>
            <a:srgbClr val="000000"/>
          </a:solidFill>
          <a:latin typeface="+mn-lt"/>
          <a:ea typeface="+mn-ea"/>
          <a:cs typeface="+mn-cs"/>
        </a:defRPr>
      </a:lvl1pPr>
      <a:lvl2pPr marL="738188" indent="-280988" algn="l" defTabSz="449263" rtl="0" fontAlgn="base">
        <a:spcBef>
          <a:spcPts val="663"/>
        </a:spcBef>
        <a:spcAft>
          <a:spcPct val="0"/>
        </a:spcAft>
        <a:buClr>
          <a:srgbClr val="3333CC"/>
        </a:buClr>
        <a:buSzPct val="100000"/>
        <a:buFont typeface="Times New Roman" pitchFamily="-65" charset="0"/>
        <a:buChar char="–"/>
        <a:defRPr sz="2800">
          <a:solidFill>
            <a:srgbClr val="000000"/>
          </a:solidFill>
          <a:latin typeface="+mn-lt"/>
          <a:ea typeface="ＭＳ Ｐゴシック" pitchFamily="-65" charset="-128"/>
        </a:defRPr>
      </a:lvl2pPr>
      <a:lvl3pPr marL="1143000" indent="-228600" algn="l" defTabSz="449263" rtl="0" fontAlgn="base">
        <a:spcBef>
          <a:spcPts val="563"/>
        </a:spcBef>
        <a:spcAft>
          <a:spcPct val="0"/>
        </a:spcAft>
        <a:buClr>
          <a:srgbClr val="3333CC"/>
        </a:buClr>
        <a:buSzPct val="100000"/>
        <a:buFont typeface="Times New Roman" pitchFamily="-65" charset="0"/>
        <a:buChar char="•"/>
        <a:defRPr sz="2400">
          <a:solidFill>
            <a:srgbClr val="000000"/>
          </a:solidFill>
          <a:latin typeface="+mn-lt"/>
          <a:ea typeface="ＭＳ Ｐゴシック" pitchFamily="-65" charset="-128"/>
        </a:defRPr>
      </a:lvl3pPr>
      <a:lvl4pPr marL="1600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4pPr>
      <a:lvl5pPr marL="20574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5pPr>
      <a:lvl6pPr marL="25146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6pPr>
      <a:lvl7pPr marL="29718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7pPr>
      <a:lvl8pPr marL="34290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8pPr>
      <a:lvl9pPr marL="3886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2286000"/>
            <a:ext cx="7772400" cy="1143000"/>
          </a:xfrm>
          <a:ln/>
        </p:spPr>
        <p:txBody>
          <a:bodyPr lIns="90000" tIns="46800" rIns="90000" bIns="46800"/>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CSC </a:t>
            </a:r>
            <a:r>
              <a:rPr lang="en-GB" dirty="0"/>
              <a:t>536 </a:t>
            </a:r>
            <a:r>
              <a:rPr lang="en-GB"/>
              <a:t>Lecture</a:t>
            </a:r>
            <a:r>
              <a:rPr lang="en-GB" smtClean="0"/>
              <a:t> 6</a:t>
            </a:r>
            <a:endParaRPr lang="en-GB"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Process resilience</a:t>
            </a:r>
          </a:p>
        </p:txBody>
      </p:sp>
      <p:sp>
        <p:nvSpPr>
          <p:cNvPr id="452611" name="Rectangle 3"/>
          <p:cNvSpPr>
            <a:spLocks noGrp="1" noChangeArrowheads="1"/>
          </p:cNvSpPr>
          <p:nvPr>
            <p:ph type="body" idx="1"/>
          </p:nvPr>
        </p:nvSpPr>
        <p:spPr>
          <a:xfrm>
            <a:off x="11113" y="1511300"/>
            <a:ext cx="9132887" cy="5346700"/>
          </a:xfrm>
          <a:ln/>
        </p:spPr>
        <p:txBody>
          <a:bodyPr lIns="0" tIns="0" rIns="0" bIns="0"/>
          <a:lstStyle/>
          <a:p>
            <a:pPr marL="457200" indent="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The key approach to tolerating a faulty process is to organize several identical processes into a </a:t>
            </a:r>
            <a:r>
              <a:rPr lang="en-GB" sz="2800" dirty="0" smtClean="0"/>
              <a:t>group</a:t>
            </a:r>
          </a:p>
          <a:p>
            <a:pPr marL="1200150" lvl="1" indent="-342900">
              <a:lnSpc>
                <a:spcPct val="94000"/>
              </a:lnSpc>
              <a:buClr>
                <a:srgbClr val="000000"/>
              </a:buClr>
              <a:buSzPct val="60000"/>
              <a:buFontTx/>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smtClean="0"/>
              <a:t>if </a:t>
            </a:r>
            <a:r>
              <a:rPr lang="en-GB" sz="2400" dirty="0"/>
              <a:t>a process fails, then other (replicated) processes in the group can take over</a:t>
            </a:r>
            <a:endParaRPr lang="en-GB" sz="24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Groups </a:t>
            </a:r>
            <a:r>
              <a:rPr lang="en-GB" sz="2800" dirty="0"/>
              <a:t>abstract the collection of individual processes</a:t>
            </a:r>
            <a:endParaRPr lang="en-GB" sz="28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Process </a:t>
            </a:r>
            <a:r>
              <a:rPr lang="en-GB" sz="2800" dirty="0"/>
              <a:t>groups can be dynamic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lgn="ctr">
              <a:buSzPct val="60000"/>
            </a:pPr>
            <a:r>
              <a:rPr lang="en-US" dirty="0">
                <a:solidFill>
                  <a:srgbClr val="FF0000"/>
                </a:solidFill>
              </a:rPr>
              <a:t>Flat Groups versus Hierarchical Groups</a:t>
            </a:r>
          </a:p>
        </p:txBody>
      </p:sp>
      <p:sp>
        <p:nvSpPr>
          <p:cNvPr id="454659" name="Rectangle 3"/>
          <p:cNvSpPr>
            <a:spLocks noGrp="1" noChangeArrowheads="1"/>
          </p:cNvSpPr>
          <p:nvPr>
            <p:ph type="body" idx="1"/>
          </p:nvPr>
        </p:nvSpPr>
        <p:spPr>
          <a:xfrm>
            <a:off x="685800" y="5715000"/>
            <a:ext cx="8453438" cy="1143000"/>
          </a:xfrm>
        </p:spPr>
        <p:txBody>
          <a:bodyPr/>
          <a:lstStyle/>
          <a:p>
            <a:pPr marL="342900" indent="-342900" algn="l">
              <a:lnSpc>
                <a:spcPct val="90000"/>
              </a:lnSpc>
              <a:buClr>
                <a:schemeClr val="tx1"/>
              </a:buClr>
              <a:buFontTx/>
              <a:buAutoNum type="alphaLcParenR"/>
            </a:pPr>
            <a:r>
              <a:rPr lang="en-US" sz="2000" dirty="0"/>
              <a:t>Communication in a flat group.</a:t>
            </a:r>
          </a:p>
          <a:p>
            <a:pPr marL="342900" indent="-342900" algn="l">
              <a:lnSpc>
                <a:spcPct val="90000"/>
              </a:lnSpc>
              <a:buClr>
                <a:schemeClr val="tx1"/>
              </a:buClr>
              <a:buFontTx/>
              <a:buAutoNum type="alphaLcParenR"/>
            </a:pPr>
            <a:r>
              <a:rPr lang="en-US" sz="2000" dirty="0"/>
              <a:t>Communication in a simple hierarchical group</a:t>
            </a:r>
          </a:p>
        </p:txBody>
      </p:sp>
      <p:pic>
        <p:nvPicPr>
          <p:cNvPr id="454660" name="Picture 4"/>
          <p:cNvPicPr>
            <a:picLocks noChangeAspect="1" noChangeArrowheads="1"/>
          </p:cNvPicPr>
          <p:nvPr/>
        </p:nvPicPr>
        <p:blipFill>
          <a:blip r:embed="rId3"/>
          <a:srcRect l="21352" t="42900" r="20070" b="37160"/>
          <a:stretch>
            <a:fillRect/>
          </a:stretch>
        </p:blipFill>
        <p:spPr bwMode="auto">
          <a:xfrm>
            <a:off x="381000" y="1447800"/>
            <a:ext cx="8382000" cy="4038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marL="838200" indent="-838200" algn="ctr">
              <a:buClr>
                <a:schemeClr val="tx1"/>
              </a:buClr>
            </a:pPr>
            <a:r>
              <a:rPr lang="en-US" dirty="0">
                <a:solidFill>
                  <a:srgbClr val="FF0000"/>
                </a:solidFill>
              </a:rPr>
              <a:t>Group Membership</a:t>
            </a:r>
          </a:p>
        </p:txBody>
      </p:sp>
      <p:sp>
        <p:nvSpPr>
          <p:cNvPr id="470019" name="Rectangle 3"/>
          <p:cNvSpPr>
            <a:spLocks noGrp="1" noChangeArrowheads="1"/>
          </p:cNvSpPr>
          <p:nvPr>
            <p:ph type="body" idx="1"/>
          </p:nvPr>
        </p:nvSpPr>
        <p:spPr>
          <a:xfrm>
            <a:off x="0" y="1981200"/>
            <a:ext cx="9139238" cy="4876800"/>
          </a:xfrm>
        </p:spPr>
        <p:txBody>
          <a:bodyPr/>
          <a:lstStyle/>
          <a:p>
            <a:pPr marL="800100" indent="-342900" algn="l">
              <a:buSzPct val="60000"/>
            </a:pPr>
            <a:r>
              <a:rPr lang="en-US" sz="2800" dirty="0"/>
              <a:t>Some method needed to keep track of group membership</a:t>
            </a:r>
          </a:p>
          <a:p>
            <a:pPr marL="1204912" lvl="2" indent="-342900">
              <a:buSzPct val="60000"/>
              <a:buFont typeface="Times New Roman" charset="0"/>
              <a:buBlip>
                <a:blip r:embed="rId3"/>
              </a:buBlip>
            </a:pPr>
            <a:r>
              <a:rPr lang="en-US" dirty="0"/>
              <a:t>Group Server</a:t>
            </a:r>
          </a:p>
          <a:p>
            <a:pPr marL="1204912" lvl="2" indent="-342900">
              <a:buSzPct val="60000"/>
              <a:buFont typeface="Times New Roman" charset="0"/>
              <a:buBlip>
                <a:blip r:embed="rId3"/>
              </a:buBlip>
            </a:pPr>
            <a:r>
              <a:rPr lang="en-US" dirty="0"/>
              <a:t>Distributed solution using reliable multicasting</a:t>
            </a:r>
            <a:endParaRPr lang="en-US" dirty="0" smtClean="0"/>
          </a:p>
          <a:p>
            <a:pPr marL="800100" indent="-342900" algn="l">
              <a:buSzPct val="60000"/>
            </a:pPr>
            <a:endParaRPr lang="en-US" sz="2800" dirty="0" smtClean="0"/>
          </a:p>
          <a:p>
            <a:pPr marL="800100" indent="-342900" algn="l">
              <a:buSzPct val="60000"/>
            </a:pPr>
            <a:r>
              <a:rPr lang="en-US" sz="2800" dirty="0" smtClean="0"/>
              <a:t>Problem </a:t>
            </a:r>
            <a:r>
              <a:rPr lang="en-US" sz="2800" dirty="0"/>
              <a:t>when a group member crashes</a:t>
            </a:r>
            <a:endParaRPr lang="en-US" sz="2800" dirty="0" smtClean="0"/>
          </a:p>
          <a:p>
            <a:pPr marL="800100" indent="-342900" algn="l">
              <a:buSzPct val="60000"/>
            </a:pPr>
            <a:endParaRPr lang="en-US" sz="2800" dirty="0" smtClean="0"/>
          </a:p>
          <a:p>
            <a:pPr marL="457200" indent="0" algn="l">
              <a:buSzPct val="60000"/>
            </a:pPr>
            <a:r>
              <a:rPr lang="en-US" sz="2800" dirty="0" smtClean="0"/>
              <a:t>Problem </a:t>
            </a:r>
            <a:r>
              <a:rPr lang="en-US" sz="2800" dirty="0"/>
              <a:t>synchronizing sending and receiving messages with joining and leaving the </a:t>
            </a:r>
            <a:r>
              <a:rPr lang="en-US" sz="2800" dirty="0" smtClean="0"/>
              <a:t>group</a:t>
            </a:r>
            <a:endParaRPr lang="en-US" dirty="0" smtClean="0"/>
          </a:p>
          <a:p>
            <a:pPr marL="1204912" lvl="2" indent="-342900">
              <a:buSzPct val="60000"/>
              <a:buFont typeface="Times New Roman" charset="0"/>
              <a:buBlip>
                <a:blip r:embed="rId3"/>
              </a:buBlip>
            </a:pPr>
            <a:r>
              <a:rPr lang="en-US" dirty="0" smtClean="0">
                <a:solidFill>
                  <a:srgbClr val="FF0000"/>
                </a:solidFill>
              </a:rPr>
              <a:t>We will see how group membership is handled later</a:t>
            </a:r>
          </a:p>
          <a:p>
            <a:pPr marL="457200" indent="0" algn="l">
              <a:buSzPct val="60000"/>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Failure masking and replication</a:t>
            </a:r>
          </a:p>
        </p:txBody>
      </p:sp>
      <p:sp>
        <p:nvSpPr>
          <p:cNvPr id="456707" name="Rectangle 3"/>
          <p:cNvSpPr>
            <a:spLocks noGrp="1" noChangeArrowheads="1"/>
          </p:cNvSpPr>
          <p:nvPr>
            <p:ph type="body" idx="1"/>
          </p:nvPr>
        </p:nvSpPr>
        <p:spPr>
          <a:xfrm>
            <a:off x="0" y="1609725"/>
            <a:ext cx="9132888" cy="5249863"/>
          </a:xfrm>
          <a:ln/>
        </p:spPr>
        <p:txBody>
          <a:bodyPr lIns="0" tIns="0" rIns="0" bIns="0"/>
          <a:lstStyle/>
          <a:p>
            <a:pPr marL="806450" indent="-34925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Processes in a group are replicas of each other</a:t>
            </a:r>
            <a:endParaRPr lang="en-GB" sz="2800"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457200" indent="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As </a:t>
            </a:r>
            <a:r>
              <a:rPr lang="en-GB" sz="2800" dirty="0"/>
              <a:t>seen in the last lecture, we have two ways to achieve replication:</a:t>
            </a:r>
          </a:p>
          <a:p>
            <a:pPr marL="1211262" lvl="2" indent="-349250">
              <a:buClr>
                <a:srgbClr val="000000"/>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Primary based protocols (they use hierarchical groups in which the primary coordinates all writes at replicas</a:t>
            </a:r>
          </a:p>
          <a:p>
            <a:pPr marL="1211262" lvl="2" indent="-349250">
              <a:buClr>
                <a:srgbClr val="000000"/>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Replicated-write protocols (they use flat groups)</a:t>
            </a:r>
            <a:endParaRPr lang="en-GB"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How </a:t>
            </a:r>
            <a:r>
              <a:rPr lang="en-GB" sz="2800" dirty="0"/>
              <a:t>much replication is needed?</a:t>
            </a:r>
          </a:p>
          <a:p>
            <a:pPr marL="1211262" lvl="2" indent="-34925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Crash failures: need</a:t>
            </a:r>
            <a:r>
              <a:rPr lang="en-GB" dirty="0" smtClean="0"/>
              <a:t> ??? </a:t>
            </a:r>
            <a:r>
              <a:rPr lang="en-GB" dirty="0"/>
              <a:t>replicas to handle </a:t>
            </a:r>
            <a:r>
              <a:rPr lang="en-GB" dirty="0" err="1"/>
              <a:t>k</a:t>
            </a:r>
            <a:r>
              <a:rPr lang="en-GB" dirty="0"/>
              <a:t> faults</a:t>
            </a:r>
          </a:p>
          <a:p>
            <a:pPr marL="1211262" lvl="2" indent="-34925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Byzantine failures: </a:t>
            </a:r>
            <a:r>
              <a:rPr lang="en-GB" dirty="0" smtClean="0"/>
              <a:t>need ??? </a:t>
            </a:r>
            <a:r>
              <a:rPr lang="en-GB" dirty="0"/>
              <a:t>replicas to handle </a:t>
            </a:r>
            <a:r>
              <a:rPr lang="en-GB" dirty="0" err="1"/>
              <a:t>k</a:t>
            </a:r>
            <a:r>
              <a:rPr lang="en-GB" dirty="0"/>
              <a:t> faults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Failure masking and replication</a:t>
            </a:r>
          </a:p>
        </p:txBody>
      </p:sp>
      <p:sp>
        <p:nvSpPr>
          <p:cNvPr id="456707" name="Rectangle 3"/>
          <p:cNvSpPr>
            <a:spLocks noGrp="1" noChangeArrowheads="1"/>
          </p:cNvSpPr>
          <p:nvPr>
            <p:ph type="body" idx="1"/>
          </p:nvPr>
        </p:nvSpPr>
        <p:spPr>
          <a:xfrm>
            <a:off x="0" y="1609725"/>
            <a:ext cx="9132888" cy="5249863"/>
          </a:xfrm>
          <a:ln/>
        </p:spPr>
        <p:txBody>
          <a:bodyPr lIns="0" tIns="0" rIns="0" bIns="0"/>
          <a:lstStyle/>
          <a:p>
            <a:pPr marL="806450" indent="-34925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Processes in a group are replicas of each other</a:t>
            </a:r>
            <a:endParaRPr lang="en-GB" sz="2800"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457200" indent="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As </a:t>
            </a:r>
            <a:r>
              <a:rPr lang="en-GB" sz="2800" dirty="0"/>
              <a:t>seen in the last lecture, we have two ways to achieve replication:</a:t>
            </a:r>
          </a:p>
          <a:p>
            <a:pPr marL="1211262" lvl="2" indent="-349250">
              <a:buClr>
                <a:srgbClr val="000000"/>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Primary based protocols (they use hierarchical groups in which the primary coordinates all writes at replicas</a:t>
            </a:r>
          </a:p>
          <a:p>
            <a:pPr marL="1211262" lvl="2" indent="-349250">
              <a:buClr>
                <a:srgbClr val="000000"/>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Replicated-write protocols (they use flat groups)</a:t>
            </a:r>
            <a:endParaRPr lang="en-GB"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6450" indent="-34925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How </a:t>
            </a:r>
            <a:r>
              <a:rPr lang="en-GB" sz="2800" dirty="0"/>
              <a:t>much replication is needed?</a:t>
            </a:r>
          </a:p>
          <a:p>
            <a:pPr marL="1211262" lvl="2" indent="-34925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Crash failures: need k+1 replicas to handle </a:t>
            </a:r>
            <a:r>
              <a:rPr lang="en-GB" dirty="0" err="1"/>
              <a:t>k</a:t>
            </a:r>
            <a:r>
              <a:rPr lang="en-GB" dirty="0"/>
              <a:t> faults</a:t>
            </a:r>
          </a:p>
          <a:p>
            <a:pPr marL="1211262" lvl="2" indent="-34925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Byzantine failures: need  2k+1 replicas to handle </a:t>
            </a:r>
            <a:r>
              <a:rPr lang="en-GB" dirty="0" err="1"/>
              <a:t>k</a:t>
            </a:r>
            <a:r>
              <a:rPr lang="en-GB" dirty="0"/>
              <a:t> faults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Fundamental problem:</a:t>
            </a:r>
            <a:br>
              <a:rPr lang="en-GB" dirty="0" smtClean="0"/>
            </a:br>
            <a:r>
              <a:rPr lang="en-GB" dirty="0" smtClean="0"/>
              <a:t>A</a:t>
            </a:r>
            <a:r>
              <a:rPr lang="en-GB" dirty="0" smtClean="0">
                <a:solidFill>
                  <a:srgbClr val="FF0000"/>
                </a:solidFill>
              </a:rPr>
              <a:t>greement </a:t>
            </a:r>
            <a:r>
              <a:rPr lang="en-GB" dirty="0">
                <a:solidFill>
                  <a:srgbClr val="FF0000"/>
                </a:solidFill>
              </a:rPr>
              <a:t>in faulty systems</a:t>
            </a:r>
          </a:p>
        </p:txBody>
      </p:sp>
      <p:sp>
        <p:nvSpPr>
          <p:cNvPr id="458755" name="Rectangle 3"/>
          <p:cNvSpPr>
            <a:spLocks noGrp="1" noChangeArrowheads="1"/>
          </p:cNvSpPr>
          <p:nvPr>
            <p:ph type="body" idx="1"/>
          </p:nvPr>
        </p:nvSpPr>
        <p:spPr>
          <a:xfrm>
            <a:off x="0" y="2362200"/>
            <a:ext cx="9132888" cy="4497388"/>
          </a:xfrm>
          <a:ln/>
        </p:spPr>
        <p:txBody>
          <a:bodyPr lIns="0" tIns="0" rIns="0" bIns="0"/>
          <a:lstStyle/>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Agreement is required for</a:t>
            </a:r>
          </a:p>
          <a:p>
            <a:pPr marL="1204912" lvl="2" indent="-342900">
              <a:buClr>
                <a:srgbClr val="000000"/>
              </a:buClr>
              <a:buSzPct val="60000"/>
              <a:buFontTx/>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Leader election</a:t>
            </a:r>
          </a:p>
          <a:p>
            <a:pPr marL="1204912" lvl="2" indent="-342900">
              <a:buClr>
                <a:srgbClr val="000000"/>
              </a:buClr>
              <a:buSzPct val="60000"/>
              <a:buFontTx/>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Deciding whether to commit a transaction</a:t>
            </a:r>
          </a:p>
          <a:p>
            <a:pPr marL="1204912" lvl="2" indent="-342900">
              <a:buClr>
                <a:srgbClr val="000000"/>
              </a:buClr>
              <a:buSzPct val="60000"/>
              <a:buFontTx/>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Synchronization</a:t>
            </a:r>
          </a:p>
          <a:p>
            <a:pPr marL="1204912" lvl="2" indent="-342900">
              <a:buClr>
                <a:srgbClr val="000000"/>
              </a:buClr>
              <a:buSzPct val="60000"/>
              <a:buFontTx/>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Dividing up tasks</a:t>
            </a:r>
            <a:endParaRPr lang="en-GB"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The </a:t>
            </a:r>
            <a:r>
              <a:rPr lang="en-GB" sz="2800" dirty="0"/>
              <a:t>goal is for non-faulty processes to reach </a:t>
            </a:r>
            <a:r>
              <a:rPr lang="en-GB" sz="2800" dirty="0" smtClean="0"/>
              <a:t>consensus</a:t>
            </a:r>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solidFill>
                  <a:srgbClr val="FF0000"/>
                </a:solidFill>
              </a:rPr>
              <a:t>Hardness results today. Algorithms next week</a:t>
            </a:r>
            <a:endParaRPr lang="en-GB" sz="2800" dirty="0">
              <a:solidFill>
                <a:srgbClr val="FF0000"/>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0000"/>
                </a:solidFill>
              </a:rPr>
              <a:t>Agreement in </a:t>
            </a:r>
            <a:r>
              <a:rPr lang="en-GB" dirty="0" smtClean="0"/>
              <a:t>Faulty Systems</a:t>
            </a:r>
            <a:endParaRPr lang="en-GB" dirty="0">
              <a:solidFill>
                <a:srgbClr val="FF0000"/>
              </a:solidFill>
            </a:endParaRPr>
          </a:p>
        </p:txBody>
      </p:sp>
      <p:sp>
        <p:nvSpPr>
          <p:cNvPr id="460803" name="Rectangle 3"/>
          <p:cNvSpPr>
            <a:spLocks noGrp="1" noChangeArrowheads="1"/>
          </p:cNvSpPr>
          <p:nvPr>
            <p:ph type="body" idx="1"/>
          </p:nvPr>
        </p:nvSpPr>
        <p:spPr>
          <a:xfrm>
            <a:off x="11113" y="1477963"/>
            <a:ext cx="8904287" cy="5380037"/>
          </a:xfrm>
          <a:ln/>
        </p:spPr>
        <p:txBody>
          <a:bodyPr lIns="0" tIns="0" rIns="0" bIns="0"/>
          <a:lstStyle/>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Perfect processes/imperfect </a:t>
            </a:r>
            <a:r>
              <a:rPr lang="en-GB" sz="2800" dirty="0" smtClean="0"/>
              <a:t>communication</a:t>
            </a:r>
          </a:p>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457200" indent="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No agreement is possible when communication is not reliable</a:t>
            </a:r>
            <a:endParaRPr lang="en-GB" sz="2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Two army </a:t>
            </a:r>
            <a:r>
              <a:rPr lang="en-GB" dirty="0" smtClean="0">
                <a:solidFill>
                  <a:srgbClr val="FF0000"/>
                </a:solidFill>
              </a:rPr>
              <a:t>problem</a:t>
            </a:r>
            <a:endParaRPr lang="en-GB" dirty="0">
              <a:solidFill>
                <a:srgbClr val="FF0000"/>
              </a:solidFill>
            </a:endParaRPr>
          </a:p>
        </p:txBody>
      </p:sp>
      <p:sp>
        <p:nvSpPr>
          <p:cNvPr id="460803" name="Rectangle 3"/>
          <p:cNvSpPr>
            <a:spLocks noGrp="1" noChangeArrowheads="1"/>
          </p:cNvSpPr>
          <p:nvPr>
            <p:ph type="body" idx="1"/>
          </p:nvPr>
        </p:nvSpPr>
        <p:spPr>
          <a:xfrm>
            <a:off x="11113" y="1477963"/>
            <a:ext cx="8904287" cy="5380037"/>
          </a:xfrm>
          <a:ln/>
        </p:spPr>
        <p:txBody>
          <a:bodyPr lIns="0" tIns="0" rIns="0" bIns="0"/>
          <a:lstStyle/>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Perfect processes/imperfect communication </a:t>
            </a:r>
            <a:r>
              <a:rPr lang="en-GB" sz="2800" dirty="0" smtClean="0"/>
              <a:t>example</a:t>
            </a:r>
          </a:p>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a:t>Red army, with 5000 troops, is in the valley</a:t>
            </a:r>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a:t>Two blue armies, each 3000 with troops, are on two hills surrounding the valley</a:t>
            </a:r>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a:t>If blue armies coordinate attack, they will win</a:t>
            </a:r>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a:t>If either attacks by itself, it loses.</a:t>
            </a:r>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a:t>Blue army goal is to reach agreement about </a:t>
            </a:r>
            <a:r>
              <a:rPr lang="en-GB" sz="2400" dirty="0" smtClean="0"/>
              <a:t>attacking</a:t>
            </a:r>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000" dirty="0" smtClean="0"/>
          </a:p>
          <a:p>
            <a:pPr marL="1200150" lvl="1" indent="-393700">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400" dirty="0" smtClean="0"/>
              <a:t>Problem</a:t>
            </a:r>
            <a:r>
              <a:rPr lang="en-GB" sz="2400" dirty="0"/>
              <a:t>: the messenger must go through the valley who can be captured (unreliable communication)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Byzantine generals problem</a:t>
            </a:r>
          </a:p>
        </p:txBody>
      </p:sp>
      <p:sp>
        <p:nvSpPr>
          <p:cNvPr id="464899" name="Rectangle 3"/>
          <p:cNvSpPr>
            <a:spLocks noGrp="1" noChangeArrowheads="1"/>
          </p:cNvSpPr>
          <p:nvPr>
            <p:ph type="body" idx="1"/>
          </p:nvPr>
        </p:nvSpPr>
        <p:spPr>
          <a:xfrm>
            <a:off x="11113" y="1524000"/>
            <a:ext cx="9132887" cy="5334000"/>
          </a:xfrm>
          <a:ln/>
        </p:spPr>
        <p:txBody>
          <a:bodyPr lIns="0" tIns="0" rIns="0" bIns="0"/>
          <a:lstStyle/>
          <a:p>
            <a:pPr marL="800100" indent="-342900" algn="l">
              <a:lnSpc>
                <a:spcPct val="80000"/>
              </a:lnSpc>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800" dirty="0" smtClean="0"/>
              <a:t>Perfect communication/imperfect processes example</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US" sz="24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The Byzantine generals (processes that may exhibit byzantine failures) need to reach a consensus.</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The consensus problem: every process starts with an input and we want an algorithm that satisfies:</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termination: eventually, every non-faulty process must decide on a value </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agreement: all non-faulty decisions must be the same </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validity: if all inputs are the same then the non-faulty decisions must be that input </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Assume network is a complete graph.</a:t>
            </a:r>
          </a:p>
          <a:p>
            <a:pPr marL="1604962" lvl="2"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2?</a:t>
            </a:r>
          </a:p>
          <a:p>
            <a:pPr marL="1604962" lvl="2"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3?</a:t>
            </a:r>
          </a:p>
          <a:p>
            <a:pPr marL="1604962" lvl="2" indent="-342900">
              <a:lnSpc>
                <a:spcPct val="80000"/>
              </a:lnSpc>
              <a:buSzPct val="6000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4?</a:t>
            </a:r>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US" sz="1200" dirty="0" smtClean="0"/>
          </a:p>
          <a:p>
            <a:pPr marL="1200150" lvl="1" indent="-342900">
              <a:lnSpc>
                <a:spcPct val="80000"/>
              </a:lnSpc>
              <a:buSzPct val="60000"/>
              <a:buNone/>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US" sz="28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dirty="0" smtClean="0"/>
              <a:t>Byzantine generals problem</a:t>
            </a:r>
            <a:endParaRPr lang="en-US" dirty="0"/>
          </a:p>
        </p:txBody>
      </p:sp>
      <p:sp>
        <p:nvSpPr>
          <p:cNvPr id="87043" name="Rectangle 3"/>
          <p:cNvSpPr>
            <a:spLocks noGrp="1" noChangeArrowheads="1"/>
          </p:cNvSpPr>
          <p:nvPr>
            <p:ph type="body" idx="1"/>
          </p:nvPr>
        </p:nvSpPr>
        <p:spPr>
          <a:xfrm>
            <a:off x="0" y="5715000"/>
            <a:ext cx="9144000" cy="1143000"/>
          </a:xfrm>
        </p:spPr>
        <p:txBody>
          <a:bodyPr/>
          <a:lstStyle/>
          <a:p>
            <a:r>
              <a:rPr lang="en-US" sz="2000" dirty="0" smtClean="0"/>
              <a:t>The </a:t>
            </a:r>
            <a:r>
              <a:rPr lang="en-US" sz="2000" dirty="0"/>
              <a:t>Byzantine agreement problem for </a:t>
            </a:r>
            <a:r>
              <a:rPr lang="en-US" sz="2000" dirty="0" smtClean="0"/>
              <a:t>three non-faulty </a:t>
            </a:r>
            <a:r>
              <a:rPr lang="en-US" sz="2000" dirty="0"/>
              <a:t>and one faulty process</a:t>
            </a:r>
            <a:r>
              <a:rPr lang="en-US" sz="2000" dirty="0" smtClean="0"/>
              <a:t>.</a:t>
            </a:r>
          </a:p>
          <a:p>
            <a:r>
              <a:rPr lang="en-US" sz="2000" dirty="0" smtClean="0"/>
              <a:t>(</a:t>
            </a:r>
            <a:r>
              <a:rPr lang="en-US" sz="2000" dirty="0"/>
              <a:t>a) Each process</a:t>
            </a:r>
            <a:r>
              <a:rPr lang="en-US" sz="2000" dirty="0" smtClean="0"/>
              <a:t> sends </a:t>
            </a:r>
            <a:r>
              <a:rPr lang="en-US" sz="2000" dirty="0"/>
              <a:t>their value to the others. </a:t>
            </a:r>
          </a:p>
        </p:txBody>
      </p:sp>
      <p:pic>
        <p:nvPicPr>
          <p:cNvPr id="87044" name="Picture 4" descr="08-05"/>
          <p:cNvPicPr>
            <a:picLocks noChangeAspect="1" noChangeArrowheads="1"/>
          </p:cNvPicPr>
          <p:nvPr/>
        </p:nvPicPr>
        <p:blipFill>
          <a:blip r:embed="rId3"/>
          <a:srcRect r="69989"/>
          <a:stretch>
            <a:fillRect/>
          </a:stretch>
        </p:blipFill>
        <p:spPr bwMode="auto">
          <a:xfrm>
            <a:off x="2820988" y="1301750"/>
            <a:ext cx="3516312" cy="38798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Outline</a:t>
            </a:r>
            <a:endParaRPr lang="en-GB" dirty="0"/>
          </a:p>
        </p:txBody>
      </p:sp>
      <p:sp>
        <p:nvSpPr>
          <p:cNvPr id="4098" name="Rectangle 2"/>
          <p:cNvSpPr>
            <a:spLocks noGrp="1" noChangeArrowheads="1"/>
          </p:cNvSpPr>
          <p:nvPr>
            <p:ph type="body" idx="1"/>
          </p:nvPr>
        </p:nvSpPr>
        <p:spPr>
          <a:xfrm>
            <a:off x="0" y="1447800"/>
            <a:ext cx="9142413" cy="5410200"/>
          </a:xfrm>
          <a:ln/>
        </p:spPr>
        <p:txBody>
          <a:bodyPr/>
          <a:lstStyle/>
          <a:p>
            <a:pPr marL="800100" indent="-342900" algn="l" eaLnBrk="1" hangingPunct="1">
              <a:buClr>
                <a:schemeClr val="tx1"/>
              </a:buClr>
              <a:buSzPct val="60000"/>
            </a:pPr>
            <a:r>
              <a:rPr lang="en-US" sz="2800" dirty="0" smtClean="0"/>
              <a:t>Fault tolerance</a:t>
            </a:r>
          </a:p>
          <a:p>
            <a:pPr marL="1200150" lvl="1" indent="-342900">
              <a:buClr>
                <a:schemeClr val="tx1"/>
              </a:buClr>
              <a:buSzPct val="60000"/>
              <a:buFont typeface="StarSymbol" charset="0"/>
              <a:buBlip>
                <a:blip r:embed="rId3"/>
              </a:buBlip>
            </a:pPr>
            <a:r>
              <a:rPr lang="en-US" sz="2400" dirty="0" smtClean="0"/>
              <a:t>Redundancy and replication</a:t>
            </a:r>
          </a:p>
          <a:p>
            <a:pPr marL="1200150" lvl="1" indent="-342900">
              <a:buClr>
                <a:schemeClr val="tx1"/>
              </a:buClr>
              <a:buSzPct val="60000"/>
              <a:buFont typeface="StarSymbol" charset="0"/>
              <a:buBlip>
                <a:blip r:embed="rId3"/>
              </a:buBlip>
            </a:pPr>
            <a:r>
              <a:rPr lang="en-US" sz="2400" dirty="0" smtClean="0"/>
              <a:t>Process groups</a:t>
            </a:r>
          </a:p>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smtClean="0"/>
          </a:p>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smtClean="0"/>
              <a:t>Fault </a:t>
            </a:r>
            <a:r>
              <a:rPr lang="en-GB" sz="2800" dirty="0"/>
              <a:t>tolerance in </a:t>
            </a:r>
            <a:r>
              <a:rPr lang="en-GB" sz="2800" dirty="0" err="1"/>
              <a:t>Akka</a:t>
            </a:r>
            <a:endParaRPr lang="en-GB" sz="2400" dirty="0"/>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“Let it crash” fault tolerance model</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Supervision trees</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Actor lifecycle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Actor restart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Lifecycle </a:t>
            </a:r>
            <a:r>
              <a:rPr lang="en-GB" sz="2400" dirty="0" smtClean="0"/>
              <a:t>monitoring</a:t>
            </a:r>
            <a:endParaRPr lang="en-GB" dirty="0" smtClean="0"/>
          </a:p>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p>
          <a:p>
            <a:pPr marL="108585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smtClean="0"/>
              <a:t>Byzantine generals problem</a:t>
            </a:r>
            <a:endParaRPr lang="en-US" dirty="0"/>
          </a:p>
        </p:txBody>
      </p:sp>
      <p:sp>
        <p:nvSpPr>
          <p:cNvPr id="88067" name="Rectangle 3"/>
          <p:cNvSpPr>
            <a:spLocks noGrp="1" noChangeArrowheads="1"/>
          </p:cNvSpPr>
          <p:nvPr>
            <p:ph type="body" idx="1"/>
          </p:nvPr>
        </p:nvSpPr>
        <p:spPr>
          <a:xfrm>
            <a:off x="0" y="4953000"/>
            <a:ext cx="9144000" cy="1676400"/>
          </a:xfrm>
        </p:spPr>
        <p:txBody>
          <a:bodyPr/>
          <a:lstStyle/>
          <a:p>
            <a:r>
              <a:rPr lang="en-US" sz="2000" dirty="0" smtClean="0"/>
              <a:t>The </a:t>
            </a:r>
            <a:r>
              <a:rPr lang="en-US" sz="2000" dirty="0"/>
              <a:t>Byzantine agreement problem for </a:t>
            </a:r>
            <a:r>
              <a:rPr lang="en-US" sz="2000" dirty="0" smtClean="0"/>
              <a:t>three non-faulty </a:t>
            </a:r>
            <a:r>
              <a:rPr lang="en-US" sz="2000" dirty="0"/>
              <a:t>and one faulty process</a:t>
            </a:r>
            <a:r>
              <a:rPr lang="en-US" sz="2000" dirty="0" smtClean="0"/>
              <a:t>.</a:t>
            </a:r>
          </a:p>
          <a:p>
            <a:pPr marL="2286000" indent="-457200" algn="l"/>
            <a:endParaRPr lang="en-US" sz="2000" dirty="0" smtClean="0"/>
          </a:p>
          <a:p>
            <a:pPr marL="2286000" indent="-457200" algn="l"/>
            <a:r>
              <a:rPr lang="en-US" sz="2000" dirty="0" smtClean="0"/>
              <a:t>(</a:t>
            </a:r>
            <a:r>
              <a:rPr lang="en-US" sz="2000" dirty="0" err="1"/>
              <a:t>b</a:t>
            </a:r>
            <a:r>
              <a:rPr lang="en-US" sz="2000" dirty="0"/>
              <a:t>) The vectors that</a:t>
            </a:r>
            <a:r>
              <a:rPr lang="en-US" sz="2000" dirty="0" smtClean="0"/>
              <a:t>  each </a:t>
            </a:r>
            <a:r>
              <a:rPr lang="en-US" sz="2000" dirty="0"/>
              <a:t>process assembles based on (a).</a:t>
            </a:r>
            <a:r>
              <a:rPr lang="en-US" sz="2000" dirty="0" smtClean="0"/>
              <a:t> </a:t>
            </a:r>
          </a:p>
          <a:p>
            <a:pPr marL="2286000" indent="-457200" algn="l"/>
            <a:r>
              <a:rPr lang="en-US" sz="2000" dirty="0" smtClean="0"/>
              <a:t>(</a:t>
            </a:r>
            <a:r>
              <a:rPr lang="en-US" sz="2000" dirty="0" err="1"/>
              <a:t>c</a:t>
            </a:r>
            <a:r>
              <a:rPr lang="en-US" sz="2000" dirty="0"/>
              <a:t>) The vectors that each process receives in step 3.</a:t>
            </a:r>
          </a:p>
        </p:txBody>
      </p:sp>
      <p:pic>
        <p:nvPicPr>
          <p:cNvPr id="88068" name="Picture 4" descr="08-05"/>
          <p:cNvPicPr>
            <a:picLocks noChangeAspect="1" noChangeArrowheads="1"/>
          </p:cNvPicPr>
          <p:nvPr/>
        </p:nvPicPr>
        <p:blipFill>
          <a:blip r:embed="rId3"/>
          <a:srcRect l="34995" t="39307"/>
          <a:stretch>
            <a:fillRect/>
          </a:stretch>
        </p:blipFill>
        <p:spPr bwMode="auto">
          <a:xfrm>
            <a:off x="434975" y="1874838"/>
            <a:ext cx="8047038" cy="248761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Byzantine generals problem</a:t>
            </a:r>
          </a:p>
        </p:txBody>
      </p:sp>
      <p:sp>
        <p:nvSpPr>
          <p:cNvPr id="464899" name="Rectangle 3"/>
          <p:cNvSpPr>
            <a:spLocks noGrp="1" noChangeArrowheads="1"/>
          </p:cNvSpPr>
          <p:nvPr>
            <p:ph type="body" idx="1"/>
          </p:nvPr>
        </p:nvSpPr>
        <p:spPr>
          <a:xfrm>
            <a:off x="11113" y="1428750"/>
            <a:ext cx="9132887" cy="5429250"/>
          </a:xfrm>
          <a:ln/>
        </p:spPr>
        <p:txBody>
          <a:bodyPr lIns="0" tIns="0" rIns="0" bIns="0"/>
          <a:lstStyle/>
          <a:p>
            <a:pPr marL="800100" indent="-342900" algn="l">
              <a:lnSpc>
                <a:spcPct val="80000"/>
              </a:lnSpc>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800" dirty="0" smtClean="0"/>
              <a:t>Perfect communication/imperfect processes example</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The Byzantine generals (processes that may exhibit byzantine failures) need to reach a consensus.</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The consensus problem: every process starts with an input and we want an algorithm that satisfies:</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termination: eventually, every non-faulty process must decide on a value </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agreement: all non-faulty decisions must be the same </a:t>
            </a:r>
          </a:p>
          <a:p>
            <a:pPr marL="1662112" lvl="3" indent="-342900">
              <a:lnSpc>
                <a:spcPct val="80000"/>
              </a:lnSpc>
              <a:buClr>
                <a:schemeClr val="tx1"/>
              </a:buClr>
              <a:buSzPct val="60000"/>
              <a:buFont typeface="StarSymbol"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dirty="0" smtClean="0"/>
              <a:t>validity: if all inputs are the same then the non-faulty decisions must be that input </a:t>
            </a:r>
            <a:endParaRPr lang="en-US" sz="1200" dirty="0" smtClean="0"/>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t>Assume network is a complete graph.</a:t>
            </a:r>
          </a:p>
          <a:p>
            <a:pPr marL="1604962" lvl="2"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2?</a:t>
            </a:r>
          </a:p>
          <a:p>
            <a:pPr marL="1604962" lvl="2" indent="-342900">
              <a:lnSpc>
                <a:spcPct val="80000"/>
              </a:lnSpc>
              <a:buSzPct val="6000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3?</a:t>
            </a:r>
          </a:p>
          <a:p>
            <a:pPr marL="1604962" lvl="2" indent="-342900">
              <a:lnSpc>
                <a:spcPct val="80000"/>
              </a:lnSpc>
              <a:buSzPct val="6000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000" dirty="0" smtClean="0"/>
              <a:t>Can you solve consensus with </a:t>
            </a:r>
            <a:r>
              <a:rPr lang="en-US" sz="2000" dirty="0" err="1" smtClean="0"/>
              <a:t>n</a:t>
            </a:r>
            <a:r>
              <a:rPr lang="en-US" sz="2000" dirty="0" smtClean="0"/>
              <a:t> = 4?</a:t>
            </a:r>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US" sz="1200" dirty="0" smtClean="0"/>
          </a:p>
          <a:p>
            <a:pPr marL="457200" lvl="1" indent="0">
              <a:lnSpc>
                <a:spcPct val="80000"/>
              </a:lnSpc>
              <a:buSzPct val="60000"/>
              <a:buNone/>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US" sz="2400" dirty="0" smtClean="0">
                <a:solidFill>
                  <a:srgbClr val="FF0000"/>
                </a:solidFill>
              </a:rPr>
              <a:t>Theorem: In 3 processor system with up to 1 failure, consensus is impossible</a:t>
            </a:r>
            <a:endParaRPr lang="en-GB" sz="2400" dirty="0" smtClean="0">
              <a:solidFill>
                <a:srgbClr val="FF0000"/>
              </a:solidFill>
            </a:endParaRPr>
          </a:p>
          <a:p>
            <a:pPr marL="1200150" lvl="1" indent="-342900">
              <a:lnSpc>
                <a:spcPct val="80000"/>
              </a:lnSpc>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US" sz="28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dirty="0" smtClean="0"/>
              <a:t>Byzantine generals problem</a:t>
            </a:r>
            <a:endParaRPr lang="en-US" dirty="0"/>
          </a:p>
        </p:txBody>
      </p:sp>
      <p:sp>
        <p:nvSpPr>
          <p:cNvPr id="90115" name="Rectangle 3"/>
          <p:cNvSpPr>
            <a:spLocks noGrp="1" noChangeArrowheads="1"/>
          </p:cNvSpPr>
          <p:nvPr>
            <p:ph type="body" idx="1"/>
          </p:nvPr>
        </p:nvSpPr>
        <p:spPr>
          <a:xfrm>
            <a:off x="0" y="5715000"/>
            <a:ext cx="9139238" cy="1143000"/>
          </a:xfrm>
        </p:spPr>
        <p:txBody>
          <a:bodyPr/>
          <a:lstStyle/>
          <a:p>
            <a:pPr marL="800100" indent="-342900" algn="l"/>
            <a:r>
              <a:rPr lang="en-US" sz="2000" dirty="0" smtClean="0"/>
              <a:t>The Byzantine agreement problem with two </a:t>
            </a:r>
            <a:r>
              <a:rPr lang="en-US" sz="2000" dirty="0"/>
              <a:t>correct process and one faulty </a:t>
            </a:r>
            <a:r>
              <a:rPr lang="en-US" sz="2000" dirty="0" smtClean="0"/>
              <a:t>process</a:t>
            </a:r>
            <a:endParaRPr lang="en-US" sz="2000" dirty="0"/>
          </a:p>
        </p:txBody>
      </p:sp>
      <p:pic>
        <p:nvPicPr>
          <p:cNvPr id="90116" name="Picture 4" descr="08-06"/>
          <p:cNvPicPr>
            <a:picLocks noChangeAspect="1" noChangeArrowheads="1"/>
          </p:cNvPicPr>
          <p:nvPr/>
        </p:nvPicPr>
        <p:blipFill>
          <a:blip r:embed="rId3"/>
          <a:srcRect r="57599"/>
          <a:stretch>
            <a:fillRect/>
          </a:stretch>
        </p:blipFill>
        <p:spPr bwMode="auto">
          <a:xfrm>
            <a:off x="328613" y="1670050"/>
            <a:ext cx="4953000" cy="3332163"/>
          </a:xfrm>
          <a:prstGeom prst="rect">
            <a:avLst/>
          </a:prstGeom>
          <a:noFill/>
        </p:spPr>
      </p:pic>
      <p:pic>
        <p:nvPicPr>
          <p:cNvPr id="90117" name="Picture 5" descr="08-06"/>
          <p:cNvPicPr>
            <a:picLocks noChangeAspect="1" noChangeArrowheads="1"/>
          </p:cNvPicPr>
          <p:nvPr/>
        </p:nvPicPr>
        <p:blipFill>
          <a:blip r:embed="rId3"/>
          <a:srcRect l="75105" t="34003"/>
          <a:stretch>
            <a:fillRect/>
          </a:stretch>
        </p:blipFill>
        <p:spPr bwMode="auto">
          <a:xfrm>
            <a:off x="5438775" y="3127375"/>
            <a:ext cx="2789238" cy="2108200"/>
          </a:xfrm>
          <a:prstGeom prst="rect">
            <a:avLst/>
          </a:prstGeom>
          <a:noFill/>
        </p:spPr>
      </p:pic>
      <p:pic>
        <p:nvPicPr>
          <p:cNvPr id="90118" name="Picture 6" descr="08-06"/>
          <p:cNvPicPr>
            <a:picLocks noChangeAspect="1" noChangeArrowheads="1"/>
          </p:cNvPicPr>
          <p:nvPr/>
        </p:nvPicPr>
        <p:blipFill>
          <a:blip r:embed="rId3"/>
          <a:srcRect l="42116" t="34003" r="34860"/>
          <a:stretch>
            <a:fillRect/>
          </a:stretch>
        </p:blipFill>
        <p:spPr bwMode="auto">
          <a:xfrm>
            <a:off x="5638800" y="1225550"/>
            <a:ext cx="2549525" cy="208438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236220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Fault tolerance in </a:t>
            </a:r>
            <a:r>
              <a:rPr lang="en-GB" dirty="0" err="1" smtClean="0"/>
              <a:t>Akka</a:t>
            </a:r>
            <a:endParaRPr lang="en-GB" dirty="0"/>
          </a:p>
        </p:txBody>
      </p:sp>
    </p:spTree>
    <p:extLst>
      <p:ext uri="{BB962C8B-B14F-4D97-AF65-F5344CB8AC3E}">
        <p14:creationId xmlns:p14="http://schemas.microsoft.com/office/powerpoint/2010/main" val="301340758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t>Akka</a:t>
            </a:r>
            <a:r>
              <a:rPr lang="en-GB" dirty="0" smtClean="0"/>
              <a:t> Fault tolerance goals</a:t>
            </a:r>
            <a:endParaRPr lang="en-GB" dirty="0"/>
          </a:p>
        </p:txBody>
      </p:sp>
      <p:sp>
        <p:nvSpPr>
          <p:cNvPr id="4098" name="Rectangle 2"/>
          <p:cNvSpPr>
            <a:spLocks noGrp="1" noChangeArrowheads="1"/>
          </p:cNvSpPr>
          <p:nvPr>
            <p:ph type="body" idx="1"/>
          </p:nvPr>
        </p:nvSpPr>
        <p:spPr>
          <a:xfrm>
            <a:off x="0" y="1524000"/>
            <a:ext cx="9142413" cy="5334000"/>
          </a:xfrm>
          <a:ln/>
        </p:spPr>
        <p:txBody>
          <a:bodyPr/>
          <a:lstStyle/>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Fault containment or isolation</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Fault should not crash the system </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Some structure needs to exist to isolate the faulty component</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Redundancy</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Ability to replace a faulty component and get it back to the initial state</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 way to control the component lifecycle should exist</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Other components should be able to communicate with the replaced component just as they did before</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Safeguard communication to failed component</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All calls should be suspended until the component is fixed or replaced</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Separation of concerns</a:t>
            </a:r>
          </a:p>
          <a:p>
            <a:pPr marL="1257300" lvl="3"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Code handling recovery execution should be separate from code handling normal execution</a:t>
            </a:r>
          </a:p>
        </p:txBody>
      </p:sp>
    </p:spTree>
    <p:extLst>
      <p:ext uri="{BB962C8B-B14F-4D97-AF65-F5344CB8AC3E}">
        <p14:creationId xmlns:p14="http://schemas.microsoft.com/office/powerpoint/2010/main" val="5171684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Actor hierarchy</a:t>
            </a:r>
            <a:endParaRPr lang="en-GB" dirty="0"/>
          </a:p>
        </p:txBody>
      </p:sp>
      <p:sp>
        <p:nvSpPr>
          <p:cNvPr id="4098" name="Rectangle 2"/>
          <p:cNvSpPr>
            <a:spLocks noGrp="1" noChangeArrowheads="1"/>
          </p:cNvSpPr>
          <p:nvPr>
            <p:ph type="body" idx="1"/>
          </p:nvPr>
        </p:nvSpPr>
        <p:spPr>
          <a:xfrm>
            <a:off x="0" y="1600200"/>
            <a:ext cx="9142413" cy="5257800"/>
          </a:xfrm>
          <a:ln/>
        </p:spPr>
        <p:txBody>
          <a:bodyPr/>
          <a:lstStyle/>
          <a:p>
            <a:pPr marL="80010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Motivation for actor systems:</a:t>
            </a:r>
          </a:p>
          <a:p>
            <a:pPr marL="1257300" lvl="3"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recursively break up tasks and delegate until tasks become small enough to be handled in one piece</a:t>
            </a:r>
          </a:p>
          <a:p>
            <a:pPr marL="80010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A result of this</a:t>
            </a:r>
            <a:r>
              <a:rPr lang="en-US" dirty="0" smtClean="0"/>
              <a:t>:</a:t>
            </a:r>
            <a:endParaRPr lang="en-US" sz="2800" dirty="0" smtClean="0"/>
          </a:p>
          <a:p>
            <a:pPr marL="1257300" lvl="3"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a hierarchy of actors in which every actor can be made responsible (the supervisor) of its children </a:t>
            </a:r>
          </a:p>
          <a:p>
            <a:pPr marL="80010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If an actor cannot handle a situation</a:t>
            </a:r>
            <a:endParaRPr lang="en-US" dirty="0" smtClean="0"/>
          </a:p>
          <a:p>
            <a:pPr marL="1257300" lvl="3"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It sends a failure message to its supervisor, asking for help</a:t>
            </a:r>
          </a:p>
          <a:p>
            <a:pPr marL="1257300" lvl="3" indent="-342900">
              <a:buSzPct val="6000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“Let it crash” model</a:t>
            </a:r>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1200" dirty="0" smtClean="0"/>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The recursive structure allows the failure to be handled at the right level</a:t>
            </a:r>
            <a:endParaRPr lang="en-GB" dirty="0" smtClean="0"/>
          </a:p>
        </p:txBody>
      </p:sp>
    </p:spTree>
    <p:extLst>
      <p:ext uri="{BB962C8B-B14F-4D97-AF65-F5344CB8AC3E}">
        <p14:creationId xmlns:p14="http://schemas.microsoft.com/office/powerpoint/2010/main" val="225756953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Supervisor fault-handling directives</a:t>
            </a:r>
            <a:endParaRPr lang="en-GB" dirty="0"/>
          </a:p>
        </p:txBody>
      </p:sp>
      <p:sp>
        <p:nvSpPr>
          <p:cNvPr id="4098" name="Rectangle 2"/>
          <p:cNvSpPr>
            <a:spLocks noGrp="1" noChangeArrowheads="1"/>
          </p:cNvSpPr>
          <p:nvPr>
            <p:ph type="body" idx="1"/>
          </p:nvPr>
        </p:nvSpPr>
        <p:spPr>
          <a:xfrm>
            <a:off x="0" y="1676400"/>
            <a:ext cx="9142413" cy="5181600"/>
          </a:xfrm>
          <a:ln/>
        </p:spPr>
        <p:txBody>
          <a:bodyPr/>
          <a:lstStyle/>
          <a:p>
            <a:pPr marL="457200" indent="0" algn="l">
              <a:buSzPct val="60000"/>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When an actor detects a failure (i.e. throws an exception)</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it suspends itself and all its subordinates and</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sends a message to its supervisor, signaling failure </a:t>
            </a:r>
          </a:p>
          <a:p>
            <a:pPr marL="800100" indent="-342900" algn="l">
              <a:buSzPct val="60000"/>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1200" dirty="0" smtClean="0"/>
          </a:p>
          <a:p>
            <a:pPr marL="800100" indent="-342900" algn="l">
              <a:buSzPct val="60000"/>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The supervisor has a choice to do one of the following:</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solidFill>
                  <a:srgbClr val="FF0000"/>
                </a:solidFill>
              </a:rPr>
              <a:t>Resume </a:t>
            </a:r>
            <a:r>
              <a:rPr lang="en-US" sz="2000" dirty="0" smtClean="0"/>
              <a:t>the subordinate, keeping its accumulated internal state</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solidFill>
                  <a:srgbClr val="FF0000"/>
                </a:solidFill>
              </a:rPr>
              <a:t>Restart </a:t>
            </a:r>
            <a:r>
              <a:rPr lang="en-US" sz="2000" dirty="0" smtClean="0"/>
              <a:t>the subordinate, clearing out its accumulated internal state</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solidFill>
                  <a:srgbClr val="FF0000"/>
                </a:solidFill>
              </a:rPr>
              <a:t>Terminate </a:t>
            </a:r>
            <a:r>
              <a:rPr lang="en-US" sz="2000" dirty="0" smtClean="0"/>
              <a:t>the subordinate permanently</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solidFill>
                  <a:srgbClr val="FF0000"/>
                </a:solidFill>
              </a:rPr>
              <a:t>Escalate </a:t>
            </a:r>
            <a:r>
              <a:rPr lang="en-US" sz="2000" dirty="0" smtClean="0"/>
              <a:t>the failure</a:t>
            </a:r>
            <a:endParaRPr lang="en-GB" sz="2000" dirty="0" smtClean="0"/>
          </a:p>
          <a:p>
            <a:pPr marL="800100" lvl="1" indent="-34290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200" dirty="0" smtClean="0"/>
          </a:p>
          <a:p>
            <a:pPr marL="800100" lvl="1" indent="-34290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t>NOTE:</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Su</a:t>
            </a:r>
            <a:r>
              <a:rPr lang="en-GB" sz="2000" dirty="0" err="1" smtClean="0"/>
              <a:t>pervision</a:t>
            </a:r>
            <a:r>
              <a:rPr lang="en-GB" sz="2000" dirty="0" smtClean="0"/>
              <a:t> hierarchy is assumed and used in all 4 cases</a:t>
            </a:r>
          </a:p>
          <a:p>
            <a:pPr marL="1204912" lvl="2"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Supervision is about forming a recursive fault handling structure</a:t>
            </a:r>
          </a:p>
          <a:p>
            <a:pPr marL="800100" lvl="1" indent="-34290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000" dirty="0" smtClean="0"/>
          </a:p>
        </p:txBody>
      </p:sp>
    </p:spTree>
    <p:extLst>
      <p:ext uri="{BB962C8B-B14F-4D97-AF65-F5344CB8AC3E}">
        <p14:creationId xmlns:p14="http://schemas.microsoft.com/office/powerpoint/2010/main" val="34917340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Supervisor fault-handling directives</a:t>
            </a:r>
            <a:endParaRPr lang="en-GB" dirty="0"/>
          </a:p>
        </p:txBody>
      </p:sp>
      <p:sp>
        <p:nvSpPr>
          <p:cNvPr id="4098" name="Rectangle 2"/>
          <p:cNvSpPr>
            <a:spLocks noGrp="1" noChangeArrowheads="1"/>
          </p:cNvSpPr>
          <p:nvPr>
            <p:ph type="body" idx="1"/>
          </p:nvPr>
        </p:nvSpPr>
        <p:spPr>
          <a:xfrm>
            <a:off x="0" y="1676400"/>
            <a:ext cx="9142413" cy="5181600"/>
          </a:xfrm>
          <a:ln/>
        </p:spPr>
        <p:txBody>
          <a:bodyPr/>
          <a:lstStyle/>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Each supervisor is configured with a function translating all possible failure causes (i.e. exceptions) into one of Resume, Restart, Stop, and Escalate</a:t>
            </a:r>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p:txBody>
      </p:sp>
      <p:sp>
        <p:nvSpPr>
          <p:cNvPr id="4" name="TextBox 3"/>
          <p:cNvSpPr txBox="1"/>
          <p:nvPr/>
        </p:nvSpPr>
        <p:spPr>
          <a:xfrm>
            <a:off x="609600" y="3581400"/>
            <a:ext cx="8081459" cy="3170099"/>
          </a:xfrm>
          <a:prstGeom prst="rect">
            <a:avLst/>
          </a:prstGeom>
          <a:noFill/>
        </p:spPr>
        <p:txBody>
          <a:bodyPr wrap="none" rtlCol="0">
            <a:spAutoFit/>
          </a:bodyPr>
          <a:lstStyle/>
          <a:p>
            <a:r>
              <a:rPr lang="en-US" sz="2000" dirty="0" smtClean="0">
                <a:latin typeface="Consolas"/>
                <a:cs typeface="Consolas"/>
              </a:rPr>
              <a:t> override </a:t>
            </a:r>
            <a:r>
              <a:rPr lang="en-US" sz="2000" dirty="0" err="1" smtClean="0">
                <a:latin typeface="Consolas"/>
                <a:cs typeface="Consolas"/>
              </a:rPr>
              <a:t>val</a:t>
            </a:r>
            <a:r>
              <a:rPr lang="en-US" sz="2000" dirty="0" smtClean="0">
                <a:latin typeface="Consolas"/>
                <a:cs typeface="Consolas"/>
              </a:rPr>
              <a:t> </a:t>
            </a:r>
            <a:r>
              <a:rPr lang="en-US" sz="2000" dirty="0" err="1" smtClean="0">
                <a:latin typeface="Consolas"/>
                <a:cs typeface="Consolas"/>
              </a:rPr>
              <a:t>supervisorStrategy</a:t>
            </a:r>
            <a:r>
              <a:rPr lang="en-US" sz="2000" dirty="0" smtClean="0">
                <a:latin typeface="Consolas"/>
                <a:cs typeface="Consolas"/>
              </a:rPr>
              <a:t> = </a:t>
            </a:r>
            <a:r>
              <a:rPr lang="en-US" sz="2000" dirty="0" err="1" smtClean="0">
                <a:latin typeface="Consolas"/>
                <a:cs typeface="Consolas"/>
              </a:rPr>
              <a:t>OneForOneStrategy</a:t>
            </a:r>
            <a:r>
              <a:rPr lang="en-US" sz="2000" dirty="0" smtClean="0">
                <a:latin typeface="Consolas"/>
                <a:cs typeface="Consolas"/>
              </a:rPr>
              <a:t>() {</a:t>
            </a:r>
          </a:p>
          <a:p>
            <a:r>
              <a:rPr lang="en-US" sz="2000" dirty="0" smtClean="0">
                <a:latin typeface="Consolas"/>
                <a:cs typeface="Consolas"/>
              </a:rPr>
              <a:t>    case _: </a:t>
            </a:r>
            <a:r>
              <a:rPr lang="en-US" sz="2000" dirty="0" err="1" smtClean="0">
                <a:latin typeface="Consolas"/>
                <a:cs typeface="Consolas"/>
              </a:rPr>
              <a:t>IllegalArgumentException</a:t>
            </a:r>
            <a:r>
              <a:rPr lang="en-US" sz="2000" dirty="0" smtClean="0">
                <a:latin typeface="Consolas"/>
                <a:cs typeface="Consolas"/>
              </a:rPr>
              <a:t> =&gt; Resume</a:t>
            </a:r>
          </a:p>
          <a:p>
            <a:r>
              <a:rPr lang="en-US" sz="2000" dirty="0" smtClean="0">
                <a:latin typeface="Consolas"/>
                <a:cs typeface="Consolas"/>
              </a:rPr>
              <a:t>    case _: </a:t>
            </a:r>
            <a:r>
              <a:rPr lang="en-US" sz="2000" dirty="0" err="1" smtClean="0">
                <a:latin typeface="Consolas"/>
                <a:cs typeface="Consolas"/>
              </a:rPr>
              <a:t>ArithmeticException</a:t>
            </a:r>
            <a:r>
              <a:rPr lang="en-US" sz="2000" dirty="0" smtClean="0">
                <a:latin typeface="Consolas"/>
                <a:cs typeface="Consolas"/>
              </a:rPr>
              <a:t>      =&gt; Stop</a:t>
            </a:r>
          </a:p>
          <a:p>
            <a:r>
              <a:rPr lang="en-US" sz="2000" dirty="0" smtClean="0">
                <a:latin typeface="Consolas"/>
                <a:cs typeface="Consolas"/>
              </a:rPr>
              <a:t>    case _: Exception                =&gt; Restart</a:t>
            </a:r>
          </a:p>
          <a:p>
            <a:r>
              <a:rPr lang="en-US" sz="2000" dirty="0" smtClean="0">
                <a:latin typeface="Consolas"/>
                <a:cs typeface="Consolas"/>
              </a:rPr>
              <a:t>  }</a:t>
            </a:r>
          </a:p>
          <a:p>
            <a:endParaRPr lang="en-US" sz="2000" dirty="0" smtClean="0">
              <a:latin typeface="Consolas"/>
              <a:cs typeface="Consolas"/>
            </a:endParaRPr>
          </a:p>
          <a:p>
            <a:endParaRPr lang="en-US" sz="2000" dirty="0" smtClean="0">
              <a:latin typeface="Consolas"/>
              <a:cs typeface="Consolas"/>
            </a:endParaRPr>
          </a:p>
          <a:p>
            <a:r>
              <a:rPr lang="en-US" sz="2000" dirty="0" smtClean="0">
                <a:latin typeface="Consolas"/>
                <a:cs typeface="Consolas"/>
              </a:rPr>
              <a:t>FaultToleranceSample1.scala</a:t>
            </a:r>
          </a:p>
          <a:p>
            <a:r>
              <a:rPr lang="en-US" sz="2000" dirty="0" smtClean="0">
                <a:latin typeface="Consolas"/>
                <a:cs typeface="Consolas"/>
              </a:rPr>
              <a:t>FaultToleranceSample2.scala</a:t>
            </a:r>
          </a:p>
          <a:p>
            <a:endParaRPr lang="en-US" sz="2000" dirty="0">
              <a:latin typeface="Consolas"/>
              <a:cs typeface="Consolas"/>
            </a:endParaRPr>
          </a:p>
        </p:txBody>
      </p:sp>
    </p:spTree>
    <p:extLst>
      <p:ext uri="{BB962C8B-B14F-4D97-AF65-F5344CB8AC3E}">
        <p14:creationId xmlns:p14="http://schemas.microsoft.com/office/powerpoint/2010/main" val="794838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Restarting</a:t>
            </a:r>
            <a:endParaRPr lang="en-GB" dirty="0"/>
          </a:p>
        </p:txBody>
      </p:sp>
      <p:sp>
        <p:nvSpPr>
          <p:cNvPr id="4098" name="Rectangle 2"/>
          <p:cNvSpPr>
            <a:spLocks noGrp="1" noChangeArrowheads="1"/>
          </p:cNvSpPr>
          <p:nvPr>
            <p:ph type="body" idx="1"/>
          </p:nvPr>
        </p:nvSpPr>
        <p:spPr>
          <a:xfrm>
            <a:off x="0" y="1600200"/>
            <a:ext cx="9142413" cy="5257800"/>
          </a:xfrm>
          <a:ln/>
        </p:spPr>
        <p:txBody>
          <a:bodyPr/>
          <a:lstStyle/>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Causes for actor failure while processing a message can be: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Programming error for the specific message received</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Transient failure caused by an external resource used during processing the message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Corrupt internal state of the actor</a:t>
            </a:r>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Because of the 3</a:t>
            </a:r>
            <a:r>
              <a:rPr lang="en-US" sz="2800" baseline="30000" dirty="0" smtClean="0"/>
              <a:t>rd</a:t>
            </a:r>
            <a:r>
              <a:rPr lang="en-US" sz="2800" dirty="0" smtClean="0"/>
              <a:t> case, default is to clear out internal state</a:t>
            </a:r>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12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Restarting a child is done by creating a new instance of the underlying Actor class and replacing the failed instance with the fresh one inside the child’s </a:t>
            </a:r>
            <a:r>
              <a:rPr lang="en-US" sz="2800" dirty="0" err="1" smtClean="0"/>
              <a:t>ActorRef</a:t>
            </a:r>
            <a:endParaRPr lang="en-US" sz="28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1200" dirty="0" smtClean="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The new actor then resumes processing its mailbox</a:t>
            </a:r>
            <a:endParaRPr lang="en-GB" sz="2800" dirty="0" smtClean="0"/>
          </a:p>
        </p:txBody>
      </p:sp>
    </p:spTree>
    <p:extLst>
      <p:ext uri="{BB962C8B-B14F-4D97-AF65-F5344CB8AC3E}">
        <p14:creationId xmlns:p14="http://schemas.microsoft.com/office/powerpoint/2010/main" val="393236158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One-For-One vs. All-For-One</a:t>
            </a:r>
            <a:endParaRPr lang="en-GB" dirty="0"/>
          </a:p>
        </p:txBody>
      </p:sp>
      <p:sp>
        <p:nvSpPr>
          <p:cNvPr id="4098" name="Rectangle 2"/>
          <p:cNvSpPr>
            <a:spLocks noGrp="1" noChangeArrowheads="1"/>
          </p:cNvSpPr>
          <p:nvPr>
            <p:ph type="body" idx="1"/>
          </p:nvPr>
        </p:nvSpPr>
        <p:spPr>
          <a:xfrm>
            <a:off x="1" y="1981200"/>
            <a:ext cx="8915400" cy="4876800"/>
          </a:xfrm>
          <a:ln/>
        </p:spPr>
        <p:txBody>
          <a:bodyPr/>
          <a:lstStyle/>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Two classes of supervision strategies:</a:t>
            </a:r>
          </a:p>
          <a:p>
            <a:pPr marL="1204912" lvl="2"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err="1" smtClean="0"/>
              <a:t>OneForOneStrategy</a:t>
            </a:r>
            <a:r>
              <a:rPr lang="en-US" dirty="0" smtClean="0"/>
              <a:t>: applies the directive to the failed child only (default)</a:t>
            </a:r>
          </a:p>
          <a:p>
            <a:pPr marL="1204912" lvl="2" indent="-342900">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err="1" smtClean="0"/>
              <a:t>AllForOneStrategy</a:t>
            </a:r>
            <a:r>
              <a:rPr lang="en-US" dirty="0" smtClean="0"/>
              <a:t>: applies the directive to all children</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dirty="0" smtClean="0"/>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err="1" smtClean="0"/>
              <a:t>AllForOneStrategy</a:t>
            </a:r>
            <a:r>
              <a:rPr lang="en-US" dirty="0" smtClean="0"/>
              <a:t> is applicable when children are bound in tight dependencies and all need to be restarted to achieve a consistent (global) state</a:t>
            </a:r>
          </a:p>
        </p:txBody>
      </p:sp>
    </p:spTree>
    <p:extLst>
      <p:ext uri="{BB962C8B-B14F-4D97-AF65-F5344CB8AC3E}">
        <p14:creationId xmlns:p14="http://schemas.microsoft.com/office/powerpoint/2010/main" val="21418654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Fault tolerance</a:t>
            </a:r>
          </a:p>
        </p:txBody>
      </p:sp>
      <p:sp>
        <p:nvSpPr>
          <p:cNvPr id="440323" name="Rectangle 3"/>
          <p:cNvSpPr>
            <a:spLocks noGrp="1" noChangeArrowheads="1"/>
          </p:cNvSpPr>
          <p:nvPr>
            <p:ph type="body" idx="1"/>
          </p:nvPr>
        </p:nvSpPr>
        <p:spPr>
          <a:xfrm>
            <a:off x="11113" y="2057400"/>
            <a:ext cx="9132887" cy="4802188"/>
          </a:xfrm>
          <a:ln/>
        </p:spPr>
        <p:txBody>
          <a:bodyPr lIns="0" tIns="0" rIns="0" bIns="0"/>
          <a:lstStyle/>
          <a:p>
            <a:pPr marL="800100" indent="-342900" algn="l">
              <a:lnSpc>
                <a:spcPct val="94000"/>
              </a:lnSpc>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a:t>Partial failure vs. total failure</a:t>
            </a:r>
            <a:endParaRPr lang="en-GB" sz="2800" dirty="0" smtClean="0"/>
          </a:p>
          <a:p>
            <a:pPr marL="800100" indent="-342900" algn="l">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0100" indent="-34290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Automatic </a:t>
            </a:r>
            <a:r>
              <a:rPr lang="en-GB" sz="2800" dirty="0"/>
              <a:t>recovery from partial failure</a:t>
            </a:r>
            <a:endParaRPr lang="en-GB" sz="2800" dirty="0" smtClean="0"/>
          </a:p>
          <a:p>
            <a:pPr marL="800100" indent="-342900" algn="l">
              <a:buClr>
                <a:srgbClr val="000000"/>
              </a:buClr>
              <a:buSzPct val="60000"/>
              <a:buFont typeface="Times New Roman" charset="0"/>
              <a:buBlip>
                <a:blip r:embed="rId3"/>
              </a:buBlip>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457200" indent="0" algn="l">
              <a:buClr>
                <a:srgbClr val="000000"/>
              </a:buClr>
              <a:buSzPct val="60000"/>
              <a:tabLst>
                <a:tab pos="923925" algn="l"/>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A </a:t>
            </a:r>
            <a:r>
              <a:rPr lang="en-GB" sz="2800" dirty="0"/>
              <a:t>distributed system should continue to operate while repairs are being made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marL="800100" indent="-342900" eaLnBrk="1" hangingPunct="1"/>
            <a:r>
              <a:rPr lang="en-US" dirty="0" smtClean="0"/>
              <a:t>Default Supervisor Strategy</a:t>
            </a:r>
          </a:p>
        </p:txBody>
      </p:sp>
      <p:sp>
        <p:nvSpPr>
          <p:cNvPr id="4098" name="Rectangle 2"/>
          <p:cNvSpPr>
            <a:spLocks noGrp="1" noChangeArrowheads="1"/>
          </p:cNvSpPr>
          <p:nvPr>
            <p:ph type="body" idx="1"/>
          </p:nvPr>
        </p:nvSpPr>
        <p:spPr>
          <a:xfrm>
            <a:off x="0" y="1981200"/>
            <a:ext cx="9142413" cy="4876800"/>
          </a:xfrm>
          <a:ln/>
        </p:spPr>
        <p:txBody>
          <a:bodyPr/>
          <a:lstStyle/>
          <a:p>
            <a:pPr marL="457200" indent="0" algn="l" eaLnBrk="1" hangingPunct="1">
              <a:buClr>
                <a:schemeClr val="tx1"/>
              </a:buClr>
              <a:buSzPct val="60000"/>
            </a:pPr>
            <a:r>
              <a:rPr lang="en-US" sz="2800" dirty="0" smtClean="0"/>
              <a:t>When the supervisor strategy is not defined for an actor the following exceptions are handled by default:</a:t>
            </a:r>
          </a:p>
          <a:p>
            <a:pPr marL="1200150" lvl="1" indent="-342900">
              <a:buClr>
                <a:schemeClr val="tx1"/>
              </a:buClr>
              <a:buSzPct val="60000"/>
              <a:buFont typeface="StarSymbol" charset="0"/>
              <a:buBlip>
                <a:blip r:embed="rId3"/>
              </a:buBlip>
            </a:pPr>
            <a:r>
              <a:rPr lang="en-US" sz="2400" dirty="0" err="1" smtClean="0"/>
              <a:t>ActorInitializationException</a:t>
            </a:r>
            <a:r>
              <a:rPr lang="en-US" sz="2400" dirty="0" smtClean="0"/>
              <a:t> will stop the failing child actor</a:t>
            </a:r>
          </a:p>
          <a:p>
            <a:pPr marL="1200150" lvl="1" indent="-342900">
              <a:buClr>
                <a:schemeClr val="tx1"/>
              </a:buClr>
              <a:buSzPct val="60000"/>
              <a:buFont typeface="StarSymbol" charset="0"/>
              <a:buBlip>
                <a:blip r:embed="rId3"/>
              </a:buBlip>
            </a:pPr>
            <a:r>
              <a:rPr lang="en-US" sz="2400" dirty="0" err="1" smtClean="0"/>
              <a:t>ActorKilledException</a:t>
            </a:r>
            <a:r>
              <a:rPr lang="en-US" sz="2400" dirty="0" smtClean="0"/>
              <a:t> will stop the failing child actor</a:t>
            </a:r>
          </a:p>
          <a:p>
            <a:pPr marL="1200150" lvl="1" indent="-342900">
              <a:buClr>
                <a:schemeClr val="tx1"/>
              </a:buClr>
              <a:buSzPct val="60000"/>
              <a:buFont typeface="StarSymbol" charset="0"/>
              <a:buBlip>
                <a:blip r:embed="rId3"/>
              </a:buBlip>
            </a:pPr>
            <a:r>
              <a:rPr lang="en-US" sz="2400" dirty="0" smtClean="0"/>
              <a:t>Exception will restart the failing child actor</a:t>
            </a:r>
          </a:p>
          <a:p>
            <a:pPr marL="1200150" lvl="1" indent="-342900">
              <a:buClr>
                <a:schemeClr val="tx1"/>
              </a:buClr>
              <a:buSzPct val="60000"/>
              <a:buFont typeface="StarSymbol" charset="0"/>
              <a:buBlip>
                <a:blip r:embed="rId3"/>
              </a:buBlip>
            </a:pPr>
            <a:r>
              <a:rPr lang="en-US" sz="2400" dirty="0" smtClean="0"/>
              <a:t>Other types of </a:t>
            </a:r>
            <a:r>
              <a:rPr lang="en-US" sz="2400" dirty="0" err="1" smtClean="0"/>
              <a:t>Throwable</a:t>
            </a:r>
            <a:r>
              <a:rPr lang="en-US" sz="2400" dirty="0" smtClean="0"/>
              <a:t> will be escalated to parent actor</a:t>
            </a:r>
          </a:p>
          <a:p>
            <a:pPr marL="457200" indent="0" algn="l" eaLnBrk="1" hangingPunct="1">
              <a:buClr>
                <a:schemeClr val="tx1"/>
              </a:buClr>
              <a:buSzPct val="60000"/>
              <a:tabLst>
                <a:tab pos="863600" algn="l"/>
              </a:tabLst>
            </a:pPr>
            <a:r>
              <a:rPr lang="en-US" sz="2800" dirty="0" smtClean="0"/>
              <a:t>If the exception escalates all the way up to the root guardian it will handle it in the same way as the default strategy defined above</a:t>
            </a:r>
          </a:p>
          <a:p>
            <a:pPr marL="108585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p>
        </p:txBody>
      </p:sp>
    </p:spTree>
    <p:extLst>
      <p:ext uri="{BB962C8B-B14F-4D97-AF65-F5344CB8AC3E}">
        <p14:creationId xmlns:p14="http://schemas.microsoft.com/office/powerpoint/2010/main" val="6181472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marL="800100" indent="-342900" eaLnBrk="1" hangingPunct="1"/>
            <a:r>
              <a:rPr lang="en-US" dirty="0" smtClean="0"/>
              <a:t>Default Supervisor Strategy</a:t>
            </a:r>
          </a:p>
        </p:txBody>
      </p:sp>
      <p:pic>
        <p:nvPicPr>
          <p:cNvPr id="4" name="Picture 2"/>
          <p:cNvPicPr>
            <a:picLocks noChangeAspect="1" noChangeArrowheads="1"/>
          </p:cNvPicPr>
          <p:nvPr/>
        </p:nvPicPr>
        <p:blipFill>
          <a:blip r:embed="rId3"/>
          <a:srcRect/>
          <a:stretch>
            <a:fillRect/>
          </a:stretch>
        </p:blipFill>
        <p:spPr bwMode="auto">
          <a:xfrm>
            <a:off x="2209800" y="1371600"/>
            <a:ext cx="4495800" cy="4495800"/>
          </a:xfrm>
          <a:prstGeom prst="rect">
            <a:avLst/>
          </a:prstGeom>
          <a:noFill/>
          <a:ln w="9525">
            <a:noFill/>
            <a:miter lim="800000"/>
            <a:headEnd/>
            <a:tailEnd/>
          </a:ln>
          <a:effectLst/>
        </p:spPr>
      </p:pic>
    </p:spTree>
    <p:extLst>
      <p:ext uri="{BB962C8B-B14F-4D97-AF65-F5344CB8AC3E}">
        <p14:creationId xmlns:p14="http://schemas.microsoft.com/office/powerpoint/2010/main" val="263302279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Supervision strategy guidelines</a:t>
            </a:r>
            <a:endParaRPr lang="en-GB" dirty="0"/>
          </a:p>
        </p:txBody>
      </p:sp>
      <p:sp>
        <p:nvSpPr>
          <p:cNvPr id="4098" name="Rectangle 2"/>
          <p:cNvSpPr>
            <a:spLocks noGrp="1" noChangeArrowheads="1"/>
          </p:cNvSpPr>
          <p:nvPr>
            <p:ph type="body" idx="1"/>
          </p:nvPr>
        </p:nvSpPr>
        <p:spPr>
          <a:xfrm>
            <a:off x="0" y="1905000"/>
            <a:ext cx="9142413" cy="4953000"/>
          </a:xfrm>
          <a:ln/>
        </p:spPr>
        <p:txBody>
          <a:bodyPr/>
          <a:lstStyle/>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If an actor passes subtasks to children actors, it should supervise them</a:t>
            </a:r>
          </a:p>
          <a:p>
            <a:pPr marL="1257300" lvl="3"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the parent knows which kind of failures are expected and how to handle them</a:t>
            </a:r>
            <a:endParaRPr lang="en-US" dirty="0" smtClean="0"/>
          </a:p>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dirty="0" smtClean="0"/>
          </a:p>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If one actor carries very important data (i.e. its state should not be lost, if at all possible), this actor should source out any possibly dangerous sub-tasks to children</a:t>
            </a:r>
          </a:p>
          <a:p>
            <a:pPr marL="1257300" lvl="3" indent="-342900">
              <a:buSzPct val="60000"/>
              <a:buFont typeface="StarSymbol" charset="0"/>
              <a:buBlip>
                <a:blip r:embed="rId3"/>
              </a:buBlip>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Actor then handles failures when they occur </a:t>
            </a:r>
          </a:p>
        </p:txBody>
      </p:sp>
    </p:spTree>
    <p:extLst>
      <p:ext uri="{BB962C8B-B14F-4D97-AF65-F5344CB8AC3E}">
        <p14:creationId xmlns:p14="http://schemas.microsoft.com/office/powerpoint/2010/main" val="38672240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Supervision strategy guidelines</a:t>
            </a:r>
            <a:endParaRPr lang="en-GB" dirty="0"/>
          </a:p>
        </p:txBody>
      </p:sp>
      <p:sp>
        <p:nvSpPr>
          <p:cNvPr id="4098" name="Rectangle 2"/>
          <p:cNvSpPr>
            <a:spLocks noGrp="1" noChangeArrowheads="1"/>
          </p:cNvSpPr>
          <p:nvPr>
            <p:ph type="body" idx="1"/>
          </p:nvPr>
        </p:nvSpPr>
        <p:spPr>
          <a:xfrm>
            <a:off x="0" y="1447800"/>
            <a:ext cx="9142413" cy="5410200"/>
          </a:xfrm>
          <a:ln/>
        </p:spPr>
        <p:txBody>
          <a:bodyPr/>
          <a:lstStyle/>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Supervision is about forming a recursive fault handling structure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If you try to do too much at one level, it will become hard to reason about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hence add a level of supervision</a:t>
            </a:r>
            <a:endParaRPr lang="en-US" dirty="0" smtClean="0"/>
          </a:p>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Sometimes a hierarchical structure does not make sense. If one actor depends on another actor for carrying out its task, it should watch that other actor’s </a:t>
            </a:r>
            <a:r>
              <a:rPr lang="en-US" dirty="0" err="1" smtClean="0"/>
              <a:t>liveness</a:t>
            </a:r>
            <a:r>
              <a:rPr lang="en-US" dirty="0" smtClean="0"/>
              <a:t> and act upon receiving a termination notice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This is different from supervision, as the watching party is not a supervisor and has no influence on the supervisor strategy</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This is referred to as lifecycle monitoring, aka </a:t>
            </a:r>
            <a:r>
              <a:rPr lang="en-US" sz="2400" dirty="0" err="1" smtClean="0"/>
              <a:t>DeathWatch</a:t>
            </a:r>
            <a:endParaRPr lang="en-GB" sz="2000" dirty="0" smtClean="0"/>
          </a:p>
        </p:txBody>
      </p:sp>
    </p:spTree>
    <p:extLst>
      <p:ext uri="{BB962C8B-B14F-4D97-AF65-F5344CB8AC3E}">
        <p14:creationId xmlns:p14="http://schemas.microsoft.com/office/powerpoint/2010/main" val="306087963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t>Akka</a:t>
            </a:r>
            <a:r>
              <a:rPr lang="en-GB" dirty="0" smtClean="0"/>
              <a:t> fault tolerance benefits</a:t>
            </a:r>
            <a:endParaRPr lang="en-GB" dirty="0"/>
          </a:p>
        </p:txBody>
      </p:sp>
      <p:sp>
        <p:nvSpPr>
          <p:cNvPr id="4098" name="Rectangle 2"/>
          <p:cNvSpPr>
            <a:spLocks noGrp="1" noChangeArrowheads="1"/>
          </p:cNvSpPr>
          <p:nvPr>
            <p:ph type="body" idx="1"/>
          </p:nvPr>
        </p:nvSpPr>
        <p:spPr>
          <a:xfrm>
            <a:off x="0" y="1524000"/>
            <a:ext cx="9142413" cy="5334000"/>
          </a:xfrm>
          <a:ln/>
        </p:spPr>
        <p:txBody>
          <a:bodyPr/>
          <a:lstStyle/>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Fault containment or isolation</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 supervisor can decide to terminate an actor </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Actor references makes it possible to replace actor instances transparently</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Redundancy</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An actor can be replaced by another </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Actors can be started, stopped and restarted </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Safeguard communication to failed component</a:t>
            </a:r>
            <a:endParaRPr lang="en-US" sz="2000" dirty="0" smtClean="0"/>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When an actor crashes its mailbox is suspended and then used by the replacement</a:t>
            </a:r>
          </a:p>
          <a:p>
            <a:pPr marL="800100" lvl="1"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Separation of concerns</a:t>
            </a:r>
          </a:p>
          <a:p>
            <a:pPr marL="1257300" lvl="3" indent="-342900">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The normal actor message processing and supervision fault recovery flows are orthogonal </a:t>
            </a:r>
          </a:p>
        </p:txBody>
      </p:sp>
    </p:spTree>
    <p:extLst>
      <p:ext uri="{BB962C8B-B14F-4D97-AF65-F5344CB8AC3E}">
        <p14:creationId xmlns:p14="http://schemas.microsoft.com/office/powerpoint/2010/main" val="380835415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Lifecycle hooks</a:t>
            </a:r>
            <a:endParaRPr lang="en-GB" dirty="0"/>
          </a:p>
        </p:txBody>
      </p:sp>
      <p:sp>
        <p:nvSpPr>
          <p:cNvPr id="4098" name="Rectangle 2"/>
          <p:cNvSpPr>
            <a:spLocks noGrp="1" noChangeArrowheads="1"/>
          </p:cNvSpPr>
          <p:nvPr>
            <p:ph type="body" idx="1"/>
          </p:nvPr>
        </p:nvSpPr>
        <p:spPr>
          <a:xfrm>
            <a:off x="0" y="1676400"/>
            <a:ext cx="8991600" cy="5181600"/>
          </a:xfrm>
          <a:ln/>
        </p:spPr>
        <p:txBody>
          <a:bodyPr/>
          <a:lstStyle/>
          <a:p>
            <a:pPr marL="457200" indent="0" algn="l" eaLnBrk="1" hangingPunct="1">
              <a:buClr>
                <a:schemeClr val="tx1"/>
              </a:buClr>
              <a:buSzPct val="60000"/>
            </a:pPr>
            <a:r>
              <a:rPr lang="en-US" sz="2400" dirty="0" smtClean="0"/>
              <a:t>In addition to abstract method </a:t>
            </a:r>
            <a:r>
              <a:rPr lang="en-US" sz="1800" dirty="0" smtClean="0">
                <a:latin typeface="Consolas"/>
                <a:cs typeface="Consolas"/>
              </a:rPr>
              <a:t>receive</a:t>
            </a:r>
            <a:r>
              <a:rPr lang="en-US" sz="2400" dirty="0" smtClean="0"/>
              <a:t>, references </a:t>
            </a:r>
            <a:r>
              <a:rPr lang="en-US" sz="1800" dirty="0" smtClean="0">
                <a:latin typeface="Consolas"/>
                <a:cs typeface="Consolas"/>
              </a:rPr>
              <a:t>self</a:t>
            </a:r>
            <a:r>
              <a:rPr lang="en-US" sz="2400" dirty="0" smtClean="0"/>
              <a:t>, </a:t>
            </a:r>
            <a:r>
              <a:rPr lang="en-US" sz="1800" dirty="0" smtClean="0">
                <a:latin typeface="Consolas"/>
                <a:cs typeface="Consolas"/>
              </a:rPr>
              <a:t>sender</a:t>
            </a:r>
            <a:r>
              <a:rPr lang="en-US" sz="2400" dirty="0" smtClean="0"/>
              <a:t>, and </a:t>
            </a:r>
            <a:r>
              <a:rPr lang="en-US" sz="1800" dirty="0" smtClean="0">
                <a:latin typeface="Consolas"/>
                <a:cs typeface="Consolas"/>
              </a:rPr>
              <a:t>context</a:t>
            </a:r>
            <a:r>
              <a:rPr lang="en-US" sz="2400" dirty="0" smtClean="0"/>
              <a:t>, and function </a:t>
            </a:r>
            <a:r>
              <a:rPr lang="en-US" sz="1800" dirty="0" err="1" smtClean="0">
                <a:latin typeface="Consolas"/>
                <a:cs typeface="Consolas"/>
              </a:rPr>
              <a:t>supervisorStrategy,</a:t>
            </a:r>
            <a:r>
              <a:rPr lang="en-US" sz="2400" dirty="0" err="1" smtClean="0"/>
              <a:t>the</a:t>
            </a:r>
            <a:r>
              <a:rPr lang="en-US" sz="2400" dirty="0" smtClean="0"/>
              <a:t> Actor API provides lifecycle hooks (callback methods):</a:t>
            </a:r>
            <a:endParaRPr lang="en-US" sz="2800" dirty="0" smtClean="0"/>
          </a:p>
          <a:p>
            <a:pPr marL="800100" indent="-342900" algn="l" eaLnBrk="1" hangingPunct="1">
              <a:buClr>
                <a:schemeClr val="tx1"/>
              </a:buClr>
              <a:buSzPct val="60000"/>
            </a:pPr>
            <a:endParaRPr lang="en-US" sz="2400" dirty="0" smtClean="0"/>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def </a:t>
            </a:r>
            <a:r>
              <a:rPr lang="en-US" sz="1800" dirty="0" err="1" smtClean="0">
                <a:latin typeface="Consolas"/>
                <a:cs typeface="Consolas"/>
              </a:rPr>
              <a:t>preStart</a:t>
            </a:r>
            <a:r>
              <a:rPr lang="en-US" sz="1800" dirty="0" smtClean="0">
                <a:latin typeface="Consolas"/>
                <a:cs typeface="Consolas"/>
              </a:rPr>
              <a:t>() {}</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def </a:t>
            </a:r>
            <a:r>
              <a:rPr lang="en-US" sz="1800" dirty="0" err="1" smtClean="0">
                <a:latin typeface="Consolas"/>
                <a:cs typeface="Consolas"/>
              </a:rPr>
              <a:t>preRestart(reason</a:t>
            </a:r>
            <a:r>
              <a:rPr lang="en-US" sz="1800" dirty="0" smtClean="0">
                <a:latin typeface="Consolas"/>
                <a:cs typeface="Consolas"/>
              </a:rPr>
              <a:t>: </a:t>
            </a:r>
            <a:r>
              <a:rPr lang="en-US" sz="1800" dirty="0" err="1" smtClean="0">
                <a:latin typeface="Consolas"/>
                <a:cs typeface="Consolas"/>
              </a:rPr>
              <a:t>Throwable</a:t>
            </a:r>
            <a:r>
              <a:rPr lang="en-US" sz="1800" dirty="0" smtClean="0">
                <a:latin typeface="Consolas"/>
                <a:cs typeface="Consolas"/>
              </a:rPr>
              <a:t>, message: </a:t>
            </a:r>
            <a:r>
              <a:rPr lang="en-US" sz="1800" dirty="0" err="1" smtClean="0">
                <a:latin typeface="Consolas"/>
                <a:cs typeface="Consolas"/>
              </a:rPr>
              <a:t>Option[Any</a:t>
            </a:r>
            <a:r>
              <a:rPr lang="en-US" sz="1800" dirty="0" smtClean="0">
                <a:latin typeface="Consolas"/>
                <a:cs typeface="Consolas"/>
              </a:rPr>
              <a:t>]) {</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  </a:t>
            </a:r>
            <a:r>
              <a:rPr lang="en-US" sz="1800" dirty="0" err="1" smtClean="0">
                <a:latin typeface="Consolas"/>
                <a:cs typeface="Consolas"/>
              </a:rPr>
              <a:t>context.children</a:t>
            </a:r>
            <a:r>
              <a:rPr lang="en-US" sz="1800" dirty="0" smtClean="0">
                <a:latin typeface="Consolas"/>
                <a:cs typeface="Consolas"/>
              </a:rPr>
              <a:t> </a:t>
            </a:r>
            <a:r>
              <a:rPr lang="en-US" sz="1800" dirty="0" err="1" smtClean="0">
                <a:latin typeface="Consolas"/>
                <a:cs typeface="Consolas"/>
              </a:rPr>
              <a:t>foreach</a:t>
            </a:r>
            <a:r>
              <a:rPr lang="en-US" sz="1800" dirty="0" smtClean="0">
                <a:latin typeface="Consolas"/>
                <a:cs typeface="Consolas"/>
              </a:rPr>
              <a:t> (</a:t>
            </a:r>
            <a:r>
              <a:rPr lang="en-US" sz="1800" dirty="0" err="1" smtClean="0">
                <a:latin typeface="Consolas"/>
                <a:cs typeface="Consolas"/>
              </a:rPr>
              <a:t>context.stop</a:t>
            </a:r>
            <a:r>
              <a:rPr lang="en-US" sz="1800" dirty="0" smtClean="0">
                <a:latin typeface="Consolas"/>
                <a:cs typeface="Consolas"/>
              </a:rPr>
              <a:t>(_))</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  </a:t>
            </a:r>
            <a:r>
              <a:rPr lang="en-US" sz="1800" dirty="0" err="1" smtClean="0">
                <a:latin typeface="Consolas"/>
                <a:cs typeface="Consolas"/>
              </a:rPr>
              <a:t>postStop</a:t>
            </a:r>
            <a:r>
              <a:rPr lang="en-US" sz="1800" dirty="0" smtClean="0">
                <a:latin typeface="Consolas"/>
                <a:cs typeface="Consolas"/>
              </a:rPr>
              <a:t>()</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def </a:t>
            </a:r>
            <a:r>
              <a:rPr lang="en-US" sz="1800" dirty="0" err="1" smtClean="0">
                <a:latin typeface="Consolas"/>
                <a:cs typeface="Consolas"/>
              </a:rPr>
              <a:t>postRestart(reason</a:t>
            </a:r>
            <a:r>
              <a:rPr lang="en-US" sz="1800" dirty="0" smtClean="0">
                <a:latin typeface="Consolas"/>
                <a:cs typeface="Consolas"/>
              </a:rPr>
              <a:t>: </a:t>
            </a:r>
            <a:r>
              <a:rPr lang="en-US" sz="1800" dirty="0" err="1" smtClean="0">
                <a:latin typeface="Consolas"/>
                <a:cs typeface="Consolas"/>
              </a:rPr>
              <a:t>Throwable</a:t>
            </a:r>
            <a:r>
              <a:rPr lang="en-US" sz="1800" dirty="0" smtClean="0">
                <a:latin typeface="Consolas"/>
                <a:cs typeface="Consolas"/>
              </a:rPr>
              <a:t>) { </a:t>
            </a:r>
            <a:r>
              <a:rPr lang="en-US" sz="1800" dirty="0" err="1" smtClean="0">
                <a:latin typeface="Consolas"/>
                <a:cs typeface="Consolas"/>
              </a:rPr>
              <a:t>preStart</a:t>
            </a:r>
            <a:r>
              <a:rPr lang="en-US" sz="1800" dirty="0" smtClean="0">
                <a:latin typeface="Consolas"/>
                <a:cs typeface="Consolas"/>
              </a:rPr>
              <a:t>() }</a:t>
            </a:r>
          </a:p>
          <a:p>
            <a:pPr marL="1204912"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800" dirty="0" smtClean="0">
                <a:latin typeface="Consolas"/>
                <a:cs typeface="Consolas"/>
              </a:rPr>
              <a:t>def </a:t>
            </a:r>
            <a:r>
              <a:rPr lang="en-US" sz="1800" dirty="0" err="1" smtClean="0">
                <a:latin typeface="Consolas"/>
                <a:cs typeface="Consolas"/>
              </a:rPr>
              <a:t>postStop</a:t>
            </a:r>
            <a:r>
              <a:rPr lang="en-US" sz="1800" dirty="0" smtClean="0">
                <a:latin typeface="Consolas"/>
                <a:cs typeface="Consolas"/>
              </a:rPr>
              <a:t>() {}</a:t>
            </a:r>
          </a:p>
          <a:p>
            <a:pPr marL="800100"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latin typeface="+mj-lt"/>
                <a:cs typeface="Consolas"/>
              </a:rPr>
              <a:t>		</a:t>
            </a:r>
          </a:p>
          <a:p>
            <a:pPr marL="800100" lvl="2" indent="-34290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latin typeface="+mj-lt"/>
                <a:cs typeface="Consolas"/>
              </a:rPr>
              <a:t>These are </a:t>
            </a:r>
            <a:r>
              <a:rPr lang="en-US" dirty="0" smtClean="0"/>
              <a:t>default implementations; they can be overridden</a:t>
            </a:r>
            <a:r>
              <a:rPr lang="en-US" dirty="0" smtClean="0">
                <a:latin typeface="+mj-lt"/>
                <a:cs typeface="Consolas"/>
              </a:rPr>
              <a:t> </a:t>
            </a:r>
            <a:endParaRPr lang="en-GB" sz="2000" dirty="0" smtClean="0">
              <a:latin typeface="+mj-lt"/>
              <a:cs typeface="Consolas"/>
            </a:endParaRPr>
          </a:p>
        </p:txBody>
      </p:sp>
    </p:spTree>
    <p:extLst>
      <p:ext uri="{BB962C8B-B14F-4D97-AF65-F5344CB8AC3E}">
        <p14:creationId xmlns:p14="http://schemas.microsoft.com/office/powerpoint/2010/main" val="22552632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t>preStart</a:t>
            </a:r>
            <a:r>
              <a:rPr lang="en-GB" dirty="0" smtClean="0"/>
              <a:t> and </a:t>
            </a:r>
            <a:r>
              <a:rPr lang="en-GB" dirty="0" err="1" smtClean="0"/>
              <a:t>postStop</a:t>
            </a:r>
            <a:r>
              <a:rPr lang="en-GB" dirty="0" smtClean="0"/>
              <a:t>  hooks</a:t>
            </a:r>
            <a:endParaRPr lang="en-GB" dirty="0"/>
          </a:p>
        </p:txBody>
      </p:sp>
      <p:sp>
        <p:nvSpPr>
          <p:cNvPr id="4098" name="Rectangle 2"/>
          <p:cNvSpPr>
            <a:spLocks noGrp="1" noChangeArrowheads="1"/>
          </p:cNvSpPr>
          <p:nvPr>
            <p:ph type="body" idx="1"/>
          </p:nvPr>
        </p:nvSpPr>
        <p:spPr>
          <a:xfrm>
            <a:off x="0" y="1676400"/>
            <a:ext cx="9142413" cy="5181600"/>
          </a:xfrm>
          <a:ln/>
        </p:spPr>
        <p:txBody>
          <a:bodyPr/>
          <a:lstStyle/>
          <a:p>
            <a:pPr marL="457200" indent="0" algn="l" eaLnBrk="1" hangingPunct="1">
              <a:buClr>
                <a:schemeClr val="tx1"/>
              </a:buClr>
              <a:buSzPct val="60000"/>
            </a:pPr>
            <a:r>
              <a:rPr lang="en-US" sz="2800" dirty="0" smtClean="0"/>
              <a:t>Right after starting the actor, its </a:t>
            </a:r>
            <a:r>
              <a:rPr lang="en-US" sz="2000" dirty="0" err="1" smtClean="0">
                <a:latin typeface="Consolas"/>
                <a:cs typeface="Consolas"/>
              </a:rPr>
              <a:t>preStart</a:t>
            </a:r>
            <a:r>
              <a:rPr lang="en-US" sz="2000" dirty="0" smtClean="0">
                <a:latin typeface="Consolas"/>
                <a:cs typeface="Consolas"/>
              </a:rPr>
              <a:t> </a:t>
            </a:r>
            <a:r>
              <a:rPr lang="en-US" sz="2800" dirty="0" smtClean="0"/>
              <a:t>method is invoked.</a:t>
            </a:r>
          </a:p>
          <a:p>
            <a:pPr marL="800100" indent="-342900" algn="l" eaLnBrk="1" hangingPunct="1">
              <a:buClr>
                <a:schemeClr val="tx1"/>
              </a:buClr>
              <a:buSzPct val="60000"/>
            </a:pPr>
            <a:endParaRPr lang="en-US" sz="2800" dirty="0" smtClean="0"/>
          </a:p>
          <a:p>
            <a:pPr marL="800100" indent="-342900" algn="l">
              <a:buClr>
                <a:schemeClr val="tx1"/>
              </a:buClr>
              <a:buSzPct val="60000"/>
            </a:pPr>
            <a:r>
              <a:rPr lang="en-US" sz="2800" dirty="0" smtClean="0"/>
              <a:t>After stopping an actor, its </a:t>
            </a:r>
            <a:r>
              <a:rPr lang="en-US" sz="2000" dirty="0" err="1" smtClean="0">
                <a:latin typeface="Consolas"/>
                <a:cs typeface="Consolas"/>
              </a:rPr>
              <a:t>postStop</a:t>
            </a:r>
            <a:r>
              <a:rPr lang="en-US" sz="2000" dirty="0" smtClean="0">
                <a:latin typeface="Consolas"/>
                <a:cs typeface="Consolas"/>
              </a:rPr>
              <a:t> </a:t>
            </a:r>
            <a:r>
              <a:rPr lang="en-US" sz="2800" dirty="0" smtClean="0"/>
              <a:t>hook is called</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may be used e.g. for deregistering this actor from other services</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hook is guaranteed to run after message queuing has been disabled for this actor</a:t>
            </a:r>
          </a:p>
          <a:p>
            <a:pPr marL="800100" indent="-342900" algn="l" eaLnBrk="1" hangingPunct="1">
              <a:buClr>
                <a:schemeClr val="tx1"/>
              </a:buClr>
              <a:buSzPct val="60000"/>
            </a:pPr>
            <a:endParaRPr lang="en-US" sz="2800" dirty="0" smtClean="0"/>
          </a:p>
          <a:p>
            <a:pPr marL="800100" indent="-342900" algn="l" eaLnBrk="1" hangingPunct="1">
              <a:buClr>
                <a:schemeClr val="tx1"/>
              </a:buClr>
              <a:buSzPct val="60000"/>
            </a:pPr>
            <a:endParaRPr lang="en-GB" sz="1400" dirty="0" smtClean="0"/>
          </a:p>
        </p:txBody>
      </p:sp>
    </p:spTree>
    <p:extLst>
      <p:ext uri="{BB962C8B-B14F-4D97-AF65-F5344CB8AC3E}">
        <p14:creationId xmlns:p14="http://schemas.microsoft.com/office/powerpoint/2010/main" val="959657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t>preRestart</a:t>
            </a:r>
            <a:r>
              <a:rPr lang="en-GB" dirty="0" smtClean="0"/>
              <a:t> and </a:t>
            </a:r>
            <a:r>
              <a:rPr lang="en-GB" dirty="0" err="1" smtClean="0"/>
              <a:t>postRestart</a:t>
            </a:r>
            <a:r>
              <a:rPr lang="en-GB" dirty="0" smtClean="0"/>
              <a:t> hooks</a:t>
            </a:r>
            <a:endParaRPr lang="en-GB" dirty="0"/>
          </a:p>
        </p:txBody>
      </p:sp>
      <p:sp>
        <p:nvSpPr>
          <p:cNvPr id="4098" name="Rectangle 2"/>
          <p:cNvSpPr>
            <a:spLocks noGrp="1" noChangeArrowheads="1"/>
          </p:cNvSpPr>
          <p:nvPr>
            <p:ph type="body" idx="1"/>
          </p:nvPr>
        </p:nvSpPr>
        <p:spPr>
          <a:xfrm>
            <a:off x="0" y="1752600"/>
            <a:ext cx="9142413" cy="5105400"/>
          </a:xfrm>
          <a:ln/>
        </p:spPr>
        <p:txBody>
          <a:bodyPr/>
          <a:lstStyle/>
          <a:p>
            <a:pPr marL="457200" indent="0" algn="l" eaLnBrk="1" hangingPunct="1">
              <a:buClr>
                <a:schemeClr val="tx1"/>
              </a:buClr>
              <a:buSzPct val="60000"/>
            </a:pPr>
            <a:r>
              <a:rPr lang="en-US" sz="2400" dirty="0" smtClean="0"/>
              <a:t>Recall that an actor may be restarted by its supervisor</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when an exception is thrown while the actor processes a message</a:t>
            </a:r>
            <a:endParaRPr lang="en-US" sz="2400" dirty="0" smtClean="0"/>
          </a:p>
          <a:p>
            <a:pPr marL="457200" indent="0" algn="l" eaLnBrk="1" hangingPunct="1">
              <a:buClr>
                <a:schemeClr val="tx1"/>
              </a:buClr>
              <a:buSzPct val="60000"/>
            </a:pPr>
            <a:endParaRPr lang="en-US" sz="2400" dirty="0" smtClean="0"/>
          </a:p>
          <a:p>
            <a:pPr marL="457200" indent="0" algn="l" eaLnBrk="1" hangingPunct="1">
              <a:buClr>
                <a:schemeClr val="tx1"/>
              </a:buClr>
              <a:buSzPct val="60000"/>
            </a:pPr>
            <a:r>
              <a:rPr lang="en-US" sz="2400" dirty="0" smtClean="0"/>
              <a:t>1. The actor is restarted when the </a:t>
            </a:r>
            <a:r>
              <a:rPr lang="en-US" sz="2000" dirty="0" err="1" smtClean="0">
                <a:latin typeface="Consolas"/>
                <a:cs typeface="Consolas"/>
              </a:rPr>
              <a:t>preRestart</a:t>
            </a:r>
            <a:r>
              <a:rPr lang="en-US" sz="2000" dirty="0" smtClean="0">
                <a:latin typeface="Consolas"/>
                <a:cs typeface="Consolas"/>
              </a:rPr>
              <a:t> </a:t>
            </a:r>
            <a:r>
              <a:rPr lang="en-US" sz="2400" dirty="0" smtClean="0"/>
              <a:t>callback function is invoked on the old actor</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with the exception which caused the restart and the message which triggered that exception </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err="1" smtClean="0">
                <a:latin typeface="Consolas"/>
                <a:cs typeface="Consolas"/>
              </a:rPr>
              <a:t>preRestart</a:t>
            </a:r>
            <a:r>
              <a:rPr lang="en-US" sz="2000" dirty="0" smtClean="0">
                <a:latin typeface="Consolas"/>
                <a:cs typeface="Consolas"/>
              </a:rPr>
              <a:t> </a:t>
            </a:r>
            <a:r>
              <a:rPr lang="en-US" sz="2000" dirty="0" smtClean="0"/>
              <a:t>is where clean up and hand-over to the fresh actor instance is done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by default </a:t>
            </a:r>
            <a:r>
              <a:rPr lang="en-US" sz="2000" dirty="0" err="1" smtClean="0">
                <a:latin typeface="Consolas"/>
                <a:cs typeface="Consolas"/>
              </a:rPr>
              <a:t>preRestart</a:t>
            </a:r>
            <a:r>
              <a:rPr lang="en-US" sz="2000" dirty="0" smtClean="0">
                <a:latin typeface="Consolas"/>
                <a:cs typeface="Consolas"/>
              </a:rPr>
              <a:t> </a:t>
            </a:r>
            <a:r>
              <a:rPr lang="en-US" sz="2000" dirty="0" smtClean="0"/>
              <a:t>stops all children and calls </a:t>
            </a:r>
            <a:r>
              <a:rPr lang="en-US" sz="2000" dirty="0" err="1" smtClean="0"/>
              <a:t>postStop</a:t>
            </a:r>
            <a:endParaRPr lang="en-US" sz="2000" dirty="0" smtClean="0"/>
          </a:p>
        </p:txBody>
      </p:sp>
    </p:spTree>
    <p:extLst>
      <p:ext uri="{BB962C8B-B14F-4D97-AF65-F5344CB8AC3E}">
        <p14:creationId xmlns:p14="http://schemas.microsoft.com/office/powerpoint/2010/main" val="7465378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t>preRestart</a:t>
            </a:r>
            <a:r>
              <a:rPr lang="en-GB" dirty="0" smtClean="0"/>
              <a:t> and </a:t>
            </a:r>
            <a:r>
              <a:rPr lang="en-GB" dirty="0" err="1" smtClean="0"/>
              <a:t>postRestart</a:t>
            </a:r>
            <a:r>
              <a:rPr lang="en-GB" dirty="0" smtClean="0"/>
              <a:t> hooks</a:t>
            </a:r>
            <a:endParaRPr lang="en-GB" dirty="0"/>
          </a:p>
        </p:txBody>
      </p:sp>
      <p:sp>
        <p:nvSpPr>
          <p:cNvPr id="4098" name="Rectangle 2"/>
          <p:cNvSpPr>
            <a:spLocks noGrp="1" noChangeArrowheads="1"/>
          </p:cNvSpPr>
          <p:nvPr>
            <p:ph type="body" idx="1"/>
          </p:nvPr>
        </p:nvSpPr>
        <p:spPr>
          <a:xfrm>
            <a:off x="0" y="1752600"/>
            <a:ext cx="9142413" cy="5105400"/>
          </a:xfrm>
          <a:ln/>
        </p:spPr>
        <p:txBody>
          <a:bodyPr/>
          <a:lstStyle/>
          <a:p>
            <a:pPr marL="800100" indent="-342900" algn="l" eaLnBrk="1" hangingPunct="1">
              <a:buClr>
                <a:schemeClr val="tx1"/>
              </a:buClr>
              <a:buSzPct val="60000"/>
            </a:pPr>
            <a:r>
              <a:rPr lang="en-US" sz="2400" dirty="0" smtClean="0"/>
              <a:t>2. </a:t>
            </a:r>
            <a:r>
              <a:rPr lang="en-US" sz="2000" dirty="0" err="1" smtClean="0">
                <a:latin typeface="Consolas"/>
                <a:cs typeface="Consolas"/>
              </a:rPr>
              <a:t>actorOf</a:t>
            </a:r>
            <a:r>
              <a:rPr lang="en-US" sz="2000" dirty="0" smtClean="0">
                <a:latin typeface="Consolas"/>
                <a:cs typeface="Consolas"/>
              </a:rPr>
              <a:t> </a:t>
            </a:r>
            <a:r>
              <a:rPr lang="en-US" sz="2400" dirty="0" smtClean="0"/>
              <a:t>is used to produce the fresh instance.</a:t>
            </a:r>
          </a:p>
          <a:p>
            <a:pPr marL="800100" indent="-342900" algn="l" eaLnBrk="1" hangingPunct="1">
              <a:buClr>
                <a:schemeClr val="tx1"/>
              </a:buClr>
              <a:buSzPct val="60000"/>
            </a:pPr>
            <a:endParaRPr lang="en-US" sz="2400" dirty="0" smtClean="0"/>
          </a:p>
          <a:p>
            <a:pPr marL="457200" indent="0" algn="l" eaLnBrk="1" hangingPunct="1">
              <a:buClr>
                <a:schemeClr val="tx1"/>
              </a:buClr>
              <a:buSzPct val="60000"/>
            </a:pPr>
            <a:r>
              <a:rPr lang="en-US" sz="2400" dirty="0" smtClean="0"/>
              <a:t>3. The new actor’s </a:t>
            </a:r>
            <a:r>
              <a:rPr lang="en-US" sz="2400" dirty="0" err="1" smtClean="0"/>
              <a:t>postRestart</a:t>
            </a:r>
            <a:r>
              <a:rPr lang="en-US" sz="2400" dirty="0" smtClean="0"/>
              <a:t> callback method is invoked with the exception which caused the restart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By default the </a:t>
            </a:r>
            <a:r>
              <a:rPr lang="en-US" sz="2000" dirty="0" err="1" smtClean="0">
                <a:latin typeface="Consolas"/>
                <a:cs typeface="Consolas"/>
              </a:rPr>
              <a:t>preStart</a:t>
            </a:r>
            <a:r>
              <a:rPr lang="en-US" sz="2000" dirty="0" smtClean="0"/>
              <a:t> hook is called, just as in the normal start-up case</a:t>
            </a:r>
          </a:p>
          <a:p>
            <a:pPr marL="800100" indent="-342900" algn="l" eaLnBrk="1" hangingPunct="1">
              <a:buClr>
                <a:schemeClr val="tx1"/>
              </a:buClr>
              <a:buSzPct val="60000"/>
            </a:pPr>
            <a:endParaRPr lang="en-US" sz="2400" dirty="0" smtClean="0"/>
          </a:p>
          <a:p>
            <a:pPr marL="800100" indent="-342900" algn="l" eaLnBrk="1" hangingPunct="1">
              <a:buClr>
                <a:schemeClr val="tx1"/>
              </a:buClr>
              <a:buSzPct val="60000"/>
            </a:pPr>
            <a:r>
              <a:rPr lang="en-US" sz="2400" dirty="0" smtClean="0"/>
              <a:t>An actor restart replaces only the actual actor object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the contents of the mailbox is unaffected by the restart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processing of messages will resume after the </a:t>
            </a:r>
            <a:r>
              <a:rPr lang="en-US" sz="2000" dirty="0" err="1" smtClean="0"/>
              <a:t>postRestart</a:t>
            </a:r>
            <a:r>
              <a:rPr lang="en-US" sz="2000" dirty="0" smtClean="0"/>
              <a:t> hook returns. </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the message that triggered the exception will not be received again</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any message sent to an actor during its restart will be queued in the mailbox</a:t>
            </a:r>
            <a:endParaRPr lang="en-GB" sz="2000" dirty="0" smtClean="0"/>
          </a:p>
        </p:txBody>
      </p:sp>
    </p:spTree>
    <p:extLst>
      <p:ext uri="{BB962C8B-B14F-4D97-AF65-F5344CB8AC3E}">
        <p14:creationId xmlns:p14="http://schemas.microsoft.com/office/powerpoint/2010/main" val="22964553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Restarting summary</a:t>
            </a:r>
            <a:endParaRPr lang="en-GB" dirty="0"/>
          </a:p>
        </p:txBody>
      </p:sp>
      <p:sp>
        <p:nvSpPr>
          <p:cNvPr id="4098" name="Rectangle 2"/>
          <p:cNvSpPr>
            <a:spLocks noGrp="1" noChangeArrowheads="1"/>
          </p:cNvSpPr>
          <p:nvPr>
            <p:ph type="body" idx="1"/>
          </p:nvPr>
        </p:nvSpPr>
        <p:spPr>
          <a:xfrm>
            <a:off x="0" y="1524000"/>
            <a:ext cx="9142413" cy="5334000"/>
          </a:xfrm>
          <a:ln/>
        </p:spPr>
        <p:txBody>
          <a:bodyPr/>
          <a:lstStyle/>
          <a:p>
            <a:pPr marL="800100" indent="-342900" algn="l" eaLnBrk="1" hangingPunct="1">
              <a:buClr>
                <a:schemeClr val="tx1"/>
              </a:buClr>
              <a:buSzPct val="60000"/>
            </a:pPr>
            <a:r>
              <a:rPr lang="en-US" sz="2800" dirty="0" smtClean="0"/>
              <a:t>The precise sequence of events during a restart is:</a:t>
            </a:r>
            <a:endParaRPr lang="en-GB" sz="2400" dirty="0" smtClean="0"/>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suspend the actor and recursively suspend all children</a:t>
            </a:r>
          </a:p>
          <a:p>
            <a:pPr marL="1490662" lvl="2"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which means that it will not process normal messages until resumed</a:t>
            </a:r>
          </a:p>
          <a:p>
            <a:pPr marL="1490662" lvl="2"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done by calling the old instance’s </a:t>
            </a:r>
            <a:r>
              <a:rPr lang="en-US" sz="2000" dirty="0" err="1" smtClean="0"/>
              <a:t>preRestart</a:t>
            </a:r>
            <a:r>
              <a:rPr lang="en-US" sz="2000" dirty="0" smtClean="0"/>
              <a:t> hook (defaults to sending termination requests, using </a:t>
            </a:r>
            <a:r>
              <a:rPr lang="en-US" sz="2000" dirty="0" err="1" smtClean="0"/>
              <a:t>context.stop</a:t>
            </a:r>
            <a:r>
              <a:rPr lang="en-US" sz="2000" dirty="0" smtClean="0"/>
              <a:t>() to all children and then calling </a:t>
            </a:r>
            <a:r>
              <a:rPr lang="en-US" sz="2000" dirty="0" err="1" smtClean="0"/>
              <a:t>postStop</a:t>
            </a:r>
            <a:r>
              <a:rPr lang="en-US" sz="2000" dirty="0" smtClean="0"/>
              <a:t>() hook)</a:t>
            </a:r>
          </a:p>
          <a:p>
            <a:pPr marL="1490662" lvl="2"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000" dirty="0" smtClean="0"/>
              <a:t>wait for all children which were requested to terminate to actually terminate</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create new actor instance by invoking the originally provided factory again</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invoke </a:t>
            </a:r>
            <a:r>
              <a:rPr lang="en-US" sz="2400" dirty="0" err="1" smtClean="0"/>
              <a:t>postRestart</a:t>
            </a:r>
            <a:r>
              <a:rPr lang="en-US" sz="2400" dirty="0" smtClean="0"/>
              <a:t> on the new instance (which by default also calls </a:t>
            </a:r>
            <a:r>
              <a:rPr lang="en-US" sz="2400" dirty="0" err="1" smtClean="0"/>
              <a:t>preStart</a:t>
            </a:r>
            <a:r>
              <a:rPr lang="en-US" sz="2400" dirty="0" smtClean="0"/>
              <a:t>)</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resume the actor</a:t>
            </a:r>
          </a:p>
        </p:txBody>
      </p:sp>
      <p:sp>
        <p:nvSpPr>
          <p:cNvPr id="4" name="TextBox 3"/>
          <p:cNvSpPr txBox="1"/>
          <p:nvPr/>
        </p:nvSpPr>
        <p:spPr>
          <a:xfrm>
            <a:off x="5867400" y="6248400"/>
            <a:ext cx="3004949" cy="400110"/>
          </a:xfrm>
          <a:prstGeom prst="rect">
            <a:avLst/>
          </a:prstGeom>
          <a:noFill/>
        </p:spPr>
        <p:txBody>
          <a:bodyPr wrap="none" rtlCol="0">
            <a:spAutoFit/>
          </a:bodyPr>
          <a:lstStyle/>
          <a:p>
            <a:r>
              <a:rPr lang="en-US" sz="2000" dirty="0" err="1" smtClean="0">
                <a:latin typeface="Consolas"/>
                <a:cs typeface="Consolas"/>
              </a:rPr>
              <a:t>LifeCycleHooks.scala</a:t>
            </a:r>
            <a:endParaRPr lang="en-US" sz="2000" dirty="0">
              <a:latin typeface="Consolas"/>
              <a:cs typeface="Consolas"/>
            </a:endParaRPr>
          </a:p>
        </p:txBody>
      </p:sp>
    </p:spTree>
    <p:extLst>
      <p:ext uri="{BB962C8B-B14F-4D97-AF65-F5344CB8AC3E}">
        <p14:creationId xmlns:p14="http://schemas.microsoft.com/office/powerpoint/2010/main" val="29938892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Basic </a:t>
            </a:r>
            <a:r>
              <a:rPr lang="en-GB" dirty="0" smtClean="0">
                <a:solidFill>
                  <a:srgbClr val="FF0000"/>
                </a:solidFill>
              </a:rPr>
              <a:t>Concepts</a:t>
            </a:r>
            <a:endParaRPr lang="en-GB" dirty="0">
              <a:solidFill>
                <a:srgbClr val="FF0000"/>
              </a:solidFill>
            </a:endParaRPr>
          </a:p>
        </p:txBody>
      </p:sp>
      <p:sp>
        <p:nvSpPr>
          <p:cNvPr id="442371" name="Rectangle 3"/>
          <p:cNvSpPr>
            <a:spLocks noGrp="1" noChangeArrowheads="1"/>
          </p:cNvSpPr>
          <p:nvPr>
            <p:ph type="body" idx="1"/>
          </p:nvPr>
        </p:nvSpPr>
        <p:spPr>
          <a:xfrm>
            <a:off x="0" y="1676400"/>
            <a:ext cx="9132888" cy="5181600"/>
          </a:xfrm>
          <a:ln/>
        </p:spPr>
        <p:txBody>
          <a:bodyPr lIns="0" tIns="0" rIns="0" bIns="0"/>
          <a:lstStyle/>
          <a:p>
            <a:pPr marL="798513" indent="-341313" algn="l">
              <a:lnSpc>
                <a:spcPct val="94000"/>
              </a:lnSpc>
              <a:spcBef>
                <a:spcPts val="713"/>
              </a:spcBef>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a:t>What does it mean to tolerate faults?</a:t>
            </a:r>
          </a:p>
          <a:p>
            <a:pPr marL="798513" indent="-341313" algn="l">
              <a:spcBef>
                <a:spcPts val="713"/>
              </a:spcBef>
              <a:buSzPct val="60000"/>
              <a:buFont typeface="Times New Roman"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endParaRPr lang="en-GB" sz="2800" dirty="0"/>
          </a:p>
          <a:p>
            <a:pPr marL="798513" indent="-341313" algn="l">
              <a:spcBef>
                <a:spcPts val="713"/>
              </a:spcBef>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a:t>Dependability </a:t>
            </a:r>
            <a:r>
              <a:rPr lang="en-GB" sz="2800" dirty="0" smtClean="0"/>
              <a:t>includes</a:t>
            </a:r>
          </a:p>
          <a:p>
            <a:pPr marL="1198563" lvl="1"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400" dirty="0" smtClean="0"/>
              <a:t>Availability</a:t>
            </a:r>
          </a:p>
          <a:p>
            <a:pPr marL="1603375" lvl="2"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000" dirty="0" smtClean="0"/>
              <a:t>Probability that system is </a:t>
            </a:r>
            <a:r>
              <a:rPr lang="en-GB" sz="2000" dirty="0" smtClean="0"/>
              <a:t>in operation </a:t>
            </a:r>
            <a:r>
              <a:rPr lang="en-GB" sz="2000" dirty="0" smtClean="0"/>
              <a:t>at any given time</a:t>
            </a:r>
            <a:endParaRPr lang="en-GB" sz="2000" dirty="0"/>
          </a:p>
          <a:p>
            <a:pPr marL="1198563" lvl="1"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400" dirty="0" smtClean="0"/>
              <a:t>Reliability</a:t>
            </a:r>
          </a:p>
          <a:p>
            <a:pPr marL="1603375" lvl="2"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000" dirty="0" smtClean="0"/>
              <a:t>Mean time between failures</a:t>
            </a:r>
            <a:endParaRPr lang="en-GB" sz="2000" dirty="0"/>
          </a:p>
          <a:p>
            <a:pPr marL="1198563" lvl="1"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400" dirty="0"/>
              <a:t>Safety</a:t>
            </a:r>
          </a:p>
          <a:p>
            <a:pPr marL="1198563" lvl="1" indent="-341313">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400" dirty="0"/>
              <a:t>Maintainability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Lifecycle monitoring</a:t>
            </a:r>
            <a:endParaRPr lang="en-GB" dirty="0"/>
          </a:p>
        </p:txBody>
      </p:sp>
      <p:sp>
        <p:nvSpPr>
          <p:cNvPr id="4098" name="Rectangle 2"/>
          <p:cNvSpPr>
            <a:spLocks noGrp="1" noChangeArrowheads="1"/>
          </p:cNvSpPr>
          <p:nvPr>
            <p:ph type="body" idx="1"/>
          </p:nvPr>
        </p:nvSpPr>
        <p:spPr>
          <a:xfrm>
            <a:off x="0" y="1981200"/>
            <a:ext cx="9142413" cy="4876800"/>
          </a:xfrm>
          <a:ln/>
        </p:spPr>
        <p:txBody>
          <a:bodyPr/>
          <a:lstStyle/>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In addition to the special relationship between parent and child actors, each actor may monitor any other actor</a:t>
            </a:r>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Since actors emerge from creation fully alive and restarts are not visible outside of the affected supervisors, the only state change available for monitoring is the transition from alive to dead.</a:t>
            </a:r>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a:p>
            <a:pPr marL="4572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Monitoring is used to tie one actor to another so that it may react to the other actor’s termination</a:t>
            </a:r>
          </a:p>
          <a:p>
            <a:pPr marL="457200" indent="0" algn="l" eaLnBrk="1" hangingPunct="1">
              <a:buClr>
                <a:schemeClr val="tx1"/>
              </a:buClr>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smtClean="0"/>
          </a:p>
        </p:txBody>
      </p:sp>
    </p:spTree>
    <p:extLst>
      <p:ext uri="{BB962C8B-B14F-4D97-AF65-F5344CB8AC3E}">
        <p14:creationId xmlns:p14="http://schemas.microsoft.com/office/powerpoint/2010/main" val="38115504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Lifecycle monitoring</a:t>
            </a:r>
            <a:endParaRPr lang="en-GB" dirty="0"/>
          </a:p>
        </p:txBody>
      </p:sp>
      <p:sp>
        <p:nvSpPr>
          <p:cNvPr id="4098" name="Rectangle 2"/>
          <p:cNvSpPr>
            <a:spLocks noGrp="1" noChangeArrowheads="1"/>
          </p:cNvSpPr>
          <p:nvPr>
            <p:ph type="body" idx="1"/>
          </p:nvPr>
        </p:nvSpPr>
        <p:spPr>
          <a:xfrm>
            <a:off x="0" y="1828800"/>
            <a:ext cx="9142413" cy="5029200"/>
          </a:xfrm>
          <a:ln/>
        </p:spPr>
        <p:txBody>
          <a:bodyPr/>
          <a:lstStyle/>
          <a:p>
            <a:pPr marL="457200" indent="0" algn="l" eaLnBrk="1" hangingPunct="1">
              <a:buClr>
                <a:schemeClr val="tx1"/>
              </a:buClr>
              <a:buSzPct val="60000"/>
            </a:pPr>
            <a:r>
              <a:rPr lang="en-US" sz="2400" dirty="0" smtClean="0"/>
              <a:t>Implemented using a </a:t>
            </a:r>
            <a:r>
              <a:rPr lang="en-US" sz="2000" dirty="0" smtClean="0">
                <a:latin typeface="Consolas"/>
                <a:cs typeface="Consolas"/>
              </a:rPr>
              <a:t>Terminated </a:t>
            </a:r>
            <a:r>
              <a:rPr lang="en-US" sz="2400" dirty="0" smtClean="0"/>
              <a:t>message to be received by the monitoring actor</a:t>
            </a: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the default behavior is to throw a special </a:t>
            </a:r>
            <a:r>
              <a:rPr lang="en-US" sz="2000" dirty="0" err="1" smtClean="0">
                <a:latin typeface="Consolas"/>
                <a:cs typeface="Consolas"/>
              </a:rPr>
              <a:t>DeathPactException</a:t>
            </a:r>
            <a:r>
              <a:rPr lang="en-US" sz="2400" dirty="0" smtClean="0">
                <a:latin typeface="+mj-lt"/>
                <a:cs typeface="Consolas"/>
              </a:rPr>
              <a:t> which crashes the monitoring actor and escalates failure</a:t>
            </a:r>
            <a:endParaRPr lang="en-US" sz="2400" dirty="0" smtClean="0"/>
          </a:p>
          <a:p>
            <a:pPr marL="108585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400" dirty="0" smtClean="0"/>
          </a:p>
          <a:p>
            <a:pPr marL="457200" lvl="1" indent="0">
              <a:buSzPct val="60000"/>
              <a:buNone/>
              <a:tabLst>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To start listening for </a:t>
            </a:r>
            <a:r>
              <a:rPr lang="en-US" sz="2000" dirty="0" smtClean="0">
                <a:latin typeface="Consolas"/>
                <a:cs typeface="Consolas"/>
              </a:rPr>
              <a:t>Terminated </a:t>
            </a:r>
            <a:r>
              <a:rPr lang="en-US" sz="2400" dirty="0" smtClean="0"/>
              <a:t>messages from target actor use </a:t>
            </a:r>
            <a:r>
              <a:rPr lang="en-US" sz="2000" dirty="0" err="1" smtClean="0">
                <a:latin typeface="Consolas"/>
                <a:cs typeface="Consolas"/>
              </a:rPr>
              <a:t>ActorContext.watch(targetActorRef</a:t>
            </a:r>
            <a:r>
              <a:rPr lang="en-US" sz="2000" dirty="0" smtClean="0">
                <a:latin typeface="Consolas"/>
                <a:cs typeface="Consolas"/>
              </a:rPr>
              <a:t>) </a:t>
            </a:r>
            <a:endParaRPr lang="en-US" sz="2400" dirty="0" smtClean="0">
              <a:latin typeface="Consolas"/>
              <a:cs typeface="Consolas"/>
            </a:endParaRPr>
          </a:p>
          <a:p>
            <a:pPr marL="1085850" lvl="1" indent="-342900">
              <a:buSzPct val="60000"/>
              <a:buFont typeface="StarSymbol" charset="0"/>
              <a:buBlip>
                <a:blip r:embed="rId3"/>
              </a:buBlip>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400" dirty="0" smtClean="0"/>
          </a:p>
          <a:p>
            <a:pPr marL="520700" lvl="1" indent="0">
              <a:buSzPct val="60000"/>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To stop listening for </a:t>
            </a:r>
            <a:r>
              <a:rPr lang="en-US" sz="2000" dirty="0" smtClean="0">
                <a:latin typeface="Consolas"/>
                <a:cs typeface="Consolas"/>
              </a:rPr>
              <a:t>Terminated </a:t>
            </a:r>
            <a:r>
              <a:rPr lang="en-US" sz="2400" dirty="0" smtClean="0"/>
              <a:t>messages from target actor use </a:t>
            </a:r>
            <a:r>
              <a:rPr lang="en-US" sz="2000" dirty="0" err="1" smtClean="0">
                <a:latin typeface="Consolas"/>
                <a:cs typeface="Consolas"/>
              </a:rPr>
              <a:t>ActorContext.unwatch(targetActorRef</a:t>
            </a:r>
            <a:r>
              <a:rPr lang="en-US" sz="2000" dirty="0" smtClean="0">
                <a:latin typeface="Consolas"/>
                <a:cs typeface="Consolas"/>
              </a:rPr>
              <a:t>)</a:t>
            </a:r>
            <a:endParaRPr lang="en-US" sz="2400" dirty="0" smtClean="0">
              <a:latin typeface="Consolas"/>
              <a:cs typeface="Consolas"/>
            </a:endParaRPr>
          </a:p>
          <a:p>
            <a:pPr marL="800100" indent="-342900" algn="l" eaLnBrk="1" hangingPunct="1">
              <a:buClr>
                <a:schemeClr val="tx1"/>
              </a:buClr>
              <a:buSzPct val="60000"/>
            </a:pPr>
            <a:endParaRPr lang="en-US" sz="2400" dirty="0" smtClean="0"/>
          </a:p>
          <a:p>
            <a:pPr marL="800100" indent="-342900" algn="l" eaLnBrk="1" hangingPunct="1">
              <a:buClr>
                <a:schemeClr val="tx1"/>
              </a:buClr>
              <a:buSzPct val="60000"/>
            </a:pPr>
            <a:r>
              <a:rPr lang="en-US" sz="2400" dirty="0" smtClean="0"/>
              <a:t>Lifecycle monitoring in </a:t>
            </a:r>
            <a:r>
              <a:rPr lang="en-US" sz="2400" dirty="0" err="1" smtClean="0"/>
              <a:t>Akka</a:t>
            </a:r>
            <a:r>
              <a:rPr lang="en-US" sz="2400" dirty="0" smtClean="0"/>
              <a:t> is commonly referred to as </a:t>
            </a:r>
            <a:r>
              <a:rPr lang="en-US" sz="2400" dirty="0" err="1" smtClean="0"/>
              <a:t>DeathWatch</a:t>
            </a:r>
            <a:endParaRPr lang="en-US" sz="2400" dirty="0" smtClean="0"/>
          </a:p>
        </p:txBody>
      </p:sp>
    </p:spTree>
    <p:extLst>
      <p:ext uri="{BB962C8B-B14F-4D97-AF65-F5344CB8AC3E}">
        <p14:creationId xmlns:p14="http://schemas.microsoft.com/office/powerpoint/2010/main" val="32350687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Lifecycle monitoring</a:t>
            </a:r>
            <a:endParaRPr lang="en-GB" dirty="0"/>
          </a:p>
        </p:txBody>
      </p:sp>
      <p:sp>
        <p:nvSpPr>
          <p:cNvPr id="4098" name="Rectangle 2"/>
          <p:cNvSpPr>
            <a:spLocks noGrp="1" noChangeArrowheads="1"/>
          </p:cNvSpPr>
          <p:nvPr>
            <p:ph type="body" idx="1"/>
          </p:nvPr>
        </p:nvSpPr>
        <p:spPr>
          <a:xfrm>
            <a:off x="0" y="1828800"/>
            <a:ext cx="9142413" cy="5029200"/>
          </a:xfrm>
          <a:ln/>
        </p:spPr>
        <p:txBody>
          <a:bodyPr/>
          <a:lstStyle/>
          <a:p>
            <a:pPr marL="457200" indent="0" algn="l" eaLnBrk="1" hangingPunct="1">
              <a:buClr>
                <a:schemeClr val="tx1"/>
              </a:buClr>
              <a:buSzPct val="60000"/>
            </a:pPr>
            <a:r>
              <a:rPr lang="en-GB" sz="2800" dirty="0" smtClean="0"/>
              <a:t>Monitoring a child</a:t>
            </a:r>
          </a:p>
          <a:p>
            <a:pPr marL="457200" indent="0" algn="l" eaLnBrk="1" hangingPunct="1">
              <a:buClr>
                <a:schemeClr val="tx1"/>
              </a:buClr>
              <a:buSzPct val="60000"/>
            </a:pPr>
            <a:r>
              <a:rPr lang="en-GB" sz="2000" dirty="0" smtClean="0">
                <a:latin typeface="Consolas"/>
                <a:cs typeface="Consolas"/>
              </a:rPr>
              <a:t>	</a:t>
            </a:r>
            <a:r>
              <a:rPr lang="en-GB" sz="2000" dirty="0" err="1" smtClean="0">
                <a:latin typeface="Consolas"/>
                <a:cs typeface="Consolas"/>
              </a:rPr>
              <a:t>monitoring.MonitoringApp.scala</a:t>
            </a:r>
            <a:endParaRPr lang="en-GB" sz="2800" dirty="0" smtClean="0">
              <a:latin typeface="Consolas"/>
              <a:cs typeface="Consolas"/>
            </a:endParaRPr>
          </a:p>
          <a:p>
            <a:pPr marL="457200" indent="0" algn="l" eaLnBrk="1" hangingPunct="1">
              <a:buClr>
                <a:schemeClr val="tx1"/>
              </a:buClr>
              <a:buSzPct val="60000"/>
            </a:pPr>
            <a:endParaRPr lang="en-GB" sz="2800" dirty="0" smtClean="0"/>
          </a:p>
          <a:p>
            <a:pPr marL="457200" indent="0" algn="l" eaLnBrk="1" hangingPunct="1">
              <a:buClr>
                <a:schemeClr val="tx1"/>
              </a:buClr>
              <a:buSzPct val="60000"/>
            </a:pPr>
            <a:r>
              <a:rPr lang="en-GB" sz="2800" dirty="0" smtClean="0"/>
              <a:t>Monitoring a non-child</a:t>
            </a:r>
          </a:p>
          <a:p>
            <a:pPr marL="457200" indent="0" algn="l" eaLnBrk="1" hangingPunct="1">
              <a:buClr>
                <a:schemeClr val="tx1"/>
              </a:buClr>
              <a:buSzPct val="60000"/>
            </a:pPr>
            <a:r>
              <a:rPr lang="en-GB" sz="2000" dirty="0" smtClean="0">
                <a:latin typeface="Consolas"/>
                <a:cs typeface="Consolas"/>
              </a:rPr>
              <a:t>	monitoring2.MonitoringApp.scala</a:t>
            </a:r>
          </a:p>
        </p:txBody>
      </p:sp>
    </p:spTree>
    <p:extLst>
      <p:ext uri="{BB962C8B-B14F-4D97-AF65-F5344CB8AC3E}">
        <p14:creationId xmlns:p14="http://schemas.microsoft.com/office/powerpoint/2010/main" val="41313165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Example: Cleanly shutting down router</a:t>
            </a:r>
            <a:br>
              <a:rPr lang="en-GB" dirty="0" smtClean="0"/>
            </a:br>
            <a:r>
              <a:rPr lang="en-GB" dirty="0" smtClean="0"/>
              <a:t>using lifecycle monitoring</a:t>
            </a:r>
            <a:endParaRPr lang="en-GB" dirty="0"/>
          </a:p>
        </p:txBody>
      </p:sp>
      <p:sp>
        <p:nvSpPr>
          <p:cNvPr id="4098" name="Rectangle 2"/>
          <p:cNvSpPr>
            <a:spLocks noGrp="1" noChangeArrowheads="1"/>
          </p:cNvSpPr>
          <p:nvPr>
            <p:ph type="body" idx="1"/>
          </p:nvPr>
        </p:nvSpPr>
        <p:spPr>
          <a:xfrm>
            <a:off x="0" y="1828800"/>
            <a:ext cx="9142413" cy="5029200"/>
          </a:xfrm>
          <a:ln/>
        </p:spPr>
        <p:txBody>
          <a:bodyPr/>
          <a:lstStyle/>
          <a:p>
            <a:pPr marL="457200" indent="0" algn="l" eaLnBrk="1" hangingPunct="1">
              <a:buClr>
                <a:schemeClr val="tx1"/>
              </a:buClr>
              <a:buSzPct val="60000"/>
            </a:pPr>
            <a:r>
              <a:rPr lang="en-GB" sz="2400" dirty="0" smtClean="0"/>
              <a:t>Routers are used to distributed the workload across a few or many </a:t>
            </a:r>
            <a:r>
              <a:rPr lang="en-GB" sz="2400" dirty="0" err="1" smtClean="0"/>
              <a:t>routee</a:t>
            </a:r>
            <a:r>
              <a:rPr lang="en-GB" sz="2400" dirty="0" smtClean="0"/>
              <a:t> actors</a:t>
            </a:r>
          </a:p>
          <a:p>
            <a:pPr marL="457200" indent="0" algn="l" eaLnBrk="1" hangingPunct="1">
              <a:buClr>
                <a:schemeClr val="tx1"/>
              </a:buClr>
              <a:buSzPct val="60000"/>
            </a:pPr>
            <a:r>
              <a:rPr lang="en-GB" sz="2400" dirty="0" smtClean="0"/>
              <a:t> </a:t>
            </a:r>
          </a:p>
          <a:p>
            <a:pPr marL="457200" indent="0" algn="l" eaLnBrk="1" hangingPunct="1">
              <a:buClr>
                <a:schemeClr val="tx1"/>
              </a:buClr>
              <a:buSzPct val="60000"/>
            </a:pPr>
            <a:r>
              <a:rPr lang="en-GB" sz="2000" dirty="0" smtClean="0">
                <a:latin typeface="Consolas"/>
                <a:cs typeface="Consolas"/>
              </a:rPr>
              <a:t>	SimpleRouter1.scala</a:t>
            </a:r>
          </a:p>
          <a:p>
            <a:pPr marL="457200" indent="0" algn="l" eaLnBrk="1" hangingPunct="1">
              <a:buClr>
                <a:schemeClr val="tx1"/>
              </a:buClr>
              <a:buSzPct val="60000"/>
            </a:pPr>
            <a:endParaRPr lang="en-GB" sz="2400" dirty="0" smtClean="0"/>
          </a:p>
          <a:p>
            <a:pPr marL="457200" indent="0" algn="l" eaLnBrk="1" hangingPunct="1">
              <a:buClr>
                <a:schemeClr val="tx1"/>
              </a:buClr>
              <a:buSzPct val="60000"/>
            </a:pPr>
            <a:r>
              <a:rPr lang="en-GB" sz="2400" dirty="0" smtClean="0"/>
              <a:t>Problem: how to cleanly shut down the </a:t>
            </a:r>
            <a:r>
              <a:rPr lang="en-GB" sz="2400" dirty="0" err="1" smtClean="0"/>
              <a:t>routees</a:t>
            </a:r>
            <a:r>
              <a:rPr lang="en-GB" sz="2400" dirty="0" smtClean="0"/>
              <a:t> and the router when the job is done</a:t>
            </a:r>
          </a:p>
          <a:p>
            <a:pPr marL="457200" indent="0" algn="l" eaLnBrk="1" hangingPunct="1">
              <a:buClr>
                <a:schemeClr val="tx1"/>
              </a:buClr>
              <a:buSzPct val="60000"/>
            </a:pPr>
            <a:endParaRPr lang="en-GB" sz="2400" dirty="0" smtClean="0"/>
          </a:p>
        </p:txBody>
      </p:sp>
    </p:spTree>
    <p:extLst>
      <p:ext uri="{BB962C8B-B14F-4D97-AF65-F5344CB8AC3E}">
        <p14:creationId xmlns:p14="http://schemas.microsoft.com/office/powerpoint/2010/main" val="141222428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Example: Shutting down router</a:t>
            </a:r>
            <a:br>
              <a:rPr lang="en-GB" dirty="0" smtClean="0"/>
            </a:br>
            <a:r>
              <a:rPr lang="en-GB" dirty="0" smtClean="0"/>
              <a:t>using lifecycle monitoring</a:t>
            </a:r>
            <a:endParaRPr lang="en-GB" dirty="0"/>
          </a:p>
        </p:txBody>
      </p:sp>
      <p:sp>
        <p:nvSpPr>
          <p:cNvPr id="4098" name="Rectangle 2"/>
          <p:cNvSpPr>
            <a:spLocks noGrp="1" noChangeArrowheads="1"/>
          </p:cNvSpPr>
          <p:nvPr>
            <p:ph type="body" idx="1"/>
          </p:nvPr>
        </p:nvSpPr>
        <p:spPr>
          <a:xfrm>
            <a:off x="1" y="1828800"/>
            <a:ext cx="8839199" cy="5029200"/>
          </a:xfrm>
          <a:ln/>
        </p:spPr>
        <p:txBody>
          <a:bodyPr/>
          <a:lstStyle/>
          <a:p>
            <a:pPr marL="457200" indent="0" algn="l" eaLnBrk="1" hangingPunct="1">
              <a:buClr>
                <a:schemeClr val="tx1"/>
              </a:buClr>
              <a:buSzPct val="60000"/>
            </a:pPr>
            <a:r>
              <a:rPr lang="en-GB" sz="2000" dirty="0" err="1" smtClean="0">
                <a:latin typeface="Consolas"/>
                <a:cs typeface="Consolas"/>
              </a:rPr>
              <a:t>akka.actor.PoisonPill</a:t>
            </a:r>
            <a:r>
              <a:rPr lang="en-GB" sz="2400" dirty="0" smtClean="0"/>
              <a:t> message stops receiving actor</a:t>
            </a:r>
          </a:p>
          <a:p>
            <a:pPr marL="1143000" lvl="1" indent="-342900">
              <a:buSzPct val="60000"/>
              <a:buFont typeface="Times New Roman" charset="0"/>
              <a:buBlip>
                <a:blip r:embed="rId3"/>
              </a:buBlip>
            </a:pPr>
            <a:r>
              <a:rPr lang="en-US" sz="2000" dirty="0" smtClean="0">
                <a:cs typeface="Consolas"/>
              </a:rPr>
              <a:t>The abstract Actor method </a:t>
            </a:r>
            <a:r>
              <a:rPr lang="en-US" sz="2000" dirty="0" smtClean="0">
                <a:latin typeface="Consolas"/>
                <a:cs typeface="Consolas"/>
              </a:rPr>
              <a:t>receive</a:t>
            </a:r>
            <a:r>
              <a:rPr lang="en-US" sz="2000" dirty="0" smtClean="0">
                <a:cs typeface="Consolas"/>
              </a:rPr>
              <a:t> contains</a:t>
            </a:r>
            <a:endParaRPr lang="en-GB" sz="2400" dirty="0" smtClean="0"/>
          </a:p>
          <a:p>
            <a:pPr marL="457200" indent="0" algn="l" eaLnBrk="1" hangingPunct="1">
              <a:buClr>
                <a:schemeClr val="tx1"/>
              </a:buClr>
              <a:buSzPct val="60000"/>
            </a:pPr>
            <a:r>
              <a:rPr lang="en-US" sz="2000" dirty="0" smtClean="0">
                <a:latin typeface="Consolas"/>
                <a:cs typeface="Consolas"/>
              </a:rPr>
              <a:t>			case </a:t>
            </a:r>
            <a:r>
              <a:rPr lang="en-US" sz="2000" dirty="0" err="1" smtClean="0">
                <a:latin typeface="Consolas"/>
                <a:cs typeface="Consolas"/>
              </a:rPr>
              <a:t>PoisonPill</a:t>
            </a:r>
            <a:r>
              <a:rPr lang="en-US" sz="2000" dirty="0" smtClean="0">
                <a:latin typeface="Consolas"/>
                <a:cs typeface="Consolas"/>
              </a:rPr>
              <a:t>    ⇒ </a:t>
            </a:r>
            <a:r>
              <a:rPr lang="en-US" sz="2000" dirty="0" err="1" smtClean="0">
                <a:latin typeface="Consolas"/>
                <a:cs typeface="Consolas"/>
              </a:rPr>
              <a:t>self.stop</a:t>
            </a:r>
            <a:r>
              <a:rPr lang="en-US" sz="2000" dirty="0" smtClean="0">
                <a:latin typeface="Consolas"/>
                <a:cs typeface="Consolas"/>
              </a:rPr>
              <a:t>()</a:t>
            </a:r>
            <a:endParaRPr lang="en-GB" sz="2000" dirty="0" smtClean="0">
              <a:latin typeface="Consolas"/>
              <a:cs typeface="Consolas"/>
            </a:endParaRPr>
          </a:p>
          <a:p>
            <a:pPr marL="457200" indent="0" algn="l" eaLnBrk="1" hangingPunct="1">
              <a:buClr>
                <a:schemeClr val="tx1"/>
              </a:buClr>
              <a:buSzPct val="60000"/>
            </a:pPr>
            <a:r>
              <a:rPr lang="en-GB" sz="1800" dirty="0" smtClean="0">
                <a:latin typeface="Consolas"/>
                <a:cs typeface="Consolas"/>
              </a:rPr>
              <a:t>	</a:t>
            </a:r>
          </a:p>
          <a:p>
            <a:pPr marL="457200" indent="0" algn="l" eaLnBrk="1" hangingPunct="1">
              <a:buClr>
                <a:schemeClr val="tx1"/>
              </a:buClr>
              <a:buSzPct val="60000"/>
            </a:pPr>
            <a:r>
              <a:rPr lang="en-GB" sz="2000" dirty="0" err="1" smtClean="0">
                <a:latin typeface="Consolas"/>
                <a:cs typeface="Consolas"/>
              </a:rPr>
              <a:t>SimplePoisoner.scala</a:t>
            </a:r>
            <a:endParaRPr lang="en-GB" sz="2000" dirty="0" smtClean="0">
              <a:latin typeface="Consolas"/>
              <a:cs typeface="Consolas"/>
            </a:endParaRPr>
          </a:p>
          <a:p>
            <a:pPr marL="457200" indent="0" algn="l" eaLnBrk="1" hangingPunct="1">
              <a:buClr>
                <a:schemeClr val="tx1"/>
              </a:buClr>
              <a:buSzPct val="60000"/>
            </a:pPr>
            <a:endParaRPr lang="en-GB" sz="1800" dirty="0" smtClean="0">
              <a:latin typeface="Consolas"/>
              <a:cs typeface="Consolas"/>
            </a:endParaRPr>
          </a:p>
          <a:p>
            <a:pPr marL="457200" indent="0" algn="l" eaLnBrk="1" hangingPunct="1">
              <a:buClr>
                <a:schemeClr val="tx1"/>
              </a:buClr>
              <a:buSzPct val="60000"/>
            </a:pPr>
            <a:endParaRPr lang="en-GB" sz="1800" dirty="0" smtClean="0">
              <a:latin typeface="Consolas"/>
              <a:cs typeface="Consolas"/>
            </a:endParaRPr>
          </a:p>
          <a:p>
            <a:pPr marL="457200" indent="0" algn="l" eaLnBrk="1" hangingPunct="1">
              <a:buClr>
                <a:schemeClr val="tx1"/>
              </a:buClr>
              <a:buSzPct val="60000"/>
            </a:pPr>
            <a:endParaRPr lang="en-GB" sz="1800" dirty="0" smtClean="0">
              <a:latin typeface="Consolas"/>
              <a:cs typeface="Consolas"/>
            </a:endParaRPr>
          </a:p>
          <a:p>
            <a:pPr marL="457200" indent="0" algn="l" eaLnBrk="1" hangingPunct="1">
              <a:buClr>
                <a:schemeClr val="tx1"/>
              </a:buClr>
              <a:buSzPct val="60000"/>
            </a:pPr>
            <a:r>
              <a:rPr lang="en-GB" sz="2400" dirty="0" smtClean="0">
                <a:latin typeface="+mj-lt"/>
                <a:cs typeface="Consolas"/>
              </a:rPr>
              <a:t>Problem: sending </a:t>
            </a:r>
            <a:r>
              <a:rPr lang="en-GB" sz="2000" dirty="0" err="1" smtClean="0">
                <a:latin typeface="Consolas"/>
                <a:cs typeface="Consolas"/>
              </a:rPr>
              <a:t>PoisonPill</a:t>
            </a:r>
            <a:r>
              <a:rPr lang="en-GB" sz="2000" dirty="0" smtClean="0">
                <a:latin typeface="Consolas"/>
                <a:cs typeface="Consolas"/>
              </a:rPr>
              <a:t> </a:t>
            </a:r>
            <a:r>
              <a:rPr lang="en-GB" sz="2400" dirty="0" smtClean="0">
                <a:latin typeface="+mj-lt"/>
                <a:cs typeface="Consolas"/>
              </a:rPr>
              <a:t>to router stops the router which, in turn stops the </a:t>
            </a:r>
            <a:r>
              <a:rPr lang="en-GB" sz="2400" dirty="0" err="1" smtClean="0">
                <a:latin typeface="+mj-lt"/>
                <a:cs typeface="Consolas"/>
              </a:rPr>
              <a:t>routees</a:t>
            </a:r>
            <a:endParaRPr lang="en-GB" sz="2400" dirty="0" smtClean="0">
              <a:latin typeface="+mj-lt"/>
              <a:cs typeface="Consolas"/>
            </a:endParaRPr>
          </a:p>
          <a:p>
            <a:pPr marL="1143000" lvl="1" indent="-342900">
              <a:buSzPct val="60000"/>
              <a:buFont typeface="Times New Roman" charset="0"/>
              <a:buBlip>
                <a:blip r:embed="rId3"/>
              </a:buBlip>
            </a:pPr>
            <a:r>
              <a:rPr lang="en-US" sz="2000" dirty="0" smtClean="0">
                <a:latin typeface="+mj-lt"/>
                <a:cs typeface="Consolas"/>
              </a:rPr>
              <a:t>typically</a:t>
            </a:r>
            <a:r>
              <a:rPr lang="en-GB" sz="2000" dirty="0" smtClean="0">
                <a:latin typeface="+mj-lt"/>
                <a:cs typeface="Consolas"/>
              </a:rPr>
              <a:t> before they have finished processing all their (job-related) messages</a:t>
            </a:r>
          </a:p>
          <a:p>
            <a:pPr marL="457200" indent="0" algn="l" eaLnBrk="1" hangingPunct="1">
              <a:buClr>
                <a:schemeClr val="tx1"/>
              </a:buClr>
              <a:buSzPct val="60000"/>
            </a:pPr>
            <a:endParaRPr lang="en-GB" sz="2400" dirty="0" smtClean="0">
              <a:latin typeface="+mj-lt"/>
              <a:cs typeface="Consolas"/>
            </a:endParaRPr>
          </a:p>
        </p:txBody>
      </p:sp>
    </p:spTree>
    <p:extLst>
      <p:ext uri="{BB962C8B-B14F-4D97-AF65-F5344CB8AC3E}">
        <p14:creationId xmlns:p14="http://schemas.microsoft.com/office/powerpoint/2010/main" val="22480221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Example: Shutting down router</a:t>
            </a:r>
            <a:br>
              <a:rPr lang="en-GB" dirty="0" smtClean="0"/>
            </a:br>
            <a:r>
              <a:rPr lang="en-GB" dirty="0" smtClean="0"/>
              <a:t>using lifecycle monitoring</a:t>
            </a:r>
            <a:endParaRPr lang="en-GB" dirty="0"/>
          </a:p>
        </p:txBody>
      </p:sp>
      <p:sp>
        <p:nvSpPr>
          <p:cNvPr id="4098" name="Rectangle 2"/>
          <p:cNvSpPr>
            <a:spLocks noGrp="1" noChangeArrowheads="1"/>
          </p:cNvSpPr>
          <p:nvPr>
            <p:ph type="body" idx="1"/>
          </p:nvPr>
        </p:nvSpPr>
        <p:spPr>
          <a:xfrm>
            <a:off x="1" y="1828800"/>
            <a:ext cx="9143999" cy="5029200"/>
          </a:xfrm>
          <a:ln/>
        </p:spPr>
        <p:txBody>
          <a:bodyPr/>
          <a:lstStyle/>
          <a:p>
            <a:pPr marL="457200" indent="0" algn="l" eaLnBrk="1" hangingPunct="1">
              <a:buClr>
                <a:schemeClr val="tx1"/>
              </a:buClr>
              <a:buSzPct val="60000"/>
            </a:pPr>
            <a:r>
              <a:rPr lang="en-GB" sz="2000" dirty="0" err="1" smtClean="0">
                <a:latin typeface="Consolas"/>
                <a:cs typeface="Consolas"/>
              </a:rPr>
              <a:t>akka.routing.Broadcast</a:t>
            </a:r>
            <a:r>
              <a:rPr lang="en-GB" sz="2400" dirty="0" smtClean="0"/>
              <a:t> message is used to broadcast a message to </a:t>
            </a:r>
            <a:r>
              <a:rPr lang="en-GB" sz="2400" dirty="0" err="1" smtClean="0"/>
              <a:t>routees</a:t>
            </a:r>
            <a:endParaRPr lang="en-GB" sz="2400" dirty="0" smtClean="0"/>
          </a:p>
          <a:p>
            <a:pPr marL="1204912" lvl="2" indent="-342900">
              <a:buSzPct val="60000"/>
              <a:buFont typeface="Times New Roman" charset="0"/>
              <a:buBlip>
                <a:blip r:embed="rId3"/>
              </a:buBlip>
            </a:pPr>
            <a:r>
              <a:rPr lang="en-US" sz="2000" dirty="0" smtClean="0">
                <a:cs typeface="Consolas"/>
              </a:rPr>
              <a:t>when a router receives a </a:t>
            </a:r>
            <a:r>
              <a:rPr lang="en-US" sz="2000" dirty="0" smtClean="0">
                <a:latin typeface="Consolas"/>
                <a:cs typeface="Consolas"/>
              </a:rPr>
              <a:t>Broadcast</a:t>
            </a:r>
            <a:r>
              <a:rPr lang="en-US" sz="2000" dirty="0" smtClean="0">
                <a:cs typeface="Consolas"/>
              </a:rPr>
              <a:t>, it unwraps the message contained within it and forwards that message to all its </a:t>
            </a:r>
            <a:r>
              <a:rPr lang="en-US" sz="2000" dirty="0" err="1" smtClean="0">
                <a:cs typeface="Consolas"/>
              </a:rPr>
              <a:t>routees</a:t>
            </a:r>
            <a:endParaRPr lang="en-US" sz="2000" dirty="0" smtClean="0">
              <a:cs typeface="Consolas"/>
            </a:endParaRPr>
          </a:p>
          <a:p>
            <a:pPr marL="800100" lvl="1" indent="-342900">
              <a:buSzPct val="60000"/>
              <a:buNone/>
            </a:pPr>
            <a:endParaRPr lang="en-US" dirty="0" smtClean="0">
              <a:cs typeface="Consolas"/>
            </a:endParaRPr>
          </a:p>
          <a:p>
            <a:pPr marL="457200" lvl="1" indent="0">
              <a:buSzPct val="60000"/>
              <a:buNone/>
            </a:pPr>
            <a:r>
              <a:rPr lang="en-US" sz="2400" dirty="0" smtClean="0">
                <a:cs typeface="Consolas"/>
              </a:rPr>
              <a:t>Sending </a:t>
            </a:r>
            <a:r>
              <a:rPr lang="en-US" sz="2000" dirty="0" err="1" smtClean="0">
                <a:latin typeface="Consolas"/>
                <a:cs typeface="Consolas"/>
              </a:rPr>
              <a:t>Broadcast(PoisonPill</a:t>
            </a:r>
            <a:r>
              <a:rPr lang="en-US" sz="2000" dirty="0" smtClean="0">
                <a:latin typeface="Consolas"/>
                <a:cs typeface="Consolas"/>
              </a:rPr>
              <a:t>) </a:t>
            </a:r>
            <a:r>
              <a:rPr lang="en-US" sz="2400" dirty="0" smtClean="0">
                <a:cs typeface="Consolas"/>
              </a:rPr>
              <a:t>to router results in </a:t>
            </a:r>
            <a:r>
              <a:rPr lang="en-US" sz="2000" dirty="0" err="1" smtClean="0">
                <a:latin typeface="Consolas"/>
                <a:cs typeface="Consolas"/>
              </a:rPr>
              <a:t>PoisonPill</a:t>
            </a:r>
            <a:r>
              <a:rPr lang="en-US" sz="2000" dirty="0" smtClean="0">
                <a:latin typeface="Consolas"/>
                <a:cs typeface="Consolas"/>
              </a:rPr>
              <a:t> </a:t>
            </a:r>
            <a:r>
              <a:rPr lang="en-US" sz="2400" dirty="0" smtClean="0">
                <a:cs typeface="Consolas"/>
              </a:rPr>
              <a:t>messages being </a:t>
            </a:r>
            <a:r>
              <a:rPr lang="en-US" sz="2400" dirty="0" err="1" smtClean="0">
                <a:cs typeface="Consolas"/>
              </a:rPr>
              <a:t>enqueued</a:t>
            </a:r>
            <a:r>
              <a:rPr lang="en-US" sz="2400" dirty="0" smtClean="0">
                <a:cs typeface="Consolas"/>
              </a:rPr>
              <a:t> in each </a:t>
            </a:r>
            <a:r>
              <a:rPr lang="en-US" sz="2400" dirty="0" err="1" smtClean="0">
                <a:cs typeface="Consolas"/>
              </a:rPr>
              <a:t>routee’s</a:t>
            </a:r>
            <a:r>
              <a:rPr lang="en-US" sz="2400" dirty="0" smtClean="0">
                <a:cs typeface="Consolas"/>
              </a:rPr>
              <a:t> queue</a:t>
            </a:r>
          </a:p>
          <a:p>
            <a:pPr marL="457200" lvl="1" indent="0">
              <a:buSzPct val="60000"/>
              <a:buNone/>
            </a:pPr>
            <a:endParaRPr lang="en-US" sz="2400" dirty="0" smtClean="0">
              <a:cs typeface="Consolas"/>
            </a:endParaRPr>
          </a:p>
          <a:p>
            <a:pPr marL="457200" lvl="1" indent="0">
              <a:buSzPct val="60000"/>
              <a:buNone/>
            </a:pPr>
            <a:r>
              <a:rPr lang="en-US" sz="2400" dirty="0" smtClean="0">
                <a:cs typeface="Consolas"/>
              </a:rPr>
              <a:t>After all </a:t>
            </a:r>
            <a:r>
              <a:rPr lang="en-US" sz="2400" dirty="0" err="1" smtClean="0">
                <a:cs typeface="Consolas"/>
              </a:rPr>
              <a:t>routees</a:t>
            </a:r>
            <a:r>
              <a:rPr lang="en-US" sz="2400" dirty="0" smtClean="0">
                <a:cs typeface="Consolas"/>
              </a:rPr>
              <a:t> stop, the router itself stops</a:t>
            </a:r>
          </a:p>
          <a:p>
            <a:pPr marL="457200" lvl="1" indent="0">
              <a:buSzPct val="60000"/>
              <a:buNone/>
            </a:pPr>
            <a:endParaRPr lang="en-US" sz="2400" dirty="0" smtClean="0">
              <a:cs typeface="Consolas"/>
            </a:endParaRPr>
          </a:p>
          <a:p>
            <a:pPr marL="457200" lvl="1" indent="0">
              <a:buSzPct val="60000"/>
              <a:buNone/>
            </a:pPr>
            <a:r>
              <a:rPr lang="en-GB" sz="2000" dirty="0" smtClean="0">
                <a:latin typeface="Consolas"/>
                <a:cs typeface="Consolas"/>
              </a:rPr>
              <a:t>	SimpleRouter2.scala</a:t>
            </a:r>
          </a:p>
        </p:txBody>
      </p:sp>
    </p:spTree>
    <p:extLst>
      <p:ext uri="{BB962C8B-B14F-4D97-AF65-F5344CB8AC3E}">
        <p14:creationId xmlns:p14="http://schemas.microsoft.com/office/powerpoint/2010/main" val="21606827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Example: Shutting down router</a:t>
            </a:r>
            <a:br>
              <a:rPr lang="en-GB" dirty="0" smtClean="0"/>
            </a:br>
            <a:r>
              <a:rPr lang="en-GB" dirty="0" smtClean="0"/>
              <a:t>using lifecycle monitoring</a:t>
            </a:r>
            <a:endParaRPr lang="en-GB" dirty="0"/>
          </a:p>
        </p:txBody>
      </p:sp>
      <p:sp>
        <p:nvSpPr>
          <p:cNvPr id="4098" name="Rectangle 2"/>
          <p:cNvSpPr>
            <a:spLocks noGrp="1" noChangeArrowheads="1"/>
          </p:cNvSpPr>
          <p:nvPr>
            <p:ph type="body" idx="1"/>
          </p:nvPr>
        </p:nvSpPr>
        <p:spPr>
          <a:xfrm>
            <a:off x="1" y="1828800"/>
            <a:ext cx="9143999" cy="5029200"/>
          </a:xfrm>
          <a:ln/>
        </p:spPr>
        <p:txBody>
          <a:bodyPr/>
          <a:lstStyle/>
          <a:p>
            <a:pPr marL="457200" lvl="1" indent="0">
              <a:buSzPct val="60000"/>
              <a:buNone/>
            </a:pPr>
            <a:r>
              <a:rPr lang="en-US" sz="2400" dirty="0" smtClean="0">
                <a:cs typeface="Consolas"/>
              </a:rPr>
              <a:t>Question: How to clean up after router stops?</a:t>
            </a:r>
            <a:endParaRPr lang="en-GB" sz="2800" dirty="0" smtClean="0">
              <a:latin typeface="+mj-lt"/>
              <a:cs typeface="Consolas"/>
            </a:endParaRPr>
          </a:p>
          <a:p>
            <a:pPr marL="1143000" lvl="1" indent="-342900">
              <a:buSzPct val="60000"/>
              <a:buFont typeface="Times New Roman" charset="0"/>
              <a:buBlip>
                <a:blip r:embed="rId3"/>
              </a:buBlip>
            </a:pPr>
            <a:r>
              <a:rPr lang="en-GB" sz="2400" dirty="0" smtClean="0">
                <a:cs typeface="Consolas"/>
              </a:rPr>
              <a:t>Create a supervisor for the router who will be sending messages to the router and monitor its lifecycle</a:t>
            </a:r>
          </a:p>
          <a:p>
            <a:pPr marL="1143000" lvl="1" indent="-342900">
              <a:buSzPct val="60000"/>
              <a:buFont typeface="Times New Roman" charset="0"/>
              <a:buBlip>
                <a:blip r:embed="rId3"/>
              </a:buBlip>
            </a:pPr>
            <a:r>
              <a:rPr lang="en-GB" sz="2400" dirty="0" smtClean="0">
                <a:cs typeface="Consolas"/>
              </a:rPr>
              <a:t>After all job messages have been sent to router, send a </a:t>
            </a:r>
            <a:r>
              <a:rPr lang="en-GB" sz="2400" dirty="0" err="1" smtClean="0">
                <a:cs typeface="Consolas"/>
              </a:rPr>
              <a:t>Broadcast(PoisonPill</a:t>
            </a:r>
            <a:r>
              <a:rPr lang="en-GB" sz="2400" dirty="0" smtClean="0">
                <a:cs typeface="Consolas"/>
              </a:rPr>
              <a:t>) message to router</a:t>
            </a:r>
          </a:p>
          <a:p>
            <a:pPr marL="1547812" lvl="2" indent="-342900">
              <a:buSzPct val="60000"/>
              <a:buFont typeface="Times New Roman" charset="0"/>
              <a:buBlip>
                <a:blip r:embed="rId3"/>
              </a:buBlip>
            </a:pPr>
            <a:r>
              <a:rPr lang="en-GB" sz="2000" dirty="0" err="1" smtClean="0">
                <a:cs typeface="Consolas"/>
              </a:rPr>
              <a:t>PoisonPill</a:t>
            </a:r>
            <a:r>
              <a:rPr lang="en-GB" sz="2000" dirty="0" smtClean="0">
                <a:cs typeface="Consolas"/>
              </a:rPr>
              <a:t> message will be last in each </a:t>
            </a:r>
            <a:r>
              <a:rPr lang="en-GB" sz="2000" dirty="0" err="1" smtClean="0">
                <a:cs typeface="Consolas"/>
              </a:rPr>
              <a:t>routee’s</a:t>
            </a:r>
            <a:r>
              <a:rPr lang="en-GB" sz="2000" dirty="0" smtClean="0">
                <a:cs typeface="Consolas"/>
              </a:rPr>
              <a:t> queue</a:t>
            </a:r>
          </a:p>
          <a:p>
            <a:pPr marL="1143000" lvl="1" indent="-342900">
              <a:buSzPct val="60000"/>
              <a:buFont typeface="Times New Roman" charset="0"/>
              <a:buBlip>
                <a:blip r:embed="rId3"/>
              </a:buBlip>
            </a:pPr>
            <a:r>
              <a:rPr lang="en-GB" sz="2400" dirty="0" smtClean="0">
                <a:cs typeface="Consolas"/>
              </a:rPr>
              <a:t>Each </a:t>
            </a:r>
            <a:r>
              <a:rPr lang="en-GB" sz="2400" dirty="0" err="1" smtClean="0">
                <a:cs typeface="Consolas"/>
              </a:rPr>
              <a:t>routee</a:t>
            </a:r>
            <a:r>
              <a:rPr lang="en-GB" sz="2400" dirty="0" smtClean="0">
                <a:cs typeface="Consolas"/>
              </a:rPr>
              <a:t> stops when processing </a:t>
            </a:r>
            <a:r>
              <a:rPr lang="en-GB" sz="2400" dirty="0" err="1" smtClean="0">
                <a:cs typeface="Consolas"/>
              </a:rPr>
              <a:t>PoisonPill</a:t>
            </a:r>
            <a:r>
              <a:rPr lang="en-GB" sz="2400" dirty="0" smtClean="0">
                <a:cs typeface="Consolas"/>
              </a:rPr>
              <a:t> </a:t>
            </a:r>
          </a:p>
          <a:p>
            <a:pPr marL="1143000" lvl="1" indent="-342900">
              <a:buSzPct val="60000"/>
              <a:buFont typeface="Times New Roman" charset="0"/>
              <a:buBlip>
                <a:blip r:embed="rId3"/>
              </a:buBlip>
            </a:pPr>
            <a:r>
              <a:rPr lang="en-GB" sz="2400" dirty="0" smtClean="0">
                <a:cs typeface="Consolas"/>
              </a:rPr>
              <a:t>When all </a:t>
            </a:r>
            <a:r>
              <a:rPr lang="en-GB" sz="2400" dirty="0" err="1" smtClean="0">
                <a:cs typeface="Consolas"/>
              </a:rPr>
              <a:t>routees</a:t>
            </a:r>
            <a:r>
              <a:rPr lang="en-GB" sz="2400" dirty="0" smtClean="0">
                <a:cs typeface="Consolas"/>
              </a:rPr>
              <a:t> stop, the router itself stops by default</a:t>
            </a:r>
          </a:p>
          <a:p>
            <a:pPr marL="1143000" lvl="1" indent="-342900">
              <a:buSzPct val="60000"/>
              <a:buFont typeface="Times New Roman" charset="0"/>
              <a:buBlip>
                <a:blip r:embed="rId3"/>
              </a:buBlip>
            </a:pPr>
            <a:r>
              <a:rPr lang="en-GB" sz="2400" dirty="0" smtClean="0">
                <a:cs typeface="Consolas"/>
              </a:rPr>
              <a:t>The supervisor receives a (router) </a:t>
            </a:r>
            <a:r>
              <a:rPr lang="en-GB" sz="2000" dirty="0" smtClean="0">
                <a:latin typeface="Consolas"/>
                <a:cs typeface="Consolas"/>
              </a:rPr>
              <a:t>Terminated </a:t>
            </a:r>
            <a:r>
              <a:rPr lang="en-GB" sz="2400" dirty="0" smtClean="0">
                <a:cs typeface="Consolas"/>
              </a:rPr>
              <a:t>message and cleans up</a:t>
            </a:r>
          </a:p>
          <a:p>
            <a:pPr marL="1143000" lvl="1" indent="-342900">
              <a:buSzPct val="60000"/>
              <a:buNone/>
            </a:pPr>
            <a:endParaRPr lang="en-GB" sz="1200" dirty="0" smtClean="0">
              <a:latin typeface="Consolas"/>
              <a:cs typeface="Consolas"/>
            </a:endParaRPr>
          </a:p>
          <a:p>
            <a:pPr marL="1143000" lvl="1" indent="-342900">
              <a:buSzPct val="60000"/>
              <a:buNone/>
            </a:pPr>
            <a:r>
              <a:rPr lang="en-GB" sz="2000" dirty="0" smtClean="0">
                <a:latin typeface="Consolas"/>
                <a:cs typeface="Consolas"/>
              </a:rPr>
              <a:t>		SimpleRouter3.scala</a:t>
            </a:r>
            <a:endParaRPr lang="en-GB" sz="2400" dirty="0" smtClean="0">
              <a:latin typeface="+mj-lt"/>
              <a:cs typeface="Consolas"/>
            </a:endParaRPr>
          </a:p>
          <a:p>
            <a:pPr marL="457200" indent="0" algn="l" eaLnBrk="1" hangingPunct="1">
              <a:buClr>
                <a:schemeClr val="tx1"/>
              </a:buClr>
              <a:buSzPct val="60000"/>
            </a:pPr>
            <a:endParaRPr lang="en-GB" sz="2800" dirty="0" smtClean="0">
              <a:latin typeface="+mj-lt"/>
              <a:cs typeface="Consolas"/>
            </a:endParaRPr>
          </a:p>
          <a:p>
            <a:pPr marL="457200" indent="0" algn="l" eaLnBrk="1" hangingPunct="1">
              <a:buClr>
                <a:schemeClr val="tx1"/>
              </a:buClr>
              <a:buSzPct val="60000"/>
            </a:pPr>
            <a:endParaRPr lang="en-GB" sz="2800" dirty="0" smtClean="0">
              <a:latin typeface="+mj-lt"/>
              <a:cs typeface="Consolas"/>
            </a:endParaRPr>
          </a:p>
          <a:p>
            <a:pPr marL="457200" indent="0" algn="l" eaLnBrk="1" hangingPunct="1">
              <a:buClr>
                <a:schemeClr val="tx1"/>
              </a:buClr>
              <a:buSzPct val="60000"/>
            </a:pPr>
            <a:endParaRPr lang="en-GB" sz="2800" dirty="0" smtClean="0">
              <a:latin typeface="+mj-lt"/>
              <a:cs typeface="Consolas"/>
            </a:endParaRPr>
          </a:p>
        </p:txBody>
      </p:sp>
    </p:spTree>
    <p:extLst>
      <p:ext uri="{BB962C8B-B14F-4D97-AF65-F5344CB8AC3E}">
        <p14:creationId xmlns:p14="http://schemas.microsoft.com/office/powerpoint/2010/main" val="24534484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Basic </a:t>
            </a:r>
            <a:r>
              <a:rPr lang="en-GB" dirty="0" smtClean="0">
                <a:solidFill>
                  <a:srgbClr val="FF0000"/>
                </a:solidFill>
              </a:rPr>
              <a:t>Concepts</a:t>
            </a:r>
            <a:endParaRPr lang="en-GB" dirty="0">
              <a:solidFill>
                <a:srgbClr val="FF0000"/>
              </a:solidFill>
            </a:endParaRPr>
          </a:p>
        </p:txBody>
      </p:sp>
      <p:sp>
        <p:nvSpPr>
          <p:cNvPr id="444419" name="Rectangle 3"/>
          <p:cNvSpPr>
            <a:spLocks noGrp="1" noChangeArrowheads="1"/>
          </p:cNvSpPr>
          <p:nvPr>
            <p:ph type="body" idx="1"/>
          </p:nvPr>
        </p:nvSpPr>
        <p:spPr>
          <a:xfrm>
            <a:off x="0" y="1443038"/>
            <a:ext cx="8610600" cy="5414962"/>
          </a:xfrm>
          <a:ln/>
        </p:spPr>
        <p:txBody>
          <a:bodyPr lIns="0" tIns="0" rIns="0" bIns="0"/>
          <a:lstStyle/>
          <a:p>
            <a:pPr marL="800100" indent="-342900" algn="l">
              <a:lnSpc>
                <a:spcPct val="94000"/>
              </a:lnSpc>
              <a:spcBef>
                <a:spcPts val="713"/>
              </a:spcBef>
              <a:buSzPct val="60000"/>
              <a:buFont typeface="Times New Roman"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endParaRPr lang="en-GB" sz="2800" dirty="0"/>
          </a:p>
          <a:p>
            <a:pPr marL="800100" indent="-342900" algn="l">
              <a:spcBef>
                <a:spcPts val="713"/>
              </a:spcBef>
              <a:buClr>
                <a:srgbClr val="000000"/>
              </a:buClr>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a:t>Fault: cause of an error</a:t>
            </a:r>
            <a:endParaRPr lang="en-GB" sz="2800" dirty="0" smtClean="0"/>
          </a:p>
          <a:p>
            <a:pPr marL="800100" indent="-342900" algn="l">
              <a:spcBef>
                <a:spcPts val="713"/>
              </a:spcBef>
              <a:buClr>
                <a:srgbClr val="000000"/>
              </a:buClr>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endParaRPr lang="en-GB" sz="2800" dirty="0" smtClean="0"/>
          </a:p>
          <a:p>
            <a:pPr marL="457200" indent="0" algn="l">
              <a:spcBef>
                <a:spcPts val="713"/>
              </a:spcBef>
              <a:buClr>
                <a:srgbClr val="000000"/>
              </a:buClr>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smtClean="0"/>
              <a:t>Fault </a:t>
            </a:r>
            <a:r>
              <a:rPr lang="en-GB" sz="2800" dirty="0"/>
              <a:t>tolerance: property of a system that provides services even in the presence of faults</a:t>
            </a:r>
            <a:endParaRPr lang="en-GB" sz="2800" dirty="0" smtClean="0"/>
          </a:p>
          <a:p>
            <a:pPr marL="800100" indent="-342900" algn="l">
              <a:spcBef>
                <a:spcPts val="713"/>
              </a:spcBef>
              <a:buClr>
                <a:srgbClr val="000000"/>
              </a:buClr>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endParaRPr lang="en-GB" sz="2800" dirty="0" smtClean="0"/>
          </a:p>
          <a:p>
            <a:pPr marL="800100" indent="-342900" algn="l">
              <a:spcBef>
                <a:spcPts val="713"/>
              </a:spcBef>
              <a:buClr>
                <a:srgbClr val="000000"/>
              </a:buClr>
              <a:buSzPct val="60000"/>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smtClean="0"/>
              <a:t>Types </a:t>
            </a:r>
            <a:r>
              <a:rPr lang="en-GB" sz="2800" dirty="0"/>
              <a:t>of faults:</a:t>
            </a:r>
          </a:p>
          <a:p>
            <a:pPr marL="1204912" lvl="2" indent="-342900">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dirty="0"/>
              <a:t>Transient</a:t>
            </a:r>
          </a:p>
          <a:p>
            <a:pPr marL="1204912" lvl="2" indent="-342900">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dirty="0"/>
              <a:t>Intermittent</a:t>
            </a:r>
          </a:p>
          <a:p>
            <a:pPr marL="1204912" lvl="2" indent="-342900">
              <a:spcBef>
                <a:spcPts val="713"/>
              </a:spcBef>
              <a:buClr>
                <a:srgbClr val="000000"/>
              </a:buClr>
              <a:buSzPct val="60000"/>
              <a:buFont typeface="StarSymbol" charset="0"/>
              <a:buBlip>
                <a:blip r:embed="rId3"/>
              </a:buBlip>
              <a:tabLst>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dirty="0"/>
              <a:t>Permanent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Failure Models</a:t>
            </a:r>
          </a:p>
        </p:txBody>
      </p:sp>
      <p:sp>
        <p:nvSpPr>
          <p:cNvPr id="446467" name="Rectangle 3"/>
          <p:cNvSpPr>
            <a:spLocks noGrp="1" noChangeArrowheads="1"/>
          </p:cNvSpPr>
          <p:nvPr>
            <p:ph type="body" idx="1"/>
          </p:nvPr>
        </p:nvSpPr>
        <p:spPr>
          <a:xfrm>
            <a:off x="0" y="1371600"/>
            <a:ext cx="9132888" cy="609600"/>
          </a:xfrm>
          <a:ln/>
        </p:spPr>
        <p:txBody>
          <a:bodyPr lIns="0" tIns="0" rIns="0" bIns="0"/>
          <a:lstStyle/>
          <a:p>
            <a:pPr marL="331788" indent="11113" algn="l">
              <a:lnSpc>
                <a:spcPct val="94000"/>
              </a:lnSpc>
              <a:spcBef>
                <a:spcPts val="713"/>
              </a:spcBef>
              <a:buSzPct val="60000"/>
              <a:tabLst>
                <a:tab pos="331788" algn="l"/>
                <a:tab pos="457200"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6988" algn="l"/>
                <a:tab pos="8094663" algn="l"/>
                <a:tab pos="8543925" algn="l"/>
                <a:tab pos="8993188" algn="l"/>
              </a:tabLst>
            </a:pPr>
            <a:r>
              <a:rPr lang="en-GB" sz="2800" dirty="0"/>
              <a:t>Another view of different types of failures.</a:t>
            </a:r>
          </a:p>
        </p:txBody>
      </p:sp>
      <p:grpSp>
        <p:nvGrpSpPr>
          <p:cNvPr id="2" name="Group 4"/>
          <p:cNvGrpSpPr>
            <a:grpSpLocks/>
          </p:cNvGrpSpPr>
          <p:nvPr/>
        </p:nvGrpSpPr>
        <p:grpSpPr bwMode="auto">
          <a:xfrm>
            <a:off x="457200" y="2590800"/>
            <a:ext cx="8218488" cy="3386138"/>
            <a:chOff x="306" y="1074"/>
            <a:chExt cx="5177" cy="2133"/>
          </a:xfrm>
        </p:grpSpPr>
        <p:grpSp>
          <p:nvGrpSpPr>
            <p:cNvPr id="3" name="Group 5"/>
            <p:cNvGrpSpPr>
              <a:grpSpLocks/>
            </p:cNvGrpSpPr>
            <p:nvPr/>
          </p:nvGrpSpPr>
          <p:grpSpPr bwMode="auto">
            <a:xfrm>
              <a:off x="1984" y="2855"/>
              <a:ext cx="3494" cy="353"/>
              <a:chOff x="1984" y="2855"/>
              <a:chExt cx="3494" cy="353"/>
            </a:xfrm>
          </p:grpSpPr>
          <p:sp>
            <p:nvSpPr>
              <p:cNvPr id="446470" name="AutoShape 6"/>
              <p:cNvSpPr>
                <a:spLocks noChangeArrowheads="1"/>
              </p:cNvSpPr>
              <p:nvPr/>
            </p:nvSpPr>
            <p:spPr bwMode="auto">
              <a:xfrm>
                <a:off x="1984" y="2855"/>
                <a:ext cx="3495" cy="258"/>
              </a:xfrm>
              <a:prstGeom prst="roundRect">
                <a:avLst>
                  <a:gd name="adj" fmla="val 384"/>
                </a:avLst>
              </a:prstGeom>
              <a:noFill/>
              <a:ln w="9525">
                <a:noFill/>
                <a:round/>
                <a:headEnd/>
                <a:tailEnd/>
              </a:ln>
            </p:spPr>
            <p:txBody>
              <a:bodyPr wrap="none" anchor="ctr">
                <a:prstTxWarp prst="textNoShape">
                  <a:avLst/>
                </a:prstTxWarp>
              </a:bodyPr>
              <a:lstStyle/>
              <a:p>
                <a:endParaRPr lang="en-US"/>
              </a:p>
            </p:txBody>
          </p:sp>
          <p:sp>
            <p:nvSpPr>
              <p:cNvPr id="446471" name="Text Box 7"/>
              <p:cNvSpPr txBox="1">
                <a:spLocks noChangeArrowheads="1"/>
              </p:cNvSpPr>
              <p:nvPr/>
            </p:nvSpPr>
            <p:spPr bwMode="auto">
              <a:xfrm>
                <a:off x="1984" y="2855"/>
                <a:ext cx="3495" cy="354"/>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A server may produce arbitrary responses at arbitrary times</a:t>
                </a:r>
              </a:p>
            </p:txBody>
          </p:sp>
        </p:grpSp>
        <p:grpSp>
          <p:nvGrpSpPr>
            <p:cNvPr id="4" name="Group 8"/>
            <p:cNvGrpSpPr>
              <a:grpSpLocks/>
            </p:cNvGrpSpPr>
            <p:nvPr/>
          </p:nvGrpSpPr>
          <p:grpSpPr bwMode="auto">
            <a:xfrm>
              <a:off x="306" y="2855"/>
              <a:ext cx="1673" cy="256"/>
              <a:chOff x="306" y="2855"/>
              <a:chExt cx="1673" cy="256"/>
            </a:xfrm>
          </p:grpSpPr>
          <p:sp>
            <p:nvSpPr>
              <p:cNvPr id="446473" name="AutoShape 9"/>
              <p:cNvSpPr>
                <a:spLocks noChangeArrowheads="1"/>
              </p:cNvSpPr>
              <p:nvPr/>
            </p:nvSpPr>
            <p:spPr bwMode="auto">
              <a:xfrm>
                <a:off x="306" y="2855"/>
                <a:ext cx="1674" cy="257"/>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474" name="Text Box 10"/>
              <p:cNvSpPr txBox="1">
                <a:spLocks noChangeArrowheads="1"/>
              </p:cNvSpPr>
              <p:nvPr/>
            </p:nvSpPr>
            <p:spPr bwMode="auto">
              <a:xfrm>
                <a:off x="306" y="2855"/>
                <a:ext cx="1674" cy="257"/>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Arbitrary failure</a:t>
                </a:r>
              </a:p>
            </p:txBody>
          </p:sp>
        </p:grpSp>
        <p:grpSp>
          <p:nvGrpSpPr>
            <p:cNvPr id="5" name="Group 11"/>
            <p:cNvGrpSpPr>
              <a:grpSpLocks/>
            </p:cNvGrpSpPr>
            <p:nvPr/>
          </p:nvGrpSpPr>
          <p:grpSpPr bwMode="auto">
            <a:xfrm>
              <a:off x="1984" y="2356"/>
              <a:ext cx="3494" cy="499"/>
              <a:chOff x="1984" y="2356"/>
              <a:chExt cx="3494" cy="499"/>
            </a:xfrm>
          </p:grpSpPr>
          <p:sp>
            <p:nvSpPr>
              <p:cNvPr id="446476" name="AutoShape 12"/>
              <p:cNvSpPr>
                <a:spLocks noChangeArrowheads="1"/>
              </p:cNvSpPr>
              <p:nvPr/>
            </p:nvSpPr>
            <p:spPr bwMode="auto">
              <a:xfrm>
                <a:off x="1984" y="2356"/>
                <a:ext cx="3495" cy="494"/>
              </a:xfrm>
              <a:prstGeom prst="roundRect">
                <a:avLst>
                  <a:gd name="adj" fmla="val 199"/>
                </a:avLst>
              </a:prstGeom>
              <a:noFill/>
              <a:ln w="9525">
                <a:noFill/>
                <a:round/>
                <a:headEnd/>
                <a:tailEnd/>
              </a:ln>
            </p:spPr>
            <p:txBody>
              <a:bodyPr wrap="none" anchor="ctr">
                <a:prstTxWarp prst="textNoShape">
                  <a:avLst/>
                </a:prstTxWarp>
              </a:bodyPr>
              <a:lstStyle/>
              <a:p>
                <a:endParaRPr lang="en-US"/>
              </a:p>
            </p:txBody>
          </p:sp>
          <p:sp>
            <p:nvSpPr>
              <p:cNvPr id="446477" name="Text Box 13"/>
              <p:cNvSpPr txBox="1">
                <a:spLocks noChangeArrowheads="1"/>
              </p:cNvSpPr>
              <p:nvPr/>
            </p:nvSpPr>
            <p:spPr bwMode="auto">
              <a:xfrm>
                <a:off x="1984" y="2356"/>
                <a:ext cx="3495" cy="500"/>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000000"/>
                    </a:solidFill>
                    <a:latin typeface="Arial" charset="0"/>
                  </a:rPr>
                  <a:t>The server's response is incorrect</a:t>
                </a:r>
                <a:br>
                  <a:rPr lang="en-GB" sz="1600" dirty="0">
                    <a:solidFill>
                      <a:srgbClr val="000000"/>
                    </a:solidFill>
                    <a:latin typeface="Arial" charset="0"/>
                  </a:rPr>
                </a:br>
                <a:r>
                  <a:rPr lang="en-GB" sz="1600" dirty="0">
                    <a:solidFill>
                      <a:srgbClr val="000000"/>
                    </a:solidFill>
                    <a:latin typeface="Arial" charset="0"/>
                  </a:rPr>
                  <a:t>The value of the response is wrong</a:t>
                </a:r>
                <a:br>
                  <a:rPr lang="en-GB" sz="1600" dirty="0">
                    <a:solidFill>
                      <a:srgbClr val="000000"/>
                    </a:solidFill>
                    <a:latin typeface="Arial" charset="0"/>
                  </a:rPr>
                </a:br>
                <a:r>
                  <a:rPr lang="en-GB" sz="1600" dirty="0">
                    <a:solidFill>
                      <a:srgbClr val="000000"/>
                    </a:solidFill>
                    <a:latin typeface="Arial" charset="0"/>
                  </a:rPr>
                  <a:t>The server deviates from the correct flow of control</a:t>
                </a:r>
              </a:p>
            </p:txBody>
          </p:sp>
        </p:grpSp>
        <p:grpSp>
          <p:nvGrpSpPr>
            <p:cNvPr id="6" name="Group 14"/>
            <p:cNvGrpSpPr>
              <a:grpSpLocks/>
            </p:cNvGrpSpPr>
            <p:nvPr/>
          </p:nvGrpSpPr>
          <p:grpSpPr bwMode="auto">
            <a:xfrm>
              <a:off x="306" y="2356"/>
              <a:ext cx="1673" cy="499"/>
              <a:chOff x="306" y="2356"/>
              <a:chExt cx="1673" cy="499"/>
            </a:xfrm>
          </p:grpSpPr>
          <p:sp>
            <p:nvSpPr>
              <p:cNvPr id="446479" name="AutoShape 15"/>
              <p:cNvSpPr>
                <a:spLocks noChangeArrowheads="1"/>
              </p:cNvSpPr>
              <p:nvPr/>
            </p:nvSpPr>
            <p:spPr bwMode="auto">
              <a:xfrm>
                <a:off x="306" y="2356"/>
                <a:ext cx="1674" cy="494"/>
              </a:xfrm>
              <a:prstGeom prst="roundRect">
                <a:avLst>
                  <a:gd name="adj" fmla="val 199"/>
                </a:avLst>
              </a:prstGeom>
              <a:noFill/>
              <a:ln w="9525">
                <a:noFill/>
                <a:round/>
                <a:headEnd/>
                <a:tailEnd/>
              </a:ln>
            </p:spPr>
            <p:txBody>
              <a:bodyPr wrap="none" anchor="ctr">
                <a:prstTxWarp prst="textNoShape">
                  <a:avLst/>
                </a:prstTxWarp>
              </a:bodyPr>
              <a:lstStyle/>
              <a:p>
                <a:endParaRPr lang="en-US"/>
              </a:p>
            </p:txBody>
          </p:sp>
          <p:sp>
            <p:nvSpPr>
              <p:cNvPr id="446480" name="Text Box 16"/>
              <p:cNvSpPr txBox="1">
                <a:spLocks noChangeArrowheads="1"/>
              </p:cNvSpPr>
              <p:nvPr/>
            </p:nvSpPr>
            <p:spPr bwMode="auto">
              <a:xfrm>
                <a:off x="306" y="2356"/>
                <a:ext cx="1674" cy="500"/>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Response failure</a:t>
                </a:r>
                <a:br>
                  <a:rPr lang="en-GB" sz="1600">
                    <a:solidFill>
                      <a:srgbClr val="000000"/>
                    </a:solidFill>
                    <a:latin typeface="Arial" charset="0"/>
                  </a:rPr>
                </a:br>
                <a:r>
                  <a:rPr lang="en-GB" sz="1600" i="1">
                    <a:solidFill>
                      <a:srgbClr val="000000"/>
                    </a:solidFill>
                    <a:latin typeface="Arial" charset="0"/>
                  </a:rPr>
                  <a:t>Value failure</a:t>
                </a:r>
                <a:br>
                  <a:rPr lang="en-GB" sz="1600" i="1">
                    <a:solidFill>
                      <a:srgbClr val="000000"/>
                    </a:solidFill>
                    <a:latin typeface="Arial" charset="0"/>
                  </a:rPr>
                </a:br>
                <a:r>
                  <a:rPr lang="en-GB" sz="1600" i="1">
                    <a:solidFill>
                      <a:srgbClr val="000000"/>
                    </a:solidFill>
                    <a:latin typeface="Arial" charset="0"/>
                  </a:rPr>
                  <a:t>     State transition failure</a:t>
                </a:r>
              </a:p>
            </p:txBody>
          </p:sp>
        </p:grpSp>
        <p:grpSp>
          <p:nvGrpSpPr>
            <p:cNvPr id="7" name="Group 17"/>
            <p:cNvGrpSpPr>
              <a:grpSpLocks/>
            </p:cNvGrpSpPr>
            <p:nvPr/>
          </p:nvGrpSpPr>
          <p:grpSpPr bwMode="auto">
            <a:xfrm>
              <a:off x="1984" y="2095"/>
              <a:ext cx="3494" cy="255"/>
              <a:chOff x="1984" y="2095"/>
              <a:chExt cx="3494" cy="255"/>
            </a:xfrm>
          </p:grpSpPr>
          <p:sp>
            <p:nvSpPr>
              <p:cNvPr id="446482" name="AutoShape 18"/>
              <p:cNvSpPr>
                <a:spLocks noChangeArrowheads="1"/>
              </p:cNvSpPr>
              <p:nvPr/>
            </p:nvSpPr>
            <p:spPr bwMode="auto">
              <a:xfrm>
                <a:off x="1984" y="2095"/>
                <a:ext cx="3495"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483" name="Text Box 19"/>
              <p:cNvSpPr txBox="1">
                <a:spLocks noChangeArrowheads="1"/>
              </p:cNvSpPr>
              <p:nvPr/>
            </p:nvSpPr>
            <p:spPr bwMode="auto">
              <a:xfrm>
                <a:off x="1984" y="2095"/>
                <a:ext cx="3495" cy="256"/>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A server's response lies outside the specified time interval</a:t>
                </a:r>
              </a:p>
            </p:txBody>
          </p:sp>
        </p:grpSp>
        <p:grpSp>
          <p:nvGrpSpPr>
            <p:cNvPr id="8" name="Group 20"/>
            <p:cNvGrpSpPr>
              <a:grpSpLocks/>
            </p:cNvGrpSpPr>
            <p:nvPr/>
          </p:nvGrpSpPr>
          <p:grpSpPr bwMode="auto">
            <a:xfrm>
              <a:off x="306" y="2095"/>
              <a:ext cx="1673" cy="255"/>
              <a:chOff x="306" y="2095"/>
              <a:chExt cx="1673" cy="255"/>
            </a:xfrm>
          </p:grpSpPr>
          <p:sp>
            <p:nvSpPr>
              <p:cNvPr id="446485" name="AutoShape 21"/>
              <p:cNvSpPr>
                <a:spLocks noChangeArrowheads="1"/>
              </p:cNvSpPr>
              <p:nvPr/>
            </p:nvSpPr>
            <p:spPr bwMode="auto">
              <a:xfrm>
                <a:off x="306" y="2095"/>
                <a:ext cx="1674"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486" name="Text Box 22"/>
              <p:cNvSpPr txBox="1">
                <a:spLocks noChangeArrowheads="1"/>
              </p:cNvSpPr>
              <p:nvPr/>
            </p:nvSpPr>
            <p:spPr bwMode="auto">
              <a:xfrm>
                <a:off x="306" y="2095"/>
                <a:ext cx="1674" cy="256"/>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Timing failure</a:t>
                </a:r>
              </a:p>
            </p:txBody>
          </p:sp>
        </p:grpSp>
        <p:grpSp>
          <p:nvGrpSpPr>
            <p:cNvPr id="9" name="Group 23"/>
            <p:cNvGrpSpPr>
              <a:grpSpLocks/>
            </p:cNvGrpSpPr>
            <p:nvPr/>
          </p:nvGrpSpPr>
          <p:grpSpPr bwMode="auto">
            <a:xfrm>
              <a:off x="1984" y="1598"/>
              <a:ext cx="3494" cy="499"/>
              <a:chOff x="1984" y="1598"/>
              <a:chExt cx="3494" cy="499"/>
            </a:xfrm>
          </p:grpSpPr>
          <p:sp>
            <p:nvSpPr>
              <p:cNvPr id="446488" name="AutoShape 24"/>
              <p:cNvSpPr>
                <a:spLocks noChangeArrowheads="1"/>
              </p:cNvSpPr>
              <p:nvPr/>
            </p:nvSpPr>
            <p:spPr bwMode="auto">
              <a:xfrm>
                <a:off x="1984" y="1598"/>
                <a:ext cx="3495" cy="493"/>
              </a:xfrm>
              <a:prstGeom prst="roundRect">
                <a:avLst>
                  <a:gd name="adj" fmla="val 199"/>
                </a:avLst>
              </a:prstGeom>
              <a:noFill/>
              <a:ln w="9525">
                <a:noFill/>
                <a:round/>
                <a:headEnd/>
                <a:tailEnd/>
              </a:ln>
            </p:spPr>
            <p:txBody>
              <a:bodyPr wrap="none" anchor="ctr">
                <a:prstTxWarp prst="textNoShape">
                  <a:avLst/>
                </a:prstTxWarp>
              </a:bodyPr>
              <a:lstStyle/>
              <a:p>
                <a:endParaRPr lang="en-US"/>
              </a:p>
            </p:txBody>
          </p:sp>
          <p:sp>
            <p:nvSpPr>
              <p:cNvPr id="446489" name="Text Box 25"/>
              <p:cNvSpPr txBox="1">
                <a:spLocks noChangeArrowheads="1"/>
              </p:cNvSpPr>
              <p:nvPr/>
            </p:nvSpPr>
            <p:spPr bwMode="auto">
              <a:xfrm>
                <a:off x="1984" y="1598"/>
                <a:ext cx="3495" cy="500"/>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A server fails to respond to incoming requests</a:t>
                </a:r>
                <a:br>
                  <a:rPr lang="en-GB" sz="1600">
                    <a:solidFill>
                      <a:srgbClr val="000000"/>
                    </a:solidFill>
                    <a:latin typeface="Arial" charset="0"/>
                  </a:rPr>
                </a:br>
                <a:r>
                  <a:rPr lang="en-GB" sz="1600">
                    <a:solidFill>
                      <a:srgbClr val="000000"/>
                    </a:solidFill>
                    <a:latin typeface="Arial" charset="0"/>
                  </a:rPr>
                  <a:t>A server fails to receive incoming messages</a:t>
                </a:r>
                <a:br>
                  <a:rPr lang="en-GB" sz="1600">
                    <a:solidFill>
                      <a:srgbClr val="000000"/>
                    </a:solidFill>
                    <a:latin typeface="Arial" charset="0"/>
                  </a:rPr>
                </a:br>
                <a:r>
                  <a:rPr lang="en-GB" sz="1600">
                    <a:solidFill>
                      <a:srgbClr val="000000"/>
                    </a:solidFill>
                    <a:latin typeface="Arial" charset="0"/>
                  </a:rPr>
                  <a:t>A server fails to send messages</a:t>
                </a:r>
              </a:p>
            </p:txBody>
          </p:sp>
        </p:grpSp>
        <p:grpSp>
          <p:nvGrpSpPr>
            <p:cNvPr id="10" name="Group 26"/>
            <p:cNvGrpSpPr>
              <a:grpSpLocks/>
            </p:cNvGrpSpPr>
            <p:nvPr/>
          </p:nvGrpSpPr>
          <p:grpSpPr bwMode="auto">
            <a:xfrm>
              <a:off x="306" y="1598"/>
              <a:ext cx="1673" cy="499"/>
              <a:chOff x="306" y="1598"/>
              <a:chExt cx="1673" cy="499"/>
            </a:xfrm>
          </p:grpSpPr>
          <p:sp>
            <p:nvSpPr>
              <p:cNvPr id="446491" name="AutoShape 27"/>
              <p:cNvSpPr>
                <a:spLocks noChangeArrowheads="1"/>
              </p:cNvSpPr>
              <p:nvPr/>
            </p:nvSpPr>
            <p:spPr bwMode="auto">
              <a:xfrm>
                <a:off x="306" y="1598"/>
                <a:ext cx="1674" cy="493"/>
              </a:xfrm>
              <a:prstGeom prst="roundRect">
                <a:avLst>
                  <a:gd name="adj" fmla="val 199"/>
                </a:avLst>
              </a:prstGeom>
              <a:noFill/>
              <a:ln w="9525">
                <a:noFill/>
                <a:round/>
                <a:headEnd/>
                <a:tailEnd/>
              </a:ln>
            </p:spPr>
            <p:txBody>
              <a:bodyPr wrap="none" anchor="ctr">
                <a:prstTxWarp prst="textNoShape">
                  <a:avLst/>
                </a:prstTxWarp>
              </a:bodyPr>
              <a:lstStyle/>
              <a:p>
                <a:endParaRPr lang="en-US"/>
              </a:p>
            </p:txBody>
          </p:sp>
          <p:sp>
            <p:nvSpPr>
              <p:cNvPr id="446492" name="Text Box 28"/>
              <p:cNvSpPr txBox="1">
                <a:spLocks noChangeArrowheads="1"/>
              </p:cNvSpPr>
              <p:nvPr/>
            </p:nvSpPr>
            <p:spPr bwMode="auto">
              <a:xfrm>
                <a:off x="306" y="1598"/>
                <a:ext cx="1674" cy="500"/>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Omission failure</a:t>
                </a:r>
                <a:br>
                  <a:rPr lang="en-GB" sz="1600">
                    <a:solidFill>
                      <a:srgbClr val="000000"/>
                    </a:solidFill>
                    <a:latin typeface="Arial" charset="0"/>
                  </a:rPr>
                </a:br>
                <a:r>
                  <a:rPr lang="en-GB" sz="1600" i="1">
                    <a:solidFill>
                      <a:srgbClr val="000000"/>
                    </a:solidFill>
                    <a:latin typeface="Arial" charset="0"/>
                  </a:rPr>
                  <a:t>Receive omission</a:t>
                </a:r>
                <a:br>
                  <a:rPr lang="en-GB" sz="1600" i="1">
                    <a:solidFill>
                      <a:srgbClr val="000000"/>
                    </a:solidFill>
                    <a:latin typeface="Arial" charset="0"/>
                  </a:rPr>
                </a:br>
                <a:r>
                  <a:rPr lang="en-GB" sz="1600" i="1">
                    <a:solidFill>
                      <a:srgbClr val="000000"/>
                    </a:solidFill>
                    <a:latin typeface="Arial" charset="0"/>
                  </a:rPr>
                  <a:t>     Send omission</a:t>
                </a:r>
              </a:p>
            </p:txBody>
          </p:sp>
        </p:grpSp>
        <p:grpSp>
          <p:nvGrpSpPr>
            <p:cNvPr id="11" name="Group 29"/>
            <p:cNvGrpSpPr>
              <a:grpSpLocks/>
            </p:cNvGrpSpPr>
            <p:nvPr/>
          </p:nvGrpSpPr>
          <p:grpSpPr bwMode="auto">
            <a:xfrm>
              <a:off x="1984" y="1336"/>
              <a:ext cx="3494" cy="255"/>
              <a:chOff x="1984" y="1336"/>
              <a:chExt cx="3494" cy="255"/>
            </a:xfrm>
          </p:grpSpPr>
          <p:sp>
            <p:nvSpPr>
              <p:cNvPr id="446494" name="AutoShape 30"/>
              <p:cNvSpPr>
                <a:spLocks noChangeArrowheads="1"/>
              </p:cNvSpPr>
              <p:nvPr/>
            </p:nvSpPr>
            <p:spPr bwMode="auto">
              <a:xfrm>
                <a:off x="1984" y="1336"/>
                <a:ext cx="3495"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495" name="Text Box 31"/>
              <p:cNvSpPr txBox="1">
                <a:spLocks noChangeArrowheads="1"/>
              </p:cNvSpPr>
              <p:nvPr/>
            </p:nvSpPr>
            <p:spPr bwMode="auto">
              <a:xfrm>
                <a:off x="1984" y="1336"/>
                <a:ext cx="3495" cy="256"/>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A server halts, but is working correctly until it halts</a:t>
                </a:r>
              </a:p>
            </p:txBody>
          </p:sp>
        </p:grpSp>
        <p:grpSp>
          <p:nvGrpSpPr>
            <p:cNvPr id="12" name="Group 32"/>
            <p:cNvGrpSpPr>
              <a:grpSpLocks/>
            </p:cNvGrpSpPr>
            <p:nvPr/>
          </p:nvGrpSpPr>
          <p:grpSpPr bwMode="auto">
            <a:xfrm>
              <a:off x="306" y="1336"/>
              <a:ext cx="1673" cy="255"/>
              <a:chOff x="306" y="1336"/>
              <a:chExt cx="1673" cy="255"/>
            </a:xfrm>
          </p:grpSpPr>
          <p:sp>
            <p:nvSpPr>
              <p:cNvPr id="446497" name="AutoShape 33"/>
              <p:cNvSpPr>
                <a:spLocks noChangeArrowheads="1"/>
              </p:cNvSpPr>
              <p:nvPr/>
            </p:nvSpPr>
            <p:spPr bwMode="auto">
              <a:xfrm>
                <a:off x="306" y="1336"/>
                <a:ext cx="1674"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498" name="Text Box 34"/>
              <p:cNvSpPr txBox="1">
                <a:spLocks noChangeArrowheads="1"/>
              </p:cNvSpPr>
              <p:nvPr/>
            </p:nvSpPr>
            <p:spPr bwMode="auto">
              <a:xfrm>
                <a:off x="306" y="1336"/>
                <a:ext cx="1674" cy="256"/>
              </a:xfrm>
              <a:prstGeom prst="rect">
                <a:avLst/>
              </a:prstGeom>
              <a:noFill/>
              <a:ln w="9525">
                <a:noFill/>
                <a:miter lim="800000"/>
                <a:headEnd/>
                <a:tailEnd/>
              </a:ln>
            </p:spPr>
            <p:txBody>
              <a:bodyPr lIns="90000" tIns="46800" rIns="90000" bIns="46800">
                <a:prstTxWarp prst="textNoShape">
                  <a:avLst/>
                </a:prstTxWarp>
                <a:spAutoFit/>
              </a:bodyPr>
              <a:lstStyle/>
              <a:p>
                <a:pPr algn="l">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solidFill>
                      <a:srgbClr val="000000"/>
                    </a:solidFill>
                    <a:latin typeface="Arial" charset="0"/>
                  </a:rPr>
                  <a:t>Crash failure</a:t>
                </a:r>
              </a:p>
            </p:txBody>
          </p:sp>
        </p:grpSp>
        <p:grpSp>
          <p:nvGrpSpPr>
            <p:cNvPr id="13" name="Group 35"/>
            <p:cNvGrpSpPr>
              <a:grpSpLocks/>
            </p:cNvGrpSpPr>
            <p:nvPr/>
          </p:nvGrpSpPr>
          <p:grpSpPr bwMode="auto">
            <a:xfrm>
              <a:off x="1984" y="1074"/>
              <a:ext cx="3494" cy="255"/>
              <a:chOff x="1984" y="1074"/>
              <a:chExt cx="3494" cy="255"/>
            </a:xfrm>
          </p:grpSpPr>
          <p:sp>
            <p:nvSpPr>
              <p:cNvPr id="446500" name="AutoShape 36"/>
              <p:cNvSpPr>
                <a:spLocks noChangeArrowheads="1"/>
              </p:cNvSpPr>
              <p:nvPr/>
            </p:nvSpPr>
            <p:spPr bwMode="auto">
              <a:xfrm>
                <a:off x="1984" y="1074"/>
                <a:ext cx="3495"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501" name="Text Box 37"/>
              <p:cNvSpPr txBox="1">
                <a:spLocks noChangeArrowheads="1"/>
              </p:cNvSpPr>
              <p:nvPr/>
            </p:nvSpPr>
            <p:spPr bwMode="auto">
              <a:xfrm>
                <a:off x="1984" y="1074"/>
                <a:ext cx="3495" cy="256"/>
              </a:xfrm>
              <a:prstGeom prst="rect">
                <a:avLst/>
              </a:prstGeom>
              <a:noFill/>
              <a:ln w="9525">
                <a:noFill/>
                <a:miter lim="800000"/>
                <a:headEnd/>
                <a:tailEnd/>
              </a:ln>
            </p:spPr>
            <p:txBody>
              <a:bodyPr lIns="90000" tIns="46800" rIns="90000" bIns="46800" anchor="ctr">
                <a:prstTxWarp prst="textNoShape">
                  <a:avLst/>
                </a:prstTxWarp>
                <a:spAutoFit/>
              </a:bodyPr>
              <a:lstStyle/>
              <a:p>
                <a:pPr>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solidFill>
                      <a:srgbClr val="000000"/>
                    </a:solidFill>
                    <a:latin typeface="Arial" charset="0"/>
                  </a:rPr>
                  <a:t>Description</a:t>
                </a:r>
              </a:p>
            </p:txBody>
          </p:sp>
        </p:grpSp>
        <p:grpSp>
          <p:nvGrpSpPr>
            <p:cNvPr id="14" name="Group 38"/>
            <p:cNvGrpSpPr>
              <a:grpSpLocks/>
            </p:cNvGrpSpPr>
            <p:nvPr/>
          </p:nvGrpSpPr>
          <p:grpSpPr bwMode="auto">
            <a:xfrm>
              <a:off x="306" y="1074"/>
              <a:ext cx="1673" cy="255"/>
              <a:chOff x="306" y="1074"/>
              <a:chExt cx="1673" cy="255"/>
            </a:xfrm>
          </p:grpSpPr>
          <p:sp>
            <p:nvSpPr>
              <p:cNvPr id="446503" name="AutoShape 39"/>
              <p:cNvSpPr>
                <a:spLocks noChangeArrowheads="1"/>
              </p:cNvSpPr>
              <p:nvPr/>
            </p:nvSpPr>
            <p:spPr bwMode="auto">
              <a:xfrm>
                <a:off x="306" y="1074"/>
                <a:ext cx="1674" cy="256"/>
              </a:xfrm>
              <a:prstGeom prst="roundRect">
                <a:avLst>
                  <a:gd name="adj" fmla="val 389"/>
                </a:avLst>
              </a:prstGeom>
              <a:noFill/>
              <a:ln w="9525">
                <a:noFill/>
                <a:round/>
                <a:headEnd/>
                <a:tailEnd/>
              </a:ln>
            </p:spPr>
            <p:txBody>
              <a:bodyPr wrap="none" anchor="ctr">
                <a:prstTxWarp prst="textNoShape">
                  <a:avLst/>
                </a:prstTxWarp>
              </a:bodyPr>
              <a:lstStyle/>
              <a:p>
                <a:endParaRPr lang="en-US"/>
              </a:p>
            </p:txBody>
          </p:sp>
          <p:sp>
            <p:nvSpPr>
              <p:cNvPr id="446504" name="Text Box 40"/>
              <p:cNvSpPr txBox="1">
                <a:spLocks noChangeArrowheads="1"/>
              </p:cNvSpPr>
              <p:nvPr/>
            </p:nvSpPr>
            <p:spPr bwMode="auto">
              <a:xfrm>
                <a:off x="306" y="1074"/>
                <a:ext cx="1674" cy="256"/>
              </a:xfrm>
              <a:prstGeom prst="rect">
                <a:avLst/>
              </a:prstGeom>
              <a:noFill/>
              <a:ln w="9525">
                <a:noFill/>
                <a:miter lim="800000"/>
                <a:headEnd/>
                <a:tailEnd/>
              </a:ln>
            </p:spPr>
            <p:txBody>
              <a:bodyPr lIns="90000" tIns="46800" rIns="90000" bIns="46800" anchor="ctr">
                <a:prstTxWarp prst="textNoShape">
                  <a:avLst/>
                </a:prstTxWarp>
                <a:spAutoFit/>
              </a:bodyPr>
              <a:lstStyle/>
              <a:p>
                <a:pPr>
                  <a:lnSpc>
                    <a:spcPct val="97000"/>
                  </a:lnSpc>
                  <a:spcBef>
                    <a:spcPts val="313"/>
                  </a:spcBef>
                  <a:buClr>
                    <a:srgbClr val="3333CC"/>
                  </a:buClr>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solidFill>
                      <a:srgbClr val="000000"/>
                    </a:solidFill>
                    <a:latin typeface="Arial" charset="0"/>
                  </a:rPr>
                  <a:t>Type of failure</a:t>
                </a:r>
              </a:p>
            </p:txBody>
          </p:sp>
        </p:grpSp>
        <p:sp>
          <p:nvSpPr>
            <p:cNvPr id="446505" name="Line 41"/>
            <p:cNvSpPr>
              <a:spLocks noChangeShapeType="1"/>
            </p:cNvSpPr>
            <p:nvPr/>
          </p:nvSpPr>
          <p:spPr bwMode="auto">
            <a:xfrm>
              <a:off x="306" y="1074"/>
              <a:ext cx="5177" cy="1"/>
            </a:xfrm>
            <a:prstGeom prst="line">
              <a:avLst/>
            </a:prstGeom>
            <a:noFill/>
            <a:ln w="28440">
              <a:solidFill>
                <a:srgbClr val="000000"/>
              </a:solidFill>
              <a:round/>
              <a:headEnd/>
              <a:tailEnd/>
            </a:ln>
          </p:spPr>
          <p:txBody>
            <a:bodyPr>
              <a:prstTxWarp prst="textNoShape">
                <a:avLst/>
              </a:prstTxWarp>
            </a:bodyPr>
            <a:lstStyle/>
            <a:p>
              <a:endParaRPr lang="en-US"/>
            </a:p>
          </p:txBody>
        </p:sp>
        <p:sp>
          <p:nvSpPr>
            <p:cNvPr id="446506" name="Line 42"/>
            <p:cNvSpPr>
              <a:spLocks noChangeShapeType="1"/>
            </p:cNvSpPr>
            <p:nvPr/>
          </p:nvSpPr>
          <p:spPr bwMode="auto">
            <a:xfrm>
              <a:off x="306" y="1336"/>
              <a:ext cx="5177" cy="1"/>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07" name="Line 43"/>
            <p:cNvSpPr>
              <a:spLocks noChangeShapeType="1"/>
            </p:cNvSpPr>
            <p:nvPr/>
          </p:nvSpPr>
          <p:spPr bwMode="auto">
            <a:xfrm>
              <a:off x="306" y="1598"/>
              <a:ext cx="5177" cy="1"/>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08" name="Line 44"/>
            <p:cNvSpPr>
              <a:spLocks noChangeShapeType="1"/>
            </p:cNvSpPr>
            <p:nvPr/>
          </p:nvSpPr>
          <p:spPr bwMode="auto">
            <a:xfrm>
              <a:off x="306" y="2095"/>
              <a:ext cx="5177" cy="1"/>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09" name="Line 45"/>
            <p:cNvSpPr>
              <a:spLocks noChangeShapeType="1"/>
            </p:cNvSpPr>
            <p:nvPr/>
          </p:nvSpPr>
          <p:spPr bwMode="auto">
            <a:xfrm>
              <a:off x="306" y="2356"/>
              <a:ext cx="5177" cy="1"/>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10" name="Line 46"/>
            <p:cNvSpPr>
              <a:spLocks noChangeShapeType="1"/>
            </p:cNvSpPr>
            <p:nvPr/>
          </p:nvSpPr>
          <p:spPr bwMode="auto">
            <a:xfrm>
              <a:off x="306" y="2855"/>
              <a:ext cx="5177" cy="1"/>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11" name="Line 47"/>
            <p:cNvSpPr>
              <a:spLocks noChangeShapeType="1"/>
            </p:cNvSpPr>
            <p:nvPr/>
          </p:nvSpPr>
          <p:spPr bwMode="auto">
            <a:xfrm>
              <a:off x="306" y="3117"/>
              <a:ext cx="5177" cy="1"/>
            </a:xfrm>
            <a:prstGeom prst="line">
              <a:avLst/>
            </a:prstGeom>
            <a:noFill/>
            <a:ln w="28440">
              <a:solidFill>
                <a:srgbClr val="000000"/>
              </a:solidFill>
              <a:round/>
              <a:headEnd/>
              <a:tailEnd/>
            </a:ln>
          </p:spPr>
          <p:txBody>
            <a:bodyPr>
              <a:prstTxWarp prst="textNoShape">
                <a:avLst/>
              </a:prstTxWarp>
            </a:bodyPr>
            <a:lstStyle/>
            <a:p>
              <a:endParaRPr lang="en-US"/>
            </a:p>
          </p:txBody>
        </p:sp>
        <p:sp>
          <p:nvSpPr>
            <p:cNvPr id="446512" name="Line 48"/>
            <p:cNvSpPr>
              <a:spLocks noChangeShapeType="1"/>
            </p:cNvSpPr>
            <p:nvPr/>
          </p:nvSpPr>
          <p:spPr bwMode="auto">
            <a:xfrm>
              <a:off x="306" y="1074"/>
              <a:ext cx="1" cy="2043"/>
            </a:xfrm>
            <a:prstGeom prst="line">
              <a:avLst/>
            </a:prstGeom>
            <a:noFill/>
            <a:ln w="28440">
              <a:solidFill>
                <a:srgbClr val="000000"/>
              </a:solidFill>
              <a:round/>
              <a:headEnd/>
              <a:tailEnd/>
            </a:ln>
          </p:spPr>
          <p:txBody>
            <a:bodyPr>
              <a:prstTxWarp prst="textNoShape">
                <a:avLst/>
              </a:prstTxWarp>
            </a:bodyPr>
            <a:lstStyle/>
            <a:p>
              <a:endParaRPr lang="en-US"/>
            </a:p>
          </p:txBody>
        </p:sp>
        <p:sp>
          <p:nvSpPr>
            <p:cNvPr id="446513" name="Line 49"/>
            <p:cNvSpPr>
              <a:spLocks noChangeShapeType="1"/>
            </p:cNvSpPr>
            <p:nvPr/>
          </p:nvSpPr>
          <p:spPr bwMode="auto">
            <a:xfrm>
              <a:off x="1984" y="1074"/>
              <a:ext cx="1" cy="2043"/>
            </a:xfrm>
            <a:prstGeom prst="line">
              <a:avLst/>
            </a:prstGeom>
            <a:noFill/>
            <a:ln w="12600">
              <a:solidFill>
                <a:srgbClr val="000000"/>
              </a:solidFill>
              <a:round/>
              <a:headEnd/>
              <a:tailEnd/>
            </a:ln>
          </p:spPr>
          <p:txBody>
            <a:bodyPr>
              <a:prstTxWarp prst="textNoShape">
                <a:avLst/>
              </a:prstTxWarp>
            </a:bodyPr>
            <a:lstStyle/>
            <a:p>
              <a:endParaRPr lang="en-US"/>
            </a:p>
          </p:txBody>
        </p:sp>
        <p:sp>
          <p:nvSpPr>
            <p:cNvPr id="446514" name="Line 50"/>
            <p:cNvSpPr>
              <a:spLocks noChangeShapeType="1"/>
            </p:cNvSpPr>
            <p:nvPr/>
          </p:nvSpPr>
          <p:spPr bwMode="auto">
            <a:xfrm>
              <a:off x="5483" y="1074"/>
              <a:ext cx="1" cy="2043"/>
            </a:xfrm>
            <a:prstGeom prst="line">
              <a:avLst/>
            </a:prstGeom>
            <a:noFill/>
            <a:ln w="28440">
              <a:solidFill>
                <a:srgbClr val="000000"/>
              </a:solidFill>
              <a:round/>
              <a:headEnd/>
              <a:tailEnd/>
            </a:ln>
          </p:spPr>
          <p:txBody>
            <a:bodyPr>
              <a:prstTxWarp prst="textNoShape">
                <a:avLst/>
              </a:prstTxWarp>
            </a:bodyPr>
            <a:lstStyle/>
            <a:p>
              <a:endParaRPr lang="en-US"/>
            </a:p>
          </p:txBody>
        </p:sp>
      </p:grpSp>
      <p:sp>
        <p:nvSpPr>
          <p:cNvPr id="51" name="TextBox 50"/>
          <p:cNvSpPr txBox="1"/>
          <p:nvPr/>
        </p:nvSpPr>
        <p:spPr>
          <a:xfrm>
            <a:off x="685800" y="6150114"/>
            <a:ext cx="7848600" cy="707886"/>
          </a:xfrm>
          <a:prstGeom prst="rect">
            <a:avLst/>
          </a:prstGeom>
          <a:noFill/>
        </p:spPr>
        <p:txBody>
          <a:bodyPr wrap="square" rtlCol="0">
            <a:spAutoFit/>
          </a:bodyPr>
          <a:lstStyle/>
          <a:p>
            <a:r>
              <a:rPr lang="en-US" sz="2000" dirty="0" smtClean="0">
                <a:latin typeface="+mj-lt"/>
              </a:rPr>
              <a:t>Crash: fail-stop, fail-safe (no harmful consequences), fail-silent (seems to have crashed), fail-fast (report failure as soon as it is detected)</a:t>
            </a:r>
            <a:endParaRPr lang="en-US" sz="2000" dirty="0">
              <a:latin typeface="+mj-lt"/>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0" y="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Redundancy</a:t>
            </a:r>
          </a:p>
        </p:txBody>
      </p:sp>
      <p:sp>
        <p:nvSpPr>
          <p:cNvPr id="448515" name="Rectangle 3"/>
          <p:cNvSpPr>
            <a:spLocks noGrp="1" noChangeArrowheads="1"/>
          </p:cNvSpPr>
          <p:nvPr>
            <p:ph type="body" idx="1"/>
          </p:nvPr>
        </p:nvSpPr>
        <p:spPr>
          <a:xfrm>
            <a:off x="11113" y="2209800"/>
            <a:ext cx="9132887" cy="4648200"/>
          </a:xfrm>
          <a:ln/>
        </p:spPr>
        <p:txBody>
          <a:bodyPr lIns="0" tIns="0" rIns="0" bIns="0"/>
          <a:lstStyle/>
          <a:p>
            <a:pPr marL="457200" indent="0" algn="l">
              <a:lnSpc>
                <a:spcPct val="94000"/>
              </a:lnSpc>
              <a:buClr>
                <a:srgbClr val="000000"/>
              </a:buClr>
              <a:buSzPct val="60000"/>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A fault tolerant system will hide failures from correctly working components</a:t>
            </a:r>
          </a:p>
          <a:p>
            <a:pPr marL="806450" indent="-349250" algn="l">
              <a:lnSpc>
                <a:spcPct val="94000"/>
              </a:lnSpc>
              <a:buClr>
                <a:srgbClr val="000000"/>
              </a:buClr>
              <a:buSzPct val="60000"/>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endParaRPr lang="en-GB" sz="2800" dirty="0" smtClean="0"/>
          </a:p>
          <a:p>
            <a:pPr marL="806450" indent="-349250" algn="l">
              <a:lnSpc>
                <a:spcPct val="94000"/>
              </a:lnSpc>
              <a:buClr>
                <a:srgbClr val="000000"/>
              </a:buClr>
              <a:buSzPct val="60000"/>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sz="2800" dirty="0" smtClean="0"/>
              <a:t>Redundancy </a:t>
            </a:r>
            <a:r>
              <a:rPr lang="en-GB" sz="2800" dirty="0"/>
              <a:t>is a key technique for masking faults</a:t>
            </a:r>
          </a:p>
          <a:p>
            <a:pPr marL="1211262" lvl="2" indent="-349250">
              <a:buClr>
                <a:srgbClr val="000000"/>
              </a:buClr>
              <a:buSzPct val="60000"/>
              <a:buFontTx/>
              <a:buBlip>
                <a:blip r:embed="rId3"/>
              </a:buBlip>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a:t>Information </a:t>
            </a:r>
            <a:r>
              <a:rPr lang="en-GB" dirty="0" smtClean="0"/>
              <a:t>redundancy</a:t>
            </a:r>
          </a:p>
          <a:p>
            <a:pPr marL="1211262" lvl="2" indent="-349250">
              <a:buClr>
                <a:srgbClr val="000000"/>
              </a:buClr>
              <a:buSzPct val="60000"/>
              <a:buFontTx/>
              <a:buBlip>
                <a:blip r:embed="rId3"/>
              </a:buBlip>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smtClean="0"/>
              <a:t>Time redundancy</a:t>
            </a:r>
          </a:p>
          <a:p>
            <a:pPr marL="1211262" lvl="2" indent="-349250">
              <a:buClr>
                <a:srgbClr val="000000"/>
              </a:buClr>
              <a:buSzPct val="60000"/>
              <a:buFontTx/>
              <a:buBlip>
                <a:blip r:embed="rId3"/>
              </a:buBlip>
              <a:tabLst>
                <a:tab pos="1373188" algn="l"/>
                <a:tab pos="1822450" algn="l"/>
                <a:tab pos="2271713" algn="l"/>
                <a:tab pos="2720975" algn="l"/>
                <a:tab pos="3170238" algn="l"/>
                <a:tab pos="3619500" algn="l"/>
                <a:tab pos="4068763" algn="l"/>
                <a:tab pos="4518025" algn="l"/>
                <a:tab pos="4967288" algn="l"/>
                <a:tab pos="5416550" algn="l"/>
                <a:tab pos="5865813" algn="l"/>
                <a:tab pos="6315075" algn="l"/>
                <a:tab pos="6764338" algn="l"/>
                <a:tab pos="7213600" algn="l"/>
                <a:tab pos="7664450" algn="l"/>
                <a:tab pos="8112125" algn="l"/>
                <a:tab pos="8561388" algn="l"/>
                <a:tab pos="9010650" algn="l"/>
              </a:tabLst>
            </a:pPr>
            <a:r>
              <a:rPr lang="en-GB" dirty="0" smtClean="0"/>
              <a:t>Physical </a:t>
            </a:r>
            <a:r>
              <a:rPr lang="en-GB" dirty="0"/>
              <a:t>redundancy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algn="ctr">
              <a:buSzPct val="60000"/>
            </a:pPr>
            <a:r>
              <a:rPr lang="en-US" dirty="0">
                <a:solidFill>
                  <a:srgbClr val="FF0000"/>
                </a:solidFill>
              </a:rPr>
              <a:t>Failure Masking by Redundancy</a:t>
            </a:r>
          </a:p>
        </p:txBody>
      </p:sp>
      <p:sp>
        <p:nvSpPr>
          <p:cNvPr id="450563" name="Rectangle 3"/>
          <p:cNvSpPr>
            <a:spLocks noGrp="1" noChangeArrowheads="1"/>
          </p:cNvSpPr>
          <p:nvPr>
            <p:ph type="body" idx="1"/>
          </p:nvPr>
        </p:nvSpPr>
        <p:spPr>
          <a:xfrm>
            <a:off x="0" y="6172200"/>
            <a:ext cx="9139238" cy="685800"/>
          </a:xfrm>
        </p:spPr>
        <p:txBody>
          <a:bodyPr/>
          <a:lstStyle/>
          <a:p>
            <a:pPr>
              <a:buSzPct val="60000"/>
            </a:pPr>
            <a:r>
              <a:rPr lang="en-US" sz="2000" dirty="0"/>
              <a:t>Triple modular redundancy.</a:t>
            </a:r>
          </a:p>
        </p:txBody>
      </p:sp>
      <p:pic>
        <p:nvPicPr>
          <p:cNvPr id="450564" name="Picture 4"/>
          <p:cNvPicPr>
            <a:picLocks noChangeAspect="1" noChangeArrowheads="1"/>
          </p:cNvPicPr>
          <p:nvPr/>
        </p:nvPicPr>
        <p:blipFill>
          <a:blip r:embed="rId3"/>
          <a:srcRect l="24345" t="41843" r="21780" b="36858"/>
          <a:stretch>
            <a:fillRect/>
          </a:stretch>
        </p:blipFill>
        <p:spPr bwMode="auto">
          <a:xfrm>
            <a:off x="457200" y="1066800"/>
            <a:ext cx="8458200" cy="473233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0" y="2362200"/>
            <a:ext cx="9132888" cy="1131888"/>
          </a:xfrm>
          <a:ln/>
        </p:spPr>
        <p:txBody>
          <a:bodyPr lIns="0" tIns="0" rIns="0" bIns="0"/>
          <a:lstStyle/>
          <a:p>
            <a:pPr algn="ct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0000"/>
                </a:solidFill>
              </a:rPr>
              <a:t>Process</a:t>
            </a:r>
            <a:r>
              <a:rPr lang="en-GB" dirty="0" smtClean="0">
                <a:solidFill>
                  <a:srgbClr val="FF0000"/>
                </a:solidFill>
              </a:rPr>
              <a:t> fault tolerance</a:t>
            </a:r>
            <a:endParaRPr lang="en-GB" dirty="0">
              <a:solidFill>
                <a:srgbClr val="FF0000"/>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20306</TotalTime>
  <Words>2639</Words>
  <Application>Microsoft Macintosh PowerPoint</Application>
  <PresentationFormat>On-screen Show (4:3)</PresentationFormat>
  <Paragraphs>384</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CSC 536 Lecture 6</vt:lpstr>
      <vt:lpstr>Outline</vt:lpstr>
      <vt:lpstr>Fault tolerance</vt:lpstr>
      <vt:lpstr>Basic Concepts</vt:lpstr>
      <vt:lpstr>Basic Concepts</vt:lpstr>
      <vt:lpstr>Failure Models</vt:lpstr>
      <vt:lpstr>Redundancy</vt:lpstr>
      <vt:lpstr>Failure Masking by Redundancy</vt:lpstr>
      <vt:lpstr>Process fault tolerance</vt:lpstr>
      <vt:lpstr>Process resilience</vt:lpstr>
      <vt:lpstr>Flat Groups versus Hierarchical Groups</vt:lpstr>
      <vt:lpstr>Group Membership</vt:lpstr>
      <vt:lpstr>Failure masking and replication</vt:lpstr>
      <vt:lpstr>Failure masking and replication</vt:lpstr>
      <vt:lpstr>Fundamental problem: Agreement in faulty systems</vt:lpstr>
      <vt:lpstr>Agreement in Faulty Systems</vt:lpstr>
      <vt:lpstr>Two army problem</vt:lpstr>
      <vt:lpstr>Byzantine generals problem</vt:lpstr>
      <vt:lpstr>Byzantine generals problem</vt:lpstr>
      <vt:lpstr>Byzantine generals problem</vt:lpstr>
      <vt:lpstr>Byzantine generals problem</vt:lpstr>
      <vt:lpstr>Byzantine generals problem</vt:lpstr>
      <vt:lpstr>Fault tolerance in Akka</vt:lpstr>
      <vt:lpstr>Akka Fault tolerance goals</vt:lpstr>
      <vt:lpstr>Actor hierarchy</vt:lpstr>
      <vt:lpstr>Supervisor fault-handling directives</vt:lpstr>
      <vt:lpstr>Supervisor fault-handling directives</vt:lpstr>
      <vt:lpstr>Restarting</vt:lpstr>
      <vt:lpstr>One-For-One vs. All-For-One</vt:lpstr>
      <vt:lpstr>Default Supervisor Strategy</vt:lpstr>
      <vt:lpstr>Default Supervisor Strategy</vt:lpstr>
      <vt:lpstr>Supervision strategy guidelines</vt:lpstr>
      <vt:lpstr>Supervision strategy guidelines</vt:lpstr>
      <vt:lpstr>Akka fault tolerance benefits</vt:lpstr>
      <vt:lpstr>Lifecycle hooks</vt:lpstr>
      <vt:lpstr>preStart and postStop  hooks</vt:lpstr>
      <vt:lpstr>preRestart and postRestart hooks</vt:lpstr>
      <vt:lpstr>preRestart and postRestart hooks</vt:lpstr>
      <vt:lpstr>Restarting summary</vt:lpstr>
      <vt:lpstr>Lifecycle monitoring</vt:lpstr>
      <vt:lpstr>Lifecycle monitoring</vt:lpstr>
      <vt:lpstr>Lifecycle monitoring</vt:lpstr>
      <vt:lpstr>Example: Cleanly shutting down router using lifecycle monitoring</vt:lpstr>
      <vt:lpstr>Example: Shutting down router using lifecycle monitoring</vt:lpstr>
      <vt:lpstr>Example: Shutting down router using lifecycle monitoring</vt:lpstr>
      <vt:lpstr>Example: Shutting down router using lifecycle monitoring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421 Lecture 3</dc:title>
  <cp:lastModifiedBy>Ljubomir Perkovic</cp:lastModifiedBy>
  <cp:revision>104</cp:revision>
  <dcterms:created xsi:type="dcterms:W3CDTF">2014-05-13T14:02:12Z</dcterms:created>
  <dcterms:modified xsi:type="dcterms:W3CDTF">2018-05-02T16:52:50Z</dcterms:modified>
</cp:coreProperties>
</file>