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82"/>
  </p:notesMasterIdLst>
  <p:sldIdLst>
    <p:sldId id="256" r:id="rId3"/>
    <p:sldId id="257" r:id="rId4"/>
    <p:sldId id="922" r:id="rId5"/>
    <p:sldId id="923" r:id="rId6"/>
    <p:sldId id="933" r:id="rId7"/>
    <p:sldId id="934" r:id="rId8"/>
    <p:sldId id="935" r:id="rId9"/>
    <p:sldId id="948" r:id="rId10"/>
    <p:sldId id="936" r:id="rId11"/>
    <p:sldId id="937" r:id="rId12"/>
    <p:sldId id="938" r:id="rId13"/>
    <p:sldId id="939" r:id="rId14"/>
    <p:sldId id="940" r:id="rId15"/>
    <p:sldId id="941" r:id="rId16"/>
    <p:sldId id="942" r:id="rId17"/>
    <p:sldId id="943" r:id="rId18"/>
    <p:sldId id="944" r:id="rId19"/>
    <p:sldId id="945" r:id="rId20"/>
    <p:sldId id="946" r:id="rId21"/>
    <p:sldId id="947" r:id="rId22"/>
    <p:sldId id="791" r:id="rId23"/>
    <p:sldId id="982" r:id="rId24"/>
    <p:sldId id="792" r:id="rId25"/>
    <p:sldId id="731" r:id="rId26"/>
    <p:sldId id="755" r:id="rId27"/>
    <p:sldId id="754" r:id="rId28"/>
    <p:sldId id="753" r:id="rId29"/>
    <p:sldId id="749" r:id="rId30"/>
    <p:sldId id="750" r:id="rId31"/>
    <p:sldId id="751" r:id="rId32"/>
    <p:sldId id="735" r:id="rId33"/>
    <p:sldId id="736" r:id="rId34"/>
    <p:sldId id="737" r:id="rId35"/>
    <p:sldId id="738" r:id="rId36"/>
    <p:sldId id="739" r:id="rId37"/>
    <p:sldId id="740" r:id="rId38"/>
    <p:sldId id="741" r:id="rId39"/>
    <p:sldId id="742" r:id="rId40"/>
    <p:sldId id="743" r:id="rId41"/>
    <p:sldId id="744" r:id="rId42"/>
    <p:sldId id="745" r:id="rId43"/>
    <p:sldId id="746" r:id="rId44"/>
    <p:sldId id="748" r:id="rId45"/>
    <p:sldId id="793" r:id="rId46"/>
    <p:sldId id="949" r:id="rId47"/>
    <p:sldId id="952" r:id="rId48"/>
    <p:sldId id="950" r:id="rId49"/>
    <p:sldId id="951" r:id="rId50"/>
    <p:sldId id="983" r:id="rId51"/>
    <p:sldId id="953" r:id="rId52"/>
    <p:sldId id="954" r:id="rId53"/>
    <p:sldId id="955" r:id="rId54"/>
    <p:sldId id="956" r:id="rId55"/>
    <p:sldId id="957" r:id="rId56"/>
    <p:sldId id="958" r:id="rId57"/>
    <p:sldId id="959" r:id="rId58"/>
    <p:sldId id="960" r:id="rId59"/>
    <p:sldId id="961" r:id="rId60"/>
    <p:sldId id="962" r:id="rId61"/>
    <p:sldId id="963" r:id="rId62"/>
    <p:sldId id="964" r:id="rId63"/>
    <p:sldId id="965" r:id="rId64"/>
    <p:sldId id="966" r:id="rId65"/>
    <p:sldId id="967" r:id="rId66"/>
    <p:sldId id="968" r:id="rId67"/>
    <p:sldId id="969" r:id="rId68"/>
    <p:sldId id="970" r:id="rId69"/>
    <p:sldId id="971" r:id="rId70"/>
    <p:sldId id="972" r:id="rId71"/>
    <p:sldId id="973" r:id="rId72"/>
    <p:sldId id="974" r:id="rId73"/>
    <p:sldId id="984" r:id="rId74"/>
    <p:sldId id="975" r:id="rId75"/>
    <p:sldId id="976" r:id="rId76"/>
    <p:sldId id="977" r:id="rId77"/>
    <p:sldId id="978" r:id="rId78"/>
    <p:sldId id="979" r:id="rId79"/>
    <p:sldId id="980" r:id="rId80"/>
    <p:sldId id="981" r:id="rId81"/>
  </p:sldIdLst>
  <p:sldSz cx="9144000" cy="6858000" type="screen4x3"/>
  <p:notesSz cx="7556500" cy="10691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00" autoAdjust="0"/>
    <p:restoredTop sz="86443" autoAdjust="0"/>
  </p:normalViewPr>
  <p:slideViewPr>
    <p:cSldViewPr>
      <p:cViewPr varScale="1">
        <p:scale>
          <a:sx n="87" d="100"/>
          <a:sy n="87" d="100"/>
        </p:scale>
        <p:origin x="192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5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21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2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13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B8E4C843-CC4B-1541-8253-C7C13D201790}" type="slidenum">
              <a:rPr lang="en-US"/>
              <a:pPr/>
              <a:t>10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/>
        </p:spPr>
      </p:sp>
      <p:sp>
        <p:nvSpPr>
          <p:cNvPr id="972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E036CD25-1D3F-7A47-B684-5F5314005763}" type="slidenum">
              <a:rPr lang="en-US"/>
              <a:pPr/>
              <a:t>11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solidFill>
            <a:srgbClr val="FFFFFF"/>
          </a:solidFill>
          <a:ln/>
        </p:spPr>
      </p:sp>
      <p:sp>
        <p:nvSpPr>
          <p:cNvPr id="983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97A41799-8D98-F84F-9109-B069088649DE}" type="slidenum">
              <a:rPr lang="en-US"/>
              <a:pPr/>
              <a:t>12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solidFill>
            <a:srgbClr val="FFFFFF"/>
          </a:solidFill>
          <a:ln/>
        </p:spPr>
      </p:sp>
      <p:sp>
        <p:nvSpPr>
          <p:cNvPr id="9933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97A41799-8D98-F84F-9109-B069088649DE}" type="slidenum">
              <a:rPr lang="en-US"/>
              <a:pPr/>
              <a:t>13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solidFill>
            <a:srgbClr val="FFFFFF"/>
          </a:solidFill>
          <a:ln/>
        </p:spPr>
      </p:sp>
      <p:sp>
        <p:nvSpPr>
          <p:cNvPr id="9933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4A7A6D2-489E-A149-8F0E-D9FC93700F1D}" type="slidenum">
              <a:rPr lang="en-US"/>
              <a:pPr/>
              <a:t>14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61800" y="354013"/>
            <a:ext cx="23725188" cy="17794287"/>
          </a:xfrm>
          <a:solidFill>
            <a:srgbClr val="FFFFFF"/>
          </a:solidFill>
          <a:ln/>
        </p:spPr>
      </p:sp>
      <p:sp>
        <p:nvSpPr>
          <p:cNvPr id="10138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247DD09A-85BE-4B4E-86A1-DCB490D69A74}" type="slidenum">
              <a:rPr lang="en-US"/>
              <a:pPr/>
              <a:t>15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6"/>
            <a:ext cx="6452761" cy="474634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19C6D817-19E1-D44B-BA12-0A04A5582E59}" type="slidenum">
              <a:rPr lang="en-US"/>
              <a:pPr/>
              <a:t>16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6"/>
            <a:ext cx="6452761" cy="474634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8D455216-188B-7643-9733-13C353FD0537}" type="slidenum">
              <a:rPr lang="en-US"/>
              <a:pPr/>
              <a:t>17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solidFill>
            <a:srgbClr val="FFFFFF"/>
          </a:solidFill>
          <a:ln/>
        </p:spPr>
      </p:sp>
      <p:sp>
        <p:nvSpPr>
          <p:cNvPr id="1044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8D455216-188B-7643-9733-13C353FD0537}" type="slidenum">
              <a:rPr lang="en-US"/>
              <a:pPr/>
              <a:t>18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solidFill>
            <a:srgbClr val="FFFFFF"/>
          </a:solidFill>
          <a:ln/>
        </p:spPr>
      </p:sp>
      <p:sp>
        <p:nvSpPr>
          <p:cNvPr id="1044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8D455216-188B-7643-9733-13C353FD0537}" type="slidenum">
              <a:rPr lang="en-US"/>
              <a:pPr/>
              <a:t>19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solidFill>
            <a:srgbClr val="FFFFFF"/>
          </a:solidFill>
          <a:ln/>
        </p:spPr>
      </p:sp>
      <p:sp>
        <p:nvSpPr>
          <p:cNvPr id="1044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2D3201FE-9582-184E-AC12-653FA2F42507}" type="slidenum">
              <a:rPr lang="en-US"/>
              <a:pPr/>
              <a:t>20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6"/>
            <a:ext cx="6452761" cy="474634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7013F303-3073-394D-9A8D-54EB9FFF6B8D}" type="slidenum">
              <a:rPr lang="en-US"/>
              <a:pPr/>
              <a:t>21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/>
        </p:spPr>
      </p:sp>
      <p:sp>
        <p:nvSpPr>
          <p:cNvPr id="1105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defTabSz="512295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7013F303-3073-394D-9A8D-54EB9FFF6B8D}" type="slidenum">
              <a:rPr lang="en-US"/>
              <a:pPr/>
              <a:t>22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/>
        </p:spPr>
      </p:sp>
      <p:sp>
        <p:nvSpPr>
          <p:cNvPr id="1105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defTabSz="51229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1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7013F303-3073-394D-9A8D-54EB9FFF6B8D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/>
        </p:spPr>
      </p:sp>
      <p:sp>
        <p:nvSpPr>
          <p:cNvPr id="1105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defTabSz="512295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FD44A6B6-9378-8043-A970-21C404712B1C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31DC2E79-35D5-204B-ACEE-EB1D438CEC0D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31DC2E79-35D5-204B-ACEE-EB1D438CEC0D}" type="slidenum">
              <a:rPr lang="en-US"/>
              <a:pPr/>
              <a:t>26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31DC2E79-35D5-204B-ACEE-EB1D438CEC0D}" type="slidenum">
              <a:rPr lang="en-US"/>
              <a:pPr/>
              <a:t>27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31DC2E79-35D5-204B-ACEE-EB1D438CEC0D}" type="slidenum">
              <a:rPr lang="en-US"/>
              <a:pPr/>
              <a:t>28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31DC2E79-35D5-204B-ACEE-EB1D438CEC0D}" type="slidenum">
              <a:rPr lang="en-US"/>
              <a:pPr/>
              <a:t>29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31DC2E79-35D5-204B-ACEE-EB1D438CEC0D}" type="slidenum">
              <a:rPr lang="en-US"/>
              <a:pPr/>
              <a:t>30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0A91BFF-DBD4-1E4A-902D-D3190C021543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853A43AB-803C-5740-A387-E0E55900669E}" type="slidenum">
              <a:rPr lang="en-US"/>
              <a:pPr/>
              <a:t>32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8258DDF8-126F-8943-B0A4-A7F515BC9B9E}" type="slidenum">
              <a:rPr lang="en-US"/>
              <a:pPr/>
              <a:t>33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7135E2F6-F254-D544-9681-5357C3456BF7}" type="slidenum">
              <a:rPr lang="en-US"/>
              <a:pPr/>
              <a:t>34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/>
        </p:spPr>
      </p:sp>
      <p:sp>
        <p:nvSpPr>
          <p:cNvPr id="1187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defTabSz="512295"/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651BE138-37F7-9746-960E-DF0E3774282D}" type="slidenum">
              <a:rPr lang="en-US"/>
              <a:pPr/>
              <a:t>35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solidFill>
            <a:srgbClr val="FFFFFF"/>
          </a:solidFill>
          <a:ln/>
        </p:spPr>
      </p:sp>
      <p:sp>
        <p:nvSpPr>
          <p:cNvPr id="11981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defTabSz="512295"/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61A4A414-7CB0-014D-B6D8-85374C59184F}" type="slidenum">
              <a:rPr lang="en-US"/>
              <a:pPr/>
              <a:t>36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1BFC6D3-33FD-6348-8ACC-2BB4E7906597}" type="slidenum">
              <a:rPr lang="en-US"/>
              <a:pPr/>
              <a:t>37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BAFC058B-4214-AA41-A76B-C3F4D492F736}" type="slidenum">
              <a:rPr lang="en-US"/>
              <a:pPr/>
              <a:t>38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solidFill>
            <a:srgbClr val="FFFFFF"/>
          </a:solidFill>
          <a:ln/>
        </p:spPr>
      </p:sp>
      <p:sp>
        <p:nvSpPr>
          <p:cNvPr id="1228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defTabSz="512295"/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DC9FCF22-9B2A-AF46-9B2C-8B7647B46349}" type="slidenum">
              <a:rPr lang="en-US"/>
              <a:pPr/>
              <a:t>39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solidFill>
            <a:srgbClr val="FFFFFF"/>
          </a:solidFill>
          <a:ln/>
        </p:spPr>
      </p:sp>
      <p:sp>
        <p:nvSpPr>
          <p:cNvPr id="1239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defTabSz="512295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08241384-97A6-EA4E-9334-F714E86DE52C}" type="slidenum">
              <a:rPr lang="en-US"/>
              <a:pPr/>
              <a:t>4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6BDF832B-21F4-6A4E-8538-45F92D089460}" type="slidenum">
              <a:rPr lang="en-US"/>
              <a:pPr/>
              <a:t>40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539"/>
            <a:ext cx="1750" cy="1856"/>
          </a:xfrm>
          <a:solidFill>
            <a:srgbClr val="FFFFFF"/>
          </a:solidFill>
          <a:ln/>
        </p:spPr>
      </p:sp>
      <p:sp>
        <p:nvSpPr>
          <p:cNvPr id="12493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defTabSz="512295"/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4FBA0B9D-3DEA-C449-AD9D-76EE39E52A59}" type="slidenum">
              <a:rPr lang="en-US"/>
              <a:pPr/>
              <a:t>41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CDB3D1E4-618F-DC48-8F53-1D7A8CDA3968}" type="slidenum">
              <a:rPr lang="en-US"/>
              <a:pPr/>
              <a:t>42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77321AA8-4951-8841-A4E0-93CDA3176FCD}" type="slidenum">
              <a:rPr lang="en-US"/>
              <a:pPr/>
              <a:t>43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44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45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46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47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48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577C0B4F-78AA-7447-9521-27DD5D6C00A6}" type="slidenum">
              <a:rPr lang="en-US"/>
              <a:pPr/>
              <a:t>49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4224F0E7-D1BE-8D4E-8DDE-7FDF07BA683A}" type="slidenum">
              <a:rPr lang="en-US"/>
              <a:pPr/>
              <a:t>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/>
        </p:spPr>
      </p:sp>
      <p:sp>
        <p:nvSpPr>
          <p:cNvPr id="9523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653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76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36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66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06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57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71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054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37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4224F0E7-D1BE-8D4E-8DDE-7FDF07BA683A}" type="slidenum">
              <a:rPr lang="en-US"/>
              <a:pPr/>
              <a:t>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/>
        </p:spPr>
      </p:sp>
      <p:sp>
        <p:nvSpPr>
          <p:cNvPr id="9523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22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09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536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12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82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16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7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903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25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B8E4C843-CC4B-1541-8253-C7C13D201790}" type="slidenum">
              <a:rPr lang="en-US"/>
              <a:pPr/>
              <a:t>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/>
        </p:spPr>
      </p:sp>
      <p:sp>
        <p:nvSpPr>
          <p:cNvPr id="972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85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02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121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85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9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61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18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687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10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41384-97A6-EA4E-9334-F714E86DE52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65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B8E4C843-CC4B-1541-8253-C7C13D201790}" type="slidenum">
              <a:rPr lang="en-US"/>
              <a:pPr/>
              <a:t>8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/>
        </p:spPr>
      </p:sp>
      <p:sp>
        <p:nvSpPr>
          <p:cNvPr id="972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B8E4C843-CC4B-1541-8253-C7C13D201790}" type="slidenum">
              <a:rPr lang="en-US"/>
              <a:pPr/>
              <a:t>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/>
        </p:spPr>
      </p:sp>
      <p:sp>
        <p:nvSpPr>
          <p:cNvPr id="972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0"/>
            <a:ext cx="2284413" cy="9386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2425" cy="9386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9238" cy="1138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9238" cy="1138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5715000"/>
            <a:ext cx="4492625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5715000"/>
            <a:ext cx="4494213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646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4596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504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2625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5715000"/>
            <a:ext cx="4494213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0437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5007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2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283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837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534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6241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0"/>
            <a:ext cx="2284413" cy="9386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2425" cy="9386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15255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9238" cy="1138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03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2625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5715000"/>
            <a:ext cx="4494213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39238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39238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38138" indent="-338138" algn="ctr" defTabSz="449263" rtl="0" fontAlgn="base">
        <a:spcBef>
          <a:spcPts val="7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fontAlgn="base">
        <a:spcBef>
          <a:spcPts val="6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800">
          <a:solidFill>
            <a:srgbClr val="000000"/>
          </a:solidFill>
          <a:latin typeface="+mn-lt"/>
          <a:ea typeface="ＭＳ Ｐゴシック" pitchFamily="-65" charset="-128"/>
        </a:defRPr>
      </a:lvl2pPr>
      <a:lvl3pPr marL="1143000" indent="-228600" algn="l" defTabSz="449263" rtl="0" fontAlgn="base">
        <a:spcBef>
          <a:spcPts val="5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•"/>
        <a:defRPr sz="2400">
          <a:solidFill>
            <a:srgbClr val="000000"/>
          </a:solidFill>
          <a:latin typeface="+mn-lt"/>
          <a:ea typeface="ＭＳ Ｐゴシック" pitchFamily="-65" charset="-128"/>
        </a:defRPr>
      </a:lvl3pPr>
      <a:lvl4pPr marL="16002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000">
          <a:solidFill>
            <a:srgbClr val="000000"/>
          </a:solidFill>
          <a:latin typeface="+mn-lt"/>
          <a:ea typeface="ＭＳ Ｐゴシック" pitchFamily="-65" charset="-128"/>
        </a:defRPr>
      </a:lvl4pPr>
      <a:lvl5pPr marL="20574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5pPr>
      <a:lvl6pPr marL="25146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6pPr>
      <a:lvl7pPr marL="29718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7pPr>
      <a:lvl8pPr marL="34290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8pPr>
      <a:lvl9pPr marL="38862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39238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" y="1981200"/>
            <a:ext cx="91392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1730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458788" indent="0" algn="l" defTabSz="449263" rtl="0" fontAlgn="base">
        <a:spcBef>
          <a:spcPts val="7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1144588" indent="-344488" algn="l" defTabSz="449263" rtl="0" fontAlgn="base">
        <a:spcBef>
          <a:spcPts val="663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sz="2400">
          <a:solidFill>
            <a:srgbClr val="000000"/>
          </a:solidFill>
          <a:latin typeface="+mn-lt"/>
          <a:ea typeface="ＭＳ Ｐゴシック" pitchFamily="-65" charset="-128"/>
        </a:defRPr>
      </a:lvl2pPr>
      <a:lvl3pPr marL="1489075" indent="-234950" algn="l" defTabSz="449263" rtl="0" fontAlgn="base">
        <a:spcBef>
          <a:spcPts val="563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sz="2000">
          <a:solidFill>
            <a:srgbClr val="000000"/>
          </a:solidFill>
          <a:latin typeface="+mn-lt"/>
          <a:ea typeface="ＭＳ Ｐゴシック" pitchFamily="-65" charset="-128"/>
        </a:defRPr>
      </a:lvl3pPr>
      <a:lvl4pPr marL="16002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000">
          <a:solidFill>
            <a:srgbClr val="000000"/>
          </a:solidFill>
          <a:latin typeface="+mn-lt"/>
          <a:ea typeface="ＭＳ Ｐゴシック" pitchFamily="-65" charset="-128"/>
        </a:defRPr>
      </a:lvl4pPr>
      <a:lvl5pPr marL="20574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5pPr>
      <a:lvl6pPr marL="25146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6pPr>
      <a:lvl7pPr marL="29718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7pPr>
      <a:lvl8pPr marL="34290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8pPr>
      <a:lvl9pPr marL="38862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esecretlivesofdata.com/raft/" TargetMode="External"/><Relationship Id="rId4" Type="http://schemas.openxmlformats.org/officeDocument/2006/relationships/hyperlink" Target="https://raft.github.i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CSC 536 Lecture 7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Implementing reliable multicasting </a:t>
            </a:r>
            <a:br>
              <a:rPr lang="en-GB" dirty="0"/>
            </a:br>
            <a:r>
              <a:rPr lang="en-GB" dirty="0"/>
              <a:t>on top of unreliable multicasting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</p:spPr>
        <p:txBody>
          <a:bodyPr lIns="0" tIns="0" rIns="0" bIns="0"/>
          <a:lstStyle/>
          <a:p>
            <a:pPr marL="800100" indent="-342900" algn="l" defTabSz="449263" eaLnBrk="1" hangingPunct="1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We look at two more solutions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The key issue is the reduction of feedback messages!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Also care about garbage collection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Nonhierarchical Feedback Control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4953000"/>
            <a:ext cx="8077200" cy="1905000"/>
          </a:xfrm>
        </p:spPr>
        <p:txBody>
          <a:bodyPr lIns="90000" tIns="46800" rIns="90000" bIns="46800"/>
          <a:lstStyle/>
          <a:p>
            <a:pPr marL="342900" indent="4763" algn="l" defTabSz="449263" eaLnBrk="1" hangingPunct="1">
              <a:lnSpc>
                <a:spcPct val="94000"/>
              </a:lnSpc>
              <a:spcBef>
                <a:spcPts val="563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Feedback suppression</a:t>
            </a:r>
          </a:p>
          <a:p>
            <a:pPr marL="742950" lvl="1" indent="4763">
              <a:spcBef>
                <a:spcPts val="563"/>
              </a:spcBef>
              <a:buSzPct val="60000"/>
              <a:buNone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Several receivers have scheduled a request for retransmission, but the first retransmission request leads to the suppression of others.</a:t>
            </a: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4345" t="45619" r="21593" b="39577"/>
          <a:stretch>
            <a:fillRect/>
          </a:stretch>
        </p:blipFill>
        <p:spPr>
          <a:xfrm>
            <a:off x="1676400" y="1219200"/>
            <a:ext cx="6019800" cy="3505200"/>
          </a:xfr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Hierarchical Feedback Control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29200"/>
            <a:ext cx="9144000" cy="1828800"/>
          </a:xfrm>
        </p:spPr>
        <p:txBody>
          <a:bodyPr lIns="90000" tIns="46800" rIns="90000" bIns="46800"/>
          <a:lstStyle/>
          <a:p>
            <a:pPr marL="604838" indent="19050" algn="l" defTabSz="449263" eaLnBrk="1" hangingPunct="1">
              <a:lnSpc>
                <a:spcPct val="90000"/>
              </a:lnSpc>
              <a:spcBef>
                <a:spcPts val="563"/>
              </a:spcBef>
              <a:buSzPct val="60000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Each local coordinator forwards the message to its children</a:t>
            </a:r>
          </a:p>
          <a:p>
            <a:pPr marL="604838" indent="19050" algn="l" defTabSz="449263" eaLnBrk="1" hangingPunct="1">
              <a:lnSpc>
                <a:spcPct val="90000"/>
              </a:lnSpc>
              <a:spcBef>
                <a:spcPts val="563"/>
              </a:spcBef>
              <a:buSzPct val="60000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A local coordinator handles retransmission requests</a:t>
            </a:r>
          </a:p>
          <a:p>
            <a:pPr marL="604838" indent="19050" algn="l" defTabSz="449263" eaLnBrk="1" hangingPunct="1">
              <a:lnSpc>
                <a:spcPct val="90000"/>
              </a:lnSpc>
              <a:spcBef>
                <a:spcPts val="563"/>
              </a:spcBef>
              <a:buSzPct val="60000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How to construct the tree dynamically?</a:t>
            </a:r>
          </a:p>
          <a:p>
            <a:pPr marL="604838" indent="19050" algn="l" defTabSz="449263" eaLnBrk="1" hangingPunct="1">
              <a:lnSpc>
                <a:spcPct val="90000"/>
              </a:lnSpc>
              <a:spcBef>
                <a:spcPts val="563"/>
              </a:spcBef>
              <a:buSzPct val="60000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endParaRPr lang="en-GB" sz="1600" dirty="0"/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4345" t="43051" r="23276" b="36102"/>
          <a:stretch>
            <a:fillRect/>
          </a:stretch>
        </p:blipFill>
        <p:spPr>
          <a:xfrm>
            <a:off x="1524000" y="1066800"/>
            <a:ext cx="6324600" cy="3671888"/>
          </a:xfr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Hierarchical Feedback Control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29200"/>
            <a:ext cx="9144000" cy="1828800"/>
          </a:xfrm>
        </p:spPr>
        <p:txBody>
          <a:bodyPr lIns="90000" tIns="46800" rIns="90000" bIns="46800"/>
          <a:lstStyle/>
          <a:p>
            <a:pPr marL="604838" indent="19050" algn="l" defTabSz="449263" eaLnBrk="1" hangingPunct="1">
              <a:lnSpc>
                <a:spcPct val="90000"/>
              </a:lnSpc>
              <a:spcBef>
                <a:spcPts val="563"/>
              </a:spcBef>
              <a:buSzPct val="60000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Each local coordinator forwards the message to its children.</a:t>
            </a:r>
          </a:p>
          <a:p>
            <a:pPr marL="604838" indent="19050" algn="l" defTabSz="449263" eaLnBrk="1" hangingPunct="1">
              <a:lnSpc>
                <a:spcPct val="90000"/>
              </a:lnSpc>
              <a:spcBef>
                <a:spcPts val="563"/>
              </a:spcBef>
              <a:buSzPct val="60000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A local coordinator handles retransmission requests.</a:t>
            </a:r>
          </a:p>
          <a:p>
            <a:pPr marL="604838" indent="19050" algn="l" defTabSz="449263" eaLnBrk="1" hangingPunct="1">
              <a:lnSpc>
                <a:spcPct val="90000"/>
              </a:lnSpc>
              <a:spcBef>
                <a:spcPts val="563"/>
              </a:spcBef>
              <a:buSzPct val="60000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en-GB" sz="2000" dirty="0"/>
              <a:t>How to construct the tree dynamically?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Use the multicast tree in the underlying network</a:t>
            </a:r>
          </a:p>
          <a:p>
            <a:pPr marL="604838" indent="19050" algn="l" defTabSz="449263" eaLnBrk="1" hangingPunct="1">
              <a:lnSpc>
                <a:spcPct val="90000"/>
              </a:lnSpc>
              <a:spcBef>
                <a:spcPts val="563"/>
              </a:spcBef>
              <a:buSzPct val="60000"/>
              <a:tabLst>
                <a:tab pos="604838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endParaRPr lang="en-GB" sz="1600" dirty="0"/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 l="24345" t="43051" r="23276" b="36102"/>
          <a:stretch>
            <a:fillRect/>
          </a:stretch>
        </p:blipFill>
        <p:spPr>
          <a:xfrm>
            <a:off x="1524000" y="1066800"/>
            <a:ext cx="6324600" cy="3671888"/>
          </a:xfr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7175" cy="1147763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Atomic Multicast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8" y="1447800"/>
            <a:ext cx="8990012" cy="5410200"/>
          </a:xfrm>
        </p:spPr>
        <p:txBody>
          <a:bodyPr lIns="0" tIns="0" rIns="0" bIns="0"/>
          <a:lstStyle/>
          <a:p>
            <a:pPr marL="457200" indent="0" algn="l" defTabSz="449263" eaLnBrk="1" hangingPunct="1">
              <a:lnSpc>
                <a:spcPct val="94000"/>
              </a:lnSpc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solidFill>
                  <a:srgbClr val="FF0000"/>
                </a:solidFill>
              </a:rPr>
              <a:t>We assume now that processes could fail, while multicast communication is reliable</a:t>
            </a:r>
          </a:p>
          <a:p>
            <a:pPr marL="457200" indent="0" algn="l" defTabSz="449263" eaLnBrk="1" hangingPunct="1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400" dirty="0"/>
          </a:p>
          <a:p>
            <a:pPr marL="457200" indent="0" algn="l" defTabSz="449263" eaLnBrk="1" hangingPunct="1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We focus on atomic (reliable) multicasting in the following sense:</a:t>
            </a:r>
          </a:p>
          <a:p>
            <a:pPr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 multicast protocol is atomic if every message multicast to group view G is delivered to each non-faulty process in G</a:t>
            </a:r>
          </a:p>
          <a:p>
            <a:pPr lvl="3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if the sender crashes during the multicast, the message is delivered to </a:t>
            </a:r>
            <a:r>
              <a:rPr lang="en-GB" i="1" dirty="0"/>
              <a:t>all</a:t>
            </a:r>
            <a:r>
              <a:rPr lang="en-GB" dirty="0"/>
              <a:t> non-faulty processes </a:t>
            </a:r>
            <a:r>
              <a:rPr lang="en-GB" i="1" dirty="0"/>
              <a:t>or none</a:t>
            </a:r>
          </a:p>
          <a:p>
            <a:pPr marL="1143000" lvl="3" indent="-342900">
              <a:buClr>
                <a:srgbClr val="000000"/>
              </a:buClr>
              <a:buSzPct val="6000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Group view: the view on the set of processes contained in the group which sender has at the time message M was multicast</a:t>
            </a:r>
          </a:p>
          <a:p>
            <a:pPr marL="1143000" lvl="3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Atomic = all or nothing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SzPct val="60000"/>
            </a:pPr>
            <a:r>
              <a:rPr lang="en-US"/>
              <a:t>Virtual Synchrony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48300"/>
            <a:ext cx="9144000" cy="838200"/>
          </a:xfrm>
        </p:spPr>
        <p:txBody>
          <a:bodyPr/>
          <a:lstStyle/>
          <a:p>
            <a:pPr eaLnBrk="1" hangingPunct="1">
              <a:buSzPct val="60000"/>
            </a:pPr>
            <a:r>
              <a:rPr lang="en-US" sz="2000"/>
              <a:t>The principle of virtual synchronous multicast.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 l="21593" t="43958" r="20096" b="38368"/>
          <a:stretch>
            <a:fillRect/>
          </a:stretch>
        </p:blipFill>
        <p:spPr bwMode="auto">
          <a:xfrm>
            <a:off x="461963" y="1524000"/>
            <a:ext cx="7953375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SzPct val="60000"/>
            </a:pPr>
            <a:r>
              <a:rPr lang="en-US"/>
              <a:t>The model for atomic multicasting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200900" cy="838200"/>
          </a:xfrm>
        </p:spPr>
        <p:txBody>
          <a:bodyPr/>
          <a:lstStyle/>
          <a:p>
            <a:pPr indent="4763" algn="l" eaLnBrk="1" hangingPunct="1">
              <a:buSzPct val="60000"/>
            </a:pPr>
            <a:r>
              <a:rPr lang="en-US" sz="2000"/>
              <a:t>The logical organization of a distributed system to distinguish between message receipt and message delivery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 l="28435" t="43806" r="24345" b="37915"/>
          <a:stretch>
            <a:fillRect/>
          </a:stretch>
        </p:blipFill>
        <p:spPr bwMode="auto">
          <a:xfrm>
            <a:off x="647700" y="1257300"/>
            <a:ext cx="7615238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90000" tIns="46800" rIns="90000" bIns="4680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Implementing atomic multicasting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5029200"/>
          </a:xfrm>
        </p:spPr>
        <p:txBody>
          <a:bodyPr lIns="90000" tIns="46800" rIns="90000" bIns="46800"/>
          <a:lstStyle/>
          <a:p>
            <a:pPr marL="457200" indent="0" algn="l" defTabSz="449263" eaLnBrk="1" hangingPunct="1">
              <a:lnSpc>
                <a:spcPct val="94000"/>
              </a:lnSpc>
              <a:spcBef>
                <a:spcPts val="663"/>
              </a:spcBef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How to implement atomic multicasting using reliable multicasting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Reliable multicasting could be simply sending a separate message to each member using TCP or use one of the methods described in slides 19-22.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Note 1: Sender could fail before sending all messages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Note 2: A message is delivered to the application only when all non-faulty processes have received it (at which point the message is referred to as stable)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Note 3: A message is therefore buffered at a local process until it can be delivered</a:t>
            </a:r>
          </a:p>
          <a:p>
            <a:pPr marL="1204912" lvl="2" indent="-342900">
              <a:buClr>
                <a:srgbClr val="000000"/>
              </a:buClr>
              <a:buSzPct val="60000"/>
              <a:buNone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90000" tIns="46800" rIns="90000" bIns="4680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Implementing atomic multicasting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5029200"/>
          </a:xfrm>
        </p:spPr>
        <p:txBody>
          <a:bodyPr lIns="90000" tIns="46800" rIns="90000" bIns="46800"/>
          <a:lstStyle/>
          <a:p>
            <a:pPr marL="457200" indent="0" algn="l" defTabSz="449263" eaLnBrk="1" hangingPunct="1">
              <a:lnSpc>
                <a:spcPct val="94000"/>
              </a:lnSpc>
              <a:spcBef>
                <a:spcPts val="663"/>
              </a:spcBef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On initialization, for every process: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Received = {}</a:t>
            </a:r>
          </a:p>
          <a:p>
            <a:pPr marL="800100" lvl="1" indent="-342900">
              <a:buClr>
                <a:srgbClr val="000000"/>
              </a:buClr>
              <a:buSzPct val="60000"/>
              <a:buNone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To A-multicast message </a:t>
            </a:r>
            <a:r>
              <a:rPr lang="en-GB" dirty="0" err="1"/>
              <a:t>m</a:t>
            </a:r>
            <a:r>
              <a:rPr lang="en-GB" dirty="0"/>
              <a:t> to group G: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R-multicast message </a:t>
            </a:r>
            <a:r>
              <a:rPr lang="en-GB" dirty="0" err="1"/>
              <a:t>m</a:t>
            </a:r>
            <a:r>
              <a:rPr lang="en-GB" dirty="0"/>
              <a:t> to group G </a:t>
            </a:r>
          </a:p>
          <a:p>
            <a:pPr marL="800100" lvl="1" indent="-342900">
              <a:buClr>
                <a:srgbClr val="000000"/>
              </a:buClr>
              <a:buSzPct val="60000"/>
              <a:buNone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When process </a:t>
            </a:r>
            <a:r>
              <a:rPr lang="en-GB" dirty="0" err="1"/>
              <a:t>q</a:t>
            </a:r>
            <a:r>
              <a:rPr lang="en-GB" dirty="0"/>
              <a:t> receives an R-multicast message </a:t>
            </a:r>
            <a:r>
              <a:rPr lang="en-GB" dirty="0" err="1"/>
              <a:t>m</a:t>
            </a:r>
            <a:r>
              <a:rPr lang="en-GB" dirty="0"/>
              <a:t>: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if message </a:t>
            </a:r>
            <a:r>
              <a:rPr lang="en-GB" dirty="0" err="1"/>
              <a:t>m</a:t>
            </a:r>
            <a:r>
              <a:rPr lang="en-GB" dirty="0"/>
              <a:t> not in Received set:</a:t>
            </a:r>
          </a:p>
          <a:p>
            <a:pPr marL="1662112" lvl="3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Add message </a:t>
            </a:r>
            <a:r>
              <a:rPr lang="en-GB" dirty="0" err="1"/>
              <a:t>m</a:t>
            </a:r>
            <a:r>
              <a:rPr lang="en-GB" dirty="0"/>
              <a:t> to Received set</a:t>
            </a:r>
          </a:p>
          <a:p>
            <a:pPr marL="1662112" lvl="3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R-multicast message </a:t>
            </a:r>
            <a:r>
              <a:rPr lang="en-GB" dirty="0" err="1"/>
              <a:t>m</a:t>
            </a:r>
            <a:r>
              <a:rPr lang="en-GB" dirty="0"/>
              <a:t> to group G</a:t>
            </a:r>
          </a:p>
          <a:p>
            <a:pPr marL="1662112" lvl="3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A-deliver message </a:t>
            </a:r>
            <a:r>
              <a:rPr lang="en-GB" dirty="0" err="1"/>
              <a:t>m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90000" tIns="46800" rIns="90000" bIns="4680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Virtual synchrony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5029200"/>
          </a:xfrm>
        </p:spPr>
        <p:txBody>
          <a:bodyPr lIns="90000" tIns="46800" rIns="90000" bIns="46800"/>
          <a:lstStyle/>
          <a:p>
            <a:pPr marL="1204912" lvl="2" indent="-342900">
              <a:buClr>
                <a:srgbClr val="000000"/>
              </a:buClr>
              <a:buSzPct val="60000"/>
              <a:buNone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 marL="457200" lvl="1" indent="0" defTabSz="449263" eaLnBrk="1" hangingPunct="1">
              <a:buClr>
                <a:srgbClr val="000000"/>
              </a:buClr>
              <a:buSzPct val="60000"/>
              <a:buNone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We must especially guarantee that all messages sent to view G are delivered to all non-faulty processes in G before the next group membership change takes place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295400"/>
          </a:xfrm>
          <a:ln/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Outline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2413" cy="4876800"/>
          </a:xfrm>
          <a:ln/>
        </p:spPr>
        <p:txBody>
          <a:bodyPr/>
          <a:lstStyle/>
          <a:p>
            <a:pPr marL="800100" indent="-342900" algn="l" eaLnBrk="1" hangingPunct="1">
              <a:buClr>
                <a:schemeClr val="tx1"/>
              </a:buClr>
              <a:buSzPct val="60000"/>
            </a:pPr>
            <a:r>
              <a:rPr lang="en-US" sz="2800" dirty="0"/>
              <a:t>Fault tolerance</a:t>
            </a:r>
          </a:p>
          <a:p>
            <a:pPr marL="1200150" lvl="1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</a:pPr>
            <a:r>
              <a:rPr lang="en-US" sz="2400" dirty="0"/>
              <a:t>Reliable client-server communication</a:t>
            </a:r>
          </a:p>
          <a:p>
            <a:pPr marL="1200150" lvl="1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</a:pPr>
            <a:r>
              <a:rPr lang="en-US" sz="2400" dirty="0"/>
              <a:t>Reliable group communication</a:t>
            </a:r>
          </a:p>
          <a:p>
            <a:pPr marL="1200150" lvl="1" indent="-342900">
              <a:buClr>
                <a:schemeClr val="tx1"/>
              </a:buClr>
              <a:buSzPct val="60000"/>
              <a:buBlip>
                <a:blip r:embed="rId3"/>
              </a:buBlip>
            </a:pPr>
            <a:r>
              <a:rPr lang="en-US" sz="2400" dirty="0"/>
              <a:t>Distributed consensus</a:t>
            </a:r>
          </a:p>
          <a:p>
            <a:pPr marL="1604962" lvl="2" indent="-342900">
              <a:buClr>
                <a:schemeClr val="tx1"/>
              </a:buClr>
              <a:buSzPct val="60000"/>
              <a:buBlip>
                <a:blip r:embed="rId3"/>
              </a:buBlip>
            </a:pPr>
            <a:r>
              <a:rPr lang="en-US" sz="2000" dirty="0"/>
              <a:t>2- and 3-phase commit</a:t>
            </a:r>
          </a:p>
          <a:p>
            <a:pPr marL="1604962" lvl="2" indent="-342900">
              <a:buClr>
                <a:schemeClr val="tx1"/>
              </a:buClr>
              <a:buSzPct val="60000"/>
              <a:buBlip>
                <a:blip r:embed="rId3"/>
              </a:buBlip>
            </a:pPr>
            <a:r>
              <a:rPr lang="en-US" sz="2000" dirty="0" err="1"/>
              <a:t>Paxos</a:t>
            </a:r>
            <a:endParaRPr lang="en-US" sz="2000" dirty="0"/>
          </a:p>
          <a:p>
            <a:pPr marL="1604962" lvl="2" indent="-342900">
              <a:buClr>
                <a:schemeClr val="tx1"/>
              </a:buClr>
              <a:buSzPct val="60000"/>
              <a:buBlip>
                <a:blip r:embed="rId3"/>
              </a:buBlip>
            </a:pPr>
            <a:r>
              <a:rPr lang="en-US" sz="2000" dirty="0"/>
              <a:t>Raft</a:t>
            </a:r>
          </a:p>
          <a:p>
            <a:pPr marL="800100" indent="-342900" algn="l" eaLnBrk="1" hangingPunct="1">
              <a:buClr>
                <a:schemeClr val="tx1"/>
              </a:buClr>
              <a:buSzPct val="60000"/>
            </a:pPr>
            <a:r>
              <a:rPr lang="en-US" sz="2800" dirty="0"/>
              <a:t>Running </a:t>
            </a:r>
            <a:r>
              <a:rPr lang="en-US" sz="2800" dirty="0" err="1"/>
              <a:t>Akka</a:t>
            </a:r>
            <a:r>
              <a:rPr lang="en-US" sz="2800" dirty="0"/>
              <a:t> applications in the cloud</a:t>
            </a:r>
          </a:p>
          <a:p>
            <a:pPr marL="1200150" lvl="1" indent="-342900">
              <a:buClr>
                <a:schemeClr val="tx1"/>
              </a:buClr>
              <a:buSzPct val="60000"/>
              <a:buBlip>
                <a:blip r:embed="rId3"/>
              </a:buBlip>
            </a:pPr>
            <a:r>
              <a:rPr lang="en-US" sz="2400" dirty="0" err="1"/>
              <a:t>Akka</a:t>
            </a:r>
            <a:r>
              <a:rPr lang="en-US" sz="2400" dirty="0"/>
              <a:t> Cluster</a:t>
            </a:r>
          </a:p>
          <a:p>
            <a:pPr marL="1200150" lvl="1" indent="-342900">
              <a:buClr>
                <a:schemeClr val="tx1"/>
              </a:buClr>
              <a:buSzPct val="60000"/>
              <a:buBlip>
                <a:blip r:embed="rId3"/>
              </a:buBlip>
            </a:pPr>
            <a:r>
              <a:rPr lang="en-US" sz="2400" dirty="0"/>
              <a:t>Docker (next week)</a:t>
            </a:r>
          </a:p>
          <a:p>
            <a:pPr marL="1200150" lvl="1" indent="-342900">
              <a:buClr>
                <a:schemeClr val="tx1"/>
              </a:buClr>
              <a:buSzPct val="60000"/>
              <a:buBlip>
                <a:blip r:embed="rId3"/>
              </a:buBlip>
            </a:pPr>
            <a:r>
              <a:rPr lang="en-US" sz="2400" dirty="0" err="1"/>
              <a:t>Etcd</a:t>
            </a:r>
            <a:r>
              <a:rPr lang="en-US" sz="2400" dirty="0"/>
              <a:t> (next week)</a:t>
            </a:r>
          </a:p>
          <a:p>
            <a:pPr marL="857250" lvl="1" indent="0">
              <a:buClr>
                <a:schemeClr val="tx1"/>
              </a:buClr>
              <a:buSzPct val="60000"/>
              <a:buNone/>
            </a:pPr>
            <a:endParaRPr lang="en-US" sz="2400" dirty="0"/>
          </a:p>
          <a:p>
            <a:pPr marL="1200150" lvl="1" indent="-342900">
              <a:buClr>
                <a:schemeClr val="tx1"/>
              </a:buClr>
              <a:buSzPct val="60000"/>
              <a:buBlip>
                <a:blip r:embed="rId3"/>
              </a:buBlip>
            </a:pPr>
            <a:endParaRPr lang="en-US" sz="2400" dirty="0"/>
          </a:p>
          <a:p>
            <a:pPr marL="1200150" lvl="1" indent="-342900">
              <a:buClr>
                <a:schemeClr val="tx1"/>
              </a:buClr>
              <a:buSzPct val="60000"/>
              <a:buBlip>
                <a:blip r:embed="rId3"/>
              </a:buBlip>
            </a:pPr>
            <a:endParaRPr lang="en-US" sz="2400" dirty="0"/>
          </a:p>
          <a:p>
            <a:pPr marL="857250" lvl="1" indent="-406400">
              <a:buClr>
                <a:schemeClr val="tx1"/>
              </a:buClr>
              <a:buSzPct val="60000"/>
              <a:buNone/>
            </a:pPr>
            <a:endParaRPr lang="en-US" dirty="0"/>
          </a:p>
          <a:p>
            <a:pPr marL="800100" indent="-34290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/>
          </a:p>
          <a:p>
            <a:pPr marL="1085850" lvl="1" indent="-342900">
              <a:buSzPct val="60000"/>
              <a:buNone/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SzPct val="60000"/>
            </a:pPr>
            <a:r>
              <a:rPr lang="en-US" dirty="0"/>
              <a:t>Implementing Virtual Synchrony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8763000" cy="1447800"/>
          </a:xfrm>
        </p:spPr>
        <p:txBody>
          <a:bodyPr/>
          <a:lstStyle/>
          <a:p>
            <a:pPr marL="342900" indent="-342900" algn="l" eaLnBrk="1" hangingPunct="1">
              <a:buClr>
                <a:schemeClr val="tx1"/>
              </a:buClr>
              <a:buFontTx/>
              <a:buAutoNum type="alphaLcParenR"/>
            </a:pPr>
            <a:r>
              <a:rPr lang="en-US" sz="2000" dirty="0"/>
              <a:t>Process 4 notices that process 7 has crashed, sends a view change</a:t>
            </a:r>
          </a:p>
          <a:p>
            <a:pPr marL="342900" indent="-342900" algn="l" eaLnBrk="1" hangingPunct="1">
              <a:buClr>
                <a:schemeClr val="tx1"/>
              </a:buClr>
              <a:buFontTx/>
              <a:buAutoNum type="alphaLcParenR"/>
            </a:pPr>
            <a:r>
              <a:rPr lang="en-US" sz="2000" dirty="0"/>
              <a:t>Process 6 sends out all its unstable messages, followed by a flush message</a:t>
            </a:r>
          </a:p>
          <a:p>
            <a:pPr marL="342900" indent="-342900" algn="l" eaLnBrk="1" hangingPunct="1">
              <a:buClr>
                <a:schemeClr val="tx1"/>
              </a:buClr>
              <a:buFontTx/>
              <a:buAutoNum type="alphaLcParenR"/>
            </a:pPr>
            <a:r>
              <a:rPr lang="en-US" sz="2000" dirty="0"/>
              <a:t>Process 6 installs the new view when it has received a flush message from everyone else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 l="21593" t="43806" r="19028" b="37764"/>
          <a:stretch>
            <a:fillRect/>
          </a:stretch>
        </p:blipFill>
        <p:spPr bwMode="auto">
          <a:xfrm>
            <a:off x="390525" y="1409700"/>
            <a:ext cx="8410575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38400"/>
            <a:ext cx="9148763" cy="1147763"/>
          </a:xfrm>
        </p:spPr>
        <p:txBody>
          <a:bodyPr lIns="0" tIns="0" rIns="0" bIns="0"/>
          <a:lstStyle/>
          <a:p>
            <a:pPr defTabSz="449263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Distributed Consensus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0" tIns="0" rIns="0" bIns="0"/>
          <a:lstStyle/>
          <a:p>
            <a:pPr defTabSz="449263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Distributed Consensus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 lIns="0" tIns="0" rIns="0" bIns="0"/>
          <a:lstStyle/>
          <a:p>
            <a:pPr marL="457200" indent="0" algn="l">
              <a:lnSpc>
                <a:spcPct val="94000"/>
              </a:lnSpc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Recall the problem:</a:t>
            </a:r>
          </a:p>
          <a:p>
            <a:pPr marL="857250" lvl="1" indent="0">
              <a:lnSpc>
                <a:spcPct val="94000"/>
              </a:lnSpc>
              <a:buClr>
                <a:srgbClr val="000000"/>
              </a:buClr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 marL="857250" lvl="1" indent="0">
              <a:lnSpc>
                <a:spcPct val="94000"/>
              </a:lnSpc>
              <a:buClr>
                <a:srgbClr val="000000"/>
              </a:buClr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Every process starts with an input and we want an algorithm that satisfies:</a:t>
            </a:r>
          </a:p>
          <a:p>
            <a:pPr marL="1204912" lvl="2" indent="-342900">
              <a:lnSpc>
                <a:spcPct val="80000"/>
              </a:lnSpc>
              <a:buClr>
                <a:schemeClr val="tx1"/>
              </a:buClr>
              <a:buSzPct val="60000"/>
              <a:buBlip>
                <a:blip r:embed="rId3"/>
              </a:buBlip>
              <a:tabLst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4450" algn="l"/>
                <a:tab pos="8112125" algn="l"/>
                <a:tab pos="8561388" algn="l"/>
                <a:tab pos="9010650" algn="l"/>
              </a:tabLst>
            </a:pPr>
            <a:r>
              <a:rPr lang="en-US" sz="2000" dirty="0"/>
              <a:t>termination: eventually, every non-faulty process must decide on a value </a:t>
            </a:r>
          </a:p>
          <a:p>
            <a:pPr marL="1204912" lvl="2" indent="-342900">
              <a:lnSpc>
                <a:spcPct val="80000"/>
              </a:lnSpc>
              <a:buClr>
                <a:schemeClr val="tx1"/>
              </a:buClr>
              <a:buSzPct val="60000"/>
              <a:buBlip>
                <a:blip r:embed="rId3"/>
              </a:buBlip>
              <a:tabLst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4450" algn="l"/>
                <a:tab pos="8112125" algn="l"/>
                <a:tab pos="8561388" algn="l"/>
                <a:tab pos="9010650" algn="l"/>
              </a:tabLst>
            </a:pPr>
            <a:r>
              <a:rPr lang="en-US" sz="2000" dirty="0"/>
              <a:t>agreement: all non-faulty decisions must be the same </a:t>
            </a:r>
          </a:p>
          <a:p>
            <a:pPr marL="1204912" lvl="2" indent="-342900">
              <a:lnSpc>
                <a:spcPct val="80000"/>
              </a:lnSpc>
              <a:buClr>
                <a:schemeClr val="tx1"/>
              </a:buClr>
              <a:buSzPct val="60000"/>
              <a:buBlip>
                <a:blip r:embed="rId3"/>
              </a:buBlip>
              <a:tabLst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4450" algn="l"/>
                <a:tab pos="8112125" algn="l"/>
                <a:tab pos="8561388" algn="l"/>
                <a:tab pos="9010650" algn="l"/>
              </a:tabLst>
            </a:pPr>
            <a:r>
              <a:rPr lang="en-US" sz="2000" dirty="0"/>
              <a:t>validity: if all inputs are the same then the non-faulty decisions must be that input </a:t>
            </a:r>
          </a:p>
          <a:p>
            <a:pPr marL="457200" indent="0" algn="l" defTabSz="449263">
              <a:lnSpc>
                <a:spcPct val="94000"/>
              </a:lnSpc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 marL="457200" indent="0" algn="l">
              <a:lnSpc>
                <a:spcPct val="94000"/>
              </a:lnSpc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/>
              <a:t>Mathematical proof: In an asynchronous message-passing distributed system fault-tolerant consensus is impossible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2858273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0" tIns="0" rIns="0" bIns="0"/>
          <a:lstStyle/>
          <a:p>
            <a:pPr defTabSz="449263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Distributed Commit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 lIns="0" tIns="0" rIns="0" bIns="0"/>
          <a:lstStyle/>
          <a:p>
            <a:pPr marL="457200" indent="0" algn="l" defTabSz="449263">
              <a:lnSpc>
                <a:spcPct val="94000"/>
              </a:lnSpc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Version of distributed consensus that assumes a synchronous message passing system</a:t>
            </a:r>
          </a:p>
          <a:p>
            <a:pPr marL="1196975" lvl="2" indent="-334963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Used to commit database transactions in a </a:t>
            </a:r>
            <a:r>
              <a:rPr lang="en-GB" dirty="0">
                <a:solidFill>
                  <a:srgbClr val="FF0000"/>
                </a:solidFill>
              </a:rPr>
              <a:t>durable</a:t>
            </a:r>
            <a:r>
              <a:rPr lang="en-GB" dirty="0"/>
              <a:t> way</a:t>
            </a:r>
            <a:endParaRPr lang="en-GB" sz="2800" dirty="0"/>
          </a:p>
          <a:p>
            <a:pPr marL="1196975" lvl="2" indent="-334963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The problem is to ensure that an operation is performed by all processes of a group, or none at all</a:t>
            </a:r>
          </a:p>
          <a:p>
            <a:pPr marL="457200" indent="0" algn="l">
              <a:lnSpc>
                <a:spcPct val="94000"/>
              </a:lnSpc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Safety property:</a:t>
            </a:r>
          </a:p>
          <a:p>
            <a:pPr marL="1196975" lvl="2" indent="-334963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The same decision is made by all non-faulty processes</a:t>
            </a:r>
          </a:p>
          <a:p>
            <a:pPr marL="1196975" lvl="2" indent="-334963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Done in a durable (persistent) way so faulty processes can learn committed value when they recover</a:t>
            </a:r>
            <a:endParaRPr lang="en-GB" sz="2800" dirty="0"/>
          </a:p>
          <a:p>
            <a:pPr marL="457200" indent="0" algn="l">
              <a:lnSpc>
                <a:spcPct val="94000"/>
              </a:lnSpc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Liveness</a:t>
            </a:r>
            <a:r>
              <a:rPr lang="en-GB" sz="2800" dirty="0"/>
              <a:t> property:</a:t>
            </a:r>
          </a:p>
          <a:p>
            <a:pPr marL="1196975" lvl="2" indent="-334963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Eventually a decision is made</a:t>
            </a:r>
            <a:endParaRPr lang="en-GB" sz="2800" dirty="0"/>
          </a:p>
          <a:p>
            <a:pPr marL="792163" indent="-334963" algn="l" defTabSz="449263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Examples: atomic multicasting, distributed </a:t>
            </a:r>
            <a:r>
              <a:rPr lang="en-GB" dirty="0"/>
              <a:t>transactions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The commit problem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43050"/>
            <a:ext cx="9144000" cy="5314950"/>
          </a:xfrm>
        </p:spPr>
        <p:txBody>
          <a:bodyPr/>
          <a:lstStyle/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/>
              <a:t>An initiating process communicates with a group of actors, who </a:t>
            </a:r>
            <a:r>
              <a:rPr lang="en-US" sz="2800" dirty="0">
                <a:solidFill>
                  <a:srgbClr val="FF3300"/>
                </a:solidFill>
              </a:rPr>
              <a:t>vote</a:t>
            </a:r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/>
              <a:t>Initiator is often a group member, too</a:t>
            </a:r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/>
              <a:t>Ideally, if all vote to </a:t>
            </a:r>
            <a:r>
              <a:rPr lang="en-US" dirty="0">
                <a:solidFill>
                  <a:srgbClr val="FF3300"/>
                </a:solidFill>
              </a:rPr>
              <a:t>commit </a:t>
            </a:r>
            <a:r>
              <a:rPr lang="en-US" dirty="0"/>
              <a:t>we perform the action</a:t>
            </a:r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/>
              <a:t>If any votes to </a:t>
            </a:r>
            <a:r>
              <a:rPr lang="en-US" dirty="0">
                <a:solidFill>
                  <a:schemeClr val="accent2"/>
                </a:solidFill>
              </a:rPr>
              <a:t>abort, </a:t>
            </a:r>
            <a:r>
              <a:rPr lang="en-US" dirty="0"/>
              <a:t>none does so</a:t>
            </a:r>
            <a:endParaRPr lang="en-US" dirty="0">
              <a:solidFill>
                <a:schemeClr val="hlink"/>
              </a:solidFill>
            </a:endParaRPr>
          </a:p>
          <a:p>
            <a:pPr marL="800100" indent="-342900" algn="l">
              <a:lnSpc>
                <a:spcPct val="90000"/>
              </a:lnSpc>
              <a:buSzPct val="60000"/>
            </a:pPr>
            <a:endParaRPr lang="en-US" sz="2800" dirty="0"/>
          </a:p>
          <a:p>
            <a:pPr marL="800100" indent="-342900" algn="l">
              <a:lnSpc>
                <a:spcPct val="90000"/>
              </a:lnSpc>
              <a:buSzPct val="60000"/>
            </a:pPr>
            <a:r>
              <a:rPr lang="en-US" sz="2800" dirty="0"/>
              <a:t>Assume synchronous model</a:t>
            </a:r>
          </a:p>
          <a:p>
            <a:pPr marL="800100" indent="-342900" algn="l">
              <a:lnSpc>
                <a:spcPct val="90000"/>
              </a:lnSpc>
              <a:buSzPct val="60000"/>
            </a:pPr>
            <a:endParaRPr lang="en-US" sz="2800" dirty="0"/>
          </a:p>
          <a:p>
            <a:pPr marL="800100" indent="-342900" algn="l">
              <a:lnSpc>
                <a:spcPct val="90000"/>
              </a:lnSpc>
              <a:buSzPct val="60000"/>
            </a:pPr>
            <a:r>
              <a:rPr lang="en-US" sz="2800" dirty="0"/>
              <a:t>To handle asynchronous model, introduce timeouts</a:t>
            </a:r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/>
              <a:t>If timeout occurs the leader can presume that a member wants to abort.  Called the </a:t>
            </a:r>
            <a:r>
              <a:rPr lang="en-US" i="1" dirty="0">
                <a:solidFill>
                  <a:srgbClr val="FF0000"/>
                </a:solidFill>
              </a:rPr>
              <a:t>presumed abort</a:t>
            </a:r>
            <a:r>
              <a:rPr lang="en-US" dirty="0"/>
              <a:t> assumption.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Two-Phase Commit Protocol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219200" y="2895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52400" y="2667000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2PC initiator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219200" y="492125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52400" y="469265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p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219200" y="51958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52400" y="4967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q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1219200" y="55006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52400" y="52720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r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1219200" y="58054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52400" y="5576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s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219200" y="61102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52400" y="5881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Two-Phase Commit Protocol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219200" y="2895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52400" y="2667000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2PC initiator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219200" y="492125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52400" y="469265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p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219200" y="51958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52400" y="4967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q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1219200" y="55006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52400" y="52720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r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1219200" y="58054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52400" y="5576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s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219200" y="61102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52400" y="5881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t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2286000" y="2895600"/>
            <a:ext cx="7620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2286000" y="2895600"/>
            <a:ext cx="990600" cy="228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2286000" y="2895600"/>
            <a:ext cx="12954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2286000" y="2895600"/>
            <a:ext cx="16764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286000" y="2895600"/>
            <a:ext cx="2057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981200" y="2438400"/>
            <a:ext cx="8382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Vote?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Two-Phase Commit Protocol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219200" y="2895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52400" y="2667000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2PC initiator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219200" y="492125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52400" y="469265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p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219200" y="51958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52400" y="4967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q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1219200" y="55006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52400" y="52720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r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1219200" y="58054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52400" y="5576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s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219200" y="61102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52400" y="5881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t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2286000" y="2895600"/>
            <a:ext cx="7620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2286000" y="2895600"/>
            <a:ext cx="990600" cy="228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2286000" y="2895600"/>
            <a:ext cx="12954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2286000" y="2895600"/>
            <a:ext cx="16764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286000" y="2895600"/>
            <a:ext cx="2057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981200" y="2438400"/>
            <a:ext cx="8382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Vote?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V="1">
            <a:off x="3200400" y="2895600"/>
            <a:ext cx="16764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3352800" y="2895600"/>
            <a:ext cx="16002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3657600" y="2895600"/>
            <a:ext cx="13716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4038600" y="2895600"/>
            <a:ext cx="106680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V="1">
            <a:off x="4419600" y="2895600"/>
            <a:ext cx="762000" cy="320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200400" y="6197600"/>
            <a:ext cx="21336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All vote “commit”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Two-Phase Commit Protocol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219200" y="2895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52400" y="2667000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2PC initiator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219200" y="492125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52400" y="469265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p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219200" y="51958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52400" y="4967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q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1219200" y="55006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52400" y="52720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r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1219200" y="58054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52400" y="5576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s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219200" y="61102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52400" y="5881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t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2286000" y="2895600"/>
            <a:ext cx="7620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2286000" y="2895600"/>
            <a:ext cx="990600" cy="228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2286000" y="2895600"/>
            <a:ext cx="12954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2286000" y="2895600"/>
            <a:ext cx="16764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286000" y="2895600"/>
            <a:ext cx="2057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981200" y="2438400"/>
            <a:ext cx="8382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Vote?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V="1">
            <a:off x="3200400" y="2895600"/>
            <a:ext cx="16764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3352800" y="2895600"/>
            <a:ext cx="16002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3657600" y="2895600"/>
            <a:ext cx="13716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4038600" y="2895600"/>
            <a:ext cx="106680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V="1">
            <a:off x="4419600" y="2895600"/>
            <a:ext cx="762000" cy="320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200400" y="6197600"/>
            <a:ext cx="21336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All vote “commit”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5257800" y="2895600"/>
            <a:ext cx="7620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5257800" y="2895600"/>
            <a:ext cx="990600" cy="228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5257800" y="2895600"/>
            <a:ext cx="12954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5257800" y="2895600"/>
            <a:ext cx="16764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5257800" y="2895600"/>
            <a:ext cx="2057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4953000" y="2438400"/>
            <a:ext cx="10668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Commit!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1981200"/>
            <a:ext cx="3657600" cy="472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Two-Phase Commit Protocol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219200" y="2895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52400" y="2667000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2PC initiator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219200" y="492125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52400" y="469265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p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219200" y="51958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52400" y="4967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q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1219200" y="55006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52400" y="52720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r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1219200" y="58054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52400" y="5576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s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219200" y="61102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52400" y="5881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t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2286000" y="2895600"/>
            <a:ext cx="7620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2286000" y="2895600"/>
            <a:ext cx="990600" cy="228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2286000" y="2895600"/>
            <a:ext cx="12954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2286000" y="2895600"/>
            <a:ext cx="16764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286000" y="2895600"/>
            <a:ext cx="2057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981200" y="2438400"/>
            <a:ext cx="8382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Vote?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V="1">
            <a:off x="3200400" y="2895600"/>
            <a:ext cx="16764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3352800" y="2895600"/>
            <a:ext cx="16002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3657600" y="2895600"/>
            <a:ext cx="13716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4038600" y="2895600"/>
            <a:ext cx="106680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V="1">
            <a:off x="4419600" y="2895600"/>
            <a:ext cx="762000" cy="320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200400" y="6197600"/>
            <a:ext cx="21336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All vote “commit”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5257800" y="2895600"/>
            <a:ext cx="7620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5257800" y="2895600"/>
            <a:ext cx="990600" cy="228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5257800" y="2895600"/>
            <a:ext cx="12954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5257800" y="2895600"/>
            <a:ext cx="16764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5257800" y="2895600"/>
            <a:ext cx="2057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4953000" y="2438400"/>
            <a:ext cx="10668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Commit!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2514600" y="2057400"/>
            <a:ext cx="2362200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Phase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2209800"/>
            <a:ext cx="9139238" cy="1138238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Reliable client-server communication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410200" y="1981200"/>
            <a:ext cx="3657600" cy="472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1981200"/>
            <a:ext cx="3657600" cy="472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Two-Phase Commit Protocol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219200" y="2895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52400" y="2667000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2PC initiator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219200" y="492125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52400" y="469265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p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219200" y="51958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52400" y="4967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q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1219200" y="55006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52400" y="52720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r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1219200" y="58054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52400" y="5576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s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219200" y="61102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52400" y="5881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t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2286000" y="2895600"/>
            <a:ext cx="7620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2286000" y="2895600"/>
            <a:ext cx="990600" cy="228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2286000" y="2895600"/>
            <a:ext cx="12954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2286000" y="2895600"/>
            <a:ext cx="16764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286000" y="2895600"/>
            <a:ext cx="2057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981200" y="2438400"/>
            <a:ext cx="8382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Vote?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V="1">
            <a:off x="3200400" y="2895600"/>
            <a:ext cx="16764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3352800" y="2895600"/>
            <a:ext cx="16002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3657600" y="2895600"/>
            <a:ext cx="13716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4038600" y="2895600"/>
            <a:ext cx="106680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V="1">
            <a:off x="4419600" y="2895600"/>
            <a:ext cx="762000" cy="320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200400" y="6197600"/>
            <a:ext cx="21336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All vote “commit”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5257800" y="2895600"/>
            <a:ext cx="7620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5257800" y="2895600"/>
            <a:ext cx="990600" cy="228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5257800" y="2895600"/>
            <a:ext cx="12954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5257800" y="2895600"/>
            <a:ext cx="16764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5257800" y="2895600"/>
            <a:ext cx="2057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4953000" y="2438400"/>
            <a:ext cx="10668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Commit!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2514600" y="2057400"/>
            <a:ext cx="2362200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Phase 1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5791200" y="2057400"/>
            <a:ext cx="2362200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Phase 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Fault tolerance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800100" indent="-342900" algn="l">
              <a:buSzPct val="60000"/>
            </a:pPr>
            <a:r>
              <a:rPr lang="en-GB" sz="2800" dirty="0"/>
              <a:t>If no failures, protocol works</a:t>
            </a:r>
          </a:p>
          <a:p>
            <a:pPr marL="800100" indent="-342900" algn="l">
              <a:buSzPct val="60000"/>
              <a:buBlip>
                <a:blip r:embed="rId3"/>
              </a:buBlip>
            </a:pPr>
            <a:endParaRPr lang="en-US" sz="2800" dirty="0"/>
          </a:p>
          <a:p>
            <a:pPr marL="457200" indent="0" algn="l">
              <a:buSzPct val="60000"/>
            </a:pPr>
            <a:r>
              <a:rPr lang="en-US" sz="2800" dirty="0"/>
              <a:t>However, any member can abort any time, even before the protocol runs</a:t>
            </a:r>
          </a:p>
          <a:p>
            <a:pPr marL="800100" indent="-342900" algn="l">
              <a:buSzPct val="60000"/>
              <a:buFontTx/>
              <a:buBlip>
                <a:blip r:embed="rId3"/>
              </a:buBlip>
            </a:pPr>
            <a:endParaRPr lang="en-US" sz="2800" dirty="0"/>
          </a:p>
          <a:p>
            <a:pPr marL="800100" indent="-342900" algn="l">
              <a:buSzPct val="60000"/>
            </a:pPr>
            <a:r>
              <a:rPr lang="en-US" sz="2800" dirty="0"/>
              <a:t>If failure, we can separate this into three cases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Group member fails; initiator remains healthy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Initiator fails; group members remain healthy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Both initiator and group member fail</a:t>
            </a:r>
            <a:endParaRPr lang="en-US" sz="2000" dirty="0"/>
          </a:p>
          <a:p>
            <a:pPr marL="800100" indent="-342900" algn="l">
              <a:buSzPct val="60000"/>
            </a:pPr>
            <a:r>
              <a:rPr lang="en-US" sz="2800" dirty="0"/>
              <a:t>We also need to handle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Handling recovery of a failed member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Fault tolerance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5950"/>
            <a:ext cx="9144000" cy="4972050"/>
          </a:xfrm>
        </p:spPr>
        <p:txBody>
          <a:bodyPr/>
          <a:lstStyle/>
          <a:p>
            <a:pPr marL="800100" indent="-342900" algn="l">
              <a:buSzPct val="60000"/>
            </a:pPr>
            <a:r>
              <a:rPr lang="en-US" sz="2800" dirty="0"/>
              <a:t>Some cases are pretty easy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endParaRPr lang="en-US" dirty="0"/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E.g. if a member fails before voting we just treat it as an abort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endParaRPr lang="en-US" dirty="0"/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If a member fails after voting commit, we assume that when it recovers it will finish up the commit protocol and perform whatever action was decided</a:t>
            </a:r>
          </a:p>
          <a:p>
            <a:pPr marL="1714500" lvl="4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All members keep a log of their actions in persistent memory.</a:t>
            </a:r>
          </a:p>
          <a:p>
            <a:pPr marL="800100" indent="-342900" algn="l">
              <a:buSzPct val="60000"/>
            </a:pPr>
            <a:endParaRPr lang="en-US" sz="2800" dirty="0"/>
          </a:p>
          <a:p>
            <a:pPr marL="800100" indent="-342900" algn="l">
              <a:buSzPct val="60000"/>
            </a:pPr>
            <a:r>
              <a:rPr lang="en-US" sz="2800" dirty="0"/>
              <a:t>Hard cases involve crash of initiator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>
              <a:buSzPct val="60000"/>
            </a:pPr>
            <a:r>
              <a:rPr lang="en-US" dirty="0"/>
              <a:t>Two-Phase Commit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610100"/>
            <a:ext cx="7581900" cy="838200"/>
          </a:xfrm>
        </p:spPr>
        <p:txBody>
          <a:bodyPr/>
          <a:lstStyle/>
          <a:p>
            <a:pPr marL="609600" indent="-609600" algn="l">
              <a:lnSpc>
                <a:spcPct val="90000"/>
              </a:lnSpc>
              <a:buClr>
                <a:schemeClr val="tx1"/>
              </a:buClr>
              <a:buFontTx/>
              <a:buAutoNum type="alphaLcParenR"/>
            </a:pPr>
            <a:r>
              <a:rPr lang="en-US" sz="2400" dirty="0"/>
              <a:t>The finite state machine for the coordinator in 2PC.</a:t>
            </a:r>
          </a:p>
          <a:p>
            <a:pPr marL="609600" indent="-609600" algn="l">
              <a:lnSpc>
                <a:spcPct val="90000"/>
              </a:lnSpc>
              <a:buClr>
                <a:schemeClr val="tx1"/>
              </a:buClr>
              <a:buFontTx/>
              <a:buAutoNum type="alphaLcParenR"/>
            </a:pPr>
            <a:r>
              <a:rPr lang="en-US" sz="2400" dirty="0"/>
              <a:t>The finite state machine for a participant.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 l="20309" t="46677" r="17531" b="39426"/>
          <a:stretch>
            <a:fillRect/>
          </a:stretch>
        </p:blipFill>
        <p:spPr bwMode="auto">
          <a:xfrm>
            <a:off x="555625" y="1847850"/>
            <a:ext cx="8054975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8" y="0"/>
            <a:ext cx="9148762" cy="1147763"/>
          </a:xfrm>
        </p:spPr>
        <p:txBody>
          <a:bodyPr lIns="0" tIns="0" rIns="0" bIns="0"/>
          <a:lstStyle/>
          <a:p>
            <a:pPr defTabSz="449263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Two-Phase Commit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3838"/>
            <a:ext cx="9144000" cy="5365750"/>
          </a:xfrm>
        </p:spPr>
        <p:txBody>
          <a:bodyPr lIns="0" tIns="0" rIns="0" bIns="0"/>
          <a:lstStyle/>
          <a:p>
            <a:pPr marL="457200" indent="0" algn="l" defTabSz="449263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If failure at coordinator, note that participants may block in one of two states: </a:t>
            </a:r>
            <a:r>
              <a:rPr lang="en-GB" sz="2800" dirty="0" err="1"/>
              <a:t>Init</a:t>
            </a:r>
            <a:r>
              <a:rPr lang="en-GB" sz="2800" dirty="0"/>
              <a:t> or Ready</a:t>
            </a:r>
          </a:p>
          <a:p>
            <a:pPr marL="800100" indent="-342900" algn="l" defTabSz="449263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800100" indent="-342900" algn="l" defTabSz="449263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Use timeouts</a:t>
            </a:r>
          </a:p>
          <a:p>
            <a:pPr marL="800100" indent="-342900" algn="l" defTabSz="449263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800100" indent="-342900" algn="l" defTabSz="449263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If participant blocked in INIT state: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Abort</a:t>
            </a:r>
          </a:p>
          <a:p>
            <a:pPr marL="800100" indent="-342900" algn="l" defTabSz="449263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800100" indent="-342900" algn="l" defTabSz="449263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If participant P blocked in READY: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Wait for coordinator or contact another participant Q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90000" tIns="46800" rIns="90000" bIns="46800"/>
          <a:lstStyle/>
          <a:p>
            <a:pPr defTabSz="449263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Two-Phase Commit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9" y="5284788"/>
            <a:ext cx="6096001" cy="1573212"/>
          </a:xfrm>
        </p:spPr>
        <p:txBody>
          <a:bodyPr lIns="90000" tIns="46800" rIns="90000" bIns="46800"/>
          <a:lstStyle/>
          <a:p>
            <a:pPr marL="0" indent="0" algn="l" defTabSz="449263">
              <a:lnSpc>
                <a:spcPct val="94000"/>
              </a:lnSpc>
              <a:spcBef>
                <a:spcPts val="663"/>
              </a:spcBef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Actions taken by a participant </a:t>
            </a:r>
            <a:r>
              <a:rPr lang="en-GB" sz="2000" i="1" dirty="0"/>
              <a:t>P</a:t>
            </a:r>
            <a:r>
              <a:rPr lang="en-GB" sz="2000" dirty="0"/>
              <a:t> when residing in state </a:t>
            </a:r>
            <a:r>
              <a:rPr lang="en-GB" sz="2000" i="1" dirty="0"/>
              <a:t>READY</a:t>
            </a:r>
            <a:r>
              <a:rPr lang="en-GB" sz="2000" dirty="0"/>
              <a:t> and having contacted another participant </a:t>
            </a:r>
            <a:r>
              <a:rPr lang="en-GB" sz="2000" i="1" dirty="0"/>
              <a:t>Q</a:t>
            </a:r>
            <a:r>
              <a:rPr lang="en-GB" sz="2000" dirty="0"/>
              <a:t>.</a:t>
            </a:r>
          </a:p>
          <a:p>
            <a:pPr marL="338138" indent="-338138" algn="l" defTabSz="449263">
              <a:lnSpc>
                <a:spcPct val="90000"/>
              </a:lnSpc>
              <a:spcBef>
                <a:spcPts val="663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/>
          </a:p>
          <a:p>
            <a:pPr marL="338138" indent="-338138" algn="l" defTabSz="449263">
              <a:lnSpc>
                <a:spcPct val="90000"/>
              </a:lnSpc>
              <a:spcBef>
                <a:spcPts val="663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If all other participants are READY, P must block!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44638" y="1806575"/>
            <a:ext cx="6072187" cy="2736850"/>
            <a:chOff x="973" y="1138"/>
            <a:chExt cx="3825" cy="17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92" y="2518"/>
              <a:ext cx="2704" cy="342"/>
              <a:chOff x="2092" y="2518"/>
              <a:chExt cx="2704" cy="342"/>
            </a:xfrm>
          </p:grpSpPr>
          <p:sp>
            <p:nvSpPr>
              <p:cNvPr id="36906" name="AutoShape 6"/>
              <p:cNvSpPr>
                <a:spLocks noChangeArrowheads="1"/>
              </p:cNvSpPr>
              <p:nvPr/>
            </p:nvSpPr>
            <p:spPr bwMode="auto">
              <a:xfrm>
                <a:off x="2092" y="2518"/>
                <a:ext cx="2705" cy="343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7" name="Text Box 7"/>
              <p:cNvSpPr txBox="1">
                <a:spLocks noChangeArrowheads="1"/>
              </p:cNvSpPr>
              <p:nvPr/>
            </p:nvSpPr>
            <p:spPr bwMode="auto">
              <a:xfrm>
                <a:off x="2092" y="2518"/>
                <a:ext cx="2705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7000"/>
                  </a:lnSpc>
                  <a:spcBef>
                    <a:spcPts val="413"/>
                  </a:spcBef>
                  <a:buClr>
                    <a:srgbClr val="3333CC"/>
                  </a:buClr>
                  <a:buSzPct val="36000"/>
                  <a:buFont typeface="Times New Roman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Arial" charset="0"/>
                  </a:rPr>
                  <a:t>Contact another participant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973" y="2518"/>
              <a:ext cx="1117" cy="342"/>
              <a:chOff x="973" y="2518"/>
              <a:chExt cx="1117" cy="342"/>
            </a:xfrm>
          </p:grpSpPr>
          <p:sp>
            <p:nvSpPr>
              <p:cNvPr id="36904" name="AutoShape 9"/>
              <p:cNvSpPr>
                <a:spLocks noChangeArrowheads="1"/>
              </p:cNvSpPr>
              <p:nvPr/>
            </p:nvSpPr>
            <p:spPr bwMode="auto">
              <a:xfrm>
                <a:off x="973" y="2518"/>
                <a:ext cx="1118" cy="343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5" name="Text Box 10"/>
              <p:cNvSpPr txBox="1">
                <a:spLocks noChangeArrowheads="1"/>
              </p:cNvSpPr>
              <p:nvPr/>
            </p:nvSpPr>
            <p:spPr bwMode="auto">
              <a:xfrm>
                <a:off x="973" y="2518"/>
                <a:ext cx="111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7000"/>
                  </a:lnSpc>
                  <a:spcBef>
                    <a:spcPts val="413"/>
                  </a:spcBef>
                  <a:buClr>
                    <a:srgbClr val="3333CC"/>
                  </a:buClr>
                  <a:buSzPct val="36000"/>
                  <a:buFont typeface="Times New Roman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Arial" charset="0"/>
                  </a:rPr>
                  <a:t>READY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092" y="2172"/>
              <a:ext cx="2704" cy="343"/>
              <a:chOff x="2092" y="2172"/>
              <a:chExt cx="2704" cy="343"/>
            </a:xfrm>
          </p:grpSpPr>
          <p:sp>
            <p:nvSpPr>
              <p:cNvPr id="36902" name="AutoShape 12"/>
              <p:cNvSpPr>
                <a:spLocks noChangeArrowheads="1"/>
              </p:cNvSpPr>
              <p:nvPr/>
            </p:nvSpPr>
            <p:spPr bwMode="auto">
              <a:xfrm>
                <a:off x="2092" y="2172"/>
                <a:ext cx="2705" cy="344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3" name="Text Box 13"/>
              <p:cNvSpPr txBox="1">
                <a:spLocks noChangeArrowheads="1"/>
              </p:cNvSpPr>
              <p:nvPr/>
            </p:nvSpPr>
            <p:spPr bwMode="auto">
              <a:xfrm>
                <a:off x="2092" y="2172"/>
                <a:ext cx="2705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7000"/>
                  </a:lnSpc>
                  <a:spcBef>
                    <a:spcPts val="413"/>
                  </a:spcBef>
                  <a:buClr>
                    <a:srgbClr val="3333CC"/>
                  </a:buClr>
                  <a:buSzPct val="36000"/>
                  <a:buFont typeface="Times New Roman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Arial" charset="0"/>
                  </a:rPr>
                  <a:t>Make transition to ABORT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973" y="2172"/>
              <a:ext cx="1117" cy="343"/>
              <a:chOff x="973" y="2172"/>
              <a:chExt cx="1117" cy="343"/>
            </a:xfrm>
          </p:grpSpPr>
          <p:sp>
            <p:nvSpPr>
              <p:cNvPr id="36900" name="AutoShape 15"/>
              <p:cNvSpPr>
                <a:spLocks noChangeArrowheads="1"/>
              </p:cNvSpPr>
              <p:nvPr/>
            </p:nvSpPr>
            <p:spPr bwMode="auto">
              <a:xfrm>
                <a:off x="973" y="2172"/>
                <a:ext cx="1118" cy="344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1" name="Text Box 16"/>
              <p:cNvSpPr txBox="1">
                <a:spLocks noChangeArrowheads="1"/>
              </p:cNvSpPr>
              <p:nvPr/>
            </p:nvSpPr>
            <p:spPr bwMode="auto">
              <a:xfrm>
                <a:off x="973" y="2172"/>
                <a:ext cx="1118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7000"/>
                  </a:lnSpc>
                  <a:spcBef>
                    <a:spcPts val="413"/>
                  </a:spcBef>
                  <a:buClr>
                    <a:srgbClr val="3333CC"/>
                  </a:buClr>
                  <a:buSzPct val="36000"/>
                  <a:buFont typeface="Times New Roman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Arial" charset="0"/>
                  </a:rPr>
                  <a:t>INIT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092" y="1828"/>
              <a:ext cx="2704" cy="342"/>
              <a:chOff x="2092" y="1828"/>
              <a:chExt cx="2704" cy="342"/>
            </a:xfrm>
          </p:grpSpPr>
          <p:sp>
            <p:nvSpPr>
              <p:cNvPr id="36898" name="AutoShape 18"/>
              <p:cNvSpPr>
                <a:spLocks noChangeArrowheads="1"/>
              </p:cNvSpPr>
              <p:nvPr/>
            </p:nvSpPr>
            <p:spPr bwMode="auto">
              <a:xfrm>
                <a:off x="2092" y="1828"/>
                <a:ext cx="2705" cy="343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9" name="Text Box 19"/>
              <p:cNvSpPr txBox="1">
                <a:spLocks noChangeArrowheads="1"/>
              </p:cNvSpPr>
              <p:nvPr/>
            </p:nvSpPr>
            <p:spPr bwMode="auto">
              <a:xfrm>
                <a:off x="2092" y="1828"/>
                <a:ext cx="2705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7000"/>
                  </a:lnSpc>
                  <a:spcBef>
                    <a:spcPts val="413"/>
                  </a:spcBef>
                  <a:buClr>
                    <a:srgbClr val="3333CC"/>
                  </a:buClr>
                  <a:buSzPct val="36000"/>
                  <a:buFont typeface="Times New Roman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Arial" charset="0"/>
                  </a:rPr>
                  <a:t>Make transition to ABORT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973" y="1828"/>
              <a:ext cx="1117" cy="342"/>
              <a:chOff x="973" y="1828"/>
              <a:chExt cx="1117" cy="342"/>
            </a:xfrm>
          </p:grpSpPr>
          <p:sp>
            <p:nvSpPr>
              <p:cNvPr id="36896" name="AutoShape 21"/>
              <p:cNvSpPr>
                <a:spLocks noChangeArrowheads="1"/>
              </p:cNvSpPr>
              <p:nvPr/>
            </p:nvSpPr>
            <p:spPr bwMode="auto">
              <a:xfrm>
                <a:off x="973" y="1828"/>
                <a:ext cx="1118" cy="343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7" name="Text Box 22"/>
              <p:cNvSpPr txBox="1">
                <a:spLocks noChangeArrowheads="1"/>
              </p:cNvSpPr>
              <p:nvPr/>
            </p:nvSpPr>
            <p:spPr bwMode="auto">
              <a:xfrm>
                <a:off x="973" y="1828"/>
                <a:ext cx="111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7000"/>
                  </a:lnSpc>
                  <a:spcBef>
                    <a:spcPts val="413"/>
                  </a:spcBef>
                  <a:buClr>
                    <a:srgbClr val="3333CC"/>
                  </a:buClr>
                  <a:buSzPct val="36000"/>
                  <a:buFont typeface="Times New Roman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Arial" charset="0"/>
                  </a:rPr>
                  <a:t>ABORT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092" y="1483"/>
              <a:ext cx="2704" cy="343"/>
              <a:chOff x="2092" y="1483"/>
              <a:chExt cx="2704" cy="343"/>
            </a:xfrm>
          </p:grpSpPr>
          <p:sp>
            <p:nvSpPr>
              <p:cNvPr id="36894" name="AutoShape 24"/>
              <p:cNvSpPr>
                <a:spLocks noChangeArrowheads="1"/>
              </p:cNvSpPr>
              <p:nvPr/>
            </p:nvSpPr>
            <p:spPr bwMode="auto">
              <a:xfrm>
                <a:off x="2092" y="1483"/>
                <a:ext cx="2705" cy="344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5" name="Text Box 25"/>
              <p:cNvSpPr txBox="1">
                <a:spLocks noChangeArrowheads="1"/>
              </p:cNvSpPr>
              <p:nvPr/>
            </p:nvSpPr>
            <p:spPr bwMode="auto">
              <a:xfrm>
                <a:off x="2092" y="1483"/>
                <a:ext cx="2705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7000"/>
                  </a:lnSpc>
                  <a:spcBef>
                    <a:spcPts val="413"/>
                  </a:spcBef>
                  <a:buClr>
                    <a:srgbClr val="3333CC"/>
                  </a:buClr>
                  <a:buSzPct val="36000"/>
                  <a:buFont typeface="Times New Roman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Arial" charset="0"/>
                  </a:rPr>
                  <a:t>Make transition to COMMIT</a:t>
                </a: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973" y="1483"/>
              <a:ext cx="1117" cy="343"/>
              <a:chOff x="973" y="1483"/>
              <a:chExt cx="1117" cy="343"/>
            </a:xfrm>
          </p:grpSpPr>
          <p:sp>
            <p:nvSpPr>
              <p:cNvPr id="36892" name="AutoShape 27"/>
              <p:cNvSpPr>
                <a:spLocks noChangeArrowheads="1"/>
              </p:cNvSpPr>
              <p:nvPr/>
            </p:nvSpPr>
            <p:spPr bwMode="auto">
              <a:xfrm>
                <a:off x="973" y="1483"/>
                <a:ext cx="1118" cy="344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3" name="Text Box 28"/>
              <p:cNvSpPr txBox="1">
                <a:spLocks noChangeArrowheads="1"/>
              </p:cNvSpPr>
              <p:nvPr/>
            </p:nvSpPr>
            <p:spPr bwMode="auto">
              <a:xfrm>
                <a:off x="973" y="1483"/>
                <a:ext cx="1118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7000"/>
                  </a:lnSpc>
                  <a:spcBef>
                    <a:spcPts val="413"/>
                  </a:spcBef>
                  <a:buClr>
                    <a:srgbClr val="3333CC"/>
                  </a:buClr>
                  <a:buSzPct val="36000"/>
                  <a:buFont typeface="Times New Roman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Arial" charset="0"/>
                  </a:rPr>
                  <a:t>COMMIT</a:t>
                </a: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092" y="1138"/>
              <a:ext cx="2704" cy="342"/>
              <a:chOff x="2092" y="1138"/>
              <a:chExt cx="2704" cy="342"/>
            </a:xfrm>
          </p:grpSpPr>
          <p:sp>
            <p:nvSpPr>
              <p:cNvPr id="36890" name="AutoShape 30"/>
              <p:cNvSpPr>
                <a:spLocks noChangeArrowheads="1"/>
              </p:cNvSpPr>
              <p:nvPr/>
            </p:nvSpPr>
            <p:spPr bwMode="auto">
              <a:xfrm>
                <a:off x="2092" y="1138"/>
                <a:ext cx="2705" cy="343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1" name="Text Box 31"/>
              <p:cNvSpPr txBox="1">
                <a:spLocks noChangeArrowheads="1"/>
              </p:cNvSpPr>
              <p:nvPr/>
            </p:nvSpPr>
            <p:spPr bwMode="auto">
              <a:xfrm>
                <a:off x="2092" y="1138"/>
                <a:ext cx="2705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7000"/>
                  </a:lnSpc>
                  <a:spcBef>
                    <a:spcPts val="413"/>
                  </a:spcBef>
                  <a:buClr>
                    <a:srgbClr val="3333CC"/>
                  </a:buClr>
                  <a:buSzPct val="36000"/>
                  <a:buFont typeface="Times New Roman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Arial" charset="0"/>
                  </a:rPr>
                  <a:t>Action by P</a:t>
                </a:r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973" y="1138"/>
              <a:ext cx="1117" cy="342"/>
              <a:chOff x="973" y="1138"/>
              <a:chExt cx="1117" cy="342"/>
            </a:xfrm>
          </p:grpSpPr>
          <p:sp>
            <p:nvSpPr>
              <p:cNvPr id="36888" name="AutoShape 33"/>
              <p:cNvSpPr>
                <a:spLocks noChangeArrowheads="1"/>
              </p:cNvSpPr>
              <p:nvPr/>
            </p:nvSpPr>
            <p:spPr bwMode="auto">
              <a:xfrm>
                <a:off x="973" y="1138"/>
                <a:ext cx="1118" cy="343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89" name="Text Box 34"/>
              <p:cNvSpPr txBox="1">
                <a:spLocks noChangeArrowheads="1"/>
              </p:cNvSpPr>
              <p:nvPr/>
            </p:nvSpPr>
            <p:spPr bwMode="auto">
              <a:xfrm>
                <a:off x="973" y="1138"/>
                <a:ext cx="111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7000"/>
                  </a:lnSpc>
                  <a:spcBef>
                    <a:spcPts val="413"/>
                  </a:spcBef>
                  <a:buClr>
                    <a:srgbClr val="3333CC"/>
                  </a:buClr>
                  <a:buSzPct val="36000"/>
                  <a:buFont typeface="Times New Roman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Arial" charset="0"/>
                  </a:rPr>
                  <a:t>State of Q</a:t>
                </a:r>
              </a:p>
            </p:txBody>
          </p:sp>
        </p:grpSp>
        <p:sp>
          <p:nvSpPr>
            <p:cNvPr id="36879" name="Line 35"/>
            <p:cNvSpPr>
              <a:spLocks noChangeShapeType="1"/>
            </p:cNvSpPr>
            <p:nvPr/>
          </p:nvSpPr>
          <p:spPr bwMode="auto">
            <a:xfrm>
              <a:off x="973" y="1138"/>
              <a:ext cx="3825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0" name="Line 36"/>
            <p:cNvSpPr>
              <a:spLocks noChangeShapeType="1"/>
            </p:cNvSpPr>
            <p:nvPr/>
          </p:nvSpPr>
          <p:spPr bwMode="auto">
            <a:xfrm>
              <a:off x="973" y="1483"/>
              <a:ext cx="382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Line 37"/>
            <p:cNvSpPr>
              <a:spLocks noChangeShapeType="1"/>
            </p:cNvSpPr>
            <p:nvPr/>
          </p:nvSpPr>
          <p:spPr bwMode="auto">
            <a:xfrm>
              <a:off x="973" y="1828"/>
              <a:ext cx="382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2" name="Line 38"/>
            <p:cNvSpPr>
              <a:spLocks noChangeShapeType="1"/>
            </p:cNvSpPr>
            <p:nvPr/>
          </p:nvSpPr>
          <p:spPr bwMode="auto">
            <a:xfrm>
              <a:off x="973" y="2172"/>
              <a:ext cx="382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3" name="Line 39"/>
            <p:cNvSpPr>
              <a:spLocks noChangeShapeType="1"/>
            </p:cNvSpPr>
            <p:nvPr/>
          </p:nvSpPr>
          <p:spPr bwMode="auto">
            <a:xfrm>
              <a:off x="973" y="2518"/>
              <a:ext cx="382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4" name="Line 40"/>
            <p:cNvSpPr>
              <a:spLocks noChangeShapeType="1"/>
            </p:cNvSpPr>
            <p:nvPr/>
          </p:nvSpPr>
          <p:spPr bwMode="auto">
            <a:xfrm>
              <a:off x="973" y="2862"/>
              <a:ext cx="3825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5" name="Line 41"/>
            <p:cNvSpPr>
              <a:spLocks noChangeShapeType="1"/>
            </p:cNvSpPr>
            <p:nvPr/>
          </p:nvSpPr>
          <p:spPr bwMode="auto">
            <a:xfrm>
              <a:off x="973" y="1138"/>
              <a:ext cx="1" cy="172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6" name="Line 42"/>
            <p:cNvSpPr>
              <a:spLocks noChangeShapeType="1"/>
            </p:cNvSpPr>
            <p:nvPr/>
          </p:nvSpPr>
          <p:spPr bwMode="auto">
            <a:xfrm>
              <a:off x="2092" y="1138"/>
              <a:ext cx="1" cy="172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7" name="Line 43"/>
            <p:cNvSpPr>
              <a:spLocks noChangeShapeType="1"/>
            </p:cNvSpPr>
            <p:nvPr/>
          </p:nvSpPr>
          <p:spPr bwMode="auto">
            <a:xfrm>
              <a:off x="4798" y="1138"/>
              <a:ext cx="1" cy="172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410200" y="1981200"/>
            <a:ext cx="3657600" cy="472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752600" y="1981200"/>
            <a:ext cx="3657600" cy="472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As a time-line picture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2192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52400" y="2667000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2PC initiator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219200" y="4921250"/>
            <a:ext cx="49530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52400" y="4692650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 dirty="0">
                <a:latin typeface="Tahoma" charset="0"/>
              </a:rPr>
              <a:t>q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219200" y="51958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52400" y="4967288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 dirty="0">
                <a:latin typeface="Tahoma" charset="0"/>
              </a:rPr>
              <a:t>p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1219200" y="55006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52400" y="52720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r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1219200" y="58054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52400" y="5576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s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219200" y="61102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152400" y="5881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t</a:t>
            </a: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2286000" y="2895600"/>
            <a:ext cx="7620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2286000" y="2895600"/>
            <a:ext cx="990600" cy="228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2286000" y="2895600"/>
            <a:ext cx="12954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2286000" y="2895600"/>
            <a:ext cx="16764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2286000" y="2895600"/>
            <a:ext cx="2057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981200" y="2438400"/>
            <a:ext cx="8382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Vote?</a:t>
            </a: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3200400" y="2895600"/>
            <a:ext cx="16764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V="1">
            <a:off x="3352800" y="2895600"/>
            <a:ext cx="16002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V="1">
            <a:off x="3657600" y="2895600"/>
            <a:ext cx="13716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V="1">
            <a:off x="4038600" y="2895600"/>
            <a:ext cx="106680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4419600" y="2895600"/>
            <a:ext cx="762000" cy="320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3200400" y="6197600"/>
            <a:ext cx="21336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All vote “commit”</a:t>
            </a:r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5257800" y="2895600"/>
            <a:ext cx="7620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4876800" y="2362200"/>
            <a:ext cx="10668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Commit!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2514600" y="2057400"/>
            <a:ext cx="2362200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Phase 1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5791200" y="2057400"/>
            <a:ext cx="2362200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Phase 2</a:t>
            </a:r>
          </a:p>
        </p:txBody>
      </p:sp>
      <p:sp>
        <p:nvSpPr>
          <p:cNvPr id="37921" name="AutoShape 33"/>
          <p:cNvSpPr>
            <a:spLocks noChangeArrowheads="1"/>
          </p:cNvSpPr>
          <p:nvPr/>
        </p:nvSpPr>
        <p:spPr bwMode="auto">
          <a:xfrm>
            <a:off x="5257800" y="2743200"/>
            <a:ext cx="457200" cy="304800"/>
          </a:xfrm>
          <a:prstGeom prst="irregularSeal1">
            <a:avLst/>
          </a:prstGeom>
          <a:solidFill>
            <a:schemeClr val="accent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2" name="AutoShape 34"/>
          <p:cNvSpPr>
            <a:spLocks noChangeArrowheads="1"/>
          </p:cNvSpPr>
          <p:nvPr/>
        </p:nvSpPr>
        <p:spPr bwMode="auto">
          <a:xfrm>
            <a:off x="6019800" y="4800600"/>
            <a:ext cx="457200" cy="304800"/>
          </a:xfrm>
          <a:prstGeom prst="irregularSeal1">
            <a:avLst/>
          </a:prstGeom>
          <a:solidFill>
            <a:schemeClr val="accent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Why do we get stuck?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800" dirty="0"/>
              <a:t>If process q voted “commit”, the coordinator may have committed the protocol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And q may have learned the outcome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Perhaps it transferred $10M from a bank account…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So we want to be consistent with that</a:t>
            </a:r>
          </a:p>
          <a:p>
            <a:pPr marL="800100" indent="-342900" algn="l">
              <a:buSzPct val="60000"/>
            </a:pPr>
            <a:r>
              <a:rPr lang="en-US" sz="2800" dirty="0"/>
              <a:t>If q voted “abort”, the protocol must abort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And in this case we can’t risk committing</a:t>
            </a:r>
          </a:p>
          <a:p>
            <a:pPr marL="457200" lvl="1" indent="0">
              <a:buSzPct val="60000"/>
              <a:buNone/>
            </a:pPr>
            <a:r>
              <a:rPr lang="en-US" dirty="0"/>
              <a:t>Important: In this situation we must block; we cannot restart the transaction, say.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90000" tIns="46800" rIns="90000" bIns="46800"/>
          <a:lstStyle/>
          <a:p>
            <a:pPr defTabSz="449263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Two-Phase Commit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2" y="5737225"/>
            <a:ext cx="8466137" cy="388938"/>
          </a:xfrm>
        </p:spPr>
        <p:txBody>
          <a:bodyPr lIns="90000" tIns="46800" rIns="90000" bIns="46800"/>
          <a:lstStyle/>
          <a:p>
            <a:pPr marL="338138" indent="-338138" algn="l" defTabSz="449263">
              <a:lnSpc>
                <a:spcPct val="94000"/>
              </a:lnSpc>
              <a:spcBef>
                <a:spcPts val="563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Outline of the steps taken by the coordinator in a two phase commit protocol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824038" y="1252538"/>
            <a:ext cx="6329362" cy="424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97000"/>
              </a:lnSpc>
              <a:spcBef>
                <a:spcPts val="838"/>
              </a:spcBef>
              <a:buClr>
                <a:srgbClr val="000000"/>
              </a:buClr>
              <a:buSzPct val="33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>
                <a:latin typeface="Arial" charset="0"/>
              </a:rPr>
              <a:t>actions by coordinator:</a:t>
            </a:r>
          </a:p>
          <a:p>
            <a:pPr>
              <a:spcBef>
                <a:spcPts val="838"/>
              </a:spcBef>
              <a:buClr>
                <a:srgbClr val="000000"/>
              </a:buClr>
              <a:buSzPct val="33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latin typeface="Arial" charset="0"/>
              </a:rPr>
              <a:t>while START _2PC to local log;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multicast VOTE_REQUEST to all participants;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while not all votes have been collected {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wait for any incoming vote;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if timeout {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    while GLOBAL_ABORT to local log;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    multicast  GLOBAL_ABORT to all participants;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    exit;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}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record vote;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}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if all participants sent VOTE_COMMIT and coordinator votes COMMIT{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write GLOBAL_COMMIT to local log;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multicast GLOBAL_COMMIT to all participants;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} else {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write GLOBAL_ABORT  to local log;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multicast GLOBAL_ABORT to all participants;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90000" tIns="46800" rIns="90000" bIns="46800"/>
          <a:lstStyle/>
          <a:p>
            <a:pPr defTabSz="449263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Two-Phase Commit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2168525"/>
            <a:ext cx="1676399" cy="4384675"/>
          </a:xfrm>
        </p:spPr>
        <p:txBody>
          <a:bodyPr lIns="90000" tIns="46800" rIns="90000" bIns="46800"/>
          <a:lstStyle/>
          <a:p>
            <a:pPr marL="0" indent="0" algn="l" defTabSz="449263">
              <a:lnSpc>
                <a:spcPct val="94000"/>
              </a:lnSpc>
              <a:spcBef>
                <a:spcPts val="663"/>
              </a:spcBef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Steps taken by participant process in 2PC.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303588" y="1041400"/>
            <a:ext cx="4851400" cy="53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97000"/>
              </a:lnSpc>
              <a:spcBef>
                <a:spcPts val="963"/>
              </a:spcBef>
              <a:buClr>
                <a:srgbClr val="000000"/>
              </a:buClr>
              <a:buSzPct val="44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>
                <a:latin typeface="Arial" charset="0"/>
              </a:rPr>
              <a:t>actions by participant:</a:t>
            </a:r>
          </a:p>
          <a:p>
            <a:pPr>
              <a:spcBef>
                <a:spcPts val="838"/>
              </a:spcBef>
              <a:buClr>
                <a:srgbClr val="000000"/>
              </a:buClr>
              <a:buSzPct val="33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latin typeface="Arial" charset="0"/>
              </a:rPr>
              <a:t>write INIT to local log;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wait for VOTE_REQUEST from coordinator;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if timeout {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write VOTE_ABORT to local log;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exit;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}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if participant votes COMMIT {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write VOTE_COMMIT to local log;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send VOTE_COMMIT to coordinator;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wait for DECISION from coordinator;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if timeout {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    multicast DECISION_REQUEST to other participants;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    wait until DECISION is received; /* remain blocked */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    write DECISION to local log;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}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if DECISION == GLOBAL_COMMIT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    write GLOBAL_COMMIT to local log;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else if DECISION == GLOBAL_ABORT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    write GLOBAL_ABORT to local log;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} else {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write VOTE_ABORT to local log;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    send  VOTE ABORT to coordinator;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Process-to-process communication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Reliable process-to-process communications is achieved using the Transmission Control Protocol (TCP)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TCP masks </a:t>
            </a:r>
            <a:r>
              <a:rPr lang="en-US" sz="2400" i="1" dirty="0"/>
              <a:t>omission </a:t>
            </a:r>
            <a:r>
              <a:rPr lang="en-US" sz="2400" dirty="0"/>
              <a:t>failures using acknowledgments and retransmissions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Completely hidden to client and server</a:t>
            </a:r>
          </a:p>
          <a:p>
            <a:pPr marL="1138238" lvl="1">
              <a:buSzPct val="60000"/>
              <a:buFont typeface="Times New Roman" charset="0"/>
              <a:buBlip>
                <a:blip r:embed="rId3"/>
              </a:buBlip>
            </a:pPr>
            <a:r>
              <a:rPr lang="en-US" sz="2400" dirty="0"/>
              <a:t>Network </a:t>
            </a:r>
            <a:r>
              <a:rPr lang="en-US" sz="2400" i="1" dirty="0"/>
              <a:t>crash </a:t>
            </a:r>
            <a:r>
              <a:rPr lang="en-US" sz="2400" dirty="0"/>
              <a:t>failures are not masked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90000" tIns="46800" rIns="90000" bIns="46800"/>
          <a:lstStyle/>
          <a:p>
            <a:pPr defTabSz="449263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Two-Phase Commit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284788"/>
            <a:ext cx="9144000" cy="838200"/>
          </a:xfrm>
        </p:spPr>
        <p:txBody>
          <a:bodyPr lIns="90000" tIns="46800" rIns="90000" bIns="46800"/>
          <a:lstStyle/>
          <a:p>
            <a:pPr marL="338138" indent="-338138" defTabSz="449263">
              <a:lnSpc>
                <a:spcPct val="94000"/>
              </a:lnSpc>
              <a:spcBef>
                <a:spcPts val="663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Steps taken for handling incoming decision requests.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138238" y="1716088"/>
            <a:ext cx="8005762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97000"/>
              </a:lnSpc>
              <a:spcBef>
                <a:spcPts val="963"/>
              </a:spcBef>
              <a:buClr>
                <a:srgbClr val="000000"/>
              </a:buClr>
              <a:buSzPct val="44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>
                <a:latin typeface="Arial" charset="0"/>
              </a:rPr>
              <a:t>actions for handling decision requests: </a:t>
            </a:r>
            <a:r>
              <a:rPr lang="en-GB" sz="1600">
                <a:latin typeface="Arial" charset="0"/>
              </a:rPr>
              <a:t>/* executed by separate thread */</a:t>
            </a:r>
          </a:p>
          <a:p>
            <a:pPr>
              <a:spcBef>
                <a:spcPts val="963"/>
              </a:spcBef>
              <a:buClr>
                <a:srgbClr val="000000"/>
              </a:buClr>
              <a:buSzPct val="44000"/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>
                <a:latin typeface="Arial" charset="0"/>
              </a:rPr>
              <a:t>while true {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    wait until any incoming DECISION_REQUEST is received; /* remain blocked */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    read most recently recorded STATE from the local log;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    if STATE == GLOBAL_COMMIT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        send GLOBAL_COMMIT to requesting participant;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    else if STATE == INIT or STATE == GLOBAL_ABORT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        send GLOBAL_ABORT to requesting participant;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    else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        skip;  /* participant remains blocked */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 dirty="0"/>
              <a:t>Three-phase commit protocol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5950"/>
            <a:ext cx="9144000" cy="4972050"/>
          </a:xfrm>
        </p:spPr>
        <p:txBody>
          <a:bodyPr/>
          <a:lstStyle/>
          <a:p>
            <a:pPr marL="800100" indent="-342900" algn="l">
              <a:buSzPct val="60000"/>
              <a:buFontTx/>
              <a:buBlip>
                <a:blip r:embed="rId3"/>
              </a:buBlip>
            </a:pPr>
            <a:endParaRPr lang="en-US" sz="2800" dirty="0"/>
          </a:p>
          <a:p>
            <a:pPr marL="800100" indent="-342900" algn="l">
              <a:buSzPct val="60000"/>
            </a:pPr>
            <a:r>
              <a:rPr lang="en-US" sz="2800" dirty="0"/>
              <a:t>Unlike the Two Phase Commit Protocol, it is non-blocking</a:t>
            </a:r>
          </a:p>
          <a:p>
            <a:pPr marL="800100" indent="-342900" algn="l">
              <a:buSzPct val="60000"/>
              <a:buFontTx/>
              <a:buBlip>
                <a:blip r:embed="rId3"/>
              </a:buBlip>
            </a:pPr>
            <a:endParaRPr lang="en-US" sz="2800" dirty="0"/>
          </a:p>
          <a:p>
            <a:pPr marL="457200" indent="0" algn="l">
              <a:buSzPct val="60000"/>
            </a:pPr>
            <a:r>
              <a:rPr lang="en-US" sz="2800" dirty="0"/>
              <a:t>Idea is to add an extra PRECOMMIT (“prepared to commit”) stage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10000" y="1981200"/>
            <a:ext cx="2590800" cy="472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400800" y="1981200"/>
            <a:ext cx="2590800" cy="472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219200" y="1981200"/>
            <a:ext cx="2590800" cy="472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3 phase commit</a:t>
            </a: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1219200" y="2895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52400" y="2667000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3PC initiator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1219200" y="492125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52400" y="469265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p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1219200" y="51958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52400" y="4967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q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1219200" y="55006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152400" y="52720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 dirty="0" err="1">
                <a:latin typeface="Tahoma" charset="0"/>
              </a:rPr>
              <a:t>r</a:t>
            </a:r>
            <a:endParaRPr lang="en-US" i="1" dirty="0">
              <a:latin typeface="Tahoma" charset="0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1219200" y="58054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52400" y="5576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s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1219200" y="6110288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152400" y="5881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1">
                <a:latin typeface="Tahoma" charset="0"/>
              </a:rPr>
              <a:t>t</a:t>
            </a: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1524000" y="2895600"/>
            <a:ext cx="4572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1524000" y="2971800"/>
            <a:ext cx="609600" cy="2209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1524000" y="2895600"/>
            <a:ext cx="8382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1524000" y="2895600"/>
            <a:ext cx="10668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1524000" y="2895600"/>
            <a:ext cx="1295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1447800" y="2438400"/>
            <a:ext cx="838200" cy="461665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Vote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?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V="1">
            <a:off x="2057400" y="2895600"/>
            <a:ext cx="9144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 flipV="1">
            <a:off x="2133600" y="2895600"/>
            <a:ext cx="9144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V="1">
            <a:off x="2362200" y="2895600"/>
            <a:ext cx="7620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2590800" y="2895600"/>
            <a:ext cx="60960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flipV="1">
            <a:off x="2895600" y="2895600"/>
            <a:ext cx="457200" cy="320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1524000" y="6248400"/>
            <a:ext cx="21336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All vote “commit”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1752600" y="2057400"/>
            <a:ext cx="1600200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Phase 1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4114800" y="2895600"/>
            <a:ext cx="4572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4114800" y="2971800"/>
            <a:ext cx="609600" cy="2209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4114800" y="2895600"/>
            <a:ext cx="8382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4114800" y="2895600"/>
            <a:ext cx="10668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4114800" y="2895600"/>
            <a:ext cx="1295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4038600" y="2438400"/>
            <a:ext cx="22860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Prepare to commit</a:t>
            </a: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 flipV="1">
            <a:off x="4648200" y="2895600"/>
            <a:ext cx="9144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4724400" y="2895600"/>
            <a:ext cx="9144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V="1">
            <a:off x="4953000" y="2895600"/>
            <a:ext cx="7620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 flipV="1">
            <a:off x="5181600" y="2895600"/>
            <a:ext cx="60960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3" name="Line 41"/>
          <p:cNvSpPr>
            <a:spLocks noChangeShapeType="1"/>
          </p:cNvSpPr>
          <p:nvPr/>
        </p:nvSpPr>
        <p:spPr bwMode="auto">
          <a:xfrm flipV="1">
            <a:off x="5486400" y="2895600"/>
            <a:ext cx="457200" cy="320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4114800" y="6248400"/>
            <a:ext cx="21336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All say “ok”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4343400" y="2057400"/>
            <a:ext cx="1600200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Phase 2</a:t>
            </a:r>
          </a:p>
        </p:txBody>
      </p:sp>
      <p:sp>
        <p:nvSpPr>
          <p:cNvPr id="44076" name="Line 44"/>
          <p:cNvSpPr>
            <a:spLocks noChangeShapeType="1"/>
          </p:cNvSpPr>
          <p:nvPr/>
        </p:nvSpPr>
        <p:spPr bwMode="auto">
          <a:xfrm>
            <a:off x="6705600" y="2895600"/>
            <a:ext cx="457200" cy="2057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6705600" y="2971800"/>
            <a:ext cx="609600" cy="2209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>
            <a:off x="6705600" y="2895600"/>
            <a:ext cx="838200" cy="259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6705600" y="2895600"/>
            <a:ext cx="106680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6705600" y="2895600"/>
            <a:ext cx="1295400" cy="3200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1" name="Text Box 49"/>
          <p:cNvSpPr txBox="1">
            <a:spLocks noChangeArrowheads="1"/>
          </p:cNvSpPr>
          <p:nvPr/>
        </p:nvSpPr>
        <p:spPr bwMode="auto">
          <a:xfrm>
            <a:off x="6705600" y="6248400"/>
            <a:ext cx="21336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They commit</a:t>
            </a:r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6553200" y="2438400"/>
            <a:ext cx="1066800" cy="461665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Commit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!</a:t>
            </a:r>
          </a:p>
        </p:txBody>
      </p:sp>
      <p:sp>
        <p:nvSpPr>
          <p:cNvPr id="44083" name="Text Box 51"/>
          <p:cNvSpPr txBox="1">
            <a:spLocks noChangeArrowheads="1"/>
          </p:cNvSpPr>
          <p:nvPr/>
        </p:nvSpPr>
        <p:spPr bwMode="auto">
          <a:xfrm>
            <a:off x="6934200" y="2057400"/>
            <a:ext cx="1600200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>
                <a:latin typeface="Tahoma" charset="0"/>
              </a:rPr>
              <a:t>Phase 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60000"/>
            </a:pPr>
            <a:r>
              <a:rPr lang="en-US"/>
              <a:t>Three-Phase Commit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5410200"/>
            <a:ext cx="8077200" cy="838200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buClr>
                <a:schemeClr val="tx1"/>
              </a:buClr>
              <a:buFontTx/>
              <a:buAutoNum type="alphaLcParenR"/>
            </a:pPr>
            <a:r>
              <a:rPr lang="en-US" sz="2400" dirty="0"/>
              <a:t>Finite state machine for the coordinator in 3PC</a:t>
            </a:r>
          </a:p>
          <a:p>
            <a:pPr marL="342900" indent="-342900" algn="l">
              <a:lnSpc>
                <a:spcPct val="90000"/>
              </a:lnSpc>
              <a:buClr>
                <a:schemeClr val="tx1"/>
              </a:buClr>
              <a:buFontTx/>
              <a:buAutoNum type="alphaLcParenR"/>
            </a:pPr>
            <a:r>
              <a:rPr lang="en-US" sz="2400" dirty="0"/>
              <a:t>Finite state machine for a participant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 l="19241" t="43806" r="16676" b="38217"/>
          <a:stretch>
            <a:fillRect/>
          </a:stretch>
        </p:blipFill>
        <p:spPr bwMode="auto">
          <a:xfrm>
            <a:off x="123825" y="1695450"/>
            <a:ext cx="8867775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/>
              <a:t>Why 3 phase commit?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800" dirty="0"/>
              <a:t>A process can deduce the outcomes when this protocol is used</a:t>
            </a:r>
          </a:p>
          <a:p>
            <a:pPr marL="457200" indent="0" algn="l">
              <a:buSzPct val="60000"/>
            </a:pPr>
            <a:endParaRPr lang="en-US" sz="2800" dirty="0"/>
          </a:p>
          <a:p>
            <a:pPr marL="800100" indent="-342900" algn="l">
              <a:buSzPct val="60000"/>
            </a:pPr>
            <a:r>
              <a:rPr lang="en-US" sz="2800" dirty="0"/>
              <a:t>Main insight?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Nobody can enter the commit state unless all are first in the </a:t>
            </a:r>
            <a:r>
              <a:rPr lang="en-US" dirty="0" err="1"/>
              <a:t>precommit</a:t>
            </a:r>
            <a:r>
              <a:rPr lang="en-US" dirty="0"/>
              <a:t> state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Makes it possible to determine the state, then push the protocol forward (or back)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3 phase commit algorithm issues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91600" cy="56388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800" dirty="0"/>
              <a:t>Details are missing and not clear at all how to implement it rigorously; also, it assumes synchronous, lock-step execution between processes </a:t>
            </a:r>
          </a:p>
          <a:p>
            <a:pPr marL="457200" indent="0" algn="l">
              <a:buSzPct val="60000"/>
            </a:pPr>
            <a:r>
              <a:rPr lang="en-US" sz="2800" dirty="0"/>
              <a:t>To address this, </a:t>
            </a:r>
            <a:r>
              <a:rPr lang="en-US" sz="2800" dirty="0" err="1"/>
              <a:t>Lamport</a:t>
            </a:r>
            <a:r>
              <a:rPr lang="en-US" sz="2800" dirty="0"/>
              <a:t> developed the </a:t>
            </a:r>
            <a:r>
              <a:rPr lang="en-US" sz="2800" dirty="0" err="1">
                <a:solidFill>
                  <a:srgbClr val="FF0000"/>
                </a:solidFill>
              </a:rPr>
              <a:t>Paxos</a:t>
            </a:r>
            <a:r>
              <a:rPr lang="en-US" sz="2800" dirty="0">
                <a:solidFill>
                  <a:srgbClr val="FF0000"/>
                </a:solidFill>
              </a:rPr>
              <a:t> algorithm</a:t>
            </a:r>
            <a:endParaRPr lang="en-US" dirty="0"/>
          </a:p>
          <a:p>
            <a:pPr marL="1204912" lvl="2" indent="-342900">
              <a:buSzPct val="60000"/>
              <a:buBlip>
                <a:blip r:embed="rId3"/>
              </a:buBlip>
            </a:pPr>
            <a:r>
              <a:rPr lang="en-US" dirty="0"/>
              <a:t>“</a:t>
            </a:r>
            <a:r>
              <a:rPr lang="en-US" dirty="0" err="1"/>
              <a:t>Paxos</a:t>
            </a:r>
            <a:r>
              <a:rPr lang="en-US" dirty="0"/>
              <a:t> contains the first three-phase commit algorithm that is a real algorithm, with a clearly stated correctness condition and a proof of correctness”</a:t>
            </a:r>
          </a:p>
          <a:p>
            <a:pPr marL="457200" lvl="1" indent="0">
              <a:buSzPct val="60000"/>
              <a:buNone/>
            </a:pPr>
            <a:r>
              <a:rPr lang="en-US" dirty="0"/>
              <a:t>Contradiction???</a:t>
            </a:r>
          </a:p>
          <a:p>
            <a:pPr marL="1204912" lvl="2" indent="-342900">
              <a:buSzPct val="60000"/>
              <a:buBlip>
                <a:blip r:embed="rId3"/>
              </a:buBlip>
            </a:pPr>
            <a:r>
              <a:rPr lang="en-US" dirty="0"/>
              <a:t>Recall that Consensus not always possible in asynchronous systems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 err="1"/>
              <a:t>Paxos</a:t>
            </a:r>
            <a:r>
              <a:rPr lang="en-US" dirty="0"/>
              <a:t> works by insuring safety (correctness) not </a:t>
            </a:r>
            <a:r>
              <a:rPr lang="en-US" dirty="0" err="1"/>
              <a:t>liveness</a:t>
            </a:r>
            <a:r>
              <a:rPr lang="en-US" dirty="0"/>
              <a:t> (termination)</a:t>
            </a:r>
          </a:p>
          <a:p>
            <a:pPr marL="914400" indent="-457200" algn="l">
              <a:buSzPct val="60000"/>
              <a:buFont typeface="Arial"/>
              <a:buChar char="•"/>
            </a:pPr>
            <a:endParaRPr lang="en-US" sz="2800" dirty="0"/>
          </a:p>
          <a:p>
            <a:pPr marL="457200" indent="0" algn="l">
              <a:buSzPct val="60000"/>
            </a:pPr>
            <a:endParaRPr lang="en-US" sz="2800" dirty="0"/>
          </a:p>
          <a:p>
            <a:pPr marL="457200" indent="0" algn="l">
              <a:buSzPct val="6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53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 err="1"/>
              <a:t>Paxos</a:t>
            </a:r>
            <a:r>
              <a:rPr lang="en-US" dirty="0"/>
              <a:t> distributed consensus algorithm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1054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800" dirty="0"/>
              <a:t>A fault-tolerant distributed consensus protocol for asynchronous systems</a:t>
            </a:r>
          </a:p>
          <a:p>
            <a:pPr marL="457200" indent="0" algn="l">
              <a:buSzPct val="60000"/>
            </a:pPr>
            <a:endParaRPr lang="en-US" sz="2800" dirty="0"/>
          </a:p>
          <a:p>
            <a:pPr marL="457200" indent="0" algn="l">
              <a:buSzPct val="60000"/>
            </a:pPr>
            <a:r>
              <a:rPr lang="en-US" sz="2800" dirty="0"/>
              <a:t>Used by servers managing replicas in order to reach agreement on updates when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messages may be lost, re-ordered, duplicated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servers may operate at arbitrary speed and fail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servers have access to stable persistent storage</a:t>
            </a:r>
          </a:p>
          <a:p>
            <a:pPr marL="457200" lvl="1" indent="0">
              <a:buSzPct val="60000"/>
              <a:buNone/>
            </a:pPr>
            <a:endParaRPr lang="en-US" dirty="0"/>
          </a:p>
          <a:p>
            <a:pPr marL="457200" lvl="1" indent="0">
              <a:buSzPct val="60000"/>
              <a:buNone/>
            </a:pPr>
            <a:r>
              <a:rPr lang="en-US" dirty="0" err="1">
                <a:solidFill>
                  <a:srgbClr val="FF0000"/>
                </a:solidFill>
              </a:rPr>
              <a:t>Paxos</a:t>
            </a:r>
            <a:r>
              <a:rPr lang="en-US" dirty="0">
                <a:solidFill>
                  <a:srgbClr val="FF0000"/>
                </a:solidFill>
              </a:rPr>
              <a:t> is the core algorithm of Chubby, the key component that keeps track of the state of the Google distributed  computing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232990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 err="1"/>
              <a:t>Paxos</a:t>
            </a:r>
            <a:r>
              <a:rPr lang="en-US" dirty="0"/>
              <a:t> algorithm issues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>
              <a:buSzPct val="60000"/>
            </a:pPr>
            <a:r>
              <a:rPr lang="en-US" sz="2800" dirty="0"/>
              <a:t>“The dirty little secret of the NSDI community is that at most five people really, truly understand every part of </a:t>
            </a:r>
            <a:r>
              <a:rPr lang="en-US" sz="2800" dirty="0" err="1"/>
              <a:t>Paxos</a:t>
            </a:r>
            <a:r>
              <a:rPr lang="en-US" sz="2800" dirty="0"/>
              <a:t> ;-).”</a:t>
            </a:r>
          </a:p>
          <a:p>
            <a:pPr marL="457200" indent="0" algn="l">
              <a:buSzPct val="60000"/>
            </a:pPr>
            <a:r>
              <a:rPr lang="en-US" sz="2800" dirty="0"/>
              <a:t>												—NSDI reviewer</a:t>
            </a:r>
          </a:p>
          <a:p>
            <a:pPr marL="457200" indent="0" algn="l">
              <a:buSzPct val="60000"/>
            </a:pPr>
            <a:endParaRPr lang="en-US" sz="2800" dirty="0"/>
          </a:p>
          <a:p>
            <a:pPr marL="457200" indent="0" algn="l">
              <a:buSzPct val="60000"/>
            </a:pPr>
            <a:r>
              <a:rPr lang="en-US" sz="2800" dirty="0"/>
              <a:t>“There are significant gaps between the description of the </a:t>
            </a:r>
            <a:r>
              <a:rPr lang="en-US" sz="2800" dirty="0" err="1"/>
              <a:t>Paxos</a:t>
            </a:r>
            <a:r>
              <a:rPr lang="en-US" sz="2800" dirty="0"/>
              <a:t> algorithm and the needs of a real-world system...the final system will be based on an unproven protocol.”</a:t>
            </a:r>
          </a:p>
          <a:p>
            <a:pPr marL="457200" indent="0" algn="l">
              <a:buSzPct val="60000"/>
            </a:pPr>
            <a:r>
              <a:rPr lang="en-US" sz="2800" dirty="0"/>
              <a:t>												—Chubby authors</a:t>
            </a:r>
          </a:p>
          <a:p>
            <a:pPr marL="457200" indent="0" algn="l">
              <a:buSzPct val="60000"/>
            </a:pPr>
            <a:r>
              <a:rPr lang="en-US" sz="2800" dirty="0" err="1"/>
              <a:t>Paxos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is</a:t>
            </a:r>
            <a:r>
              <a:rPr lang="en-US" sz="2800" dirty="0"/>
              <a:t> covered in your textbook</a:t>
            </a:r>
          </a:p>
        </p:txBody>
      </p:sp>
    </p:spTree>
    <p:extLst>
      <p:ext uri="{BB962C8B-B14F-4D97-AF65-F5344CB8AC3E}">
        <p14:creationId xmlns:p14="http://schemas.microsoft.com/office/powerpoint/2010/main" val="1960053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Raft consensus 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9756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38138" indent="-338138" algn="ctr" defTabSz="449263" rtl="0" fontAlgn="base"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8188" indent="-280988" algn="l" defTabSz="449263" rtl="0" fontAlgn="base">
              <a:spcBef>
                <a:spcPts val="6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–"/>
              <a:defRPr sz="28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defTabSz="449263" rtl="0" fontAlgn="base">
              <a:spcBef>
                <a:spcPts val="5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•"/>
              <a:defRPr sz="24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457200" indent="0" algn="l">
              <a:buSzPct val="60000"/>
            </a:pPr>
            <a:r>
              <a:rPr lang="en-US" sz="2800" dirty="0"/>
              <a:t>A fault-tolerant distributed consensus protocol for asynchronous systems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Just like </a:t>
            </a:r>
            <a:r>
              <a:rPr lang="en-US" dirty="0" err="1"/>
              <a:t>Paxos</a:t>
            </a:r>
            <a:endParaRPr lang="en-US" dirty="0"/>
          </a:p>
          <a:p>
            <a:pPr marL="457200" indent="0" algn="l">
              <a:buSzPct val="60000"/>
            </a:pPr>
            <a:r>
              <a:rPr lang="en-US" sz="2800" dirty="0"/>
              <a:t>Design goals: must be correct, complete, and perform well…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Just like </a:t>
            </a:r>
            <a:r>
              <a:rPr lang="en-US" dirty="0" err="1"/>
              <a:t>Paxos</a:t>
            </a:r>
            <a:endParaRPr lang="en-US" dirty="0"/>
          </a:p>
          <a:p>
            <a:pPr marL="457200" lvl="1" indent="0">
              <a:buSzPct val="60000"/>
              <a:buFont typeface="Times New Roman" pitchFamily="-65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53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>
              <a:buSzPct val="60000"/>
            </a:pPr>
            <a:r>
              <a:rPr lang="en-US" dirty="0"/>
              <a:t>Raft consensus 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9756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38138" indent="-338138" algn="ctr" defTabSz="449263" rtl="0" fontAlgn="base"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8188" indent="-280988" algn="l" defTabSz="449263" rtl="0" fontAlgn="base">
              <a:spcBef>
                <a:spcPts val="6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–"/>
              <a:defRPr sz="28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defTabSz="449263" rtl="0" fontAlgn="base">
              <a:spcBef>
                <a:spcPts val="5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•"/>
              <a:defRPr sz="24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defTabSz="449263" rtl="0" fontAlgn="base">
              <a:spcBef>
                <a:spcPts val="4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457200" indent="0" algn="l">
              <a:buSzPct val="60000"/>
            </a:pPr>
            <a:r>
              <a:rPr lang="en-US" sz="2800" dirty="0"/>
              <a:t>A fault-tolerant distributed consensus protocol for asynchronous systems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Just like </a:t>
            </a:r>
            <a:r>
              <a:rPr lang="en-US" dirty="0" err="1"/>
              <a:t>Paxos</a:t>
            </a:r>
            <a:endParaRPr lang="en-US" dirty="0"/>
          </a:p>
          <a:p>
            <a:pPr marL="457200" indent="0" algn="l">
              <a:buSzPct val="60000"/>
            </a:pPr>
            <a:r>
              <a:rPr lang="en-US" sz="2800" dirty="0"/>
              <a:t>Design goals: must be correct, complete, and perform well…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Just like </a:t>
            </a:r>
            <a:r>
              <a:rPr lang="en-US" dirty="0" err="1"/>
              <a:t>Paxos</a:t>
            </a:r>
            <a:endParaRPr lang="en-US" dirty="0"/>
          </a:p>
          <a:p>
            <a:pPr marL="457200" lvl="1" indent="0">
              <a:buSzPct val="60000"/>
              <a:buNone/>
            </a:pPr>
            <a:r>
              <a:rPr lang="en-US" dirty="0"/>
              <a:t>Design goals: and also must also be </a:t>
            </a:r>
            <a:r>
              <a:rPr lang="en-US" dirty="0">
                <a:solidFill>
                  <a:srgbClr val="FF0000"/>
                </a:solidFill>
              </a:rPr>
              <a:t>understandable</a:t>
            </a:r>
          </a:p>
          <a:p>
            <a:pPr marL="457200" lvl="1" indent="0">
              <a:buSzPct val="6000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SzPct val="60000"/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  <a:hlinkClick r:id="rId4"/>
              </a:rPr>
              <a:t>https://raft.github.io</a:t>
            </a:r>
            <a:endParaRPr lang="en-US" sz="2400" dirty="0"/>
          </a:p>
          <a:p>
            <a:pPr marL="457200" lvl="1" indent="0">
              <a:buSzPct val="60000"/>
              <a:buNone/>
            </a:pPr>
            <a:endParaRPr lang="en-US" sz="2400" dirty="0"/>
          </a:p>
          <a:p>
            <a:pPr marL="457200" lvl="1" indent="0">
              <a:buSzPct val="60000"/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5"/>
              </a:rPr>
              <a:t>http://thesecretlivesofdata.com/raft/</a:t>
            </a:r>
            <a:endParaRPr lang="en-US" sz="2400" dirty="0"/>
          </a:p>
          <a:p>
            <a:pPr marL="457200" lvl="1" indent="0">
              <a:buSzPct val="60000"/>
              <a:buFont typeface="Times New Roman" pitchFamily="-65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9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38400"/>
            <a:ext cx="9148763" cy="1147763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Reliable group communication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2209800"/>
            <a:ext cx="9139238" cy="1138238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781506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233363" indent="0" algn="l" eaLnBrk="1" hangingPunct="1"/>
            <a:r>
              <a:rPr lang="en-US" sz="2800" dirty="0"/>
              <a:t>A fault-tolerant, elastic, decentralized p2p-based cluster membership service with no single point of failure or bottleneck</a:t>
            </a:r>
          </a:p>
          <a:p>
            <a:pPr marL="735013" lvl="1" indent="-333375"/>
            <a:r>
              <a:rPr lang="en-US" sz="2400" dirty="0"/>
              <a:t>Allows Actors/</a:t>
            </a:r>
            <a:r>
              <a:rPr lang="en-US" sz="2400" dirty="0" err="1"/>
              <a:t>ActorSystems</a:t>
            </a:r>
            <a:r>
              <a:rPr lang="en-US" sz="2400" dirty="0"/>
              <a:t> to work together without having to specify the nodes they will live in</a:t>
            </a:r>
          </a:p>
          <a:p>
            <a:pPr marL="735013" lvl="1" indent="-333375"/>
            <a:r>
              <a:rPr lang="en-US" sz="2400" dirty="0"/>
              <a:t>Encourages development of peer-to-peer applications instead of client-server ones</a:t>
            </a:r>
          </a:p>
          <a:p>
            <a:pPr marL="735013" lvl="1" indent="-333375"/>
            <a:r>
              <a:rPr lang="en-US" sz="2400" dirty="0"/>
              <a:t>Allows peers to automatically discover new nodes and remove dead ones</a:t>
            </a:r>
          </a:p>
          <a:p>
            <a:pPr marL="735013" lvl="1" indent="-333375"/>
            <a:r>
              <a:rPr lang="en-US" sz="2400" dirty="0"/>
              <a:t>Introduces the concept of "roles" to distinguish different </a:t>
            </a:r>
            <a:r>
              <a:rPr lang="en-US" sz="2400" dirty="0" err="1"/>
              <a:t>Akka</a:t>
            </a:r>
            <a:r>
              <a:rPr lang="en-US" sz="2400" dirty="0"/>
              <a:t> applications within a cluster</a:t>
            </a:r>
          </a:p>
          <a:p>
            <a:pPr marL="735013" lvl="1" indent="-333375"/>
            <a:r>
              <a:rPr lang="en-US" sz="2400" dirty="0"/>
              <a:t>Introduces clustered routers that automatically adjust their </a:t>
            </a:r>
            <a:r>
              <a:rPr lang="en-US" sz="2400" dirty="0" err="1"/>
              <a:t>routees</a:t>
            </a:r>
            <a:r>
              <a:rPr lang="en-US" sz="2400" dirty="0"/>
              <a:t> list based on node availability.</a:t>
            </a:r>
          </a:p>
        </p:txBody>
      </p:sp>
    </p:spTree>
    <p:extLst>
      <p:ext uri="{BB962C8B-B14F-4D97-AF65-F5344CB8AC3E}">
        <p14:creationId xmlns:p14="http://schemas.microsoft.com/office/powerpoint/2010/main" val="4021069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233363" indent="0" algn="l" eaLnBrk="1" hangingPunct="1"/>
            <a:r>
              <a:rPr lang="en-US" sz="2800" dirty="0"/>
              <a:t>A fault-tolerant, elastic, decentralized p2p-based cluster membership service with no single point of failure or bottleneck</a:t>
            </a:r>
          </a:p>
          <a:p>
            <a:pPr marL="233363" indent="0" algn="l" eaLnBrk="1" hangingPunct="1"/>
            <a:endParaRPr lang="en-US" sz="2800" dirty="0"/>
          </a:p>
          <a:p>
            <a:pPr marL="233363" indent="0" algn="l" eaLnBrk="1" hangingPunct="1"/>
            <a:r>
              <a:rPr lang="en-US" sz="2800" dirty="0"/>
              <a:t>A layer of abstraction above </a:t>
            </a:r>
            <a:r>
              <a:rPr lang="en-US" sz="2800" dirty="0" err="1"/>
              <a:t>Akka</a:t>
            </a:r>
            <a:r>
              <a:rPr lang="en-US" sz="2800" dirty="0"/>
              <a:t> </a:t>
            </a:r>
            <a:r>
              <a:rPr lang="en-US" sz="2800" dirty="0" err="1"/>
              <a:t>remoting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1557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membership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A cluster is made up of a set of member nodes.</a:t>
            </a:r>
          </a:p>
          <a:p>
            <a:pPr marL="1314450" lvl="1" indent="-457200"/>
            <a:r>
              <a:rPr lang="en-US" sz="2400" dirty="0"/>
              <a:t>Each node is an </a:t>
            </a:r>
            <a:r>
              <a:rPr lang="en-US" sz="2400" dirty="0" err="1"/>
              <a:t>ActorSystem</a:t>
            </a:r>
            <a:r>
              <a:rPr lang="en-US" sz="2400" dirty="0"/>
              <a:t> (having the same name)</a:t>
            </a:r>
          </a:p>
          <a:p>
            <a:pPr marL="1314450" lvl="1" indent="-457200"/>
            <a:r>
              <a:rPr lang="en-US" sz="2400" dirty="0"/>
              <a:t>The identifier for each node is a </a:t>
            </a:r>
            <a:r>
              <a:rPr lang="en-US" sz="2400" dirty="0" err="1"/>
              <a:t>hostname:port</a:t>
            </a:r>
            <a:r>
              <a:rPr lang="en-US" sz="2400" dirty="0"/>
              <a:t> tuple. </a:t>
            </a:r>
          </a:p>
          <a:p>
            <a:pPr marL="457200" indent="0" algn="l" eaLnBrk="1" hangingPunct="1"/>
            <a:endParaRPr lang="en-US" sz="2800" dirty="0"/>
          </a:p>
          <a:p>
            <a:pPr marL="457200" indent="0" algn="l" eaLnBrk="1" hangingPunct="1"/>
            <a:r>
              <a:rPr lang="en-US" sz="2800" dirty="0"/>
              <a:t>An </a:t>
            </a:r>
            <a:r>
              <a:rPr lang="en-US" sz="2800" dirty="0" err="1"/>
              <a:t>Akka</a:t>
            </a:r>
            <a:r>
              <a:rPr lang="en-US" sz="2800" dirty="0"/>
              <a:t> application can be distributed over a cluster with each node hosting some part of the application. </a:t>
            </a:r>
          </a:p>
          <a:p>
            <a:pPr marL="457200" indent="0" algn="l" eaLnBrk="1" hangingPunct="1"/>
            <a:endParaRPr lang="en-US" sz="2800" dirty="0"/>
          </a:p>
          <a:p>
            <a:pPr marL="457200" indent="0" algn="l" eaLnBrk="1" hangingPunct="1"/>
            <a:r>
              <a:rPr lang="en-US" sz="2800" dirty="0"/>
              <a:t>Joining a cluster is initiated by issuing a Join command to one of the nodes in the cluster.</a:t>
            </a:r>
          </a:p>
          <a:p>
            <a:pPr marL="457200" indent="0" algn="l"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268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events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The membership service allows actors in member nodes to monitor state transitions of other member nodes</a:t>
            </a:r>
          </a:p>
          <a:p>
            <a:pPr marL="920750" lvl="1" indent="-404813"/>
            <a:r>
              <a:rPr lang="en-US" dirty="0"/>
              <a:t>The actor must register as a listener for </a:t>
            </a:r>
            <a:r>
              <a:rPr lang="en-US" sz="2000" dirty="0" err="1">
                <a:latin typeface="Consolas"/>
                <a:cs typeface="Consolas"/>
              </a:rPr>
              <a:t>ClusterEvent</a:t>
            </a:r>
            <a:r>
              <a:rPr lang="en-US" dirty="0">
                <a:cs typeface="Consolas"/>
              </a:rPr>
              <a:t> events:</a:t>
            </a:r>
            <a:r>
              <a:rPr lang="en-US" dirty="0">
                <a:latin typeface="Consolas"/>
                <a:cs typeface="Consolas"/>
              </a:rPr>
              <a:t>  </a:t>
            </a:r>
            <a:endParaRPr lang="en-US" dirty="0"/>
          </a:p>
          <a:p>
            <a:pPr marL="1265237" lvl="2" indent="-404813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MemberJoined</a:t>
            </a:r>
            <a:r>
              <a:rPr lang="en-US" dirty="0"/>
              <a:t> - A new member has joined the cluster and its status has been changed to Joining</a:t>
            </a:r>
          </a:p>
          <a:p>
            <a:pPr marL="1265237" lvl="2" indent="-404813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MemberUp</a:t>
            </a:r>
            <a:r>
              <a:rPr lang="en-US" dirty="0"/>
              <a:t> - A new member has joined the cluster and its status has been changed to Up</a:t>
            </a:r>
          </a:p>
          <a:p>
            <a:pPr marL="1265237" lvl="2" indent="-404813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MemberExited</a:t>
            </a:r>
            <a:r>
              <a:rPr lang="en-US" dirty="0"/>
              <a:t> - A member is leaving the cluster and its status has been changed to Exiting </a:t>
            </a:r>
          </a:p>
          <a:p>
            <a:pPr marL="1265237" lvl="2" indent="-404813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MemberRemoved</a:t>
            </a:r>
            <a:r>
              <a:rPr lang="en-US" dirty="0"/>
              <a:t> - Member completely removed from the cluster.</a:t>
            </a:r>
          </a:p>
          <a:p>
            <a:pPr marL="1265237" lvl="2" indent="-404813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UnreachableMember</a:t>
            </a:r>
            <a:r>
              <a:rPr lang="en-US" dirty="0"/>
              <a:t> - A member is considered as unreachable, detected by the failure detector of at least one other node.</a:t>
            </a:r>
          </a:p>
          <a:p>
            <a:pPr marL="1265237" lvl="2" indent="-404813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ReachableMember</a:t>
            </a:r>
            <a:r>
              <a:rPr lang="en-US" dirty="0"/>
              <a:t> - A member is considered as reachable again, after having been unreachable.</a:t>
            </a:r>
          </a:p>
        </p:txBody>
      </p:sp>
    </p:spTree>
    <p:extLst>
      <p:ext uri="{BB962C8B-B14F-4D97-AF65-F5344CB8AC3E}">
        <p14:creationId xmlns:p14="http://schemas.microsoft.com/office/powerpoint/2010/main" val="2753966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Add dependency to </a:t>
            </a:r>
            <a:r>
              <a:rPr lang="en-US" sz="2400" dirty="0" err="1">
                <a:latin typeface="Consolas"/>
                <a:cs typeface="Consolas"/>
              </a:rPr>
              <a:t>build.sbt</a:t>
            </a:r>
            <a:r>
              <a:rPr lang="en-US" sz="2800" dirty="0"/>
              <a:t>:</a:t>
            </a:r>
            <a:endParaRPr lang="en-US" sz="1600" dirty="0">
              <a:latin typeface="Consolas"/>
              <a:cs typeface="Consolas"/>
            </a:endParaRPr>
          </a:p>
          <a:p>
            <a:pPr marL="457200" indent="0" algn="l" eaLnBrk="1" hangingPunct="1"/>
            <a:r>
              <a:rPr lang="en-US" sz="1600" dirty="0" err="1">
                <a:latin typeface="Consolas"/>
                <a:cs typeface="Consolas"/>
              </a:rPr>
              <a:t>libraryDependencies</a:t>
            </a:r>
            <a:r>
              <a:rPr lang="en-US" sz="1600" dirty="0">
                <a:latin typeface="Consolas"/>
                <a:cs typeface="Consolas"/>
              </a:rPr>
              <a:t> += "</a:t>
            </a:r>
            <a:r>
              <a:rPr lang="en-US" sz="1600" dirty="0" err="1">
                <a:latin typeface="Consolas"/>
                <a:cs typeface="Consolas"/>
              </a:rPr>
              <a:t>com.typesafe.akka</a:t>
            </a:r>
            <a:r>
              <a:rPr lang="en-US" sz="1600" dirty="0">
                <a:latin typeface="Consolas"/>
                <a:cs typeface="Consolas"/>
              </a:rPr>
              <a:t>" %% "</a:t>
            </a:r>
            <a:r>
              <a:rPr lang="en-US" sz="1600" dirty="0" err="1">
                <a:latin typeface="Consolas"/>
                <a:cs typeface="Consolas"/>
              </a:rPr>
              <a:t>akka</a:t>
            </a:r>
            <a:r>
              <a:rPr lang="en-US" sz="1600" dirty="0">
                <a:latin typeface="Consolas"/>
                <a:cs typeface="Consolas"/>
              </a:rPr>
              <a:t>-cluster" % "2.6.4”</a:t>
            </a:r>
          </a:p>
          <a:p>
            <a:pPr marL="457200" indent="0" algn="l" eaLnBrk="1" hangingPunct="1"/>
            <a:endParaRPr lang="en-US" sz="1600" dirty="0">
              <a:latin typeface="Consolas"/>
              <a:cs typeface="Consolas"/>
            </a:endParaRPr>
          </a:p>
          <a:p>
            <a:pPr marL="457200" indent="0" algn="l" eaLnBrk="1" hangingPunct="1"/>
            <a:r>
              <a:rPr lang="en-US" dirty="0">
                <a:cs typeface="Consolas"/>
              </a:rPr>
              <a:t>Additional project dependencies:</a:t>
            </a:r>
            <a:endParaRPr lang="en-US" sz="2400" dirty="0">
              <a:cs typeface="Consolas"/>
            </a:endParaRPr>
          </a:p>
          <a:p>
            <a:pPr marL="4572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libraryDependencies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++= Seq(</a:t>
            </a:r>
          </a:p>
          <a:p>
            <a:pPr marL="4572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com.typesafe.akka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%%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akka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-actor" %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akkaVersion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com.typesafe.akka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%%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akka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-serialization-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jackson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%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akkaVersion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com.typesafe.akka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%%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akka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-cluster" %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akkaVersion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com.typesafe.akka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%%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akka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-cluster-metrics" %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akkaVersion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com.typesafe.akka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%%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akka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-cluster-tools" %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akkaVersion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9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 err="1"/>
              <a:t>Application.conf</a:t>
            </a:r>
            <a:r>
              <a:rPr lang="en-US" sz="2800" dirty="0"/>
              <a:t>:</a:t>
            </a:r>
          </a:p>
          <a:p>
            <a:pPr marL="457200" indent="0" algn="l" eaLnBrk="1" hangingPunct="1"/>
            <a:endParaRPr lang="en-US" sz="1600" dirty="0">
              <a:latin typeface="Consolas"/>
              <a:cs typeface="Consolas"/>
            </a:endParaRPr>
          </a:p>
          <a:p>
            <a:pPr marL="914400" indent="0" algn="l" eaLnBrk="1" hangingPunct="1">
              <a:spcBef>
                <a:spcPts val="0"/>
              </a:spcBef>
            </a:pPr>
            <a:r>
              <a:rPr lang="en-US" sz="1400" dirty="0" err="1">
                <a:latin typeface="Consolas"/>
                <a:cs typeface="Consolas"/>
              </a:rPr>
              <a:t>akka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914400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actor {</a:t>
            </a:r>
          </a:p>
          <a:p>
            <a:pPr marL="914400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provider = cluster</a:t>
            </a:r>
          </a:p>
          <a:p>
            <a:pPr marL="914400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serializers {</a:t>
            </a:r>
          </a:p>
          <a:p>
            <a:pPr marL="914400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  </a:t>
            </a:r>
            <a:r>
              <a:rPr lang="en-US" sz="1400" dirty="0" err="1">
                <a:latin typeface="Consolas"/>
                <a:cs typeface="Consolas"/>
              </a:rPr>
              <a:t>jackson</a:t>
            </a:r>
            <a:r>
              <a:rPr lang="en-US" sz="1400" dirty="0">
                <a:latin typeface="Consolas"/>
                <a:cs typeface="Consolas"/>
              </a:rPr>
              <a:t>-json = "</a:t>
            </a:r>
            <a:r>
              <a:rPr lang="en-US" sz="1400" dirty="0" err="1">
                <a:latin typeface="Consolas"/>
                <a:cs typeface="Consolas"/>
              </a:rPr>
              <a:t>akka.serialization.jackson.JacksonJsonSerializer</a:t>
            </a:r>
            <a:r>
              <a:rPr lang="en-US" sz="1400" dirty="0">
                <a:latin typeface="Consolas"/>
                <a:cs typeface="Consolas"/>
              </a:rPr>
              <a:t>"}</a:t>
            </a:r>
          </a:p>
          <a:p>
            <a:pPr marL="914400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serialization-bindings {</a:t>
            </a:r>
          </a:p>
          <a:p>
            <a:pPr marL="914400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  "</a:t>
            </a:r>
            <a:r>
              <a:rPr lang="en-US" sz="1400" dirty="0" err="1">
                <a:latin typeface="Consolas"/>
                <a:cs typeface="Consolas"/>
              </a:rPr>
              <a:t>sample.cluster.transformation.Messages</a:t>
            </a:r>
            <a:r>
              <a:rPr lang="en-US" sz="1400" dirty="0">
                <a:latin typeface="Consolas"/>
                <a:cs typeface="Consolas"/>
              </a:rPr>
              <a:t>" = </a:t>
            </a:r>
            <a:r>
              <a:rPr lang="en-US" sz="1400" dirty="0" err="1">
                <a:latin typeface="Consolas"/>
                <a:cs typeface="Consolas"/>
              </a:rPr>
              <a:t>jackson</a:t>
            </a:r>
            <a:r>
              <a:rPr lang="en-US" sz="1400" dirty="0">
                <a:latin typeface="Consolas"/>
                <a:cs typeface="Consolas"/>
              </a:rPr>
              <a:t>-json</a:t>
            </a:r>
          </a:p>
          <a:p>
            <a:pPr marL="914400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  "</a:t>
            </a:r>
            <a:r>
              <a:rPr lang="en-US" sz="1400" dirty="0" err="1">
                <a:latin typeface="Consolas"/>
                <a:cs typeface="Consolas"/>
              </a:rPr>
              <a:t>sample.cluster.stats.Messages</a:t>
            </a:r>
            <a:r>
              <a:rPr lang="en-US" sz="1400" dirty="0">
                <a:latin typeface="Consolas"/>
                <a:cs typeface="Consolas"/>
              </a:rPr>
              <a:t>" = </a:t>
            </a:r>
            <a:r>
              <a:rPr lang="en-US" sz="1400" dirty="0" err="1">
                <a:latin typeface="Consolas"/>
                <a:cs typeface="Consolas"/>
              </a:rPr>
              <a:t>jackson</a:t>
            </a:r>
            <a:r>
              <a:rPr lang="en-US" sz="1400" dirty="0">
                <a:latin typeface="Consolas"/>
                <a:cs typeface="Consolas"/>
              </a:rPr>
              <a:t>-json}}</a:t>
            </a:r>
          </a:p>
          <a:p>
            <a:pPr marL="914400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remote {</a:t>
            </a:r>
          </a:p>
          <a:p>
            <a:pPr marL="914400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artery {</a:t>
            </a:r>
          </a:p>
          <a:p>
            <a:pPr marL="914400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  </a:t>
            </a:r>
            <a:r>
              <a:rPr lang="en-US" sz="1400" dirty="0" err="1">
                <a:latin typeface="Consolas"/>
                <a:cs typeface="Consolas"/>
              </a:rPr>
              <a:t>canonical.hostname</a:t>
            </a:r>
            <a:r>
              <a:rPr lang="en-US" sz="1400" dirty="0">
                <a:latin typeface="Consolas"/>
                <a:cs typeface="Consolas"/>
              </a:rPr>
              <a:t> = "127.0.0.1"</a:t>
            </a:r>
          </a:p>
          <a:p>
            <a:pPr marL="914400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  </a:t>
            </a:r>
            <a:r>
              <a:rPr lang="en-US" sz="1400" dirty="0" err="1">
                <a:latin typeface="Consolas"/>
                <a:cs typeface="Consolas"/>
              </a:rPr>
              <a:t>canonical.port</a:t>
            </a:r>
            <a:r>
              <a:rPr lang="en-US" sz="1400" dirty="0">
                <a:latin typeface="Consolas"/>
                <a:cs typeface="Consolas"/>
              </a:rPr>
              <a:t> = 0}}</a:t>
            </a:r>
          </a:p>
          <a:p>
            <a:pPr marL="914400" indent="0" algn="l" eaLnBrk="1" hangingPunct="1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cluster {</a:t>
            </a:r>
          </a:p>
          <a:p>
            <a:pPr marL="914400" indent="0" algn="l" eaLnBrk="1" hangingPunct="1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seed-nodes = [</a:t>
            </a:r>
          </a:p>
          <a:p>
            <a:pPr marL="914400" indent="0" algn="l" eaLnBrk="1" hangingPunct="1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  "</a:t>
            </a:r>
            <a:r>
              <a:rPr lang="en-US" sz="1400" dirty="0" err="1">
                <a:latin typeface="Consolas"/>
                <a:cs typeface="Consolas"/>
              </a:rPr>
              <a:t>akka</a:t>
            </a:r>
            <a:r>
              <a:rPr lang="en-US" sz="1400" dirty="0">
                <a:latin typeface="Consolas"/>
                <a:cs typeface="Consolas"/>
              </a:rPr>
              <a:t>://ClusterSystem@127.0.0.1:2551",</a:t>
            </a:r>
          </a:p>
          <a:p>
            <a:pPr marL="914400" indent="0" algn="l" eaLnBrk="1" hangingPunct="1">
              <a:spcBef>
                <a:spcPts val="0"/>
              </a:spcBef>
            </a:pPr>
            <a:r>
              <a:rPr lang="en-US" sz="1400" dirty="0">
                <a:latin typeface="Consolas"/>
                <a:cs typeface="Consolas"/>
              </a:rPr>
              <a:t>      "</a:t>
            </a:r>
            <a:r>
              <a:rPr lang="en-US" sz="1400" dirty="0" err="1">
                <a:latin typeface="Consolas"/>
                <a:cs typeface="Consolas"/>
              </a:rPr>
              <a:t>akka</a:t>
            </a:r>
            <a:r>
              <a:rPr lang="en-US" sz="1400" dirty="0">
                <a:latin typeface="Consolas"/>
                <a:cs typeface="Consolas"/>
              </a:rPr>
              <a:t>://ClusterSystem@127.0.0.1:2552"]}}</a:t>
            </a:r>
          </a:p>
          <a:p>
            <a:pPr marL="914400" indent="0" algn="l" eaLnBrk="1" hangingPunct="1">
              <a:spcBef>
                <a:spcPts val="0"/>
              </a:spcBef>
            </a:pPr>
            <a:endParaRPr lang="en-US" sz="1600" dirty="0">
              <a:latin typeface="Consolas"/>
              <a:cs typeface="Consolas"/>
            </a:endParaRPr>
          </a:p>
          <a:p>
            <a:pPr marL="450850" indent="0" algn="l" eaLnBrk="1" hangingPunct="1">
              <a:spcBef>
                <a:spcPts val="0"/>
              </a:spcBef>
            </a:pPr>
            <a:r>
              <a:rPr lang="en-US" sz="2800" dirty="0">
                <a:cs typeface="Consolas"/>
              </a:rPr>
              <a:t>The seed nodes are configured contact points for initial, automatic, join of the cluster</a:t>
            </a:r>
          </a:p>
        </p:txBody>
      </p:sp>
    </p:spTree>
    <p:extLst>
      <p:ext uri="{BB962C8B-B14F-4D97-AF65-F5344CB8AC3E}">
        <p14:creationId xmlns:p14="http://schemas.microsoft.com/office/powerpoint/2010/main" val="11012285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117475"/>
            <a:endParaRPr lang="en-US" sz="1800" dirty="0">
              <a:latin typeface="Consolas"/>
              <a:cs typeface="Consolas"/>
            </a:endParaRPr>
          </a:p>
          <a:p>
            <a:pPr marL="457200"/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SimpleClusterApp.scala</a:t>
            </a:r>
            <a:endParaRPr lang="en-US" sz="1800" dirty="0">
              <a:latin typeface="Consolas"/>
              <a:cs typeface="Consolas"/>
            </a:endParaRPr>
          </a:p>
          <a:p>
            <a:pPr marL="457200"/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SimpleClusterListener.scala</a:t>
            </a:r>
            <a:endParaRPr lang="en-US" sz="1800" dirty="0">
              <a:latin typeface="Consolas"/>
              <a:cs typeface="Consolas"/>
            </a:endParaRPr>
          </a:p>
          <a:p>
            <a:pPr marL="457200"/>
            <a:r>
              <a:rPr lang="en-US" sz="1800" dirty="0">
                <a:latin typeface="Consolas"/>
                <a:cs typeface="Consolas"/>
              </a:rPr>
              <a:t>	SimpleClusterListener2.scala</a:t>
            </a:r>
          </a:p>
          <a:p>
            <a:pPr marL="457200"/>
            <a:endParaRPr lang="en-US" sz="2400" dirty="0">
              <a:cs typeface="Consolas"/>
            </a:endParaRPr>
          </a:p>
          <a:p>
            <a:pPr marL="457200"/>
            <a:r>
              <a:rPr lang="en-US" sz="2400" dirty="0">
                <a:cs typeface="Consolas"/>
              </a:rPr>
              <a:t>To run example:</a:t>
            </a:r>
            <a:endParaRPr lang="en-US" sz="1800" dirty="0">
              <a:latin typeface="Consolas"/>
              <a:cs typeface="Consolas"/>
            </a:endParaRPr>
          </a:p>
          <a:p>
            <a:pPr marL="457200"/>
            <a:r>
              <a:rPr lang="en-US" sz="1800" dirty="0">
                <a:latin typeface="Consolas"/>
                <a:cs typeface="Consolas"/>
              </a:rPr>
              <a:t>$  </a:t>
            </a:r>
            <a:r>
              <a:rPr lang="en-US" sz="1800" dirty="0" err="1">
                <a:latin typeface="Consolas"/>
                <a:cs typeface="Consolas"/>
              </a:rPr>
              <a:t>runMain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sample.cluster.simple.SimpleClusterApp</a:t>
            </a:r>
            <a:endParaRPr lang="en-US" sz="1800" dirty="0">
              <a:latin typeface="Consolas"/>
              <a:cs typeface="Consolas"/>
            </a:endParaRPr>
          </a:p>
          <a:p>
            <a:pPr marL="457200"/>
            <a:endParaRPr lang="en-US" sz="2400" dirty="0">
              <a:cs typeface="Consolas"/>
            </a:endParaRPr>
          </a:p>
          <a:p>
            <a:pPr marL="457200"/>
            <a:r>
              <a:rPr lang="en-US" sz="2400">
                <a:cs typeface="Consolas"/>
              </a:rPr>
              <a:t>Or, </a:t>
            </a:r>
            <a:r>
              <a:rPr lang="en-US" sz="2400" dirty="0">
                <a:cs typeface="Consolas"/>
              </a:rPr>
              <a:t>in separate JVMs:</a:t>
            </a:r>
            <a:endParaRPr lang="en-US" sz="1800" dirty="0">
              <a:latin typeface="Consolas"/>
              <a:cs typeface="Consolas"/>
            </a:endParaRPr>
          </a:p>
          <a:p>
            <a:pPr marL="457200"/>
            <a:r>
              <a:rPr lang="en-US" sz="1800" dirty="0">
                <a:latin typeface="Consolas"/>
                <a:cs typeface="Consolas"/>
              </a:rPr>
              <a:t>$  </a:t>
            </a:r>
            <a:r>
              <a:rPr lang="en-US" sz="1800" dirty="0" err="1">
                <a:latin typeface="Consolas"/>
                <a:cs typeface="Consolas"/>
              </a:rPr>
              <a:t>runMain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sample.cluster.simple.SimpleClusterApp</a:t>
            </a:r>
            <a:r>
              <a:rPr lang="en-US" sz="1800" dirty="0">
                <a:latin typeface="Consolas"/>
                <a:cs typeface="Consolas"/>
              </a:rPr>
              <a:t> 2551</a:t>
            </a:r>
          </a:p>
          <a:p>
            <a:pPr marL="457200"/>
            <a:r>
              <a:rPr lang="en-US" sz="1800" dirty="0">
                <a:latin typeface="Consolas"/>
                <a:cs typeface="Consolas"/>
              </a:rPr>
              <a:t>$  </a:t>
            </a:r>
            <a:r>
              <a:rPr lang="en-US" sz="1800" dirty="0" err="1">
                <a:latin typeface="Consolas"/>
                <a:cs typeface="Consolas"/>
              </a:rPr>
              <a:t>runMain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sample.cluster.simple.SimpleClusterApp</a:t>
            </a:r>
            <a:r>
              <a:rPr lang="en-US" sz="1800" dirty="0">
                <a:latin typeface="Consolas"/>
                <a:cs typeface="Consolas"/>
              </a:rPr>
              <a:t> 2552</a:t>
            </a:r>
          </a:p>
          <a:p>
            <a:pPr marL="457200"/>
            <a:r>
              <a:rPr lang="en-US" sz="1800" dirty="0">
                <a:latin typeface="Consolas"/>
                <a:cs typeface="Consolas"/>
              </a:rPr>
              <a:t>$  </a:t>
            </a:r>
            <a:r>
              <a:rPr lang="en-US" sz="1800" dirty="0" err="1">
                <a:latin typeface="Consolas"/>
                <a:cs typeface="Consolas"/>
              </a:rPr>
              <a:t>runMain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sample.cluster.simple.SimpleClusterApp</a:t>
            </a:r>
            <a:r>
              <a:rPr lang="en-US" sz="1800" dirty="0">
                <a:latin typeface="Consolas"/>
                <a:cs typeface="Consolas"/>
              </a:rPr>
              <a:t> 0</a:t>
            </a:r>
          </a:p>
          <a:p>
            <a:pPr marL="457200"/>
            <a:r>
              <a:rPr lang="en-US" sz="1800" dirty="0">
                <a:latin typeface="Consolas"/>
                <a:cs typeface="Consolas"/>
              </a:rPr>
              <a:t>$  </a:t>
            </a:r>
            <a:r>
              <a:rPr lang="en-US" sz="1800" dirty="0" err="1">
                <a:latin typeface="Consolas"/>
                <a:cs typeface="Consolas"/>
              </a:rPr>
              <a:t>runMain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sample.cluster.simple.SimpleClusterApp</a:t>
            </a:r>
            <a:r>
              <a:rPr lang="en-US" sz="1800" dirty="0">
                <a:latin typeface="Consolas"/>
                <a:cs typeface="Consolas"/>
              </a:rPr>
              <a:t> 0</a:t>
            </a:r>
          </a:p>
          <a:p>
            <a:pPr marL="457200"/>
            <a:endParaRPr lang="en-US" sz="1800" dirty="0">
              <a:latin typeface="Consolas"/>
              <a:cs typeface="Consolas"/>
            </a:endParaRPr>
          </a:p>
          <a:p>
            <a:pPr marL="117475"/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7826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Seed nodes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The seed nodes are configured contact points for new nodes joining the cluster</a:t>
            </a:r>
          </a:p>
          <a:p>
            <a:pPr marL="914400" indent="-457200" algn="l">
              <a:buClr>
                <a:srgbClr val="FF0000"/>
              </a:buClr>
              <a:buFont typeface="Wingdings" charset="2"/>
              <a:buChar char="§"/>
            </a:pPr>
            <a:endParaRPr lang="en-US" sz="2400" dirty="0">
              <a:latin typeface="Consolas"/>
              <a:cs typeface="Consolas"/>
            </a:endParaRPr>
          </a:p>
          <a:p>
            <a:pPr marL="914400" indent="-457200" algn="l"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/>
              <a:t>When a new node is started it sends a message to all seed nodes and then sends a join command to the seed node that answers first</a:t>
            </a:r>
          </a:p>
          <a:p>
            <a:pPr marL="914400" indent="-457200" algn="l"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/>
              <a:t>The seed nodes configuration value is only relevant for new nodes joining the cluster as it helps them to find contact points to send the join command to</a:t>
            </a:r>
          </a:p>
          <a:p>
            <a:pPr marL="914400" indent="-457200" algn="l"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/>
              <a:t>A new member can send this command to any current member of the cluster, not only to the seed nodes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849230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example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How to make use of cluster membership events?</a:t>
            </a:r>
          </a:p>
          <a:p>
            <a:pPr marL="914400" indent="-457200" algn="l"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/>
              <a:t>Example application with backend workers who detect, and then register with, new frontend master nodes  </a:t>
            </a:r>
          </a:p>
          <a:p>
            <a:pPr marL="457200" indent="0" algn="l" eaLnBrk="1" hangingPunct="1"/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TransformationMessages.scala</a:t>
            </a:r>
            <a:endParaRPr lang="en-US" sz="1800" dirty="0">
              <a:latin typeface="Consolas"/>
              <a:cs typeface="Consolas"/>
            </a:endParaRPr>
          </a:p>
          <a:p>
            <a:pPr marL="457200" indent="0" algn="l"/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TransformationBackend.scala</a:t>
            </a:r>
            <a:endParaRPr lang="en-US" sz="1800" dirty="0">
              <a:latin typeface="Consolas"/>
              <a:cs typeface="Consolas"/>
            </a:endParaRPr>
          </a:p>
          <a:p>
            <a:pPr marL="457200" indent="0" algn="l"/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TransformationFrontend.scala</a:t>
            </a:r>
            <a:endParaRPr lang="en-US" sz="1800" dirty="0">
              <a:latin typeface="Consolas"/>
              <a:cs typeface="Consolas"/>
            </a:endParaRPr>
          </a:p>
          <a:p>
            <a:pPr marL="457200" indent="0" algn="l" eaLnBrk="1" hangingPunct="1"/>
            <a:endParaRPr lang="en-US" sz="2800" dirty="0"/>
          </a:p>
          <a:p>
            <a:pPr marL="457200" indent="0" algn="l" eaLnBrk="1" hangingPunct="1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9267" y="4328290"/>
            <a:ext cx="88147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In separate windows: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sample.cluster.transformation.TransformationFrontend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2551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sample.cluster.transformation.TransformationBackend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2552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sample.cluster.transformation.TransformationBackend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sample.cluster.transformation.TransformationBackend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sample.cluster.transformation.TransformationFrontend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813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Reliable group communication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1300"/>
            <a:ext cx="8763000" cy="5346700"/>
          </a:xfrm>
        </p:spPr>
        <p:txBody>
          <a:bodyPr lIns="0" tIns="0" rIns="0" bIns="0"/>
          <a:lstStyle/>
          <a:p>
            <a:pPr marL="457200" indent="0" algn="l" defTabSz="449263" eaLnBrk="1" hangingPunct="1">
              <a:lnSpc>
                <a:spcPct val="94000"/>
              </a:lnSpc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Process replication helps in fault tolerance but gives rise to a new problem:</a:t>
            </a:r>
          </a:p>
          <a:p>
            <a:pPr marL="1204912" lvl="2" indent="-393700">
              <a:lnSpc>
                <a:spcPct val="94000"/>
              </a:lnSpc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How to construct a reliable multicast service, one that provides a guarantee that all processes in a group receive a message?</a:t>
            </a:r>
          </a:p>
          <a:p>
            <a:pPr marL="800100" indent="-342900" algn="l" defTabSz="449263" eaLnBrk="1" hangingPunct="1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A simple solution that does not scale:</a:t>
            </a:r>
          </a:p>
          <a:p>
            <a:pPr marL="1204912" lvl="2" indent="-3937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Use multiple reliable point-to-point channels</a:t>
            </a:r>
          </a:p>
          <a:p>
            <a:pPr marL="800100" indent="-342900" algn="l" defTabSz="449263" eaLnBrk="1" hangingPunct="1">
              <a:buClr>
                <a:srgbClr val="000000"/>
              </a:buClr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Other problems that we will consider later:</a:t>
            </a:r>
          </a:p>
          <a:p>
            <a:pPr marL="1204912" lvl="2" indent="-3937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Process failures</a:t>
            </a:r>
          </a:p>
          <a:p>
            <a:pPr marL="1204912" lvl="2" indent="-3937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Processes join and leave groups</a:t>
            </a:r>
          </a:p>
          <a:p>
            <a:pPr marL="1200150" lvl="1" indent="-742950">
              <a:buClr>
                <a:srgbClr val="000000"/>
              </a:buClr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We assume that unreliable multicasting is available</a:t>
            </a:r>
          </a:p>
          <a:p>
            <a:pPr marL="1204912" lvl="2" indent="-3937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solidFill>
                  <a:srgbClr val="FF0000"/>
                </a:solidFill>
              </a:rPr>
              <a:t>We assume processes are reliable, for now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br>
              <a:rPr lang="en-US" dirty="0"/>
            </a:br>
            <a:r>
              <a:rPr lang="en-US" dirty="0"/>
              <a:t>Node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roles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Nodes in cluster need not perform the same function</a:t>
            </a:r>
          </a:p>
          <a:p>
            <a:pPr marL="1314450" lvl="1" indent="-457200"/>
            <a:r>
              <a:rPr lang="en-US" sz="2400" dirty="0"/>
              <a:t>Some nodes could run the web front-end, others could run the data access layer, and some others could run the number-crunching</a:t>
            </a:r>
          </a:p>
          <a:p>
            <a:pPr marL="1314450" lvl="1" indent="-457200"/>
            <a:r>
              <a:rPr lang="en-US" sz="2400" dirty="0"/>
              <a:t>Deployment of actors—for example by cluster-aware routers—can take node roles into account to achieve this distribution of responsibilities</a:t>
            </a:r>
          </a:p>
          <a:p>
            <a:pPr marL="1314450" lvl="1" indent="-457200"/>
            <a:r>
              <a:rPr lang="en-US" sz="2400" dirty="0"/>
              <a:t>The roles of a node is defined in the configuration property named </a:t>
            </a:r>
            <a:r>
              <a:rPr lang="en-US" sz="2000" dirty="0" err="1">
                <a:latin typeface="Consolas"/>
                <a:cs typeface="Consolas"/>
              </a:rPr>
              <a:t>akka.cluster.roles</a:t>
            </a:r>
            <a:endParaRPr lang="en-US" sz="2000" dirty="0">
              <a:latin typeface="Consolas"/>
              <a:cs typeface="Consolas"/>
            </a:endParaRPr>
          </a:p>
          <a:p>
            <a:pPr marL="1314450" lvl="1" indent="-457200"/>
            <a:r>
              <a:rPr lang="en-US" sz="2400" dirty="0"/>
              <a:t>The roles of the nodes are part of the membership information in </a:t>
            </a:r>
            <a:r>
              <a:rPr lang="en-US" sz="2000" dirty="0" err="1">
                <a:latin typeface="Consolas"/>
                <a:cs typeface="Consolas"/>
              </a:rPr>
              <a:t>MemberEvent</a:t>
            </a:r>
            <a:r>
              <a:rPr lang="en-US" sz="2400" dirty="0"/>
              <a:t> that you can subscribe to.</a:t>
            </a:r>
          </a:p>
        </p:txBody>
      </p:sp>
    </p:spTree>
    <p:extLst>
      <p:ext uri="{BB962C8B-B14F-4D97-AF65-F5344CB8AC3E}">
        <p14:creationId xmlns:p14="http://schemas.microsoft.com/office/powerpoint/2010/main" val="7635164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implementation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87597"/>
            <a:ext cx="9144000" cy="5270403"/>
          </a:xfrm>
        </p:spPr>
        <p:txBody>
          <a:bodyPr/>
          <a:lstStyle/>
          <a:p>
            <a:pPr marL="457200" indent="0" algn="l" eaLnBrk="1" hangingPunct="1"/>
            <a:r>
              <a:rPr lang="en-US" sz="2800" dirty="0"/>
              <a:t>Cluster membership is communicated using a </a:t>
            </a:r>
            <a:r>
              <a:rPr lang="en-US" sz="2800" dirty="0">
                <a:solidFill>
                  <a:srgbClr val="FF0000"/>
                </a:solidFill>
              </a:rPr>
              <a:t>gossip protocol</a:t>
            </a:r>
          </a:p>
          <a:p>
            <a:pPr marL="1314450" lvl="1" indent="-457200"/>
            <a:r>
              <a:rPr lang="en-US" sz="2400" dirty="0"/>
              <a:t>The current state of the cluster is gossiped randomly through the cluster</a:t>
            </a:r>
          </a:p>
          <a:p>
            <a:pPr marL="1314450" lvl="1" indent="-457200"/>
            <a:r>
              <a:rPr lang="en-US" sz="2400" dirty="0"/>
              <a:t>The gossip protocol is a variation of push-pull gossip</a:t>
            </a:r>
          </a:p>
          <a:p>
            <a:pPr marL="1719262" lvl="2" indent="-457200"/>
            <a:r>
              <a:rPr lang="en-US" sz="2000" dirty="0"/>
              <a:t>used to reduce the amount of gossip information sent around the cluster</a:t>
            </a:r>
          </a:p>
          <a:p>
            <a:pPr marL="1719262" lvl="2" indent="-457200"/>
            <a:r>
              <a:rPr lang="en-US" sz="2000" dirty="0"/>
              <a:t>a digest is sent representing current versions but not actual values</a:t>
            </a:r>
          </a:p>
          <a:p>
            <a:pPr marL="1719262" lvl="2" indent="-457200"/>
            <a:r>
              <a:rPr lang="en-US" sz="2000" dirty="0"/>
              <a:t>the recipient of the gossip can then send back any values for which it has newer versions and also request values for which it has outdated versions</a:t>
            </a:r>
          </a:p>
          <a:p>
            <a:pPr marL="1314450" lvl="1" indent="-457200"/>
            <a:r>
              <a:rPr lang="en-US" sz="2400" dirty="0"/>
              <a:t>based on Amazon’s Dynamo system as well as </a:t>
            </a:r>
            <a:r>
              <a:rPr lang="en-US" sz="2400" dirty="0" err="1"/>
              <a:t>Riak</a:t>
            </a:r>
            <a:r>
              <a:rPr lang="en-US" sz="2400" dirty="0"/>
              <a:t> (both to be discussed in future lecture)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235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implementation</a:t>
            </a:r>
          </a:p>
        </p:txBody>
      </p:sp>
      <p:pic>
        <p:nvPicPr>
          <p:cNvPr id="3" name="Picture 2" descr="akka-cluster-goss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6" y="2469200"/>
            <a:ext cx="5676388" cy="26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3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cluster 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>
                <a:solidFill>
                  <a:srgbClr val="FF0000"/>
                </a:solidFill>
              </a:rPr>
              <a:t>Vector clocks </a:t>
            </a:r>
            <a:r>
              <a:rPr lang="en-US" sz="2800" dirty="0"/>
              <a:t>are used to reconcile and merge differences in cluster state during gossiping</a:t>
            </a:r>
          </a:p>
          <a:p>
            <a:pPr marL="457200" indent="0" algn="l" eaLnBrk="1" hangingPunct="1"/>
            <a:endParaRPr lang="en-US" sz="2800" dirty="0"/>
          </a:p>
          <a:p>
            <a:pPr marL="1314450" lvl="1" indent="-457200"/>
            <a:r>
              <a:rPr lang="en-US" sz="2400" dirty="0"/>
              <a:t>Each update to the cluster state has an accompanying update to the vector clock</a:t>
            </a:r>
          </a:p>
          <a:p>
            <a:pPr marL="1314450" lvl="1" indent="-457200"/>
            <a:r>
              <a:rPr lang="en-US" sz="2400" dirty="0"/>
              <a:t>The digest used by the push-pull gossip consists of vector timestamps so the the actual state is pushed only as needed</a:t>
            </a:r>
          </a:p>
        </p:txBody>
      </p:sp>
    </p:spTree>
    <p:extLst>
      <p:ext uri="{BB962C8B-B14F-4D97-AF65-F5344CB8AC3E}">
        <p14:creationId xmlns:p14="http://schemas.microsoft.com/office/powerpoint/2010/main" val="23313062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cluster 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>
                <a:solidFill>
                  <a:schemeClr val="tx1"/>
                </a:solidFill>
              </a:rPr>
              <a:t>The recipient of the gossip vector timestamp needs to determine whether:</a:t>
            </a:r>
          </a:p>
          <a:p>
            <a:pPr marL="457200" indent="0" algn="l" eaLnBrk="1" hangingPunct="1"/>
            <a:endParaRPr lang="en-US" sz="2800" dirty="0">
              <a:solidFill>
                <a:schemeClr val="tx1"/>
              </a:solidFill>
            </a:endParaRPr>
          </a:p>
          <a:p>
            <a:pPr marL="1314450" lvl="1" indent="-457200"/>
            <a:r>
              <a:rPr lang="en-US" sz="2400" dirty="0">
                <a:solidFill>
                  <a:schemeClr val="tx1"/>
                </a:solidFill>
              </a:rPr>
              <a:t>it has a newer version of the gossip state, in which case it sends that back to the gossiper</a:t>
            </a:r>
          </a:p>
          <a:p>
            <a:pPr marL="1314450" lvl="1" indent="-457200"/>
            <a:r>
              <a:rPr lang="en-US" sz="2400" dirty="0">
                <a:solidFill>
                  <a:schemeClr val="tx1"/>
                </a:solidFill>
              </a:rPr>
              <a:t>it has an outdated version of the state, in which case the recipient requests the current state from the gossiper by sending back its version of the gossip state</a:t>
            </a:r>
          </a:p>
        </p:txBody>
      </p:sp>
    </p:spTree>
    <p:extLst>
      <p:ext uri="{BB962C8B-B14F-4D97-AF65-F5344CB8AC3E}">
        <p14:creationId xmlns:p14="http://schemas.microsoft.com/office/powerpoint/2010/main" val="3910054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cluster 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>
                <a:solidFill>
                  <a:schemeClr val="tx1"/>
                </a:solidFill>
              </a:rPr>
              <a:t>Information about the cluster converges locally at a node at certain points in time</a:t>
            </a:r>
          </a:p>
          <a:p>
            <a:pPr marL="1314450" lvl="1" indent="-457200"/>
            <a:r>
              <a:rPr lang="en-US" sz="2400" dirty="0">
                <a:solidFill>
                  <a:schemeClr val="tx1"/>
                </a:solidFill>
              </a:rPr>
              <a:t>This is when a node can prove that the cluster state it is observing has been observed by all other nodes in the cluster</a:t>
            </a:r>
          </a:p>
          <a:p>
            <a:pPr marL="1314450" lvl="1" indent="-457200"/>
            <a:r>
              <a:rPr lang="en-US" sz="2400" dirty="0">
                <a:solidFill>
                  <a:schemeClr val="tx1"/>
                </a:solidFill>
              </a:rPr>
              <a:t>Convergence is implemented by passing a set of nodes that have seen the current state version during gossip</a:t>
            </a:r>
          </a:p>
          <a:p>
            <a:pPr marL="1719262" lvl="2" indent="-457200"/>
            <a:r>
              <a:rPr lang="en-US" sz="2000" dirty="0">
                <a:solidFill>
                  <a:schemeClr val="tx1"/>
                </a:solidFill>
              </a:rPr>
              <a:t>This information is referred to as the seen set</a:t>
            </a:r>
          </a:p>
          <a:p>
            <a:pPr marL="1314450" lvl="1" indent="-457200"/>
            <a:r>
              <a:rPr lang="en-US" sz="2400" dirty="0">
                <a:solidFill>
                  <a:schemeClr val="tx1"/>
                </a:solidFill>
              </a:rPr>
              <a:t>When all nodes are included in the seen set there is </a:t>
            </a:r>
            <a:r>
              <a:rPr lang="en-US" sz="2400" dirty="0">
                <a:solidFill>
                  <a:srgbClr val="FF0000"/>
                </a:solidFill>
              </a:rPr>
              <a:t>gossip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convergence</a:t>
            </a:r>
          </a:p>
          <a:p>
            <a:pPr marL="457200" indent="0" algn="l" eaLnBrk="1" hangingPunct="1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540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cluster 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 eaLnBrk="1" hangingPunct="1"/>
            <a:r>
              <a:rPr lang="en-US" sz="2800" dirty="0">
                <a:solidFill>
                  <a:schemeClr val="tx1"/>
                </a:solidFill>
              </a:rPr>
              <a:t>Gossip convergence cannot occur while any nodes are unreachable</a:t>
            </a:r>
          </a:p>
          <a:p>
            <a:pPr marL="1314450" lvl="1" indent="-457200"/>
            <a:r>
              <a:rPr lang="en-US" sz="2400" dirty="0">
                <a:solidFill>
                  <a:schemeClr val="tx1"/>
                </a:solidFill>
              </a:rPr>
              <a:t>The nodes need to become reachable again, or moved to the down and removed states</a:t>
            </a:r>
          </a:p>
          <a:p>
            <a:pPr marL="1314450" lvl="1" indent="-457200"/>
            <a:r>
              <a:rPr lang="en-US" sz="2400" dirty="0">
                <a:solidFill>
                  <a:schemeClr val="tx1"/>
                </a:solidFill>
              </a:rPr>
              <a:t>Until then the </a:t>
            </a:r>
            <a:r>
              <a:rPr lang="en-US" sz="2400" dirty="0">
                <a:solidFill>
                  <a:srgbClr val="FF0000"/>
                </a:solidFill>
              </a:rPr>
              <a:t>leader</a:t>
            </a:r>
            <a:r>
              <a:rPr lang="en-US" sz="2400" dirty="0">
                <a:solidFill>
                  <a:schemeClr val="tx1"/>
                </a:solidFill>
              </a:rPr>
              <a:t> is prevented from performing its cluster membership management role</a:t>
            </a:r>
          </a:p>
          <a:p>
            <a:pPr marL="1719262" lvl="2" indent="-457200"/>
            <a:r>
              <a:rPr lang="en-US" sz="2000" dirty="0">
                <a:solidFill>
                  <a:schemeClr val="tx1"/>
                </a:solidFill>
              </a:rPr>
              <a:t>For example this means that during a network partition it is not possible to add more nodes to the cluster</a:t>
            </a:r>
          </a:p>
        </p:txBody>
      </p:sp>
    </p:spTree>
    <p:extLst>
      <p:ext uri="{BB962C8B-B14F-4D97-AF65-F5344CB8AC3E}">
        <p14:creationId xmlns:p14="http://schemas.microsoft.com/office/powerpoint/2010/main" val="1395160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cluster 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857250" lvl="1" indent="0">
              <a:buNone/>
            </a:pPr>
            <a:r>
              <a:rPr lang="en-US" dirty="0"/>
              <a:t>After gossip convergence a </a:t>
            </a:r>
            <a:r>
              <a:rPr lang="en-US" dirty="0">
                <a:solidFill>
                  <a:srgbClr val="FF0000"/>
                </a:solidFill>
              </a:rPr>
              <a:t>leader</a:t>
            </a:r>
            <a:r>
              <a:rPr lang="en-US" dirty="0"/>
              <a:t> for the cluster is chosen</a:t>
            </a:r>
          </a:p>
          <a:p>
            <a:pPr marL="1314450" lvl="1" indent="-457200"/>
            <a:r>
              <a:rPr lang="en-US" dirty="0"/>
              <a:t>There is no leader election process: the leader is just the first node in the seen set (in sorted order) whenever there is gossip convergence</a:t>
            </a:r>
          </a:p>
          <a:p>
            <a:pPr marL="1314450" lvl="1" indent="-457200"/>
            <a:r>
              <a:rPr lang="en-US" dirty="0"/>
              <a:t>The role of the leader is to shift members in and out of the cluster, changing joining members to the up state or exiting members to the removed state.</a:t>
            </a:r>
          </a:p>
        </p:txBody>
      </p:sp>
    </p:spTree>
    <p:extLst>
      <p:ext uri="{BB962C8B-B14F-4D97-AF65-F5344CB8AC3E}">
        <p14:creationId xmlns:p14="http://schemas.microsoft.com/office/powerpoint/2010/main" val="23136604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cluster 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857250" lvl="1" indent="0">
              <a:buNone/>
            </a:pPr>
            <a:r>
              <a:rPr lang="en-US" dirty="0"/>
              <a:t>To detect whether a node is </a:t>
            </a:r>
            <a:r>
              <a:rPr lang="en-US" dirty="0">
                <a:solidFill>
                  <a:srgbClr val="FF0000"/>
                </a:solidFill>
              </a:rPr>
              <a:t>unreachable</a:t>
            </a:r>
          </a:p>
          <a:p>
            <a:pPr marL="85725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1314450" lvl="1" indent="-457200"/>
            <a:r>
              <a:rPr lang="en-US" sz="2400" dirty="0"/>
              <a:t>Nodes send each other heartbeats on an ongoing basis</a:t>
            </a:r>
          </a:p>
          <a:p>
            <a:pPr marL="1314450" lvl="1" indent="-457200"/>
            <a:r>
              <a:rPr lang="en-US" sz="2400" dirty="0"/>
              <a:t>If a node “misses enough” heartbeats, as determined by the accrual failure detector, this will trigger unreachable gossip messages from its peers</a:t>
            </a:r>
          </a:p>
          <a:p>
            <a:pPr marL="1314450" lvl="1" indent="-457200"/>
            <a:r>
              <a:rPr lang="en-US" sz="2400" dirty="0"/>
              <a:t>If a quorum of cluster nodes agree that the node is unreachable, the leader will mark it as down and begin removing the node from the cluster.</a:t>
            </a:r>
          </a:p>
        </p:txBody>
      </p:sp>
    </p:spTree>
    <p:extLst>
      <p:ext uri="{BB962C8B-B14F-4D97-AF65-F5344CB8AC3E}">
        <p14:creationId xmlns:p14="http://schemas.microsoft.com/office/powerpoint/2010/main" val="3819145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cluster 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1020"/>
            <a:ext cx="9144000" cy="5236980"/>
          </a:xfrm>
        </p:spPr>
        <p:txBody>
          <a:bodyPr/>
          <a:lstStyle/>
          <a:p>
            <a:pPr marL="857250" lvl="1" indent="0">
              <a:buNone/>
            </a:pPr>
            <a:r>
              <a:rPr lang="en-US" dirty="0"/>
              <a:t>An accrual </a:t>
            </a:r>
            <a:r>
              <a:rPr lang="en-US" dirty="0">
                <a:solidFill>
                  <a:srgbClr val="FF0000"/>
                </a:solidFill>
              </a:rPr>
              <a:t>failure detector </a:t>
            </a:r>
            <a:r>
              <a:rPr lang="en-US" dirty="0"/>
              <a:t>is used to detect if a node is unreachable from the rest of the cluster</a:t>
            </a:r>
          </a:p>
          <a:p>
            <a:pPr marL="857250" lvl="1" indent="0">
              <a:buNone/>
            </a:pPr>
            <a:endParaRPr lang="en-US" dirty="0"/>
          </a:p>
          <a:p>
            <a:pPr marL="1314450" lvl="1" indent="-457200"/>
            <a:r>
              <a:rPr lang="en-US" sz="2400" dirty="0"/>
              <a:t>an implementation of The Phi Accrual Failure Detector by </a:t>
            </a:r>
            <a:r>
              <a:rPr lang="en-US" sz="2400" dirty="0" err="1"/>
              <a:t>Hayashibara</a:t>
            </a:r>
            <a:r>
              <a:rPr lang="en-US" sz="2400" dirty="0"/>
              <a:t> et al.</a:t>
            </a:r>
          </a:p>
          <a:p>
            <a:pPr marL="1314450" lvl="1" indent="-457200"/>
            <a:r>
              <a:rPr lang="en-US" sz="2400" dirty="0"/>
              <a:t>An accrual failure detector decouples monitoring and interpretation</a:t>
            </a:r>
          </a:p>
          <a:p>
            <a:pPr marL="1314450" lvl="1" indent="-457200"/>
            <a:r>
              <a:rPr lang="en-US" sz="2400" dirty="0"/>
              <a:t>Makes “educated” guesses about whether a specific node is up or down</a:t>
            </a:r>
          </a:p>
          <a:p>
            <a:pPr marL="1719262" lvl="2" indent="-457200"/>
            <a:r>
              <a:rPr lang="en-US" sz="2000" dirty="0"/>
              <a:t>By keeping a history of failure statistics, calculated from heartbeats received from other nodes</a:t>
            </a:r>
          </a:p>
          <a:p>
            <a:pPr marL="1719262" lvl="2" indent="-457200"/>
            <a:r>
              <a:rPr lang="en-US" sz="2000" dirty="0"/>
              <a:t>It returns a phi value representing the likelihood that the node is down</a:t>
            </a:r>
          </a:p>
        </p:txBody>
      </p:sp>
    </p:spTree>
    <p:extLst>
      <p:ext uri="{BB962C8B-B14F-4D97-AF65-F5344CB8AC3E}">
        <p14:creationId xmlns:p14="http://schemas.microsoft.com/office/powerpoint/2010/main" val="106435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Implementing reliable multicasting </a:t>
            </a:r>
            <a:br>
              <a:rPr lang="en-GB" dirty="0"/>
            </a:br>
            <a:r>
              <a:rPr lang="en-GB" dirty="0"/>
              <a:t>on top of unreliable multicasting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</p:spPr>
        <p:txBody>
          <a:bodyPr lIns="0" tIns="0" rIns="0" bIns="0"/>
          <a:lstStyle/>
          <a:p>
            <a:pPr marL="457200" indent="0" algn="l" defTabSz="449263" eaLnBrk="1" hangingPunct="1">
              <a:lnSpc>
                <a:spcPct val="94000"/>
              </a:lnSpc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Solution attempt 1: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(Unreliably) multicast message to process group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 process acknowledges receipt with an </a:t>
            </a:r>
            <a:r>
              <a:rPr lang="en-GB" dirty="0" err="1"/>
              <a:t>ack</a:t>
            </a:r>
            <a:r>
              <a:rPr lang="en-GB" dirty="0"/>
              <a:t> message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Resend message if no </a:t>
            </a:r>
            <a:r>
              <a:rPr lang="en-GB" dirty="0" err="1"/>
              <a:t>ack</a:t>
            </a:r>
            <a:r>
              <a:rPr lang="en-GB" dirty="0"/>
              <a:t> received from one or more processes</a:t>
            </a:r>
          </a:p>
          <a:p>
            <a:pPr marL="457200" indent="0" algn="l" defTabSz="449263" eaLnBrk="1" hangingPunct="1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457200" indent="0" algn="l" defTabSz="449263" eaLnBrk="1" hangingPunct="1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Problem: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/>
              <a:t>Membership lifecycle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1020"/>
            <a:ext cx="9144000" cy="5236980"/>
          </a:xfrm>
        </p:spPr>
        <p:txBody>
          <a:bodyPr/>
          <a:lstStyle/>
          <a:p>
            <a:pPr marL="857250" lvl="1" indent="0">
              <a:buNone/>
            </a:pPr>
            <a:r>
              <a:rPr lang="en-US" dirty="0"/>
              <a:t>Normal Lifecycle:</a:t>
            </a:r>
          </a:p>
          <a:p>
            <a:pPr marL="857250" lvl="1" indent="0">
              <a:buNone/>
            </a:pPr>
            <a:endParaRPr lang="en-US" dirty="0"/>
          </a:p>
          <a:p>
            <a:pPr marL="1314450" lvl="1" indent="-457200"/>
            <a:r>
              <a:rPr lang="en-US" sz="2400" dirty="0"/>
              <a:t>A node begins in the </a:t>
            </a:r>
            <a:r>
              <a:rPr lang="en-US" sz="2400" dirty="0">
                <a:solidFill>
                  <a:srgbClr val="FF0000"/>
                </a:solidFill>
              </a:rPr>
              <a:t>joining</a:t>
            </a:r>
            <a:r>
              <a:rPr lang="en-US" sz="2400" dirty="0"/>
              <a:t> state</a:t>
            </a:r>
          </a:p>
          <a:p>
            <a:pPr marL="1314450" lvl="1" indent="-457200"/>
            <a:r>
              <a:rPr lang="en-US" sz="2400" dirty="0"/>
              <a:t>Once all nodes have seen that the new node is joining (through gossip convergence) the leader will set the member state to </a:t>
            </a:r>
            <a:r>
              <a:rPr lang="en-US" sz="2400" dirty="0">
                <a:solidFill>
                  <a:srgbClr val="FF0000"/>
                </a:solidFill>
              </a:rPr>
              <a:t>up</a:t>
            </a:r>
          </a:p>
          <a:p>
            <a:pPr marL="1314450" lvl="1" indent="-457200"/>
            <a:r>
              <a:rPr lang="en-US" sz="2400" dirty="0"/>
              <a:t>If a node is leaving the cluster in a safe, expected manner then it switches to the </a:t>
            </a:r>
            <a:r>
              <a:rPr lang="en-US" sz="2400" dirty="0">
                <a:solidFill>
                  <a:srgbClr val="FF0000"/>
                </a:solidFill>
              </a:rPr>
              <a:t>leaving</a:t>
            </a:r>
            <a:r>
              <a:rPr lang="en-US" sz="2400" dirty="0"/>
              <a:t> state</a:t>
            </a:r>
          </a:p>
          <a:p>
            <a:pPr marL="1314450" lvl="1" indent="-457200"/>
            <a:r>
              <a:rPr lang="en-US" sz="2400" dirty="0"/>
              <a:t>Once the leader sees the convergence on the node in the leaving state, the leader will then move it to </a:t>
            </a:r>
            <a:r>
              <a:rPr lang="en-US" sz="2400" dirty="0">
                <a:solidFill>
                  <a:srgbClr val="FF0000"/>
                </a:solidFill>
              </a:rPr>
              <a:t>exiting</a:t>
            </a:r>
          </a:p>
          <a:p>
            <a:pPr marL="1314450" lvl="1" indent="-457200"/>
            <a:r>
              <a:rPr lang="en-US" sz="2400" dirty="0"/>
              <a:t>Once all nodes have seen the exiting state (convergence) the leader will remove the node from the cluster, marking it as </a:t>
            </a:r>
            <a:r>
              <a:rPr lang="en-US" sz="2400" dirty="0">
                <a:solidFill>
                  <a:srgbClr val="FF0000"/>
                </a:solidFill>
              </a:rPr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42163673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/>
              <a:t>Membership lifecycle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1020"/>
            <a:ext cx="9144000" cy="5236980"/>
          </a:xfrm>
        </p:spPr>
        <p:txBody>
          <a:bodyPr/>
          <a:lstStyle/>
          <a:p>
            <a:pPr marL="857250" lvl="1" indent="0">
              <a:buNone/>
            </a:pPr>
            <a:r>
              <a:rPr lang="en-US" dirty="0"/>
              <a:t>Failure Lifecycle:</a:t>
            </a:r>
          </a:p>
          <a:p>
            <a:pPr marL="857250" lvl="1" indent="0">
              <a:buNone/>
            </a:pPr>
            <a:endParaRPr lang="en-US" dirty="0"/>
          </a:p>
          <a:p>
            <a:pPr marL="1314450" lvl="1" indent="-457200"/>
            <a:r>
              <a:rPr lang="en-US" sz="2400" dirty="0"/>
              <a:t>If a node is unreachable then gossip convergence is not possible and therefore any leader actions are also not possible</a:t>
            </a:r>
          </a:p>
          <a:p>
            <a:pPr marL="1314450" lvl="1" indent="-457200"/>
            <a:r>
              <a:rPr lang="en-US" sz="2400" dirty="0"/>
              <a:t>To be able to move forward, the state of the unreachable nodes must be changed</a:t>
            </a:r>
          </a:p>
          <a:p>
            <a:pPr marL="1314450" lvl="1" indent="-457200"/>
            <a:r>
              <a:rPr lang="en-US" sz="2400" dirty="0"/>
              <a:t>It must become reachable again or marked as down. </a:t>
            </a:r>
          </a:p>
          <a:p>
            <a:pPr marL="1314450" lvl="1" indent="-457200"/>
            <a:r>
              <a:rPr lang="en-US" sz="2400" dirty="0"/>
              <a:t>The cluster can, through the leader</a:t>
            </a:r>
            <a:r>
              <a:rPr lang="en-US" sz="2400"/>
              <a:t>, remove </a:t>
            </a:r>
            <a:r>
              <a:rPr lang="en-US" sz="2400" dirty="0"/>
              <a:t>a node after a configured time of unreachability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29011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node </a:t>
            </a:r>
            <a:r>
              <a:rPr lang="en-US" dirty="0"/>
              <a:t>states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69D7916-04BB-234B-B6E9-FD310555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81126"/>
            <a:ext cx="6400800" cy="55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560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</a:rPr>
              <a:t>Akka</a:t>
            </a:r>
            <a:r>
              <a:rPr lang="en-US" dirty="0">
                <a:solidFill>
                  <a:srgbClr val="FF0000"/>
                </a:solidFill>
              </a:rPr>
              <a:t> cluster node </a:t>
            </a:r>
            <a:r>
              <a:rPr lang="en-US" dirty="0"/>
              <a:t>states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kka-member-stat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5558"/>
            <a:ext cx="8021053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486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/>
              <a:t>Cluster aware routers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1020"/>
            <a:ext cx="9144000" cy="5236980"/>
          </a:xfrm>
        </p:spPr>
        <p:txBody>
          <a:bodyPr/>
          <a:lstStyle/>
          <a:p>
            <a:pPr marL="857250" lvl="1" indent="0">
              <a:buNone/>
            </a:pPr>
            <a:r>
              <a:rPr lang="en-US" dirty="0"/>
              <a:t>All routers can be made aware of member nodes in the cluster</a:t>
            </a:r>
          </a:p>
          <a:p>
            <a:pPr marL="857250" lvl="1" indent="0">
              <a:buNone/>
            </a:pPr>
            <a:endParaRPr lang="en-US" dirty="0"/>
          </a:p>
          <a:p>
            <a:pPr marL="1314450" lvl="1" indent="-457200"/>
            <a:r>
              <a:rPr lang="en-US" sz="2400" dirty="0"/>
              <a:t>When a node becomes unreachable or leaves the cluster the </a:t>
            </a:r>
            <a:r>
              <a:rPr lang="en-US" sz="2400" dirty="0" err="1"/>
              <a:t>routees</a:t>
            </a:r>
            <a:r>
              <a:rPr lang="en-US" sz="2400" dirty="0"/>
              <a:t> of that node are automatically unregistered from the router</a:t>
            </a:r>
          </a:p>
          <a:p>
            <a:pPr marL="1314450" lvl="1" indent="-457200"/>
            <a:r>
              <a:rPr lang="en-US" sz="2400" dirty="0"/>
              <a:t>When new nodes join the cluster, additional </a:t>
            </a:r>
            <a:r>
              <a:rPr lang="en-US" sz="2400" dirty="0" err="1"/>
              <a:t>routees</a:t>
            </a:r>
            <a:r>
              <a:rPr lang="en-US" sz="2400" dirty="0"/>
              <a:t> are added to the router, according to the configuration</a:t>
            </a:r>
          </a:p>
          <a:p>
            <a:pPr marL="1719262" lvl="2" indent="-457200"/>
            <a:r>
              <a:rPr lang="en-US" sz="2000" dirty="0" err="1"/>
              <a:t>Routees</a:t>
            </a:r>
            <a:r>
              <a:rPr lang="en-US" sz="2000" dirty="0"/>
              <a:t> are also added when a node becomes reachable again, after having been unreachable.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9707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/>
              <a:t>Cluster aware routers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1020"/>
            <a:ext cx="9144000" cy="5236980"/>
          </a:xfrm>
        </p:spPr>
        <p:txBody>
          <a:bodyPr/>
          <a:lstStyle/>
          <a:p>
            <a:pPr marL="857250" lvl="1" indent="0">
              <a:buNone/>
            </a:pPr>
            <a:r>
              <a:rPr lang="en-US" dirty="0"/>
              <a:t>There are two distinct types of routers</a:t>
            </a:r>
          </a:p>
          <a:p>
            <a:pPr marL="857250" lvl="1" indent="0">
              <a:buNone/>
            </a:pPr>
            <a:endParaRPr lang="en-US" sz="2400" dirty="0"/>
          </a:p>
          <a:p>
            <a:pPr marL="1314450" lvl="1" indent="-457200"/>
            <a:r>
              <a:rPr lang="en-US" sz="2400" dirty="0"/>
              <a:t>Group - router that sends messages to the specified path using actor selection</a:t>
            </a:r>
          </a:p>
          <a:p>
            <a:pPr marL="1719262" lvl="2" indent="-457200"/>
            <a:r>
              <a:rPr lang="en-US" sz="2000" dirty="0"/>
              <a:t>The </a:t>
            </a:r>
            <a:r>
              <a:rPr lang="en-US" sz="2000" dirty="0" err="1"/>
              <a:t>routees</a:t>
            </a:r>
            <a:r>
              <a:rPr lang="en-US" sz="2000" dirty="0"/>
              <a:t> can be shared among routers running on different nodes in the cluster</a:t>
            </a:r>
          </a:p>
          <a:p>
            <a:pPr marL="1719262" lvl="2" indent="-457200"/>
            <a:r>
              <a:rPr lang="en-US" sz="2000" dirty="0"/>
              <a:t>Example: worker service running on backend nodes in the cluster and used by routers running on front-end nodes</a:t>
            </a:r>
          </a:p>
          <a:p>
            <a:pPr marL="1314450" lvl="1" indent="-457200"/>
            <a:r>
              <a:rPr lang="en-US" sz="2400" dirty="0"/>
              <a:t>Pool - router that creates </a:t>
            </a:r>
            <a:r>
              <a:rPr lang="en-US" sz="2400" dirty="0" err="1"/>
              <a:t>routees</a:t>
            </a:r>
            <a:r>
              <a:rPr lang="en-US" sz="2400" dirty="0"/>
              <a:t> as child actors and deploys them on remote nodes</a:t>
            </a:r>
          </a:p>
          <a:p>
            <a:pPr marL="1719262" lvl="2" indent="-457200"/>
            <a:r>
              <a:rPr lang="en-US" sz="2000" dirty="0"/>
              <a:t>Each router will have its own </a:t>
            </a:r>
            <a:r>
              <a:rPr lang="en-US" sz="2000" dirty="0" err="1"/>
              <a:t>routee</a:t>
            </a:r>
            <a:r>
              <a:rPr lang="en-US" sz="2000" dirty="0"/>
              <a:t> instances</a:t>
            </a:r>
          </a:p>
          <a:p>
            <a:pPr marL="1719262" lvl="2" indent="-457200"/>
            <a:r>
              <a:rPr lang="en-US" sz="2000" dirty="0"/>
              <a:t>Example: single master that coordinates jobs and delegates the actual work to </a:t>
            </a:r>
            <a:r>
              <a:rPr lang="en-US" sz="2000" dirty="0" err="1"/>
              <a:t>routees</a:t>
            </a:r>
            <a:r>
              <a:rPr lang="en-US" sz="2000" dirty="0"/>
              <a:t> running on other cluster nodes</a:t>
            </a:r>
          </a:p>
          <a:p>
            <a:pPr marL="131445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0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/>
              <a:t>Router with Group of </a:t>
            </a:r>
            <a:r>
              <a:rPr lang="en-US" dirty="0" err="1"/>
              <a:t>Routees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1020"/>
            <a:ext cx="9144000" cy="5236980"/>
          </a:xfrm>
        </p:spPr>
        <p:txBody>
          <a:bodyPr/>
          <a:lstStyle/>
          <a:p>
            <a:pPr marL="857250" lvl="1" indent="0">
              <a:buNone/>
            </a:pPr>
            <a:r>
              <a:rPr lang="en-US" dirty="0"/>
              <a:t>Configuration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sz="1800" dirty="0">
                <a:latin typeface="Consolas"/>
                <a:cs typeface="Consolas"/>
              </a:rPr>
              <a:t>stats1.conf</a:t>
            </a:r>
            <a:r>
              <a:rPr lang="en-US" dirty="0"/>
              <a:t>):</a:t>
            </a:r>
          </a:p>
          <a:p>
            <a:pPr marL="857250" lvl="1" indent="0">
              <a:buNone/>
            </a:pPr>
            <a:endParaRPr lang="en-US" dirty="0"/>
          </a:p>
          <a:p>
            <a:pPr marL="857250" lvl="1" indent="0">
              <a:buNone/>
            </a:pPr>
            <a:r>
              <a:rPr lang="en-US" sz="1800" dirty="0" err="1">
                <a:latin typeface="Consolas"/>
                <a:cs typeface="Consolas"/>
              </a:rPr>
              <a:t>akka.actor.deployment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/</a:t>
            </a:r>
            <a:r>
              <a:rPr lang="en-US" sz="1800" dirty="0" err="1">
                <a:latin typeface="Consolas"/>
                <a:cs typeface="Consolas"/>
              </a:rPr>
              <a:t>statsService</a:t>
            </a:r>
            <a:r>
              <a:rPr lang="en-US" sz="1800" dirty="0">
                <a:latin typeface="Consolas"/>
                <a:cs typeface="Consolas"/>
              </a:rPr>
              <a:t>/</a:t>
            </a:r>
            <a:r>
              <a:rPr lang="en-US" sz="1800" dirty="0" err="1">
                <a:latin typeface="Consolas"/>
                <a:cs typeface="Consolas"/>
              </a:rPr>
              <a:t>workerRouter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router = consistent-hashing-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group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</a:t>
            </a:r>
            <a:r>
              <a:rPr lang="en-US" sz="1800" dirty="0" err="1">
                <a:latin typeface="Consolas"/>
                <a:cs typeface="Consolas"/>
              </a:rPr>
              <a:t>routees.paths</a:t>
            </a:r>
            <a:r>
              <a:rPr lang="en-US" sz="1800" dirty="0">
                <a:latin typeface="Consolas"/>
                <a:cs typeface="Consolas"/>
              </a:rPr>
              <a:t> = ["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/user/</a:t>
            </a: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</a:rPr>
              <a:t>statsWorker</a:t>
            </a:r>
            <a:r>
              <a:rPr lang="en-US" sz="1800" dirty="0">
                <a:latin typeface="Consolas"/>
                <a:cs typeface="Consolas"/>
              </a:rPr>
              <a:t>"]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cluster {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  enabled = on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  allow-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local</a:t>
            </a:r>
            <a:r>
              <a:rPr lang="en-US" sz="1800" dirty="0">
                <a:latin typeface="Consolas"/>
                <a:cs typeface="Consolas"/>
              </a:rPr>
              <a:t>-</a:t>
            </a:r>
            <a:r>
              <a:rPr lang="en-US" sz="1800" dirty="0" err="1">
                <a:latin typeface="Consolas"/>
                <a:cs typeface="Consolas"/>
              </a:rPr>
              <a:t>routees</a:t>
            </a:r>
            <a:r>
              <a:rPr lang="en-US" sz="1800" dirty="0">
                <a:latin typeface="Consolas"/>
                <a:cs typeface="Consolas"/>
              </a:rPr>
              <a:t> = on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use</a:t>
            </a:r>
            <a:r>
              <a:rPr lang="en-US" sz="1800" dirty="0">
                <a:latin typeface="Consolas"/>
                <a:cs typeface="Consolas"/>
              </a:rPr>
              <a:t>-role = compute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}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}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857250" lvl="1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92929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/>
              <a:t>Router with Group of </a:t>
            </a:r>
            <a:r>
              <a:rPr lang="en-US" dirty="0" err="1"/>
              <a:t>Routees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47186"/>
            <a:ext cx="9144000" cy="5010814"/>
          </a:xfrm>
        </p:spPr>
        <p:txBody>
          <a:bodyPr/>
          <a:lstStyle/>
          <a:p>
            <a:pPr marL="857250" lvl="1" indent="0">
              <a:buNone/>
            </a:pPr>
            <a:r>
              <a:rPr lang="en-US" sz="2400" dirty="0" err="1">
                <a:cs typeface="Consolas"/>
              </a:rPr>
              <a:t>StatsMessage.scala</a:t>
            </a:r>
            <a:endParaRPr lang="en-US" sz="2400" dirty="0">
              <a:cs typeface="Consolas"/>
            </a:endParaRPr>
          </a:p>
          <a:p>
            <a:pPr marL="857250" lvl="1" indent="0">
              <a:buNone/>
            </a:pPr>
            <a:r>
              <a:rPr lang="en-US" sz="2400" dirty="0" err="1">
                <a:cs typeface="Consolas"/>
              </a:rPr>
              <a:t>StatsWorker.scala</a:t>
            </a:r>
            <a:endParaRPr lang="en-US" sz="2400" dirty="0">
              <a:cs typeface="Consolas"/>
            </a:endParaRPr>
          </a:p>
          <a:p>
            <a:pPr marL="857250" lvl="1" indent="0">
              <a:buNone/>
            </a:pPr>
            <a:r>
              <a:rPr lang="en-US" sz="2400" dirty="0" err="1">
                <a:cs typeface="Consolas"/>
              </a:rPr>
              <a:t>StatsService.scala</a:t>
            </a:r>
            <a:endParaRPr lang="en-US" sz="2400" dirty="0">
              <a:cs typeface="Consolas"/>
            </a:endParaRPr>
          </a:p>
          <a:p>
            <a:pPr marL="857250" lvl="1" indent="0">
              <a:buNone/>
            </a:pPr>
            <a:r>
              <a:rPr lang="en-US" sz="2400" dirty="0" err="1">
                <a:cs typeface="Consolas"/>
              </a:rPr>
              <a:t>StatsSample.scala</a:t>
            </a:r>
            <a:endParaRPr lang="en-US" sz="2400" dirty="0">
              <a:cs typeface="Consolas"/>
            </a:endParaRPr>
          </a:p>
          <a:p>
            <a:pPr marL="857250" lvl="1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267" y="4328290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In separate windows: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sample.cluster.stats.StatsSample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2551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sample.cluster.stats.StatsSample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2552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sample.cluster.stats.StatsSampleClient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sample.cluster.stats.StatsSample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0	</a:t>
            </a:r>
          </a:p>
        </p:txBody>
      </p:sp>
    </p:spTree>
    <p:extLst>
      <p:ext uri="{BB962C8B-B14F-4D97-AF65-F5344CB8AC3E}">
        <p14:creationId xmlns:p14="http://schemas.microsoft.com/office/powerpoint/2010/main" val="21427424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/>
              <a:t>Router with Pool of Remote Deployed </a:t>
            </a:r>
            <a:r>
              <a:rPr lang="en-US" dirty="0" err="1"/>
              <a:t>Routees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1020"/>
            <a:ext cx="9144000" cy="5236980"/>
          </a:xfrm>
        </p:spPr>
        <p:txBody>
          <a:bodyPr/>
          <a:lstStyle/>
          <a:p>
            <a:pPr marL="857250" lvl="1" indent="0">
              <a:buNone/>
            </a:pPr>
            <a:r>
              <a:rPr lang="en-US" dirty="0"/>
              <a:t>Configuration (</a:t>
            </a:r>
            <a:r>
              <a:rPr lang="en-US" sz="1800" dirty="0">
                <a:latin typeface="Consolas"/>
                <a:cs typeface="Consolas"/>
              </a:rPr>
              <a:t>stats2.conf</a:t>
            </a:r>
            <a:r>
              <a:rPr lang="en-US" dirty="0"/>
              <a:t>):</a:t>
            </a:r>
          </a:p>
          <a:p>
            <a:pPr marL="857250" lvl="1" indent="0">
              <a:buNone/>
            </a:pPr>
            <a:endParaRPr lang="en-US" dirty="0"/>
          </a:p>
          <a:p>
            <a:pPr marL="857250" lvl="1" indent="0">
              <a:buNone/>
            </a:pPr>
            <a:r>
              <a:rPr lang="en-US" sz="1800" dirty="0" err="1">
                <a:latin typeface="Consolas"/>
                <a:cs typeface="Consolas"/>
              </a:rPr>
              <a:t>akka.actor.deployment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/</a:t>
            </a:r>
            <a:r>
              <a:rPr lang="en-US" sz="1800" dirty="0" err="1">
                <a:latin typeface="Consolas"/>
                <a:cs typeface="Consolas"/>
              </a:rPr>
              <a:t>statsService</a:t>
            </a:r>
            <a:r>
              <a:rPr lang="en-US" sz="1800" dirty="0">
                <a:latin typeface="Consolas"/>
                <a:cs typeface="Consolas"/>
              </a:rPr>
              <a:t>/singleton/</a:t>
            </a:r>
            <a:r>
              <a:rPr lang="en-US" sz="1800" dirty="0" err="1">
                <a:latin typeface="Consolas"/>
                <a:cs typeface="Consolas"/>
              </a:rPr>
              <a:t>workerRouter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router = consistent-hashing-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pool</a:t>
            </a:r>
          </a:p>
          <a:p>
            <a:pPr marL="85725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		  </a:t>
            </a:r>
            <a:r>
              <a:rPr lang="en-US" sz="1800" dirty="0">
                <a:latin typeface="Consolas"/>
                <a:cs typeface="Consolas"/>
              </a:rPr>
              <a:t>cluster {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  enabled = on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  max-nr-of-instances-per-node = 3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  allow-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local</a:t>
            </a:r>
            <a:r>
              <a:rPr lang="en-US" sz="1800" dirty="0">
                <a:latin typeface="Consolas"/>
                <a:cs typeface="Consolas"/>
              </a:rPr>
              <a:t>-</a:t>
            </a:r>
            <a:r>
              <a:rPr lang="en-US" sz="1800" dirty="0" err="1">
                <a:latin typeface="Consolas"/>
                <a:cs typeface="Consolas"/>
              </a:rPr>
              <a:t>routees</a:t>
            </a:r>
            <a:r>
              <a:rPr lang="en-US" sz="1800" dirty="0">
                <a:latin typeface="Consolas"/>
                <a:cs typeface="Consolas"/>
              </a:rPr>
              <a:t> = on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use</a:t>
            </a:r>
            <a:r>
              <a:rPr lang="en-US" sz="1800" dirty="0">
                <a:latin typeface="Consolas"/>
                <a:cs typeface="Consolas"/>
              </a:rPr>
              <a:t>-role = compute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  }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}</a:t>
            </a:r>
          </a:p>
          <a:p>
            <a:pPr marL="857250" lvl="1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857250" lvl="1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1576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295400"/>
          </a:xfrm>
        </p:spPr>
        <p:txBody>
          <a:bodyPr/>
          <a:lstStyle/>
          <a:p>
            <a:r>
              <a:rPr lang="en-US" dirty="0"/>
              <a:t>Router with Pool of Remote Deployed </a:t>
            </a:r>
            <a:r>
              <a:rPr lang="en-US" dirty="0" err="1"/>
              <a:t>Routees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1530"/>
            <a:ext cx="9144000" cy="5036469"/>
          </a:xfrm>
        </p:spPr>
        <p:txBody>
          <a:bodyPr/>
          <a:lstStyle/>
          <a:p>
            <a:pPr marL="857250" lvl="1" indent="0">
              <a:buNone/>
            </a:pPr>
            <a:r>
              <a:rPr lang="en-US" sz="2400" dirty="0" err="1">
                <a:cs typeface="Consolas"/>
              </a:rPr>
              <a:t>StatsMessage.scala</a:t>
            </a:r>
            <a:endParaRPr lang="en-US" sz="2400" dirty="0">
              <a:cs typeface="Consolas"/>
            </a:endParaRPr>
          </a:p>
          <a:p>
            <a:pPr marL="857250" lvl="1" indent="0">
              <a:buNone/>
            </a:pPr>
            <a:r>
              <a:rPr lang="en-US" sz="2400" dirty="0" err="1">
                <a:cs typeface="Consolas"/>
              </a:rPr>
              <a:t>StatsWorker.scala</a:t>
            </a:r>
            <a:endParaRPr lang="en-US" sz="2400" dirty="0">
              <a:cs typeface="Consolas"/>
            </a:endParaRPr>
          </a:p>
          <a:p>
            <a:pPr marL="857250" lvl="1" indent="0">
              <a:buNone/>
            </a:pPr>
            <a:r>
              <a:rPr lang="en-US" sz="2400" dirty="0" err="1">
                <a:cs typeface="Consolas"/>
              </a:rPr>
              <a:t>StatsService.scala</a:t>
            </a:r>
            <a:endParaRPr lang="en-US" sz="2400" dirty="0">
              <a:cs typeface="Consolas"/>
            </a:endParaRPr>
          </a:p>
          <a:p>
            <a:pPr marL="857250" lvl="1" indent="0">
              <a:buNone/>
            </a:pPr>
            <a:r>
              <a:rPr lang="en-US" sz="2400" dirty="0" err="1">
                <a:cs typeface="Consolas"/>
              </a:rPr>
              <a:t>StatsSampleOneMaster.scala</a:t>
            </a:r>
            <a:endParaRPr lang="en-US" sz="2400" dirty="0">
              <a:cs typeface="Consolas"/>
            </a:endParaRPr>
          </a:p>
          <a:p>
            <a:pPr marL="857250" lvl="1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267" y="4328290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Consolas"/>
              </a:rPr>
              <a:t>In separate windows: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sample.cluster.stats.StatsSampleOneMaster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2551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sample.cluster.stats.StatsSampleOneMaster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2552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sample.cluster.stats.StatsSampleOneMasterClient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runMain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sample.cluster.stats.StatsSampleOneMaster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0	</a:t>
            </a:r>
          </a:p>
        </p:txBody>
      </p:sp>
    </p:spTree>
    <p:extLst>
      <p:ext uri="{BB962C8B-B14F-4D97-AF65-F5344CB8AC3E}">
        <p14:creationId xmlns:p14="http://schemas.microsoft.com/office/powerpoint/2010/main" val="336494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Implementing reliable multicasting </a:t>
            </a:r>
            <a:br>
              <a:rPr lang="en-GB" dirty="0"/>
            </a:br>
            <a:r>
              <a:rPr lang="en-GB" dirty="0"/>
              <a:t>on top of unreliable multicasting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</p:spPr>
        <p:txBody>
          <a:bodyPr lIns="0" tIns="0" rIns="0" bIns="0"/>
          <a:lstStyle/>
          <a:p>
            <a:pPr marL="457200" indent="0" algn="l" defTabSz="449263" eaLnBrk="1" hangingPunct="1">
              <a:lnSpc>
                <a:spcPct val="94000"/>
              </a:lnSpc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Solution attempt 1: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(Unreliably) multicast message to process group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 process acknowledges receipt with an </a:t>
            </a:r>
            <a:r>
              <a:rPr lang="en-GB" dirty="0" err="1"/>
              <a:t>ack</a:t>
            </a:r>
            <a:r>
              <a:rPr lang="en-GB" dirty="0"/>
              <a:t> message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Resend message if no </a:t>
            </a:r>
            <a:r>
              <a:rPr lang="en-GB" dirty="0" err="1"/>
              <a:t>ack</a:t>
            </a:r>
            <a:r>
              <a:rPr lang="en-GB" dirty="0"/>
              <a:t> received from one or more processes</a:t>
            </a:r>
          </a:p>
          <a:p>
            <a:pPr marL="457200" indent="0" algn="l" defTabSz="449263" eaLnBrk="1" hangingPunct="1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457200" indent="0" algn="l" defTabSz="449263" eaLnBrk="1" hangingPunct="1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Problem: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Sender needs to process all the </a:t>
            </a:r>
            <a:r>
              <a:rPr lang="en-GB" dirty="0" err="1"/>
              <a:t>acks</a:t>
            </a:r>
            <a:r>
              <a:rPr lang="en-GB" dirty="0"/>
              <a:t> which may be huge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Solution does not scale </a:t>
            </a:r>
          </a:p>
        </p:txBody>
      </p:sp>
    </p:spTree>
    <p:extLst>
      <p:ext uri="{BB962C8B-B14F-4D97-AF65-F5344CB8AC3E}">
        <p14:creationId xmlns:p14="http://schemas.microsoft.com/office/powerpoint/2010/main" val="12174406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8763" cy="1147763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Implementing reliable multicasting </a:t>
            </a:r>
            <a:br>
              <a:rPr lang="en-GB" dirty="0"/>
            </a:br>
            <a:r>
              <a:rPr lang="en-GB" dirty="0"/>
              <a:t>on top of unreliable multicasting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</p:spPr>
        <p:txBody>
          <a:bodyPr lIns="0" tIns="0" rIns="0" bIns="0"/>
          <a:lstStyle/>
          <a:p>
            <a:pPr marL="457200" indent="0" algn="l" defTabSz="449263" eaLnBrk="1" hangingPunct="1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Solution attempt 2: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(Unreliably) multicast </a:t>
            </a:r>
            <a:r>
              <a:rPr lang="en-GB" i="1" dirty="0"/>
              <a:t>numbered </a:t>
            </a:r>
            <a:r>
              <a:rPr lang="en-GB" dirty="0"/>
              <a:t>message to process group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 receiving process replies with a feedback message only to inform that it is missing a message</a:t>
            </a:r>
          </a:p>
          <a:p>
            <a:pPr marL="1204912" lvl="2" indent="-342900">
              <a:buClr>
                <a:srgbClr val="000000"/>
              </a:buClr>
              <a:buSzPct val="6000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Resend missing message to process</a:t>
            </a:r>
            <a:endParaRPr lang="en-GB" sz="2800" dirty="0"/>
          </a:p>
          <a:p>
            <a:pPr marL="800100" indent="-342900" algn="l" defTabSz="449263" eaLnBrk="1" hangingPunct="1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800100" indent="-342900" algn="l" defTabSz="449263" eaLnBrk="1" hangingPunct="1">
              <a:buClr>
                <a:srgbClr val="000000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Problems with solution attempt: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Sender must keep a log of all messages it multicast forever, and</a:t>
            </a:r>
          </a:p>
          <a:p>
            <a:pPr marL="1204912" lvl="2" indent="-342900">
              <a:buClr>
                <a:srgbClr val="000000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The number of feedback message may still be huge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27821</TotalTime>
  <Words>4563</Words>
  <Application>Microsoft Macintosh PowerPoint</Application>
  <PresentationFormat>On-screen Show (4:3)</PresentationFormat>
  <Paragraphs>651</Paragraphs>
  <Slides>79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</vt:lpstr>
      <vt:lpstr>Calibri</vt:lpstr>
      <vt:lpstr>Consolas</vt:lpstr>
      <vt:lpstr>StarSymbol</vt:lpstr>
      <vt:lpstr>Tahoma</vt:lpstr>
      <vt:lpstr>Times New Roman</vt:lpstr>
      <vt:lpstr>Wingdings</vt:lpstr>
      <vt:lpstr>Default Design</vt:lpstr>
      <vt:lpstr>1_Default Design</vt:lpstr>
      <vt:lpstr>CSC 536 Lecture 7</vt:lpstr>
      <vt:lpstr>Outline</vt:lpstr>
      <vt:lpstr>Reliable client-server communication</vt:lpstr>
      <vt:lpstr>Process-to-process communication</vt:lpstr>
      <vt:lpstr>Reliable group communication</vt:lpstr>
      <vt:lpstr>Reliable group communication</vt:lpstr>
      <vt:lpstr>Implementing reliable multicasting  on top of unreliable multicasting</vt:lpstr>
      <vt:lpstr>Implementing reliable multicasting  on top of unreliable multicasting</vt:lpstr>
      <vt:lpstr>Implementing reliable multicasting  on top of unreliable multicasting</vt:lpstr>
      <vt:lpstr>Implementing reliable multicasting  on top of unreliable multicasting</vt:lpstr>
      <vt:lpstr>Nonhierarchical Feedback Control</vt:lpstr>
      <vt:lpstr>Hierarchical Feedback Control</vt:lpstr>
      <vt:lpstr>Hierarchical Feedback Control</vt:lpstr>
      <vt:lpstr>Atomic Multicast</vt:lpstr>
      <vt:lpstr>Virtual Synchrony</vt:lpstr>
      <vt:lpstr>The model for atomic multicasting</vt:lpstr>
      <vt:lpstr>Implementing atomic multicasting</vt:lpstr>
      <vt:lpstr>Implementing atomic multicasting</vt:lpstr>
      <vt:lpstr>Virtual synchrony</vt:lpstr>
      <vt:lpstr>Implementing Virtual Synchrony</vt:lpstr>
      <vt:lpstr>Distributed Consensus</vt:lpstr>
      <vt:lpstr>Distributed Consensus</vt:lpstr>
      <vt:lpstr>Distributed Commit</vt:lpstr>
      <vt:lpstr>The commit problem</vt:lpstr>
      <vt:lpstr>Two-Phase Commit Protocol</vt:lpstr>
      <vt:lpstr>Two-Phase Commit Protocol</vt:lpstr>
      <vt:lpstr>Two-Phase Commit Protocol</vt:lpstr>
      <vt:lpstr>Two-Phase Commit Protocol</vt:lpstr>
      <vt:lpstr>Two-Phase Commit Protocol</vt:lpstr>
      <vt:lpstr>Two-Phase Commit Protocol</vt:lpstr>
      <vt:lpstr>Fault tolerance</vt:lpstr>
      <vt:lpstr>Fault tolerance</vt:lpstr>
      <vt:lpstr>Two-Phase Commit</vt:lpstr>
      <vt:lpstr>Two-Phase Commit</vt:lpstr>
      <vt:lpstr>Two-Phase Commit</vt:lpstr>
      <vt:lpstr>As a time-line picture</vt:lpstr>
      <vt:lpstr>Why do we get stuck?</vt:lpstr>
      <vt:lpstr>Two-Phase Commit</vt:lpstr>
      <vt:lpstr>Two-Phase Commit</vt:lpstr>
      <vt:lpstr>Two-Phase Commit</vt:lpstr>
      <vt:lpstr>Three-phase commit protocol</vt:lpstr>
      <vt:lpstr>3 phase commit</vt:lpstr>
      <vt:lpstr>Three-Phase Commit</vt:lpstr>
      <vt:lpstr>Why 3 phase commit?</vt:lpstr>
      <vt:lpstr>3 phase commit algorithm issues</vt:lpstr>
      <vt:lpstr>Paxos distributed consensus algorithm</vt:lpstr>
      <vt:lpstr>Paxos algorithm issues</vt:lpstr>
      <vt:lpstr>Raft consensus algorithm</vt:lpstr>
      <vt:lpstr>Raft consensus algorithm</vt:lpstr>
      <vt:lpstr>Akka Cluster</vt:lpstr>
      <vt:lpstr>Akka cluster</vt:lpstr>
      <vt:lpstr>Akka cluster</vt:lpstr>
      <vt:lpstr>Akka cluster membership</vt:lpstr>
      <vt:lpstr>Akka cluster events</vt:lpstr>
      <vt:lpstr>Akka cluster example</vt:lpstr>
      <vt:lpstr>Akka cluster example</vt:lpstr>
      <vt:lpstr>Akka cluster example</vt:lpstr>
      <vt:lpstr>Seed nodes</vt:lpstr>
      <vt:lpstr>Akka cluster example 2</vt:lpstr>
      <vt:lpstr> Node roles</vt:lpstr>
      <vt:lpstr>Akka cluster implementation</vt:lpstr>
      <vt:lpstr>Akka cluster implementation</vt:lpstr>
      <vt:lpstr>Akka cluster implementation</vt:lpstr>
      <vt:lpstr>Akka cluster implementation</vt:lpstr>
      <vt:lpstr>Akka cluster implementation</vt:lpstr>
      <vt:lpstr>Akka cluster implementation</vt:lpstr>
      <vt:lpstr>Akka cluster implementation</vt:lpstr>
      <vt:lpstr>Akka cluster implementation</vt:lpstr>
      <vt:lpstr>Akka cluster implementation</vt:lpstr>
      <vt:lpstr>Membership lifecycle</vt:lpstr>
      <vt:lpstr>Membership lifecycle</vt:lpstr>
      <vt:lpstr>Akka cluster node states</vt:lpstr>
      <vt:lpstr>Akka cluster node states</vt:lpstr>
      <vt:lpstr>Cluster aware routers</vt:lpstr>
      <vt:lpstr>Cluster aware routers</vt:lpstr>
      <vt:lpstr>Router with Group of Routees</vt:lpstr>
      <vt:lpstr>Router with Group of Routees</vt:lpstr>
      <vt:lpstr>Router with Pool of Remote Deployed Routees</vt:lpstr>
      <vt:lpstr>Router with Pool of Remote Deployed Routees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421 Lecture 3</dc:title>
  <dc:creator>Perkovic, Ljubomir</dc:creator>
  <cp:lastModifiedBy>Perkovic, Ljubomir</cp:lastModifiedBy>
  <cp:revision>197</cp:revision>
  <dcterms:created xsi:type="dcterms:W3CDTF">2014-05-28T17:49:53Z</dcterms:created>
  <dcterms:modified xsi:type="dcterms:W3CDTF">2020-05-09T15:53:39Z</dcterms:modified>
</cp:coreProperties>
</file>