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1058" r:id="rId3"/>
    <p:sldId id="1088" r:id="rId4"/>
    <p:sldId id="1089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134" r:id="rId20"/>
    <p:sldId id="1135" r:id="rId21"/>
    <p:sldId id="970" r:id="rId22"/>
    <p:sldId id="971" r:id="rId23"/>
    <p:sldId id="972" r:id="rId24"/>
    <p:sldId id="973" r:id="rId25"/>
    <p:sldId id="974" r:id="rId26"/>
    <p:sldId id="975" r:id="rId27"/>
    <p:sldId id="976" r:id="rId28"/>
    <p:sldId id="977" r:id="rId29"/>
    <p:sldId id="978" r:id="rId30"/>
    <p:sldId id="979" r:id="rId31"/>
    <p:sldId id="1042" r:id="rId32"/>
    <p:sldId id="980" r:id="rId33"/>
    <p:sldId id="981" r:id="rId34"/>
    <p:sldId id="1044" r:id="rId35"/>
    <p:sldId id="1043" r:id="rId36"/>
    <p:sldId id="983" r:id="rId37"/>
    <p:sldId id="1133" r:id="rId38"/>
    <p:sldId id="984" r:id="rId39"/>
    <p:sldId id="1045" r:id="rId40"/>
    <p:sldId id="985" r:id="rId41"/>
    <p:sldId id="986" r:id="rId42"/>
    <p:sldId id="987" r:id="rId43"/>
    <p:sldId id="988" r:id="rId44"/>
    <p:sldId id="989" r:id="rId45"/>
    <p:sldId id="990" r:id="rId46"/>
    <p:sldId id="991" r:id="rId47"/>
    <p:sldId id="992" r:id="rId48"/>
    <p:sldId id="993" r:id="rId49"/>
    <p:sldId id="994" r:id="rId50"/>
    <p:sldId id="995" r:id="rId51"/>
    <p:sldId id="996" r:id="rId52"/>
    <p:sldId id="997" r:id="rId53"/>
    <p:sldId id="998" r:id="rId54"/>
    <p:sldId id="1046" r:id="rId55"/>
    <p:sldId id="1000" r:id="rId56"/>
    <p:sldId id="1001" r:id="rId57"/>
    <p:sldId id="1002" r:id="rId58"/>
    <p:sldId id="1006" r:id="rId59"/>
    <p:sldId id="1007" r:id="rId60"/>
  </p:sldIdLst>
  <p:sldSz cx="9144000" cy="6858000" type="screen4x3"/>
  <p:notesSz cx="7556500" cy="10691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5" autoAdjust="0"/>
    <p:restoredTop sz="99652" autoAdjust="0"/>
  </p:normalViewPr>
  <p:slideViewPr>
    <p:cSldViewPr>
      <p:cViewPr varScale="1">
        <p:scale>
          <a:sx n="120" d="100"/>
          <a:sy n="120" d="100"/>
        </p:scale>
        <p:origin x="8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5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21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2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6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10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11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12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13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14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15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16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17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18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19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20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9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28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29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30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31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33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34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35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36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37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38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39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13AFA33F-952B-794F-B282-800EE0A29C36}" type="slidenum">
              <a:rPr lang="en-US"/>
              <a:pPr/>
              <a:t>40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CDB13984-46DC-314C-876F-6296216E162D}" type="slidenum">
              <a:rPr lang="en-US"/>
              <a:pPr/>
              <a:t>41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7E21305E-681C-E946-9BD6-A497B536849D}" type="slidenum">
              <a:rPr lang="en-US"/>
              <a:pPr/>
              <a:t>42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6665D2F0-20C8-9344-9947-5764FD4068CE}" type="slidenum">
              <a:rPr lang="en-US"/>
              <a:pPr/>
              <a:t>44</a:t>
            </a:fld>
            <a:endParaRPr lang="en-US"/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3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55650" y="5078611"/>
            <a:ext cx="6045200" cy="4813173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FD919A40-EE64-3341-9E44-E6DF7A7DC69B}" type="slidenum">
              <a:rPr lang="en-US"/>
              <a:pPr/>
              <a:t>45</a:t>
            </a:fld>
            <a:endParaRPr lang="en-US"/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55650" y="5078611"/>
            <a:ext cx="6045200" cy="4813173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D88E84F0-E61A-BB48-B4A2-1DF63FDDAFF1}" type="slidenum">
              <a:rPr lang="en-US"/>
              <a:pPr/>
              <a:t>46</a:t>
            </a:fld>
            <a:endParaRPr lang="en-US"/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62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55650" y="5078612"/>
            <a:ext cx="6045200" cy="482431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7AEDDDE7-4E75-0E4C-9411-8BE393B98537}" type="slidenum">
              <a:rPr lang="en-US"/>
              <a:pPr/>
              <a:t>47</a:t>
            </a:fld>
            <a:endParaRPr lang="en-US"/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2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55650" y="5078612"/>
            <a:ext cx="6045200" cy="482431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6CFF8222-36FC-C847-9BB2-3BB3F7D6368A}" type="slidenum">
              <a:rPr lang="en-US"/>
              <a:pPr/>
              <a:t>49</a:t>
            </a:fld>
            <a:endParaRPr lang="en-US"/>
          </a:p>
        </p:txBody>
      </p:sp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1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55650" y="5078611"/>
            <a:ext cx="6045200" cy="4813173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4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833D77CF-F9FF-5E4A-8BBC-B61E9087972D}" type="slidenum">
              <a:rPr lang="en-US"/>
              <a:pPr/>
              <a:t>50</a:t>
            </a:fld>
            <a:endParaRPr lang="en-US"/>
          </a:p>
        </p:txBody>
      </p:sp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6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55650" y="5078611"/>
            <a:ext cx="6045200" cy="4813173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3FE6BC6E-0875-E441-8F23-E3D930BF99C8}" type="slidenum">
              <a:rPr lang="en-US"/>
              <a:pPr/>
              <a:t>51</a:t>
            </a:fld>
            <a:endParaRPr 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55650" y="5078611"/>
            <a:ext cx="6045200" cy="4813173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D894B7E9-2E65-1046-90E6-3D67D5CB8E8C}" type="slidenum">
              <a:rPr lang="en-US"/>
              <a:pPr/>
              <a:t>53</a:t>
            </a:fld>
            <a:endParaRPr lang="en-US"/>
          </a:p>
        </p:txBody>
      </p:sp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65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55650" y="5078611"/>
            <a:ext cx="6045200" cy="4813173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E3088D6F-A184-4F4A-94DC-4FC72FC70C18}" type="slidenum">
              <a:rPr lang="en-US"/>
              <a:pPr/>
              <a:t>54</a:t>
            </a:fld>
            <a:endParaRPr lang="en-US"/>
          </a:p>
        </p:txBody>
      </p:sp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81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55650" y="5078612"/>
            <a:ext cx="6045200" cy="482431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55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952BE803-B00C-A84B-867C-5912C59C8102}" type="slidenum">
              <a:rPr lang="en-US"/>
              <a:pPr/>
              <a:t>58</a:t>
            </a:fld>
            <a:endParaRPr lang="en-US"/>
          </a:p>
        </p:txBody>
      </p:sp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20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55650" y="5078612"/>
            <a:ext cx="6045200" cy="482431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DA0C015E-3A19-C149-9FB1-7FD9DF68A87F}" type="slidenum">
              <a:rPr lang="en-US"/>
              <a:pPr/>
              <a:t>59</a:t>
            </a:fld>
            <a:endParaRPr lang="en-US"/>
          </a:p>
        </p:txBody>
      </p:sp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1259417" y="801886"/>
            <a:ext cx="5037667" cy="400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04269" tIns="52135" rIns="104269" bIns="5213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55650" y="5078612"/>
            <a:ext cx="6045200" cy="482431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0"/>
            <a:ext cx="2284413" cy="9386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2425" cy="9386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9238" cy="1138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2625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5715000"/>
            <a:ext cx="4494213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39238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" y="1981200"/>
            <a:ext cx="91392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458788" indent="0" algn="l" defTabSz="449263" rtl="0" fontAlgn="base">
        <a:spcBef>
          <a:spcPts val="7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1144588" indent="-344488" algn="l" defTabSz="449263" rtl="0" fontAlgn="base">
        <a:spcBef>
          <a:spcPts val="663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sz="2400">
          <a:solidFill>
            <a:srgbClr val="000000"/>
          </a:solidFill>
          <a:latin typeface="+mn-lt"/>
          <a:ea typeface="ＭＳ Ｐゴシック" pitchFamily="-65" charset="-128"/>
        </a:defRPr>
      </a:lvl2pPr>
      <a:lvl3pPr marL="1489075" indent="-234950" algn="l" defTabSz="449263" rtl="0" fontAlgn="base">
        <a:spcBef>
          <a:spcPts val="563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sz="2000">
          <a:solidFill>
            <a:srgbClr val="000000"/>
          </a:solidFill>
          <a:latin typeface="+mn-lt"/>
          <a:ea typeface="ＭＳ Ｐゴシック" pitchFamily="-65" charset="-128"/>
        </a:defRPr>
      </a:lvl3pPr>
      <a:lvl4pPr marL="16002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000">
          <a:solidFill>
            <a:srgbClr val="000000"/>
          </a:solidFill>
          <a:latin typeface="+mn-lt"/>
          <a:ea typeface="ＭＳ Ｐゴシック" pitchFamily="-65" charset="-128"/>
        </a:defRPr>
      </a:lvl4pPr>
      <a:lvl5pPr marL="20574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5pPr>
      <a:lvl6pPr marL="25146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6pPr>
      <a:lvl7pPr marL="29718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7pPr>
      <a:lvl8pPr marL="34290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8pPr>
      <a:lvl9pPr marL="38862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etcd/docs/latest/api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cd.io/docs/v3.4.0/dev-guide/interacting_v3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kka/akka-sample-cluster-kubernetes-scal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ka/akka-sample-cluster-docker-compose-scala/tree/8375c1a0a48cd1382d6a2e2d2e4014ae2b87bb2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CSC 536 </a:t>
            </a:r>
            <a:r>
              <a:rPr lang="en-GB"/>
              <a:t>Lecture </a:t>
            </a:r>
            <a:r>
              <a:rPr lang="en-GB" dirty="0"/>
              <a:t>8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A solution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Need an external, fault-tolerant key-value store that can be used to</a:t>
            </a:r>
            <a:endParaRPr lang="en-US" sz="2400" dirty="0"/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elect the initial seed node, and then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publish a list of seed nodes afterwards </a:t>
            </a:r>
          </a:p>
          <a:p>
            <a:pPr marL="457200" indent="0">
              <a:buSzPct val="60000"/>
            </a:pPr>
            <a:endParaRPr lang="en-US" sz="3600" dirty="0"/>
          </a:p>
          <a:p>
            <a:pPr marL="457200" indent="0" algn="l">
              <a:buSzPct val="60000"/>
            </a:pPr>
            <a:r>
              <a:rPr lang="en-US" sz="2800" dirty="0"/>
              <a:t>This would enable a zero-configuration deployment scenario for an </a:t>
            </a:r>
            <a:r>
              <a:rPr lang="en-US" sz="2800" dirty="0" err="1"/>
              <a:t>Akka</a:t>
            </a:r>
            <a:r>
              <a:rPr lang="en-US" sz="2800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402298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/>
              <a:t>More generally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Need a fault-tolerant service for cluster coordination and state management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systems “source of truth”</a:t>
            </a:r>
          </a:p>
          <a:p>
            <a:pPr marL="457200" indent="0" algn="l"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589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etcd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Fault-tolerant distributed key-value store designed to reliably and quickly preserve and provide access to critical data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The keys form together a hierarchical </a:t>
            </a:r>
            <a:r>
              <a:rPr lang="en-US" sz="2400" dirty="0" err="1"/>
              <a:t>keyspace</a:t>
            </a:r>
            <a:r>
              <a:rPr lang="en-US" sz="2400" dirty="0"/>
              <a:t> with directories and keys.</a:t>
            </a:r>
            <a:endParaRPr lang="en-US" sz="2800" dirty="0"/>
          </a:p>
          <a:p>
            <a:pPr marL="457200" indent="0" algn="l" eaLnBrk="1" hangingPunct="1"/>
            <a:r>
              <a:rPr lang="en-US" sz="2800" dirty="0"/>
              <a:t>Implementation: a replicated state machine that runs Raft underneath the hood</a:t>
            </a:r>
          </a:p>
          <a:p>
            <a:pPr marL="457200" indent="0" algn="l" eaLnBrk="1" hangingPunct="1"/>
            <a:endParaRPr lang="en-US" sz="2800" dirty="0"/>
          </a:p>
          <a:p>
            <a:pPr marL="457200" indent="0" algn="l"/>
            <a:r>
              <a:rPr lang="en-US" sz="2800" dirty="0"/>
              <a:t>Allows developers to write systems that agree on the state of values</a:t>
            </a:r>
          </a:p>
          <a:p>
            <a:pPr marL="457200" indent="0" algn="l"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078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etcd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686800" cy="4953000"/>
          </a:xfrm>
        </p:spPr>
        <p:txBody>
          <a:bodyPr/>
          <a:lstStyle/>
          <a:p>
            <a:pPr marL="457200" indent="0" algn="l"/>
            <a:r>
              <a:rPr lang="en-US" sz="2800" dirty="0"/>
              <a:t>The name comes from the idea of distributing the Unix "/</a:t>
            </a:r>
            <a:r>
              <a:rPr lang="en-US" sz="2800" dirty="0" err="1"/>
              <a:t>etc</a:t>
            </a:r>
            <a:r>
              <a:rPr lang="en-US" sz="2800" dirty="0"/>
              <a:t>" directory, where many configuration files live, across multiple machines – /</a:t>
            </a:r>
            <a:r>
              <a:rPr lang="en-US" sz="2800" dirty="0" err="1"/>
              <a:t>etc</a:t>
            </a:r>
            <a:r>
              <a:rPr lang="en-US" sz="2800" dirty="0"/>
              <a:t> distributed</a:t>
            </a:r>
          </a:p>
          <a:p>
            <a:pPr marL="457200" indent="0" algn="l" eaLnBrk="1" hangingPunct="1"/>
            <a:endParaRPr lang="en-US" sz="2800" dirty="0"/>
          </a:p>
          <a:p>
            <a:pPr marL="457200" indent="0" algn="l" eaLnBrk="1" hangingPunct="1"/>
            <a:r>
              <a:rPr lang="en-US" sz="2800" dirty="0"/>
              <a:t>The </a:t>
            </a:r>
            <a:r>
              <a:rPr lang="en-US" sz="2800" dirty="0" err="1"/>
              <a:t>CoreOS</a:t>
            </a:r>
            <a:r>
              <a:rPr lang="en-US" sz="2800" dirty="0"/>
              <a:t> developers used it to make their distributed "/</a:t>
            </a:r>
            <a:r>
              <a:rPr lang="en-US" sz="2800" dirty="0" err="1"/>
              <a:t>etc</a:t>
            </a:r>
            <a:r>
              <a:rPr lang="en-US" sz="2800" dirty="0"/>
              <a:t>" plan work. </a:t>
            </a:r>
          </a:p>
        </p:txBody>
      </p:sp>
    </p:spTree>
    <p:extLst>
      <p:ext uri="{BB962C8B-B14F-4D97-AF65-F5344CB8AC3E}">
        <p14:creationId xmlns:p14="http://schemas.microsoft.com/office/powerpoint/2010/main" val="239001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/>
              <a:t>etcd</a:t>
            </a:r>
            <a:r>
              <a:rPr lang="en-US" dirty="0"/>
              <a:t> API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9" y="1600200"/>
            <a:ext cx="9144000" cy="5257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		From the command line to a local </a:t>
            </a:r>
            <a:r>
              <a:rPr lang="en-US" sz="2800" dirty="0" err="1">
                <a:solidFill>
                  <a:schemeClr val="tx1"/>
                </a:solidFill>
              </a:rPr>
              <a:t>etcd</a:t>
            </a:r>
            <a:r>
              <a:rPr lang="en-US" sz="2800" dirty="0">
                <a:solidFill>
                  <a:schemeClr val="tx1"/>
                </a:solidFill>
              </a:rPr>
              <a:t> instance:</a:t>
            </a: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/>
              </a:rPr>
              <a:t>			$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etcdctl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 put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 "this is awesome"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/>
              </a:rPr>
              <a:t>			OK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/>
              </a:rPr>
              <a:t>			$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etcdctl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 get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mykey</a:t>
            </a:r>
            <a:endParaRPr lang="en-US" sz="1600" dirty="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/>
              </a:rPr>
              <a:t>			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mykey</a:t>
            </a:r>
            <a:endParaRPr lang="en-US" sz="1600" dirty="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/>
              </a:rPr>
              <a:t>			this is awesome</a:t>
            </a:r>
          </a:p>
          <a:p>
            <a:pPr marL="457200" indent="0" algn="l" eaLnBrk="1" hangingPunct="1"/>
            <a:endParaRPr lang="en-US" sz="2800" dirty="0"/>
          </a:p>
          <a:p>
            <a:pPr marL="457200" indent="0" algn="l" eaLnBrk="1" hangingPunct="1"/>
            <a:r>
              <a:rPr lang="en-US" sz="2800" dirty="0"/>
              <a:t>In addition: </a:t>
            </a:r>
            <a:r>
              <a:rPr lang="en-US" sz="2400" dirty="0">
                <a:latin typeface="Consolas"/>
                <a:cs typeface="Consolas"/>
              </a:rPr>
              <a:t>set</a:t>
            </a:r>
            <a:r>
              <a:rPr lang="en-US" sz="2800" dirty="0"/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800" dirty="0"/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mk</a:t>
            </a:r>
            <a:r>
              <a:rPr lang="en-US" sz="2800" dirty="0"/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800" dirty="0"/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2800" dirty="0"/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2800" dirty="0"/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setdir</a:t>
            </a:r>
            <a:r>
              <a:rPr lang="en-US" sz="2800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800" dirty="0"/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updatedir</a:t>
            </a:r>
            <a:r>
              <a:rPr lang="en-US" sz="2800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watch</a:t>
            </a:r>
            <a:r>
              <a:rPr lang="en-US" sz="2800" dirty="0"/>
              <a:t> and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watch-exec</a:t>
            </a:r>
            <a:r>
              <a:rPr lang="en-US" sz="2800" dirty="0"/>
              <a:t>, (atomic)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compareAndSwap</a:t>
            </a:r>
            <a:r>
              <a:rPr lang="en-US" sz="2800" dirty="0"/>
              <a:t>, (atomic)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compareAndDelete</a:t>
            </a:r>
            <a:r>
              <a:rPr lang="en-US" sz="2800" dirty="0"/>
              <a:t>, and others</a:t>
            </a:r>
          </a:p>
          <a:p>
            <a:pPr marL="457200" indent="0" eaLnBrk="1" hangingPunct="1"/>
            <a:endParaRPr lang="en-US" sz="2800" dirty="0">
              <a:hlinkClick r:id="rId3"/>
            </a:endParaRPr>
          </a:p>
          <a:p>
            <a:pPr marL="457200" indent="0" eaLnBrk="1" hangingPunct="1"/>
            <a:r>
              <a:rPr lang="en-US" sz="1800" dirty="0">
                <a:hlinkClick r:id="rId4"/>
              </a:rPr>
              <a:t>https://etcd.io/docs/v3.4.0/dev-guide/interacting_v3/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149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tcd</a:t>
            </a:r>
            <a:r>
              <a:rPr lang="en-US" dirty="0">
                <a:solidFill>
                  <a:srgbClr val="FF0000"/>
                </a:solidFill>
              </a:rPr>
              <a:t> API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400" dirty="0">
                <a:cs typeface="Consolas"/>
              </a:rPr>
              <a:t>read/write a value</a:t>
            </a:r>
          </a:p>
          <a:p>
            <a:pPr marL="457200" indent="0" algn="l" eaLnBrk="1" hangingPunct="1"/>
            <a:r>
              <a:rPr lang="en-US" sz="1600" dirty="0">
                <a:latin typeface="Consolas"/>
                <a:cs typeface="Consolas"/>
              </a:rPr>
              <a:t>	$ </a:t>
            </a:r>
            <a:r>
              <a:rPr lang="en-US" sz="1600" dirty="0" err="1">
                <a:latin typeface="Consolas"/>
                <a:cs typeface="Consolas"/>
              </a:rPr>
              <a:t>etcdctl</a:t>
            </a:r>
            <a:r>
              <a:rPr lang="en-US" sz="1600" dirty="0">
                <a:latin typeface="Consolas"/>
                <a:cs typeface="Consolas"/>
              </a:rPr>
              <a:t> get /folder/key</a:t>
            </a:r>
          </a:p>
          <a:p>
            <a:pPr marL="457200" indent="0" algn="l" eaLnBrk="1" hangingPunct="1"/>
            <a:r>
              <a:rPr lang="en-US" sz="1600" dirty="0">
                <a:latin typeface="Consolas"/>
                <a:cs typeface="Consolas"/>
              </a:rPr>
              <a:t>	$ </a:t>
            </a:r>
            <a:r>
              <a:rPr lang="en-US" sz="1600" dirty="0" err="1">
                <a:latin typeface="Consolas"/>
                <a:cs typeface="Consolas"/>
              </a:rPr>
              <a:t>etcdctl</a:t>
            </a:r>
            <a:r>
              <a:rPr lang="en-US" sz="1600" dirty="0">
                <a:latin typeface="Consolas"/>
                <a:cs typeface="Consolas"/>
              </a:rPr>
              <a:t> set /folder/key</a:t>
            </a:r>
          </a:p>
          <a:p>
            <a:pPr marL="457200" indent="0" algn="l" eaLnBrk="1" hangingPunct="1"/>
            <a:endParaRPr lang="en-US" sz="2400" dirty="0">
              <a:cs typeface="Consolas"/>
            </a:endParaRPr>
          </a:p>
          <a:p>
            <a:pPr marL="457200" indent="0" algn="l" eaLnBrk="1" hangingPunct="1"/>
            <a:r>
              <a:rPr lang="en-US" sz="2400" dirty="0">
                <a:cs typeface="Consolas"/>
              </a:rPr>
              <a:t>read/create directory</a:t>
            </a:r>
          </a:p>
          <a:p>
            <a:pPr marL="457200" indent="0" algn="l" eaLnBrk="1" hangingPunct="1"/>
            <a:r>
              <a:rPr lang="en-US" sz="1600" dirty="0">
                <a:latin typeface="Consolas"/>
                <a:cs typeface="Consolas"/>
              </a:rPr>
              <a:t>	$ </a:t>
            </a:r>
            <a:r>
              <a:rPr lang="en-US" sz="1600" dirty="0" err="1">
                <a:latin typeface="Consolas"/>
                <a:cs typeface="Consolas"/>
              </a:rPr>
              <a:t>etcdctl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mkdir</a:t>
            </a:r>
            <a:r>
              <a:rPr lang="en-US" sz="1600" dirty="0">
                <a:latin typeface="Consolas"/>
                <a:cs typeface="Consolas"/>
              </a:rPr>
              <a:t> /folder</a:t>
            </a:r>
          </a:p>
          <a:p>
            <a:pPr marL="457200" indent="0" algn="l" eaLnBrk="1" hangingPunct="1"/>
            <a:r>
              <a:rPr lang="en-US" sz="1600" dirty="0">
                <a:latin typeface="Consolas"/>
                <a:cs typeface="Consolas"/>
              </a:rPr>
              <a:t>	$ </a:t>
            </a:r>
            <a:r>
              <a:rPr lang="en-US" sz="1600" dirty="0" err="1">
                <a:latin typeface="Consolas"/>
                <a:cs typeface="Consolas"/>
              </a:rPr>
              <a:t>etcdctl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ls</a:t>
            </a:r>
            <a:r>
              <a:rPr lang="en-US" sz="1600" dirty="0">
                <a:latin typeface="Consolas"/>
                <a:cs typeface="Consolas"/>
              </a:rPr>
              <a:t> /folder</a:t>
            </a:r>
          </a:p>
          <a:p>
            <a:pPr marL="457200" indent="0" algn="l" eaLnBrk="1" hangingPunct="1"/>
            <a:endParaRPr lang="en-US" sz="2400" dirty="0">
              <a:cs typeface="Consolas"/>
            </a:endParaRPr>
          </a:p>
          <a:p>
            <a:pPr marL="457200" indent="0" algn="l" eaLnBrk="1" hangingPunct="1"/>
            <a:r>
              <a:rPr lang="en-US" sz="2400" dirty="0">
                <a:cs typeface="Consolas"/>
              </a:rPr>
              <a:t>listen to changes</a:t>
            </a:r>
          </a:p>
          <a:p>
            <a:pPr marL="457200" indent="0" algn="l" eaLnBrk="1" hangingPunct="1"/>
            <a:r>
              <a:rPr lang="en-US" sz="1600" dirty="0">
                <a:latin typeface="Consolas"/>
                <a:cs typeface="Consolas"/>
              </a:rPr>
              <a:t>	$ </a:t>
            </a:r>
            <a:r>
              <a:rPr lang="en-US" sz="1600" dirty="0" err="1">
                <a:latin typeface="Consolas"/>
                <a:cs typeface="Consolas"/>
              </a:rPr>
              <a:t>etcdctl</a:t>
            </a:r>
            <a:r>
              <a:rPr lang="en-US" sz="1600" dirty="0">
                <a:latin typeface="Consolas"/>
                <a:cs typeface="Consolas"/>
              </a:rPr>
              <a:t> watch /folder/key</a:t>
            </a:r>
          </a:p>
          <a:p>
            <a:pPr marL="457200" indent="0" algn="l" eaLnBrk="1" hangingPunct="1"/>
            <a:r>
              <a:rPr lang="en-US" sz="1600" dirty="0">
                <a:latin typeface="Consolas"/>
                <a:cs typeface="Consolas"/>
              </a:rPr>
              <a:t>	$ </a:t>
            </a:r>
            <a:r>
              <a:rPr lang="en-US" sz="1600" dirty="0" err="1">
                <a:latin typeface="Consolas"/>
                <a:cs typeface="Consolas"/>
              </a:rPr>
              <a:t>etcdctl</a:t>
            </a:r>
            <a:r>
              <a:rPr lang="en-US" sz="1600" dirty="0">
                <a:latin typeface="Consolas"/>
                <a:cs typeface="Consolas"/>
              </a:rPr>
              <a:t> exec-watch /folder/key -- /bin/bash -c “touch /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/test”</a:t>
            </a:r>
          </a:p>
        </p:txBody>
      </p:sp>
    </p:spTree>
    <p:extLst>
      <p:ext uri="{BB962C8B-B14F-4D97-AF65-F5344CB8AC3E}">
        <p14:creationId xmlns:p14="http://schemas.microsoft.com/office/powerpoint/2010/main" val="217503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with </a:t>
            </a:r>
            <a:r>
              <a:rPr lang="en-US" dirty="0" err="1">
                <a:solidFill>
                  <a:srgbClr val="FF0000"/>
                </a:solidFill>
              </a:rPr>
              <a:t>etcd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The known seed nodes are replaced by a known </a:t>
            </a:r>
            <a:r>
              <a:rPr lang="en-US" sz="2800" dirty="0" err="1"/>
              <a:t>etcd</a:t>
            </a:r>
            <a:r>
              <a:rPr lang="en-US" sz="2800" dirty="0"/>
              <a:t> service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Node A attempts to join the cluster, no one is there, so it puts itself into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etcd</a:t>
            </a:r>
            <a:r>
              <a:rPr lang="en-US" sz="2400" dirty="0"/>
              <a:t> and starts a single node cluster as a seed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B joins, finds A in </a:t>
            </a:r>
            <a:r>
              <a:rPr lang="en-US" sz="2400" dirty="0" err="1"/>
              <a:t>etcd</a:t>
            </a:r>
            <a:r>
              <a:rPr lang="en-US" sz="2400" dirty="0"/>
              <a:t> and joins A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C joins, finds A....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A gets shut down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After a timeout, B or C are put into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etcd</a:t>
            </a:r>
            <a:r>
              <a:rPr lang="en-US" sz="2400" dirty="0"/>
              <a:t> as new seed node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D joins, finds B or C....</a:t>
            </a:r>
          </a:p>
        </p:txBody>
      </p:sp>
    </p:spTree>
    <p:extLst>
      <p:ext uri="{BB962C8B-B14F-4D97-AF65-F5344CB8AC3E}">
        <p14:creationId xmlns:p14="http://schemas.microsoft.com/office/powerpoint/2010/main" val="145278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9080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95830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Kubernetes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/>
            <a:r>
              <a:rPr lang="en-US" dirty="0"/>
              <a:t>Open-source system for automating deployment, scaling, and management of containerized applications.</a:t>
            </a:r>
          </a:p>
          <a:p>
            <a:pPr marL="919163" lvl="1" indent="-468313">
              <a:buSzPct val="60000"/>
              <a:buBlip>
                <a:blip r:embed="rId3"/>
              </a:buBlip>
            </a:pPr>
            <a:r>
              <a:rPr lang="en-US" dirty="0"/>
              <a:t>In other words, a container orchestration platform</a:t>
            </a:r>
          </a:p>
          <a:p>
            <a:pPr marL="919163" lvl="1" indent="-468313">
              <a:buSzPct val="60000"/>
              <a:buBlip>
                <a:blip r:embed="rId3"/>
              </a:buBlip>
            </a:pPr>
            <a:r>
              <a:rPr lang="en-US" dirty="0"/>
              <a:t>originally developed at Google</a:t>
            </a:r>
          </a:p>
          <a:p>
            <a:pPr marL="919163" lvl="1" indent="-468313">
              <a:buSzPct val="60000"/>
              <a:buBlip>
                <a:blip r:embed="rId3"/>
              </a:buBlip>
            </a:pPr>
            <a:r>
              <a:rPr lang="en-US" dirty="0"/>
              <a:t>Master Kubernetes node uses </a:t>
            </a:r>
            <a:r>
              <a:rPr lang="en-US" dirty="0" err="1"/>
              <a:t>etcd</a:t>
            </a:r>
            <a:r>
              <a:rPr lang="en-US" dirty="0"/>
              <a:t> to store reliably the state of the system</a:t>
            </a:r>
          </a:p>
          <a:p>
            <a:pPr marL="450850" lvl="1" indent="0">
              <a:buSzPct val="60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32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Kubernetes architecture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A3C423-6F11-7541-B894-9DE16425D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1319"/>
            <a:ext cx="7620000" cy="52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295400"/>
          </a:xfrm>
          <a:ln/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Outline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2413" cy="4876800"/>
          </a:xfrm>
          <a:ln/>
        </p:spPr>
        <p:txBody>
          <a:bodyPr/>
          <a:lstStyle/>
          <a:p>
            <a:pPr marL="800100" indent="-342900" algn="l" eaLnBrk="1" hangingPunct="1">
              <a:buClr>
                <a:schemeClr val="tx1"/>
              </a:buClr>
              <a:buSzPct val="60000"/>
            </a:pPr>
            <a:r>
              <a:rPr lang="en-US" sz="2800" dirty="0"/>
              <a:t>Running </a:t>
            </a:r>
            <a:r>
              <a:rPr lang="en-US" sz="2800" dirty="0" err="1"/>
              <a:t>Akka</a:t>
            </a:r>
            <a:r>
              <a:rPr lang="en-US" sz="2800" dirty="0"/>
              <a:t> applications in the cloud</a:t>
            </a:r>
          </a:p>
          <a:p>
            <a:pPr marL="1200150" lvl="1" indent="-342900">
              <a:buClr>
                <a:schemeClr val="tx1"/>
              </a:buClr>
              <a:buSzPct val="60000"/>
              <a:buBlip>
                <a:blip r:embed="rId3"/>
              </a:buBlip>
            </a:pPr>
            <a:r>
              <a:rPr lang="en-US" sz="2400" dirty="0" err="1"/>
              <a:t>Akka</a:t>
            </a:r>
            <a:r>
              <a:rPr lang="en-US" sz="2400" dirty="0"/>
              <a:t> Cluster (see last week’s lecture)</a:t>
            </a:r>
          </a:p>
          <a:p>
            <a:pPr marL="1200150" lvl="1" indent="-342900">
              <a:buClr>
                <a:schemeClr val="tx1"/>
              </a:buClr>
              <a:buSzPct val="60000"/>
              <a:buBlip>
                <a:blip r:embed="rId3"/>
              </a:buBlip>
            </a:pPr>
            <a:r>
              <a:rPr lang="en-US" sz="2400" dirty="0" err="1"/>
              <a:t>Docker</a:t>
            </a:r>
            <a:endParaRPr lang="en-US" sz="2400" dirty="0"/>
          </a:p>
          <a:p>
            <a:pPr marL="1200150" lvl="1" indent="-342900">
              <a:buClr>
                <a:schemeClr val="tx1"/>
              </a:buClr>
              <a:buSzPct val="60000"/>
              <a:buBlip>
                <a:blip r:embed="rId3"/>
              </a:buBlip>
            </a:pPr>
            <a:r>
              <a:rPr lang="en-US" dirty="0" err="1"/>
              <a:t>e</a:t>
            </a:r>
            <a:r>
              <a:rPr lang="en-US" sz="2400" dirty="0" err="1"/>
              <a:t>tcd</a:t>
            </a:r>
            <a:endParaRPr lang="en-US" sz="2400" dirty="0"/>
          </a:p>
          <a:p>
            <a:pPr marL="1200150" lvl="1" indent="-342900">
              <a:buClr>
                <a:schemeClr val="tx1"/>
              </a:buClr>
              <a:buSzPct val="60000"/>
              <a:buBlip>
                <a:blip r:embed="rId3"/>
              </a:buBlip>
            </a:pPr>
            <a:r>
              <a:rPr lang="en-US" dirty="0"/>
              <a:t>Kubernetes</a:t>
            </a:r>
            <a:endParaRPr lang="en-US" sz="2400" dirty="0"/>
          </a:p>
          <a:p>
            <a:pPr marL="857250" lvl="1" indent="-409575">
              <a:buClr>
                <a:schemeClr val="tx1"/>
              </a:buClr>
              <a:buSzPct val="60000"/>
              <a:buNone/>
            </a:pPr>
            <a:endParaRPr lang="en-US" sz="2800" dirty="0"/>
          </a:p>
          <a:p>
            <a:pPr marL="857250" lvl="1" indent="-409575">
              <a:buClr>
                <a:schemeClr val="tx1"/>
              </a:buClr>
              <a:buSzPct val="60000"/>
              <a:buNone/>
            </a:pPr>
            <a:r>
              <a:rPr lang="en-US" sz="2800" dirty="0"/>
              <a:t>Overview of Google’s distributed systems (part 1)</a:t>
            </a:r>
          </a:p>
        </p:txBody>
      </p:sp>
    </p:spTree>
    <p:extLst>
      <p:ext uri="{BB962C8B-B14F-4D97-AF65-F5344CB8AC3E}">
        <p14:creationId xmlns:p14="http://schemas.microsoft.com/office/powerpoint/2010/main" val="22438826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Kubernetes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/>
            <a:r>
              <a:rPr lang="en-US" dirty="0"/>
              <a:t>Open-source system for automating deployment, scaling, and management of containerized applications.</a:t>
            </a:r>
          </a:p>
          <a:p>
            <a:pPr marL="919163" lvl="1" indent="-468313">
              <a:buSzPct val="60000"/>
              <a:buBlip>
                <a:blip r:embed="rId3"/>
              </a:buBlip>
            </a:pPr>
            <a:r>
              <a:rPr lang="en-US" dirty="0"/>
              <a:t>In other words, a container orchestration platform</a:t>
            </a:r>
          </a:p>
          <a:p>
            <a:pPr marL="919163" lvl="1" indent="-468313">
              <a:buSzPct val="60000"/>
              <a:buBlip>
                <a:blip r:embed="rId3"/>
              </a:buBlip>
            </a:pPr>
            <a:r>
              <a:rPr lang="en-US" dirty="0"/>
              <a:t>originally developed at Google</a:t>
            </a:r>
          </a:p>
          <a:p>
            <a:pPr marL="919163" lvl="1" indent="-468313">
              <a:buSzPct val="60000"/>
              <a:buBlip>
                <a:blip r:embed="rId3"/>
              </a:buBlip>
            </a:pPr>
            <a:r>
              <a:rPr lang="en-US" dirty="0"/>
              <a:t>Master Kubernetes node uses </a:t>
            </a:r>
            <a:r>
              <a:rPr lang="en-US" dirty="0" err="1"/>
              <a:t>etcd</a:t>
            </a:r>
            <a:r>
              <a:rPr lang="en-US" dirty="0"/>
              <a:t> to store reliably the state of the system</a:t>
            </a:r>
          </a:p>
          <a:p>
            <a:pPr marL="450850" lvl="1" indent="0">
              <a:buSzPct val="60000"/>
              <a:buNone/>
            </a:pPr>
            <a:endParaRPr lang="en-US" sz="2400" dirty="0"/>
          </a:p>
          <a:p>
            <a:pPr marL="450850" lvl="1" indent="0">
              <a:buSzPct val="60000"/>
              <a:buNone/>
            </a:pPr>
            <a:r>
              <a:rPr lang="en-US" sz="2400" dirty="0">
                <a:hlinkClick r:id="rId4"/>
              </a:rPr>
              <a:t>https://github.com/akka/akka-sample-cluster-kubernetes-scala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42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" y="2286000"/>
            <a:ext cx="9139238" cy="1138238"/>
          </a:xfrm>
          <a:ln/>
        </p:spPr>
        <p:txBody>
          <a:bodyPr rIns="132080"/>
          <a:lstStyle/>
          <a:p>
            <a:r>
              <a:rPr lang="en-US" dirty="0"/>
              <a:t>Overview of Google’s </a:t>
            </a:r>
            <a:br>
              <a:rPr lang="en-US" dirty="0"/>
            </a:br>
            <a:r>
              <a:rPr lang="en-US" dirty="0"/>
              <a:t>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50926861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  <a:ln/>
        </p:spPr>
        <p:txBody>
          <a:bodyPr rIns="132080"/>
          <a:lstStyle/>
          <a:p>
            <a:r>
              <a:rPr lang="en-US" dirty="0"/>
              <a:t>Original Google search engine architecture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5672137" cy="5080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9464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More than just a search engine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115300" cy="4233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172511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  <a:ln/>
        </p:spPr>
        <p:txBody>
          <a:bodyPr rIns="132080"/>
          <a:lstStyle/>
          <a:p>
            <a:r>
              <a:rPr lang="en-US" dirty="0"/>
              <a:t>Organization of Google’s</a:t>
            </a:r>
            <a:br>
              <a:rPr lang="en-US" dirty="0"/>
            </a:br>
            <a:r>
              <a:rPr lang="en-US" dirty="0"/>
              <a:t>physical infrastructure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7048500" cy="4916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1752600"/>
            <a:ext cx="17073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40-80 PCs</a:t>
            </a:r>
          </a:p>
          <a:p>
            <a:r>
              <a:rPr lang="en-US" sz="1800" dirty="0">
                <a:latin typeface="+mj-lt"/>
              </a:rPr>
              <a:t>per rack</a:t>
            </a:r>
          </a:p>
          <a:p>
            <a:r>
              <a:rPr lang="en-US" sz="1800" dirty="0">
                <a:latin typeface="+mj-lt"/>
              </a:rPr>
              <a:t>(terabytes of</a:t>
            </a:r>
          </a:p>
          <a:p>
            <a:r>
              <a:rPr lang="en-US" sz="1800" dirty="0">
                <a:latin typeface="+mj-lt"/>
              </a:rPr>
              <a:t>disk space each)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30+ racks</a:t>
            </a:r>
          </a:p>
          <a:p>
            <a:r>
              <a:rPr lang="en-US" sz="1800" dirty="0">
                <a:latin typeface="+mj-lt"/>
              </a:rPr>
              <a:t>per cluster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Hundreds</a:t>
            </a:r>
          </a:p>
          <a:p>
            <a:r>
              <a:rPr lang="en-US" sz="1800" dirty="0">
                <a:latin typeface="+mj-lt"/>
              </a:rPr>
              <a:t>of clusters</a:t>
            </a:r>
          </a:p>
          <a:p>
            <a:r>
              <a:rPr lang="en-US" sz="1800" dirty="0">
                <a:latin typeface="+mj-lt"/>
              </a:rPr>
              <a:t>spread across</a:t>
            </a:r>
          </a:p>
          <a:p>
            <a:r>
              <a:rPr lang="en-US" sz="1800" dirty="0">
                <a:latin typeface="+mj-lt"/>
              </a:rPr>
              <a:t>data centers</a:t>
            </a:r>
          </a:p>
          <a:p>
            <a:r>
              <a:rPr lang="en-US" sz="1800" dirty="0">
                <a:latin typeface="+mj-lt"/>
              </a:rPr>
              <a:t>worldwide</a:t>
            </a:r>
          </a:p>
        </p:txBody>
      </p:sp>
    </p:spTree>
    <p:extLst>
      <p:ext uri="{BB962C8B-B14F-4D97-AF65-F5344CB8AC3E}">
        <p14:creationId xmlns:p14="http://schemas.microsoft.com/office/powerpoint/2010/main" val="115150676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System architecture requirements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133600"/>
            <a:ext cx="5562600" cy="372699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209800"/>
            <a:ext cx="365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0" indent="0" algn="l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Scalability</a:t>
            </a:r>
          </a:p>
          <a:p>
            <a:pPr marL="457200" marR="0" lvl="0" indent="0" algn="l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endParaRPr lang="en-US" kern="0" dirty="0">
              <a:latin typeface="+mn-lt"/>
            </a:endParaRPr>
          </a:p>
          <a:p>
            <a:pPr marL="457200" marR="0" lvl="0" indent="0" algn="l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Reliability</a:t>
            </a:r>
          </a:p>
          <a:p>
            <a:pPr marL="457200" marR="0" lvl="0" indent="0" algn="l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endParaRPr lang="en-US" kern="0" dirty="0">
              <a:latin typeface="+mn-lt"/>
            </a:endParaRPr>
          </a:p>
          <a:p>
            <a:pPr marL="457200" marR="0" lvl="0" indent="0" algn="l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</a:t>
            </a:r>
          </a:p>
          <a:p>
            <a:pPr marL="457200" marR="0" lvl="0" indent="0" algn="l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endParaRPr lang="en-US" kern="0" dirty="0">
              <a:latin typeface="+mn-lt"/>
            </a:endParaRPr>
          </a:p>
          <a:p>
            <a:pPr marL="457200" marR="0" lvl="0" indent="0" algn="l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Openness (at the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beginning, at least)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0" algn="l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397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Overall Google systems architecture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484313"/>
            <a:ext cx="7975600" cy="46116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20322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Google infrastructure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816100"/>
            <a:ext cx="7897813" cy="39639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72151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Design philosophy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400" dirty="0"/>
              <a:t>Simplicity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Software should do one thing and do it well</a:t>
            </a:r>
          </a:p>
          <a:p>
            <a:pPr marL="457200" indent="0" algn="l">
              <a:buSzPct val="60000"/>
            </a:pPr>
            <a:endParaRPr lang="en-US" sz="2400" dirty="0"/>
          </a:p>
          <a:p>
            <a:pPr marL="457200" indent="0" algn="l">
              <a:buSzPct val="60000"/>
            </a:pPr>
            <a:r>
              <a:rPr lang="en-US" sz="2400" dirty="0"/>
              <a:t>Provable performance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Estimate performance costs (accessing memory and disk, sending packet over network, locking and unlocking a </a:t>
            </a:r>
            <a:r>
              <a:rPr lang="en-US" sz="2000" dirty="0" err="1"/>
              <a:t>mutex</a:t>
            </a:r>
            <a:r>
              <a:rPr lang="en-US" sz="2000" dirty="0"/>
              <a:t>, etc.)</a:t>
            </a:r>
          </a:p>
          <a:p>
            <a:pPr marL="1204912" lvl="2" indent="-342900">
              <a:buSzPct val="60000"/>
              <a:buBlip>
                <a:blip r:embed="rId3"/>
              </a:buBlip>
            </a:pPr>
            <a:r>
              <a:rPr lang="en-US" dirty="0"/>
              <a:t>“every millisecond counts”</a:t>
            </a:r>
            <a:endParaRPr lang="en-US" sz="2000" dirty="0"/>
          </a:p>
          <a:p>
            <a:pPr marL="457200" indent="0" algn="l">
              <a:buSzPct val="60000"/>
            </a:pPr>
            <a:endParaRPr lang="en-US" sz="2400" dirty="0"/>
          </a:p>
          <a:p>
            <a:pPr marL="457200" indent="0" algn="l">
              <a:buSzPct val="60000"/>
            </a:pPr>
            <a:r>
              <a:rPr lang="en-US" sz="2400" dirty="0"/>
              <a:t>Testing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Stringent testing</a:t>
            </a:r>
          </a:p>
          <a:p>
            <a:pPr marL="1204912" lvl="2" indent="-342900">
              <a:buSzPct val="60000"/>
              <a:buBlip>
                <a:blip r:embed="rId3"/>
              </a:buBlip>
            </a:pPr>
            <a:r>
              <a:rPr lang="en-US" dirty="0"/>
              <a:t>”if it </a:t>
            </a:r>
            <a:r>
              <a:rPr lang="en-US" dirty="0" err="1"/>
              <a:t>ain’t</a:t>
            </a:r>
            <a:r>
              <a:rPr lang="en-US" dirty="0"/>
              <a:t> broke, you’re not trying hard enough”</a:t>
            </a:r>
          </a:p>
          <a:p>
            <a:pPr marL="862012" lvl="2" indent="0">
              <a:buSzPct val="60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809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Data and coordination services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8610600" cy="51054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400" dirty="0"/>
              <a:t>Google File System (GFS)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Broadly similar to NFS and AFS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Optimized to type of files and data access used by Google</a:t>
            </a:r>
          </a:p>
          <a:p>
            <a:pPr marL="457200" indent="0" algn="l">
              <a:buSzPct val="60000"/>
            </a:pPr>
            <a:endParaRPr lang="en-US" sz="2000" dirty="0"/>
          </a:p>
          <a:p>
            <a:pPr marL="457200" indent="0" algn="l">
              <a:buSzPct val="60000"/>
            </a:pPr>
            <a:r>
              <a:rPr lang="en-US" sz="2400" dirty="0" err="1"/>
              <a:t>BigTable</a:t>
            </a:r>
            <a:endParaRPr lang="en-US" sz="2400" dirty="0"/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A distributed database that stores (semi-)structured data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Just enough organization and structure for the type of data Google uses</a:t>
            </a:r>
          </a:p>
          <a:p>
            <a:pPr marL="457200" indent="0" algn="l">
              <a:buSzPct val="60000"/>
            </a:pPr>
            <a:endParaRPr lang="en-US" sz="2000" dirty="0"/>
          </a:p>
          <a:p>
            <a:pPr marL="457200" indent="0" algn="l">
              <a:buSzPct val="60000"/>
            </a:pPr>
            <a:r>
              <a:rPr lang="en-US" sz="2400" dirty="0"/>
              <a:t>Chubby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a locking service, a leader election service, … actually a complete replicated state machine that maintains system state reliably for GFS and </a:t>
            </a:r>
            <a:r>
              <a:rPr lang="en-US" sz="2000" dirty="0" err="1"/>
              <a:t>BigTable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221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2209800"/>
            <a:ext cx="9139238" cy="1138238"/>
          </a:xfrm>
        </p:spPr>
        <p:txBody>
          <a:bodyPr/>
          <a:lstStyle/>
          <a:p>
            <a:pPr algn="ctr" eaLnBrk="1" hangingPunct="1"/>
            <a:r>
              <a:rPr lang="en-US" dirty="0" err="1"/>
              <a:t>Docker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17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GFS requirements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400" dirty="0"/>
              <a:t>Must run reliably on the physical platform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Must tolerate failures of individual commodity components</a:t>
            </a:r>
          </a:p>
          <a:p>
            <a:pPr marL="1662112" lvl="3" indent="-342900">
              <a:buSzPct val="60000"/>
              <a:buFontTx/>
              <a:buBlip>
                <a:blip r:embed="rId3"/>
              </a:buBlip>
            </a:pPr>
            <a:r>
              <a:rPr lang="en-US" sz="1800" dirty="0"/>
              <a:t>So application-level services can rely on the file system</a:t>
            </a:r>
          </a:p>
          <a:p>
            <a:pPr marL="457200" indent="0" algn="l">
              <a:buSzPct val="60000"/>
            </a:pPr>
            <a:endParaRPr lang="en-US" sz="1200" dirty="0"/>
          </a:p>
          <a:p>
            <a:pPr marL="457200" indent="0" algn="l">
              <a:buSzPct val="60000"/>
            </a:pPr>
            <a:r>
              <a:rPr lang="en-US" sz="2400" dirty="0"/>
              <a:t>Optimized for Google’s usage patterns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>
                <a:solidFill>
                  <a:srgbClr val="FF0000"/>
                </a:solidFill>
              </a:rPr>
              <a:t>Huge files </a:t>
            </a:r>
            <a:r>
              <a:rPr lang="en-US" sz="2000" dirty="0"/>
              <a:t>(100+MB, up to 1GB)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Relatively small number of files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Accesses dominated by </a:t>
            </a:r>
            <a:r>
              <a:rPr lang="en-US" sz="2000" dirty="0">
                <a:solidFill>
                  <a:srgbClr val="FF0000"/>
                </a:solidFill>
              </a:rPr>
              <a:t>sequential reads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appends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Appends done concurrently by hundreds of writers</a:t>
            </a:r>
          </a:p>
          <a:p>
            <a:pPr marL="457200" indent="0" algn="l">
              <a:buSzPct val="60000"/>
            </a:pPr>
            <a:endParaRPr lang="en-US" sz="1200" dirty="0"/>
          </a:p>
          <a:p>
            <a:pPr marL="457200" indent="0" algn="l">
              <a:buSzPct val="60000"/>
            </a:pPr>
            <a:r>
              <a:rPr lang="en-US" sz="2400" dirty="0"/>
              <a:t>Meets the requirements of the whole Google infrastructure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scalable, reliable, high performance, open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>
                <a:solidFill>
                  <a:srgbClr val="FF0000"/>
                </a:solidFill>
              </a:rPr>
              <a:t>Important: throughput has higher priority than latency</a:t>
            </a:r>
          </a:p>
        </p:txBody>
      </p:sp>
    </p:spTree>
    <p:extLst>
      <p:ext uri="{BB962C8B-B14F-4D97-AF65-F5344CB8AC3E}">
        <p14:creationId xmlns:p14="http://schemas.microsoft.com/office/powerpoint/2010/main" val="1859530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GFS API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457200">
              <a:buSzPct val="60000"/>
            </a:pPr>
            <a:r>
              <a:rPr lang="en-US" sz="2400" dirty="0"/>
              <a:t>Familiar file system interface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usual file operations to create, delete, open, close, read, and write files</a:t>
            </a:r>
          </a:p>
          <a:p>
            <a:pPr marL="457200">
              <a:buSzPct val="60000"/>
            </a:pPr>
            <a:endParaRPr lang="en-US" sz="2000" dirty="0"/>
          </a:p>
          <a:p>
            <a:pPr marL="457200">
              <a:buSzPct val="60000"/>
            </a:pPr>
            <a:r>
              <a:rPr lang="en-US" sz="2400" dirty="0"/>
              <a:t>Files are organized hierarchically in directories and identified by pathnames</a:t>
            </a:r>
          </a:p>
          <a:p>
            <a:pPr marL="457200">
              <a:buSzPct val="60000"/>
            </a:pPr>
            <a:endParaRPr lang="en-US" sz="2000" dirty="0"/>
          </a:p>
          <a:p>
            <a:pPr marL="457200">
              <a:buSzPct val="60000"/>
            </a:pPr>
            <a:r>
              <a:rPr lang="en-US" sz="2400" dirty="0"/>
              <a:t>GFS also has </a:t>
            </a:r>
            <a:r>
              <a:rPr lang="en-US" sz="2400" dirty="0">
                <a:solidFill>
                  <a:srgbClr val="FF0000"/>
                </a:solidFill>
              </a:rPr>
              <a:t>snapshot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record append </a:t>
            </a:r>
            <a:r>
              <a:rPr lang="en-US" sz="2400" dirty="0"/>
              <a:t>operations</a:t>
            </a:r>
          </a:p>
          <a:p>
            <a:pPr marL="1206500" lvl="1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Snapshot creates a copy of a file or a directory tree at low cost</a:t>
            </a:r>
          </a:p>
          <a:p>
            <a:pPr marL="1206500" lvl="1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Record append is an atomic append operation</a:t>
            </a:r>
          </a:p>
        </p:txBody>
      </p:sp>
    </p:spTree>
    <p:extLst>
      <p:ext uri="{BB962C8B-B14F-4D97-AF65-F5344CB8AC3E}">
        <p14:creationId xmlns:p14="http://schemas.microsoft.com/office/powerpoint/2010/main" val="3119713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FSarchi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37" y="2933700"/>
            <a:ext cx="8314363" cy="3924300"/>
          </a:xfrm>
          <a:prstGeom prst="rect">
            <a:avLst/>
          </a:prstGeom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GFS architecture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0" indent="0" algn="l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stored in 64MB chunks in a cluster with</a:t>
            </a:r>
          </a:p>
          <a:p>
            <a:pPr marL="1204912" marR="0" lvl="2" indent="-342900" algn="l" defTabSz="449263" rtl="0" eaLnBrk="1" fontAlgn="base" latinLnBrk="0" hangingPunct="1">
              <a:lnSpc>
                <a:spcPct val="100000"/>
              </a:lnSpc>
              <a:spcBef>
                <a:spcPts val="563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Blip>
                <a:blip r:embed="rId3"/>
              </a:buBlip>
              <a:tabLst/>
              <a:defRPr/>
            </a:pPr>
            <a:r>
              <a:rPr lang="en-US" sz="2000" kern="0" dirty="0">
                <a:latin typeface="+mn-lt"/>
                <a:ea typeface="ＭＳ Ｐゴシック" pitchFamily="-65" charset="-128"/>
              </a:rPr>
              <a:t>a master node (operations log replicated on remote machines)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  <a:p>
            <a:pPr marL="1204912" marR="0" lvl="2" indent="-342900" algn="l" defTabSz="449263" rtl="0" eaLnBrk="1" fontAlgn="base" latinLnBrk="0" hangingPunct="1">
              <a:lnSpc>
                <a:spcPct val="100000"/>
              </a:lnSpc>
              <a:spcBef>
                <a:spcPts val="563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Blip>
                <a:blip r:embed="rId3"/>
              </a:buBlip>
              <a:tabLst/>
              <a:defRPr/>
            </a:pPr>
            <a:r>
              <a:rPr lang="en-US" sz="2000" kern="0" dirty="0">
                <a:latin typeface="+mn-lt"/>
                <a:ea typeface="ＭＳ Ｐゴシック" pitchFamily="-65" charset="-128"/>
              </a:rPr>
              <a:t>hundreds of chunk servers</a:t>
            </a:r>
            <a:endParaRPr lang="en-US" kern="0" dirty="0">
              <a:latin typeface="+mn-lt"/>
            </a:endParaRPr>
          </a:p>
          <a:p>
            <a:pPr marL="457200" marR="0" lvl="2" algn="l" defTabSz="449263" rtl="0" eaLnBrk="1" fontAlgn="base" latinLnBrk="0" hangingPunct="1">
              <a:lnSpc>
                <a:spcPct val="100000"/>
              </a:lnSpc>
              <a:spcBef>
                <a:spcPts val="563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r>
              <a:rPr lang="en-US" kern="0" dirty="0">
                <a:latin typeface="+mn-lt"/>
                <a:ea typeface="ＭＳ Ｐゴシック" pitchFamily="-65" charset="-128"/>
              </a:rPr>
              <a:t>Chunks replicated 3 times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441904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GFS master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457200">
              <a:buSzPct val="60000"/>
            </a:pPr>
            <a:r>
              <a:rPr lang="en-US" sz="2400" dirty="0"/>
              <a:t>The master maintains all file system metadata (in memory)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namespace </a:t>
            </a:r>
            <a:r>
              <a:rPr lang="en-US" i="1" dirty="0"/>
              <a:t>(also kept persistently)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access control information</a:t>
            </a:r>
            <a:r>
              <a:rPr lang="en-US" i="1" dirty="0"/>
              <a:t>(also kept persistently)</a:t>
            </a:r>
            <a:endParaRPr lang="en-US" dirty="0"/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mapping from files to chunks </a:t>
            </a:r>
            <a:r>
              <a:rPr lang="en-US" i="1" dirty="0"/>
              <a:t>(also kept persistently)</a:t>
            </a:r>
            <a:endParaRPr lang="en-US" dirty="0"/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current locations of chunks </a:t>
            </a:r>
            <a:r>
              <a:rPr lang="en-US" i="1" dirty="0"/>
              <a:t>(NOT kept persistently)</a:t>
            </a:r>
            <a:endParaRPr lang="en-US" dirty="0"/>
          </a:p>
          <a:p>
            <a:pPr marL="517525" lvl="1" indent="0">
              <a:buSzPct val="60000"/>
              <a:buNone/>
            </a:pPr>
            <a:r>
              <a:rPr lang="en-US" dirty="0"/>
              <a:t>It also controls system-wide activities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chunk lease management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garbage collection of orphaned chunks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chunk migration between </a:t>
            </a:r>
            <a:r>
              <a:rPr lang="en-US" dirty="0" err="1"/>
              <a:t>chunkservers</a:t>
            </a:r>
            <a:endParaRPr lang="en-US" dirty="0"/>
          </a:p>
          <a:p>
            <a:pPr marL="457200">
              <a:buSzPct val="60000"/>
            </a:pPr>
            <a:r>
              <a:rPr lang="en-US" sz="2400" dirty="0"/>
              <a:t>After recovering from a crash, the master will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poll </a:t>
            </a:r>
            <a:r>
              <a:rPr lang="en-US" dirty="0" err="1"/>
              <a:t>chunkservers</a:t>
            </a:r>
            <a:r>
              <a:rPr lang="en-US" dirty="0"/>
              <a:t> to find out who has a replica of a given chunk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periodically communicate with each </a:t>
            </a:r>
            <a:r>
              <a:rPr lang="en-US" dirty="0" err="1"/>
              <a:t>chunkserver</a:t>
            </a:r>
            <a:r>
              <a:rPr lang="en-US" dirty="0"/>
              <a:t> in </a:t>
            </a:r>
            <a:r>
              <a:rPr lang="en-US" dirty="0" err="1"/>
              <a:t>HeartBeat</a:t>
            </a:r>
            <a:r>
              <a:rPr lang="en-US" dirty="0"/>
              <a:t> messages to give it instructions and collect its state</a:t>
            </a:r>
          </a:p>
        </p:txBody>
      </p:sp>
    </p:spTree>
    <p:extLst>
      <p:ext uri="{BB962C8B-B14F-4D97-AF65-F5344CB8AC3E}">
        <p14:creationId xmlns:p14="http://schemas.microsoft.com/office/powerpoint/2010/main" val="3811205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GFS client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marL="457200">
              <a:buSzPct val="60000"/>
            </a:pPr>
            <a:r>
              <a:rPr lang="en-US" sz="2400" dirty="0"/>
              <a:t>GFS client code linked into each application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Implements the file system API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communicates with the master and </a:t>
            </a:r>
            <a:r>
              <a:rPr lang="en-US" dirty="0" err="1"/>
              <a:t>chunkservers</a:t>
            </a:r>
            <a:r>
              <a:rPr lang="en-US" dirty="0"/>
              <a:t> to read or write data on behalf of the application</a:t>
            </a:r>
          </a:p>
          <a:p>
            <a:pPr marL="457200">
              <a:buSzPct val="60000"/>
            </a:pPr>
            <a:endParaRPr lang="en-US" sz="2400" dirty="0"/>
          </a:p>
          <a:p>
            <a:pPr marL="457200">
              <a:buSzPct val="60000"/>
            </a:pPr>
            <a:r>
              <a:rPr lang="en-US" sz="2400" dirty="0"/>
              <a:t>Clients interact with the master for metadata operations</a:t>
            </a:r>
          </a:p>
          <a:p>
            <a:pPr marL="457200">
              <a:buSzPct val="60000"/>
            </a:pPr>
            <a:endParaRPr lang="en-US" sz="2400" dirty="0"/>
          </a:p>
          <a:p>
            <a:pPr marL="457200">
              <a:buSzPct val="60000"/>
            </a:pPr>
            <a:r>
              <a:rPr lang="en-US" sz="2400" dirty="0"/>
              <a:t>All data-bearing communication goes directly to the </a:t>
            </a:r>
            <a:r>
              <a:rPr lang="en-US" sz="2400" dirty="0" err="1"/>
              <a:t>chunkservers</a:t>
            </a:r>
            <a:endParaRPr lang="en-US" sz="2400" dirty="0"/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So the master is not a bottleneck when doing reads and writes </a:t>
            </a:r>
            <a:endParaRPr lang="en-US" sz="2400" dirty="0"/>
          </a:p>
          <a:p>
            <a:pPr marL="457200">
              <a:buSzPct val="6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4085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Reading and writing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400" dirty="0"/>
              <a:t>When the client wants to access a particular offset in a file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The GFS client translates this to a (file name, chunk index)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And then send this to the master</a:t>
            </a:r>
          </a:p>
          <a:p>
            <a:pPr marL="800100" lvl="1" indent="-342900">
              <a:buSzPct val="60000"/>
              <a:buNone/>
            </a:pPr>
            <a:r>
              <a:rPr lang="en-US" sz="2400" dirty="0"/>
              <a:t>When the master receives the (file name, chunk index) pair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It replies with the chunk identifier and replica locations</a:t>
            </a:r>
          </a:p>
          <a:p>
            <a:pPr marL="800100" lvl="1" indent="-342900">
              <a:buSzPct val="60000"/>
              <a:buNone/>
            </a:pPr>
            <a:r>
              <a:rPr lang="en-US" sz="2400" dirty="0"/>
              <a:t>The client then accesses the closest chunk replica directly</a:t>
            </a:r>
          </a:p>
          <a:p>
            <a:pPr marL="800100" lvl="1" indent="-342900">
              <a:buSzPct val="60000"/>
              <a:buNone/>
            </a:pPr>
            <a:endParaRPr lang="en-US" sz="2400" dirty="0"/>
          </a:p>
          <a:p>
            <a:pPr marL="800100" lvl="1" indent="-342900">
              <a:buSzPct val="60000"/>
              <a:buNone/>
            </a:pPr>
            <a:r>
              <a:rPr lang="en-US" sz="2400" dirty="0"/>
              <a:t>No client-side caching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Caching would not help in the type of (streaming) access GFS has</a:t>
            </a:r>
          </a:p>
        </p:txBody>
      </p:sp>
    </p:spTree>
    <p:extLst>
      <p:ext uri="{BB962C8B-B14F-4D97-AF65-F5344CB8AC3E}">
        <p14:creationId xmlns:p14="http://schemas.microsoft.com/office/powerpoint/2010/main" val="3934492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Keeping chunk replicas consistent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400" dirty="0"/>
              <a:t>When the master receives a mutation request from a client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the master grants a chunk replica a lease (replica is primary)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returns identity of primary and other replicas to client</a:t>
            </a:r>
          </a:p>
          <a:p>
            <a:pPr marL="800100" lvl="1" indent="-342900">
              <a:buSzPct val="60000"/>
              <a:buNone/>
            </a:pPr>
            <a:r>
              <a:rPr lang="en-US" sz="2400" dirty="0"/>
              <a:t>The client sends the mutation directly to all the replicas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Replicas cache the mutation and acknowledge receipt</a:t>
            </a:r>
          </a:p>
          <a:p>
            <a:pPr marL="800100" lvl="1" indent="-342900">
              <a:buSzPct val="60000"/>
              <a:buNone/>
            </a:pPr>
            <a:r>
              <a:rPr lang="en-US" sz="2400" dirty="0"/>
              <a:t>The client sends a write request to primary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Primary orders mutations and updates accordingly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Primary then requests that other replicas do the mutations in the same order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When all the replicas have acknowledged success, the primary reports an </a:t>
            </a:r>
            <a:r>
              <a:rPr lang="en-US" sz="2000" dirty="0" err="1"/>
              <a:t>ack</a:t>
            </a:r>
            <a:r>
              <a:rPr lang="en-US" sz="2000" dirty="0"/>
              <a:t> to the client</a:t>
            </a:r>
          </a:p>
          <a:p>
            <a:pPr marL="457200" lvl="2" indent="0">
              <a:buSzPct val="60000"/>
              <a:buNone/>
            </a:pPr>
            <a:r>
              <a:rPr lang="en-US" dirty="0"/>
              <a:t>What consistency model does this implement?</a:t>
            </a:r>
          </a:p>
          <a:p>
            <a:pPr marL="1204912" lvl="2" indent="-342900">
              <a:buSzPct val="60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3883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Keeping chunk replicas consistent</a:t>
            </a:r>
          </a:p>
        </p:txBody>
      </p:sp>
      <p:pic>
        <p:nvPicPr>
          <p:cNvPr id="4" name="Picture 3" descr="WriteControlData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43000"/>
            <a:ext cx="6096000" cy="55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28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GFS (non-)guarantees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8991600" cy="51054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400" dirty="0"/>
              <a:t>Writes (at a file offset) are not atomic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Concurrent writes to the same location may corrupt replicated chunks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If any replica is left inconsistent, the write fails (and is retried a few times)</a:t>
            </a:r>
            <a:endParaRPr lang="en-US" sz="2400" dirty="0"/>
          </a:p>
          <a:p>
            <a:pPr marL="800100" lvl="1" indent="-342900">
              <a:buSzPct val="60000"/>
              <a:buNone/>
            </a:pPr>
            <a:r>
              <a:rPr lang="en-US" sz="2400" dirty="0"/>
              <a:t>Appends are executed atomically “at least once”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Offset is chosen by primary 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May end up with non-identical replicated chunks with some having duplicate appends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GFS does not guarantee that the replicas are identical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It only guarantees that some file regions are consistent across replicas </a:t>
            </a:r>
            <a:endParaRPr lang="en-US" sz="2400" dirty="0"/>
          </a:p>
          <a:p>
            <a:pPr marL="457200" lvl="1" indent="0">
              <a:buSzPct val="60000"/>
              <a:buNone/>
            </a:pPr>
            <a:r>
              <a:rPr lang="en-US" sz="2400" dirty="0"/>
              <a:t>When needed, GFS needs an external locking service (Chubby)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As well as a  leader election service (also Chubby) to select the primary replica</a:t>
            </a:r>
          </a:p>
        </p:txBody>
      </p:sp>
    </p:spTree>
    <p:extLst>
      <p:ext uri="{BB962C8B-B14F-4D97-AF65-F5344CB8AC3E}">
        <p14:creationId xmlns:p14="http://schemas.microsoft.com/office/powerpoint/2010/main" val="248809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GFS locking needs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91600" cy="5486400"/>
          </a:xfrm>
        </p:spPr>
        <p:txBody>
          <a:bodyPr/>
          <a:lstStyle/>
          <a:p>
            <a:pPr marL="457200">
              <a:buSzPct val="60000"/>
            </a:pPr>
            <a:r>
              <a:rPr lang="en-US" sz="2400" dirty="0"/>
              <a:t>Each node in the namespace tree has associated read/write locks</a:t>
            </a:r>
          </a:p>
          <a:p>
            <a:pPr marL="1371600" lvl="4" indent="-346075">
              <a:buSzPct val="60000"/>
              <a:buFontTx/>
              <a:buBlip>
                <a:blip r:embed="rId3"/>
              </a:buBlip>
            </a:pPr>
            <a:r>
              <a:rPr lang="en-US" dirty="0"/>
              <a:t>absolute file names and</a:t>
            </a:r>
          </a:p>
          <a:p>
            <a:pPr marL="1371600" lvl="4" indent="-346075">
              <a:buSzPct val="60000"/>
              <a:buFontTx/>
              <a:buBlip>
                <a:blip r:embed="rId3"/>
              </a:buBlip>
            </a:pPr>
            <a:r>
              <a:rPr lang="en-US" dirty="0"/>
              <a:t>absolute directory names</a:t>
            </a:r>
          </a:p>
          <a:p>
            <a:pPr marL="1025525" lvl="4" indent="0">
              <a:buSzPct val="60000"/>
              <a:buNone/>
            </a:pPr>
            <a:endParaRPr lang="en-US" sz="1800" dirty="0"/>
          </a:p>
          <a:p>
            <a:pPr marL="457200">
              <a:buSzPct val="60000"/>
            </a:pPr>
            <a:r>
              <a:rPr lang="en-US" sz="2400" dirty="0"/>
              <a:t>To create a file in a directory the master obtains a write lock on the directory</a:t>
            </a:r>
          </a:p>
          <a:p>
            <a:pPr marL="457200">
              <a:buSzPct val="60000"/>
            </a:pPr>
            <a:endParaRPr lang="en-US" sz="1800" dirty="0"/>
          </a:p>
          <a:p>
            <a:pPr marL="457200">
              <a:buSzPct val="60000"/>
            </a:pPr>
            <a:r>
              <a:rPr lang="en-US" sz="2400" dirty="0"/>
              <a:t>The read lock on a directory name suffices to prevent the directory from being deleted, renamed, or snapshotted</a:t>
            </a:r>
          </a:p>
          <a:p>
            <a:pPr marL="1371600" lvl="4" indent="-346075">
              <a:buSzPct val="60000"/>
              <a:buFontTx/>
              <a:buBlip>
                <a:blip r:embed="rId3"/>
              </a:buBlip>
            </a:pPr>
            <a:r>
              <a:rPr lang="en-US" dirty="0"/>
              <a:t>A snapshot operation has to revoke </a:t>
            </a:r>
            <a:r>
              <a:rPr lang="en-US" dirty="0" err="1"/>
              <a:t>chunkserver</a:t>
            </a:r>
            <a:r>
              <a:rPr lang="en-US" dirty="0"/>
              <a:t> leases on </a:t>
            </a:r>
            <a:r>
              <a:rPr lang="en-US" sz="2000" dirty="0"/>
              <a:t>all chunks covered by the snapshot</a:t>
            </a:r>
            <a:r>
              <a:rPr lang="en-US" dirty="0"/>
              <a:t>; read locks over regions of the namespace are used  to ensure proper serialization</a:t>
            </a:r>
          </a:p>
          <a:p>
            <a:pPr marL="112713" lvl="1" indent="0">
              <a:buSzPct val="60000"/>
              <a:buNone/>
            </a:pPr>
            <a:r>
              <a:rPr lang="en-US" dirty="0"/>
              <a:t>	</a:t>
            </a:r>
          </a:p>
          <a:p>
            <a:pPr marL="457200">
              <a:buSzPct val="60000"/>
            </a:pPr>
            <a:r>
              <a:rPr lang="en-US" sz="2400" dirty="0">
                <a:solidFill>
                  <a:srgbClr val="FF0000"/>
                </a:solidFill>
              </a:rPr>
              <a:t>Chubby</a:t>
            </a:r>
            <a:r>
              <a:rPr lang="en-US" sz="2400" dirty="0"/>
              <a:t> provides the locking service</a:t>
            </a:r>
          </a:p>
        </p:txBody>
      </p:sp>
    </p:spTree>
    <p:extLst>
      <p:ext uri="{BB962C8B-B14F-4D97-AF65-F5344CB8AC3E}">
        <p14:creationId xmlns:p14="http://schemas.microsoft.com/office/powerpoint/2010/main" val="281731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How to deploy </a:t>
            </a:r>
            <a:r>
              <a:rPr lang="en-US" sz="2800" dirty="0" err="1"/>
              <a:t>Akka</a:t>
            </a:r>
            <a:r>
              <a:rPr lang="en-US" sz="2800" dirty="0"/>
              <a:t> cluster (or other distributed applications) to production servers or the cloud?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Server OS is likely configured differently that the developer’s OS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Server OS may change between runs</a:t>
            </a:r>
          </a:p>
          <a:p>
            <a:pPr marL="452438">
              <a:buSzPct val="60000"/>
            </a:pPr>
            <a:endParaRPr lang="en-US" dirty="0"/>
          </a:p>
          <a:p>
            <a:pPr marL="452438">
              <a:buSzPct val="60000"/>
            </a:pPr>
            <a:r>
              <a:rPr lang="en-US" dirty="0"/>
              <a:t>Goal: package code into a Docker image and run and test it locally and then deploy it to production servers knowing that the code is running in the same environment</a:t>
            </a:r>
          </a:p>
        </p:txBody>
      </p:sp>
    </p:spTree>
    <p:extLst>
      <p:ext uri="{BB962C8B-B14F-4D97-AF65-F5344CB8AC3E}">
        <p14:creationId xmlns:p14="http://schemas.microsoft.com/office/powerpoint/2010/main" val="1841565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Bigtable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pPr algn="l"/>
            <a:r>
              <a:rPr lang="en-US" sz="2400" dirty="0"/>
              <a:t>GFS provides raw data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Also needed:</a:t>
            </a:r>
            <a:endParaRPr lang="en-US" sz="2000" dirty="0"/>
          </a:p>
          <a:p>
            <a:pPr marL="803275" lvl="2" indent="-346075">
              <a:buSzPct val="60000"/>
              <a:buFontTx/>
              <a:buBlip>
                <a:blip r:embed="rId3"/>
              </a:buBlip>
            </a:pPr>
            <a:r>
              <a:rPr lang="en-US" sz="2000" dirty="0"/>
              <a:t>Storage for structured data ...</a:t>
            </a:r>
          </a:p>
          <a:p>
            <a:pPr marL="803275" lvl="2" indent="-346075">
              <a:buSzPct val="60000"/>
              <a:buFontTx/>
              <a:buBlip>
                <a:blip r:embed="rId3"/>
              </a:buBlip>
            </a:pPr>
            <a:r>
              <a:rPr lang="en-US" sz="2000" dirty="0"/>
              <a:t>... optimized  to handle the needs of Google’s apps ...</a:t>
            </a:r>
          </a:p>
          <a:p>
            <a:pPr marL="803275" lvl="2" indent="-346075">
              <a:buSzPct val="60000"/>
              <a:buFontTx/>
              <a:buBlip>
                <a:blip r:embed="rId3"/>
              </a:buBlip>
            </a:pPr>
            <a:r>
              <a:rPr lang="en-US" sz="2000" dirty="0"/>
              <a:t>... that is reliable, scalable, high-performance, open, etc</a:t>
            </a:r>
          </a:p>
        </p:txBody>
      </p:sp>
    </p:spTree>
    <p:extLst>
      <p:ext uri="{BB962C8B-B14F-4D97-AF65-F5344CB8AC3E}">
        <p14:creationId xmlns:p14="http://schemas.microsoft.com/office/powerpoint/2010/main" val="1590149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structured data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GB" sz="2400" dirty="0"/>
              <a:t>URLs:</a:t>
            </a:r>
          </a:p>
          <a:p>
            <a:pPr marL="800100" lvl="1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Content, crawl metadata, links, anchors, PageRank, ...</a:t>
            </a:r>
          </a:p>
          <a:p>
            <a:pPr marL="400050" indent="-342900" algn="l">
              <a:buSzPct val="60000"/>
            </a:pPr>
            <a:endParaRPr lang="en-GB" sz="2400" dirty="0"/>
          </a:p>
          <a:p>
            <a:pPr marL="400050" indent="1588" algn="l">
              <a:buSzPct val="60000"/>
            </a:pPr>
            <a:r>
              <a:rPr lang="en-GB" sz="2400" dirty="0"/>
              <a:t>Per-user data:</a:t>
            </a:r>
          </a:p>
          <a:p>
            <a:pPr marL="800100" lvl="1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User preference settings, recent queries/search results, …</a:t>
            </a:r>
          </a:p>
          <a:p>
            <a:pPr marL="342900" lvl="1" indent="-342900">
              <a:buSzPct val="60000"/>
              <a:buNone/>
            </a:pPr>
            <a:endParaRPr lang="en-GB" sz="2000" dirty="0"/>
          </a:p>
          <a:p>
            <a:pPr marL="342900" lvl="1" indent="7938">
              <a:buSzPct val="60000"/>
              <a:buNone/>
            </a:pPr>
            <a:r>
              <a:rPr lang="en-GB" sz="2400" dirty="0"/>
              <a:t>Geographic locations:</a:t>
            </a:r>
          </a:p>
          <a:p>
            <a:pPr marL="800100" lvl="1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Physical entities (shops, restaurants, etc.), roads, satellite image data, user annotations, …</a:t>
            </a:r>
          </a:p>
        </p:txBody>
      </p:sp>
    </p:spTree>
    <p:extLst>
      <p:ext uri="{BB962C8B-B14F-4D97-AF65-F5344CB8AC3E}">
        <p14:creationId xmlns:p14="http://schemas.microsoft.com/office/powerpoint/2010/main" val="4229105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Commercial DB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495800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en-GB" sz="2400" dirty="0"/>
              <a:t>Why not use commercial database?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Not scalable enough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Too expensive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Full-featured relational database not required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Low-level optimizations may be needed</a:t>
            </a:r>
          </a:p>
        </p:txBody>
      </p:sp>
    </p:spTree>
    <p:extLst>
      <p:ext uri="{BB962C8B-B14F-4D97-AF65-F5344CB8AC3E}">
        <p14:creationId xmlns:p14="http://schemas.microsoft.com/office/powerpoint/2010/main" val="1086460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 err="1"/>
              <a:t>Bigtable</a:t>
            </a:r>
            <a:r>
              <a:rPr lang="en-US" dirty="0"/>
              <a:t> table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054975" cy="4406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019800"/>
            <a:ext cx="758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39725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+mj-lt"/>
              </a:rPr>
              <a:t>Implementation: Sparse, distributed, persistent, multi-dimensional map</a:t>
            </a:r>
          </a:p>
          <a:p>
            <a:pPr marL="739775" lvl="1" indent="-282575" defTabSz="457200">
              <a:buFont typeface="Wingdings" pitchFamily="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+mj-lt"/>
                <a:ea typeface="Arial" pitchFamily="8" charset="0"/>
                <a:cs typeface="Arial" pitchFamily="8" charset="0"/>
              </a:rPr>
              <a:t>  </a:t>
            </a:r>
            <a:r>
              <a:rPr lang="en-GB" sz="2000" i="1" dirty="0">
                <a:latin typeface="+mj-lt"/>
                <a:ea typeface="Arial" pitchFamily="8" charset="0"/>
                <a:cs typeface="Arial" pitchFamily="8" charset="0"/>
              </a:rPr>
              <a:t>(row, column, timestamp) </a:t>
            </a:r>
            <a:r>
              <a:rPr lang="en-GB" sz="2000" i="1" dirty="0">
                <a:latin typeface="Times New Roman"/>
                <a:ea typeface="Arial" pitchFamily="8" charset="0"/>
                <a:cs typeface="Times New Roman"/>
              </a:rPr>
              <a:t>→</a:t>
            </a:r>
            <a:r>
              <a:rPr lang="en-GB" sz="2000" i="1" dirty="0">
                <a:latin typeface="+mj-lt"/>
                <a:ea typeface="Arial" pitchFamily="8" charset="0"/>
                <a:cs typeface="Arial" pitchFamily="8" charset="0"/>
              </a:rPr>
              <a:t> cell contents</a:t>
            </a:r>
          </a:p>
        </p:txBody>
      </p:sp>
    </p:spTree>
    <p:extLst>
      <p:ext uri="{BB962C8B-B14F-4D97-AF65-F5344CB8AC3E}">
        <p14:creationId xmlns:p14="http://schemas.microsoft.com/office/powerpoint/2010/main" val="269909865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45245"/>
            <a:ext cx="8232775" cy="771623"/>
          </a:xfrm>
          <a:ln/>
        </p:spPr>
        <p:txBody>
          <a:bodyPr wrap="square" lIns="90000" tIns="46800" rIns="90000" bIns="46800">
            <a:sp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Rows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32775" cy="2758705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algn="l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Each row has a key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A string up to 64KB in size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Access to data in a row is atomic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endParaRPr lang="en-GB" sz="2000" dirty="0"/>
          </a:p>
          <a:p>
            <a:pPr marL="339725" indent="-339725" algn="l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Rows ordered lexicographically by key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Rows that are close together </a:t>
            </a:r>
            <a:r>
              <a:rPr lang="en-GB" dirty="0"/>
              <a:t>in the table </a:t>
            </a:r>
            <a:r>
              <a:rPr lang="en-GB" sz="2000" dirty="0"/>
              <a:t>reside on one or </a:t>
            </a:r>
            <a:r>
              <a:rPr lang="en-GB" sz="2000" dirty="0" err="1"/>
              <a:t>neighboring</a:t>
            </a:r>
            <a:r>
              <a:rPr lang="en-GB" sz="2000" dirty="0"/>
              <a:t> machines (locality)</a:t>
            </a:r>
          </a:p>
        </p:txBody>
      </p:sp>
    </p:spTree>
    <p:extLst>
      <p:ext uri="{BB962C8B-B14F-4D97-AF65-F5344CB8AC3E}">
        <p14:creationId xmlns:p14="http://schemas.microsoft.com/office/powerpoint/2010/main" val="3595730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45245"/>
            <a:ext cx="8232775" cy="771623"/>
          </a:xfrm>
          <a:ln/>
        </p:spPr>
        <p:txBody>
          <a:bodyPr wrap="square" lIns="90000" tIns="46800" rIns="90000" bIns="46800">
            <a:sp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Columns</a:t>
            </a:r>
          </a:p>
        </p:txBody>
      </p:sp>
      <p:sp>
        <p:nvSpPr>
          <p:cNvPr id="147460" name="AutoShape 4"/>
          <p:cNvSpPr>
            <a:spLocks noChangeArrowheads="1"/>
          </p:cNvSpPr>
          <p:nvPr/>
        </p:nvSpPr>
        <p:spPr bwMode="auto">
          <a:xfrm>
            <a:off x="2189163" y="1849438"/>
            <a:ext cx="5762625" cy="1141412"/>
          </a:xfrm>
          <a:prstGeom prst="roundRect">
            <a:avLst>
              <a:gd name="adj" fmla="val 139"/>
            </a:avLst>
          </a:prstGeom>
          <a:noFill/>
          <a:ln w="936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1" name="AutoShape 5"/>
          <p:cNvSpPr>
            <a:spLocks noChangeArrowheads="1"/>
          </p:cNvSpPr>
          <p:nvPr/>
        </p:nvSpPr>
        <p:spPr bwMode="auto">
          <a:xfrm>
            <a:off x="465918" y="2147888"/>
            <a:ext cx="1560541" cy="326372"/>
          </a:xfrm>
          <a:prstGeom prst="roundRect">
            <a:avLst>
              <a:gd name="adj" fmla="val 468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93000"/>
              </a:lnSpc>
              <a:buClr>
                <a:srgbClr val="000099"/>
              </a:buClr>
              <a:buSzPct val="100000"/>
              <a:buFont typeface="Arial" pitchFamily="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99"/>
                </a:solidFill>
                <a:latin typeface="Times New Roman" pitchFamily="8" charset="0"/>
              </a:rPr>
              <a:t>“</a:t>
            </a:r>
            <a:r>
              <a:rPr lang="en-GB" sz="1600" dirty="0" err="1">
                <a:solidFill>
                  <a:srgbClr val="000099"/>
                </a:solidFill>
                <a:latin typeface="Times New Roman" pitchFamily="8" charset="0"/>
              </a:rPr>
              <a:t>com.cnn.www</a:t>
            </a:r>
            <a:r>
              <a:rPr lang="en-GB" sz="1600" dirty="0">
                <a:solidFill>
                  <a:srgbClr val="000099"/>
                </a:solidFill>
                <a:latin typeface="Times New Roman" pitchFamily="8" charset="0"/>
              </a:rPr>
              <a:t>”</a:t>
            </a:r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2468758" y="1371600"/>
            <a:ext cx="1095269" cy="326372"/>
          </a:xfrm>
          <a:prstGeom prst="roundRect">
            <a:avLst>
              <a:gd name="adj" fmla="val 468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93000"/>
              </a:lnSpc>
              <a:buClr>
                <a:srgbClr val="000099"/>
              </a:buClr>
              <a:buSzPct val="100000"/>
              <a:buFont typeface="Arial" pitchFamily="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99"/>
                </a:solidFill>
                <a:latin typeface="Times New Roman" pitchFamily="8" charset="0"/>
              </a:rPr>
              <a:t>‘contents:.’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2205038" y="2447925"/>
            <a:ext cx="5746750" cy="1588"/>
          </a:xfrm>
          <a:prstGeom prst="line">
            <a:avLst/>
          </a:prstGeom>
          <a:noFill/>
          <a:ln w="9360">
            <a:solidFill>
              <a:srgbClr val="808080"/>
            </a:solidFill>
            <a:prstDash val="dashDot"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2193925" y="2257425"/>
            <a:ext cx="5757863" cy="1588"/>
          </a:xfrm>
          <a:prstGeom prst="line">
            <a:avLst/>
          </a:prstGeom>
          <a:noFill/>
          <a:ln w="9360">
            <a:solidFill>
              <a:srgbClr val="808080"/>
            </a:solidFill>
            <a:prstDash val="dashDot"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 flipH="1">
            <a:off x="2586038" y="1849438"/>
            <a:ext cx="7937" cy="1141412"/>
          </a:xfrm>
          <a:prstGeom prst="line">
            <a:avLst/>
          </a:prstGeom>
          <a:noFill/>
          <a:ln w="9360">
            <a:solidFill>
              <a:srgbClr val="808080"/>
            </a:solidFill>
            <a:prstDash val="dashDot"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3438525" y="1847850"/>
            <a:ext cx="1588" cy="1143000"/>
          </a:xfrm>
          <a:prstGeom prst="line">
            <a:avLst/>
          </a:prstGeom>
          <a:noFill/>
          <a:ln w="9360">
            <a:solidFill>
              <a:srgbClr val="808080"/>
            </a:solidFill>
            <a:prstDash val="dashDot"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87625" y="2254250"/>
            <a:ext cx="839788" cy="198438"/>
            <a:chOff x="1630" y="1420"/>
            <a:chExt cx="529" cy="125"/>
          </a:xfrm>
        </p:grpSpPr>
        <p:sp>
          <p:nvSpPr>
            <p:cNvPr id="147468" name="AutoShape 12"/>
            <p:cNvSpPr>
              <a:spLocks noChangeArrowheads="1"/>
            </p:cNvSpPr>
            <p:nvPr/>
          </p:nvSpPr>
          <p:spPr bwMode="auto">
            <a:xfrm>
              <a:off x="1630" y="1420"/>
              <a:ext cx="530" cy="126"/>
            </a:xfrm>
            <a:prstGeom prst="roundRect">
              <a:avLst>
                <a:gd name="adj" fmla="val 792"/>
              </a:avLst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69" name="Text Box 13"/>
            <p:cNvSpPr txBox="1">
              <a:spLocks noChangeArrowheads="1"/>
            </p:cNvSpPr>
            <p:nvPr/>
          </p:nvSpPr>
          <p:spPr bwMode="auto">
            <a:xfrm>
              <a:off x="1630" y="1429"/>
              <a:ext cx="530" cy="10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lnSpc>
                  <a:spcPct val="93000"/>
                </a:lnSpc>
                <a:buClr>
                  <a:srgbClr val="009999"/>
                </a:buClr>
                <a:buSzPct val="100000"/>
                <a:buFont typeface="Arial" pitchFamily="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9999"/>
                  </a:solidFill>
                  <a:latin typeface="Times New Roman" pitchFamily="8" charset="0"/>
                </a:rPr>
                <a:t>“&lt;html&gt;…”</a:t>
              </a:r>
            </a:p>
          </p:txBody>
        </p:sp>
      </p:grp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2098675" y="2352675"/>
            <a:ext cx="250825" cy="1588"/>
          </a:xfrm>
          <a:prstGeom prst="line">
            <a:avLst/>
          </a:prstGeom>
          <a:noFill/>
          <a:ln w="9360">
            <a:solidFill>
              <a:srgbClr val="000099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>
            <a:off x="2960688" y="1611313"/>
            <a:ext cx="1587" cy="336550"/>
          </a:xfrm>
          <a:prstGeom prst="line">
            <a:avLst/>
          </a:prstGeom>
          <a:noFill/>
          <a:ln w="9360">
            <a:solidFill>
              <a:srgbClr val="000099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H="1">
            <a:off x="4062413" y="1876425"/>
            <a:ext cx="7937" cy="1141413"/>
          </a:xfrm>
          <a:prstGeom prst="line">
            <a:avLst/>
          </a:prstGeom>
          <a:noFill/>
          <a:ln w="9360">
            <a:solidFill>
              <a:srgbClr val="808080"/>
            </a:solidFill>
            <a:prstDash val="dashDot"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5646738" y="1852613"/>
            <a:ext cx="1587" cy="1143000"/>
          </a:xfrm>
          <a:prstGeom prst="line">
            <a:avLst/>
          </a:prstGeom>
          <a:noFill/>
          <a:ln w="9360">
            <a:solidFill>
              <a:srgbClr val="808080"/>
            </a:solidFill>
            <a:prstDash val="dashDot"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73526" y="2254256"/>
            <a:ext cx="1573213" cy="200026"/>
            <a:chOff x="2566" y="1420"/>
            <a:chExt cx="991" cy="126"/>
          </a:xfrm>
        </p:grpSpPr>
        <p:sp>
          <p:nvSpPr>
            <p:cNvPr id="147475" name="AutoShape 19"/>
            <p:cNvSpPr>
              <a:spLocks noChangeArrowheads="1"/>
            </p:cNvSpPr>
            <p:nvPr/>
          </p:nvSpPr>
          <p:spPr bwMode="auto">
            <a:xfrm>
              <a:off x="2566" y="1420"/>
              <a:ext cx="991" cy="126"/>
            </a:xfrm>
            <a:prstGeom prst="roundRect">
              <a:avLst>
                <a:gd name="adj" fmla="val 792"/>
              </a:avLst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2566" y="1428"/>
              <a:ext cx="991" cy="1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lnSpc>
                  <a:spcPct val="93000"/>
                </a:lnSpc>
                <a:buClr>
                  <a:srgbClr val="009999"/>
                </a:buClr>
                <a:buSzPct val="100000"/>
                <a:buFont typeface="Arial" pitchFamily="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solidFill>
                    <a:srgbClr val="009999"/>
                  </a:solidFill>
                  <a:latin typeface="Times New Roman" pitchFamily="8" charset="0"/>
                </a:rPr>
                <a:t>“CNN Sports”</a:t>
              </a:r>
            </a:p>
          </p:txBody>
        </p:sp>
      </p:grp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4852988" y="1638300"/>
            <a:ext cx="1587" cy="336550"/>
          </a:xfrm>
          <a:prstGeom prst="line">
            <a:avLst/>
          </a:prstGeom>
          <a:noFill/>
          <a:ln w="9360">
            <a:solidFill>
              <a:srgbClr val="000099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8" name="AutoShape 22"/>
          <p:cNvSpPr>
            <a:spLocks noChangeArrowheads="1"/>
          </p:cNvSpPr>
          <p:nvPr/>
        </p:nvSpPr>
        <p:spPr bwMode="auto">
          <a:xfrm>
            <a:off x="3505200" y="1371600"/>
            <a:ext cx="2597684" cy="326372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93000"/>
              </a:lnSpc>
              <a:buClr>
                <a:srgbClr val="000099"/>
              </a:buClr>
              <a:buSzPct val="100000"/>
              <a:buFont typeface="Arial" pitchFamily="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99"/>
                </a:solidFill>
                <a:latin typeface="Times New Roman" pitchFamily="8" charset="0"/>
              </a:rPr>
              <a:t>‘</a:t>
            </a:r>
            <a:r>
              <a:rPr lang="en-GB" sz="1600" dirty="0" err="1">
                <a:solidFill>
                  <a:srgbClr val="000099"/>
                </a:solidFill>
                <a:latin typeface="Times New Roman" pitchFamily="8" charset="0"/>
              </a:rPr>
              <a:t>anchor:com.cnn.www</a:t>
            </a:r>
            <a:r>
              <a:rPr lang="en-GB" sz="1600" dirty="0">
                <a:solidFill>
                  <a:srgbClr val="000099"/>
                </a:solidFill>
                <a:latin typeface="Times New Roman" pitchFamily="8" charset="0"/>
              </a:rPr>
              <a:t>/sport’</a:t>
            </a:r>
            <a:endParaRPr lang="en-GB" sz="2400" dirty="0">
              <a:solidFill>
                <a:srgbClr val="000099"/>
              </a:solidFill>
              <a:latin typeface="Times New Roman" pitchFamily="8" charset="0"/>
            </a:endParaRPr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 flipH="1">
            <a:off x="6757988" y="1876425"/>
            <a:ext cx="7937" cy="1141413"/>
          </a:xfrm>
          <a:prstGeom prst="line">
            <a:avLst/>
          </a:prstGeom>
          <a:noFill/>
          <a:ln w="9360">
            <a:solidFill>
              <a:srgbClr val="808080"/>
            </a:solidFill>
            <a:prstDash val="dashDot"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7737475" y="1852613"/>
            <a:ext cx="1588" cy="1143000"/>
          </a:xfrm>
          <a:prstGeom prst="line">
            <a:avLst/>
          </a:prstGeom>
          <a:noFill/>
          <a:ln w="9360">
            <a:solidFill>
              <a:srgbClr val="808080"/>
            </a:solidFill>
            <a:prstDash val="dashDot"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759578" y="2254256"/>
            <a:ext cx="979488" cy="200026"/>
            <a:chOff x="4258" y="1420"/>
            <a:chExt cx="617" cy="126"/>
          </a:xfrm>
        </p:grpSpPr>
        <p:sp>
          <p:nvSpPr>
            <p:cNvPr id="147482" name="AutoShape 26"/>
            <p:cNvSpPr>
              <a:spLocks noChangeArrowheads="1"/>
            </p:cNvSpPr>
            <p:nvPr/>
          </p:nvSpPr>
          <p:spPr bwMode="auto">
            <a:xfrm>
              <a:off x="4258" y="1420"/>
              <a:ext cx="617" cy="126"/>
            </a:xfrm>
            <a:prstGeom prst="roundRect">
              <a:avLst>
                <a:gd name="adj" fmla="val 792"/>
              </a:avLst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83" name="Text Box 27"/>
            <p:cNvSpPr txBox="1">
              <a:spLocks noChangeArrowheads="1"/>
            </p:cNvSpPr>
            <p:nvPr/>
          </p:nvSpPr>
          <p:spPr bwMode="auto">
            <a:xfrm>
              <a:off x="4258" y="1428"/>
              <a:ext cx="617" cy="1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lnSpc>
                  <a:spcPct val="93000"/>
                </a:lnSpc>
                <a:buClr>
                  <a:srgbClr val="009999"/>
                </a:buClr>
                <a:buSzPct val="100000"/>
                <a:buFont typeface="Arial" pitchFamily="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solidFill>
                    <a:srgbClr val="009999"/>
                  </a:solidFill>
                  <a:latin typeface="Times New Roman" pitchFamily="8" charset="0"/>
                </a:rPr>
                <a:t>“CNN world”</a:t>
              </a:r>
            </a:p>
          </p:txBody>
        </p:sp>
      </p:grpSp>
      <p:sp>
        <p:nvSpPr>
          <p:cNvPr id="147484" name="Line 28"/>
          <p:cNvSpPr>
            <a:spLocks noChangeShapeType="1"/>
          </p:cNvSpPr>
          <p:nvPr/>
        </p:nvSpPr>
        <p:spPr bwMode="auto">
          <a:xfrm>
            <a:off x="7199313" y="1638300"/>
            <a:ext cx="1587" cy="336550"/>
          </a:xfrm>
          <a:prstGeom prst="line">
            <a:avLst/>
          </a:prstGeom>
          <a:noFill/>
          <a:ln w="9360">
            <a:solidFill>
              <a:srgbClr val="000099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5" name="AutoShape 29"/>
          <p:cNvSpPr>
            <a:spLocks noChangeArrowheads="1"/>
          </p:cNvSpPr>
          <p:nvPr/>
        </p:nvSpPr>
        <p:spPr bwMode="auto">
          <a:xfrm>
            <a:off x="6096000" y="1371600"/>
            <a:ext cx="2666011" cy="326372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93000"/>
              </a:lnSpc>
              <a:buClr>
                <a:srgbClr val="000099"/>
              </a:buClr>
              <a:buSzPct val="100000"/>
              <a:buFont typeface="Arial" pitchFamily="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99"/>
                </a:solidFill>
                <a:latin typeface="Times New Roman" pitchFamily="8" charset="0"/>
              </a:rPr>
              <a:t>‘</a:t>
            </a:r>
            <a:r>
              <a:rPr lang="en-GB" sz="1600" dirty="0" err="1">
                <a:solidFill>
                  <a:srgbClr val="000099"/>
                </a:solidFill>
                <a:latin typeface="Times New Roman" pitchFamily="8" charset="0"/>
              </a:rPr>
              <a:t>anchor:com.cnn.www</a:t>
            </a:r>
            <a:r>
              <a:rPr lang="en-GB" sz="1600" dirty="0">
                <a:solidFill>
                  <a:srgbClr val="000099"/>
                </a:solidFill>
                <a:latin typeface="Times New Roman" pitchFamily="8" charset="0"/>
              </a:rPr>
              <a:t>/world’</a:t>
            </a:r>
            <a:endParaRPr lang="en-GB" sz="2400" dirty="0">
              <a:solidFill>
                <a:srgbClr val="000099"/>
              </a:solidFill>
              <a:latin typeface="Times New Roman" pitchFamily="8" charset="0"/>
            </a:endParaRPr>
          </a:p>
        </p:txBody>
      </p:sp>
      <p:sp>
        <p:nvSpPr>
          <p:cNvPr id="14748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09600" y="3733800"/>
            <a:ext cx="8229600" cy="2523384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algn="l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Columns have two-level name structure: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 err="1">
                <a:solidFill>
                  <a:schemeClr val="tx1"/>
                </a:solidFill>
              </a:rPr>
              <a:t>family:qualifier</a:t>
            </a:r>
            <a:endParaRPr lang="en-GB" sz="2000" dirty="0">
              <a:solidFill>
                <a:schemeClr val="tx1"/>
              </a:solidFill>
            </a:endParaRPr>
          </a:p>
          <a:p>
            <a:pPr marL="339725" indent="-339725" algn="l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Column family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logical grouping of data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groups unbounded number of columns (named with qualifiers)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may have a single column with no qualifier</a:t>
            </a:r>
          </a:p>
        </p:txBody>
      </p:sp>
    </p:spTree>
    <p:extLst>
      <p:ext uri="{BB962C8B-B14F-4D97-AF65-F5344CB8AC3E}">
        <p14:creationId xmlns:p14="http://schemas.microsoft.com/office/powerpoint/2010/main" val="1282403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64233"/>
            <a:ext cx="8232775" cy="771623"/>
          </a:xfrm>
          <a:ln/>
        </p:spPr>
        <p:txBody>
          <a:bodyPr wrap="square" lIns="90000" tIns="46800" rIns="90000" bIns="46800">
            <a:sp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Timestamps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1720850"/>
            <a:ext cx="8229600" cy="3881705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algn="l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Used to store different versions of data in a cell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default to current time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can also be set explicitly set by client</a:t>
            </a:r>
          </a:p>
          <a:p>
            <a:pPr marL="339725" indent="-339725" algn="l" defTabSz="457200">
              <a:lnSpc>
                <a:spcPct val="7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marL="339725" indent="-339725" algn="l" defTabSz="457200">
              <a:lnSpc>
                <a:spcPct val="7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Garbage Collection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Per-column-family GC settings</a:t>
            </a:r>
          </a:p>
          <a:p>
            <a:pPr marL="1257300" lvl="3" indent="-342900">
              <a:buSzPct val="60000"/>
              <a:buFontTx/>
              <a:buBlip>
                <a:blip r:embed="rId3"/>
              </a:buBlip>
            </a:pPr>
            <a:r>
              <a:rPr lang="en-GB" sz="1800" i="1" dirty="0"/>
              <a:t>“Only retain most recent K values in a cell”</a:t>
            </a:r>
          </a:p>
          <a:p>
            <a:pPr marL="1257300" lvl="3" indent="-342900">
              <a:buSzPct val="60000"/>
              <a:buFontTx/>
              <a:buBlip>
                <a:blip r:embed="rId3"/>
              </a:buBlip>
            </a:pPr>
            <a:r>
              <a:rPr lang="en-GB" sz="1800" i="1" dirty="0"/>
              <a:t>“Keep values until they are older than K seconds”</a:t>
            </a:r>
          </a:p>
          <a:p>
            <a:pPr marL="1257300" lvl="3" indent="-342900">
              <a:buSzPct val="60000"/>
              <a:buFontTx/>
              <a:buBlip>
                <a:blip r:embed="rId3"/>
              </a:buBlip>
            </a:pPr>
            <a:r>
              <a:rPr lang="en-GB" sz="1800" i="1" dirty="0"/>
              <a:t>...</a:t>
            </a:r>
            <a:r>
              <a:rPr lang="en-GB" sz="1800" dirty="0"/>
              <a:t> </a:t>
            </a:r>
          </a:p>
          <a:p>
            <a:pPr marL="739775" lvl="1" indent="-282575" defTabSz="457200">
              <a:spcBef>
                <a:spcPts val="600"/>
              </a:spcBef>
              <a:buFont typeface="Wingdings" pitchFamily="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3035720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09489"/>
            <a:ext cx="8232775" cy="771623"/>
          </a:xfrm>
          <a:ln/>
        </p:spPr>
        <p:txBody>
          <a:bodyPr wrap="square" lIns="90000" tIns="46800" rIns="90000" bIns="46800">
            <a:sp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API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1447800"/>
            <a:ext cx="8229600" cy="3828870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algn="l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Create / delete tables and column families</a:t>
            </a:r>
          </a:p>
          <a:p>
            <a:pPr marL="339725" indent="-339725" algn="l" defTabSz="457200">
              <a:spcBef>
                <a:spcPts val="700"/>
              </a:spcBef>
              <a:buFont typeface="Wingdings" pitchFamily="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marL="339725" indent="-339725" algn="l" defTabSz="457200">
              <a:spcBef>
                <a:spcPts val="700"/>
              </a:spcBef>
              <a:buFont typeface="Wingdings" pitchFamily="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nsolas"/>
                <a:cs typeface="Consolas"/>
              </a:rPr>
              <a:t>Table *T = </a:t>
            </a:r>
            <a:r>
              <a:rPr lang="en-GB" sz="1800" dirty="0" err="1">
                <a:latin typeface="Consolas"/>
                <a:cs typeface="Consolas"/>
              </a:rPr>
              <a:t>OpenOrDie(“/bigtable/web/webtable</a:t>
            </a:r>
            <a:r>
              <a:rPr lang="en-GB" sz="1800" dirty="0">
                <a:latin typeface="Consolas"/>
                <a:cs typeface="Consolas"/>
              </a:rPr>
              <a:t>”);</a:t>
            </a:r>
          </a:p>
          <a:p>
            <a:pPr marL="339725" indent="-339725" algn="l" defTabSz="457200">
              <a:spcBef>
                <a:spcPts val="700"/>
              </a:spcBef>
              <a:buFont typeface="Wingdings" pitchFamily="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err="1">
                <a:latin typeface="Consolas"/>
                <a:cs typeface="Consolas"/>
              </a:rPr>
              <a:t>RowMutation</a:t>
            </a:r>
            <a:r>
              <a:rPr lang="en-GB" sz="1800" dirty="0">
                <a:latin typeface="Consolas"/>
                <a:cs typeface="Consolas"/>
              </a:rPr>
              <a:t> r1(T, “</a:t>
            </a:r>
            <a:r>
              <a:rPr lang="en-GB" sz="1800" dirty="0" err="1">
                <a:latin typeface="Consolas"/>
                <a:cs typeface="Consolas"/>
              </a:rPr>
              <a:t>com.cnn.www</a:t>
            </a:r>
            <a:r>
              <a:rPr lang="en-GB" sz="1800" dirty="0">
                <a:latin typeface="Consolas"/>
                <a:cs typeface="Consolas"/>
              </a:rPr>
              <a:t>”);</a:t>
            </a:r>
          </a:p>
          <a:p>
            <a:pPr marL="339725" indent="-339725" algn="l" defTabSz="457200">
              <a:spcBef>
                <a:spcPts val="700"/>
              </a:spcBef>
              <a:buFont typeface="Wingdings" pitchFamily="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nsolas"/>
                <a:cs typeface="Consolas"/>
              </a:rPr>
              <a:t>r1.Set(“anchor:com.cnn.www/sport”, “CNN Sports”);</a:t>
            </a:r>
          </a:p>
          <a:p>
            <a:pPr marL="339725" indent="-339725" algn="l" defTabSz="457200">
              <a:spcBef>
                <a:spcPts val="700"/>
              </a:spcBef>
              <a:buFont typeface="Wingdings" pitchFamily="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nsolas"/>
                <a:cs typeface="Consolas"/>
              </a:rPr>
              <a:t>r1.Delete(“anchor:com.cnn.www/world”);</a:t>
            </a:r>
          </a:p>
          <a:p>
            <a:pPr marL="339725" indent="-339725" algn="l" defTabSz="457200">
              <a:spcBef>
                <a:spcPts val="700"/>
              </a:spcBef>
              <a:buFont typeface="Wingdings" pitchFamily="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>
                <a:latin typeface="Consolas"/>
                <a:cs typeface="Consolas"/>
              </a:rPr>
              <a:t>Operation op;</a:t>
            </a:r>
          </a:p>
          <a:p>
            <a:pPr marL="339725" indent="-339725" algn="l" defTabSz="457200">
              <a:spcBef>
                <a:spcPts val="700"/>
              </a:spcBef>
              <a:buFont typeface="Wingdings" pitchFamily="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err="1">
                <a:latin typeface="Consolas"/>
                <a:cs typeface="Consolas"/>
              </a:rPr>
              <a:t>Apply(&amp;op</a:t>
            </a:r>
            <a:r>
              <a:rPr lang="en-GB" sz="1800" dirty="0">
                <a:latin typeface="Consolas"/>
                <a:cs typeface="Consolas"/>
              </a:rPr>
              <a:t>, &amp;r1);</a:t>
            </a:r>
          </a:p>
          <a:p>
            <a:pPr marL="339725" indent="-339725" algn="l" defTabSz="457200">
              <a:lnSpc>
                <a:spcPct val="90000"/>
              </a:lnSpc>
              <a:spcBef>
                <a:spcPts val="600"/>
              </a:spcBef>
              <a:buFont typeface="Wingdings" pitchFamily="8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45023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 err="1"/>
              <a:t>Bigtable</a:t>
            </a:r>
            <a:r>
              <a:rPr lang="en-US" dirty="0"/>
              <a:t> architecture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962400"/>
            <a:ext cx="8062913" cy="2719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57200" y="1371600"/>
            <a:ext cx="8229600" cy="197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instance of </a:t>
            </a:r>
            <a:r>
              <a:rPr kumimoji="0" lang="en-GB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BigTable</a:t>
            </a:r>
            <a:r>
              <a:rPr kumimoji="0" lang="en-GB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cluster </a:t>
            </a:r>
            <a:r>
              <a:rPr lang="en-GB" kern="0" dirty="0">
                <a:latin typeface="+mn-lt"/>
              </a:rPr>
              <a:t>that </a:t>
            </a:r>
            <a:r>
              <a:rPr kumimoji="0" lang="en-GB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stores tables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2" indent="-342900" algn="l" defTabSz="449263" rtl="0" eaLnBrk="1" fontAlgn="base" latinLnBrk="0" hangingPunct="1">
              <a:lnSpc>
                <a:spcPct val="100000"/>
              </a:lnSpc>
              <a:spcBef>
                <a:spcPts val="563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Blip>
                <a:blip r:embed="rId3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library on client side</a:t>
            </a:r>
          </a:p>
          <a:p>
            <a:pPr marL="800100" marR="0" lvl="2" indent="-342900" algn="l" defTabSz="449263" rtl="0" eaLnBrk="1" fontAlgn="base" latinLnBrk="0" hangingPunct="1">
              <a:lnSpc>
                <a:spcPct val="100000"/>
              </a:lnSpc>
              <a:spcBef>
                <a:spcPts val="563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Blip>
                <a:blip r:embed="rId3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master server</a:t>
            </a:r>
          </a:p>
          <a:p>
            <a:pPr marL="800100" marR="0" lvl="2" indent="-342900" algn="l" defTabSz="449263" rtl="0" eaLnBrk="1" fontAlgn="base" latinLnBrk="0" hangingPunct="1">
              <a:lnSpc>
                <a:spcPct val="100000"/>
              </a:lnSpc>
              <a:spcBef>
                <a:spcPts val="563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Blip>
                <a:blip r:embed="rId3"/>
              </a:buBlip>
              <a:tabLst/>
              <a:defRPr/>
            </a:pPr>
            <a:r>
              <a:rPr lang="en-GB" sz="2000" kern="0" dirty="0">
                <a:latin typeface="+mn-lt"/>
                <a:ea typeface="ＭＳ Ｐゴシック" pitchFamily="-65" charset="-128"/>
              </a:rPr>
              <a:t>tablet servers</a:t>
            </a:r>
          </a:p>
          <a:p>
            <a:pPr marL="1257300" lvl="3" indent="-342900" defTabSz="449263" eaLnBrk="1" hangingPunct="1">
              <a:spcBef>
                <a:spcPts val="563"/>
              </a:spcBef>
              <a:buClr>
                <a:srgbClr val="3333CC"/>
              </a:buClr>
              <a:buSzPct val="60000"/>
              <a:buFontTx/>
              <a:buBlip>
                <a:blip r:embed="rId3"/>
              </a:buBlip>
            </a:pPr>
            <a:r>
              <a:rPr lang="en-GB" sz="1800" kern="0" dirty="0">
                <a:latin typeface="+mn-lt"/>
                <a:ea typeface="ＭＳ Ｐゴシック" pitchFamily="-65" charset="-128"/>
              </a:rPr>
              <a:t>table is decomposed into tablets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60782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45245"/>
            <a:ext cx="8232775" cy="771623"/>
          </a:xfrm>
          <a:ln/>
        </p:spPr>
        <p:txBody>
          <a:bodyPr wrap="square" lIns="90000" tIns="46800" rIns="90000" bIns="46800">
            <a:sp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Tablets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1"/>
            <a:ext cx="8686800" cy="4244368"/>
          </a:xfrm>
          <a:ln/>
        </p:spPr>
        <p:txBody>
          <a:bodyPr wrap="square" lIns="90000" tIns="46800" rIns="90000" bIns="46800">
            <a:spAutoFit/>
          </a:bodyPr>
          <a:lstStyle/>
          <a:p>
            <a:pPr marL="339725" indent="-339725" algn="l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table is decomposed into tablets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Tablet holds contiguous range of rows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100MB - 200MB of data per tablet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Tablet server responsible for ~100 tablets</a:t>
            </a:r>
          </a:p>
          <a:p>
            <a:pPr marL="342900" lvl="2" indent="-342900">
              <a:buSzPct val="60000"/>
              <a:buNone/>
            </a:pPr>
            <a:endParaRPr lang="en-GB" sz="2000" dirty="0"/>
          </a:p>
          <a:p>
            <a:pPr marL="342900" lvl="2" indent="-342900">
              <a:buSzPct val="60000"/>
              <a:buNone/>
            </a:pPr>
            <a:r>
              <a:rPr lang="en-GB" dirty="0"/>
              <a:t>Each tablet is represented by</a:t>
            </a:r>
          </a:p>
          <a:p>
            <a:pPr marL="800100" lvl="3" indent="-342900">
              <a:buSzPct val="60000"/>
              <a:buBlip>
                <a:blip r:embed="rId3"/>
              </a:buBlip>
            </a:pPr>
            <a:r>
              <a:rPr lang="en-GB" dirty="0"/>
              <a:t> A set of files stored in GFS</a:t>
            </a:r>
          </a:p>
          <a:p>
            <a:pPr marL="1257300" lvl="4" indent="-342900">
              <a:buSzPct val="60000"/>
              <a:buBlip>
                <a:blip r:embed="rId3"/>
              </a:buBlip>
            </a:pPr>
            <a:r>
              <a:rPr lang="en-GB" dirty="0"/>
              <a:t>The files use the </a:t>
            </a:r>
            <a:r>
              <a:rPr lang="en-GB" dirty="0" err="1"/>
              <a:t>SSTable</a:t>
            </a:r>
            <a:r>
              <a:rPr lang="en-GB" dirty="0"/>
              <a:t> format, a mapping of (string) keys to (string) values</a:t>
            </a:r>
          </a:p>
          <a:p>
            <a:pPr marL="800100" lvl="3" indent="-342900">
              <a:buSzPct val="60000"/>
              <a:buBlip>
                <a:blip r:embed="rId3"/>
              </a:buBlip>
            </a:pPr>
            <a:r>
              <a:rPr lang="en-GB" dirty="0"/>
              <a:t>Log files</a:t>
            </a:r>
          </a:p>
          <a:p>
            <a:pPr marL="800100" lvl="3" indent="-342900">
              <a:buSzPct val="6000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298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Containers such as </a:t>
            </a:r>
            <a:r>
              <a:rPr lang="en-US" sz="2800" dirty="0" err="1"/>
              <a:t>Docker</a:t>
            </a:r>
            <a:endParaRPr lang="en-US" sz="2800" dirty="0"/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separate your applications from your infrastructure and treat your infrastructure like a managed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864115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32775" cy="762000"/>
          </a:xfrm>
          <a:ln/>
        </p:spPr>
        <p:txBody>
          <a:bodyPr lIns="90000" tIns="46800" rIns="90000" bIns="46800">
            <a:sp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Tablet Server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5364931"/>
          </a:xfrm>
          <a:ln/>
        </p:spPr>
        <p:txBody>
          <a:bodyPr wrap="square" lIns="90000" tIns="46800" rIns="90000" bIns="46800">
            <a:spAutoFit/>
          </a:bodyPr>
          <a:lstStyle/>
          <a:p>
            <a:pPr marL="0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When a tablet server starts, it creates and acquires an exclusive lock on a uniquely-named file in a specific </a:t>
            </a:r>
            <a:r>
              <a:rPr lang="en-GB" sz="2400" dirty="0">
                <a:solidFill>
                  <a:srgbClr val="FF0000"/>
                </a:solidFill>
              </a:rPr>
              <a:t>Chubby</a:t>
            </a:r>
            <a:r>
              <a:rPr lang="en-GB" sz="2400" dirty="0"/>
              <a:t> directory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dirty="0"/>
              <a:t>The master monitors this directory to discover tablet servers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dirty="0"/>
              <a:t>Master assigns tablets to tablet servers</a:t>
            </a:r>
          </a:p>
          <a:p>
            <a:pPr marL="339725" indent="-339725" algn="l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dirty="0"/>
          </a:p>
          <a:p>
            <a:pPr marL="339725" indent="-339725" algn="l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Tablet server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Handles reads / writes requests to tablets from clients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dirty="0"/>
              <a:t>Clients obtain server info (i.e., tablet location info) from </a:t>
            </a:r>
            <a:r>
              <a:rPr lang="en-GB" dirty="0">
                <a:solidFill>
                  <a:srgbClr val="FF0000"/>
                </a:solidFill>
              </a:rPr>
              <a:t>Chubby</a:t>
            </a:r>
            <a:endParaRPr lang="en-GB" sz="2000" dirty="0">
              <a:solidFill>
                <a:srgbClr val="FF0000"/>
              </a:solidFill>
            </a:endParaRPr>
          </a:p>
          <a:p>
            <a:pPr marL="339725" indent="-339725" algn="l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dirty="0"/>
          </a:p>
          <a:p>
            <a:pPr marL="339725" indent="-339725" algn="l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No data goes through master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 err="1"/>
              <a:t>Bigtable</a:t>
            </a:r>
            <a:r>
              <a:rPr lang="en-GB" sz="2000" dirty="0"/>
              <a:t> client requires a naming/locator service (</a:t>
            </a:r>
            <a:r>
              <a:rPr lang="en-GB" sz="2000" dirty="0">
                <a:solidFill>
                  <a:srgbClr val="FF0000"/>
                </a:solidFill>
              </a:rPr>
              <a:t>Chubby</a:t>
            </a:r>
            <a:r>
              <a:rPr lang="en-GB" sz="2000" dirty="0"/>
              <a:t>) to find the root tablet, which is part of the metadata table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The metadata table contains metadata about actual tablets</a:t>
            </a:r>
          </a:p>
          <a:p>
            <a:pPr marL="1257300" lvl="3" indent="-342900">
              <a:buSzPct val="60000"/>
              <a:buFontTx/>
              <a:buBlip>
                <a:blip r:embed="rId3"/>
              </a:buBlip>
            </a:pPr>
            <a:r>
              <a:rPr lang="en-GB" sz="1800" dirty="0"/>
              <a:t>including location information of  associated </a:t>
            </a:r>
            <a:r>
              <a:rPr lang="en-GB" sz="1800" dirty="0" err="1"/>
              <a:t>SSTables</a:t>
            </a:r>
            <a:r>
              <a:rPr lang="en-GB" sz="1800" dirty="0"/>
              <a:t> and log files</a:t>
            </a:r>
          </a:p>
        </p:txBody>
      </p:sp>
    </p:spTree>
    <p:extLst>
      <p:ext uri="{BB962C8B-B14F-4D97-AF65-F5344CB8AC3E}">
        <p14:creationId xmlns:p14="http://schemas.microsoft.com/office/powerpoint/2010/main" val="2374050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3789"/>
            <a:ext cx="8232775" cy="771623"/>
          </a:xfrm>
          <a:ln/>
        </p:spPr>
        <p:txBody>
          <a:bodyPr lIns="90000" tIns="46800" rIns="90000" bIns="46800">
            <a:sp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Master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593455"/>
          </a:xfrm>
          <a:ln/>
        </p:spPr>
        <p:txBody>
          <a:bodyPr wrap="square" lIns="90000" tIns="46800" rIns="90000" bIns="46800">
            <a:spAutoFit/>
          </a:bodyPr>
          <a:lstStyle/>
          <a:p>
            <a:pPr marL="169863" lvl="2" indent="3175">
              <a:buSzPct val="60000"/>
              <a:buNone/>
            </a:pPr>
            <a:r>
              <a:rPr lang="en-GB" dirty="0"/>
              <a:t>Upon </a:t>
            </a:r>
            <a:r>
              <a:rPr lang="en-GB" dirty="0" err="1"/>
              <a:t>startup</a:t>
            </a:r>
            <a:r>
              <a:rPr lang="en-GB" dirty="0"/>
              <a:t>, must grab master lock to insure it is the single master of a set of tablet servers</a:t>
            </a:r>
          </a:p>
          <a:p>
            <a:pPr marL="974725" lvl="4" indent="-344488">
              <a:buSzPct val="60000"/>
              <a:buFontTx/>
              <a:buBlip>
                <a:blip r:embed="rId3"/>
              </a:buBlip>
            </a:pPr>
            <a:r>
              <a:rPr lang="en-GB" dirty="0"/>
              <a:t>provided by locking service (</a:t>
            </a:r>
            <a:r>
              <a:rPr lang="en-GB" dirty="0">
                <a:solidFill>
                  <a:srgbClr val="FF0000"/>
                </a:solidFill>
              </a:rPr>
              <a:t>Chubby</a:t>
            </a:r>
            <a:r>
              <a:rPr lang="en-GB" dirty="0"/>
              <a:t>)</a:t>
            </a:r>
          </a:p>
          <a:p>
            <a:pPr marL="517525" lvl="2" indent="-344488">
              <a:buSzPct val="60000"/>
              <a:buNone/>
            </a:pPr>
            <a:endParaRPr lang="en-GB" sz="1100" dirty="0"/>
          </a:p>
          <a:p>
            <a:pPr marL="517525" lvl="2" indent="-344488">
              <a:buSzPct val="60000"/>
              <a:buNone/>
            </a:pPr>
            <a:r>
              <a:rPr lang="en-GB" dirty="0"/>
              <a:t>Monitors tablet servers</a:t>
            </a:r>
          </a:p>
          <a:p>
            <a:pPr marL="974725" lvl="4" indent="-344488">
              <a:buSzPct val="60000"/>
              <a:buFontTx/>
              <a:buBlip>
                <a:blip r:embed="rId3"/>
              </a:buBlip>
            </a:pPr>
            <a:r>
              <a:rPr lang="en-GB" dirty="0"/>
              <a:t>periodically scans directory of tablet servers provided by naming service (</a:t>
            </a:r>
            <a:r>
              <a:rPr lang="en-GB" dirty="0">
                <a:solidFill>
                  <a:srgbClr val="FF0000"/>
                </a:solidFill>
              </a:rPr>
              <a:t>Chubby</a:t>
            </a:r>
            <a:r>
              <a:rPr lang="en-GB" dirty="0"/>
              <a:t>)</a:t>
            </a:r>
          </a:p>
          <a:p>
            <a:pPr marL="974725" lvl="4" indent="-344488">
              <a:buSzPct val="60000"/>
              <a:buFontTx/>
              <a:buBlip>
                <a:blip r:embed="rId3"/>
              </a:buBlip>
            </a:pPr>
            <a:r>
              <a:rPr lang="en-GB" dirty="0"/>
              <a:t>keeps track of tablets assigned to its tablet servers</a:t>
            </a:r>
          </a:p>
          <a:p>
            <a:pPr marL="1431925" lvl="5" indent="-344488">
              <a:buSzPct val="60000"/>
              <a:buFontTx/>
              <a:buBlip>
                <a:blip r:embed="rId3"/>
              </a:buBlip>
            </a:pPr>
            <a:r>
              <a:rPr lang="en-GB" dirty="0"/>
              <a:t>obtains a lock on the tablet server from locking service (</a:t>
            </a:r>
            <a:r>
              <a:rPr lang="en-GB" dirty="0">
                <a:solidFill>
                  <a:srgbClr val="FF0000"/>
                </a:solidFill>
              </a:rPr>
              <a:t>Chubby</a:t>
            </a:r>
            <a:r>
              <a:rPr lang="en-GB" dirty="0"/>
              <a:t>)</a:t>
            </a:r>
          </a:p>
          <a:p>
            <a:pPr marL="1889125" lvl="7" indent="-344488">
              <a:buSzPct val="60000"/>
              <a:buFontTx/>
              <a:buBlip>
                <a:blip r:embed="rId3"/>
              </a:buBlip>
            </a:pPr>
            <a:r>
              <a:rPr lang="en-GB" sz="1800" dirty="0"/>
              <a:t>lock is the communication mechanism between master and tablet server</a:t>
            </a:r>
            <a:endParaRPr lang="en-GB" dirty="0"/>
          </a:p>
          <a:p>
            <a:pPr marL="517525" lvl="2" indent="-344488">
              <a:buSzPct val="60000"/>
              <a:buNone/>
            </a:pPr>
            <a:endParaRPr lang="en-GB" sz="1000" dirty="0"/>
          </a:p>
          <a:p>
            <a:pPr marL="517525" lvl="2" indent="-344488">
              <a:buSzPct val="60000"/>
              <a:buNone/>
            </a:pPr>
            <a:r>
              <a:rPr lang="en-GB" dirty="0"/>
              <a:t>Assigns unassigned tablets in the cluster to tablet servers it monitors</a:t>
            </a:r>
          </a:p>
          <a:p>
            <a:pPr marL="974725" lvl="4" indent="-344488">
              <a:buSzPct val="60000"/>
              <a:buBlip>
                <a:blip r:embed="rId3"/>
              </a:buBlip>
            </a:pPr>
            <a:r>
              <a:rPr lang="en-GB" dirty="0"/>
              <a:t>when a tablet server hosting the tablet goes down or to</a:t>
            </a:r>
            <a:r>
              <a:rPr lang="is-IS" dirty="0"/>
              <a:t>…</a:t>
            </a:r>
            <a:endParaRPr lang="en-GB" dirty="0"/>
          </a:p>
          <a:p>
            <a:pPr marL="974725" lvl="4" indent="-344488">
              <a:buSzPct val="60000"/>
              <a:buFontTx/>
              <a:buBlip>
                <a:blip r:embed="rId3"/>
              </a:buBlip>
            </a:pPr>
            <a:r>
              <a:rPr lang="is-IS" dirty="0"/>
              <a:t>… </a:t>
            </a:r>
            <a:r>
              <a:rPr lang="en-GB" dirty="0"/>
              <a:t>move tablets around to achieve load balancing or</a:t>
            </a:r>
          </a:p>
          <a:p>
            <a:pPr marL="974725" lvl="4" indent="-344488">
              <a:buSzPct val="60000"/>
              <a:buFontTx/>
              <a:buBlip>
                <a:blip r:embed="rId3"/>
              </a:buBlip>
            </a:pPr>
            <a:endParaRPr lang="en-GB" dirty="0"/>
          </a:p>
          <a:p>
            <a:pPr marL="517525" lvl="2" indent="-344488">
              <a:buSzPct val="60000"/>
              <a:buNone/>
            </a:pPr>
            <a:r>
              <a:rPr lang="en-GB" dirty="0"/>
              <a:t>Garbage collects underlying files stored in GFS</a:t>
            </a:r>
          </a:p>
        </p:txBody>
      </p:sp>
    </p:spTree>
    <p:extLst>
      <p:ext uri="{BB962C8B-B14F-4D97-AF65-F5344CB8AC3E}">
        <p14:creationId xmlns:p14="http://schemas.microsoft.com/office/powerpoint/2010/main" val="3329378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 err="1"/>
              <a:t>BigTable</a:t>
            </a:r>
            <a:r>
              <a:rPr lang="en-US" dirty="0"/>
              <a:t> tablet architecture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026400" cy="4370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5000" y="5638800"/>
            <a:ext cx="3581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Each is an ordered and immutable mapping of keys to values</a:t>
            </a:r>
          </a:p>
        </p:txBody>
      </p:sp>
    </p:spTree>
    <p:extLst>
      <p:ext uri="{BB962C8B-B14F-4D97-AF65-F5344CB8AC3E}">
        <p14:creationId xmlns:p14="http://schemas.microsoft.com/office/powerpoint/2010/main" val="163852844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32775" cy="762000"/>
          </a:xfrm>
          <a:ln/>
        </p:spPr>
        <p:txBody>
          <a:bodyPr lIns="90000" tIns="46800" rIns="90000" bIns="46800">
            <a:sp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Tablet Serving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32775" cy="4635501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algn="l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Writes committed to log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i="1" dirty="0" err="1"/>
              <a:t>Memtable</a:t>
            </a:r>
            <a:r>
              <a:rPr lang="en-GB" sz="2000" dirty="0"/>
              <a:t>: ordered log of recent commits (in memory)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 err="1"/>
              <a:t>SSTables</a:t>
            </a:r>
            <a:r>
              <a:rPr lang="en-GB" sz="2000" dirty="0"/>
              <a:t> really store a snapshot of recent changes 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endParaRPr lang="en-GB" sz="2000" dirty="0"/>
          </a:p>
          <a:p>
            <a:pPr marL="395288" lvl="1" indent="-342900">
              <a:buSzPct val="60000"/>
              <a:buNone/>
            </a:pPr>
            <a:r>
              <a:rPr lang="en-GB" sz="2400" dirty="0"/>
              <a:t>When </a:t>
            </a:r>
            <a:r>
              <a:rPr lang="en-GB" sz="2400" dirty="0" err="1"/>
              <a:t>Memtable</a:t>
            </a:r>
            <a:r>
              <a:rPr lang="en-GB" sz="2400" dirty="0"/>
              <a:t> gets too big do minor compaction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Create new empty </a:t>
            </a:r>
            <a:r>
              <a:rPr lang="en-GB" sz="2000" dirty="0" err="1"/>
              <a:t>Memtable</a:t>
            </a:r>
            <a:endParaRPr lang="en-GB" sz="2000" dirty="0"/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Merge old </a:t>
            </a:r>
            <a:r>
              <a:rPr lang="en-GB" sz="2000" dirty="0" err="1"/>
              <a:t>Memtable</a:t>
            </a:r>
            <a:r>
              <a:rPr lang="en-GB" sz="2000" dirty="0"/>
              <a:t> with </a:t>
            </a:r>
            <a:r>
              <a:rPr lang="en-GB" dirty="0"/>
              <a:t>recent </a:t>
            </a:r>
            <a:r>
              <a:rPr lang="en-GB" sz="2000" dirty="0" err="1"/>
              <a:t>SSTables</a:t>
            </a:r>
            <a:r>
              <a:rPr lang="en-GB" sz="2000" dirty="0"/>
              <a:t> to create new </a:t>
            </a:r>
            <a:r>
              <a:rPr lang="en-GB" sz="2000" dirty="0" err="1"/>
              <a:t>SSTable</a:t>
            </a:r>
            <a:endParaRPr lang="en-GB" sz="2000" dirty="0"/>
          </a:p>
          <a:p>
            <a:pPr marL="112713" lvl="1" indent="0">
              <a:buSzPct val="60000"/>
              <a:buNone/>
            </a:pPr>
            <a:endParaRPr lang="en-GB" sz="2400" dirty="0"/>
          </a:p>
          <a:p>
            <a:pPr marL="112713" lvl="1" indent="0">
              <a:buSzPct val="60000"/>
              <a:buNone/>
            </a:pPr>
            <a:r>
              <a:rPr lang="en-GB" dirty="0"/>
              <a:t>A major compaction results in a single </a:t>
            </a:r>
            <a:r>
              <a:rPr lang="en-GB" dirty="0" err="1"/>
              <a:t>SSTable</a:t>
            </a:r>
            <a:endParaRPr lang="en-GB" sz="2400" dirty="0"/>
          </a:p>
          <a:p>
            <a:pPr marL="395288" lvl="1" indent="-342900">
              <a:buSzPct val="60000"/>
              <a:buNone/>
            </a:pPr>
            <a:endParaRPr lang="en-GB" sz="2400" dirty="0"/>
          </a:p>
          <a:p>
            <a:pPr marL="395288" lvl="1" indent="-342900">
              <a:buSzPct val="60000"/>
              <a:buNone/>
            </a:pP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4650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8565"/>
            <a:ext cx="8232775" cy="1448731"/>
          </a:xfrm>
          <a:ln/>
        </p:spPr>
        <p:txBody>
          <a:bodyPr lIns="90000" tIns="46800" rIns="90000" bIns="46800">
            <a:sp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/>
              <a:t>Bigtable</a:t>
            </a:r>
            <a:r>
              <a:rPr lang="en-GB" dirty="0"/>
              <a:t> locking/metadata storage needs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7138"/>
          </a:xfrm>
          <a:noFill/>
          <a:ln/>
        </p:spPr>
        <p:txBody>
          <a:bodyPr lIns="90000" tIns="46800" rIns="90000" bIns="46800">
            <a:spAutoFit/>
          </a:bodyPr>
          <a:lstStyle/>
          <a:p>
            <a:pPr marL="0" defTabSz="4572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/>
              <a:t>Bigtable</a:t>
            </a:r>
            <a:r>
              <a:rPr lang="en-GB" sz="2400" dirty="0"/>
              <a:t> uses a locking service/key-value store (</a:t>
            </a:r>
            <a:r>
              <a:rPr lang="en-GB" sz="2400" dirty="0">
                <a:solidFill>
                  <a:srgbClr val="FF0000"/>
                </a:solidFill>
              </a:rPr>
              <a:t>Chubby</a:t>
            </a:r>
            <a:r>
              <a:rPr lang="en-GB" sz="2400" dirty="0"/>
              <a:t>) for a variety of tasks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dirty="0"/>
              <a:t>to ensure that there is at most one active master at any time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dirty="0"/>
              <a:t>to store the bootstrap location of </a:t>
            </a:r>
            <a:r>
              <a:rPr lang="en-GB" dirty="0" err="1"/>
              <a:t>Bigtable</a:t>
            </a:r>
            <a:r>
              <a:rPr lang="en-GB" dirty="0"/>
              <a:t> data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dirty="0"/>
              <a:t>to discover tablet servers and finalize tablet server deaths (i.e., to keep the system state)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dirty="0"/>
              <a:t>to store </a:t>
            </a:r>
            <a:r>
              <a:rPr lang="en-GB" dirty="0" err="1"/>
              <a:t>Bigtable</a:t>
            </a:r>
            <a:r>
              <a:rPr lang="en-GB" dirty="0"/>
              <a:t> schema information (the column family information for each table)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dirty="0"/>
              <a:t>to store access control lists</a:t>
            </a:r>
          </a:p>
          <a:p>
            <a:pPr marL="0" lvl="2" indent="0">
              <a:buSzPct val="60000"/>
              <a:buNone/>
            </a:pPr>
            <a:endParaRPr lang="en-GB" sz="2400" dirty="0"/>
          </a:p>
          <a:p>
            <a:pPr marL="0" lvl="2" indent="0">
              <a:buSzPct val="60000"/>
              <a:buNone/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FF0000"/>
                </a:solidFill>
              </a:rPr>
              <a:t>Chubby</a:t>
            </a:r>
            <a:r>
              <a:rPr lang="en-GB" sz="2400" dirty="0"/>
              <a:t> becomes unavailable for an extended period of time, </a:t>
            </a:r>
            <a:r>
              <a:rPr lang="en-GB" sz="2400" dirty="0" err="1"/>
              <a:t>Bigtable</a:t>
            </a:r>
            <a:r>
              <a:rPr lang="en-GB" sz="2400" dirty="0"/>
              <a:t> becomes unavailable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5585551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Chubby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62050"/>
            <a:ext cx="9144000" cy="569595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400" dirty="0"/>
              <a:t>Chubby provides to the infrastructure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a locking service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a file system for reliable storage of small files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a leader election service (e.g. to select a primary replica)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sz="2000" dirty="0"/>
              <a:t>a name service</a:t>
            </a:r>
          </a:p>
          <a:p>
            <a:pPr marL="800100" lvl="1" indent="-342900">
              <a:buSzPct val="60000"/>
              <a:buNone/>
            </a:pPr>
            <a:endParaRPr lang="en-US" sz="2400" dirty="0"/>
          </a:p>
          <a:p>
            <a:pPr marL="800100" lvl="1" indent="-342900">
              <a:buSzPct val="60000"/>
              <a:buNone/>
            </a:pPr>
            <a:r>
              <a:rPr lang="en-US" sz="2400" dirty="0"/>
              <a:t>Seemingly violates “simplicity” design philosophy but...</a:t>
            </a:r>
          </a:p>
          <a:p>
            <a:pPr marL="800100" lvl="1" indent="-342900">
              <a:buSzPct val="60000"/>
              <a:buNone/>
            </a:pPr>
            <a:endParaRPr lang="en-US" sz="2400" dirty="0"/>
          </a:p>
          <a:p>
            <a:pPr marL="800100" lvl="1" indent="-342900">
              <a:buSzPct val="60000"/>
              <a:buNone/>
            </a:pPr>
            <a:r>
              <a:rPr lang="en-US" sz="2400" dirty="0"/>
              <a:t>... What Chubby really provides is a …</a:t>
            </a:r>
          </a:p>
          <a:p>
            <a:pPr marL="800100" lvl="1" indent="-342900" algn="ctr">
              <a:buSzPct val="60000"/>
              <a:buNone/>
            </a:pPr>
            <a:r>
              <a:rPr lang="en-US" dirty="0">
                <a:solidFill>
                  <a:srgbClr val="FF0000"/>
                </a:solidFill>
              </a:rPr>
              <a:t>Replicated state machine</a:t>
            </a:r>
          </a:p>
          <a:p>
            <a:pPr marL="800100" lvl="1" indent="-342900">
              <a:buSzPct val="60000"/>
              <a:buNone/>
            </a:pPr>
            <a:r>
              <a:rPr lang="en-US" dirty="0">
                <a:solidFill>
                  <a:schemeClr val="tx1"/>
                </a:solidFill>
              </a:rPr>
              <a:t>… that at its core provides …</a:t>
            </a:r>
          </a:p>
          <a:p>
            <a:pPr marL="800100" lvl="1" indent="-342900" algn="ctr">
              <a:buSzPct val="60000"/>
              <a:buNone/>
            </a:pPr>
            <a:r>
              <a:rPr lang="en-US" sz="2400" dirty="0">
                <a:solidFill>
                  <a:srgbClr val="FF0000"/>
                </a:solidFill>
              </a:rPr>
              <a:t>An asynchronous distributed agreement service</a:t>
            </a:r>
          </a:p>
          <a:p>
            <a:pPr marL="800100" lvl="1" indent="-342900">
              <a:buSzPct val="60000"/>
              <a:buNone/>
            </a:pPr>
            <a:r>
              <a:rPr lang="en-US" dirty="0">
                <a:solidFill>
                  <a:schemeClr val="tx1"/>
                </a:solidFill>
              </a:rPr>
              <a:t>… about the state of Google’s distributed systems (GFS, </a:t>
            </a:r>
            <a:r>
              <a:rPr lang="en-US" dirty="0" err="1">
                <a:solidFill>
                  <a:schemeClr val="tx1"/>
                </a:solidFill>
              </a:rPr>
              <a:t>BigTable</a:t>
            </a:r>
            <a:r>
              <a:rPr lang="en-US" dirty="0">
                <a:solidFill>
                  <a:schemeClr val="tx1"/>
                </a:solidFill>
              </a:rPr>
              <a:t>, etc.)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SzPct val="60000"/>
              <a:buNone/>
            </a:pPr>
            <a:endParaRPr lang="en-US" sz="2400" dirty="0"/>
          </a:p>
          <a:p>
            <a:pPr marL="800100" lvl="1" indent="-342900">
              <a:buSzPct val="60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5098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Chubby API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6908800" cy="507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56527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Overall architecture of Chubby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0413" y="1752600"/>
            <a:ext cx="5843587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752600"/>
            <a:ext cx="5562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0" indent="0" algn="l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Cell: single instance</a:t>
            </a:r>
          </a:p>
          <a:p>
            <a:pPr marL="457200" marR="0" lvl="0" indent="0" algn="l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r>
              <a:rPr lang="en-US" kern="0" dirty="0">
                <a:latin typeface="+mj-lt"/>
              </a:rPr>
              <a:t>of Chubby system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204912" marR="0" lvl="2" indent="-342900" algn="l" defTabSz="449263" rtl="0" eaLnBrk="1" fontAlgn="base" latinLnBrk="0" hangingPunct="1">
              <a:lnSpc>
                <a:spcPct val="100000"/>
              </a:lnSpc>
              <a:spcBef>
                <a:spcPts val="563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Blip>
                <a:blip r:embed="rId3"/>
              </a:buBlip>
              <a:tabLst/>
              <a:defRPr/>
            </a:pPr>
            <a:r>
              <a:rPr lang="en-US" sz="2000" kern="0" dirty="0">
                <a:latin typeface="+mj-lt"/>
                <a:ea typeface="ＭＳ Ｐゴシック" pitchFamily="-65" charset="-128"/>
              </a:rPr>
              <a:t>5 replicas</a:t>
            </a:r>
          </a:p>
          <a:p>
            <a:pPr marL="1204912" marR="0" lvl="2" indent="-342900" algn="l" defTabSz="449263" rtl="0" eaLnBrk="1" fontAlgn="base" latinLnBrk="0" hangingPunct="1">
              <a:lnSpc>
                <a:spcPct val="100000"/>
              </a:lnSpc>
              <a:spcBef>
                <a:spcPts val="563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Blip>
                <a:blip r:embed="rId3"/>
              </a:buBlip>
              <a:tabLst/>
              <a:defRPr/>
            </a:pPr>
            <a:r>
              <a:rPr lang="en-US" sz="2000" kern="0" dirty="0">
                <a:latin typeface="+mj-lt"/>
                <a:ea typeface="ＭＳ Ｐゴシック" pitchFamily="-65" charset="-128"/>
              </a:rPr>
              <a:t>1 master replica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pitchFamily="-65" charset="-128"/>
            </a:endParaRPr>
          </a:p>
          <a:p>
            <a:pPr marL="800100" marR="0" lvl="1" indent="-342900" algn="l" defTabSz="449263" rtl="0" eaLnBrk="1" fontAlgn="base" latinLnBrk="0" hangingPunct="1">
              <a:lnSpc>
                <a:spcPct val="100000"/>
              </a:lnSpc>
              <a:spcBef>
                <a:spcPts val="663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itchFamily="-65" charset="0"/>
              <a:buNone/>
              <a:tabLst/>
              <a:defRPr/>
            </a:pPr>
            <a:r>
              <a:rPr lang="en-US" kern="0" dirty="0">
                <a:latin typeface="+mj-lt"/>
                <a:ea typeface="ＭＳ Ｐゴシック" pitchFamily="-65" charset="-128"/>
              </a:rPr>
              <a:t>Each replica maintains a database</a:t>
            </a:r>
          </a:p>
          <a:p>
            <a:pPr marL="1204912" lvl="2" indent="-342900" defTabSz="449263" eaLnBrk="1" hangingPunct="1">
              <a:spcBef>
                <a:spcPts val="563"/>
              </a:spcBef>
              <a:buClr>
                <a:srgbClr val="3333CC"/>
              </a:buClr>
              <a:buSzPct val="60000"/>
              <a:buBlip>
                <a:blip r:embed="rId3"/>
              </a:buBlip>
              <a:defRPr/>
            </a:pPr>
            <a:r>
              <a:rPr lang="en-US" sz="2000" kern="0" dirty="0">
                <a:latin typeface="+mj-lt"/>
                <a:ea typeface="ＭＳ Ｐゴシック" pitchFamily="-65" charset="-128"/>
              </a:rPr>
              <a:t>of directories and files/locks</a:t>
            </a:r>
          </a:p>
          <a:p>
            <a:pPr lvl="1" defTabSz="449263" eaLnBrk="1" hangingPunct="1">
              <a:spcBef>
                <a:spcPts val="563"/>
              </a:spcBef>
              <a:buClr>
                <a:srgbClr val="3333CC"/>
              </a:buClr>
              <a:buSzPct val="60000"/>
              <a:defRPr/>
            </a:pPr>
            <a:r>
              <a:rPr lang="en-US" kern="0" dirty="0">
                <a:latin typeface="+mj-lt"/>
                <a:ea typeface="ＭＳ Ｐゴシック" pitchFamily="-65" charset="-128"/>
              </a:rPr>
              <a:t>Consistency achieved using </a:t>
            </a:r>
            <a:r>
              <a:rPr lang="en-US" kern="0" dirty="0" err="1">
                <a:latin typeface="+mj-lt"/>
                <a:ea typeface="ＭＳ Ｐゴシック" pitchFamily="-65" charset="-128"/>
              </a:rPr>
              <a:t>Lamport’s</a:t>
            </a:r>
            <a:r>
              <a:rPr lang="en-US" kern="0" dirty="0">
                <a:latin typeface="+mj-lt"/>
                <a:ea typeface="ＭＳ Ｐゴシック" pitchFamily="-65" charset="-128"/>
              </a:rPr>
              <a:t> </a:t>
            </a:r>
            <a:r>
              <a:rPr lang="en-US" kern="0" dirty="0" err="1">
                <a:latin typeface="+mj-lt"/>
                <a:ea typeface="ＭＳ Ｐゴシック" pitchFamily="-65" charset="-128"/>
              </a:rPr>
              <a:t>Paxos</a:t>
            </a:r>
            <a:r>
              <a:rPr lang="en-US" kern="0" dirty="0">
                <a:latin typeface="+mj-lt"/>
                <a:ea typeface="ＭＳ Ｐゴシック" pitchFamily="-65" charset="-128"/>
              </a:rPr>
              <a:t> consensus protocol that uses an operation log</a:t>
            </a:r>
          </a:p>
          <a:p>
            <a:pPr lvl="1" defTabSz="449263" eaLnBrk="1" hangingPunct="1">
              <a:spcBef>
                <a:spcPts val="563"/>
              </a:spcBef>
              <a:buClr>
                <a:srgbClr val="3333CC"/>
              </a:buClr>
              <a:buSzPct val="60000"/>
              <a:defRPr/>
            </a:pPr>
            <a:r>
              <a:rPr lang="en-US" kern="0" dirty="0">
                <a:latin typeface="+mj-lt"/>
                <a:ea typeface="ＭＳ Ｐゴシック" pitchFamily="-65" charset="-128"/>
              </a:rPr>
              <a:t>Chubby internally supports snapshots to periodically GC</a:t>
            </a:r>
          </a:p>
          <a:p>
            <a:pPr lvl="1" defTabSz="449263" eaLnBrk="1" hangingPunct="1">
              <a:spcBef>
                <a:spcPts val="563"/>
              </a:spcBef>
              <a:buClr>
                <a:srgbClr val="3333CC"/>
              </a:buClr>
              <a:buSzPct val="60000"/>
              <a:defRPr/>
            </a:pPr>
            <a:r>
              <a:rPr lang="en-US" kern="0" dirty="0">
                <a:latin typeface="+mj-lt"/>
                <a:ea typeface="ＭＳ Ｐゴシック" pitchFamily="-65" charset="-128"/>
              </a:rPr>
              <a:t>the operation log</a:t>
            </a:r>
          </a:p>
        </p:txBody>
      </p:sp>
    </p:spTree>
    <p:extLst>
      <p:ext uri="{BB962C8B-B14F-4D97-AF65-F5344CB8AC3E}">
        <p14:creationId xmlns:p14="http://schemas.microsoft.com/office/powerpoint/2010/main" val="76704737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99989"/>
            <a:ext cx="8232775" cy="771623"/>
          </a:xfrm>
          <a:ln/>
        </p:spPr>
        <p:txBody>
          <a:bodyPr lIns="90000" tIns="46800" rIns="90000" bIns="46800">
            <a:sp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The Big Picture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5184" y="1457418"/>
            <a:ext cx="8229600" cy="5400582"/>
          </a:xfrm>
          <a:noFill/>
          <a:ln/>
        </p:spPr>
        <p:txBody>
          <a:bodyPr lIns="90000" tIns="46800" rIns="90000" bIns="46800">
            <a:spAutoFit/>
          </a:bodyPr>
          <a:lstStyle/>
          <a:p>
            <a:pPr marL="339725" indent="-339725" algn="l" defTabSz="4572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Customized solutions for Google-type problems</a:t>
            </a:r>
          </a:p>
          <a:p>
            <a:pPr marL="339725" indent="-339725" algn="l" defTabSz="4572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marL="339725" indent="-339725" algn="l" defTabSz="4572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solidFill>
                  <a:srgbClr val="FF0000"/>
                </a:solidFill>
              </a:rPr>
              <a:t>GFS</a:t>
            </a:r>
            <a:r>
              <a:rPr lang="en-GB" dirty="0"/>
              <a:t>: Stores data reliably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400" dirty="0"/>
              <a:t>Just raw files</a:t>
            </a:r>
          </a:p>
          <a:p>
            <a:pPr marL="339725" indent="-339725" algn="l" defTabSz="4572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marL="339725" indent="-339725" algn="l" defTabSz="4572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>
                <a:solidFill>
                  <a:srgbClr val="FF0000"/>
                </a:solidFill>
              </a:rPr>
              <a:t>BigTable</a:t>
            </a:r>
            <a:r>
              <a:rPr lang="en-GB" dirty="0"/>
              <a:t>: provides a database API via a key/value map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400" dirty="0"/>
              <a:t>Database like, but doesn’t provide everything we need</a:t>
            </a:r>
          </a:p>
          <a:p>
            <a:pPr marL="0" lvl="2" indent="0">
              <a:buSzPct val="60000"/>
              <a:buNone/>
            </a:pPr>
            <a:endParaRPr lang="en-GB" sz="2400" dirty="0"/>
          </a:p>
          <a:p>
            <a:pPr marL="0" lvl="2" indent="0">
              <a:buSzPct val="60000"/>
              <a:buNone/>
            </a:pPr>
            <a:r>
              <a:rPr lang="en-GB" sz="2800" dirty="0">
                <a:solidFill>
                  <a:srgbClr val="FF0000"/>
                </a:solidFill>
              </a:rPr>
              <a:t>Chubby</a:t>
            </a:r>
            <a:r>
              <a:rPr lang="en-GB" sz="2800" dirty="0"/>
              <a:t>: replicate state machine that stores the states of Google’s systems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400" dirty="0"/>
              <a:t>Handles all synchronization needs</a:t>
            </a:r>
          </a:p>
          <a:p>
            <a:pPr marL="0" lvl="2" indent="0">
              <a:buSzPct val="60000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81095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32775" cy="762000"/>
          </a:xfrm>
          <a:ln/>
        </p:spPr>
        <p:txBody>
          <a:bodyPr lIns="90000" tIns="46800" rIns="90000" bIns="46800">
            <a:spAutoFit/>
          </a:bodyPr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Common Principles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3565978"/>
          </a:xfrm>
          <a:noFill/>
          <a:ln/>
        </p:spPr>
        <p:txBody>
          <a:bodyPr lIns="90000" tIns="46800" rIns="90000" bIns="46800">
            <a:spAutoFit/>
          </a:bodyPr>
          <a:lstStyle/>
          <a:p>
            <a:pPr marL="339725" indent="-339725" algn="l" defTabSz="4572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One master, multiple workers</a:t>
            </a:r>
            <a:endParaRPr lang="en-GB" sz="2800" dirty="0"/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 err="1"/>
              <a:t>MapReduce</a:t>
            </a:r>
            <a:r>
              <a:rPr lang="en-GB" sz="2000" dirty="0"/>
              <a:t>: master coordinates work amongst map / reduce workers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Chubby: master among five replicas 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 err="1"/>
              <a:t>Bigtable</a:t>
            </a:r>
            <a:r>
              <a:rPr lang="en-GB" sz="2000" dirty="0"/>
              <a:t>: master knows about location of tablet servers 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sz="2000" dirty="0"/>
              <a:t>GFS: master coordinates data across </a:t>
            </a:r>
            <a:r>
              <a:rPr lang="en-GB" sz="2000" dirty="0" err="1"/>
              <a:t>chunkservers</a:t>
            </a:r>
            <a:endParaRPr lang="en-GB" sz="2000" dirty="0"/>
          </a:p>
          <a:p>
            <a:pPr marL="112713" lvl="1" indent="0">
              <a:buSzPct val="60000"/>
              <a:buNone/>
            </a:pPr>
            <a:br>
              <a:rPr lang="en-GB" sz="2400" dirty="0"/>
            </a:br>
            <a:r>
              <a:rPr lang="en-GB" sz="2400" dirty="0"/>
              <a:t>Strong consistency models</a:t>
            </a:r>
          </a:p>
          <a:p>
            <a:pPr marL="800100" lvl="2" indent="-342900">
              <a:buSzPct val="60000"/>
              <a:buFontTx/>
              <a:buBlip>
                <a:blip r:embed="rId3"/>
              </a:buBlip>
            </a:pPr>
            <a:r>
              <a:rPr lang="en-GB" dirty="0"/>
              <a:t>Sequential consistency</a:t>
            </a:r>
            <a:endParaRPr lang="en-GB" sz="2000" dirty="0"/>
          </a:p>
          <a:p>
            <a:pPr marL="339725" indent="-339725" defTabSz="4572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2893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0"/>
            <a:ext cx="9139238" cy="1138238"/>
          </a:xfrm>
        </p:spPr>
        <p:txBody>
          <a:bodyPr/>
          <a:lstStyle/>
          <a:p>
            <a:pPr algn="ctr" eaLnBrk="1" hangingPunct="1"/>
            <a:r>
              <a:rPr lang="en-US" dirty="0" err="1"/>
              <a:t>Docker</a:t>
            </a:r>
            <a:r>
              <a:rPr lang="en-US" dirty="0"/>
              <a:t> overview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contvsv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881"/>
            <a:ext cx="9144000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9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with </a:t>
            </a:r>
            <a:r>
              <a:rPr lang="en-US" dirty="0" err="1">
                <a:solidFill>
                  <a:srgbClr val="FF0000"/>
                </a:solidFill>
              </a:rPr>
              <a:t>Docker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endParaRPr lang="en-US" sz="2800" dirty="0"/>
          </a:p>
          <a:p>
            <a:pPr marL="457200" indent="0" algn="l" eaLnBrk="1" hangingPunct="1"/>
            <a:endParaRPr lang="en-US" dirty="0"/>
          </a:p>
          <a:p>
            <a:pPr marL="457200" indent="0" algn="l" eaLnBrk="1" hangingPunct="1"/>
            <a:endParaRPr lang="en-US" sz="2800" dirty="0"/>
          </a:p>
          <a:p>
            <a:pPr marL="457200"/>
            <a:r>
              <a:rPr lang="en-US" dirty="0">
                <a:hlinkClick r:id="rId3"/>
              </a:rPr>
              <a:t>akka-docker-cluster-example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398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2209800"/>
            <a:ext cx="9139238" cy="1138238"/>
          </a:xfrm>
        </p:spPr>
        <p:txBody>
          <a:bodyPr/>
          <a:lstStyle/>
          <a:p>
            <a:pPr algn="ctr" eaLnBrk="1" hangingPunct="1"/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tcd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2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Running an </a:t>
            </a:r>
            <a:r>
              <a:rPr lang="en-US" sz="2800" dirty="0" err="1"/>
              <a:t>Akka</a:t>
            </a:r>
            <a:r>
              <a:rPr lang="en-US" sz="2800" dirty="0"/>
              <a:t> cluster requires establishing a set of seed nodes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all nodes joining the cluster do so by contacting any of the seed nodes over the network, and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one of the seed nodes bootstraps the cluster by "joining itself" - establishing a new cluster of size 1</a:t>
            </a:r>
          </a:p>
          <a:p>
            <a:pPr marL="400050" indent="0" algn="l">
              <a:buSzPct val="60000"/>
            </a:pPr>
            <a:endParaRPr lang="en-US" sz="2800" dirty="0"/>
          </a:p>
          <a:p>
            <a:pPr marL="400050" indent="0" algn="l">
              <a:buSzPct val="60000"/>
            </a:pPr>
            <a:r>
              <a:rPr lang="en-US" sz="2800" dirty="0"/>
              <a:t>Problem: When running a distributed application on a cloud platform, the IP address of the container where the seed node(s) will execute is generally not known beforehand</a:t>
            </a:r>
          </a:p>
        </p:txBody>
      </p:sp>
    </p:spTree>
    <p:extLst>
      <p:ext uri="{BB962C8B-B14F-4D97-AF65-F5344CB8AC3E}">
        <p14:creationId xmlns:p14="http://schemas.microsoft.com/office/powerpoint/2010/main" val="13043433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31223</TotalTime>
  <Words>2785</Words>
  <Application>Microsoft Macintosh PowerPoint</Application>
  <PresentationFormat>On-screen Show (4:3)</PresentationFormat>
  <Paragraphs>461</Paragraphs>
  <Slides>59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Times New Roman</vt:lpstr>
      <vt:lpstr>Wingdings</vt:lpstr>
      <vt:lpstr>Default Design</vt:lpstr>
      <vt:lpstr>CSC 536 Lecture 8</vt:lpstr>
      <vt:lpstr>Outline</vt:lpstr>
      <vt:lpstr>Docker</vt:lpstr>
      <vt:lpstr>Problem</vt:lpstr>
      <vt:lpstr>Solution</vt:lpstr>
      <vt:lpstr>Docker overview</vt:lpstr>
      <vt:lpstr>Akka cluster with Docker</vt:lpstr>
      <vt:lpstr>etcd</vt:lpstr>
      <vt:lpstr>Problem</vt:lpstr>
      <vt:lpstr>A solution</vt:lpstr>
      <vt:lpstr>More generally</vt:lpstr>
      <vt:lpstr>etcd</vt:lpstr>
      <vt:lpstr>etcd</vt:lpstr>
      <vt:lpstr>etcd API</vt:lpstr>
      <vt:lpstr>etcd API</vt:lpstr>
      <vt:lpstr>Akka cluster with etcd</vt:lpstr>
      <vt:lpstr>Kubernetes</vt:lpstr>
      <vt:lpstr>Kubernetes</vt:lpstr>
      <vt:lpstr>Kubernetes architecture</vt:lpstr>
      <vt:lpstr>Kubernetes</vt:lpstr>
      <vt:lpstr>Overview of Google’s  distributed systems</vt:lpstr>
      <vt:lpstr>Original Google search engine architecture</vt:lpstr>
      <vt:lpstr>More than just a search engine</vt:lpstr>
      <vt:lpstr>Organization of Google’s physical infrastructure</vt:lpstr>
      <vt:lpstr>System architecture requirements</vt:lpstr>
      <vt:lpstr>Overall Google systems architecture</vt:lpstr>
      <vt:lpstr>Google infrastructure</vt:lpstr>
      <vt:lpstr>Design philosophy</vt:lpstr>
      <vt:lpstr>Data and coordination services</vt:lpstr>
      <vt:lpstr>GFS requirements</vt:lpstr>
      <vt:lpstr>GFS API</vt:lpstr>
      <vt:lpstr>GFS architecture</vt:lpstr>
      <vt:lpstr>GFS master</vt:lpstr>
      <vt:lpstr>GFS client</vt:lpstr>
      <vt:lpstr>Reading and writing</vt:lpstr>
      <vt:lpstr>Keeping chunk replicas consistent</vt:lpstr>
      <vt:lpstr>Keeping chunk replicas consistent</vt:lpstr>
      <vt:lpstr>GFS (non-)guarantees</vt:lpstr>
      <vt:lpstr>GFS locking needs</vt:lpstr>
      <vt:lpstr>Bigtable</vt:lpstr>
      <vt:lpstr>Examples of structured data</vt:lpstr>
      <vt:lpstr>Commercial DB</vt:lpstr>
      <vt:lpstr>Bigtable table</vt:lpstr>
      <vt:lpstr>Rows</vt:lpstr>
      <vt:lpstr>Columns</vt:lpstr>
      <vt:lpstr>Timestamps</vt:lpstr>
      <vt:lpstr>API</vt:lpstr>
      <vt:lpstr>Bigtable architecture</vt:lpstr>
      <vt:lpstr>Tablets</vt:lpstr>
      <vt:lpstr>Tablet Server</vt:lpstr>
      <vt:lpstr>Master</vt:lpstr>
      <vt:lpstr>BigTable tablet architecture</vt:lpstr>
      <vt:lpstr>Tablet Serving</vt:lpstr>
      <vt:lpstr>Bigtable locking/metadata storage needs</vt:lpstr>
      <vt:lpstr>Chubby</vt:lpstr>
      <vt:lpstr>Chubby API</vt:lpstr>
      <vt:lpstr>Overall architecture of Chubby</vt:lpstr>
      <vt:lpstr>The Big Picture</vt:lpstr>
      <vt:lpstr>Common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421 Lecture 3</dc:title>
  <dc:creator>Perkovic, Ljubomir</dc:creator>
  <cp:lastModifiedBy>Perkovic, Ljubomir</cp:lastModifiedBy>
  <cp:revision>240</cp:revision>
  <cp:lastPrinted>2016-05-18T19:48:03Z</cp:lastPrinted>
  <dcterms:created xsi:type="dcterms:W3CDTF">2014-05-28T17:49:53Z</dcterms:created>
  <dcterms:modified xsi:type="dcterms:W3CDTF">2020-05-14T17:03:39Z</dcterms:modified>
</cp:coreProperties>
</file>