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989" r:id="rId3"/>
    <p:sldId id="990" r:id="rId4"/>
    <p:sldId id="991" r:id="rId5"/>
    <p:sldId id="992" r:id="rId6"/>
    <p:sldId id="993" r:id="rId7"/>
    <p:sldId id="994" r:id="rId8"/>
    <p:sldId id="995" r:id="rId9"/>
    <p:sldId id="996" r:id="rId10"/>
    <p:sldId id="997" r:id="rId11"/>
    <p:sldId id="998" r:id="rId12"/>
    <p:sldId id="999" r:id="rId13"/>
    <p:sldId id="1000" r:id="rId14"/>
    <p:sldId id="1001" r:id="rId15"/>
    <p:sldId id="1002" r:id="rId16"/>
    <p:sldId id="1003" r:id="rId17"/>
    <p:sldId id="1004" r:id="rId18"/>
    <p:sldId id="1005" r:id="rId19"/>
    <p:sldId id="1006" r:id="rId20"/>
    <p:sldId id="1007" r:id="rId21"/>
    <p:sldId id="1008" r:id="rId22"/>
    <p:sldId id="1009" r:id="rId23"/>
    <p:sldId id="1010" r:id="rId24"/>
    <p:sldId id="1011" r:id="rId25"/>
    <p:sldId id="1012" r:id="rId26"/>
    <p:sldId id="1013" r:id="rId27"/>
    <p:sldId id="1014" r:id="rId28"/>
    <p:sldId id="1015" r:id="rId29"/>
    <p:sldId id="1016" r:id="rId30"/>
    <p:sldId id="1017" r:id="rId31"/>
    <p:sldId id="1032" r:id="rId32"/>
    <p:sldId id="1018" r:id="rId33"/>
    <p:sldId id="1019" r:id="rId34"/>
    <p:sldId id="1020" r:id="rId35"/>
    <p:sldId id="1021" r:id="rId36"/>
    <p:sldId id="1033" r:id="rId37"/>
    <p:sldId id="1034" r:id="rId38"/>
    <p:sldId id="1022" r:id="rId39"/>
    <p:sldId id="1023" r:id="rId40"/>
    <p:sldId id="1024" r:id="rId41"/>
    <p:sldId id="1025" r:id="rId42"/>
    <p:sldId id="1026" r:id="rId43"/>
    <p:sldId id="1027" r:id="rId44"/>
    <p:sldId id="1028" r:id="rId45"/>
    <p:sldId id="1029" r:id="rId46"/>
    <p:sldId id="1030" r:id="rId47"/>
    <p:sldId id="1031" r:id="rId48"/>
    <p:sldId id="988" r:id="rId49"/>
    <p:sldId id="834" r:id="rId50"/>
    <p:sldId id="947" r:id="rId51"/>
    <p:sldId id="942" r:id="rId52"/>
    <p:sldId id="946" r:id="rId53"/>
    <p:sldId id="944" r:id="rId54"/>
    <p:sldId id="948" r:id="rId55"/>
  </p:sldIdLst>
  <p:sldSz cx="9144000" cy="6858000" type="screen4x3"/>
  <p:notesSz cx="7556500" cy="10691813"/>
  <p:defaultTextStyle>
    <a:defPPr>
      <a:defRPr lang="en-GB"/>
    </a:defPPr>
    <a:lvl1pPr algn="l" rtl="0" eaLnBrk="0" fontAlgn="base" hangingPunct="0">
      <a:spcBef>
        <a:spcPct val="0"/>
      </a:spcBef>
      <a:spcAft>
        <a:spcPct val="0"/>
      </a:spcAft>
      <a:defRPr sz="2400" kern="1200">
        <a:solidFill>
          <a:srgbClr val="000000"/>
        </a:solidFill>
        <a:latin typeface="Times New Roman" pitchFamily="-65" charset="0"/>
        <a:ea typeface="+mn-ea"/>
        <a:cs typeface="+mn-cs"/>
      </a:defRPr>
    </a:lvl1pPr>
    <a:lvl2pPr marL="457200" algn="l" rtl="0" eaLnBrk="0" fontAlgn="base" hangingPunct="0">
      <a:spcBef>
        <a:spcPct val="0"/>
      </a:spcBef>
      <a:spcAft>
        <a:spcPct val="0"/>
      </a:spcAft>
      <a:defRPr sz="2400" kern="1200">
        <a:solidFill>
          <a:srgbClr val="000000"/>
        </a:solidFill>
        <a:latin typeface="Times New Roman" pitchFamily="-65" charset="0"/>
        <a:ea typeface="+mn-ea"/>
        <a:cs typeface="+mn-cs"/>
      </a:defRPr>
    </a:lvl2pPr>
    <a:lvl3pPr marL="914400" algn="l" rtl="0" eaLnBrk="0" fontAlgn="base" hangingPunct="0">
      <a:spcBef>
        <a:spcPct val="0"/>
      </a:spcBef>
      <a:spcAft>
        <a:spcPct val="0"/>
      </a:spcAft>
      <a:defRPr sz="2400" kern="1200">
        <a:solidFill>
          <a:srgbClr val="000000"/>
        </a:solidFill>
        <a:latin typeface="Times New Roman" pitchFamily="-65" charset="0"/>
        <a:ea typeface="+mn-ea"/>
        <a:cs typeface="+mn-cs"/>
      </a:defRPr>
    </a:lvl3pPr>
    <a:lvl4pPr marL="1371600" algn="l" rtl="0" eaLnBrk="0" fontAlgn="base" hangingPunct="0">
      <a:spcBef>
        <a:spcPct val="0"/>
      </a:spcBef>
      <a:spcAft>
        <a:spcPct val="0"/>
      </a:spcAft>
      <a:defRPr sz="2400" kern="1200">
        <a:solidFill>
          <a:srgbClr val="000000"/>
        </a:solidFill>
        <a:latin typeface="Times New Roman" pitchFamily="-65" charset="0"/>
        <a:ea typeface="+mn-ea"/>
        <a:cs typeface="+mn-cs"/>
      </a:defRPr>
    </a:lvl4pPr>
    <a:lvl5pPr marL="1828800" algn="l" rtl="0" eaLnBrk="0" fontAlgn="base" hangingPunct="0">
      <a:spcBef>
        <a:spcPct val="0"/>
      </a:spcBef>
      <a:spcAft>
        <a:spcPct val="0"/>
      </a:spcAft>
      <a:defRPr sz="2400" kern="1200">
        <a:solidFill>
          <a:srgbClr val="000000"/>
        </a:solidFill>
        <a:latin typeface="Times New Roman" pitchFamily="-65" charset="0"/>
        <a:ea typeface="+mn-ea"/>
        <a:cs typeface="+mn-cs"/>
      </a:defRPr>
    </a:lvl5pPr>
    <a:lvl6pPr marL="2286000" algn="l" defTabSz="457200" rtl="0" eaLnBrk="1" latinLnBrk="0" hangingPunct="1">
      <a:defRPr sz="2400" kern="1200">
        <a:solidFill>
          <a:srgbClr val="000000"/>
        </a:solidFill>
        <a:latin typeface="Times New Roman" pitchFamily="-65" charset="0"/>
        <a:ea typeface="+mn-ea"/>
        <a:cs typeface="+mn-cs"/>
      </a:defRPr>
    </a:lvl6pPr>
    <a:lvl7pPr marL="2743200" algn="l" defTabSz="457200" rtl="0" eaLnBrk="1" latinLnBrk="0" hangingPunct="1">
      <a:defRPr sz="2400" kern="1200">
        <a:solidFill>
          <a:srgbClr val="000000"/>
        </a:solidFill>
        <a:latin typeface="Times New Roman" pitchFamily="-65" charset="0"/>
        <a:ea typeface="+mn-ea"/>
        <a:cs typeface="+mn-cs"/>
      </a:defRPr>
    </a:lvl7pPr>
    <a:lvl8pPr marL="3200400" algn="l" defTabSz="457200" rtl="0" eaLnBrk="1" latinLnBrk="0" hangingPunct="1">
      <a:defRPr sz="2400" kern="1200">
        <a:solidFill>
          <a:srgbClr val="000000"/>
        </a:solidFill>
        <a:latin typeface="Times New Roman" pitchFamily="-65" charset="0"/>
        <a:ea typeface="+mn-ea"/>
        <a:cs typeface="+mn-cs"/>
      </a:defRPr>
    </a:lvl8pPr>
    <a:lvl9pPr marL="3657600" algn="l" defTabSz="457200" rtl="0" eaLnBrk="1" latinLnBrk="0" hangingPunct="1">
      <a:defRPr sz="2400" kern="1200">
        <a:solidFill>
          <a:srgbClr val="000000"/>
        </a:solidFill>
        <a:latin typeface="Times New Roman" pitchFamily="-65"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86443" autoAdjust="0"/>
  </p:normalViewPr>
  <p:slideViewPr>
    <p:cSldViewPr>
      <p:cViewPr varScale="1">
        <p:scale>
          <a:sx n="120" d="100"/>
          <a:sy n="120" d="100"/>
        </p:scale>
        <p:origin x="656" y="176"/>
      </p:cViewPr>
      <p:guideLst>
        <p:guide orient="horz" pos="2160"/>
        <p:guide pos="2880"/>
      </p:guideLst>
    </p:cSldViewPr>
  </p:slideViewPr>
  <p:outlineViewPr>
    <p:cViewPr>
      <p:scale>
        <a:sx n="33" d="100"/>
        <a:sy n="33" d="100"/>
      </p:scale>
      <p:origin x="0" y="23536"/>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6500" cy="10691813"/>
          </a:xfrm>
          <a:prstGeom prst="roundRect">
            <a:avLst>
              <a:gd name="adj" fmla="val 19"/>
            </a:avLst>
          </a:prstGeom>
          <a:solidFill>
            <a:srgbClr val="FFFFFF"/>
          </a:solidFill>
          <a:ln w="9360">
            <a:noFill/>
            <a:round/>
            <a:headEnd/>
            <a:tailEnd/>
          </a:ln>
        </p:spPr>
        <p:txBody>
          <a:bodyPr wrap="none" anchor="ctr">
            <a:prstTxWarp prst="textNoShape">
              <a:avLst/>
            </a:prstTxWarp>
          </a:bodyPr>
          <a:lstStyle/>
          <a:p>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prstTxWarp prst="textNoShape">
              <a:avLst/>
            </a:prstTxWarp>
          </a:bodyPr>
          <a:lstStyle/>
          <a:p>
            <a:endParaRPr lang="en-US"/>
          </a:p>
        </p:txBody>
      </p:sp>
      <p:sp>
        <p:nvSpPr>
          <p:cNvPr id="2051" name="Rectangle 3"/>
          <p:cNvSpPr>
            <a:spLocks noGrp="1" noRot="1" noChangeAspect="1" noChangeArrowheads="1" noTextEdit="1"/>
          </p:cNvSpPr>
          <p:nvPr>
            <p:ph type="sldImg"/>
          </p:nvPr>
        </p:nvSpPr>
        <p:spPr bwMode="auto">
          <a:xfrm>
            <a:off x="0" y="303213"/>
            <a:ext cx="1588" cy="15217775"/>
          </a:xfrm>
          <a:prstGeom prst="rect">
            <a:avLst/>
          </a:prstGeom>
          <a:solidFill>
            <a:srgbClr val="FFFFFF"/>
          </a:solidFill>
          <a:ln w="9525">
            <a:solidFill>
              <a:srgbClr val="000000"/>
            </a:solidFill>
            <a:miter lim="800000"/>
            <a:headEnd/>
            <a:tailEnd/>
          </a:ln>
          <a:effectLst/>
        </p:spPr>
      </p:sp>
      <p:sp>
        <p:nvSpPr>
          <p:cNvPr id="2052" name="Text Box 4"/>
          <p:cNvSpPr txBox="1">
            <a:spLocks noGrp="1" noChangeArrowheads="1"/>
          </p:cNvSpPr>
          <p:nvPr>
            <p:ph type="body" idx="1"/>
          </p:nvPr>
        </p:nvSpPr>
        <p:spPr bwMode="auto">
          <a:xfrm>
            <a:off x="503238" y="4316413"/>
            <a:ext cx="5856287" cy="40592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158367120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63490"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4280268" y="10155367"/>
            <a:ext cx="3274483" cy="534591"/>
          </a:xfrm>
          <a:prstGeom prst="rect">
            <a:avLst/>
          </a:prstGeom>
          <a:noFill/>
        </p:spPr>
        <p:txBody>
          <a:bodyPr lIns="104269" tIns="52135" rIns="104269" bIns="52135"/>
          <a:lstStyle/>
          <a:p>
            <a:fld id="{8AF23C19-3239-E041-B4CB-3A6838A3072E}" type="slidenum">
              <a:rPr lang="en-US"/>
              <a:pPr/>
              <a:t>52</a:t>
            </a:fld>
            <a:endParaRPr lang="en-US"/>
          </a:p>
        </p:txBody>
      </p:sp>
      <p:sp>
        <p:nvSpPr>
          <p:cNvPr id="130051"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130052" name="Text Box 3"/>
          <p:cNvSpPr>
            <a:spLocks noGrp="1" noChangeArrowheads="1"/>
          </p:cNvSpPr>
          <p:nvPr>
            <p:ph type="body" idx="1"/>
          </p:nvPr>
        </p:nvSpPr>
        <p:spPr>
          <a:xfrm>
            <a:off x="554494" y="5047057"/>
            <a:ext cx="6452761" cy="4748204"/>
          </a:xfrm>
          <a:noFill/>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4280268" y="10155367"/>
            <a:ext cx="3274483" cy="534591"/>
          </a:xfrm>
          <a:prstGeom prst="rect">
            <a:avLst/>
          </a:prstGeom>
          <a:noFill/>
        </p:spPr>
        <p:txBody>
          <a:bodyPr lIns="104269" tIns="52135" rIns="104269" bIns="52135"/>
          <a:lstStyle/>
          <a:p>
            <a:fld id="{8AF23C19-3239-E041-B4CB-3A6838A3072E}" type="slidenum">
              <a:rPr lang="en-US"/>
              <a:pPr/>
              <a:t>53</a:t>
            </a:fld>
            <a:endParaRPr lang="en-US"/>
          </a:p>
        </p:txBody>
      </p:sp>
      <p:sp>
        <p:nvSpPr>
          <p:cNvPr id="130051"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130052" name="Text Box 3"/>
          <p:cNvSpPr>
            <a:spLocks noGrp="1" noChangeArrowheads="1"/>
          </p:cNvSpPr>
          <p:nvPr>
            <p:ph type="body" idx="1"/>
          </p:nvPr>
        </p:nvSpPr>
        <p:spPr>
          <a:xfrm>
            <a:off x="554494" y="5047057"/>
            <a:ext cx="6452761" cy="4748204"/>
          </a:xfrm>
          <a:noFill/>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4280268" y="10155367"/>
            <a:ext cx="3274483" cy="534591"/>
          </a:xfrm>
          <a:prstGeom prst="rect">
            <a:avLst/>
          </a:prstGeom>
          <a:noFill/>
        </p:spPr>
        <p:txBody>
          <a:bodyPr lIns="104269" tIns="52135" rIns="104269" bIns="52135"/>
          <a:lstStyle/>
          <a:p>
            <a:fld id="{8AF23C19-3239-E041-B4CB-3A6838A3072E}" type="slidenum">
              <a:rPr lang="en-US"/>
              <a:pPr/>
              <a:t>54</a:t>
            </a:fld>
            <a:endParaRPr lang="en-US"/>
          </a:p>
        </p:txBody>
      </p:sp>
      <p:sp>
        <p:nvSpPr>
          <p:cNvPr id="130051"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130052" name="Text Box 3"/>
          <p:cNvSpPr>
            <a:spLocks noGrp="1" noChangeArrowheads="1"/>
          </p:cNvSpPr>
          <p:nvPr>
            <p:ph type="body" idx="1"/>
          </p:nvPr>
        </p:nvSpPr>
        <p:spPr>
          <a:xfrm>
            <a:off x="554494" y="5047057"/>
            <a:ext cx="6452761" cy="4748204"/>
          </a:xfrm>
          <a:noFill/>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801688"/>
            <a:ext cx="5346700" cy="4010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280268" y="10155367"/>
            <a:ext cx="3274483" cy="534591"/>
          </a:xfrm>
          <a:prstGeom prst="rect">
            <a:avLst/>
          </a:prstGeom>
        </p:spPr>
        <p:txBody>
          <a:bodyPr lIns="104269" tIns="52135" rIns="104269" bIns="52135"/>
          <a:lstStyle/>
          <a:p>
            <a:fld id="{03ACFB50-42D6-B240-B801-3F9B7FDC6464}" type="slidenum">
              <a:rPr lang="en-US" smtClean="0"/>
              <a:t>39</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801688"/>
            <a:ext cx="5346700" cy="4010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280268" y="10155367"/>
            <a:ext cx="3274483" cy="534591"/>
          </a:xfrm>
          <a:prstGeom prst="rect">
            <a:avLst/>
          </a:prstGeom>
        </p:spPr>
        <p:txBody>
          <a:bodyPr lIns="104269" tIns="52135" rIns="104269" bIns="52135"/>
          <a:lstStyle/>
          <a:p>
            <a:fld id="{03ACFB50-42D6-B240-B801-3F9B7FDC6464}" type="slidenum">
              <a:rPr lang="en-US" smtClean="0"/>
              <a:t>40</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801688"/>
            <a:ext cx="5346700" cy="4010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280268" y="10155367"/>
            <a:ext cx="3274483" cy="534591"/>
          </a:xfrm>
          <a:prstGeom prst="rect">
            <a:avLst/>
          </a:prstGeom>
        </p:spPr>
        <p:txBody>
          <a:bodyPr lIns="104269" tIns="52135" rIns="104269" bIns="52135"/>
          <a:lstStyle/>
          <a:p>
            <a:fld id="{03ACFB50-42D6-B240-B801-3F9B7FDC6464}" type="slidenum">
              <a:rPr lang="en-US" smtClean="0"/>
              <a:t>41</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xfrm>
            <a:off x="4280268" y="10155367"/>
            <a:ext cx="3274483" cy="534591"/>
          </a:xfrm>
          <a:prstGeom prst="rect">
            <a:avLst/>
          </a:prstGeom>
          <a:noFill/>
        </p:spPr>
        <p:txBody>
          <a:bodyPr lIns="104269" tIns="52135" rIns="104269" bIns="52135"/>
          <a:lstStyle/>
          <a:p>
            <a:fld id="{5DF13E99-B474-A649-9FEA-5B3E76C9662C}" type="slidenum">
              <a:rPr lang="en-US"/>
              <a:pPr/>
              <a:t>48</a:t>
            </a:fld>
            <a:endParaRPr lang="en-US"/>
          </a:p>
        </p:txBody>
      </p:sp>
      <p:sp>
        <p:nvSpPr>
          <p:cNvPr id="165891" name="Rectangle 2"/>
          <p:cNvSpPr>
            <a:spLocks noGrp="1" noRot="1" noChangeAspect="1" noChangeArrowheads="1" noTextEdit="1"/>
          </p:cNvSpPr>
          <p:nvPr>
            <p:ph type="sldImg"/>
          </p:nvPr>
        </p:nvSpPr>
        <p:spPr>
          <a:xfrm>
            <a:off x="-10144125" y="303213"/>
            <a:ext cx="20289838" cy="15217775"/>
          </a:xfrm>
          <a:ln/>
        </p:spPr>
      </p:sp>
      <p:sp>
        <p:nvSpPr>
          <p:cNvPr id="1658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4280268" y="10155367"/>
            <a:ext cx="3274483" cy="534591"/>
          </a:xfrm>
          <a:prstGeom prst="rect">
            <a:avLst/>
          </a:prstGeom>
          <a:noFill/>
        </p:spPr>
        <p:txBody>
          <a:bodyPr lIns="104269" tIns="52135" rIns="104269" bIns="52135"/>
          <a:lstStyle/>
          <a:p>
            <a:fld id="{8AF23C19-3239-E041-B4CB-3A6838A3072E}" type="slidenum">
              <a:rPr lang="en-US"/>
              <a:pPr/>
              <a:t>49</a:t>
            </a:fld>
            <a:endParaRPr lang="en-US"/>
          </a:p>
        </p:txBody>
      </p:sp>
      <p:sp>
        <p:nvSpPr>
          <p:cNvPr id="130051"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130052" name="Text Box 3"/>
          <p:cNvSpPr>
            <a:spLocks noGrp="1" noChangeArrowheads="1"/>
          </p:cNvSpPr>
          <p:nvPr>
            <p:ph type="body" idx="1"/>
          </p:nvPr>
        </p:nvSpPr>
        <p:spPr>
          <a:xfrm>
            <a:off x="554494" y="5047057"/>
            <a:ext cx="6452761" cy="4748204"/>
          </a:xfrm>
          <a:noFill/>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4280268" y="10155367"/>
            <a:ext cx="3274483" cy="534591"/>
          </a:xfrm>
          <a:prstGeom prst="rect">
            <a:avLst/>
          </a:prstGeom>
          <a:noFill/>
        </p:spPr>
        <p:txBody>
          <a:bodyPr lIns="104269" tIns="52135" rIns="104269" bIns="52135"/>
          <a:lstStyle/>
          <a:p>
            <a:fld id="{8AF23C19-3239-E041-B4CB-3A6838A3072E}" type="slidenum">
              <a:rPr lang="en-US"/>
              <a:pPr/>
              <a:t>50</a:t>
            </a:fld>
            <a:endParaRPr lang="en-US"/>
          </a:p>
        </p:txBody>
      </p:sp>
      <p:sp>
        <p:nvSpPr>
          <p:cNvPr id="130051"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130052" name="Text Box 3"/>
          <p:cNvSpPr>
            <a:spLocks noGrp="1" noChangeArrowheads="1"/>
          </p:cNvSpPr>
          <p:nvPr>
            <p:ph type="body" idx="1"/>
          </p:nvPr>
        </p:nvSpPr>
        <p:spPr>
          <a:xfrm>
            <a:off x="554494" y="5047057"/>
            <a:ext cx="6452761" cy="4748204"/>
          </a:xfrm>
          <a:noFill/>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xfrm>
            <a:off x="4280268" y="10155367"/>
            <a:ext cx="3274483" cy="534591"/>
          </a:xfrm>
          <a:prstGeom prst="rect">
            <a:avLst/>
          </a:prstGeom>
          <a:noFill/>
        </p:spPr>
        <p:txBody>
          <a:bodyPr lIns="104269" tIns="52135" rIns="104269" bIns="52135"/>
          <a:lstStyle/>
          <a:p>
            <a:fld id="{8AF23C19-3239-E041-B4CB-3A6838A3072E}" type="slidenum">
              <a:rPr lang="en-US"/>
              <a:pPr/>
              <a:t>51</a:t>
            </a:fld>
            <a:endParaRPr lang="en-US"/>
          </a:p>
        </p:txBody>
      </p:sp>
      <p:sp>
        <p:nvSpPr>
          <p:cNvPr id="130051" name="Rectangle 2"/>
          <p:cNvSpPr>
            <a:spLocks noGrp="1" noRot="1" noChangeAspect="1" noChangeArrowheads="1" noTextEdit="1"/>
          </p:cNvSpPr>
          <p:nvPr>
            <p:ph type="sldImg"/>
          </p:nvPr>
        </p:nvSpPr>
        <p:spPr>
          <a:xfrm>
            <a:off x="-11861800" y="354013"/>
            <a:ext cx="23725188" cy="17794287"/>
          </a:xfrm>
          <a:solidFill>
            <a:srgbClr val="FFFFFF"/>
          </a:solidFill>
          <a:ln/>
        </p:spPr>
      </p:sp>
      <p:sp>
        <p:nvSpPr>
          <p:cNvPr id="130052" name="Text Box 3"/>
          <p:cNvSpPr>
            <a:spLocks noGrp="1" noChangeArrowheads="1"/>
          </p:cNvSpPr>
          <p:nvPr>
            <p:ph type="body" idx="1"/>
          </p:nvPr>
        </p:nvSpPr>
        <p:spPr>
          <a:xfrm>
            <a:off x="554494" y="5047057"/>
            <a:ext cx="6452761" cy="4748204"/>
          </a:xfrm>
          <a:noFill/>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4825" y="0"/>
            <a:ext cx="2284413" cy="9386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2425" cy="9386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39238" cy="1138238"/>
          </a:xfrm>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5715000"/>
            <a:ext cx="4492625" cy="3671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5715000"/>
            <a:ext cx="4494213" cy="3671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0" y="0"/>
            <a:ext cx="9139238" cy="11382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0" y="5715000"/>
            <a:ext cx="9139238" cy="3671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a:spcBef>
          <a:spcPct val="0"/>
        </a:spcBef>
        <a:spcAft>
          <a:spcPct val="0"/>
        </a:spcAft>
        <a:buClr>
          <a:srgbClr val="FF0000"/>
        </a:buClr>
        <a:buSzPct val="100000"/>
        <a:buFont typeface="Times New Roman" pitchFamily="-65" charset="0"/>
        <a:defRPr sz="4400">
          <a:solidFill>
            <a:srgbClr val="FF0000"/>
          </a:solidFill>
          <a:latin typeface="+mj-lt"/>
          <a:ea typeface="+mj-ea"/>
          <a:cs typeface="+mj-cs"/>
        </a:defRPr>
      </a:lvl1pPr>
      <a:lvl2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2pPr>
      <a:lvl3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3pPr>
      <a:lvl4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4pPr>
      <a:lvl5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5pPr>
      <a:lvl6pPr marL="4572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6pPr>
      <a:lvl7pPr marL="9144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7pPr>
      <a:lvl8pPr marL="13716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8pPr>
      <a:lvl9pPr marL="18288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9pPr>
    </p:titleStyle>
    <p:bodyStyle>
      <a:lvl1pPr marL="338138" indent="-338138" algn="ctr" defTabSz="449263" rtl="0" fontAlgn="base">
        <a:spcBef>
          <a:spcPts val="763"/>
        </a:spcBef>
        <a:spcAft>
          <a:spcPct val="0"/>
        </a:spcAft>
        <a:buClr>
          <a:srgbClr val="3333CC"/>
        </a:buClr>
        <a:buSzPct val="100000"/>
        <a:buFont typeface="Times New Roman" pitchFamily="-65" charset="0"/>
        <a:defRPr sz="3200">
          <a:solidFill>
            <a:srgbClr val="000000"/>
          </a:solidFill>
          <a:latin typeface="+mn-lt"/>
          <a:ea typeface="+mn-ea"/>
          <a:cs typeface="+mn-cs"/>
        </a:defRPr>
      </a:lvl1pPr>
      <a:lvl2pPr marL="738188" indent="-280988" algn="l" defTabSz="449263" rtl="0" fontAlgn="base">
        <a:spcBef>
          <a:spcPts val="663"/>
        </a:spcBef>
        <a:spcAft>
          <a:spcPct val="0"/>
        </a:spcAft>
        <a:buClr>
          <a:srgbClr val="3333CC"/>
        </a:buClr>
        <a:buSzPct val="100000"/>
        <a:buFont typeface="Times New Roman" pitchFamily="-65" charset="0"/>
        <a:buChar char="–"/>
        <a:defRPr sz="2800">
          <a:solidFill>
            <a:srgbClr val="000000"/>
          </a:solidFill>
          <a:latin typeface="+mn-lt"/>
          <a:ea typeface="ＭＳ Ｐゴシック" pitchFamily="-65" charset="-128"/>
        </a:defRPr>
      </a:lvl2pPr>
      <a:lvl3pPr marL="1143000" indent="-228600" algn="l" defTabSz="449263" rtl="0" fontAlgn="base">
        <a:spcBef>
          <a:spcPts val="563"/>
        </a:spcBef>
        <a:spcAft>
          <a:spcPct val="0"/>
        </a:spcAft>
        <a:buClr>
          <a:srgbClr val="3333CC"/>
        </a:buClr>
        <a:buSzPct val="100000"/>
        <a:buFont typeface="Times New Roman" pitchFamily="-65" charset="0"/>
        <a:buChar char="•"/>
        <a:defRPr sz="2400">
          <a:solidFill>
            <a:srgbClr val="000000"/>
          </a:solidFill>
          <a:latin typeface="+mn-lt"/>
          <a:ea typeface="ＭＳ Ｐゴシック" pitchFamily="-65" charset="-128"/>
        </a:defRPr>
      </a:lvl3pPr>
      <a:lvl4pPr marL="16002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4pPr>
      <a:lvl5pPr marL="20574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5pPr>
      <a:lvl6pPr marL="25146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6pPr>
      <a:lvl7pPr marL="29718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7pPr>
      <a:lvl8pPr marL="34290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8pPr>
      <a:lvl9pPr marL="38862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allthingsdistributed.com/2007/10/amazons_dynamo.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riak.com/riak/kv/2.2.3/learn/dynamo/"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riak.com/riak/kv/2.2.3/learn/"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spanner-osdi2012.ppt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youtube.com/watch?v=NthK17nbpY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85800" y="2286000"/>
            <a:ext cx="7772400" cy="1143000"/>
          </a:xfrm>
          <a:ln/>
        </p:spPr>
        <p:txBody>
          <a:bodyPr lIns="90000" tIns="46800" rIns="90000" bIns="46800"/>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CSC 536 Lecture 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Dynamo API</a:t>
            </a:r>
          </a:p>
        </p:txBody>
      </p:sp>
      <p:sp>
        <p:nvSpPr>
          <p:cNvPr id="21507" name="Rectangle 3"/>
          <p:cNvSpPr>
            <a:spLocks noGrp="1" noChangeArrowheads="1"/>
          </p:cNvSpPr>
          <p:nvPr>
            <p:ph type="body" idx="1"/>
          </p:nvPr>
        </p:nvSpPr>
        <p:spPr>
          <a:xfrm>
            <a:off x="0" y="1600200"/>
            <a:ext cx="8915400" cy="5257800"/>
          </a:xfrm>
        </p:spPr>
        <p:txBody>
          <a:bodyPr/>
          <a:lstStyle/>
          <a:p>
            <a:pPr marL="457200" indent="0" algn="l" eaLnBrk="1" hangingPunct="1"/>
            <a:r>
              <a:rPr lang="en-US" sz="2800" dirty="0"/>
              <a:t>A key is associated with each stored item</a:t>
            </a:r>
          </a:p>
          <a:p>
            <a:pPr marL="800100" indent="-342900" algn="l" eaLnBrk="1" hangingPunct="1"/>
            <a:endParaRPr lang="en-US" sz="2800" dirty="0"/>
          </a:p>
          <a:p>
            <a:pPr marL="800100" indent="-342900" algn="l" eaLnBrk="1" hangingPunct="1"/>
            <a:r>
              <a:rPr lang="en-US" sz="2800" dirty="0"/>
              <a:t>Operations that are supported:</a:t>
            </a:r>
          </a:p>
          <a:p>
            <a:pPr marL="1257300" lvl="3" indent="-342900">
              <a:buSzPct val="60000"/>
              <a:buFontTx/>
              <a:buBlip>
                <a:blip r:embed="rId2"/>
              </a:buBlip>
            </a:pPr>
            <a:r>
              <a:rPr lang="en-US" sz="2400" dirty="0" err="1">
                <a:ea typeface="ＭＳ Ｐゴシック" pitchFamily="14" charset="-128"/>
              </a:rPr>
              <a:t>get(key</a:t>
            </a:r>
            <a:r>
              <a:rPr lang="en-US" sz="2400" dirty="0">
                <a:ea typeface="ＭＳ Ｐゴシック" pitchFamily="14" charset="-128"/>
              </a:rPr>
              <a:t>)</a:t>
            </a:r>
          </a:p>
          <a:p>
            <a:pPr marL="1714500" lvl="4" indent="-342900">
              <a:buSzPct val="60000"/>
              <a:buFontTx/>
              <a:buBlip>
                <a:blip r:embed="rId2"/>
              </a:buBlip>
            </a:pPr>
            <a:r>
              <a:rPr lang="en-US" dirty="0">
                <a:ea typeface="ＭＳ Ｐゴシック" pitchFamily="14" charset="-128"/>
              </a:rPr>
              <a:t>return item associated with key</a:t>
            </a:r>
          </a:p>
          <a:p>
            <a:pPr marL="1371600" lvl="4" indent="0">
              <a:buSzPct val="60000"/>
              <a:buNone/>
            </a:pPr>
            <a:endParaRPr lang="en-US" dirty="0">
              <a:ea typeface="ＭＳ Ｐゴシック" pitchFamily="14" charset="-128"/>
            </a:endParaRPr>
          </a:p>
          <a:p>
            <a:pPr marL="1257300" lvl="3" indent="-342900">
              <a:buSzPct val="60000"/>
              <a:buFontTx/>
              <a:buBlip>
                <a:blip r:embed="rId2"/>
              </a:buBlip>
            </a:pPr>
            <a:r>
              <a:rPr lang="en-US" sz="2400" dirty="0">
                <a:ea typeface="ＭＳ Ｐゴシック" pitchFamily="14" charset="-128"/>
              </a:rPr>
              <a:t>put(key, context, item) </a:t>
            </a:r>
          </a:p>
          <a:p>
            <a:pPr marL="1714500" lvl="4" indent="-342900">
              <a:buSzPct val="60000"/>
              <a:buFontTx/>
              <a:buBlip>
                <a:blip r:embed="rId2"/>
              </a:buBlip>
            </a:pPr>
            <a:r>
              <a:rPr lang="en-US" dirty="0">
                <a:ea typeface="ＭＳ Ｐゴシック" pitchFamily="14" charset="-128"/>
              </a:rPr>
              <a:t>write </a:t>
            </a:r>
            <a:r>
              <a:rPr lang="en-US" dirty="0" err="1">
                <a:ea typeface="ＭＳ Ｐゴシック" pitchFamily="14" charset="-128"/>
              </a:rPr>
              <a:t>key,value</a:t>
            </a:r>
            <a:r>
              <a:rPr lang="en-US" dirty="0">
                <a:ea typeface="ＭＳ Ｐゴシック" pitchFamily="14" charset="-128"/>
              </a:rPr>
              <a:t> pair into storage</a:t>
            </a:r>
          </a:p>
          <a:p>
            <a:pPr marL="1371600" lvl="4" indent="0">
              <a:buSzPct val="60000"/>
              <a:buNone/>
            </a:pPr>
            <a:endParaRPr lang="en-US" dirty="0">
              <a:ea typeface="ＭＳ Ｐゴシック" pitchFamily="14" charset="-128"/>
            </a:endParaRPr>
          </a:p>
          <a:p>
            <a:pPr marL="1371600" lvl="4" indent="0">
              <a:buSzPct val="60000"/>
              <a:buNone/>
            </a:pPr>
            <a:endParaRPr lang="en-US" sz="2400" dirty="0">
              <a:ea typeface="ＭＳ Ｐゴシック" pitchFamily="14" charset="-128"/>
            </a:endParaRPr>
          </a:p>
          <a:p>
            <a:pPr marL="800100" lvl="2" indent="-342900">
              <a:buSzPct val="60000"/>
              <a:buNone/>
            </a:pPr>
            <a:r>
              <a:rPr lang="en-US" sz="2800" dirty="0">
                <a:ea typeface="ＭＳ Ｐゴシック" pitchFamily="14" charset="-128"/>
              </a:rPr>
              <a:t>The context encodes system metadata about the item</a:t>
            </a:r>
          </a:p>
          <a:p>
            <a:pPr marL="1257300" lvl="3" indent="-342900">
              <a:buSzPct val="60000"/>
              <a:buFontTx/>
              <a:buBlip>
                <a:blip r:embed="rId2"/>
              </a:buBlip>
            </a:pPr>
            <a:r>
              <a:rPr lang="en-US" sz="2400" dirty="0">
                <a:ea typeface="ＭＳ Ｐゴシック" pitchFamily="14" charset="-128"/>
              </a:rPr>
              <a:t>including version information</a:t>
            </a:r>
          </a:p>
          <a:p>
            <a:pPr marL="800100" lvl="2" indent="-342900">
              <a:buSzPct val="60000"/>
              <a:buNone/>
            </a:pPr>
            <a:endParaRPr lang="en-US" sz="2800" dirty="0">
              <a:ea typeface="ＭＳ Ｐゴシック" pitchFamily="14" charset="-128"/>
            </a:endParaRPr>
          </a:p>
        </p:txBody>
      </p:sp>
    </p:spTree>
    <p:extLst>
      <p:ext uri="{BB962C8B-B14F-4D97-AF65-F5344CB8AC3E}">
        <p14:creationId xmlns:p14="http://schemas.microsoft.com/office/powerpoint/2010/main" val="88936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Dynamo API</a:t>
            </a:r>
          </a:p>
        </p:txBody>
      </p:sp>
      <p:sp>
        <p:nvSpPr>
          <p:cNvPr id="21507" name="Rectangle 3"/>
          <p:cNvSpPr>
            <a:spLocks noGrp="1" noChangeArrowheads="1"/>
          </p:cNvSpPr>
          <p:nvPr>
            <p:ph type="body" idx="1"/>
          </p:nvPr>
        </p:nvSpPr>
        <p:spPr>
          <a:xfrm>
            <a:off x="0" y="1600200"/>
            <a:ext cx="8915400" cy="5257800"/>
          </a:xfrm>
        </p:spPr>
        <p:txBody>
          <a:bodyPr/>
          <a:lstStyle/>
          <a:p>
            <a:pPr marL="457200" indent="0" algn="l" eaLnBrk="1" hangingPunct="1"/>
            <a:r>
              <a:rPr lang="en-US" sz="2800" dirty="0"/>
              <a:t>A key is associated with each stored item</a:t>
            </a:r>
          </a:p>
          <a:p>
            <a:pPr marL="800100" indent="-342900" algn="l" eaLnBrk="1" hangingPunct="1"/>
            <a:endParaRPr lang="en-US" sz="2800" dirty="0"/>
          </a:p>
          <a:p>
            <a:pPr marL="800100" indent="-342900" algn="l" eaLnBrk="1" hangingPunct="1"/>
            <a:r>
              <a:rPr lang="en-US" sz="2800" dirty="0"/>
              <a:t>Operations that are supported:</a:t>
            </a:r>
          </a:p>
          <a:p>
            <a:pPr marL="1257300" lvl="3" indent="-342900">
              <a:buSzPct val="60000"/>
              <a:buFontTx/>
              <a:buBlip>
                <a:blip r:embed="rId2"/>
              </a:buBlip>
            </a:pPr>
            <a:r>
              <a:rPr lang="en-US" sz="2400" dirty="0" err="1">
                <a:ea typeface="ＭＳ Ｐゴシック" pitchFamily="14" charset="-128"/>
              </a:rPr>
              <a:t>get(key</a:t>
            </a:r>
            <a:r>
              <a:rPr lang="en-US" sz="2400" dirty="0">
                <a:ea typeface="ＭＳ Ｐゴシック" pitchFamily="14" charset="-128"/>
              </a:rPr>
              <a:t>)</a:t>
            </a:r>
          </a:p>
          <a:p>
            <a:pPr marL="1714500" lvl="4" indent="-342900">
              <a:buSzPct val="60000"/>
              <a:buFontTx/>
              <a:buBlip>
                <a:blip r:embed="rId2"/>
              </a:buBlip>
            </a:pPr>
            <a:r>
              <a:rPr lang="en-US" dirty="0">
                <a:ea typeface="ＭＳ Ｐゴシック" pitchFamily="14" charset="-128"/>
              </a:rPr>
              <a:t>locates object replicas associated with key and returns the object or list of objects along with context (</a:t>
            </a:r>
            <a:r>
              <a:rPr lang="en-US" dirty="0" err="1">
                <a:ea typeface="ＭＳ Ｐゴシック" pitchFamily="14" charset="-128"/>
              </a:rPr>
              <a:t>e.g</a:t>
            </a:r>
            <a:r>
              <a:rPr lang="en-US" dirty="0">
                <a:ea typeface="ＭＳ Ｐゴシック" pitchFamily="14" charset="-128"/>
              </a:rPr>
              <a:t>, version numbers)</a:t>
            </a:r>
          </a:p>
          <a:p>
            <a:pPr marL="1257300" lvl="3" indent="-342900">
              <a:buSzPct val="60000"/>
              <a:buFontTx/>
              <a:buBlip>
                <a:blip r:embed="rId2"/>
              </a:buBlip>
            </a:pPr>
            <a:r>
              <a:rPr lang="en-US" sz="2400" dirty="0" err="1">
                <a:ea typeface="ＭＳ Ｐゴシック" pitchFamily="14" charset="-128"/>
              </a:rPr>
              <a:t>put(key</a:t>
            </a:r>
            <a:r>
              <a:rPr lang="en-US" sz="2400" dirty="0">
                <a:ea typeface="ＭＳ Ｐゴシック" pitchFamily="14" charset="-128"/>
              </a:rPr>
              <a:t>, context, item) </a:t>
            </a:r>
          </a:p>
          <a:p>
            <a:pPr marL="1714500" lvl="4" indent="-342900">
              <a:buSzPct val="60000"/>
              <a:buFontTx/>
              <a:buBlip>
                <a:blip r:embed="rId2"/>
              </a:buBlip>
            </a:pPr>
            <a:r>
              <a:rPr lang="en-US" dirty="0">
                <a:ea typeface="ＭＳ Ｐゴシック" pitchFamily="14" charset="-128"/>
              </a:rPr>
              <a:t>determines where the item replicas should be placed based on the item key and writes the replicas with context info to disk</a:t>
            </a:r>
          </a:p>
          <a:p>
            <a:pPr marL="1714500" lvl="4" indent="-342900">
              <a:buSzPct val="60000"/>
              <a:buFontTx/>
              <a:buBlip>
                <a:blip r:embed="rId2"/>
              </a:buBlip>
            </a:pPr>
            <a:endParaRPr lang="en-US" sz="2400" dirty="0">
              <a:ea typeface="ＭＳ Ｐゴシック" pitchFamily="14" charset="-128"/>
            </a:endParaRPr>
          </a:p>
          <a:p>
            <a:pPr marL="800100" lvl="2" indent="-342900">
              <a:buSzPct val="60000"/>
              <a:buNone/>
            </a:pPr>
            <a:r>
              <a:rPr lang="en-US" sz="2800" dirty="0">
                <a:ea typeface="ＭＳ Ｐゴシック" pitchFamily="14" charset="-128"/>
              </a:rPr>
              <a:t>The context encodes system metadata about the item</a:t>
            </a:r>
          </a:p>
          <a:p>
            <a:pPr marL="1257300" lvl="3" indent="-342900">
              <a:buSzPct val="60000"/>
              <a:buFontTx/>
              <a:buBlip>
                <a:blip r:embed="rId2"/>
              </a:buBlip>
            </a:pPr>
            <a:r>
              <a:rPr lang="en-US" sz="2400" dirty="0">
                <a:ea typeface="ＭＳ Ｐゴシック" pitchFamily="14" charset="-128"/>
              </a:rPr>
              <a:t>including version information</a:t>
            </a:r>
          </a:p>
          <a:p>
            <a:pPr marL="800100" lvl="2" indent="-342900">
              <a:buSzPct val="60000"/>
              <a:buNone/>
            </a:pPr>
            <a:endParaRPr lang="en-US" sz="2800" dirty="0">
              <a:ea typeface="ＭＳ Ｐゴシック" pitchFamily="14" charset="-128"/>
            </a:endParaRPr>
          </a:p>
        </p:txBody>
      </p:sp>
    </p:spTree>
    <p:extLst>
      <p:ext uri="{BB962C8B-B14F-4D97-AF65-F5344CB8AC3E}">
        <p14:creationId xmlns:p14="http://schemas.microsoft.com/office/powerpoint/2010/main" val="22620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Partitioning Algorithm</a:t>
            </a:r>
          </a:p>
        </p:txBody>
      </p:sp>
      <p:sp>
        <p:nvSpPr>
          <p:cNvPr id="23555" name="Rectangle 3"/>
          <p:cNvSpPr>
            <a:spLocks noGrp="1" noChangeArrowheads="1"/>
          </p:cNvSpPr>
          <p:nvPr>
            <p:ph type="body" idx="1"/>
          </p:nvPr>
        </p:nvSpPr>
        <p:spPr>
          <a:xfrm>
            <a:off x="0" y="1600200"/>
            <a:ext cx="9144000" cy="5257800"/>
          </a:xfrm>
        </p:spPr>
        <p:txBody>
          <a:bodyPr/>
          <a:lstStyle/>
          <a:p>
            <a:pPr marL="457200" indent="0" algn="l">
              <a:buSzPct val="60000"/>
            </a:pPr>
            <a:r>
              <a:rPr lang="en-US" sz="2800" dirty="0"/>
              <a:t>For scalability, Dynamo makes use of a large number of  nodes</a:t>
            </a:r>
          </a:p>
          <a:p>
            <a:pPr marL="1257300" lvl="3" indent="-342900">
              <a:buSzPct val="60000"/>
              <a:buFontTx/>
              <a:buBlip>
                <a:blip r:embed="rId2"/>
              </a:buBlip>
            </a:pPr>
            <a:r>
              <a:rPr lang="en-US" sz="2400" dirty="0"/>
              <a:t>across clusters and data centers</a:t>
            </a:r>
          </a:p>
          <a:p>
            <a:pPr marL="800100" indent="-342900" algn="l">
              <a:buSzPct val="60000"/>
            </a:pPr>
            <a:endParaRPr lang="en-US" sz="2800" dirty="0"/>
          </a:p>
          <a:p>
            <a:pPr marL="800100" indent="-342900" algn="l">
              <a:buSzPct val="60000"/>
            </a:pPr>
            <a:r>
              <a:rPr lang="en-US" sz="2800" dirty="0"/>
              <a:t>Also for scalability, Dynamo must balance the loads</a:t>
            </a:r>
          </a:p>
          <a:p>
            <a:pPr marL="1257300" lvl="3" indent="-342900">
              <a:buSzPct val="60000"/>
              <a:buFontTx/>
              <a:buBlip>
                <a:blip r:embed="rId2"/>
              </a:buBlip>
            </a:pPr>
            <a:r>
              <a:rPr lang="en-US" sz="2400" dirty="0"/>
              <a:t>using a hash function to map data items to nodes</a:t>
            </a:r>
          </a:p>
          <a:p>
            <a:pPr marL="800100" indent="-342900" algn="l">
              <a:buSzPct val="60000"/>
            </a:pPr>
            <a:endParaRPr lang="en-US" sz="2800" dirty="0"/>
          </a:p>
          <a:p>
            <a:pPr marL="457200" indent="0" algn="l">
              <a:buSzPct val="60000"/>
            </a:pPr>
            <a:r>
              <a:rPr lang="en-US" sz="2800" dirty="0"/>
              <a:t>To ensure incremental scalability, Dynamo uses </a:t>
            </a:r>
            <a:r>
              <a:rPr lang="en-US" sz="2800" dirty="0">
                <a:solidFill>
                  <a:srgbClr val="FF0000"/>
                </a:solidFill>
              </a:rPr>
              <a:t>consistent hashing</a:t>
            </a:r>
          </a:p>
        </p:txBody>
      </p:sp>
    </p:spTree>
    <p:extLst>
      <p:ext uri="{BB962C8B-B14F-4D97-AF65-F5344CB8AC3E}">
        <p14:creationId xmlns:p14="http://schemas.microsoft.com/office/powerpoint/2010/main" val="402449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19800" y="1447800"/>
            <a:ext cx="3124200" cy="2415540"/>
          </a:xfrm>
          <a:prstGeom prst="rect">
            <a:avLst/>
          </a:prstGeom>
        </p:spPr>
      </p:pic>
      <p:sp>
        <p:nvSpPr>
          <p:cNvPr id="24578" name="Rectangle 2"/>
          <p:cNvSpPr>
            <a:spLocks noGrp="1" noChangeArrowheads="1"/>
          </p:cNvSpPr>
          <p:nvPr>
            <p:ph type="title"/>
          </p:nvPr>
        </p:nvSpPr>
        <p:spPr/>
        <p:txBody>
          <a:bodyPr/>
          <a:lstStyle/>
          <a:p>
            <a:pPr eaLnBrk="1" hangingPunct="1"/>
            <a:r>
              <a:rPr lang="en-US" dirty="0"/>
              <a:t>Partitioning Algorithm</a:t>
            </a:r>
          </a:p>
        </p:txBody>
      </p:sp>
      <p:sp>
        <p:nvSpPr>
          <p:cNvPr id="24579" name="Rectangle 3"/>
          <p:cNvSpPr>
            <a:spLocks noGrp="1" noChangeArrowheads="1"/>
          </p:cNvSpPr>
          <p:nvPr>
            <p:ph type="body" idx="1"/>
          </p:nvPr>
        </p:nvSpPr>
        <p:spPr>
          <a:xfrm>
            <a:off x="4762" y="1376262"/>
            <a:ext cx="9139238" cy="5486400"/>
          </a:xfrm>
        </p:spPr>
        <p:txBody>
          <a:bodyPr/>
          <a:lstStyle/>
          <a:p>
            <a:pPr marL="800100" indent="-342900" algn="l">
              <a:buSzPct val="60000"/>
            </a:pPr>
            <a:r>
              <a:rPr lang="en-US" sz="2800" dirty="0"/>
              <a:t>Consistent hashing</a:t>
            </a:r>
            <a:endParaRPr lang="en-US" dirty="0"/>
          </a:p>
          <a:p>
            <a:pPr marL="1204912" lvl="2" indent="-342900">
              <a:buSzPct val="60000"/>
              <a:buFontTx/>
              <a:buBlip>
                <a:blip r:embed="rId3"/>
              </a:buBlip>
            </a:pPr>
            <a:r>
              <a:rPr lang="en-US" dirty="0"/>
              <a:t>Hash function produces an m-bit number</a:t>
            </a:r>
          </a:p>
          <a:p>
            <a:pPr marL="1206500" lvl="2" indent="-346075">
              <a:buSzPct val="60000"/>
              <a:buNone/>
            </a:pPr>
            <a:r>
              <a:rPr lang="en-US" dirty="0"/>
              <a:t>	which defines a circular name space </a:t>
            </a:r>
          </a:p>
          <a:p>
            <a:pPr marL="862012" lvl="2" indent="0">
              <a:buSzPct val="60000"/>
              <a:buNone/>
            </a:pPr>
            <a:endParaRPr lang="en-US" dirty="0"/>
          </a:p>
          <a:p>
            <a:pPr marL="862012" lvl="2" indent="0">
              <a:buSzPct val="60000"/>
              <a:buNone/>
            </a:pPr>
            <a:endParaRPr lang="en-US" dirty="0"/>
          </a:p>
          <a:p>
            <a:pPr marL="1204912" lvl="2" indent="-342900">
              <a:buSzPct val="60000"/>
              <a:buFontTx/>
              <a:buBlip>
                <a:blip r:embed="rId3"/>
              </a:buBlip>
            </a:pPr>
            <a:endParaRPr lang="en-US" dirty="0"/>
          </a:p>
          <a:p>
            <a:pPr marL="1204912" lvl="2" indent="-342900">
              <a:buSzPct val="60000"/>
              <a:buFontTx/>
              <a:buBlip>
                <a:blip r:embed="rId3"/>
              </a:buBlip>
            </a:pPr>
            <a:r>
              <a:rPr lang="en-US" dirty="0"/>
              <a:t>Each data item has a key and is mapped to a number in the name space obtained using Hash(key)</a:t>
            </a:r>
          </a:p>
          <a:p>
            <a:pPr marL="1204912" lvl="2" indent="-342900">
              <a:buSzPct val="60000"/>
              <a:buBlip>
                <a:blip r:embed="rId3"/>
              </a:buBlip>
            </a:pPr>
            <a:r>
              <a:rPr lang="en-US" dirty="0"/>
              <a:t>Nodes are assigned numbers randomly in the name space</a:t>
            </a:r>
          </a:p>
          <a:p>
            <a:pPr marL="1204912" lvl="2" indent="-342900">
              <a:buSzPct val="60000"/>
              <a:buFontTx/>
              <a:buBlip>
                <a:blip r:embed="rId3"/>
              </a:buBlip>
            </a:pPr>
            <a:r>
              <a:rPr lang="en-US" dirty="0"/>
              <a:t>Data item is then assigned to the first clockwise node</a:t>
            </a:r>
          </a:p>
          <a:p>
            <a:pPr marL="1662112" lvl="3" indent="-342900">
              <a:buSzPct val="60000"/>
              <a:buFontTx/>
              <a:buBlip>
                <a:blip r:embed="rId3"/>
              </a:buBlip>
            </a:pPr>
            <a:r>
              <a:rPr lang="en-US" dirty="0"/>
              <a:t>the  </a:t>
            </a:r>
            <a:r>
              <a:rPr lang="en-US" i="1" dirty="0"/>
              <a:t>successor </a:t>
            </a:r>
            <a:r>
              <a:rPr lang="en-US" dirty="0" err="1"/>
              <a:t>Succ</a:t>
            </a:r>
            <a:r>
              <a:rPr lang="en-US" dirty="0"/>
              <a:t>() function</a:t>
            </a:r>
          </a:p>
          <a:p>
            <a:pPr marL="1257300" lvl="3" indent="-342900">
              <a:buSzPct val="60000"/>
              <a:buFontTx/>
              <a:buBlip>
                <a:blip r:embed="rId3"/>
              </a:buBlip>
            </a:pPr>
            <a:r>
              <a:rPr lang="en-US" sz="2400" dirty="0">
                <a:ea typeface="ＭＳ Ｐゴシック" pitchFamily="14" charset="-128"/>
              </a:rPr>
              <a:t>In consistent hashing the effect of adding a node is localized</a:t>
            </a:r>
          </a:p>
        </p:txBody>
      </p:sp>
    </p:spTree>
    <p:extLst>
      <p:ext uri="{BB962C8B-B14F-4D97-AF65-F5344CB8AC3E}">
        <p14:creationId xmlns:p14="http://schemas.microsoft.com/office/powerpoint/2010/main" val="39272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Load Distribution</a:t>
            </a:r>
          </a:p>
        </p:txBody>
      </p:sp>
      <p:sp>
        <p:nvSpPr>
          <p:cNvPr id="25603" name="Rectangle 3"/>
          <p:cNvSpPr>
            <a:spLocks noGrp="1" noChangeArrowheads="1"/>
          </p:cNvSpPr>
          <p:nvPr>
            <p:ph type="body" idx="1"/>
          </p:nvPr>
        </p:nvSpPr>
        <p:spPr>
          <a:xfrm>
            <a:off x="0" y="1600200"/>
            <a:ext cx="9144000" cy="5257800"/>
          </a:xfrm>
        </p:spPr>
        <p:txBody>
          <a:bodyPr/>
          <a:lstStyle/>
          <a:p>
            <a:pPr marL="457200" indent="0" algn="l" eaLnBrk="1" hangingPunct="1"/>
            <a:r>
              <a:rPr lang="en-US" sz="2800" dirty="0"/>
              <a:t>Problem: Random assignment of node to position in ring may produce non-uniform distribution of data</a:t>
            </a:r>
          </a:p>
          <a:p>
            <a:pPr marL="800100" indent="-342900" algn="l" eaLnBrk="1" hangingPunct="1"/>
            <a:r>
              <a:rPr lang="en-US" sz="2800" dirty="0"/>
              <a:t>Solution: </a:t>
            </a:r>
            <a:r>
              <a:rPr lang="en-US" sz="2800" dirty="0">
                <a:solidFill>
                  <a:srgbClr val="FF0000"/>
                </a:solidFill>
              </a:rPr>
              <a:t>virtual nodes</a:t>
            </a:r>
          </a:p>
          <a:p>
            <a:pPr marL="1257300" lvl="3" indent="-342900">
              <a:buSzPct val="60000"/>
              <a:buFontTx/>
              <a:buBlip>
                <a:blip r:embed="rId2"/>
              </a:buBlip>
            </a:pPr>
            <a:r>
              <a:rPr lang="en-US" sz="2400" dirty="0">
                <a:ea typeface="ＭＳ Ｐゴシック" pitchFamily="14" charset="-128"/>
              </a:rPr>
              <a:t>Assign </a:t>
            </a:r>
            <a:r>
              <a:rPr lang="en-US" sz="2400" i="1" dirty="0">
                <a:ea typeface="ＭＳ Ｐゴシック" pitchFamily="14" charset="-128"/>
              </a:rPr>
              <a:t>several</a:t>
            </a:r>
            <a:r>
              <a:rPr lang="en-US" sz="2400" dirty="0">
                <a:ea typeface="ＭＳ Ｐゴシック" pitchFamily="14" charset="-128"/>
              </a:rPr>
              <a:t> random numbers to each physical node</a:t>
            </a:r>
          </a:p>
          <a:p>
            <a:pPr marL="800100" lvl="2" indent="-342900">
              <a:buSzPct val="60000"/>
              <a:buNone/>
            </a:pPr>
            <a:r>
              <a:rPr lang="en-US" sz="2800" dirty="0">
                <a:ea typeface="ＭＳ Ｐゴシック" pitchFamily="14" charset="-128"/>
              </a:rPr>
              <a:t>Advantages</a:t>
            </a:r>
          </a:p>
          <a:p>
            <a:pPr marL="1257300" lvl="3" indent="-342900">
              <a:buSzPct val="60000"/>
              <a:buFontTx/>
              <a:buBlip>
                <a:blip r:embed="rId2"/>
              </a:buBlip>
            </a:pPr>
            <a:r>
              <a:rPr lang="en-US" sz="2400" dirty="0">
                <a:ea typeface="ＭＳ Ｐゴシック" pitchFamily="14" charset="-128"/>
              </a:rPr>
              <a:t>If node becomes unavailable, its load is easily and evenly dispersed across the available nodes</a:t>
            </a:r>
          </a:p>
          <a:p>
            <a:pPr marL="1257300" lvl="3" indent="-342900">
              <a:buSzPct val="60000"/>
              <a:buFontTx/>
              <a:buBlip>
                <a:blip r:embed="rId2"/>
              </a:buBlip>
            </a:pPr>
            <a:r>
              <a:rPr lang="en-US" sz="2400" dirty="0">
                <a:ea typeface="ＭＳ Ｐゴシック" pitchFamily="14" charset="-128"/>
              </a:rPr>
              <a:t>When a node becomes available, it accepts a roughly equivalent amount of load from the other available nodes</a:t>
            </a:r>
          </a:p>
          <a:p>
            <a:pPr marL="1257300" lvl="3" indent="-342900">
              <a:buSzPct val="60000"/>
              <a:buFontTx/>
              <a:buBlip>
                <a:blip r:embed="rId2"/>
              </a:buBlip>
            </a:pPr>
            <a:r>
              <a:rPr lang="en-US" sz="2400" dirty="0">
                <a:ea typeface="ＭＳ Ｐゴシック" pitchFamily="14" charset="-128"/>
              </a:rPr>
              <a:t>The number of virtual nodes that a node is responsible for can be decided based on its capacity</a:t>
            </a:r>
          </a:p>
          <a:p>
            <a:pPr marL="800100" lvl="2" indent="-342900">
              <a:buSzPct val="60000"/>
              <a:buNone/>
            </a:pPr>
            <a:endParaRPr lang="en-US" dirty="0">
              <a:ea typeface="ＭＳ Ｐゴシック" pitchFamily="14" charset="-128"/>
            </a:endParaRPr>
          </a:p>
          <a:p>
            <a:pPr marL="800100" lvl="2" indent="-342900">
              <a:buSzPct val="60000"/>
              <a:buNone/>
            </a:pPr>
            <a:endParaRPr lang="en-US" dirty="0">
              <a:ea typeface="ＭＳ Ｐゴシック" pitchFamily="14" charset="-128"/>
            </a:endParaRPr>
          </a:p>
        </p:txBody>
      </p:sp>
    </p:spTree>
    <p:extLst>
      <p:ext uri="{BB962C8B-B14F-4D97-AF65-F5344CB8AC3E}">
        <p14:creationId xmlns:p14="http://schemas.microsoft.com/office/powerpoint/2010/main" val="392925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Failures</a:t>
            </a:r>
          </a:p>
        </p:txBody>
      </p:sp>
      <p:sp>
        <p:nvSpPr>
          <p:cNvPr id="36867" name="Rectangle 3"/>
          <p:cNvSpPr>
            <a:spLocks noGrp="1" noChangeArrowheads="1"/>
          </p:cNvSpPr>
          <p:nvPr>
            <p:ph type="body" idx="1"/>
          </p:nvPr>
        </p:nvSpPr>
        <p:spPr>
          <a:xfrm>
            <a:off x="4762" y="1600200"/>
            <a:ext cx="8910638" cy="5257800"/>
          </a:xfrm>
        </p:spPr>
        <p:txBody>
          <a:bodyPr/>
          <a:lstStyle/>
          <a:p>
            <a:pPr marL="800100" indent="-342900" algn="l" eaLnBrk="1" hangingPunct="1"/>
            <a:r>
              <a:rPr lang="en-US" sz="2800" dirty="0"/>
              <a:t>Amazon has a number of data centers</a:t>
            </a:r>
            <a:endParaRPr lang="en-US" dirty="0"/>
          </a:p>
          <a:p>
            <a:pPr marL="1257300" lvl="3" indent="-342900">
              <a:buSzPct val="60000"/>
              <a:buBlip>
                <a:blip r:embed="rId2"/>
              </a:buBlip>
            </a:pPr>
            <a:r>
              <a:rPr lang="en-US" sz="2400" dirty="0"/>
              <a:t>Consisting of a number of clusters of commodity machines</a:t>
            </a:r>
            <a:endParaRPr lang="en-US" sz="2400" dirty="0">
              <a:ea typeface="ＭＳ Ｐゴシック" pitchFamily="14" charset="-128"/>
            </a:endParaRPr>
          </a:p>
          <a:p>
            <a:pPr marL="1257300" lvl="3" indent="-342900">
              <a:buSzPct val="60000"/>
              <a:buFontTx/>
              <a:buBlip>
                <a:blip r:embed="rId2"/>
              </a:buBlip>
            </a:pPr>
            <a:r>
              <a:rPr lang="en-US" sz="2400" dirty="0">
                <a:ea typeface="ＭＳ Ｐゴシック" pitchFamily="14" charset="-128"/>
              </a:rPr>
              <a:t>Individual machines fail regularly</a:t>
            </a:r>
          </a:p>
          <a:p>
            <a:pPr marL="1257300" lvl="3" indent="-342900">
              <a:buSzPct val="60000"/>
              <a:buFontTx/>
              <a:buBlip>
                <a:blip r:embed="rId2"/>
              </a:buBlip>
            </a:pPr>
            <a:r>
              <a:rPr lang="en-US" sz="2400" dirty="0">
                <a:ea typeface="ＭＳ Ｐゴシック" pitchFamily="14" charset="-128"/>
              </a:rPr>
              <a:t>Sometimes entire data centers may fail due to power outages, network partitions, tornados(!), etc.</a:t>
            </a:r>
          </a:p>
          <a:p>
            <a:pPr marL="800100" indent="-342900" algn="l" eaLnBrk="1" hangingPunct="1"/>
            <a:endParaRPr lang="en-US" sz="2800" dirty="0"/>
          </a:p>
          <a:p>
            <a:pPr marL="457200" indent="0" algn="l" eaLnBrk="1" hangingPunct="1"/>
            <a:r>
              <a:rPr lang="en-US" sz="2800" dirty="0"/>
              <a:t>To handle failures</a:t>
            </a:r>
          </a:p>
          <a:p>
            <a:pPr marL="1257300" lvl="3" indent="-342900">
              <a:buSzPct val="60000"/>
              <a:buFontTx/>
              <a:buBlip>
                <a:blip r:embed="rId2"/>
              </a:buBlip>
            </a:pPr>
            <a:r>
              <a:rPr lang="en-US" sz="2400" dirty="0"/>
              <a:t>items are replicated</a:t>
            </a:r>
          </a:p>
          <a:p>
            <a:pPr marL="1257300" lvl="3" indent="-342900">
              <a:buSzPct val="60000"/>
              <a:buFontTx/>
              <a:buBlip>
                <a:blip r:embed="rId2"/>
              </a:buBlip>
            </a:pPr>
            <a:r>
              <a:rPr lang="en-US" sz="2400" dirty="0"/>
              <a:t>replicas are not only spread across a cluster but across multiple data centers</a:t>
            </a:r>
          </a:p>
        </p:txBody>
      </p:sp>
    </p:spTree>
    <p:extLst>
      <p:ext uri="{BB962C8B-B14F-4D97-AF65-F5344CB8AC3E}">
        <p14:creationId xmlns:p14="http://schemas.microsoft.com/office/powerpoint/2010/main" val="23122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48606" y="1219200"/>
            <a:ext cx="4161994" cy="3298380"/>
          </a:xfrm>
          <a:prstGeom prst="rect">
            <a:avLst/>
          </a:prstGeom>
        </p:spPr>
      </p:pic>
      <p:sp>
        <p:nvSpPr>
          <p:cNvPr id="26626" name="Rectangle 2"/>
          <p:cNvSpPr>
            <a:spLocks noGrp="1" noChangeArrowheads="1"/>
          </p:cNvSpPr>
          <p:nvPr>
            <p:ph type="title"/>
          </p:nvPr>
        </p:nvSpPr>
        <p:spPr/>
        <p:txBody>
          <a:bodyPr/>
          <a:lstStyle/>
          <a:p>
            <a:pPr eaLnBrk="1" hangingPunct="1"/>
            <a:r>
              <a:rPr lang="en-US" dirty="0"/>
              <a:t>Replication</a:t>
            </a:r>
          </a:p>
        </p:txBody>
      </p:sp>
      <p:sp>
        <p:nvSpPr>
          <p:cNvPr id="26627" name="Rectangle 3"/>
          <p:cNvSpPr>
            <a:spLocks noGrp="1" noChangeArrowheads="1"/>
          </p:cNvSpPr>
          <p:nvPr>
            <p:ph type="body" idx="1"/>
          </p:nvPr>
        </p:nvSpPr>
        <p:spPr>
          <a:xfrm>
            <a:off x="0" y="1752600"/>
            <a:ext cx="9144000" cy="5105400"/>
          </a:xfrm>
        </p:spPr>
        <p:txBody>
          <a:bodyPr/>
          <a:lstStyle/>
          <a:p>
            <a:pPr marL="800100" indent="-342900" algn="l" eaLnBrk="1" hangingPunct="1">
              <a:lnSpc>
                <a:spcPct val="90000"/>
              </a:lnSpc>
            </a:pPr>
            <a:r>
              <a:rPr lang="en-US" sz="2800" dirty="0"/>
              <a:t>Data is replicated at N nodes</a:t>
            </a:r>
          </a:p>
          <a:p>
            <a:pPr marL="800100" indent="-342900" algn="l" eaLnBrk="1" hangingPunct="1">
              <a:lnSpc>
                <a:spcPct val="90000"/>
              </a:lnSpc>
            </a:pPr>
            <a:endParaRPr lang="en-US" sz="2800" dirty="0"/>
          </a:p>
          <a:p>
            <a:pPr marL="800100" indent="-342900" algn="l" eaLnBrk="1" hangingPunct="1">
              <a:lnSpc>
                <a:spcPct val="90000"/>
              </a:lnSpc>
            </a:pPr>
            <a:endParaRPr lang="en-US" sz="2800" dirty="0"/>
          </a:p>
          <a:p>
            <a:pPr marL="800100" indent="-342900" algn="l" eaLnBrk="1" hangingPunct="1">
              <a:lnSpc>
                <a:spcPct val="90000"/>
              </a:lnSpc>
            </a:pPr>
            <a:r>
              <a:rPr lang="en-US" sz="2000" dirty="0" err="1"/>
              <a:t>Succ(key</a:t>
            </a:r>
            <a:r>
              <a:rPr lang="en-US" sz="2000" dirty="0"/>
              <a:t>) = coordinator node</a:t>
            </a:r>
          </a:p>
          <a:p>
            <a:pPr marL="800100" indent="-342900" algn="l" eaLnBrk="1" hangingPunct="1">
              <a:lnSpc>
                <a:spcPct val="90000"/>
              </a:lnSpc>
            </a:pPr>
            <a:endParaRPr lang="en-US" sz="2000" dirty="0"/>
          </a:p>
          <a:p>
            <a:pPr marL="800100" indent="-342900" algn="l" eaLnBrk="1" hangingPunct="1">
              <a:lnSpc>
                <a:spcPct val="90000"/>
              </a:lnSpc>
            </a:pPr>
            <a:endParaRPr lang="en-US" sz="2000" dirty="0"/>
          </a:p>
          <a:p>
            <a:pPr marL="1257300" lvl="3" indent="-342900">
              <a:buSzPct val="60000"/>
              <a:buFontTx/>
              <a:buBlip>
                <a:blip r:embed="rId3"/>
              </a:buBlip>
            </a:pPr>
            <a:r>
              <a:rPr lang="en-US" sz="2400" dirty="0">
                <a:ea typeface="ＭＳ Ｐゴシック" pitchFamily="14" charset="-128"/>
              </a:rPr>
              <a:t>The coordinator replicates the object at the N-1 successor nodes in the ring, skipping virtual nodes corresponding to already used physical nodes</a:t>
            </a:r>
          </a:p>
          <a:p>
            <a:pPr marL="1257300" lvl="3" indent="-342900">
              <a:buSzPct val="60000"/>
              <a:buFontTx/>
              <a:buBlip>
                <a:blip r:embed="rId3"/>
              </a:buBlip>
            </a:pPr>
            <a:r>
              <a:rPr lang="en-US" sz="2400" dirty="0">
                <a:ea typeface="ＭＳ Ｐゴシック" pitchFamily="14" charset="-128"/>
              </a:rPr>
              <a:t>Preference list: the list of nodes that store a particular key</a:t>
            </a:r>
          </a:p>
          <a:p>
            <a:pPr marL="1257300" lvl="3" indent="-342900">
              <a:buSzPct val="60000"/>
              <a:buFontTx/>
              <a:buBlip>
                <a:blip r:embed="rId3"/>
              </a:buBlip>
            </a:pPr>
            <a:r>
              <a:rPr lang="en-US" sz="2400" dirty="0">
                <a:ea typeface="ＭＳ Ｐゴシック" pitchFamily="14" charset="-128"/>
              </a:rPr>
              <a:t>There are actually &gt; N nodes on the preference list, in order to ensure R/W quorums at all times.</a:t>
            </a:r>
          </a:p>
        </p:txBody>
      </p:sp>
    </p:spTree>
    <p:extLst>
      <p:ext uri="{BB962C8B-B14F-4D97-AF65-F5344CB8AC3E}">
        <p14:creationId xmlns:p14="http://schemas.microsoft.com/office/powerpoint/2010/main" val="140528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Data Versioning</a:t>
            </a:r>
          </a:p>
        </p:txBody>
      </p:sp>
      <p:sp>
        <p:nvSpPr>
          <p:cNvPr id="27651" name="Rectangle 3"/>
          <p:cNvSpPr>
            <a:spLocks noGrp="1" noChangeArrowheads="1"/>
          </p:cNvSpPr>
          <p:nvPr>
            <p:ph type="body" idx="1"/>
          </p:nvPr>
        </p:nvSpPr>
        <p:spPr>
          <a:xfrm>
            <a:off x="4762" y="1371600"/>
            <a:ext cx="9139238" cy="5486400"/>
          </a:xfrm>
        </p:spPr>
        <p:txBody>
          <a:bodyPr/>
          <a:lstStyle/>
          <a:p>
            <a:pPr marL="800100" indent="-342900" algn="l">
              <a:buSzPct val="60000"/>
            </a:pPr>
            <a:r>
              <a:rPr lang="en-US" sz="2800" dirty="0"/>
              <a:t>Dynamo guarantees </a:t>
            </a:r>
            <a:r>
              <a:rPr lang="en-US" sz="2800" dirty="0">
                <a:solidFill>
                  <a:srgbClr val="FF0000"/>
                </a:solidFill>
              </a:rPr>
              <a:t>eventual consistency</a:t>
            </a:r>
          </a:p>
          <a:p>
            <a:pPr marL="800100" indent="-342900" algn="l">
              <a:buSzPct val="60000"/>
            </a:pPr>
            <a:endParaRPr lang="en-US" sz="2800" dirty="0"/>
          </a:p>
          <a:p>
            <a:pPr marL="800100" indent="-342900" algn="l">
              <a:buSzPct val="60000"/>
            </a:pPr>
            <a:r>
              <a:rPr lang="en-US" sz="2800" dirty="0"/>
              <a:t>Updates can be propagated to replicas asynchronously</a:t>
            </a:r>
          </a:p>
          <a:p>
            <a:pPr marL="1257300" lvl="3" indent="-342900">
              <a:buSzPct val="60000"/>
              <a:buFontTx/>
              <a:buBlip>
                <a:blip r:embed="rId2"/>
              </a:buBlip>
            </a:pPr>
            <a:r>
              <a:rPr lang="en-US" sz="2400" i="1" dirty="0"/>
              <a:t>put( )</a:t>
            </a:r>
            <a:r>
              <a:rPr lang="en-US" sz="2400" dirty="0"/>
              <a:t> call may return before all replicas have been updated</a:t>
            </a:r>
          </a:p>
          <a:p>
            <a:pPr marL="1257300" lvl="3" indent="-342900">
              <a:buSzPct val="60000"/>
              <a:buFontTx/>
              <a:buBlip>
                <a:blip r:embed="rId2"/>
              </a:buBlip>
            </a:pPr>
            <a:r>
              <a:rPr lang="en-US" sz="2400" dirty="0"/>
              <a:t>Why? provide low latency and high availability</a:t>
            </a:r>
          </a:p>
          <a:p>
            <a:pPr marL="1257300" lvl="3" indent="-342900">
              <a:buSzPct val="60000"/>
              <a:buFontTx/>
              <a:buBlip>
                <a:blip r:embed="rId2"/>
              </a:buBlip>
            </a:pPr>
            <a:r>
              <a:rPr lang="en-US" sz="2400" dirty="0">
                <a:ea typeface="ＭＳ Ｐゴシック" pitchFamily="14" charset="-128"/>
              </a:rPr>
              <a:t>Implication: a subsequent </a:t>
            </a:r>
            <a:r>
              <a:rPr lang="en-US" sz="2400" i="1" dirty="0">
                <a:ea typeface="ＭＳ Ｐゴシック" pitchFamily="14" charset="-128"/>
              </a:rPr>
              <a:t>get( )</a:t>
            </a:r>
            <a:r>
              <a:rPr lang="en-US" sz="2400" dirty="0">
                <a:ea typeface="ＭＳ Ｐゴシック" pitchFamily="14" charset="-128"/>
              </a:rPr>
              <a:t> may return stale data</a:t>
            </a:r>
          </a:p>
          <a:p>
            <a:pPr marL="800100" indent="-342900" algn="l" eaLnBrk="1" hangingPunct="1"/>
            <a:endParaRPr lang="en-US" sz="2800" dirty="0"/>
          </a:p>
          <a:p>
            <a:pPr marL="800100" indent="-342900" algn="l" eaLnBrk="1" hangingPunct="1"/>
            <a:r>
              <a:rPr lang="en-US" sz="2800" dirty="0"/>
              <a:t>Some apps can be designed to work in this environment</a:t>
            </a:r>
          </a:p>
          <a:p>
            <a:pPr marL="1257300" lvl="3" indent="-342900">
              <a:buSzPct val="60000"/>
              <a:buBlip>
                <a:blip r:embed="rId2"/>
              </a:buBlip>
            </a:pPr>
            <a:r>
              <a:rPr lang="en-US" sz="2400" dirty="0"/>
              <a:t>e.g., the “add-to/delete-from cart” operation</a:t>
            </a:r>
            <a:endParaRPr lang="en-US" sz="2400" dirty="0">
              <a:ea typeface="ＭＳ Ｐゴシック" pitchFamily="14" charset="-128"/>
            </a:endParaRPr>
          </a:p>
          <a:p>
            <a:pPr marL="1257300" lvl="3" indent="-342900">
              <a:buSzPct val="60000"/>
              <a:buFontTx/>
              <a:buBlip>
                <a:blip r:embed="rId2"/>
              </a:buBlip>
            </a:pPr>
            <a:r>
              <a:rPr lang="en-US" sz="2400" dirty="0">
                <a:ea typeface="ＭＳ Ｐゴシック" pitchFamily="14" charset="-128"/>
              </a:rPr>
              <a:t>It’s okay to add to an old cart, as long as all versions of the cart are </a:t>
            </a:r>
            <a:r>
              <a:rPr lang="en-US" sz="2400" i="1" dirty="0">
                <a:solidFill>
                  <a:srgbClr val="FF0000"/>
                </a:solidFill>
                <a:ea typeface="ＭＳ Ｐゴシック" pitchFamily="14" charset="-128"/>
              </a:rPr>
              <a:t>eventually</a:t>
            </a:r>
            <a:r>
              <a:rPr lang="en-US" sz="2400" i="1" dirty="0">
                <a:ea typeface="ＭＳ Ｐゴシック" pitchFamily="14" charset="-128"/>
              </a:rPr>
              <a:t> </a:t>
            </a:r>
            <a:r>
              <a:rPr lang="en-US" sz="2400" dirty="0">
                <a:ea typeface="ＭＳ Ｐゴシック" pitchFamily="14" charset="-128"/>
              </a:rPr>
              <a:t>reconciled (in the worst case at checkout)</a:t>
            </a:r>
          </a:p>
        </p:txBody>
      </p:sp>
    </p:spTree>
    <p:extLst>
      <p:ext uri="{BB962C8B-B14F-4D97-AF65-F5344CB8AC3E}">
        <p14:creationId xmlns:p14="http://schemas.microsoft.com/office/powerpoint/2010/main" val="312333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Data Versioning</a:t>
            </a:r>
          </a:p>
        </p:txBody>
      </p:sp>
      <p:sp>
        <p:nvSpPr>
          <p:cNvPr id="28675" name="Rectangle 3"/>
          <p:cNvSpPr>
            <a:spLocks noGrp="1" noChangeArrowheads="1"/>
          </p:cNvSpPr>
          <p:nvPr>
            <p:ph type="body" idx="1"/>
          </p:nvPr>
        </p:nvSpPr>
        <p:spPr>
          <a:xfrm>
            <a:off x="4762" y="1600200"/>
            <a:ext cx="9139238" cy="5257800"/>
          </a:xfrm>
        </p:spPr>
        <p:txBody>
          <a:bodyPr/>
          <a:lstStyle/>
          <a:p>
            <a:pPr marL="457200" indent="0" algn="l" eaLnBrk="1" hangingPunct="1"/>
            <a:r>
              <a:rPr lang="en-US" sz="2800" dirty="0"/>
              <a:t>Dynamo treats each modification as a new (&amp; immutable) version of the object</a:t>
            </a:r>
          </a:p>
          <a:p>
            <a:pPr marL="1257300" lvl="3" indent="-342900">
              <a:buSzPct val="60000"/>
              <a:buFontTx/>
              <a:buBlip>
                <a:blip r:embed="rId2"/>
              </a:buBlip>
            </a:pPr>
            <a:r>
              <a:rPr lang="en-US" sz="2400" dirty="0">
                <a:ea typeface="ＭＳ Ｐゴシック" pitchFamily="14" charset="-128"/>
              </a:rPr>
              <a:t>Multiple versions can exist at the same time</a:t>
            </a:r>
          </a:p>
          <a:p>
            <a:pPr marL="1257300" lvl="3" indent="-342900">
              <a:buSzPct val="60000"/>
              <a:buFontTx/>
              <a:buBlip>
                <a:blip r:embed="rId2"/>
              </a:buBlip>
            </a:pPr>
            <a:r>
              <a:rPr lang="en-US" sz="2400" dirty="0"/>
              <a:t>Usually, new versions contain the old versions – no problem</a:t>
            </a:r>
          </a:p>
          <a:p>
            <a:pPr marL="457200" indent="0" algn="l" eaLnBrk="1" hangingPunct="1"/>
            <a:endParaRPr lang="en-US" sz="1200" dirty="0"/>
          </a:p>
          <a:p>
            <a:pPr marL="457200" indent="0" algn="l" eaLnBrk="1" hangingPunct="1"/>
            <a:r>
              <a:rPr lang="en-US" sz="2800" dirty="0"/>
              <a:t>Sometimes concurrent updates and failures generate conflicting versions </a:t>
            </a:r>
          </a:p>
          <a:p>
            <a:pPr marL="1257300" lvl="3" indent="-342900">
              <a:buSzPct val="60000"/>
              <a:buFontTx/>
              <a:buBlip>
                <a:blip r:embed="rId2"/>
              </a:buBlip>
            </a:pPr>
            <a:r>
              <a:rPr lang="en-US" sz="2400" dirty="0"/>
              <a:t>e.g., if there’s been a network partition</a:t>
            </a:r>
          </a:p>
        </p:txBody>
      </p:sp>
    </p:spTree>
    <p:extLst>
      <p:ext uri="{BB962C8B-B14F-4D97-AF65-F5344CB8AC3E}">
        <p14:creationId xmlns:p14="http://schemas.microsoft.com/office/powerpoint/2010/main" val="79606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Parallel Version Branches</a:t>
            </a:r>
          </a:p>
        </p:txBody>
      </p:sp>
      <p:sp>
        <p:nvSpPr>
          <p:cNvPr id="30723" name="Rectangle 3"/>
          <p:cNvSpPr>
            <a:spLocks noGrp="1" noChangeArrowheads="1"/>
          </p:cNvSpPr>
          <p:nvPr>
            <p:ph type="body" idx="1"/>
          </p:nvPr>
        </p:nvSpPr>
        <p:spPr>
          <a:xfrm>
            <a:off x="0" y="1600200"/>
            <a:ext cx="9139238" cy="5257800"/>
          </a:xfrm>
        </p:spPr>
        <p:txBody>
          <a:bodyPr/>
          <a:lstStyle/>
          <a:p>
            <a:pPr marL="457200" indent="0" algn="l" eaLnBrk="1" hangingPunct="1"/>
            <a:r>
              <a:rPr lang="en-US" sz="2800" dirty="0">
                <a:solidFill>
                  <a:srgbClr val="FF0000"/>
                </a:solidFill>
              </a:rPr>
              <a:t>Vector clocks </a:t>
            </a:r>
            <a:r>
              <a:rPr lang="en-US" sz="2800" dirty="0"/>
              <a:t>are used to identify causally related versions and parallel (concurrent) versions</a:t>
            </a:r>
            <a:endParaRPr lang="en-US" dirty="0"/>
          </a:p>
          <a:p>
            <a:pPr marL="1257300" lvl="3" indent="-342900">
              <a:buSzPct val="60000"/>
              <a:buFontTx/>
              <a:buBlip>
                <a:blip r:embed="rId2"/>
              </a:buBlip>
            </a:pPr>
            <a:r>
              <a:rPr lang="en-US" sz="2400" dirty="0">
                <a:ea typeface="ＭＳ Ｐゴシック" pitchFamily="14" charset="-128"/>
              </a:rPr>
              <a:t>For causally related versions, accept the final version as the “true” version</a:t>
            </a:r>
          </a:p>
          <a:p>
            <a:pPr marL="1257300" lvl="3" indent="-342900">
              <a:buSzPct val="60000"/>
              <a:buFontTx/>
              <a:buBlip>
                <a:blip r:embed="rId2"/>
              </a:buBlip>
            </a:pPr>
            <a:r>
              <a:rPr lang="en-US" sz="2400" dirty="0">
                <a:ea typeface="ＭＳ Ｐゴシック" pitchFamily="14" charset="-128"/>
              </a:rPr>
              <a:t>For parallel (concurrent) versions, use some reconciliation technique to resolve the conflict</a:t>
            </a:r>
          </a:p>
          <a:p>
            <a:pPr marL="1257300" lvl="3" indent="-342900">
              <a:buSzPct val="60000"/>
              <a:buFontTx/>
              <a:buBlip>
                <a:blip r:embed="rId2"/>
              </a:buBlip>
            </a:pPr>
            <a:r>
              <a:rPr lang="en-US" sz="2400" dirty="0">
                <a:ea typeface="ＭＳ Ｐゴシック" pitchFamily="14" charset="-128"/>
              </a:rPr>
              <a:t>Reconciliation technique is app dependent</a:t>
            </a:r>
            <a:endParaRPr lang="en-US" sz="2800" dirty="0"/>
          </a:p>
          <a:p>
            <a:pPr marL="800100" indent="-342900" algn="l" eaLnBrk="1" hangingPunct="1"/>
            <a:endParaRPr lang="en-US" sz="1200" dirty="0"/>
          </a:p>
          <a:p>
            <a:pPr marL="800100" indent="-342900" algn="l" eaLnBrk="1" hangingPunct="1"/>
            <a:r>
              <a:rPr lang="en-US" sz="2800" dirty="0"/>
              <a:t>Typically this is handled by merging</a:t>
            </a:r>
          </a:p>
          <a:p>
            <a:pPr marL="1257300" lvl="3" indent="-342900">
              <a:buSzPct val="60000"/>
              <a:buFontTx/>
              <a:buBlip>
                <a:blip r:embed="rId2"/>
              </a:buBlip>
            </a:pPr>
            <a:r>
              <a:rPr lang="en-US" sz="2400" dirty="0">
                <a:ea typeface="ＭＳ Ｐゴシック" pitchFamily="14" charset="-128"/>
              </a:rPr>
              <a:t>For add-to-cart operations, nothing is lost</a:t>
            </a:r>
          </a:p>
          <a:p>
            <a:pPr marL="1257300" lvl="3" indent="-342900">
              <a:buSzPct val="60000"/>
              <a:buFontTx/>
              <a:buBlip>
                <a:blip r:embed="rId2"/>
              </a:buBlip>
            </a:pPr>
            <a:r>
              <a:rPr lang="en-US" sz="2400" dirty="0">
                <a:ea typeface="ＭＳ Ｐゴシック" pitchFamily="14" charset="-128"/>
              </a:rPr>
              <a:t>For delete-from cart, deleted items might reappear after the reconciliation</a:t>
            </a:r>
          </a:p>
          <a:p>
            <a:pPr marL="800100" lvl="1" indent="-342900">
              <a:buSzPct val="60000"/>
              <a:buNone/>
            </a:pPr>
            <a:endParaRPr lang="en-US" sz="3200" dirty="0">
              <a:ea typeface="ＭＳ Ｐゴシック" pitchFamily="14" charset="-128"/>
            </a:endParaRPr>
          </a:p>
          <a:p>
            <a:pPr marL="800100" lvl="2" indent="-342900">
              <a:buSzPct val="60000"/>
              <a:buNone/>
            </a:pPr>
            <a:endParaRPr lang="en-US" sz="2800" dirty="0">
              <a:ea typeface="ＭＳ Ｐゴシック" pitchFamily="14" charset="-128"/>
            </a:endParaRPr>
          </a:p>
        </p:txBody>
      </p:sp>
    </p:spTree>
    <p:extLst>
      <p:ext uri="{BB962C8B-B14F-4D97-AF65-F5344CB8AC3E}">
        <p14:creationId xmlns:p14="http://schemas.microsoft.com/office/powerpoint/2010/main" val="279898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Outline</a:t>
            </a:r>
          </a:p>
        </p:txBody>
      </p:sp>
      <p:sp>
        <p:nvSpPr>
          <p:cNvPr id="4098" name="Rectangle 2"/>
          <p:cNvSpPr>
            <a:spLocks noGrp="1" noChangeArrowheads="1"/>
          </p:cNvSpPr>
          <p:nvPr>
            <p:ph type="body" idx="1"/>
          </p:nvPr>
        </p:nvSpPr>
        <p:spPr>
          <a:xfrm>
            <a:off x="0" y="1981200"/>
            <a:ext cx="9142413" cy="4876800"/>
          </a:xfrm>
          <a:ln/>
        </p:spPr>
        <p:txBody>
          <a:bodyPr/>
          <a:lstStyle/>
          <a:p>
            <a:pPr marL="800100" lvl="1" indent="-342900">
              <a:buClr>
                <a:schemeClr val="tx1"/>
              </a:buClr>
              <a:buSzPct val="60000"/>
              <a:buNone/>
            </a:pPr>
            <a:endParaRPr lang="en-US" sz="2800" dirty="0"/>
          </a:p>
          <a:p>
            <a:pPr marL="800100" lvl="1" indent="-342900">
              <a:buClr>
                <a:schemeClr val="tx1"/>
              </a:buClr>
              <a:buSzPct val="60000"/>
              <a:buNone/>
            </a:pPr>
            <a:r>
              <a:rPr lang="en-US" sz="2800" dirty="0"/>
              <a:t>Case study</a:t>
            </a:r>
          </a:p>
          <a:p>
            <a:pPr marL="1200150" lvl="1" indent="-342900">
              <a:buClr>
                <a:schemeClr val="tx1"/>
              </a:buClr>
              <a:buSzPct val="60000"/>
              <a:buFont typeface="StarSymbol" charset="0"/>
              <a:buBlip>
                <a:blip r:embed="rId3"/>
              </a:buBlip>
            </a:pPr>
            <a:r>
              <a:rPr lang="en-US" dirty="0"/>
              <a:t>Amazon Dynamo</a:t>
            </a:r>
          </a:p>
          <a:p>
            <a:pPr marL="1200150" lvl="1" indent="-742950">
              <a:buClr>
                <a:schemeClr val="tx1"/>
              </a:buClr>
              <a:buSzPct val="60000"/>
              <a:buNone/>
            </a:pPr>
            <a:endParaRPr lang="en-US" dirty="0"/>
          </a:p>
          <a:p>
            <a:pPr marL="1200150" lvl="1" indent="-742950">
              <a:buClr>
                <a:schemeClr val="tx1"/>
              </a:buClr>
              <a:buSzPct val="60000"/>
              <a:buNone/>
            </a:pPr>
            <a:r>
              <a:rPr lang="en-US" dirty="0"/>
              <a:t>Brewer’s CAP theorem</a:t>
            </a:r>
          </a:p>
          <a:p>
            <a:pPr marL="1200150" lvl="1" indent="-742950">
              <a:buClr>
                <a:schemeClr val="tx1"/>
              </a:buClr>
              <a:buSzPct val="60000"/>
              <a:buNone/>
            </a:pPr>
            <a:endParaRPr lang="en-US" dirty="0"/>
          </a:p>
          <a:p>
            <a:pPr marL="800100" lvl="1" indent="-342900">
              <a:buClr>
                <a:schemeClr val="tx1"/>
              </a:buClr>
              <a:buSzPct val="60000"/>
              <a:buNone/>
            </a:pPr>
            <a:r>
              <a:rPr lang="en-US" dirty="0"/>
              <a:t>Case study</a:t>
            </a:r>
          </a:p>
          <a:p>
            <a:pPr marL="1200150" lvl="1" indent="-342900">
              <a:buClr>
                <a:schemeClr val="tx1"/>
              </a:buClr>
              <a:buSzPct val="60000"/>
              <a:buFont typeface="StarSymbol" charset="0"/>
              <a:buBlip>
                <a:blip r:embed="rId3"/>
              </a:buBlip>
            </a:pPr>
            <a:r>
              <a:rPr lang="en-US" dirty="0"/>
              <a:t>Google Spanner</a:t>
            </a:r>
          </a:p>
          <a:p>
            <a:pPr marL="108585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a:p>
            <a:pPr marL="800100" indent="-34290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p>
          <a:p>
            <a:pPr marL="1085850" lvl="1" indent="-342900">
              <a:buSzPct val="60000"/>
              <a:buNone/>
              <a:tabLst>
                <a:tab pos="446088" algn="l"/>
                <a:tab pos="520700"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p:txBody>
      </p:sp>
    </p:spTree>
    <p:extLst>
      <p:ext uri="{BB962C8B-B14F-4D97-AF65-F5344CB8AC3E}">
        <p14:creationId xmlns:p14="http://schemas.microsoft.com/office/powerpoint/2010/main" val="57358009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Parallel Version Branches example</a:t>
            </a:r>
          </a:p>
        </p:txBody>
      </p:sp>
      <p:sp>
        <p:nvSpPr>
          <p:cNvPr id="30723" name="Rectangle 3"/>
          <p:cNvSpPr>
            <a:spLocks noGrp="1" noChangeArrowheads="1"/>
          </p:cNvSpPr>
          <p:nvPr>
            <p:ph type="body" idx="1"/>
          </p:nvPr>
        </p:nvSpPr>
        <p:spPr>
          <a:xfrm>
            <a:off x="0" y="1600200"/>
            <a:ext cx="5257800" cy="5257800"/>
          </a:xfrm>
        </p:spPr>
        <p:txBody>
          <a:bodyPr/>
          <a:lstStyle/>
          <a:p>
            <a:pPr marL="457200" indent="0" algn="l" eaLnBrk="1" hangingPunct="1"/>
            <a:r>
              <a:rPr lang="en-US" sz="2800" dirty="0" err="1">
                <a:solidFill>
                  <a:srgbClr val="FF0000"/>
                </a:solidFill>
              </a:rPr>
              <a:t>D</a:t>
            </a:r>
            <a:r>
              <a:rPr lang="en-US" sz="2800" baseline="-25000" dirty="0" err="1">
                <a:solidFill>
                  <a:srgbClr val="FF0000"/>
                </a:solidFill>
              </a:rPr>
              <a:t>k</a:t>
            </a:r>
            <a:r>
              <a:rPr lang="en-US" sz="2800" dirty="0" err="1">
                <a:solidFill>
                  <a:srgbClr val="FF0000"/>
                </a:solidFill>
              </a:rPr>
              <a:t>([S</a:t>
            </a:r>
            <a:r>
              <a:rPr lang="en-US" sz="2800" baseline="-25000" dirty="0" err="1">
                <a:solidFill>
                  <a:srgbClr val="FF0000"/>
                </a:solidFill>
              </a:rPr>
              <a:t>x</a:t>
            </a:r>
            <a:r>
              <a:rPr lang="en-US" sz="2800" dirty="0" err="1">
                <a:solidFill>
                  <a:srgbClr val="FF0000"/>
                </a:solidFill>
              </a:rPr>
              <a:t>,i</a:t>
            </a:r>
            <a:r>
              <a:rPr lang="en-US" sz="2800" dirty="0">
                <a:solidFill>
                  <a:srgbClr val="FF0000"/>
                </a:solidFill>
              </a:rPr>
              <a:t>], [</a:t>
            </a:r>
            <a:r>
              <a:rPr lang="en-US" sz="2800" dirty="0" err="1">
                <a:solidFill>
                  <a:srgbClr val="FF0000"/>
                </a:solidFill>
              </a:rPr>
              <a:t>S</a:t>
            </a:r>
            <a:r>
              <a:rPr lang="en-US" sz="2800" baseline="-25000" dirty="0" err="1">
                <a:solidFill>
                  <a:srgbClr val="FF0000"/>
                </a:solidFill>
              </a:rPr>
              <a:t>y</a:t>
            </a:r>
            <a:r>
              <a:rPr lang="en-US" sz="2800" dirty="0" err="1">
                <a:solidFill>
                  <a:srgbClr val="FF0000"/>
                </a:solidFill>
              </a:rPr>
              <a:t>,j</a:t>
            </a:r>
            <a:r>
              <a:rPr lang="en-US" sz="2800" dirty="0">
                <a:solidFill>
                  <a:srgbClr val="FF0000"/>
                </a:solidFill>
              </a:rPr>
              <a:t>]):</a:t>
            </a:r>
          </a:p>
          <a:p>
            <a:pPr marL="457200" indent="0" algn="l" eaLnBrk="1" hangingPunct="1"/>
            <a:endParaRPr lang="en-US" sz="2800" dirty="0"/>
          </a:p>
          <a:p>
            <a:pPr marL="457200" indent="0" algn="l" eaLnBrk="1" hangingPunct="1"/>
            <a:r>
              <a:rPr lang="en-US" sz="2400" dirty="0"/>
              <a:t>Object </a:t>
            </a:r>
            <a:r>
              <a:rPr lang="en-US" sz="2400" dirty="0" err="1">
                <a:solidFill>
                  <a:srgbClr val="FF0000"/>
                </a:solidFill>
              </a:rPr>
              <a:t>D</a:t>
            </a:r>
            <a:r>
              <a:rPr lang="en-US" sz="2400" baseline="-25000" dirty="0" err="1">
                <a:solidFill>
                  <a:srgbClr val="FF0000"/>
                </a:solidFill>
              </a:rPr>
              <a:t>k</a:t>
            </a:r>
            <a:r>
              <a:rPr lang="en-US" sz="2400" dirty="0"/>
              <a:t> </a:t>
            </a:r>
          </a:p>
          <a:p>
            <a:pPr marL="457200" indent="0" algn="l" eaLnBrk="1" hangingPunct="1"/>
            <a:r>
              <a:rPr lang="en-US" sz="2400" dirty="0"/>
              <a:t>with vector clock	</a:t>
            </a:r>
            <a:r>
              <a:rPr lang="en-US" sz="2400" dirty="0">
                <a:solidFill>
                  <a:srgbClr val="FF0000"/>
                </a:solidFill>
              </a:rPr>
              <a:t>([</a:t>
            </a:r>
            <a:r>
              <a:rPr lang="en-US" sz="2400" dirty="0" err="1">
                <a:solidFill>
                  <a:srgbClr val="FF0000"/>
                </a:solidFill>
              </a:rPr>
              <a:t>S</a:t>
            </a:r>
            <a:r>
              <a:rPr lang="en-US" sz="2400" baseline="-25000" dirty="0" err="1">
                <a:solidFill>
                  <a:srgbClr val="FF0000"/>
                </a:solidFill>
              </a:rPr>
              <a:t>x</a:t>
            </a:r>
            <a:r>
              <a:rPr lang="en-US" sz="2400" dirty="0" err="1">
                <a:solidFill>
                  <a:srgbClr val="FF0000"/>
                </a:solidFill>
              </a:rPr>
              <a:t>,i</a:t>
            </a:r>
            <a:r>
              <a:rPr lang="en-US" sz="2400" dirty="0">
                <a:solidFill>
                  <a:srgbClr val="FF0000"/>
                </a:solidFill>
              </a:rPr>
              <a:t>], [</a:t>
            </a:r>
            <a:r>
              <a:rPr lang="en-US" sz="2400" dirty="0" err="1">
                <a:solidFill>
                  <a:srgbClr val="FF0000"/>
                </a:solidFill>
              </a:rPr>
              <a:t>S</a:t>
            </a:r>
            <a:r>
              <a:rPr lang="en-US" sz="2400" baseline="-25000" dirty="0" err="1">
                <a:solidFill>
                  <a:srgbClr val="FF0000"/>
                </a:solidFill>
              </a:rPr>
              <a:t>y</a:t>
            </a:r>
            <a:r>
              <a:rPr lang="en-US" sz="2400" dirty="0" err="1">
                <a:solidFill>
                  <a:srgbClr val="FF0000"/>
                </a:solidFill>
              </a:rPr>
              <a:t>,j</a:t>
            </a:r>
            <a:r>
              <a:rPr lang="en-US" sz="2400" dirty="0">
                <a:solidFill>
                  <a:srgbClr val="FF0000"/>
                </a:solidFill>
              </a:rPr>
              <a:t>])</a:t>
            </a:r>
          </a:p>
          <a:p>
            <a:pPr marL="457200" indent="0" algn="l" eaLnBrk="1" hangingPunct="1"/>
            <a:r>
              <a:rPr lang="en-US" sz="2400" dirty="0"/>
              <a:t>where</a:t>
            </a:r>
          </a:p>
          <a:p>
            <a:pPr marL="457200" indent="0" algn="l" eaLnBrk="1" hangingPunct="1"/>
            <a:r>
              <a:rPr lang="en-US" sz="2400" dirty="0">
                <a:solidFill>
                  <a:srgbClr val="FF0000"/>
                </a:solidFill>
              </a:rPr>
              <a:t>[</a:t>
            </a:r>
            <a:r>
              <a:rPr lang="en-US" sz="2400" dirty="0" err="1">
                <a:solidFill>
                  <a:srgbClr val="FF0000"/>
                </a:solidFill>
              </a:rPr>
              <a:t>S</a:t>
            </a:r>
            <a:r>
              <a:rPr lang="en-US" sz="2400" baseline="-25000" dirty="0" err="1">
                <a:solidFill>
                  <a:srgbClr val="FF0000"/>
                </a:solidFill>
              </a:rPr>
              <a:t>x</a:t>
            </a:r>
            <a:r>
              <a:rPr lang="en-US" sz="2400" dirty="0" err="1">
                <a:solidFill>
                  <a:srgbClr val="FF0000"/>
                </a:solidFill>
              </a:rPr>
              <a:t>,i</a:t>
            </a:r>
            <a:r>
              <a:rPr lang="en-US" sz="2400" dirty="0">
                <a:solidFill>
                  <a:srgbClr val="FF0000"/>
                </a:solidFill>
              </a:rPr>
              <a:t>] </a:t>
            </a:r>
            <a:r>
              <a:rPr lang="en-US" sz="2400" dirty="0"/>
              <a:t>indicates </a:t>
            </a:r>
            <a:r>
              <a:rPr lang="en-US" sz="2400" dirty="0" err="1">
                <a:solidFill>
                  <a:srgbClr val="FF0000"/>
                </a:solidFill>
              </a:rPr>
              <a:t>i</a:t>
            </a:r>
            <a:r>
              <a:rPr lang="en-US" sz="2400" dirty="0"/>
              <a:t> updates by server </a:t>
            </a:r>
            <a:r>
              <a:rPr lang="en-US" sz="2400" dirty="0" err="1">
                <a:solidFill>
                  <a:srgbClr val="FF0000"/>
                </a:solidFill>
              </a:rPr>
              <a:t>S</a:t>
            </a:r>
            <a:r>
              <a:rPr lang="en-US" sz="2400" baseline="-25000" dirty="0" err="1">
                <a:solidFill>
                  <a:srgbClr val="FF0000"/>
                </a:solidFill>
              </a:rPr>
              <a:t>x</a:t>
            </a:r>
            <a:endParaRPr lang="en-US" sz="2400" dirty="0">
              <a:solidFill>
                <a:srgbClr val="FF0000"/>
              </a:solidFill>
            </a:endParaRPr>
          </a:p>
          <a:p>
            <a:pPr marL="457200" indent="0" algn="l" eaLnBrk="1" hangingPunct="1"/>
            <a:r>
              <a:rPr lang="en-US" sz="2400" dirty="0"/>
              <a:t>and</a:t>
            </a:r>
          </a:p>
          <a:p>
            <a:pPr marL="457200" indent="0" algn="l"/>
            <a:r>
              <a:rPr lang="en-US" sz="2400" dirty="0">
                <a:solidFill>
                  <a:srgbClr val="FF0000"/>
                </a:solidFill>
              </a:rPr>
              <a:t>[</a:t>
            </a:r>
            <a:r>
              <a:rPr lang="en-US" sz="2400" dirty="0" err="1">
                <a:solidFill>
                  <a:srgbClr val="FF0000"/>
                </a:solidFill>
              </a:rPr>
              <a:t>S</a:t>
            </a:r>
            <a:r>
              <a:rPr lang="en-US" sz="2400" baseline="-25000" dirty="0" err="1">
                <a:solidFill>
                  <a:srgbClr val="FF0000"/>
                </a:solidFill>
              </a:rPr>
              <a:t>y</a:t>
            </a:r>
            <a:r>
              <a:rPr lang="en-US" sz="2400" dirty="0" err="1">
                <a:solidFill>
                  <a:srgbClr val="FF0000"/>
                </a:solidFill>
              </a:rPr>
              <a:t>,j</a:t>
            </a:r>
            <a:r>
              <a:rPr lang="en-US" sz="2400" dirty="0">
                <a:solidFill>
                  <a:srgbClr val="FF0000"/>
                </a:solidFill>
              </a:rPr>
              <a:t>] </a:t>
            </a:r>
            <a:r>
              <a:rPr lang="en-US" sz="2400" dirty="0"/>
              <a:t>indicates </a:t>
            </a:r>
            <a:r>
              <a:rPr lang="en-US" sz="2400" dirty="0" err="1">
                <a:solidFill>
                  <a:srgbClr val="FF0000"/>
                </a:solidFill>
              </a:rPr>
              <a:t>j</a:t>
            </a:r>
            <a:r>
              <a:rPr lang="en-US" sz="2400" dirty="0"/>
              <a:t> updates by server </a:t>
            </a:r>
            <a:r>
              <a:rPr lang="en-US" sz="2400" dirty="0" err="1">
                <a:solidFill>
                  <a:srgbClr val="FF0000"/>
                </a:solidFill>
              </a:rPr>
              <a:t>S</a:t>
            </a:r>
            <a:r>
              <a:rPr lang="en-US" sz="2400" baseline="-25000" dirty="0" err="1">
                <a:solidFill>
                  <a:srgbClr val="FF0000"/>
                </a:solidFill>
              </a:rPr>
              <a:t>y</a:t>
            </a:r>
            <a:endParaRPr lang="en-US" sz="2400" dirty="0">
              <a:solidFill>
                <a:srgbClr val="FF0000"/>
              </a:solidFill>
            </a:endParaRPr>
          </a:p>
          <a:p>
            <a:pPr marL="457200" indent="0" algn="l" eaLnBrk="1" hangingPunct="1"/>
            <a:endParaRPr lang="en-US" sz="2800" dirty="0"/>
          </a:p>
        </p:txBody>
      </p:sp>
      <p:pic>
        <p:nvPicPr>
          <p:cNvPr id="4" name="Picture 3"/>
          <p:cNvPicPr>
            <a:picLocks noChangeAspect="1"/>
          </p:cNvPicPr>
          <p:nvPr/>
        </p:nvPicPr>
        <p:blipFill>
          <a:blip r:embed="rId2"/>
          <a:stretch>
            <a:fillRect/>
          </a:stretch>
        </p:blipFill>
        <p:spPr>
          <a:xfrm>
            <a:off x="5334000" y="1524000"/>
            <a:ext cx="3556000" cy="5080000"/>
          </a:xfrm>
          <a:prstGeom prst="rect">
            <a:avLst/>
          </a:prstGeom>
        </p:spPr>
      </p:pic>
    </p:spTree>
    <p:extLst>
      <p:ext uri="{BB962C8B-B14F-4D97-AF65-F5344CB8AC3E}">
        <p14:creationId xmlns:p14="http://schemas.microsoft.com/office/powerpoint/2010/main" val="277128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Execution of </a:t>
            </a:r>
            <a:r>
              <a:rPr lang="en-US" i="1"/>
              <a:t>get( )</a:t>
            </a:r>
            <a:r>
              <a:rPr lang="en-US"/>
              <a:t> and </a:t>
            </a:r>
            <a:r>
              <a:rPr lang="en-US" i="1"/>
              <a:t>put( )</a:t>
            </a:r>
          </a:p>
        </p:txBody>
      </p:sp>
      <p:sp>
        <p:nvSpPr>
          <p:cNvPr id="31747" name="Rectangle 3"/>
          <p:cNvSpPr>
            <a:spLocks noGrp="1" noChangeArrowheads="1"/>
          </p:cNvSpPr>
          <p:nvPr>
            <p:ph type="body" idx="1"/>
          </p:nvPr>
        </p:nvSpPr>
        <p:spPr>
          <a:xfrm>
            <a:off x="4762" y="1600200"/>
            <a:ext cx="9139238" cy="5257800"/>
          </a:xfrm>
        </p:spPr>
        <p:txBody>
          <a:bodyPr/>
          <a:lstStyle/>
          <a:p>
            <a:pPr marL="800100" indent="-342900" algn="l" eaLnBrk="1" hangingPunct="1"/>
            <a:r>
              <a:rPr lang="en-US" sz="2800" dirty="0"/>
              <a:t>Operations can originate at any node in the system</a:t>
            </a:r>
          </a:p>
          <a:p>
            <a:pPr marL="800100" indent="-342900" algn="l" eaLnBrk="1" hangingPunct="1"/>
            <a:endParaRPr lang="en-US" sz="2800" dirty="0"/>
          </a:p>
          <a:p>
            <a:pPr marL="800100" indent="-342900" algn="l" eaLnBrk="1" hangingPunct="1"/>
            <a:r>
              <a:rPr lang="en-US" sz="2800" dirty="0"/>
              <a:t>Clients may</a:t>
            </a:r>
          </a:p>
          <a:p>
            <a:pPr marL="1257300" lvl="3" indent="-342900">
              <a:buSzPct val="60000"/>
              <a:buFontTx/>
              <a:buBlip>
                <a:blip r:embed="rId2"/>
              </a:buBlip>
            </a:pPr>
            <a:r>
              <a:rPr lang="en-US" sz="2400" dirty="0">
                <a:ea typeface="ＭＳ Ｐゴシック" pitchFamily="14" charset="-128"/>
              </a:rPr>
              <a:t>Route request through a load-balancing coordinator node</a:t>
            </a:r>
          </a:p>
          <a:p>
            <a:pPr marL="1257300" lvl="3" indent="-342900">
              <a:buSzPct val="60000"/>
              <a:buFontTx/>
              <a:buBlip>
                <a:blip r:embed="rId2"/>
              </a:buBlip>
            </a:pPr>
            <a:r>
              <a:rPr lang="en-US" sz="2400" dirty="0">
                <a:ea typeface="ＭＳ Ｐゴシック" pitchFamily="14" charset="-128"/>
              </a:rPr>
              <a:t>Use client software that routes the request directly to the coordinator for that object</a:t>
            </a:r>
          </a:p>
          <a:p>
            <a:pPr marL="800100" indent="-342900" algn="l" eaLnBrk="1" hangingPunct="1"/>
            <a:endParaRPr lang="en-US" sz="2800" dirty="0"/>
          </a:p>
          <a:p>
            <a:pPr marL="457200" indent="0" algn="l" eaLnBrk="1" hangingPunct="1"/>
            <a:r>
              <a:rPr lang="en-US" sz="2800" dirty="0"/>
              <a:t>The coordinator needs R nodes for reading and W nodes for writing, where R + W &gt; N. A version of the quorum protocol called </a:t>
            </a:r>
            <a:r>
              <a:rPr lang="en-US" sz="2800" dirty="0">
                <a:solidFill>
                  <a:srgbClr val="FF0000"/>
                </a:solidFill>
              </a:rPr>
              <a:t>Sloppy Quorum </a:t>
            </a:r>
            <a:r>
              <a:rPr lang="en-US" sz="2800" dirty="0"/>
              <a:t>is used.</a:t>
            </a:r>
          </a:p>
        </p:txBody>
      </p:sp>
    </p:spTree>
    <p:extLst>
      <p:ext uri="{BB962C8B-B14F-4D97-AF65-F5344CB8AC3E}">
        <p14:creationId xmlns:p14="http://schemas.microsoft.com/office/powerpoint/2010/main" val="4245960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Sloppy Quorum</a:t>
            </a:r>
          </a:p>
        </p:txBody>
      </p:sp>
      <p:sp>
        <p:nvSpPr>
          <p:cNvPr id="32771" name="Rectangle 3"/>
          <p:cNvSpPr>
            <a:spLocks noGrp="1" noChangeArrowheads="1"/>
          </p:cNvSpPr>
          <p:nvPr>
            <p:ph type="body" idx="1"/>
          </p:nvPr>
        </p:nvSpPr>
        <p:spPr>
          <a:xfrm>
            <a:off x="0" y="1600200"/>
            <a:ext cx="9144000" cy="4983163"/>
          </a:xfrm>
        </p:spPr>
        <p:txBody>
          <a:bodyPr/>
          <a:lstStyle/>
          <a:p>
            <a:pPr marL="457200" indent="0" algn="l" eaLnBrk="1" hangingPunct="1"/>
            <a:r>
              <a:rPr lang="en-US" sz="2800" i="1" dirty="0"/>
              <a:t>put( ):</a:t>
            </a:r>
            <a:r>
              <a:rPr lang="en-US" sz="2800" dirty="0"/>
              <a:t> the coordinator writes to the first N </a:t>
            </a:r>
            <a:r>
              <a:rPr lang="en-US" sz="2800" i="1" dirty="0"/>
              <a:t>healthy</a:t>
            </a:r>
            <a:r>
              <a:rPr lang="en-US" sz="2800" dirty="0"/>
              <a:t> nodes on the preference list</a:t>
            </a:r>
          </a:p>
          <a:p>
            <a:pPr marL="1257300" lvl="3" indent="-342900">
              <a:buSzPct val="60000"/>
              <a:buFontTx/>
              <a:buBlip>
                <a:blip r:embed="rId2"/>
              </a:buBlip>
            </a:pPr>
            <a:r>
              <a:rPr lang="en-US" sz="2400" dirty="0"/>
              <a:t>If W writes succeed, the write is considered to be successful</a:t>
            </a:r>
          </a:p>
          <a:p>
            <a:pPr marL="457200" indent="0" algn="l" eaLnBrk="1" hangingPunct="1"/>
            <a:endParaRPr lang="en-US" sz="2800" i="1" dirty="0"/>
          </a:p>
          <a:p>
            <a:pPr marL="457200" indent="0" algn="l" eaLnBrk="1" hangingPunct="1"/>
            <a:r>
              <a:rPr lang="en-US" sz="2800" i="1" dirty="0"/>
              <a:t>get( ):</a:t>
            </a:r>
            <a:r>
              <a:rPr lang="en-US" sz="2800" dirty="0"/>
              <a:t> coordinator reads from N nodes</a:t>
            </a:r>
          </a:p>
          <a:p>
            <a:pPr marL="1257300" lvl="3" indent="-342900">
              <a:buSzPct val="60000"/>
              <a:buFontTx/>
              <a:buBlip>
                <a:blip r:embed="rId2"/>
              </a:buBlip>
            </a:pPr>
            <a:r>
              <a:rPr lang="en-US" sz="2400" dirty="0"/>
              <a:t>waits for R responses. </a:t>
            </a:r>
          </a:p>
          <a:p>
            <a:pPr marL="1257300" lvl="3" indent="-342900">
              <a:buSzPct val="60000"/>
              <a:buFontTx/>
              <a:buBlip>
                <a:blip r:embed="rId2"/>
              </a:buBlip>
            </a:pPr>
            <a:r>
              <a:rPr lang="en-US" sz="2400" dirty="0">
                <a:ea typeface="ＭＳ Ｐゴシック" pitchFamily="14" charset="-128"/>
              </a:rPr>
              <a:t>If they agree, return value</a:t>
            </a:r>
          </a:p>
          <a:p>
            <a:pPr marL="1257300" lvl="3" indent="-342900">
              <a:buSzPct val="60000"/>
              <a:buFontTx/>
              <a:buBlip>
                <a:blip r:embed="rId2"/>
              </a:buBlip>
            </a:pPr>
            <a:r>
              <a:rPr lang="en-US" sz="2400" dirty="0">
                <a:ea typeface="ＭＳ Ｐゴシック" pitchFamily="14" charset="-128"/>
              </a:rPr>
              <a:t>If they disagree, but are causally related, return the most recent value</a:t>
            </a:r>
          </a:p>
          <a:p>
            <a:pPr marL="1257300" lvl="3" indent="-342900">
              <a:buSzPct val="60000"/>
              <a:buFontTx/>
              <a:buBlip>
                <a:blip r:embed="rId2"/>
              </a:buBlip>
            </a:pPr>
            <a:r>
              <a:rPr lang="en-US" sz="2400" dirty="0">
                <a:ea typeface="ＭＳ Ｐゴシック" pitchFamily="14" charset="-128"/>
              </a:rPr>
              <a:t>If they are causally unrelated apply app-specific reconciliation techniques and write back the corrected version</a:t>
            </a:r>
          </a:p>
        </p:txBody>
      </p:sp>
    </p:spTree>
    <p:extLst>
      <p:ext uri="{BB962C8B-B14F-4D97-AF65-F5344CB8AC3E}">
        <p14:creationId xmlns:p14="http://schemas.microsoft.com/office/powerpoint/2010/main" val="97315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Hinted Handoff</a:t>
            </a:r>
          </a:p>
        </p:txBody>
      </p:sp>
      <p:sp>
        <p:nvSpPr>
          <p:cNvPr id="33795" name="Rectangle 3"/>
          <p:cNvSpPr>
            <a:spLocks noGrp="1" noChangeArrowheads="1"/>
          </p:cNvSpPr>
          <p:nvPr>
            <p:ph type="body" idx="1"/>
          </p:nvPr>
        </p:nvSpPr>
        <p:spPr>
          <a:xfrm>
            <a:off x="4762" y="1600200"/>
            <a:ext cx="9139238" cy="5257800"/>
          </a:xfrm>
        </p:spPr>
        <p:txBody>
          <a:bodyPr/>
          <a:lstStyle/>
          <a:p>
            <a:pPr marL="457200" indent="0" algn="l">
              <a:buSzPct val="60000"/>
            </a:pPr>
            <a:r>
              <a:rPr lang="en-US" sz="2800" dirty="0"/>
              <a:t>What if a write operation can’t get W of the first N nodes to agree on the write?</a:t>
            </a:r>
          </a:p>
          <a:p>
            <a:pPr marL="457200" indent="0" algn="l" eaLnBrk="1" hangingPunct="1"/>
            <a:endParaRPr lang="en-US" sz="2800" dirty="0"/>
          </a:p>
          <a:p>
            <a:pPr marL="457200" indent="0" algn="l" eaLnBrk="1" hangingPunct="1"/>
            <a:r>
              <a:rPr lang="en-US" sz="2800" dirty="0"/>
              <a:t>To preserve availability and durability, store the replica temporarily on another node in the preference list</a:t>
            </a:r>
          </a:p>
          <a:p>
            <a:pPr marL="1257300" lvl="3" indent="-342900">
              <a:buSzPct val="60000"/>
              <a:buFontTx/>
              <a:buBlip>
                <a:blip r:embed="rId2"/>
              </a:buBlip>
            </a:pPr>
            <a:r>
              <a:rPr lang="en-US" sz="2400" dirty="0"/>
              <a:t>accompanied by a metadata “hint” that remembers where the replica should be stored</a:t>
            </a:r>
          </a:p>
          <a:p>
            <a:pPr marL="1257300" lvl="3" indent="-342900">
              <a:buSzPct val="60000"/>
              <a:buFontTx/>
              <a:buBlip>
                <a:blip r:embed="rId2"/>
              </a:buBlip>
            </a:pPr>
            <a:r>
              <a:rPr lang="en-US" sz="2400" dirty="0"/>
              <a:t>this (another) node will eventually deliver the update to the correct node when it recovers</a:t>
            </a:r>
            <a:endParaRPr lang="en-US" sz="2800" dirty="0"/>
          </a:p>
          <a:p>
            <a:pPr marL="457200" indent="0" algn="l" eaLnBrk="1" hangingPunct="1"/>
            <a:r>
              <a:rPr lang="en-US" sz="2800" dirty="0">
                <a:solidFill>
                  <a:srgbClr val="FF0000"/>
                </a:solidFill>
              </a:rPr>
              <a:t>Hinted handoff </a:t>
            </a:r>
            <a:r>
              <a:rPr lang="en-US" sz="2800" dirty="0"/>
              <a:t>ensures that read and write operations don’t fail because of network partitioning or node failures.</a:t>
            </a:r>
          </a:p>
          <a:p>
            <a:pPr marL="800100" indent="-342900" algn="l" eaLnBrk="1" hangingPunct="1"/>
            <a:endParaRPr lang="en-US" sz="2800" dirty="0"/>
          </a:p>
        </p:txBody>
      </p:sp>
    </p:spTree>
    <p:extLst>
      <p:ext uri="{BB962C8B-B14F-4D97-AF65-F5344CB8AC3E}">
        <p14:creationId xmlns:p14="http://schemas.microsoft.com/office/powerpoint/2010/main" val="3799224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Handling Permanent Failures</a:t>
            </a:r>
          </a:p>
        </p:txBody>
      </p:sp>
      <p:sp>
        <p:nvSpPr>
          <p:cNvPr id="34819" name="Rectangle 3"/>
          <p:cNvSpPr>
            <a:spLocks noGrp="1" noChangeArrowheads="1"/>
          </p:cNvSpPr>
          <p:nvPr>
            <p:ph type="body" idx="1"/>
          </p:nvPr>
        </p:nvSpPr>
        <p:spPr>
          <a:xfrm>
            <a:off x="4762" y="1600200"/>
            <a:ext cx="9139238" cy="5257800"/>
          </a:xfrm>
        </p:spPr>
        <p:txBody>
          <a:bodyPr/>
          <a:lstStyle/>
          <a:p>
            <a:pPr marL="457200" indent="0" algn="l">
              <a:buSzPct val="60000"/>
            </a:pPr>
            <a:r>
              <a:rPr lang="en-US" sz="2800" dirty="0"/>
              <a:t>Hinted replicas may be lost before they can be returned to the right node. </a:t>
            </a:r>
          </a:p>
          <a:p>
            <a:pPr marL="1257300" lvl="3" indent="-342900">
              <a:buSzPct val="60000"/>
              <a:buFontTx/>
              <a:buBlip>
                <a:blip r:embed="rId2"/>
              </a:buBlip>
            </a:pPr>
            <a:r>
              <a:rPr lang="en-US" sz="2400" dirty="0"/>
              <a:t>Other problems may cause replicas to be lost or fall out of agreement</a:t>
            </a:r>
          </a:p>
          <a:p>
            <a:pPr marL="457200" indent="0" algn="l" eaLnBrk="1" hangingPunct="1"/>
            <a:endParaRPr lang="en-US" dirty="0"/>
          </a:p>
          <a:p>
            <a:pPr marL="457200" indent="0" algn="l" eaLnBrk="1" hangingPunct="1"/>
            <a:r>
              <a:rPr lang="en-US" sz="2800" dirty="0" err="1">
                <a:solidFill>
                  <a:srgbClr val="FF0000"/>
                </a:solidFill>
              </a:rPr>
              <a:t>Merkle</a:t>
            </a:r>
            <a:r>
              <a:rPr lang="en-US" sz="2800" dirty="0">
                <a:solidFill>
                  <a:srgbClr val="FF0000"/>
                </a:solidFill>
              </a:rPr>
              <a:t> trees </a:t>
            </a:r>
            <a:r>
              <a:rPr lang="en-US" sz="2800" dirty="0"/>
              <a:t>allow two nodes to compare a set of replicas and determine fairly easily</a:t>
            </a:r>
          </a:p>
          <a:p>
            <a:pPr marL="1257300" lvl="3" indent="-342900">
              <a:buSzPct val="60000"/>
              <a:buFontTx/>
              <a:buBlip>
                <a:blip r:embed="rId2"/>
              </a:buBlip>
            </a:pPr>
            <a:r>
              <a:rPr lang="en-US" sz="2400" dirty="0">
                <a:ea typeface="ＭＳ Ｐゴシック" pitchFamily="14" charset="-128"/>
              </a:rPr>
              <a:t>Whether or not they are consistent</a:t>
            </a:r>
          </a:p>
          <a:p>
            <a:pPr marL="1257300" lvl="3" indent="-342900">
              <a:buSzPct val="60000"/>
              <a:buFontTx/>
              <a:buBlip>
                <a:blip r:embed="rId2"/>
              </a:buBlip>
            </a:pPr>
            <a:r>
              <a:rPr lang="en-US" sz="2400" dirty="0">
                <a:ea typeface="ＭＳ Ｐゴシック" pitchFamily="14" charset="-128"/>
              </a:rPr>
              <a:t>Where the inconsistencies are</a:t>
            </a:r>
          </a:p>
        </p:txBody>
      </p:sp>
    </p:spTree>
    <p:extLst>
      <p:ext uri="{BB962C8B-B14F-4D97-AF65-F5344CB8AC3E}">
        <p14:creationId xmlns:p14="http://schemas.microsoft.com/office/powerpoint/2010/main" val="84905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err="1"/>
              <a:t>Merkle</a:t>
            </a:r>
            <a:r>
              <a:rPr lang="en-US" dirty="0"/>
              <a:t> trees</a:t>
            </a:r>
          </a:p>
        </p:txBody>
      </p:sp>
      <p:sp>
        <p:nvSpPr>
          <p:cNvPr id="35843" name="Rectangle 3"/>
          <p:cNvSpPr>
            <a:spLocks noGrp="1" noChangeArrowheads="1"/>
          </p:cNvSpPr>
          <p:nvPr>
            <p:ph type="body" idx="1"/>
          </p:nvPr>
        </p:nvSpPr>
        <p:spPr>
          <a:xfrm>
            <a:off x="0" y="1600200"/>
            <a:ext cx="9139238" cy="5257800"/>
          </a:xfrm>
        </p:spPr>
        <p:txBody>
          <a:bodyPr/>
          <a:lstStyle/>
          <a:p>
            <a:pPr marL="457200" indent="0" algn="l" eaLnBrk="1" hangingPunct="1"/>
            <a:r>
              <a:rPr lang="en-US" sz="2800" dirty="0" err="1"/>
              <a:t>Merkle</a:t>
            </a:r>
            <a:r>
              <a:rPr lang="en-US" sz="2800" dirty="0"/>
              <a:t> trees have leaves whose values are hashes of the values associated with keys (one key/leaf)</a:t>
            </a:r>
            <a:endParaRPr lang="en-US" dirty="0"/>
          </a:p>
          <a:p>
            <a:pPr marL="1257300" lvl="3" indent="-342900">
              <a:buSzPct val="60000"/>
              <a:buFontTx/>
              <a:buBlip>
                <a:blip r:embed="rId2"/>
              </a:buBlip>
            </a:pPr>
            <a:r>
              <a:rPr lang="en-US" sz="2400" dirty="0">
                <a:ea typeface="ＭＳ Ｐゴシック" pitchFamily="14" charset="-128"/>
              </a:rPr>
              <a:t>Parent nodes contain hashes of their children</a:t>
            </a:r>
          </a:p>
          <a:p>
            <a:pPr marL="1257300" lvl="3" indent="-342900">
              <a:buSzPct val="60000"/>
              <a:buFontTx/>
              <a:buBlip>
                <a:blip r:embed="rId2"/>
              </a:buBlip>
            </a:pPr>
            <a:r>
              <a:rPr lang="en-US" sz="2400" dirty="0">
                <a:ea typeface="ＭＳ Ｐゴシック" pitchFamily="14" charset="-128"/>
              </a:rPr>
              <a:t>Eventually, root contains a hash that represents everything in that replica</a:t>
            </a:r>
          </a:p>
        </p:txBody>
      </p:sp>
      <p:pic>
        <p:nvPicPr>
          <p:cNvPr id="5" name="Picture 4"/>
          <p:cNvPicPr>
            <a:picLocks noChangeAspect="1"/>
          </p:cNvPicPr>
          <p:nvPr/>
        </p:nvPicPr>
        <p:blipFill>
          <a:blip r:embed="rId3"/>
          <a:stretch>
            <a:fillRect/>
          </a:stretch>
        </p:blipFill>
        <p:spPr>
          <a:xfrm>
            <a:off x="2671665" y="4038600"/>
            <a:ext cx="6462684" cy="2499562"/>
          </a:xfrm>
          <a:prstGeom prst="rect">
            <a:avLst/>
          </a:prstGeom>
        </p:spPr>
      </p:pic>
    </p:spTree>
    <p:extLst>
      <p:ext uri="{BB962C8B-B14F-4D97-AF65-F5344CB8AC3E}">
        <p14:creationId xmlns:p14="http://schemas.microsoft.com/office/powerpoint/2010/main" val="4037262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err="1"/>
              <a:t>Merkle</a:t>
            </a:r>
            <a:r>
              <a:rPr lang="en-US" dirty="0"/>
              <a:t> trees</a:t>
            </a:r>
          </a:p>
        </p:txBody>
      </p:sp>
      <p:sp>
        <p:nvSpPr>
          <p:cNvPr id="35843" name="Rectangle 3"/>
          <p:cNvSpPr>
            <a:spLocks noGrp="1" noChangeArrowheads="1"/>
          </p:cNvSpPr>
          <p:nvPr>
            <p:ph type="body" idx="1"/>
          </p:nvPr>
        </p:nvSpPr>
        <p:spPr>
          <a:xfrm>
            <a:off x="0" y="1600200"/>
            <a:ext cx="9139238" cy="5257800"/>
          </a:xfrm>
        </p:spPr>
        <p:txBody>
          <a:bodyPr/>
          <a:lstStyle/>
          <a:p>
            <a:pPr marL="457200" indent="0" algn="l" eaLnBrk="1" hangingPunct="1"/>
            <a:r>
              <a:rPr lang="en-US" sz="2800" dirty="0"/>
              <a:t>Each node maintains a separate </a:t>
            </a:r>
            <a:r>
              <a:rPr lang="en-US" sz="2800" dirty="0" err="1"/>
              <a:t>Merkle</a:t>
            </a:r>
            <a:r>
              <a:rPr lang="en-US" sz="2800" dirty="0"/>
              <a:t> tree for each key range (the set of keys covered by a virtual node) it hosts</a:t>
            </a:r>
          </a:p>
        </p:txBody>
      </p:sp>
      <p:pic>
        <p:nvPicPr>
          <p:cNvPr id="2" name="Picture 1"/>
          <p:cNvPicPr>
            <a:picLocks noChangeAspect="1"/>
          </p:cNvPicPr>
          <p:nvPr/>
        </p:nvPicPr>
        <p:blipFill>
          <a:blip r:embed="rId2"/>
          <a:stretch>
            <a:fillRect/>
          </a:stretch>
        </p:blipFill>
        <p:spPr>
          <a:xfrm>
            <a:off x="2671665" y="4038600"/>
            <a:ext cx="6462684" cy="2499562"/>
          </a:xfrm>
          <a:prstGeom prst="rect">
            <a:avLst/>
          </a:prstGeom>
        </p:spPr>
      </p:pic>
    </p:spTree>
    <p:extLst>
      <p:ext uri="{BB962C8B-B14F-4D97-AF65-F5344CB8AC3E}">
        <p14:creationId xmlns:p14="http://schemas.microsoft.com/office/powerpoint/2010/main" val="767751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err="1"/>
              <a:t>Merkle</a:t>
            </a:r>
            <a:r>
              <a:rPr lang="en-US" dirty="0"/>
              <a:t> trees</a:t>
            </a:r>
          </a:p>
        </p:txBody>
      </p:sp>
      <p:sp>
        <p:nvSpPr>
          <p:cNvPr id="35843" name="Rectangle 3"/>
          <p:cNvSpPr>
            <a:spLocks noGrp="1" noChangeArrowheads="1"/>
          </p:cNvSpPr>
          <p:nvPr>
            <p:ph type="body" idx="1"/>
          </p:nvPr>
        </p:nvSpPr>
        <p:spPr>
          <a:xfrm>
            <a:off x="0" y="1600200"/>
            <a:ext cx="9139238" cy="5257800"/>
          </a:xfrm>
        </p:spPr>
        <p:txBody>
          <a:bodyPr/>
          <a:lstStyle/>
          <a:p>
            <a:pPr marL="457200" indent="0" algn="l" eaLnBrk="1" hangingPunct="1"/>
            <a:r>
              <a:rPr lang="en-US" sz="2800" dirty="0"/>
              <a:t>To detect inconsistency between two sets of replicas, compare the roots</a:t>
            </a:r>
          </a:p>
          <a:p>
            <a:pPr marL="1257300" lvl="3" indent="-342900">
              <a:buSzPct val="60000"/>
              <a:buFontTx/>
              <a:buBlip>
                <a:blip r:embed="rId2"/>
              </a:buBlip>
            </a:pPr>
            <a:r>
              <a:rPr lang="en-US" sz="2400" dirty="0">
                <a:ea typeface="ＭＳ Ｐゴシック" pitchFamily="14" charset="-128"/>
              </a:rPr>
              <a:t>Source of inconsistency can be detected by recursively comparing children</a:t>
            </a:r>
          </a:p>
        </p:txBody>
      </p:sp>
      <p:pic>
        <p:nvPicPr>
          <p:cNvPr id="2" name="Picture 1"/>
          <p:cNvPicPr>
            <a:picLocks noChangeAspect="1"/>
          </p:cNvPicPr>
          <p:nvPr/>
        </p:nvPicPr>
        <p:blipFill>
          <a:blip r:embed="rId3"/>
          <a:stretch>
            <a:fillRect/>
          </a:stretch>
        </p:blipFill>
        <p:spPr>
          <a:xfrm>
            <a:off x="2671665" y="4038600"/>
            <a:ext cx="6462684" cy="2499562"/>
          </a:xfrm>
          <a:prstGeom prst="rect">
            <a:avLst/>
          </a:prstGeom>
        </p:spPr>
      </p:pic>
    </p:spTree>
    <p:extLst>
      <p:ext uri="{BB962C8B-B14F-4D97-AF65-F5344CB8AC3E}">
        <p14:creationId xmlns:p14="http://schemas.microsoft.com/office/powerpoint/2010/main" val="3843971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a:t>Membership and Failure Detection</a:t>
            </a:r>
          </a:p>
        </p:txBody>
      </p:sp>
      <p:sp>
        <p:nvSpPr>
          <p:cNvPr id="37891" name="Rectangle 3"/>
          <p:cNvSpPr>
            <a:spLocks noGrp="1" noChangeArrowheads="1"/>
          </p:cNvSpPr>
          <p:nvPr>
            <p:ph type="body" idx="1"/>
          </p:nvPr>
        </p:nvSpPr>
        <p:spPr>
          <a:xfrm>
            <a:off x="0" y="1600200"/>
            <a:ext cx="9139238" cy="5257800"/>
          </a:xfrm>
        </p:spPr>
        <p:txBody>
          <a:bodyPr/>
          <a:lstStyle/>
          <a:p>
            <a:pPr marL="457200" indent="0" algn="l">
              <a:buSzPct val="60000"/>
            </a:pPr>
            <a:r>
              <a:rPr lang="en-US" sz="2800" dirty="0"/>
              <a:t>Temporary failures of nodes are possible but shouldn’t cause load re-balancing</a:t>
            </a:r>
          </a:p>
          <a:p>
            <a:pPr marL="457200" indent="0" algn="l" eaLnBrk="1" hangingPunct="1"/>
            <a:br>
              <a:rPr lang="en-US" sz="2800" dirty="0"/>
            </a:br>
            <a:r>
              <a:rPr lang="en-US" sz="2800" dirty="0"/>
              <a:t>Additions and deletions of nodes are also explicitly executed by an administrator</a:t>
            </a:r>
          </a:p>
          <a:p>
            <a:pPr marL="457200" indent="0" algn="l" eaLnBrk="1" hangingPunct="1"/>
            <a:endParaRPr lang="en-US" sz="2800" dirty="0"/>
          </a:p>
          <a:p>
            <a:pPr marL="457200" indent="0" algn="l" eaLnBrk="1" hangingPunct="1"/>
            <a:r>
              <a:rPr lang="en-US" sz="2800" dirty="0"/>
              <a:t>A </a:t>
            </a:r>
            <a:r>
              <a:rPr lang="en-US" sz="2800" dirty="0">
                <a:solidFill>
                  <a:srgbClr val="FF0000"/>
                </a:solidFill>
              </a:rPr>
              <a:t>gossip-based protocol </a:t>
            </a:r>
            <a:r>
              <a:rPr lang="en-US" sz="2800" dirty="0"/>
              <a:t>is used to ensure that every node eventually has a consistent view of its membership list</a:t>
            </a:r>
          </a:p>
          <a:p>
            <a:pPr marL="1257300" lvl="3" indent="-342900">
              <a:buSzPct val="60000"/>
              <a:buFontTx/>
              <a:buBlip>
                <a:blip r:embed="rId2"/>
              </a:buBlip>
            </a:pPr>
            <a:r>
              <a:rPr lang="en-US" sz="2400" dirty="0">
                <a:ea typeface="ＭＳ Ｐゴシック" pitchFamily="14" charset="-128"/>
              </a:rPr>
              <a:t>Members are the keys assigned to the ranges the node is responsible for</a:t>
            </a:r>
            <a:r>
              <a:rPr lang="en-US" sz="2800" dirty="0"/>
              <a:t> </a:t>
            </a:r>
          </a:p>
        </p:txBody>
      </p:sp>
    </p:spTree>
    <p:extLst>
      <p:ext uri="{BB962C8B-B14F-4D97-AF65-F5344CB8AC3E}">
        <p14:creationId xmlns:p14="http://schemas.microsoft.com/office/powerpoint/2010/main" val="213386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Gossip-based Protocol</a:t>
            </a:r>
          </a:p>
        </p:txBody>
      </p:sp>
      <p:sp>
        <p:nvSpPr>
          <p:cNvPr id="38915" name="Rectangle 3"/>
          <p:cNvSpPr>
            <a:spLocks noGrp="1" noChangeArrowheads="1"/>
          </p:cNvSpPr>
          <p:nvPr>
            <p:ph type="body" idx="1"/>
          </p:nvPr>
        </p:nvSpPr>
        <p:spPr>
          <a:xfrm>
            <a:off x="0" y="2057400"/>
            <a:ext cx="9139238" cy="4800600"/>
          </a:xfrm>
        </p:spPr>
        <p:txBody>
          <a:bodyPr/>
          <a:lstStyle/>
          <a:p>
            <a:pPr marL="457200" indent="0" algn="l" eaLnBrk="1" hangingPunct="1"/>
            <a:r>
              <a:rPr lang="en-US" sz="2800" dirty="0"/>
              <a:t>Periodically, each node contacts another node in the network, randomly selected</a:t>
            </a:r>
          </a:p>
          <a:p>
            <a:pPr marL="457200" indent="0" algn="l" eaLnBrk="1" hangingPunct="1"/>
            <a:endParaRPr lang="en-US" sz="2800" dirty="0"/>
          </a:p>
          <a:p>
            <a:pPr marL="457200" indent="0" algn="l" eaLnBrk="1" hangingPunct="1"/>
            <a:r>
              <a:rPr lang="en-US" sz="2800" dirty="0"/>
              <a:t>Nodes compare their membership histories and reconcile them</a:t>
            </a:r>
          </a:p>
        </p:txBody>
      </p:sp>
    </p:spTree>
    <p:extLst>
      <p:ext uri="{BB962C8B-B14F-4D97-AF65-F5344CB8AC3E}">
        <p14:creationId xmlns:p14="http://schemas.microsoft.com/office/powerpoint/2010/main" val="323704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304800" y="2514600"/>
            <a:ext cx="8534400" cy="1470025"/>
          </a:xfrm>
        </p:spPr>
        <p:txBody>
          <a:bodyPr/>
          <a:lstStyle/>
          <a:p>
            <a:pPr eaLnBrk="1" hangingPunct="1"/>
            <a:r>
              <a:rPr lang="en-US" dirty="0"/>
              <a:t>Dynamo:</a:t>
            </a:r>
            <a:br>
              <a:rPr lang="en-US" dirty="0"/>
            </a:br>
            <a:r>
              <a:rPr lang="en-US" dirty="0"/>
              <a:t>Amazon’s key-value storage system</a:t>
            </a:r>
          </a:p>
        </p:txBody>
      </p:sp>
    </p:spTree>
    <p:extLst>
      <p:ext uri="{BB962C8B-B14F-4D97-AF65-F5344CB8AC3E}">
        <p14:creationId xmlns:p14="http://schemas.microsoft.com/office/powerpoint/2010/main" val="324404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a:t>Load Balancing for </a:t>
            </a:r>
            <a:br>
              <a:rPr lang="en-US" sz="4000"/>
            </a:br>
            <a:r>
              <a:rPr lang="en-US" sz="4000"/>
              <a:t>Additions and Deletions</a:t>
            </a:r>
          </a:p>
        </p:txBody>
      </p:sp>
      <p:sp>
        <p:nvSpPr>
          <p:cNvPr id="39939" name="Rectangle 3"/>
          <p:cNvSpPr>
            <a:spLocks noGrp="1" noChangeArrowheads="1"/>
          </p:cNvSpPr>
          <p:nvPr>
            <p:ph type="body" idx="1"/>
          </p:nvPr>
        </p:nvSpPr>
        <p:spPr>
          <a:xfrm>
            <a:off x="0" y="2057400"/>
            <a:ext cx="9139238" cy="4800600"/>
          </a:xfrm>
        </p:spPr>
        <p:txBody>
          <a:bodyPr/>
          <a:lstStyle/>
          <a:p>
            <a:pPr marL="457200" indent="0" algn="l" eaLnBrk="1" hangingPunct="1"/>
            <a:r>
              <a:rPr lang="en-US" sz="2800" dirty="0"/>
              <a:t>When a node is added, it acquires key values from other nodes in the network.</a:t>
            </a:r>
          </a:p>
          <a:p>
            <a:pPr marL="1257300" lvl="3" indent="-342900">
              <a:buSzPct val="60000"/>
              <a:buFontTx/>
              <a:buBlip>
                <a:blip r:embed="rId2"/>
              </a:buBlip>
            </a:pPr>
            <a:r>
              <a:rPr lang="en-US" sz="2400" dirty="0">
                <a:ea typeface="ＭＳ Ｐゴシック" pitchFamily="14" charset="-128"/>
              </a:rPr>
              <a:t>Nodes learn of the added node through the gossip protocol, contact the node to offer their keys, which are then transferred after being accepted</a:t>
            </a:r>
          </a:p>
          <a:p>
            <a:pPr marL="1257300" lvl="3" indent="-342900">
              <a:buSzPct val="60000"/>
              <a:buFontTx/>
              <a:buBlip>
                <a:blip r:embed="rId2"/>
              </a:buBlip>
            </a:pPr>
            <a:r>
              <a:rPr lang="en-US" sz="2400" dirty="0">
                <a:ea typeface="ＭＳ Ｐゴシック" pitchFamily="14" charset="-128"/>
              </a:rPr>
              <a:t>When a node is removed, a similar process happens in reverse</a:t>
            </a:r>
          </a:p>
          <a:p>
            <a:pPr marL="457200" indent="0" algn="l" eaLnBrk="1" hangingPunct="1"/>
            <a:endParaRPr lang="en-US" sz="2800" dirty="0"/>
          </a:p>
          <a:p>
            <a:pPr marL="457200" indent="0" algn="l" eaLnBrk="1" hangingPunct="1"/>
            <a:r>
              <a:rPr lang="en-US" sz="2800" dirty="0"/>
              <a:t>Experience has shown that this approach leads to a relatively uniform distribution of key/value pairs across the system</a:t>
            </a:r>
          </a:p>
        </p:txBody>
      </p:sp>
    </p:spTree>
    <p:extLst>
      <p:ext uri="{BB962C8B-B14F-4D97-AF65-F5344CB8AC3E}">
        <p14:creationId xmlns:p14="http://schemas.microsoft.com/office/powerpoint/2010/main" val="2827284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dirty="0"/>
              <a:t>Dynamo can be customized</a:t>
            </a:r>
          </a:p>
        </p:txBody>
      </p:sp>
      <p:sp>
        <p:nvSpPr>
          <p:cNvPr id="39939" name="Rectangle 3"/>
          <p:cNvSpPr>
            <a:spLocks noGrp="1" noChangeArrowheads="1"/>
          </p:cNvSpPr>
          <p:nvPr>
            <p:ph type="body" idx="1"/>
          </p:nvPr>
        </p:nvSpPr>
        <p:spPr>
          <a:xfrm>
            <a:off x="0" y="1138238"/>
            <a:ext cx="9139238" cy="5719762"/>
          </a:xfrm>
        </p:spPr>
        <p:txBody>
          <a:bodyPr/>
          <a:lstStyle/>
          <a:p>
            <a:pPr marL="457200" indent="0" algn="l"/>
            <a:r>
              <a:rPr lang="en-US" sz="2800" dirty="0"/>
              <a:t>Dynamo is used by several services with different configurations and usage patterns:</a:t>
            </a:r>
          </a:p>
          <a:p>
            <a:pPr marL="1257300" lvl="3" indent="-342900">
              <a:buSzPct val="60000"/>
              <a:buBlip>
                <a:blip r:embed="rId2"/>
              </a:buBlip>
            </a:pPr>
            <a:r>
              <a:rPr lang="en-US" sz="2400" dirty="0"/>
              <a:t>Business logic specific reconciliation</a:t>
            </a:r>
          </a:p>
          <a:p>
            <a:pPr marL="1714500" lvl="4" indent="-342900">
              <a:buSzPct val="60000"/>
              <a:buBlip>
                <a:blip r:embed="rId2"/>
              </a:buBlip>
            </a:pPr>
            <a:r>
              <a:rPr lang="en-US" dirty="0"/>
              <a:t>In case of divergent versions, the client application performs its own reconciliation logic.</a:t>
            </a:r>
          </a:p>
          <a:p>
            <a:pPr marL="1714500" lvl="4" indent="-342900">
              <a:buSzPct val="60000"/>
              <a:buBlip>
                <a:blip r:embed="rId2"/>
              </a:buBlip>
            </a:pPr>
            <a:r>
              <a:rPr lang="en-US" dirty="0"/>
              <a:t>Example: shopping cart service</a:t>
            </a:r>
          </a:p>
          <a:p>
            <a:pPr marL="1257300" lvl="3" indent="-342900">
              <a:buSzPct val="60000"/>
              <a:buBlip>
                <a:blip r:embed="rId2"/>
              </a:buBlip>
            </a:pPr>
            <a:r>
              <a:rPr lang="en-US" sz="2400" dirty="0"/>
              <a:t>Timestamp based reconciliation</a:t>
            </a:r>
          </a:p>
          <a:p>
            <a:pPr marL="1714500" lvl="4" indent="-342900">
              <a:buSzPct val="60000"/>
              <a:buBlip>
                <a:blip r:embed="rId2"/>
              </a:buBlip>
            </a:pPr>
            <a:r>
              <a:rPr lang="en-US" dirty="0"/>
              <a:t>In case of divergent versions, Dynamo performs simple timestamp based reconciliation logic of “last write wins”</a:t>
            </a:r>
          </a:p>
          <a:p>
            <a:pPr marL="1714500" lvl="4" indent="-342900">
              <a:buSzPct val="60000"/>
              <a:buBlip>
                <a:blip r:embed="rId2"/>
              </a:buBlip>
            </a:pPr>
            <a:r>
              <a:rPr lang="en-US" dirty="0"/>
              <a:t>Example: customer session information service </a:t>
            </a:r>
          </a:p>
          <a:p>
            <a:pPr marL="1257300" lvl="3" indent="-342900">
              <a:buSzPct val="60000"/>
              <a:buBlip>
                <a:blip r:embed="rId2"/>
              </a:buBlip>
            </a:pPr>
            <a:r>
              <a:rPr lang="en-US" sz="2400" dirty="0"/>
              <a:t>High performance read engine</a:t>
            </a:r>
          </a:p>
          <a:p>
            <a:pPr marL="1714500" lvl="4" indent="-342900">
              <a:buSzPct val="60000"/>
              <a:buBlip>
                <a:blip r:embed="rId2"/>
              </a:buBlip>
            </a:pPr>
            <a:r>
              <a:rPr lang="en-US" dirty="0"/>
              <a:t>Some services are tuning the Dynamo quorum characteristics and using it as a high performance read engine. In this configuration, typically R is set to be 1 and W to be N</a:t>
            </a:r>
          </a:p>
          <a:p>
            <a:pPr marL="1714500" lvl="4" indent="-342900">
              <a:buSzPct val="60000"/>
              <a:buBlip>
                <a:blip r:embed="rId2"/>
              </a:buBlip>
            </a:pPr>
            <a:r>
              <a:rPr lang="en-US" dirty="0"/>
              <a:t>Example: product catalog service</a:t>
            </a:r>
          </a:p>
        </p:txBody>
      </p:sp>
    </p:spTree>
    <p:extLst>
      <p:ext uri="{BB962C8B-B14F-4D97-AF65-F5344CB8AC3E}">
        <p14:creationId xmlns:p14="http://schemas.microsoft.com/office/powerpoint/2010/main" val="548980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52400" y="1752600"/>
            <a:ext cx="8839200" cy="4801314"/>
          </a:xfrm>
          <a:prstGeom prst="rect">
            <a:avLst/>
          </a:prstGeom>
          <a:noFill/>
          <a:ln w="9525">
            <a:noFill/>
            <a:miter lim="800000"/>
            <a:headEnd/>
            <a:tailEnd/>
          </a:ln>
        </p:spPr>
        <p:txBody>
          <a:bodyPr wrap="square">
            <a:prstTxWarp prst="textNoShape">
              <a:avLst/>
            </a:prstTxWarp>
            <a:spAutoFit/>
          </a:bodyPr>
          <a:lstStyle/>
          <a:p>
            <a:r>
              <a:rPr lang="en-US" sz="1800" b="1" dirty="0">
                <a:latin typeface="+mn-lt"/>
              </a:rPr>
              <a:t>Problem			Technique		Advantage		</a:t>
            </a:r>
          </a:p>
          <a:p>
            <a:endParaRPr lang="en-US" sz="1600" dirty="0">
              <a:latin typeface="+mn-lt"/>
            </a:endParaRPr>
          </a:p>
          <a:p>
            <a:r>
              <a:rPr lang="en-US" sz="1600" dirty="0">
                <a:latin typeface="+mn-lt"/>
              </a:rPr>
              <a:t>Partitioning		Consistent Hashing		Incremental scalability</a:t>
            </a:r>
          </a:p>
          <a:p>
            <a:endParaRPr lang="en-US" sz="1600" dirty="0">
              <a:latin typeface="+mn-lt"/>
            </a:endParaRPr>
          </a:p>
          <a:p>
            <a:r>
              <a:rPr lang="en-US" sz="1600" dirty="0">
                <a:latin typeface="+mn-lt"/>
              </a:rPr>
              <a:t>High availability		Vector clocks, reconciled	Version size is decoupled</a:t>
            </a:r>
          </a:p>
          <a:p>
            <a:r>
              <a:rPr lang="en-US" sz="1600" dirty="0">
                <a:latin typeface="+mn-lt"/>
              </a:rPr>
              <a:t>for writes			during reads		from update rates</a:t>
            </a:r>
          </a:p>
          <a:p>
            <a:endParaRPr lang="en-US" sz="1600" dirty="0">
              <a:latin typeface="+mn-lt"/>
            </a:endParaRPr>
          </a:p>
          <a:p>
            <a:r>
              <a:rPr lang="en-US" sz="1600" dirty="0">
                <a:latin typeface="+mn-lt"/>
              </a:rPr>
              <a:t>Temporary			Sloppy quorum,		Provides high availability &amp;</a:t>
            </a:r>
          </a:p>
          <a:p>
            <a:r>
              <a:rPr lang="en-US" sz="1600" dirty="0">
                <a:latin typeface="+mn-lt"/>
              </a:rPr>
              <a:t>failures			hinted handoff		durability guarantee when</a:t>
            </a:r>
          </a:p>
          <a:p>
            <a:r>
              <a:rPr lang="en-US" sz="1600" dirty="0">
                <a:latin typeface="+mn-lt"/>
              </a:rPr>
              <a:t>						some of the replicas are</a:t>
            </a:r>
          </a:p>
          <a:p>
            <a:r>
              <a:rPr lang="en-US" sz="1600" dirty="0">
                <a:latin typeface="+mn-lt"/>
              </a:rPr>
              <a:t>						not available</a:t>
            </a:r>
          </a:p>
          <a:p>
            <a:endParaRPr lang="en-US" sz="1600" dirty="0">
              <a:latin typeface="+mn-lt"/>
            </a:endParaRPr>
          </a:p>
          <a:p>
            <a:r>
              <a:rPr lang="en-US" sz="1600" dirty="0">
                <a:latin typeface="+mn-lt"/>
              </a:rPr>
              <a:t>Permanent			Merkle trees		Synchronizes divergent replicas</a:t>
            </a:r>
          </a:p>
          <a:p>
            <a:r>
              <a:rPr lang="en-US" sz="1600" dirty="0">
                <a:latin typeface="+mn-lt"/>
              </a:rPr>
              <a:t>failures		 				in the background</a:t>
            </a:r>
          </a:p>
          <a:p>
            <a:endParaRPr lang="en-US" sz="1600" dirty="0">
              <a:latin typeface="+mn-lt"/>
            </a:endParaRPr>
          </a:p>
          <a:p>
            <a:r>
              <a:rPr lang="en-US" sz="1600" dirty="0">
                <a:latin typeface="+mn-lt"/>
              </a:rPr>
              <a:t>Membership &amp;		Gossip-based protocol	Preserves symmetry and avoids </a:t>
            </a:r>
          </a:p>
          <a:p>
            <a:r>
              <a:rPr lang="en-US" sz="1600" dirty="0">
                <a:latin typeface="+mn-lt"/>
              </a:rPr>
              <a:t>failure detection					having a centralized registry for</a:t>
            </a:r>
          </a:p>
          <a:p>
            <a:r>
              <a:rPr lang="en-US" sz="1600" dirty="0">
                <a:latin typeface="+mn-lt"/>
              </a:rPr>
              <a:t>						storing membership and node</a:t>
            </a:r>
          </a:p>
          <a:p>
            <a:r>
              <a:rPr lang="en-US" sz="1600" dirty="0">
                <a:latin typeface="+mn-lt"/>
              </a:rPr>
              <a:t>						</a:t>
            </a:r>
            <a:r>
              <a:rPr lang="en-US" sz="1600" dirty="0" err="1">
                <a:latin typeface="+mn-lt"/>
              </a:rPr>
              <a:t>liveness</a:t>
            </a:r>
            <a:r>
              <a:rPr lang="en-US" sz="1600" dirty="0">
                <a:latin typeface="+mn-lt"/>
              </a:rPr>
              <a:t> information</a:t>
            </a:r>
          </a:p>
        </p:txBody>
      </p:sp>
      <p:cxnSp>
        <p:nvCxnSpPr>
          <p:cNvPr id="4" name="Straight Connector 3"/>
          <p:cNvCxnSpPr/>
          <p:nvPr/>
        </p:nvCxnSpPr>
        <p:spPr bwMode="auto">
          <a:xfrm flipV="1">
            <a:off x="152400" y="2689498"/>
            <a:ext cx="8839200" cy="120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flipV="1">
            <a:off x="152400" y="3451498"/>
            <a:ext cx="8839200" cy="120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flipV="1">
            <a:off x="152400" y="4670698"/>
            <a:ext cx="8839200" cy="120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152400" y="5432698"/>
            <a:ext cx="8839200" cy="120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V="1">
            <a:off x="152400" y="2232298"/>
            <a:ext cx="8839200" cy="120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9" name="Rectangle 2"/>
          <p:cNvSpPr txBox="1">
            <a:spLocks noChangeArrowheads="1"/>
          </p:cNvSpPr>
          <p:nvPr/>
        </p:nvSpPr>
        <p:spPr bwMode="auto">
          <a:xfrm>
            <a:off x="0" y="0"/>
            <a:ext cx="9139238" cy="11382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
                <a:srgbClr val="FF0000"/>
              </a:buClr>
              <a:buSzPct val="100000"/>
              <a:buFont typeface="Times New Roman" pitchFamily="-65" charset="0"/>
              <a:buNone/>
              <a:tabLst/>
              <a:defRPr/>
            </a:pPr>
            <a:r>
              <a:rPr kumimoji="0" lang="en-US" sz="4400" b="0" i="0" u="none" strike="noStrike" kern="0" cap="none" spc="0" normalizeH="0" baseline="0" noProof="0">
                <a:ln>
                  <a:noFill/>
                </a:ln>
                <a:solidFill>
                  <a:srgbClr val="FF0000"/>
                </a:solidFill>
                <a:effectLst/>
                <a:uLnTx/>
                <a:uFillTx/>
                <a:latin typeface="+mj-lt"/>
                <a:ea typeface="+mj-ea"/>
                <a:cs typeface="+mj-cs"/>
              </a:rPr>
              <a:t>Summary</a:t>
            </a:r>
            <a:endParaRPr kumimoji="0" lang="en-US" sz="4400" b="0" i="0" u="none" strike="noStrike" kern="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2923874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Summary</a:t>
            </a:r>
          </a:p>
        </p:txBody>
      </p:sp>
      <p:sp>
        <p:nvSpPr>
          <p:cNvPr id="40963" name="Rectangle 3"/>
          <p:cNvSpPr>
            <a:spLocks noGrp="1" noChangeArrowheads="1"/>
          </p:cNvSpPr>
          <p:nvPr>
            <p:ph type="body" idx="1"/>
          </p:nvPr>
        </p:nvSpPr>
        <p:spPr>
          <a:xfrm>
            <a:off x="0" y="990600"/>
            <a:ext cx="9139238" cy="5867400"/>
          </a:xfrm>
        </p:spPr>
        <p:txBody>
          <a:bodyPr/>
          <a:lstStyle/>
          <a:p>
            <a:pPr marL="800100" indent="-342900" algn="l">
              <a:buSzPct val="60000"/>
            </a:pPr>
            <a:endParaRPr lang="en-US" dirty="0"/>
          </a:p>
          <a:p>
            <a:pPr marL="1204912" lvl="2" indent="-342900">
              <a:buSzPct val="60000"/>
              <a:buFontTx/>
              <a:buBlip>
                <a:blip r:embed="rId2"/>
              </a:buBlip>
            </a:pPr>
            <a:r>
              <a:rPr lang="en-US" sz="2800" dirty="0"/>
              <a:t>High scalability, including incremental scalability</a:t>
            </a:r>
          </a:p>
          <a:p>
            <a:pPr marL="1204912" lvl="2" indent="-342900">
              <a:buSzPct val="60000"/>
              <a:buFontTx/>
              <a:buBlip>
                <a:blip r:embed="rId2"/>
              </a:buBlip>
            </a:pPr>
            <a:r>
              <a:rPr lang="en-US" sz="2800" dirty="0"/>
              <a:t>Very high availability is possible, at the cost of consistency</a:t>
            </a:r>
          </a:p>
          <a:p>
            <a:pPr marL="1204912" lvl="2" indent="-342900">
              <a:buSzPct val="60000"/>
              <a:buFontTx/>
              <a:buBlip>
                <a:blip r:embed="rId2"/>
              </a:buBlip>
            </a:pPr>
            <a:r>
              <a:rPr lang="en-US" sz="2800" dirty="0"/>
              <a:t>App developers can customize the storage system to emphasize performance, durability, or consistency</a:t>
            </a:r>
          </a:p>
          <a:p>
            <a:pPr marL="1662112" lvl="3" indent="-342900">
              <a:buSzPct val="60000"/>
              <a:buFontTx/>
              <a:buBlip>
                <a:blip r:embed="rId2"/>
              </a:buBlip>
            </a:pPr>
            <a:r>
              <a:rPr lang="en-US" sz="2400" dirty="0"/>
              <a:t>The primary parameters are N, R, and W</a:t>
            </a:r>
          </a:p>
          <a:p>
            <a:pPr marL="1204912" lvl="2" indent="-342900">
              <a:buSzPct val="60000"/>
              <a:buFontTx/>
              <a:buBlip>
                <a:blip r:embed="rId2"/>
              </a:buBlip>
            </a:pPr>
            <a:r>
              <a:rPr lang="en-US" sz="2800" dirty="0"/>
              <a:t>Dynamo shows that decentralization and eventual consistency can provide a satisfactory platform for hosting highly-available applications.</a:t>
            </a:r>
          </a:p>
          <a:p>
            <a:pPr marL="862012" lvl="2" indent="0">
              <a:buSzPct val="60000"/>
              <a:buNone/>
            </a:pPr>
            <a:endParaRPr lang="en-US" sz="2800" dirty="0"/>
          </a:p>
          <a:p>
            <a:pPr marL="862012" lvl="2" indent="0">
              <a:buSzPct val="60000"/>
              <a:buNone/>
            </a:pPr>
            <a:r>
              <a:rPr lang="en-US" sz="2000" dirty="0">
                <a:hlinkClick r:id="rId3"/>
              </a:rPr>
              <a:t>https://www.allthingsdistributed.com/2007/10/amazons_dynamo.html</a:t>
            </a:r>
            <a:endParaRPr lang="en-US" sz="2000" dirty="0"/>
          </a:p>
        </p:txBody>
      </p:sp>
    </p:spTree>
    <p:extLst>
      <p:ext uri="{BB962C8B-B14F-4D97-AF65-F5344CB8AC3E}">
        <p14:creationId xmlns:p14="http://schemas.microsoft.com/office/powerpoint/2010/main" val="3981120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a:t>Riak</a:t>
            </a:r>
            <a:endParaRPr lang="en-US" dirty="0"/>
          </a:p>
        </p:txBody>
      </p:sp>
      <p:sp>
        <p:nvSpPr>
          <p:cNvPr id="40963" name="Rectangle 3"/>
          <p:cNvSpPr>
            <a:spLocks noGrp="1" noChangeArrowheads="1"/>
          </p:cNvSpPr>
          <p:nvPr>
            <p:ph type="body" idx="1"/>
          </p:nvPr>
        </p:nvSpPr>
        <p:spPr>
          <a:xfrm>
            <a:off x="0" y="1600200"/>
            <a:ext cx="9139238" cy="5257800"/>
          </a:xfrm>
        </p:spPr>
        <p:txBody>
          <a:bodyPr/>
          <a:lstStyle/>
          <a:p>
            <a:pPr marL="800100" indent="-342900" algn="l">
              <a:buSzPct val="60000"/>
            </a:pPr>
            <a:endParaRPr lang="en-US" sz="2400" dirty="0"/>
          </a:p>
          <a:p>
            <a:pPr marL="1204912" lvl="2" indent="-342900">
              <a:buSzPct val="60000"/>
              <a:buFontTx/>
              <a:buBlip>
                <a:blip r:embed="rId2"/>
              </a:buBlip>
            </a:pPr>
            <a:r>
              <a:rPr lang="en-US" sz="2800" dirty="0"/>
              <a:t>A distributed, highly available, eventually consistent, highly scalable, open source key-value database </a:t>
            </a:r>
          </a:p>
          <a:p>
            <a:pPr marL="1662112" lvl="3" indent="-342900">
              <a:buSzPct val="60000"/>
              <a:buBlip>
                <a:blip r:embed="rId2"/>
              </a:buBlip>
            </a:pPr>
            <a:r>
              <a:rPr lang="en-US" sz="2400" dirty="0"/>
              <a:t>written primarily in </a:t>
            </a:r>
            <a:r>
              <a:rPr lang="en-US" sz="2400" dirty="0" err="1"/>
              <a:t>Erlang</a:t>
            </a:r>
            <a:endParaRPr lang="en-US" sz="2400" dirty="0"/>
          </a:p>
          <a:p>
            <a:pPr marL="1206500" lvl="1" indent="-342900">
              <a:buSzPct val="60000"/>
              <a:buBlip>
                <a:blip r:embed="rId2"/>
              </a:buBlip>
            </a:pPr>
            <a:r>
              <a:rPr lang="en-US" dirty="0"/>
              <a:t>Modeled after Amazon Dynamo</a:t>
            </a:r>
          </a:p>
          <a:p>
            <a:pPr marL="863600" lvl="1" indent="0">
              <a:buSzPct val="60000"/>
              <a:buNone/>
            </a:pPr>
            <a:endParaRPr lang="en-US" sz="2000" dirty="0">
              <a:hlinkClick r:id="rId3"/>
            </a:endParaRPr>
          </a:p>
          <a:p>
            <a:pPr marL="863600" lvl="1" indent="0">
              <a:buSzPct val="60000"/>
              <a:buNone/>
            </a:pPr>
            <a:r>
              <a:rPr lang="en-US" sz="2000" dirty="0">
                <a:hlinkClick r:id="rId3"/>
              </a:rPr>
              <a:t>https://docs.riak.com/riak/kv/2.2.3/learn/dynamo/</a:t>
            </a:r>
            <a:endParaRPr lang="en-US" sz="2000" dirty="0"/>
          </a:p>
          <a:p>
            <a:pPr marL="863600" lvl="1" indent="0">
              <a:buSzPct val="60000"/>
              <a:buNone/>
            </a:pPr>
            <a:r>
              <a:rPr lang="en-US" sz="2000" dirty="0">
                <a:hlinkClick r:id="rId4"/>
              </a:rPr>
              <a:t>https://</a:t>
            </a:r>
            <a:r>
              <a:rPr lang="en-US" sz="2000" dirty="0" err="1">
                <a:hlinkClick r:id="rId4"/>
              </a:rPr>
              <a:t>docs.riak.com</a:t>
            </a:r>
            <a:r>
              <a:rPr lang="en-US" sz="2000" dirty="0">
                <a:hlinkClick r:id="rId4"/>
              </a:rPr>
              <a:t>/</a:t>
            </a:r>
            <a:r>
              <a:rPr lang="en-US" sz="2000" dirty="0" err="1">
                <a:hlinkClick r:id="rId4"/>
              </a:rPr>
              <a:t>riak</a:t>
            </a:r>
            <a:r>
              <a:rPr lang="en-US" sz="2000" dirty="0">
                <a:hlinkClick r:id="rId4"/>
              </a:rPr>
              <a:t>/</a:t>
            </a:r>
            <a:r>
              <a:rPr lang="en-US" sz="2000" dirty="0" err="1">
                <a:hlinkClick r:id="rId4"/>
              </a:rPr>
              <a:t>kv</a:t>
            </a:r>
            <a:r>
              <a:rPr lang="en-US" sz="2000" dirty="0">
                <a:hlinkClick r:id="rId4"/>
              </a:rPr>
              <a:t>/2.2.3/learn/</a:t>
            </a:r>
            <a:endParaRPr lang="en-US" sz="2000" dirty="0"/>
          </a:p>
          <a:p>
            <a:pPr marL="1206500" lvl="1" indent="-342900">
              <a:buSzPct val="60000"/>
              <a:buBlip>
                <a:blip r:embed="rId2"/>
              </a:buBlip>
            </a:pPr>
            <a:endParaRPr lang="en-US" sz="1600" dirty="0"/>
          </a:p>
          <a:p>
            <a:pPr marL="1206500" lvl="1" indent="-342900">
              <a:buSzPct val="60000"/>
              <a:buBlip>
                <a:blip r:embed="rId2"/>
              </a:buBlip>
            </a:pPr>
            <a:r>
              <a:rPr lang="en-US" dirty="0" err="1">
                <a:solidFill>
                  <a:srgbClr val="FF0000"/>
                </a:solidFill>
              </a:rPr>
              <a:t>Akka</a:t>
            </a:r>
            <a:r>
              <a:rPr lang="en-US" dirty="0">
                <a:solidFill>
                  <a:srgbClr val="FF0000"/>
                </a:solidFill>
              </a:rPr>
              <a:t> cluster membership algorithm based on </a:t>
            </a:r>
            <a:r>
              <a:rPr lang="en-US" dirty="0" err="1">
                <a:solidFill>
                  <a:srgbClr val="FF0000"/>
                </a:solidFill>
              </a:rPr>
              <a:t>Riak</a:t>
            </a:r>
            <a:r>
              <a:rPr lang="en-US" dirty="0">
                <a:solidFill>
                  <a:srgbClr val="FF0000"/>
                </a:solidFill>
              </a:rPr>
              <a:t> approach</a:t>
            </a:r>
          </a:p>
          <a:p>
            <a:pPr marL="1319212" lvl="3" indent="0">
              <a:buSzPct val="60000"/>
              <a:buNone/>
            </a:pPr>
            <a:endParaRPr lang="en-US" dirty="0"/>
          </a:p>
        </p:txBody>
      </p:sp>
    </p:spTree>
    <p:extLst>
      <p:ext uri="{BB962C8B-B14F-4D97-AF65-F5344CB8AC3E}">
        <p14:creationId xmlns:p14="http://schemas.microsoft.com/office/powerpoint/2010/main" val="3803787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Dynamo </a:t>
            </a:r>
            <a:r>
              <a:rPr lang="en-US" dirty="0" err="1"/>
              <a:t>vs</a:t>
            </a:r>
            <a:r>
              <a:rPr lang="en-US" dirty="0"/>
              <a:t> </a:t>
            </a:r>
            <a:r>
              <a:rPr lang="en-US" dirty="0" err="1"/>
              <a:t>BigTable</a:t>
            </a:r>
            <a:endParaRPr lang="en-US" dirty="0"/>
          </a:p>
        </p:txBody>
      </p:sp>
      <p:sp>
        <p:nvSpPr>
          <p:cNvPr id="40963" name="Rectangle 3"/>
          <p:cNvSpPr>
            <a:spLocks noGrp="1" noChangeArrowheads="1"/>
          </p:cNvSpPr>
          <p:nvPr>
            <p:ph type="body" idx="1"/>
          </p:nvPr>
        </p:nvSpPr>
        <p:spPr>
          <a:xfrm>
            <a:off x="0" y="2057400"/>
            <a:ext cx="9139238" cy="4800600"/>
          </a:xfrm>
        </p:spPr>
        <p:txBody>
          <a:bodyPr/>
          <a:lstStyle/>
          <a:p>
            <a:pPr marL="457200" indent="0" algn="l">
              <a:buSzPct val="60000"/>
            </a:pPr>
            <a:r>
              <a:rPr lang="en-US" sz="2800" dirty="0"/>
              <a:t>Different types of data storage, designed for different needs</a:t>
            </a:r>
          </a:p>
          <a:p>
            <a:pPr marL="1204912" lvl="2" indent="-342900">
              <a:buSzPct val="60000"/>
              <a:buFontTx/>
              <a:buBlip>
                <a:blip r:embed="rId2"/>
              </a:buBlip>
            </a:pPr>
            <a:r>
              <a:rPr lang="en-US" dirty="0"/>
              <a:t>Dynamo optimizes latency</a:t>
            </a:r>
          </a:p>
          <a:p>
            <a:pPr marL="1204912" lvl="2" indent="-342900">
              <a:buSzPct val="60000"/>
              <a:buFontTx/>
              <a:buBlip>
                <a:blip r:embed="rId2"/>
              </a:buBlip>
            </a:pPr>
            <a:r>
              <a:rPr lang="en-US" dirty="0" err="1"/>
              <a:t>BigTable</a:t>
            </a:r>
            <a:r>
              <a:rPr lang="en-US" dirty="0"/>
              <a:t> emphasizes throughput</a:t>
            </a:r>
          </a:p>
          <a:p>
            <a:pPr marL="800100" indent="-342900" algn="l">
              <a:buSzPct val="60000"/>
            </a:pPr>
            <a:endParaRPr lang="en-US" dirty="0"/>
          </a:p>
          <a:p>
            <a:pPr marL="800100" indent="-342900" algn="l">
              <a:buSzPct val="60000"/>
            </a:pPr>
            <a:r>
              <a:rPr lang="en-US" sz="2800" dirty="0"/>
              <a:t>More precisely</a:t>
            </a:r>
          </a:p>
          <a:p>
            <a:pPr marL="1204912" lvl="2" indent="-342900">
              <a:buSzPct val="60000"/>
              <a:buFontTx/>
              <a:buBlip>
                <a:blip r:embed="rId2"/>
              </a:buBlip>
            </a:pPr>
            <a:r>
              <a:rPr lang="en-US" dirty="0"/>
              <a:t>Dynamo tends to emphasize network partition fault-tolerance and availability, at the expense of consistency</a:t>
            </a:r>
          </a:p>
          <a:p>
            <a:pPr marL="1204912" lvl="2" indent="-342900">
              <a:buSzPct val="60000"/>
              <a:buFontTx/>
              <a:buBlip>
                <a:blip r:embed="rId2"/>
              </a:buBlip>
            </a:pPr>
            <a:r>
              <a:rPr lang="en-US" dirty="0" err="1"/>
              <a:t>BigTable</a:t>
            </a:r>
            <a:r>
              <a:rPr lang="en-US" dirty="0"/>
              <a:t> tends to emphasize network partition fault-tolerance and consistency over availability</a:t>
            </a:r>
            <a:endParaRPr lang="en-US" sz="2800" dirty="0"/>
          </a:p>
        </p:txBody>
      </p:sp>
    </p:spTree>
    <p:extLst>
      <p:ext uri="{BB962C8B-B14F-4D97-AF65-F5344CB8AC3E}">
        <p14:creationId xmlns:p14="http://schemas.microsoft.com/office/powerpoint/2010/main" val="3710651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192C-E486-3E4B-9ADC-B721E5070025}"/>
              </a:ext>
            </a:extLst>
          </p:cNvPr>
          <p:cNvSpPr>
            <a:spLocks noGrp="1"/>
          </p:cNvSpPr>
          <p:nvPr>
            <p:ph type="title"/>
          </p:nvPr>
        </p:nvSpPr>
        <p:spPr>
          <a:xfrm>
            <a:off x="4762" y="2590800"/>
            <a:ext cx="9139238" cy="1138238"/>
          </a:xfrm>
        </p:spPr>
        <p:txBody>
          <a:bodyPr/>
          <a:lstStyle/>
          <a:p>
            <a:r>
              <a:rPr lang="en-US" dirty="0"/>
              <a:t>CAP theorem</a:t>
            </a:r>
          </a:p>
        </p:txBody>
      </p:sp>
    </p:spTree>
    <p:extLst>
      <p:ext uri="{BB962C8B-B14F-4D97-AF65-F5344CB8AC3E}">
        <p14:creationId xmlns:p14="http://schemas.microsoft.com/office/powerpoint/2010/main" val="1487967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Dynamo </a:t>
            </a:r>
            <a:r>
              <a:rPr lang="en-US" dirty="0" err="1"/>
              <a:t>vs</a:t>
            </a:r>
            <a:r>
              <a:rPr lang="en-US" dirty="0"/>
              <a:t> </a:t>
            </a:r>
            <a:r>
              <a:rPr lang="en-US" dirty="0" err="1"/>
              <a:t>BigTable</a:t>
            </a:r>
            <a:endParaRPr lang="en-US" dirty="0"/>
          </a:p>
        </p:txBody>
      </p:sp>
      <p:sp>
        <p:nvSpPr>
          <p:cNvPr id="40963" name="Rectangle 3"/>
          <p:cNvSpPr>
            <a:spLocks noGrp="1" noChangeArrowheads="1"/>
          </p:cNvSpPr>
          <p:nvPr>
            <p:ph type="body" idx="1"/>
          </p:nvPr>
        </p:nvSpPr>
        <p:spPr>
          <a:xfrm>
            <a:off x="0" y="2057400"/>
            <a:ext cx="9139238" cy="4800600"/>
          </a:xfrm>
        </p:spPr>
        <p:txBody>
          <a:bodyPr/>
          <a:lstStyle/>
          <a:p>
            <a:pPr marL="457200" indent="0" algn="l">
              <a:buSzPct val="60000"/>
            </a:pPr>
            <a:r>
              <a:rPr lang="en-US" sz="2800" dirty="0"/>
              <a:t>Different types of data storage, designed for different needs</a:t>
            </a:r>
          </a:p>
          <a:p>
            <a:pPr marL="1204912" lvl="2" indent="-342900">
              <a:buSzPct val="60000"/>
              <a:buFontTx/>
              <a:buBlip>
                <a:blip r:embed="rId2"/>
              </a:buBlip>
            </a:pPr>
            <a:r>
              <a:rPr lang="en-US" dirty="0"/>
              <a:t>Dynamo optimizes latency</a:t>
            </a:r>
          </a:p>
          <a:p>
            <a:pPr marL="1204912" lvl="2" indent="-342900">
              <a:buSzPct val="60000"/>
              <a:buFontTx/>
              <a:buBlip>
                <a:blip r:embed="rId2"/>
              </a:buBlip>
            </a:pPr>
            <a:r>
              <a:rPr lang="en-US" dirty="0" err="1"/>
              <a:t>BigTable</a:t>
            </a:r>
            <a:r>
              <a:rPr lang="en-US" dirty="0"/>
              <a:t> emphasizes throughput</a:t>
            </a:r>
          </a:p>
          <a:p>
            <a:pPr marL="800100" indent="-342900" algn="l">
              <a:buSzPct val="60000"/>
            </a:pPr>
            <a:endParaRPr lang="en-US" dirty="0"/>
          </a:p>
          <a:p>
            <a:pPr marL="800100" indent="-342900" algn="l">
              <a:buSzPct val="60000"/>
            </a:pPr>
            <a:r>
              <a:rPr lang="en-US" sz="2800" dirty="0"/>
              <a:t>More precisely</a:t>
            </a:r>
          </a:p>
          <a:p>
            <a:pPr marL="1204912" lvl="2" indent="-342900">
              <a:buSzPct val="60000"/>
              <a:buFontTx/>
              <a:buBlip>
                <a:blip r:embed="rId2"/>
              </a:buBlip>
            </a:pPr>
            <a:r>
              <a:rPr lang="en-US" dirty="0"/>
              <a:t>Dynamo tends to emphasize network partition fault-tolerance and availability, at the expense of consistency</a:t>
            </a:r>
          </a:p>
          <a:p>
            <a:pPr marL="1204912" lvl="2" indent="-342900">
              <a:buSzPct val="60000"/>
              <a:buFontTx/>
              <a:buBlip>
                <a:blip r:embed="rId2"/>
              </a:buBlip>
            </a:pPr>
            <a:r>
              <a:rPr lang="en-US" dirty="0" err="1"/>
              <a:t>BigTable</a:t>
            </a:r>
            <a:r>
              <a:rPr lang="en-US" dirty="0"/>
              <a:t> tends to emphasize network partition fault-tolerance and consistency over availability</a:t>
            </a:r>
            <a:endParaRPr lang="en-US" sz="2800" dirty="0"/>
          </a:p>
        </p:txBody>
      </p:sp>
    </p:spTree>
    <p:extLst>
      <p:ext uri="{BB962C8B-B14F-4D97-AF65-F5344CB8AC3E}">
        <p14:creationId xmlns:p14="http://schemas.microsoft.com/office/powerpoint/2010/main" val="277031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CAP theorem</a:t>
            </a:r>
          </a:p>
        </p:txBody>
      </p:sp>
      <p:sp>
        <p:nvSpPr>
          <p:cNvPr id="40963" name="Rectangle 3"/>
          <p:cNvSpPr>
            <a:spLocks noGrp="1" noChangeArrowheads="1"/>
          </p:cNvSpPr>
          <p:nvPr>
            <p:ph type="body" idx="1"/>
          </p:nvPr>
        </p:nvSpPr>
        <p:spPr>
          <a:xfrm>
            <a:off x="0" y="2057400"/>
            <a:ext cx="9139238" cy="4800600"/>
          </a:xfrm>
        </p:spPr>
        <p:txBody>
          <a:bodyPr/>
          <a:lstStyle/>
          <a:p>
            <a:pPr marL="457200" indent="0" algn="l">
              <a:buSzPct val="60000"/>
            </a:pPr>
            <a:r>
              <a:rPr lang="en-US" sz="2800" dirty="0"/>
              <a:t>Impossible for a distributed data store to simultaneously provide</a:t>
            </a:r>
          </a:p>
          <a:p>
            <a:pPr marL="1204912" lvl="2" indent="-342900">
              <a:buSzPct val="60000"/>
              <a:buFontTx/>
              <a:buBlip>
                <a:blip r:embed="rId2"/>
              </a:buBlip>
            </a:pPr>
            <a:r>
              <a:rPr lang="en-US" dirty="0"/>
              <a:t>Consistency (C)</a:t>
            </a:r>
          </a:p>
          <a:p>
            <a:pPr marL="1204912" lvl="2" indent="-342900">
              <a:buSzPct val="60000"/>
              <a:buFontTx/>
              <a:buBlip>
                <a:blip r:embed="rId2"/>
              </a:buBlip>
            </a:pPr>
            <a:r>
              <a:rPr lang="en-US" dirty="0"/>
              <a:t>Availability (A)</a:t>
            </a:r>
          </a:p>
          <a:p>
            <a:pPr marL="1204912" lvl="2" indent="-342900">
              <a:buSzPct val="60000"/>
              <a:buFontTx/>
              <a:buBlip>
                <a:blip r:embed="rId2"/>
              </a:buBlip>
            </a:pPr>
            <a:r>
              <a:rPr lang="en-US" dirty="0"/>
              <a:t>Partition-tolerance (P)</a:t>
            </a:r>
          </a:p>
          <a:p>
            <a:pPr marL="800100" lvl="2" indent="-342900">
              <a:buSzPct val="60000"/>
              <a:buNone/>
            </a:pPr>
            <a:endParaRPr lang="en-US" sz="2800" dirty="0"/>
          </a:p>
          <a:p>
            <a:pPr marL="800100" lvl="2" indent="-342900">
              <a:buSzPct val="60000"/>
              <a:buNone/>
            </a:pPr>
            <a:r>
              <a:rPr lang="en-US" sz="2800" dirty="0"/>
              <a:t>Conjectured by Brewer in 2000</a:t>
            </a:r>
          </a:p>
          <a:p>
            <a:pPr marL="800100" lvl="2" indent="-342900">
              <a:buSzPct val="60000"/>
              <a:buNone/>
            </a:pPr>
            <a:endParaRPr lang="en-US" sz="2800" dirty="0"/>
          </a:p>
          <a:p>
            <a:pPr marL="800100" lvl="2" indent="-342900">
              <a:buSzPct val="60000"/>
              <a:buNone/>
            </a:pPr>
            <a:r>
              <a:rPr lang="en-US" sz="2800" dirty="0"/>
              <a:t>Formally “proven” by </a:t>
            </a:r>
            <a:r>
              <a:rPr lang="en-US" sz="2800" dirty="0" err="1"/>
              <a:t>Gilbert&amp;Lynch</a:t>
            </a:r>
            <a:r>
              <a:rPr lang="en-US" sz="2800" dirty="0"/>
              <a:t> in 2002</a:t>
            </a:r>
          </a:p>
          <a:p>
            <a:pPr marL="1204912" lvl="2" indent="-342900">
              <a:buSzPct val="60000"/>
              <a:buNone/>
            </a:pPr>
            <a:endParaRPr lang="en-US" sz="2800" dirty="0"/>
          </a:p>
        </p:txBody>
      </p:sp>
    </p:spTree>
    <p:extLst>
      <p:ext uri="{BB962C8B-B14F-4D97-AF65-F5344CB8AC3E}">
        <p14:creationId xmlns:p14="http://schemas.microsoft.com/office/powerpoint/2010/main" val="3990981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a:latin typeface="+mn-lt"/>
              </a:rPr>
              <a:t>Hotel Booking</a:t>
            </a:r>
            <a:r>
              <a:rPr lang="en-US" sz="2800" dirty="0">
                <a:latin typeface="+mn-lt"/>
              </a:rPr>
              <a:t>: are we double-booking the same room?</a:t>
            </a:r>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a:latin typeface="+mn-lt"/>
              </a:rPr>
              <a:t>Bob</a:t>
            </a:r>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a:latin typeface="+mn-lt"/>
              </a:rPr>
              <a:t>Dong</a:t>
            </a:r>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457200" y="1417638"/>
            <a:ext cx="8229600" cy="4985836"/>
          </a:xfrm>
        </p:spPr>
        <p:txBody>
          <a:bodyPr/>
          <a:lstStyle/>
          <a:p>
            <a:r>
              <a:rPr lang="en-US" dirty="0"/>
              <a:t>A simple example:</a:t>
            </a:r>
          </a:p>
        </p:txBody>
      </p:sp>
    </p:spTree>
    <p:extLst>
      <p:ext uri="{BB962C8B-B14F-4D97-AF65-F5344CB8AC3E}">
        <p14:creationId xmlns:p14="http://schemas.microsoft.com/office/powerpoint/2010/main" val="23406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Amazon Dynamo</a:t>
            </a:r>
          </a:p>
        </p:txBody>
      </p:sp>
      <p:sp>
        <p:nvSpPr>
          <p:cNvPr id="14339" name="Rectangle 3"/>
          <p:cNvSpPr>
            <a:spLocks noGrp="1" noChangeArrowheads="1"/>
          </p:cNvSpPr>
          <p:nvPr>
            <p:ph type="body" idx="1"/>
          </p:nvPr>
        </p:nvSpPr>
        <p:spPr>
          <a:xfrm>
            <a:off x="4762" y="1600200"/>
            <a:ext cx="9139238" cy="5257800"/>
          </a:xfrm>
        </p:spPr>
        <p:txBody>
          <a:bodyPr/>
          <a:lstStyle/>
          <a:p>
            <a:pPr marL="800100" indent="-342900" algn="l" eaLnBrk="1" hangingPunct="1"/>
            <a:r>
              <a:rPr lang="en-US" dirty="0"/>
              <a:t>A data store for applications that require:</a:t>
            </a:r>
          </a:p>
          <a:p>
            <a:pPr marL="1257300" lvl="3" indent="-342900">
              <a:buSzPct val="60000"/>
              <a:buFontTx/>
              <a:buBlip>
                <a:blip r:embed="rId2"/>
              </a:buBlip>
            </a:pPr>
            <a:r>
              <a:rPr lang="en-US" sz="2400" dirty="0"/>
              <a:t>primary-key access to data</a:t>
            </a:r>
          </a:p>
          <a:p>
            <a:pPr marL="1257300" lvl="3" indent="-342900">
              <a:buSzPct val="60000"/>
              <a:buFontTx/>
              <a:buBlip>
                <a:blip r:embed="rId2"/>
              </a:buBlip>
            </a:pPr>
            <a:r>
              <a:rPr lang="en-US" sz="2400" dirty="0"/>
              <a:t>data size &lt; 1MB</a:t>
            </a:r>
          </a:p>
          <a:p>
            <a:pPr marL="1257300" lvl="3" indent="-342900">
              <a:buSzPct val="60000"/>
              <a:buFontTx/>
              <a:buBlip>
                <a:blip r:embed="rId2"/>
              </a:buBlip>
            </a:pPr>
            <a:r>
              <a:rPr lang="en-US" sz="2400" dirty="0"/>
              <a:t>scalability</a:t>
            </a:r>
          </a:p>
          <a:p>
            <a:pPr marL="1257300" lvl="3" indent="-342900">
              <a:buSzPct val="60000"/>
              <a:buFontTx/>
              <a:buBlip>
                <a:blip r:embed="rId2"/>
              </a:buBlip>
            </a:pPr>
            <a:r>
              <a:rPr lang="en-US" sz="2400" dirty="0"/>
              <a:t>high availability</a:t>
            </a:r>
          </a:p>
          <a:p>
            <a:pPr marL="1257300" lvl="3" indent="-342900">
              <a:buSzPct val="60000"/>
              <a:buFontTx/>
              <a:buBlip>
                <a:blip r:embed="rId2"/>
              </a:buBlip>
            </a:pPr>
            <a:r>
              <a:rPr lang="en-US" sz="2400" dirty="0"/>
              <a:t>fault tolerance</a:t>
            </a:r>
          </a:p>
          <a:p>
            <a:pPr marL="1257300" lvl="3" indent="-342900">
              <a:buSzPct val="60000"/>
              <a:buFontTx/>
              <a:buBlip>
                <a:blip r:embed="rId2"/>
              </a:buBlip>
            </a:pPr>
            <a:r>
              <a:rPr lang="en-US" sz="2400" dirty="0"/>
              <a:t>and </a:t>
            </a:r>
            <a:r>
              <a:rPr lang="en-US" sz="2400" dirty="0">
                <a:solidFill>
                  <a:srgbClr val="FF0000"/>
                </a:solidFill>
              </a:rPr>
              <a:t>really low latency</a:t>
            </a:r>
            <a:endParaRPr lang="en-US" sz="2800" dirty="0"/>
          </a:p>
          <a:p>
            <a:pPr marL="800100" lvl="2" indent="-342900">
              <a:buSzPct val="60000"/>
              <a:buNone/>
            </a:pPr>
            <a:r>
              <a:rPr lang="en-US" sz="2800" dirty="0"/>
              <a:t>No need for</a:t>
            </a:r>
            <a:endParaRPr lang="en-US" dirty="0"/>
          </a:p>
          <a:p>
            <a:pPr marL="1257300" lvl="3" indent="-342900">
              <a:buSzPct val="60000"/>
              <a:buFontTx/>
              <a:buBlip>
                <a:blip r:embed="rId2"/>
              </a:buBlip>
            </a:pPr>
            <a:r>
              <a:rPr lang="en-US" sz="2400" dirty="0"/>
              <a:t>Relational DB</a:t>
            </a:r>
          </a:p>
          <a:p>
            <a:pPr marL="1714500" lvl="4" indent="-342900">
              <a:buSzPct val="60000"/>
              <a:buFontTx/>
              <a:buBlip>
                <a:blip r:embed="rId2"/>
              </a:buBlip>
            </a:pPr>
            <a:r>
              <a:rPr lang="en-US" dirty="0">
                <a:ea typeface="ＭＳ Ｐゴシック" pitchFamily="14" charset="-128"/>
              </a:rPr>
              <a:t>Complexity and ACID properties imply little parallelism and low availability</a:t>
            </a:r>
          </a:p>
          <a:p>
            <a:pPr marL="1257300" lvl="3" indent="-342900">
              <a:buSzPct val="60000"/>
              <a:buFontTx/>
              <a:buBlip>
                <a:blip r:embed="rId2"/>
              </a:buBlip>
            </a:pPr>
            <a:r>
              <a:rPr lang="en-US" sz="2400" dirty="0"/>
              <a:t>Stringent security because it is used only by internal services</a:t>
            </a:r>
          </a:p>
        </p:txBody>
      </p:sp>
    </p:spTree>
    <p:extLst>
      <p:ext uri="{BB962C8B-B14F-4D97-AF65-F5344CB8AC3E}">
        <p14:creationId xmlns:p14="http://schemas.microsoft.com/office/powerpoint/2010/main" val="1060816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a:xfrm>
            <a:off x="457200" y="1417638"/>
            <a:ext cx="8229600" cy="4985836"/>
          </a:xfrm>
        </p:spPr>
        <p:txBody>
          <a:bodyPr/>
          <a:lstStyle/>
          <a:p>
            <a:r>
              <a:rPr lang="en-US" dirty="0"/>
              <a:t>A simple example:</a:t>
            </a:r>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a:latin typeface="+mn-lt"/>
              </a:rPr>
              <a:t>Hotel Booking</a:t>
            </a:r>
            <a:r>
              <a:rPr lang="en-US" sz="2800" dirty="0">
                <a:latin typeface="+mn-lt"/>
              </a:rPr>
              <a:t>: are we double-booking the same room?</a:t>
            </a:r>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a:latin typeface="+mn-lt"/>
              </a:rPr>
              <a:t>Bob</a:t>
            </a:r>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a:latin typeface="+mn-lt"/>
              </a:rPr>
              <a:t>Dong</a:t>
            </a:r>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Multiply 17"/>
          <p:cNvSpPr/>
          <p:nvPr/>
        </p:nvSpPr>
        <p:spPr>
          <a:xfrm>
            <a:off x="1156365" y="4199409"/>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ultiply 19"/>
          <p:cNvSpPr/>
          <p:nvPr/>
        </p:nvSpPr>
        <p:spPr>
          <a:xfrm>
            <a:off x="6771104" y="419360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072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a:xfrm>
            <a:off x="457200" y="1417638"/>
            <a:ext cx="8229600" cy="4985836"/>
          </a:xfrm>
        </p:spPr>
        <p:txBody>
          <a:bodyPr/>
          <a:lstStyle/>
          <a:p>
            <a:r>
              <a:rPr lang="en-US" dirty="0"/>
              <a:t>A simple example:</a:t>
            </a:r>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a:latin typeface="+mn-lt"/>
              </a:rPr>
              <a:t>Hotel Booking</a:t>
            </a:r>
            <a:r>
              <a:rPr lang="en-US" sz="2800" dirty="0">
                <a:latin typeface="+mn-lt"/>
              </a:rPr>
              <a:t>: are we double-booking the same room?</a:t>
            </a:r>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a:latin typeface="+mn-lt"/>
              </a:rPr>
              <a:t>Bob</a:t>
            </a:r>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a:latin typeface="+mn-lt"/>
              </a:rPr>
              <a:t>Dong</a:t>
            </a:r>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1088282" y="3484272"/>
            <a:ext cx="1196473" cy="896200"/>
          </a:xfrm>
          <a:prstGeom prst="rect">
            <a:avLst/>
          </a:prstGeom>
        </p:spPr>
      </p:pic>
      <p:pic>
        <p:nvPicPr>
          <p:cNvPr id="21" name="Picture 20"/>
          <p:cNvPicPr>
            <a:picLocks noChangeAspect="1"/>
          </p:cNvPicPr>
          <p:nvPr/>
        </p:nvPicPr>
        <p:blipFill>
          <a:blip r:embed="rId4"/>
          <a:stretch>
            <a:fillRect/>
          </a:stretch>
        </p:blipFill>
        <p:spPr>
          <a:xfrm>
            <a:off x="6765090" y="3627417"/>
            <a:ext cx="1196473" cy="896200"/>
          </a:xfrm>
          <a:prstGeom prst="rect">
            <a:avLst/>
          </a:prstGeom>
        </p:spPr>
      </p:pic>
    </p:spTree>
    <p:extLst>
      <p:ext uri="{BB962C8B-B14F-4D97-AF65-F5344CB8AC3E}">
        <p14:creationId xmlns:p14="http://schemas.microsoft.com/office/powerpoint/2010/main" val="1890717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Brewer’s CAP theorem</a:t>
            </a:r>
          </a:p>
        </p:txBody>
      </p:sp>
      <p:sp>
        <p:nvSpPr>
          <p:cNvPr id="40963" name="Rectangle 3"/>
          <p:cNvSpPr>
            <a:spLocks noGrp="1" noChangeArrowheads="1"/>
          </p:cNvSpPr>
          <p:nvPr>
            <p:ph type="body" idx="1"/>
          </p:nvPr>
        </p:nvSpPr>
        <p:spPr>
          <a:xfrm>
            <a:off x="0" y="2057400"/>
            <a:ext cx="8686800" cy="4800600"/>
          </a:xfrm>
        </p:spPr>
        <p:txBody>
          <a:bodyPr/>
          <a:lstStyle/>
          <a:p>
            <a:pPr marL="457200" indent="0" algn="l">
              <a:buSzPct val="60000"/>
            </a:pPr>
            <a:r>
              <a:rPr lang="en-US" sz="2800" dirty="0"/>
              <a:t>Assume two nodes storing replicated data on opposite sides of a partition </a:t>
            </a:r>
            <a:endParaRPr lang="en-US" dirty="0"/>
          </a:p>
          <a:p>
            <a:pPr marL="1204912" lvl="2" indent="-342900">
              <a:buSzPct val="60000"/>
              <a:buFontTx/>
              <a:buBlip>
                <a:blip r:embed="rId2"/>
              </a:buBlip>
            </a:pPr>
            <a:r>
              <a:rPr lang="en-US" dirty="0"/>
              <a:t>Allowing at least one node to update state will cause the nodes to become inconsistent, thus forfeiting C</a:t>
            </a:r>
          </a:p>
          <a:p>
            <a:pPr marL="1204912" lvl="2" indent="-342900">
              <a:buSzPct val="60000"/>
              <a:buFontTx/>
              <a:buBlip>
                <a:blip r:embed="rId2"/>
              </a:buBlip>
            </a:pPr>
            <a:r>
              <a:rPr lang="en-US" dirty="0"/>
              <a:t>Likewise, if the choice is to preserve consistency, one side of the partition must act as if it is unavailable, thus forfeiting A</a:t>
            </a:r>
          </a:p>
          <a:p>
            <a:pPr marL="1204912" lvl="2" indent="-342900">
              <a:buSzPct val="60000"/>
              <a:buFontTx/>
              <a:buBlip>
                <a:blip r:embed="rId2"/>
              </a:buBlip>
            </a:pPr>
            <a:r>
              <a:rPr lang="en-US" dirty="0"/>
              <a:t>Only when nodes communicate is it possible to preserve both consistency and availability, thereby forfeiting P</a:t>
            </a:r>
          </a:p>
          <a:p>
            <a:pPr marL="800100" lvl="2" indent="-342900">
              <a:buSzPct val="60000"/>
              <a:buNone/>
            </a:pPr>
            <a:r>
              <a:rPr lang="en-US" sz="2800" dirty="0"/>
              <a:t>Naïve Implication (“2 out of 3” view)</a:t>
            </a:r>
          </a:p>
          <a:p>
            <a:pPr marL="1204912" lvl="2" indent="-342900">
              <a:buSzPct val="60000"/>
              <a:buFontTx/>
              <a:buBlip>
                <a:blip r:embed="rId2"/>
              </a:buBlip>
            </a:pPr>
            <a:r>
              <a:rPr lang="en-US" dirty="0"/>
              <a:t>Since, for wide-area systems, designers cannot forfeit P, they must make a difficult choice between C and A</a:t>
            </a:r>
          </a:p>
          <a:p>
            <a:pPr marL="800100" lvl="1" indent="-342900">
              <a:buSzPct val="60000"/>
              <a:buNone/>
            </a:pPr>
            <a:endParaRPr lang="en-US" dirty="0"/>
          </a:p>
        </p:txBody>
      </p:sp>
    </p:spTree>
    <p:extLst>
      <p:ext uri="{BB962C8B-B14F-4D97-AF65-F5344CB8AC3E}">
        <p14:creationId xmlns:p14="http://schemas.microsoft.com/office/powerpoint/2010/main" val="180137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What about latency?</a:t>
            </a:r>
          </a:p>
        </p:txBody>
      </p:sp>
      <p:sp>
        <p:nvSpPr>
          <p:cNvPr id="40963" name="Rectangle 3"/>
          <p:cNvSpPr>
            <a:spLocks noGrp="1" noChangeArrowheads="1"/>
          </p:cNvSpPr>
          <p:nvPr>
            <p:ph type="body" idx="1"/>
          </p:nvPr>
        </p:nvSpPr>
        <p:spPr>
          <a:xfrm>
            <a:off x="0" y="1676400"/>
            <a:ext cx="9144000" cy="5181600"/>
          </a:xfrm>
        </p:spPr>
        <p:txBody>
          <a:bodyPr/>
          <a:lstStyle/>
          <a:p>
            <a:pPr marL="457200" indent="0" algn="l">
              <a:buSzPct val="60000"/>
            </a:pPr>
            <a:r>
              <a:rPr lang="en-US" sz="2800" dirty="0"/>
              <a:t>Latency and partitions are related</a:t>
            </a:r>
          </a:p>
          <a:p>
            <a:pPr marL="457200" indent="0" algn="l">
              <a:buSzPct val="60000"/>
            </a:pPr>
            <a:endParaRPr lang="en-US" sz="2800" dirty="0"/>
          </a:p>
          <a:p>
            <a:pPr marL="1204912" lvl="2" indent="-342900">
              <a:buSzPct val="60000"/>
              <a:buFontTx/>
              <a:buBlip>
                <a:blip r:embed="rId2"/>
              </a:buBlip>
            </a:pPr>
            <a:r>
              <a:rPr lang="en-US" dirty="0"/>
              <a:t>Operationally, the essence of CAP takes place during a partition-caused timeout, a period when the program must make a fundamental decision:</a:t>
            </a:r>
          </a:p>
          <a:p>
            <a:pPr marL="1662112" lvl="3" indent="-342900">
              <a:buSzPct val="60000"/>
              <a:buFontTx/>
              <a:buBlip>
                <a:blip r:embed="rId2"/>
              </a:buBlip>
            </a:pPr>
            <a:endParaRPr lang="en-US" dirty="0"/>
          </a:p>
          <a:p>
            <a:pPr marL="1662112" lvl="3" indent="-342900">
              <a:buSzPct val="60000"/>
              <a:buFontTx/>
              <a:buBlip>
                <a:blip r:embed="rId2"/>
              </a:buBlip>
            </a:pPr>
            <a:r>
              <a:rPr lang="en-US" dirty="0"/>
              <a:t>block/cancel the operation and thus decrease availability or </a:t>
            </a:r>
          </a:p>
          <a:p>
            <a:pPr marL="1662112" lvl="3" indent="-342900">
              <a:buSzPct val="60000"/>
              <a:buFontTx/>
              <a:buBlip>
                <a:blip r:embed="rId2"/>
              </a:buBlip>
            </a:pPr>
            <a:r>
              <a:rPr lang="en-US" dirty="0"/>
              <a:t>proceed with the operation and thus risk inconsistency</a:t>
            </a:r>
          </a:p>
          <a:p>
            <a:pPr marL="1204912" lvl="2" indent="-342900">
              <a:buSzPct val="60000"/>
              <a:buFontTx/>
              <a:buBlip>
                <a:blip r:embed="rId2"/>
              </a:buBlip>
            </a:pPr>
            <a:endParaRPr lang="en-US" dirty="0"/>
          </a:p>
          <a:p>
            <a:pPr marL="1204912" lvl="2" indent="-342900">
              <a:buSzPct val="60000"/>
              <a:buFontTx/>
              <a:buBlip>
                <a:blip r:embed="rId2"/>
              </a:buBlip>
            </a:pPr>
            <a:r>
              <a:rPr lang="en-US" dirty="0"/>
              <a:t>The first results in high latency (waiting until partition is repaired) and the second results in possible inconsistency </a:t>
            </a:r>
          </a:p>
        </p:txBody>
      </p:sp>
    </p:spTree>
    <p:extLst>
      <p:ext uri="{BB962C8B-B14F-4D97-AF65-F5344CB8AC3E}">
        <p14:creationId xmlns:p14="http://schemas.microsoft.com/office/powerpoint/2010/main" val="1032921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Brewer’s CAP theorem</a:t>
            </a:r>
          </a:p>
        </p:txBody>
      </p:sp>
      <p:sp>
        <p:nvSpPr>
          <p:cNvPr id="40963" name="Rectangle 3"/>
          <p:cNvSpPr>
            <a:spLocks noGrp="1" noChangeArrowheads="1"/>
          </p:cNvSpPr>
          <p:nvPr>
            <p:ph type="body" idx="1"/>
          </p:nvPr>
        </p:nvSpPr>
        <p:spPr>
          <a:xfrm>
            <a:off x="0" y="914400"/>
            <a:ext cx="8915400" cy="5943600"/>
          </a:xfrm>
        </p:spPr>
        <p:txBody>
          <a:bodyPr/>
          <a:lstStyle/>
          <a:p>
            <a:pPr marL="800100" lvl="1" indent="-342900">
              <a:buSzPct val="60000"/>
              <a:buNone/>
            </a:pPr>
            <a:r>
              <a:rPr lang="en-US" dirty="0" err="1"/>
              <a:t>BigTable</a:t>
            </a:r>
            <a:r>
              <a:rPr lang="en-US" dirty="0"/>
              <a:t> is a “CP type system”</a:t>
            </a:r>
          </a:p>
          <a:p>
            <a:pPr marL="1204912" lvl="2" indent="-342900">
              <a:buSzPct val="60000"/>
              <a:buFontTx/>
              <a:buBlip>
                <a:blip r:embed="rId2"/>
              </a:buBlip>
            </a:pPr>
            <a:r>
              <a:rPr lang="en-US" sz="2000" dirty="0" err="1"/>
              <a:t>Hbase</a:t>
            </a:r>
            <a:r>
              <a:rPr lang="en-US" sz="2000" dirty="0"/>
              <a:t>, </a:t>
            </a:r>
            <a:r>
              <a:rPr lang="en-US" sz="2000" dirty="0" err="1"/>
              <a:t>VoltDB</a:t>
            </a:r>
            <a:r>
              <a:rPr lang="en-US" sz="2000" dirty="0"/>
              <a:t>/H-Store are similar</a:t>
            </a:r>
          </a:p>
          <a:p>
            <a:pPr marL="800100" lvl="1" indent="-342900">
              <a:buSzPct val="60000"/>
              <a:buNone/>
            </a:pPr>
            <a:r>
              <a:rPr lang="en-US" dirty="0"/>
              <a:t>Dynamo is an “AP type system”</a:t>
            </a:r>
          </a:p>
          <a:p>
            <a:pPr marL="1204912" lvl="2" indent="-342900">
              <a:buSzPct val="60000"/>
              <a:buFontTx/>
              <a:buBlip>
                <a:blip r:embed="rId2"/>
              </a:buBlip>
            </a:pPr>
            <a:r>
              <a:rPr lang="en-US" sz="2000" dirty="0"/>
              <a:t>Cassandra, </a:t>
            </a:r>
            <a:r>
              <a:rPr lang="en-US" sz="2000" dirty="0" err="1"/>
              <a:t>Riak</a:t>
            </a:r>
            <a:r>
              <a:rPr lang="en-US" sz="2000" dirty="0"/>
              <a:t> are similar</a:t>
            </a:r>
          </a:p>
          <a:p>
            <a:pPr marL="800100" lvl="1" indent="-342900">
              <a:buSzPct val="60000"/>
              <a:buNone/>
            </a:pPr>
            <a:r>
              <a:rPr lang="en-US" dirty="0"/>
              <a:t>Yahoo’s PNUTS is an “AP type system”</a:t>
            </a:r>
          </a:p>
          <a:p>
            <a:pPr marL="1204912" lvl="2" indent="-342900">
              <a:buSzPct val="60000"/>
              <a:buFontTx/>
              <a:buBlip>
                <a:blip r:embed="rId2"/>
              </a:buBlip>
            </a:pPr>
            <a:r>
              <a:rPr lang="en-US" sz="2000" dirty="0"/>
              <a:t>maintains remote copies asynchronously</a:t>
            </a:r>
          </a:p>
          <a:p>
            <a:pPr marL="1204912" lvl="2" indent="-342900">
              <a:buSzPct val="60000"/>
              <a:buFontTx/>
              <a:buBlip>
                <a:blip r:embed="rId2"/>
              </a:buBlip>
            </a:pPr>
            <a:r>
              <a:rPr lang="en-US" sz="2000" dirty="0"/>
              <a:t>makes the “local” replica the master, which decreases latency</a:t>
            </a:r>
          </a:p>
          <a:p>
            <a:pPr marL="1204912" lvl="2" indent="-342900">
              <a:buSzPct val="60000"/>
              <a:buFontTx/>
              <a:buBlip>
                <a:blip r:embed="rId2"/>
              </a:buBlip>
            </a:pPr>
            <a:r>
              <a:rPr lang="en-US" sz="2000" dirty="0"/>
              <a:t>works well in practice because single user data master is naturally located according to the user’s (normal) location</a:t>
            </a:r>
          </a:p>
          <a:p>
            <a:pPr marL="800100" lvl="1" indent="-342900">
              <a:buSzPct val="60000"/>
              <a:buNone/>
            </a:pPr>
            <a:r>
              <a:rPr lang="en-US" dirty="0" err="1"/>
              <a:t>Facebook</a:t>
            </a:r>
            <a:r>
              <a:rPr lang="en-US" dirty="0"/>
              <a:t> uses a “CP type system”</a:t>
            </a:r>
          </a:p>
          <a:p>
            <a:pPr marL="1204912" lvl="2" indent="-342900">
              <a:buSzPct val="60000"/>
              <a:buFontTx/>
              <a:buBlip>
                <a:blip r:embed="rId2"/>
              </a:buBlip>
            </a:pPr>
            <a:r>
              <a:rPr lang="en-US" sz="2000" dirty="0"/>
              <a:t>the master copy is always in one location</a:t>
            </a:r>
          </a:p>
          <a:p>
            <a:pPr marL="1204912" lvl="2" indent="-342900">
              <a:buSzPct val="60000"/>
              <a:buFontTx/>
              <a:buBlip>
                <a:blip r:embed="rId2"/>
              </a:buBlip>
            </a:pPr>
            <a:r>
              <a:rPr lang="en-US" sz="2000" dirty="0"/>
              <a:t>user typically has a closer but potentially stale copy</a:t>
            </a:r>
          </a:p>
          <a:p>
            <a:pPr marL="1204912" lvl="2" indent="-342900">
              <a:buSzPct val="60000"/>
              <a:buFontTx/>
              <a:buBlip>
                <a:blip r:embed="rId2"/>
              </a:buBlip>
            </a:pPr>
            <a:r>
              <a:rPr lang="en-US" sz="2000" dirty="0"/>
              <a:t>when users update their pages, the update goes to the master copy directly as do all the user’s reads for about 20 seconds, despite higher latency. After 20 seconds, the user’s traffic reverts to the closer copy.</a:t>
            </a:r>
          </a:p>
        </p:txBody>
      </p:sp>
      <p:sp>
        <p:nvSpPr>
          <p:cNvPr id="4" name="TextBox 3"/>
          <p:cNvSpPr txBox="1"/>
          <p:nvPr/>
        </p:nvSpPr>
        <p:spPr>
          <a:xfrm>
            <a:off x="6019800" y="1524000"/>
            <a:ext cx="2895600" cy="830997"/>
          </a:xfrm>
          <a:prstGeom prst="rect">
            <a:avLst/>
          </a:prstGeom>
          <a:noFill/>
        </p:spPr>
        <p:txBody>
          <a:bodyPr wrap="square" rtlCol="0">
            <a:spAutoFit/>
          </a:bodyPr>
          <a:lstStyle/>
          <a:p>
            <a:r>
              <a:rPr lang="en-US" dirty="0">
                <a:latin typeface="+mn-lt"/>
              </a:rPr>
              <a:t>“AP”, “CP” are really rough generalizations</a:t>
            </a:r>
          </a:p>
        </p:txBody>
      </p:sp>
    </p:spTree>
    <p:extLst>
      <p:ext uri="{BB962C8B-B14F-4D97-AF65-F5344CB8AC3E}">
        <p14:creationId xmlns:p14="http://schemas.microsoft.com/office/powerpoint/2010/main" val="323646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ATM example</a:t>
            </a:r>
          </a:p>
        </p:txBody>
      </p:sp>
      <p:sp>
        <p:nvSpPr>
          <p:cNvPr id="40963" name="Rectangle 3"/>
          <p:cNvSpPr>
            <a:spLocks noGrp="1" noChangeArrowheads="1"/>
          </p:cNvSpPr>
          <p:nvPr>
            <p:ph type="body" idx="1"/>
          </p:nvPr>
        </p:nvSpPr>
        <p:spPr>
          <a:xfrm>
            <a:off x="0" y="1219200"/>
            <a:ext cx="8915400" cy="5638800"/>
          </a:xfrm>
        </p:spPr>
        <p:txBody>
          <a:bodyPr/>
          <a:lstStyle/>
          <a:p>
            <a:r>
              <a:rPr lang="en-US" dirty="0"/>
              <a:t>In design of an Automated Teller Machine (ATM):</a:t>
            </a:r>
          </a:p>
          <a:p>
            <a:pPr marL="1204912" lvl="2" indent="-342900">
              <a:buSzPct val="60000"/>
              <a:buFontTx/>
              <a:buBlip>
                <a:blip r:embed="rId2"/>
              </a:buBlip>
            </a:pPr>
            <a:r>
              <a:rPr lang="en-US" dirty="0"/>
              <a:t>Strong consistency appear to be a natural choice</a:t>
            </a:r>
          </a:p>
          <a:p>
            <a:pPr marL="1204912" lvl="2" indent="-342900">
              <a:buSzPct val="60000"/>
              <a:buFontTx/>
              <a:buBlip>
                <a:blip r:embed="rId2"/>
              </a:buBlip>
            </a:pPr>
            <a:r>
              <a:rPr lang="en-US" dirty="0"/>
              <a:t>However, in practice, A beats C</a:t>
            </a:r>
          </a:p>
          <a:p>
            <a:pPr marL="1204912" lvl="2" indent="-342900">
              <a:buSzPct val="60000"/>
              <a:buFontTx/>
              <a:buBlip>
                <a:blip r:embed="rId2"/>
              </a:buBlip>
            </a:pPr>
            <a:r>
              <a:rPr lang="en-US" dirty="0"/>
              <a:t>Higher availability means higher revenue</a:t>
            </a:r>
          </a:p>
          <a:p>
            <a:pPr marL="1204912" lvl="2" indent="-342900">
              <a:buSzPct val="60000"/>
              <a:buFontTx/>
              <a:buBlip>
                <a:blip r:embed="rId2"/>
              </a:buBlip>
            </a:pPr>
            <a:r>
              <a:rPr lang="en-US" dirty="0"/>
              <a:t>ATM will allow you to withdraw money </a:t>
            </a:r>
            <a:r>
              <a:rPr lang="en-US" i="1" dirty="0"/>
              <a:t>even if the machine is partitioned from the network</a:t>
            </a:r>
          </a:p>
          <a:p>
            <a:pPr marL="1204912" lvl="2" indent="-342900">
              <a:buSzPct val="60000"/>
              <a:buFontTx/>
              <a:buBlip>
                <a:blip r:embed="rId2"/>
              </a:buBlip>
            </a:pPr>
            <a:r>
              <a:rPr lang="en-US" dirty="0"/>
              <a:t>However, it puts a limit on the amount of withdraw (e.g., $200)</a:t>
            </a:r>
          </a:p>
          <a:p>
            <a:pPr marL="1204912" lvl="2" indent="-342900">
              <a:buSzPct val="60000"/>
              <a:buFontTx/>
              <a:buBlip>
                <a:blip r:embed="rId2"/>
              </a:buBlip>
            </a:pPr>
            <a:r>
              <a:rPr lang="en-US" dirty="0"/>
              <a:t>The bank might also charge you a fee when an overdraft happens</a:t>
            </a:r>
          </a:p>
        </p:txBody>
      </p:sp>
    </p:spTree>
    <p:extLst>
      <p:ext uri="{BB962C8B-B14F-4D97-AF65-F5344CB8AC3E}">
        <p14:creationId xmlns:p14="http://schemas.microsoft.com/office/powerpoint/2010/main" val="3148142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Brewer’s CAP theorem</a:t>
            </a:r>
          </a:p>
        </p:txBody>
      </p:sp>
      <p:sp>
        <p:nvSpPr>
          <p:cNvPr id="40963" name="Rectangle 3"/>
          <p:cNvSpPr>
            <a:spLocks noGrp="1" noChangeArrowheads="1"/>
          </p:cNvSpPr>
          <p:nvPr>
            <p:ph type="body" idx="1"/>
          </p:nvPr>
        </p:nvSpPr>
        <p:spPr>
          <a:xfrm>
            <a:off x="0" y="1600200"/>
            <a:ext cx="8915400" cy="5257800"/>
          </a:xfrm>
        </p:spPr>
        <p:txBody>
          <a:bodyPr/>
          <a:lstStyle/>
          <a:p>
            <a:pPr marL="800100" lvl="1" indent="-342900">
              <a:buSzPct val="60000"/>
              <a:buNone/>
            </a:pPr>
            <a:r>
              <a:rPr lang="en-US" dirty="0"/>
              <a:t>A more sophisticated view</a:t>
            </a:r>
          </a:p>
          <a:p>
            <a:pPr marL="1204912" lvl="2" indent="-342900">
              <a:buSzPct val="60000"/>
              <a:buFontTx/>
              <a:buBlip>
                <a:blip r:embed="rId2"/>
              </a:buBlip>
            </a:pPr>
            <a:r>
              <a:rPr lang="en-US" dirty="0"/>
              <a:t>Because partitions are rare, there is little reason to forfeit C or A when the system is not partitioned</a:t>
            </a:r>
          </a:p>
          <a:p>
            <a:pPr marL="1204912" lvl="2" indent="-342900">
              <a:buSzPct val="60000"/>
              <a:buFontTx/>
              <a:buBlip>
                <a:blip r:embed="rId2"/>
              </a:buBlip>
            </a:pPr>
            <a:r>
              <a:rPr lang="en-US" dirty="0"/>
              <a:t>The choice between C and A can occur many times within the same system at very fine granularity</a:t>
            </a:r>
          </a:p>
          <a:p>
            <a:pPr marL="1662112" lvl="3" indent="-342900">
              <a:buSzPct val="60000"/>
              <a:buFontTx/>
              <a:buBlip>
                <a:blip r:embed="rId2"/>
              </a:buBlip>
            </a:pPr>
            <a:r>
              <a:rPr lang="en-US" dirty="0"/>
              <a:t>not only can subsystems make different choices, but the choice can change according to the operation or specific data or user</a:t>
            </a:r>
          </a:p>
          <a:p>
            <a:pPr marL="1204912" lvl="2" indent="-342900">
              <a:buSzPct val="60000"/>
              <a:buFontTx/>
              <a:buBlip>
                <a:blip r:embed="rId2"/>
              </a:buBlip>
            </a:pPr>
            <a:r>
              <a:rPr lang="en-US" dirty="0"/>
              <a:t>The 3 properties are more continuous than binary</a:t>
            </a:r>
          </a:p>
          <a:p>
            <a:pPr marL="1662112" lvl="3" indent="-342900">
              <a:buSzPct val="60000"/>
              <a:buFontTx/>
              <a:buBlip>
                <a:blip r:embed="rId2"/>
              </a:buBlip>
            </a:pPr>
            <a:r>
              <a:rPr lang="en-US" dirty="0"/>
              <a:t>Availability is a percentage between 0 to 100 percent</a:t>
            </a:r>
          </a:p>
          <a:p>
            <a:pPr marL="1662112" lvl="3" indent="-342900">
              <a:buSzPct val="60000"/>
              <a:buFontTx/>
              <a:buBlip>
                <a:blip r:embed="rId2"/>
              </a:buBlip>
            </a:pPr>
            <a:r>
              <a:rPr lang="en-US" dirty="0"/>
              <a:t>Different consistency models exist</a:t>
            </a:r>
          </a:p>
          <a:p>
            <a:pPr marL="1662112" lvl="3" indent="-342900">
              <a:buSzPct val="60000"/>
              <a:buFontTx/>
              <a:buBlip>
                <a:blip r:embed="rId2"/>
              </a:buBlip>
            </a:pPr>
            <a:r>
              <a:rPr lang="en-US" dirty="0"/>
              <a:t>Different kinds of system partition can be defined</a:t>
            </a:r>
          </a:p>
        </p:txBody>
      </p:sp>
    </p:spTree>
    <p:extLst>
      <p:ext uri="{BB962C8B-B14F-4D97-AF65-F5344CB8AC3E}">
        <p14:creationId xmlns:p14="http://schemas.microsoft.com/office/powerpoint/2010/main" val="1738640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Dynamic Tradeoff between C and A</a:t>
            </a:r>
          </a:p>
        </p:txBody>
      </p:sp>
      <p:sp>
        <p:nvSpPr>
          <p:cNvPr id="40963" name="Rectangle 3"/>
          <p:cNvSpPr>
            <a:spLocks noGrp="1" noChangeArrowheads="1"/>
          </p:cNvSpPr>
          <p:nvPr>
            <p:ph type="body" idx="1"/>
          </p:nvPr>
        </p:nvSpPr>
        <p:spPr>
          <a:xfrm>
            <a:off x="0" y="1981200"/>
            <a:ext cx="8915400" cy="4876800"/>
          </a:xfrm>
        </p:spPr>
        <p:txBody>
          <a:bodyPr/>
          <a:lstStyle/>
          <a:p>
            <a:pPr indent="525463" algn="l"/>
            <a:r>
              <a:rPr lang="en-US" sz="2800" dirty="0"/>
              <a:t>An airline reservation system:</a:t>
            </a:r>
          </a:p>
          <a:p>
            <a:pPr marL="1204912" lvl="2" indent="-342900">
              <a:buSzPct val="60000"/>
              <a:buFontTx/>
              <a:buBlip>
                <a:blip r:embed="rId2"/>
              </a:buBlip>
            </a:pPr>
            <a:r>
              <a:rPr lang="en-US" dirty="0"/>
              <a:t>When most of seats are available: it is ok to rely on somewhat out-of-date data, availability is more critical</a:t>
            </a:r>
          </a:p>
          <a:p>
            <a:pPr marL="1204912" lvl="2" indent="-342900">
              <a:buSzPct val="60000"/>
              <a:buFontTx/>
              <a:buBlip>
                <a:blip r:embed="rId2"/>
              </a:buBlip>
            </a:pPr>
            <a:r>
              <a:rPr lang="en-US" dirty="0"/>
              <a:t>When the plane is close to be filled: it needs more accurate data to ensure the plane is not </a:t>
            </a:r>
            <a:r>
              <a:rPr lang="en-US" i="1" dirty="0"/>
              <a:t>too</a:t>
            </a:r>
            <a:r>
              <a:rPr lang="en-US" dirty="0"/>
              <a:t> overbooked, consistency is more critical</a:t>
            </a:r>
          </a:p>
        </p:txBody>
      </p:sp>
    </p:spTree>
    <p:extLst>
      <p:ext uri="{BB962C8B-B14F-4D97-AF65-F5344CB8AC3E}">
        <p14:creationId xmlns:p14="http://schemas.microsoft.com/office/powerpoint/2010/main" val="3336702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762" y="2438400"/>
            <a:ext cx="9139238" cy="1138238"/>
          </a:xfrm>
        </p:spPr>
        <p:txBody>
          <a:bodyPr/>
          <a:lstStyle/>
          <a:p>
            <a:pPr>
              <a:buSzPct val="60000"/>
            </a:pPr>
            <a:r>
              <a:rPr lang="en-US" dirty="0"/>
              <a:t>Google Spanner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288" y="0"/>
            <a:ext cx="9147175" cy="1147763"/>
          </a:xfrm>
        </p:spPr>
        <p:txBody>
          <a:bodyPr lIns="0" tIns="0" rIns="0" bIns="0"/>
          <a:lstStyle/>
          <a:p>
            <a:pPr defTabSz="449263">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Google Spanner</a:t>
            </a:r>
          </a:p>
        </p:txBody>
      </p:sp>
      <p:sp>
        <p:nvSpPr>
          <p:cNvPr id="47107" name="Rectangle 3"/>
          <p:cNvSpPr>
            <a:spLocks noGrp="1" noChangeArrowheads="1"/>
          </p:cNvSpPr>
          <p:nvPr>
            <p:ph type="body" idx="1"/>
          </p:nvPr>
        </p:nvSpPr>
        <p:spPr>
          <a:xfrm>
            <a:off x="0" y="1633538"/>
            <a:ext cx="9142413" cy="5226050"/>
          </a:xfrm>
        </p:spPr>
        <p:txBody>
          <a:bodyPr lIns="0" tIns="0" rIns="0" bIns="0"/>
          <a:lstStyle/>
          <a:p>
            <a:pPr marL="457200" indent="0" algn="l" eaLnBrk="1" hangingPunct="1"/>
            <a:r>
              <a:rPr lang="en-US" sz="2800" dirty="0">
                <a:solidFill>
                  <a:schemeClr val="tx1"/>
                </a:solidFill>
              </a:rPr>
              <a:t>Scalable globally-distributed multi-versioned database</a:t>
            </a:r>
          </a:p>
          <a:p>
            <a:pPr marL="457200" indent="0" algn="l" eaLnBrk="1" hangingPunct="1"/>
            <a:r>
              <a:rPr lang="en-US" sz="2800" dirty="0">
                <a:solidFill>
                  <a:schemeClr val="tx1"/>
                </a:solidFill>
              </a:rPr>
              <a:t>Main features:</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Focus on cross-datacenter data replication </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for availability and geographical locality</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Automatic </a:t>
            </a:r>
            <a:r>
              <a:rPr lang="en-US" dirty="0" err="1">
                <a:solidFill>
                  <a:schemeClr val="tx1"/>
                </a:solidFill>
              </a:rPr>
              <a:t>sharding</a:t>
            </a:r>
            <a:r>
              <a:rPr lang="en-US" dirty="0">
                <a:solidFill>
                  <a:schemeClr val="tx1"/>
                </a:solidFill>
              </a:rPr>
              <a:t> and shard migration</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for load balancing and failure tolerance</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Scales to millions of servers across hundreds of datacenters</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and to database tables with trillions of rows</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Schematized, semi-relational (tabular) data model</a:t>
            </a:r>
          </a:p>
          <a:p>
            <a:pPr marL="1662112" lvl="3"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to handle more structured data (than </a:t>
            </a:r>
            <a:r>
              <a:rPr lang="en-US" dirty="0" err="1">
                <a:solidFill>
                  <a:schemeClr val="tx1"/>
                </a:solidFill>
              </a:rPr>
              <a:t>Bigtable</a:t>
            </a:r>
            <a:r>
              <a:rPr lang="en-US" dirty="0">
                <a:solidFill>
                  <a:schemeClr val="tx1"/>
                </a:solidFill>
              </a:rPr>
              <a:t>, say)</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Strong replica consistency model</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synchronous replication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Amazon Dynamo</a:t>
            </a:r>
          </a:p>
        </p:txBody>
      </p:sp>
      <p:sp>
        <p:nvSpPr>
          <p:cNvPr id="15363" name="Rectangle 3"/>
          <p:cNvSpPr>
            <a:spLocks noGrp="1" noChangeArrowheads="1"/>
          </p:cNvSpPr>
          <p:nvPr>
            <p:ph type="body" idx="1"/>
          </p:nvPr>
        </p:nvSpPr>
        <p:spPr>
          <a:xfrm>
            <a:off x="0" y="1600200"/>
            <a:ext cx="9144000" cy="5257800"/>
          </a:xfrm>
        </p:spPr>
        <p:txBody>
          <a:bodyPr/>
          <a:lstStyle/>
          <a:p>
            <a:pPr marL="457200" indent="0" algn="l">
              <a:buSzPct val="60000"/>
            </a:pPr>
            <a:r>
              <a:rPr lang="en-US" sz="2800" dirty="0">
                <a:solidFill>
                  <a:srgbClr val="FF0000"/>
                </a:solidFill>
              </a:rPr>
              <a:t>Goal:</a:t>
            </a:r>
            <a:r>
              <a:rPr lang="en-US" sz="2800" dirty="0"/>
              <a:t> Perform simple read/write ops on single, small ( &lt; 1MB) data objects which are identified by a unique key.</a:t>
            </a:r>
          </a:p>
          <a:p>
            <a:pPr marL="457200" indent="0" algn="l">
              <a:buSzPct val="60000"/>
            </a:pPr>
            <a:endParaRPr lang="en-US" sz="2800" dirty="0"/>
          </a:p>
          <a:p>
            <a:pPr marL="457200" indent="0" algn="l">
              <a:buSzPct val="60000"/>
            </a:pPr>
            <a:r>
              <a:rPr lang="en-US" sz="2800" dirty="0"/>
              <a:t>Example apps:</a:t>
            </a:r>
          </a:p>
          <a:p>
            <a:pPr marL="1204912" lvl="2" indent="-342900">
              <a:buSzPct val="60000"/>
              <a:buFontTx/>
              <a:buBlip>
                <a:blip r:embed="rId2"/>
              </a:buBlip>
            </a:pPr>
            <a:r>
              <a:rPr lang="en-US" dirty="0">
                <a:ea typeface="ＭＳ Ｐゴシック" pitchFamily="14" charset="-128"/>
              </a:rPr>
              <a:t>best seller lists</a:t>
            </a:r>
          </a:p>
          <a:p>
            <a:pPr marL="1204912" lvl="2" indent="-342900">
              <a:buSzPct val="60000"/>
              <a:buFontTx/>
              <a:buBlip>
                <a:blip r:embed="rId2"/>
              </a:buBlip>
            </a:pPr>
            <a:r>
              <a:rPr lang="en-US" dirty="0">
                <a:ea typeface="ＭＳ Ｐゴシック" pitchFamily="14" charset="-128"/>
              </a:rPr>
              <a:t>shopping carts</a:t>
            </a:r>
          </a:p>
          <a:p>
            <a:pPr marL="1204912" lvl="2" indent="-342900">
              <a:buSzPct val="60000"/>
              <a:buFontTx/>
              <a:buBlip>
                <a:blip r:embed="rId2"/>
              </a:buBlip>
            </a:pPr>
            <a:r>
              <a:rPr lang="en-US" dirty="0">
                <a:ea typeface="ＭＳ Ｐゴシック" pitchFamily="14" charset="-128"/>
              </a:rPr>
              <a:t>customer preferences</a:t>
            </a:r>
          </a:p>
          <a:p>
            <a:pPr marL="1204912" lvl="2" indent="-342900">
              <a:buSzPct val="60000"/>
              <a:buFontTx/>
              <a:buBlip>
                <a:blip r:embed="rId2"/>
              </a:buBlip>
            </a:pPr>
            <a:r>
              <a:rPr lang="en-US" dirty="0">
                <a:ea typeface="ＭＳ Ｐゴシック" pitchFamily="14" charset="-128"/>
              </a:rPr>
              <a:t>session management</a:t>
            </a:r>
          </a:p>
          <a:p>
            <a:pPr marL="1204912" lvl="2" indent="-342900">
              <a:buSzPct val="60000"/>
              <a:buFontTx/>
              <a:buBlip>
                <a:blip r:embed="rId2"/>
              </a:buBlip>
            </a:pPr>
            <a:r>
              <a:rPr lang="en-US" dirty="0">
                <a:ea typeface="ＭＳ Ｐゴシック" pitchFamily="14" charset="-128"/>
              </a:rPr>
              <a:t>sales rank</a:t>
            </a:r>
          </a:p>
          <a:p>
            <a:pPr marL="1204912" lvl="2" indent="-342900">
              <a:buSzPct val="60000"/>
              <a:buFontTx/>
              <a:buBlip>
                <a:blip r:embed="rId2"/>
              </a:buBlip>
            </a:pPr>
            <a:r>
              <a:rPr lang="en-US" dirty="0">
                <a:ea typeface="ＭＳ Ｐゴシック" pitchFamily="14" charset="-128"/>
              </a:rPr>
              <a:t>product specs and reviews</a:t>
            </a:r>
          </a:p>
          <a:p>
            <a:pPr marL="1204912" lvl="2" indent="-342900">
              <a:buSzPct val="60000"/>
              <a:buFontTx/>
              <a:buBlip>
                <a:blip r:embed="rId2"/>
              </a:buBlip>
            </a:pPr>
            <a:r>
              <a:rPr lang="en-US" dirty="0">
                <a:ea typeface="ＭＳ Ｐゴシック" pitchFamily="14" charset="-128"/>
              </a:rPr>
              <a:t>etc.</a:t>
            </a:r>
          </a:p>
        </p:txBody>
      </p:sp>
    </p:spTree>
    <p:extLst>
      <p:ext uri="{BB962C8B-B14F-4D97-AF65-F5344CB8AC3E}">
        <p14:creationId xmlns:p14="http://schemas.microsoft.com/office/powerpoint/2010/main" val="2731692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288" y="0"/>
            <a:ext cx="9147175" cy="1147763"/>
          </a:xfrm>
        </p:spPr>
        <p:txBody>
          <a:bodyPr lIns="0" tIns="0" rIns="0" bIns="0"/>
          <a:lstStyle/>
          <a:p>
            <a:pPr defTabSz="449263">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Google Spanner</a:t>
            </a:r>
          </a:p>
        </p:txBody>
      </p:sp>
      <p:sp>
        <p:nvSpPr>
          <p:cNvPr id="47107" name="Rectangle 3"/>
          <p:cNvSpPr>
            <a:spLocks noGrp="1" noChangeArrowheads="1"/>
          </p:cNvSpPr>
          <p:nvPr>
            <p:ph type="body" idx="1"/>
          </p:nvPr>
        </p:nvSpPr>
        <p:spPr>
          <a:xfrm>
            <a:off x="0" y="1633538"/>
            <a:ext cx="9142413" cy="5226050"/>
          </a:xfrm>
        </p:spPr>
        <p:txBody>
          <a:bodyPr lIns="0" tIns="0" rIns="0" bIns="0"/>
          <a:lstStyle/>
          <a:p>
            <a:pPr marL="457200" indent="0" algn="l" eaLnBrk="1" hangingPunct="1"/>
            <a:r>
              <a:rPr lang="en-US" sz="2800" dirty="0">
                <a:solidFill>
                  <a:schemeClr val="tx1"/>
                </a:solidFill>
              </a:rPr>
              <a:t>Scalable globally-distributed multi-versioned database</a:t>
            </a:r>
          </a:p>
          <a:p>
            <a:pPr marL="1204912" lvl="2"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Follow-up to Google’s </a:t>
            </a:r>
            <a:r>
              <a:rPr lang="en-US" dirty="0" err="1">
                <a:solidFill>
                  <a:schemeClr val="tx1"/>
                </a:solidFill>
              </a:rPr>
              <a:t>Bigtable</a:t>
            </a:r>
            <a:r>
              <a:rPr lang="en-US" dirty="0">
                <a:solidFill>
                  <a:schemeClr val="tx1"/>
                </a:solidFill>
              </a:rPr>
              <a:t> and Megastore</a:t>
            </a:r>
          </a:p>
          <a:p>
            <a:pPr marL="457200" indent="0" algn="l" eaLnBrk="1" hangingPunct="1"/>
            <a:r>
              <a:rPr lang="en-US" sz="2800" dirty="0">
                <a:solidFill>
                  <a:schemeClr val="tx1"/>
                </a:solidFill>
              </a:rPr>
              <a:t>Detailed DB features</a:t>
            </a:r>
          </a:p>
          <a:p>
            <a:pPr marL="1204912" lvl="2"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SQL-like query interface</a:t>
            </a:r>
          </a:p>
          <a:p>
            <a:pPr marL="1662112" lvl="3"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to support schematized, semi-relational (tabular) data model</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General-purpose distributed ACID transactions</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even across distant data centers</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Externally consistent global write-transactions with synchronous replication</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1600" dirty="0">
                <a:solidFill>
                  <a:schemeClr val="tx1"/>
                </a:solidFill>
              </a:rPr>
              <a:t>Sequential consistency &lt; external consistency = </a:t>
            </a:r>
            <a:r>
              <a:rPr lang="en-US" sz="1600" dirty="0" err="1">
                <a:solidFill>
                  <a:schemeClr val="tx1"/>
                </a:solidFill>
              </a:rPr>
              <a:t>linearizability</a:t>
            </a:r>
            <a:r>
              <a:rPr lang="en-US" sz="1600" dirty="0">
                <a:solidFill>
                  <a:schemeClr val="tx1"/>
                </a:solidFill>
              </a:rPr>
              <a:t> &lt; strong consistency</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Lock-free read-only transactions</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err="1">
                <a:solidFill>
                  <a:schemeClr val="tx1"/>
                </a:solidFill>
              </a:rPr>
              <a:t>Timestamped</a:t>
            </a:r>
            <a:r>
              <a:rPr lang="en-US" dirty="0">
                <a:solidFill>
                  <a:schemeClr val="tx1"/>
                </a:solidFill>
              </a:rPr>
              <a:t> multiple-versions of data</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288" y="0"/>
            <a:ext cx="9147175" cy="1147763"/>
          </a:xfrm>
        </p:spPr>
        <p:txBody>
          <a:bodyPr lIns="0" tIns="0" rIns="0" bIns="0"/>
          <a:lstStyle/>
          <a:p>
            <a:pPr defTabSz="449263">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Google Spanner</a:t>
            </a:r>
          </a:p>
        </p:txBody>
      </p:sp>
      <p:sp>
        <p:nvSpPr>
          <p:cNvPr id="47107" name="Rectangle 3"/>
          <p:cNvSpPr>
            <a:spLocks noGrp="1" noChangeArrowheads="1"/>
          </p:cNvSpPr>
          <p:nvPr>
            <p:ph type="body" idx="1"/>
          </p:nvPr>
        </p:nvSpPr>
        <p:spPr>
          <a:xfrm>
            <a:off x="0" y="1633538"/>
            <a:ext cx="9142413" cy="5226050"/>
          </a:xfrm>
        </p:spPr>
        <p:txBody>
          <a:bodyPr lIns="0" tIns="0" rIns="0" bIns="0"/>
          <a:lstStyle/>
          <a:p>
            <a:pPr marL="457200" indent="0" algn="l" eaLnBrk="1" hangingPunct="1"/>
            <a:r>
              <a:rPr lang="en-US" sz="2800" dirty="0">
                <a:solidFill>
                  <a:schemeClr val="tx1"/>
                </a:solidFill>
              </a:rPr>
              <a:t>Scalable globally-distributed multi-versioned database</a:t>
            </a:r>
          </a:p>
          <a:p>
            <a:pPr marL="1204912" lvl="2"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Follow-up to Google’s </a:t>
            </a:r>
            <a:r>
              <a:rPr lang="en-US" dirty="0" err="1">
                <a:solidFill>
                  <a:schemeClr val="tx1"/>
                </a:solidFill>
              </a:rPr>
              <a:t>Bigtable</a:t>
            </a:r>
            <a:r>
              <a:rPr lang="en-US" dirty="0">
                <a:solidFill>
                  <a:schemeClr val="tx1"/>
                </a:solidFill>
              </a:rPr>
              <a:t> and Megastore</a:t>
            </a:r>
          </a:p>
          <a:p>
            <a:pPr marL="457200" indent="0" algn="l" eaLnBrk="1" hangingPunct="1"/>
            <a:r>
              <a:rPr lang="en-US" sz="2800" dirty="0"/>
              <a:t>Detailed DS features</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500" dirty="0"/>
              <a:t>Auto-</a:t>
            </a:r>
            <a:r>
              <a:rPr lang="en-US" sz="2500" dirty="0" err="1"/>
              <a:t>sharding</a:t>
            </a:r>
            <a:r>
              <a:rPr lang="en-US" sz="2500" dirty="0"/>
              <a:t>, auto-rebalancing, automatic failure response</a:t>
            </a:r>
          </a:p>
          <a:p>
            <a:pPr marL="1204912" lvl="2"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500" dirty="0"/>
              <a:t>Replication and external consistency model</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500" dirty="0"/>
              <a:t>App/user control of data replication and placement</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100" dirty="0"/>
              <a:t>number of replicas and replica locations (datacenters)</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100" dirty="0"/>
              <a:t>how far the closest replica can be (to control reading latency)</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100" dirty="0"/>
              <a:t>how distant replicas are from each other (to control writing latency) </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500" dirty="0"/>
              <a:t>Wide-areas system</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288" y="0"/>
            <a:ext cx="9147175" cy="1147763"/>
          </a:xfrm>
        </p:spPr>
        <p:txBody>
          <a:bodyPr lIns="0" tIns="0" rIns="0" bIns="0"/>
          <a:lstStyle/>
          <a:p>
            <a:pPr defTabSz="449263">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Google Spanner</a:t>
            </a:r>
          </a:p>
        </p:txBody>
      </p:sp>
      <p:sp>
        <p:nvSpPr>
          <p:cNvPr id="47107" name="Rectangle 3"/>
          <p:cNvSpPr>
            <a:spLocks noGrp="1" noChangeArrowheads="1"/>
          </p:cNvSpPr>
          <p:nvPr>
            <p:ph type="body" idx="1"/>
          </p:nvPr>
        </p:nvSpPr>
        <p:spPr>
          <a:xfrm>
            <a:off x="0" y="1633538"/>
            <a:ext cx="9142413" cy="5226050"/>
          </a:xfrm>
        </p:spPr>
        <p:txBody>
          <a:bodyPr lIns="0" tIns="0" rIns="0" bIns="0"/>
          <a:lstStyle/>
          <a:p>
            <a:pPr marL="457200" indent="0" algn="l" eaLnBrk="1" hangingPunct="1"/>
            <a:r>
              <a:rPr lang="en-US" sz="2800" dirty="0">
                <a:solidFill>
                  <a:schemeClr val="tx1"/>
                </a:solidFill>
              </a:rPr>
              <a:t>Scalable globally-distributed multi-versioned database</a:t>
            </a:r>
          </a:p>
          <a:p>
            <a:pPr marL="1204912" lvl="2"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Follow-up to Google’s </a:t>
            </a:r>
            <a:r>
              <a:rPr lang="en-US" dirty="0" err="1">
                <a:solidFill>
                  <a:schemeClr val="tx1"/>
                </a:solidFill>
              </a:rPr>
              <a:t>Bigtable</a:t>
            </a:r>
            <a:r>
              <a:rPr lang="en-US" dirty="0">
                <a:solidFill>
                  <a:schemeClr val="tx1"/>
                </a:solidFill>
              </a:rPr>
              <a:t> and Megastore</a:t>
            </a:r>
          </a:p>
          <a:p>
            <a:pPr marL="457200" indent="0" algn="l" eaLnBrk="1" hangingPunct="1"/>
            <a:r>
              <a:rPr lang="en-US" sz="2800" dirty="0"/>
              <a:t>Key implementation design choices</a:t>
            </a:r>
            <a:endParaRPr lang="en-US" sz="2500" dirty="0"/>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t>Integration of concurrency control, replication, and 2PC</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500" dirty="0"/>
              <a:t>Transaction serialization via global, wall-clock timestamps</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100" dirty="0"/>
              <a:t>using </a:t>
            </a:r>
            <a:r>
              <a:rPr lang="en-US" sz="2100" dirty="0" err="1"/>
              <a:t>TrueTime</a:t>
            </a:r>
            <a:r>
              <a:rPr lang="en-US" sz="2100" dirty="0"/>
              <a:t> API</a:t>
            </a:r>
          </a:p>
          <a:p>
            <a:pPr marL="1662112" lvl="3"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t>Satisfies </a:t>
            </a:r>
            <a:r>
              <a:rPr lang="en-US"/>
              <a:t>linearizability</a:t>
            </a:r>
            <a:r>
              <a:rPr lang="en-US" dirty="0"/>
              <a:t>: if a transaction T1 commits before another transaction T2 starts, then T1’s commit timestamp is smaller than T2’s. </a:t>
            </a:r>
          </a:p>
          <a:p>
            <a:pPr marL="1204912" lvl="2"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err="1"/>
              <a:t>TrueTime</a:t>
            </a:r>
            <a:r>
              <a:rPr lang="en-US" dirty="0"/>
              <a:t> API uses GPS devices and Atomic clocks to get accurate time</a:t>
            </a:r>
          </a:p>
          <a:p>
            <a:pPr marL="1662112" lvl="3"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t>acknowledges clock uncertainty and guarantees a bound on it</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288" y="0"/>
            <a:ext cx="9147175" cy="1147763"/>
          </a:xfrm>
        </p:spPr>
        <p:txBody>
          <a:bodyPr lIns="0" tIns="0" rIns="0" bIns="0"/>
          <a:lstStyle/>
          <a:p>
            <a:pPr defTabSz="449263">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Google Spanner</a:t>
            </a:r>
          </a:p>
        </p:txBody>
      </p:sp>
      <p:sp>
        <p:nvSpPr>
          <p:cNvPr id="47107" name="Rectangle 3"/>
          <p:cNvSpPr>
            <a:spLocks noGrp="1" noChangeArrowheads="1"/>
          </p:cNvSpPr>
          <p:nvPr>
            <p:ph type="body" idx="1"/>
          </p:nvPr>
        </p:nvSpPr>
        <p:spPr>
          <a:xfrm>
            <a:off x="0" y="1633538"/>
            <a:ext cx="9142413" cy="5226050"/>
          </a:xfrm>
        </p:spPr>
        <p:txBody>
          <a:bodyPr lIns="0" tIns="0" rIns="0" bIns="0"/>
          <a:lstStyle/>
          <a:p>
            <a:pPr marL="457200" indent="0" algn="l" eaLnBrk="1" hangingPunct="1"/>
            <a:r>
              <a:rPr lang="en-US" sz="2800" dirty="0">
                <a:solidFill>
                  <a:schemeClr val="tx1"/>
                </a:solidFill>
              </a:rPr>
              <a:t>Scalable globally-distributed multi-versioned database</a:t>
            </a:r>
          </a:p>
          <a:p>
            <a:pPr marL="1204912" lvl="2" indent="-342900">
              <a:buClr>
                <a:srgbClr val="000000"/>
              </a:buClr>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a:solidFill>
                  <a:schemeClr val="tx1"/>
                </a:solidFill>
              </a:rPr>
              <a:t>Follow-up to Google’s </a:t>
            </a:r>
            <a:r>
              <a:rPr lang="en-US" dirty="0" err="1">
                <a:solidFill>
                  <a:schemeClr val="tx1"/>
                </a:solidFill>
              </a:rPr>
              <a:t>Bigtable</a:t>
            </a:r>
            <a:r>
              <a:rPr lang="en-US" dirty="0">
                <a:solidFill>
                  <a:schemeClr val="tx1"/>
                </a:solidFill>
              </a:rPr>
              <a:t> and Megastore</a:t>
            </a:r>
          </a:p>
          <a:p>
            <a:pPr marL="457200" indent="0" algn="l" eaLnBrk="1" hangingPunct="1"/>
            <a:r>
              <a:rPr lang="en-US" sz="2800" dirty="0"/>
              <a:t>Production use</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500" dirty="0"/>
              <a:t>Unrolled in Fall 2012</a:t>
            </a:r>
          </a:p>
          <a:p>
            <a:pPr marL="1204912" lvl="2"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500" dirty="0"/>
              <a:t>Used by Google F1, Google’s advertising backend</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100" dirty="0"/>
              <a:t>Replaced a </a:t>
            </a:r>
            <a:r>
              <a:rPr lang="en-US" sz="2100" dirty="0" err="1"/>
              <a:t>sharded</a:t>
            </a:r>
            <a:r>
              <a:rPr lang="en-US" sz="2100" dirty="0"/>
              <a:t> </a:t>
            </a:r>
            <a:r>
              <a:rPr lang="en-US" sz="2100" dirty="0" err="1"/>
              <a:t>MySQL</a:t>
            </a:r>
            <a:r>
              <a:rPr lang="en-US" sz="2100" dirty="0"/>
              <a:t> database</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100" dirty="0"/>
              <a:t>5 replicas across the US</a:t>
            </a:r>
          </a:p>
          <a:p>
            <a:pPr marL="1662112" lvl="3" indent="-342900">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100" dirty="0"/>
              <a:t>Less critical app may only need 3 replicas in a single region which would decrease latency (but also availability)</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288" y="0"/>
            <a:ext cx="9147175" cy="1147763"/>
          </a:xfrm>
        </p:spPr>
        <p:txBody>
          <a:bodyPr lIns="0" tIns="0" rIns="0" bIns="0"/>
          <a:lstStyle/>
          <a:p>
            <a:pPr defTabSz="449263">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Google Spanner</a:t>
            </a:r>
          </a:p>
        </p:txBody>
      </p:sp>
      <p:sp>
        <p:nvSpPr>
          <p:cNvPr id="47107" name="Rectangle 3"/>
          <p:cNvSpPr>
            <a:spLocks noGrp="1" noChangeArrowheads="1"/>
          </p:cNvSpPr>
          <p:nvPr>
            <p:ph type="body" idx="1"/>
          </p:nvPr>
        </p:nvSpPr>
        <p:spPr>
          <a:xfrm>
            <a:off x="0" y="1633538"/>
            <a:ext cx="9142413" cy="5226050"/>
          </a:xfrm>
        </p:spPr>
        <p:txBody>
          <a:bodyPr lIns="0" tIns="0" rIns="0" bIns="0"/>
          <a:lstStyle/>
          <a:p>
            <a:pPr marL="457200" indent="0" algn="l" eaLnBrk="1" hangingPunct="1"/>
            <a:endParaRPr lang="en-US" sz="2500" dirty="0">
              <a:hlinkClick r:id="rId3" action="ppaction://hlinkpres?slideindex=1&amp;slidetitle="/>
            </a:endParaRPr>
          </a:p>
          <a:p>
            <a:pPr marL="457200" indent="0" algn="l" eaLnBrk="1" hangingPunct="1"/>
            <a:r>
              <a:rPr lang="en-US" sz="2500" dirty="0">
                <a:hlinkClick r:id="rId3" action="ppaction://hlinkpres?slideindex=1&amp;slidetitle="/>
              </a:rPr>
              <a:t>spanner-osdi2012.pptx</a:t>
            </a:r>
            <a:endParaRPr lang="en-US" sz="2500" dirty="0"/>
          </a:p>
          <a:p>
            <a:pPr marL="457200" indent="0" algn="l" eaLnBrk="1" hangingPunct="1"/>
            <a:r>
              <a:rPr lang="en-US" sz="2500" dirty="0">
                <a:hlinkClick r:id="rId4"/>
              </a:rPr>
              <a:t>https://</a:t>
            </a:r>
            <a:r>
              <a:rPr lang="en-US" sz="2500" dirty="0" err="1">
                <a:hlinkClick r:id="rId4"/>
              </a:rPr>
              <a:t>www.youtube.com</a:t>
            </a:r>
            <a:r>
              <a:rPr lang="en-US" sz="2500" dirty="0">
                <a:hlinkClick r:id="rId4"/>
              </a:rPr>
              <a:t>/</a:t>
            </a:r>
            <a:r>
              <a:rPr lang="en-US" sz="2500" dirty="0" err="1">
                <a:hlinkClick r:id="rId4"/>
              </a:rPr>
              <a:t>watch?v</a:t>
            </a:r>
            <a:r>
              <a:rPr lang="en-US" sz="2500" dirty="0">
                <a:hlinkClick r:id="rId4"/>
              </a:rPr>
              <a:t>=NthK17nbpYs</a:t>
            </a:r>
            <a:endParaRPr lang="en-US" sz="2500" dirty="0"/>
          </a:p>
        </p:txBody>
      </p:sp>
      <p:sp>
        <p:nvSpPr>
          <p:cNvPr id="4" name="Rectangle 3"/>
          <p:cNvSpPr/>
          <p:nvPr/>
        </p:nvSpPr>
        <p:spPr>
          <a:xfrm>
            <a:off x="-379753" y="5732061"/>
            <a:ext cx="353106" cy="477054"/>
          </a:xfrm>
          <a:prstGeom prst="rect">
            <a:avLst/>
          </a:prstGeom>
        </p:spPr>
        <p:txBody>
          <a:bodyPr wrap="none">
            <a:spAutoFit/>
          </a:bodyPr>
          <a:lstStyle/>
          <a:p>
            <a:r>
              <a:rPr lang="en-US" sz="2500" kern="0" dirty="0">
                <a:latin typeface="Calibri"/>
                <a:hlinkClick r:id="rId3" action="ppaction://hlinkpres?slideindex=1&amp;slidetitle="/>
              </a:rPr>
              <a:t>d</a:t>
            </a:r>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Design Considerations</a:t>
            </a:r>
          </a:p>
        </p:txBody>
      </p:sp>
      <p:sp>
        <p:nvSpPr>
          <p:cNvPr id="17411" name="Rectangle 3"/>
          <p:cNvSpPr>
            <a:spLocks noGrp="1" noChangeArrowheads="1"/>
          </p:cNvSpPr>
          <p:nvPr>
            <p:ph type="body" idx="1"/>
          </p:nvPr>
        </p:nvSpPr>
        <p:spPr>
          <a:xfrm>
            <a:off x="457200" y="2209800"/>
            <a:ext cx="7696200" cy="4648200"/>
          </a:xfrm>
        </p:spPr>
        <p:txBody>
          <a:bodyPr/>
          <a:lstStyle/>
          <a:p>
            <a:pPr marL="800100" indent="-342900" algn="l">
              <a:buSzPct val="60000"/>
            </a:pPr>
            <a:r>
              <a:rPr lang="en-US" sz="2800" dirty="0">
                <a:ea typeface="ＭＳ Ｐゴシック" pitchFamily="14" charset="-128"/>
              </a:rPr>
              <a:t>“ … customers should be able to view and add items to their shopping cart even if disks are failing, network routes are flapping, or data centers are being destroyed by tornados.”</a:t>
            </a:r>
          </a:p>
        </p:txBody>
      </p:sp>
    </p:spTree>
    <p:extLst>
      <p:ext uri="{BB962C8B-B14F-4D97-AF65-F5344CB8AC3E}">
        <p14:creationId xmlns:p14="http://schemas.microsoft.com/office/powerpoint/2010/main" val="272985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Design Considerations</a:t>
            </a:r>
          </a:p>
        </p:txBody>
      </p:sp>
      <p:sp>
        <p:nvSpPr>
          <p:cNvPr id="17411" name="Rectangle 3"/>
          <p:cNvSpPr>
            <a:spLocks noGrp="1" noChangeArrowheads="1"/>
          </p:cNvSpPr>
          <p:nvPr>
            <p:ph type="body" idx="1"/>
          </p:nvPr>
        </p:nvSpPr>
        <p:spPr>
          <a:xfrm>
            <a:off x="0" y="1600200"/>
            <a:ext cx="9139238" cy="5257800"/>
          </a:xfrm>
        </p:spPr>
        <p:txBody>
          <a:bodyPr/>
          <a:lstStyle/>
          <a:p>
            <a:pPr marL="800100" indent="-342900" algn="l">
              <a:buSzPct val="60000"/>
            </a:pPr>
            <a:r>
              <a:rPr lang="en-US" sz="2800" dirty="0">
                <a:ea typeface="ＭＳ Ｐゴシック" pitchFamily="14" charset="-128"/>
              </a:rPr>
              <a:t>“Always writeable”</a:t>
            </a:r>
            <a:endParaRPr lang="en-US" dirty="0"/>
          </a:p>
          <a:p>
            <a:pPr marL="1204912" lvl="2" indent="-342900">
              <a:buSzPct val="60000"/>
              <a:buFontTx/>
              <a:buBlip>
                <a:blip r:embed="rId2"/>
              </a:buBlip>
            </a:pPr>
            <a:r>
              <a:rPr lang="en-US" dirty="0">
                <a:ea typeface="ＭＳ Ｐゴシック" pitchFamily="14" charset="-128"/>
              </a:rPr>
              <a:t>users must always be able to add/delete from the shopping cart</a:t>
            </a:r>
          </a:p>
          <a:p>
            <a:pPr marL="1204912" lvl="2" indent="-342900">
              <a:buSzPct val="60000"/>
              <a:buFontTx/>
              <a:buBlip>
                <a:blip r:embed="rId2"/>
              </a:buBlip>
            </a:pPr>
            <a:r>
              <a:rPr lang="en-US" dirty="0">
                <a:ea typeface="ＭＳ Ｐゴシック" pitchFamily="14" charset="-128"/>
              </a:rPr>
              <a:t>no update is rejected because of failure or concurrent write</a:t>
            </a:r>
          </a:p>
          <a:p>
            <a:pPr marL="1204912" lvl="2" indent="-342900">
              <a:buSzPct val="60000"/>
              <a:buFontTx/>
              <a:buBlip>
                <a:blip r:embed="rId2"/>
              </a:buBlip>
            </a:pPr>
            <a:r>
              <a:rPr lang="en-US" dirty="0">
                <a:ea typeface="ＭＳ Ｐゴシック" pitchFamily="14" charset="-128"/>
              </a:rPr>
              <a:t>data must be replicated across data centers</a:t>
            </a:r>
          </a:p>
          <a:p>
            <a:pPr marL="1204912" lvl="2" indent="-342900">
              <a:buSzPct val="60000"/>
              <a:buFontTx/>
              <a:buBlip>
                <a:blip r:embed="rId2"/>
              </a:buBlip>
            </a:pPr>
            <a:r>
              <a:rPr lang="en-US" dirty="0">
                <a:ea typeface="ＭＳ Ｐゴシック" pitchFamily="14" charset="-128"/>
              </a:rPr>
              <a:t>resolve conflicts during reads, not writes</a:t>
            </a:r>
          </a:p>
          <a:p>
            <a:pPr marL="1662112" lvl="3" indent="-342900">
              <a:buSzPct val="60000"/>
              <a:buFontTx/>
              <a:buBlip>
                <a:blip r:embed="rId2"/>
              </a:buBlip>
            </a:pPr>
            <a:r>
              <a:rPr lang="en-US" dirty="0">
                <a:ea typeface="ＭＳ Ｐゴシック" pitchFamily="14" charset="-128"/>
              </a:rPr>
              <a:t>Let each application decide for itself</a:t>
            </a:r>
          </a:p>
          <a:p>
            <a:pPr marL="1204912" lvl="2" indent="-342900">
              <a:buSzPct val="60000"/>
              <a:buFontTx/>
              <a:buBlip>
                <a:blip r:embed="rId2"/>
              </a:buBlip>
            </a:pPr>
            <a:endParaRPr lang="en-US" dirty="0">
              <a:ea typeface="ＭＳ Ｐゴシック" pitchFamily="14" charset="-128"/>
            </a:endParaRPr>
          </a:p>
          <a:p>
            <a:pPr marL="800100" indent="-342900" algn="l" eaLnBrk="1" hangingPunct="1"/>
            <a:r>
              <a:rPr lang="en-US" sz="2800" dirty="0"/>
              <a:t>Single administrative domain</a:t>
            </a:r>
          </a:p>
          <a:p>
            <a:pPr marL="1204912" lvl="2" indent="-342900">
              <a:buSzPct val="60000"/>
              <a:buFontTx/>
              <a:buBlip>
                <a:blip r:embed="rId2"/>
              </a:buBlip>
            </a:pPr>
            <a:r>
              <a:rPr lang="en-US" dirty="0">
                <a:ea typeface="ＭＳ Ｐゴシック" pitchFamily="14" charset="-128"/>
              </a:rPr>
              <a:t>all nodes are trusted (no Byzantine failure) because service is not intended for external users</a:t>
            </a:r>
          </a:p>
        </p:txBody>
      </p:sp>
    </p:spTree>
    <p:extLst>
      <p:ext uri="{BB962C8B-B14F-4D97-AF65-F5344CB8AC3E}">
        <p14:creationId xmlns:p14="http://schemas.microsoft.com/office/powerpoint/2010/main" val="237649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Design Considerations</a:t>
            </a:r>
          </a:p>
        </p:txBody>
      </p:sp>
      <p:sp>
        <p:nvSpPr>
          <p:cNvPr id="17411" name="Rectangle 3"/>
          <p:cNvSpPr>
            <a:spLocks noGrp="1" noChangeArrowheads="1"/>
          </p:cNvSpPr>
          <p:nvPr>
            <p:ph type="body" idx="1"/>
          </p:nvPr>
        </p:nvSpPr>
        <p:spPr>
          <a:xfrm>
            <a:off x="0" y="1600200"/>
            <a:ext cx="9139238" cy="5257800"/>
          </a:xfrm>
        </p:spPr>
        <p:txBody>
          <a:bodyPr/>
          <a:lstStyle/>
          <a:p>
            <a:pPr marL="800100" indent="-342900" algn="l">
              <a:buSzPct val="60000"/>
            </a:pPr>
            <a:r>
              <a:rPr lang="en-US" sz="2800" dirty="0">
                <a:ea typeface="ＭＳ Ｐゴシック" pitchFamily="14" charset="-128"/>
              </a:rPr>
              <a:t>Unstructured data</a:t>
            </a:r>
            <a:endParaRPr lang="en-US" dirty="0">
              <a:ea typeface="ＭＳ Ｐゴシック" pitchFamily="14" charset="-128"/>
            </a:endParaRPr>
          </a:p>
          <a:p>
            <a:pPr marL="1204912" lvl="2" indent="-342900">
              <a:buSzPct val="60000"/>
              <a:buFontTx/>
              <a:buBlip>
                <a:blip r:embed="rId2"/>
              </a:buBlip>
            </a:pPr>
            <a:r>
              <a:rPr lang="en-US" dirty="0">
                <a:ea typeface="ＭＳ Ｐゴシック" pitchFamily="14" charset="-128"/>
              </a:rPr>
              <a:t>No need for hierarchical namespaces</a:t>
            </a:r>
          </a:p>
          <a:p>
            <a:pPr marL="1204912" lvl="2" indent="-342900">
              <a:buSzPct val="60000"/>
              <a:buFontTx/>
              <a:buBlip>
                <a:blip r:embed="rId2"/>
              </a:buBlip>
            </a:pPr>
            <a:r>
              <a:rPr lang="en-US" dirty="0">
                <a:ea typeface="ＭＳ Ｐゴシック" pitchFamily="14" charset="-128"/>
              </a:rPr>
              <a:t>No need for relational schema</a:t>
            </a:r>
          </a:p>
          <a:p>
            <a:pPr marL="800100" indent="-342900" algn="l" eaLnBrk="1" hangingPunct="1"/>
            <a:endParaRPr lang="en-US" sz="2800" dirty="0"/>
          </a:p>
          <a:p>
            <a:pPr marL="800100" indent="-342900" algn="l" eaLnBrk="1" hangingPunct="1"/>
            <a:r>
              <a:rPr lang="en-US" sz="2800" dirty="0"/>
              <a:t>Very-high availability and low latency</a:t>
            </a:r>
          </a:p>
          <a:p>
            <a:pPr marL="1204912" lvl="2" indent="-342900">
              <a:buSzPct val="60000"/>
              <a:buFontTx/>
              <a:buBlip>
                <a:blip r:embed="rId2"/>
              </a:buBlip>
            </a:pPr>
            <a:r>
              <a:rPr lang="en-US" dirty="0">
                <a:ea typeface="ＭＳ Ｐゴシック" pitchFamily="14" charset="-128"/>
              </a:rPr>
              <a:t>“At least 99.9% of read and write operations to be performed within a few hundred milliseconds”</a:t>
            </a:r>
          </a:p>
          <a:p>
            <a:pPr marL="1662112" lvl="3" indent="-342900">
              <a:buSzPct val="60000"/>
              <a:buFontTx/>
              <a:buBlip>
                <a:blip r:embed="rId2"/>
              </a:buBlip>
            </a:pPr>
            <a:r>
              <a:rPr lang="en-US" dirty="0">
                <a:ea typeface="ＭＳ Ｐゴシック" pitchFamily="14" charset="-128"/>
              </a:rPr>
              <a:t>“average” or “median” is not good enough</a:t>
            </a:r>
          </a:p>
          <a:p>
            <a:pPr marL="1204912" lvl="2" indent="-342900">
              <a:buSzPct val="60000"/>
              <a:buFontTx/>
              <a:buBlip>
                <a:blip r:embed="rId2"/>
              </a:buBlip>
            </a:pPr>
            <a:r>
              <a:rPr lang="en-US" dirty="0">
                <a:ea typeface="ＭＳ Ｐゴシック" pitchFamily="14" charset="-128"/>
              </a:rPr>
              <a:t>Avoid routing requests through multiple nodes</a:t>
            </a:r>
          </a:p>
          <a:p>
            <a:pPr marL="1662112" lvl="3" indent="-342900">
              <a:buSzPct val="60000"/>
              <a:buFontTx/>
              <a:buBlip>
                <a:blip r:embed="rId2"/>
              </a:buBlip>
            </a:pPr>
            <a:r>
              <a:rPr lang="en-US" dirty="0">
                <a:ea typeface="ＭＳ Ｐゴシック" pitchFamily="14" charset="-128"/>
              </a:rPr>
              <a:t>which would slow things down</a:t>
            </a:r>
          </a:p>
          <a:p>
            <a:pPr marL="1204912" lvl="2" indent="-342900">
              <a:buSzPct val="60000"/>
              <a:buFontTx/>
              <a:buBlip>
                <a:blip r:embed="rId2"/>
              </a:buBlip>
            </a:pPr>
            <a:r>
              <a:rPr lang="en-US" dirty="0">
                <a:ea typeface="ＭＳ Ｐゴシック" pitchFamily="14" charset="-128"/>
              </a:rPr>
              <a:t>Avoid ACID guarantees</a:t>
            </a:r>
          </a:p>
          <a:p>
            <a:pPr marL="1662112" lvl="3" indent="-342900">
              <a:buSzPct val="60000"/>
              <a:buFontTx/>
              <a:buBlip>
                <a:blip r:embed="rId2"/>
              </a:buBlip>
            </a:pPr>
            <a:r>
              <a:rPr lang="en-US" dirty="0">
                <a:ea typeface="ＭＳ Ｐゴシック" pitchFamily="14" charset="-128"/>
              </a:rPr>
              <a:t>ACID guarantees tend to have poor availability</a:t>
            </a:r>
          </a:p>
        </p:txBody>
      </p:sp>
    </p:spTree>
    <p:extLst>
      <p:ext uri="{BB962C8B-B14F-4D97-AF65-F5344CB8AC3E}">
        <p14:creationId xmlns:p14="http://schemas.microsoft.com/office/powerpoint/2010/main" val="227281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Design Considerations</a:t>
            </a:r>
          </a:p>
        </p:txBody>
      </p:sp>
      <p:sp>
        <p:nvSpPr>
          <p:cNvPr id="18435" name="Rectangle 3"/>
          <p:cNvSpPr>
            <a:spLocks noGrp="1" noChangeArrowheads="1"/>
          </p:cNvSpPr>
          <p:nvPr>
            <p:ph type="body" idx="1"/>
          </p:nvPr>
        </p:nvSpPr>
        <p:spPr>
          <a:xfrm>
            <a:off x="0" y="1600200"/>
            <a:ext cx="9139238" cy="5257800"/>
          </a:xfrm>
        </p:spPr>
        <p:txBody>
          <a:bodyPr/>
          <a:lstStyle/>
          <a:p>
            <a:pPr marL="800100" indent="-342900" algn="l" eaLnBrk="1" hangingPunct="1">
              <a:lnSpc>
                <a:spcPct val="90000"/>
              </a:lnSpc>
            </a:pPr>
            <a:r>
              <a:rPr lang="en-US" sz="2800" dirty="0"/>
              <a:t>Incremental scalability</a:t>
            </a:r>
          </a:p>
          <a:p>
            <a:pPr marL="1257300" lvl="3" indent="-342900">
              <a:buSzPct val="60000"/>
              <a:buFontTx/>
              <a:buBlip>
                <a:blip r:embed="rId2"/>
              </a:buBlip>
            </a:pPr>
            <a:r>
              <a:rPr lang="en-US" sz="2400" dirty="0"/>
              <a:t>Adding a single node should not affect the system significantly</a:t>
            </a:r>
          </a:p>
          <a:p>
            <a:pPr marL="800100" lvl="2" indent="-342900">
              <a:buSzPct val="60000"/>
              <a:buNone/>
            </a:pPr>
            <a:endParaRPr lang="en-US" sz="2800" dirty="0"/>
          </a:p>
          <a:p>
            <a:pPr marL="800100" lvl="2" indent="-342900">
              <a:buSzPct val="60000"/>
              <a:buNone/>
            </a:pPr>
            <a:r>
              <a:rPr lang="en-US" sz="2800" dirty="0"/>
              <a:t>Decentralization and symmetry</a:t>
            </a:r>
          </a:p>
          <a:p>
            <a:pPr marL="1257300" lvl="3" indent="-342900">
              <a:buSzPct val="60000"/>
              <a:buFontTx/>
              <a:buBlip>
                <a:blip r:embed="rId2"/>
              </a:buBlip>
            </a:pPr>
            <a:r>
              <a:rPr lang="en-US" sz="2400" dirty="0"/>
              <a:t>All nodes have the same responsibilities</a:t>
            </a:r>
          </a:p>
          <a:p>
            <a:pPr marL="1257300" lvl="3" indent="-342900">
              <a:buSzPct val="60000"/>
              <a:buFontTx/>
              <a:buBlip>
                <a:blip r:embed="rId2"/>
              </a:buBlip>
            </a:pPr>
            <a:r>
              <a:rPr lang="en-US" sz="2400" dirty="0"/>
              <a:t>Favor P2P techniques over centralized control</a:t>
            </a:r>
          </a:p>
          <a:p>
            <a:pPr marL="1257300" lvl="3" indent="-342900">
              <a:buSzPct val="60000"/>
              <a:buFontTx/>
              <a:buBlip>
                <a:blip r:embed="rId2"/>
              </a:buBlip>
            </a:pPr>
            <a:r>
              <a:rPr lang="en-US" sz="2400" dirty="0"/>
              <a:t>No single point of failure</a:t>
            </a:r>
          </a:p>
          <a:p>
            <a:pPr marL="800100" lvl="2" indent="-342900">
              <a:buSzPct val="60000"/>
              <a:buNone/>
            </a:pPr>
            <a:endParaRPr lang="en-US" sz="2800" dirty="0"/>
          </a:p>
          <a:p>
            <a:pPr marL="800100" lvl="2" indent="-342900">
              <a:buSzPct val="60000"/>
              <a:buNone/>
            </a:pPr>
            <a:r>
              <a:rPr lang="en-US" sz="2800" dirty="0"/>
              <a:t>Take advantage of node heterogeneity</a:t>
            </a:r>
          </a:p>
          <a:p>
            <a:pPr marL="1257300" lvl="3" indent="-342900">
              <a:buSzPct val="60000"/>
              <a:buFontTx/>
              <a:buBlip>
                <a:blip r:embed="rId2"/>
              </a:buBlip>
            </a:pPr>
            <a:r>
              <a:rPr lang="en-US" sz="2400" dirty="0"/>
              <a:t>E.g., nodes with larger disks should store more data</a:t>
            </a:r>
            <a:endParaRPr lang="en-US" sz="2800" dirty="0"/>
          </a:p>
        </p:txBody>
      </p:sp>
    </p:spTree>
    <p:extLst>
      <p:ext uri="{BB962C8B-B14F-4D97-AF65-F5344CB8AC3E}">
        <p14:creationId xmlns:p14="http://schemas.microsoft.com/office/powerpoint/2010/main" val="295043836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pitchFamily="-65"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pitchFamily="-65"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30823</TotalTime>
  <Words>3183</Words>
  <Application>Microsoft Macintosh PowerPoint</Application>
  <PresentationFormat>On-screen Show (4:3)</PresentationFormat>
  <Paragraphs>446</Paragraphs>
  <Slides>54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Calibri</vt:lpstr>
      <vt:lpstr>StarSymbol</vt:lpstr>
      <vt:lpstr>Times New Roman</vt:lpstr>
      <vt:lpstr>Default Design</vt:lpstr>
      <vt:lpstr>CSC 536 Lecture 9</vt:lpstr>
      <vt:lpstr>Outline</vt:lpstr>
      <vt:lpstr>Dynamo: Amazon’s key-value storage system</vt:lpstr>
      <vt:lpstr>Amazon Dynamo</vt:lpstr>
      <vt:lpstr>Amazon Dynamo</vt:lpstr>
      <vt:lpstr>Design Considerations</vt:lpstr>
      <vt:lpstr>Design Considerations</vt:lpstr>
      <vt:lpstr>Design Considerations</vt:lpstr>
      <vt:lpstr>Design Considerations</vt:lpstr>
      <vt:lpstr>Dynamo API</vt:lpstr>
      <vt:lpstr>Dynamo API</vt:lpstr>
      <vt:lpstr>Partitioning Algorithm</vt:lpstr>
      <vt:lpstr>Partitioning Algorithm</vt:lpstr>
      <vt:lpstr>Load Distribution</vt:lpstr>
      <vt:lpstr>Failures</vt:lpstr>
      <vt:lpstr>Replication</vt:lpstr>
      <vt:lpstr>Data Versioning</vt:lpstr>
      <vt:lpstr>Data Versioning</vt:lpstr>
      <vt:lpstr>Parallel Version Branches</vt:lpstr>
      <vt:lpstr>Parallel Version Branches example</vt:lpstr>
      <vt:lpstr>Execution of get( ) and put( )</vt:lpstr>
      <vt:lpstr>Sloppy Quorum</vt:lpstr>
      <vt:lpstr>Hinted Handoff</vt:lpstr>
      <vt:lpstr>Handling Permanent Failures</vt:lpstr>
      <vt:lpstr>Merkle trees</vt:lpstr>
      <vt:lpstr>Merkle trees</vt:lpstr>
      <vt:lpstr>Merkle trees</vt:lpstr>
      <vt:lpstr>Membership and Failure Detection</vt:lpstr>
      <vt:lpstr>Gossip-based Protocol</vt:lpstr>
      <vt:lpstr>Load Balancing for  Additions and Deletions</vt:lpstr>
      <vt:lpstr>Dynamo can be customized</vt:lpstr>
      <vt:lpstr>PowerPoint Presentation</vt:lpstr>
      <vt:lpstr>Summary</vt:lpstr>
      <vt:lpstr>Riak</vt:lpstr>
      <vt:lpstr>Dynamo vs BigTable</vt:lpstr>
      <vt:lpstr>CAP theorem</vt:lpstr>
      <vt:lpstr>Dynamo vs BigTable</vt:lpstr>
      <vt:lpstr>CAP theorem</vt:lpstr>
      <vt:lpstr>CAP Theorem</vt:lpstr>
      <vt:lpstr>CAP Theorem</vt:lpstr>
      <vt:lpstr>CAP Theorem</vt:lpstr>
      <vt:lpstr>Brewer’s CAP theorem</vt:lpstr>
      <vt:lpstr>What about latency?</vt:lpstr>
      <vt:lpstr>Brewer’s CAP theorem</vt:lpstr>
      <vt:lpstr>ATM example</vt:lpstr>
      <vt:lpstr>Brewer’s CAP theorem</vt:lpstr>
      <vt:lpstr>Dynamic Tradeoff between C and A</vt:lpstr>
      <vt:lpstr>Google Spanner</vt:lpstr>
      <vt:lpstr>Google Spanner</vt:lpstr>
      <vt:lpstr>Google Spanner</vt:lpstr>
      <vt:lpstr>Google Spanner</vt:lpstr>
      <vt:lpstr>Google Spanner</vt:lpstr>
      <vt:lpstr>Google Spanner</vt:lpstr>
      <vt:lpstr>Google Spanner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421 Lecture 3</dc:title>
  <dc:creator>Perkovic, Ljubomir</dc:creator>
  <cp:lastModifiedBy>Perkovic, Ljubomir</cp:lastModifiedBy>
  <cp:revision>213</cp:revision>
  <dcterms:created xsi:type="dcterms:W3CDTF">2014-06-02T16:04:48Z</dcterms:created>
  <dcterms:modified xsi:type="dcterms:W3CDTF">2020-05-24T17:50:20Z</dcterms:modified>
</cp:coreProperties>
</file>