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Default Extension="emf" ContentType="image/x-emf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tags/tag14.xml" ContentType="application/vnd.openxmlformats-officedocument.presentationml.tags+xml"/>
  <Override PartName="/ppt/slides/slide26.xml" ContentType="application/vnd.openxmlformats-officedocument.presentationml.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.xml" ContentType="application/vnd.openxmlformats-officedocument.presentationml.tags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tags/tag5.xml" ContentType="application/vnd.openxmlformats-officedocument.presentationml.tag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6" r:id="rId3"/>
    <p:sldId id="326" r:id="rId4"/>
    <p:sldId id="257" r:id="rId5"/>
    <p:sldId id="317" r:id="rId6"/>
    <p:sldId id="304" r:id="rId7"/>
    <p:sldId id="303" r:id="rId8"/>
    <p:sldId id="321" r:id="rId9"/>
    <p:sldId id="322" r:id="rId10"/>
    <p:sldId id="314" r:id="rId11"/>
    <p:sldId id="280" r:id="rId12"/>
    <p:sldId id="323" r:id="rId13"/>
    <p:sldId id="278" r:id="rId14"/>
    <p:sldId id="308" r:id="rId15"/>
    <p:sldId id="319" r:id="rId16"/>
    <p:sldId id="320" r:id="rId17"/>
    <p:sldId id="324" r:id="rId18"/>
    <p:sldId id="315" r:id="rId19"/>
    <p:sldId id="293" r:id="rId20"/>
    <p:sldId id="310" r:id="rId21"/>
    <p:sldId id="272" r:id="rId22"/>
    <p:sldId id="292" r:id="rId23"/>
    <p:sldId id="276" r:id="rId24"/>
    <p:sldId id="277" r:id="rId25"/>
    <p:sldId id="26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  </p:ext>
    </p:extLst>
  </p:showPr>
  <p:clrMru>
    <a:srgbClr val="4681CA"/>
    <a:srgbClr val="586BC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083" autoAdjust="0"/>
    <p:restoredTop sz="99741" autoAdjust="0"/>
  </p:normalViewPr>
  <p:slideViewPr>
    <p:cSldViewPr snapToGrid="0" snapToObjects="1">
      <p:cViewPr>
        <p:scale>
          <a:sx n="100" d="100"/>
          <a:sy n="100" d="100"/>
        </p:scale>
        <p:origin x="-1144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266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3838-8B47-BF4C-84D7-BBDBEBAD9CF0}" type="datetimeFigureOut">
              <a:rPr lang="en-US" smtClean="0"/>
              <a:pPr/>
              <a:t>6/4/13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089F-D9B0-7341-B30F-54955FA307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7542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B0485-F323-AF4D-AA5F-E57593643A6F}" type="datetimeFigureOut">
              <a:rPr lang="en-US" smtClean="0"/>
              <a:pPr/>
              <a:t>6/4/13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E5E5-550A-DE42-AD60-FCC36B3F2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6856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497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44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461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209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640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180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386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0125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9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381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5924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649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8695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31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4446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4967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8103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991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123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027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133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188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01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9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632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32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43650"/>
            <a:ext cx="2133600" cy="365125"/>
          </a:xfrm>
        </p:spPr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19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88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460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9552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997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928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146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457200" y="6358341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883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GLogo_flat_transparent_RGB_larg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7422392" y="6356350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029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930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928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665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18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  <a:gs pos="0">
              <a:schemeClr val="bg1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59E4-2FE4-564D-A950-09C870524D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65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57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Spanner: Google’s</a:t>
            </a:r>
            <a:br>
              <a:rPr lang="en-US" dirty="0" smtClean="0"/>
            </a:br>
            <a:r>
              <a:rPr lang="en-US" dirty="0" smtClean="0"/>
              <a:t>Globally-Distributed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2349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Wilson Hsieh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representing a host of authors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OSDI 2012</a:t>
            </a:r>
          </a:p>
        </p:txBody>
      </p:sp>
      <p:pic>
        <p:nvPicPr>
          <p:cNvPr id="4" name="Picture 3" descr="GLogo_flat_transparent_RGB_lar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auto">
          <a:xfrm>
            <a:off x="3952496" y="6113866"/>
            <a:ext cx="1264408" cy="42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4261058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4849"/>
    </mc:Choice>
    <mc:Fallback>
      <p:transition spd="slow" advTm="148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Synchronizing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==	</a:t>
            </a:r>
          </a:p>
          <a:p>
            <a:pPr marL="0" indent="0" algn="ctr">
              <a:buNone/>
            </a:pPr>
            <a:r>
              <a:rPr lang="en-US" dirty="0" smtClean="0"/>
              <a:t>External Consistency:</a:t>
            </a:r>
          </a:p>
          <a:p>
            <a:pPr marL="57150" indent="0" algn="ctr">
              <a:buNone/>
            </a:pPr>
            <a:r>
              <a:rPr lang="en-US" dirty="0" smtClean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 smtClean="0"/>
              <a:t>==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 smtClean="0"/>
              <a:t>timestamp order == commit order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39720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73281"/>
    </mc:Choice>
    <mc:Fallback>
      <p:transition spd="slow" advTm="73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Timestamps, Global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663701"/>
            <a:ext cx="8229600" cy="1320799"/>
          </a:xfrm>
        </p:spPr>
        <p:txBody>
          <a:bodyPr>
            <a:normAutofit/>
          </a:bodyPr>
          <a:lstStyle/>
          <a:p>
            <a:r>
              <a:rPr lang="en-US" dirty="0" smtClean="0"/>
              <a:t>Strict two-phase locking for write transactions</a:t>
            </a:r>
          </a:p>
          <a:p>
            <a:r>
              <a:rPr lang="en-US" dirty="0" smtClean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1700" y="4157966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738579" y="4170150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8150" y="43751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49579" y="4724400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now()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5144" y="3672959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25750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20455" y="40703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26890" y="367295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06400" y="4108450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9146052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27983"/>
    </mc:Choice>
    <mc:Fallback>
      <p:transition spd="slow" advTm="27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 Invariants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Timestamp order respects global wall-time order 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725766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64066"/>
    </mc:Choice>
    <mc:Fallback>
      <p:transition spd="slow" advTm="6406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“Global wall-clock time” with bounded uncertainty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3785116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3600450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Left Bracket 7"/>
          <p:cNvSpPr/>
          <p:nvPr/>
        </p:nvSpPr>
        <p:spPr>
          <a:xfrm>
            <a:off x="2820923" y="3327916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3327916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4159250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415925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latest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7244" y="3491984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TT.now()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481330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4978400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2*ε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942599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43848"/>
    </mc:Choice>
    <mc:Fallback>
      <p:transition spd="slow" advTm="4384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 and TrueTime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279" y="3404632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r>
              <a:rPr lang="en-US" dirty="0" smtClean="0">
                <a:solidFill>
                  <a:srgbClr val="F79646"/>
                </a:solidFill>
              </a:rPr>
              <a:t> = TT.now().latest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6544" y="22034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7190" y="22087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2534" y="3404632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Wait until TT.now().earliest &gt;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i="1" dirty="0">
              <a:solidFill>
                <a:srgbClr val="F79646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6583" y="3404632"/>
            <a:ext cx="28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10341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30334" y="39380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Commit wait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97400" y="4654034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average ε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122674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98113"/>
    </mc:Choice>
    <mc:Fallback>
      <p:transition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Pick </a:t>
            </a:r>
            <a:r>
              <a:rPr lang="en-US" i="1" dirty="0" smtClean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182300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71388"/>
    </mc:Choice>
    <mc:Fallback>
      <p:transition spd="slow" advTm="7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P1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P2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Acquired locks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locks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Notify participants of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Commit wait done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 for each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Send </a:t>
            </a:r>
            <a:r>
              <a:rPr lang="en-US" i="1" dirty="0" smtClean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582484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97227"/>
    </mc:Choice>
    <mc:Fallback>
      <p:transition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P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X from my friend list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myself from X’s friend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C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i="1" baseline="-25000" dirty="0" smtClean="0">
                <a:solidFill>
                  <a:schemeClr val="accent6"/>
                </a:solidFill>
              </a:rPr>
              <a:t>P</a:t>
            </a:r>
            <a:r>
              <a:rPr lang="en-US" i="1" dirty="0" smtClean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=15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Risky post P</a:t>
            </a:r>
            <a:endParaRPr lang="en-US" dirty="0"/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=8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</a:rPr>
              <a:t>C</a:t>
            </a:r>
            <a:endParaRPr lang="en-US" baseline="-25000" dirty="0">
              <a:solidFill>
                <a:srgbClr val="8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2896966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3600"/>
    </mc:Choice>
    <mc:Fallback>
      <p:transition spd="slow" advTm="1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Lock-free read transactions across datacenters</a:t>
            </a:r>
            <a:endParaRPr lang="en-US" dirty="0"/>
          </a:p>
          <a:p>
            <a:r>
              <a:rPr lang="en-US" dirty="0" smtClean="0"/>
              <a:t>External </a:t>
            </a:r>
            <a:r>
              <a:rPr lang="en-US" dirty="0"/>
              <a:t>consistency</a:t>
            </a:r>
          </a:p>
          <a:p>
            <a:r>
              <a:rPr lang="en-US" dirty="0" smtClean="0"/>
              <a:t>Timestamp assignment</a:t>
            </a:r>
          </a:p>
          <a:p>
            <a:r>
              <a:rPr lang="en-US" dirty="0" smtClean="0"/>
              <a:t>TrueTime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ncertainty </a:t>
            </a:r>
            <a:r>
              <a:rPr lang="en-US" dirty="0"/>
              <a:t>in time </a:t>
            </a:r>
            <a:r>
              <a:rPr lang="en-US" dirty="0" smtClean="0"/>
              <a:t>can </a:t>
            </a:r>
            <a:r>
              <a:rPr lang="en-US" dirty="0"/>
              <a:t>be waited </a:t>
            </a:r>
            <a:r>
              <a:rPr lang="en-US" dirty="0" smtClean="0"/>
              <a:t>out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045326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28721"/>
    </mc:Choice>
    <mc:Fallback>
      <p:transition spd="slow" advTm="2872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Haven’t We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read at the present time</a:t>
            </a:r>
          </a:p>
          <a:p>
            <a:r>
              <a:rPr lang="en-US" dirty="0" smtClean="0"/>
              <a:t>Atomic schema changes</a:t>
            </a:r>
          </a:p>
          <a:p>
            <a:pPr lvl="1"/>
            <a:r>
              <a:rPr lang="en-US" dirty="0" smtClean="0"/>
              <a:t>Mostly non-blocking</a:t>
            </a:r>
          </a:p>
          <a:p>
            <a:pPr lvl="1"/>
            <a:r>
              <a:rPr lang="en-US" dirty="0" smtClean="0"/>
              <a:t>Commit in the future</a:t>
            </a:r>
          </a:p>
          <a:p>
            <a:r>
              <a:rPr lang="en-US" dirty="0" smtClean="0"/>
              <a:t>Non-blocking reads in the past</a:t>
            </a:r>
          </a:p>
          <a:p>
            <a:pPr lvl="1"/>
            <a:r>
              <a:rPr lang="en-US" dirty="0" smtClean="0"/>
              <a:t>At any sufficiently up-to-date replica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166974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58004"/>
    </mc:Choice>
    <mc:Fallback>
      <p:transition spd="slow" advTm="5800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Spanner?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Distributed multiversion database</a:t>
            </a:r>
          </a:p>
          <a:p>
            <a:pPr marL="742950" lvl="2" indent="-342900"/>
            <a:r>
              <a:rPr lang="en-US" dirty="0" smtClean="0"/>
              <a:t>General-purpose transactions (ACID)</a:t>
            </a:r>
          </a:p>
          <a:p>
            <a:pPr marL="742950" lvl="2" indent="-342900"/>
            <a:r>
              <a:rPr lang="en-US" dirty="0" smtClean="0"/>
              <a:t>SQL query language</a:t>
            </a:r>
          </a:p>
          <a:p>
            <a:pPr marL="742950" lvl="2" indent="-342900"/>
            <a:r>
              <a:rPr lang="en-US" dirty="0" smtClean="0"/>
              <a:t>Schematized tables</a:t>
            </a:r>
          </a:p>
          <a:p>
            <a:pPr marL="742950" lvl="2" indent="-342900"/>
            <a:r>
              <a:rPr lang="en-US" dirty="0" smtClean="0"/>
              <a:t>Semi-relational data model</a:t>
            </a:r>
          </a:p>
          <a:p>
            <a:pPr marL="742950" lvl="2" indent="-342900"/>
            <a:endParaRPr lang="en-US" dirty="0"/>
          </a:p>
          <a:p>
            <a:pPr marL="0" indent="-400050"/>
            <a:r>
              <a:rPr lang="en-US" dirty="0" smtClean="0"/>
              <a:t>Running in production</a:t>
            </a:r>
          </a:p>
          <a:p>
            <a:pPr marL="800100" lvl="2" indent="-400050"/>
            <a:r>
              <a:rPr lang="en-US" dirty="0" smtClean="0"/>
              <a:t>Storage for Google’s ad data</a:t>
            </a:r>
          </a:p>
          <a:p>
            <a:pPr marL="800100" lvl="2" indent="-400050"/>
            <a:r>
              <a:rPr lang="en-US" dirty="0" smtClean="0"/>
              <a:t>Replaced a </a:t>
            </a:r>
            <a:r>
              <a:rPr lang="en-US" dirty="0" err="1" smtClean="0"/>
              <a:t>sharded</a:t>
            </a:r>
            <a:r>
              <a:rPr lang="en-US" dirty="0" smtClean="0"/>
              <a:t> MySQL database</a:t>
            </a:r>
          </a:p>
          <a:p>
            <a:pPr marL="0" lvl="1" indent="0">
              <a:buNone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48851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93191"/>
    </mc:Choice>
    <mc:Fallback>
      <p:transition spd="slow" advTm="9319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Atomic-clock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Client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GPS 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Compute reference [earliest, latest] </a:t>
            </a:r>
            <a:r>
              <a:rPr lang="en-US" sz="2400" dirty="0"/>
              <a:t>= now ± </a:t>
            </a:r>
            <a:r>
              <a:rPr lang="en-US" sz="2400" dirty="0" smtClean="0"/>
              <a:t>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0205224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1247"/>
    </mc:Choice>
    <mc:Fallback>
      <p:transition spd="slow" advTm="11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TrueTime implementation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ε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30sec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60sec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+6ms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473201"/>
            <a:ext cx="8229600" cy="1422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now = reference now + local-clock offset</a:t>
            </a:r>
          </a:p>
          <a:p>
            <a:pPr marL="457200" lvl="1" indent="0">
              <a:buNone/>
            </a:pPr>
            <a:r>
              <a:rPr lang="en-US" dirty="0" smtClean="0"/>
              <a:t>ε = reference ε + worst-case local-clock drift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</a:t>
            </a:r>
          </a:p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3697081"/>
            <a:ext cx="21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drift rate: 200 </a:t>
            </a:r>
            <a:r>
              <a:rPr lang="en-US" dirty="0"/>
              <a:t>μs/</a:t>
            </a:r>
            <a:r>
              <a:rPr lang="en-US" dirty="0" smtClean="0"/>
              <a:t>sec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4770004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8212"/>
    </mc:Choice>
    <mc:Fallback>
      <p:transition spd="slow" advTm="8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0" grpId="2" animBg="1"/>
      <p:bldP spid="46" grpId="1" animBg="1"/>
      <p:bldP spid="46" grpId="2" animBg="1"/>
      <p:bldP spid="47" grpId="1" animBg="1"/>
      <p:bldP spid="47" grpId="2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Clock Goes Rogue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 assignment would violate external consistency</a:t>
            </a:r>
          </a:p>
          <a:p>
            <a:r>
              <a:rPr lang="en-US" dirty="0" smtClean="0"/>
              <a:t>Empirically unlikely based on 1 year of data</a:t>
            </a:r>
          </a:p>
          <a:p>
            <a:pPr lvl="1"/>
            <a:r>
              <a:rPr lang="en-US" dirty="0" smtClean="0"/>
              <a:t>Bad CPUs 6 times more likely than bad clocks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4982642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3053"/>
    </mc:Choice>
    <mc:Fallback>
      <p:transition spd="slow" advTm="305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Network-Induced Uncertainty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pic>
        <p:nvPicPr>
          <p:cNvPr id="10" name="Content Placeholder 9" descr="tt-talk.eps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 t="-7667" b="-7667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0574249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032"/>
    </mc:Choice>
    <mc:Fallback>
      <p:transition spd="slow" advTm="103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consistency/linearizability</a:t>
            </a:r>
          </a:p>
          <a:p>
            <a:r>
              <a:rPr lang="en-US" dirty="0" smtClean="0"/>
              <a:t>Distributed databases</a:t>
            </a:r>
          </a:p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/>
              <a:t>Time </a:t>
            </a:r>
            <a:r>
              <a:rPr lang="en-US" dirty="0" smtClean="0"/>
              <a:t>(</a:t>
            </a:r>
            <a:r>
              <a:rPr lang="en-US" dirty="0"/>
              <a:t>NTP, Marzullo)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2429117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963"/>
    </mc:Choice>
    <mc:Fallback>
      <p:transition spd="slow" advTm="96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TrueTime</a:t>
            </a:r>
          </a:p>
          <a:p>
            <a:pPr lvl="1"/>
            <a:r>
              <a:rPr lang="en-US" dirty="0" smtClean="0"/>
              <a:t>Lower ε &lt; 1 ms</a:t>
            </a:r>
          </a:p>
          <a:p>
            <a:r>
              <a:rPr lang="en-US" dirty="0" smtClean="0"/>
              <a:t>Building out database features</a:t>
            </a:r>
          </a:p>
          <a:p>
            <a:pPr lvl="1"/>
            <a:r>
              <a:rPr lang="en-US" dirty="0" smtClean="0"/>
              <a:t>Finish implementing basic features</a:t>
            </a:r>
          </a:p>
          <a:p>
            <a:pPr lvl="1"/>
            <a:r>
              <a:rPr lang="en-US" dirty="0"/>
              <a:t>Efficiently support rich query patterns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4676896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421"/>
    </mc:Choice>
    <mc:Fallback>
      <p:transition spd="slow" advTm="142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Reify clock uncertainty in time APIs</a:t>
            </a:r>
          </a:p>
          <a:p>
            <a:pPr lvl="1"/>
            <a:r>
              <a:rPr lang="en-US" dirty="0" smtClean="0"/>
              <a:t>Known unknowns are better than unknown unknowns</a:t>
            </a:r>
          </a:p>
          <a:p>
            <a:pPr lvl="1"/>
            <a:r>
              <a:rPr lang="en-US" dirty="0" smtClean="0"/>
              <a:t>Rethink algorithms to make use of uncertainty</a:t>
            </a:r>
          </a:p>
          <a:p>
            <a:r>
              <a:rPr lang="en-US" dirty="0" smtClean="0"/>
              <a:t>Stronger semantics are achievable</a:t>
            </a:r>
          </a:p>
          <a:p>
            <a:pPr lvl="1"/>
            <a:r>
              <a:rPr lang="en-US" dirty="0" smtClean="0"/>
              <a:t>Greater scale != weaker semantics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885251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778"/>
    </mc:Choice>
    <mc:Fallback>
      <p:transition spd="slow" advTm="77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Spanner team and customers</a:t>
            </a:r>
          </a:p>
          <a:p>
            <a:r>
              <a:rPr lang="en-US" dirty="0" smtClean="0"/>
              <a:t>To our shepherd and reviewers</a:t>
            </a:r>
          </a:p>
          <a:p>
            <a:r>
              <a:rPr lang="en-US" dirty="0" smtClean="0"/>
              <a:t>To lots of Googlers for feedback</a:t>
            </a:r>
          </a:p>
          <a:p>
            <a:r>
              <a:rPr lang="en-US" dirty="0" smtClean="0"/>
              <a:t>To you for listening!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110015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868"/>
    </mc:Choice>
    <mc:Fallback>
      <p:transition spd="slow" advTm="8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Social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Arizona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Buenos Aires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Moscow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Krakow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London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Paris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Berlin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Madrid</a:t>
            </a:r>
          </a:p>
          <a:p>
            <a:r>
              <a:rPr lang="en-US" dirty="0" smtClean="0">
                <a:solidFill>
                  <a:srgbClr val="F79646"/>
                </a:solidFill>
              </a:rPr>
              <a:t>Lisbon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979736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64760"/>
    </mc:Choice>
    <mc:Fallback>
      <p:transition spd="slow" advTm="647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Feature: Lock-free distributed read transactions</a:t>
            </a:r>
          </a:p>
          <a:p>
            <a:r>
              <a:rPr lang="en-US" dirty="0" smtClean="0"/>
              <a:t>Property: External consistency of distributed transactions</a:t>
            </a:r>
          </a:p>
          <a:p>
            <a:pPr lvl="1"/>
            <a:r>
              <a:rPr lang="en-US" dirty="0" smtClean="0"/>
              <a:t>First system at global scale</a:t>
            </a:r>
          </a:p>
          <a:p>
            <a:r>
              <a:rPr lang="en-US" dirty="0" smtClean="0"/>
              <a:t>Implementation: Integration of concurrency control, replication, and 2PC</a:t>
            </a:r>
          </a:p>
          <a:p>
            <a:pPr lvl="1"/>
            <a:r>
              <a:rPr lang="en-US" dirty="0" smtClean="0"/>
              <a:t>Correctness and performance</a:t>
            </a:r>
          </a:p>
          <a:p>
            <a:r>
              <a:rPr lang="en-US" dirty="0" smtClean="0"/>
              <a:t>Enabling technology: TrueTime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nterval-based global time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91941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70905"/>
    </mc:Choice>
    <mc:Fallback>
      <p:transition spd="slow" advTm="709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5725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Read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3399"/>
          </a:xfrm>
        </p:spPr>
        <p:txBody>
          <a:bodyPr>
            <a:normAutofit/>
          </a:bodyPr>
          <a:lstStyle/>
          <a:p>
            <a:r>
              <a:rPr lang="en-US" dirty="0"/>
              <a:t>Generate a page of friends’ recent </a:t>
            </a:r>
            <a:r>
              <a:rPr lang="en-US" dirty="0" smtClean="0"/>
              <a:t>posts</a:t>
            </a:r>
          </a:p>
          <a:p>
            <a:pPr lvl="1"/>
            <a:r>
              <a:rPr lang="en-US" dirty="0" smtClean="0"/>
              <a:t>Consistent view of friend list and their posts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accent6"/>
                </a:solidFill>
              </a:rPr>
              <a:t>Why consistency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Post P: “My government is repressive…”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266258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51330"/>
    </mc:Choice>
    <mc:Fallback>
      <p:transition spd="slow" advTm="51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71" name="Can 70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Machine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6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</a:t>
            </a:r>
            <a:r>
              <a:rPr lang="en-US" dirty="0">
                <a:solidFill>
                  <a:srgbClr val="800000"/>
                </a:solidFill>
              </a:rPr>
              <a:t>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8179991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13406"/>
    </mc:Choice>
    <mc:Fallback>
      <p:transition spd="slow" advTm="13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Machines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9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stCxn id="51" idx="1"/>
            <a:endCxn id="8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n 65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72" name="Straight Connector 71"/>
          <p:cNvCxnSpPr>
            <a:stCxn id="51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569606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67392"/>
    </mc:Choice>
    <mc:Fallback>
      <p:transition spd="slow" advTm="6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1" grpId="2" animBg="1"/>
      <p:bldP spid="71" grpId="3" animBg="1"/>
      <p:bldP spid="71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2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 </a:t>
            </a:r>
            <a:endParaRPr lang="en-US" dirty="0"/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Datacenters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User posts</a:t>
            </a:r>
          </a:p>
          <a:p>
            <a:pPr algn="ctr"/>
            <a:r>
              <a:rPr lang="en-US" dirty="0" smtClean="0"/>
              <a:t>Friend lists</a:t>
            </a:r>
            <a:endParaRPr lang="en-US" dirty="0"/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 my page</a:t>
            </a:r>
            <a:endParaRPr lang="en-US" dirty="0"/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x1000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0833772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43901"/>
    </mc:Choice>
    <mc:Fallback>
      <p:transition spd="slow" advTm="43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Transactions that write use strict 2PL</a:t>
            </a:r>
          </a:p>
          <a:p>
            <a:pPr lvl="1"/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dirty="0" smtClean="0"/>
              <a:t> is assigned a timestamp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Data written by </a:t>
            </a:r>
            <a:r>
              <a:rPr lang="en-US" i="1" dirty="0" smtClean="0"/>
              <a:t>T</a:t>
            </a:r>
            <a:r>
              <a:rPr lang="en-US" dirty="0" smtClean="0"/>
              <a:t> is timestamped with </a:t>
            </a:r>
            <a:r>
              <a:rPr lang="en-US" i="1" dirty="0" smtClean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[me]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[P]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friends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posts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X’s friends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9737333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 advTm="45408"/>
    </mc:Choice>
    <mc:Fallback>
      <p:transition spd="slow" advTm="4540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0.5|13.9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.1|2.2|15.3|24.2|7.8|3.7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9|2.6|4.9|8.2|3.5|34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4.8|2.9|1.9|14.4|3.1|9.3|4.7|24.9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9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.2|0.6|0.9|0.5|1.3|0.9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9.9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8|1.3|0.8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5.2|25.1|1.1|5.9|11.2|1.1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3.2|16.4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2.5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4.5|25.5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0.3|2.7|2.4|3.1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4.2"/>
</p:tagLst>
</file>

<file path=ppt/theme/theme1.xml><?xml version="1.0" encoding="utf-8"?>
<a:theme xmlns:a="http://schemas.openxmlformats.org/drawingml/2006/main" name="Google Template">
  <a:themeElements>
    <a:clrScheme name="Custom 5">
      <a:dk1>
        <a:srgbClr val="FFFF00"/>
      </a:dk1>
      <a:lt1>
        <a:sysClr val="window" lastClr="FFFFFF"/>
      </a:lt1>
      <a:dk2>
        <a:srgbClr val="1B4171"/>
      </a:dk2>
      <a:lt2>
        <a:srgbClr val="EEECE1"/>
      </a:lt2>
      <a:accent1>
        <a:srgbClr val="2F0A8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Template.potx</Template>
  <TotalTime>16998</TotalTime>
  <Words>962</Words>
  <Application>Microsoft Macintosh PowerPoint</Application>
  <PresentationFormat>On-screen Show (4:3)</PresentationFormat>
  <Paragraphs>372</Paragraphs>
  <Slides>27</Slides>
  <Notes>27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Google Template</vt:lpstr>
      <vt:lpstr>Spanner: Google’s Globally-Distributed Database</vt:lpstr>
      <vt:lpstr>What is Spanner?</vt:lpstr>
      <vt:lpstr>Example: Social Network</vt:lpstr>
      <vt:lpstr>Overview</vt:lpstr>
      <vt:lpstr>Read Transactions</vt:lpstr>
      <vt:lpstr>Single Machine</vt:lpstr>
      <vt:lpstr>Multiple Machines</vt:lpstr>
      <vt:lpstr>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Timestamps and TrueTime</vt:lpstr>
      <vt:lpstr>Commit Wait and Replication</vt:lpstr>
      <vt:lpstr>Commit Wait and 2-Phase Commit</vt:lpstr>
      <vt:lpstr>Example</vt:lpstr>
      <vt:lpstr>What Have We Covered?</vt:lpstr>
      <vt:lpstr>What Haven’t We Covered?</vt:lpstr>
      <vt:lpstr>TrueTime Architecture</vt:lpstr>
      <vt:lpstr>TrueTime implementation</vt:lpstr>
      <vt:lpstr>What If a Clock Goes Rogue? </vt:lpstr>
      <vt:lpstr>Network-Induced Uncertainty</vt:lpstr>
      <vt:lpstr>What’s in the Literature</vt:lpstr>
      <vt:lpstr>Future Work</vt:lpstr>
      <vt:lpstr>Conclusions</vt:lpstr>
      <vt:lpstr>Thanks</vt:lpstr>
    </vt:vector>
  </TitlesOfParts>
  <Manager/>
  <Company>Google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Google's Globally-Distributed Database</dc:title>
  <dc:subject/>
  <dc:creator>Wilson Hsieh</dc:creator>
  <cp:keywords/>
  <dc:description/>
  <cp:lastModifiedBy>Ljubomir Perkovic</cp:lastModifiedBy>
  <cp:revision>423</cp:revision>
  <dcterms:created xsi:type="dcterms:W3CDTF">2013-06-04T05:13:52Z</dcterms:created>
  <dcterms:modified xsi:type="dcterms:W3CDTF">2013-06-05T18:16:11Z</dcterms:modified>
  <cp:category/>
</cp:coreProperties>
</file>