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0105"/>
    <p:restoredTop sz="86216"/>
  </p:normalViewPr>
  <p:slideViewPr>
    <p:cSldViewPr snapToGrid="0" snapToObjects="1">
      <p:cViewPr>
        <p:scale>
          <a:sx n="33" d="100"/>
          <a:sy n="33" d="100"/>
        </p:scale>
        <p:origin x="1488" y="-2984"/>
      </p:cViewPr>
      <p:guideLst/>
    </p:cSldViewPr>
  </p:slideViewPr>
  <p:outlineViewPr>
    <p:cViewPr>
      <p:scale>
        <a:sx n="33" d="100"/>
        <a:sy n="33" d="100"/>
      </p:scale>
      <p:origin x="0" y="0"/>
    </p:cViewPr>
  </p:outlineViewPr>
  <p:notesTextViewPr>
    <p:cViewPr>
      <p:scale>
        <a:sx n="1" d="1"/>
        <a:sy n="1" d="1"/>
      </p:scale>
      <p:origin x="0" y="-44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2018/7/15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16099" y="2958891"/>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500" b="1"/>
              <a:t>観光レビューを利用した高好感度観光地レコメンデーションシステムの構築</a:t>
            </a:r>
            <a:endParaRPr kumimoji="1" lang="ja-JP" altLang="en-US" sz="11500" b="1"/>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3116527" y="7055941"/>
            <a:ext cx="24042159" cy="1107996"/>
          </a:xfrm>
          <a:prstGeom prst="rect">
            <a:avLst/>
          </a:prstGeom>
          <a:noFill/>
        </p:spPr>
        <p:txBody>
          <a:bodyPr wrap="none" rtlCol="0">
            <a:spAutoFit/>
          </a:bodyPr>
          <a:lstStyle/>
          <a:p>
            <a:r>
              <a:rPr kumimoji="1" lang="en-US" altLang="ja-JP" sz="6600" dirty="0"/>
              <a:t>18115233 </a:t>
            </a:r>
            <a:r>
              <a:rPr kumimoji="1" lang="ja-JP" altLang="en-US" sz="6600"/>
              <a:t>社会情報学部</a:t>
            </a:r>
            <a:r>
              <a:rPr kumimoji="1" lang="en-US" altLang="ja-JP" sz="6600" dirty="0"/>
              <a:t> </a:t>
            </a:r>
            <a:r>
              <a:rPr lang="ja-JP" altLang="en-US" sz="6600"/>
              <a:t>４</a:t>
            </a:r>
            <a:r>
              <a:rPr kumimoji="1" lang="ja-JP" altLang="en-US" sz="6600"/>
              <a:t>年Ｅ組</a:t>
            </a:r>
            <a:r>
              <a:rPr kumimoji="1" lang="en-US" altLang="ja-JP" sz="6600" dirty="0"/>
              <a:t> </a:t>
            </a:r>
            <a:r>
              <a:rPr kumimoji="1" lang="ja-JP" altLang="en-US" sz="6600"/>
              <a:t>和田</a:t>
            </a:r>
            <a:r>
              <a:rPr kumimoji="1" lang="en-US" altLang="ja-JP" sz="6600" dirty="0"/>
              <a:t> </a:t>
            </a:r>
            <a:r>
              <a:rPr kumimoji="1" lang="ja-JP" altLang="en-US" sz="6600"/>
              <a:t>龍樹</a:t>
            </a:r>
            <a:r>
              <a:rPr lang="ja-JP" altLang="en-US" sz="6600" dirty="0"/>
              <a:t>　</a:t>
            </a:r>
            <a:r>
              <a:rPr kumimoji="1" lang="ja-JP" altLang="en-US" sz="6600"/>
              <a:t>担当教員：宮治</a:t>
            </a:r>
            <a:r>
              <a:rPr kumimoji="1" lang="en-US" altLang="ja-JP" sz="6600" dirty="0"/>
              <a:t> </a:t>
            </a:r>
            <a:r>
              <a:rPr kumimoji="1" lang="ja-JP" altLang="en-US" sz="6600"/>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336429" y="8316022"/>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336429" y="9595729"/>
            <a:ext cx="27643017" cy="719697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679040" y="10024553"/>
            <a:ext cx="8748000" cy="1038604"/>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763606" y="10024553"/>
            <a:ext cx="8748000" cy="1038604"/>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t>レ</a:t>
            </a:r>
            <a:r>
              <a:rPr kumimoji="1" lang="ja-JP" altLang="en-US" sz="4800" b="1"/>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927686" y="10032951"/>
            <a:ext cx="8748000" cy="1038604"/>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t>レビューを利用したレコメンド</a:t>
            </a:r>
            <a:endParaRPr kumimoji="1" lang="ja-JP" altLang="en-US" sz="4800" b="1"/>
          </a:p>
        </p:txBody>
      </p:sp>
      <p:sp>
        <p:nvSpPr>
          <p:cNvPr id="14" name="正方形/長方形 13">
            <a:extLst>
              <a:ext uri="{FF2B5EF4-FFF2-40B4-BE49-F238E27FC236}">
                <a16:creationId xmlns:a16="http://schemas.microsoft.com/office/drawing/2014/main" id="{8540EC16-A732-E042-B367-F88C8FE3FEB3}"/>
              </a:ext>
            </a:extLst>
          </p:cNvPr>
          <p:cNvSpPr/>
          <p:nvPr/>
        </p:nvSpPr>
        <p:spPr>
          <a:xfrm>
            <a:off x="1686507" y="11063157"/>
            <a:ext cx="8748000" cy="433278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758536" y="11063157"/>
            <a:ext cx="8748000" cy="4332786"/>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927686" y="11063155"/>
            <a:ext cx="8748000" cy="4332787"/>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1981198" y="13193978"/>
            <a:ext cx="7952153" cy="2123658"/>
          </a:xfrm>
          <a:prstGeom prst="rect">
            <a:avLst/>
          </a:prstGeom>
          <a:noFill/>
        </p:spPr>
        <p:txBody>
          <a:bodyPr wrap="square" rtlCol="0">
            <a:spAutoFit/>
          </a:bodyPr>
          <a:lstStyle/>
          <a:p>
            <a:r>
              <a:rPr kumimoji="1" lang="ja-JP" altLang="en-US" sz="4400"/>
              <a:t>訪日客のほとんどが黄金ルートと呼ばれる東京・大阪・京都に宿泊</a:t>
            </a:r>
          </a:p>
        </p:txBody>
      </p:sp>
      <p:sp>
        <p:nvSpPr>
          <p:cNvPr id="19" name="テキスト ボックス 18">
            <a:extLst>
              <a:ext uri="{FF2B5EF4-FFF2-40B4-BE49-F238E27FC236}">
                <a16:creationId xmlns:a16="http://schemas.microsoft.com/office/drawing/2014/main" id="{17EE6499-A060-934E-AAD1-175AC89C8D94}"/>
              </a:ext>
            </a:extLst>
          </p:cNvPr>
          <p:cNvSpPr txBox="1"/>
          <p:nvPr/>
        </p:nvSpPr>
        <p:spPr>
          <a:xfrm>
            <a:off x="1981199" y="11291066"/>
            <a:ext cx="7952153" cy="1446550"/>
          </a:xfrm>
          <a:prstGeom prst="rect">
            <a:avLst/>
          </a:prstGeom>
          <a:noFill/>
        </p:spPr>
        <p:txBody>
          <a:bodyPr wrap="square" rtlCol="0">
            <a:spAutoFit/>
          </a:bodyPr>
          <a:lstStyle/>
          <a:p>
            <a:r>
              <a:rPr kumimoji="1" lang="ja-JP" altLang="en-US" sz="4400"/>
              <a:t>地方の魅力を適切に伝えるのは困難</a:t>
            </a: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723586" y="11191431"/>
            <a:ext cx="8655949" cy="830997"/>
          </a:xfrm>
          <a:prstGeom prst="rect">
            <a:avLst/>
          </a:prstGeom>
          <a:noFill/>
        </p:spPr>
        <p:txBody>
          <a:bodyPr wrap="square" rtlCol="0">
            <a:spAutoFit/>
          </a:bodyPr>
          <a:lstStyle/>
          <a:p>
            <a:r>
              <a:rPr kumimoji="1" lang="ja-JP" altLang="en-US" sz="4800"/>
              <a:t>・コンテンツベース</a:t>
            </a:r>
            <a:endParaRPr kumimoji="1" lang="en-US" altLang="ja-JP" sz="4800" dirty="0"/>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728066" y="12929034"/>
            <a:ext cx="8655949" cy="830997"/>
          </a:xfrm>
          <a:prstGeom prst="rect">
            <a:avLst/>
          </a:prstGeom>
          <a:noFill/>
        </p:spPr>
        <p:txBody>
          <a:bodyPr wrap="square" rtlCol="0">
            <a:spAutoFit/>
          </a:bodyPr>
          <a:lstStyle/>
          <a:p>
            <a:r>
              <a:rPr kumimoji="1" lang="ja-JP" altLang="en-US" sz="4800"/>
              <a:t>・協調フィルタリング</a:t>
            </a:r>
            <a:endParaRPr kumimoji="1" lang="en-US" altLang="ja-JP" sz="4800" dirty="0"/>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315308" y="13843117"/>
            <a:ext cx="8271907" cy="1323439"/>
          </a:xfrm>
          <a:prstGeom prst="rect">
            <a:avLst/>
          </a:prstGeom>
          <a:noFill/>
        </p:spPr>
        <p:txBody>
          <a:bodyPr wrap="square" rtlCol="0">
            <a:spAutoFit/>
          </a:bodyPr>
          <a:lstStyle/>
          <a:p>
            <a:r>
              <a:rPr lang="ja-JP" altLang="en-US" sz="3600">
                <a:solidFill>
                  <a:srgbClr val="FF0000"/>
                </a:solidFill>
              </a:rPr>
              <a:t>履歴</a:t>
            </a:r>
            <a:r>
              <a:rPr lang="ja-JP" altLang="en-US" sz="3600"/>
              <a:t>を元にしているので、人気のないスポットはレコメンドされにくい</a:t>
            </a:r>
            <a:r>
              <a:rPr lang="ja-JP" altLang="en-US" sz="4400"/>
              <a:t>　</a:t>
            </a:r>
            <a:endParaRPr lang="en-US" altLang="ja-JP" sz="4400" dirty="0"/>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339808" y="11916243"/>
            <a:ext cx="8271907" cy="769441"/>
          </a:xfrm>
          <a:prstGeom prst="rect">
            <a:avLst/>
          </a:prstGeom>
          <a:noFill/>
        </p:spPr>
        <p:txBody>
          <a:bodyPr wrap="square" rtlCol="0">
            <a:spAutoFit/>
          </a:bodyPr>
          <a:lstStyle/>
          <a:p>
            <a:r>
              <a:rPr lang="ja-JP" altLang="en-US" sz="3600"/>
              <a:t>レコメンドの結果に</a:t>
            </a:r>
            <a:r>
              <a:rPr lang="ja-JP" altLang="en-US" sz="3600">
                <a:solidFill>
                  <a:srgbClr val="FF0000"/>
                </a:solidFill>
              </a:rPr>
              <a:t>多様性</a:t>
            </a:r>
            <a:r>
              <a:rPr lang="ja-JP" altLang="en-US" sz="3600"/>
              <a:t>がない</a:t>
            </a:r>
            <a:r>
              <a:rPr lang="ja-JP" altLang="en-US" sz="4400"/>
              <a:t>　</a:t>
            </a:r>
            <a:endParaRPr lang="en-US" altLang="ja-JP" sz="4400" dirty="0"/>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5126161" y="15558128"/>
            <a:ext cx="20650200" cy="1155060"/>
          </a:xfrm>
          <a:prstGeom prst="rect">
            <a:avLst/>
          </a:prstGeom>
          <a:noFill/>
        </p:spPr>
        <p:txBody>
          <a:bodyPr wrap="square" rtlCol="0">
            <a:spAutoFit/>
          </a:bodyPr>
          <a:lstStyle/>
          <a:p>
            <a:r>
              <a:rPr kumimoji="1" lang="ja-JP" altLang="en-US" sz="4800" b="1"/>
              <a:t>目的：ユーザの入力とレビューを元に高好感度な観光地をレコメンドする</a:t>
            </a:r>
            <a:r>
              <a:rPr kumimoji="1" lang="ja-JP" altLang="en-US"/>
              <a:t>　　　　　</a:t>
            </a: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20075092" y="11710254"/>
            <a:ext cx="3927908" cy="3046988"/>
          </a:xfrm>
          <a:prstGeom prst="rect">
            <a:avLst/>
          </a:prstGeom>
          <a:noFill/>
        </p:spPr>
        <p:txBody>
          <a:bodyPr wrap="square" rtlCol="0">
            <a:spAutoFit/>
          </a:bodyPr>
          <a:lstStyle/>
          <a:p>
            <a:pPr algn="ctr"/>
            <a:r>
              <a:rPr lang="ja-JP" altLang="en-US" sz="4800"/>
              <a:t>コンテンツ</a:t>
            </a:r>
            <a:endParaRPr lang="en-US" altLang="ja-JP" sz="4800" dirty="0"/>
          </a:p>
          <a:p>
            <a:pPr algn="ctr"/>
            <a:endParaRPr lang="en-US" altLang="ja-JP" sz="4800" dirty="0"/>
          </a:p>
          <a:p>
            <a:pPr algn="ctr"/>
            <a:endParaRPr lang="en-US" altLang="ja-JP" sz="4800" dirty="0"/>
          </a:p>
          <a:p>
            <a:pPr algn="ctr"/>
            <a:r>
              <a:rPr kumimoji="1" lang="ja-JP" altLang="en-US" sz="4800"/>
              <a:t>潜在的な感情</a:t>
            </a:r>
          </a:p>
        </p:txBody>
      </p:sp>
      <p:sp>
        <p:nvSpPr>
          <p:cNvPr id="26" name="加算記号 25">
            <a:extLst>
              <a:ext uri="{FF2B5EF4-FFF2-40B4-BE49-F238E27FC236}">
                <a16:creationId xmlns:a16="http://schemas.microsoft.com/office/drawing/2014/main" id="{06541863-BCE3-334D-B6C7-29EAA2E3698E}"/>
              </a:ext>
            </a:extLst>
          </p:cNvPr>
          <p:cNvSpPr/>
          <p:nvPr/>
        </p:nvSpPr>
        <p:spPr>
          <a:xfrm>
            <a:off x="21375966" y="12566414"/>
            <a:ext cx="1337867" cy="1199379"/>
          </a:xfrm>
          <a:prstGeom prst="mathPlus">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7" name="右矢印 26">
            <a:extLst>
              <a:ext uri="{FF2B5EF4-FFF2-40B4-BE49-F238E27FC236}">
                <a16:creationId xmlns:a16="http://schemas.microsoft.com/office/drawing/2014/main" id="{C1A68AFA-E2AB-5F4B-AA1A-44D3198B2DF9}"/>
              </a:ext>
            </a:extLst>
          </p:cNvPr>
          <p:cNvSpPr/>
          <p:nvPr/>
        </p:nvSpPr>
        <p:spPr>
          <a:xfrm>
            <a:off x="23611291" y="12805511"/>
            <a:ext cx="1150224" cy="810865"/>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958896" y="12442829"/>
            <a:ext cx="3570208" cy="1446550"/>
          </a:xfrm>
          <a:prstGeom prst="rect">
            <a:avLst/>
          </a:prstGeom>
          <a:noFill/>
        </p:spPr>
        <p:txBody>
          <a:bodyPr wrap="none" rtlCol="0">
            <a:spAutoFit/>
          </a:bodyPr>
          <a:lstStyle/>
          <a:p>
            <a:r>
              <a:rPr kumimoji="1" lang="ja-JP" altLang="en-US" sz="4400"/>
              <a:t>多様性のある</a:t>
            </a:r>
            <a:endParaRPr kumimoji="1" lang="en-US" altLang="ja-JP" sz="4400" dirty="0"/>
          </a:p>
          <a:p>
            <a:pPr algn="ctr"/>
            <a:r>
              <a:rPr kumimoji="1" lang="ja-JP" altLang="en-US" sz="4400"/>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96672" y="18654563"/>
            <a:ext cx="27643017" cy="1664922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311028" y="17198378"/>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lang="ja-JP" altLang="en-US" sz="7200" b="1"/>
              <a:t>システム概要</a:t>
            </a:r>
            <a:endParaRPr kumimoji="1" lang="ja-JP" altLang="en-US" sz="7200" b="1"/>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293387" y="35655703"/>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293385" y="37095155"/>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990397" y="37483590"/>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1990397" y="18992803"/>
            <a:ext cx="18877668" cy="1155060"/>
          </a:xfrm>
          <a:prstGeom prst="rect">
            <a:avLst/>
          </a:prstGeom>
          <a:noFill/>
        </p:spPr>
        <p:txBody>
          <a:bodyPr wrap="none" rtlCol="0">
            <a:spAutoFit/>
          </a:bodyPr>
          <a:lstStyle/>
          <a:p>
            <a:r>
              <a:rPr kumimoji="1" lang="ja-JP" altLang="en-US"/>
              <a:t>構築環境：</a:t>
            </a:r>
            <a:r>
              <a:rPr lang="en-US" altLang="ja-JP" dirty="0"/>
              <a:t>HTML / JavaScript / Python / MySQL / ()</a:t>
            </a:r>
            <a:endParaRPr kumimoji="1" lang="ja-JP" altLang="en-US"/>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3"/>
          <a:stretch>
            <a:fillRect/>
          </a:stretch>
        </p:blipFill>
        <p:spPr>
          <a:xfrm>
            <a:off x="4044818" y="22474189"/>
            <a:ext cx="2167159" cy="1866635"/>
          </a:xfrm>
          <a:prstGeom prst="rect">
            <a:avLst/>
          </a:prstGeom>
        </p:spPr>
      </p:pic>
      <p:pic>
        <p:nvPicPr>
          <p:cNvPr id="39" name="図 38">
            <a:extLst>
              <a:ext uri="{FF2B5EF4-FFF2-40B4-BE49-F238E27FC236}">
                <a16:creationId xmlns:a16="http://schemas.microsoft.com/office/drawing/2014/main" id="{5024F5F4-AC1D-4D40-8BAD-7808D5F1B01A}"/>
              </a:ext>
            </a:extLst>
          </p:cNvPr>
          <p:cNvPicPr>
            <a:picLocks noChangeAspect="1"/>
          </p:cNvPicPr>
          <p:nvPr/>
        </p:nvPicPr>
        <p:blipFill>
          <a:blip r:embed="rId3"/>
          <a:stretch>
            <a:fillRect/>
          </a:stretch>
        </p:blipFill>
        <p:spPr>
          <a:xfrm>
            <a:off x="2315147" y="24196441"/>
            <a:ext cx="2173946" cy="1872481"/>
          </a:xfrm>
          <a:prstGeom prst="rect">
            <a:avLst/>
          </a:prstGeom>
        </p:spPr>
      </p:pic>
      <p:pic>
        <p:nvPicPr>
          <p:cNvPr id="41" name="図 40">
            <a:extLst>
              <a:ext uri="{FF2B5EF4-FFF2-40B4-BE49-F238E27FC236}">
                <a16:creationId xmlns:a16="http://schemas.microsoft.com/office/drawing/2014/main" id="{5E3422F3-47E1-114C-AF5D-F2B22318572F}"/>
              </a:ext>
            </a:extLst>
          </p:cNvPr>
          <p:cNvPicPr>
            <a:picLocks noChangeAspect="1"/>
          </p:cNvPicPr>
          <p:nvPr/>
        </p:nvPicPr>
        <p:blipFill>
          <a:blip r:embed="rId4"/>
          <a:stretch>
            <a:fillRect/>
          </a:stretch>
        </p:blipFill>
        <p:spPr>
          <a:xfrm>
            <a:off x="16346214" y="22511625"/>
            <a:ext cx="2356989" cy="2987075"/>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4"/>
          <a:stretch>
            <a:fillRect/>
          </a:stretch>
        </p:blipFill>
        <p:spPr>
          <a:xfrm>
            <a:off x="16427438" y="29425531"/>
            <a:ext cx="2356989" cy="298707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798368" y="23562292"/>
            <a:ext cx="8778926"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a:extLst>
              <a:ext uri="{FF2B5EF4-FFF2-40B4-BE49-F238E27FC236}">
                <a16:creationId xmlns:a16="http://schemas.microsoft.com/office/drawing/2014/main" id="{EAC3099B-F7D1-2F48-97F0-DE938E0E6C81}"/>
              </a:ext>
            </a:extLst>
          </p:cNvPr>
          <p:cNvSpPr/>
          <p:nvPr/>
        </p:nvSpPr>
        <p:spPr>
          <a:xfrm rot="5400000">
            <a:off x="16495858" y="26532852"/>
            <a:ext cx="2070981"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1718439" y="21597899"/>
            <a:ext cx="5724644" cy="830997"/>
          </a:xfrm>
          <a:prstGeom prst="rect">
            <a:avLst/>
          </a:prstGeom>
          <a:noFill/>
        </p:spPr>
        <p:txBody>
          <a:bodyPr wrap="none" rtlCol="0">
            <a:spAutoFit/>
          </a:bodyPr>
          <a:lstStyle/>
          <a:p>
            <a:r>
              <a:rPr kumimoji="1" lang="ja-JP" altLang="en-US" sz="4800" b="1"/>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5577294" y="21436700"/>
            <a:ext cx="4493538" cy="830997"/>
          </a:xfrm>
          <a:prstGeom prst="rect">
            <a:avLst/>
          </a:prstGeom>
          <a:noFill/>
        </p:spPr>
        <p:txBody>
          <a:bodyPr wrap="none" rtlCol="0">
            <a:spAutoFit/>
          </a:bodyPr>
          <a:lstStyle/>
          <a:p>
            <a:r>
              <a:rPr kumimoji="1" lang="ja-JP" altLang="en-US" sz="4800" b="1"/>
              <a:t>基本データＤＢ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893492" y="28403102"/>
            <a:ext cx="3262432" cy="830997"/>
          </a:xfrm>
          <a:prstGeom prst="rect">
            <a:avLst/>
          </a:prstGeom>
          <a:noFill/>
        </p:spPr>
        <p:txBody>
          <a:bodyPr wrap="none" rtlCol="0">
            <a:spAutoFit/>
          </a:bodyPr>
          <a:lstStyle/>
          <a:p>
            <a:r>
              <a:rPr lang="ja-JP" altLang="en-US" sz="4800" b="1"/>
              <a:t>類似度</a:t>
            </a:r>
            <a:r>
              <a:rPr kumimoji="1" lang="ja-JP" altLang="en-US" sz="4800" b="1"/>
              <a:t>ＤＢ</a:t>
            </a:r>
          </a:p>
        </p:txBody>
      </p:sp>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5"/>
          <a:stretch>
            <a:fillRect/>
          </a:stretch>
        </p:blipFill>
        <p:spPr>
          <a:xfrm>
            <a:off x="24364401" y="25204509"/>
            <a:ext cx="4061885" cy="4184477"/>
          </a:xfrm>
          <a:prstGeom prst="rect">
            <a:avLst/>
          </a:prstGeom>
        </p:spPr>
      </p:pic>
      <p:sp>
        <p:nvSpPr>
          <p:cNvPr id="56" name="左右矢印 55">
            <a:extLst>
              <a:ext uri="{FF2B5EF4-FFF2-40B4-BE49-F238E27FC236}">
                <a16:creationId xmlns:a16="http://schemas.microsoft.com/office/drawing/2014/main" id="{6E188A04-646E-1A4F-AC05-8EFB040AF0CE}"/>
              </a:ext>
            </a:extLst>
          </p:cNvPr>
          <p:cNvSpPr/>
          <p:nvPr/>
        </p:nvSpPr>
        <p:spPr>
          <a:xfrm rot="1829924">
            <a:off x="19258809" y="24338501"/>
            <a:ext cx="4709469" cy="9648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左右矢印 57">
            <a:extLst>
              <a:ext uri="{FF2B5EF4-FFF2-40B4-BE49-F238E27FC236}">
                <a16:creationId xmlns:a16="http://schemas.microsoft.com/office/drawing/2014/main" id="{C7716D8D-9E14-9441-A5D6-0825D409FF82}"/>
              </a:ext>
            </a:extLst>
          </p:cNvPr>
          <p:cNvSpPr/>
          <p:nvPr/>
        </p:nvSpPr>
        <p:spPr>
          <a:xfrm rot="19826058">
            <a:off x="19411595" y="28991997"/>
            <a:ext cx="4815155" cy="9648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761515" y="24075379"/>
            <a:ext cx="3206840" cy="830997"/>
          </a:xfrm>
          <a:prstGeom prst="rect">
            <a:avLst/>
          </a:prstGeom>
          <a:noFill/>
        </p:spPr>
        <p:txBody>
          <a:bodyPr wrap="none" rtlCol="0">
            <a:spAutoFit/>
          </a:bodyPr>
          <a:lstStyle/>
          <a:p>
            <a:r>
              <a:rPr kumimoji="1" lang="en-US" altLang="ja-JP" sz="4800" b="1" dirty="0"/>
              <a:t>Web</a:t>
            </a:r>
            <a:r>
              <a:rPr kumimoji="1" lang="ja-JP" altLang="en-US" sz="4800" b="1"/>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8261413" y="22670314"/>
            <a:ext cx="5570756" cy="1015663"/>
          </a:xfrm>
          <a:prstGeom prst="rect">
            <a:avLst/>
          </a:prstGeom>
          <a:noFill/>
        </p:spPr>
        <p:txBody>
          <a:bodyPr wrap="none" rtlCol="0">
            <a:spAutoFit/>
          </a:bodyPr>
          <a:lstStyle/>
          <a:p>
            <a:r>
              <a:rPr kumimoji="1" lang="ja-JP" altLang="en-US" sz="6000"/>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2016485" y="28779711"/>
            <a:ext cx="627982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t>前処理</a:t>
            </a:r>
            <a:endParaRPr kumimoji="1" lang="ja-JP" altLang="en-US" sz="4800" b="1"/>
          </a:p>
        </p:txBody>
      </p:sp>
      <p:sp>
        <p:nvSpPr>
          <p:cNvPr id="66" name="正方形/長方形 65">
            <a:extLst>
              <a:ext uri="{FF2B5EF4-FFF2-40B4-BE49-F238E27FC236}">
                <a16:creationId xmlns:a16="http://schemas.microsoft.com/office/drawing/2014/main" id="{266703B5-64CA-3647-9614-BE2F5853B47C}"/>
              </a:ext>
            </a:extLst>
          </p:cNvPr>
          <p:cNvSpPr/>
          <p:nvPr/>
        </p:nvSpPr>
        <p:spPr>
          <a:xfrm>
            <a:off x="2016485" y="29858044"/>
            <a:ext cx="6279820" cy="4928918"/>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8579602-68A8-3D4C-956A-268C6CA8527E}"/>
              </a:ext>
            </a:extLst>
          </p:cNvPr>
          <p:cNvSpPr/>
          <p:nvPr/>
        </p:nvSpPr>
        <p:spPr>
          <a:xfrm>
            <a:off x="30237511" y="22428896"/>
            <a:ext cx="13962203" cy="662376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8964498" y="28772809"/>
            <a:ext cx="627982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類似度算出</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8964498" y="29771628"/>
            <a:ext cx="6279820" cy="5015334"/>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2355378" y="30349880"/>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4619084" y="3189746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9049610" y="30288793"/>
            <a:ext cx="6109595" cy="4154984"/>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kumimoji="1" lang="en-US" altLang="ja-JP" sz="4400" dirty="0"/>
          </a:p>
          <a:p>
            <a:r>
              <a:rPr lang="ja-JP" altLang="en-US" sz="4400"/>
              <a:t>特徴ベクトルのｃｏｓ類似度を計算</a:t>
            </a:r>
            <a:endParaRPr kumimoji="1" lang="ja-JP" altLang="en-US" sz="4400"/>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11491968" y="3190658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D6B44E38-9F42-3542-9B22-8E5C2E496F1F}"/>
              </a:ext>
            </a:extLst>
          </p:cNvPr>
          <p:cNvSpPr txBox="1"/>
          <p:nvPr/>
        </p:nvSpPr>
        <p:spPr>
          <a:xfrm>
            <a:off x="8188262" y="25759921"/>
            <a:ext cx="4801314" cy="1938992"/>
          </a:xfrm>
          <a:prstGeom prst="rect">
            <a:avLst/>
          </a:prstGeom>
          <a:noFill/>
        </p:spPr>
        <p:txBody>
          <a:bodyPr wrap="none" rtlCol="0">
            <a:spAutoFit/>
          </a:bodyPr>
          <a:lstStyle/>
          <a:p>
            <a:r>
              <a:rPr kumimoji="1" lang="ja-JP" altLang="en-US" sz="6000"/>
              <a:t>①前処理</a:t>
            </a:r>
            <a:endParaRPr kumimoji="1" lang="en-US" altLang="ja-JP" sz="6000" dirty="0"/>
          </a:p>
          <a:p>
            <a:r>
              <a:rPr lang="ja-JP" altLang="en-US" sz="6000"/>
              <a:t>②類似度計算</a:t>
            </a:r>
            <a:endParaRPr kumimoji="1" lang="ja-JP" altLang="en-US" sz="6000"/>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1679040" y="28444638"/>
            <a:ext cx="13767970" cy="6594889"/>
          </a:xfrm>
          <a:prstGeom prst="wedgeRectCallout">
            <a:avLst>
              <a:gd name="adj1" fmla="val 59328"/>
              <a:gd name="adj2" fmla="val -7097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TotalTime>
  <Words>338</Words>
  <Application>Microsoft Macintosh PowerPoint</Application>
  <PresentationFormat>ユーザー設定</PresentationFormat>
  <Paragraphs>58</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25</cp:revision>
  <dcterms:created xsi:type="dcterms:W3CDTF">2018-07-14T15:17:39Z</dcterms:created>
  <dcterms:modified xsi:type="dcterms:W3CDTF">2018-07-15T03:10:35Z</dcterms:modified>
</cp:coreProperties>
</file>