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
  </p:notesMasterIdLst>
  <p:sldIdLst>
    <p:sldId id="256" r:id="rId2"/>
  </p:sldIdLst>
  <p:sldSz cx="30275213" cy="42803763"/>
  <p:notesSz cx="6858000" cy="9144000"/>
  <p:defaultTextStyle>
    <a:defPPr>
      <a:defRPr lang="ja-JP"/>
    </a:defPPr>
    <a:lvl1pPr marL="0" algn="l" defTabSz="3507740" rtl="0" eaLnBrk="1" latinLnBrk="0" hangingPunct="1">
      <a:defRPr kumimoji="1" sz="6906" kern="1200">
        <a:solidFill>
          <a:schemeClr val="tx1"/>
        </a:solidFill>
        <a:latin typeface="+mn-lt"/>
        <a:ea typeface="+mn-ea"/>
        <a:cs typeface="+mn-cs"/>
      </a:defRPr>
    </a:lvl1pPr>
    <a:lvl2pPr marL="1753870" algn="l" defTabSz="3507740" rtl="0" eaLnBrk="1" latinLnBrk="0" hangingPunct="1">
      <a:defRPr kumimoji="1" sz="6906" kern="1200">
        <a:solidFill>
          <a:schemeClr val="tx1"/>
        </a:solidFill>
        <a:latin typeface="+mn-lt"/>
        <a:ea typeface="+mn-ea"/>
        <a:cs typeface="+mn-cs"/>
      </a:defRPr>
    </a:lvl2pPr>
    <a:lvl3pPr marL="3507740" algn="l" defTabSz="3507740" rtl="0" eaLnBrk="1" latinLnBrk="0" hangingPunct="1">
      <a:defRPr kumimoji="1" sz="6906" kern="1200">
        <a:solidFill>
          <a:schemeClr val="tx1"/>
        </a:solidFill>
        <a:latin typeface="+mn-lt"/>
        <a:ea typeface="+mn-ea"/>
        <a:cs typeface="+mn-cs"/>
      </a:defRPr>
    </a:lvl3pPr>
    <a:lvl4pPr marL="5261613" algn="l" defTabSz="3507740" rtl="0" eaLnBrk="1" latinLnBrk="0" hangingPunct="1">
      <a:defRPr kumimoji="1" sz="6906" kern="1200">
        <a:solidFill>
          <a:schemeClr val="tx1"/>
        </a:solidFill>
        <a:latin typeface="+mn-lt"/>
        <a:ea typeface="+mn-ea"/>
        <a:cs typeface="+mn-cs"/>
      </a:defRPr>
    </a:lvl4pPr>
    <a:lvl5pPr marL="7015482" algn="l" defTabSz="3507740" rtl="0" eaLnBrk="1" latinLnBrk="0" hangingPunct="1">
      <a:defRPr kumimoji="1" sz="6906" kern="1200">
        <a:solidFill>
          <a:schemeClr val="tx1"/>
        </a:solidFill>
        <a:latin typeface="+mn-lt"/>
        <a:ea typeface="+mn-ea"/>
        <a:cs typeface="+mn-cs"/>
      </a:defRPr>
    </a:lvl5pPr>
    <a:lvl6pPr marL="8769352" algn="l" defTabSz="3507740" rtl="0" eaLnBrk="1" latinLnBrk="0" hangingPunct="1">
      <a:defRPr kumimoji="1" sz="6906" kern="1200">
        <a:solidFill>
          <a:schemeClr val="tx1"/>
        </a:solidFill>
        <a:latin typeface="+mn-lt"/>
        <a:ea typeface="+mn-ea"/>
        <a:cs typeface="+mn-cs"/>
      </a:defRPr>
    </a:lvl6pPr>
    <a:lvl7pPr marL="10523222" algn="l" defTabSz="3507740" rtl="0" eaLnBrk="1" latinLnBrk="0" hangingPunct="1">
      <a:defRPr kumimoji="1" sz="6906" kern="1200">
        <a:solidFill>
          <a:schemeClr val="tx1"/>
        </a:solidFill>
        <a:latin typeface="+mn-lt"/>
        <a:ea typeface="+mn-ea"/>
        <a:cs typeface="+mn-cs"/>
      </a:defRPr>
    </a:lvl7pPr>
    <a:lvl8pPr marL="12277092" algn="l" defTabSz="3507740" rtl="0" eaLnBrk="1" latinLnBrk="0" hangingPunct="1">
      <a:defRPr kumimoji="1" sz="6906" kern="1200">
        <a:solidFill>
          <a:schemeClr val="tx1"/>
        </a:solidFill>
        <a:latin typeface="+mn-lt"/>
        <a:ea typeface="+mn-ea"/>
        <a:cs typeface="+mn-cs"/>
      </a:defRPr>
    </a:lvl8pPr>
    <a:lvl9pPr marL="14030965" algn="l" defTabSz="3507740" rtl="0" eaLnBrk="1" latinLnBrk="0" hangingPunct="1">
      <a:defRPr kumimoji="1" sz="6906"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和田　龍樹" initials="和田　龍樹" lastIdx="9" clrIdx="0">
    <p:extLst>
      <p:ext uri="{19B8F6BF-5375-455C-9EA6-DF929625EA0E}">
        <p15:presenceInfo xmlns:p15="http://schemas.microsoft.com/office/powerpoint/2012/main" userId="27693e61-15af-4e20-97bf-0105e335e4c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F00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105"/>
    <p:restoredTop sz="86333"/>
  </p:normalViewPr>
  <p:slideViewPr>
    <p:cSldViewPr snapToGrid="0" snapToObjects="1">
      <p:cViewPr>
        <p:scale>
          <a:sx n="54" d="100"/>
          <a:sy n="54" d="100"/>
        </p:scale>
        <p:origin x="1576" y="108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7-17T17:09:35.276" idx="1">
    <p:pos x="11320" y="6462"/>
    <p:text>コンテンツベース、協調フィルタリングの説明も入れたほうがいい</p:text>
    <p:extLst>
      <p:ext uri="{C676402C-5697-4E1C-873F-D02D1690AC5C}">
        <p15:threadingInfo xmlns:p15="http://schemas.microsoft.com/office/powerpoint/2012/main" timeZoneBias="-540"/>
      </p:ext>
    </p:extLst>
  </p:cm>
  <p:cm authorId="1" dt="2018-07-17T17:44:47.824" idx="3">
    <p:pos x="15317" y="7512"/>
    <p:text>普通の文字の方が良い</p:text>
    <p:extLst mod="1">
      <p:ext uri="{C676402C-5697-4E1C-873F-D02D1690AC5C}">
        <p15:threadingInfo xmlns:p15="http://schemas.microsoft.com/office/powerpoint/2012/main" timeZoneBias="-540"/>
      </p:ext>
    </p:extLst>
  </p:cm>
  <p:cm authorId="1" dt="2018-07-17T17:45:46.161" idx="4">
    <p:pos x="15151" y="9432"/>
    <p:text>こっちを目立たせる</p:text>
    <p:extLst>
      <p:ext uri="{C676402C-5697-4E1C-873F-D02D1690AC5C}">
        <p15:threadingInfo xmlns:p15="http://schemas.microsoft.com/office/powerpoint/2012/main" timeZoneBias="-540"/>
      </p:ext>
    </p:extLst>
  </p:cm>
  <p:cm authorId="1" dt="2018-07-17T17:47:22.933" idx="5">
    <p:pos x="22238" y="15266"/>
    <p:text>Cosいらない</p:text>
    <p:extLst mod="1">
      <p:ext uri="{C676402C-5697-4E1C-873F-D02D1690AC5C}">
        <p15:threadingInfo xmlns:p15="http://schemas.microsoft.com/office/powerpoint/2012/main" timeZoneBias="-540"/>
      </p:ext>
    </p:extLst>
  </p:cm>
  <p:cm authorId="1" dt="2018-07-17T17:47:33.740" idx="6">
    <p:pos x="19846" y="16712"/>
    <p:text>吹き出し口を狭める</p:text>
    <p:extLst mod="1">
      <p:ext uri="{C676402C-5697-4E1C-873F-D02D1690AC5C}">
        <p15:threadingInfo xmlns:p15="http://schemas.microsoft.com/office/powerpoint/2012/main" timeZoneBias="-540"/>
      </p:ext>
    </p:extLst>
  </p:cm>
  <p:cm authorId="1" dt="2018-07-17T17:51:08.779" idx="7">
    <p:pos x="-4701" y="17429"/>
    <p:text>Webページ関連が見えるようにする</p:text>
    <p:extLst mod="1">
      <p:ext uri="{C676402C-5697-4E1C-873F-D02D1690AC5C}">
        <p15:threadingInfo xmlns:p15="http://schemas.microsoft.com/office/powerpoint/2012/main" timeZoneBias="-540"/>
      </p:ext>
    </p:extLst>
  </p:cm>
  <p:cm authorId="1" dt="2018-07-17T17:52:09.036" idx="8">
    <p:pos x="10856" y="23733"/>
    <p:text>評価を入れても良い</p:text>
    <p:extLst>
      <p:ext uri="{C676402C-5697-4E1C-873F-D02D1690AC5C}">
        <p15:threadingInfo xmlns:p15="http://schemas.microsoft.com/office/powerpoint/2012/main" timeZoneBias="-540"/>
      </p:ext>
    </p:extLst>
  </p:cm>
  <p:cm authorId="1" dt="2018-07-17T17:54:04.204" idx="9">
    <p:pos x="10" y="10"/>
    <p:text>色目が強い</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FE82F3-11D5-F944-89E9-B99917A57139}" type="datetimeFigureOut">
              <a:rPr kumimoji="1" lang="ja-JP" altLang="en-US" smtClean="0"/>
              <a:t>2018/7/24</a:t>
            </a:fld>
            <a:endParaRPr kumimoji="1" lang="ja-JP" altLang="en-US"/>
          </a:p>
        </p:txBody>
      </p:sp>
      <p:sp>
        <p:nvSpPr>
          <p:cNvPr id="4" name="スライド イメージ プレースホルダー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59736-846E-3A4F-B1AF-35D085F0FA10}" type="slidenum">
              <a:rPr kumimoji="1" lang="ja-JP" altLang="en-US" smtClean="0"/>
              <a:t>‹#›</a:t>
            </a:fld>
            <a:endParaRPr kumimoji="1" lang="ja-JP" altLang="en-US"/>
          </a:p>
        </p:txBody>
      </p:sp>
    </p:spTree>
    <p:extLst>
      <p:ext uri="{BB962C8B-B14F-4D97-AF65-F5344CB8AC3E}">
        <p14:creationId xmlns:p14="http://schemas.microsoft.com/office/powerpoint/2010/main" val="27585427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背景</a:t>
            </a:r>
            <a:endParaRPr kumimoji="1" lang="en-US" altLang="ja-JP" dirty="0"/>
          </a:p>
          <a:p>
            <a:r>
              <a:rPr kumimoji="1" lang="ja-JP" altLang="en-US"/>
              <a:t>宿泊統計</a:t>
            </a:r>
            <a:endParaRPr kumimoji="1" lang="en-US" altLang="ja-JP" dirty="0"/>
          </a:p>
          <a:p>
            <a:r>
              <a:rPr kumimoji="1" lang="en-US" altLang="ja-JP" dirty="0"/>
              <a:t>http://</a:t>
            </a:r>
            <a:r>
              <a:rPr kumimoji="1" lang="en-US" altLang="ja-JP" dirty="0" err="1"/>
              <a:t>www.mlit.go.jp</a:t>
            </a:r>
            <a:r>
              <a:rPr kumimoji="1" lang="en-US" altLang="ja-JP" dirty="0"/>
              <a:t>/</a:t>
            </a:r>
            <a:r>
              <a:rPr kumimoji="1" lang="en-US" altLang="ja-JP" dirty="0" err="1"/>
              <a:t>kankocho</a:t>
            </a:r>
            <a:r>
              <a:rPr kumimoji="1" lang="en-US" altLang="ja-JP" dirty="0"/>
              <a:t>/</a:t>
            </a:r>
            <a:r>
              <a:rPr kumimoji="1" lang="en-US" altLang="ja-JP" dirty="0" err="1"/>
              <a:t>siryou</a:t>
            </a:r>
            <a:r>
              <a:rPr kumimoji="1" lang="en-US" altLang="ja-JP" dirty="0"/>
              <a:t>/</a:t>
            </a:r>
            <a:r>
              <a:rPr kumimoji="1" lang="en-US" altLang="ja-JP" dirty="0" err="1"/>
              <a:t>toukei</a:t>
            </a:r>
            <a:r>
              <a:rPr kumimoji="1" lang="en-US" altLang="ja-JP" dirty="0"/>
              <a:t>/</a:t>
            </a:r>
            <a:r>
              <a:rPr kumimoji="1" lang="en-US" altLang="ja-JP" dirty="0" err="1"/>
              <a:t>shukuhakutoukei.html</a:t>
            </a:r>
            <a:r>
              <a:rPr kumimoji="1" lang="ja-JP" altLang="en-US"/>
              <a:t> （「ほとんど」の部分を数値化する）</a:t>
            </a:r>
            <a:endParaRPr kumimoji="1" lang="en-US" altLang="ja-JP" dirty="0"/>
          </a:p>
          <a:p>
            <a:r>
              <a:rPr kumimoji="1" lang="ja-JP" altLang="en-US"/>
              <a:t>レコメンドの問題点にするか</a:t>
            </a:r>
            <a:endParaRPr kumimoji="1" lang="en-US" altLang="ja-JP" dirty="0"/>
          </a:p>
          <a:p>
            <a:r>
              <a:rPr kumimoji="1" lang="ja-JP" altLang="en-US"/>
              <a:t>口コミの問題点にするか</a:t>
            </a:r>
            <a:endParaRPr kumimoji="1" lang="en-US" altLang="ja-JP" dirty="0"/>
          </a:p>
          <a:p>
            <a:endParaRPr kumimoji="1" lang="en-US" altLang="ja-JP" dirty="0"/>
          </a:p>
          <a:p>
            <a:r>
              <a:rPr kumimoji="1" lang="ja-JP" altLang="en-US"/>
              <a:t>レコメンドの現状</a:t>
            </a:r>
            <a:endParaRPr kumimoji="1" lang="en-US" altLang="ja-JP" dirty="0"/>
          </a:p>
          <a:p>
            <a:r>
              <a:rPr kumimoji="1" lang="ja-JP" altLang="en-US"/>
              <a:t>・コンテンツベースの多様性</a:t>
            </a:r>
            <a:r>
              <a:rPr kumimoji="1" lang="en-US" altLang="ja-JP" dirty="0"/>
              <a:t>→</a:t>
            </a:r>
            <a:r>
              <a:rPr kumimoji="1" lang="ja-JP" altLang="en-US"/>
              <a:t>コンテンツに記載されていない情報はレコメンドされない（協調フィルタリングでは他の利用者を通じてレコメンドされるため自身か知らない情報でもレコメンドできる）</a:t>
            </a:r>
            <a:r>
              <a:rPr kumimoji="1" lang="en" altLang="ja-JP" dirty="0"/>
              <a:t>https://</a:t>
            </a:r>
            <a:r>
              <a:rPr kumimoji="1" lang="en" altLang="ja-JP" dirty="0" err="1"/>
              <a:t>qiita.com</a:t>
            </a:r>
            <a:r>
              <a:rPr kumimoji="1" lang="en" altLang="ja-JP" dirty="0"/>
              <a:t>/</a:t>
            </a:r>
            <a:r>
              <a:rPr kumimoji="1" lang="en" altLang="ja-JP" dirty="0" err="1"/>
              <a:t>haminiku</a:t>
            </a:r>
            <a:r>
              <a:rPr kumimoji="1" lang="en" altLang="ja-JP" dirty="0"/>
              <a:t>/items/f5008a57a870e0188f63</a:t>
            </a:r>
          </a:p>
          <a:p>
            <a:endParaRPr kumimoji="1" lang="en" altLang="ja-JP" dirty="0"/>
          </a:p>
          <a:p>
            <a:r>
              <a:rPr kumimoji="1" lang="ja-JP" altLang="en-US"/>
              <a:t>システム概要</a:t>
            </a:r>
            <a:endParaRPr kumimoji="1" lang="en-US" altLang="ja-JP" dirty="0"/>
          </a:p>
          <a:p>
            <a:r>
              <a:rPr kumimoji="1" lang="ja-JP" altLang="en-US"/>
              <a:t>・</a:t>
            </a:r>
            <a:r>
              <a:rPr kumimoji="1" lang="en-US" altLang="ja-JP" dirty="0"/>
              <a:t>()→</a:t>
            </a:r>
            <a:r>
              <a:rPr kumimoji="1" lang="ja-JP" altLang="en-US"/>
              <a:t>レコメンド結果をいれとく</a:t>
            </a:r>
            <a:r>
              <a:rPr kumimoji="1" lang="en-US" altLang="ja-JP" dirty="0"/>
              <a:t>or</a:t>
            </a:r>
            <a:r>
              <a:rPr kumimoji="1" lang="ja-JP" altLang="en-US"/>
              <a:t>計算する場所</a:t>
            </a:r>
            <a:r>
              <a:rPr kumimoji="1" lang="en-US" altLang="ja-JP" dirty="0"/>
              <a:t>(</a:t>
            </a:r>
            <a:r>
              <a:rPr kumimoji="1" lang="en-US" altLang="ja-JP" dirty="0" err="1"/>
              <a:t>redis</a:t>
            </a:r>
            <a:r>
              <a:rPr kumimoji="1" lang="ja-JP" altLang="en-US"/>
              <a:t>とか</a:t>
            </a:r>
            <a:r>
              <a:rPr kumimoji="1" lang="en-US" altLang="ja-JP" dirty="0" err="1"/>
              <a:t>elasticsearch</a:t>
            </a:r>
            <a:r>
              <a:rPr kumimoji="1" lang="en-US" altLang="ja-JP" dirty="0"/>
              <a:t>(</a:t>
            </a:r>
            <a:r>
              <a:rPr kumimoji="1" lang="ja-JP" altLang="en-US"/>
              <a:t>こちらは計算結果を保存できるか確認する必要がある</a:t>
            </a:r>
            <a:r>
              <a:rPr kumimoji="1" lang="en-US" altLang="ja-JP" dirty="0"/>
              <a:t>))</a:t>
            </a:r>
          </a:p>
          <a:p>
            <a:endParaRPr kumimoji="1" lang="en-US" altLang="ja-JP" dirty="0"/>
          </a:p>
          <a:p>
            <a:r>
              <a:rPr kumimoji="1" lang="en-US" altLang="ja-JP" dirty="0"/>
              <a:t>Icon</a:t>
            </a:r>
          </a:p>
          <a:p>
            <a:r>
              <a:rPr kumimoji="1" lang="en-US" altLang="ja-JP" dirty="0"/>
              <a:t>http://flat-icon-</a:t>
            </a:r>
            <a:r>
              <a:rPr kumimoji="1" lang="en-US" altLang="ja-JP" dirty="0" err="1"/>
              <a:t>design.com</a:t>
            </a:r>
            <a:r>
              <a:rPr kumimoji="1" lang="en-US" altLang="ja-JP" dirty="0"/>
              <a:t>/?p=464</a:t>
            </a:r>
          </a:p>
          <a:p>
            <a:endParaRPr kumimoji="1" lang="en-US" altLang="ja-JP" dirty="0"/>
          </a:p>
          <a:p>
            <a:r>
              <a:rPr kumimoji="1" lang="ja-JP" altLang="en-US"/>
              <a:t>スポットごとのレビューのトピック分布に関する類似度</a:t>
            </a:r>
            <a:endParaRPr kumimoji="1" lang="en-US" altLang="ja-JP" dirty="0"/>
          </a:p>
        </p:txBody>
      </p:sp>
      <p:sp>
        <p:nvSpPr>
          <p:cNvPr id="4" name="スライド番号プレースホルダー 3"/>
          <p:cNvSpPr>
            <a:spLocks noGrp="1"/>
          </p:cNvSpPr>
          <p:nvPr>
            <p:ph type="sldNum" sz="quarter" idx="10"/>
          </p:nvPr>
        </p:nvSpPr>
        <p:spPr/>
        <p:txBody>
          <a:bodyPr/>
          <a:lstStyle/>
          <a:p>
            <a:fld id="{C5D59736-846E-3A4F-B1AF-35D085F0FA10}" type="slidenum">
              <a:rPr kumimoji="1" lang="ja-JP" altLang="en-US" smtClean="0"/>
              <a:t>1</a:t>
            </a:fld>
            <a:endParaRPr kumimoji="1" lang="ja-JP" altLang="en-US"/>
          </a:p>
        </p:txBody>
      </p:sp>
    </p:spTree>
    <p:extLst>
      <p:ext uri="{BB962C8B-B14F-4D97-AF65-F5344CB8AC3E}">
        <p14:creationId xmlns:p14="http://schemas.microsoft.com/office/powerpoint/2010/main" val="140324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ja-JP" altLang="en-US"/>
              <a:t>マスター タイトルの書式設定</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2519816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1756123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415812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713641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2767627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2972380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4" name="Content Placeholder 3"/>
          <p:cNvSpPr>
            <a:spLocks noGrp="1"/>
          </p:cNvSpPr>
          <p:nvPr>
            <p:ph sz="half" idx="2"/>
          </p:nvPr>
        </p:nvSpPr>
        <p:spPr>
          <a:xfrm>
            <a:off x="2085368" y="15635264"/>
            <a:ext cx="12807832"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6" name="Content Placeholder 5"/>
          <p:cNvSpPr>
            <a:spLocks noGrp="1"/>
          </p:cNvSpPr>
          <p:nvPr>
            <p:ph sz="quarter" idx="4"/>
          </p:nvPr>
        </p:nvSpPr>
        <p:spPr>
          <a:xfrm>
            <a:off x="15326828" y="15635264"/>
            <a:ext cx="12870909"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1778812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408298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3143224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コンテンツ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1139935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図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3827018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70296414-D4AB-0445-AC9A-286031D4AA46}" type="datetimeFigureOut">
              <a:rPr kumimoji="1" lang="ja-JP" altLang="en-US" smtClean="0"/>
              <a:t>2018/7/24</a:t>
            </a:fld>
            <a:endParaRPr kumimoji="1" lang="ja-JP"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36350987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7487" rtl="0" eaLnBrk="1" latinLnBrk="0" hangingPunct="1">
        <a:lnSpc>
          <a:spcPct val="90000"/>
        </a:lnSpc>
        <a:spcBef>
          <a:spcPct val="0"/>
        </a:spcBef>
        <a:buNone/>
        <a:defRPr kumimoji="1"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kumimoji="1"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kumimoji="1"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kumimoji="1"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9pPr>
    </p:bodyStyle>
    <p:otherStyle>
      <a:defPPr>
        <a:defRPr lang="en-US"/>
      </a:defPPr>
      <a:lvl1pPr marL="0" algn="l" defTabSz="3027487" rtl="0" eaLnBrk="1" latinLnBrk="0" hangingPunct="1">
        <a:defRPr kumimoji="1" sz="5960" kern="1200">
          <a:solidFill>
            <a:schemeClr val="tx1"/>
          </a:solidFill>
          <a:latin typeface="+mn-lt"/>
          <a:ea typeface="+mn-ea"/>
          <a:cs typeface="+mn-cs"/>
        </a:defRPr>
      </a:lvl1pPr>
      <a:lvl2pPr marL="1513743" algn="l" defTabSz="3027487" rtl="0" eaLnBrk="1" latinLnBrk="0" hangingPunct="1">
        <a:defRPr kumimoji="1" sz="5960" kern="1200">
          <a:solidFill>
            <a:schemeClr val="tx1"/>
          </a:solidFill>
          <a:latin typeface="+mn-lt"/>
          <a:ea typeface="+mn-ea"/>
          <a:cs typeface="+mn-cs"/>
        </a:defRPr>
      </a:lvl2pPr>
      <a:lvl3pPr marL="3027487" algn="l" defTabSz="3027487" rtl="0" eaLnBrk="1" latinLnBrk="0" hangingPunct="1">
        <a:defRPr kumimoji="1" sz="5960" kern="1200">
          <a:solidFill>
            <a:schemeClr val="tx1"/>
          </a:solidFill>
          <a:latin typeface="+mn-lt"/>
          <a:ea typeface="+mn-ea"/>
          <a:cs typeface="+mn-cs"/>
        </a:defRPr>
      </a:lvl3pPr>
      <a:lvl4pPr marL="4541230" algn="l" defTabSz="3027487" rtl="0" eaLnBrk="1" latinLnBrk="0" hangingPunct="1">
        <a:defRPr kumimoji="1" sz="5960" kern="1200">
          <a:solidFill>
            <a:schemeClr val="tx1"/>
          </a:solidFill>
          <a:latin typeface="+mn-lt"/>
          <a:ea typeface="+mn-ea"/>
          <a:cs typeface="+mn-cs"/>
        </a:defRPr>
      </a:lvl4pPr>
      <a:lvl5pPr marL="6054974" algn="l" defTabSz="3027487" rtl="0" eaLnBrk="1" latinLnBrk="0" hangingPunct="1">
        <a:defRPr kumimoji="1" sz="5960" kern="1200">
          <a:solidFill>
            <a:schemeClr val="tx1"/>
          </a:solidFill>
          <a:latin typeface="+mn-lt"/>
          <a:ea typeface="+mn-ea"/>
          <a:cs typeface="+mn-cs"/>
        </a:defRPr>
      </a:lvl5pPr>
      <a:lvl6pPr marL="7568717" algn="l" defTabSz="3027487" rtl="0" eaLnBrk="1" latinLnBrk="0" hangingPunct="1">
        <a:defRPr kumimoji="1" sz="5960" kern="1200">
          <a:solidFill>
            <a:schemeClr val="tx1"/>
          </a:solidFill>
          <a:latin typeface="+mn-lt"/>
          <a:ea typeface="+mn-ea"/>
          <a:cs typeface="+mn-cs"/>
        </a:defRPr>
      </a:lvl6pPr>
      <a:lvl7pPr marL="9082461" algn="l" defTabSz="3027487" rtl="0" eaLnBrk="1" latinLnBrk="0" hangingPunct="1">
        <a:defRPr kumimoji="1" sz="5960" kern="1200">
          <a:solidFill>
            <a:schemeClr val="tx1"/>
          </a:solidFill>
          <a:latin typeface="+mn-lt"/>
          <a:ea typeface="+mn-ea"/>
          <a:cs typeface="+mn-cs"/>
        </a:defRPr>
      </a:lvl7pPr>
      <a:lvl8pPr marL="10596204" algn="l" defTabSz="3027487" rtl="0" eaLnBrk="1" latinLnBrk="0" hangingPunct="1">
        <a:defRPr kumimoji="1" sz="5960" kern="1200">
          <a:solidFill>
            <a:schemeClr val="tx1"/>
          </a:solidFill>
          <a:latin typeface="+mn-lt"/>
          <a:ea typeface="+mn-ea"/>
          <a:cs typeface="+mn-cs"/>
        </a:defRPr>
      </a:lvl8pPr>
      <a:lvl9pPr marL="12109948" algn="l" defTabSz="3027487" rtl="0" eaLnBrk="1" latinLnBrk="0" hangingPunct="1">
        <a:defRPr kumimoji="1"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omments" Target="../comments/commen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図 51">
            <a:extLst>
              <a:ext uri="{FF2B5EF4-FFF2-40B4-BE49-F238E27FC236}">
                <a16:creationId xmlns:a16="http://schemas.microsoft.com/office/drawing/2014/main" id="{43C30A86-190F-9443-9797-ED0E0A5DA0F3}"/>
              </a:ext>
            </a:extLst>
          </p:cNvPr>
          <p:cNvPicPr>
            <a:picLocks noChangeAspect="1"/>
          </p:cNvPicPr>
          <p:nvPr/>
        </p:nvPicPr>
        <p:blipFill>
          <a:blip r:embed="rId3"/>
          <a:stretch>
            <a:fillRect/>
          </a:stretch>
        </p:blipFill>
        <p:spPr>
          <a:xfrm>
            <a:off x="24340938" y="19941475"/>
            <a:ext cx="3149898" cy="3244964"/>
          </a:xfrm>
          <a:prstGeom prst="rect">
            <a:avLst/>
          </a:prstGeom>
        </p:spPr>
      </p:pic>
      <p:sp>
        <p:nvSpPr>
          <p:cNvPr id="11" name="角丸四角形 10">
            <a:extLst>
              <a:ext uri="{FF2B5EF4-FFF2-40B4-BE49-F238E27FC236}">
                <a16:creationId xmlns:a16="http://schemas.microsoft.com/office/drawing/2014/main" id="{D93C9039-B4DE-0F43-9D0D-2C1D61696396}"/>
              </a:ext>
            </a:extLst>
          </p:cNvPr>
          <p:cNvSpPr/>
          <p:nvPr/>
        </p:nvSpPr>
        <p:spPr>
          <a:xfrm>
            <a:off x="12120183" y="19699931"/>
            <a:ext cx="6175502" cy="3666029"/>
          </a:xfrm>
          <a:prstGeom prst="roundRect">
            <a:avLst/>
          </a:prstGeom>
          <a:solidFill>
            <a:schemeClr val="accent6">
              <a:lumMod val="20000"/>
              <a:lumOff val="8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吹き出し 17">
            <a:extLst>
              <a:ext uri="{FF2B5EF4-FFF2-40B4-BE49-F238E27FC236}">
                <a16:creationId xmlns:a16="http://schemas.microsoft.com/office/drawing/2014/main" id="{55A4ADFC-6DA8-864D-97A3-8C8C577B9EB3}"/>
              </a:ext>
            </a:extLst>
          </p:cNvPr>
          <p:cNvSpPr/>
          <p:nvPr/>
        </p:nvSpPr>
        <p:spPr>
          <a:xfrm>
            <a:off x="30767812" y="19165647"/>
            <a:ext cx="26604000" cy="8038456"/>
          </a:xfrm>
          <a:custGeom>
            <a:avLst/>
            <a:gdLst>
              <a:gd name="connsiteX0" fmla="*/ 0 w 26576764"/>
              <a:gd name="connsiteY0" fmla="*/ 0 h 6477336"/>
              <a:gd name="connsiteX1" fmla="*/ 15503112 w 26576764"/>
              <a:gd name="connsiteY1" fmla="*/ 0 h 6477336"/>
              <a:gd name="connsiteX2" fmla="*/ 15503112 w 26576764"/>
              <a:gd name="connsiteY2" fmla="*/ 0 h 6477336"/>
              <a:gd name="connsiteX3" fmla="*/ 22147303 w 26576764"/>
              <a:gd name="connsiteY3" fmla="*/ 0 h 6477336"/>
              <a:gd name="connsiteX4" fmla="*/ 26576764 w 26576764"/>
              <a:gd name="connsiteY4" fmla="*/ 0 h 6477336"/>
              <a:gd name="connsiteX5" fmla="*/ 26576764 w 26576764"/>
              <a:gd name="connsiteY5" fmla="*/ 3778446 h 6477336"/>
              <a:gd name="connsiteX6" fmla="*/ 26576764 w 26576764"/>
              <a:gd name="connsiteY6" fmla="*/ 3778446 h 6477336"/>
              <a:gd name="connsiteX7" fmla="*/ 26576764 w 26576764"/>
              <a:gd name="connsiteY7" fmla="*/ 5397780 h 6477336"/>
              <a:gd name="connsiteX8" fmla="*/ 26576764 w 26576764"/>
              <a:gd name="connsiteY8" fmla="*/ 6477336 h 6477336"/>
              <a:gd name="connsiteX9" fmla="*/ 22147303 w 26576764"/>
              <a:gd name="connsiteY9" fmla="*/ 6477336 h 6477336"/>
              <a:gd name="connsiteX10" fmla="*/ 13321337 w 26576764"/>
              <a:gd name="connsiteY10" fmla="*/ 7702589 h 6477336"/>
              <a:gd name="connsiteX11" fmla="*/ 15503112 w 26576764"/>
              <a:gd name="connsiteY11" fmla="*/ 6477336 h 6477336"/>
              <a:gd name="connsiteX12" fmla="*/ 0 w 26576764"/>
              <a:gd name="connsiteY12" fmla="*/ 6477336 h 6477336"/>
              <a:gd name="connsiteX13" fmla="*/ 0 w 26576764"/>
              <a:gd name="connsiteY13" fmla="*/ 5397780 h 6477336"/>
              <a:gd name="connsiteX14" fmla="*/ 0 w 26576764"/>
              <a:gd name="connsiteY14" fmla="*/ 3778446 h 6477336"/>
              <a:gd name="connsiteX15" fmla="*/ 0 w 26576764"/>
              <a:gd name="connsiteY15" fmla="*/ 3778446 h 6477336"/>
              <a:gd name="connsiteX16" fmla="*/ 0 w 26576764"/>
              <a:gd name="connsiteY16" fmla="*/ 0 h 6477336"/>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22147303 w 26576764"/>
              <a:gd name="connsiteY9" fmla="*/ 6477336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60463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18900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9531389"/>
              <a:gd name="connsiteX1" fmla="*/ 15503112 w 26576764"/>
              <a:gd name="connsiteY1" fmla="*/ 0 h 9531389"/>
              <a:gd name="connsiteX2" fmla="*/ 15503112 w 26576764"/>
              <a:gd name="connsiteY2" fmla="*/ 0 h 9531389"/>
              <a:gd name="connsiteX3" fmla="*/ 22147303 w 26576764"/>
              <a:gd name="connsiteY3" fmla="*/ 0 h 9531389"/>
              <a:gd name="connsiteX4" fmla="*/ 26576764 w 26576764"/>
              <a:gd name="connsiteY4" fmla="*/ 0 h 9531389"/>
              <a:gd name="connsiteX5" fmla="*/ 26576764 w 26576764"/>
              <a:gd name="connsiteY5" fmla="*/ 3778446 h 9531389"/>
              <a:gd name="connsiteX6" fmla="*/ 26576764 w 26576764"/>
              <a:gd name="connsiteY6" fmla="*/ 3778446 h 9531389"/>
              <a:gd name="connsiteX7" fmla="*/ 26576764 w 26576764"/>
              <a:gd name="connsiteY7" fmla="*/ 5397780 h 9531389"/>
              <a:gd name="connsiteX8" fmla="*/ 26576764 w 26576764"/>
              <a:gd name="connsiteY8" fmla="*/ 6477336 h 9531389"/>
              <a:gd name="connsiteX9" fmla="*/ 14167086 w 26576764"/>
              <a:gd name="connsiteY9" fmla="*/ 6518900 h 9531389"/>
              <a:gd name="connsiteX10" fmla="*/ 13238209 w 26576764"/>
              <a:gd name="connsiteY10" fmla="*/ 9531389 h 9531389"/>
              <a:gd name="connsiteX11" fmla="*/ 12385839 w 26576764"/>
              <a:gd name="connsiteY11" fmla="*/ 6477336 h 9531389"/>
              <a:gd name="connsiteX12" fmla="*/ 0 w 26576764"/>
              <a:gd name="connsiteY12" fmla="*/ 6477336 h 9531389"/>
              <a:gd name="connsiteX13" fmla="*/ 0 w 26576764"/>
              <a:gd name="connsiteY13" fmla="*/ 5397780 h 9531389"/>
              <a:gd name="connsiteX14" fmla="*/ 0 w 26576764"/>
              <a:gd name="connsiteY14" fmla="*/ 3778446 h 9531389"/>
              <a:gd name="connsiteX15" fmla="*/ 0 w 26576764"/>
              <a:gd name="connsiteY15" fmla="*/ 3778446 h 9531389"/>
              <a:gd name="connsiteX16" fmla="*/ 0 w 26576764"/>
              <a:gd name="connsiteY16" fmla="*/ 0 h 9531389"/>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51890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48772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576764" h="7948997">
                <a:moveTo>
                  <a:pt x="0" y="0"/>
                </a:moveTo>
                <a:lnTo>
                  <a:pt x="15503112" y="0"/>
                </a:lnTo>
                <a:lnTo>
                  <a:pt x="15503112" y="0"/>
                </a:lnTo>
                <a:lnTo>
                  <a:pt x="22147303" y="0"/>
                </a:lnTo>
                <a:lnTo>
                  <a:pt x="26576764" y="0"/>
                </a:lnTo>
                <a:lnTo>
                  <a:pt x="26576764" y="3778446"/>
                </a:lnTo>
                <a:lnTo>
                  <a:pt x="26576764" y="3778446"/>
                </a:lnTo>
                <a:lnTo>
                  <a:pt x="26576764" y="5397780"/>
                </a:lnTo>
                <a:lnTo>
                  <a:pt x="26576764" y="6477336"/>
                </a:lnTo>
                <a:lnTo>
                  <a:pt x="14167086" y="6487720"/>
                </a:lnTo>
                <a:lnTo>
                  <a:pt x="13329649" y="7948997"/>
                </a:lnTo>
                <a:lnTo>
                  <a:pt x="12385839" y="6477336"/>
                </a:lnTo>
                <a:lnTo>
                  <a:pt x="0" y="6477336"/>
                </a:lnTo>
                <a:lnTo>
                  <a:pt x="0" y="5397780"/>
                </a:lnTo>
                <a:lnTo>
                  <a:pt x="0" y="3778446"/>
                </a:lnTo>
                <a:lnTo>
                  <a:pt x="0" y="3778446"/>
                </a:lnTo>
                <a:lnTo>
                  <a:pt x="0" y="0"/>
                </a:lnTo>
                <a:close/>
              </a:path>
            </a:pathLst>
          </a:custGeom>
          <a:solidFill>
            <a:schemeClr val="accent6">
              <a:lumMod val="20000"/>
              <a:lumOff val="8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吹き出し 7">
            <a:extLst>
              <a:ext uri="{FF2B5EF4-FFF2-40B4-BE49-F238E27FC236}">
                <a16:creationId xmlns:a16="http://schemas.microsoft.com/office/drawing/2014/main" id="{40ABCCD0-AAC5-D54A-8B1A-AA7CDE045C12}"/>
              </a:ext>
            </a:extLst>
          </p:cNvPr>
          <p:cNvSpPr/>
          <p:nvPr/>
        </p:nvSpPr>
        <p:spPr>
          <a:xfrm>
            <a:off x="36214869" y="16947953"/>
            <a:ext cx="8380149" cy="3076501"/>
          </a:xfrm>
          <a:prstGeom prst="wedgeRectCallout">
            <a:avLst>
              <a:gd name="adj1" fmla="val 63483"/>
              <a:gd name="adj2" fmla="val -910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四角形吹き出し 97">
            <a:extLst>
              <a:ext uri="{FF2B5EF4-FFF2-40B4-BE49-F238E27FC236}">
                <a16:creationId xmlns:a16="http://schemas.microsoft.com/office/drawing/2014/main" id="{294EF5BC-8CDC-2142-8108-9B4BFCF08ECD}"/>
              </a:ext>
            </a:extLst>
          </p:cNvPr>
          <p:cNvSpPr/>
          <p:nvPr/>
        </p:nvSpPr>
        <p:spPr>
          <a:xfrm>
            <a:off x="-22229746" y="15041417"/>
            <a:ext cx="9770203" cy="3265234"/>
          </a:xfrm>
          <a:custGeom>
            <a:avLst/>
            <a:gdLst>
              <a:gd name="connsiteX0" fmla="*/ 0 w 9765539"/>
              <a:gd name="connsiteY0" fmla="*/ 0 h 2843313"/>
              <a:gd name="connsiteX1" fmla="*/ 1627590 w 9765539"/>
              <a:gd name="connsiteY1" fmla="*/ 0 h 2843313"/>
              <a:gd name="connsiteX2" fmla="*/ 3686491 w 9765539"/>
              <a:gd name="connsiteY2" fmla="*/ -496044 h 2843313"/>
              <a:gd name="connsiteX3" fmla="*/ 4068975 w 9765539"/>
              <a:gd name="connsiteY3" fmla="*/ 0 h 2843313"/>
              <a:gd name="connsiteX4" fmla="*/ 9765539 w 9765539"/>
              <a:gd name="connsiteY4" fmla="*/ 0 h 2843313"/>
              <a:gd name="connsiteX5" fmla="*/ 9765539 w 9765539"/>
              <a:gd name="connsiteY5" fmla="*/ 473886 h 2843313"/>
              <a:gd name="connsiteX6" fmla="*/ 9765539 w 9765539"/>
              <a:gd name="connsiteY6" fmla="*/ 473886 h 2843313"/>
              <a:gd name="connsiteX7" fmla="*/ 9765539 w 9765539"/>
              <a:gd name="connsiteY7" fmla="*/ 1184714 h 2843313"/>
              <a:gd name="connsiteX8" fmla="*/ 9765539 w 9765539"/>
              <a:gd name="connsiteY8" fmla="*/ 2843313 h 2843313"/>
              <a:gd name="connsiteX9" fmla="*/ 4068975 w 9765539"/>
              <a:gd name="connsiteY9" fmla="*/ 2843313 h 2843313"/>
              <a:gd name="connsiteX10" fmla="*/ 1627590 w 9765539"/>
              <a:gd name="connsiteY10" fmla="*/ 2843313 h 2843313"/>
              <a:gd name="connsiteX11" fmla="*/ 1627590 w 9765539"/>
              <a:gd name="connsiteY11" fmla="*/ 2843313 h 2843313"/>
              <a:gd name="connsiteX12" fmla="*/ 0 w 9765539"/>
              <a:gd name="connsiteY12" fmla="*/ 2843313 h 2843313"/>
              <a:gd name="connsiteX13" fmla="*/ 0 w 9765539"/>
              <a:gd name="connsiteY13" fmla="*/ 1184714 h 2843313"/>
              <a:gd name="connsiteX14" fmla="*/ 0 w 9765539"/>
              <a:gd name="connsiteY14" fmla="*/ 473886 h 2843313"/>
              <a:gd name="connsiteX15" fmla="*/ 0 w 9765539"/>
              <a:gd name="connsiteY15" fmla="*/ 473886 h 2843313"/>
              <a:gd name="connsiteX16" fmla="*/ 0 w 9765539"/>
              <a:gd name="connsiteY16" fmla="*/ 0 h 2843313"/>
              <a:gd name="connsiteX0" fmla="*/ 0 w 9765539"/>
              <a:gd name="connsiteY0" fmla="*/ 496044 h 3339357"/>
              <a:gd name="connsiteX1" fmla="*/ 3202390 w 9765539"/>
              <a:gd name="connsiteY1" fmla="*/ 496044 h 3339357"/>
              <a:gd name="connsiteX2" fmla="*/ 3686491 w 9765539"/>
              <a:gd name="connsiteY2" fmla="*/ 0 h 3339357"/>
              <a:gd name="connsiteX3" fmla="*/ 4068975 w 9765539"/>
              <a:gd name="connsiteY3" fmla="*/ 496044 h 3339357"/>
              <a:gd name="connsiteX4" fmla="*/ 9765539 w 9765539"/>
              <a:gd name="connsiteY4" fmla="*/ 496044 h 3339357"/>
              <a:gd name="connsiteX5" fmla="*/ 9765539 w 9765539"/>
              <a:gd name="connsiteY5" fmla="*/ 969930 h 3339357"/>
              <a:gd name="connsiteX6" fmla="*/ 9765539 w 9765539"/>
              <a:gd name="connsiteY6" fmla="*/ 969930 h 3339357"/>
              <a:gd name="connsiteX7" fmla="*/ 9765539 w 9765539"/>
              <a:gd name="connsiteY7" fmla="*/ 1680758 h 3339357"/>
              <a:gd name="connsiteX8" fmla="*/ 9765539 w 9765539"/>
              <a:gd name="connsiteY8" fmla="*/ 3339357 h 3339357"/>
              <a:gd name="connsiteX9" fmla="*/ 4068975 w 9765539"/>
              <a:gd name="connsiteY9" fmla="*/ 3339357 h 3339357"/>
              <a:gd name="connsiteX10" fmla="*/ 1627590 w 9765539"/>
              <a:gd name="connsiteY10" fmla="*/ 3339357 h 3339357"/>
              <a:gd name="connsiteX11" fmla="*/ 1627590 w 9765539"/>
              <a:gd name="connsiteY11" fmla="*/ 3339357 h 3339357"/>
              <a:gd name="connsiteX12" fmla="*/ 0 w 9765539"/>
              <a:gd name="connsiteY12" fmla="*/ 3339357 h 3339357"/>
              <a:gd name="connsiteX13" fmla="*/ 0 w 9765539"/>
              <a:gd name="connsiteY13" fmla="*/ 1680758 h 3339357"/>
              <a:gd name="connsiteX14" fmla="*/ 0 w 9765539"/>
              <a:gd name="connsiteY14" fmla="*/ 969930 h 3339357"/>
              <a:gd name="connsiteX15" fmla="*/ 0 w 9765539"/>
              <a:gd name="connsiteY15" fmla="*/ 969930 h 3339357"/>
              <a:gd name="connsiteX16" fmla="*/ 0 w 9765539"/>
              <a:gd name="connsiteY16" fmla="*/ 496044 h 3339357"/>
              <a:gd name="connsiteX0" fmla="*/ 0 w 9765539"/>
              <a:gd name="connsiteY0" fmla="*/ 1220990 h 4064303"/>
              <a:gd name="connsiteX1" fmla="*/ 3202390 w 9765539"/>
              <a:gd name="connsiteY1" fmla="*/ 1220990 h 4064303"/>
              <a:gd name="connsiteX2" fmla="*/ 3686491 w 9765539"/>
              <a:gd name="connsiteY2" fmla="*/ 0 h 4064303"/>
              <a:gd name="connsiteX3" fmla="*/ 4068975 w 9765539"/>
              <a:gd name="connsiteY3" fmla="*/ 1220990 h 4064303"/>
              <a:gd name="connsiteX4" fmla="*/ 9765539 w 9765539"/>
              <a:gd name="connsiteY4" fmla="*/ 1220990 h 4064303"/>
              <a:gd name="connsiteX5" fmla="*/ 9765539 w 9765539"/>
              <a:gd name="connsiteY5" fmla="*/ 1694876 h 4064303"/>
              <a:gd name="connsiteX6" fmla="*/ 9765539 w 9765539"/>
              <a:gd name="connsiteY6" fmla="*/ 1694876 h 4064303"/>
              <a:gd name="connsiteX7" fmla="*/ 9765539 w 9765539"/>
              <a:gd name="connsiteY7" fmla="*/ 2405704 h 4064303"/>
              <a:gd name="connsiteX8" fmla="*/ 9765539 w 9765539"/>
              <a:gd name="connsiteY8" fmla="*/ 4064303 h 4064303"/>
              <a:gd name="connsiteX9" fmla="*/ 4068975 w 9765539"/>
              <a:gd name="connsiteY9" fmla="*/ 4064303 h 4064303"/>
              <a:gd name="connsiteX10" fmla="*/ 1627590 w 9765539"/>
              <a:gd name="connsiteY10" fmla="*/ 4064303 h 4064303"/>
              <a:gd name="connsiteX11" fmla="*/ 1627590 w 9765539"/>
              <a:gd name="connsiteY11" fmla="*/ 4064303 h 4064303"/>
              <a:gd name="connsiteX12" fmla="*/ 0 w 9765539"/>
              <a:gd name="connsiteY12" fmla="*/ 4064303 h 4064303"/>
              <a:gd name="connsiteX13" fmla="*/ 0 w 9765539"/>
              <a:gd name="connsiteY13" fmla="*/ 2405704 h 4064303"/>
              <a:gd name="connsiteX14" fmla="*/ 0 w 9765539"/>
              <a:gd name="connsiteY14" fmla="*/ 1694876 h 4064303"/>
              <a:gd name="connsiteX15" fmla="*/ 0 w 9765539"/>
              <a:gd name="connsiteY15" fmla="*/ 1694876 h 4064303"/>
              <a:gd name="connsiteX16" fmla="*/ 0 w 9765539"/>
              <a:gd name="connsiteY16" fmla="*/ 1220990 h 4064303"/>
              <a:gd name="connsiteX0" fmla="*/ 0 w 9765539"/>
              <a:gd name="connsiteY0" fmla="*/ 1039754 h 3883067"/>
              <a:gd name="connsiteX1" fmla="*/ 3202390 w 9765539"/>
              <a:gd name="connsiteY1" fmla="*/ 1039754 h 3883067"/>
              <a:gd name="connsiteX2" fmla="*/ 3661103 w 9765539"/>
              <a:gd name="connsiteY2" fmla="*/ 0 h 3883067"/>
              <a:gd name="connsiteX3" fmla="*/ 4068975 w 9765539"/>
              <a:gd name="connsiteY3" fmla="*/ 1039754 h 3883067"/>
              <a:gd name="connsiteX4" fmla="*/ 9765539 w 9765539"/>
              <a:gd name="connsiteY4" fmla="*/ 1039754 h 3883067"/>
              <a:gd name="connsiteX5" fmla="*/ 9765539 w 9765539"/>
              <a:gd name="connsiteY5" fmla="*/ 1513640 h 3883067"/>
              <a:gd name="connsiteX6" fmla="*/ 9765539 w 9765539"/>
              <a:gd name="connsiteY6" fmla="*/ 1513640 h 3883067"/>
              <a:gd name="connsiteX7" fmla="*/ 9765539 w 9765539"/>
              <a:gd name="connsiteY7" fmla="*/ 2224468 h 3883067"/>
              <a:gd name="connsiteX8" fmla="*/ 9765539 w 9765539"/>
              <a:gd name="connsiteY8" fmla="*/ 3883067 h 3883067"/>
              <a:gd name="connsiteX9" fmla="*/ 4068975 w 9765539"/>
              <a:gd name="connsiteY9" fmla="*/ 3883067 h 3883067"/>
              <a:gd name="connsiteX10" fmla="*/ 1627590 w 9765539"/>
              <a:gd name="connsiteY10" fmla="*/ 3883067 h 3883067"/>
              <a:gd name="connsiteX11" fmla="*/ 1627590 w 9765539"/>
              <a:gd name="connsiteY11" fmla="*/ 3883067 h 3883067"/>
              <a:gd name="connsiteX12" fmla="*/ 0 w 9765539"/>
              <a:gd name="connsiteY12" fmla="*/ 3883067 h 3883067"/>
              <a:gd name="connsiteX13" fmla="*/ 0 w 9765539"/>
              <a:gd name="connsiteY13" fmla="*/ 2224468 h 3883067"/>
              <a:gd name="connsiteX14" fmla="*/ 0 w 9765539"/>
              <a:gd name="connsiteY14" fmla="*/ 1513640 h 3883067"/>
              <a:gd name="connsiteX15" fmla="*/ 0 w 9765539"/>
              <a:gd name="connsiteY15" fmla="*/ 1513640 h 3883067"/>
              <a:gd name="connsiteX16" fmla="*/ 0 w 9765539"/>
              <a:gd name="connsiteY16" fmla="*/ 1039754 h 3883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765539" h="3883067">
                <a:moveTo>
                  <a:pt x="0" y="1039754"/>
                </a:moveTo>
                <a:lnTo>
                  <a:pt x="3202390" y="1039754"/>
                </a:lnTo>
                <a:lnTo>
                  <a:pt x="3661103" y="0"/>
                </a:lnTo>
                <a:lnTo>
                  <a:pt x="4068975" y="1039754"/>
                </a:lnTo>
                <a:lnTo>
                  <a:pt x="9765539" y="1039754"/>
                </a:lnTo>
                <a:lnTo>
                  <a:pt x="9765539" y="1513640"/>
                </a:lnTo>
                <a:lnTo>
                  <a:pt x="9765539" y="1513640"/>
                </a:lnTo>
                <a:lnTo>
                  <a:pt x="9765539" y="2224468"/>
                </a:lnTo>
                <a:lnTo>
                  <a:pt x="9765539" y="3883067"/>
                </a:lnTo>
                <a:lnTo>
                  <a:pt x="4068975" y="3883067"/>
                </a:lnTo>
                <a:lnTo>
                  <a:pt x="1627590" y="3883067"/>
                </a:lnTo>
                <a:lnTo>
                  <a:pt x="1627590" y="3883067"/>
                </a:lnTo>
                <a:lnTo>
                  <a:pt x="0" y="3883067"/>
                </a:lnTo>
                <a:lnTo>
                  <a:pt x="0" y="2224468"/>
                </a:lnTo>
                <a:lnTo>
                  <a:pt x="0" y="1513640"/>
                </a:lnTo>
                <a:lnTo>
                  <a:pt x="0" y="1513640"/>
                </a:lnTo>
                <a:lnTo>
                  <a:pt x="0" y="1039754"/>
                </a:ln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四角形吹き出し 77">
            <a:extLst>
              <a:ext uri="{FF2B5EF4-FFF2-40B4-BE49-F238E27FC236}">
                <a16:creationId xmlns:a16="http://schemas.microsoft.com/office/drawing/2014/main" id="{41FDE50F-0E16-0148-9FFF-4DFF81D3533D}"/>
              </a:ext>
            </a:extLst>
          </p:cNvPr>
          <p:cNvSpPr/>
          <p:nvPr/>
        </p:nvSpPr>
        <p:spPr>
          <a:xfrm>
            <a:off x="36553218" y="-324404"/>
            <a:ext cx="25802583" cy="9020177"/>
          </a:xfrm>
          <a:custGeom>
            <a:avLst/>
            <a:gdLst>
              <a:gd name="connsiteX0" fmla="*/ 0 w 25802583"/>
              <a:gd name="connsiteY0" fmla="*/ 0 h 6594889"/>
              <a:gd name="connsiteX1" fmla="*/ 15051507 w 25802583"/>
              <a:gd name="connsiteY1" fmla="*/ 0 h 6594889"/>
              <a:gd name="connsiteX2" fmla="*/ 15051507 w 25802583"/>
              <a:gd name="connsiteY2" fmla="*/ 0 h 6594889"/>
              <a:gd name="connsiteX3" fmla="*/ 21502153 w 25802583"/>
              <a:gd name="connsiteY3" fmla="*/ 0 h 6594889"/>
              <a:gd name="connsiteX4" fmla="*/ 25802583 w 25802583"/>
              <a:gd name="connsiteY4" fmla="*/ 0 h 6594889"/>
              <a:gd name="connsiteX5" fmla="*/ 25802583 w 25802583"/>
              <a:gd name="connsiteY5" fmla="*/ 3847019 h 6594889"/>
              <a:gd name="connsiteX6" fmla="*/ 25802583 w 25802583"/>
              <a:gd name="connsiteY6" fmla="*/ 3847019 h 6594889"/>
              <a:gd name="connsiteX7" fmla="*/ 25802583 w 25802583"/>
              <a:gd name="connsiteY7" fmla="*/ 5495741 h 6594889"/>
              <a:gd name="connsiteX8" fmla="*/ 25802583 w 25802583"/>
              <a:gd name="connsiteY8" fmla="*/ 6594889 h 6594889"/>
              <a:gd name="connsiteX9" fmla="*/ 21502153 w 25802583"/>
              <a:gd name="connsiteY9" fmla="*/ 6594889 h 6594889"/>
              <a:gd name="connsiteX10" fmla="*/ 18684166 w 25802583"/>
              <a:gd name="connsiteY10" fmla="*/ 8974457 h 6594889"/>
              <a:gd name="connsiteX11" fmla="*/ 15051507 w 25802583"/>
              <a:gd name="connsiteY11" fmla="*/ 6594889 h 6594889"/>
              <a:gd name="connsiteX12" fmla="*/ 0 w 25802583"/>
              <a:gd name="connsiteY12" fmla="*/ 6594889 h 6594889"/>
              <a:gd name="connsiteX13" fmla="*/ 0 w 25802583"/>
              <a:gd name="connsiteY13" fmla="*/ 5495741 h 6594889"/>
              <a:gd name="connsiteX14" fmla="*/ 0 w 25802583"/>
              <a:gd name="connsiteY14" fmla="*/ 3847019 h 6594889"/>
              <a:gd name="connsiteX15" fmla="*/ 0 w 25802583"/>
              <a:gd name="connsiteY15" fmla="*/ 3847019 h 6594889"/>
              <a:gd name="connsiteX16" fmla="*/ 0 w 25802583"/>
              <a:gd name="connsiteY16" fmla="*/ 0 h 6594889"/>
              <a:gd name="connsiteX0" fmla="*/ 0 w 25802583"/>
              <a:gd name="connsiteY0" fmla="*/ 0 h 8974457"/>
              <a:gd name="connsiteX1" fmla="*/ 15051507 w 25802583"/>
              <a:gd name="connsiteY1" fmla="*/ 0 h 8974457"/>
              <a:gd name="connsiteX2" fmla="*/ 15051507 w 25802583"/>
              <a:gd name="connsiteY2" fmla="*/ 0 h 8974457"/>
              <a:gd name="connsiteX3" fmla="*/ 21502153 w 25802583"/>
              <a:gd name="connsiteY3" fmla="*/ 0 h 8974457"/>
              <a:gd name="connsiteX4" fmla="*/ 25802583 w 25802583"/>
              <a:gd name="connsiteY4" fmla="*/ 0 h 8974457"/>
              <a:gd name="connsiteX5" fmla="*/ 25802583 w 25802583"/>
              <a:gd name="connsiteY5" fmla="*/ 3847019 h 8974457"/>
              <a:gd name="connsiteX6" fmla="*/ 25802583 w 25802583"/>
              <a:gd name="connsiteY6" fmla="*/ 3847019 h 8974457"/>
              <a:gd name="connsiteX7" fmla="*/ 25802583 w 25802583"/>
              <a:gd name="connsiteY7" fmla="*/ 5495741 h 8974457"/>
              <a:gd name="connsiteX8" fmla="*/ 25802583 w 25802583"/>
              <a:gd name="connsiteY8" fmla="*/ 6594889 h 8974457"/>
              <a:gd name="connsiteX9" fmla="*/ 21502153 w 25802583"/>
              <a:gd name="connsiteY9" fmla="*/ 6594889 h 8974457"/>
              <a:gd name="connsiteX10" fmla="*/ 18684166 w 25802583"/>
              <a:gd name="connsiteY10" fmla="*/ 8974457 h 8974457"/>
              <a:gd name="connsiteX11" fmla="*/ 19212027 w 25802583"/>
              <a:gd name="connsiteY11" fmla="*/ 6594889 h 8974457"/>
              <a:gd name="connsiteX12" fmla="*/ 0 w 25802583"/>
              <a:gd name="connsiteY12" fmla="*/ 6594889 h 8974457"/>
              <a:gd name="connsiteX13" fmla="*/ 0 w 25802583"/>
              <a:gd name="connsiteY13" fmla="*/ 5495741 h 8974457"/>
              <a:gd name="connsiteX14" fmla="*/ 0 w 25802583"/>
              <a:gd name="connsiteY14" fmla="*/ 3847019 h 8974457"/>
              <a:gd name="connsiteX15" fmla="*/ 0 w 25802583"/>
              <a:gd name="connsiteY15" fmla="*/ 3847019 h 8974457"/>
              <a:gd name="connsiteX16" fmla="*/ 0 w 25802583"/>
              <a:gd name="connsiteY16" fmla="*/ 0 h 8974457"/>
              <a:gd name="connsiteX0" fmla="*/ 0 w 25802583"/>
              <a:gd name="connsiteY0" fmla="*/ 0 h 9020177"/>
              <a:gd name="connsiteX1" fmla="*/ 15051507 w 25802583"/>
              <a:gd name="connsiteY1" fmla="*/ 0 h 9020177"/>
              <a:gd name="connsiteX2" fmla="*/ 15051507 w 25802583"/>
              <a:gd name="connsiteY2" fmla="*/ 0 h 9020177"/>
              <a:gd name="connsiteX3" fmla="*/ 21502153 w 25802583"/>
              <a:gd name="connsiteY3" fmla="*/ 0 h 9020177"/>
              <a:gd name="connsiteX4" fmla="*/ 25802583 w 25802583"/>
              <a:gd name="connsiteY4" fmla="*/ 0 h 9020177"/>
              <a:gd name="connsiteX5" fmla="*/ 25802583 w 25802583"/>
              <a:gd name="connsiteY5" fmla="*/ 3847019 h 9020177"/>
              <a:gd name="connsiteX6" fmla="*/ 25802583 w 25802583"/>
              <a:gd name="connsiteY6" fmla="*/ 3847019 h 9020177"/>
              <a:gd name="connsiteX7" fmla="*/ 25802583 w 25802583"/>
              <a:gd name="connsiteY7" fmla="*/ 5495741 h 9020177"/>
              <a:gd name="connsiteX8" fmla="*/ 25802583 w 25802583"/>
              <a:gd name="connsiteY8" fmla="*/ 6594889 h 9020177"/>
              <a:gd name="connsiteX9" fmla="*/ 21502153 w 25802583"/>
              <a:gd name="connsiteY9" fmla="*/ 6594889 h 9020177"/>
              <a:gd name="connsiteX10" fmla="*/ 20330086 w 25802583"/>
              <a:gd name="connsiteY10" fmla="*/ 9020177 h 9020177"/>
              <a:gd name="connsiteX11" fmla="*/ 19212027 w 25802583"/>
              <a:gd name="connsiteY11" fmla="*/ 6594889 h 9020177"/>
              <a:gd name="connsiteX12" fmla="*/ 0 w 25802583"/>
              <a:gd name="connsiteY12" fmla="*/ 6594889 h 9020177"/>
              <a:gd name="connsiteX13" fmla="*/ 0 w 25802583"/>
              <a:gd name="connsiteY13" fmla="*/ 5495741 h 9020177"/>
              <a:gd name="connsiteX14" fmla="*/ 0 w 25802583"/>
              <a:gd name="connsiteY14" fmla="*/ 3847019 h 9020177"/>
              <a:gd name="connsiteX15" fmla="*/ 0 w 25802583"/>
              <a:gd name="connsiteY15" fmla="*/ 3847019 h 9020177"/>
              <a:gd name="connsiteX16" fmla="*/ 0 w 25802583"/>
              <a:gd name="connsiteY16" fmla="*/ 0 h 902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802583" h="9020177">
                <a:moveTo>
                  <a:pt x="0" y="0"/>
                </a:moveTo>
                <a:lnTo>
                  <a:pt x="15051507" y="0"/>
                </a:lnTo>
                <a:lnTo>
                  <a:pt x="15051507" y="0"/>
                </a:lnTo>
                <a:lnTo>
                  <a:pt x="21502153" y="0"/>
                </a:lnTo>
                <a:lnTo>
                  <a:pt x="25802583" y="0"/>
                </a:lnTo>
                <a:lnTo>
                  <a:pt x="25802583" y="3847019"/>
                </a:lnTo>
                <a:lnTo>
                  <a:pt x="25802583" y="3847019"/>
                </a:lnTo>
                <a:lnTo>
                  <a:pt x="25802583" y="5495741"/>
                </a:lnTo>
                <a:lnTo>
                  <a:pt x="25802583" y="6594889"/>
                </a:lnTo>
                <a:lnTo>
                  <a:pt x="21502153" y="6594889"/>
                </a:lnTo>
                <a:lnTo>
                  <a:pt x="20330086" y="9020177"/>
                </a:lnTo>
                <a:lnTo>
                  <a:pt x="19212027" y="6594889"/>
                </a:lnTo>
                <a:lnTo>
                  <a:pt x="0" y="6594889"/>
                </a:lnTo>
                <a:lnTo>
                  <a:pt x="0" y="5495741"/>
                </a:lnTo>
                <a:lnTo>
                  <a:pt x="0" y="3847019"/>
                </a:lnTo>
                <a:lnTo>
                  <a:pt x="0" y="3847019"/>
                </a:lnTo>
                <a:lnTo>
                  <a:pt x="0" y="0"/>
                </a:ln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914A04A2-7EB3-0D4F-9417-8FF6D8826C27}"/>
              </a:ext>
            </a:extLst>
          </p:cNvPr>
          <p:cNvSpPr>
            <a:spLocks/>
          </p:cNvSpPr>
          <p:nvPr/>
        </p:nvSpPr>
        <p:spPr>
          <a:xfrm>
            <a:off x="1386425" y="826482"/>
            <a:ext cx="27643015" cy="3821118"/>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600" b="1"/>
              <a:t>観光レビューを利用した高好感度観光地</a:t>
            </a:r>
            <a:endParaRPr lang="en-US" altLang="ja-JP" sz="9600" b="1" dirty="0"/>
          </a:p>
          <a:p>
            <a:pPr algn="ctr"/>
            <a:r>
              <a:rPr lang="ja-JP" altLang="en-US" sz="9600" b="1"/>
              <a:t>レコメンデーションシステムの構築</a:t>
            </a:r>
            <a:endParaRPr kumimoji="1" lang="ja-JP" altLang="en-US" sz="9600" b="1"/>
          </a:p>
        </p:txBody>
      </p:sp>
      <p:sp>
        <p:nvSpPr>
          <p:cNvPr id="3" name="テキスト ボックス 2">
            <a:extLst>
              <a:ext uri="{FF2B5EF4-FFF2-40B4-BE49-F238E27FC236}">
                <a16:creationId xmlns:a16="http://schemas.microsoft.com/office/drawing/2014/main" id="{200B221A-5ABE-BB47-AD3C-6BC543E03A74}"/>
              </a:ext>
            </a:extLst>
          </p:cNvPr>
          <p:cNvSpPr txBox="1"/>
          <p:nvPr/>
        </p:nvSpPr>
        <p:spPr>
          <a:xfrm>
            <a:off x="2972149" y="4922341"/>
            <a:ext cx="24042159" cy="1107996"/>
          </a:xfrm>
          <a:prstGeom prst="rect">
            <a:avLst/>
          </a:prstGeom>
          <a:noFill/>
        </p:spPr>
        <p:txBody>
          <a:bodyPr wrap="none" rtlCol="0">
            <a:spAutoFit/>
          </a:bodyPr>
          <a:lstStyle/>
          <a:p>
            <a:r>
              <a:rPr kumimoji="1" lang="en-US" altLang="ja-JP" sz="6600" dirty="0"/>
              <a:t>18115233 </a:t>
            </a:r>
            <a:r>
              <a:rPr kumimoji="1" lang="ja-JP" altLang="en-US" sz="6600"/>
              <a:t>社会情報学部</a:t>
            </a:r>
            <a:r>
              <a:rPr kumimoji="1" lang="en-US" altLang="ja-JP" sz="6600" dirty="0"/>
              <a:t> </a:t>
            </a:r>
            <a:r>
              <a:rPr lang="ja-JP" altLang="en-US" sz="6600"/>
              <a:t>４</a:t>
            </a:r>
            <a:r>
              <a:rPr kumimoji="1" lang="ja-JP" altLang="en-US" sz="6600"/>
              <a:t>年Ｅ組</a:t>
            </a:r>
            <a:r>
              <a:rPr kumimoji="1" lang="en-US" altLang="ja-JP" sz="6600" dirty="0"/>
              <a:t> </a:t>
            </a:r>
            <a:r>
              <a:rPr kumimoji="1" lang="ja-JP" altLang="en-US" sz="6600"/>
              <a:t>和田</a:t>
            </a:r>
            <a:r>
              <a:rPr kumimoji="1" lang="en-US" altLang="ja-JP" sz="6600" dirty="0"/>
              <a:t> </a:t>
            </a:r>
            <a:r>
              <a:rPr kumimoji="1" lang="ja-JP" altLang="en-US" sz="6600"/>
              <a:t>龍樹</a:t>
            </a:r>
            <a:r>
              <a:rPr lang="ja-JP" altLang="en-US" sz="6600" dirty="0"/>
              <a:t>　</a:t>
            </a:r>
            <a:r>
              <a:rPr kumimoji="1" lang="ja-JP" altLang="en-US" sz="6600"/>
              <a:t>担当教員：宮治</a:t>
            </a:r>
            <a:r>
              <a:rPr kumimoji="1" lang="en-US" altLang="ja-JP" sz="6600" dirty="0"/>
              <a:t> </a:t>
            </a:r>
            <a:r>
              <a:rPr kumimoji="1" lang="ja-JP" altLang="en-US" sz="6600"/>
              <a:t>裕</a:t>
            </a:r>
          </a:p>
        </p:txBody>
      </p:sp>
      <p:sp>
        <p:nvSpPr>
          <p:cNvPr id="4" name="正方形/長方形 3">
            <a:extLst>
              <a:ext uri="{FF2B5EF4-FFF2-40B4-BE49-F238E27FC236}">
                <a16:creationId xmlns:a16="http://schemas.microsoft.com/office/drawing/2014/main" id="{5BACF97E-75CA-9F4E-A4CE-69AFD8552B25}"/>
              </a:ext>
            </a:extLst>
          </p:cNvPr>
          <p:cNvSpPr>
            <a:spLocks/>
          </p:cNvSpPr>
          <p:nvPr/>
        </p:nvSpPr>
        <p:spPr>
          <a:xfrm>
            <a:off x="1240177" y="6061763"/>
            <a:ext cx="27789263"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600" b="1" dirty="0"/>
              <a:t>  </a:t>
            </a:r>
            <a:r>
              <a:rPr kumimoji="1" lang="ja-JP" altLang="en-US" sz="6600" b="1"/>
              <a:t>背景・目的</a:t>
            </a:r>
          </a:p>
        </p:txBody>
      </p:sp>
      <p:sp>
        <p:nvSpPr>
          <p:cNvPr id="5" name="正方形/長方形 4">
            <a:extLst>
              <a:ext uri="{FF2B5EF4-FFF2-40B4-BE49-F238E27FC236}">
                <a16:creationId xmlns:a16="http://schemas.microsoft.com/office/drawing/2014/main" id="{C486BC48-6D8F-FB46-9275-EA9D7F6852A0}"/>
              </a:ext>
            </a:extLst>
          </p:cNvPr>
          <p:cNvSpPr>
            <a:spLocks/>
          </p:cNvSpPr>
          <p:nvPr/>
        </p:nvSpPr>
        <p:spPr>
          <a:xfrm>
            <a:off x="1240177" y="7462129"/>
            <a:ext cx="27789263" cy="7296603"/>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p>
        </p:txBody>
      </p:sp>
      <p:sp>
        <p:nvSpPr>
          <p:cNvPr id="7" name="正方形/長方形 6">
            <a:extLst>
              <a:ext uri="{FF2B5EF4-FFF2-40B4-BE49-F238E27FC236}">
                <a16:creationId xmlns:a16="http://schemas.microsoft.com/office/drawing/2014/main" id="{F03F8124-AF3B-DF47-B0FB-7111A8917CAF}"/>
              </a:ext>
            </a:extLst>
          </p:cNvPr>
          <p:cNvSpPr/>
          <p:nvPr/>
        </p:nvSpPr>
        <p:spPr>
          <a:xfrm>
            <a:off x="1582788" y="7890953"/>
            <a:ext cx="8748000" cy="103860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a:solidFill>
                  <a:schemeClr val="accent6">
                    <a:lumMod val="75000"/>
                  </a:schemeClr>
                </a:solidFill>
              </a:rPr>
              <a:t>背景</a:t>
            </a:r>
          </a:p>
        </p:txBody>
      </p:sp>
      <p:sp>
        <p:nvSpPr>
          <p:cNvPr id="12" name="正方形/長方形 11">
            <a:extLst>
              <a:ext uri="{FF2B5EF4-FFF2-40B4-BE49-F238E27FC236}">
                <a16:creationId xmlns:a16="http://schemas.microsoft.com/office/drawing/2014/main" id="{A2447F28-9897-B947-A82C-F35701B55F9F}"/>
              </a:ext>
            </a:extLst>
          </p:cNvPr>
          <p:cNvSpPr/>
          <p:nvPr/>
        </p:nvSpPr>
        <p:spPr>
          <a:xfrm>
            <a:off x="10667354" y="7890953"/>
            <a:ext cx="8748000" cy="103860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a:solidFill>
                  <a:schemeClr val="accent6">
                    <a:lumMod val="75000"/>
                  </a:schemeClr>
                </a:solidFill>
              </a:rPr>
              <a:t>レ</a:t>
            </a:r>
            <a:r>
              <a:rPr kumimoji="1" lang="ja-JP" altLang="en-US" sz="4800" b="1">
                <a:solidFill>
                  <a:schemeClr val="accent6">
                    <a:lumMod val="75000"/>
                  </a:schemeClr>
                </a:solidFill>
              </a:rPr>
              <a:t>コメンドの現状</a:t>
            </a:r>
          </a:p>
        </p:txBody>
      </p:sp>
      <p:sp>
        <p:nvSpPr>
          <p:cNvPr id="13" name="正方形/長方形 12">
            <a:extLst>
              <a:ext uri="{FF2B5EF4-FFF2-40B4-BE49-F238E27FC236}">
                <a16:creationId xmlns:a16="http://schemas.microsoft.com/office/drawing/2014/main" id="{13441FB1-F2D4-AC48-943A-544F778B0D8D}"/>
              </a:ext>
            </a:extLst>
          </p:cNvPr>
          <p:cNvSpPr/>
          <p:nvPr/>
        </p:nvSpPr>
        <p:spPr>
          <a:xfrm>
            <a:off x="19831434" y="7899351"/>
            <a:ext cx="8748000" cy="103860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a:solidFill>
                  <a:schemeClr val="accent6">
                    <a:lumMod val="75000"/>
                  </a:schemeClr>
                </a:solidFill>
              </a:rPr>
              <a:t>レビューを利用したレコメンド</a:t>
            </a:r>
            <a:endParaRPr kumimoji="1" lang="ja-JP" altLang="en-US" sz="4800" b="1">
              <a:solidFill>
                <a:schemeClr val="accent6">
                  <a:lumMod val="75000"/>
                </a:schemeClr>
              </a:solidFill>
            </a:endParaRPr>
          </a:p>
        </p:txBody>
      </p:sp>
      <p:sp>
        <p:nvSpPr>
          <p:cNvPr id="14" name="正方形/長方形 13">
            <a:extLst>
              <a:ext uri="{FF2B5EF4-FFF2-40B4-BE49-F238E27FC236}">
                <a16:creationId xmlns:a16="http://schemas.microsoft.com/office/drawing/2014/main" id="{8540EC16-A732-E042-B367-F88C8FE3FEB3}"/>
              </a:ext>
            </a:extLst>
          </p:cNvPr>
          <p:cNvSpPr/>
          <p:nvPr/>
        </p:nvSpPr>
        <p:spPr>
          <a:xfrm>
            <a:off x="1590255" y="8929557"/>
            <a:ext cx="8748000" cy="4332785"/>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A574993B-6957-7E44-9D04-C5F4627315B8}"/>
              </a:ext>
            </a:extLst>
          </p:cNvPr>
          <p:cNvSpPr/>
          <p:nvPr/>
        </p:nvSpPr>
        <p:spPr>
          <a:xfrm>
            <a:off x="10662284" y="8929557"/>
            <a:ext cx="8748000" cy="433278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23FBFBB7-15B7-984E-BA1E-4C56F3A5EB83}"/>
              </a:ext>
            </a:extLst>
          </p:cNvPr>
          <p:cNvSpPr/>
          <p:nvPr/>
        </p:nvSpPr>
        <p:spPr>
          <a:xfrm>
            <a:off x="19831434" y="8944069"/>
            <a:ext cx="8748000" cy="433278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4D3728AF-35DF-8E4B-9240-1F5333651A8B}"/>
              </a:ext>
            </a:extLst>
          </p:cNvPr>
          <p:cNvSpPr txBox="1"/>
          <p:nvPr/>
        </p:nvSpPr>
        <p:spPr>
          <a:xfrm>
            <a:off x="2068627" y="10913402"/>
            <a:ext cx="7952153" cy="2123658"/>
          </a:xfrm>
          <a:prstGeom prst="rect">
            <a:avLst/>
          </a:prstGeom>
          <a:noFill/>
        </p:spPr>
        <p:txBody>
          <a:bodyPr wrap="square" rtlCol="0">
            <a:spAutoFit/>
          </a:bodyPr>
          <a:lstStyle/>
          <a:p>
            <a:pPr marL="571500" indent="-571500">
              <a:buFont typeface="Arial" panose="020B0604020202020204" pitchFamily="34" charset="0"/>
              <a:buChar char="•"/>
            </a:pPr>
            <a:r>
              <a:rPr lang="ja-JP" altLang="en-US" sz="4400"/>
              <a:t>訪日客のほとんどが黄金ルートと呼ばれる東京・大阪・京都に宿泊</a:t>
            </a:r>
            <a:endParaRPr lang="en-US" altLang="ja-JP" sz="4400" dirty="0"/>
          </a:p>
        </p:txBody>
      </p:sp>
      <p:sp>
        <p:nvSpPr>
          <p:cNvPr id="20" name="テキスト ボックス 19">
            <a:extLst>
              <a:ext uri="{FF2B5EF4-FFF2-40B4-BE49-F238E27FC236}">
                <a16:creationId xmlns:a16="http://schemas.microsoft.com/office/drawing/2014/main" id="{F28904FE-C633-F84F-BACC-4E65B21B061B}"/>
              </a:ext>
            </a:extLst>
          </p:cNvPr>
          <p:cNvSpPr txBox="1"/>
          <p:nvPr/>
        </p:nvSpPr>
        <p:spPr>
          <a:xfrm>
            <a:off x="10627334" y="9057831"/>
            <a:ext cx="8655949" cy="830997"/>
          </a:xfrm>
          <a:prstGeom prst="rect">
            <a:avLst/>
          </a:prstGeom>
          <a:noFill/>
        </p:spPr>
        <p:txBody>
          <a:bodyPr wrap="square" rtlCol="0">
            <a:spAutoFit/>
          </a:bodyPr>
          <a:lstStyle/>
          <a:p>
            <a:r>
              <a:rPr kumimoji="1" lang="ja-JP" altLang="en-US" sz="4800"/>
              <a:t>・コンテンツベース</a:t>
            </a:r>
            <a:endParaRPr kumimoji="1" lang="en-US" altLang="ja-JP" sz="4800" dirty="0"/>
          </a:p>
        </p:txBody>
      </p:sp>
      <p:sp>
        <p:nvSpPr>
          <p:cNvPr id="21" name="テキスト ボックス 20">
            <a:extLst>
              <a:ext uri="{FF2B5EF4-FFF2-40B4-BE49-F238E27FC236}">
                <a16:creationId xmlns:a16="http://schemas.microsoft.com/office/drawing/2014/main" id="{1888D7C8-1063-C846-B60A-348E5C81F852}"/>
              </a:ext>
            </a:extLst>
          </p:cNvPr>
          <p:cNvSpPr txBox="1"/>
          <p:nvPr/>
        </p:nvSpPr>
        <p:spPr>
          <a:xfrm>
            <a:off x="10631814" y="10795434"/>
            <a:ext cx="8655949" cy="830997"/>
          </a:xfrm>
          <a:prstGeom prst="rect">
            <a:avLst/>
          </a:prstGeom>
          <a:noFill/>
        </p:spPr>
        <p:txBody>
          <a:bodyPr wrap="square" rtlCol="0">
            <a:spAutoFit/>
          </a:bodyPr>
          <a:lstStyle/>
          <a:p>
            <a:r>
              <a:rPr kumimoji="1" lang="ja-JP" altLang="en-US" sz="4800"/>
              <a:t>・協調フィルタリング</a:t>
            </a:r>
            <a:endParaRPr kumimoji="1" lang="en-US" altLang="ja-JP" sz="4800" dirty="0"/>
          </a:p>
        </p:txBody>
      </p:sp>
      <p:sp>
        <p:nvSpPr>
          <p:cNvPr id="22" name="テキスト ボックス 21">
            <a:extLst>
              <a:ext uri="{FF2B5EF4-FFF2-40B4-BE49-F238E27FC236}">
                <a16:creationId xmlns:a16="http://schemas.microsoft.com/office/drawing/2014/main" id="{E50841C8-B4C7-504D-BA7F-1112A435E6CC}"/>
              </a:ext>
            </a:extLst>
          </p:cNvPr>
          <p:cNvSpPr txBox="1"/>
          <p:nvPr/>
        </p:nvSpPr>
        <p:spPr>
          <a:xfrm>
            <a:off x="11219056" y="11709517"/>
            <a:ext cx="8271907" cy="1323439"/>
          </a:xfrm>
          <a:prstGeom prst="rect">
            <a:avLst/>
          </a:prstGeom>
          <a:noFill/>
        </p:spPr>
        <p:txBody>
          <a:bodyPr wrap="square" rtlCol="0">
            <a:spAutoFit/>
          </a:bodyPr>
          <a:lstStyle/>
          <a:p>
            <a:r>
              <a:rPr lang="ja-JP" altLang="en-US" sz="3600">
                <a:solidFill>
                  <a:srgbClr val="FF0000"/>
                </a:solidFill>
              </a:rPr>
              <a:t>履歴</a:t>
            </a:r>
            <a:r>
              <a:rPr lang="ja-JP" altLang="en-US" sz="3600"/>
              <a:t>を元にしているので、人気のないスポットはレコメンドされにくい</a:t>
            </a:r>
            <a:r>
              <a:rPr lang="ja-JP" altLang="en-US" sz="4400"/>
              <a:t>　</a:t>
            </a:r>
            <a:endParaRPr lang="en-US" altLang="ja-JP" sz="4400" dirty="0"/>
          </a:p>
        </p:txBody>
      </p:sp>
      <p:sp>
        <p:nvSpPr>
          <p:cNvPr id="23" name="テキスト ボックス 22">
            <a:extLst>
              <a:ext uri="{FF2B5EF4-FFF2-40B4-BE49-F238E27FC236}">
                <a16:creationId xmlns:a16="http://schemas.microsoft.com/office/drawing/2014/main" id="{64F10DA5-EB81-7E47-AB96-248AC48090FC}"/>
              </a:ext>
            </a:extLst>
          </p:cNvPr>
          <p:cNvSpPr txBox="1"/>
          <p:nvPr/>
        </p:nvSpPr>
        <p:spPr>
          <a:xfrm>
            <a:off x="11243556" y="9782643"/>
            <a:ext cx="8271907" cy="769441"/>
          </a:xfrm>
          <a:prstGeom prst="rect">
            <a:avLst/>
          </a:prstGeom>
          <a:noFill/>
        </p:spPr>
        <p:txBody>
          <a:bodyPr wrap="square" rtlCol="0">
            <a:spAutoFit/>
          </a:bodyPr>
          <a:lstStyle/>
          <a:p>
            <a:r>
              <a:rPr lang="ja-JP" altLang="en-US" sz="3600"/>
              <a:t>レコメンドの結果に</a:t>
            </a:r>
            <a:r>
              <a:rPr lang="ja-JP" altLang="en-US" sz="3600">
                <a:solidFill>
                  <a:srgbClr val="FF0000"/>
                </a:solidFill>
              </a:rPr>
              <a:t>多様性</a:t>
            </a:r>
            <a:r>
              <a:rPr lang="ja-JP" altLang="en-US" sz="3600"/>
              <a:t>がない</a:t>
            </a:r>
            <a:r>
              <a:rPr lang="ja-JP" altLang="en-US" sz="4400"/>
              <a:t>　</a:t>
            </a:r>
            <a:endParaRPr lang="en-US" altLang="ja-JP" sz="4400" dirty="0"/>
          </a:p>
        </p:txBody>
      </p:sp>
      <p:sp>
        <p:nvSpPr>
          <p:cNvPr id="24" name="テキスト ボックス 23">
            <a:extLst>
              <a:ext uri="{FF2B5EF4-FFF2-40B4-BE49-F238E27FC236}">
                <a16:creationId xmlns:a16="http://schemas.microsoft.com/office/drawing/2014/main" id="{898DA034-7E82-3E49-B445-270761A1D4CA}"/>
              </a:ext>
            </a:extLst>
          </p:cNvPr>
          <p:cNvSpPr txBox="1"/>
          <p:nvPr/>
        </p:nvSpPr>
        <p:spPr>
          <a:xfrm>
            <a:off x="6020509" y="13424308"/>
            <a:ext cx="20650200" cy="1080000"/>
          </a:xfrm>
          <a:prstGeom prst="rect">
            <a:avLst/>
          </a:prstGeom>
          <a:noFill/>
        </p:spPr>
        <p:txBody>
          <a:bodyPr wrap="square" rtlCol="0">
            <a:spAutoFit/>
          </a:bodyPr>
          <a:lstStyle/>
          <a:p>
            <a:r>
              <a:rPr kumimoji="1" lang="ja-JP" altLang="en-US" sz="4800" b="1"/>
              <a:t>目的：ユーザの入力とレビューを元に高好感度な観光地をレコメンドする</a:t>
            </a:r>
            <a:r>
              <a:rPr kumimoji="1" lang="ja-JP" altLang="en-US"/>
              <a:t>　　　　　</a:t>
            </a:r>
          </a:p>
        </p:txBody>
      </p:sp>
      <p:sp>
        <p:nvSpPr>
          <p:cNvPr id="25" name="テキスト ボックス 24">
            <a:extLst>
              <a:ext uri="{FF2B5EF4-FFF2-40B4-BE49-F238E27FC236}">
                <a16:creationId xmlns:a16="http://schemas.microsoft.com/office/drawing/2014/main" id="{F95B069B-AA67-F144-9525-B8CC65EBFEF3}"/>
              </a:ext>
            </a:extLst>
          </p:cNvPr>
          <p:cNvSpPr txBox="1"/>
          <p:nvPr/>
        </p:nvSpPr>
        <p:spPr>
          <a:xfrm>
            <a:off x="19917107" y="10032957"/>
            <a:ext cx="3927908" cy="2308324"/>
          </a:xfrm>
          <a:prstGeom prst="rect">
            <a:avLst/>
          </a:prstGeom>
          <a:noFill/>
        </p:spPr>
        <p:txBody>
          <a:bodyPr wrap="square" rtlCol="0">
            <a:spAutoFit/>
          </a:bodyPr>
          <a:lstStyle/>
          <a:p>
            <a:pPr algn="ctr"/>
            <a:r>
              <a:rPr lang="ja-JP" altLang="en-US" sz="4800"/>
              <a:t>コンテンツ</a:t>
            </a:r>
            <a:endParaRPr lang="en-US" altLang="ja-JP" sz="4800" dirty="0"/>
          </a:p>
          <a:p>
            <a:pPr algn="ctr"/>
            <a:r>
              <a:rPr lang="ja-JP" altLang="en-US" sz="4800"/>
              <a:t>＋</a:t>
            </a:r>
            <a:endParaRPr lang="en-US" altLang="ja-JP" sz="4800" dirty="0"/>
          </a:p>
          <a:p>
            <a:pPr algn="ctr"/>
            <a:r>
              <a:rPr kumimoji="1" lang="ja-JP" altLang="en-US" sz="4800"/>
              <a:t>潜在的な感情</a:t>
            </a:r>
          </a:p>
        </p:txBody>
      </p:sp>
      <p:sp>
        <p:nvSpPr>
          <p:cNvPr id="27" name="右矢印 26">
            <a:extLst>
              <a:ext uri="{FF2B5EF4-FFF2-40B4-BE49-F238E27FC236}">
                <a16:creationId xmlns:a16="http://schemas.microsoft.com/office/drawing/2014/main" id="{C1A68AFA-E2AB-5F4B-AA1A-44D3198B2DF9}"/>
              </a:ext>
            </a:extLst>
          </p:cNvPr>
          <p:cNvSpPr/>
          <p:nvPr/>
        </p:nvSpPr>
        <p:spPr>
          <a:xfrm>
            <a:off x="23633483" y="10566449"/>
            <a:ext cx="1031779" cy="916327"/>
          </a:xfrm>
          <a:prstGeom prst="rightArrow">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CB096CCA-D997-1742-A18B-33591CE5EE80}"/>
              </a:ext>
            </a:extLst>
          </p:cNvPr>
          <p:cNvSpPr txBox="1"/>
          <p:nvPr/>
        </p:nvSpPr>
        <p:spPr>
          <a:xfrm>
            <a:off x="24732016" y="10374543"/>
            <a:ext cx="3877985" cy="1569660"/>
          </a:xfrm>
          <a:prstGeom prst="rect">
            <a:avLst/>
          </a:prstGeom>
          <a:noFill/>
        </p:spPr>
        <p:txBody>
          <a:bodyPr wrap="none" rtlCol="0">
            <a:spAutoFit/>
          </a:bodyPr>
          <a:lstStyle/>
          <a:p>
            <a:r>
              <a:rPr kumimoji="1" lang="ja-JP" altLang="en-US" sz="4800"/>
              <a:t>多様性のある</a:t>
            </a:r>
            <a:endParaRPr kumimoji="1" lang="en-US" altLang="ja-JP" sz="4800" dirty="0"/>
          </a:p>
          <a:p>
            <a:pPr algn="ctr"/>
            <a:r>
              <a:rPr kumimoji="1" lang="ja-JP" altLang="en-US" sz="4800"/>
              <a:t>レコメンド</a:t>
            </a:r>
          </a:p>
        </p:txBody>
      </p:sp>
      <p:sp>
        <p:nvSpPr>
          <p:cNvPr id="30" name="正方形/長方形 29">
            <a:extLst>
              <a:ext uri="{FF2B5EF4-FFF2-40B4-BE49-F238E27FC236}">
                <a16:creationId xmlns:a16="http://schemas.microsoft.com/office/drawing/2014/main" id="{2775E092-8D0F-0C46-B3D0-4C6AA7AC6713}"/>
              </a:ext>
            </a:extLst>
          </p:cNvPr>
          <p:cNvSpPr>
            <a:spLocks/>
          </p:cNvSpPr>
          <p:nvPr/>
        </p:nvSpPr>
        <p:spPr>
          <a:xfrm>
            <a:off x="1233466" y="16678915"/>
            <a:ext cx="27795973" cy="19798355"/>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p>
        </p:txBody>
      </p:sp>
      <p:sp>
        <p:nvSpPr>
          <p:cNvPr id="31" name="正方形/長方形 30">
            <a:extLst>
              <a:ext uri="{FF2B5EF4-FFF2-40B4-BE49-F238E27FC236}">
                <a16:creationId xmlns:a16="http://schemas.microsoft.com/office/drawing/2014/main" id="{79F19AF1-3B1F-A94B-91F8-5661E0DF196B}"/>
              </a:ext>
            </a:extLst>
          </p:cNvPr>
          <p:cNvSpPr>
            <a:spLocks/>
          </p:cNvSpPr>
          <p:nvPr/>
        </p:nvSpPr>
        <p:spPr>
          <a:xfrm>
            <a:off x="1230050" y="15275055"/>
            <a:ext cx="27799390"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600" b="1" dirty="0"/>
              <a:t>  </a:t>
            </a:r>
            <a:r>
              <a:rPr lang="ja-JP" altLang="en-US" sz="6600" b="1"/>
              <a:t>システム概要</a:t>
            </a:r>
            <a:endParaRPr kumimoji="1" lang="ja-JP" altLang="en-US" sz="6600" b="1"/>
          </a:p>
        </p:txBody>
      </p:sp>
      <p:sp>
        <p:nvSpPr>
          <p:cNvPr id="33" name="正方形/長方形 32">
            <a:extLst>
              <a:ext uri="{FF2B5EF4-FFF2-40B4-BE49-F238E27FC236}">
                <a16:creationId xmlns:a16="http://schemas.microsoft.com/office/drawing/2014/main" id="{F571C9C4-CE23-814C-A3D2-8F9A7B3F68DB}"/>
              </a:ext>
            </a:extLst>
          </p:cNvPr>
          <p:cNvSpPr>
            <a:spLocks/>
          </p:cNvSpPr>
          <p:nvPr/>
        </p:nvSpPr>
        <p:spPr>
          <a:xfrm>
            <a:off x="15528345" y="37018787"/>
            <a:ext cx="13500000"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7200" b="1" dirty="0"/>
              <a:t>  </a:t>
            </a:r>
            <a:r>
              <a:rPr kumimoji="1" lang="ja-JP" altLang="en-US" sz="6600" b="1"/>
              <a:t>今後の予定</a:t>
            </a:r>
            <a:endParaRPr kumimoji="1" lang="ja-JP" altLang="en-US" sz="7200" b="1"/>
          </a:p>
        </p:txBody>
      </p:sp>
      <p:sp>
        <p:nvSpPr>
          <p:cNvPr id="34" name="正方形/長方形 33">
            <a:extLst>
              <a:ext uri="{FF2B5EF4-FFF2-40B4-BE49-F238E27FC236}">
                <a16:creationId xmlns:a16="http://schemas.microsoft.com/office/drawing/2014/main" id="{249E1FBF-DBB1-CA43-949C-4DEF9BC998F4}"/>
              </a:ext>
            </a:extLst>
          </p:cNvPr>
          <p:cNvSpPr>
            <a:spLocks/>
          </p:cNvSpPr>
          <p:nvPr/>
        </p:nvSpPr>
        <p:spPr>
          <a:xfrm>
            <a:off x="15528346" y="38445723"/>
            <a:ext cx="13500000" cy="3496257"/>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p>
        </p:txBody>
      </p:sp>
      <p:sp>
        <p:nvSpPr>
          <p:cNvPr id="35" name="テキスト ボックス 34">
            <a:extLst>
              <a:ext uri="{FF2B5EF4-FFF2-40B4-BE49-F238E27FC236}">
                <a16:creationId xmlns:a16="http://schemas.microsoft.com/office/drawing/2014/main" id="{34CEA05C-2871-3241-B874-1D8298E15A43}"/>
              </a:ext>
            </a:extLst>
          </p:cNvPr>
          <p:cNvSpPr txBox="1"/>
          <p:nvPr/>
        </p:nvSpPr>
        <p:spPr>
          <a:xfrm>
            <a:off x="15983373" y="39008470"/>
            <a:ext cx="12467123" cy="2462213"/>
          </a:xfrm>
          <a:prstGeom prst="rect">
            <a:avLst/>
          </a:prstGeom>
          <a:noFill/>
        </p:spPr>
        <p:txBody>
          <a:bodyPr wrap="square" rtlCol="0">
            <a:spAutoFit/>
          </a:bodyPr>
          <a:lstStyle/>
          <a:p>
            <a:pPr marL="685800" indent="-685800">
              <a:spcAft>
                <a:spcPts val="600"/>
              </a:spcAft>
              <a:buFont typeface="Arial" panose="020B0604020202020204" pitchFamily="34" charset="0"/>
              <a:buChar char="•"/>
            </a:pPr>
            <a:r>
              <a:rPr lang="ja-JP" altLang="en-US" sz="4800"/>
              <a:t>特徴抽出、類似度計算手法の調査</a:t>
            </a:r>
            <a:endParaRPr kumimoji="1" lang="en-US" altLang="ja-JP" sz="4800" dirty="0"/>
          </a:p>
          <a:p>
            <a:pPr marL="685800" indent="-685800">
              <a:spcAft>
                <a:spcPts val="600"/>
              </a:spcAft>
              <a:buFont typeface="Arial" panose="020B0604020202020204" pitchFamily="34" charset="0"/>
              <a:buChar char="•"/>
            </a:pPr>
            <a:r>
              <a:rPr lang="ja-JP" altLang="en-US" sz="4800"/>
              <a:t>対象</a:t>
            </a:r>
            <a:r>
              <a:rPr kumimoji="1" lang="ja-JP" altLang="en-US" sz="4800"/>
              <a:t>地域を広げてスクレイピング</a:t>
            </a:r>
            <a:endParaRPr kumimoji="1" lang="en-US" altLang="ja-JP" sz="4800" dirty="0"/>
          </a:p>
          <a:p>
            <a:pPr marL="685800" indent="-685800">
              <a:spcAft>
                <a:spcPts val="600"/>
              </a:spcAft>
              <a:buFont typeface="Arial" panose="020B0604020202020204" pitchFamily="34" charset="0"/>
              <a:buChar char="•"/>
            </a:pPr>
            <a:r>
              <a:rPr lang="ja-JP" altLang="en-US" sz="4800"/>
              <a:t>システム開発を進める</a:t>
            </a:r>
            <a:endParaRPr lang="en-US" altLang="ja-JP" sz="4800" dirty="0"/>
          </a:p>
        </p:txBody>
      </p:sp>
      <p:sp>
        <p:nvSpPr>
          <p:cNvPr id="36" name="テキスト ボックス 35">
            <a:extLst>
              <a:ext uri="{FF2B5EF4-FFF2-40B4-BE49-F238E27FC236}">
                <a16:creationId xmlns:a16="http://schemas.microsoft.com/office/drawing/2014/main" id="{5E9DDEE7-397F-074F-B311-33564ACED16A}"/>
              </a:ext>
            </a:extLst>
          </p:cNvPr>
          <p:cNvSpPr txBox="1"/>
          <p:nvPr/>
        </p:nvSpPr>
        <p:spPr>
          <a:xfrm>
            <a:off x="2044800" y="17331144"/>
            <a:ext cx="21061407" cy="1155060"/>
          </a:xfrm>
          <a:prstGeom prst="rect">
            <a:avLst/>
          </a:prstGeom>
          <a:noFill/>
        </p:spPr>
        <p:txBody>
          <a:bodyPr wrap="none" rtlCol="0">
            <a:spAutoFit/>
          </a:bodyPr>
          <a:lstStyle/>
          <a:p>
            <a:r>
              <a:rPr kumimoji="1" lang="ja-JP" altLang="en-US"/>
              <a:t>構築環境：</a:t>
            </a:r>
            <a:r>
              <a:rPr lang="en-US" altLang="ja-JP" dirty="0"/>
              <a:t>HTML / JavaScript / Python / MySQL / </a:t>
            </a:r>
            <a:r>
              <a:rPr lang="en-US" altLang="ja-JP" dirty="0" err="1"/>
              <a:t>Redis</a:t>
            </a:r>
            <a:endParaRPr kumimoji="1" lang="ja-JP" altLang="en-US"/>
          </a:p>
        </p:txBody>
      </p:sp>
      <p:pic>
        <p:nvPicPr>
          <p:cNvPr id="38" name="図 37">
            <a:extLst>
              <a:ext uri="{FF2B5EF4-FFF2-40B4-BE49-F238E27FC236}">
                <a16:creationId xmlns:a16="http://schemas.microsoft.com/office/drawing/2014/main" id="{D66CCB89-FAD3-1B4C-9B89-DCE302759C64}"/>
              </a:ext>
            </a:extLst>
          </p:cNvPr>
          <p:cNvPicPr>
            <a:picLocks noChangeAspect="1"/>
          </p:cNvPicPr>
          <p:nvPr/>
        </p:nvPicPr>
        <p:blipFill>
          <a:blip r:embed="rId4"/>
          <a:stretch>
            <a:fillRect/>
          </a:stretch>
        </p:blipFill>
        <p:spPr>
          <a:xfrm>
            <a:off x="3080038" y="21762784"/>
            <a:ext cx="1861284" cy="1603176"/>
          </a:xfrm>
          <a:prstGeom prst="rect">
            <a:avLst/>
          </a:prstGeom>
        </p:spPr>
      </p:pic>
      <p:pic>
        <p:nvPicPr>
          <p:cNvPr id="42" name="図 41">
            <a:extLst>
              <a:ext uri="{FF2B5EF4-FFF2-40B4-BE49-F238E27FC236}">
                <a16:creationId xmlns:a16="http://schemas.microsoft.com/office/drawing/2014/main" id="{3DA3C936-7214-754C-BA23-A644AB7056C8}"/>
              </a:ext>
            </a:extLst>
          </p:cNvPr>
          <p:cNvPicPr>
            <a:picLocks noChangeAspect="1"/>
          </p:cNvPicPr>
          <p:nvPr/>
        </p:nvPicPr>
        <p:blipFill>
          <a:blip r:embed="rId5"/>
          <a:stretch>
            <a:fillRect/>
          </a:stretch>
        </p:blipFill>
        <p:spPr>
          <a:xfrm>
            <a:off x="12766504" y="21168631"/>
            <a:ext cx="1545138" cy="1958195"/>
          </a:xfrm>
          <a:prstGeom prst="rect">
            <a:avLst/>
          </a:prstGeom>
        </p:spPr>
      </p:pic>
      <p:sp>
        <p:nvSpPr>
          <p:cNvPr id="45" name="右矢印 44">
            <a:extLst>
              <a:ext uri="{FF2B5EF4-FFF2-40B4-BE49-F238E27FC236}">
                <a16:creationId xmlns:a16="http://schemas.microsoft.com/office/drawing/2014/main" id="{C56629FE-116F-FC47-A32E-B22D07B63D99}"/>
              </a:ext>
            </a:extLst>
          </p:cNvPr>
          <p:cNvSpPr/>
          <p:nvPr/>
        </p:nvSpPr>
        <p:spPr>
          <a:xfrm>
            <a:off x="6627879" y="21493853"/>
            <a:ext cx="5076000" cy="9360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右矢印 45">
            <a:extLst>
              <a:ext uri="{FF2B5EF4-FFF2-40B4-BE49-F238E27FC236}">
                <a16:creationId xmlns:a16="http://schemas.microsoft.com/office/drawing/2014/main" id="{EAC3099B-F7D1-2F48-97F0-DE938E0E6C81}"/>
              </a:ext>
            </a:extLst>
          </p:cNvPr>
          <p:cNvSpPr/>
          <p:nvPr/>
        </p:nvSpPr>
        <p:spPr>
          <a:xfrm>
            <a:off x="14758995" y="21391140"/>
            <a:ext cx="1080000" cy="975164"/>
          </a:xfrm>
          <a:prstGeom prst="rightArrow">
            <a:avLst/>
          </a:prstGeom>
          <a:solidFill>
            <a:srgbClr val="EF0023"/>
          </a:solidFill>
          <a:ln>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D7937700-4603-9448-9315-78D8A255C78F}"/>
              </a:ext>
            </a:extLst>
          </p:cNvPr>
          <p:cNvSpPr txBox="1"/>
          <p:nvPr/>
        </p:nvSpPr>
        <p:spPr>
          <a:xfrm>
            <a:off x="2079000" y="18918514"/>
            <a:ext cx="5724644" cy="830997"/>
          </a:xfrm>
          <a:prstGeom prst="rect">
            <a:avLst/>
          </a:prstGeom>
          <a:noFill/>
        </p:spPr>
        <p:txBody>
          <a:bodyPr wrap="none" rtlCol="0">
            <a:spAutoFit/>
          </a:bodyPr>
          <a:lstStyle/>
          <a:p>
            <a:r>
              <a:rPr kumimoji="1" lang="ja-JP" altLang="en-US" sz="4800" b="1"/>
              <a:t>観光レビューサイト</a:t>
            </a:r>
          </a:p>
        </p:txBody>
      </p:sp>
      <p:sp>
        <p:nvSpPr>
          <p:cNvPr id="48" name="テキスト ボックス 47">
            <a:extLst>
              <a:ext uri="{FF2B5EF4-FFF2-40B4-BE49-F238E27FC236}">
                <a16:creationId xmlns:a16="http://schemas.microsoft.com/office/drawing/2014/main" id="{7981E6F7-647E-FB45-8606-06CD9CA61932}"/>
              </a:ext>
            </a:extLst>
          </p:cNvPr>
          <p:cNvSpPr txBox="1"/>
          <p:nvPr/>
        </p:nvSpPr>
        <p:spPr>
          <a:xfrm>
            <a:off x="12631344" y="20428949"/>
            <a:ext cx="2031325" cy="646331"/>
          </a:xfrm>
          <a:prstGeom prst="rect">
            <a:avLst/>
          </a:prstGeom>
          <a:noFill/>
        </p:spPr>
        <p:txBody>
          <a:bodyPr wrap="none" rtlCol="0">
            <a:spAutoFit/>
          </a:bodyPr>
          <a:lstStyle/>
          <a:p>
            <a:r>
              <a:rPr kumimoji="1" lang="ja-JP" altLang="en-US" sz="3600" b="1"/>
              <a:t>基本ＤＢ</a:t>
            </a:r>
          </a:p>
        </p:txBody>
      </p:sp>
      <p:sp>
        <p:nvSpPr>
          <p:cNvPr id="49" name="テキスト ボックス 48">
            <a:extLst>
              <a:ext uri="{FF2B5EF4-FFF2-40B4-BE49-F238E27FC236}">
                <a16:creationId xmlns:a16="http://schemas.microsoft.com/office/drawing/2014/main" id="{FAD926F3-45B6-FE45-A426-9CBE5AE2AF9C}"/>
              </a:ext>
            </a:extLst>
          </p:cNvPr>
          <p:cNvSpPr txBox="1"/>
          <p:nvPr/>
        </p:nvSpPr>
        <p:spPr>
          <a:xfrm>
            <a:off x="15802695" y="20387384"/>
            <a:ext cx="2492990" cy="646331"/>
          </a:xfrm>
          <a:prstGeom prst="rect">
            <a:avLst/>
          </a:prstGeom>
          <a:noFill/>
        </p:spPr>
        <p:txBody>
          <a:bodyPr wrap="none" rtlCol="0">
            <a:spAutoFit/>
          </a:bodyPr>
          <a:lstStyle/>
          <a:p>
            <a:r>
              <a:rPr lang="ja-JP" altLang="en-US" sz="3600" b="1"/>
              <a:t>類似度</a:t>
            </a:r>
            <a:r>
              <a:rPr kumimoji="1" lang="ja-JP" altLang="en-US" sz="3600" b="1"/>
              <a:t>ＤＢ</a:t>
            </a:r>
          </a:p>
        </p:txBody>
      </p:sp>
      <p:sp>
        <p:nvSpPr>
          <p:cNvPr id="60" name="テキスト ボックス 59">
            <a:extLst>
              <a:ext uri="{FF2B5EF4-FFF2-40B4-BE49-F238E27FC236}">
                <a16:creationId xmlns:a16="http://schemas.microsoft.com/office/drawing/2014/main" id="{23C78AF1-14DF-B848-82B4-AEB14E06AF67}"/>
              </a:ext>
            </a:extLst>
          </p:cNvPr>
          <p:cNvSpPr txBox="1"/>
          <p:nvPr/>
        </p:nvSpPr>
        <p:spPr>
          <a:xfrm>
            <a:off x="24223082" y="19005636"/>
            <a:ext cx="3206840" cy="830997"/>
          </a:xfrm>
          <a:prstGeom prst="rect">
            <a:avLst/>
          </a:prstGeom>
          <a:noFill/>
        </p:spPr>
        <p:txBody>
          <a:bodyPr wrap="none" rtlCol="0">
            <a:spAutoFit/>
          </a:bodyPr>
          <a:lstStyle/>
          <a:p>
            <a:r>
              <a:rPr kumimoji="1" lang="en-US" altLang="ja-JP" sz="4800" b="1" dirty="0"/>
              <a:t>Web</a:t>
            </a:r>
            <a:r>
              <a:rPr kumimoji="1" lang="ja-JP" altLang="en-US" sz="4800" b="1"/>
              <a:t>ページ</a:t>
            </a:r>
          </a:p>
        </p:txBody>
      </p:sp>
      <p:sp>
        <p:nvSpPr>
          <p:cNvPr id="63" name="テキスト ボックス 62">
            <a:extLst>
              <a:ext uri="{FF2B5EF4-FFF2-40B4-BE49-F238E27FC236}">
                <a16:creationId xmlns:a16="http://schemas.microsoft.com/office/drawing/2014/main" id="{231E23C3-31EC-9440-BA57-4B47311CE0D6}"/>
              </a:ext>
            </a:extLst>
          </p:cNvPr>
          <p:cNvSpPr txBox="1"/>
          <p:nvPr/>
        </p:nvSpPr>
        <p:spPr>
          <a:xfrm>
            <a:off x="6431436" y="20380229"/>
            <a:ext cx="5724644" cy="1200329"/>
          </a:xfrm>
          <a:prstGeom prst="rect">
            <a:avLst/>
          </a:prstGeom>
          <a:noFill/>
        </p:spPr>
        <p:txBody>
          <a:bodyPr wrap="none" rtlCol="0">
            <a:spAutoFit/>
          </a:bodyPr>
          <a:lstStyle/>
          <a:p>
            <a:r>
              <a:rPr kumimoji="1" lang="ja-JP" altLang="en-US" sz="3500"/>
              <a:t>スポット情報・レビューの</a:t>
            </a:r>
            <a:endParaRPr kumimoji="1" lang="en-US" altLang="ja-JP" sz="3500" dirty="0"/>
          </a:p>
          <a:p>
            <a:r>
              <a:rPr kumimoji="1" lang="ja-JP" altLang="en-US" sz="3500"/>
              <a:t>スクレイピング</a:t>
            </a:r>
          </a:p>
        </p:txBody>
      </p:sp>
      <p:sp>
        <p:nvSpPr>
          <p:cNvPr id="65" name="正方形/長方形 64">
            <a:extLst>
              <a:ext uri="{FF2B5EF4-FFF2-40B4-BE49-F238E27FC236}">
                <a16:creationId xmlns:a16="http://schemas.microsoft.com/office/drawing/2014/main" id="{E3EA6A7C-317A-EC4C-9231-45489BE7A718}"/>
              </a:ext>
            </a:extLst>
          </p:cNvPr>
          <p:cNvSpPr/>
          <p:nvPr/>
        </p:nvSpPr>
        <p:spPr>
          <a:xfrm>
            <a:off x="-38556486" y="-2789007"/>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rPr>
              <a:t>①</a:t>
            </a:r>
            <a:r>
              <a:rPr lang="ja-JP" altLang="en-US" sz="4800" b="1">
                <a:solidFill>
                  <a:schemeClr val="accent6">
                    <a:lumMod val="75000"/>
                  </a:schemeClr>
                </a:solidFill>
              </a:rPr>
              <a:t>前処理</a:t>
            </a:r>
            <a:endParaRPr kumimoji="1" lang="ja-JP" altLang="en-US" sz="4800" b="1">
              <a:solidFill>
                <a:schemeClr val="accent6">
                  <a:lumMod val="75000"/>
                </a:schemeClr>
              </a:solidFill>
            </a:endParaRPr>
          </a:p>
        </p:txBody>
      </p:sp>
      <p:sp>
        <p:nvSpPr>
          <p:cNvPr id="66" name="正方形/長方形 65">
            <a:extLst>
              <a:ext uri="{FF2B5EF4-FFF2-40B4-BE49-F238E27FC236}">
                <a16:creationId xmlns:a16="http://schemas.microsoft.com/office/drawing/2014/main" id="{266703B5-64CA-3647-9614-BE2F5853B47C}"/>
              </a:ext>
            </a:extLst>
          </p:cNvPr>
          <p:cNvSpPr/>
          <p:nvPr/>
        </p:nvSpPr>
        <p:spPr>
          <a:xfrm>
            <a:off x="-38556486" y="-1776272"/>
            <a:ext cx="627982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042CDF2-CC0B-6F48-878A-7DC8D4AF71D3}"/>
              </a:ext>
            </a:extLst>
          </p:cNvPr>
          <p:cNvSpPr/>
          <p:nvPr/>
        </p:nvSpPr>
        <p:spPr>
          <a:xfrm>
            <a:off x="-13134568" y="8202675"/>
            <a:ext cx="1192696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b="1" dirty="0">
                <a:solidFill>
                  <a:schemeClr val="accent6">
                    <a:lumMod val="75000"/>
                  </a:schemeClr>
                </a:solidFill>
              </a:rPr>
              <a:t>②</a:t>
            </a:r>
            <a:r>
              <a:rPr kumimoji="1" lang="ja-JP" altLang="en-US" sz="4800" b="1">
                <a:solidFill>
                  <a:schemeClr val="accent6">
                    <a:lumMod val="75000"/>
                  </a:schemeClr>
                </a:solidFill>
              </a:rPr>
              <a:t>トピックモデルの構築</a:t>
            </a:r>
          </a:p>
        </p:txBody>
      </p:sp>
      <p:sp>
        <p:nvSpPr>
          <p:cNvPr id="69" name="正方形/長方形 68">
            <a:extLst>
              <a:ext uri="{FF2B5EF4-FFF2-40B4-BE49-F238E27FC236}">
                <a16:creationId xmlns:a16="http://schemas.microsoft.com/office/drawing/2014/main" id="{4C104D7F-9ACB-BB4B-942B-FF25DA679C05}"/>
              </a:ext>
            </a:extLst>
          </p:cNvPr>
          <p:cNvSpPr/>
          <p:nvPr/>
        </p:nvSpPr>
        <p:spPr>
          <a:xfrm>
            <a:off x="-13134568" y="9201494"/>
            <a:ext cx="11926960" cy="5015334"/>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テキスト ボックス 70">
            <a:extLst>
              <a:ext uri="{FF2B5EF4-FFF2-40B4-BE49-F238E27FC236}">
                <a16:creationId xmlns:a16="http://schemas.microsoft.com/office/drawing/2014/main" id="{FD9C18C3-CCD1-404A-8DA9-5D23B6AEF22B}"/>
              </a:ext>
            </a:extLst>
          </p:cNvPr>
          <p:cNvSpPr txBox="1"/>
          <p:nvPr/>
        </p:nvSpPr>
        <p:spPr>
          <a:xfrm>
            <a:off x="-38367340" y="-1352797"/>
            <a:ext cx="5832884" cy="4154984"/>
          </a:xfrm>
          <a:prstGeom prst="rect">
            <a:avLst/>
          </a:prstGeom>
          <a:noFill/>
        </p:spPr>
        <p:txBody>
          <a:bodyPr wrap="square" rtlCol="0">
            <a:spAutoFit/>
          </a:bodyPr>
          <a:lstStyle/>
          <a:p>
            <a:r>
              <a:rPr kumimoji="1" lang="ja-JP" altLang="en-US" sz="4400"/>
              <a:t>形態素解析により</a:t>
            </a:r>
            <a:r>
              <a:rPr lang="ja-JP" altLang="en-US" sz="4400"/>
              <a:t>品詞の原形を抽出</a:t>
            </a:r>
            <a:endParaRPr lang="en-US" altLang="ja-JP" sz="4400" dirty="0"/>
          </a:p>
          <a:p>
            <a:endParaRPr kumimoji="1" lang="en-US" altLang="ja-JP" sz="4400" dirty="0"/>
          </a:p>
          <a:p>
            <a:endParaRPr kumimoji="1" lang="en-US" altLang="ja-JP" sz="4400" dirty="0"/>
          </a:p>
          <a:p>
            <a:r>
              <a:rPr lang="ja-JP" altLang="en-US" sz="4400"/>
              <a:t>特徴語辞書、コーパスを作成</a:t>
            </a:r>
            <a:endParaRPr kumimoji="1" lang="ja-JP" altLang="en-US" sz="4400"/>
          </a:p>
        </p:txBody>
      </p:sp>
      <p:sp>
        <p:nvSpPr>
          <p:cNvPr id="72" name="右矢印 71">
            <a:extLst>
              <a:ext uri="{FF2B5EF4-FFF2-40B4-BE49-F238E27FC236}">
                <a16:creationId xmlns:a16="http://schemas.microsoft.com/office/drawing/2014/main" id="{496D955C-30B8-AE42-8FEE-BA623806D973}"/>
              </a:ext>
            </a:extLst>
          </p:cNvPr>
          <p:cNvSpPr/>
          <p:nvPr/>
        </p:nvSpPr>
        <p:spPr>
          <a:xfrm rot="5400000">
            <a:off x="-35929398" y="227755"/>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右矢印 73">
            <a:extLst>
              <a:ext uri="{FF2B5EF4-FFF2-40B4-BE49-F238E27FC236}">
                <a16:creationId xmlns:a16="http://schemas.microsoft.com/office/drawing/2014/main" id="{B7C99B67-0FC5-3A4A-9595-A32EE9960550}"/>
              </a:ext>
            </a:extLst>
          </p:cNvPr>
          <p:cNvSpPr/>
          <p:nvPr/>
        </p:nvSpPr>
        <p:spPr>
          <a:xfrm rot="5400000">
            <a:off x="-29397739" y="286000"/>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C211EC27-F508-FC49-BFC4-13F345E31746}"/>
              </a:ext>
            </a:extLst>
          </p:cNvPr>
          <p:cNvSpPr/>
          <p:nvPr/>
        </p:nvSpPr>
        <p:spPr>
          <a:xfrm>
            <a:off x="34198771" y="19778167"/>
            <a:ext cx="6922958"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a:solidFill>
                  <a:schemeClr val="accent6">
                    <a:lumMod val="75000"/>
                  </a:schemeClr>
                </a:solidFill>
              </a:rPr>
              <a:t>③類似度算出</a:t>
            </a:r>
          </a:p>
        </p:txBody>
      </p:sp>
      <p:sp>
        <p:nvSpPr>
          <p:cNvPr id="81" name="正方形/長方形 80">
            <a:extLst>
              <a:ext uri="{FF2B5EF4-FFF2-40B4-BE49-F238E27FC236}">
                <a16:creationId xmlns:a16="http://schemas.microsoft.com/office/drawing/2014/main" id="{844A3F01-F401-DA48-BFB9-041CCE13A668}"/>
              </a:ext>
            </a:extLst>
          </p:cNvPr>
          <p:cNvSpPr/>
          <p:nvPr/>
        </p:nvSpPr>
        <p:spPr>
          <a:xfrm>
            <a:off x="31880011" y="10579035"/>
            <a:ext cx="6922958" cy="5015334"/>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id="{5DED6EDB-FBD1-B44D-B9EF-7A8E24D289ED}"/>
              </a:ext>
            </a:extLst>
          </p:cNvPr>
          <p:cNvSpPr txBox="1"/>
          <p:nvPr/>
        </p:nvSpPr>
        <p:spPr>
          <a:xfrm>
            <a:off x="34408940" y="22071376"/>
            <a:ext cx="6109595" cy="2123658"/>
          </a:xfrm>
          <a:prstGeom prst="rect">
            <a:avLst/>
          </a:prstGeom>
          <a:noFill/>
        </p:spPr>
        <p:txBody>
          <a:bodyPr wrap="square" rtlCol="0">
            <a:spAutoFit/>
          </a:bodyPr>
          <a:lstStyle/>
          <a:p>
            <a:r>
              <a:rPr kumimoji="1" lang="ja-JP" altLang="en-US" sz="4400"/>
              <a:t>各スポットのトピックに対する</a:t>
            </a:r>
            <a:r>
              <a:rPr lang="ja-JP" altLang="en-US" sz="4400"/>
              <a:t>特徴ベクトルの類似度を計算</a:t>
            </a:r>
            <a:endParaRPr kumimoji="1" lang="ja-JP" altLang="en-US" sz="4400"/>
          </a:p>
        </p:txBody>
      </p:sp>
      <p:sp>
        <p:nvSpPr>
          <p:cNvPr id="86" name="テキスト ボックス 85">
            <a:extLst>
              <a:ext uri="{FF2B5EF4-FFF2-40B4-BE49-F238E27FC236}">
                <a16:creationId xmlns:a16="http://schemas.microsoft.com/office/drawing/2014/main" id="{9E365BE7-EED7-EC48-9CA7-4F40D567C3AA}"/>
              </a:ext>
            </a:extLst>
          </p:cNvPr>
          <p:cNvSpPr txBox="1"/>
          <p:nvPr/>
        </p:nvSpPr>
        <p:spPr>
          <a:xfrm>
            <a:off x="47357373" y="23237929"/>
            <a:ext cx="9726326" cy="2026389"/>
          </a:xfrm>
          <a:prstGeom prst="rect">
            <a:avLst/>
          </a:prstGeom>
          <a:noFill/>
        </p:spPr>
        <p:txBody>
          <a:bodyPr wrap="square" rtlCol="0">
            <a:spAutoFit/>
          </a:bodyPr>
          <a:lstStyle/>
          <a:p>
            <a:pPr algn="ctr">
              <a:lnSpc>
                <a:spcPct val="150000"/>
              </a:lnSpc>
            </a:pPr>
            <a:r>
              <a:rPr kumimoji="1" lang="ja-JP" altLang="en-US" sz="4300"/>
              <a:t>お気に入りのスポット情報の入力</a:t>
            </a:r>
            <a:endParaRPr kumimoji="1" lang="en-US" altLang="ja-JP" sz="4300" dirty="0"/>
          </a:p>
          <a:p>
            <a:pPr algn="ctr">
              <a:lnSpc>
                <a:spcPct val="150000"/>
              </a:lnSpc>
            </a:pPr>
            <a:r>
              <a:rPr lang="ja-JP" altLang="en-US" sz="4300"/>
              <a:t>高好感度な観光地を提案</a:t>
            </a:r>
            <a:endParaRPr kumimoji="1" lang="ja-JP" altLang="en-US" sz="4300"/>
          </a:p>
        </p:txBody>
      </p:sp>
      <p:sp>
        <p:nvSpPr>
          <p:cNvPr id="87" name="右矢印 86">
            <a:extLst>
              <a:ext uri="{FF2B5EF4-FFF2-40B4-BE49-F238E27FC236}">
                <a16:creationId xmlns:a16="http://schemas.microsoft.com/office/drawing/2014/main" id="{5D5C2B09-C164-8246-97ED-223140B8C4E1}"/>
              </a:ext>
            </a:extLst>
          </p:cNvPr>
          <p:cNvSpPr/>
          <p:nvPr/>
        </p:nvSpPr>
        <p:spPr>
          <a:xfrm>
            <a:off x="33631775" y="11183122"/>
            <a:ext cx="675444" cy="719538"/>
          </a:xfrm>
          <a:prstGeom prst="rightArrow">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1FE92D94-DAD9-D34D-8D0D-D7A80EFCC639}"/>
              </a:ext>
            </a:extLst>
          </p:cNvPr>
          <p:cNvSpPr/>
          <p:nvPr/>
        </p:nvSpPr>
        <p:spPr>
          <a:xfrm>
            <a:off x="7667315" y="13511885"/>
            <a:ext cx="18741003" cy="1021495"/>
          </a:xfrm>
          <a:prstGeom prst="rect">
            <a:avLst/>
          </a:prstGeom>
          <a:no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a:extLst>
              <a:ext uri="{FF2B5EF4-FFF2-40B4-BE49-F238E27FC236}">
                <a16:creationId xmlns:a16="http://schemas.microsoft.com/office/drawing/2014/main" id="{96B81114-412D-694D-9900-153AB87B8DB0}"/>
              </a:ext>
            </a:extLst>
          </p:cNvPr>
          <p:cNvSpPr/>
          <p:nvPr/>
        </p:nvSpPr>
        <p:spPr>
          <a:xfrm>
            <a:off x="5521365" y="13513715"/>
            <a:ext cx="2160000" cy="1020820"/>
          </a:xfrm>
          <a:prstGeom prst="rect">
            <a:avLst/>
          </a:prstGeom>
          <a:solidFill>
            <a:srgbClr val="EF0023"/>
          </a:solid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a:t>目的</a:t>
            </a:r>
          </a:p>
        </p:txBody>
      </p:sp>
      <p:sp>
        <p:nvSpPr>
          <p:cNvPr id="59" name="テキスト ボックス 58">
            <a:extLst>
              <a:ext uri="{FF2B5EF4-FFF2-40B4-BE49-F238E27FC236}">
                <a16:creationId xmlns:a16="http://schemas.microsoft.com/office/drawing/2014/main" id="{F6101358-4E33-D446-9955-125F0F2F2F84}"/>
              </a:ext>
            </a:extLst>
          </p:cNvPr>
          <p:cNvSpPr txBox="1"/>
          <p:nvPr/>
        </p:nvSpPr>
        <p:spPr>
          <a:xfrm>
            <a:off x="2028288" y="9295184"/>
            <a:ext cx="7952153" cy="2123658"/>
          </a:xfrm>
          <a:prstGeom prst="rect">
            <a:avLst/>
          </a:prstGeom>
          <a:noFill/>
        </p:spPr>
        <p:txBody>
          <a:bodyPr wrap="square" rtlCol="0">
            <a:spAutoFit/>
          </a:bodyPr>
          <a:lstStyle/>
          <a:p>
            <a:pPr marL="571500" indent="-571500">
              <a:buFont typeface="Arial" panose="020B0604020202020204" pitchFamily="34" charset="0"/>
              <a:buChar char="•"/>
            </a:pPr>
            <a:r>
              <a:rPr lang="ja-JP" altLang="en-US" sz="4400"/>
              <a:t>地方の魅力を適切に伝えるのは困難</a:t>
            </a:r>
            <a:endParaRPr lang="en-US" altLang="ja-JP" sz="4400" dirty="0"/>
          </a:p>
          <a:p>
            <a:pPr marL="571500" indent="-571500">
              <a:buFont typeface="Arial" panose="020B0604020202020204" pitchFamily="34" charset="0"/>
              <a:buChar char="•"/>
            </a:pPr>
            <a:endParaRPr lang="en-US" altLang="ja-JP" sz="4400" dirty="0"/>
          </a:p>
        </p:txBody>
      </p:sp>
      <p:sp>
        <p:nvSpPr>
          <p:cNvPr id="61" name="四角形吹き出し 77">
            <a:extLst>
              <a:ext uri="{FF2B5EF4-FFF2-40B4-BE49-F238E27FC236}">
                <a16:creationId xmlns:a16="http://schemas.microsoft.com/office/drawing/2014/main" id="{039476C9-8ADC-2646-BBD2-2804C6C442F5}"/>
              </a:ext>
            </a:extLst>
          </p:cNvPr>
          <p:cNvSpPr/>
          <p:nvPr/>
        </p:nvSpPr>
        <p:spPr>
          <a:xfrm>
            <a:off x="36214869" y="33061228"/>
            <a:ext cx="20575567" cy="6609486"/>
          </a:xfrm>
          <a:custGeom>
            <a:avLst/>
            <a:gdLst>
              <a:gd name="connsiteX0" fmla="*/ 0 w 25802583"/>
              <a:gd name="connsiteY0" fmla="*/ 0 h 6594889"/>
              <a:gd name="connsiteX1" fmla="*/ 15051507 w 25802583"/>
              <a:gd name="connsiteY1" fmla="*/ 0 h 6594889"/>
              <a:gd name="connsiteX2" fmla="*/ 15051507 w 25802583"/>
              <a:gd name="connsiteY2" fmla="*/ 0 h 6594889"/>
              <a:gd name="connsiteX3" fmla="*/ 21502153 w 25802583"/>
              <a:gd name="connsiteY3" fmla="*/ 0 h 6594889"/>
              <a:gd name="connsiteX4" fmla="*/ 25802583 w 25802583"/>
              <a:gd name="connsiteY4" fmla="*/ 0 h 6594889"/>
              <a:gd name="connsiteX5" fmla="*/ 25802583 w 25802583"/>
              <a:gd name="connsiteY5" fmla="*/ 3847019 h 6594889"/>
              <a:gd name="connsiteX6" fmla="*/ 25802583 w 25802583"/>
              <a:gd name="connsiteY6" fmla="*/ 3847019 h 6594889"/>
              <a:gd name="connsiteX7" fmla="*/ 25802583 w 25802583"/>
              <a:gd name="connsiteY7" fmla="*/ 5495741 h 6594889"/>
              <a:gd name="connsiteX8" fmla="*/ 25802583 w 25802583"/>
              <a:gd name="connsiteY8" fmla="*/ 6594889 h 6594889"/>
              <a:gd name="connsiteX9" fmla="*/ 21502153 w 25802583"/>
              <a:gd name="connsiteY9" fmla="*/ 6594889 h 6594889"/>
              <a:gd name="connsiteX10" fmla="*/ 18684166 w 25802583"/>
              <a:gd name="connsiteY10" fmla="*/ 8974457 h 6594889"/>
              <a:gd name="connsiteX11" fmla="*/ 15051507 w 25802583"/>
              <a:gd name="connsiteY11" fmla="*/ 6594889 h 6594889"/>
              <a:gd name="connsiteX12" fmla="*/ 0 w 25802583"/>
              <a:gd name="connsiteY12" fmla="*/ 6594889 h 6594889"/>
              <a:gd name="connsiteX13" fmla="*/ 0 w 25802583"/>
              <a:gd name="connsiteY13" fmla="*/ 5495741 h 6594889"/>
              <a:gd name="connsiteX14" fmla="*/ 0 w 25802583"/>
              <a:gd name="connsiteY14" fmla="*/ 3847019 h 6594889"/>
              <a:gd name="connsiteX15" fmla="*/ 0 w 25802583"/>
              <a:gd name="connsiteY15" fmla="*/ 3847019 h 6594889"/>
              <a:gd name="connsiteX16" fmla="*/ 0 w 25802583"/>
              <a:gd name="connsiteY16" fmla="*/ 0 h 6594889"/>
              <a:gd name="connsiteX0" fmla="*/ 0 w 25802583"/>
              <a:gd name="connsiteY0" fmla="*/ 0 h 8974457"/>
              <a:gd name="connsiteX1" fmla="*/ 15051507 w 25802583"/>
              <a:gd name="connsiteY1" fmla="*/ 0 h 8974457"/>
              <a:gd name="connsiteX2" fmla="*/ 15051507 w 25802583"/>
              <a:gd name="connsiteY2" fmla="*/ 0 h 8974457"/>
              <a:gd name="connsiteX3" fmla="*/ 21502153 w 25802583"/>
              <a:gd name="connsiteY3" fmla="*/ 0 h 8974457"/>
              <a:gd name="connsiteX4" fmla="*/ 25802583 w 25802583"/>
              <a:gd name="connsiteY4" fmla="*/ 0 h 8974457"/>
              <a:gd name="connsiteX5" fmla="*/ 25802583 w 25802583"/>
              <a:gd name="connsiteY5" fmla="*/ 3847019 h 8974457"/>
              <a:gd name="connsiteX6" fmla="*/ 25802583 w 25802583"/>
              <a:gd name="connsiteY6" fmla="*/ 3847019 h 8974457"/>
              <a:gd name="connsiteX7" fmla="*/ 25802583 w 25802583"/>
              <a:gd name="connsiteY7" fmla="*/ 5495741 h 8974457"/>
              <a:gd name="connsiteX8" fmla="*/ 25802583 w 25802583"/>
              <a:gd name="connsiteY8" fmla="*/ 6594889 h 8974457"/>
              <a:gd name="connsiteX9" fmla="*/ 21502153 w 25802583"/>
              <a:gd name="connsiteY9" fmla="*/ 6594889 h 8974457"/>
              <a:gd name="connsiteX10" fmla="*/ 18684166 w 25802583"/>
              <a:gd name="connsiteY10" fmla="*/ 8974457 h 8974457"/>
              <a:gd name="connsiteX11" fmla="*/ 19212027 w 25802583"/>
              <a:gd name="connsiteY11" fmla="*/ 6594889 h 8974457"/>
              <a:gd name="connsiteX12" fmla="*/ 0 w 25802583"/>
              <a:gd name="connsiteY12" fmla="*/ 6594889 h 8974457"/>
              <a:gd name="connsiteX13" fmla="*/ 0 w 25802583"/>
              <a:gd name="connsiteY13" fmla="*/ 5495741 h 8974457"/>
              <a:gd name="connsiteX14" fmla="*/ 0 w 25802583"/>
              <a:gd name="connsiteY14" fmla="*/ 3847019 h 8974457"/>
              <a:gd name="connsiteX15" fmla="*/ 0 w 25802583"/>
              <a:gd name="connsiteY15" fmla="*/ 3847019 h 8974457"/>
              <a:gd name="connsiteX16" fmla="*/ 0 w 25802583"/>
              <a:gd name="connsiteY16" fmla="*/ 0 h 8974457"/>
              <a:gd name="connsiteX0" fmla="*/ 0 w 25802583"/>
              <a:gd name="connsiteY0" fmla="*/ 0 h 9020177"/>
              <a:gd name="connsiteX1" fmla="*/ 15051507 w 25802583"/>
              <a:gd name="connsiteY1" fmla="*/ 0 h 9020177"/>
              <a:gd name="connsiteX2" fmla="*/ 15051507 w 25802583"/>
              <a:gd name="connsiteY2" fmla="*/ 0 h 9020177"/>
              <a:gd name="connsiteX3" fmla="*/ 21502153 w 25802583"/>
              <a:gd name="connsiteY3" fmla="*/ 0 h 9020177"/>
              <a:gd name="connsiteX4" fmla="*/ 25802583 w 25802583"/>
              <a:gd name="connsiteY4" fmla="*/ 0 h 9020177"/>
              <a:gd name="connsiteX5" fmla="*/ 25802583 w 25802583"/>
              <a:gd name="connsiteY5" fmla="*/ 3847019 h 9020177"/>
              <a:gd name="connsiteX6" fmla="*/ 25802583 w 25802583"/>
              <a:gd name="connsiteY6" fmla="*/ 3847019 h 9020177"/>
              <a:gd name="connsiteX7" fmla="*/ 25802583 w 25802583"/>
              <a:gd name="connsiteY7" fmla="*/ 5495741 h 9020177"/>
              <a:gd name="connsiteX8" fmla="*/ 25802583 w 25802583"/>
              <a:gd name="connsiteY8" fmla="*/ 6594889 h 9020177"/>
              <a:gd name="connsiteX9" fmla="*/ 21502153 w 25802583"/>
              <a:gd name="connsiteY9" fmla="*/ 6594889 h 9020177"/>
              <a:gd name="connsiteX10" fmla="*/ 20330086 w 25802583"/>
              <a:gd name="connsiteY10" fmla="*/ 9020177 h 9020177"/>
              <a:gd name="connsiteX11" fmla="*/ 19212027 w 25802583"/>
              <a:gd name="connsiteY11" fmla="*/ 6594889 h 9020177"/>
              <a:gd name="connsiteX12" fmla="*/ 0 w 25802583"/>
              <a:gd name="connsiteY12" fmla="*/ 6594889 h 9020177"/>
              <a:gd name="connsiteX13" fmla="*/ 0 w 25802583"/>
              <a:gd name="connsiteY13" fmla="*/ 5495741 h 9020177"/>
              <a:gd name="connsiteX14" fmla="*/ 0 w 25802583"/>
              <a:gd name="connsiteY14" fmla="*/ 3847019 h 9020177"/>
              <a:gd name="connsiteX15" fmla="*/ 0 w 25802583"/>
              <a:gd name="connsiteY15" fmla="*/ 3847019 h 9020177"/>
              <a:gd name="connsiteX16" fmla="*/ 0 w 25802583"/>
              <a:gd name="connsiteY16" fmla="*/ 0 h 9020177"/>
              <a:gd name="connsiteX0" fmla="*/ 0 w 25802583"/>
              <a:gd name="connsiteY0" fmla="*/ 0 h 6609486"/>
              <a:gd name="connsiteX1" fmla="*/ 15051507 w 25802583"/>
              <a:gd name="connsiteY1" fmla="*/ 0 h 6609486"/>
              <a:gd name="connsiteX2" fmla="*/ 15051507 w 25802583"/>
              <a:gd name="connsiteY2" fmla="*/ 0 h 6609486"/>
              <a:gd name="connsiteX3" fmla="*/ 21502153 w 25802583"/>
              <a:gd name="connsiteY3" fmla="*/ 0 h 6609486"/>
              <a:gd name="connsiteX4" fmla="*/ 25802583 w 25802583"/>
              <a:gd name="connsiteY4" fmla="*/ 0 h 6609486"/>
              <a:gd name="connsiteX5" fmla="*/ 25802583 w 25802583"/>
              <a:gd name="connsiteY5" fmla="*/ 3847019 h 6609486"/>
              <a:gd name="connsiteX6" fmla="*/ 25802583 w 25802583"/>
              <a:gd name="connsiteY6" fmla="*/ 3847019 h 6609486"/>
              <a:gd name="connsiteX7" fmla="*/ 25802583 w 25802583"/>
              <a:gd name="connsiteY7" fmla="*/ 5495741 h 6609486"/>
              <a:gd name="connsiteX8" fmla="*/ 25802583 w 25802583"/>
              <a:gd name="connsiteY8" fmla="*/ 6594889 h 6609486"/>
              <a:gd name="connsiteX9" fmla="*/ 21502153 w 25802583"/>
              <a:gd name="connsiteY9" fmla="*/ 6594889 h 6609486"/>
              <a:gd name="connsiteX10" fmla="*/ 20277964 w 25802583"/>
              <a:gd name="connsiteY10" fmla="*/ 6609486 h 6609486"/>
              <a:gd name="connsiteX11" fmla="*/ 19212027 w 25802583"/>
              <a:gd name="connsiteY11" fmla="*/ 6594889 h 6609486"/>
              <a:gd name="connsiteX12" fmla="*/ 0 w 25802583"/>
              <a:gd name="connsiteY12" fmla="*/ 6594889 h 6609486"/>
              <a:gd name="connsiteX13" fmla="*/ 0 w 25802583"/>
              <a:gd name="connsiteY13" fmla="*/ 5495741 h 6609486"/>
              <a:gd name="connsiteX14" fmla="*/ 0 w 25802583"/>
              <a:gd name="connsiteY14" fmla="*/ 3847019 h 6609486"/>
              <a:gd name="connsiteX15" fmla="*/ 0 w 25802583"/>
              <a:gd name="connsiteY15" fmla="*/ 3847019 h 6609486"/>
              <a:gd name="connsiteX16" fmla="*/ 0 w 25802583"/>
              <a:gd name="connsiteY16" fmla="*/ 0 h 660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802583" h="6609486">
                <a:moveTo>
                  <a:pt x="0" y="0"/>
                </a:moveTo>
                <a:lnTo>
                  <a:pt x="15051507" y="0"/>
                </a:lnTo>
                <a:lnTo>
                  <a:pt x="15051507" y="0"/>
                </a:lnTo>
                <a:lnTo>
                  <a:pt x="21502153" y="0"/>
                </a:lnTo>
                <a:lnTo>
                  <a:pt x="25802583" y="0"/>
                </a:lnTo>
                <a:lnTo>
                  <a:pt x="25802583" y="3847019"/>
                </a:lnTo>
                <a:lnTo>
                  <a:pt x="25802583" y="3847019"/>
                </a:lnTo>
                <a:lnTo>
                  <a:pt x="25802583" y="5495741"/>
                </a:lnTo>
                <a:lnTo>
                  <a:pt x="25802583" y="6594889"/>
                </a:lnTo>
                <a:lnTo>
                  <a:pt x="21502153" y="6594889"/>
                </a:lnTo>
                <a:lnTo>
                  <a:pt x="20277964" y="6609486"/>
                </a:lnTo>
                <a:lnTo>
                  <a:pt x="19212027" y="6594889"/>
                </a:lnTo>
                <a:lnTo>
                  <a:pt x="0" y="6594889"/>
                </a:lnTo>
                <a:lnTo>
                  <a:pt x="0" y="5495741"/>
                </a:lnTo>
                <a:lnTo>
                  <a:pt x="0" y="3847019"/>
                </a:lnTo>
                <a:lnTo>
                  <a:pt x="0" y="3847019"/>
                </a:lnTo>
                <a:lnTo>
                  <a:pt x="0" y="0"/>
                </a:ln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51C246A7-A5D0-6849-988D-5D0F31BF1873}"/>
              </a:ext>
            </a:extLst>
          </p:cNvPr>
          <p:cNvSpPr/>
          <p:nvPr/>
        </p:nvSpPr>
        <p:spPr>
          <a:xfrm>
            <a:off x="36519125" y="33394646"/>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rPr>
              <a:t>①</a:t>
            </a:r>
            <a:r>
              <a:rPr lang="ja-JP" altLang="en-US" sz="4800" b="1">
                <a:solidFill>
                  <a:schemeClr val="accent6">
                    <a:lumMod val="75000"/>
                  </a:schemeClr>
                </a:solidFill>
              </a:rPr>
              <a:t>前処理</a:t>
            </a:r>
            <a:endParaRPr kumimoji="1" lang="ja-JP" altLang="en-US" sz="4800" b="1">
              <a:solidFill>
                <a:schemeClr val="accent6">
                  <a:lumMod val="75000"/>
                </a:schemeClr>
              </a:solidFill>
            </a:endParaRPr>
          </a:p>
        </p:txBody>
      </p:sp>
      <p:sp>
        <p:nvSpPr>
          <p:cNvPr id="64" name="正方形/長方形 63">
            <a:extLst>
              <a:ext uri="{FF2B5EF4-FFF2-40B4-BE49-F238E27FC236}">
                <a16:creationId xmlns:a16="http://schemas.microsoft.com/office/drawing/2014/main" id="{E9E086DB-0EC2-524A-9D9E-7CF847A5454B}"/>
              </a:ext>
            </a:extLst>
          </p:cNvPr>
          <p:cNvSpPr/>
          <p:nvPr/>
        </p:nvSpPr>
        <p:spPr>
          <a:xfrm>
            <a:off x="36519125" y="34407381"/>
            <a:ext cx="627982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042E76D1-9559-CE47-B7C7-46C8D73E92A4}"/>
              </a:ext>
            </a:extLst>
          </p:cNvPr>
          <p:cNvSpPr/>
          <p:nvPr/>
        </p:nvSpPr>
        <p:spPr>
          <a:xfrm>
            <a:off x="43161776" y="33387744"/>
            <a:ext cx="6339474"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400" b="1" dirty="0">
                <a:solidFill>
                  <a:schemeClr val="accent6">
                    <a:lumMod val="75000"/>
                  </a:schemeClr>
                </a:solidFill>
              </a:rPr>
              <a:t>②</a:t>
            </a:r>
            <a:r>
              <a:rPr kumimoji="1" lang="ja-JP" altLang="en-US" sz="4400" b="1">
                <a:solidFill>
                  <a:schemeClr val="accent6">
                    <a:lumMod val="75000"/>
                  </a:schemeClr>
                </a:solidFill>
              </a:rPr>
              <a:t>トピックモデルの構築</a:t>
            </a:r>
          </a:p>
        </p:txBody>
      </p:sp>
      <p:sp>
        <p:nvSpPr>
          <p:cNvPr id="70" name="正方形/長方形 69">
            <a:extLst>
              <a:ext uri="{FF2B5EF4-FFF2-40B4-BE49-F238E27FC236}">
                <a16:creationId xmlns:a16="http://schemas.microsoft.com/office/drawing/2014/main" id="{BA62DE07-9ED6-5345-8481-CF94E5A1BBBE}"/>
              </a:ext>
            </a:extLst>
          </p:cNvPr>
          <p:cNvSpPr/>
          <p:nvPr/>
        </p:nvSpPr>
        <p:spPr>
          <a:xfrm>
            <a:off x="43161776" y="34386563"/>
            <a:ext cx="6339474" cy="5015334"/>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ボックス 74">
            <a:extLst>
              <a:ext uri="{FF2B5EF4-FFF2-40B4-BE49-F238E27FC236}">
                <a16:creationId xmlns:a16="http://schemas.microsoft.com/office/drawing/2014/main" id="{2219A195-B481-BB48-A481-79344F217061}"/>
              </a:ext>
            </a:extLst>
          </p:cNvPr>
          <p:cNvSpPr txBox="1"/>
          <p:nvPr/>
        </p:nvSpPr>
        <p:spPr>
          <a:xfrm>
            <a:off x="36553218" y="35056255"/>
            <a:ext cx="5832884" cy="4154984"/>
          </a:xfrm>
          <a:prstGeom prst="rect">
            <a:avLst/>
          </a:prstGeom>
          <a:noFill/>
        </p:spPr>
        <p:txBody>
          <a:bodyPr wrap="square" rtlCol="0">
            <a:spAutoFit/>
          </a:bodyPr>
          <a:lstStyle/>
          <a:p>
            <a:r>
              <a:rPr kumimoji="1" lang="ja-JP" altLang="en-US" sz="4400"/>
              <a:t>形態素解析により</a:t>
            </a:r>
            <a:r>
              <a:rPr lang="ja-JP" altLang="en-US" sz="4400"/>
              <a:t>品詞の原形を抽出</a:t>
            </a:r>
            <a:endParaRPr lang="en-US" altLang="ja-JP" sz="4400" dirty="0"/>
          </a:p>
          <a:p>
            <a:endParaRPr kumimoji="1" lang="en-US" altLang="ja-JP" sz="4400" dirty="0"/>
          </a:p>
          <a:p>
            <a:endParaRPr kumimoji="1" lang="en-US" altLang="ja-JP" sz="4400" dirty="0"/>
          </a:p>
          <a:p>
            <a:r>
              <a:rPr lang="ja-JP" altLang="en-US" sz="4400"/>
              <a:t>特徴語辞書、コーパスを作成</a:t>
            </a:r>
            <a:endParaRPr kumimoji="1" lang="ja-JP" altLang="en-US" sz="4400"/>
          </a:p>
        </p:txBody>
      </p:sp>
      <p:sp>
        <p:nvSpPr>
          <p:cNvPr id="76" name="右矢印 75">
            <a:extLst>
              <a:ext uri="{FF2B5EF4-FFF2-40B4-BE49-F238E27FC236}">
                <a16:creationId xmlns:a16="http://schemas.microsoft.com/office/drawing/2014/main" id="{F29EBB6B-9B43-FA44-B5EB-51F1888790D6}"/>
              </a:ext>
            </a:extLst>
          </p:cNvPr>
          <p:cNvSpPr/>
          <p:nvPr/>
        </p:nvSpPr>
        <p:spPr>
          <a:xfrm rot="5400000">
            <a:off x="38816924" y="36603835"/>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78405508-1D1C-384E-819D-EAE0BEE92F4D}"/>
              </a:ext>
            </a:extLst>
          </p:cNvPr>
          <p:cNvSpPr txBox="1"/>
          <p:nvPr/>
        </p:nvSpPr>
        <p:spPr>
          <a:xfrm>
            <a:off x="43366045" y="34892780"/>
            <a:ext cx="6109595" cy="4832092"/>
          </a:xfrm>
          <a:prstGeom prst="rect">
            <a:avLst/>
          </a:prstGeom>
          <a:noFill/>
        </p:spPr>
        <p:txBody>
          <a:bodyPr wrap="square" rtlCol="0">
            <a:spAutoFit/>
          </a:bodyPr>
          <a:lstStyle/>
          <a:p>
            <a:r>
              <a:rPr kumimoji="1" lang="ja-JP" altLang="en-US" sz="4400"/>
              <a:t>ＬＤＡモデルを用いてトピックを分類</a:t>
            </a:r>
            <a:endParaRPr kumimoji="1" lang="en-US" altLang="ja-JP" sz="4400" dirty="0"/>
          </a:p>
          <a:p>
            <a:endParaRPr lang="en-US" altLang="ja-JP" sz="4400" dirty="0"/>
          </a:p>
          <a:p>
            <a:endParaRPr lang="en-US" altLang="ja-JP" sz="4400" dirty="0"/>
          </a:p>
          <a:p>
            <a:r>
              <a:rPr lang="ja-JP" altLang="en-US" sz="4400"/>
              <a:t>各スポットの特徴ベクトルを作成</a:t>
            </a:r>
            <a:endParaRPr lang="en-US" altLang="ja-JP" sz="4400" dirty="0"/>
          </a:p>
          <a:p>
            <a:endParaRPr kumimoji="1" lang="en-US" altLang="ja-JP" sz="4400" dirty="0"/>
          </a:p>
        </p:txBody>
      </p:sp>
      <p:sp>
        <p:nvSpPr>
          <p:cNvPr id="79" name="右矢印 78">
            <a:extLst>
              <a:ext uri="{FF2B5EF4-FFF2-40B4-BE49-F238E27FC236}">
                <a16:creationId xmlns:a16="http://schemas.microsoft.com/office/drawing/2014/main" id="{3B87C52C-8F74-604D-A02B-9297EFFC8DFF}"/>
              </a:ext>
            </a:extLst>
          </p:cNvPr>
          <p:cNvSpPr/>
          <p:nvPr/>
        </p:nvSpPr>
        <p:spPr>
          <a:xfrm rot="5400000">
            <a:off x="45677872" y="36469653"/>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正方形/長方形 82">
            <a:extLst>
              <a:ext uri="{FF2B5EF4-FFF2-40B4-BE49-F238E27FC236}">
                <a16:creationId xmlns:a16="http://schemas.microsoft.com/office/drawing/2014/main" id="{90A0C136-2F6E-E645-88F1-AAC8B7681801}"/>
              </a:ext>
            </a:extLst>
          </p:cNvPr>
          <p:cNvSpPr/>
          <p:nvPr/>
        </p:nvSpPr>
        <p:spPr>
          <a:xfrm>
            <a:off x="49995657" y="33365436"/>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a:solidFill>
                  <a:schemeClr val="accent6">
                    <a:lumMod val="75000"/>
                  </a:schemeClr>
                </a:solidFill>
              </a:rPr>
              <a:t>③類似度算出</a:t>
            </a:r>
          </a:p>
        </p:txBody>
      </p:sp>
      <p:sp>
        <p:nvSpPr>
          <p:cNvPr id="84" name="正方形/長方形 83">
            <a:extLst>
              <a:ext uri="{FF2B5EF4-FFF2-40B4-BE49-F238E27FC236}">
                <a16:creationId xmlns:a16="http://schemas.microsoft.com/office/drawing/2014/main" id="{E3281C73-ECB4-2148-BFAA-EEE9F76CC670}"/>
              </a:ext>
            </a:extLst>
          </p:cNvPr>
          <p:cNvSpPr/>
          <p:nvPr/>
        </p:nvSpPr>
        <p:spPr>
          <a:xfrm>
            <a:off x="49995657" y="34379495"/>
            <a:ext cx="6279820" cy="5015334"/>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E1235EC-FFC4-D149-9D3B-14B8E9656842}"/>
              </a:ext>
            </a:extLst>
          </p:cNvPr>
          <p:cNvSpPr txBox="1"/>
          <p:nvPr/>
        </p:nvSpPr>
        <p:spPr>
          <a:xfrm>
            <a:off x="50080769" y="35647231"/>
            <a:ext cx="6109595" cy="2123658"/>
          </a:xfrm>
          <a:prstGeom prst="rect">
            <a:avLst/>
          </a:prstGeom>
          <a:noFill/>
        </p:spPr>
        <p:txBody>
          <a:bodyPr wrap="square" rtlCol="0">
            <a:spAutoFit/>
          </a:bodyPr>
          <a:lstStyle/>
          <a:p>
            <a:r>
              <a:rPr kumimoji="1" lang="ja-JP" altLang="en-US" sz="4400"/>
              <a:t>各スポットのトピックに対する</a:t>
            </a:r>
            <a:r>
              <a:rPr lang="ja-JP" altLang="en-US" sz="4400"/>
              <a:t>特徴ベクトルの類似度を計算</a:t>
            </a:r>
            <a:endParaRPr kumimoji="1" lang="ja-JP" altLang="en-US" sz="4400"/>
          </a:p>
        </p:txBody>
      </p:sp>
      <p:sp>
        <p:nvSpPr>
          <p:cNvPr id="9" name="四角形吹き出し 8">
            <a:extLst>
              <a:ext uri="{FF2B5EF4-FFF2-40B4-BE49-F238E27FC236}">
                <a16:creationId xmlns:a16="http://schemas.microsoft.com/office/drawing/2014/main" id="{8788DF52-21D9-6141-8459-1377A176BE03}"/>
              </a:ext>
            </a:extLst>
          </p:cNvPr>
          <p:cNvSpPr/>
          <p:nvPr/>
        </p:nvSpPr>
        <p:spPr>
          <a:xfrm>
            <a:off x="-26621599" y="17798080"/>
            <a:ext cx="26659894" cy="8842085"/>
          </a:xfrm>
          <a:custGeom>
            <a:avLst/>
            <a:gdLst>
              <a:gd name="connsiteX0" fmla="*/ 0 w 26576767"/>
              <a:gd name="connsiteY0" fmla="*/ 0 h 6124303"/>
              <a:gd name="connsiteX1" fmla="*/ 4429461 w 26576767"/>
              <a:gd name="connsiteY1" fmla="*/ 0 h 6124303"/>
              <a:gd name="connsiteX2" fmla="*/ 9400202 w 26576767"/>
              <a:gd name="connsiteY2" fmla="*/ -2717782 h 6124303"/>
              <a:gd name="connsiteX3" fmla="*/ 11073653 w 26576767"/>
              <a:gd name="connsiteY3" fmla="*/ 0 h 6124303"/>
              <a:gd name="connsiteX4" fmla="*/ 26576767 w 26576767"/>
              <a:gd name="connsiteY4" fmla="*/ 0 h 6124303"/>
              <a:gd name="connsiteX5" fmla="*/ 26576767 w 26576767"/>
              <a:gd name="connsiteY5" fmla="*/ 1020717 h 6124303"/>
              <a:gd name="connsiteX6" fmla="*/ 26576767 w 26576767"/>
              <a:gd name="connsiteY6" fmla="*/ 1020717 h 6124303"/>
              <a:gd name="connsiteX7" fmla="*/ 26576767 w 26576767"/>
              <a:gd name="connsiteY7" fmla="*/ 2551793 h 6124303"/>
              <a:gd name="connsiteX8" fmla="*/ 26576767 w 26576767"/>
              <a:gd name="connsiteY8" fmla="*/ 6124303 h 6124303"/>
              <a:gd name="connsiteX9" fmla="*/ 11073653 w 26576767"/>
              <a:gd name="connsiteY9" fmla="*/ 6124303 h 6124303"/>
              <a:gd name="connsiteX10" fmla="*/ 4429461 w 26576767"/>
              <a:gd name="connsiteY10" fmla="*/ 6124303 h 6124303"/>
              <a:gd name="connsiteX11" fmla="*/ 4429461 w 26576767"/>
              <a:gd name="connsiteY11" fmla="*/ 6124303 h 6124303"/>
              <a:gd name="connsiteX12" fmla="*/ 0 w 26576767"/>
              <a:gd name="connsiteY12" fmla="*/ 6124303 h 6124303"/>
              <a:gd name="connsiteX13" fmla="*/ 0 w 26576767"/>
              <a:gd name="connsiteY13" fmla="*/ 2551793 h 6124303"/>
              <a:gd name="connsiteX14" fmla="*/ 0 w 26576767"/>
              <a:gd name="connsiteY14" fmla="*/ 1020717 h 6124303"/>
              <a:gd name="connsiteX15" fmla="*/ 0 w 26576767"/>
              <a:gd name="connsiteY15" fmla="*/ 1020717 h 6124303"/>
              <a:gd name="connsiteX16" fmla="*/ 0 w 26576767"/>
              <a:gd name="connsiteY16" fmla="*/ 0 h 6124303"/>
              <a:gd name="connsiteX0" fmla="*/ 0 w 26576767"/>
              <a:gd name="connsiteY0" fmla="*/ 2717782 h 8842085"/>
              <a:gd name="connsiteX1" fmla="*/ 7629861 w 26576767"/>
              <a:gd name="connsiteY1" fmla="*/ 2676218 h 8842085"/>
              <a:gd name="connsiteX2" fmla="*/ 9400202 w 26576767"/>
              <a:gd name="connsiteY2" fmla="*/ 0 h 8842085"/>
              <a:gd name="connsiteX3" fmla="*/ 11073653 w 26576767"/>
              <a:gd name="connsiteY3" fmla="*/ 2717782 h 8842085"/>
              <a:gd name="connsiteX4" fmla="*/ 26576767 w 26576767"/>
              <a:gd name="connsiteY4" fmla="*/ 2717782 h 8842085"/>
              <a:gd name="connsiteX5" fmla="*/ 26576767 w 26576767"/>
              <a:gd name="connsiteY5" fmla="*/ 3738499 h 8842085"/>
              <a:gd name="connsiteX6" fmla="*/ 26576767 w 26576767"/>
              <a:gd name="connsiteY6" fmla="*/ 3738499 h 8842085"/>
              <a:gd name="connsiteX7" fmla="*/ 26576767 w 26576767"/>
              <a:gd name="connsiteY7" fmla="*/ 5269575 h 8842085"/>
              <a:gd name="connsiteX8" fmla="*/ 26576767 w 26576767"/>
              <a:gd name="connsiteY8" fmla="*/ 8842085 h 8842085"/>
              <a:gd name="connsiteX9" fmla="*/ 11073653 w 26576767"/>
              <a:gd name="connsiteY9" fmla="*/ 8842085 h 8842085"/>
              <a:gd name="connsiteX10" fmla="*/ 4429461 w 26576767"/>
              <a:gd name="connsiteY10" fmla="*/ 8842085 h 8842085"/>
              <a:gd name="connsiteX11" fmla="*/ 4429461 w 26576767"/>
              <a:gd name="connsiteY11" fmla="*/ 8842085 h 8842085"/>
              <a:gd name="connsiteX12" fmla="*/ 0 w 26576767"/>
              <a:gd name="connsiteY12" fmla="*/ 8842085 h 8842085"/>
              <a:gd name="connsiteX13" fmla="*/ 0 w 26576767"/>
              <a:gd name="connsiteY13" fmla="*/ 5269575 h 8842085"/>
              <a:gd name="connsiteX14" fmla="*/ 0 w 26576767"/>
              <a:gd name="connsiteY14" fmla="*/ 3738499 h 8842085"/>
              <a:gd name="connsiteX15" fmla="*/ 0 w 26576767"/>
              <a:gd name="connsiteY15" fmla="*/ 3738499 h 8842085"/>
              <a:gd name="connsiteX16" fmla="*/ 0 w 26576767"/>
              <a:gd name="connsiteY16" fmla="*/ 2717782 h 8842085"/>
              <a:gd name="connsiteX0" fmla="*/ 0 w 26576767"/>
              <a:gd name="connsiteY0" fmla="*/ 2717782 h 8842085"/>
              <a:gd name="connsiteX1" fmla="*/ 7671424 w 26576767"/>
              <a:gd name="connsiteY1" fmla="*/ 2800908 h 8842085"/>
              <a:gd name="connsiteX2" fmla="*/ 9400202 w 26576767"/>
              <a:gd name="connsiteY2" fmla="*/ 0 h 8842085"/>
              <a:gd name="connsiteX3" fmla="*/ 11073653 w 26576767"/>
              <a:gd name="connsiteY3" fmla="*/ 2717782 h 8842085"/>
              <a:gd name="connsiteX4" fmla="*/ 26576767 w 26576767"/>
              <a:gd name="connsiteY4" fmla="*/ 2717782 h 8842085"/>
              <a:gd name="connsiteX5" fmla="*/ 26576767 w 26576767"/>
              <a:gd name="connsiteY5" fmla="*/ 3738499 h 8842085"/>
              <a:gd name="connsiteX6" fmla="*/ 26576767 w 26576767"/>
              <a:gd name="connsiteY6" fmla="*/ 3738499 h 8842085"/>
              <a:gd name="connsiteX7" fmla="*/ 26576767 w 26576767"/>
              <a:gd name="connsiteY7" fmla="*/ 5269575 h 8842085"/>
              <a:gd name="connsiteX8" fmla="*/ 26576767 w 26576767"/>
              <a:gd name="connsiteY8" fmla="*/ 8842085 h 8842085"/>
              <a:gd name="connsiteX9" fmla="*/ 11073653 w 26576767"/>
              <a:gd name="connsiteY9" fmla="*/ 8842085 h 8842085"/>
              <a:gd name="connsiteX10" fmla="*/ 4429461 w 26576767"/>
              <a:gd name="connsiteY10" fmla="*/ 8842085 h 8842085"/>
              <a:gd name="connsiteX11" fmla="*/ 4429461 w 26576767"/>
              <a:gd name="connsiteY11" fmla="*/ 8842085 h 8842085"/>
              <a:gd name="connsiteX12" fmla="*/ 0 w 26576767"/>
              <a:gd name="connsiteY12" fmla="*/ 8842085 h 8842085"/>
              <a:gd name="connsiteX13" fmla="*/ 0 w 26576767"/>
              <a:gd name="connsiteY13" fmla="*/ 5269575 h 8842085"/>
              <a:gd name="connsiteX14" fmla="*/ 0 w 26576767"/>
              <a:gd name="connsiteY14" fmla="*/ 3738499 h 8842085"/>
              <a:gd name="connsiteX15" fmla="*/ 0 w 26576767"/>
              <a:gd name="connsiteY15" fmla="*/ 3738499 h 8842085"/>
              <a:gd name="connsiteX16" fmla="*/ 0 w 26576767"/>
              <a:gd name="connsiteY16" fmla="*/ 2717782 h 8842085"/>
              <a:gd name="connsiteX0" fmla="*/ 0 w 26576767"/>
              <a:gd name="connsiteY0" fmla="*/ 2717782 h 8842085"/>
              <a:gd name="connsiteX1" fmla="*/ 7712988 w 26576767"/>
              <a:gd name="connsiteY1" fmla="*/ 2717781 h 8842085"/>
              <a:gd name="connsiteX2" fmla="*/ 9400202 w 26576767"/>
              <a:gd name="connsiteY2" fmla="*/ 0 h 8842085"/>
              <a:gd name="connsiteX3" fmla="*/ 11073653 w 26576767"/>
              <a:gd name="connsiteY3" fmla="*/ 2717782 h 8842085"/>
              <a:gd name="connsiteX4" fmla="*/ 26576767 w 26576767"/>
              <a:gd name="connsiteY4" fmla="*/ 2717782 h 8842085"/>
              <a:gd name="connsiteX5" fmla="*/ 26576767 w 26576767"/>
              <a:gd name="connsiteY5" fmla="*/ 3738499 h 8842085"/>
              <a:gd name="connsiteX6" fmla="*/ 26576767 w 26576767"/>
              <a:gd name="connsiteY6" fmla="*/ 3738499 h 8842085"/>
              <a:gd name="connsiteX7" fmla="*/ 26576767 w 26576767"/>
              <a:gd name="connsiteY7" fmla="*/ 5269575 h 8842085"/>
              <a:gd name="connsiteX8" fmla="*/ 26576767 w 26576767"/>
              <a:gd name="connsiteY8" fmla="*/ 8842085 h 8842085"/>
              <a:gd name="connsiteX9" fmla="*/ 11073653 w 26576767"/>
              <a:gd name="connsiteY9" fmla="*/ 8842085 h 8842085"/>
              <a:gd name="connsiteX10" fmla="*/ 4429461 w 26576767"/>
              <a:gd name="connsiteY10" fmla="*/ 8842085 h 8842085"/>
              <a:gd name="connsiteX11" fmla="*/ 4429461 w 26576767"/>
              <a:gd name="connsiteY11" fmla="*/ 8842085 h 8842085"/>
              <a:gd name="connsiteX12" fmla="*/ 0 w 26576767"/>
              <a:gd name="connsiteY12" fmla="*/ 8842085 h 8842085"/>
              <a:gd name="connsiteX13" fmla="*/ 0 w 26576767"/>
              <a:gd name="connsiteY13" fmla="*/ 5269575 h 8842085"/>
              <a:gd name="connsiteX14" fmla="*/ 0 w 26576767"/>
              <a:gd name="connsiteY14" fmla="*/ 3738499 h 8842085"/>
              <a:gd name="connsiteX15" fmla="*/ 0 w 26576767"/>
              <a:gd name="connsiteY15" fmla="*/ 3738499 h 8842085"/>
              <a:gd name="connsiteX16" fmla="*/ 0 w 26576767"/>
              <a:gd name="connsiteY16" fmla="*/ 2717782 h 88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576767" h="8842085">
                <a:moveTo>
                  <a:pt x="0" y="2717782"/>
                </a:moveTo>
                <a:lnTo>
                  <a:pt x="7712988" y="2717781"/>
                </a:lnTo>
                <a:lnTo>
                  <a:pt x="9400202" y="0"/>
                </a:lnTo>
                <a:lnTo>
                  <a:pt x="11073653" y="2717782"/>
                </a:lnTo>
                <a:lnTo>
                  <a:pt x="26576767" y="2717782"/>
                </a:lnTo>
                <a:lnTo>
                  <a:pt x="26576767" y="3738499"/>
                </a:lnTo>
                <a:lnTo>
                  <a:pt x="26576767" y="3738499"/>
                </a:lnTo>
                <a:lnTo>
                  <a:pt x="26576767" y="5269575"/>
                </a:lnTo>
                <a:lnTo>
                  <a:pt x="26576767" y="8842085"/>
                </a:lnTo>
                <a:lnTo>
                  <a:pt x="11073653" y="8842085"/>
                </a:lnTo>
                <a:lnTo>
                  <a:pt x="4429461" y="8842085"/>
                </a:lnTo>
                <a:lnTo>
                  <a:pt x="4429461" y="8842085"/>
                </a:lnTo>
                <a:lnTo>
                  <a:pt x="0" y="8842085"/>
                </a:lnTo>
                <a:lnTo>
                  <a:pt x="0" y="5269575"/>
                </a:lnTo>
                <a:lnTo>
                  <a:pt x="0" y="3738499"/>
                </a:lnTo>
                <a:lnTo>
                  <a:pt x="0" y="3738499"/>
                </a:lnTo>
                <a:lnTo>
                  <a:pt x="0" y="2717782"/>
                </a:ln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右矢印 90">
            <a:extLst>
              <a:ext uri="{FF2B5EF4-FFF2-40B4-BE49-F238E27FC236}">
                <a16:creationId xmlns:a16="http://schemas.microsoft.com/office/drawing/2014/main" id="{76B826C6-C3E1-8D40-88A2-154B7C1A57F0}"/>
              </a:ext>
            </a:extLst>
          </p:cNvPr>
          <p:cNvSpPr/>
          <p:nvPr/>
        </p:nvSpPr>
        <p:spPr>
          <a:xfrm>
            <a:off x="33189316" y="30823775"/>
            <a:ext cx="6552000" cy="9360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2" name="図 91">
            <a:extLst>
              <a:ext uri="{FF2B5EF4-FFF2-40B4-BE49-F238E27FC236}">
                <a16:creationId xmlns:a16="http://schemas.microsoft.com/office/drawing/2014/main" id="{BF8B91DA-81F0-7F47-96D1-48FCD218231E}"/>
              </a:ext>
            </a:extLst>
          </p:cNvPr>
          <p:cNvPicPr>
            <a:picLocks noChangeAspect="1"/>
          </p:cNvPicPr>
          <p:nvPr/>
        </p:nvPicPr>
        <p:blipFill>
          <a:blip r:embed="rId5"/>
          <a:stretch>
            <a:fillRect/>
          </a:stretch>
        </p:blipFill>
        <p:spPr>
          <a:xfrm>
            <a:off x="16197987" y="21158368"/>
            <a:ext cx="1545138" cy="1958195"/>
          </a:xfrm>
          <a:prstGeom prst="rect">
            <a:avLst/>
          </a:prstGeom>
        </p:spPr>
      </p:pic>
      <p:sp>
        <p:nvSpPr>
          <p:cNvPr id="94" name="右矢印 93">
            <a:extLst>
              <a:ext uri="{FF2B5EF4-FFF2-40B4-BE49-F238E27FC236}">
                <a16:creationId xmlns:a16="http://schemas.microsoft.com/office/drawing/2014/main" id="{E1FC4BDB-C49E-8342-BEB9-BC54DA0DB108}"/>
              </a:ext>
            </a:extLst>
          </p:cNvPr>
          <p:cNvSpPr/>
          <p:nvPr/>
        </p:nvSpPr>
        <p:spPr>
          <a:xfrm>
            <a:off x="18808376" y="21518439"/>
            <a:ext cx="5076000" cy="9360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0" name="図 99">
            <a:extLst>
              <a:ext uri="{FF2B5EF4-FFF2-40B4-BE49-F238E27FC236}">
                <a16:creationId xmlns:a16="http://schemas.microsoft.com/office/drawing/2014/main" id="{413F674B-294B-6141-B736-4F9FFCAD97E7}"/>
              </a:ext>
            </a:extLst>
          </p:cNvPr>
          <p:cNvPicPr>
            <a:picLocks noChangeAspect="1"/>
          </p:cNvPicPr>
          <p:nvPr/>
        </p:nvPicPr>
        <p:blipFill>
          <a:blip r:embed="rId4"/>
          <a:stretch>
            <a:fillRect/>
          </a:stretch>
        </p:blipFill>
        <p:spPr>
          <a:xfrm>
            <a:off x="4331502" y="20122292"/>
            <a:ext cx="1861284" cy="1603176"/>
          </a:xfrm>
          <a:prstGeom prst="rect">
            <a:avLst/>
          </a:prstGeom>
        </p:spPr>
      </p:pic>
      <p:sp>
        <p:nvSpPr>
          <p:cNvPr id="101" name="テキスト ボックス 100">
            <a:extLst>
              <a:ext uri="{FF2B5EF4-FFF2-40B4-BE49-F238E27FC236}">
                <a16:creationId xmlns:a16="http://schemas.microsoft.com/office/drawing/2014/main" id="{EC04D2DB-120D-1641-AB69-D0BF294736A0}"/>
              </a:ext>
            </a:extLst>
          </p:cNvPr>
          <p:cNvSpPr txBox="1"/>
          <p:nvPr/>
        </p:nvSpPr>
        <p:spPr>
          <a:xfrm>
            <a:off x="13666035" y="18921052"/>
            <a:ext cx="3262432" cy="830997"/>
          </a:xfrm>
          <a:prstGeom prst="rect">
            <a:avLst/>
          </a:prstGeom>
          <a:noFill/>
        </p:spPr>
        <p:txBody>
          <a:bodyPr wrap="none" rtlCol="0">
            <a:spAutoFit/>
          </a:bodyPr>
          <a:lstStyle/>
          <a:p>
            <a:r>
              <a:rPr kumimoji="1" lang="ja-JP" altLang="en-US" sz="4800" b="1"/>
              <a:t>本システム</a:t>
            </a:r>
          </a:p>
        </p:txBody>
      </p:sp>
      <p:sp>
        <p:nvSpPr>
          <p:cNvPr id="102" name="正方形/長方形 101">
            <a:extLst>
              <a:ext uri="{FF2B5EF4-FFF2-40B4-BE49-F238E27FC236}">
                <a16:creationId xmlns:a16="http://schemas.microsoft.com/office/drawing/2014/main" id="{1EC5C97C-A87C-6044-A983-1527A1EF7639}"/>
              </a:ext>
            </a:extLst>
          </p:cNvPr>
          <p:cNvSpPr/>
          <p:nvPr/>
        </p:nvSpPr>
        <p:spPr>
          <a:xfrm>
            <a:off x="-31956056" y="-2772217"/>
            <a:ext cx="954000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a:solidFill>
                  <a:schemeClr val="accent6">
                    <a:lumMod val="75000"/>
                  </a:schemeClr>
                </a:solidFill>
              </a:rPr>
              <a:t>②トピックモデルの構築</a:t>
            </a:r>
            <a:endParaRPr kumimoji="1" lang="ja-JP" altLang="en-US" sz="4800" b="1">
              <a:solidFill>
                <a:schemeClr val="accent6">
                  <a:lumMod val="75000"/>
                </a:schemeClr>
              </a:solidFill>
            </a:endParaRPr>
          </a:p>
        </p:txBody>
      </p:sp>
      <p:sp>
        <p:nvSpPr>
          <p:cNvPr id="103" name="正方形/長方形 102">
            <a:extLst>
              <a:ext uri="{FF2B5EF4-FFF2-40B4-BE49-F238E27FC236}">
                <a16:creationId xmlns:a16="http://schemas.microsoft.com/office/drawing/2014/main" id="{E08DCEE4-82B9-384E-82E1-1E19A15B4AE5}"/>
              </a:ext>
            </a:extLst>
          </p:cNvPr>
          <p:cNvSpPr/>
          <p:nvPr/>
        </p:nvSpPr>
        <p:spPr>
          <a:xfrm>
            <a:off x="-31956056" y="-1726825"/>
            <a:ext cx="954000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テキスト ボックス 72">
            <a:extLst>
              <a:ext uri="{FF2B5EF4-FFF2-40B4-BE49-F238E27FC236}">
                <a16:creationId xmlns:a16="http://schemas.microsoft.com/office/drawing/2014/main" id="{91307268-782B-694E-9346-6785004AA8EB}"/>
              </a:ext>
            </a:extLst>
          </p:cNvPr>
          <p:cNvSpPr txBox="1"/>
          <p:nvPr/>
        </p:nvSpPr>
        <p:spPr>
          <a:xfrm>
            <a:off x="-31645648" y="-1354811"/>
            <a:ext cx="8927544" cy="4154984"/>
          </a:xfrm>
          <a:prstGeom prst="rect">
            <a:avLst/>
          </a:prstGeom>
          <a:noFill/>
        </p:spPr>
        <p:txBody>
          <a:bodyPr wrap="square" rtlCol="0">
            <a:spAutoFit/>
          </a:bodyPr>
          <a:lstStyle/>
          <a:p>
            <a:pPr marL="742950" indent="-742950">
              <a:buFont typeface="+mj-lt"/>
              <a:buAutoNum type="arabicPeriod"/>
            </a:pPr>
            <a:r>
              <a:rPr kumimoji="1" lang="ja-JP" altLang="en-US" sz="4400"/>
              <a:t>ＬＤＡを用いて</a:t>
            </a:r>
            <a:r>
              <a:rPr lang="ja-JP" altLang="en-US" sz="4400"/>
              <a:t>、レビュー文書群に含まれる潜在的な</a:t>
            </a:r>
            <a:r>
              <a:rPr kumimoji="1" lang="ja-JP" altLang="en-US" sz="4400"/>
              <a:t>トピックを</a:t>
            </a:r>
            <a:r>
              <a:rPr lang="ja-JP" altLang="en-US" sz="4400"/>
              <a:t>抽出</a:t>
            </a:r>
            <a:endParaRPr lang="en-US" altLang="ja-JP" sz="4400" dirty="0"/>
          </a:p>
          <a:p>
            <a:pPr marL="742950" indent="-742950">
              <a:buFont typeface="+mj-lt"/>
              <a:buAutoNum type="arabicPeriod"/>
            </a:pPr>
            <a:r>
              <a:rPr kumimoji="1" lang="ja-JP" altLang="en-US" sz="4400"/>
              <a:t>各スポットごとのレビュー文書を分析し、トピックの分布を算出</a:t>
            </a:r>
            <a:endParaRPr kumimoji="1" lang="en-US" altLang="ja-JP" sz="4400" dirty="0"/>
          </a:p>
        </p:txBody>
      </p:sp>
      <p:sp>
        <p:nvSpPr>
          <p:cNvPr id="104" name="正方形/長方形 103">
            <a:extLst>
              <a:ext uri="{FF2B5EF4-FFF2-40B4-BE49-F238E27FC236}">
                <a16:creationId xmlns:a16="http://schemas.microsoft.com/office/drawing/2014/main" id="{E6352DE6-BF6B-6E43-9377-4D8AFA80E65A}"/>
              </a:ext>
            </a:extLst>
          </p:cNvPr>
          <p:cNvSpPr/>
          <p:nvPr/>
        </p:nvSpPr>
        <p:spPr>
          <a:xfrm>
            <a:off x="-22095446" y="-2742690"/>
            <a:ext cx="954000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rPr>
              <a:t>③</a:t>
            </a:r>
            <a:r>
              <a:rPr lang="ja-JP" altLang="en-US" sz="4800" b="1">
                <a:solidFill>
                  <a:schemeClr val="accent6">
                    <a:lumMod val="75000"/>
                  </a:schemeClr>
                </a:solidFill>
              </a:rPr>
              <a:t>類似度算出</a:t>
            </a:r>
            <a:endParaRPr kumimoji="1" lang="ja-JP" altLang="en-US" sz="4800" b="1">
              <a:solidFill>
                <a:schemeClr val="accent6">
                  <a:lumMod val="75000"/>
                </a:schemeClr>
              </a:solidFill>
            </a:endParaRPr>
          </a:p>
        </p:txBody>
      </p:sp>
      <p:sp>
        <p:nvSpPr>
          <p:cNvPr id="105" name="正方形/長方形 104">
            <a:extLst>
              <a:ext uri="{FF2B5EF4-FFF2-40B4-BE49-F238E27FC236}">
                <a16:creationId xmlns:a16="http://schemas.microsoft.com/office/drawing/2014/main" id="{A7925032-A62A-CB44-AC31-77E01C2AEB26}"/>
              </a:ext>
            </a:extLst>
          </p:cNvPr>
          <p:cNvSpPr/>
          <p:nvPr/>
        </p:nvSpPr>
        <p:spPr>
          <a:xfrm>
            <a:off x="-22095446" y="-1735172"/>
            <a:ext cx="954000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a:solidFill>
                <a:srgbClr val="FF0000"/>
              </a:solidFill>
            </a:endParaRPr>
          </a:p>
        </p:txBody>
      </p:sp>
      <p:sp>
        <p:nvSpPr>
          <p:cNvPr id="106" name="正方形/長方形 105">
            <a:extLst>
              <a:ext uri="{FF2B5EF4-FFF2-40B4-BE49-F238E27FC236}">
                <a16:creationId xmlns:a16="http://schemas.microsoft.com/office/drawing/2014/main" id="{7A76F251-A7A0-5C41-89A4-F66665FF0A02}"/>
              </a:ext>
            </a:extLst>
          </p:cNvPr>
          <p:cNvSpPr/>
          <p:nvPr/>
        </p:nvSpPr>
        <p:spPr>
          <a:xfrm>
            <a:off x="32119145" y="27218384"/>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a:solidFill>
                  <a:schemeClr val="accent6">
                    <a:lumMod val="75000"/>
                  </a:schemeClr>
                </a:solidFill>
              </a:rPr>
              <a:t>④なんだっけ</a:t>
            </a:r>
            <a:endParaRPr kumimoji="1" lang="ja-JP" altLang="en-US" sz="4800" b="1">
              <a:solidFill>
                <a:schemeClr val="accent6">
                  <a:lumMod val="75000"/>
                </a:schemeClr>
              </a:solidFill>
            </a:endParaRPr>
          </a:p>
        </p:txBody>
      </p:sp>
      <p:sp>
        <p:nvSpPr>
          <p:cNvPr id="108" name="テキスト ボックス 107">
            <a:extLst>
              <a:ext uri="{FF2B5EF4-FFF2-40B4-BE49-F238E27FC236}">
                <a16:creationId xmlns:a16="http://schemas.microsoft.com/office/drawing/2014/main" id="{06D91551-F515-714D-998A-794C000941F1}"/>
              </a:ext>
            </a:extLst>
          </p:cNvPr>
          <p:cNvSpPr txBox="1"/>
          <p:nvPr/>
        </p:nvSpPr>
        <p:spPr>
          <a:xfrm>
            <a:off x="-21637341" y="-1353655"/>
            <a:ext cx="8459237" cy="1446550"/>
          </a:xfrm>
          <a:prstGeom prst="rect">
            <a:avLst/>
          </a:prstGeom>
          <a:noFill/>
        </p:spPr>
        <p:txBody>
          <a:bodyPr wrap="square" rtlCol="0">
            <a:spAutoFit/>
          </a:bodyPr>
          <a:lstStyle/>
          <a:p>
            <a:r>
              <a:rPr lang="ja-JP" altLang="en-US" sz="4400"/>
              <a:t>各レビュー文書の</a:t>
            </a:r>
            <a:endParaRPr lang="en-US" altLang="ja-JP" sz="4400" dirty="0"/>
          </a:p>
          <a:p>
            <a:r>
              <a:rPr lang="ja-JP" altLang="en-US" sz="4400"/>
              <a:t>トピックの分布の類似度を算出</a:t>
            </a:r>
            <a:endParaRPr kumimoji="1" lang="en-US" altLang="ja-JP" sz="4400" dirty="0"/>
          </a:p>
        </p:txBody>
      </p:sp>
      <p:sp>
        <p:nvSpPr>
          <p:cNvPr id="109" name="四角形吹き出し 17">
            <a:extLst>
              <a:ext uri="{FF2B5EF4-FFF2-40B4-BE49-F238E27FC236}">
                <a16:creationId xmlns:a16="http://schemas.microsoft.com/office/drawing/2014/main" id="{7200C5AA-479A-1E47-8DF1-81D2AD04D3BA}"/>
              </a:ext>
            </a:extLst>
          </p:cNvPr>
          <p:cNvSpPr/>
          <p:nvPr/>
        </p:nvSpPr>
        <p:spPr>
          <a:xfrm rot="10800000">
            <a:off x="1846082" y="22518923"/>
            <a:ext cx="26423736" cy="13447476"/>
          </a:xfrm>
          <a:custGeom>
            <a:avLst/>
            <a:gdLst>
              <a:gd name="connsiteX0" fmla="*/ 0 w 26576764"/>
              <a:gd name="connsiteY0" fmla="*/ 0 h 6477336"/>
              <a:gd name="connsiteX1" fmla="*/ 15503112 w 26576764"/>
              <a:gd name="connsiteY1" fmla="*/ 0 h 6477336"/>
              <a:gd name="connsiteX2" fmla="*/ 15503112 w 26576764"/>
              <a:gd name="connsiteY2" fmla="*/ 0 h 6477336"/>
              <a:gd name="connsiteX3" fmla="*/ 22147303 w 26576764"/>
              <a:gd name="connsiteY3" fmla="*/ 0 h 6477336"/>
              <a:gd name="connsiteX4" fmla="*/ 26576764 w 26576764"/>
              <a:gd name="connsiteY4" fmla="*/ 0 h 6477336"/>
              <a:gd name="connsiteX5" fmla="*/ 26576764 w 26576764"/>
              <a:gd name="connsiteY5" fmla="*/ 3778446 h 6477336"/>
              <a:gd name="connsiteX6" fmla="*/ 26576764 w 26576764"/>
              <a:gd name="connsiteY6" fmla="*/ 3778446 h 6477336"/>
              <a:gd name="connsiteX7" fmla="*/ 26576764 w 26576764"/>
              <a:gd name="connsiteY7" fmla="*/ 5397780 h 6477336"/>
              <a:gd name="connsiteX8" fmla="*/ 26576764 w 26576764"/>
              <a:gd name="connsiteY8" fmla="*/ 6477336 h 6477336"/>
              <a:gd name="connsiteX9" fmla="*/ 22147303 w 26576764"/>
              <a:gd name="connsiteY9" fmla="*/ 6477336 h 6477336"/>
              <a:gd name="connsiteX10" fmla="*/ 13321337 w 26576764"/>
              <a:gd name="connsiteY10" fmla="*/ 7702589 h 6477336"/>
              <a:gd name="connsiteX11" fmla="*/ 15503112 w 26576764"/>
              <a:gd name="connsiteY11" fmla="*/ 6477336 h 6477336"/>
              <a:gd name="connsiteX12" fmla="*/ 0 w 26576764"/>
              <a:gd name="connsiteY12" fmla="*/ 6477336 h 6477336"/>
              <a:gd name="connsiteX13" fmla="*/ 0 w 26576764"/>
              <a:gd name="connsiteY13" fmla="*/ 5397780 h 6477336"/>
              <a:gd name="connsiteX14" fmla="*/ 0 w 26576764"/>
              <a:gd name="connsiteY14" fmla="*/ 3778446 h 6477336"/>
              <a:gd name="connsiteX15" fmla="*/ 0 w 26576764"/>
              <a:gd name="connsiteY15" fmla="*/ 3778446 h 6477336"/>
              <a:gd name="connsiteX16" fmla="*/ 0 w 26576764"/>
              <a:gd name="connsiteY16" fmla="*/ 0 h 6477336"/>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22147303 w 26576764"/>
              <a:gd name="connsiteY9" fmla="*/ 6477336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60463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18900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9531389"/>
              <a:gd name="connsiteX1" fmla="*/ 15503112 w 26576764"/>
              <a:gd name="connsiteY1" fmla="*/ 0 h 9531389"/>
              <a:gd name="connsiteX2" fmla="*/ 15503112 w 26576764"/>
              <a:gd name="connsiteY2" fmla="*/ 0 h 9531389"/>
              <a:gd name="connsiteX3" fmla="*/ 22147303 w 26576764"/>
              <a:gd name="connsiteY3" fmla="*/ 0 h 9531389"/>
              <a:gd name="connsiteX4" fmla="*/ 26576764 w 26576764"/>
              <a:gd name="connsiteY4" fmla="*/ 0 h 9531389"/>
              <a:gd name="connsiteX5" fmla="*/ 26576764 w 26576764"/>
              <a:gd name="connsiteY5" fmla="*/ 3778446 h 9531389"/>
              <a:gd name="connsiteX6" fmla="*/ 26576764 w 26576764"/>
              <a:gd name="connsiteY6" fmla="*/ 3778446 h 9531389"/>
              <a:gd name="connsiteX7" fmla="*/ 26576764 w 26576764"/>
              <a:gd name="connsiteY7" fmla="*/ 5397780 h 9531389"/>
              <a:gd name="connsiteX8" fmla="*/ 26576764 w 26576764"/>
              <a:gd name="connsiteY8" fmla="*/ 6477336 h 9531389"/>
              <a:gd name="connsiteX9" fmla="*/ 14167086 w 26576764"/>
              <a:gd name="connsiteY9" fmla="*/ 6518900 h 9531389"/>
              <a:gd name="connsiteX10" fmla="*/ 13238209 w 26576764"/>
              <a:gd name="connsiteY10" fmla="*/ 9531389 h 9531389"/>
              <a:gd name="connsiteX11" fmla="*/ 12385839 w 26576764"/>
              <a:gd name="connsiteY11" fmla="*/ 6477336 h 9531389"/>
              <a:gd name="connsiteX12" fmla="*/ 0 w 26576764"/>
              <a:gd name="connsiteY12" fmla="*/ 6477336 h 9531389"/>
              <a:gd name="connsiteX13" fmla="*/ 0 w 26576764"/>
              <a:gd name="connsiteY13" fmla="*/ 5397780 h 9531389"/>
              <a:gd name="connsiteX14" fmla="*/ 0 w 26576764"/>
              <a:gd name="connsiteY14" fmla="*/ 3778446 h 9531389"/>
              <a:gd name="connsiteX15" fmla="*/ 0 w 26576764"/>
              <a:gd name="connsiteY15" fmla="*/ 3778446 h 9531389"/>
              <a:gd name="connsiteX16" fmla="*/ 0 w 26576764"/>
              <a:gd name="connsiteY16" fmla="*/ 0 h 9531389"/>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51890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48772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 name="connsiteX0" fmla="*/ 0 w 26576764"/>
              <a:gd name="connsiteY0" fmla="*/ 0 h 7464721"/>
              <a:gd name="connsiteX1" fmla="*/ 15503112 w 26576764"/>
              <a:gd name="connsiteY1" fmla="*/ 0 h 7464721"/>
              <a:gd name="connsiteX2" fmla="*/ 15503112 w 26576764"/>
              <a:gd name="connsiteY2" fmla="*/ 0 h 7464721"/>
              <a:gd name="connsiteX3" fmla="*/ 22147303 w 26576764"/>
              <a:gd name="connsiteY3" fmla="*/ 0 h 7464721"/>
              <a:gd name="connsiteX4" fmla="*/ 26576764 w 26576764"/>
              <a:gd name="connsiteY4" fmla="*/ 0 h 7464721"/>
              <a:gd name="connsiteX5" fmla="*/ 26576764 w 26576764"/>
              <a:gd name="connsiteY5" fmla="*/ 3778446 h 7464721"/>
              <a:gd name="connsiteX6" fmla="*/ 26576764 w 26576764"/>
              <a:gd name="connsiteY6" fmla="*/ 3778446 h 7464721"/>
              <a:gd name="connsiteX7" fmla="*/ 26576764 w 26576764"/>
              <a:gd name="connsiteY7" fmla="*/ 5397780 h 7464721"/>
              <a:gd name="connsiteX8" fmla="*/ 26576764 w 26576764"/>
              <a:gd name="connsiteY8" fmla="*/ 6477336 h 7464721"/>
              <a:gd name="connsiteX9" fmla="*/ 14167086 w 26576764"/>
              <a:gd name="connsiteY9" fmla="*/ 6487720 h 7464721"/>
              <a:gd name="connsiteX10" fmla="*/ 13397313 w 26576764"/>
              <a:gd name="connsiteY10" fmla="*/ 7464721 h 7464721"/>
              <a:gd name="connsiteX11" fmla="*/ 12385839 w 26576764"/>
              <a:gd name="connsiteY11" fmla="*/ 6477336 h 7464721"/>
              <a:gd name="connsiteX12" fmla="*/ 0 w 26576764"/>
              <a:gd name="connsiteY12" fmla="*/ 6477336 h 7464721"/>
              <a:gd name="connsiteX13" fmla="*/ 0 w 26576764"/>
              <a:gd name="connsiteY13" fmla="*/ 5397780 h 7464721"/>
              <a:gd name="connsiteX14" fmla="*/ 0 w 26576764"/>
              <a:gd name="connsiteY14" fmla="*/ 3778446 h 7464721"/>
              <a:gd name="connsiteX15" fmla="*/ 0 w 26576764"/>
              <a:gd name="connsiteY15" fmla="*/ 3778446 h 7464721"/>
              <a:gd name="connsiteX16" fmla="*/ 0 w 26576764"/>
              <a:gd name="connsiteY16" fmla="*/ 0 h 7464721"/>
              <a:gd name="connsiteX0" fmla="*/ 0 w 26576764"/>
              <a:gd name="connsiteY0" fmla="*/ 0 h 7464721"/>
              <a:gd name="connsiteX1" fmla="*/ 15503112 w 26576764"/>
              <a:gd name="connsiteY1" fmla="*/ 0 h 7464721"/>
              <a:gd name="connsiteX2" fmla="*/ 15503112 w 26576764"/>
              <a:gd name="connsiteY2" fmla="*/ 0 h 7464721"/>
              <a:gd name="connsiteX3" fmla="*/ 22147303 w 26576764"/>
              <a:gd name="connsiteY3" fmla="*/ 0 h 7464721"/>
              <a:gd name="connsiteX4" fmla="*/ 26576764 w 26576764"/>
              <a:gd name="connsiteY4" fmla="*/ 0 h 7464721"/>
              <a:gd name="connsiteX5" fmla="*/ 26576764 w 26576764"/>
              <a:gd name="connsiteY5" fmla="*/ 3778446 h 7464721"/>
              <a:gd name="connsiteX6" fmla="*/ 26576764 w 26576764"/>
              <a:gd name="connsiteY6" fmla="*/ 3778446 h 7464721"/>
              <a:gd name="connsiteX7" fmla="*/ 26576764 w 26576764"/>
              <a:gd name="connsiteY7" fmla="*/ 5397780 h 7464721"/>
              <a:gd name="connsiteX8" fmla="*/ 26576764 w 26576764"/>
              <a:gd name="connsiteY8" fmla="*/ 6477336 h 7464721"/>
              <a:gd name="connsiteX9" fmla="*/ 14167086 w 26576764"/>
              <a:gd name="connsiteY9" fmla="*/ 6487720 h 7464721"/>
              <a:gd name="connsiteX10" fmla="*/ 13397313 w 26576764"/>
              <a:gd name="connsiteY10" fmla="*/ 7464721 h 7464721"/>
              <a:gd name="connsiteX11" fmla="*/ 12825655 w 26576764"/>
              <a:gd name="connsiteY11" fmla="*/ 6477336 h 7464721"/>
              <a:gd name="connsiteX12" fmla="*/ 0 w 26576764"/>
              <a:gd name="connsiteY12" fmla="*/ 6477336 h 7464721"/>
              <a:gd name="connsiteX13" fmla="*/ 0 w 26576764"/>
              <a:gd name="connsiteY13" fmla="*/ 5397780 h 7464721"/>
              <a:gd name="connsiteX14" fmla="*/ 0 w 26576764"/>
              <a:gd name="connsiteY14" fmla="*/ 3778446 h 7464721"/>
              <a:gd name="connsiteX15" fmla="*/ 0 w 26576764"/>
              <a:gd name="connsiteY15" fmla="*/ 3778446 h 7464721"/>
              <a:gd name="connsiteX16" fmla="*/ 0 w 26576764"/>
              <a:gd name="connsiteY16" fmla="*/ 0 h 7464721"/>
              <a:gd name="connsiteX0" fmla="*/ 0 w 26576764"/>
              <a:gd name="connsiteY0" fmla="*/ 0 h 7464721"/>
              <a:gd name="connsiteX1" fmla="*/ 15503112 w 26576764"/>
              <a:gd name="connsiteY1" fmla="*/ 0 h 7464721"/>
              <a:gd name="connsiteX2" fmla="*/ 15503112 w 26576764"/>
              <a:gd name="connsiteY2" fmla="*/ 0 h 7464721"/>
              <a:gd name="connsiteX3" fmla="*/ 22147303 w 26576764"/>
              <a:gd name="connsiteY3" fmla="*/ 0 h 7464721"/>
              <a:gd name="connsiteX4" fmla="*/ 26576764 w 26576764"/>
              <a:gd name="connsiteY4" fmla="*/ 0 h 7464721"/>
              <a:gd name="connsiteX5" fmla="*/ 26576764 w 26576764"/>
              <a:gd name="connsiteY5" fmla="*/ 3778446 h 7464721"/>
              <a:gd name="connsiteX6" fmla="*/ 26576764 w 26576764"/>
              <a:gd name="connsiteY6" fmla="*/ 3778446 h 7464721"/>
              <a:gd name="connsiteX7" fmla="*/ 26576764 w 26576764"/>
              <a:gd name="connsiteY7" fmla="*/ 5397780 h 7464721"/>
              <a:gd name="connsiteX8" fmla="*/ 26576764 w 26576764"/>
              <a:gd name="connsiteY8" fmla="*/ 6477336 h 7464721"/>
              <a:gd name="connsiteX9" fmla="*/ 14167086 w 26576764"/>
              <a:gd name="connsiteY9" fmla="*/ 6487720 h 7464721"/>
              <a:gd name="connsiteX10" fmla="*/ 13397313 w 26576764"/>
              <a:gd name="connsiteY10" fmla="*/ 7464721 h 7464721"/>
              <a:gd name="connsiteX11" fmla="*/ 12690327 w 26576764"/>
              <a:gd name="connsiteY11" fmla="*/ 6448849 h 7464721"/>
              <a:gd name="connsiteX12" fmla="*/ 0 w 26576764"/>
              <a:gd name="connsiteY12" fmla="*/ 6477336 h 7464721"/>
              <a:gd name="connsiteX13" fmla="*/ 0 w 26576764"/>
              <a:gd name="connsiteY13" fmla="*/ 5397780 h 7464721"/>
              <a:gd name="connsiteX14" fmla="*/ 0 w 26576764"/>
              <a:gd name="connsiteY14" fmla="*/ 3778446 h 7464721"/>
              <a:gd name="connsiteX15" fmla="*/ 0 w 26576764"/>
              <a:gd name="connsiteY15" fmla="*/ 3778446 h 7464721"/>
              <a:gd name="connsiteX16" fmla="*/ 0 w 26576764"/>
              <a:gd name="connsiteY16" fmla="*/ 0 h 7464721"/>
              <a:gd name="connsiteX0" fmla="*/ 0 w 26576764"/>
              <a:gd name="connsiteY0" fmla="*/ 0 h 7099885"/>
              <a:gd name="connsiteX1" fmla="*/ 15503112 w 26576764"/>
              <a:gd name="connsiteY1" fmla="*/ 0 h 7099885"/>
              <a:gd name="connsiteX2" fmla="*/ 15503112 w 26576764"/>
              <a:gd name="connsiteY2" fmla="*/ 0 h 7099885"/>
              <a:gd name="connsiteX3" fmla="*/ 22147303 w 26576764"/>
              <a:gd name="connsiteY3" fmla="*/ 0 h 7099885"/>
              <a:gd name="connsiteX4" fmla="*/ 26576764 w 26576764"/>
              <a:gd name="connsiteY4" fmla="*/ 0 h 7099885"/>
              <a:gd name="connsiteX5" fmla="*/ 26576764 w 26576764"/>
              <a:gd name="connsiteY5" fmla="*/ 3778446 h 7099885"/>
              <a:gd name="connsiteX6" fmla="*/ 26576764 w 26576764"/>
              <a:gd name="connsiteY6" fmla="*/ 3778446 h 7099885"/>
              <a:gd name="connsiteX7" fmla="*/ 26576764 w 26576764"/>
              <a:gd name="connsiteY7" fmla="*/ 5397780 h 7099885"/>
              <a:gd name="connsiteX8" fmla="*/ 26576764 w 26576764"/>
              <a:gd name="connsiteY8" fmla="*/ 6477336 h 7099885"/>
              <a:gd name="connsiteX9" fmla="*/ 14167086 w 26576764"/>
              <a:gd name="connsiteY9" fmla="*/ 6487720 h 7099885"/>
              <a:gd name="connsiteX10" fmla="*/ 13397313 w 26576764"/>
              <a:gd name="connsiteY10" fmla="*/ 7099885 h 7099885"/>
              <a:gd name="connsiteX11" fmla="*/ 12690327 w 26576764"/>
              <a:gd name="connsiteY11" fmla="*/ 6448849 h 7099885"/>
              <a:gd name="connsiteX12" fmla="*/ 0 w 26576764"/>
              <a:gd name="connsiteY12" fmla="*/ 6477336 h 7099885"/>
              <a:gd name="connsiteX13" fmla="*/ 0 w 26576764"/>
              <a:gd name="connsiteY13" fmla="*/ 5397780 h 7099885"/>
              <a:gd name="connsiteX14" fmla="*/ 0 w 26576764"/>
              <a:gd name="connsiteY14" fmla="*/ 3778446 h 7099885"/>
              <a:gd name="connsiteX15" fmla="*/ 0 w 26576764"/>
              <a:gd name="connsiteY15" fmla="*/ 3778446 h 7099885"/>
              <a:gd name="connsiteX16" fmla="*/ 0 w 26576764"/>
              <a:gd name="connsiteY16" fmla="*/ 0 h 7099885"/>
              <a:gd name="connsiteX0" fmla="*/ 0 w 26576764"/>
              <a:gd name="connsiteY0" fmla="*/ 0 h 7099885"/>
              <a:gd name="connsiteX1" fmla="*/ 15503112 w 26576764"/>
              <a:gd name="connsiteY1" fmla="*/ 0 h 7099885"/>
              <a:gd name="connsiteX2" fmla="*/ 15503112 w 26576764"/>
              <a:gd name="connsiteY2" fmla="*/ 0 h 7099885"/>
              <a:gd name="connsiteX3" fmla="*/ 22147303 w 26576764"/>
              <a:gd name="connsiteY3" fmla="*/ 0 h 7099885"/>
              <a:gd name="connsiteX4" fmla="*/ 26576764 w 26576764"/>
              <a:gd name="connsiteY4" fmla="*/ 0 h 7099885"/>
              <a:gd name="connsiteX5" fmla="*/ 26576764 w 26576764"/>
              <a:gd name="connsiteY5" fmla="*/ 3778446 h 7099885"/>
              <a:gd name="connsiteX6" fmla="*/ 26576764 w 26576764"/>
              <a:gd name="connsiteY6" fmla="*/ 3778446 h 7099885"/>
              <a:gd name="connsiteX7" fmla="*/ 26576764 w 26576764"/>
              <a:gd name="connsiteY7" fmla="*/ 5397780 h 7099885"/>
              <a:gd name="connsiteX8" fmla="*/ 26576764 w 26576764"/>
              <a:gd name="connsiteY8" fmla="*/ 6477336 h 7099885"/>
              <a:gd name="connsiteX9" fmla="*/ 14167086 w 26576764"/>
              <a:gd name="connsiteY9" fmla="*/ 6487720 h 7099885"/>
              <a:gd name="connsiteX10" fmla="*/ 13397313 w 26576764"/>
              <a:gd name="connsiteY10" fmla="*/ 7099885 h 7099885"/>
              <a:gd name="connsiteX11" fmla="*/ 12077197 w 26576764"/>
              <a:gd name="connsiteY11" fmla="*/ 6466957 h 7099885"/>
              <a:gd name="connsiteX12" fmla="*/ 0 w 26576764"/>
              <a:gd name="connsiteY12" fmla="*/ 6477336 h 7099885"/>
              <a:gd name="connsiteX13" fmla="*/ 0 w 26576764"/>
              <a:gd name="connsiteY13" fmla="*/ 5397780 h 7099885"/>
              <a:gd name="connsiteX14" fmla="*/ 0 w 26576764"/>
              <a:gd name="connsiteY14" fmla="*/ 3778446 h 7099885"/>
              <a:gd name="connsiteX15" fmla="*/ 0 w 26576764"/>
              <a:gd name="connsiteY15" fmla="*/ 3778446 h 7099885"/>
              <a:gd name="connsiteX16" fmla="*/ 0 w 26576764"/>
              <a:gd name="connsiteY16" fmla="*/ 0 h 7099885"/>
              <a:gd name="connsiteX0" fmla="*/ 0 w 26576764"/>
              <a:gd name="connsiteY0" fmla="*/ 0 h 7099885"/>
              <a:gd name="connsiteX1" fmla="*/ 15503112 w 26576764"/>
              <a:gd name="connsiteY1" fmla="*/ 0 h 7099885"/>
              <a:gd name="connsiteX2" fmla="*/ 15503112 w 26576764"/>
              <a:gd name="connsiteY2" fmla="*/ 0 h 7099885"/>
              <a:gd name="connsiteX3" fmla="*/ 22147303 w 26576764"/>
              <a:gd name="connsiteY3" fmla="*/ 0 h 7099885"/>
              <a:gd name="connsiteX4" fmla="*/ 26576764 w 26576764"/>
              <a:gd name="connsiteY4" fmla="*/ 0 h 7099885"/>
              <a:gd name="connsiteX5" fmla="*/ 26576764 w 26576764"/>
              <a:gd name="connsiteY5" fmla="*/ 3778446 h 7099885"/>
              <a:gd name="connsiteX6" fmla="*/ 26576764 w 26576764"/>
              <a:gd name="connsiteY6" fmla="*/ 3778446 h 7099885"/>
              <a:gd name="connsiteX7" fmla="*/ 26576764 w 26576764"/>
              <a:gd name="connsiteY7" fmla="*/ 5397780 h 7099885"/>
              <a:gd name="connsiteX8" fmla="*/ 26576764 w 26576764"/>
              <a:gd name="connsiteY8" fmla="*/ 6477336 h 7099885"/>
              <a:gd name="connsiteX9" fmla="*/ 13553955 w 26576764"/>
              <a:gd name="connsiteY9" fmla="*/ 6487720 h 7099885"/>
              <a:gd name="connsiteX10" fmla="*/ 13397313 w 26576764"/>
              <a:gd name="connsiteY10" fmla="*/ 7099885 h 7099885"/>
              <a:gd name="connsiteX11" fmla="*/ 12077197 w 26576764"/>
              <a:gd name="connsiteY11" fmla="*/ 6466957 h 7099885"/>
              <a:gd name="connsiteX12" fmla="*/ 0 w 26576764"/>
              <a:gd name="connsiteY12" fmla="*/ 6477336 h 7099885"/>
              <a:gd name="connsiteX13" fmla="*/ 0 w 26576764"/>
              <a:gd name="connsiteY13" fmla="*/ 5397780 h 7099885"/>
              <a:gd name="connsiteX14" fmla="*/ 0 w 26576764"/>
              <a:gd name="connsiteY14" fmla="*/ 3778446 h 7099885"/>
              <a:gd name="connsiteX15" fmla="*/ 0 w 26576764"/>
              <a:gd name="connsiteY15" fmla="*/ 3778446 h 7099885"/>
              <a:gd name="connsiteX16" fmla="*/ 0 w 26576764"/>
              <a:gd name="connsiteY16" fmla="*/ 0 h 7099885"/>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077197 w 26576764"/>
              <a:gd name="connsiteY11" fmla="*/ 6466957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315637 w 26576764"/>
              <a:gd name="connsiteY11" fmla="*/ 6466957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485951 w 26576764"/>
              <a:gd name="connsiteY11" fmla="*/ 6466957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758453 w 26576764"/>
              <a:gd name="connsiteY11" fmla="*/ 6466957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554076 w 26576764"/>
              <a:gd name="connsiteY11" fmla="*/ 6448848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588138 w 26576764"/>
              <a:gd name="connsiteY11" fmla="*/ 6485065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576764" h="7190428">
                <a:moveTo>
                  <a:pt x="0" y="0"/>
                </a:moveTo>
                <a:lnTo>
                  <a:pt x="15503112" y="0"/>
                </a:lnTo>
                <a:lnTo>
                  <a:pt x="15503112" y="0"/>
                </a:lnTo>
                <a:lnTo>
                  <a:pt x="22147303" y="0"/>
                </a:lnTo>
                <a:lnTo>
                  <a:pt x="26576764" y="0"/>
                </a:lnTo>
                <a:lnTo>
                  <a:pt x="26576764" y="3778446"/>
                </a:lnTo>
                <a:lnTo>
                  <a:pt x="26576764" y="3778446"/>
                </a:lnTo>
                <a:lnTo>
                  <a:pt x="26576764" y="5397780"/>
                </a:lnTo>
                <a:lnTo>
                  <a:pt x="26576764" y="6477336"/>
                </a:lnTo>
                <a:lnTo>
                  <a:pt x="13553955" y="6487720"/>
                </a:lnTo>
                <a:lnTo>
                  <a:pt x="13124811" y="7190428"/>
                </a:lnTo>
                <a:lnTo>
                  <a:pt x="12588138" y="6485065"/>
                </a:lnTo>
                <a:lnTo>
                  <a:pt x="0" y="6477336"/>
                </a:lnTo>
                <a:lnTo>
                  <a:pt x="0" y="5397780"/>
                </a:lnTo>
                <a:lnTo>
                  <a:pt x="0" y="3778446"/>
                </a:lnTo>
                <a:lnTo>
                  <a:pt x="0" y="3778446"/>
                </a:lnTo>
                <a:lnTo>
                  <a:pt x="0" y="0"/>
                </a:lnTo>
                <a:close/>
              </a:path>
            </a:pathLst>
          </a:custGeom>
          <a:solidFill>
            <a:schemeClr val="accent6">
              <a:lumMod val="20000"/>
              <a:lumOff val="8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a:extLst>
              <a:ext uri="{FF2B5EF4-FFF2-40B4-BE49-F238E27FC236}">
                <a16:creationId xmlns:a16="http://schemas.microsoft.com/office/drawing/2014/main" id="{F6DEEFC4-C0E1-FC45-9EA7-7663FC148378}"/>
              </a:ext>
            </a:extLst>
          </p:cNvPr>
          <p:cNvSpPr/>
          <p:nvPr/>
        </p:nvSpPr>
        <p:spPr>
          <a:xfrm>
            <a:off x="2099709" y="24086268"/>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rgbClr val="FF0000"/>
                </a:solidFill>
              </a:rPr>
              <a:t>①</a:t>
            </a:r>
            <a:r>
              <a:rPr lang="ja-JP" altLang="en-US" sz="4800" b="1">
                <a:solidFill>
                  <a:srgbClr val="FF0000"/>
                </a:solidFill>
              </a:rPr>
              <a:t>前処理</a:t>
            </a:r>
            <a:endParaRPr kumimoji="1" lang="ja-JP" altLang="en-US" sz="4800" b="1">
              <a:solidFill>
                <a:srgbClr val="FF0000"/>
              </a:solidFill>
            </a:endParaRPr>
          </a:p>
        </p:txBody>
      </p:sp>
      <p:sp>
        <p:nvSpPr>
          <p:cNvPr id="111" name="正方形/長方形 110">
            <a:extLst>
              <a:ext uri="{FF2B5EF4-FFF2-40B4-BE49-F238E27FC236}">
                <a16:creationId xmlns:a16="http://schemas.microsoft.com/office/drawing/2014/main" id="{6C26FE84-C1C7-034F-A263-4D1A5DA44E33}"/>
              </a:ext>
            </a:extLst>
          </p:cNvPr>
          <p:cNvSpPr/>
          <p:nvPr/>
        </p:nvSpPr>
        <p:spPr>
          <a:xfrm>
            <a:off x="2099709" y="25099003"/>
            <a:ext cx="627982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テキスト ボックス 111">
            <a:extLst>
              <a:ext uri="{FF2B5EF4-FFF2-40B4-BE49-F238E27FC236}">
                <a16:creationId xmlns:a16="http://schemas.microsoft.com/office/drawing/2014/main" id="{FD6D1700-A0F0-2242-81EA-C3CAB551FA14}"/>
              </a:ext>
            </a:extLst>
          </p:cNvPr>
          <p:cNvSpPr txBox="1"/>
          <p:nvPr/>
        </p:nvSpPr>
        <p:spPr>
          <a:xfrm>
            <a:off x="2323176" y="25711736"/>
            <a:ext cx="5832884" cy="3785652"/>
          </a:xfrm>
          <a:prstGeom prst="rect">
            <a:avLst/>
          </a:prstGeom>
          <a:noFill/>
        </p:spPr>
        <p:txBody>
          <a:bodyPr wrap="square" rtlCol="0">
            <a:spAutoFit/>
          </a:bodyPr>
          <a:lstStyle/>
          <a:p>
            <a:r>
              <a:rPr kumimoji="1" lang="ja-JP" altLang="en-US" sz="4000"/>
              <a:t>形態素解析により</a:t>
            </a:r>
            <a:r>
              <a:rPr lang="ja-JP" altLang="en-US" sz="4000"/>
              <a:t>品詞の原形を抽出</a:t>
            </a:r>
            <a:endParaRPr lang="en-US" altLang="ja-JP" sz="4000" dirty="0"/>
          </a:p>
          <a:p>
            <a:endParaRPr kumimoji="1" lang="en-US" altLang="ja-JP" sz="4000" dirty="0"/>
          </a:p>
          <a:p>
            <a:endParaRPr kumimoji="1" lang="en-US" altLang="ja-JP" sz="4000" dirty="0"/>
          </a:p>
          <a:p>
            <a:r>
              <a:rPr lang="ja-JP" altLang="en-US" sz="4000"/>
              <a:t>特徴語辞書、コーパスを作成</a:t>
            </a:r>
            <a:endParaRPr kumimoji="1" lang="ja-JP" altLang="en-US" sz="4000"/>
          </a:p>
        </p:txBody>
      </p:sp>
      <p:sp>
        <p:nvSpPr>
          <p:cNvPr id="113" name="右矢印 112">
            <a:extLst>
              <a:ext uri="{FF2B5EF4-FFF2-40B4-BE49-F238E27FC236}">
                <a16:creationId xmlns:a16="http://schemas.microsoft.com/office/drawing/2014/main" id="{C8DDB770-96C6-8A4D-A900-6B7021ECCDF7}"/>
              </a:ext>
            </a:extLst>
          </p:cNvPr>
          <p:cNvSpPr/>
          <p:nvPr/>
        </p:nvSpPr>
        <p:spPr>
          <a:xfrm rot="5400000">
            <a:off x="4803362" y="27093985"/>
            <a:ext cx="940246" cy="843133"/>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右矢印 113">
            <a:extLst>
              <a:ext uri="{FF2B5EF4-FFF2-40B4-BE49-F238E27FC236}">
                <a16:creationId xmlns:a16="http://schemas.microsoft.com/office/drawing/2014/main" id="{82255AAC-166D-0D4B-B897-1D90A15A9E10}"/>
              </a:ext>
            </a:extLst>
          </p:cNvPr>
          <p:cNvSpPr/>
          <p:nvPr/>
        </p:nvSpPr>
        <p:spPr>
          <a:xfrm rot="5400000">
            <a:off x="11258456" y="27161275"/>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a:extLst>
              <a:ext uri="{FF2B5EF4-FFF2-40B4-BE49-F238E27FC236}">
                <a16:creationId xmlns:a16="http://schemas.microsoft.com/office/drawing/2014/main" id="{AC474A6E-E240-BB47-A144-6829092E6443}"/>
              </a:ext>
            </a:extLst>
          </p:cNvPr>
          <p:cNvSpPr/>
          <p:nvPr/>
        </p:nvSpPr>
        <p:spPr>
          <a:xfrm>
            <a:off x="8734006" y="24103058"/>
            <a:ext cx="1260000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a:solidFill>
                  <a:srgbClr val="FF0000"/>
                </a:solidFill>
              </a:rPr>
              <a:t>②トピックモデルの構築</a:t>
            </a:r>
            <a:endParaRPr kumimoji="1" lang="ja-JP" altLang="en-US" sz="4800" b="1">
              <a:solidFill>
                <a:srgbClr val="FF0000"/>
              </a:solidFill>
            </a:endParaRPr>
          </a:p>
        </p:txBody>
      </p:sp>
      <p:sp>
        <p:nvSpPr>
          <p:cNvPr id="116" name="正方形/長方形 115">
            <a:extLst>
              <a:ext uri="{FF2B5EF4-FFF2-40B4-BE49-F238E27FC236}">
                <a16:creationId xmlns:a16="http://schemas.microsoft.com/office/drawing/2014/main" id="{D5683745-9A98-FB40-9052-1A9BA0DB3B7E}"/>
              </a:ext>
            </a:extLst>
          </p:cNvPr>
          <p:cNvSpPr/>
          <p:nvPr/>
        </p:nvSpPr>
        <p:spPr>
          <a:xfrm>
            <a:off x="8734006" y="25120741"/>
            <a:ext cx="1260000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テキスト ボックス 116">
            <a:extLst>
              <a:ext uri="{FF2B5EF4-FFF2-40B4-BE49-F238E27FC236}">
                <a16:creationId xmlns:a16="http://schemas.microsoft.com/office/drawing/2014/main" id="{60B1EB08-2454-AE4F-9A39-CAE920A5BA70}"/>
              </a:ext>
            </a:extLst>
          </p:cNvPr>
          <p:cNvSpPr txBox="1"/>
          <p:nvPr/>
        </p:nvSpPr>
        <p:spPr>
          <a:xfrm>
            <a:off x="9183233" y="25692374"/>
            <a:ext cx="11577033" cy="3785652"/>
          </a:xfrm>
          <a:prstGeom prst="rect">
            <a:avLst/>
          </a:prstGeom>
          <a:noFill/>
        </p:spPr>
        <p:txBody>
          <a:bodyPr wrap="square" rtlCol="0">
            <a:spAutoFit/>
          </a:bodyPr>
          <a:lstStyle/>
          <a:p>
            <a:pPr marL="742950" indent="-742950">
              <a:buFont typeface="+mj-lt"/>
              <a:buAutoNum type="arabicPeriod"/>
            </a:pPr>
            <a:r>
              <a:rPr lang="ja-JP" altLang="en-US" sz="4000"/>
              <a:t>レビュー文書群に含まれる潜在的な</a:t>
            </a:r>
            <a:r>
              <a:rPr kumimoji="1" lang="ja-JP" altLang="en-US" sz="4000"/>
              <a:t>トピックを</a:t>
            </a:r>
            <a:r>
              <a:rPr lang="ja-JP" altLang="en-US" sz="4000"/>
              <a:t>抽出</a:t>
            </a:r>
            <a:endParaRPr lang="en-US" altLang="ja-JP" sz="4000" dirty="0"/>
          </a:p>
          <a:p>
            <a:pPr marL="742950" indent="-742950">
              <a:buFont typeface="+mj-lt"/>
              <a:buAutoNum type="arabicPeriod"/>
            </a:pPr>
            <a:r>
              <a:rPr kumimoji="1" lang="ja-JP" altLang="en-US" sz="4000"/>
              <a:t>各スポットごとのレビュー文書を分析</a:t>
            </a:r>
            <a:endParaRPr kumimoji="1" lang="en-US" altLang="ja-JP" sz="4000" dirty="0"/>
          </a:p>
          <a:p>
            <a:pPr marL="742950" indent="-742950">
              <a:buFont typeface="Arial" panose="020B0604020202020204" pitchFamily="34" charset="0"/>
              <a:buChar char="•"/>
            </a:pPr>
            <a:endParaRPr kumimoji="1" lang="en-US" altLang="ja-JP" sz="4000" dirty="0"/>
          </a:p>
          <a:p>
            <a:pPr marL="742950" indent="-742950">
              <a:buFont typeface="Arial" panose="020B0604020202020204" pitchFamily="34" charset="0"/>
              <a:buChar char="•"/>
            </a:pPr>
            <a:endParaRPr kumimoji="1" lang="en-US" altLang="ja-JP" sz="4000" dirty="0"/>
          </a:p>
          <a:p>
            <a:pPr algn="ctr"/>
            <a:r>
              <a:rPr lang="ja-JP" altLang="en-US" sz="4000"/>
              <a:t>スポットごとの</a:t>
            </a:r>
            <a:r>
              <a:rPr kumimoji="1" lang="ja-JP" altLang="en-US" sz="4000"/>
              <a:t>トピックの分布を算出</a:t>
            </a:r>
            <a:endParaRPr kumimoji="1" lang="en-US" altLang="ja-JP" sz="4000" dirty="0"/>
          </a:p>
        </p:txBody>
      </p:sp>
      <p:sp>
        <p:nvSpPr>
          <p:cNvPr id="118" name="正方形/長方形 117">
            <a:extLst>
              <a:ext uri="{FF2B5EF4-FFF2-40B4-BE49-F238E27FC236}">
                <a16:creationId xmlns:a16="http://schemas.microsoft.com/office/drawing/2014/main" id="{C990FA60-D64B-8A45-998C-BDA5F59FA949}"/>
              </a:ext>
            </a:extLst>
          </p:cNvPr>
          <p:cNvSpPr/>
          <p:nvPr/>
        </p:nvSpPr>
        <p:spPr>
          <a:xfrm>
            <a:off x="-11104136" y="11813355"/>
            <a:ext cx="954000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rPr>
              <a:t>③</a:t>
            </a:r>
            <a:r>
              <a:rPr lang="ja-JP" altLang="en-US" sz="4800" b="1">
                <a:solidFill>
                  <a:schemeClr val="accent6">
                    <a:lumMod val="75000"/>
                  </a:schemeClr>
                </a:solidFill>
              </a:rPr>
              <a:t>類似度算出</a:t>
            </a:r>
            <a:endParaRPr kumimoji="1" lang="ja-JP" altLang="en-US" sz="4800" b="1">
              <a:solidFill>
                <a:schemeClr val="accent6">
                  <a:lumMod val="75000"/>
                </a:schemeClr>
              </a:solidFill>
            </a:endParaRPr>
          </a:p>
        </p:txBody>
      </p:sp>
      <p:sp>
        <p:nvSpPr>
          <p:cNvPr id="119" name="正方形/長方形 118">
            <a:extLst>
              <a:ext uri="{FF2B5EF4-FFF2-40B4-BE49-F238E27FC236}">
                <a16:creationId xmlns:a16="http://schemas.microsoft.com/office/drawing/2014/main" id="{F625D8DD-A215-AD4B-9F61-10D532022F8F}"/>
              </a:ext>
            </a:extLst>
          </p:cNvPr>
          <p:cNvSpPr/>
          <p:nvPr/>
        </p:nvSpPr>
        <p:spPr>
          <a:xfrm>
            <a:off x="-11096669" y="12810596"/>
            <a:ext cx="954000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a:solidFill>
                <a:srgbClr val="FF0000"/>
              </a:solidFill>
            </a:endParaRPr>
          </a:p>
        </p:txBody>
      </p:sp>
      <p:sp>
        <p:nvSpPr>
          <p:cNvPr id="120" name="テキスト ボックス 119">
            <a:extLst>
              <a:ext uri="{FF2B5EF4-FFF2-40B4-BE49-F238E27FC236}">
                <a16:creationId xmlns:a16="http://schemas.microsoft.com/office/drawing/2014/main" id="{BF814445-C930-7545-B5F7-0B56EFF647FE}"/>
              </a:ext>
            </a:extLst>
          </p:cNvPr>
          <p:cNvSpPr txBox="1"/>
          <p:nvPr/>
        </p:nvSpPr>
        <p:spPr>
          <a:xfrm>
            <a:off x="-10126116" y="13613674"/>
            <a:ext cx="8459237" cy="1323439"/>
          </a:xfrm>
          <a:prstGeom prst="rect">
            <a:avLst/>
          </a:prstGeom>
          <a:noFill/>
        </p:spPr>
        <p:txBody>
          <a:bodyPr wrap="square" rtlCol="0">
            <a:spAutoFit/>
          </a:bodyPr>
          <a:lstStyle/>
          <a:p>
            <a:r>
              <a:rPr lang="ja-JP" altLang="en-US" sz="4000"/>
              <a:t>各レビュー文書の</a:t>
            </a:r>
            <a:endParaRPr lang="en-US" altLang="ja-JP" sz="4000" dirty="0"/>
          </a:p>
          <a:p>
            <a:r>
              <a:rPr lang="ja-JP" altLang="en-US" sz="4000"/>
              <a:t>トピックの分布の類似度を算出</a:t>
            </a:r>
            <a:endParaRPr kumimoji="1" lang="en-US" altLang="ja-JP" sz="4000" dirty="0"/>
          </a:p>
        </p:txBody>
      </p:sp>
      <p:sp>
        <p:nvSpPr>
          <p:cNvPr id="121" name="右矢印 120">
            <a:extLst>
              <a:ext uri="{FF2B5EF4-FFF2-40B4-BE49-F238E27FC236}">
                <a16:creationId xmlns:a16="http://schemas.microsoft.com/office/drawing/2014/main" id="{C2ED3AEE-61CC-2640-8B2C-2B56528BF43C}"/>
              </a:ext>
            </a:extLst>
          </p:cNvPr>
          <p:cNvSpPr/>
          <p:nvPr/>
        </p:nvSpPr>
        <p:spPr>
          <a:xfrm rot="5400000">
            <a:off x="14737810" y="27713648"/>
            <a:ext cx="940246" cy="843133"/>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四角形吹き出し 17">
            <a:extLst>
              <a:ext uri="{FF2B5EF4-FFF2-40B4-BE49-F238E27FC236}">
                <a16:creationId xmlns:a16="http://schemas.microsoft.com/office/drawing/2014/main" id="{9DA31379-9A43-9540-8689-B1AEDADEA6AA}"/>
              </a:ext>
            </a:extLst>
          </p:cNvPr>
          <p:cNvSpPr>
            <a:spLocks/>
          </p:cNvSpPr>
          <p:nvPr/>
        </p:nvSpPr>
        <p:spPr>
          <a:xfrm rot="10800000">
            <a:off x="-27949787" y="33161659"/>
            <a:ext cx="26604000" cy="8020773"/>
          </a:xfrm>
          <a:custGeom>
            <a:avLst/>
            <a:gdLst>
              <a:gd name="connsiteX0" fmla="*/ 0 w 26576764"/>
              <a:gd name="connsiteY0" fmla="*/ 0 h 6477336"/>
              <a:gd name="connsiteX1" fmla="*/ 15503112 w 26576764"/>
              <a:gd name="connsiteY1" fmla="*/ 0 h 6477336"/>
              <a:gd name="connsiteX2" fmla="*/ 15503112 w 26576764"/>
              <a:gd name="connsiteY2" fmla="*/ 0 h 6477336"/>
              <a:gd name="connsiteX3" fmla="*/ 22147303 w 26576764"/>
              <a:gd name="connsiteY3" fmla="*/ 0 h 6477336"/>
              <a:gd name="connsiteX4" fmla="*/ 26576764 w 26576764"/>
              <a:gd name="connsiteY4" fmla="*/ 0 h 6477336"/>
              <a:gd name="connsiteX5" fmla="*/ 26576764 w 26576764"/>
              <a:gd name="connsiteY5" fmla="*/ 3778446 h 6477336"/>
              <a:gd name="connsiteX6" fmla="*/ 26576764 w 26576764"/>
              <a:gd name="connsiteY6" fmla="*/ 3778446 h 6477336"/>
              <a:gd name="connsiteX7" fmla="*/ 26576764 w 26576764"/>
              <a:gd name="connsiteY7" fmla="*/ 5397780 h 6477336"/>
              <a:gd name="connsiteX8" fmla="*/ 26576764 w 26576764"/>
              <a:gd name="connsiteY8" fmla="*/ 6477336 h 6477336"/>
              <a:gd name="connsiteX9" fmla="*/ 22147303 w 26576764"/>
              <a:gd name="connsiteY9" fmla="*/ 6477336 h 6477336"/>
              <a:gd name="connsiteX10" fmla="*/ 13321337 w 26576764"/>
              <a:gd name="connsiteY10" fmla="*/ 7702589 h 6477336"/>
              <a:gd name="connsiteX11" fmla="*/ 15503112 w 26576764"/>
              <a:gd name="connsiteY11" fmla="*/ 6477336 h 6477336"/>
              <a:gd name="connsiteX12" fmla="*/ 0 w 26576764"/>
              <a:gd name="connsiteY12" fmla="*/ 6477336 h 6477336"/>
              <a:gd name="connsiteX13" fmla="*/ 0 w 26576764"/>
              <a:gd name="connsiteY13" fmla="*/ 5397780 h 6477336"/>
              <a:gd name="connsiteX14" fmla="*/ 0 w 26576764"/>
              <a:gd name="connsiteY14" fmla="*/ 3778446 h 6477336"/>
              <a:gd name="connsiteX15" fmla="*/ 0 w 26576764"/>
              <a:gd name="connsiteY15" fmla="*/ 3778446 h 6477336"/>
              <a:gd name="connsiteX16" fmla="*/ 0 w 26576764"/>
              <a:gd name="connsiteY16" fmla="*/ 0 h 6477336"/>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22147303 w 26576764"/>
              <a:gd name="connsiteY9" fmla="*/ 6477336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60463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18900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9531389"/>
              <a:gd name="connsiteX1" fmla="*/ 15503112 w 26576764"/>
              <a:gd name="connsiteY1" fmla="*/ 0 h 9531389"/>
              <a:gd name="connsiteX2" fmla="*/ 15503112 w 26576764"/>
              <a:gd name="connsiteY2" fmla="*/ 0 h 9531389"/>
              <a:gd name="connsiteX3" fmla="*/ 22147303 w 26576764"/>
              <a:gd name="connsiteY3" fmla="*/ 0 h 9531389"/>
              <a:gd name="connsiteX4" fmla="*/ 26576764 w 26576764"/>
              <a:gd name="connsiteY4" fmla="*/ 0 h 9531389"/>
              <a:gd name="connsiteX5" fmla="*/ 26576764 w 26576764"/>
              <a:gd name="connsiteY5" fmla="*/ 3778446 h 9531389"/>
              <a:gd name="connsiteX6" fmla="*/ 26576764 w 26576764"/>
              <a:gd name="connsiteY6" fmla="*/ 3778446 h 9531389"/>
              <a:gd name="connsiteX7" fmla="*/ 26576764 w 26576764"/>
              <a:gd name="connsiteY7" fmla="*/ 5397780 h 9531389"/>
              <a:gd name="connsiteX8" fmla="*/ 26576764 w 26576764"/>
              <a:gd name="connsiteY8" fmla="*/ 6477336 h 9531389"/>
              <a:gd name="connsiteX9" fmla="*/ 14167086 w 26576764"/>
              <a:gd name="connsiteY9" fmla="*/ 6518900 h 9531389"/>
              <a:gd name="connsiteX10" fmla="*/ 13238209 w 26576764"/>
              <a:gd name="connsiteY10" fmla="*/ 9531389 h 9531389"/>
              <a:gd name="connsiteX11" fmla="*/ 12385839 w 26576764"/>
              <a:gd name="connsiteY11" fmla="*/ 6477336 h 9531389"/>
              <a:gd name="connsiteX12" fmla="*/ 0 w 26576764"/>
              <a:gd name="connsiteY12" fmla="*/ 6477336 h 9531389"/>
              <a:gd name="connsiteX13" fmla="*/ 0 w 26576764"/>
              <a:gd name="connsiteY13" fmla="*/ 5397780 h 9531389"/>
              <a:gd name="connsiteX14" fmla="*/ 0 w 26576764"/>
              <a:gd name="connsiteY14" fmla="*/ 3778446 h 9531389"/>
              <a:gd name="connsiteX15" fmla="*/ 0 w 26576764"/>
              <a:gd name="connsiteY15" fmla="*/ 3778446 h 9531389"/>
              <a:gd name="connsiteX16" fmla="*/ 0 w 26576764"/>
              <a:gd name="connsiteY16" fmla="*/ 0 h 9531389"/>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51890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48772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576764" h="7948997">
                <a:moveTo>
                  <a:pt x="0" y="0"/>
                </a:moveTo>
                <a:lnTo>
                  <a:pt x="15503112" y="0"/>
                </a:lnTo>
                <a:lnTo>
                  <a:pt x="15503112" y="0"/>
                </a:lnTo>
                <a:lnTo>
                  <a:pt x="22147303" y="0"/>
                </a:lnTo>
                <a:lnTo>
                  <a:pt x="26576764" y="0"/>
                </a:lnTo>
                <a:lnTo>
                  <a:pt x="26576764" y="3778446"/>
                </a:lnTo>
                <a:lnTo>
                  <a:pt x="26576764" y="3778446"/>
                </a:lnTo>
                <a:lnTo>
                  <a:pt x="26576764" y="5397780"/>
                </a:lnTo>
                <a:lnTo>
                  <a:pt x="26576764" y="6477336"/>
                </a:lnTo>
                <a:lnTo>
                  <a:pt x="14167086" y="6487720"/>
                </a:lnTo>
                <a:lnTo>
                  <a:pt x="13329649" y="7948997"/>
                </a:lnTo>
                <a:lnTo>
                  <a:pt x="12385839" y="6477336"/>
                </a:lnTo>
                <a:lnTo>
                  <a:pt x="0" y="6477336"/>
                </a:lnTo>
                <a:lnTo>
                  <a:pt x="0" y="5397780"/>
                </a:lnTo>
                <a:lnTo>
                  <a:pt x="0" y="3778446"/>
                </a:lnTo>
                <a:lnTo>
                  <a:pt x="0" y="3778446"/>
                </a:lnTo>
                <a:lnTo>
                  <a:pt x="0" y="0"/>
                </a:lnTo>
                <a:close/>
              </a:path>
            </a:pathLst>
          </a:custGeom>
          <a:solidFill>
            <a:schemeClr val="accent6">
              <a:lumMod val="20000"/>
              <a:lumOff val="8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正方形/長方形 122">
            <a:extLst>
              <a:ext uri="{FF2B5EF4-FFF2-40B4-BE49-F238E27FC236}">
                <a16:creationId xmlns:a16="http://schemas.microsoft.com/office/drawing/2014/main" id="{B59DA1E6-9785-0643-8113-A3E7DD88F64B}"/>
              </a:ext>
            </a:extLst>
          </p:cNvPr>
          <p:cNvSpPr/>
          <p:nvPr/>
        </p:nvSpPr>
        <p:spPr>
          <a:xfrm>
            <a:off x="21728813" y="24099614"/>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rgbClr val="FF0000"/>
                </a:solidFill>
              </a:rPr>
              <a:t>③</a:t>
            </a:r>
            <a:r>
              <a:rPr lang="ja-JP" altLang="en-US" sz="4800" b="1">
                <a:solidFill>
                  <a:srgbClr val="FF0000"/>
                </a:solidFill>
              </a:rPr>
              <a:t>類似度算出</a:t>
            </a:r>
          </a:p>
        </p:txBody>
      </p:sp>
      <p:sp>
        <p:nvSpPr>
          <p:cNvPr id="124" name="正方形/長方形 123">
            <a:extLst>
              <a:ext uri="{FF2B5EF4-FFF2-40B4-BE49-F238E27FC236}">
                <a16:creationId xmlns:a16="http://schemas.microsoft.com/office/drawing/2014/main" id="{14083ADA-3DB9-E244-A5DD-2CD74BA9F400}"/>
              </a:ext>
            </a:extLst>
          </p:cNvPr>
          <p:cNvSpPr/>
          <p:nvPr/>
        </p:nvSpPr>
        <p:spPr>
          <a:xfrm>
            <a:off x="21728813" y="25121096"/>
            <a:ext cx="627982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テキスト ボックス 124">
            <a:extLst>
              <a:ext uri="{FF2B5EF4-FFF2-40B4-BE49-F238E27FC236}">
                <a16:creationId xmlns:a16="http://schemas.microsoft.com/office/drawing/2014/main" id="{B68CAE6D-8788-8F4E-AE42-18D3C5871A55}"/>
              </a:ext>
            </a:extLst>
          </p:cNvPr>
          <p:cNvSpPr txBox="1"/>
          <p:nvPr/>
        </p:nvSpPr>
        <p:spPr>
          <a:xfrm>
            <a:off x="21902592" y="26481296"/>
            <a:ext cx="5946979" cy="1938992"/>
          </a:xfrm>
          <a:prstGeom prst="rect">
            <a:avLst/>
          </a:prstGeom>
          <a:noFill/>
        </p:spPr>
        <p:txBody>
          <a:bodyPr wrap="square" rtlCol="0">
            <a:spAutoFit/>
          </a:bodyPr>
          <a:lstStyle/>
          <a:p>
            <a:r>
              <a:rPr lang="ja-JP" altLang="en-US" sz="4000"/>
              <a:t>各レビュー文書の</a:t>
            </a:r>
            <a:endParaRPr lang="en-US" altLang="ja-JP" sz="4000" dirty="0"/>
          </a:p>
          <a:p>
            <a:r>
              <a:rPr lang="ja-JP" altLang="en-US" sz="4000"/>
              <a:t>トピックの分布の類似度を算出</a:t>
            </a:r>
            <a:endParaRPr kumimoji="1" lang="en-US" altLang="ja-JP" sz="4000" dirty="0"/>
          </a:p>
        </p:txBody>
      </p:sp>
      <p:grpSp>
        <p:nvGrpSpPr>
          <p:cNvPr id="19" name="グループ化 18">
            <a:extLst>
              <a:ext uri="{FF2B5EF4-FFF2-40B4-BE49-F238E27FC236}">
                <a16:creationId xmlns:a16="http://schemas.microsoft.com/office/drawing/2014/main" id="{A180CD74-4884-CB4A-AC86-8D3A062BD7A0}"/>
              </a:ext>
            </a:extLst>
          </p:cNvPr>
          <p:cNvGrpSpPr/>
          <p:nvPr/>
        </p:nvGrpSpPr>
        <p:grpSpPr>
          <a:xfrm>
            <a:off x="32115450" y="38218007"/>
            <a:ext cx="27643017" cy="4903052"/>
            <a:chOff x="1445785" y="37167367"/>
            <a:chExt cx="27643017" cy="4903052"/>
          </a:xfrm>
        </p:grpSpPr>
        <p:sp>
          <p:nvSpPr>
            <p:cNvPr id="126" name="正方形/長方形 125">
              <a:extLst>
                <a:ext uri="{FF2B5EF4-FFF2-40B4-BE49-F238E27FC236}">
                  <a16:creationId xmlns:a16="http://schemas.microsoft.com/office/drawing/2014/main" id="{C4F98C04-767E-DB42-B269-E4799B018BBA}"/>
                </a:ext>
              </a:extLst>
            </p:cNvPr>
            <p:cNvSpPr>
              <a:spLocks/>
            </p:cNvSpPr>
            <p:nvPr/>
          </p:nvSpPr>
          <p:spPr>
            <a:xfrm>
              <a:off x="1445787" y="37167367"/>
              <a:ext cx="27643015"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7200" b="1" dirty="0"/>
                <a:t>  </a:t>
              </a:r>
              <a:r>
                <a:rPr kumimoji="1" lang="ja-JP" altLang="en-US" sz="7200" b="1"/>
                <a:t>今後の予定</a:t>
              </a:r>
            </a:p>
          </p:txBody>
        </p:sp>
        <p:sp>
          <p:nvSpPr>
            <p:cNvPr id="127" name="正方形/長方形 126">
              <a:extLst>
                <a:ext uri="{FF2B5EF4-FFF2-40B4-BE49-F238E27FC236}">
                  <a16:creationId xmlns:a16="http://schemas.microsoft.com/office/drawing/2014/main" id="{E0211CA3-BE6E-994E-B233-B4FDDEE0221F}"/>
                </a:ext>
              </a:extLst>
            </p:cNvPr>
            <p:cNvSpPr>
              <a:spLocks/>
            </p:cNvSpPr>
            <p:nvPr/>
          </p:nvSpPr>
          <p:spPr>
            <a:xfrm>
              <a:off x="1445785" y="38574162"/>
              <a:ext cx="27643017" cy="3496257"/>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p>
          </p:txBody>
        </p:sp>
        <p:sp>
          <p:nvSpPr>
            <p:cNvPr id="128" name="テキスト ボックス 127">
              <a:extLst>
                <a:ext uri="{FF2B5EF4-FFF2-40B4-BE49-F238E27FC236}">
                  <a16:creationId xmlns:a16="http://schemas.microsoft.com/office/drawing/2014/main" id="{94B32377-2715-5A45-B1CE-82696763EAD8}"/>
                </a:ext>
              </a:extLst>
            </p:cNvPr>
            <p:cNvSpPr txBox="1"/>
            <p:nvPr/>
          </p:nvSpPr>
          <p:spPr>
            <a:xfrm>
              <a:off x="2142797" y="38995254"/>
              <a:ext cx="16978519" cy="3046988"/>
            </a:xfrm>
            <a:prstGeom prst="rect">
              <a:avLst/>
            </a:prstGeom>
            <a:noFill/>
          </p:spPr>
          <p:txBody>
            <a:bodyPr wrap="square" rtlCol="0">
              <a:spAutoFit/>
            </a:bodyPr>
            <a:lstStyle/>
            <a:p>
              <a:pPr marL="685800" indent="-685800">
                <a:buFont typeface="Arial" panose="020B0604020202020204" pitchFamily="34" charset="0"/>
                <a:buChar char="•"/>
              </a:pPr>
              <a:r>
                <a:rPr lang="ja-JP" altLang="en-US" sz="4800"/>
                <a:t>特徴抽出、類似度計算手法の調査</a:t>
              </a:r>
              <a:endParaRPr kumimoji="1" lang="en-US" altLang="ja-JP" sz="4800" dirty="0"/>
            </a:p>
            <a:p>
              <a:pPr marL="685800" indent="-685800">
                <a:buFont typeface="Arial" panose="020B0604020202020204" pitchFamily="34" charset="0"/>
                <a:buChar char="•"/>
              </a:pPr>
              <a:r>
                <a:rPr lang="ja-JP" altLang="en-US" sz="4800"/>
                <a:t>対象</a:t>
              </a:r>
              <a:r>
                <a:rPr kumimoji="1" lang="ja-JP" altLang="en-US" sz="4800"/>
                <a:t>地域を広げてスクレイピング</a:t>
              </a:r>
              <a:endParaRPr kumimoji="1" lang="en-US" altLang="ja-JP" sz="4800" dirty="0"/>
            </a:p>
            <a:p>
              <a:pPr marL="685800" indent="-685800">
                <a:buFont typeface="Arial" panose="020B0604020202020204" pitchFamily="34" charset="0"/>
                <a:buChar char="•"/>
              </a:pPr>
              <a:r>
                <a:rPr lang="ja-JP" altLang="en-US" sz="4800"/>
                <a:t>システム開発を進める</a:t>
              </a:r>
              <a:endParaRPr lang="en-US" altLang="ja-JP" sz="4800" dirty="0"/>
            </a:p>
            <a:p>
              <a:pPr marL="685800" indent="-685800">
                <a:buFont typeface="Arial" panose="020B0604020202020204" pitchFamily="34" charset="0"/>
                <a:buChar char="•"/>
              </a:pPr>
              <a:r>
                <a:rPr lang="ja-JP" altLang="en-US" sz="4800"/>
                <a:t>本実験：被験者の入力からレコメンドシステムの評価</a:t>
              </a:r>
              <a:endParaRPr kumimoji="1" lang="ja-JP" altLang="en-US" sz="4800"/>
            </a:p>
          </p:txBody>
        </p:sp>
      </p:grpSp>
      <p:sp>
        <p:nvSpPr>
          <p:cNvPr id="129" name="正方形/長方形 128">
            <a:extLst>
              <a:ext uri="{FF2B5EF4-FFF2-40B4-BE49-F238E27FC236}">
                <a16:creationId xmlns:a16="http://schemas.microsoft.com/office/drawing/2014/main" id="{8D8B1E62-6D94-6D46-BA63-A73FF333259B}"/>
              </a:ext>
            </a:extLst>
          </p:cNvPr>
          <p:cNvSpPr>
            <a:spLocks/>
          </p:cNvSpPr>
          <p:nvPr/>
        </p:nvSpPr>
        <p:spPr>
          <a:xfrm>
            <a:off x="1219847" y="36992199"/>
            <a:ext cx="13500000"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600" b="1" dirty="0"/>
              <a:t>  </a:t>
            </a:r>
            <a:r>
              <a:rPr kumimoji="1" lang="ja-JP" altLang="en-US" sz="6600" b="1"/>
              <a:t>評価実験</a:t>
            </a:r>
          </a:p>
        </p:txBody>
      </p:sp>
      <p:sp>
        <p:nvSpPr>
          <p:cNvPr id="130" name="正方形/長方形 129">
            <a:extLst>
              <a:ext uri="{FF2B5EF4-FFF2-40B4-BE49-F238E27FC236}">
                <a16:creationId xmlns:a16="http://schemas.microsoft.com/office/drawing/2014/main" id="{C6A4F73E-C52E-5642-B5D4-455DD719B751}"/>
              </a:ext>
            </a:extLst>
          </p:cNvPr>
          <p:cNvSpPr>
            <a:spLocks/>
          </p:cNvSpPr>
          <p:nvPr/>
        </p:nvSpPr>
        <p:spPr>
          <a:xfrm>
            <a:off x="1219846" y="38428624"/>
            <a:ext cx="13500001" cy="3496257"/>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p>
        </p:txBody>
      </p:sp>
      <p:sp>
        <p:nvSpPr>
          <p:cNvPr id="135" name="テキスト ボックス 134">
            <a:extLst>
              <a:ext uri="{FF2B5EF4-FFF2-40B4-BE49-F238E27FC236}">
                <a16:creationId xmlns:a16="http://schemas.microsoft.com/office/drawing/2014/main" id="{045AB5FA-5918-A547-8C8A-20863B545757}"/>
              </a:ext>
            </a:extLst>
          </p:cNvPr>
          <p:cNvSpPr txBox="1"/>
          <p:nvPr/>
        </p:nvSpPr>
        <p:spPr>
          <a:xfrm>
            <a:off x="1764182" y="38830281"/>
            <a:ext cx="12467123" cy="2202206"/>
          </a:xfrm>
          <a:prstGeom prst="rect">
            <a:avLst/>
          </a:prstGeom>
          <a:noFill/>
        </p:spPr>
        <p:txBody>
          <a:bodyPr wrap="square" rtlCol="0">
            <a:spAutoFit/>
          </a:bodyPr>
          <a:lstStyle/>
          <a:p>
            <a:pPr marL="685800" indent="-685800">
              <a:lnSpc>
                <a:spcPct val="150000"/>
              </a:lnSpc>
              <a:buFont typeface="Arial" panose="020B0604020202020204" pitchFamily="34" charset="0"/>
              <a:buChar char="•"/>
            </a:pPr>
            <a:r>
              <a:rPr lang="ja-JP" altLang="en-US" sz="4800"/>
              <a:t>被験者の入力からレコメンドを出力</a:t>
            </a:r>
            <a:endParaRPr lang="en-US" altLang="ja-JP" sz="4800" dirty="0"/>
          </a:p>
          <a:p>
            <a:pPr>
              <a:lnSpc>
                <a:spcPct val="150000"/>
              </a:lnSpc>
            </a:pPr>
            <a:r>
              <a:rPr lang="en-US" altLang="ja-JP" sz="4800" dirty="0"/>
              <a:t>→ </a:t>
            </a:r>
            <a:r>
              <a:rPr lang="ja-JP" altLang="en-US" sz="4800"/>
              <a:t>他ロジックとの比較によりスコアを算出</a:t>
            </a:r>
            <a:endParaRPr lang="en-US" altLang="ja-JP" sz="4800" dirty="0"/>
          </a:p>
        </p:txBody>
      </p:sp>
      <p:graphicFrame>
        <p:nvGraphicFramePr>
          <p:cNvPr id="6" name="表 5">
            <a:extLst>
              <a:ext uri="{FF2B5EF4-FFF2-40B4-BE49-F238E27FC236}">
                <a16:creationId xmlns:a16="http://schemas.microsoft.com/office/drawing/2014/main" id="{6681EC5B-199B-D741-B5A5-E3CB95CE6667}"/>
              </a:ext>
            </a:extLst>
          </p:cNvPr>
          <p:cNvGraphicFramePr>
            <a:graphicFrameLocks noGrp="1"/>
          </p:cNvGraphicFramePr>
          <p:nvPr>
            <p:extLst>
              <p:ext uri="{D42A27DB-BD31-4B8C-83A1-F6EECF244321}">
                <p14:modId xmlns:p14="http://schemas.microsoft.com/office/powerpoint/2010/main" val="4283496678"/>
              </p:ext>
            </p:extLst>
          </p:nvPr>
        </p:nvGraphicFramePr>
        <p:xfrm>
          <a:off x="2326308" y="32136860"/>
          <a:ext cx="3972761" cy="3330052"/>
        </p:xfrm>
        <a:graphic>
          <a:graphicData uri="http://schemas.openxmlformats.org/drawingml/2006/table">
            <a:tbl>
              <a:tblPr firstRow="1" bandRow="1">
                <a:tableStyleId>{2A488322-F2BA-4B5B-9748-0D474271808F}</a:tableStyleId>
              </a:tblPr>
              <a:tblGrid>
                <a:gridCol w="1674642">
                  <a:extLst>
                    <a:ext uri="{9D8B030D-6E8A-4147-A177-3AD203B41FA5}">
                      <a16:colId xmlns:a16="http://schemas.microsoft.com/office/drawing/2014/main" val="476507974"/>
                    </a:ext>
                  </a:extLst>
                </a:gridCol>
                <a:gridCol w="2298119">
                  <a:extLst>
                    <a:ext uri="{9D8B030D-6E8A-4147-A177-3AD203B41FA5}">
                      <a16:colId xmlns:a16="http://schemas.microsoft.com/office/drawing/2014/main" val="1990266496"/>
                    </a:ext>
                  </a:extLst>
                </a:gridCol>
              </a:tblGrid>
              <a:tr h="577696">
                <a:tc>
                  <a:txBody>
                    <a:bodyPr/>
                    <a:lstStyle/>
                    <a:p>
                      <a:pPr algn="ctr"/>
                      <a:r>
                        <a:rPr kumimoji="1" lang="ja-JP" altLang="en-US" sz="3200"/>
                        <a:t>単語</a:t>
                      </a:r>
                    </a:p>
                  </a:txBody>
                  <a:tcPr/>
                </a:tc>
                <a:tc>
                  <a:txBody>
                    <a:bodyPr/>
                    <a:lstStyle/>
                    <a:p>
                      <a:pPr algn="ctr"/>
                      <a:r>
                        <a:rPr kumimoji="1" lang="ja-JP" altLang="en-US" sz="3200"/>
                        <a:t>確率</a:t>
                      </a:r>
                    </a:p>
                  </a:txBody>
                  <a:tcPr/>
                </a:tc>
                <a:extLst>
                  <a:ext uri="{0D108BD9-81ED-4DB2-BD59-A6C34878D82A}">
                    <a16:rowId xmlns:a16="http://schemas.microsoft.com/office/drawing/2014/main" val="523836565"/>
                  </a:ext>
                </a:extLst>
              </a:tr>
              <a:tr h="687733">
                <a:tc>
                  <a:txBody>
                    <a:bodyPr/>
                    <a:lstStyle/>
                    <a:p>
                      <a:r>
                        <a:rPr lang="ja-JP" altLang="en-US" sz="3200"/>
                        <a:t>神社</a:t>
                      </a:r>
                      <a:endParaRPr kumimoji="1" lang="ja-JP" altLang="en-US" sz="3200"/>
                    </a:p>
                  </a:txBody>
                  <a:tcPr/>
                </a:tc>
                <a:tc>
                  <a:txBody>
                    <a:bodyPr/>
                    <a:lstStyle/>
                    <a:p>
                      <a:r>
                        <a:rPr lang="en-US" altLang="ja-JP" sz="3200" dirty="0"/>
                        <a:t>0.0678797…</a:t>
                      </a:r>
                      <a:endParaRPr kumimoji="1" lang="ja-JP" altLang="en-US" sz="3200"/>
                    </a:p>
                  </a:txBody>
                  <a:tcPr/>
                </a:tc>
                <a:extLst>
                  <a:ext uri="{0D108BD9-81ED-4DB2-BD59-A6C34878D82A}">
                    <a16:rowId xmlns:a16="http://schemas.microsoft.com/office/drawing/2014/main" val="4074486588"/>
                  </a:ext>
                </a:extLst>
              </a:tr>
              <a:tr h="687733">
                <a:tc>
                  <a:txBody>
                    <a:bodyPr/>
                    <a:lstStyle/>
                    <a:p>
                      <a:r>
                        <a:rPr lang="ja-JP" altLang="en-US" sz="3200"/>
                        <a:t>境内 </a:t>
                      </a:r>
                      <a:endParaRPr kumimoji="1" lang="ja-JP" altLang="en-US" sz="3200"/>
                    </a:p>
                  </a:txBody>
                  <a:tcPr/>
                </a:tc>
                <a:tc>
                  <a:txBody>
                    <a:bodyPr/>
                    <a:lstStyle/>
                    <a:p>
                      <a:r>
                        <a:rPr lang="en-US" altLang="ja-JP" sz="3200" dirty="0"/>
                        <a:t>0.0212040…</a:t>
                      </a:r>
                      <a:endParaRPr kumimoji="1" lang="ja-JP" altLang="en-US" sz="3200"/>
                    </a:p>
                  </a:txBody>
                  <a:tcPr/>
                </a:tc>
                <a:extLst>
                  <a:ext uri="{0D108BD9-81ED-4DB2-BD59-A6C34878D82A}">
                    <a16:rowId xmlns:a16="http://schemas.microsoft.com/office/drawing/2014/main" val="29630606"/>
                  </a:ext>
                </a:extLst>
              </a:tr>
              <a:tr h="687733">
                <a:tc>
                  <a:txBody>
                    <a:bodyPr/>
                    <a:lstStyle/>
                    <a:p>
                      <a:r>
                        <a:rPr lang="ja-JP" altLang="en-US" sz="3200"/>
                        <a:t>参拝 </a:t>
                      </a:r>
                      <a:endParaRPr kumimoji="1" lang="ja-JP" altLang="en-US" sz="3200"/>
                    </a:p>
                  </a:txBody>
                  <a:tcPr/>
                </a:tc>
                <a:tc>
                  <a:txBody>
                    <a:bodyPr/>
                    <a:lstStyle/>
                    <a:p>
                      <a:r>
                        <a:rPr lang="en-US" altLang="ja-JP" sz="3200" dirty="0"/>
                        <a:t>0.0166709…</a:t>
                      </a:r>
                    </a:p>
                  </a:txBody>
                  <a:tcPr/>
                </a:tc>
                <a:extLst>
                  <a:ext uri="{0D108BD9-81ED-4DB2-BD59-A6C34878D82A}">
                    <a16:rowId xmlns:a16="http://schemas.microsoft.com/office/drawing/2014/main" val="176714018"/>
                  </a:ext>
                </a:extLst>
              </a:tr>
              <a:tr h="687733">
                <a:tc>
                  <a:txBody>
                    <a:bodyPr/>
                    <a:lstStyle/>
                    <a:p>
                      <a:r>
                        <a:rPr lang="ja-JP" altLang="en-US" sz="3200"/>
                        <a:t>お参り </a:t>
                      </a:r>
                      <a:endParaRPr kumimoji="1" lang="ja-JP" altLang="en-US" sz="3200"/>
                    </a:p>
                  </a:txBody>
                  <a:tcPr/>
                </a:tc>
                <a:tc>
                  <a:txBody>
                    <a:bodyPr/>
                    <a:lstStyle/>
                    <a:p>
                      <a:r>
                        <a:rPr lang="en-US" altLang="ja-JP" sz="3200" dirty="0"/>
                        <a:t>0.0153253…</a:t>
                      </a:r>
                    </a:p>
                  </a:txBody>
                  <a:tcPr/>
                </a:tc>
                <a:extLst>
                  <a:ext uri="{0D108BD9-81ED-4DB2-BD59-A6C34878D82A}">
                    <a16:rowId xmlns:a16="http://schemas.microsoft.com/office/drawing/2014/main" val="4162520137"/>
                  </a:ext>
                </a:extLst>
              </a:tr>
            </a:tbl>
          </a:graphicData>
        </a:graphic>
      </p:graphicFrame>
      <p:graphicFrame>
        <p:nvGraphicFramePr>
          <p:cNvPr id="137" name="表 136">
            <a:extLst>
              <a:ext uri="{FF2B5EF4-FFF2-40B4-BE49-F238E27FC236}">
                <a16:creationId xmlns:a16="http://schemas.microsoft.com/office/drawing/2014/main" id="{B67E3F7E-0012-704B-92DD-8CC28B6B6B69}"/>
              </a:ext>
            </a:extLst>
          </p:cNvPr>
          <p:cNvGraphicFramePr>
            <a:graphicFrameLocks noGrp="1"/>
          </p:cNvGraphicFramePr>
          <p:nvPr>
            <p:extLst>
              <p:ext uri="{D42A27DB-BD31-4B8C-83A1-F6EECF244321}">
                <p14:modId xmlns:p14="http://schemas.microsoft.com/office/powerpoint/2010/main" val="3299245873"/>
              </p:ext>
            </p:extLst>
          </p:nvPr>
        </p:nvGraphicFramePr>
        <p:xfrm>
          <a:off x="-7680131" y="29699664"/>
          <a:ext cx="5675740" cy="3688080"/>
        </p:xfrm>
        <a:graphic>
          <a:graphicData uri="http://schemas.openxmlformats.org/drawingml/2006/table">
            <a:tbl>
              <a:tblPr firstRow="1" bandRow="1">
                <a:tableStyleId>{2A488322-F2BA-4B5B-9748-0D474271808F}</a:tableStyleId>
              </a:tblPr>
              <a:tblGrid>
                <a:gridCol w="1959820">
                  <a:extLst>
                    <a:ext uri="{9D8B030D-6E8A-4147-A177-3AD203B41FA5}">
                      <a16:colId xmlns:a16="http://schemas.microsoft.com/office/drawing/2014/main" val="476507974"/>
                    </a:ext>
                  </a:extLst>
                </a:gridCol>
                <a:gridCol w="3715920">
                  <a:extLst>
                    <a:ext uri="{9D8B030D-6E8A-4147-A177-3AD203B41FA5}">
                      <a16:colId xmlns:a16="http://schemas.microsoft.com/office/drawing/2014/main" val="1990266496"/>
                    </a:ext>
                  </a:extLst>
                </a:gridCol>
              </a:tblGrid>
              <a:tr h="468680">
                <a:tc>
                  <a:txBody>
                    <a:bodyPr/>
                    <a:lstStyle/>
                    <a:p>
                      <a:pPr algn="ctr"/>
                      <a:r>
                        <a:rPr kumimoji="1" lang="ja-JP" altLang="en-US" sz="3600"/>
                        <a:t>単語</a:t>
                      </a:r>
                    </a:p>
                  </a:txBody>
                  <a:tcPr/>
                </a:tc>
                <a:tc>
                  <a:txBody>
                    <a:bodyPr/>
                    <a:lstStyle/>
                    <a:p>
                      <a:pPr algn="ctr"/>
                      <a:r>
                        <a:rPr kumimoji="1" lang="ja-JP" altLang="en-US" sz="3600"/>
                        <a:t>確率</a:t>
                      </a:r>
                    </a:p>
                  </a:txBody>
                  <a:tcPr/>
                </a:tc>
                <a:extLst>
                  <a:ext uri="{0D108BD9-81ED-4DB2-BD59-A6C34878D82A}">
                    <a16:rowId xmlns:a16="http://schemas.microsoft.com/office/drawing/2014/main" val="523836565"/>
                  </a:ext>
                </a:extLst>
              </a:tr>
              <a:tr h="734632">
                <a:tc>
                  <a:txBody>
                    <a:bodyPr/>
                    <a:lstStyle/>
                    <a:p>
                      <a:r>
                        <a:rPr kumimoji="1" lang="ja-JP" altLang="en-US" sz="4400"/>
                        <a:t>街</a:t>
                      </a:r>
                    </a:p>
                  </a:txBody>
                  <a:tcPr/>
                </a:tc>
                <a:tc>
                  <a:txBody>
                    <a:bodyPr/>
                    <a:lstStyle/>
                    <a:p>
                      <a:r>
                        <a:rPr lang="en-US" altLang="ja-JP" sz="4400" dirty="0"/>
                        <a:t>0.0118167…</a:t>
                      </a:r>
                      <a:endParaRPr kumimoji="1" lang="ja-JP" altLang="en-US" sz="4400"/>
                    </a:p>
                  </a:txBody>
                  <a:tcPr/>
                </a:tc>
                <a:extLst>
                  <a:ext uri="{0D108BD9-81ED-4DB2-BD59-A6C34878D82A}">
                    <a16:rowId xmlns:a16="http://schemas.microsoft.com/office/drawing/2014/main" val="4074486588"/>
                  </a:ext>
                </a:extLst>
              </a:tr>
              <a:tr h="734632">
                <a:tc>
                  <a:txBody>
                    <a:bodyPr/>
                    <a:lstStyle/>
                    <a:p>
                      <a:r>
                        <a:rPr lang="ja-JP" altLang="en-US" sz="4400"/>
                        <a:t>観光 </a:t>
                      </a:r>
                      <a:endParaRPr kumimoji="1" lang="ja-JP" altLang="en-US" sz="4400"/>
                    </a:p>
                  </a:txBody>
                  <a:tcPr/>
                </a:tc>
                <a:tc>
                  <a:txBody>
                    <a:bodyPr/>
                    <a:lstStyle/>
                    <a:p>
                      <a:r>
                        <a:rPr lang="en-US" altLang="ja-JP" sz="4400" dirty="0"/>
                        <a:t>0.0109105…</a:t>
                      </a:r>
                      <a:endParaRPr kumimoji="1" lang="ja-JP" altLang="en-US" sz="4400"/>
                    </a:p>
                  </a:txBody>
                  <a:tcPr/>
                </a:tc>
                <a:extLst>
                  <a:ext uri="{0D108BD9-81ED-4DB2-BD59-A6C34878D82A}">
                    <a16:rowId xmlns:a16="http://schemas.microsoft.com/office/drawing/2014/main" val="29630606"/>
                  </a:ext>
                </a:extLst>
              </a:tr>
              <a:tr h="734632">
                <a:tc>
                  <a:txBody>
                    <a:bodyPr/>
                    <a:lstStyle/>
                    <a:p>
                      <a:r>
                        <a:rPr lang="ja-JP" altLang="en-US" sz="4400"/>
                        <a:t>案内 </a:t>
                      </a:r>
                      <a:endParaRPr kumimoji="1" lang="ja-JP" altLang="en-US" sz="4400"/>
                    </a:p>
                  </a:txBody>
                  <a:tcPr/>
                </a:tc>
                <a:tc>
                  <a:txBody>
                    <a:bodyPr/>
                    <a:lstStyle/>
                    <a:p>
                      <a:r>
                        <a:rPr lang="en-US" altLang="ja-JP" sz="4400" dirty="0"/>
                        <a:t>0.0073654…</a:t>
                      </a:r>
                    </a:p>
                  </a:txBody>
                  <a:tcPr/>
                </a:tc>
                <a:extLst>
                  <a:ext uri="{0D108BD9-81ED-4DB2-BD59-A6C34878D82A}">
                    <a16:rowId xmlns:a16="http://schemas.microsoft.com/office/drawing/2014/main" val="176714018"/>
                  </a:ext>
                </a:extLst>
              </a:tr>
              <a:tr h="734632">
                <a:tc>
                  <a:txBody>
                    <a:bodyPr/>
                    <a:lstStyle/>
                    <a:p>
                      <a:r>
                        <a:rPr lang="ja-JP" altLang="en-US" sz="4400"/>
                        <a:t>観戦 </a:t>
                      </a:r>
                      <a:endParaRPr kumimoji="1" lang="ja-JP" altLang="en-US" sz="4400"/>
                    </a:p>
                  </a:txBody>
                  <a:tcPr/>
                </a:tc>
                <a:tc>
                  <a:txBody>
                    <a:bodyPr/>
                    <a:lstStyle/>
                    <a:p>
                      <a:r>
                        <a:rPr lang="en-US" altLang="ja-JP" sz="4400" dirty="0"/>
                        <a:t>0.0068173…</a:t>
                      </a:r>
                    </a:p>
                  </a:txBody>
                  <a:tcPr/>
                </a:tc>
                <a:extLst>
                  <a:ext uri="{0D108BD9-81ED-4DB2-BD59-A6C34878D82A}">
                    <a16:rowId xmlns:a16="http://schemas.microsoft.com/office/drawing/2014/main" val="4162520137"/>
                  </a:ext>
                </a:extLst>
              </a:tr>
            </a:tbl>
          </a:graphicData>
        </a:graphic>
      </p:graphicFrame>
      <p:sp>
        <p:nvSpPr>
          <p:cNvPr id="40" name="テキスト ボックス 39">
            <a:extLst>
              <a:ext uri="{FF2B5EF4-FFF2-40B4-BE49-F238E27FC236}">
                <a16:creationId xmlns:a16="http://schemas.microsoft.com/office/drawing/2014/main" id="{380F16E4-F201-DF40-A0FE-F061ABA9CBB0}"/>
              </a:ext>
            </a:extLst>
          </p:cNvPr>
          <p:cNvSpPr txBox="1"/>
          <p:nvPr/>
        </p:nvSpPr>
        <p:spPr>
          <a:xfrm>
            <a:off x="2146734" y="31312671"/>
            <a:ext cx="4339650" cy="646331"/>
          </a:xfrm>
          <a:prstGeom prst="rect">
            <a:avLst/>
          </a:prstGeom>
          <a:noFill/>
        </p:spPr>
        <p:txBody>
          <a:bodyPr wrap="none" rtlCol="0">
            <a:spAutoFit/>
          </a:bodyPr>
          <a:lstStyle/>
          <a:p>
            <a:r>
              <a:rPr kumimoji="1" lang="ja-JP" altLang="en-US" sz="3600"/>
              <a:t>トピック＃０の分布</a:t>
            </a:r>
          </a:p>
        </p:txBody>
      </p:sp>
      <p:sp>
        <p:nvSpPr>
          <p:cNvPr id="138" name="テキスト ボックス 137">
            <a:extLst>
              <a:ext uri="{FF2B5EF4-FFF2-40B4-BE49-F238E27FC236}">
                <a16:creationId xmlns:a16="http://schemas.microsoft.com/office/drawing/2014/main" id="{6DAD1E89-E75D-8E48-A040-08FD5A6EDF14}"/>
              </a:ext>
            </a:extLst>
          </p:cNvPr>
          <p:cNvSpPr txBox="1"/>
          <p:nvPr/>
        </p:nvSpPr>
        <p:spPr>
          <a:xfrm>
            <a:off x="6464677" y="31299204"/>
            <a:ext cx="4339650" cy="646331"/>
          </a:xfrm>
          <a:prstGeom prst="rect">
            <a:avLst/>
          </a:prstGeom>
          <a:noFill/>
        </p:spPr>
        <p:txBody>
          <a:bodyPr wrap="none" rtlCol="0">
            <a:spAutoFit/>
          </a:bodyPr>
          <a:lstStyle/>
          <a:p>
            <a:r>
              <a:rPr kumimoji="1" lang="ja-JP" altLang="en-US" sz="3600"/>
              <a:t>トピック＃１の分布</a:t>
            </a:r>
          </a:p>
        </p:txBody>
      </p:sp>
      <p:graphicFrame>
        <p:nvGraphicFramePr>
          <p:cNvPr id="139" name="表 138">
            <a:extLst>
              <a:ext uri="{FF2B5EF4-FFF2-40B4-BE49-F238E27FC236}">
                <a16:creationId xmlns:a16="http://schemas.microsoft.com/office/drawing/2014/main" id="{1C54F661-39C1-754B-9BD5-7F591567ACDA}"/>
              </a:ext>
            </a:extLst>
          </p:cNvPr>
          <p:cNvGraphicFramePr>
            <a:graphicFrameLocks noGrp="1"/>
          </p:cNvGraphicFramePr>
          <p:nvPr>
            <p:extLst>
              <p:ext uri="{D42A27DB-BD31-4B8C-83A1-F6EECF244321}">
                <p14:modId xmlns:p14="http://schemas.microsoft.com/office/powerpoint/2010/main" val="1487283262"/>
              </p:ext>
            </p:extLst>
          </p:nvPr>
        </p:nvGraphicFramePr>
        <p:xfrm>
          <a:off x="6634157" y="32117581"/>
          <a:ext cx="3984772" cy="3330052"/>
        </p:xfrm>
        <a:graphic>
          <a:graphicData uri="http://schemas.openxmlformats.org/drawingml/2006/table">
            <a:tbl>
              <a:tblPr firstRow="1" bandRow="1">
                <a:tableStyleId>{2A488322-F2BA-4B5B-9748-0D474271808F}</a:tableStyleId>
              </a:tblPr>
              <a:tblGrid>
                <a:gridCol w="1674642">
                  <a:extLst>
                    <a:ext uri="{9D8B030D-6E8A-4147-A177-3AD203B41FA5}">
                      <a16:colId xmlns:a16="http://schemas.microsoft.com/office/drawing/2014/main" val="476507974"/>
                    </a:ext>
                  </a:extLst>
                </a:gridCol>
                <a:gridCol w="2310130">
                  <a:extLst>
                    <a:ext uri="{9D8B030D-6E8A-4147-A177-3AD203B41FA5}">
                      <a16:colId xmlns:a16="http://schemas.microsoft.com/office/drawing/2014/main" val="1990266496"/>
                    </a:ext>
                  </a:extLst>
                </a:gridCol>
              </a:tblGrid>
              <a:tr h="577696">
                <a:tc>
                  <a:txBody>
                    <a:bodyPr/>
                    <a:lstStyle/>
                    <a:p>
                      <a:pPr algn="ctr"/>
                      <a:r>
                        <a:rPr kumimoji="1" lang="ja-JP" altLang="en-US" sz="3200"/>
                        <a:t>単語</a:t>
                      </a:r>
                    </a:p>
                  </a:txBody>
                  <a:tcPr/>
                </a:tc>
                <a:tc>
                  <a:txBody>
                    <a:bodyPr/>
                    <a:lstStyle/>
                    <a:p>
                      <a:pPr algn="ctr"/>
                      <a:r>
                        <a:rPr kumimoji="1" lang="ja-JP" altLang="en-US" sz="3200"/>
                        <a:t>確率</a:t>
                      </a:r>
                    </a:p>
                  </a:txBody>
                  <a:tcPr/>
                </a:tc>
                <a:extLst>
                  <a:ext uri="{0D108BD9-81ED-4DB2-BD59-A6C34878D82A}">
                    <a16:rowId xmlns:a16="http://schemas.microsoft.com/office/drawing/2014/main" val="523836565"/>
                  </a:ext>
                </a:extLst>
              </a:tr>
              <a:tr h="687733">
                <a:tc>
                  <a:txBody>
                    <a:bodyPr/>
                    <a:lstStyle/>
                    <a:p>
                      <a:r>
                        <a:rPr kumimoji="1" lang="ja-JP" altLang="en-US" sz="3200"/>
                        <a:t>街</a:t>
                      </a:r>
                    </a:p>
                  </a:txBody>
                  <a:tcPr/>
                </a:tc>
                <a:tc>
                  <a:txBody>
                    <a:bodyPr/>
                    <a:lstStyle/>
                    <a:p>
                      <a:r>
                        <a:rPr lang="en-US" altLang="ja-JP" sz="3200" dirty="0"/>
                        <a:t>0.0118167…</a:t>
                      </a:r>
                      <a:endParaRPr kumimoji="1" lang="ja-JP" altLang="en-US" sz="3200"/>
                    </a:p>
                  </a:txBody>
                  <a:tcPr/>
                </a:tc>
                <a:extLst>
                  <a:ext uri="{0D108BD9-81ED-4DB2-BD59-A6C34878D82A}">
                    <a16:rowId xmlns:a16="http://schemas.microsoft.com/office/drawing/2014/main" val="4074486588"/>
                  </a:ext>
                </a:extLst>
              </a:tr>
              <a:tr h="687733">
                <a:tc>
                  <a:txBody>
                    <a:bodyPr/>
                    <a:lstStyle/>
                    <a:p>
                      <a:r>
                        <a:rPr lang="ja-JP" altLang="en-US" sz="3200"/>
                        <a:t>観光 </a:t>
                      </a:r>
                      <a:endParaRPr kumimoji="1" lang="ja-JP" altLang="en-US" sz="3200"/>
                    </a:p>
                  </a:txBody>
                  <a:tcPr/>
                </a:tc>
                <a:tc>
                  <a:txBody>
                    <a:bodyPr/>
                    <a:lstStyle/>
                    <a:p>
                      <a:r>
                        <a:rPr lang="en-US" altLang="ja-JP" sz="3200" dirty="0"/>
                        <a:t>0.0109105…</a:t>
                      </a:r>
                      <a:endParaRPr kumimoji="1" lang="ja-JP" altLang="en-US" sz="3200"/>
                    </a:p>
                  </a:txBody>
                  <a:tcPr/>
                </a:tc>
                <a:extLst>
                  <a:ext uri="{0D108BD9-81ED-4DB2-BD59-A6C34878D82A}">
                    <a16:rowId xmlns:a16="http://schemas.microsoft.com/office/drawing/2014/main" val="29630606"/>
                  </a:ext>
                </a:extLst>
              </a:tr>
              <a:tr h="687733">
                <a:tc>
                  <a:txBody>
                    <a:bodyPr/>
                    <a:lstStyle/>
                    <a:p>
                      <a:r>
                        <a:rPr lang="ja-JP" altLang="en-US" sz="3200"/>
                        <a:t>案内 </a:t>
                      </a:r>
                      <a:endParaRPr kumimoji="1" lang="ja-JP" altLang="en-US" sz="3200"/>
                    </a:p>
                  </a:txBody>
                  <a:tcPr/>
                </a:tc>
                <a:tc>
                  <a:txBody>
                    <a:bodyPr/>
                    <a:lstStyle/>
                    <a:p>
                      <a:r>
                        <a:rPr lang="en-US" altLang="ja-JP" sz="3200" dirty="0"/>
                        <a:t>0.0073654…</a:t>
                      </a:r>
                    </a:p>
                  </a:txBody>
                  <a:tcPr/>
                </a:tc>
                <a:extLst>
                  <a:ext uri="{0D108BD9-81ED-4DB2-BD59-A6C34878D82A}">
                    <a16:rowId xmlns:a16="http://schemas.microsoft.com/office/drawing/2014/main" val="176714018"/>
                  </a:ext>
                </a:extLst>
              </a:tr>
              <a:tr h="687733">
                <a:tc>
                  <a:txBody>
                    <a:bodyPr/>
                    <a:lstStyle/>
                    <a:p>
                      <a:r>
                        <a:rPr lang="ja-JP" altLang="en-US" sz="3200"/>
                        <a:t>観戦 </a:t>
                      </a:r>
                      <a:endParaRPr kumimoji="1" lang="ja-JP" altLang="en-US" sz="3200"/>
                    </a:p>
                  </a:txBody>
                  <a:tcPr/>
                </a:tc>
                <a:tc>
                  <a:txBody>
                    <a:bodyPr/>
                    <a:lstStyle/>
                    <a:p>
                      <a:r>
                        <a:rPr lang="en-US" altLang="ja-JP" sz="3200" dirty="0"/>
                        <a:t>0.0068173…</a:t>
                      </a:r>
                    </a:p>
                  </a:txBody>
                  <a:tcPr/>
                </a:tc>
                <a:extLst>
                  <a:ext uri="{0D108BD9-81ED-4DB2-BD59-A6C34878D82A}">
                    <a16:rowId xmlns:a16="http://schemas.microsoft.com/office/drawing/2014/main" val="4162520137"/>
                  </a:ext>
                </a:extLst>
              </a:tr>
            </a:tbl>
          </a:graphicData>
        </a:graphic>
      </p:graphicFrame>
      <p:sp>
        <p:nvSpPr>
          <p:cNvPr id="140" name="テキスト ボックス 139">
            <a:extLst>
              <a:ext uri="{FF2B5EF4-FFF2-40B4-BE49-F238E27FC236}">
                <a16:creationId xmlns:a16="http://schemas.microsoft.com/office/drawing/2014/main" id="{3F2A80E1-F3E0-4144-BCAE-7E48A3A72D51}"/>
              </a:ext>
            </a:extLst>
          </p:cNvPr>
          <p:cNvSpPr txBox="1"/>
          <p:nvPr/>
        </p:nvSpPr>
        <p:spPr>
          <a:xfrm>
            <a:off x="15200270" y="31346585"/>
            <a:ext cx="1569660" cy="646331"/>
          </a:xfrm>
          <a:prstGeom prst="rect">
            <a:avLst/>
          </a:prstGeom>
          <a:noFill/>
        </p:spPr>
        <p:txBody>
          <a:bodyPr wrap="none" rtlCol="0">
            <a:spAutoFit/>
          </a:bodyPr>
          <a:lstStyle/>
          <a:p>
            <a:r>
              <a:rPr kumimoji="1" lang="ja-JP" altLang="en-US" sz="3600"/>
              <a:t>・・・</a:t>
            </a:r>
          </a:p>
        </p:txBody>
      </p:sp>
      <p:sp>
        <p:nvSpPr>
          <p:cNvPr id="141" name="テキスト ボックス 140">
            <a:extLst>
              <a:ext uri="{FF2B5EF4-FFF2-40B4-BE49-F238E27FC236}">
                <a16:creationId xmlns:a16="http://schemas.microsoft.com/office/drawing/2014/main" id="{E91F0C88-229B-794D-B462-2152C26E648B}"/>
              </a:ext>
            </a:extLst>
          </p:cNvPr>
          <p:cNvSpPr txBox="1"/>
          <p:nvPr/>
        </p:nvSpPr>
        <p:spPr>
          <a:xfrm>
            <a:off x="15275667" y="33587328"/>
            <a:ext cx="1569660" cy="646331"/>
          </a:xfrm>
          <a:prstGeom prst="rect">
            <a:avLst/>
          </a:prstGeom>
          <a:noFill/>
        </p:spPr>
        <p:txBody>
          <a:bodyPr wrap="none" rtlCol="0">
            <a:spAutoFit/>
          </a:bodyPr>
          <a:lstStyle/>
          <a:p>
            <a:r>
              <a:rPr kumimoji="1" lang="ja-JP" altLang="en-US" sz="3600"/>
              <a:t>・・・</a:t>
            </a:r>
          </a:p>
        </p:txBody>
      </p:sp>
      <p:sp>
        <p:nvSpPr>
          <p:cNvPr id="142" name="テキスト ボックス 141">
            <a:extLst>
              <a:ext uri="{FF2B5EF4-FFF2-40B4-BE49-F238E27FC236}">
                <a16:creationId xmlns:a16="http://schemas.microsoft.com/office/drawing/2014/main" id="{BC723081-F192-A440-87BF-F053A844265F}"/>
              </a:ext>
            </a:extLst>
          </p:cNvPr>
          <p:cNvSpPr txBox="1"/>
          <p:nvPr/>
        </p:nvSpPr>
        <p:spPr>
          <a:xfrm>
            <a:off x="19550152" y="31334015"/>
            <a:ext cx="8494633" cy="646331"/>
          </a:xfrm>
          <a:prstGeom prst="rect">
            <a:avLst/>
          </a:prstGeom>
          <a:noFill/>
        </p:spPr>
        <p:txBody>
          <a:bodyPr wrap="none" rtlCol="0">
            <a:spAutoFit/>
          </a:bodyPr>
          <a:lstStyle/>
          <a:p>
            <a:r>
              <a:rPr lang="ja-JP" altLang="en-US" sz="3600"/>
              <a:t>「横浜赤レンガ倉庫」のトピックの分布</a:t>
            </a:r>
          </a:p>
        </p:txBody>
      </p:sp>
      <p:graphicFrame>
        <p:nvGraphicFramePr>
          <p:cNvPr id="143" name="表 142">
            <a:extLst>
              <a:ext uri="{FF2B5EF4-FFF2-40B4-BE49-F238E27FC236}">
                <a16:creationId xmlns:a16="http://schemas.microsoft.com/office/drawing/2014/main" id="{0E4B100A-27E9-5848-9D88-37A1787F98E0}"/>
              </a:ext>
            </a:extLst>
          </p:cNvPr>
          <p:cNvGraphicFramePr>
            <a:graphicFrameLocks noGrp="1"/>
          </p:cNvGraphicFramePr>
          <p:nvPr>
            <p:extLst>
              <p:ext uri="{D42A27DB-BD31-4B8C-83A1-F6EECF244321}">
                <p14:modId xmlns:p14="http://schemas.microsoft.com/office/powerpoint/2010/main" val="1990620695"/>
              </p:ext>
            </p:extLst>
          </p:nvPr>
        </p:nvGraphicFramePr>
        <p:xfrm>
          <a:off x="21153176" y="32136860"/>
          <a:ext cx="6073244" cy="3330052"/>
        </p:xfrm>
        <a:graphic>
          <a:graphicData uri="http://schemas.openxmlformats.org/drawingml/2006/table">
            <a:tbl>
              <a:tblPr firstRow="1" bandRow="1">
                <a:tableStyleId>{2A488322-F2BA-4B5B-9748-0D474271808F}</a:tableStyleId>
              </a:tblPr>
              <a:tblGrid>
                <a:gridCol w="3694982">
                  <a:extLst>
                    <a:ext uri="{9D8B030D-6E8A-4147-A177-3AD203B41FA5}">
                      <a16:colId xmlns:a16="http://schemas.microsoft.com/office/drawing/2014/main" val="476507974"/>
                    </a:ext>
                  </a:extLst>
                </a:gridCol>
                <a:gridCol w="2378262">
                  <a:extLst>
                    <a:ext uri="{9D8B030D-6E8A-4147-A177-3AD203B41FA5}">
                      <a16:colId xmlns:a16="http://schemas.microsoft.com/office/drawing/2014/main" val="1990266496"/>
                    </a:ext>
                  </a:extLst>
                </a:gridCol>
              </a:tblGrid>
              <a:tr h="577696">
                <a:tc>
                  <a:txBody>
                    <a:bodyPr/>
                    <a:lstStyle/>
                    <a:p>
                      <a:pPr algn="ctr"/>
                      <a:r>
                        <a:rPr kumimoji="1" lang="ja-JP" altLang="en-US" sz="3200"/>
                        <a:t>トピック番号</a:t>
                      </a:r>
                    </a:p>
                  </a:txBody>
                  <a:tcPr/>
                </a:tc>
                <a:tc>
                  <a:txBody>
                    <a:bodyPr/>
                    <a:lstStyle/>
                    <a:p>
                      <a:pPr algn="ctr"/>
                      <a:r>
                        <a:rPr kumimoji="1" lang="ja-JP" altLang="en-US" sz="3200"/>
                        <a:t>確率</a:t>
                      </a:r>
                    </a:p>
                  </a:txBody>
                  <a:tcPr/>
                </a:tc>
                <a:extLst>
                  <a:ext uri="{0D108BD9-81ED-4DB2-BD59-A6C34878D82A}">
                    <a16:rowId xmlns:a16="http://schemas.microsoft.com/office/drawing/2014/main" val="523836565"/>
                  </a:ext>
                </a:extLst>
              </a:tr>
              <a:tr h="687733">
                <a:tc>
                  <a:txBody>
                    <a:bodyPr/>
                    <a:lstStyle/>
                    <a:p>
                      <a:r>
                        <a:rPr kumimoji="1" lang="en-US" altLang="ja-JP" sz="3200" dirty="0"/>
                        <a:t>2</a:t>
                      </a:r>
                      <a:endParaRPr kumimoji="1" lang="ja-JP" altLang="en-US" sz="3200"/>
                    </a:p>
                  </a:txBody>
                  <a:tcPr/>
                </a:tc>
                <a:tc>
                  <a:txBody>
                    <a:bodyPr/>
                    <a:lstStyle/>
                    <a:p>
                      <a:r>
                        <a:rPr lang="en-US" altLang="ja-JP" sz="3200" dirty="0"/>
                        <a:t>0.5783680…</a:t>
                      </a:r>
                      <a:endParaRPr kumimoji="1" lang="ja-JP" altLang="en-US" sz="3200"/>
                    </a:p>
                  </a:txBody>
                  <a:tcPr/>
                </a:tc>
                <a:extLst>
                  <a:ext uri="{0D108BD9-81ED-4DB2-BD59-A6C34878D82A}">
                    <a16:rowId xmlns:a16="http://schemas.microsoft.com/office/drawing/2014/main" val="4074486588"/>
                  </a:ext>
                </a:extLst>
              </a:tr>
              <a:tr h="687733">
                <a:tc>
                  <a:txBody>
                    <a:bodyPr/>
                    <a:lstStyle/>
                    <a:p>
                      <a:r>
                        <a:rPr lang="en-US" altLang="ja-JP" sz="3200" dirty="0"/>
                        <a:t>6</a:t>
                      </a:r>
                      <a:r>
                        <a:rPr lang="ja-JP" altLang="en-US" sz="3200"/>
                        <a:t> </a:t>
                      </a:r>
                      <a:endParaRPr kumimoji="1" lang="ja-JP" altLang="en-US" sz="3200"/>
                    </a:p>
                  </a:txBody>
                  <a:tcPr/>
                </a:tc>
                <a:tc>
                  <a:txBody>
                    <a:bodyPr/>
                    <a:lstStyle/>
                    <a:p>
                      <a:r>
                        <a:rPr lang="en-US" altLang="ja-JP" sz="3200" dirty="0"/>
                        <a:t>0.1379101…</a:t>
                      </a:r>
                      <a:endParaRPr kumimoji="1" lang="ja-JP" altLang="en-US" sz="3200"/>
                    </a:p>
                  </a:txBody>
                  <a:tcPr/>
                </a:tc>
                <a:extLst>
                  <a:ext uri="{0D108BD9-81ED-4DB2-BD59-A6C34878D82A}">
                    <a16:rowId xmlns:a16="http://schemas.microsoft.com/office/drawing/2014/main" val="29630606"/>
                  </a:ext>
                </a:extLst>
              </a:tr>
              <a:tr h="687733">
                <a:tc>
                  <a:txBody>
                    <a:bodyPr/>
                    <a:lstStyle/>
                    <a:p>
                      <a:r>
                        <a:rPr lang="en-US" altLang="ja-JP" sz="3200" dirty="0"/>
                        <a:t>9</a:t>
                      </a:r>
                      <a:r>
                        <a:rPr lang="ja-JP" altLang="en-US" sz="3200"/>
                        <a:t> </a:t>
                      </a:r>
                      <a:endParaRPr kumimoji="1" lang="ja-JP" altLang="en-US" sz="3200"/>
                    </a:p>
                  </a:txBody>
                  <a:tcPr/>
                </a:tc>
                <a:tc>
                  <a:txBody>
                    <a:bodyPr/>
                    <a:lstStyle/>
                    <a:p>
                      <a:r>
                        <a:rPr lang="en-US" altLang="ja-JP" sz="3200" dirty="0"/>
                        <a:t>0.1238372…</a:t>
                      </a:r>
                    </a:p>
                  </a:txBody>
                  <a:tcPr/>
                </a:tc>
                <a:extLst>
                  <a:ext uri="{0D108BD9-81ED-4DB2-BD59-A6C34878D82A}">
                    <a16:rowId xmlns:a16="http://schemas.microsoft.com/office/drawing/2014/main" val="176714018"/>
                  </a:ext>
                </a:extLst>
              </a:tr>
              <a:tr h="687733">
                <a:tc>
                  <a:txBody>
                    <a:bodyPr/>
                    <a:lstStyle/>
                    <a:p>
                      <a:r>
                        <a:rPr lang="en-US" altLang="ja-JP" sz="3200" dirty="0"/>
                        <a:t>4</a:t>
                      </a:r>
                      <a:endParaRPr kumimoji="1" lang="ja-JP" altLang="en-US" sz="3200"/>
                    </a:p>
                  </a:txBody>
                  <a:tcPr/>
                </a:tc>
                <a:tc>
                  <a:txBody>
                    <a:bodyPr/>
                    <a:lstStyle/>
                    <a:p>
                      <a:r>
                        <a:rPr lang="en-US" altLang="ja-JP" sz="3200" dirty="0"/>
                        <a:t>0.0762224…</a:t>
                      </a:r>
                    </a:p>
                  </a:txBody>
                  <a:tcPr/>
                </a:tc>
                <a:extLst>
                  <a:ext uri="{0D108BD9-81ED-4DB2-BD59-A6C34878D82A}">
                    <a16:rowId xmlns:a16="http://schemas.microsoft.com/office/drawing/2014/main" val="4162520137"/>
                  </a:ext>
                </a:extLst>
              </a:tr>
            </a:tbl>
          </a:graphicData>
        </a:graphic>
      </p:graphicFrame>
      <p:sp>
        <p:nvSpPr>
          <p:cNvPr id="144" name="テキスト ボックス 143">
            <a:extLst>
              <a:ext uri="{FF2B5EF4-FFF2-40B4-BE49-F238E27FC236}">
                <a16:creationId xmlns:a16="http://schemas.microsoft.com/office/drawing/2014/main" id="{4716FAF7-B1CD-BE46-ABE6-8DC91CCC4569}"/>
              </a:ext>
            </a:extLst>
          </p:cNvPr>
          <p:cNvSpPr txBox="1"/>
          <p:nvPr/>
        </p:nvSpPr>
        <p:spPr>
          <a:xfrm>
            <a:off x="10786034" y="31312671"/>
            <a:ext cx="4339650" cy="646331"/>
          </a:xfrm>
          <a:prstGeom prst="rect">
            <a:avLst/>
          </a:prstGeom>
          <a:noFill/>
        </p:spPr>
        <p:txBody>
          <a:bodyPr wrap="none" rtlCol="0">
            <a:spAutoFit/>
          </a:bodyPr>
          <a:lstStyle/>
          <a:p>
            <a:r>
              <a:rPr kumimoji="1" lang="ja-JP" altLang="en-US" sz="3600"/>
              <a:t>トピック＃</a:t>
            </a:r>
            <a:r>
              <a:rPr lang="ja-JP" altLang="en-US" sz="3600"/>
              <a:t>２</a:t>
            </a:r>
            <a:r>
              <a:rPr kumimoji="1" lang="ja-JP" altLang="en-US" sz="3600"/>
              <a:t>の分布</a:t>
            </a:r>
          </a:p>
        </p:txBody>
      </p:sp>
      <p:graphicFrame>
        <p:nvGraphicFramePr>
          <p:cNvPr id="145" name="表 144">
            <a:extLst>
              <a:ext uri="{FF2B5EF4-FFF2-40B4-BE49-F238E27FC236}">
                <a16:creationId xmlns:a16="http://schemas.microsoft.com/office/drawing/2014/main" id="{1E8D319F-D342-B142-9191-2E2B86F16C31}"/>
              </a:ext>
            </a:extLst>
          </p:cNvPr>
          <p:cNvGraphicFramePr>
            <a:graphicFrameLocks noGrp="1"/>
          </p:cNvGraphicFramePr>
          <p:nvPr>
            <p:extLst>
              <p:ext uri="{D42A27DB-BD31-4B8C-83A1-F6EECF244321}">
                <p14:modId xmlns:p14="http://schemas.microsoft.com/office/powerpoint/2010/main" val="3821792087"/>
              </p:ext>
            </p:extLst>
          </p:nvPr>
        </p:nvGraphicFramePr>
        <p:xfrm>
          <a:off x="11020270" y="32136860"/>
          <a:ext cx="3984772" cy="3330052"/>
        </p:xfrm>
        <a:graphic>
          <a:graphicData uri="http://schemas.openxmlformats.org/drawingml/2006/table">
            <a:tbl>
              <a:tblPr firstRow="1" bandRow="1">
                <a:tableStyleId>{2A488322-F2BA-4B5B-9748-0D474271808F}</a:tableStyleId>
              </a:tblPr>
              <a:tblGrid>
                <a:gridCol w="1674642">
                  <a:extLst>
                    <a:ext uri="{9D8B030D-6E8A-4147-A177-3AD203B41FA5}">
                      <a16:colId xmlns:a16="http://schemas.microsoft.com/office/drawing/2014/main" val="476507974"/>
                    </a:ext>
                  </a:extLst>
                </a:gridCol>
                <a:gridCol w="2310130">
                  <a:extLst>
                    <a:ext uri="{9D8B030D-6E8A-4147-A177-3AD203B41FA5}">
                      <a16:colId xmlns:a16="http://schemas.microsoft.com/office/drawing/2014/main" val="1990266496"/>
                    </a:ext>
                  </a:extLst>
                </a:gridCol>
              </a:tblGrid>
              <a:tr h="577696">
                <a:tc>
                  <a:txBody>
                    <a:bodyPr/>
                    <a:lstStyle/>
                    <a:p>
                      <a:pPr algn="ctr"/>
                      <a:r>
                        <a:rPr kumimoji="1" lang="ja-JP" altLang="en-US" sz="3200"/>
                        <a:t>単語</a:t>
                      </a:r>
                    </a:p>
                  </a:txBody>
                  <a:tcPr/>
                </a:tc>
                <a:tc>
                  <a:txBody>
                    <a:bodyPr/>
                    <a:lstStyle/>
                    <a:p>
                      <a:pPr algn="ctr"/>
                      <a:r>
                        <a:rPr kumimoji="1" lang="ja-JP" altLang="en-US" sz="3200"/>
                        <a:t>確率</a:t>
                      </a:r>
                    </a:p>
                  </a:txBody>
                  <a:tcPr/>
                </a:tc>
                <a:extLst>
                  <a:ext uri="{0D108BD9-81ED-4DB2-BD59-A6C34878D82A}">
                    <a16:rowId xmlns:a16="http://schemas.microsoft.com/office/drawing/2014/main" val="523836565"/>
                  </a:ext>
                </a:extLst>
              </a:tr>
              <a:tr h="687733">
                <a:tc>
                  <a:txBody>
                    <a:bodyPr/>
                    <a:lstStyle/>
                    <a:p>
                      <a:r>
                        <a:rPr kumimoji="1" lang="ja-JP" altLang="en-US" sz="3200"/>
                        <a:t>展示</a:t>
                      </a:r>
                    </a:p>
                  </a:txBody>
                  <a:tcPr/>
                </a:tc>
                <a:tc>
                  <a:txBody>
                    <a:bodyPr/>
                    <a:lstStyle/>
                    <a:p>
                      <a:r>
                        <a:rPr lang="en-US" altLang="ja-JP" sz="3200" dirty="0"/>
                        <a:t>0.0383013…</a:t>
                      </a:r>
                      <a:endParaRPr kumimoji="1" lang="ja-JP" altLang="en-US" sz="3200"/>
                    </a:p>
                  </a:txBody>
                  <a:tcPr/>
                </a:tc>
                <a:extLst>
                  <a:ext uri="{0D108BD9-81ED-4DB2-BD59-A6C34878D82A}">
                    <a16:rowId xmlns:a16="http://schemas.microsoft.com/office/drawing/2014/main" val="4074486588"/>
                  </a:ext>
                </a:extLst>
              </a:tr>
              <a:tr h="687733">
                <a:tc>
                  <a:txBody>
                    <a:bodyPr/>
                    <a:lstStyle/>
                    <a:p>
                      <a:r>
                        <a:rPr lang="ja-JP" altLang="en-US" sz="3200"/>
                        <a:t>美術館 </a:t>
                      </a:r>
                      <a:endParaRPr kumimoji="1" lang="ja-JP" altLang="en-US" sz="3200"/>
                    </a:p>
                  </a:txBody>
                  <a:tcPr/>
                </a:tc>
                <a:tc>
                  <a:txBody>
                    <a:bodyPr/>
                    <a:lstStyle/>
                    <a:p>
                      <a:r>
                        <a:rPr lang="en-US" altLang="ja-JP" sz="3200" dirty="0"/>
                        <a:t>0.0185850…</a:t>
                      </a:r>
                      <a:endParaRPr kumimoji="1" lang="ja-JP" altLang="en-US" sz="3200"/>
                    </a:p>
                  </a:txBody>
                  <a:tcPr/>
                </a:tc>
                <a:extLst>
                  <a:ext uri="{0D108BD9-81ED-4DB2-BD59-A6C34878D82A}">
                    <a16:rowId xmlns:a16="http://schemas.microsoft.com/office/drawing/2014/main" val="29630606"/>
                  </a:ext>
                </a:extLst>
              </a:tr>
              <a:tr h="687733">
                <a:tc>
                  <a:txBody>
                    <a:bodyPr/>
                    <a:lstStyle/>
                    <a:p>
                      <a:r>
                        <a:rPr lang="ja-JP" altLang="en-US" sz="3200"/>
                        <a:t>見学 </a:t>
                      </a:r>
                      <a:endParaRPr kumimoji="1" lang="ja-JP" altLang="en-US" sz="3200"/>
                    </a:p>
                  </a:txBody>
                  <a:tcPr/>
                </a:tc>
                <a:tc>
                  <a:txBody>
                    <a:bodyPr/>
                    <a:lstStyle/>
                    <a:p>
                      <a:r>
                        <a:rPr lang="en-US" altLang="ja-JP" sz="3200" dirty="0"/>
                        <a:t>0.0123906…</a:t>
                      </a:r>
                    </a:p>
                  </a:txBody>
                  <a:tcPr/>
                </a:tc>
                <a:extLst>
                  <a:ext uri="{0D108BD9-81ED-4DB2-BD59-A6C34878D82A}">
                    <a16:rowId xmlns:a16="http://schemas.microsoft.com/office/drawing/2014/main" val="176714018"/>
                  </a:ext>
                </a:extLst>
              </a:tr>
              <a:tr h="687733">
                <a:tc>
                  <a:txBody>
                    <a:bodyPr/>
                    <a:lstStyle/>
                    <a:p>
                      <a:r>
                        <a:rPr lang="ja-JP" altLang="en-US" sz="3200"/>
                        <a:t>作品 </a:t>
                      </a:r>
                      <a:endParaRPr kumimoji="1" lang="ja-JP" altLang="en-US" sz="3200"/>
                    </a:p>
                  </a:txBody>
                  <a:tcPr/>
                </a:tc>
                <a:tc>
                  <a:txBody>
                    <a:bodyPr/>
                    <a:lstStyle/>
                    <a:p>
                      <a:r>
                        <a:rPr lang="en-US" altLang="ja-JP" sz="3200" dirty="0"/>
                        <a:t>0.0095898…</a:t>
                      </a:r>
                    </a:p>
                  </a:txBody>
                  <a:tcPr/>
                </a:tc>
                <a:extLst>
                  <a:ext uri="{0D108BD9-81ED-4DB2-BD59-A6C34878D82A}">
                    <a16:rowId xmlns:a16="http://schemas.microsoft.com/office/drawing/2014/main" val="4162520137"/>
                  </a:ext>
                </a:extLst>
              </a:tr>
            </a:tbl>
          </a:graphicData>
        </a:graphic>
      </p:graphicFrame>
      <p:sp>
        <p:nvSpPr>
          <p:cNvPr id="146" name="右矢印 145">
            <a:extLst>
              <a:ext uri="{FF2B5EF4-FFF2-40B4-BE49-F238E27FC236}">
                <a16:creationId xmlns:a16="http://schemas.microsoft.com/office/drawing/2014/main" id="{8377F280-058A-564D-AEB1-BD724A264C98}"/>
              </a:ext>
            </a:extLst>
          </p:cNvPr>
          <p:cNvSpPr/>
          <p:nvPr/>
        </p:nvSpPr>
        <p:spPr>
          <a:xfrm>
            <a:off x="17732500" y="33451873"/>
            <a:ext cx="1871880" cy="843133"/>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6989913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12820</TotalTime>
  <Words>676</Words>
  <Application>Microsoft Macintosh PowerPoint</Application>
  <PresentationFormat>ユーザー設定</PresentationFormat>
  <Paragraphs>160</Paragraphs>
  <Slides>1</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游ゴシック</vt:lpstr>
      <vt:lpstr>游ゴシック Light</vt:lpstr>
      <vt:lpstr>Arial</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和田　龍樹</dc:creator>
  <cp:lastModifiedBy>和田　龍樹</cp:lastModifiedBy>
  <cp:revision>78</cp:revision>
  <cp:lastPrinted>2018-07-17T07:57:00Z</cp:lastPrinted>
  <dcterms:created xsi:type="dcterms:W3CDTF">2018-07-14T15:17:39Z</dcterms:created>
  <dcterms:modified xsi:type="dcterms:W3CDTF">2018-07-24T07:30:18Z</dcterms:modified>
</cp:coreProperties>
</file>