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30275213" cy="42803763"/>
  <p:notesSz cx="6858000" cy="9144000"/>
  <p:defaultTextStyle>
    <a:defPPr>
      <a:defRPr lang="ja-JP"/>
    </a:defPPr>
    <a:lvl1pPr marL="0" algn="l" defTabSz="3507740" rtl="0" eaLnBrk="1" latinLnBrk="0" hangingPunct="1">
      <a:defRPr kumimoji="1" sz="6906" kern="1200">
        <a:solidFill>
          <a:schemeClr val="tx1"/>
        </a:solidFill>
        <a:latin typeface="+mn-lt"/>
        <a:ea typeface="+mn-ea"/>
        <a:cs typeface="+mn-cs"/>
      </a:defRPr>
    </a:lvl1pPr>
    <a:lvl2pPr marL="1753870" algn="l" defTabSz="3507740" rtl="0" eaLnBrk="1" latinLnBrk="0" hangingPunct="1">
      <a:defRPr kumimoji="1" sz="6906" kern="1200">
        <a:solidFill>
          <a:schemeClr val="tx1"/>
        </a:solidFill>
        <a:latin typeface="+mn-lt"/>
        <a:ea typeface="+mn-ea"/>
        <a:cs typeface="+mn-cs"/>
      </a:defRPr>
    </a:lvl2pPr>
    <a:lvl3pPr marL="3507740" algn="l" defTabSz="3507740" rtl="0" eaLnBrk="1" latinLnBrk="0" hangingPunct="1">
      <a:defRPr kumimoji="1" sz="6906" kern="1200">
        <a:solidFill>
          <a:schemeClr val="tx1"/>
        </a:solidFill>
        <a:latin typeface="+mn-lt"/>
        <a:ea typeface="+mn-ea"/>
        <a:cs typeface="+mn-cs"/>
      </a:defRPr>
    </a:lvl3pPr>
    <a:lvl4pPr marL="5261613" algn="l" defTabSz="3507740" rtl="0" eaLnBrk="1" latinLnBrk="0" hangingPunct="1">
      <a:defRPr kumimoji="1" sz="6906" kern="1200">
        <a:solidFill>
          <a:schemeClr val="tx1"/>
        </a:solidFill>
        <a:latin typeface="+mn-lt"/>
        <a:ea typeface="+mn-ea"/>
        <a:cs typeface="+mn-cs"/>
      </a:defRPr>
    </a:lvl4pPr>
    <a:lvl5pPr marL="7015482" algn="l" defTabSz="3507740" rtl="0" eaLnBrk="1" latinLnBrk="0" hangingPunct="1">
      <a:defRPr kumimoji="1" sz="6906" kern="1200">
        <a:solidFill>
          <a:schemeClr val="tx1"/>
        </a:solidFill>
        <a:latin typeface="+mn-lt"/>
        <a:ea typeface="+mn-ea"/>
        <a:cs typeface="+mn-cs"/>
      </a:defRPr>
    </a:lvl5pPr>
    <a:lvl6pPr marL="8769352" algn="l" defTabSz="3507740" rtl="0" eaLnBrk="1" latinLnBrk="0" hangingPunct="1">
      <a:defRPr kumimoji="1" sz="6906" kern="1200">
        <a:solidFill>
          <a:schemeClr val="tx1"/>
        </a:solidFill>
        <a:latin typeface="+mn-lt"/>
        <a:ea typeface="+mn-ea"/>
        <a:cs typeface="+mn-cs"/>
      </a:defRPr>
    </a:lvl6pPr>
    <a:lvl7pPr marL="10523222" algn="l" defTabSz="3507740" rtl="0" eaLnBrk="1" latinLnBrk="0" hangingPunct="1">
      <a:defRPr kumimoji="1" sz="6906" kern="1200">
        <a:solidFill>
          <a:schemeClr val="tx1"/>
        </a:solidFill>
        <a:latin typeface="+mn-lt"/>
        <a:ea typeface="+mn-ea"/>
        <a:cs typeface="+mn-cs"/>
      </a:defRPr>
    </a:lvl7pPr>
    <a:lvl8pPr marL="12277092" algn="l" defTabSz="3507740" rtl="0" eaLnBrk="1" latinLnBrk="0" hangingPunct="1">
      <a:defRPr kumimoji="1" sz="6906" kern="1200">
        <a:solidFill>
          <a:schemeClr val="tx1"/>
        </a:solidFill>
        <a:latin typeface="+mn-lt"/>
        <a:ea typeface="+mn-ea"/>
        <a:cs typeface="+mn-cs"/>
      </a:defRPr>
    </a:lvl8pPr>
    <a:lvl9pPr marL="14030965" algn="l" defTabSz="3507740" rtl="0" eaLnBrk="1" latinLnBrk="0" hangingPunct="1">
      <a:defRPr kumimoji="1" sz="690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和田　龍樹" initials="和田　龍樹" lastIdx="9" clrIdx="0">
    <p:extLst>
      <p:ext uri="{19B8F6BF-5375-455C-9EA6-DF929625EA0E}">
        <p15:presenceInfo xmlns:p15="http://schemas.microsoft.com/office/powerpoint/2012/main" userId="27693e61-15af-4e20-97bf-0105e335e4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00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0105"/>
    <p:restoredTop sz="86233"/>
  </p:normalViewPr>
  <p:slideViewPr>
    <p:cSldViewPr snapToGrid="0" snapToObjects="1">
      <p:cViewPr>
        <p:scale>
          <a:sx n="28" d="100"/>
          <a:sy n="28" d="100"/>
        </p:scale>
        <p:origin x="1888" y="144"/>
      </p:cViewPr>
      <p:guideLst/>
    </p:cSldViewPr>
  </p:slideViewPr>
  <p:outlineViewPr>
    <p:cViewPr>
      <p:scale>
        <a:sx n="33" d="100"/>
        <a:sy n="33" d="100"/>
      </p:scale>
      <p:origin x="0" y="0"/>
    </p:cViewPr>
  </p:outlineViewPr>
  <p:notesTextViewPr>
    <p:cViewPr>
      <p:scale>
        <a:sx n="1" d="1"/>
        <a:sy n="1" d="1"/>
      </p:scale>
      <p:origin x="0" y="-2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7T17:09:35.276" idx="1">
    <p:pos x="11320" y="6462"/>
    <p:text>コンテンツベース、協調フィルタリングの説明も入れたほうがいい</p:text>
    <p:extLst>
      <p:ext uri="{C676402C-5697-4E1C-873F-D02D1690AC5C}">
        <p15:threadingInfo xmlns:p15="http://schemas.microsoft.com/office/powerpoint/2012/main" timeZoneBias="-540"/>
      </p:ext>
    </p:extLst>
  </p:cm>
  <p:cm authorId="1" dt="2018-07-17T17:44:47.824" idx="3">
    <p:pos x="14720" y="6723"/>
    <p:text>普通の文字の方が良い</p:text>
    <p:extLst>
      <p:ext uri="{C676402C-5697-4E1C-873F-D02D1690AC5C}">
        <p15:threadingInfo xmlns:p15="http://schemas.microsoft.com/office/powerpoint/2012/main" timeZoneBias="-540"/>
      </p:ext>
    </p:extLst>
  </p:cm>
  <p:cm authorId="1" dt="2018-07-17T17:45:46.161" idx="4">
    <p:pos x="15151" y="9432"/>
    <p:text>こっちを目立たせる</p:text>
    <p:extLst>
      <p:ext uri="{C676402C-5697-4E1C-873F-D02D1690AC5C}">
        <p15:threadingInfo xmlns:p15="http://schemas.microsoft.com/office/powerpoint/2012/main" timeZoneBias="-540"/>
      </p:ext>
    </p:extLst>
  </p:cm>
  <p:cm authorId="1" dt="2018-07-17T17:47:22.933" idx="5">
    <p:pos x="14410" y="14533"/>
    <p:text>Cosいらない</p:text>
    <p:extLst>
      <p:ext uri="{C676402C-5697-4E1C-873F-D02D1690AC5C}">
        <p15:threadingInfo xmlns:p15="http://schemas.microsoft.com/office/powerpoint/2012/main" timeZoneBias="-540"/>
      </p:ext>
    </p:extLst>
  </p:cm>
  <p:cm authorId="1" dt="2018-07-17T17:47:33.740" idx="6">
    <p:pos x="13641" y="16686"/>
    <p:text>吹き出し口を狭める</p:text>
    <p:extLst>
      <p:ext uri="{C676402C-5697-4E1C-873F-D02D1690AC5C}">
        <p15:threadingInfo xmlns:p15="http://schemas.microsoft.com/office/powerpoint/2012/main" timeZoneBias="-540"/>
      </p:ext>
    </p:extLst>
  </p:cm>
  <p:cm authorId="1" dt="2018-07-17T17:51:08.779" idx="7">
    <p:pos x="11024" y="21050"/>
    <p:text>Webページ関連が見えるようにする</p:text>
    <p:extLst>
      <p:ext uri="{C676402C-5697-4E1C-873F-D02D1690AC5C}">
        <p15:threadingInfo xmlns:p15="http://schemas.microsoft.com/office/powerpoint/2012/main" timeZoneBias="-540"/>
      </p:ext>
    </p:extLst>
  </p:cm>
  <p:cm authorId="1" dt="2018-07-17T17:52:09.036" idx="8">
    <p:pos x="10856" y="23733"/>
    <p:text>評価を入れても良い</p:text>
    <p:extLst>
      <p:ext uri="{C676402C-5697-4E1C-873F-D02D1690AC5C}">
        <p15:threadingInfo xmlns:p15="http://schemas.microsoft.com/office/powerpoint/2012/main" timeZoneBias="-540"/>
      </p:ext>
    </p:extLst>
  </p:cm>
  <p:cm authorId="1" dt="2018-07-17T17:54:04.204" idx="9">
    <p:pos x="10" y="10"/>
    <p:text>色目が強い</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E82F3-11D5-F944-89E9-B99917A57139}" type="datetimeFigureOut">
              <a:rPr kumimoji="1" lang="ja-JP" altLang="en-US" smtClean="0"/>
              <a:t>2018/7/15</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59736-846E-3A4F-B1AF-35D085F0FA10}" type="slidenum">
              <a:rPr kumimoji="1" lang="ja-JP" altLang="en-US" smtClean="0"/>
              <a:t>‹#›</a:t>
            </a:fld>
            <a:endParaRPr kumimoji="1" lang="ja-JP" altLang="en-US"/>
          </a:p>
        </p:txBody>
      </p:sp>
    </p:spTree>
    <p:extLst>
      <p:ext uri="{BB962C8B-B14F-4D97-AF65-F5344CB8AC3E}">
        <p14:creationId xmlns:p14="http://schemas.microsoft.com/office/powerpoint/2010/main" val="27585427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背景</a:t>
            </a:r>
            <a:endParaRPr kumimoji="1" lang="en-US" altLang="ja-JP" dirty="0"/>
          </a:p>
          <a:p>
            <a:r>
              <a:rPr kumimoji="1" lang="ja-JP" altLang="en-US"/>
              <a:t>宿泊統計</a:t>
            </a:r>
            <a:endParaRPr kumimoji="1" lang="en-US" altLang="ja-JP" dirty="0"/>
          </a:p>
          <a:p>
            <a:r>
              <a:rPr kumimoji="1" lang="en-US" altLang="ja-JP" dirty="0"/>
              <a:t>http://</a:t>
            </a:r>
            <a:r>
              <a:rPr kumimoji="1" lang="en-US" altLang="ja-JP" dirty="0" err="1"/>
              <a:t>www.mlit.go.jp</a:t>
            </a:r>
            <a:r>
              <a:rPr kumimoji="1" lang="en-US" altLang="ja-JP" dirty="0"/>
              <a:t>/</a:t>
            </a:r>
            <a:r>
              <a:rPr kumimoji="1" lang="en-US" altLang="ja-JP" dirty="0" err="1"/>
              <a:t>kankocho</a:t>
            </a:r>
            <a:r>
              <a:rPr kumimoji="1" lang="en-US" altLang="ja-JP" dirty="0"/>
              <a:t>/</a:t>
            </a:r>
            <a:r>
              <a:rPr kumimoji="1" lang="en-US" altLang="ja-JP" dirty="0" err="1"/>
              <a:t>siryou</a:t>
            </a:r>
            <a:r>
              <a:rPr kumimoji="1" lang="en-US" altLang="ja-JP" dirty="0"/>
              <a:t>/</a:t>
            </a:r>
            <a:r>
              <a:rPr kumimoji="1" lang="en-US" altLang="ja-JP" dirty="0" err="1"/>
              <a:t>toukei</a:t>
            </a:r>
            <a:r>
              <a:rPr kumimoji="1" lang="en-US" altLang="ja-JP" dirty="0"/>
              <a:t>/</a:t>
            </a:r>
            <a:r>
              <a:rPr kumimoji="1" lang="en-US" altLang="ja-JP" dirty="0" err="1"/>
              <a:t>shukuhakutoukei.html</a:t>
            </a:r>
            <a:r>
              <a:rPr kumimoji="1" lang="ja-JP" altLang="en-US"/>
              <a:t> （「ほとんど」の部分を数値化する）</a:t>
            </a:r>
            <a:endParaRPr kumimoji="1" lang="en-US" altLang="ja-JP" dirty="0"/>
          </a:p>
          <a:p>
            <a:r>
              <a:rPr kumimoji="1" lang="ja-JP" altLang="en-US"/>
              <a:t>レコメンドの問題点にするか</a:t>
            </a:r>
            <a:endParaRPr kumimoji="1" lang="en-US" altLang="ja-JP" dirty="0"/>
          </a:p>
          <a:p>
            <a:r>
              <a:rPr kumimoji="1" lang="ja-JP" altLang="en-US"/>
              <a:t>口コミの問題点にするか</a:t>
            </a:r>
            <a:endParaRPr kumimoji="1" lang="en-US" altLang="ja-JP" dirty="0"/>
          </a:p>
          <a:p>
            <a:endParaRPr kumimoji="1" lang="en-US" altLang="ja-JP" dirty="0"/>
          </a:p>
          <a:p>
            <a:r>
              <a:rPr kumimoji="1" lang="ja-JP" altLang="en-US"/>
              <a:t>レコメンドの現状</a:t>
            </a:r>
            <a:endParaRPr kumimoji="1" lang="en-US" altLang="ja-JP" dirty="0"/>
          </a:p>
          <a:p>
            <a:r>
              <a:rPr kumimoji="1" lang="ja-JP" altLang="en-US"/>
              <a:t>・コンテンツベースの多様性</a:t>
            </a:r>
            <a:r>
              <a:rPr kumimoji="1" lang="en-US" altLang="ja-JP" dirty="0"/>
              <a:t>→</a:t>
            </a:r>
            <a:r>
              <a:rPr kumimoji="1" lang="ja-JP" altLang="en-US"/>
              <a:t>コンテンツに記載されていない情報はレコメンドされない（協調フィルタリングでは他の利用者を通じてレコメンドされるため自身か知らない情報でもレコメンドできる）</a:t>
            </a:r>
            <a:r>
              <a:rPr kumimoji="1" lang="en" altLang="ja-JP" dirty="0"/>
              <a:t>https://</a:t>
            </a:r>
            <a:r>
              <a:rPr kumimoji="1" lang="en" altLang="ja-JP" dirty="0" err="1"/>
              <a:t>qiita.com</a:t>
            </a:r>
            <a:r>
              <a:rPr kumimoji="1" lang="en" altLang="ja-JP" dirty="0"/>
              <a:t>/</a:t>
            </a:r>
            <a:r>
              <a:rPr kumimoji="1" lang="en" altLang="ja-JP" dirty="0" err="1"/>
              <a:t>haminiku</a:t>
            </a:r>
            <a:r>
              <a:rPr kumimoji="1" lang="en" altLang="ja-JP" dirty="0"/>
              <a:t>/items/f5008a57a870e0188f63</a:t>
            </a:r>
          </a:p>
          <a:p>
            <a:endParaRPr kumimoji="1" lang="en" altLang="ja-JP" dirty="0"/>
          </a:p>
          <a:p>
            <a:r>
              <a:rPr kumimoji="1" lang="ja-JP" altLang="en-US"/>
              <a:t>システム概要</a:t>
            </a:r>
            <a:endParaRPr kumimoji="1" lang="en-US" altLang="ja-JP" dirty="0"/>
          </a:p>
          <a:p>
            <a:r>
              <a:rPr kumimoji="1" lang="ja-JP" altLang="en-US"/>
              <a:t>・</a:t>
            </a:r>
            <a:r>
              <a:rPr kumimoji="1" lang="en-US" altLang="ja-JP" dirty="0"/>
              <a:t>()→</a:t>
            </a:r>
            <a:r>
              <a:rPr kumimoji="1" lang="ja-JP" altLang="en-US"/>
              <a:t>レコメンド結果をいれとく</a:t>
            </a:r>
            <a:r>
              <a:rPr kumimoji="1" lang="en-US" altLang="ja-JP" dirty="0"/>
              <a:t>or</a:t>
            </a:r>
            <a:r>
              <a:rPr kumimoji="1" lang="ja-JP" altLang="en-US"/>
              <a:t>計算する場所</a:t>
            </a:r>
            <a:r>
              <a:rPr kumimoji="1" lang="en-US" altLang="ja-JP" dirty="0"/>
              <a:t>(</a:t>
            </a:r>
            <a:r>
              <a:rPr kumimoji="1" lang="en-US" altLang="ja-JP" dirty="0" err="1"/>
              <a:t>redis</a:t>
            </a:r>
            <a:r>
              <a:rPr kumimoji="1" lang="ja-JP" altLang="en-US"/>
              <a:t>とか</a:t>
            </a:r>
            <a:r>
              <a:rPr kumimoji="1" lang="en-US" altLang="ja-JP" dirty="0" err="1"/>
              <a:t>elasticsearch</a:t>
            </a:r>
            <a:r>
              <a:rPr kumimoji="1" lang="en-US" altLang="ja-JP" dirty="0"/>
              <a:t>(</a:t>
            </a:r>
            <a:r>
              <a:rPr kumimoji="1" lang="ja-JP" altLang="en-US"/>
              <a:t>こちらは計算結果を保存できるか確認する必要がある</a:t>
            </a:r>
            <a:r>
              <a:rPr kumimoji="1" lang="en-US" altLang="ja-JP" dirty="0"/>
              <a:t>))</a:t>
            </a:r>
          </a:p>
          <a:p>
            <a:endParaRPr kumimoji="1" lang="en-US" altLang="ja-JP" dirty="0"/>
          </a:p>
          <a:p>
            <a:r>
              <a:rPr kumimoji="1" lang="en-US" altLang="ja-JP" dirty="0"/>
              <a:t>Icon</a:t>
            </a:r>
          </a:p>
          <a:p>
            <a:r>
              <a:rPr kumimoji="1" lang="en-US" altLang="ja-JP" dirty="0"/>
              <a:t>http://flat-icon-</a:t>
            </a:r>
            <a:r>
              <a:rPr kumimoji="1" lang="en-US" altLang="ja-JP" dirty="0" err="1"/>
              <a:t>design.com</a:t>
            </a:r>
            <a:r>
              <a:rPr kumimoji="1" lang="en-US" altLang="ja-JP" dirty="0"/>
              <a:t>/?p=464</a:t>
            </a:r>
          </a:p>
        </p:txBody>
      </p:sp>
      <p:sp>
        <p:nvSpPr>
          <p:cNvPr id="4" name="スライド番号プレースホルダー 3"/>
          <p:cNvSpPr>
            <a:spLocks noGrp="1"/>
          </p:cNvSpPr>
          <p:nvPr>
            <p:ph type="sldNum" sz="quarter" idx="10"/>
          </p:nvPr>
        </p:nvSpPr>
        <p:spPr/>
        <p:txBody>
          <a:bodyPr/>
          <a:lstStyle/>
          <a:p>
            <a:fld id="{C5D59736-846E-3A4F-B1AF-35D085F0FA10}" type="slidenum">
              <a:rPr kumimoji="1" lang="ja-JP" altLang="en-US" smtClean="0"/>
              <a:t>1</a:t>
            </a:fld>
            <a:endParaRPr kumimoji="1" lang="ja-JP" altLang="en-US"/>
          </a:p>
        </p:txBody>
      </p:sp>
    </p:spTree>
    <p:extLst>
      <p:ext uri="{BB962C8B-B14F-4D97-AF65-F5344CB8AC3E}">
        <p14:creationId xmlns:p14="http://schemas.microsoft.com/office/powerpoint/2010/main" val="140324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51981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5612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1581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71364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76762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97238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7881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08298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14322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1399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82701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635098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14A04A2-7EB3-0D4F-9417-8FF6D8826C27}"/>
              </a:ext>
            </a:extLst>
          </p:cNvPr>
          <p:cNvSpPr>
            <a:spLocks/>
          </p:cNvSpPr>
          <p:nvPr/>
        </p:nvSpPr>
        <p:spPr>
          <a:xfrm>
            <a:off x="1316099" y="2958891"/>
            <a:ext cx="27643015" cy="3821118"/>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500" b="1"/>
              <a:t>観光レビューを利用した高好感度観光地レコメンデーションシステムの構築</a:t>
            </a:r>
            <a:endParaRPr kumimoji="1" lang="ja-JP" altLang="en-US" sz="11500" b="1"/>
          </a:p>
        </p:txBody>
      </p:sp>
      <p:sp>
        <p:nvSpPr>
          <p:cNvPr id="3" name="テキスト ボックス 2">
            <a:extLst>
              <a:ext uri="{FF2B5EF4-FFF2-40B4-BE49-F238E27FC236}">
                <a16:creationId xmlns:a16="http://schemas.microsoft.com/office/drawing/2014/main" id="{200B221A-5ABE-BB47-AD3C-6BC543E03A74}"/>
              </a:ext>
            </a:extLst>
          </p:cNvPr>
          <p:cNvSpPr txBox="1"/>
          <p:nvPr/>
        </p:nvSpPr>
        <p:spPr>
          <a:xfrm>
            <a:off x="3116527" y="7055941"/>
            <a:ext cx="24042159" cy="1107996"/>
          </a:xfrm>
          <a:prstGeom prst="rect">
            <a:avLst/>
          </a:prstGeom>
          <a:noFill/>
        </p:spPr>
        <p:txBody>
          <a:bodyPr wrap="none" rtlCol="0">
            <a:spAutoFit/>
          </a:bodyPr>
          <a:lstStyle/>
          <a:p>
            <a:r>
              <a:rPr kumimoji="1" lang="en-US" altLang="ja-JP" sz="6600" dirty="0"/>
              <a:t>18115233 </a:t>
            </a:r>
            <a:r>
              <a:rPr kumimoji="1" lang="ja-JP" altLang="en-US" sz="6600"/>
              <a:t>社会情報学部</a:t>
            </a:r>
            <a:r>
              <a:rPr kumimoji="1" lang="en-US" altLang="ja-JP" sz="6600" dirty="0"/>
              <a:t> </a:t>
            </a:r>
            <a:r>
              <a:rPr lang="ja-JP" altLang="en-US" sz="6600"/>
              <a:t>４</a:t>
            </a:r>
            <a:r>
              <a:rPr kumimoji="1" lang="ja-JP" altLang="en-US" sz="6600"/>
              <a:t>年Ｅ組</a:t>
            </a:r>
            <a:r>
              <a:rPr kumimoji="1" lang="en-US" altLang="ja-JP" sz="6600" dirty="0"/>
              <a:t> </a:t>
            </a:r>
            <a:r>
              <a:rPr kumimoji="1" lang="ja-JP" altLang="en-US" sz="6600"/>
              <a:t>和田</a:t>
            </a:r>
            <a:r>
              <a:rPr kumimoji="1" lang="en-US" altLang="ja-JP" sz="6600" dirty="0"/>
              <a:t> </a:t>
            </a:r>
            <a:r>
              <a:rPr kumimoji="1" lang="ja-JP" altLang="en-US" sz="6600"/>
              <a:t>龍樹</a:t>
            </a:r>
            <a:r>
              <a:rPr lang="ja-JP" altLang="en-US" sz="6600" dirty="0"/>
              <a:t>　</a:t>
            </a:r>
            <a:r>
              <a:rPr kumimoji="1" lang="ja-JP" altLang="en-US" sz="6600"/>
              <a:t>担当教員：宮治</a:t>
            </a:r>
            <a:r>
              <a:rPr kumimoji="1" lang="en-US" altLang="ja-JP" sz="6600" dirty="0"/>
              <a:t> </a:t>
            </a:r>
            <a:r>
              <a:rPr kumimoji="1" lang="ja-JP" altLang="en-US" sz="6600"/>
              <a:t>裕</a:t>
            </a:r>
          </a:p>
        </p:txBody>
      </p:sp>
      <p:sp>
        <p:nvSpPr>
          <p:cNvPr id="4" name="正方形/長方形 3">
            <a:extLst>
              <a:ext uri="{FF2B5EF4-FFF2-40B4-BE49-F238E27FC236}">
                <a16:creationId xmlns:a16="http://schemas.microsoft.com/office/drawing/2014/main" id="{5BACF97E-75CA-9F4E-A4CE-69AFD8552B25}"/>
              </a:ext>
            </a:extLst>
          </p:cNvPr>
          <p:cNvSpPr>
            <a:spLocks/>
          </p:cNvSpPr>
          <p:nvPr/>
        </p:nvSpPr>
        <p:spPr>
          <a:xfrm>
            <a:off x="1336429" y="8316022"/>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7200" b="1"/>
              <a:t>背景・目的</a:t>
            </a:r>
          </a:p>
        </p:txBody>
      </p:sp>
      <p:sp>
        <p:nvSpPr>
          <p:cNvPr id="5" name="正方形/長方形 4">
            <a:extLst>
              <a:ext uri="{FF2B5EF4-FFF2-40B4-BE49-F238E27FC236}">
                <a16:creationId xmlns:a16="http://schemas.microsoft.com/office/drawing/2014/main" id="{C486BC48-6D8F-FB46-9275-EA9D7F6852A0}"/>
              </a:ext>
            </a:extLst>
          </p:cNvPr>
          <p:cNvSpPr>
            <a:spLocks/>
          </p:cNvSpPr>
          <p:nvPr/>
        </p:nvSpPr>
        <p:spPr>
          <a:xfrm>
            <a:off x="1336429" y="9595729"/>
            <a:ext cx="27643017" cy="7196973"/>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7" name="正方形/長方形 6">
            <a:extLst>
              <a:ext uri="{FF2B5EF4-FFF2-40B4-BE49-F238E27FC236}">
                <a16:creationId xmlns:a16="http://schemas.microsoft.com/office/drawing/2014/main" id="{F03F8124-AF3B-DF47-B0FB-7111A8917CAF}"/>
              </a:ext>
            </a:extLst>
          </p:cNvPr>
          <p:cNvSpPr/>
          <p:nvPr/>
        </p:nvSpPr>
        <p:spPr>
          <a:xfrm>
            <a:off x="1679040" y="1002455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背景</a:t>
            </a:r>
          </a:p>
        </p:txBody>
      </p:sp>
      <p:sp>
        <p:nvSpPr>
          <p:cNvPr id="12" name="正方形/長方形 11">
            <a:extLst>
              <a:ext uri="{FF2B5EF4-FFF2-40B4-BE49-F238E27FC236}">
                <a16:creationId xmlns:a16="http://schemas.microsoft.com/office/drawing/2014/main" id="{A2447F28-9897-B947-A82C-F35701B55F9F}"/>
              </a:ext>
            </a:extLst>
          </p:cNvPr>
          <p:cNvSpPr/>
          <p:nvPr/>
        </p:nvSpPr>
        <p:spPr>
          <a:xfrm>
            <a:off x="10763606" y="1002455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レ</a:t>
            </a:r>
            <a:r>
              <a:rPr kumimoji="1" lang="ja-JP" altLang="en-US" sz="4800" b="1">
                <a:solidFill>
                  <a:schemeClr val="accent6">
                    <a:lumMod val="75000"/>
                  </a:schemeClr>
                </a:solidFill>
              </a:rPr>
              <a:t>コメンドの現状</a:t>
            </a:r>
          </a:p>
        </p:txBody>
      </p:sp>
      <p:sp>
        <p:nvSpPr>
          <p:cNvPr id="13" name="正方形/長方形 12">
            <a:extLst>
              <a:ext uri="{FF2B5EF4-FFF2-40B4-BE49-F238E27FC236}">
                <a16:creationId xmlns:a16="http://schemas.microsoft.com/office/drawing/2014/main" id="{13441FB1-F2D4-AC48-943A-544F778B0D8D}"/>
              </a:ext>
            </a:extLst>
          </p:cNvPr>
          <p:cNvSpPr/>
          <p:nvPr/>
        </p:nvSpPr>
        <p:spPr>
          <a:xfrm>
            <a:off x="19927686" y="10032951"/>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レビューを利用したレコメンド</a:t>
            </a:r>
            <a:endParaRPr kumimoji="1" lang="ja-JP" altLang="en-US" sz="4800" b="1">
              <a:solidFill>
                <a:schemeClr val="accent6">
                  <a:lumMod val="75000"/>
                </a:schemeClr>
              </a:solidFill>
            </a:endParaRPr>
          </a:p>
        </p:txBody>
      </p:sp>
      <p:sp>
        <p:nvSpPr>
          <p:cNvPr id="14" name="正方形/長方形 13">
            <a:extLst>
              <a:ext uri="{FF2B5EF4-FFF2-40B4-BE49-F238E27FC236}">
                <a16:creationId xmlns:a16="http://schemas.microsoft.com/office/drawing/2014/main" id="{8540EC16-A732-E042-B367-F88C8FE3FEB3}"/>
              </a:ext>
            </a:extLst>
          </p:cNvPr>
          <p:cNvSpPr/>
          <p:nvPr/>
        </p:nvSpPr>
        <p:spPr>
          <a:xfrm>
            <a:off x="1686507" y="11063157"/>
            <a:ext cx="8748000" cy="4332785"/>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574993B-6957-7E44-9D04-C5F4627315B8}"/>
              </a:ext>
            </a:extLst>
          </p:cNvPr>
          <p:cNvSpPr/>
          <p:nvPr/>
        </p:nvSpPr>
        <p:spPr>
          <a:xfrm>
            <a:off x="10758536" y="11063157"/>
            <a:ext cx="8748000" cy="433278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3FBFBB7-15B7-984E-BA1E-4C56F3A5EB83}"/>
              </a:ext>
            </a:extLst>
          </p:cNvPr>
          <p:cNvSpPr/>
          <p:nvPr/>
        </p:nvSpPr>
        <p:spPr>
          <a:xfrm>
            <a:off x="19927686" y="11082749"/>
            <a:ext cx="8748000" cy="433278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D3728AF-35DF-8E4B-9240-1F5333651A8B}"/>
              </a:ext>
            </a:extLst>
          </p:cNvPr>
          <p:cNvSpPr txBox="1"/>
          <p:nvPr/>
        </p:nvSpPr>
        <p:spPr>
          <a:xfrm>
            <a:off x="2046512" y="11365812"/>
            <a:ext cx="7952153" cy="3785652"/>
          </a:xfrm>
          <a:prstGeom prst="rect">
            <a:avLst/>
          </a:prstGeom>
          <a:noFill/>
        </p:spPr>
        <p:txBody>
          <a:bodyPr wrap="square" rtlCol="0">
            <a:spAutoFit/>
          </a:bodyPr>
          <a:lstStyle/>
          <a:p>
            <a:pPr marL="571500" indent="-571500">
              <a:buFont typeface="Arial" panose="020B0604020202020204" pitchFamily="34" charset="0"/>
              <a:buChar char="•"/>
            </a:pPr>
            <a:r>
              <a:rPr lang="ja-JP" altLang="en-US" sz="4800"/>
              <a:t>地方の魅力を適切に伝えるのは困難</a:t>
            </a:r>
            <a:endParaRPr kumimoji="1" lang="en-US" altLang="ja-JP" sz="4800" dirty="0"/>
          </a:p>
          <a:p>
            <a:pPr marL="571500" indent="-571500">
              <a:buFont typeface="Arial" panose="020B0604020202020204" pitchFamily="34" charset="0"/>
              <a:buChar char="•"/>
            </a:pPr>
            <a:r>
              <a:rPr kumimoji="1" lang="ja-JP" altLang="en-US" sz="4800"/>
              <a:t>訪日客のほとんどが黄金ルートと呼ばれる東京・大阪・京都に宿泊</a:t>
            </a:r>
          </a:p>
        </p:txBody>
      </p:sp>
      <p:sp>
        <p:nvSpPr>
          <p:cNvPr id="20" name="テキスト ボックス 19">
            <a:extLst>
              <a:ext uri="{FF2B5EF4-FFF2-40B4-BE49-F238E27FC236}">
                <a16:creationId xmlns:a16="http://schemas.microsoft.com/office/drawing/2014/main" id="{F28904FE-C633-F84F-BACC-4E65B21B061B}"/>
              </a:ext>
            </a:extLst>
          </p:cNvPr>
          <p:cNvSpPr txBox="1"/>
          <p:nvPr/>
        </p:nvSpPr>
        <p:spPr>
          <a:xfrm>
            <a:off x="10723586" y="11191431"/>
            <a:ext cx="8655949" cy="830997"/>
          </a:xfrm>
          <a:prstGeom prst="rect">
            <a:avLst/>
          </a:prstGeom>
          <a:noFill/>
        </p:spPr>
        <p:txBody>
          <a:bodyPr wrap="square" rtlCol="0">
            <a:spAutoFit/>
          </a:bodyPr>
          <a:lstStyle/>
          <a:p>
            <a:r>
              <a:rPr kumimoji="1" lang="ja-JP" altLang="en-US" sz="4800"/>
              <a:t>・コンテンツベース</a:t>
            </a:r>
            <a:endParaRPr kumimoji="1" lang="en-US" altLang="ja-JP" sz="4800" dirty="0"/>
          </a:p>
        </p:txBody>
      </p:sp>
      <p:sp>
        <p:nvSpPr>
          <p:cNvPr id="21" name="テキスト ボックス 20">
            <a:extLst>
              <a:ext uri="{FF2B5EF4-FFF2-40B4-BE49-F238E27FC236}">
                <a16:creationId xmlns:a16="http://schemas.microsoft.com/office/drawing/2014/main" id="{1888D7C8-1063-C846-B60A-348E5C81F852}"/>
              </a:ext>
            </a:extLst>
          </p:cNvPr>
          <p:cNvSpPr txBox="1"/>
          <p:nvPr/>
        </p:nvSpPr>
        <p:spPr>
          <a:xfrm>
            <a:off x="10728066" y="12929034"/>
            <a:ext cx="8655949" cy="830997"/>
          </a:xfrm>
          <a:prstGeom prst="rect">
            <a:avLst/>
          </a:prstGeom>
          <a:noFill/>
        </p:spPr>
        <p:txBody>
          <a:bodyPr wrap="square" rtlCol="0">
            <a:spAutoFit/>
          </a:bodyPr>
          <a:lstStyle/>
          <a:p>
            <a:r>
              <a:rPr kumimoji="1" lang="ja-JP" altLang="en-US" sz="4800"/>
              <a:t>・協調フィルタリング</a:t>
            </a:r>
            <a:endParaRPr kumimoji="1" lang="en-US" altLang="ja-JP" sz="4800" dirty="0"/>
          </a:p>
        </p:txBody>
      </p:sp>
      <p:sp>
        <p:nvSpPr>
          <p:cNvPr id="22" name="テキスト ボックス 21">
            <a:extLst>
              <a:ext uri="{FF2B5EF4-FFF2-40B4-BE49-F238E27FC236}">
                <a16:creationId xmlns:a16="http://schemas.microsoft.com/office/drawing/2014/main" id="{E50841C8-B4C7-504D-BA7F-1112A435E6CC}"/>
              </a:ext>
            </a:extLst>
          </p:cNvPr>
          <p:cNvSpPr txBox="1"/>
          <p:nvPr/>
        </p:nvSpPr>
        <p:spPr>
          <a:xfrm>
            <a:off x="11315308" y="13843117"/>
            <a:ext cx="8271907" cy="1323439"/>
          </a:xfrm>
          <a:prstGeom prst="rect">
            <a:avLst/>
          </a:prstGeom>
          <a:noFill/>
        </p:spPr>
        <p:txBody>
          <a:bodyPr wrap="square" rtlCol="0">
            <a:spAutoFit/>
          </a:bodyPr>
          <a:lstStyle/>
          <a:p>
            <a:r>
              <a:rPr lang="ja-JP" altLang="en-US" sz="3600">
                <a:solidFill>
                  <a:srgbClr val="FF0000"/>
                </a:solidFill>
              </a:rPr>
              <a:t>履歴</a:t>
            </a:r>
            <a:r>
              <a:rPr lang="ja-JP" altLang="en-US" sz="3600"/>
              <a:t>を元にしているので、人気のないスポットはレコメンドされにくい</a:t>
            </a:r>
            <a:r>
              <a:rPr lang="ja-JP" altLang="en-US" sz="4400"/>
              <a:t>　</a:t>
            </a:r>
            <a:endParaRPr lang="en-US" altLang="ja-JP" sz="4400" dirty="0"/>
          </a:p>
        </p:txBody>
      </p:sp>
      <p:sp>
        <p:nvSpPr>
          <p:cNvPr id="23" name="テキスト ボックス 22">
            <a:extLst>
              <a:ext uri="{FF2B5EF4-FFF2-40B4-BE49-F238E27FC236}">
                <a16:creationId xmlns:a16="http://schemas.microsoft.com/office/drawing/2014/main" id="{64F10DA5-EB81-7E47-AB96-248AC48090FC}"/>
              </a:ext>
            </a:extLst>
          </p:cNvPr>
          <p:cNvSpPr txBox="1"/>
          <p:nvPr/>
        </p:nvSpPr>
        <p:spPr>
          <a:xfrm>
            <a:off x="11339808" y="11916243"/>
            <a:ext cx="8271907" cy="769441"/>
          </a:xfrm>
          <a:prstGeom prst="rect">
            <a:avLst/>
          </a:prstGeom>
          <a:noFill/>
        </p:spPr>
        <p:txBody>
          <a:bodyPr wrap="square" rtlCol="0">
            <a:spAutoFit/>
          </a:bodyPr>
          <a:lstStyle/>
          <a:p>
            <a:r>
              <a:rPr lang="ja-JP" altLang="en-US" sz="3600"/>
              <a:t>レコメンドの結果に</a:t>
            </a:r>
            <a:r>
              <a:rPr lang="ja-JP" altLang="en-US" sz="3600">
                <a:solidFill>
                  <a:srgbClr val="FF0000"/>
                </a:solidFill>
              </a:rPr>
              <a:t>多様性</a:t>
            </a:r>
            <a:r>
              <a:rPr lang="ja-JP" altLang="en-US" sz="3600"/>
              <a:t>がない</a:t>
            </a:r>
            <a:r>
              <a:rPr lang="ja-JP" altLang="en-US" sz="4400"/>
              <a:t>　</a:t>
            </a:r>
            <a:endParaRPr lang="en-US" altLang="ja-JP" sz="4400" dirty="0"/>
          </a:p>
        </p:txBody>
      </p:sp>
      <p:sp>
        <p:nvSpPr>
          <p:cNvPr id="24" name="テキスト ボックス 23">
            <a:extLst>
              <a:ext uri="{FF2B5EF4-FFF2-40B4-BE49-F238E27FC236}">
                <a16:creationId xmlns:a16="http://schemas.microsoft.com/office/drawing/2014/main" id="{898DA034-7E82-3E49-B445-270761A1D4CA}"/>
              </a:ext>
            </a:extLst>
          </p:cNvPr>
          <p:cNvSpPr txBox="1"/>
          <p:nvPr/>
        </p:nvSpPr>
        <p:spPr>
          <a:xfrm>
            <a:off x="5126161" y="15558128"/>
            <a:ext cx="20650200" cy="1155060"/>
          </a:xfrm>
          <a:prstGeom prst="rect">
            <a:avLst/>
          </a:prstGeom>
          <a:noFill/>
        </p:spPr>
        <p:txBody>
          <a:bodyPr wrap="square" rtlCol="0">
            <a:spAutoFit/>
          </a:bodyPr>
          <a:lstStyle/>
          <a:p>
            <a:r>
              <a:rPr kumimoji="1" lang="ja-JP" altLang="en-US" sz="4800" b="1"/>
              <a:t>目的：ユーザの入力とレビューを元に高好感度な観光地をレコメンドする</a:t>
            </a:r>
            <a:r>
              <a:rPr kumimoji="1" lang="ja-JP" altLang="en-US"/>
              <a:t>　　　　　</a:t>
            </a:r>
          </a:p>
        </p:txBody>
      </p:sp>
      <p:sp>
        <p:nvSpPr>
          <p:cNvPr id="25" name="テキスト ボックス 24">
            <a:extLst>
              <a:ext uri="{FF2B5EF4-FFF2-40B4-BE49-F238E27FC236}">
                <a16:creationId xmlns:a16="http://schemas.microsoft.com/office/drawing/2014/main" id="{F95B069B-AA67-F144-9525-B8CC65EBFEF3}"/>
              </a:ext>
            </a:extLst>
          </p:cNvPr>
          <p:cNvSpPr txBox="1"/>
          <p:nvPr/>
        </p:nvSpPr>
        <p:spPr>
          <a:xfrm>
            <a:off x="20013359" y="12166557"/>
            <a:ext cx="3927908" cy="2308324"/>
          </a:xfrm>
          <a:prstGeom prst="rect">
            <a:avLst/>
          </a:prstGeom>
          <a:noFill/>
        </p:spPr>
        <p:txBody>
          <a:bodyPr wrap="square" rtlCol="0">
            <a:spAutoFit/>
          </a:bodyPr>
          <a:lstStyle/>
          <a:p>
            <a:pPr algn="ctr"/>
            <a:r>
              <a:rPr lang="ja-JP" altLang="en-US" sz="4800"/>
              <a:t>コンテンツ</a:t>
            </a:r>
            <a:endParaRPr lang="en-US" altLang="ja-JP" sz="4800" dirty="0"/>
          </a:p>
          <a:p>
            <a:pPr algn="ctr"/>
            <a:r>
              <a:rPr lang="ja-JP" altLang="en-US" sz="4800"/>
              <a:t>＋</a:t>
            </a:r>
            <a:endParaRPr lang="en-US" altLang="ja-JP" sz="4800" dirty="0"/>
          </a:p>
          <a:p>
            <a:pPr algn="ctr"/>
            <a:r>
              <a:rPr kumimoji="1" lang="ja-JP" altLang="en-US" sz="4800"/>
              <a:t>潜在的な感情</a:t>
            </a:r>
          </a:p>
        </p:txBody>
      </p:sp>
      <p:sp>
        <p:nvSpPr>
          <p:cNvPr id="27" name="右矢印 26">
            <a:extLst>
              <a:ext uri="{FF2B5EF4-FFF2-40B4-BE49-F238E27FC236}">
                <a16:creationId xmlns:a16="http://schemas.microsoft.com/office/drawing/2014/main" id="{C1A68AFA-E2AB-5F4B-AA1A-44D3198B2DF9}"/>
              </a:ext>
            </a:extLst>
          </p:cNvPr>
          <p:cNvSpPr/>
          <p:nvPr/>
        </p:nvSpPr>
        <p:spPr>
          <a:xfrm>
            <a:off x="23611291" y="12805511"/>
            <a:ext cx="1150224" cy="810865"/>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CB096CCA-D997-1742-A18B-33591CE5EE80}"/>
              </a:ext>
            </a:extLst>
          </p:cNvPr>
          <p:cNvSpPr txBox="1"/>
          <p:nvPr/>
        </p:nvSpPr>
        <p:spPr>
          <a:xfrm>
            <a:off x="24828268" y="12508143"/>
            <a:ext cx="3877985" cy="1569660"/>
          </a:xfrm>
          <a:prstGeom prst="rect">
            <a:avLst/>
          </a:prstGeom>
          <a:noFill/>
        </p:spPr>
        <p:txBody>
          <a:bodyPr wrap="none" rtlCol="0">
            <a:spAutoFit/>
          </a:bodyPr>
          <a:lstStyle/>
          <a:p>
            <a:r>
              <a:rPr kumimoji="1" lang="ja-JP" altLang="en-US" sz="4800"/>
              <a:t>多様性のある</a:t>
            </a:r>
            <a:endParaRPr kumimoji="1" lang="en-US" altLang="ja-JP" sz="4800" dirty="0"/>
          </a:p>
          <a:p>
            <a:pPr algn="ctr"/>
            <a:r>
              <a:rPr kumimoji="1" lang="ja-JP" altLang="en-US" sz="4800"/>
              <a:t>レコメンド</a:t>
            </a:r>
          </a:p>
        </p:txBody>
      </p:sp>
      <p:sp>
        <p:nvSpPr>
          <p:cNvPr id="30" name="正方形/長方形 29">
            <a:extLst>
              <a:ext uri="{FF2B5EF4-FFF2-40B4-BE49-F238E27FC236}">
                <a16:creationId xmlns:a16="http://schemas.microsoft.com/office/drawing/2014/main" id="{2775E092-8D0F-0C46-B3D0-4C6AA7AC6713}"/>
              </a:ext>
            </a:extLst>
          </p:cNvPr>
          <p:cNvSpPr>
            <a:spLocks/>
          </p:cNvSpPr>
          <p:nvPr/>
        </p:nvSpPr>
        <p:spPr>
          <a:xfrm>
            <a:off x="1296672" y="18606437"/>
            <a:ext cx="27643017" cy="1664922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1" name="正方形/長方形 30">
            <a:extLst>
              <a:ext uri="{FF2B5EF4-FFF2-40B4-BE49-F238E27FC236}">
                <a16:creationId xmlns:a16="http://schemas.microsoft.com/office/drawing/2014/main" id="{79F19AF1-3B1F-A94B-91F8-5661E0DF196B}"/>
              </a:ext>
            </a:extLst>
          </p:cNvPr>
          <p:cNvSpPr>
            <a:spLocks/>
          </p:cNvSpPr>
          <p:nvPr/>
        </p:nvSpPr>
        <p:spPr>
          <a:xfrm>
            <a:off x="1311028" y="17198378"/>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lang="ja-JP" altLang="en-US" sz="7200" b="1"/>
              <a:t>システム概要</a:t>
            </a:r>
            <a:endParaRPr kumimoji="1" lang="ja-JP" altLang="en-US" sz="7200" b="1"/>
          </a:p>
        </p:txBody>
      </p:sp>
      <p:sp>
        <p:nvSpPr>
          <p:cNvPr id="33" name="正方形/長方形 32">
            <a:extLst>
              <a:ext uri="{FF2B5EF4-FFF2-40B4-BE49-F238E27FC236}">
                <a16:creationId xmlns:a16="http://schemas.microsoft.com/office/drawing/2014/main" id="{F571C9C4-CE23-814C-A3D2-8F9A7B3F68DB}"/>
              </a:ext>
            </a:extLst>
          </p:cNvPr>
          <p:cNvSpPr>
            <a:spLocks/>
          </p:cNvSpPr>
          <p:nvPr/>
        </p:nvSpPr>
        <p:spPr>
          <a:xfrm>
            <a:off x="1293387" y="35701423"/>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7200" b="1"/>
              <a:t>今後の予定</a:t>
            </a:r>
          </a:p>
        </p:txBody>
      </p:sp>
      <p:sp>
        <p:nvSpPr>
          <p:cNvPr id="34" name="正方形/長方形 33">
            <a:extLst>
              <a:ext uri="{FF2B5EF4-FFF2-40B4-BE49-F238E27FC236}">
                <a16:creationId xmlns:a16="http://schemas.microsoft.com/office/drawing/2014/main" id="{249E1FBF-DBB1-CA43-949C-4DEF9BC998F4}"/>
              </a:ext>
            </a:extLst>
          </p:cNvPr>
          <p:cNvSpPr>
            <a:spLocks/>
          </p:cNvSpPr>
          <p:nvPr/>
        </p:nvSpPr>
        <p:spPr>
          <a:xfrm>
            <a:off x="1293385" y="37140875"/>
            <a:ext cx="27643017"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5" name="テキスト ボックス 34">
            <a:extLst>
              <a:ext uri="{FF2B5EF4-FFF2-40B4-BE49-F238E27FC236}">
                <a16:creationId xmlns:a16="http://schemas.microsoft.com/office/drawing/2014/main" id="{34CEA05C-2871-3241-B874-1D8298E15A43}"/>
              </a:ext>
            </a:extLst>
          </p:cNvPr>
          <p:cNvSpPr txBox="1"/>
          <p:nvPr/>
        </p:nvSpPr>
        <p:spPr>
          <a:xfrm>
            <a:off x="1990397" y="37529310"/>
            <a:ext cx="16978519" cy="3046988"/>
          </a:xfrm>
          <a:prstGeom prst="rect">
            <a:avLst/>
          </a:prstGeom>
          <a:noFill/>
        </p:spPr>
        <p:txBody>
          <a:bodyPr wrap="square" rtlCol="0">
            <a:spAutoFit/>
          </a:bodyPr>
          <a:lstStyle/>
          <a:p>
            <a:pPr marL="685800" indent="-685800">
              <a:buFont typeface="Arial" panose="020B0604020202020204" pitchFamily="34" charset="0"/>
              <a:buChar char="•"/>
            </a:pPr>
            <a:r>
              <a:rPr lang="ja-JP" altLang="en-US" sz="4800"/>
              <a:t>特徴抽出、類似度計算手法の調査</a:t>
            </a:r>
            <a:endParaRPr kumimoji="1" lang="en-US" altLang="ja-JP" sz="4800" dirty="0"/>
          </a:p>
          <a:p>
            <a:pPr marL="685800" indent="-685800">
              <a:buFont typeface="Arial" panose="020B0604020202020204" pitchFamily="34" charset="0"/>
              <a:buChar char="•"/>
            </a:pPr>
            <a:r>
              <a:rPr lang="ja-JP" altLang="en-US" sz="4800"/>
              <a:t>対象</a:t>
            </a:r>
            <a:r>
              <a:rPr kumimoji="1" lang="ja-JP" altLang="en-US" sz="4800"/>
              <a:t>地域を広げてスクレイピング</a:t>
            </a:r>
            <a:endParaRPr kumimoji="1" lang="en-US" altLang="ja-JP" sz="4800" dirty="0"/>
          </a:p>
          <a:p>
            <a:pPr marL="685800" indent="-685800">
              <a:buFont typeface="Arial" panose="020B0604020202020204" pitchFamily="34" charset="0"/>
              <a:buChar char="•"/>
            </a:pPr>
            <a:r>
              <a:rPr lang="ja-JP" altLang="en-US" sz="4800"/>
              <a:t>システム開発を進める</a:t>
            </a:r>
            <a:endParaRPr lang="en-US" altLang="ja-JP" sz="4800" dirty="0"/>
          </a:p>
          <a:p>
            <a:pPr marL="685800" indent="-685800">
              <a:buFont typeface="Arial" panose="020B0604020202020204" pitchFamily="34" charset="0"/>
              <a:buChar char="•"/>
            </a:pPr>
            <a:r>
              <a:rPr lang="ja-JP" altLang="en-US" sz="4800"/>
              <a:t>本実験：被験者の入力からレコメンドシステムの評価</a:t>
            </a:r>
            <a:endParaRPr kumimoji="1" lang="ja-JP" altLang="en-US" sz="4800"/>
          </a:p>
        </p:txBody>
      </p:sp>
      <p:sp>
        <p:nvSpPr>
          <p:cNvPr id="36" name="テキスト ボックス 35">
            <a:extLst>
              <a:ext uri="{FF2B5EF4-FFF2-40B4-BE49-F238E27FC236}">
                <a16:creationId xmlns:a16="http://schemas.microsoft.com/office/drawing/2014/main" id="{5E9DDEE7-397F-074F-B311-33564ACED16A}"/>
              </a:ext>
            </a:extLst>
          </p:cNvPr>
          <p:cNvSpPr txBox="1"/>
          <p:nvPr/>
        </p:nvSpPr>
        <p:spPr>
          <a:xfrm>
            <a:off x="1990397" y="18992803"/>
            <a:ext cx="20259905" cy="1155060"/>
          </a:xfrm>
          <a:prstGeom prst="rect">
            <a:avLst/>
          </a:prstGeom>
          <a:noFill/>
        </p:spPr>
        <p:txBody>
          <a:bodyPr wrap="none" rtlCol="0">
            <a:spAutoFit/>
          </a:bodyPr>
          <a:lstStyle/>
          <a:p>
            <a:r>
              <a:rPr kumimoji="1" lang="ja-JP" altLang="en-US"/>
              <a:t>構築環境：</a:t>
            </a:r>
            <a:r>
              <a:rPr lang="en-US" altLang="ja-JP" dirty="0"/>
              <a:t>HTML / JavaScript / Python / MySQL / </a:t>
            </a:r>
            <a:r>
              <a:rPr lang="en-US" altLang="ja-JP" dirty="0" err="1"/>
              <a:t>Redis</a:t>
            </a:r>
            <a:endParaRPr kumimoji="1" lang="ja-JP" altLang="en-US"/>
          </a:p>
        </p:txBody>
      </p:sp>
      <p:pic>
        <p:nvPicPr>
          <p:cNvPr id="38" name="図 37">
            <a:extLst>
              <a:ext uri="{FF2B5EF4-FFF2-40B4-BE49-F238E27FC236}">
                <a16:creationId xmlns:a16="http://schemas.microsoft.com/office/drawing/2014/main" id="{D66CCB89-FAD3-1B4C-9B89-DCE302759C64}"/>
              </a:ext>
            </a:extLst>
          </p:cNvPr>
          <p:cNvPicPr>
            <a:picLocks noChangeAspect="1"/>
          </p:cNvPicPr>
          <p:nvPr/>
        </p:nvPicPr>
        <p:blipFill>
          <a:blip r:embed="rId3"/>
          <a:stretch>
            <a:fillRect/>
          </a:stretch>
        </p:blipFill>
        <p:spPr>
          <a:xfrm>
            <a:off x="4044818" y="28165683"/>
            <a:ext cx="2167159" cy="1866635"/>
          </a:xfrm>
          <a:prstGeom prst="rect">
            <a:avLst/>
          </a:prstGeom>
        </p:spPr>
      </p:pic>
      <p:pic>
        <p:nvPicPr>
          <p:cNvPr id="39" name="図 38">
            <a:extLst>
              <a:ext uri="{FF2B5EF4-FFF2-40B4-BE49-F238E27FC236}">
                <a16:creationId xmlns:a16="http://schemas.microsoft.com/office/drawing/2014/main" id="{5024F5F4-AC1D-4D40-8BAD-7808D5F1B01A}"/>
              </a:ext>
            </a:extLst>
          </p:cNvPr>
          <p:cNvPicPr>
            <a:picLocks noChangeAspect="1"/>
          </p:cNvPicPr>
          <p:nvPr/>
        </p:nvPicPr>
        <p:blipFill>
          <a:blip r:embed="rId3"/>
          <a:stretch>
            <a:fillRect/>
          </a:stretch>
        </p:blipFill>
        <p:spPr>
          <a:xfrm>
            <a:off x="2315147" y="29887935"/>
            <a:ext cx="2173946" cy="1872481"/>
          </a:xfrm>
          <a:prstGeom prst="rect">
            <a:avLst/>
          </a:prstGeom>
        </p:spPr>
      </p:pic>
      <p:pic>
        <p:nvPicPr>
          <p:cNvPr id="41" name="図 40">
            <a:extLst>
              <a:ext uri="{FF2B5EF4-FFF2-40B4-BE49-F238E27FC236}">
                <a16:creationId xmlns:a16="http://schemas.microsoft.com/office/drawing/2014/main" id="{5E3422F3-47E1-114C-AF5D-F2B22318572F}"/>
              </a:ext>
            </a:extLst>
          </p:cNvPr>
          <p:cNvPicPr>
            <a:picLocks noChangeAspect="1"/>
          </p:cNvPicPr>
          <p:nvPr/>
        </p:nvPicPr>
        <p:blipFill>
          <a:blip r:embed="rId4"/>
          <a:stretch>
            <a:fillRect/>
          </a:stretch>
        </p:blipFill>
        <p:spPr>
          <a:xfrm>
            <a:off x="16346214" y="28203119"/>
            <a:ext cx="2356989" cy="2987075"/>
          </a:xfrm>
          <a:prstGeom prst="rect">
            <a:avLst/>
          </a:prstGeom>
        </p:spPr>
      </p:pic>
      <p:pic>
        <p:nvPicPr>
          <p:cNvPr id="42" name="図 41">
            <a:extLst>
              <a:ext uri="{FF2B5EF4-FFF2-40B4-BE49-F238E27FC236}">
                <a16:creationId xmlns:a16="http://schemas.microsoft.com/office/drawing/2014/main" id="{3DA3C936-7214-754C-BA23-A644AB7056C8}"/>
              </a:ext>
            </a:extLst>
          </p:cNvPr>
          <p:cNvPicPr>
            <a:picLocks noChangeAspect="1"/>
          </p:cNvPicPr>
          <p:nvPr/>
        </p:nvPicPr>
        <p:blipFill>
          <a:blip r:embed="rId4"/>
          <a:stretch>
            <a:fillRect/>
          </a:stretch>
        </p:blipFill>
        <p:spPr>
          <a:xfrm>
            <a:off x="25868421" y="28203119"/>
            <a:ext cx="2356989" cy="2987075"/>
          </a:xfrm>
          <a:prstGeom prst="rect">
            <a:avLst/>
          </a:prstGeom>
        </p:spPr>
      </p:pic>
      <p:sp>
        <p:nvSpPr>
          <p:cNvPr id="45" name="右矢印 44">
            <a:extLst>
              <a:ext uri="{FF2B5EF4-FFF2-40B4-BE49-F238E27FC236}">
                <a16:creationId xmlns:a16="http://schemas.microsoft.com/office/drawing/2014/main" id="{C56629FE-116F-FC47-A32E-B22D07B63D99}"/>
              </a:ext>
            </a:extLst>
          </p:cNvPr>
          <p:cNvSpPr/>
          <p:nvPr/>
        </p:nvSpPr>
        <p:spPr>
          <a:xfrm>
            <a:off x="6798368" y="29253786"/>
            <a:ext cx="8778926"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a:extLst>
              <a:ext uri="{FF2B5EF4-FFF2-40B4-BE49-F238E27FC236}">
                <a16:creationId xmlns:a16="http://schemas.microsoft.com/office/drawing/2014/main" id="{EAC3099B-F7D1-2F48-97F0-DE938E0E6C81}"/>
              </a:ext>
            </a:extLst>
          </p:cNvPr>
          <p:cNvSpPr/>
          <p:nvPr/>
        </p:nvSpPr>
        <p:spPr>
          <a:xfrm>
            <a:off x="19571423" y="29214622"/>
            <a:ext cx="5616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D7937700-4603-9448-9315-78D8A255C78F}"/>
              </a:ext>
            </a:extLst>
          </p:cNvPr>
          <p:cNvSpPr txBox="1"/>
          <p:nvPr/>
        </p:nvSpPr>
        <p:spPr>
          <a:xfrm>
            <a:off x="1718439" y="27289393"/>
            <a:ext cx="5724644" cy="830997"/>
          </a:xfrm>
          <a:prstGeom prst="rect">
            <a:avLst/>
          </a:prstGeom>
          <a:noFill/>
        </p:spPr>
        <p:txBody>
          <a:bodyPr wrap="none" rtlCol="0">
            <a:spAutoFit/>
          </a:bodyPr>
          <a:lstStyle/>
          <a:p>
            <a:r>
              <a:rPr kumimoji="1" lang="ja-JP" altLang="en-US" sz="4800" b="1"/>
              <a:t>観光レビューサイト</a:t>
            </a:r>
          </a:p>
        </p:txBody>
      </p:sp>
      <p:sp>
        <p:nvSpPr>
          <p:cNvPr id="48" name="テキスト ボックス 47">
            <a:extLst>
              <a:ext uri="{FF2B5EF4-FFF2-40B4-BE49-F238E27FC236}">
                <a16:creationId xmlns:a16="http://schemas.microsoft.com/office/drawing/2014/main" id="{7981E6F7-647E-FB45-8606-06CD9CA61932}"/>
              </a:ext>
            </a:extLst>
          </p:cNvPr>
          <p:cNvSpPr txBox="1"/>
          <p:nvPr/>
        </p:nvSpPr>
        <p:spPr>
          <a:xfrm>
            <a:off x="15577294" y="27128194"/>
            <a:ext cx="4493538" cy="830997"/>
          </a:xfrm>
          <a:prstGeom prst="rect">
            <a:avLst/>
          </a:prstGeom>
          <a:noFill/>
        </p:spPr>
        <p:txBody>
          <a:bodyPr wrap="none" rtlCol="0">
            <a:spAutoFit/>
          </a:bodyPr>
          <a:lstStyle/>
          <a:p>
            <a:r>
              <a:rPr kumimoji="1" lang="ja-JP" altLang="en-US" sz="4800" b="1"/>
              <a:t>基本データＤＢ</a:t>
            </a:r>
          </a:p>
        </p:txBody>
      </p:sp>
      <p:sp>
        <p:nvSpPr>
          <p:cNvPr id="49" name="テキスト ボックス 48">
            <a:extLst>
              <a:ext uri="{FF2B5EF4-FFF2-40B4-BE49-F238E27FC236}">
                <a16:creationId xmlns:a16="http://schemas.microsoft.com/office/drawing/2014/main" id="{FAD926F3-45B6-FE45-A426-9CBE5AE2AF9C}"/>
              </a:ext>
            </a:extLst>
          </p:cNvPr>
          <p:cNvSpPr txBox="1"/>
          <p:nvPr/>
        </p:nvSpPr>
        <p:spPr>
          <a:xfrm>
            <a:off x="25539371" y="27096920"/>
            <a:ext cx="3262432" cy="830997"/>
          </a:xfrm>
          <a:prstGeom prst="rect">
            <a:avLst/>
          </a:prstGeom>
          <a:noFill/>
        </p:spPr>
        <p:txBody>
          <a:bodyPr wrap="none" rtlCol="0">
            <a:spAutoFit/>
          </a:bodyPr>
          <a:lstStyle/>
          <a:p>
            <a:r>
              <a:rPr lang="ja-JP" altLang="en-US" sz="4800" b="1"/>
              <a:t>類似度</a:t>
            </a:r>
            <a:r>
              <a:rPr kumimoji="1" lang="ja-JP" altLang="en-US" sz="4800" b="1"/>
              <a:t>ＤＢ</a:t>
            </a:r>
          </a:p>
        </p:txBody>
      </p:sp>
      <p:pic>
        <p:nvPicPr>
          <p:cNvPr id="52" name="図 51">
            <a:extLst>
              <a:ext uri="{FF2B5EF4-FFF2-40B4-BE49-F238E27FC236}">
                <a16:creationId xmlns:a16="http://schemas.microsoft.com/office/drawing/2014/main" id="{43C30A86-190F-9443-9797-ED0E0A5DA0F3}"/>
              </a:ext>
            </a:extLst>
          </p:cNvPr>
          <p:cNvPicPr>
            <a:picLocks noChangeAspect="1"/>
          </p:cNvPicPr>
          <p:nvPr/>
        </p:nvPicPr>
        <p:blipFill>
          <a:blip r:embed="rId5"/>
          <a:stretch>
            <a:fillRect/>
          </a:stretch>
        </p:blipFill>
        <p:spPr>
          <a:xfrm>
            <a:off x="21117977" y="32447119"/>
            <a:ext cx="2611759" cy="2690584"/>
          </a:xfrm>
          <a:prstGeom prst="rect">
            <a:avLst/>
          </a:prstGeom>
        </p:spPr>
      </p:pic>
      <p:sp>
        <p:nvSpPr>
          <p:cNvPr id="58" name="左右矢印 57">
            <a:extLst>
              <a:ext uri="{FF2B5EF4-FFF2-40B4-BE49-F238E27FC236}">
                <a16:creationId xmlns:a16="http://schemas.microsoft.com/office/drawing/2014/main" id="{C7716D8D-9E14-9441-A5D6-0825D409FF82}"/>
              </a:ext>
            </a:extLst>
          </p:cNvPr>
          <p:cNvSpPr/>
          <p:nvPr/>
        </p:nvSpPr>
        <p:spPr>
          <a:xfrm rot="7800000">
            <a:off x="23436840" y="32609983"/>
            <a:ext cx="3888000" cy="936000"/>
          </a:xfrm>
          <a:prstGeom prst="lef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23C78AF1-14DF-B848-82B4-AEB14E06AF67}"/>
              </a:ext>
            </a:extLst>
          </p:cNvPr>
          <p:cNvSpPr txBox="1"/>
          <p:nvPr/>
        </p:nvSpPr>
        <p:spPr>
          <a:xfrm>
            <a:off x="20820635" y="31344917"/>
            <a:ext cx="3206840" cy="830997"/>
          </a:xfrm>
          <a:prstGeom prst="rect">
            <a:avLst/>
          </a:prstGeom>
          <a:noFill/>
        </p:spPr>
        <p:txBody>
          <a:bodyPr wrap="none" rtlCol="0">
            <a:spAutoFit/>
          </a:bodyPr>
          <a:lstStyle/>
          <a:p>
            <a:r>
              <a:rPr kumimoji="1" lang="en-US" altLang="ja-JP" sz="4800" b="1" dirty="0"/>
              <a:t>Web</a:t>
            </a:r>
            <a:r>
              <a:rPr kumimoji="1" lang="ja-JP" altLang="en-US" sz="4800" b="1"/>
              <a:t>ページ</a:t>
            </a:r>
          </a:p>
        </p:txBody>
      </p:sp>
      <p:sp>
        <p:nvSpPr>
          <p:cNvPr id="63" name="テキスト ボックス 62">
            <a:extLst>
              <a:ext uri="{FF2B5EF4-FFF2-40B4-BE49-F238E27FC236}">
                <a16:creationId xmlns:a16="http://schemas.microsoft.com/office/drawing/2014/main" id="{231E23C3-31EC-9440-BA57-4B47311CE0D6}"/>
              </a:ext>
            </a:extLst>
          </p:cNvPr>
          <p:cNvSpPr txBox="1"/>
          <p:nvPr/>
        </p:nvSpPr>
        <p:spPr>
          <a:xfrm>
            <a:off x="7260290" y="27881234"/>
            <a:ext cx="7571303" cy="1569660"/>
          </a:xfrm>
          <a:prstGeom prst="rect">
            <a:avLst/>
          </a:prstGeom>
          <a:noFill/>
        </p:spPr>
        <p:txBody>
          <a:bodyPr wrap="none" rtlCol="0">
            <a:spAutoFit/>
          </a:bodyPr>
          <a:lstStyle/>
          <a:p>
            <a:r>
              <a:rPr kumimoji="1" lang="ja-JP" altLang="en-US" sz="4800"/>
              <a:t>スポット情報・レビューの</a:t>
            </a:r>
            <a:endParaRPr kumimoji="1" lang="en-US" altLang="ja-JP" sz="4800" dirty="0"/>
          </a:p>
          <a:p>
            <a:r>
              <a:rPr kumimoji="1" lang="ja-JP" altLang="en-US" sz="4800"/>
              <a:t>スクレイピング</a:t>
            </a:r>
          </a:p>
        </p:txBody>
      </p:sp>
      <p:sp>
        <p:nvSpPr>
          <p:cNvPr id="65" name="正方形/長方形 64">
            <a:extLst>
              <a:ext uri="{FF2B5EF4-FFF2-40B4-BE49-F238E27FC236}">
                <a16:creationId xmlns:a16="http://schemas.microsoft.com/office/drawing/2014/main" id="{E3EA6A7C-317A-EC4C-9231-45489BE7A718}"/>
              </a:ext>
            </a:extLst>
          </p:cNvPr>
          <p:cNvSpPr/>
          <p:nvPr/>
        </p:nvSpPr>
        <p:spPr>
          <a:xfrm>
            <a:off x="2657725" y="20519667"/>
            <a:ext cx="6279820" cy="10211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66" name="正方形/長方形 65">
            <a:extLst>
              <a:ext uri="{FF2B5EF4-FFF2-40B4-BE49-F238E27FC236}">
                <a16:creationId xmlns:a16="http://schemas.microsoft.com/office/drawing/2014/main" id="{266703B5-64CA-3647-9614-BE2F5853B47C}"/>
              </a:ext>
            </a:extLst>
          </p:cNvPr>
          <p:cNvSpPr/>
          <p:nvPr/>
        </p:nvSpPr>
        <p:spPr>
          <a:xfrm>
            <a:off x="2657725" y="21532402"/>
            <a:ext cx="6279820" cy="4928918"/>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042CDF2-CC0B-6F48-878A-7DC8D4AF71D3}"/>
              </a:ext>
            </a:extLst>
          </p:cNvPr>
          <p:cNvSpPr/>
          <p:nvPr/>
        </p:nvSpPr>
        <p:spPr>
          <a:xfrm>
            <a:off x="9422296" y="20512765"/>
            <a:ext cx="11926960" cy="10211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solidFill>
                  <a:schemeClr val="accent6">
                    <a:lumMod val="75000"/>
                  </a:schemeClr>
                </a:solidFill>
              </a:rPr>
              <a:t>②</a:t>
            </a:r>
            <a:r>
              <a:rPr kumimoji="1" lang="ja-JP" altLang="en-US" sz="4800" b="1">
                <a:solidFill>
                  <a:schemeClr val="accent6">
                    <a:lumMod val="75000"/>
                  </a:schemeClr>
                </a:solidFill>
              </a:rPr>
              <a:t>トピックモデルの構築</a:t>
            </a:r>
          </a:p>
        </p:txBody>
      </p:sp>
      <p:sp>
        <p:nvSpPr>
          <p:cNvPr id="69" name="正方形/長方形 68">
            <a:extLst>
              <a:ext uri="{FF2B5EF4-FFF2-40B4-BE49-F238E27FC236}">
                <a16:creationId xmlns:a16="http://schemas.microsoft.com/office/drawing/2014/main" id="{4C104D7F-9ACB-BB4B-942B-FF25DA679C05}"/>
              </a:ext>
            </a:extLst>
          </p:cNvPr>
          <p:cNvSpPr/>
          <p:nvPr/>
        </p:nvSpPr>
        <p:spPr>
          <a:xfrm>
            <a:off x="9422296" y="21511584"/>
            <a:ext cx="11926960" cy="501533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FD9C18C3-CCD1-404A-8DA9-5D23B6AEF22B}"/>
              </a:ext>
            </a:extLst>
          </p:cNvPr>
          <p:cNvSpPr txBox="1"/>
          <p:nvPr/>
        </p:nvSpPr>
        <p:spPr>
          <a:xfrm>
            <a:off x="2996618" y="22089836"/>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2" name="右矢印 71">
            <a:extLst>
              <a:ext uri="{FF2B5EF4-FFF2-40B4-BE49-F238E27FC236}">
                <a16:creationId xmlns:a16="http://schemas.microsoft.com/office/drawing/2014/main" id="{496D955C-30B8-AE42-8FEE-BA623806D973}"/>
              </a:ext>
            </a:extLst>
          </p:cNvPr>
          <p:cNvSpPr/>
          <p:nvPr/>
        </p:nvSpPr>
        <p:spPr>
          <a:xfrm rot="5400000">
            <a:off x="5260324" y="23637416"/>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91307268-782B-694E-9346-6785004AA8EB}"/>
              </a:ext>
            </a:extLst>
          </p:cNvPr>
          <p:cNvSpPr txBox="1"/>
          <p:nvPr/>
        </p:nvSpPr>
        <p:spPr>
          <a:xfrm>
            <a:off x="9893813" y="21988010"/>
            <a:ext cx="6109595" cy="4832092"/>
          </a:xfrm>
          <a:prstGeom prst="rect">
            <a:avLst/>
          </a:prstGeom>
          <a:noFill/>
        </p:spPr>
        <p:txBody>
          <a:bodyPr wrap="square" rtlCol="0">
            <a:spAutoFit/>
          </a:bodyPr>
          <a:lstStyle/>
          <a:p>
            <a:r>
              <a:rPr kumimoji="1" lang="ja-JP" altLang="en-US" sz="4400"/>
              <a:t>ＬＤＡモデルを用いてトピックを分類</a:t>
            </a:r>
            <a:endParaRPr kumimoji="1" lang="en-US" altLang="ja-JP" sz="4400" dirty="0"/>
          </a:p>
          <a:p>
            <a:endParaRPr lang="en-US" altLang="ja-JP" sz="4400" dirty="0"/>
          </a:p>
          <a:p>
            <a:endParaRPr lang="en-US" altLang="ja-JP" sz="4400" dirty="0"/>
          </a:p>
          <a:p>
            <a:r>
              <a:rPr lang="ja-JP" altLang="en-US" sz="4400"/>
              <a:t>各スポットの特徴ベクトルを作成</a:t>
            </a:r>
            <a:endParaRPr lang="en-US" altLang="ja-JP" sz="4400" dirty="0"/>
          </a:p>
          <a:p>
            <a:endParaRPr kumimoji="1" lang="en-US" altLang="ja-JP" sz="4400" dirty="0"/>
          </a:p>
        </p:txBody>
      </p:sp>
      <p:sp>
        <p:nvSpPr>
          <p:cNvPr id="74" name="右矢印 73">
            <a:extLst>
              <a:ext uri="{FF2B5EF4-FFF2-40B4-BE49-F238E27FC236}">
                <a16:creationId xmlns:a16="http://schemas.microsoft.com/office/drawing/2014/main" id="{B7C99B67-0FC5-3A4A-9595-A32EE9960550}"/>
              </a:ext>
            </a:extLst>
          </p:cNvPr>
          <p:cNvSpPr/>
          <p:nvPr/>
        </p:nvSpPr>
        <p:spPr>
          <a:xfrm rot="5400000">
            <a:off x="12161394" y="23643728"/>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四角形吹き出し 77">
            <a:extLst>
              <a:ext uri="{FF2B5EF4-FFF2-40B4-BE49-F238E27FC236}">
                <a16:creationId xmlns:a16="http://schemas.microsoft.com/office/drawing/2014/main" id="{41FDE50F-0E16-0148-9FFF-4DFF81D3533D}"/>
              </a:ext>
            </a:extLst>
          </p:cNvPr>
          <p:cNvSpPr/>
          <p:nvPr/>
        </p:nvSpPr>
        <p:spPr>
          <a:xfrm>
            <a:off x="2315147" y="20194750"/>
            <a:ext cx="25802583" cy="6594889"/>
          </a:xfrm>
          <a:prstGeom prst="wedgeRectCallout">
            <a:avLst>
              <a:gd name="adj1" fmla="val 22412"/>
              <a:gd name="adj2" fmla="val 86082"/>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C211EC27-F508-FC49-BFC4-13F345E31746}"/>
              </a:ext>
            </a:extLst>
          </p:cNvPr>
          <p:cNvSpPr/>
          <p:nvPr/>
        </p:nvSpPr>
        <p:spPr>
          <a:xfrm>
            <a:off x="21689927" y="20490457"/>
            <a:ext cx="6279820" cy="102112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③類似度算出</a:t>
            </a:r>
          </a:p>
        </p:txBody>
      </p:sp>
      <p:sp>
        <p:nvSpPr>
          <p:cNvPr id="81" name="正方形/長方形 80">
            <a:extLst>
              <a:ext uri="{FF2B5EF4-FFF2-40B4-BE49-F238E27FC236}">
                <a16:creationId xmlns:a16="http://schemas.microsoft.com/office/drawing/2014/main" id="{844A3F01-F401-DA48-BFB9-041CCE13A668}"/>
              </a:ext>
            </a:extLst>
          </p:cNvPr>
          <p:cNvSpPr/>
          <p:nvPr/>
        </p:nvSpPr>
        <p:spPr>
          <a:xfrm>
            <a:off x="21689927" y="21534996"/>
            <a:ext cx="6279820" cy="501533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5DED6EDB-FBD1-B44D-B9EF-7A8E24D289ED}"/>
              </a:ext>
            </a:extLst>
          </p:cNvPr>
          <p:cNvSpPr txBox="1"/>
          <p:nvPr/>
        </p:nvSpPr>
        <p:spPr>
          <a:xfrm>
            <a:off x="21860152" y="22937240"/>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特徴ベクトルのｃｏｓ類似度を計算</a:t>
            </a:r>
            <a:endParaRPr kumimoji="1" lang="ja-JP" altLang="en-US" sz="4400"/>
          </a:p>
        </p:txBody>
      </p:sp>
      <p:sp>
        <p:nvSpPr>
          <p:cNvPr id="85" name="左右矢印 84">
            <a:extLst>
              <a:ext uri="{FF2B5EF4-FFF2-40B4-BE49-F238E27FC236}">
                <a16:creationId xmlns:a16="http://schemas.microsoft.com/office/drawing/2014/main" id="{7F359F01-5473-2C44-916D-32A76B05A527}"/>
              </a:ext>
            </a:extLst>
          </p:cNvPr>
          <p:cNvSpPr/>
          <p:nvPr/>
        </p:nvSpPr>
        <p:spPr>
          <a:xfrm rot="3000000">
            <a:off x="17152946" y="32570680"/>
            <a:ext cx="3888000" cy="936000"/>
          </a:xfrm>
          <a:prstGeom prst="lef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05E941E6-68E0-4A4D-BF24-5142A057DB7E}"/>
              </a:ext>
            </a:extLst>
          </p:cNvPr>
          <p:cNvSpPr/>
          <p:nvPr/>
        </p:nvSpPr>
        <p:spPr>
          <a:xfrm>
            <a:off x="5917446" y="30750046"/>
            <a:ext cx="10080000" cy="1021127"/>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t>Web</a:t>
            </a:r>
            <a:r>
              <a:rPr kumimoji="1" lang="ja-JP" altLang="en-US" sz="4800" b="1"/>
              <a:t>ページ</a:t>
            </a:r>
          </a:p>
        </p:txBody>
      </p:sp>
      <p:grpSp>
        <p:nvGrpSpPr>
          <p:cNvPr id="92" name="グループ化 91">
            <a:extLst>
              <a:ext uri="{FF2B5EF4-FFF2-40B4-BE49-F238E27FC236}">
                <a16:creationId xmlns:a16="http://schemas.microsoft.com/office/drawing/2014/main" id="{674EFF42-9CC3-434B-B40E-92EDDF65A1FE}"/>
              </a:ext>
            </a:extLst>
          </p:cNvPr>
          <p:cNvGrpSpPr/>
          <p:nvPr/>
        </p:nvGrpSpPr>
        <p:grpSpPr>
          <a:xfrm>
            <a:off x="4938138" y="32148851"/>
            <a:ext cx="12141807" cy="2800767"/>
            <a:chOff x="4500514" y="32027928"/>
            <a:chExt cx="12141807" cy="2800767"/>
          </a:xfrm>
        </p:grpSpPr>
        <p:sp>
          <p:nvSpPr>
            <p:cNvPr id="86" name="テキスト ボックス 85">
              <a:extLst>
                <a:ext uri="{FF2B5EF4-FFF2-40B4-BE49-F238E27FC236}">
                  <a16:creationId xmlns:a16="http://schemas.microsoft.com/office/drawing/2014/main" id="{9E365BE7-EED7-EC48-9CA7-4F40D567C3AA}"/>
                </a:ext>
              </a:extLst>
            </p:cNvPr>
            <p:cNvSpPr txBox="1"/>
            <p:nvPr/>
          </p:nvSpPr>
          <p:spPr>
            <a:xfrm>
              <a:off x="4500514" y="32027928"/>
              <a:ext cx="12141807" cy="2800767"/>
            </a:xfrm>
            <a:prstGeom prst="rect">
              <a:avLst/>
            </a:prstGeom>
            <a:noFill/>
          </p:spPr>
          <p:txBody>
            <a:bodyPr wrap="square" rtlCol="0">
              <a:spAutoFit/>
            </a:bodyPr>
            <a:lstStyle/>
            <a:p>
              <a:pPr algn="ctr"/>
              <a:r>
                <a:rPr kumimoji="1" lang="ja-JP" altLang="en-US" sz="4400"/>
                <a:t>お気に入りのスポット情報の入力</a:t>
              </a:r>
              <a:endParaRPr kumimoji="1" lang="en-US" altLang="ja-JP" sz="4400" dirty="0"/>
            </a:p>
            <a:p>
              <a:pPr algn="ctr"/>
              <a:endParaRPr lang="en-US" altLang="ja-JP" sz="4400" dirty="0"/>
            </a:p>
            <a:p>
              <a:pPr algn="ctr"/>
              <a:endParaRPr kumimoji="1" lang="en-US" altLang="ja-JP" sz="4400" dirty="0"/>
            </a:p>
            <a:p>
              <a:pPr algn="ctr"/>
              <a:r>
                <a:rPr lang="ja-JP" altLang="en-US" sz="4400"/>
                <a:t>高好感度な観光地を提案</a:t>
              </a:r>
              <a:endParaRPr kumimoji="1" lang="ja-JP" altLang="en-US" sz="4400"/>
            </a:p>
          </p:txBody>
        </p:sp>
        <p:sp>
          <p:nvSpPr>
            <p:cNvPr id="87" name="右矢印 86">
              <a:extLst>
                <a:ext uri="{FF2B5EF4-FFF2-40B4-BE49-F238E27FC236}">
                  <a16:creationId xmlns:a16="http://schemas.microsoft.com/office/drawing/2014/main" id="{5D5C2B09-C164-8246-97ED-223140B8C4E1}"/>
                </a:ext>
              </a:extLst>
            </p:cNvPr>
            <p:cNvSpPr/>
            <p:nvPr/>
          </p:nvSpPr>
          <p:spPr>
            <a:xfrm rot="5400000">
              <a:off x="9972579" y="32867109"/>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0" name="正方形/長方形 89">
            <a:extLst>
              <a:ext uri="{FF2B5EF4-FFF2-40B4-BE49-F238E27FC236}">
                <a16:creationId xmlns:a16="http://schemas.microsoft.com/office/drawing/2014/main" id="{1FE92D94-DAD9-D34D-8D0D-D7A80EFCC639}"/>
              </a:ext>
            </a:extLst>
          </p:cNvPr>
          <p:cNvSpPr/>
          <p:nvPr/>
        </p:nvSpPr>
        <p:spPr>
          <a:xfrm>
            <a:off x="5923983" y="31812181"/>
            <a:ext cx="10080000" cy="3275163"/>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5" name="図 94">
            <a:extLst>
              <a:ext uri="{FF2B5EF4-FFF2-40B4-BE49-F238E27FC236}">
                <a16:creationId xmlns:a16="http://schemas.microsoft.com/office/drawing/2014/main" id="{6DCDEB7A-9450-F640-A739-FBA1D1F64EEC}"/>
              </a:ext>
            </a:extLst>
          </p:cNvPr>
          <p:cNvPicPr>
            <a:picLocks noChangeAspect="1"/>
          </p:cNvPicPr>
          <p:nvPr/>
        </p:nvPicPr>
        <p:blipFill>
          <a:blip r:embed="rId6"/>
          <a:stretch>
            <a:fillRect/>
          </a:stretch>
        </p:blipFill>
        <p:spPr>
          <a:xfrm>
            <a:off x="16174937" y="22492549"/>
            <a:ext cx="4244495" cy="2993319"/>
          </a:xfrm>
          <a:prstGeom prst="rect">
            <a:avLst/>
          </a:prstGeom>
        </p:spPr>
      </p:pic>
    </p:spTree>
    <p:extLst>
      <p:ext uri="{BB962C8B-B14F-4D97-AF65-F5344CB8AC3E}">
        <p14:creationId xmlns:p14="http://schemas.microsoft.com/office/powerpoint/2010/main" val="116989913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3451</TotalTime>
  <Words>370</Words>
  <Application>Microsoft Macintosh PowerPoint</Application>
  <PresentationFormat>ユーザー設定</PresentationFormat>
  <Paragraphs>63</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和田　龍樹</dc:creator>
  <cp:lastModifiedBy>和田　龍樹</cp:lastModifiedBy>
  <cp:revision>39</cp:revision>
  <cp:lastPrinted>2018-07-17T07:57:00Z</cp:lastPrinted>
  <dcterms:created xsi:type="dcterms:W3CDTF">2018-07-14T15:17:39Z</dcterms:created>
  <dcterms:modified xsi:type="dcterms:W3CDTF">2018-07-17T09:06:47Z</dcterms:modified>
</cp:coreProperties>
</file>