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0105"/>
    <p:restoredTop sz="86233"/>
  </p:normalViewPr>
  <p:slideViewPr>
    <p:cSldViewPr snapToGrid="0" snapToObjects="1">
      <p:cViewPr>
        <p:scale>
          <a:sx n="20" d="100"/>
          <a:sy n="20" d="100"/>
        </p:scale>
        <p:origin x="2680" y="-216"/>
      </p:cViewPr>
      <p:guideLst/>
    </p:cSldViewPr>
  </p:slideViewPr>
  <p:outlineViewPr>
    <p:cViewPr>
      <p:scale>
        <a:sx n="33" d="100"/>
        <a:sy n="33" d="100"/>
      </p:scale>
      <p:origin x="0" y="0"/>
    </p:cViewPr>
  </p:outlin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197" y="6133"/>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3568" y="7381"/>
    <p:text>普通の文字の方が良い</p:text>
    <p:extLst>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14410" y="14533"/>
    <p:text>Cosいらない</p:text>
    <p:extLst>
      <p:ext uri="{C676402C-5697-4E1C-873F-D02D1690AC5C}">
        <p15:threadingInfo xmlns:p15="http://schemas.microsoft.com/office/powerpoint/2012/main" timeZoneBias="-540"/>
      </p:ext>
    </p:extLst>
  </p:cm>
  <p:cm authorId="1" dt="2018-07-17T17:47:33.740" idx="6">
    <p:pos x="13641" y="16686"/>
    <p:text>吹き出し口を狭める</p:text>
    <p:extLst>
      <p:ext uri="{C676402C-5697-4E1C-873F-D02D1690AC5C}">
        <p15:threadingInfo xmlns:p15="http://schemas.microsoft.com/office/powerpoint/2012/main" timeZoneBias="-540"/>
      </p:ext>
    </p:extLst>
  </p:cm>
  <p:cm authorId="1" dt="2018-07-17T17:51:08.779" idx="7">
    <p:pos x="14106" y="20935"/>
    <p:text>Webページ関連が見えるようにする</p:text>
    <p:extLst>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29588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500" b="1"/>
              <a:t>観光レビューを利用した高好感度観光地レコメンデーションシステムの構築</a:t>
            </a:r>
            <a:endParaRPr kumimoji="1" lang="ja-JP" altLang="en-US" sz="115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70559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83160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9595729"/>
            <a:ext cx="27643017" cy="719697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10024553"/>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a:t>
            </a:r>
            <a:r>
              <a:rPr kumimoji="1" lang="ja-JP" altLang="en-US" sz="4800" b="1"/>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10032951"/>
            <a:ext cx="8748000" cy="1038604"/>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t>レビューを利用したレコメンド</a:t>
            </a:r>
            <a:endParaRPr kumimoji="1" lang="ja-JP" altLang="en-US" sz="4800" b="1"/>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11063157"/>
            <a:ext cx="8748000" cy="433278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11063157"/>
            <a:ext cx="8748000" cy="4332786"/>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11063155"/>
            <a:ext cx="8748000" cy="4332787"/>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1981198" y="13193978"/>
            <a:ext cx="7952153" cy="2123658"/>
          </a:xfrm>
          <a:prstGeom prst="rect">
            <a:avLst/>
          </a:prstGeom>
          <a:noFill/>
        </p:spPr>
        <p:txBody>
          <a:bodyPr wrap="square" rtlCol="0">
            <a:spAutoFit/>
          </a:bodyPr>
          <a:lstStyle/>
          <a:p>
            <a:r>
              <a:rPr kumimoji="1" lang="ja-JP" altLang="en-US" sz="4400"/>
              <a:t>訪日客のほとんどが黄金ルートと呼ばれる東京・大阪・京都に宿泊</a:t>
            </a:r>
          </a:p>
        </p:txBody>
      </p:sp>
      <p:sp>
        <p:nvSpPr>
          <p:cNvPr id="19" name="テキスト ボックス 18">
            <a:extLst>
              <a:ext uri="{FF2B5EF4-FFF2-40B4-BE49-F238E27FC236}">
                <a16:creationId xmlns:a16="http://schemas.microsoft.com/office/drawing/2014/main" id="{17EE6499-A060-934E-AAD1-175AC89C8D94}"/>
              </a:ext>
            </a:extLst>
          </p:cNvPr>
          <p:cNvSpPr txBox="1"/>
          <p:nvPr/>
        </p:nvSpPr>
        <p:spPr>
          <a:xfrm>
            <a:off x="1981199" y="11291066"/>
            <a:ext cx="7952153" cy="1446550"/>
          </a:xfrm>
          <a:prstGeom prst="rect">
            <a:avLst/>
          </a:prstGeom>
          <a:noFill/>
        </p:spPr>
        <p:txBody>
          <a:bodyPr wrap="square" rtlCol="0">
            <a:spAutoFit/>
          </a:bodyPr>
          <a:lstStyle/>
          <a:p>
            <a:r>
              <a:rPr kumimoji="1" lang="ja-JP" altLang="en-US" sz="4400"/>
              <a:t>地方の魅力を適切に伝えるのは困難</a:t>
            </a: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111914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29290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38431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119162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5126161" y="15558128"/>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75092" y="11710254"/>
            <a:ext cx="3927908" cy="3046988"/>
          </a:xfrm>
          <a:prstGeom prst="rect">
            <a:avLst/>
          </a:prstGeom>
          <a:noFill/>
        </p:spPr>
        <p:txBody>
          <a:bodyPr wrap="square" rtlCol="0">
            <a:spAutoFit/>
          </a:bodyPr>
          <a:lstStyle/>
          <a:p>
            <a:pPr algn="ctr"/>
            <a:r>
              <a:rPr lang="ja-JP" altLang="en-US" sz="4800"/>
              <a:t>コンテンツ</a:t>
            </a:r>
            <a:endParaRPr lang="en-US" altLang="ja-JP" sz="4800" dirty="0"/>
          </a:p>
          <a:p>
            <a:pPr algn="ctr"/>
            <a:endParaRPr lang="en-US" altLang="ja-JP" sz="4800" dirty="0"/>
          </a:p>
          <a:p>
            <a:pPr algn="ctr"/>
            <a:endParaRPr lang="en-US" altLang="ja-JP" sz="4800" dirty="0"/>
          </a:p>
          <a:p>
            <a:pPr algn="ctr"/>
            <a:r>
              <a:rPr kumimoji="1" lang="ja-JP" altLang="en-US" sz="4800"/>
              <a:t>潜在的な感情</a:t>
            </a:r>
          </a:p>
        </p:txBody>
      </p:sp>
      <p:sp>
        <p:nvSpPr>
          <p:cNvPr id="26" name="加算記号 25">
            <a:extLst>
              <a:ext uri="{FF2B5EF4-FFF2-40B4-BE49-F238E27FC236}">
                <a16:creationId xmlns:a16="http://schemas.microsoft.com/office/drawing/2014/main" id="{06541863-BCE3-334D-B6C7-29EAA2E3698E}"/>
              </a:ext>
            </a:extLst>
          </p:cNvPr>
          <p:cNvSpPr/>
          <p:nvPr/>
        </p:nvSpPr>
        <p:spPr>
          <a:xfrm>
            <a:off x="21375966" y="12566414"/>
            <a:ext cx="1337867" cy="1199379"/>
          </a:xfrm>
          <a:prstGeom prst="mathPlus">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7" name="右矢印 26">
            <a:extLst>
              <a:ext uri="{FF2B5EF4-FFF2-40B4-BE49-F238E27FC236}">
                <a16:creationId xmlns:a16="http://schemas.microsoft.com/office/drawing/2014/main" id="{C1A68AFA-E2AB-5F4B-AA1A-44D3198B2DF9}"/>
              </a:ext>
            </a:extLst>
          </p:cNvPr>
          <p:cNvSpPr/>
          <p:nvPr/>
        </p:nvSpPr>
        <p:spPr>
          <a:xfrm>
            <a:off x="23611291" y="12805511"/>
            <a:ext cx="1150224" cy="810865"/>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958896" y="12442829"/>
            <a:ext cx="3570208" cy="1446550"/>
          </a:xfrm>
          <a:prstGeom prst="rect">
            <a:avLst/>
          </a:prstGeom>
          <a:noFill/>
        </p:spPr>
        <p:txBody>
          <a:bodyPr wrap="none" rtlCol="0">
            <a:spAutoFit/>
          </a:bodyPr>
          <a:lstStyle/>
          <a:p>
            <a:r>
              <a:rPr kumimoji="1" lang="ja-JP" altLang="en-US" sz="4400"/>
              <a:t>多様性のある</a:t>
            </a:r>
            <a:endParaRPr kumimoji="1" lang="en-US" altLang="ja-JP" sz="4400" dirty="0"/>
          </a:p>
          <a:p>
            <a:pPr algn="ctr"/>
            <a:r>
              <a:rPr kumimoji="1" lang="ja-JP" altLang="en-US" sz="44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96672" y="18606437"/>
            <a:ext cx="27643017" cy="166492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311028" y="17198378"/>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5655703"/>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7095155"/>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7483590"/>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990397" y="18992803"/>
            <a:ext cx="20259905"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8165683"/>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9887935"/>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46214" y="28203119"/>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25868421" y="28203119"/>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9253786"/>
            <a:ext cx="8778926"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9571423" y="29214622"/>
            <a:ext cx="561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718439" y="27289393"/>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5577294" y="27128194"/>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25539371" y="27096920"/>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1117977" y="32447119"/>
            <a:ext cx="2611759" cy="2690584"/>
          </a:xfrm>
          <a:prstGeom prst="rect">
            <a:avLst/>
          </a:prstGeom>
        </p:spPr>
      </p:pic>
      <p:sp>
        <p:nvSpPr>
          <p:cNvPr id="58" name="左右矢印 57">
            <a:extLst>
              <a:ext uri="{FF2B5EF4-FFF2-40B4-BE49-F238E27FC236}">
                <a16:creationId xmlns:a16="http://schemas.microsoft.com/office/drawing/2014/main" id="{C7716D8D-9E14-9441-A5D6-0825D409FF82}"/>
              </a:ext>
            </a:extLst>
          </p:cNvPr>
          <p:cNvSpPr/>
          <p:nvPr/>
        </p:nvSpPr>
        <p:spPr>
          <a:xfrm rot="7800000">
            <a:off x="23436840" y="32609983"/>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0820635" y="31344917"/>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7260290" y="27881234"/>
            <a:ext cx="7571303" cy="1569660"/>
          </a:xfrm>
          <a:prstGeom prst="rect">
            <a:avLst/>
          </a:prstGeom>
          <a:noFill/>
        </p:spPr>
        <p:txBody>
          <a:bodyPr wrap="none" rtlCol="0">
            <a:spAutoFit/>
          </a:bodyPr>
          <a:lstStyle/>
          <a:p>
            <a:r>
              <a:rPr kumimoji="1" lang="ja-JP" altLang="en-US" sz="4800"/>
              <a:t>スポット情報・レビューの</a:t>
            </a:r>
            <a:endParaRPr kumimoji="1" lang="en-US" altLang="ja-JP" sz="4800" dirty="0"/>
          </a:p>
          <a:p>
            <a:r>
              <a:rPr kumimoji="1" lang="ja-JP" altLang="en-US" sz="48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2657725" y="20519667"/>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t>①</a:t>
            </a:r>
            <a:r>
              <a:rPr lang="ja-JP" altLang="en-US" sz="4800" b="1"/>
              <a:t>前処理</a:t>
            </a:r>
            <a:endParaRPr kumimoji="1" lang="ja-JP" altLang="en-US" sz="4800" b="1"/>
          </a:p>
        </p:txBody>
      </p:sp>
      <p:sp>
        <p:nvSpPr>
          <p:cNvPr id="66" name="正方形/長方形 65">
            <a:extLst>
              <a:ext uri="{FF2B5EF4-FFF2-40B4-BE49-F238E27FC236}">
                <a16:creationId xmlns:a16="http://schemas.microsoft.com/office/drawing/2014/main" id="{266703B5-64CA-3647-9614-BE2F5853B47C}"/>
              </a:ext>
            </a:extLst>
          </p:cNvPr>
          <p:cNvSpPr/>
          <p:nvPr/>
        </p:nvSpPr>
        <p:spPr>
          <a:xfrm>
            <a:off x="2657725" y="21578122"/>
            <a:ext cx="6279820" cy="4928918"/>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9422296" y="20512765"/>
            <a:ext cx="1192696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②</a:t>
            </a:r>
            <a:r>
              <a:rPr kumimoji="1" lang="ja-JP" altLang="en-US" sz="4800" b="1"/>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9422296" y="21511584"/>
            <a:ext cx="11926960" cy="5015334"/>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2996618" y="22089836"/>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5260324" y="23637416"/>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9893813" y="2198801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12161394" y="2364372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2315147" y="20194750"/>
            <a:ext cx="25802583" cy="6594889"/>
          </a:xfrm>
          <a:prstGeom prst="wedgeRectCallout">
            <a:avLst>
              <a:gd name="adj1" fmla="val 22412"/>
              <a:gd name="adj2" fmla="val 86082"/>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21689927" y="20490457"/>
            <a:ext cx="627982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21689927" y="21489276"/>
            <a:ext cx="6279820" cy="5015334"/>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21860152" y="22937240"/>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特徴ベクトルのｃｏｓ類似度を計算</a:t>
            </a:r>
            <a:endParaRPr kumimoji="1" lang="ja-JP" altLang="en-US" sz="4400"/>
          </a:p>
        </p:txBody>
      </p:sp>
      <p:sp>
        <p:nvSpPr>
          <p:cNvPr id="85" name="左右矢印 84">
            <a:extLst>
              <a:ext uri="{FF2B5EF4-FFF2-40B4-BE49-F238E27FC236}">
                <a16:creationId xmlns:a16="http://schemas.microsoft.com/office/drawing/2014/main" id="{7F359F01-5473-2C44-916D-32A76B05A527}"/>
              </a:ext>
            </a:extLst>
          </p:cNvPr>
          <p:cNvSpPr/>
          <p:nvPr/>
        </p:nvSpPr>
        <p:spPr>
          <a:xfrm rot="3000000">
            <a:off x="17152946" y="32570680"/>
            <a:ext cx="388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5E941E6-68E0-4A4D-BF24-5142A057DB7E}"/>
              </a:ext>
            </a:extLst>
          </p:cNvPr>
          <p:cNvSpPr/>
          <p:nvPr/>
        </p:nvSpPr>
        <p:spPr>
          <a:xfrm>
            <a:off x="5917446" y="30750046"/>
            <a:ext cx="10080000" cy="1021127"/>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Web</a:t>
            </a:r>
            <a:r>
              <a:rPr kumimoji="1" lang="ja-JP" altLang="en-US" sz="4800" b="1"/>
              <a:t>ページ</a:t>
            </a:r>
          </a:p>
        </p:txBody>
      </p:sp>
      <p:grpSp>
        <p:nvGrpSpPr>
          <p:cNvPr id="92" name="グループ化 91">
            <a:extLst>
              <a:ext uri="{FF2B5EF4-FFF2-40B4-BE49-F238E27FC236}">
                <a16:creationId xmlns:a16="http://schemas.microsoft.com/office/drawing/2014/main" id="{674EFF42-9CC3-434B-B40E-92EDDF65A1FE}"/>
              </a:ext>
            </a:extLst>
          </p:cNvPr>
          <p:cNvGrpSpPr/>
          <p:nvPr/>
        </p:nvGrpSpPr>
        <p:grpSpPr>
          <a:xfrm>
            <a:off x="4938138" y="32148851"/>
            <a:ext cx="12141807" cy="2800767"/>
            <a:chOff x="4500514" y="32027928"/>
            <a:chExt cx="12141807" cy="2800767"/>
          </a:xfrm>
        </p:grpSpPr>
        <p:sp>
          <p:nvSpPr>
            <p:cNvPr id="86" name="テキスト ボックス 85">
              <a:extLst>
                <a:ext uri="{FF2B5EF4-FFF2-40B4-BE49-F238E27FC236}">
                  <a16:creationId xmlns:a16="http://schemas.microsoft.com/office/drawing/2014/main" id="{9E365BE7-EED7-EC48-9CA7-4F40D567C3AA}"/>
                </a:ext>
              </a:extLst>
            </p:cNvPr>
            <p:cNvSpPr txBox="1"/>
            <p:nvPr/>
          </p:nvSpPr>
          <p:spPr>
            <a:xfrm>
              <a:off x="4500514" y="32027928"/>
              <a:ext cx="12141807" cy="2800767"/>
            </a:xfrm>
            <a:prstGeom prst="rect">
              <a:avLst/>
            </a:prstGeom>
            <a:noFill/>
          </p:spPr>
          <p:txBody>
            <a:bodyPr wrap="square" rtlCol="0">
              <a:spAutoFit/>
            </a:bodyPr>
            <a:lstStyle/>
            <a:p>
              <a:pPr algn="ctr"/>
              <a:r>
                <a:rPr kumimoji="1" lang="ja-JP" altLang="en-US" sz="4400"/>
                <a:t>お気に入りのスポット情報の入力</a:t>
              </a:r>
              <a:endParaRPr kumimoji="1" lang="en-US" altLang="ja-JP" sz="4400" dirty="0"/>
            </a:p>
            <a:p>
              <a:pPr algn="ctr"/>
              <a:endParaRPr lang="en-US" altLang="ja-JP" sz="4400" dirty="0"/>
            </a:p>
            <a:p>
              <a:pPr algn="ctr"/>
              <a:endParaRPr kumimoji="1" lang="en-US" altLang="ja-JP" sz="4400" dirty="0"/>
            </a:p>
            <a:p>
              <a:pPr algn="ctr"/>
              <a:r>
                <a:rPr lang="ja-JP" altLang="en-US" sz="4400"/>
                <a:t>高好感度な観光地を提案</a:t>
              </a:r>
              <a:endParaRPr kumimoji="1" lang="ja-JP" altLang="en-US" sz="4400"/>
            </a:p>
          </p:txBody>
        </p:sp>
        <p:sp>
          <p:nvSpPr>
            <p:cNvPr id="87" name="右矢印 86">
              <a:extLst>
                <a:ext uri="{FF2B5EF4-FFF2-40B4-BE49-F238E27FC236}">
                  <a16:creationId xmlns:a16="http://schemas.microsoft.com/office/drawing/2014/main" id="{5D5C2B09-C164-8246-97ED-223140B8C4E1}"/>
                </a:ext>
              </a:extLst>
            </p:cNvPr>
            <p:cNvSpPr/>
            <p:nvPr/>
          </p:nvSpPr>
          <p:spPr>
            <a:xfrm rot="5400000">
              <a:off x="9972579" y="32867109"/>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0" name="正方形/長方形 89">
            <a:extLst>
              <a:ext uri="{FF2B5EF4-FFF2-40B4-BE49-F238E27FC236}">
                <a16:creationId xmlns:a16="http://schemas.microsoft.com/office/drawing/2014/main" id="{1FE92D94-DAD9-D34D-8D0D-D7A80EFCC639}"/>
              </a:ext>
            </a:extLst>
          </p:cNvPr>
          <p:cNvSpPr/>
          <p:nvPr/>
        </p:nvSpPr>
        <p:spPr>
          <a:xfrm>
            <a:off x="5923983" y="31812181"/>
            <a:ext cx="10080000" cy="3275163"/>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 name="図 94">
            <a:extLst>
              <a:ext uri="{FF2B5EF4-FFF2-40B4-BE49-F238E27FC236}">
                <a16:creationId xmlns:a16="http://schemas.microsoft.com/office/drawing/2014/main" id="{6DCDEB7A-9450-F640-A739-FBA1D1F64EEC}"/>
              </a:ext>
            </a:extLst>
          </p:cNvPr>
          <p:cNvPicPr>
            <a:picLocks noChangeAspect="1"/>
          </p:cNvPicPr>
          <p:nvPr/>
        </p:nvPicPr>
        <p:blipFill>
          <a:blip r:embed="rId6"/>
          <a:stretch>
            <a:fillRect/>
          </a:stretch>
        </p:blipFill>
        <p:spPr>
          <a:xfrm>
            <a:off x="16174937" y="22492549"/>
            <a:ext cx="4244495" cy="2993319"/>
          </a:xfrm>
          <a:prstGeom prst="rect">
            <a:avLst/>
          </a:prstGeom>
        </p:spPr>
      </p:pic>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3439</TotalTime>
  <Words>369</Words>
  <Application>Microsoft Macintosh PowerPoint</Application>
  <PresentationFormat>ユーザー設定</PresentationFormat>
  <Paragraphs>64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37</cp:revision>
  <cp:lastPrinted>2018-07-17T07:57:00Z</cp:lastPrinted>
  <dcterms:created xsi:type="dcterms:W3CDTF">2018-07-14T15:17:39Z</dcterms:created>
  <dcterms:modified xsi:type="dcterms:W3CDTF">2018-07-17T08:55:15Z</dcterms:modified>
</cp:coreProperties>
</file>