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10"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465"/>
  </p:normalViewPr>
  <p:slideViewPr>
    <p:cSldViewPr snapToGrid="0" snapToObjects="1">
      <p:cViewPr>
        <p:scale>
          <a:sx n="19" d="100"/>
          <a:sy n="19" d="100"/>
        </p:scale>
        <p:origin x="3296" y="-728"/>
      </p:cViewPr>
      <p:guideLst>
        <p:guide orient="horz" pos="13481"/>
        <p:guide pos="9535"/>
      </p:guideLst>
    </p:cSldViewPr>
  </p:slideViewPr>
  <p:outlineViewPr>
    <p:cViewPr>
      <p:scale>
        <a:sx n="33" d="100"/>
        <a:sy n="33" d="100"/>
      </p:scale>
      <p:origin x="0" y="0"/>
    </p:cViewPr>
  </p:outlineViewPr>
  <p:notesTextViewPr>
    <p:cViewPr>
      <p:scale>
        <a:sx n="1" d="1"/>
        <a:sy n="1" d="1"/>
      </p:scale>
      <p:origin x="0" y="-79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 authorId="1" dt="2018-07-24T19:47:02.869" idx="10">
    <p:pos x="13682" y="11435"/>
    <p:text>レコメンド対象を説明する(広くとるような説明をする)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2018/8/2</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endParaRPr kumimoji="1" lang="en-US" altLang="ja-JP" dirty="0"/>
          </a:p>
          <a:p>
            <a:r>
              <a:rPr kumimoji="1" lang="ja-JP" altLang="en-US"/>
              <a:t>例として海外旅行客をあげましたが、日本国内で旅行を考えている人も同様で</a:t>
            </a:r>
          </a:p>
          <a:p>
            <a:pPr marL="171450" indent="-171450">
              <a:buFontTx/>
              <a:buChar char="-"/>
            </a:pPr>
            <a:r>
              <a:rPr kumimoji="1" lang="ja-JP" altLang="en-US"/>
              <a:t>地方の魅力を適切に伝えたり受け取ったりする機会は比較的に少ないと考えられます。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pPr marL="171450" indent="-171450">
              <a:buFontTx/>
              <a:buChar char="-"/>
            </a:pPr>
            <a:r>
              <a:rPr kumimoji="1" lang="ja-JP" altLang="en-US"/>
              <a:t>これらの問題点としては、コンテンツベースのレコメンドに関しては、レコメンドの結果に多様性が生まれないということが挙げられ、協調フィルタリングに関しては、レコメンドの結果に対して理由づけがなされないのでなぜこの商品、観光スポットがレコメンドされているかということがわかりづらかったり、結局履歴を元にしている関係でコンテンツベースのレコメンドと近くなったりします</a:t>
            </a:r>
            <a:endParaRPr kumimoji="1" lang="en-US" altLang="ja-JP" dirty="0"/>
          </a:p>
          <a:p>
            <a:pPr marL="171450" indent="-171450">
              <a:buFontTx/>
              <a:buChar char="-"/>
            </a:pPr>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1</a:t>
            </a:r>
            <a:r>
              <a:rPr kumimoji="1" lang="ja-JP" altLang="en-US"/>
              <a:t>回目</a:t>
            </a:r>
            <a:r>
              <a:rPr kumimoji="1" lang="en-US" altLang="ja-JP" dirty="0"/>
              <a:t>6m30s1</a:t>
            </a:r>
          </a:p>
          <a:p>
            <a:r>
              <a:rPr kumimoji="1" lang="ja-JP" altLang="en-US"/>
              <a:t>トピックの説明</a:t>
            </a:r>
            <a:endParaRPr kumimoji="1" lang="en-US" altLang="ja-JP" dirty="0"/>
          </a:p>
          <a:p>
            <a:r>
              <a:rPr kumimoji="1" lang="ja-JP" altLang="en-US"/>
              <a:t>教え方</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r>
              <a:rPr kumimoji="1" lang="ja-JP" altLang="en-US"/>
              <a:t>トピックモデル説明</a:t>
            </a:r>
            <a:endParaRPr kumimoji="1" lang="en-US" altLang="ja-JP" dirty="0"/>
          </a:p>
          <a:p>
            <a:r>
              <a:rPr kumimoji="1" lang="ja-JP" altLang="en-US"/>
              <a:t>・系で説明する</a:t>
            </a:r>
            <a:endParaRPr kumimoji="1" lang="en-US" altLang="ja-JP" dirty="0"/>
          </a:p>
          <a:p>
            <a:r>
              <a:rPr kumimoji="1" lang="ja-JP" altLang="en-US"/>
              <a:t>・番号だけ出されるとよくわからない</a:t>
            </a:r>
            <a:endParaRPr kumimoji="1" lang="en-US" altLang="ja-JP" dirty="0"/>
          </a:p>
          <a:p>
            <a:r>
              <a:rPr kumimoji="1" lang="ja-JP" altLang="en-US"/>
              <a:t>・赤レンガだけじゃなくて森の美術館とか出す</a:t>
            </a:r>
            <a:r>
              <a:rPr kumimoji="1" lang="en-US" altLang="ja-JP" dirty="0"/>
              <a:t>(</a:t>
            </a:r>
            <a:r>
              <a:rPr kumimoji="1" lang="ja-JP" altLang="en-US"/>
              <a:t>だけにてるやつ</a:t>
            </a:r>
            <a:r>
              <a:rPr kumimoji="1" lang="en-US" altLang="ja-JP" dirty="0"/>
              <a:t>)</a:t>
            </a:r>
          </a:p>
          <a:p>
            <a:r>
              <a:rPr kumimoji="1" lang="en-US" altLang="ja-JP" dirty="0"/>
              <a:t>e</a:t>
            </a:r>
            <a:r>
              <a:rPr kumimoji="1" lang="ja-JP" altLang="en-US"/>
              <a:t>・特徴語辞書、コーパスいらない</a:t>
            </a:r>
            <a:endParaRPr kumimoji="1" lang="en-US" altLang="ja-JP" dirty="0"/>
          </a:p>
          <a:p>
            <a:r>
              <a:rPr kumimoji="1" lang="ja-JP" altLang="en-US"/>
              <a:t>・履歴を元にしているので</a:t>
            </a:r>
            <a:endParaRPr kumimoji="1" lang="en-US" altLang="ja-JP" dirty="0"/>
          </a:p>
          <a:p>
            <a:r>
              <a:rPr kumimoji="1" lang="ja-JP" altLang="en-US"/>
              <a:t>・展トピック番号じゃなくて</a:t>
            </a:r>
            <a:endParaRPr kumimoji="1" lang="en-US" altLang="ja-JP" dirty="0"/>
          </a:p>
          <a:p>
            <a:r>
              <a:rPr kumimoji="1" lang="ja-JP" altLang="en-US"/>
              <a:t>・黄金ルートに偏ってない？</a:t>
            </a:r>
            <a:endParaRPr kumimoji="1" lang="en-US" altLang="ja-JP" dirty="0"/>
          </a:p>
          <a:p>
            <a:r>
              <a:rPr kumimoji="1" lang="ja-JP" altLang="en-US"/>
              <a:t>・レビューが少ない場所のトピックが偏りそう</a:t>
            </a:r>
            <a:endParaRPr kumimoji="1" lang="en-US" altLang="ja-JP" dirty="0"/>
          </a:p>
          <a:p>
            <a:r>
              <a:rPr kumimoji="1" lang="ja-JP" altLang="en-US"/>
              <a:t>・季節を反映</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2018/8/2</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57571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33417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219847" y="826482"/>
            <a:ext cx="27808498"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latin typeface="Hiragino Sans W4" panose="020B0400000000000000" pitchFamily="34" charset="-128"/>
                <a:ea typeface="Hiragino Sans W4" panose="020B0400000000000000" pitchFamily="34" charset="-128"/>
              </a:rPr>
              <a:t>観光レビューを利用した高好感度観光地</a:t>
            </a:r>
            <a:endParaRPr lang="en-US" altLang="ja-JP" sz="9600" b="1" dirty="0">
              <a:latin typeface="Hiragino Sans W4" panose="020B0400000000000000" pitchFamily="34" charset="-128"/>
              <a:ea typeface="Hiragino Sans W4" panose="020B0400000000000000" pitchFamily="34" charset="-128"/>
            </a:endParaRPr>
          </a:p>
          <a:p>
            <a:pPr algn="ctr"/>
            <a:r>
              <a:rPr lang="ja-JP" altLang="en-US" sz="9600" b="1">
                <a:latin typeface="Hiragino Sans W4" panose="020B0400000000000000" pitchFamily="34" charset="-128"/>
                <a:ea typeface="Hiragino Sans W4" panose="020B0400000000000000" pitchFamily="34" charset="-128"/>
              </a:rPr>
              <a:t>レコメンデーションシステム</a:t>
            </a:r>
            <a:endParaRPr kumimoji="1" lang="ja-JP" altLang="en-US" sz="9600" b="1">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5377716" y="4800219"/>
            <a:ext cx="19504057" cy="1107996"/>
          </a:xfrm>
          <a:prstGeom prst="rect">
            <a:avLst/>
          </a:prstGeom>
          <a:noFill/>
        </p:spPr>
        <p:txBody>
          <a:bodyPr wrap="none" rtlCol="0">
            <a:spAutoFit/>
          </a:bodyPr>
          <a:lstStyle/>
          <a:p>
            <a:r>
              <a:rPr lang="en-US" altLang="ja-JP" sz="6600" dirty="0">
                <a:latin typeface="Hiragino Sans W4" panose="020B0400000000000000" pitchFamily="34" charset="-128"/>
                <a:ea typeface="Hiragino Sans W4" panose="020B0400000000000000" pitchFamily="34" charset="-128"/>
              </a:rPr>
              <a:t>18115233 4</a:t>
            </a:r>
            <a:r>
              <a:rPr kumimoji="1" lang="ja-JP" altLang="en-US" sz="6600">
                <a:latin typeface="Hiragino Sans W4" panose="020B0400000000000000" pitchFamily="34" charset="-128"/>
                <a:ea typeface="Hiragino Sans W4" panose="020B0400000000000000" pitchFamily="34" charset="-128"/>
              </a:rPr>
              <a:t>年</a:t>
            </a:r>
            <a:r>
              <a:rPr kumimoji="1" lang="en-US" altLang="ja-JP" sz="6600" dirty="0">
                <a:latin typeface="Hiragino Sans W4" panose="020B0400000000000000" pitchFamily="34" charset="-128"/>
                <a:ea typeface="Hiragino Sans W4" panose="020B0400000000000000" pitchFamily="34" charset="-128"/>
              </a:rPr>
              <a:t>E</a:t>
            </a:r>
            <a:r>
              <a:rPr kumimoji="1" lang="ja-JP" altLang="en-US" sz="6600">
                <a:latin typeface="Hiragino Sans W4" panose="020B0400000000000000" pitchFamily="34" charset="-128"/>
                <a:ea typeface="Hiragino Sans W4" panose="020B0400000000000000" pitchFamily="34" charset="-128"/>
              </a:rPr>
              <a:t>組</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和田</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龍樹</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担当教員：宮治</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40176" y="6038622"/>
            <a:ext cx="27788169"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a:t>
            </a: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レビューを利用したレコメンド</a:t>
            </a:r>
            <a:endPar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訪日客のほとんどが黄金ルートと呼ばれる東京・大阪・京都に宿泊</a:t>
            </a:r>
            <a:endParaRPr lang="en-US" altLang="ja-JP" sz="4400" dirty="0">
              <a:latin typeface="Hiragino Sans W4" panose="020B0400000000000000" pitchFamily="34" charset="-128"/>
              <a:ea typeface="Hiragino Sans W4" panose="020B0400000000000000" pitchFamily="34" charset="-128"/>
            </a:endParaRP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・コンテンツベース</a:t>
            </a:r>
            <a:endParaRPr kumimoji="1" lang="en-US" altLang="ja-JP" sz="4800" dirty="0">
              <a:latin typeface="Hiragino Sans W4" panose="020B0400000000000000" pitchFamily="34" charset="-128"/>
              <a:ea typeface="Hiragino Sans W4" panose="020B0400000000000000" pitchFamily="34" charset="-128"/>
            </a:endParaRPr>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・協調フィルタリング</a:t>
            </a:r>
            <a:endParaRPr kumimoji="1" lang="en-US" altLang="ja-JP" sz="4800" dirty="0">
              <a:latin typeface="Hiragino Sans W4" panose="020B0400000000000000" pitchFamily="34" charset="-128"/>
              <a:ea typeface="Hiragino Sans W4" panose="020B0400000000000000" pitchFamily="34" charset="-128"/>
            </a:endParaRPr>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レコメンドの結果に対して理由付けがなされない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a:t>
            </a:r>
            <a:r>
              <a:rPr lang="ja-JP" altLang="en-US" sz="3600">
                <a:solidFill>
                  <a:srgbClr val="FF0000"/>
                </a:solidFill>
                <a:latin typeface="Hiragino Sans W4" panose="020B0400000000000000" pitchFamily="34" charset="-128"/>
                <a:ea typeface="Hiragino Sans W4" panose="020B0400000000000000" pitchFamily="34" charset="-128"/>
              </a:rPr>
              <a:t>多様性</a:t>
            </a:r>
            <a:r>
              <a:rPr lang="ja-JP" altLang="en-US" sz="3600">
                <a:latin typeface="Hiragino Sans W4" panose="020B0400000000000000" pitchFamily="34" charset="-128"/>
                <a:ea typeface="Hiragino Sans W4" panose="020B0400000000000000" pitchFamily="34" charset="-128"/>
              </a:rPr>
              <a:t>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latin typeface="Hiragino Sans W4" panose="020B0400000000000000" pitchFamily="34" charset="-128"/>
                <a:ea typeface="Hiragino Sans W4" panose="020B0400000000000000" pitchFamily="34" charset="-128"/>
              </a:rPr>
              <a:t>コンテンツ</a:t>
            </a:r>
            <a:endParaRPr lang="en-US" altLang="ja-JP" sz="4800" dirty="0">
              <a:latin typeface="Hiragino Sans W4" panose="020B0400000000000000" pitchFamily="34" charset="-128"/>
              <a:ea typeface="Hiragino Sans W4" panose="020B0400000000000000" pitchFamily="34" charset="-128"/>
            </a:endParaRPr>
          </a:p>
          <a:p>
            <a:pPr algn="ctr"/>
            <a:r>
              <a:rPr lang="ja-JP" altLang="en-US" sz="4800">
                <a:latin typeface="Hiragino Sans W4" panose="020B0400000000000000" pitchFamily="34" charset="-128"/>
                <a:ea typeface="Hiragino Sans W4" panose="020B0400000000000000" pitchFamily="34" charset="-128"/>
              </a:rPr>
              <a:t>＋</a:t>
            </a:r>
            <a:endParaRPr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latin typeface="Hiragino Sans W4" panose="020B0400000000000000" pitchFamily="34" charset="-128"/>
                <a:ea typeface="Hiragino Sans W4" panose="020B0400000000000000" pitchFamily="34" charset="-128"/>
              </a:rPr>
              <a:t>多様性のある</a:t>
            </a:r>
            <a:endParaRPr kumimoji="1"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lang="ja-JP" altLang="en-US" sz="6600" b="1">
                <a:latin typeface="Hiragino Sans W4" panose="020B0400000000000000" pitchFamily="34" charset="-128"/>
                <a:ea typeface="Hiragino Sans W4" panose="020B0400000000000000" pitchFamily="34" charset="-128"/>
              </a:rPr>
              <a:t>システム概要</a:t>
            </a:r>
            <a:endParaRPr kumimoji="1" lang="ja-JP" altLang="en-US" sz="6600" b="1">
              <a:latin typeface="Hiragino Sans W4" panose="020B0400000000000000" pitchFamily="34" charset="-128"/>
              <a:ea typeface="Hiragino Sans W4" panose="020B0400000000000000" pitchFamily="34" charset="-128"/>
            </a:endParaRPr>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今後の予定</a:t>
            </a:r>
            <a:endParaRPr kumimoji="1" lang="ja-JP" altLang="en-US" sz="7200" b="1">
              <a:latin typeface="Hiragino Sans W4" panose="020B0400000000000000" pitchFamily="34" charset="-128"/>
              <a:ea typeface="Hiragino Sans W4" panose="020B0400000000000000" pitchFamily="34" charset="-128"/>
            </a:endParaRP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特徴抽出、類似度計算手法の調査</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対象</a:t>
            </a:r>
            <a:r>
              <a:rPr kumimoji="1" lang="ja-JP" altLang="en-US" sz="4800">
                <a:latin typeface="Hiragino Sans W4" panose="020B0400000000000000" pitchFamily="34" charset="-128"/>
                <a:ea typeface="Hiragino Sans W4" panose="020B0400000000000000" pitchFamily="34" charset="-128"/>
              </a:rPr>
              <a:t>地域を広げてスクレイピング</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システム開発を進める</a:t>
            </a:r>
            <a:endParaRPr lang="en-US" altLang="ja-JP" sz="4800" dirty="0">
              <a:latin typeface="Hiragino Sans W4" panose="020B0400000000000000" pitchFamily="34" charset="-128"/>
              <a:ea typeface="Hiragino Sans W4" panose="020B0400000000000000" pitchFamily="34" charset="-128"/>
            </a:endParaRPr>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1497" y="17102146"/>
            <a:ext cx="18643245" cy="1015663"/>
          </a:xfrm>
          <a:prstGeom prst="rect">
            <a:avLst/>
          </a:prstGeom>
          <a:noFill/>
        </p:spPr>
        <p:txBody>
          <a:bodyPr wrap="none" rtlCol="0">
            <a:spAutoFit/>
          </a:bodyPr>
          <a:lstStyle/>
          <a:p>
            <a:r>
              <a:rPr kumimoji="1" lang="ja-JP" altLang="en-US" sz="6000">
                <a:latin typeface="Hiragino Sans W4" panose="020B0400000000000000" pitchFamily="34" charset="-128"/>
                <a:ea typeface="Hiragino Sans W4" panose="020B0400000000000000" pitchFamily="34" charset="-128"/>
              </a:rPr>
              <a:t>構築環境：</a:t>
            </a:r>
            <a:r>
              <a:rPr lang="en-US" altLang="ja-JP" sz="6000" dirty="0">
                <a:latin typeface="Hiragino Sans W4" panose="020B0400000000000000" pitchFamily="34" charset="-128"/>
                <a:ea typeface="Hiragino Sans W4" panose="020B0400000000000000" pitchFamily="34" charset="-128"/>
              </a:rPr>
              <a:t>HTML / JavaScript / Python / MySQL</a:t>
            </a:r>
            <a:endParaRPr kumimoji="1" lang="ja-JP" altLang="en-US" sz="6000">
              <a:latin typeface="Hiragino Sans W4" panose="020B0400000000000000" pitchFamily="34" charset="-128"/>
              <a:ea typeface="Hiragino Sans W4" panose="020B0400000000000000" pitchFamily="34" charset="-128"/>
            </a:endParaRPr>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39702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8696" y="20668453"/>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12809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02538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552754"/>
            <a:ext cx="5840060"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506366" y="19908109"/>
            <a:ext cx="2069797" cy="646331"/>
          </a:xfrm>
          <a:prstGeom prst="rect">
            <a:avLst/>
          </a:prstGeom>
          <a:noFill/>
        </p:spPr>
        <p:txBody>
          <a:bodyPr wrap="none" rtlCol="0">
            <a:spAutoFit/>
          </a:bodyPr>
          <a:lstStyle/>
          <a:p>
            <a:r>
              <a:rPr kumimoji="1" lang="ja-JP" altLang="en-US" sz="3600" b="1">
                <a:latin typeface="Hiragino Sans W4" panose="020B0400000000000000" pitchFamily="34" charset="-128"/>
                <a:ea typeface="Hiragino Sans W4" panose="020B0400000000000000" pitchFamily="34" charset="-128"/>
              </a:rPr>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542170" y="19908109"/>
            <a:ext cx="2541080" cy="646331"/>
          </a:xfrm>
          <a:prstGeom prst="rect">
            <a:avLst/>
          </a:prstGeom>
          <a:noFill/>
        </p:spPr>
        <p:txBody>
          <a:bodyPr wrap="none" rtlCol="0">
            <a:spAutoFit/>
          </a:bodyPr>
          <a:lstStyle/>
          <a:p>
            <a:r>
              <a:rPr lang="ja-JP" altLang="en-US" sz="3600" b="1">
                <a:latin typeface="Hiragino Sans W4" panose="020B0400000000000000" pitchFamily="34" charset="-128"/>
                <a:ea typeface="Hiragino Sans W4" panose="020B0400000000000000" pitchFamily="34" charset="-128"/>
              </a:rPr>
              <a:t>類似度</a:t>
            </a:r>
            <a:r>
              <a:rPr kumimoji="1" lang="ja-JP" altLang="en-US" sz="3600" b="1">
                <a:latin typeface="Hiragino Sans W4" panose="020B0400000000000000" pitchFamily="34" charset="-128"/>
                <a:ea typeface="Hiragino Sans W4" panose="020B0400000000000000" pitchFamily="34" charset="-128"/>
              </a:rPr>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106231" y="18460135"/>
            <a:ext cx="3514104" cy="830997"/>
          </a:xfrm>
          <a:prstGeom prst="rect">
            <a:avLst/>
          </a:prstGeom>
          <a:noFill/>
        </p:spPr>
        <p:txBody>
          <a:bodyPr wrap="none" rtlCol="0">
            <a:spAutoFit/>
          </a:bodyPr>
          <a:lstStyle/>
          <a:p>
            <a:r>
              <a:rPr kumimoji="1" lang="en-US" altLang="ja-JP" sz="4800" b="1" dirty="0">
                <a:latin typeface="Hiragino Sans W4" panose="020B0400000000000000" pitchFamily="34" charset="-128"/>
                <a:ea typeface="Hiragino Sans W4" panose="020B0400000000000000" pitchFamily="34" charset="-128"/>
              </a:rPr>
              <a:t>Web</a:t>
            </a:r>
            <a:r>
              <a:rPr kumimoji="1" lang="ja-JP" altLang="en-US" sz="4800" b="1">
                <a:latin typeface="Hiragino Sans W4" panose="020B0400000000000000" pitchFamily="34" charset="-128"/>
                <a:ea typeface="Hiragino Sans W4" panose="020B0400000000000000" pitchFamily="34" charset="-128"/>
              </a:rPr>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014469"/>
            <a:ext cx="5724644" cy="1200329"/>
          </a:xfrm>
          <a:prstGeom prst="rect">
            <a:avLst/>
          </a:prstGeom>
          <a:noFill/>
        </p:spPr>
        <p:txBody>
          <a:bodyPr wrap="none" rtlCol="0">
            <a:spAutoFit/>
          </a:bodyPr>
          <a:lstStyle/>
          <a:p>
            <a:r>
              <a:rPr kumimoji="1" lang="ja-JP" altLang="en-US" sz="3500">
                <a:latin typeface="Hiragino Sans W4" panose="020B0400000000000000" pitchFamily="34" charset="-128"/>
                <a:ea typeface="Hiragino Sans W4" panose="020B0400000000000000" pitchFamily="34" charset="-128"/>
              </a:rPr>
              <a:t>スポット情報・レビューの</a:t>
            </a:r>
            <a:endParaRPr kumimoji="1" lang="en-US" altLang="ja-JP" sz="3500" dirty="0">
              <a:latin typeface="Hiragino Sans W4" panose="020B0400000000000000" pitchFamily="34" charset="-128"/>
              <a:ea typeface="Hiragino Sans W4" panose="020B0400000000000000" pitchFamily="34" charset="-128"/>
            </a:endParaRPr>
          </a:p>
          <a:p>
            <a:r>
              <a:rPr kumimoji="1" lang="ja-JP" altLang="en-US" sz="3500">
                <a:latin typeface="Hiragino Sans W4" panose="020B0400000000000000" pitchFamily="34" charset="-128"/>
                <a:ea typeface="Hiragino Sans W4" panose="020B0400000000000000" pitchFamily="34" charset="-128"/>
              </a:rPr>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922795" y="7629276"/>
            <a:ext cx="21211100" cy="1155060"/>
          </a:xfrm>
          <a:prstGeom prst="rect">
            <a:avLst/>
          </a:prstGeom>
          <a:noFill/>
        </p:spPr>
        <p:txBody>
          <a:bodyPr wrap="square" rtlCol="0">
            <a:spAutoFit/>
          </a:bodyPr>
          <a:lstStyle/>
          <a:p>
            <a:r>
              <a:rPr kumimoji="1" lang="ja-JP" altLang="en-US" sz="4800" b="1">
                <a:latin typeface="Hiragino Sans W4" panose="020B0400000000000000" pitchFamily="34" charset="-128"/>
                <a:ea typeface="Hiragino Sans W4" panose="020B0400000000000000" pitchFamily="34" charset="-128"/>
              </a:rPr>
              <a:t>目的　ユーザの入力とレビューを元に高好感度な観光地をレコメンドする</a:t>
            </a:r>
            <a:r>
              <a:rPr kumimoji="1" lang="ja-JP" altLang="en-US">
                <a:latin typeface="Hiragino Sans W4" panose="020B0400000000000000" pitchFamily="34" charset="-128"/>
                <a:ea typeface="Hiragino Sans W4" panose="020B0400000000000000" pitchFamily="34" charset="-128"/>
              </a:rPr>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9198534"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5" y="7755421"/>
            <a:ext cx="2247243"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latin typeface="Hiragino Sans W4" panose="020B0400000000000000" pitchFamily="34" charset="-128"/>
                <a:ea typeface="Hiragino Sans W4" panose="020B0400000000000000" pitchFamily="34" charset="-128"/>
              </a:rPr>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地方の魅力を適切に伝えるのは困難</a:t>
            </a:r>
            <a:endParaRPr lang="en-US" altLang="ja-JP" sz="4400" dirty="0">
              <a:latin typeface="Hiragino Sans W4" panose="020B0400000000000000" pitchFamily="34" charset="-128"/>
              <a:ea typeface="Hiragino Sans W4" panose="020B0400000000000000" pitchFamily="34" charset="-128"/>
            </a:endParaRPr>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038404" y="20724039"/>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15267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1975653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484421" y="18552754"/>
            <a:ext cx="3326552"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44322"/>
            <a:ext cx="26423736" cy="13422077"/>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553955 w 26576764"/>
              <a:gd name="connsiteY9" fmla="*/ 6487720 h 7176847"/>
              <a:gd name="connsiteX10" fmla="*/ 13227000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553955 w 26576764"/>
              <a:gd name="connsiteY9" fmla="*/ 6487720 h 7176847"/>
              <a:gd name="connsiteX10" fmla="*/ 13150358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553955 w 26576764"/>
              <a:gd name="connsiteY9" fmla="*/ 6487720 h 7176847"/>
              <a:gd name="connsiteX10" fmla="*/ 13201452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681691 w 26576764"/>
              <a:gd name="connsiteY9" fmla="*/ 6474139 h 7176847"/>
              <a:gd name="connsiteX10" fmla="*/ 13201452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758332 w 26576764"/>
              <a:gd name="connsiteY9" fmla="*/ 6474139 h 7176847"/>
              <a:gd name="connsiteX10" fmla="*/ 13201452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7684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758332" y="6474139"/>
                </a:lnTo>
                <a:lnTo>
                  <a:pt x="13201452" y="7176847"/>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173833" y="25020529"/>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①</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前処理</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173833" y="26033263"/>
            <a:ext cx="12600000" cy="1152000"/>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4226727" y="26308834"/>
            <a:ext cx="8781106" cy="734059"/>
          </a:xfrm>
          <a:prstGeom prst="rect">
            <a:avLst/>
          </a:prstGeom>
          <a:noFill/>
        </p:spPr>
        <p:txBody>
          <a:bodyPr wrap="square" rtlCol="0">
            <a:spAutoFit/>
          </a:bodyPr>
          <a:lstStyle/>
          <a:p>
            <a:r>
              <a:rPr kumimoji="1" lang="ja-JP" altLang="en-US" sz="4000">
                <a:latin typeface="Hiragino Sans W4" panose="020B0400000000000000" pitchFamily="34" charset="-128"/>
                <a:ea typeface="Hiragino Sans W4" panose="020B0400000000000000" pitchFamily="34" charset="-128"/>
              </a:rPr>
              <a:t>形態素解析により</a:t>
            </a:r>
            <a:r>
              <a:rPr lang="ja-JP" altLang="en-US" sz="4000">
                <a:latin typeface="Hiragino Sans W4" panose="020B0400000000000000" pitchFamily="34" charset="-128"/>
                <a:ea typeface="Hiragino Sans W4" panose="020B0400000000000000" pitchFamily="34" charset="-128"/>
              </a:rPr>
              <a:t>品詞の原形を抽出</a:t>
            </a:r>
            <a:endParaRPr lang="en-US" altLang="ja-JP" sz="4000" dirty="0">
              <a:latin typeface="Hiragino Sans W4" panose="020B0400000000000000" pitchFamily="34" charset="-128"/>
              <a:ea typeface="Hiragino Sans W4" panose="020B0400000000000000" pitchFamily="34" charset="-128"/>
            </a:endParaRPr>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4698283" y="30613818"/>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2173833" y="27555601"/>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②</a:t>
            </a:r>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2173833" y="28573284"/>
            <a:ext cx="12600000" cy="4448192"/>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2777197" y="28874062"/>
            <a:ext cx="11577033" cy="3785652"/>
          </a:xfrm>
          <a:prstGeom prst="rect">
            <a:avLst/>
          </a:prstGeom>
          <a:noFill/>
        </p:spPr>
        <p:txBody>
          <a:bodyPr wrap="square" rtlCol="0">
            <a:spAutoFit/>
          </a:bodyPr>
          <a:lstStyle/>
          <a:p>
            <a:pPr marL="742950" indent="-742950">
              <a:buFont typeface="+mj-lt"/>
              <a:buAutoNum type="arabicPeriod"/>
            </a:pPr>
            <a:r>
              <a:rPr lang="ja-JP" altLang="en-US" sz="4000">
                <a:latin typeface="Hiragino Sans W4" panose="020B0400000000000000" pitchFamily="34" charset="-128"/>
                <a:ea typeface="Hiragino Sans W4" panose="020B0400000000000000" pitchFamily="34" charset="-128"/>
              </a:rPr>
              <a:t>レビュー文書群に含まれる潜在的な</a:t>
            </a:r>
            <a:r>
              <a:rPr kumimoji="1" lang="ja-JP" altLang="en-US" sz="4000">
                <a:latin typeface="Hiragino Sans W4" panose="020B0400000000000000" pitchFamily="34" charset="-128"/>
                <a:ea typeface="Hiragino Sans W4" panose="020B0400000000000000" pitchFamily="34" charset="-128"/>
              </a:rPr>
              <a:t>トピックを</a:t>
            </a:r>
            <a:r>
              <a:rPr lang="ja-JP" altLang="en-US" sz="4000">
                <a:latin typeface="Hiragino Sans W4" panose="020B0400000000000000" pitchFamily="34" charset="-128"/>
                <a:ea typeface="Hiragino Sans W4" panose="020B0400000000000000" pitchFamily="34" charset="-128"/>
              </a:rPr>
              <a:t>抽出</a:t>
            </a:r>
            <a:endParaRPr lang="en-US" altLang="ja-JP" sz="4000" dirty="0">
              <a:latin typeface="Hiragino Sans W4" panose="020B0400000000000000" pitchFamily="34" charset="-128"/>
              <a:ea typeface="Hiragino Sans W4" panose="020B0400000000000000" pitchFamily="34" charset="-128"/>
            </a:endParaRPr>
          </a:p>
          <a:p>
            <a:pPr marL="742950" indent="-742950">
              <a:buFont typeface="+mj-lt"/>
              <a:buAutoNum type="arabicPeriod"/>
            </a:pPr>
            <a:r>
              <a:rPr kumimoji="1" lang="ja-JP" altLang="en-US" sz="4000">
                <a:latin typeface="Hiragino Sans W4" panose="020B0400000000000000" pitchFamily="34" charset="-128"/>
                <a:ea typeface="Hiragino Sans W4" panose="020B0400000000000000" pitchFamily="34" charset="-128"/>
              </a:rPr>
              <a:t>各スポットごとのレビュー文書を分析</a:t>
            </a: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algn="ctr"/>
            <a:r>
              <a:rPr lang="ja-JP" altLang="en-US" sz="4000">
                <a:latin typeface="Hiragino Sans W4" panose="020B0400000000000000" pitchFamily="34" charset="-128"/>
                <a:ea typeface="Hiragino Sans W4" panose="020B0400000000000000" pitchFamily="34" charset="-128"/>
              </a:rPr>
              <a:t>スポットごとの</a:t>
            </a:r>
            <a:r>
              <a:rPr kumimoji="1" lang="ja-JP" altLang="en-US" sz="4000">
                <a:latin typeface="Hiragino Sans W4" panose="020B0400000000000000" pitchFamily="34" charset="-128"/>
                <a:ea typeface="Hiragino Sans W4" panose="020B0400000000000000" pitchFamily="34" charset="-128"/>
              </a:rPr>
              <a:t>トピックの分布を算出</a:t>
            </a:r>
            <a:endParaRPr kumimoji="1" lang="en-US" altLang="ja-JP" sz="4000" dirty="0">
              <a:latin typeface="Hiragino Sans W4" panose="020B0400000000000000" pitchFamily="34" charset="-128"/>
              <a:ea typeface="Hiragino Sans W4" panose="020B0400000000000000" pitchFamily="34" charset="-128"/>
            </a:endParaRPr>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8147156" y="30946356"/>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3833" y="33432749"/>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③</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類似度算出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3833" y="34454231"/>
            <a:ext cx="12600000" cy="1152000"/>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3197461" y="34770748"/>
            <a:ext cx="10660221" cy="707886"/>
          </a:xfrm>
          <a:prstGeom prst="rect">
            <a:avLst/>
          </a:prstGeom>
          <a:noFill/>
        </p:spPr>
        <p:txBody>
          <a:bodyPr wrap="square" rtlCol="0">
            <a:spAutoFit/>
          </a:bodyPr>
          <a:lstStyle/>
          <a:p>
            <a:r>
              <a:rPr lang="ja-JP" altLang="en-US" sz="4000">
                <a:latin typeface="Hiragino Sans W4" panose="020B0400000000000000" pitchFamily="34" charset="-128"/>
                <a:ea typeface="Hiragino Sans W4" panose="020B0400000000000000" pitchFamily="34" charset="-128"/>
              </a:rPr>
              <a:t>各スポットのトピックの分布の類似度を算出</a:t>
            </a:r>
            <a:endParaRPr kumimoji="1" lang="en-US" altLang="ja-JP" sz="4000" dirty="0">
              <a:latin typeface="Hiragino Sans W4" panose="020B0400000000000000" pitchFamily="34" charset="-128"/>
              <a:ea typeface="Hiragino Sans W4" panose="020B0400000000000000" pitchFamily="34" charset="-128"/>
            </a:endParaRPr>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被験者の入力からレコメンドを出力</a:t>
            </a:r>
            <a:endParaRPr lang="en-US" altLang="ja-JP" sz="4800" dirty="0">
              <a:latin typeface="Hiragino Sans W4" panose="020B0400000000000000" pitchFamily="34" charset="-128"/>
              <a:ea typeface="Hiragino Sans W4" panose="020B0400000000000000" pitchFamily="34" charset="-128"/>
            </a:endParaRPr>
          </a:p>
          <a:p>
            <a:pPr>
              <a:spcBef>
                <a:spcPts val="600"/>
              </a:spcBef>
              <a:spcAft>
                <a:spcPts val="600"/>
              </a:spcAft>
            </a:pPr>
            <a:r>
              <a:rPr lang="en-US" altLang="ja-JP" sz="4800" dirty="0">
                <a:latin typeface="Hiragino Sans W4" panose="020B0400000000000000" pitchFamily="34" charset="-128"/>
                <a:ea typeface="Hiragino Sans W4" panose="020B0400000000000000" pitchFamily="34" charset="-128"/>
              </a:rPr>
              <a:t>→  </a:t>
            </a:r>
            <a:r>
              <a:rPr lang="ja-JP" altLang="en-US" sz="4800">
                <a:latin typeface="Hiragino Sans W4" panose="020B0400000000000000" pitchFamily="34" charset="-128"/>
                <a:ea typeface="Hiragino Sans W4" panose="020B0400000000000000" pitchFamily="34" charset="-128"/>
              </a:rPr>
              <a:t>他ロジックとの比較によりスコアを算出</a:t>
            </a:r>
            <a:endParaRPr lang="en-US" altLang="ja-JP" sz="4800" dirty="0">
              <a:latin typeface="Hiragino Sans W4" panose="020B0400000000000000" pitchFamily="34" charset="-128"/>
              <a:ea typeface="Hiragino Sans W4" panose="020B0400000000000000" pitchFamily="34" charset="-128"/>
            </a:endParaRPr>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3094860152"/>
              </p:ext>
            </p:extLst>
          </p:nvPr>
        </p:nvGraphicFramePr>
        <p:xfrm>
          <a:off x="-58409406" y="24210876"/>
          <a:ext cx="4479690" cy="3391652"/>
        </p:xfrm>
        <a:graphic>
          <a:graphicData uri="http://schemas.openxmlformats.org/drawingml/2006/table">
            <a:tbl>
              <a:tblPr firstRow="1" bandRow="1">
                <a:tableStyleId>{2A488322-F2BA-4B5B-9748-0D474271808F}</a:tableStyleId>
              </a:tblPr>
              <a:tblGrid>
                <a:gridCol w="1425469">
                  <a:extLst>
                    <a:ext uri="{9D8B030D-6E8A-4147-A177-3AD203B41FA5}">
                      <a16:colId xmlns:a16="http://schemas.microsoft.com/office/drawing/2014/main" val="476507974"/>
                    </a:ext>
                  </a:extLst>
                </a:gridCol>
                <a:gridCol w="3054221">
                  <a:extLst>
                    <a:ext uri="{9D8B030D-6E8A-4147-A177-3AD203B41FA5}">
                      <a16:colId xmlns:a16="http://schemas.microsoft.com/office/drawing/2014/main" val="1990266496"/>
                    </a:ext>
                  </a:extLst>
                </a:gridCol>
              </a:tblGrid>
              <a:tr h="535335">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703133">
                <a:tc>
                  <a:txBody>
                    <a:bodyPr/>
                    <a:lstStyle/>
                    <a:p>
                      <a:r>
                        <a:rPr lang="ja-JP" altLang="en-US" sz="3200">
                          <a:latin typeface="Hiragino Sans W4" panose="020B0400000000000000" pitchFamily="34" charset="-128"/>
                          <a:ea typeface="Hiragino Sans W4" panose="020B0400000000000000" pitchFamily="34" charset="-128"/>
                        </a:rPr>
                        <a:t>神社</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0.0678797…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703133">
                <a:tc>
                  <a:txBody>
                    <a:bodyPr/>
                    <a:lstStyle/>
                    <a:p>
                      <a:r>
                        <a:rPr lang="ja-JP" altLang="en-US" sz="3200">
                          <a:latin typeface="Hiragino Sans W4" panose="020B0400000000000000" pitchFamily="34" charset="-128"/>
                          <a:ea typeface="Hiragino Sans W4" panose="020B0400000000000000" pitchFamily="34" charset="-128"/>
                        </a:rPr>
                        <a:t>境内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0.0212040…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703133">
                <a:tc>
                  <a:txBody>
                    <a:bodyPr/>
                    <a:lstStyle/>
                    <a:p>
                      <a:r>
                        <a:rPr lang="ja-JP" altLang="en-US" sz="3200">
                          <a:latin typeface="Hiragino Sans W4" panose="020B0400000000000000" pitchFamily="34" charset="-128"/>
                          <a:ea typeface="Hiragino Sans W4" panose="020B0400000000000000" pitchFamily="34" charset="-128"/>
                        </a:rPr>
                        <a:t>参拝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0.0166709…</a:t>
                      </a:r>
                    </a:p>
                  </a:txBody>
                  <a:tcPr/>
                </a:tc>
                <a:extLst>
                  <a:ext uri="{0D108BD9-81ED-4DB2-BD59-A6C34878D82A}">
                    <a16:rowId xmlns:a16="http://schemas.microsoft.com/office/drawing/2014/main" val="176714018"/>
                  </a:ext>
                </a:extLst>
              </a:tr>
              <a:tr h="703133">
                <a:tc>
                  <a:txBody>
                    <a:bodyPr/>
                    <a:lstStyle/>
                    <a:p>
                      <a:r>
                        <a:rPr lang="ja-JP" altLang="en-US" sz="3200">
                          <a:latin typeface="Hiragino Sans W4" panose="020B0400000000000000" pitchFamily="34" charset="-128"/>
                          <a:ea typeface="Hiragino Sans W4" panose="020B0400000000000000" pitchFamily="34" charset="-128"/>
                        </a:rPr>
                        <a:t>お参り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57633960" y="23410647"/>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トピック＃０</a:t>
            </a:r>
            <a:endParaRPr kumimoji="1" lang="en-US" altLang="ja-JP" sz="3600" dirty="0">
              <a:latin typeface="Hiragino Sans W4" panose="020B0400000000000000" pitchFamily="34" charset="-128"/>
              <a:ea typeface="Hiragino Sans W4" panose="020B0400000000000000" pitchFamily="34" charset="-128"/>
            </a:endParaRPr>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52788601" y="23428239"/>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トピック＃１</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2332432679"/>
              </p:ext>
            </p:extLst>
          </p:nvPr>
        </p:nvGraphicFramePr>
        <p:xfrm>
          <a:off x="-53507496" y="24210876"/>
          <a:ext cx="4392446" cy="3376688"/>
        </p:xfrm>
        <a:graphic>
          <a:graphicData uri="http://schemas.openxmlformats.org/drawingml/2006/table">
            <a:tbl>
              <a:tblPr firstRow="1" bandRow="1">
                <a:tableStyleId>{2A488322-F2BA-4B5B-9748-0D474271808F}</a:tableStyleId>
              </a:tblPr>
              <a:tblGrid>
                <a:gridCol w="1479800">
                  <a:extLst>
                    <a:ext uri="{9D8B030D-6E8A-4147-A177-3AD203B41FA5}">
                      <a16:colId xmlns:a16="http://schemas.microsoft.com/office/drawing/2014/main" val="476507974"/>
                    </a:ext>
                  </a:extLst>
                </a:gridCol>
                <a:gridCol w="2912646">
                  <a:extLst>
                    <a:ext uri="{9D8B030D-6E8A-4147-A177-3AD203B41FA5}">
                      <a16:colId xmlns:a16="http://schemas.microsoft.com/office/drawing/2014/main" val="1990266496"/>
                    </a:ext>
                  </a:extLst>
                </a:gridCol>
              </a:tblGrid>
              <a:tr h="532486">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9392">
                <a:tc>
                  <a:txBody>
                    <a:bodyPr/>
                    <a:lstStyle/>
                    <a:p>
                      <a:r>
                        <a:rPr kumimoji="1" lang="ja-JP" altLang="en-US" sz="3200">
                          <a:latin typeface="Hiragino Sans W4" panose="020B0400000000000000" pitchFamily="34" charset="-128"/>
                          <a:ea typeface="Hiragino Sans W4" panose="020B0400000000000000" pitchFamily="34" charset="-128"/>
                        </a:rPr>
                        <a:t>街</a:t>
                      </a:r>
                    </a:p>
                  </a:txBody>
                  <a:tcPr/>
                </a:tc>
                <a:tc>
                  <a:txBody>
                    <a:bodyPr/>
                    <a:lstStyle/>
                    <a:p>
                      <a:r>
                        <a:rPr lang="en-US" altLang="ja-JP" sz="3200" dirty="0">
                          <a:latin typeface="Hiragino Sans W4" panose="020B0400000000000000" pitchFamily="34" charset="-128"/>
                          <a:ea typeface="Hiragino Sans W4" panose="020B0400000000000000" pitchFamily="34" charset="-128"/>
                        </a:rPr>
                        <a:t>0.0118167…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9392">
                <a:tc>
                  <a:txBody>
                    <a:bodyPr/>
                    <a:lstStyle/>
                    <a:p>
                      <a:r>
                        <a:rPr lang="ja-JP" altLang="en-US" sz="3200">
                          <a:latin typeface="Hiragino Sans W4" panose="020B0400000000000000" pitchFamily="34" charset="-128"/>
                          <a:ea typeface="Hiragino Sans W4" panose="020B0400000000000000" pitchFamily="34" charset="-128"/>
                        </a:rPr>
                        <a:t>観光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0.0109105…</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9392">
                <a:tc>
                  <a:txBody>
                    <a:bodyPr/>
                    <a:lstStyle/>
                    <a:p>
                      <a:r>
                        <a:rPr lang="ja-JP" altLang="en-US" sz="3200">
                          <a:latin typeface="Hiragino Sans W4" panose="020B0400000000000000" pitchFamily="34" charset="-128"/>
                          <a:ea typeface="Hiragino Sans W4" panose="020B0400000000000000" pitchFamily="34" charset="-128"/>
                        </a:rPr>
                        <a:t>案内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0.0073654…</a:t>
                      </a:r>
                    </a:p>
                  </a:txBody>
                  <a:tcPr/>
                </a:tc>
                <a:extLst>
                  <a:ext uri="{0D108BD9-81ED-4DB2-BD59-A6C34878D82A}">
                    <a16:rowId xmlns:a16="http://schemas.microsoft.com/office/drawing/2014/main" val="176714018"/>
                  </a:ext>
                </a:extLst>
              </a:tr>
              <a:tr h="699392">
                <a:tc>
                  <a:txBody>
                    <a:bodyPr/>
                    <a:lstStyle/>
                    <a:p>
                      <a:r>
                        <a:rPr lang="ja-JP" altLang="en-US" sz="3200">
                          <a:latin typeface="Hiragino Sans W4" panose="020B0400000000000000" pitchFamily="34" charset="-128"/>
                          <a:ea typeface="Hiragino Sans W4" panose="020B0400000000000000" pitchFamily="34" charset="-128"/>
                        </a:rPr>
                        <a:t>観戦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43624836" y="23410648"/>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43630839" y="25645136"/>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39975994" y="23398078"/>
            <a:ext cx="7109639" cy="646331"/>
          </a:xfrm>
          <a:prstGeom prst="rect">
            <a:avLst/>
          </a:prstGeom>
          <a:noFill/>
        </p:spPr>
        <p:txBody>
          <a:bodyPr wrap="none" rtlCol="0">
            <a:spAutoFit/>
          </a:bodyPr>
          <a:lstStyle/>
          <a:p>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横浜赤レンガ倉庫</a:t>
            </a:r>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のトピック</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2477452845"/>
              </p:ext>
            </p:extLst>
          </p:nvPr>
        </p:nvGraphicFramePr>
        <p:xfrm>
          <a:off x="-39177143" y="24210876"/>
          <a:ext cx="5829862" cy="3376686"/>
        </p:xfrm>
        <a:graphic>
          <a:graphicData uri="http://schemas.openxmlformats.org/drawingml/2006/table">
            <a:tbl>
              <a:tblPr firstRow="1" bandRow="1">
                <a:tableStyleId>{2A488322-F2BA-4B5B-9748-0D474271808F}</a:tableStyleId>
              </a:tblPr>
              <a:tblGrid>
                <a:gridCol w="2721564">
                  <a:extLst>
                    <a:ext uri="{9D8B030D-6E8A-4147-A177-3AD203B41FA5}">
                      <a16:colId xmlns:a16="http://schemas.microsoft.com/office/drawing/2014/main" val="476507974"/>
                    </a:ext>
                  </a:extLst>
                </a:gridCol>
                <a:gridCol w="3108298">
                  <a:extLst>
                    <a:ext uri="{9D8B030D-6E8A-4147-A177-3AD203B41FA5}">
                      <a16:colId xmlns:a16="http://schemas.microsoft.com/office/drawing/2014/main" val="1990266496"/>
                    </a:ext>
                  </a:extLst>
                </a:gridCol>
              </a:tblGrid>
              <a:tr h="587230">
                <a:tc>
                  <a:txBody>
                    <a:bodyPr/>
                    <a:lstStyle/>
                    <a:p>
                      <a:pPr algn="ctr"/>
                      <a:r>
                        <a:rPr kumimoji="1" lang="ja-JP" altLang="en-US" sz="3200">
                          <a:latin typeface="Hiragino Sans W4" panose="020B0400000000000000" pitchFamily="34" charset="-128"/>
                          <a:ea typeface="Hiragino Sans W4" panose="020B0400000000000000" pitchFamily="34" charset="-128"/>
                        </a:rPr>
                        <a:t>トピック番号</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7364">
                <a:tc>
                  <a:txBody>
                    <a:bodyPr/>
                    <a:lstStyle/>
                    <a:p>
                      <a:r>
                        <a:rPr kumimoji="1" lang="en-US" altLang="ja-JP" sz="3200" dirty="0">
                          <a:latin typeface="Hiragino Sans W4" panose="020B0400000000000000" pitchFamily="34" charset="-128"/>
                          <a:ea typeface="Hiragino Sans W4" panose="020B0400000000000000" pitchFamily="34" charset="-128"/>
                        </a:rPr>
                        <a:t>2</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0.5783680…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7364">
                <a:tc>
                  <a:txBody>
                    <a:bodyPr/>
                    <a:lstStyle/>
                    <a:p>
                      <a:r>
                        <a:rPr lang="en-US" altLang="ja-JP" sz="3200" dirty="0">
                          <a:latin typeface="Hiragino Sans W4" panose="020B0400000000000000" pitchFamily="34" charset="-128"/>
                          <a:ea typeface="Hiragino Sans W4" panose="020B0400000000000000" pitchFamily="34" charset="-128"/>
                        </a:rPr>
                        <a:t>6</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0.1379101…</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7364">
                <a:tc>
                  <a:txBody>
                    <a:bodyPr/>
                    <a:lstStyle/>
                    <a:p>
                      <a:r>
                        <a:rPr lang="en-US" altLang="ja-JP" sz="3200" dirty="0">
                          <a:latin typeface="Hiragino Sans W4" panose="020B0400000000000000" pitchFamily="34" charset="-128"/>
                          <a:ea typeface="Hiragino Sans W4" panose="020B0400000000000000" pitchFamily="34" charset="-128"/>
                        </a:rPr>
                        <a:t>9</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0.1238372…</a:t>
                      </a:r>
                    </a:p>
                  </a:txBody>
                  <a:tcPr/>
                </a:tc>
                <a:extLst>
                  <a:ext uri="{0D108BD9-81ED-4DB2-BD59-A6C34878D82A}">
                    <a16:rowId xmlns:a16="http://schemas.microsoft.com/office/drawing/2014/main" val="176714018"/>
                  </a:ext>
                </a:extLst>
              </a:tr>
              <a:tr h="697364">
                <a:tc>
                  <a:txBody>
                    <a:bodyPr/>
                    <a:lstStyle/>
                    <a:p>
                      <a:r>
                        <a:rPr lang="en-US" altLang="ja-JP" sz="3200" dirty="0">
                          <a:latin typeface="Hiragino Sans W4" panose="020B0400000000000000" pitchFamily="34" charset="-128"/>
                          <a:ea typeface="Hiragino Sans W4" panose="020B0400000000000000" pitchFamily="34" charset="-128"/>
                        </a:rPr>
                        <a:t>4</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47846204" y="23439547"/>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a:t>
            </a:r>
            <a:r>
              <a:rPr lang="ja-JP" altLang="en-US" sz="3600">
                <a:latin typeface="Hiragino Sans W4" panose="020B0400000000000000" pitchFamily="34" charset="-128"/>
                <a:ea typeface="Hiragino Sans W4" panose="020B0400000000000000" pitchFamily="34" charset="-128"/>
              </a:rPr>
              <a:t>２</a:t>
            </a:r>
            <a:endParaRPr kumimoji="1" lang="ja-JP" altLang="en-US" sz="3600">
              <a:latin typeface="Hiragino Sans W4" panose="020B0400000000000000" pitchFamily="34" charset="-128"/>
              <a:ea typeface="Hiragino Sans W4" panose="020B0400000000000000" pitchFamily="34" charset="-128"/>
            </a:endParaRP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890842882"/>
              </p:ext>
            </p:extLst>
          </p:nvPr>
        </p:nvGraphicFramePr>
        <p:xfrm>
          <a:off x="-48620643" y="24240638"/>
          <a:ext cx="4411931" cy="3347464"/>
        </p:xfrm>
        <a:graphic>
          <a:graphicData uri="http://schemas.openxmlformats.org/drawingml/2006/table">
            <a:tbl>
              <a:tblPr firstRow="1" bandRow="1">
                <a:tableStyleId>{2A488322-F2BA-4B5B-9748-0D474271808F}</a:tableStyleId>
              </a:tblPr>
              <a:tblGrid>
                <a:gridCol w="1529206">
                  <a:extLst>
                    <a:ext uri="{9D8B030D-6E8A-4147-A177-3AD203B41FA5}">
                      <a16:colId xmlns:a16="http://schemas.microsoft.com/office/drawing/2014/main" val="476507974"/>
                    </a:ext>
                  </a:extLst>
                </a:gridCol>
                <a:gridCol w="2882725">
                  <a:extLst>
                    <a:ext uri="{9D8B030D-6E8A-4147-A177-3AD203B41FA5}">
                      <a16:colId xmlns:a16="http://schemas.microsoft.com/office/drawing/2014/main" val="1990266496"/>
                    </a:ext>
                  </a:extLst>
                </a:gridCol>
              </a:tblGrid>
              <a:tr h="561304">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2086">
                <a:tc>
                  <a:txBody>
                    <a:bodyPr/>
                    <a:lstStyle/>
                    <a:p>
                      <a:r>
                        <a:rPr kumimoji="1" lang="ja-JP" altLang="en-US" sz="3200">
                          <a:latin typeface="Hiragino Sans W4" panose="020B0400000000000000" pitchFamily="34" charset="-128"/>
                          <a:ea typeface="Hiragino Sans W4" panose="020B0400000000000000" pitchFamily="34" charset="-128"/>
                        </a:rPr>
                        <a:t>展示</a:t>
                      </a:r>
                    </a:p>
                  </a:txBody>
                  <a:tcPr/>
                </a:tc>
                <a:tc>
                  <a:txBody>
                    <a:bodyPr/>
                    <a:lstStyle/>
                    <a:p>
                      <a:r>
                        <a:rPr lang="en-US" altLang="ja-JP" sz="3200" dirty="0">
                          <a:latin typeface="Hiragino Sans W4" panose="020B0400000000000000" pitchFamily="34" charset="-128"/>
                          <a:ea typeface="Hiragino Sans W4" panose="020B0400000000000000" pitchFamily="34" charset="-128"/>
                        </a:rPr>
                        <a:t>0.0383013…</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2086">
                <a:tc>
                  <a:txBody>
                    <a:bodyPr/>
                    <a:lstStyle/>
                    <a:p>
                      <a:r>
                        <a:rPr lang="ja-JP" altLang="en-US" sz="3200">
                          <a:latin typeface="Hiragino Sans W4" panose="020B0400000000000000" pitchFamily="34" charset="-128"/>
                          <a:ea typeface="Hiragino Sans W4" panose="020B0400000000000000" pitchFamily="34" charset="-128"/>
                        </a:rPr>
                        <a:t>美術館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0.0185850…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2086">
                <a:tc>
                  <a:txBody>
                    <a:bodyPr/>
                    <a:lstStyle/>
                    <a:p>
                      <a:r>
                        <a:rPr lang="ja-JP" altLang="en-US" sz="3200">
                          <a:latin typeface="Hiragino Sans W4" panose="020B0400000000000000" pitchFamily="34" charset="-128"/>
                          <a:ea typeface="Hiragino Sans W4" panose="020B0400000000000000" pitchFamily="34" charset="-128"/>
                        </a:rPr>
                        <a:t>見学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0.0123906…</a:t>
                      </a:r>
                    </a:p>
                  </a:txBody>
                  <a:tcPr/>
                </a:tc>
                <a:extLst>
                  <a:ext uri="{0D108BD9-81ED-4DB2-BD59-A6C34878D82A}">
                    <a16:rowId xmlns:a16="http://schemas.microsoft.com/office/drawing/2014/main" val="176714018"/>
                  </a:ext>
                </a:extLst>
              </a:tr>
              <a:tr h="692086">
                <a:tc>
                  <a:txBody>
                    <a:bodyPr/>
                    <a:lstStyle/>
                    <a:p>
                      <a:r>
                        <a:rPr lang="ja-JP" altLang="en-US" sz="3200">
                          <a:latin typeface="Hiragino Sans W4" panose="020B0400000000000000" pitchFamily="34" charset="-128"/>
                          <a:ea typeface="Hiragino Sans W4" panose="020B0400000000000000" pitchFamily="34" charset="-128"/>
                        </a:rPr>
                        <a:t>作品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41793646" y="25515936"/>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31" name="正方形/長方形 130">
            <a:extLst>
              <a:ext uri="{FF2B5EF4-FFF2-40B4-BE49-F238E27FC236}">
                <a16:creationId xmlns:a16="http://schemas.microsoft.com/office/drawing/2014/main" id="{3075F35A-DE06-4D4B-A69D-CB785433EA6F}"/>
              </a:ext>
            </a:extLst>
          </p:cNvPr>
          <p:cNvSpPr>
            <a:spLocks/>
          </p:cNvSpPr>
          <p:nvPr/>
        </p:nvSpPr>
        <p:spPr>
          <a:xfrm>
            <a:off x="1846081" y="23639636"/>
            <a:ext cx="26423737" cy="900000"/>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5400" b="1" dirty="0">
                <a:latin typeface="Hiragino Sans W4" panose="020B0400000000000000" pitchFamily="34" charset="-128"/>
                <a:ea typeface="Hiragino Sans W4" panose="020B0400000000000000" pitchFamily="34" charset="-128"/>
              </a:rPr>
              <a:t>  </a:t>
            </a:r>
            <a:r>
              <a:rPr lang="ja-JP" altLang="en-US" sz="4800" b="1">
                <a:latin typeface="Hiragino Sans W4" panose="020B0400000000000000" pitchFamily="34" charset="-128"/>
                <a:ea typeface="Hiragino Sans W4" panose="020B0400000000000000" pitchFamily="34" charset="-128"/>
              </a:rPr>
              <a:t>類似度算出</a:t>
            </a:r>
            <a:endParaRPr kumimoji="1" lang="ja-JP" altLang="en-US" sz="4800" b="1">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15B8E1DC-4077-5D42-B75D-2ED4208D6BD8}"/>
              </a:ext>
            </a:extLst>
          </p:cNvPr>
          <p:cNvSpPr txBox="1"/>
          <p:nvPr/>
        </p:nvSpPr>
        <p:spPr>
          <a:xfrm>
            <a:off x="15287667" y="25087782"/>
            <a:ext cx="7203373" cy="830997"/>
          </a:xfrm>
          <a:prstGeom prst="rect">
            <a:avLst/>
          </a:prstGeom>
          <a:noFill/>
        </p:spPr>
        <p:txBody>
          <a:bodyPr wrap="square" rtlCol="0">
            <a:spAutoFit/>
          </a:bodyPr>
          <a:lstStyle/>
          <a:p>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a:solidFill>
                <a:schemeClr val="accent6">
                  <a:lumMod val="75000"/>
                </a:schemeClr>
              </a:solidFill>
              <a:latin typeface="Hiragino Sans W4" panose="020B0400000000000000" pitchFamily="34" charset="-128"/>
              <a:ea typeface="Hiragino Sans W4" panose="020B0400000000000000" pitchFamily="34" charset="-128"/>
            </a:endParaRPr>
          </a:p>
        </p:txBody>
      </p:sp>
      <p:cxnSp>
        <p:nvCxnSpPr>
          <p:cNvPr id="29" name="直線コネクタ 28">
            <a:extLst>
              <a:ext uri="{FF2B5EF4-FFF2-40B4-BE49-F238E27FC236}">
                <a16:creationId xmlns:a16="http://schemas.microsoft.com/office/drawing/2014/main" id="{D2451818-06FA-B24D-90E3-8A02FBB36308}"/>
              </a:ext>
            </a:extLst>
          </p:cNvPr>
          <p:cNvCxnSpPr>
            <a:cxnSpLocks/>
          </p:cNvCxnSpPr>
          <p:nvPr/>
        </p:nvCxnSpPr>
        <p:spPr>
          <a:xfrm>
            <a:off x="15136813" y="24475439"/>
            <a:ext cx="0" cy="11484000"/>
          </a:xfrm>
          <a:prstGeom prst="line">
            <a:avLst/>
          </a:prstGeom>
          <a:ln w="444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996BAA8B-4537-9A44-BFC9-9C8EFBE9108C}"/>
              </a:ext>
            </a:extLst>
          </p:cNvPr>
          <p:cNvSpPr txBox="1"/>
          <p:nvPr/>
        </p:nvSpPr>
        <p:spPr>
          <a:xfrm>
            <a:off x="16170249" y="29031405"/>
            <a:ext cx="3057247" cy="1077218"/>
          </a:xfrm>
          <a:prstGeom prst="rect">
            <a:avLst/>
          </a:prstGeom>
          <a:noFill/>
        </p:spPr>
        <p:txBody>
          <a:bodyPr wrap="none" rtlCol="0">
            <a:spAutoFit/>
          </a:bodyPr>
          <a:lstStyle/>
          <a:p>
            <a:pPr algn="ctr"/>
            <a:r>
              <a:rPr kumimoji="1" lang="ja-JP" altLang="en-US" sz="3200">
                <a:latin typeface="Hiragino Sans W4" panose="020B0400000000000000" pitchFamily="34" charset="-128"/>
                <a:ea typeface="Hiragino Sans W4" panose="020B0400000000000000" pitchFamily="34" charset="-128"/>
              </a:rPr>
              <a:t>全スポットの</a:t>
            </a:r>
            <a:endParaRPr kumimoji="1" lang="en-US" altLang="ja-JP" sz="3200" dirty="0">
              <a:latin typeface="Hiragino Sans W4" panose="020B0400000000000000" pitchFamily="34" charset="-128"/>
              <a:ea typeface="Hiragino Sans W4" panose="020B0400000000000000" pitchFamily="34" charset="-128"/>
            </a:endParaRPr>
          </a:p>
          <a:p>
            <a:pPr algn="ctr"/>
            <a:r>
              <a:rPr kumimoji="1" lang="ja-JP" altLang="en-US" sz="3200">
                <a:latin typeface="Hiragino Sans W4" panose="020B0400000000000000" pitchFamily="34" charset="-128"/>
                <a:ea typeface="Hiragino Sans W4" panose="020B0400000000000000" pitchFamily="34" charset="-128"/>
              </a:rPr>
              <a:t>レビュー文書群</a:t>
            </a:r>
          </a:p>
        </p:txBody>
      </p:sp>
      <p:sp>
        <p:nvSpPr>
          <p:cNvPr id="147" name="右矢印 146">
            <a:extLst>
              <a:ext uri="{FF2B5EF4-FFF2-40B4-BE49-F238E27FC236}">
                <a16:creationId xmlns:a16="http://schemas.microsoft.com/office/drawing/2014/main" id="{16C5FAC7-4811-D948-837C-6DCFE8BD24B2}"/>
              </a:ext>
            </a:extLst>
          </p:cNvPr>
          <p:cNvSpPr/>
          <p:nvPr/>
        </p:nvSpPr>
        <p:spPr>
          <a:xfrm>
            <a:off x="19946542" y="27816293"/>
            <a:ext cx="300681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39" name="テキスト ボックス 38">
            <a:extLst>
              <a:ext uri="{FF2B5EF4-FFF2-40B4-BE49-F238E27FC236}">
                <a16:creationId xmlns:a16="http://schemas.microsoft.com/office/drawing/2014/main" id="{EACB70D1-5317-AD47-B8D4-862941FFFB69}"/>
              </a:ext>
            </a:extLst>
          </p:cNvPr>
          <p:cNvSpPr txBox="1"/>
          <p:nvPr/>
        </p:nvSpPr>
        <p:spPr>
          <a:xfrm>
            <a:off x="19334493" y="26646654"/>
            <a:ext cx="4693336" cy="1077218"/>
          </a:xfrm>
          <a:prstGeom prst="rect">
            <a:avLst/>
          </a:prstGeom>
          <a:noFill/>
        </p:spPr>
        <p:txBody>
          <a:bodyPr wrap="square" rtlCol="0">
            <a:spAutoFit/>
          </a:bodyPr>
          <a:lstStyle/>
          <a:p>
            <a:r>
              <a:rPr kumimoji="1" lang="ja-JP" altLang="en-US" sz="3200">
                <a:latin typeface="Hiragino Sans W4" panose="020B0400000000000000" pitchFamily="34" charset="-128"/>
                <a:ea typeface="Hiragino Sans W4" panose="020B0400000000000000" pitchFamily="34" charset="-128"/>
              </a:rPr>
              <a:t>トピック</a:t>
            </a:r>
            <a:r>
              <a:rPr kumimoji="1" lang="en-US" altLang="ja-JP" sz="3200" dirty="0">
                <a:latin typeface="Hiragino Sans W4" panose="020B0400000000000000" pitchFamily="34" charset="-128"/>
                <a:ea typeface="Hiragino Sans W4" panose="020B0400000000000000" pitchFamily="34" charset="-128"/>
              </a:rPr>
              <a:t>(</a:t>
            </a:r>
            <a:r>
              <a:rPr kumimoji="1" lang="ja-JP" altLang="en-US" sz="3200">
                <a:latin typeface="Hiragino Sans W4" panose="020B0400000000000000" pitchFamily="34" charset="-128"/>
                <a:ea typeface="Hiragino Sans W4" panose="020B0400000000000000" pitchFamily="34" charset="-128"/>
              </a:rPr>
              <a:t>話題</a:t>
            </a:r>
            <a:r>
              <a:rPr kumimoji="1" lang="en-US" altLang="ja-JP" sz="3200" dirty="0">
                <a:latin typeface="Hiragino Sans W4" panose="020B0400000000000000" pitchFamily="34" charset="-128"/>
                <a:ea typeface="Hiragino Sans W4" panose="020B0400000000000000" pitchFamily="34" charset="-128"/>
              </a:rPr>
              <a:t>)</a:t>
            </a:r>
            <a:r>
              <a:rPr kumimoji="1" lang="ja-JP" altLang="en-US" sz="3200">
                <a:latin typeface="Hiragino Sans W4" panose="020B0400000000000000" pitchFamily="34" charset="-128"/>
                <a:ea typeface="Hiragino Sans W4" panose="020B0400000000000000" pitchFamily="34" charset="-128"/>
              </a:rPr>
              <a:t>を抽出</a:t>
            </a:r>
            <a:endParaRPr kumimoji="1" lang="en-US" altLang="ja-JP" sz="3200" dirty="0">
              <a:latin typeface="Hiragino Sans W4" panose="020B0400000000000000" pitchFamily="34" charset="-128"/>
              <a:ea typeface="Hiragino Sans W4" panose="020B0400000000000000" pitchFamily="34" charset="-128"/>
            </a:endParaRPr>
          </a:p>
          <a:p>
            <a:pPr algn="ctr"/>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トピック数</a:t>
            </a:r>
            <a:r>
              <a:rPr lang="en-US" altLang="ja-JP" sz="3200" dirty="0">
                <a:latin typeface="Hiragino Sans W4" panose="020B0400000000000000" pitchFamily="34" charset="-128"/>
                <a:ea typeface="Hiragino Sans W4" panose="020B0400000000000000" pitchFamily="34" charset="-128"/>
              </a:rPr>
              <a:t>: 8)</a:t>
            </a:r>
            <a:endParaRPr kumimoji="1" lang="ja-JP" altLang="en-US" sz="3200">
              <a:latin typeface="Hiragino Sans W4" panose="020B0400000000000000" pitchFamily="34" charset="-128"/>
              <a:ea typeface="Hiragino Sans W4" panose="020B0400000000000000" pitchFamily="34" charset="-128"/>
            </a:endParaRPr>
          </a:p>
        </p:txBody>
      </p:sp>
      <p:sp>
        <p:nvSpPr>
          <p:cNvPr id="41" name="テキスト ボックス 40">
            <a:extLst>
              <a:ext uri="{FF2B5EF4-FFF2-40B4-BE49-F238E27FC236}">
                <a16:creationId xmlns:a16="http://schemas.microsoft.com/office/drawing/2014/main" id="{B085E81F-F4C7-D948-9132-A8098C150337}"/>
              </a:ext>
            </a:extLst>
          </p:cNvPr>
          <p:cNvSpPr txBox="1"/>
          <p:nvPr/>
        </p:nvSpPr>
        <p:spPr>
          <a:xfrm>
            <a:off x="-13346058" y="28969158"/>
            <a:ext cx="5314275" cy="3170099"/>
          </a:xfrm>
          <a:prstGeom prst="rect">
            <a:avLst/>
          </a:prstGeom>
          <a:noFill/>
        </p:spPr>
        <p:txBody>
          <a:bodyPr wrap="none" rtlCol="0">
            <a:spAutoFit/>
          </a:bodyPr>
          <a:lstStyle/>
          <a:p>
            <a:r>
              <a:rPr lang="ja-JP" altLang="en-US" sz="4000">
                <a:latin typeface="Hiragino Sans W4" panose="020B0400000000000000" pitchFamily="34" charset="-128"/>
                <a:ea typeface="Hiragino Sans W4" panose="020B0400000000000000" pitchFamily="34" charset="-128"/>
              </a:rPr>
              <a:t>・展示、美術館</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・景色</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・桜、紅葉</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・レストラン、買い物</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・お寺</a:t>
            </a:r>
            <a:endParaRPr lang="en-US" altLang="ja-JP" sz="4000" dirty="0">
              <a:latin typeface="Hiragino Sans W4" panose="020B0400000000000000" pitchFamily="34" charset="-128"/>
              <a:ea typeface="Hiragino Sans W4" panose="020B0400000000000000" pitchFamily="34" charset="-128"/>
            </a:endParaRPr>
          </a:p>
        </p:txBody>
      </p:sp>
      <p:sp>
        <p:nvSpPr>
          <p:cNvPr id="43" name="テキスト ボックス 42">
            <a:extLst>
              <a:ext uri="{FF2B5EF4-FFF2-40B4-BE49-F238E27FC236}">
                <a16:creationId xmlns:a16="http://schemas.microsoft.com/office/drawing/2014/main" id="{DE458B69-6EAF-8442-9FA3-26E3BCC9BB65}"/>
              </a:ext>
            </a:extLst>
          </p:cNvPr>
          <p:cNvSpPr txBox="1"/>
          <p:nvPr/>
        </p:nvSpPr>
        <p:spPr>
          <a:xfrm>
            <a:off x="32239986" y="28776441"/>
            <a:ext cx="4134465" cy="769441"/>
          </a:xfrm>
          <a:prstGeom prst="rect">
            <a:avLst/>
          </a:prstGeom>
          <a:noFill/>
        </p:spPr>
        <p:txBody>
          <a:bodyPr wrap="none" rtlCol="0">
            <a:spAutoFit/>
          </a:bodyPr>
          <a:lstStyle/>
          <a:p>
            <a:r>
              <a:rPr lang="ja-JP" altLang="en-US" sz="4400">
                <a:latin typeface="Hiragino Sans W4" panose="020B0400000000000000" pitchFamily="34" charset="-128"/>
                <a:ea typeface="Hiragino Sans W4" panose="020B0400000000000000" pitchFamily="34" charset="-128"/>
              </a:rPr>
              <a:t>トピック数：５</a:t>
            </a:r>
            <a:endParaRPr lang="en-US" altLang="ja-JP" sz="4400" dirty="0">
              <a:latin typeface="Hiragino Sans W4" panose="020B0400000000000000" pitchFamily="34" charset="-128"/>
              <a:ea typeface="Hiragino Sans W4" panose="020B0400000000000000" pitchFamily="34" charset="-128"/>
            </a:endParaRPr>
          </a:p>
        </p:txBody>
      </p:sp>
      <p:graphicFrame>
        <p:nvGraphicFramePr>
          <p:cNvPr id="148" name="表 147">
            <a:extLst>
              <a:ext uri="{FF2B5EF4-FFF2-40B4-BE49-F238E27FC236}">
                <a16:creationId xmlns:a16="http://schemas.microsoft.com/office/drawing/2014/main" id="{47ED07A1-8E20-4B4B-85BD-F048D485BE91}"/>
              </a:ext>
            </a:extLst>
          </p:cNvPr>
          <p:cNvGraphicFramePr>
            <a:graphicFrameLocks noGrp="1"/>
          </p:cNvGraphicFramePr>
          <p:nvPr>
            <p:extLst>
              <p:ext uri="{D42A27DB-BD31-4B8C-83A1-F6EECF244321}">
                <p14:modId xmlns:p14="http://schemas.microsoft.com/office/powerpoint/2010/main" val="1957645294"/>
              </p:ext>
            </p:extLst>
          </p:nvPr>
        </p:nvGraphicFramePr>
        <p:xfrm>
          <a:off x="24116711" y="25992014"/>
          <a:ext cx="3507933" cy="4114800"/>
        </p:xfrm>
        <a:graphic>
          <a:graphicData uri="http://schemas.openxmlformats.org/drawingml/2006/table">
            <a:tbl>
              <a:tblPr firstRow="1" bandRow="1">
                <a:tableStyleId>{2A488322-F2BA-4B5B-9748-0D474271808F}</a:tableStyleId>
              </a:tblPr>
              <a:tblGrid>
                <a:gridCol w="3507933">
                  <a:extLst>
                    <a:ext uri="{9D8B030D-6E8A-4147-A177-3AD203B41FA5}">
                      <a16:colId xmlns:a16="http://schemas.microsoft.com/office/drawing/2014/main" val="476507974"/>
                    </a:ext>
                  </a:extLst>
                </a:gridCol>
              </a:tblGrid>
              <a:tr h="417670">
                <a:tc>
                  <a:txBody>
                    <a:bodyPr/>
                    <a:lstStyle/>
                    <a:p>
                      <a:pPr algn="ctr"/>
                      <a:r>
                        <a:rPr kumimoji="1" lang="ja-JP" altLang="en-US" sz="2400">
                          <a:latin typeface="Hiragino Sans W4" panose="020B0400000000000000" pitchFamily="34" charset="-128"/>
                          <a:ea typeface="Hiragino Sans W4" panose="020B0400000000000000" pitchFamily="34" charset="-128"/>
                        </a:rPr>
                        <a:t>トピック</a:t>
                      </a:r>
                    </a:p>
                  </a:txBody>
                  <a:tcPr/>
                </a:tc>
                <a:extLst>
                  <a:ext uri="{0D108BD9-81ED-4DB2-BD59-A6C34878D82A}">
                    <a16:rowId xmlns:a16="http://schemas.microsoft.com/office/drawing/2014/main" val="523836565"/>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買い物</a:t>
                      </a:r>
                    </a:p>
                  </a:txBody>
                  <a:tcPr/>
                </a:tc>
                <a:extLst>
                  <a:ext uri="{0D108BD9-81ED-4DB2-BD59-A6C34878D82A}">
                    <a16:rowId xmlns:a16="http://schemas.microsoft.com/office/drawing/2014/main" val="4074486588"/>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お参り、参道</a:t>
                      </a:r>
                    </a:p>
                  </a:txBody>
                  <a:tcPr/>
                </a:tc>
                <a:extLst>
                  <a:ext uri="{0D108BD9-81ED-4DB2-BD59-A6C34878D82A}">
                    <a16:rowId xmlns:a16="http://schemas.microsoft.com/office/drawing/2014/main" val="29630606"/>
                  </a:ext>
                </a:extLst>
              </a:tr>
              <a:tr h="417670">
                <a:tc>
                  <a:txBody>
                    <a:bodyPr/>
                    <a:lstStyle/>
                    <a:p>
                      <a:r>
                        <a:rPr lang="ja-JP" altLang="en-US" sz="2400">
                          <a:latin typeface="Hiragino Sans W4" panose="020B0400000000000000" pitchFamily="34" charset="-128"/>
                          <a:ea typeface="Hiragino Sans W4" panose="020B0400000000000000" pitchFamily="34" charset="-128"/>
                        </a:rPr>
                        <a:t>美術館、作品、博物館</a:t>
                      </a:r>
                      <a:endParaRPr kumimoji="1" lang="ja-JP" altLang="en-US" sz="24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176714018"/>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芝生、遊具</a:t>
                      </a:r>
                    </a:p>
                  </a:txBody>
                  <a:tcPr/>
                </a:tc>
                <a:extLst>
                  <a:ext uri="{0D108BD9-81ED-4DB2-BD59-A6C34878D82A}">
                    <a16:rowId xmlns:a16="http://schemas.microsoft.com/office/drawing/2014/main" val="4162520137"/>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店舗、活気、モール</a:t>
                      </a:r>
                    </a:p>
                  </a:txBody>
                  <a:tcPr/>
                </a:tc>
                <a:extLst>
                  <a:ext uri="{0D108BD9-81ED-4DB2-BD59-A6C34878D82A}">
                    <a16:rowId xmlns:a16="http://schemas.microsoft.com/office/drawing/2014/main" val="600197875"/>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橋、海、眺め</a:t>
                      </a:r>
                    </a:p>
                  </a:txBody>
                  <a:tcPr/>
                </a:tc>
                <a:extLst>
                  <a:ext uri="{0D108BD9-81ED-4DB2-BD59-A6C34878D82A}">
                    <a16:rowId xmlns:a16="http://schemas.microsoft.com/office/drawing/2014/main" val="299920995"/>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観戦、球場</a:t>
                      </a:r>
                    </a:p>
                  </a:txBody>
                  <a:tcPr/>
                </a:tc>
                <a:extLst>
                  <a:ext uri="{0D108BD9-81ED-4DB2-BD59-A6C34878D82A}">
                    <a16:rowId xmlns:a16="http://schemas.microsoft.com/office/drawing/2014/main" val="4201362477"/>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お寺、庭園、花</a:t>
                      </a:r>
                    </a:p>
                  </a:txBody>
                  <a:tcPr/>
                </a:tc>
                <a:extLst>
                  <a:ext uri="{0D108BD9-81ED-4DB2-BD59-A6C34878D82A}">
                    <a16:rowId xmlns:a16="http://schemas.microsoft.com/office/drawing/2014/main" val="2811823831"/>
                  </a:ext>
                </a:extLst>
              </a:tr>
            </a:tbl>
          </a:graphicData>
        </a:graphic>
      </p:graphicFrame>
      <p:grpSp>
        <p:nvGrpSpPr>
          <p:cNvPr id="162" name="グループ化 161">
            <a:extLst>
              <a:ext uri="{FF2B5EF4-FFF2-40B4-BE49-F238E27FC236}">
                <a16:creationId xmlns:a16="http://schemas.microsoft.com/office/drawing/2014/main" id="{8A489CFA-EBA8-A546-8123-CA183639526F}"/>
              </a:ext>
            </a:extLst>
          </p:cNvPr>
          <p:cNvGrpSpPr/>
          <p:nvPr/>
        </p:nvGrpSpPr>
        <p:grpSpPr>
          <a:xfrm>
            <a:off x="17805780" y="26202597"/>
            <a:ext cx="1340992" cy="2169971"/>
            <a:chOff x="16696435" y="26461066"/>
            <a:chExt cx="1340992" cy="2169971"/>
          </a:xfrm>
        </p:grpSpPr>
        <p:sp>
          <p:nvSpPr>
            <p:cNvPr id="163" name="正方形/長方形 162">
              <a:extLst>
                <a:ext uri="{FF2B5EF4-FFF2-40B4-BE49-F238E27FC236}">
                  <a16:creationId xmlns:a16="http://schemas.microsoft.com/office/drawing/2014/main" id="{DB9D3984-DBBE-5849-A7EE-560FD33E88D9}"/>
                </a:ext>
              </a:extLst>
            </p:cNvPr>
            <p:cNvSpPr/>
            <p:nvPr/>
          </p:nvSpPr>
          <p:spPr>
            <a:xfrm>
              <a:off x="16696435" y="264610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a:extLst>
                <a:ext uri="{FF2B5EF4-FFF2-40B4-BE49-F238E27FC236}">
                  <a16:creationId xmlns:a16="http://schemas.microsoft.com/office/drawing/2014/main" id="{13143686-60AB-E54F-B307-01680CB4D874}"/>
                </a:ext>
              </a:extLst>
            </p:cNvPr>
            <p:cNvSpPr/>
            <p:nvPr/>
          </p:nvSpPr>
          <p:spPr>
            <a:xfrm>
              <a:off x="16848835" y="266134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6C9D0457-3733-2640-80EE-F705B03696E8}"/>
                </a:ext>
              </a:extLst>
            </p:cNvPr>
            <p:cNvSpPr/>
            <p:nvPr/>
          </p:nvSpPr>
          <p:spPr>
            <a:xfrm>
              <a:off x="17001235" y="267658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6" name="グループ化 165">
            <a:extLst>
              <a:ext uri="{FF2B5EF4-FFF2-40B4-BE49-F238E27FC236}">
                <a16:creationId xmlns:a16="http://schemas.microsoft.com/office/drawing/2014/main" id="{57A45CC3-DFC5-564F-AA7B-D9C110266E0D}"/>
              </a:ext>
            </a:extLst>
          </p:cNvPr>
          <p:cNvGrpSpPr/>
          <p:nvPr/>
        </p:nvGrpSpPr>
        <p:grpSpPr>
          <a:xfrm>
            <a:off x="15967994" y="26201858"/>
            <a:ext cx="1340992" cy="2169971"/>
            <a:chOff x="16696435" y="26461066"/>
            <a:chExt cx="1340992" cy="2169971"/>
          </a:xfrm>
        </p:grpSpPr>
        <p:sp>
          <p:nvSpPr>
            <p:cNvPr id="167" name="正方形/長方形 166">
              <a:extLst>
                <a:ext uri="{FF2B5EF4-FFF2-40B4-BE49-F238E27FC236}">
                  <a16:creationId xmlns:a16="http://schemas.microsoft.com/office/drawing/2014/main" id="{3534D4EC-7639-2F48-A965-1EC194CB0E9D}"/>
                </a:ext>
              </a:extLst>
            </p:cNvPr>
            <p:cNvSpPr/>
            <p:nvPr/>
          </p:nvSpPr>
          <p:spPr>
            <a:xfrm>
              <a:off x="16696435" y="264610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a:extLst>
                <a:ext uri="{FF2B5EF4-FFF2-40B4-BE49-F238E27FC236}">
                  <a16:creationId xmlns:a16="http://schemas.microsoft.com/office/drawing/2014/main" id="{56B3FF0C-4723-5346-98FE-B4E6BEBFD0D9}"/>
                </a:ext>
              </a:extLst>
            </p:cNvPr>
            <p:cNvSpPr/>
            <p:nvPr/>
          </p:nvSpPr>
          <p:spPr>
            <a:xfrm>
              <a:off x="16848835" y="266134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a:extLst>
                <a:ext uri="{FF2B5EF4-FFF2-40B4-BE49-F238E27FC236}">
                  <a16:creationId xmlns:a16="http://schemas.microsoft.com/office/drawing/2014/main" id="{F908807B-0EC0-D042-A5B9-66012CB0D0D8}"/>
                </a:ext>
              </a:extLst>
            </p:cNvPr>
            <p:cNvSpPr/>
            <p:nvPr/>
          </p:nvSpPr>
          <p:spPr>
            <a:xfrm>
              <a:off x="17001235" y="267658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0" name="グループ化 169">
            <a:extLst>
              <a:ext uri="{FF2B5EF4-FFF2-40B4-BE49-F238E27FC236}">
                <a16:creationId xmlns:a16="http://schemas.microsoft.com/office/drawing/2014/main" id="{0ED5F144-98F0-C742-8281-8C34A81E4D1C}"/>
              </a:ext>
            </a:extLst>
          </p:cNvPr>
          <p:cNvGrpSpPr/>
          <p:nvPr/>
        </p:nvGrpSpPr>
        <p:grpSpPr>
          <a:xfrm>
            <a:off x="16950771" y="26781156"/>
            <a:ext cx="1340992" cy="2169971"/>
            <a:chOff x="16696435" y="26461066"/>
            <a:chExt cx="1340992" cy="2169971"/>
          </a:xfrm>
        </p:grpSpPr>
        <p:sp>
          <p:nvSpPr>
            <p:cNvPr id="171" name="正方形/長方形 170">
              <a:extLst>
                <a:ext uri="{FF2B5EF4-FFF2-40B4-BE49-F238E27FC236}">
                  <a16:creationId xmlns:a16="http://schemas.microsoft.com/office/drawing/2014/main" id="{D6FAA0FB-1AA4-9C41-974B-B5D36376EE65}"/>
                </a:ext>
              </a:extLst>
            </p:cNvPr>
            <p:cNvSpPr/>
            <p:nvPr/>
          </p:nvSpPr>
          <p:spPr>
            <a:xfrm>
              <a:off x="16696435" y="264610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a:extLst>
                <a:ext uri="{FF2B5EF4-FFF2-40B4-BE49-F238E27FC236}">
                  <a16:creationId xmlns:a16="http://schemas.microsoft.com/office/drawing/2014/main" id="{DE5DCCD1-5636-E44C-82E8-659CCD6723F8}"/>
                </a:ext>
              </a:extLst>
            </p:cNvPr>
            <p:cNvSpPr/>
            <p:nvPr/>
          </p:nvSpPr>
          <p:spPr>
            <a:xfrm>
              <a:off x="16848835" y="266134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正方形/長方形 172">
              <a:extLst>
                <a:ext uri="{FF2B5EF4-FFF2-40B4-BE49-F238E27FC236}">
                  <a16:creationId xmlns:a16="http://schemas.microsoft.com/office/drawing/2014/main" id="{55AF7048-9332-A24F-8FD2-159DC64D571B}"/>
                </a:ext>
              </a:extLst>
            </p:cNvPr>
            <p:cNvSpPr/>
            <p:nvPr/>
          </p:nvSpPr>
          <p:spPr>
            <a:xfrm>
              <a:off x="17001235" y="267658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テキスト ボックス 177">
            <a:extLst>
              <a:ext uri="{FF2B5EF4-FFF2-40B4-BE49-F238E27FC236}">
                <a16:creationId xmlns:a16="http://schemas.microsoft.com/office/drawing/2014/main" id="{454F0711-E66B-EA4B-AD97-A94FD4AC0E9D}"/>
              </a:ext>
            </a:extLst>
          </p:cNvPr>
          <p:cNvSpPr txBox="1"/>
          <p:nvPr/>
        </p:nvSpPr>
        <p:spPr>
          <a:xfrm>
            <a:off x="22167239" y="30508899"/>
            <a:ext cx="3877985" cy="1077218"/>
          </a:xfrm>
          <a:prstGeom prst="rect">
            <a:avLst/>
          </a:prstGeom>
          <a:noFill/>
        </p:spPr>
        <p:txBody>
          <a:bodyPr wrap="none" rtlCol="0">
            <a:spAutoFit/>
          </a:bodyPr>
          <a:lstStyle/>
          <a:p>
            <a:pPr algn="ctr"/>
            <a:r>
              <a:rPr kumimoji="1" lang="ja-JP" altLang="en-US" sz="3200">
                <a:latin typeface="Hiragino Sans W4" panose="020B0400000000000000" pitchFamily="34" charset="-128"/>
                <a:ea typeface="Hiragino Sans W4" panose="020B0400000000000000" pitchFamily="34" charset="-128"/>
              </a:rPr>
              <a:t>各スポットの</a:t>
            </a:r>
            <a:endParaRPr kumimoji="1" lang="en-US" altLang="ja-JP" sz="3200" dirty="0">
              <a:latin typeface="Hiragino Sans W4" panose="020B0400000000000000" pitchFamily="34" charset="-128"/>
              <a:ea typeface="Hiragino Sans W4" panose="020B0400000000000000" pitchFamily="34" charset="-128"/>
            </a:endParaRPr>
          </a:p>
          <a:p>
            <a:pPr algn="ctr"/>
            <a:r>
              <a:rPr kumimoji="1" lang="ja-JP" altLang="en-US" sz="3200">
                <a:latin typeface="Hiragino Sans W4" panose="020B0400000000000000" pitchFamily="34" charset="-128"/>
                <a:ea typeface="Hiragino Sans W4" panose="020B0400000000000000" pitchFamily="34" charset="-128"/>
              </a:rPr>
              <a:t>レビュー文書を分析</a:t>
            </a:r>
          </a:p>
        </p:txBody>
      </p:sp>
      <p:sp>
        <p:nvSpPr>
          <p:cNvPr id="180" name="テキスト ボックス 179">
            <a:extLst>
              <a:ext uri="{FF2B5EF4-FFF2-40B4-BE49-F238E27FC236}">
                <a16:creationId xmlns:a16="http://schemas.microsoft.com/office/drawing/2014/main" id="{7BDE535B-D8FB-9A42-A277-FE7113264219}"/>
              </a:ext>
            </a:extLst>
          </p:cNvPr>
          <p:cNvSpPr txBox="1"/>
          <p:nvPr/>
        </p:nvSpPr>
        <p:spPr>
          <a:xfrm>
            <a:off x="21879591" y="32075267"/>
            <a:ext cx="5109091" cy="584775"/>
          </a:xfrm>
          <a:prstGeom prst="rect">
            <a:avLst/>
          </a:prstGeom>
          <a:noFill/>
        </p:spPr>
        <p:txBody>
          <a:bodyPr wrap="none" rtlCol="0">
            <a:spAutoFit/>
          </a:bodyPr>
          <a:lstStyle/>
          <a:p>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仲見世通り</a:t>
            </a:r>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のトピック</a:t>
            </a:r>
          </a:p>
        </p:txBody>
      </p:sp>
      <p:graphicFrame>
        <p:nvGraphicFramePr>
          <p:cNvPr id="181" name="表 180">
            <a:extLst>
              <a:ext uri="{FF2B5EF4-FFF2-40B4-BE49-F238E27FC236}">
                <a16:creationId xmlns:a16="http://schemas.microsoft.com/office/drawing/2014/main" id="{B03E48B8-C047-9240-A916-572F59A4151D}"/>
              </a:ext>
            </a:extLst>
          </p:cNvPr>
          <p:cNvGraphicFramePr>
            <a:graphicFrameLocks noGrp="1"/>
          </p:cNvGraphicFramePr>
          <p:nvPr>
            <p:extLst>
              <p:ext uri="{D42A27DB-BD31-4B8C-83A1-F6EECF244321}">
                <p14:modId xmlns:p14="http://schemas.microsoft.com/office/powerpoint/2010/main" val="1237724846"/>
              </p:ext>
            </p:extLst>
          </p:nvPr>
        </p:nvGraphicFramePr>
        <p:xfrm>
          <a:off x="22085388" y="32803564"/>
          <a:ext cx="4821202" cy="2816700"/>
        </p:xfrm>
        <a:graphic>
          <a:graphicData uri="http://schemas.openxmlformats.org/drawingml/2006/table">
            <a:tbl>
              <a:tblPr firstRow="1" bandRow="1">
                <a:tableStyleId>{2A488322-F2BA-4B5B-9748-0D474271808F}</a:tableStyleId>
              </a:tblPr>
              <a:tblGrid>
                <a:gridCol w="2332653">
                  <a:extLst>
                    <a:ext uri="{9D8B030D-6E8A-4147-A177-3AD203B41FA5}">
                      <a16:colId xmlns:a16="http://schemas.microsoft.com/office/drawing/2014/main" val="476507974"/>
                    </a:ext>
                  </a:extLst>
                </a:gridCol>
                <a:gridCol w="2488549">
                  <a:extLst>
                    <a:ext uri="{9D8B030D-6E8A-4147-A177-3AD203B41FA5}">
                      <a16:colId xmlns:a16="http://schemas.microsoft.com/office/drawing/2014/main" val="1990266496"/>
                    </a:ext>
                  </a:extLst>
                </a:gridCol>
              </a:tblGrid>
              <a:tr h="483884">
                <a:tc>
                  <a:txBody>
                    <a:bodyPr/>
                    <a:lstStyle/>
                    <a:p>
                      <a:pPr algn="ctr"/>
                      <a:r>
                        <a:rPr kumimoji="1" lang="ja-JP" altLang="en-US" sz="2800">
                          <a:latin typeface="Hiragino Sans W4" panose="020B0400000000000000" pitchFamily="34" charset="-128"/>
                          <a:ea typeface="Hiragino Sans W4" panose="020B0400000000000000" pitchFamily="34" charset="-128"/>
                        </a:rPr>
                        <a:t>トピック</a:t>
                      </a:r>
                    </a:p>
                  </a:txBody>
                  <a:tcPr/>
                </a:tc>
                <a:tc>
                  <a:txBody>
                    <a:bodyPr/>
                    <a:lstStyle/>
                    <a:p>
                      <a:pPr algn="ctr"/>
                      <a:r>
                        <a:rPr kumimoji="1" lang="ja-JP" altLang="en-US" sz="28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574635">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kumimoji="1" lang="ja-JP" altLang="en-US" sz="2800">
                          <a:latin typeface="Hiragino Sans W4" panose="020B0400000000000000" pitchFamily="34" charset="-128"/>
                          <a:ea typeface="Hiragino Sans W4" panose="020B0400000000000000" pitchFamily="34" charset="-128"/>
                        </a:rPr>
                        <a:t>買い物</a:t>
                      </a:r>
                    </a:p>
                  </a:txBody>
                  <a:tcPr/>
                </a:tc>
                <a:tc>
                  <a:txBody>
                    <a:bodyPr/>
                    <a:lstStyle/>
                    <a:p>
                      <a:r>
                        <a:rPr lang="en-US" altLang="ja-JP" sz="2800" dirty="0">
                          <a:latin typeface="Hiragino Sans W4" panose="020B0400000000000000" pitchFamily="34" charset="-128"/>
                          <a:ea typeface="Hiragino Sans W4" panose="020B0400000000000000" pitchFamily="34" charset="-128"/>
                        </a:rPr>
                        <a:t>0.5105906</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お参り、参道</a:t>
                      </a:r>
                    </a:p>
                  </a:txBody>
                  <a:tcPr/>
                </a:tc>
                <a:tc>
                  <a:txBody>
                    <a:bodyPr/>
                    <a:lstStyle/>
                    <a:p>
                      <a:r>
                        <a:rPr lang="en-US" altLang="ja-JP" sz="2800" dirty="0">
                          <a:latin typeface="Hiragino Sans W4" panose="020B0400000000000000" pitchFamily="34" charset="-128"/>
                          <a:ea typeface="Hiragino Sans W4" panose="020B0400000000000000" pitchFamily="34" charset="-128"/>
                        </a:rPr>
                        <a:t>0.2520664</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店舗、活気</a:t>
                      </a:r>
                    </a:p>
                  </a:txBody>
                  <a:tcPr/>
                </a:tc>
                <a:tc>
                  <a:txBody>
                    <a:bodyPr/>
                    <a:lstStyle/>
                    <a:p>
                      <a:r>
                        <a:rPr lang="en-US" altLang="ja-JP" sz="2800" dirty="0">
                          <a:latin typeface="Hiragino Sans W4" panose="020B0400000000000000" pitchFamily="34" charset="-128"/>
                          <a:ea typeface="Hiragino Sans W4" panose="020B0400000000000000" pitchFamily="34" charset="-128"/>
                        </a:rPr>
                        <a:t>0.2030718</a:t>
                      </a:r>
                    </a:p>
                  </a:txBody>
                  <a:tcPr/>
                </a:tc>
                <a:extLst>
                  <a:ext uri="{0D108BD9-81ED-4DB2-BD59-A6C34878D82A}">
                    <a16:rowId xmlns:a16="http://schemas.microsoft.com/office/drawing/2014/main" val="17671401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お寺、庭園</a:t>
                      </a:r>
                    </a:p>
                  </a:txBody>
                  <a:tcPr/>
                </a:tc>
                <a:tc>
                  <a:txBody>
                    <a:bodyPr/>
                    <a:lstStyle/>
                    <a:p>
                      <a:r>
                        <a:rPr lang="en-US" altLang="ja-JP" sz="2800" dirty="0">
                          <a:latin typeface="Hiragino Sans W4" panose="020B0400000000000000" pitchFamily="34" charset="-128"/>
                          <a:ea typeface="Hiragino Sans W4" panose="020B0400000000000000" pitchFamily="34" charset="-128"/>
                        </a:rPr>
                        <a:t>0.0341793</a:t>
                      </a:r>
                    </a:p>
                  </a:txBody>
                  <a:tcPr/>
                </a:tc>
                <a:extLst>
                  <a:ext uri="{0D108BD9-81ED-4DB2-BD59-A6C34878D82A}">
                    <a16:rowId xmlns:a16="http://schemas.microsoft.com/office/drawing/2014/main" val="4162520137"/>
                  </a:ext>
                </a:extLst>
              </a:tr>
            </a:tbl>
          </a:graphicData>
        </a:graphic>
      </p:graphicFrame>
      <p:sp>
        <p:nvSpPr>
          <p:cNvPr id="50" name="三角形 49">
            <a:extLst>
              <a:ext uri="{FF2B5EF4-FFF2-40B4-BE49-F238E27FC236}">
                <a16:creationId xmlns:a16="http://schemas.microsoft.com/office/drawing/2014/main" id="{E388EE62-D0EC-2849-B02C-AE4DEFFE3670}"/>
              </a:ext>
            </a:extLst>
          </p:cNvPr>
          <p:cNvSpPr/>
          <p:nvPr/>
        </p:nvSpPr>
        <p:spPr>
          <a:xfrm>
            <a:off x="14511817" y="21975157"/>
            <a:ext cx="1229608" cy="190667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右矢印 181">
            <a:extLst>
              <a:ext uri="{FF2B5EF4-FFF2-40B4-BE49-F238E27FC236}">
                <a16:creationId xmlns:a16="http://schemas.microsoft.com/office/drawing/2014/main" id="{6581146B-D59D-7B49-B714-40BB0D66CBD4}"/>
              </a:ext>
            </a:extLst>
          </p:cNvPr>
          <p:cNvSpPr/>
          <p:nvPr/>
        </p:nvSpPr>
        <p:spPr>
          <a:xfrm rot="5400000">
            <a:off x="20489198" y="30499612"/>
            <a:ext cx="1702271"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3" name="テキスト ボックス 182">
            <a:extLst>
              <a:ext uri="{FF2B5EF4-FFF2-40B4-BE49-F238E27FC236}">
                <a16:creationId xmlns:a16="http://schemas.microsoft.com/office/drawing/2014/main" id="{63573667-8ED3-5F43-A3BF-9775A327C8A3}"/>
              </a:ext>
            </a:extLst>
          </p:cNvPr>
          <p:cNvSpPr txBox="1"/>
          <p:nvPr/>
        </p:nvSpPr>
        <p:spPr>
          <a:xfrm>
            <a:off x="15839814" y="32045122"/>
            <a:ext cx="4698722" cy="584775"/>
          </a:xfrm>
          <a:prstGeom prst="rect">
            <a:avLst/>
          </a:prstGeom>
          <a:noFill/>
        </p:spPr>
        <p:txBody>
          <a:bodyPr wrap="none" rtlCol="0">
            <a:spAutoFit/>
          </a:bodyPr>
          <a:lstStyle/>
          <a:p>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小町通り</a:t>
            </a:r>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のトピック</a:t>
            </a:r>
          </a:p>
        </p:txBody>
      </p:sp>
      <p:graphicFrame>
        <p:nvGraphicFramePr>
          <p:cNvPr id="184" name="表 183">
            <a:extLst>
              <a:ext uri="{FF2B5EF4-FFF2-40B4-BE49-F238E27FC236}">
                <a16:creationId xmlns:a16="http://schemas.microsoft.com/office/drawing/2014/main" id="{968658AA-1057-E341-9481-F0B69140409F}"/>
              </a:ext>
            </a:extLst>
          </p:cNvPr>
          <p:cNvGraphicFramePr>
            <a:graphicFrameLocks noGrp="1"/>
          </p:cNvGraphicFramePr>
          <p:nvPr>
            <p:extLst>
              <p:ext uri="{D42A27DB-BD31-4B8C-83A1-F6EECF244321}">
                <p14:modId xmlns:p14="http://schemas.microsoft.com/office/powerpoint/2010/main" val="613694929"/>
              </p:ext>
            </p:extLst>
          </p:nvPr>
        </p:nvGraphicFramePr>
        <p:xfrm>
          <a:off x="15922974" y="32777440"/>
          <a:ext cx="4821202" cy="2816700"/>
        </p:xfrm>
        <a:graphic>
          <a:graphicData uri="http://schemas.openxmlformats.org/drawingml/2006/table">
            <a:tbl>
              <a:tblPr firstRow="1" bandRow="1">
                <a:tableStyleId>{2A488322-F2BA-4B5B-9748-0D474271808F}</a:tableStyleId>
              </a:tblPr>
              <a:tblGrid>
                <a:gridCol w="2332653">
                  <a:extLst>
                    <a:ext uri="{9D8B030D-6E8A-4147-A177-3AD203B41FA5}">
                      <a16:colId xmlns:a16="http://schemas.microsoft.com/office/drawing/2014/main" val="476507974"/>
                    </a:ext>
                  </a:extLst>
                </a:gridCol>
                <a:gridCol w="2488549">
                  <a:extLst>
                    <a:ext uri="{9D8B030D-6E8A-4147-A177-3AD203B41FA5}">
                      <a16:colId xmlns:a16="http://schemas.microsoft.com/office/drawing/2014/main" val="1990266496"/>
                    </a:ext>
                  </a:extLst>
                </a:gridCol>
              </a:tblGrid>
              <a:tr h="483884">
                <a:tc>
                  <a:txBody>
                    <a:bodyPr/>
                    <a:lstStyle/>
                    <a:p>
                      <a:pPr algn="ctr"/>
                      <a:r>
                        <a:rPr kumimoji="1" lang="ja-JP" altLang="en-US" sz="2800">
                          <a:latin typeface="Hiragino Sans W4" panose="020B0400000000000000" pitchFamily="34" charset="-128"/>
                          <a:ea typeface="Hiragino Sans W4" panose="020B0400000000000000" pitchFamily="34" charset="-128"/>
                        </a:rPr>
                        <a:t>トピック</a:t>
                      </a:r>
                    </a:p>
                  </a:txBody>
                  <a:tcPr/>
                </a:tc>
                <a:tc>
                  <a:txBody>
                    <a:bodyPr/>
                    <a:lstStyle/>
                    <a:p>
                      <a:pPr algn="ctr"/>
                      <a:r>
                        <a:rPr kumimoji="1" lang="ja-JP" altLang="en-US" sz="28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574635">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kumimoji="1" lang="ja-JP" altLang="en-US" sz="2800">
                          <a:latin typeface="Hiragino Sans W4" panose="020B0400000000000000" pitchFamily="34" charset="-128"/>
                          <a:ea typeface="Hiragino Sans W4" panose="020B0400000000000000" pitchFamily="34" charset="-128"/>
                        </a:rPr>
                        <a:t>買い物</a:t>
                      </a:r>
                    </a:p>
                  </a:txBody>
                  <a:tcPr/>
                </a:tc>
                <a:tc>
                  <a:txBody>
                    <a:bodyPr/>
                    <a:lstStyle/>
                    <a:p>
                      <a:r>
                        <a:rPr lang="en-US" altLang="ja-JP" sz="2800" dirty="0">
                          <a:latin typeface="Hiragino Sans W4" panose="020B0400000000000000" pitchFamily="34" charset="-128"/>
                          <a:ea typeface="Hiragino Sans W4" panose="020B0400000000000000" pitchFamily="34" charset="-128"/>
                        </a:rPr>
                        <a:t>0.5426635</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店舗、活気</a:t>
                      </a:r>
                    </a:p>
                  </a:txBody>
                  <a:tcPr/>
                </a:tc>
                <a:tc>
                  <a:txBody>
                    <a:bodyPr/>
                    <a:lstStyle/>
                    <a:p>
                      <a:r>
                        <a:rPr lang="en-US" altLang="ja-JP" sz="2800" dirty="0">
                          <a:latin typeface="Hiragino Sans W4" panose="020B0400000000000000" pitchFamily="34" charset="-128"/>
                          <a:ea typeface="Hiragino Sans W4" panose="020B0400000000000000" pitchFamily="34" charset="-128"/>
                        </a:rPr>
                        <a:t>0.3144154</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お参り、参道</a:t>
                      </a:r>
                    </a:p>
                  </a:txBody>
                  <a:tcPr/>
                </a:tc>
                <a:tc>
                  <a:txBody>
                    <a:bodyPr/>
                    <a:lstStyle/>
                    <a:p>
                      <a:r>
                        <a:rPr lang="en-US" altLang="ja-JP" sz="2800" dirty="0">
                          <a:latin typeface="Hiragino Sans W4" panose="020B0400000000000000" pitchFamily="34" charset="-128"/>
                          <a:ea typeface="Hiragino Sans W4" panose="020B0400000000000000" pitchFamily="34" charset="-128"/>
                        </a:rPr>
                        <a:t>0.0894214</a:t>
                      </a:r>
                    </a:p>
                  </a:txBody>
                  <a:tcPr/>
                </a:tc>
                <a:extLst>
                  <a:ext uri="{0D108BD9-81ED-4DB2-BD59-A6C34878D82A}">
                    <a16:rowId xmlns:a16="http://schemas.microsoft.com/office/drawing/2014/main" val="17671401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お寺、庭園</a:t>
                      </a:r>
                    </a:p>
                  </a:txBody>
                  <a:tcPr/>
                </a:tc>
                <a:tc>
                  <a:txBody>
                    <a:bodyPr/>
                    <a:lstStyle/>
                    <a:p>
                      <a:r>
                        <a:rPr lang="en-US" altLang="ja-JP" sz="2800" dirty="0">
                          <a:latin typeface="Hiragino Sans W4" panose="020B0400000000000000" pitchFamily="34" charset="-128"/>
                          <a:ea typeface="Hiragino Sans W4" panose="020B0400000000000000" pitchFamily="34" charset="-128"/>
                        </a:rPr>
                        <a:t>0.0355152</a:t>
                      </a:r>
                    </a:p>
                  </a:txBody>
                  <a:tcPr/>
                </a:tc>
                <a:extLst>
                  <a:ext uri="{0D108BD9-81ED-4DB2-BD59-A6C34878D82A}">
                    <a16:rowId xmlns:a16="http://schemas.microsoft.com/office/drawing/2014/main" val="4162520137"/>
                  </a:ext>
                </a:extLst>
              </a:tr>
            </a:tbl>
          </a:graphicData>
        </a:graphic>
      </p:graphicFrame>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23480</TotalTime>
  <Words>1230</Words>
  <Application>Microsoft Macintosh PowerPoint</Application>
  <PresentationFormat>ユーザー設定</PresentationFormat>
  <Paragraphs>250</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137</cp:revision>
  <cp:lastPrinted>2018-07-31T07:09:50Z</cp:lastPrinted>
  <dcterms:created xsi:type="dcterms:W3CDTF">2018-07-14T15:17:39Z</dcterms:created>
  <dcterms:modified xsi:type="dcterms:W3CDTF">2018-08-05T04:12:55Z</dcterms:modified>
</cp:coreProperties>
</file>