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9"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344"/>
  </p:normalViewPr>
  <p:slideViewPr>
    <p:cSldViewPr snapToGrid="0" snapToObjects="1">
      <p:cViewPr>
        <p:scale>
          <a:sx n="31" d="100"/>
          <a:sy n="31" d="100"/>
        </p:scale>
        <p:origin x="1808" y="-1424"/>
      </p:cViewPr>
      <p:guideLst/>
    </p:cSldViewPr>
  </p:slideViewPr>
  <p:outlineViewPr>
    <p:cViewPr>
      <p:scale>
        <a:sx n="33" d="100"/>
        <a:sy n="33" d="100"/>
      </p:scale>
      <p:origin x="0" y="0"/>
    </p:cViewPr>
  </p:outlineViewPr>
  <p:notesTextViewPr>
    <p:cViewPr>
      <p:scale>
        <a:sx n="1" d="1"/>
        <a:sy n="1" d="1"/>
      </p:scale>
      <p:origin x="0" y="-10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14410" y="14533"/>
    <p:text>Cosいらない</p:text>
    <p:extLst>
      <p:ext uri="{C676402C-5697-4E1C-873F-D02D1690AC5C}">
        <p15:threadingInfo xmlns:p15="http://schemas.microsoft.com/office/powerpoint/2012/main" timeZoneBias="-540"/>
      </p:ext>
    </p:extLst>
  </p:cm>
  <p:cm authorId="1" dt="2018-07-17T17:47:33.740" idx="6">
    <p:pos x="18851" y="15560"/>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2018/7/24</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吹き出し 7">
            <a:extLst>
              <a:ext uri="{FF2B5EF4-FFF2-40B4-BE49-F238E27FC236}">
                <a16:creationId xmlns:a16="http://schemas.microsoft.com/office/drawing/2014/main" id="{40ABCCD0-AAC5-D54A-8B1A-AA7CDE045C12}"/>
              </a:ext>
            </a:extLst>
          </p:cNvPr>
          <p:cNvSpPr/>
          <p:nvPr/>
        </p:nvSpPr>
        <p:spPr>
          <a:xfrm>
            <a:off x="14483166" y="17027197"/>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18114259" y="12709310"/>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1743585" y="15286445"/>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16099" y="825291"/>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t>観光レビューを利用した高好感度観光地</a:t>
            </a:r>
            <a:endParaRPr lang="en-US" altLang="ja-JP" sz="9600" b="1" dirty="0"/>
          </a:p>
          <a:p>
            <a:pPr algn="ctr"/>
            <a:r>
              <a:rPr lang="ja-JP" altLang="en-US" sz="9600" b="1"/>
              <a:t>レコメンデーションシステムの構築</a:t>
            </a:r>
            <a:endParaRPr kumimoji="1" lang="ja-JP" altLang="en-US" sz="9600" b="1"/>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3116527" y="4922341"/>
            <a:ext cx="24042159" cy="1107996"/>
          </a:xfrm>
          <a:prstGeom prst="rect">
            <a:avLst/>
          </a:prstGeom>
          <a:noFill/>
        </p:spPr>
        <p:txBody>
          <a:bodyPr wrap="none" rtlCol="0">
            <a:spAutoFit/>
          </a:bodyPr>
          <a:lstStyle/>
          <a:p>
            <a:r>
              <a:rPr kumimoji="1" lang="en-US" altLang="ja-JP" sz="6600" dirty="0"/>
              <a:t>18115233 </a:t>
            </a:r>
            <a:r>
              <a:rPr kumimoji="1" lang="ja-JP" altLang="en-US" sz="6600"/>
              <a:t>社会情報学部</a:t>
            </a:r>
            <a:r>
              <a:rPr kumimoji="1" lang="en-US" altLang="ja-JP" sz="6600" dirty="0"/>
              <a:t> </a:t>
            </a:r>
            <a:r>
              <a:rPr lang="ja-JP" altLang="en-US" sz="6600"/>
              <a:t>４</a:t>
            </a:r>
            <a:r>
              <a:rPr kumimoji="1" lang="ja-JP" altLang="en-US" sz="6600"/>
              <a:t>年Ｅ組</a:t>
            </a:r>
            <a:r>
              <a:rPr kumimoji="1" lang="en-US" altLang="ja-JP" sz="6600" dirty="0"/>
              <a:t> </a:t>
            </a:r>
            <a:r>
              <a:rPr kumimoji="1" lang="ja-JP" altLang="en-US" sz="6600"/>
              <a:t>和田</a:t>
            </a:r>
            <a:r>
              <a:rPr kumimoji="1" lang="en-US" altLang="ja-JP" sz="6600" dirty="0"/>
              <a:t> </a:t>
            </a:r>
            <a:r>
              <a:rPr kumimoji="1" lang="ja-JP" altLang="en-US" sz="6600"/>
              <a:t>龍樹</a:t>
            </a:r>
            <a:r>
              <a:rPr lang="ja-JP" altLang="en-US" sz="6600" dirty="0"/>
              <a:t>　</a:t>
            </a:r>
            <a:r>
              <a:rPr kumimoji="1" lang="ja-JP" altLang="en-US" sz="6600"/>
              <a:t>担当教員：宮治</a:t>
            </a:r>
            <a:r>
              <a:rPr kumimoji="1" lang="en-US" altLang="ja-JP" sz="6600" dirty="0"/>
              <a:t> </a:t>
            </a:r>
            <a:r>
              <a:rPr kumimoji="1" lang="ja-JP" altLang="en-US" sz="6600"/>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336429" y="6182422"/>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336429" y="7462129"/>
            <a:ext cx="27643017"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679040" y="789095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763606" y="789095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a:t>
            </a:r>
            <a:r>
              <a:rPr kumimoji="1" lang="ja-JP" altLang="en-US" sz="4800" b="1">
                <a:solidFill>
                  <a:schemeClr val="accent6">
                    <a:lumMod val="75000"/>
                  </a:schemeClr>
                </a:solidFill>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927686" y="789935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レビューを利用したレコメンド</a:t>
            </a:r>
            <a:endParaRPr kumimoji="1" lang="ja-JP" altLang="en-US" sz="4800" b="1">
              <a:solidFill>
                <a:schemeClr val="accent6">
                  <a:lumMod val="75000"/>
                </a:schemeClr>
              </a:solidFill>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686507" y="8929557"/>
            <a:ext cx="8748000"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758536" y="892955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927686" y="8944069"/>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164879" y="1091340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t>訪日客のほとんどが黄金ルートと呼ばれる東京・大阪・京都に宿泊</a:t>
            </a:r>
            <a:endParaRPr lang="en-US" altLang="ja-JP" sz="4400" dirty="0"/>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723586" y="9057831"/>
            <a:ext cx="8655949" cy="830997"/>
          </a:xfrm>
          <a:prstGeom prst="rect">
            <a:avLst/>
          </a:prstGeom>
          <a:noFill/>
        </p:spPr>
        <p:txBody>
          <a:bodyPr wrap="square" rtlCol="0">
            <a:spAutoFit/>
          </a:bodyPr>
          <a:lstStyle/>
          <a:p>
            <a:r>
              <a:rPr kumimoji="1" lang="ja-JP" altLang="en-US" sz="4800"/>
              <a:t>・コンテンツベース</a:t>
            </a:r>
            <a:endParaRPr kumimoji="1" lang="en-US" altLang="ja-JP" sz="4800" dirty="0"/>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728066" y="10795434"/>
            <a:ext cx="8655949" cy="830997"/>
          </a:xfrm>
          <a:prstGeom prst="rect">
            <a:avLst/>
          </a:prstGeom>
          <a:noFill/>
        </p:spPr>
        <p:txBody>
          <a:bodyPr wrap="square" rtlCol="0">
            <a:spAutoFit/>
          </a:bodyPr>
          <a:lstStyle/>
          <a:p>
            <a:r>
              <a:rPr kumimoji="1" lang="ja-JP" altLang="en-US" sz="4800"/>
              <a:t>・協調フィルタリング</a:t>
            </a:r>
            <a:endParaRPr kumimoji="1" lang="en-US" altLang="ja-JP" sz="4800" dirty="0"/>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315308" y="11709517"/>
            <a:ext cx="8271907" cy="1323439"/>
          </a:xfrm>
          <a:prstGeom prst="rect">
            <a:avLst/>
          </a:prstGeom>
          <a:noFill/>
        </p:spPr>
        <p:txBody>
          <a:bodyPr wrap="square" rtlCol="0">
            <a:spAutoFit/>
          </a:bodyPr>
          <a:lstStyle/>
          <a:p>
            <a:r>
              <a:rPr lang="ja-JP" altLang="en-US" sz="3600">
                <a:solidFill>
                  <a:srgbClr val="FF0000"/>
                </a:solidFill>
              </a:rPr>
              <a:t>履歴</a:t>
            </a:r>
            <a:r>
              <a:rPr lang="ja-JP" altLang="en-US" sz="3600"/>
              <a:t>を元にしているので、人気のないスポットはレコメンドされにくい</a:t>
            </a:r>
            <a:r>
              <a:rPr lang="ja-JP" altLang="en-US" sz="4400"/>
              <a:t>　</a:t>
            </a:r>
            <a:endParaRPr lang="en-US" altLang="ja-JP" sz="4400" dirty="0"/>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339808" y="9782643"/>
            <a:ext cx="8271907" cy="769441"/>
          </a:xfrm>
          <a:prstGeom prst="rect">
            <a:avLst/>
          </a:prstGeom>
          <a:noFill/>
        </p:spPr>
        <p:txBody>
          <a:bodyPr wrap="square" rtlCol="0">
            <a:spAutoFit/>
          </a:bodyPr>
          <a:lstStyle/>
          <a:p>
            <a:r>
              <a:rPr lang="ja-JP" altLang="en-US" sz="3600"/>
              <a:t>レコメンドの結果に</a:t>
            </a:r>
            <a:r>
              <a:rPr lang="ja-JP" altLang="en-US" sz="3600">
                <a:solidFill>
                  <a:srgbClr val="FF0000"/>
                </a:solidFill>
              </a:rPr>
              <a:t>多様性</a:t>
            </a:r>
            <a:r>
              <a:rPr lang="ja-JP" altLang="en-US" sz="3600"/>
              <a:t>がない</a:t>
            </a:r>
            <a:r>
              <a:rPr lang="ja-JP" altLang="en-US" sz="4400"/>
              <a:t>　</a:t>
            </a:r>
            <a:endParaRPr lang="en-US" altLang="ja-JP" sz="4400" dirty="0"/>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6116761" y="13424308"/>
            <a:ext cx="20650200" cy="1080000"/>
          </a:xfrm>
          <a:prstGeom prst="rect">
            <a:avLst/>
          </a:prstGeom>
          <a:noFill/>
        </p:spPr>
        <p:txBody>
          <a:bodyPr wrap="square" rtlCol="0">
            <a:spAutoFit/>
          </a:bodyPr>
          <a:lstStyle/>
          <a:p>
            <a:r>
              <a:rPr kumimoji="1" lang="ja-JP" altLang="en-US" sz="4800" b="1"/>
              <a:t>目的：ユーザの入力とレビューを元に高好感度な観光地をレコメンドする</a:t>
            </a:r>
            <a:r>
              <a:rPr kumimoji="1" lang="ja-JP" altLang="en-US"/>
              <a:t>　　　　　</a:t>
            </a: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20013359" y="10032957"/>
            <a:ext cx="3927908" cy="2308324"/>
          </a:xfrm>
          <a:prstGeom prst="rect">
            <a:avLst/>
          </a:prstGeom>
          <a:noFill/>
        </p:spPr>
        <p:txBody>
          <a:bodyPr wrap="square" rtlCol="0">
            <a:spAutoFit/>
          </a:bodyPr>
          <a:lstStyle/>
          <a:p>
            <a:pPr algn="ctr"/>
            <a:r>
              <a:rPr lang="ja-JP" altLang="en-US" sz="4800"/>
              <a:t>コンテンツ</a:t>
            </a:r>
            <a:endParaRPr lang="en-US" altLang="ja-JP" sz="4800" dirty="0"/>
          </a:p>
          <a:p>
            <a:pPr algn="ctr"/>
            <a:r>
              <a:rPr lang="ja-JP" altLang="en-US" sz="4800"/>
              <a:t>＋</a:t>
            </a:r>
            <a:endParaRPr lang="en-US" altLang="ja-JP" sz="4800" dirty="0"/>
          </a:p>
          <a:p>
            <a:pPr algn="ctr"/>
            <a:r>
              <a:rPr kumimoji="1" lang="ja-JP" altLang="en-US" sz="4800"/>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729735" y="1056644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828268" y="10374543"/>
            <a:ext cx="3877985" cy="1569660"/>
          </a:xfrm>
          <a:prstGeom prst="rect">
            <a:avLst/>
          </a:prstGeom>
          <a:noFill/>
        </p:spPr>
        <p:txBody>
          <a:bodyPr wrap="none" rtlCol="0">
            <a:spAutoFit/>
          </a:bodyPr>
          <a:lstStyle/>
          <a:p>
            <a:r>
              <a:rPr kumimoji="1" lang="ja-JP" altLang="en-US" sz="4800"/>
              <a:t>多様性のある</a:t>
            </a:r>
            <a:endParaRPr kumimoji="1" lang="en-US" altLang="ja-JP" sz="4800" dirty="0"/>
          </a:p>
          <a:p>
            <a:pPr algn="ctr"/>
            <a:r>
              <a:rPr kumimoji="1" lang="ja-JP" altLang="en-US" sz="4800"/>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9147" y="16643187"/>
            <a:ext cx="27648000"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648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lang="ja-JP" altLang="en-US" sz="7200" b="1"/>
              <a:t>システム概要</a:t>
            </a:r>
            <a:endParaRPr kumimoji="1" lang="ja-JP" altLang="en-US" sz="7200" b="1"/>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293387" y="370149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293385" y="38454419"/>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990397" y="388428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1679040" y="17331144"/>
            <a:ext cx="11762066" cy="2217787"/>
          </a:xfrm>
          <a:prstGeom prst="rect">
            <a:avLst/>
          </a:prstGeom>
          <a:noFill/>
        </p:spPr>
        <p:txBody>
          <a:bodyPr wrap="none" rtlCol="0">
            <a:spAutoFit/>
          </a:bodyPr>
          <a:lstStyle/>
          <a:p>
            <a:r>
              <a:rPr kumimoji="1" lang="ja-JP" altLang="en-US"/>
              <a:t>構築環境：</a:t>
            </a:r>
            <a:r>
              <a:rPr lang="en-US" altLang="ja-JP" dirty="0"/>
              <a:t>HTML / JavaScript / </a:t>
            </a:r>
          </a:p>
          <a:p>
            <a:r>
              <a:rPr lang="en-US" altLang="ja-JP" dirty="0"/>
              <a:t>              Python / MySQL / </a:t>
            </a:r>
            <a:r>
              <a:rPr lang="en-US" altLang="ja-JP" dirty="0" err="1"/>
              <a:t>Redis</a:t>
            </a:r>
            <a:endParaRPr kumimoji="1" lang="ja-JP" altLang="en-US"/>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3"/>
          <a:stretch>
            <a:fillRect/>
          </a:stretch>
        </p:blipFill>
        <p:spPr>
          <a:xfrm>
            <a:off x="4044818" y="20660473"/>
            <a:ext cx="2167159" cy="1866635"/>
          </a:xfrm>
          <a:prstGeom prst="rect">
            <a:avLst/>
          </a:prstGeom>
        </p:spPr>
      </p:pic>
      <p:pic>
        <p:nvPicPr>
          <p:cNvPr id="39" name="図 38">
            <a:extLst>
              <a:ext uri="{FF2B5EF4-FFF2-40B4-BE49-F238E27FC236}">
                <a16:creationId xmlns:a16="http://schemas.microsoft.com/office/drawing/2014/main" id="{5024F5F4-AC1D-4D40-8BAD-7808D5F1B01A}"/>
              </a:ext>
            </a:extLst>
          </p:cNvPr>
          <p:cNvPicPr>
            <a:picLocks noChangeAspect="1"/>
          </p:cNvPicPr>
          <p:nvPr/>
        </p:nvPicPr>
        <p:blipFill>
          <a:blip r:embed="rId3"/>
          <a:stretch>
            <a:fillRect/>
          </a:stretch>
        </p:blipFill>
        <p:spPr>
          <a:xfrm>
            <a:off x="2315147" y="22382725"/>
            <a:ext cx="2173946" cy="1872481"/>
          </a:xfrm>
          <a:prstGeom prst="rect">
            <a:avLst/>
          </a:prstGeom>
        </p:spPr>
      </p:pic>
      <p:pic>
        <p:nvPicPr>
          <p:cNvPr id="41" name="図 40">
            <a:extLst>
              <a:ext uri="{FF2B5EF4-FFF2-40B4-BE49-F238E27FC236}">
                <a16:creationId xmlns:a16="http://schemas.microsoft.com/office/drawing/2014/main" id="{5E3422F3-47E1-114C-AF5D-F2B22318572F}"/>
              </a:ext>
            </a:extLst>
          </p:cNvPr>
          <p:cNvPicPr>
            <a:picLocks noChangeAspect="1"/>
          </p:cNvPicPr>
          <p:nvPr/>
        </p:nvPicPr>
        <p:blipFill>
          <a:blip r:embed="rId4"/>
          <a:stretch>
            <a:fillRect/>
          </a:stretch>
        </p:blipFill>
        <p:spPr>
          <a:xfrm>
            <a:off x="16356530" y="20649924"/>
            <a:ext cx="2356989" cy="2987075"/>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4"/>
          <a:stretch>
            <a:fillRect/>
          </a:stretch>
        </p:blipFill>
        <p:spPr>
          <a:xfrm>
            <a:off x="24362595" y="23114150"/>
            <a:ext cx="2356989" cy="298707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798368" y="21997954"/>
            <a:ext cx="8778926"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右矢印 45">
            <a:extLst>
              <a:ext uri="{FF2B5EF4-FFF2-40B4-BE49-F238E27FC236}">
                <a16:creationId xmlns:a16="http://schemas.microsoft.com/office/drawing/2014/main" id="{EAC3099B-F7D1-2F48-97F0-DE938E0E6C81}"/>
              </a:ext>
            </a:extLst>
          </p:cNvPr>
          <p:cNvSpPr/>
          <p:nvPr/>
        </p:nvSpPr>
        <p:spPr>
          <a:xfrm rot="900000">
            <a:off x="18711729" y="23135677"/>
            <a:ext cx="5148000" cy="97516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1336429" y="24364609"/>
            <a:ext cx="5724644" cy="830997"/>
          </a:xfrm>
          <a:prstGeom prst="rect">
            <a:avLst/>
          </a:prstGeom>
          <a:noFill/>
        </p:spPr>
        <p:txBody>
          <a:bodyPr wrap="none" rtlCol="0">
            <a:spAutoFit/>
          </a:bodyPr>
          <a:lstStyle/>
          <a:p>
            <a:r>
              <a:rPr kumimoji="1" lang="ja-JP" altLang="en-US" sz="4800" b="1"/>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4913191" y="24152226"/>
            <a:ext cx="4493538" cy="830997"/>
          </a:xfrm>
          <a:prstGeom prst="rect">
            <a:avLst/>
          </a:prstGeom>
          <a:noFill/>
        </p:spPr>
        <p:txBody>
          <a:bodyPr wrap="none" rtlCol="0">
            <a:spAutoFit/>
          </a:bodyPr>
          <a:lstStyle/>
          <a:p>
            <a:r>
              <a:rPr kumimoji="1" lang="ja-JP" altLang="en-US" sz="4800" b="1"/>
              <a:t>基本データＤＢ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24125205" y="26416518"/>
            <a:ext cx="3262432" cy="830997"/>
          </a:xfrm>
          <a:prstGeom prst="rect">
            <a:avLst/>
          </a:prstGeom>
          <a:noFill/>
        </p:spPr>
        <p:txBody>
          <a:bodyPr wrap="none" rtlCol="0">
            <a:spAutoFit/>
          </a:bodyPr>
          <a:lstStyle/>
          <a:p>
            <a:r>
              <a:rPr lang="ja-JP" altLang="en-US" sz="4800" b="1"/>
              <a:t>類似度</a:t>
            </a:r>
            <a:r>
              <a:rPr kumimoji="1" lang="ja-JP" altLang="en-US" sz="4800" b="1"/>
              <a:t>ＤＢ</a:t>
            </a:r>
          </a:p>
        </p:txBody>
      </p:sp>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5"/>
          <a:stretch>
            <a:fillRect/>
          </a:stretch>
        </p:blipFill>
        <p:spPr>
          <a:xfrm>
            <a:off x="24235209" y="17903507"/>
            <a:ext cx="2611759" cy="2690584"/>
          </a:xfrm>
          <a:prstGeom prst="rect">
            <a:avLst/>
          </a:prstGeom>
        </p:spPr>
      </p:pic>
      <p:sp>
        <p:nvSpPr>
          <p:cNvPr id="58" name="左右矢印 57">
            <a:extLst>
              <a:ext uri="{FF2B5EF4-FFF2-40B4-BE49-F238E27FC236}">
                <a16:creationId xmlns:a16="http://schemas.microsoft.com/office/drawing/2014/main" id="{C7716D8D-9E14-9441-A5D6-0825D409FF82}"/>
              </a:ext>
            </a:extLst>
          </p:cNvPr>
          <p:cNvSpPr/>
          <p:nvPr/>
        </p:nvSpPr>
        <p:spPr>
          <a:xfrm rot="9900000">
            <a:off x="18901414" y="20771784"/>
            <a:ext cx="5148000"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3971359" y="20685636"/>
            <a:ext cx="3206840" cy="830997"/>
          </a:xfrm>
          <a:prstGeom prst="rect">
            <a:avLst/>
          </a:prstGeom>
          <a:noFill/>
        </p:spPr>
        <p:txBody>
          <a:bodyPr wrap="none" rtlCol="0">
            <a:spAutoFit/>
          </a:bodyPr>
          <a:lstStyle/>
          <a:p>
            <a:r>
              <a:rPr kumimoji="1" lang="en-US" altLang="ja-JP" sz="4800" b="1" dirty="0"/>
              <a:t>Web</a:t>
            </a:r>
            <a:r>
              <a:rPr kumimoji="1" lang="ja-JP" altLang="en-US" sz="4800" b="1"/>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991213" y="20415936"/>
            <a:ext cx="7571303" cy="1569660"/>
          </a:xfrm>
          <a:prstGeom prst="rect">
            <a:avLst/>
          </a:prstGeom>
          <a:noFill/>
        </p:spPr>
        <p:txBody>
          <a:bodyPr wrap="none" rtlCol="0">
            <a:spAutoFit/>
          </a:bodyPr>
          <a:lstStyle/>
          <a:p>
            <a:r>
              <a:rPr kumimoji="1" lang="ja-JP" altLang="en-US" sz="4800"/>
              <a:t>スポット情報・レビューの</a:t>
            </a:r>
            <a:endParaRPr kumimoji="1" lang="en-US" altLang="ja-JP" sz="4800" dirty="0"/>
          </a:p>
          <a:p>
            <a:r>
              <a:rPr kumimoji="1" lang="ja-JP" altLang="en-US" sz="4800"/>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2047842" y="15619863"/>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2047842" y="16632598"/>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38690493" y="15612961"/>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38690493" y="16611780"/>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2081935" y="17281472"/>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4345641" y="18829052"/>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8894762" y="17117997"/>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41206589" y="1869487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50927644" y="15590653"/>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50927644" y="16604712"/>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51097869" y="1803743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5" name="左右矢印 84">
            <a:extLst>
              <a:ext uri="{FF2B5EF4-FFF2-40B4-BE49-F238E27FC236}">
                <a16:creationId xmlns:a16="http://schemas.microsoft.com/office/drawing/2014/main" id="{7F359F01-5473-2C44-916D-32A76B05A527}"/>
              </a:ext>
            </a:extLst>
          </p:cNvPr>
          <p:cNvSpPr/>
          <p:nvPr/>
        </p:nvSpPr>
        <p:spPr>
          <a:xfrm rot="5400000">
            <a:off x="24784762" y="21751123"/>
            <a:ext cx="1440000" cy="936000"/>
          </a:xfrm>
          <a:prstGeom prst="lef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13858719" y="17532224"/>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14820214" y="18745481"/>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1FE92D94-DAD9-D34D-8D0D-D7A80EFCC639}"/>
              </a:ext>
            </a:extLst>
          </p:cNvPr>
          <p:cNvSpPr/>
          <p:nvPr/>
        </p:nvSpPr>
        <p:spPr>
          <a:xfrm>
            <a:off x="7763567" y="13511885"/>
            <a:ext cx="18741003"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5" name="図 94">
            <a:extLst>
              <a:ext uri="{FF2B5EF4-FFF2-40B4-BE49-F238E27FC236}">
                <a16:creationId xmlns:a16="http://schemas.microsoft.com/office/drawing/2014/main" id="{6DCDEB7A-9450-F640-A739-FBA1D1F64EEC}"/>
              </a:ext>
            </a:extLst>
          </p:cNvPr>
          <p:cNvPicPr>
            <a:picLocks noChangeAspect="1"/>
          </p:cNvPicPr>
          <p:nvPr/>
        </p:nvPicPr>
        <p:blipFill>
          <a:blip r:embed="rId6"/>
          <a:stretch>
            <a:fillRect/>
          </a:stretch>
        </p:blipFill>
        <p:spPr>
          <a:xfrm>
            <a:off x="45290734" y="17592745"/>
            <a:ext cx="4244495" cy="2993319"/>
          </a:xfrm>
          <a:prstGeom prst="rect">
            <a:avLst/>
          </a:prstGeom>
        </p:spPr>
      </p:pic>
      <p:sp>
        <p:nvSpPr>
          <p:cNvPr id="96" name="正方形/長方形 95">
            <a:extLst>
              <a:ext uri="{FF2B5EF4-FFF2-40B4-BE49-F238E27FC236}">
                <a16:creationId xmlns:a16="http://schemas.microsoft.com/office/drawing/2014/main" id="{96B81114-412D-694D-9900-153AB87B8DB0}"/>
              </a:ext>
            </a:extLst>
          </p:cNvPr>
          <p:cNvSpPr/>
          <p:nvPr/>
        </p:nvSpPr>
        <p:spPr>
          <a:xfrm>
            <a:off x="5617617" y="13513715"/>
            <a:ext cx="2160000"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124540" y="9295184"/>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t>地方の魅力を適切に伝えるのは困難</a:t>
            </a:r>
            <a:endParaRPr lang="en-US" altLang="ja-JP" sz="4400" dirty="0"/>
          </a:p>
          <a:p>
            <a:pPr marL="571500" indent="-571500">
              <a:buFont typeface="Arial" panose="020B0604020202020204" pitchFamily="34" charset="0"/>
              <a:buChar char="•"/>
            </a:pPr>
            <a:endParaRPr lang="en-US" altLang="ja-JP" sz="4400" dirty="0"/>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294748633"/>
              </p:ext>
            </p:extLst>
          </p:nvPr>
        </p:nvGraphicFramePr>
        <p:xfrm>
          <a:off x="-24845235" y="27788516"/>
          <a:ext cx="15001182" cy="5272712"/>
        </p:xfrm>
        <a:graphic>
          <a:graphicData uri="http://schemas.openxmlformats.org/drawingml/2006/table">
            <a:tbl>
              <a:tblPr firstRow="1" bandRow="1">
                <a:tableStyleId>{5C22544A-7EE6-4342-B048-85BDC9FD1C3A}</a:tableStyleId>
              </a:tblPr>
              <a:tblGrid>
                <a:gridCol w="2843921">
                  <a:extLst>
                    <a:ext uri="{9D8B030D-6E8A-4147-A177-3AD203B41FA5}">
                      <a16:colId xmlns:a16="http://schemas.microsoft.com/office/drawing/2014/main" val="476507974"/>
                    </a:ext>
                  </a:extLst>
                </a:gridCol>
                <a:gridCol w="12157261">
                  <a:extLst>
                    <a:ext uri="{9D8B030D-6E8A-4147-A177-3AD203B41FA5}">
                      <a16:colId xmlns:a16="http://schemas.microsoft.com/office/drawing/2014/main" val="1990266496"/>
                    </a:ext>
                  </a:extLst>
                </a:gridCol>
              </a:tblGrid>
              <a:tr h="1318178">
                <a:tc>
                  <a:txBody>
                    <a:bodyPr/>
                    <a:lstStyle/>
                    <a:p>
                      <a:pPr algn="ctr"/>
                      <a:r>
                        <a:rPr kumimoji="1" lang="ja-JP" altLang="en-US"/>
                        <a:t>用語</a:t>
                      </a:r>
                    </a:p>
                  </a:txBody>
                  <a:tcPr/>
                </a:tc>
                <a:tc>
                  <a:txBody>
                    <a:bodyPr/>
                    <a:lstStyle/>
                    <a:p>
                      <a:pPr algn="ctr"/>
                      <a:r>
                        <a:rPr kumimoji="1" lang="ja-JP" altLang="en-US"/>
                        <a:t>説明</a:t>
                      </a:r>
                    </a:p>
                  </a:txBody>
                  <a:tcPr/>
                </a:tc>
                <a:extLst>
                  <a:ext uri="{0D108BD9-81ED-4DB2-BD59-A6C34878D82A}">
                    <a16:rowId xmlns:a16="http://schemas.microsoft.com/office/drawing/2014/main" val="523836565"/>
                  </a:ext>
                </a:extLst>
              </a:tr>
              <a:tr h="1318178">
                <a:tc>
                  <a:txBody>
                    <a:bodyPr/>
                    <a:lstStyle/>
                    <a:p>
                      <a:r>
                        <a:rPr kumimoji="1" lang="en-US" altLang="ja-JP" dirty="0"/>
                        <a:t>LDA</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4074486588"/>
                  </a:ext>
                </a:extLst>
              </a:tr>
              <a:tr h="1318178">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9630606"/>
                  </a:ext>
                </a:extLst>
              </a:tr>
              <a:tr h="1318178">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76714018"/>
                  </a:ext>
                </a:extLst>
              </a:tr>
            </a:tbl>
          </a:graphicData>
        </a:graphic>
      </p:graphicFrame>
      <p:sp>
        <p:nvSpPr>
          <p:cNvPr id="61" name="四角形吹き出し 77">
            <a:extLst>
              <a:ext uri="{FF2B5EF4-FFF2-40B4-BE49-F238E27FC236}">
                <a16:creationId xmlns:a16="http://schemas.microsoft.com/office/drawing/2014/main" id="{039476C9-8ADC-2646-BBD2-2804C6C442F5}"/>
              </a:ext>
            </a:extLst>
          </p:cNvPr>
          <p:cNvSpPr/>
          <p:nvPr/>
        </p:nvSpPr>
        <p:spPr>
          <a:xfrm>
            <a:off x="31743585" y="28138212"/>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2047842" y="28471630"/>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2047842" y="29484365"/>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38690493" y="28464728"/>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38690493" y="29463547"/>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2081935" y="30133239"/>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4345641" y="31680819"/>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38894762" y="29969764"/>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1206589" y="31546637"/>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50927644" y="28442420"/>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50927644" y="29456479"/>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1097869" y="30889203"/>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pic>
        <p:nvPicPr>
          <p:cNvPr id="89" name="図 88">
            <a:extLst>
              <a:ext uri="{FF2B5EF4-FFF2-40B4-BE49-F238E27FC236}">
                <a16:creationId xmlns:a16="http://schemas.microsoft.com/office/drawing/2014/main" id="{64FE2FA9-D5FC-7443-B95C-17FC333D58E8}"/>
              </a:ext>
            </a:extLst>
          </p:cNvPr>
          <p:cNvPicPr>
            <a:picLocks noChangeAspect="1"/>
          </p:cNvPicPr>
          <p:nvPr/>
        </p:nvPicPr>
        <p:blipFill>
          <a:blip r:embed="rId6"/>
          <a:stretch>
            <a:fillRect/>
          </a:stretch>
        </p:blipFill>
        <p:spPr>
          <a:xfrm>
            <a:off x="45290734" y="30444512"/>
            <a:ext cx="4244495" cy="2993319"/>
          </a:xfrm>
          <a:prstGeom prst="rect">
            <a:avLst/>
          </a:prstGeom>
        </p:spPr>
      </p:pic>
      <p:sp>
        <p:nvSpPr>
          <p:cNvPr id="9" name="四角形吹き出し 8">
            <a:extLst>
              <a:ext uri="{FF2B5EF4-FFF2-40B4-BE49-F238E27FC236}">
                <a16:creationId xmlns:a16="http://schemas.microsoft.com/office/drawing/2014/main" id="{8788DF52-21D9-6141-8459-1377A176BE03}"/>
              </a:ext>
            </a:extLst>
          </p:cNvPr>
          <p:cNvSpPr/>
          <p:nvPr/>
        </p:nvSpPr>
        <p:spPr>
          <a:xfrm>
            <a:off x="1686506" y="25040580"/>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12646</TotalTime>
  <Words>430</Words>
  <Application>Microsoft Macintosh PowerPoint</Application>
  <PresentationFormat>ユーザー設定</PresentationFormat>
  <Paragraphs>80</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61</cp:revision>
  <cp:lastPrinted>2018-07-17T07:57:00Z</cp:lastPrinted>
  <dcterms:created xsi:type="dcterms:W3CDTF">2018-07-14T15:17:39Z</dcterms:created>
  <dcterms:modified xsi:type="dcterms:W3CDTF">2018-07-24T04:36:18Z</dcterms:modified>
</cp:coreProperties>
</file>