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10"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385"/>
  </p:normalViewPr>
  <p:slideViewPr>
    <p:cSldViewPr snapToGrid="0" snapToObjects="1">
      <p:cViewPr>
        <p:scale>
          <a:sx n="42" d="100"/>
          <a:sy n="42" d="100"/>
        </p:scale>
        <p:origin x="1008" y="-5456"/>
      </p:cViewPr>
      <p:guideLst>
        <p:guide orient="horz" pos="13481"/>
        <p:guide pos="9535"/>
      </p:guideLst>
    </p:cSldViewPr>
  </p:slideViewPr>
  <p:outlineViewPr>
    <p:cViewPr>
      <p:scale>
        <a:sx n="33" d="100"/>
        <a:sy n="33" d="100"/>
      </p:scale>
      <p:origin x="0" y="0"/>
    </p:cViewPr>
  </p:outlin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 authorId="1" dt="2018-07-24T19:47:02.869" idx="10">
    <p:pos x="13682" y="11435"/>
    <p:text>レコメンド対象を説明する(広くとるような説明をする)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2018/7/24</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p>
          <a:p>
            <a:r>
              <a:rPr kumimoji="1" lang="en-US" altLang="ja-JP" dirty="0"/>
              <a:t>- </a:t>
            </a:r>
            <a:r>
              <a:rPr kumimoji="1" lang="ja-JP" altLang="en-US"/>
              <a:t>地方の魅力を適切に伝えたり受け取ったりすることは外国人観光客だけでなく、国内の観光客にとっても困難です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r>
              <a:rPr kumimoji="1" lang="en-US" altLang="ja-JP" dirty="0"/>
              <a:t>- </a:t>
            </a:r>
            <a:r>
              <a:rPr kumimoji="1" lang="ja-JP" altLang="en-US"/>
              <a:t>これらの問題点としては、コンテンツベースのレコメンドに関しては、レコメンドの結果に多様性が生まれないということが挙げられ、協調フィルタリングに関しては、履歴を元にしているので人気のないスポットがレコメンドされにくいということが挙げられます</a:t>
            </a:r>
          </a:p>
          <a:p>
            <a:endParaRPr kumimoji="1" lang="ja-JP" altLang="en-US"/>
          </a:p>
          <a:p>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2018/7/24</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94147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69993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86425" y="826482"/>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latin typeface="Hiragino Sans W4" panose="020B0400000000000000" pitchFamily="34" charset="-128"/>
                <a:ea typeface="Hiragino Sans W4" panose="020B0400000000000000" pitchFamily="34" charset="-128"/>
              </a:rPr>
              <a:t>観光レビューを利用した高好感度観光地</a:t>
            </a:r>
            <a:endParaRPr lang="en-US" altLang="ja-JP" sz="9600" b="1" dirty="0">
              <a:latin typeface="Hiragino Sans W4" panose="020B0400000000000000" pitchFamily="34" charset="-128"/>
              <a:ea typeface="Hiragino Sans W4" panose="020B0400000000000000" pitchFamily="34" charset="-128"/>
            </a:endParaRPr>
          </a:p>
          <a:p>
            <a:pPr algn="ctr"/>
            <a:r>
              <a:rPr lang="ja-JP" altLang="en-US" sz="9600" b="1">
                <a:latin typeface="Hiragino Sans W4" panose="020B0400000000000000" pitchFamily="34" charset="-128"/>
                <a:ea typeface="Hiragino Sans W4" panose="020B0400000000000000" pitchFamily="34" charset="-128"/>
              </a:rPr>
              <a:t>レコメンデーションシステム</a:t>
            </a:r>
            <a:endParaRPr kumimoji="1" lang="ja-JP" altLang="en-US" sz="9600" b="1">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5377716" y="4800219"/>
            <a:ext cx="19504057" cy="1107996"/>
          </a:xfrm>
          <a:prstGeom prst="rect">
            <a:avLst/>
          </a:prstGeom>
          <a:noFill/>
        </p:spPr>
        <p:txBody>
          <a:bodyPr wrap="none" rtlCol="0">
            <a:spAutoFit/>
          </a:bodyPr>
          <a:lstStyle/>
          <a:p>
            <a:r>
              <a:rPr lang="en-US" altLang="ja-JP" sz="6600" dirty="0">
                <a:latin typeface="Hiragino Sans W4" panose="020B0400000000000000" pitchFamily="34" charset="-128"/>
                <a:ea typeface="Hiragino Sans W4" panose="020B0400000000000000" pitchFamily="34" charset="-128"/>
              </a:rPr>
              <a:t>18115233 4</a:t>
            </a:r>
            <a:r>
              <a:rPr kumimoji="1" lang="ja-JP" altLang="en-US" sz="6600">
                <a:latin typeface="Hiragino Sans W4" panose="020B0400000000000000" pitchFamily="34" charset="-128"/>
                <a:ea typeface="Hiragino Sans W4" panose="020B0400000000000000" pitchFamily="34" charset="-128"/>
              </a:rPr>
              <a:t>年</a:t>
            </a:r>
            <a:r>
              <a:rPr kumimoji="1" lang="en-US" altLang="ja-JP" sz="6600" dirty="0">
                <a:latin typeface="Hiragino Sans W4" panose="020B0400000000000000" pitchFamily="34" charset="-128"/>
                <a:ea typeface="Hiragino Sans W4" panose="020B0400000000000000" pitchFamily="34" charset="-128"/>
              </a:rPr>
              <a:t>E</a:t>
            </a:r>
            <a:r>
              <a:rPr kumimoji="1" lang="ja-JP" altLang="en-US" sz="6600">
                <a:latin typeface="Hiragino Sans W4" panose="020B0400000000000000" pitchFamily="34" charset="-128"/>
                <a:ea typeface="Hiragino Sans W4" panose="020B0400000000000000" pitchFamily="34" charset="-128"/>
              </a:rPr>
              <a:t>組</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和田</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龍樹</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担当教員：宮治</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61958" y="6038622"/>
            <a:ext cx="27766388"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a:t>
            </a: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レビューを利用したレコメンド</a:t>
            </a:r>
            <a:endPar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訪日客のほとんどが黄金ルートと呼ばれる東京・大阪・京都に宿泊</a:t>
            </a:r>
            <a:endParaRPr lang="en-US" altLang="ja-JP" sz="4400" dirty="0">
              <a:latin typeface="Hiragino Sans W4" panose="020B0400000000000000" pitchFamily="34" charset="-128"/>
              <a:ea typeface="Hiragino Sans W4" panose="020B0400000000000000" pitchFamily="34" charset="-128"/>
            </a:endParaRP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・コンテンツベース</a:t>
            </a:r>
            <a:endParaRPr kumimoji="1" lang="en-US" altLang="ja-JP" sz="4800" dirty="0">
              <a:latin typeface="Hiragino Sans W4" panose="020B0400000000000000" pitchFamily="34" charset="-128"/>
              <a:ea typeface="Hiragino Sans W4" panose="020B0400000000000000" pitchFamily="34" charset="-128"/>
            </a:endParaRPr>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・協調フィルタリング</a:t>
            </a:r>
            <a:endParaRPr kumimoji="1" lang="en-US" altLang="ja-JP" sz="4800" dirty="0">
              <a:latin typeface="Hiragino Sans W4" panose="020B0400000000000000" pitchFamily="34" charset="-128"/>
              <a:ea typeface="Hiragino Sans W4" panose="020B0400000000000000" pitchFamily="34" charset="-128"/>
            </a:endParaRPr>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solidFill>
                  <a:srgbClr val="FF0000"/>
                </a:solidFill>
                <a:latin typeface="Hiragino Sans W4" panose="020B0400000000000000" pitchFamily="34" charset="-128"/>
                <a:ea typeface="Hiragino Sans W4" panose="020B0400000000000000" pitchFamily="34" charset="-128"/>
              </a:rPr>
              <a:t>履歴</a:t>
            </a:r>
            <a:r>
              <a:rPr lang="ja-JP" altLang="en-US" sz="3600">
                <a:latin typeface="Hiragino Sans W4" panose="020B0400000000000000" pitchFamily="34" charset="-128"/>
                <a:ea typeface="Hiragino Sans W4" panose="020B0400000000000000" pitchFamily="34" charset="-128"/>
              </a:rPr>
              <a:t>を元にしているので、人気のないスポットはレコメンドされにくい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a:t>
            </a:r>
            <a:r>
              <a:rPr lang="ja-JP" altLang="en-US" sz="3600">
                <a:solidFill>
                  <a:srgbClr val="FF0000"/>
                </a:solidFill>
                <a:latin typeface="Hiragino Sans W4" panose="020B0400000000000000" pitchFamily="34" charset="-128"/>
                <a:ea typeface="Hiragino Sans W4" panose="020B0400000000000000" pitchFamily="34" charset="-128"/>
              </a:rPr>
              <a:t>多様性</a:t>
            </a:r>
            <a:r>
              <a:rPr lang="ja-JP" altLang="en-US" sz="3600">
                <a:latin typeface="Hiragino Sans W4" panose="020B0400000000000000" pitchFamily="34" charset="-128"/>
                <a:ea typeface="Hiragino Sans W4" panose="020B0400000000000000" pitchFamily="34" charset="-128"/>
              </a:rPr>
              <a:t>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latin typeface="Hiragino Sans W4" panose="020B0400000000000000" pitchFamily="34" charset="-128"/>
                <a:ea typeface="Hiragino Sans W4" panose="020B0400000000000000" pitchFamily="34" charset="-128"/>
              </a:rPr>
              <a:t>コンテンツ</a:t>
            </a:r>
            <a:endParaRPr lang="en-US" altLang="ja-JP" sz="4800" dirty="0">
              <a:latin typeface="Hiragino Sans W4" panose="020B0400000000000000" pitchFamily="34" charset="-128"/>
              <a:ea typeface="Hiragino Sans W4" panose="020B0400000000000000" pitchFamily="34" charset="-128"/>
            </a:endParaRPr>
          </a:p>
          <a:p>
            <a:pPr algn="ctr"/>
            <a:r>
              <a:rPr lang="ja-JP" altLang="en-US" sz="4800">
                <a:latin typeface="Hiragino Sans W4" panose="020B0400000000000000" pitchFamily="34" charset="-128"/>
                <a:ea typeface="Hiragino Sans W4" panose="020B0400000000000000" pitchFamily="34" charset="-128"/>
              </a:rPr>
              <a:t>＋</a:t>
            </a:r>
            <a:endParaRPr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latin typeface="Hiragino Sans W4" panose="020B0400000000000000" pitchFamily="34" charset="-128"/>
                <a:ea typeface="Hiragino Sans W4" panose="020B0400000000000000" pitchFamily="34" charset="-128"/>
              </a:rPr>
              <a:t>多様性のある</a:t>
            </a:r>
            <a:endParaRPr kumimoji="1"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lang="ja-JP" altLang="en-US" sz="6600" b="1">
                <a:latin typeface="Hiragino Sans W4" panose="020B0400000000000000" pitchFamily="34" charset="-128"/>
                <a:ea typeface="Hiragino Sans W4" panose="020B0400000000000000" pitchFamily="34" charset="-128"/>
              </a:rPr>
              <a:t>システム概要</a:t>
            </a:r>
            <a:endParaRPr kumimoji="1" lang="ja-JP" altLang="en-US" sz="6600" b="1">
              <a:latin typeface="Hiragino Sans W4" panose="020B0400000000000000" pitchFamily="34" charset="-128"/>
              <a:ea typeface="Hiragino Sans W4" panose="020B0400000000000000" pitchFamily="34" charset="-128"/>
            </a:endParaRPr>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今後の予定</a:t>
            </a:r>
            <a:endParaRPr kumimoji="1" lang="ja-JP" altLang="en-US" sz="7200" b="1">
              <a:latin typeface="Hiragino Sans W4" panose="020B0400000000000000" pitchFamily="34" charset="-128"/>
              <a:ea typeface="Hiragino Sans W4" panose="020B0400000000000000" pitchFamily="34" charset="-128"/>
            </a:endParaRP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特徴抽出、類似度計算手法の調査</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対象</a:t>
            </a:r>
            <a:r>
              <a:rPr kumimoji="1" lang="ja-JP" altLang="en-US" sz="4800">
                <a:latin typeface="Hiragino Sans W4" panose="020B0400000000000000" pitchFamily="34" charset="-128"/>
                <a:ea typeface="Hiragino Sans W4" panose="020B0400000000000000" pitchFamily="34" charset="-128"/>
              </a:rPr>
              <a:t>地域を広げてスクレイピング</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システム開発を進める</a:t>
            </a:r>
            <a:endParaRPr lang="en-US" altLang="ja-JP" sz="4800" dirty="0">
              <a:latin typeface="Hiragino Sans W4" panose="020B0400000000000000" pitchFamily="34" charset="-128"/>
              <a:ea typeface="Hiragino Sans W4" panose="020B0400000000000000" pitchFamily="34" charset="-128"/>
            </a:endParaRPr>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4800" y="17331144"/>
            <a:ext cx="21432470" cy="1155060"/>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構築環境：</a:t>
            </a:r>
            <a:r>
              <a:rPr lang="en-US" altLang="ja-JP" dirty="0">
                <a:latin typeface="Hiragino Sans W4" panose="020B0400000000000000" pitchFamily="34" charset="-128"/>
                <a:ea typeface="Hiragino Sans W4" panose="020B0400000000000000" pitchFamily="34" charset="-128"/>
              </a:rPr>
              <a:t>HTML / JavaScript / Python / MySQL</a:t>
            </a:r>
            <a:endParaRPr kumimoji="1" lang="ja-JP" altLang="en-US">
              <a:latin typeface="Hiragino Sans W4" panose="020B0400000000000000" pitchFamily="34" charset="-128"/>
              <a:ea typeface="Hiragino Sans W4" panose="020B0400000000000000" pitchFamily="34" charset="-128"/>
            </a:endParaRPr>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76278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6504" y="21168631"/>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49385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39114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918514"/>
            <a:ext cx="5840060"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631344" y="20428949"/>
            <a:ext cx="2069797" cy="646331"/>
          </a:xfrm>
          <a:prstGeom prst="rect">
            <a:avLst/>
          </a:prstGeom>
          <a:noFill/>
        </p:spPr>
        <p:txBody>
          <a:bodyPr wrap="none" rtlCol="0">
            <a:spAutoFit/>
          </a:bodyPr>
          <a:lstStyle/>
          <a:p>
            <a:r>
              <a:rPr kumimoji="1" lang="ja-JP" altLang="en-US" sz="3600" b="1">
                <a:latin typeface="Hiragino Sans W4" panose="020B0400000000000000" pitchFamily="34" charset="-128"/>
                <a:ea typeface="Hiragino Sans W4" panose="020B0400000000000000" pitchFamily="34" charset="-128"/>
              </a:rPr>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802695" y="20387384"/>
            <a:ext cx="2541080" cy="646331"/>
          </a:xfrm>
          <a:prstGeom prst="rect">
            <a:avLst/>
          </a:prstGeom>
          <a:noFill/>
        </p:spPr>
        <p:txBody>
          <a:bodyPr wrap="none" rtlCol="0">
            <a:spAutoFit/>
          </a:bodyPr>
          <a:lstStyle/>
          <a:p>
            <a:r>
              <a:rPr lang="ja-JP" altLang="en-US" sz="3600" b="1">
                <a:latin typeface="Hiragino Sans W4" panose="020B0400000000000000" pitchFamily="34" charset="-128"/>
                <a:ea typeface="Hiragino Sans W4" panose="020B0400000000000000" pitchFamily="34" charset="-128"/>
              </a:rPr>
              <a:t>類似度</a:t>
            </a:r>
            <a:r>
              <a:rPr kumimoji="1" lang="ja-JP" altLang="en-US" sz="3600" b="1">
                <a:latin typeface="Hiragino Sans W4" panose="020B0400000000000000" pitchFamily="34" charset="-128"/>
                <a:ea typeface="Hiragino Sans W4" panose="020B0400000000000000" pitchFamily="34" charset="-128"/>
              </a:rPr>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223082" y="19005636"/>
            <a:ext cx="3514104" cy="830997"/>
          </a:xfrm>
          <a:prstGeom prst="rect">
            <a:avLst/>
          </a:prstGeom>
          <a:noFill/>
        </p:spPr>
        <p:txBody>
          <a:bodyPr wrap="none" rtlCol="0">
            <a:spAutoFit/>
          </a:bodyPr>
          <a:lstStyle/>
          <a:p>
            <a:r>
              <a:rPr kumimoji="1" lang="en-US" altLang="ja-JP" sz="4800" b="1" dirty="0">
                <a:latin typeface="Hiragino Sans W4" panose="020B0400000000000000" pitchFamily="34" charset="-128"/>
                <a:ea typeface="Hiragino Sans W4" panose="020B0400000000000000" pitchFamily="34" charset="-128"/>
              </a:rPr>
              <a:t>Web</a:t>
            </a:r>
            <a:r>
              <a:rPr kumimoji="1" lang="ja-JP" altLang="en-US" sz="4800" b="1">
                <a:latin typeface="Hiragino Sans W4" panose="020B0400000000000000" pitchFamily="34" charset="-128"/>
                <a:ea typeface="Hiragino Sans W4" panose="020B0400000000000000" pitchFamily="34" charset="-128"/>
              </a:rPr>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380229"/>
            <a:ext cx="5724644" cy="1200329"/>
          </a:xfrm>
          <a:prstGeom prst="rect">
            <a:avLst/>
          </a:prstGeom>
          <a:noFill/>
        </p:spPr>
        <p:txBody>
          <a:bodyPr wrap="none" rtlCol="0">
            <a:spAutoFit/>
          </a:bodyPr>
          <a:lstStyle/>
          <a:p>
            <a:r>
              <a:rPr kumimoji="1" lang="ja-JP" altLang="en-US" sz="3500">
                <a:latin typeface="Hiragino Sans W4" panose="020B0400000000000000" pitchFamily="34" charset="-128"/>
                <a:ea typeface="Hiragino Sans W4" panose="020B0400000000000000" pitchFamily="34" charset="-128"/>
              </a:rPr>
              <a:t>スポット情報・レビューの</a:t>
            </a:r>
            <a:endParaRPr kumimoji="1" lang="en-US" altLang="ja-JP" sz="3500" dirty="0">
              <a:latin typeface="Hiragino Sans W4" panose="020B0400000000000000" pitchFamily="34" charset="-128"/>
              <a:ea typeface="Hiragino Sans W4" panose="020B0400000000000000" pitchFamily="34" charset="-128"/>
            </a:endParaRPr>
          </a:p>
          <a:p>
            <a:r>
              <a:rPr kumimoji="1" lang="ja-JP" altLang="en-US" sz="3500">
                <a:latin typeface="Hiragino Sans W4" panose="020B0400000000000000" pitchFamily="34" charset="-128"/>
                <a:ea typeface="Hiragino Sans W4" panose="020B0400000000000000" pitchFamily="34" charset="-128"/>
              </a:rPr>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879780" y="7605054"/>
            <a:ext cx="21211100" cy="1155060"/>
          </a:xfrm>
          <a:prstGeom prst="rect">
            <a:avLst/>
          </a:prstGeom>
          <a:noFill/>
        </p:spPr>
        <p:txBody>
          <a:bodyPr wrap="square" rtlCol="0">
            <a:spAutoFit/>
          </a:bodyPr>
          <a:lstStyle/>
          <a:p>
            <a:r>
              <a:rPr kumimoji="1" lang="ja-JP" altLang="en-US" sz="4800" b="1">
                <a:latin typeface="Hiragino Sans W4" panose="020B0400000000000000" pitchFamily="34" charset="-128"/>
                <a:ea typeface="Hiragino Sans W4" panose="020B0400000000000000" pitchFamily="34" charset="-128"/>
              </a:rPr>
              <a:t>目的：ユーザの入力とレビューを元に高好感度な観光地をレコメンドする</a:t>
            </a:r>
            <a:r>
              <a:rPr kumimoji="1" lang="ja-JP" altLang="en-US">
                <a:latin typeface="Hiragino Sans W4" panose="020B0400000000000000" pitchFamily="34" charset="-128"/>
                <a:ea typeface="Hiragino Sans W4" panose="020B0400000000000000" pitchFamily="34" charset="-128"/>
              </a:rPr>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9198534"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6" y="7755421"/>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latin typeface="Hiragino Sans W4" panose="020B0400000000000000" pitchFamily="34" charset="-128"/>
                <a:ea typeface="Hiragino Sans W4" panose="020B0400000000000000" pitchFamily="34" charset="-128"/>
              </a:rPr>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地方の魅力を適切に伝えるのは困難</a:t>
            </a:r>
            <a:endParaRPr lang="en-US" altLang="ja-JP" sz="4400" dirty="0">
              <a:latin typeface="Hiragino Sans W4" panose="020B0400000000000000" pitchFamily="34" charset="-128"/>
              <a:ea typeface="Hiragino Sans W4" panose="020B0400000000000000" pitchFamily="34" charset="-128"/>
            </a:endParaRPr>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197987" y="21158368"/>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51843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2012229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666035" y="18921052"/>
            <a:ext cx="3326552"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18923"/>
            <a:ext cx="26423736" cy="1344747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90428">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553955" y="6487720"/>
                </a:lnTo>
                <a:lnTo>
                  <a:pt x="13124811" y="7190428"/>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099709" y="24086268"/>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①</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前処理</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099709" y="25099003"/>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2323176" y="25711736"/>
            <a:ext cx="5832884" cy="3785652"/>
          </a:xfrm>
          <a:prstGeom prst="rect">
            <a:avLst/>
          </a:prstGeom>
          <a:noFill/>
        </p:spPr>
        <p:txBody>
          <a:bodyPr wrap="square" rtlCol="0">
            <a:spAutoFit/>
          </a:bodyPr>
          <a:lstStyle/>
          <a:p>
            <a:r>
              <a:rPr kumimoji="1" lang="ja-JP" altLang="en-US" sz="4000">
                <a:latin typeface="Hiragino Sans W4" panose="020B0400000000000000" pitchFamily="34" charset="-128"/>
                <a:ea typeface="Hiragino Sans W4" panose="020B0400000000000000" pitchFamily="34" charset="-128"/>
              </a:rPr>
              <a:t>形態素解析により</a:t>
            </a:r>
            <a:r>
              <a:rPr lang="ja-JP" altLang="en-US" sz="4000">
                <a:latin typeface="Hiragino Sans W4" panose="020B0400000000000000" pitchFamily="34" charset="-128"/>
                <a:ea typeface="Hiragino Sans W4" panose="020B0400000000000000" pitchFamily="34" charset="-128"/>
              </a:rPr>
              <a:t>品詞の原形を抽出</a:t>
            </a:r>
            <a:endParaRPr lang="en-US" altLang="ja-JP" sz="4000" dirty="0">
              <a:latin typeface="Hiragino Sans W4" panose="020B0400000000000000" pitchFamily="34" charset="-128"/>
              <a:ea typeface="Hiragino Sans W4" panose="020B0400000000000000" pitchFamily="34" charset="-128"/>
            </a:endParaRPr>
          </a:p>
          <a:p>
            <a:endParaRPr kumimoji="1" lang="en-US" altLang="ja-JP" sz="4000" dirty="0">
              <a:latin typeface="Hiragino Sans W4" panose="020B0400000000000000" pitchFamily="34" charset="-128"/>
              <a:ea typeface="Hiragino Sans W4" panose="020B0400000000000000" pitchFamily="34" charset="-128"/>
            </a:endParaRPr>
          </a:p>
          <a:p>
            <a:endParaRPr kumimoji="1"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特徴語辞書、コーパスを作成</a:t>
            </a:r>
            <a:endParaRPr kumimoji="1" lang="ja-JP" altLang="en-US" sz="4000">
              <a:latin typeface="Hiragino Sans W4" panose="020B0400000000000000" pitchFamily="34" charset="-128"/>
              <a:ea typeface="Hiragino Sans W4" panose="020B0400000000000000" pitchFamily="34" charset="-128"/>
            </a:endParaRPr>
          </a:p>
        </p:txBody>
      </p:sp>
      <p:sp>
        <p:nvSpPr>
          <p:cNvPr id="113" name="右矢印 112">
            <a:extLst>
              <a:ext uri="{FF2B5EF4-FFF2-40B4-BE49-F238E27FC236}">
                <a16:creationId xmlns:a16="http://schemas.microsoft.com/office/drawing/2014/main" id="{C8DDB770-96C6-8A4D-A900-6B7021ECCDF7}"/>
              </a:ext>
            </a:extLst>
          </p:cNvPr>
          <p:cNvSpPr/>
          <p:nvPr/>
        </p:nvSpPr>
        <p:spPr>
          <a:xfrm rot="5400000">
            <a:off x="4803362" y="27093985"/>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11258456" y="2716127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8734006" y="24103058"/>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②</a:t>
            </a:r>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8734006" y="25120741"/>
            <a:ext cx="1260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9183233" y="25692374"/>
            <a:ext cx="11577033" cy="3785652"/>
          </a:xfrm>
          <a:prstGeom prst="rect">
            <a:avLst/>
          </a:prstGeom>
          <a:noFill/>
        </p:spPr>
        <p:txBody>
          <a:bodyPr wrap="square" rtlCol="0">
            <a:spAutoFit/>
          </a:bodyPr>
          <a:lstStyle/>
          <a:p>
            <a:pPr marL="742950" indent="-742950">
              <a:buFont typeface="+mj-lt"/>
              <a:buAutoNum type="arabicPeriod"/>
            </a:pPr>
            <a:r>
              <a:rPr lang="ja-JP" altLang="en-US" sz="4000">
                <a:latin typeface="Hiragino Sans W4" panose="020B0400000000000000" pitchFamily="34" charset="-128"/>
                <a:ea typeface="Hiragino Sans W4" panose="020B0400000000000000" pitchFamily="34" charset="-128"/>
              </a:rPr>
              <a:t>レビュー文書群に含まれる潜在的な</a:t>
            </a:r>
            <a:r>
              <a:rPr kumimoji="1" lang="ja-JP" altLang="en-US" sz="4000">
                <a:latin typeface="Hiragino Sans W4" panose="020B0400000000000000" pitchFamily="34" charset="-128"/>
                <a:ea typeface="Hiragino Sans W4" panose="020B0400000000000000" pitchFamily="34" charset="-128"/>
              </a:rPr>
              <a:t>トピックを</a:t>
            </a:r>
            <a:r>
              <a:rPr lang="ja-JP" altLang="en-US" sz="4000">
                <a:latin typeface="Hiragino Sans W4" panose="020B0400000000000000" pitchFamily="34" charset="-128"/>
                <a:ea typeface="Hiragino Sans W4" panose="020B0400000000000000" pitchFamily="34" charset="-128"/>
              </a:rPr>
              <a:t>抽出</a:t>
            </a:r>
            <a:endParaRPr lang="en-US" altLang="ja-JP" sz="4000" dirty="0">
              <a:latin typeface="Hiragino Sans W4" panose="020B0400000000000000" pitchFamily="34" charset="-128"/>
              <a:ea typeface="Hiragino Sans W4" panose="020B0400000000000000" pitchFamily="34" charset="-128"/>
            </a:endParaRPr>
          </a:p>
          <a:p>
            <a:pPr marL="742950" indent="-742950">
              <a:buFont typeface="+mj-lt"/>
              <a:buAutoNum type="arabicPeriod"/>
            </a:pPr>
            <a:r>
              <a:rPr kumimoji="1" lang="ja-JP" altLang="en-US" sz="4000">
                <a:latin typeface="Hiragino Sans W4" panose="020B0400000000000000" pitchFamily="34" charset="-128"/>
                <a:ea typeface="Hiragino Sans W4" panose="020B0400000000000000" pitchFamily="34" charset="-128"/>
              </a:rPr>
              <a:t>各スポットごとのレビュー文書を分析</a:t>
            </a: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algn="ctr"/>
            <a:r>
              <a:rPr lang="ja-JP" altLang="en-US" sz="4000">
                <a:latin typeface="Hiragino Sans W4" panose="020B0400000000000000" pitchFamily="34" charset="-128"/>
                <a:ea typeface="Hiragino Sans W4" panose="020B0400000000000000" pitchFamily="34" charset="-128"/>
              </a:rPr>
              <a:t>スポットごとの</a:t>
            </a:r>
            <a:r>
              <a:rPr kumimoji="1" lang="ja-JP" altLang="en-US" sz="4000">
                <a:latin typeface="Hiragino Sans W4" panose="020B0400000000000000" pitchFamily="34" charset="-128"/>
                <a:ea typeface="Hiragino Sans W4" panose="020B0400000000000000" pitchFamily="34" charset="-128"/>
              </a:rPr>
              <a:t>トピックの分布を算出</a:t>
            </a:r>
            <a:endParaRPr kumimoji="1" lang="en-US" altLang="ja-JP" sz="4000" dirty="0">
              <a:latin typeface="Hiragino Sans W4" panose="020B0400000000000000" pitchFamily="34" charset="-128"/>
              <a:ea typeface="Hiragino Sans W4" panose="020B0400000000000000" pitchFamily="34" charset="-128"/>
            </a:endParaRPr>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14707330" y="27713648"/>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728813" y="2409961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③</a:t>
            </a:r>
            <a:r>
              <a:rPr lang="ja-JP" altLang="en-US" sz="4800" b="1">
                <a:solidFill>
                  <a:srgbClr val="EF0023"/>
                </a:solidFill>
                <a:latin typeface="Hiragino Sans W4" panose="020B0400000000000000" pitchFamily="34" charset="-128"/>
                <a:ea typeface="Hiragino Sans W4" panose="020B0400000000000000" pitchFamily="34" charset="-128"/>
              </a:rPr>
              <a:t>類似度</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728813" y="25121096"/>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21902592" y="26481296"/>
            <a:ext cx="5946979" cy="1938992"/>
          </a:xfrm>
          <a:prstGeom prst="rect">
            <a:avLst/>
          </a:prstGeom>
          <a:noFill/>
        </p:spPr>
        <p:txBody>
          <a:bodyPr wrap="square" rtlCol="0">
            <a:spAutoFit/>
          </a:bodyPr>
          <a:lstStyle/>
          <a:p>
            <a:r>
              <a:rPr lang="ja-JP" altLang="en-US" sz="4000">
                <a:latin typeface="Hiragino Sans W4" panose="020B0400000000000000" pitchFamily="34" charset="-128"/>
                <a:ea typeface="Hiragino Sans W4" panose="020B0400000000000000" pitchFamily="34" charset="-128"/>
              </a:rPr>
              <a:t>各レビュー文書の</a:t>
            </a:r>
            <a:endParaRPr lang="en-US" altLang="ja-JP" sz="4000" dirty="0">
              <a:latin typeface="Hiragino Sans W4" panose="020B0400000000000000" pitchFamily="34" charset="-128"/>
              <a:ea typeface="Hiragino Sans W4" panose="020B0400000000000000" pitchFamily="34" charset="-128"/>
            </a:endParaRPr>
          </a:p>
          <a:p>
            <a:r>
              <a:rPr lang="ja-JP" altLang="en-US" sz="4000">
                <a:latin typeface="Hiragino Sans W4" panose="020B0400000000000000" pitchFamily="34" charset="-128"/>
                <a:ea typeface="Hiragino Sans W4" panose="020B0400000000000000" pitchFamily="34" charset="-128"/>
              </a:rPr>
              <a:t>トピックの分布の類似度を算出</a:t>
            </a:r>
            <a:endParaRPr kumimoji="1" lang="en-US" altLang="ja-JP" sz="4000" dirty="0">
              <a:latin typeface="Hiragino Sans W4" panose="020B0400000000000000" pitchFamily="34" charset="-128"/>
              <a:ea typeface="Hiragino Sans W4" panose="020B0400000000000000" pitchFamily="34" charset="-128"/>
            </a:endParaRPr>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被験者の入力からレコメンドを出力</a:t>
            </a:r>
            <a:endParaRPr lang="en-US" altLang="ja-JP" sz="4800" dirty="0">
              <a:latin typeface="Hiragino Sans W4" panose="020B0400000000000000" pitchFamily="34" charset="-128"/>
              <a:ea typeface="Hiragino Sans W4" panose="020B0400000000000000" pitchFamily="34" charset="-128"/>
            </a:endParaRPr>
          </a:p>
          <a:p>
            <a:pPr>
              <a:spcBef>
                <a:spcPts val="600"/>
              </a:spcBef>
              <a:spcAft>
                <a:spcPts val="600"/>
              </a:spcAft>
            </a:pPr>
            <a:r>
              <a:rPr lang="en-US" altLang="ja-JP" sz="4800" dirty="0">
                <a:latin typeface="Hiragino Sans W4" panose="020B0400000000000000" pitchFamily="34" charset="-128"/>
                <a:ea typeface="Hiragino Sans W4" panose="020B0400000000000000" pitchFamily="34" charset="-128"/>
              </a:rPr>
              <a:t>→  </a:t>
            </a:r>
            <a:r>
              <a:rPr lang="ja-JP" altLang="en-US" sz="4800">
                <a:latin typeface="Hiragino Sans W4" panose="020B0400000000000000" pitchFamily="34" charset="-128"/>
                <a:ea typeface="Hiragino Sans W4" panose="020B0400000000000000" pitchFamily="34" charset="-128"/>
              </a:rPr>
              <a:t>他ロジックとの比較によりスコアを算出</a:t>
            </a:r>
            <a:endParaRPr lang="en-US" altLang="ja-JP" sz="4800" dirty="0">
              <a:latin typeface="Hiragino Sans W4" panose="020B0400000000000000" pitchFamily="34" charset="-128"/>
              <a:ea typeface="Hiragino Sans W4" panose="020B0400000000000000" pitchFamily="34" charset="-128"/>
            </a:endParaRPr>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1810530699"/>
              </p:ext>
            </p:extLst>
          </p:nvPr>
        </p:nvGraphicFramePr>
        <p:xfrm>
          <a:off x="2122580" y="31872493"/>
          <a:ext cx="4479690" cy="3391652"/>
        </p:xfrm>
        <a:graphic>
          <a:graphicData uri="http://schemas.openxmlformats.org/drawingml/2006/table">
            <a:tbl>
              <a:tblPr firstRow="1" bandRow="1">
                <a:tableStyleId>{2A488322-F2BA-4B5B-9748-0D474271808F}</a:tableStyleId>
              </a:tblPr>
              <a:tblGrid>
                <a:gridCol w="1425469">
                  <a:extLst>
                    <a:ext uri="{9D8B030D-6E8A-4147-A177-3AD203B41FA5}">
                      <a16:colId xmlns:a16="http://schemas.microsoft.com/office/drawing/2014/main" val="476507974"/>
                    </a:ext>
                  </a:extLst>
                </a:gridCol>
                <a:gridCol w="3054221">
                  <a:extLst>
                    <a:ext uri="{9D8B030D-6E8A-4147-A177-3AD203B41FA5}">
                      <a16:colId xmlns:a16="http://schemas.microsoft.com/office/drawing/2014/main" val="1990266496"/>
                    </a:ext>
                  </a:extLst>
                </a:gridCol>
              </a:tblGrid>
              <a:tr h="535335">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703133">
                <a:tc>
                  <a:txBody>
                    <a:bodyPr/>
                    <a:lstStyle/>
                    <a:p>
                      <a:r>
                        <a:rPr lang="ja-JP" altLang="en-US" sz="3200">
                          <a:latin typeface="Hiragino Sans W4" panose="020B0400000000000000" pitchFamily="34" charset="-128"/>
                          <a:ea typeface="Hiragino Sans W4" panose="020B0400000000000000" pitchFamily="34" charset="-128"/>
                        </a:rPr>
                        <a:t>神社</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0.0678797…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703133">
                <a:tc>
                  <a:txBody>
                    <a:bodyPr/>
                    <a:lstStyle/>
                    <a:p>
                      <a:r>
                        <a:rPr lang="ja-JP" altLang="en-US" sz="3200">
                          <a:latin typeface="Hiragino Sans W4" panose="020B0400000000000000" pitchFamily="34" charset="-128"/>
                          <a:ea typeface="Hiragino Sans W4" panose="020B0400000000000000" pitchFamily="34" charset="-128"/>
                        </a:rPr>
                        <a:t>境内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0.0212040…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703133">
                <a:tc>
                  <a:txBody>
                    <a:bodyPr/>
                    <a:lstStyle/>
                    <a:p>
                      <a:r>
                        <a:rPr lang="ja-JP" altLang="en-US" sz="3200">
                          <a:latin typeface="Hiragino Sans W4" panose="020B0400000000000000" pitchFamily="34" charset="-128"/>
                          <a:ea typeface="Hiragino Sans W4" panose="020B0400000000000000" pitchFamily="34" charset="-128"/>
                        </a:rPr>
                        <a:t>参拝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0.0166709…</a:t>
                      </a:r>
                    </a:p>
                  </a:txBody>
                  <a:tcPr/>
                </a:tc>
                <a:extLst>
                  <a:ext uri="{0D108BD9-81ED-4DB2-BD59-A6C34878D82A}">
                    <a16:rowId xmlns:a16="http://schemas.microsoft.com/office/drawing/2014/main" val="176714018"/>
                  </a:ext>
                </a:extLst>
              </a:tr>
              <a:tr h="703133">
                <a:tc>
                  <a:txBody>
                    <a:bodyPr/>
                    <a:lstStyle/>
                    <a:p>
                      <a:r>
                        <a:rPr lang="ja-JP" altLang="en-US" sz="3200">
                          <a:latin typeface="Hiragino Sans W4" panose="020B0400000000000000" pitchFamily="34" charset="-128"/>
                          <a:ea typeface="Hiragino Sans W4" panose="020B0400000000000000" pitchFamily="34" charset="-128"/>
                        </a:rPr>
                        <a:t>お参り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2898026" y="31072264"/>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トピック＃０</a:t>
            </a:r>
            <a:endParaRPr kumimoji="1" lang="en-US" altLang="ja-JP" sz="3600" dirty="0">
              <a:latin typeface="Hiragino Sans W4" panose="020B0400000000000000" pitchFamily="34" charset="-128"/>
              <a:ea typeface="Hiragino Sans W4" panose="020B0400000000000000" pitchFamily="34" charset="-128"/>
            </a:endParaRPr>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7743385" y="31089856"/>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トピック＃１</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3974778773"/>
              </p:ext>
            </p:extLst>
          </p:nvPr>
        </p:nvGraphicFramePr>
        <p:xfrm>
          <a:off x="7024490" y="31872493"/>
          <a:ext cx="4392446" cy="3376688"/>
        </p:xfrm>
        <a:graphic>
          <a:graphicData uri="http://schemas.openxmlformats.org/drawingml/2006/table">
            <a:tbl>
              <a:tblPr firstRow="1" bandRow="1">
                <a:tableStyleId>{2A488322-F2BA-4B5B-9748-0D474271808F}</a:tableStyleId>
              </a:tblPr>
              <a:tblGrid>
                <a:gridCol w="1479800">
                  <a:extLst>
                    <a:ext uri="{9D8B030D-6E8A-4147-A177-3AD203B41FA5}">
                      <a16:colId xmlns:a16="http://schemas.microsoft.com/office/drawing/2014/main" val="476507974"/>
                    </a:ext>
                  </a:extLst>
                </a:gridCol>
                <a:gridCol w="2912646">
                  <a:extLst>
                    <a:ext uri="{9D8B030D-6E8A-4147-A177-3AD203B41FA5}">
                      <a16:colId xmlns:a16="http://schemas.microsoft.com/office/drawing/2014/main" val="1990266496"/>
                    </a:ext>
                  </a:extLst>
                </a:gridCol>
              </a:tblGrid>
              <a:tr h="532486">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9392">
                <a:tc>
                  <a:txBody>
                    <a:bodyPr/>
                    <a:lstStyle/>
                    <a:p>
                      <a:r>
                        <a:rPr kumimoji="1" lang="ja-JP" altLang="en-US" sz="3200">
                          <a:latin typeface="Hiragino Sans W4" panose="020B0400000000000000" pitchFamily="34" charset="-128"/>
                          <a:ea typeface="Hiragino Sans W4" panose="020B0400000000000000" pitchFamily="34" charset="-128"/>
                        </a:rPr>
                        <a:t>街</a:t>
                      </a:r>
                    </a:p>
                  </a:txBody>
                  <a:tcPr/>
                </a:tc>
                <a:tc>
                  <a:txBody>
                    <a:bodyPr/>
                    <a:lstStyle/>
                    <a:p>
                      <a:r>
                        <a:rPr lang="en-US" altLang="ja-JP" sz="3200" dirty="0">
                          <a:latin typeface="Hiragino Sans W4" panose="020B0400000000000000" pitchFamily="34" charset="-128"/>
                          <a:ea typeface="Hiragino Sans W4" panose="020B0400000000000000" pitchFamily="34" charset="-128"/>
                        </a:rPr>
                        <a:t>0.0118167…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9392">
                <a:tc>
                  <a:txBody>
                    <a:bodyPr/>
                    <a:lstStyle/>
                    <a:p>
                      <a:r>
                        <a:rPr lang="ja-JP" altLang="en-US" sz="3200">
                          <a:latin typeface="Hiragino Sans W4" panose="020B0400000000000000" pitchFamily="34" charset="-128"/>
                          <a:ea typeface="Hiragino Sans W4" panose="020B0400000000000000" pitchFamily="34" charset="-128"/>
                        </a:rPr>
                        <a:t>観光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0.0109105…</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9392">
                <a:tc>
                  <a:txBody>
                    <a:bodyPr/>
                    <a:lstStyle/>
                    <a:p>
                      <a:r>
                        <a:rPr lang="ja-JP" altLang="en-US" sz="3200">
                          <a:latin typeface="Hiragino Sans W4" panose="020B0400000000000000" pitchFamily="34" charset="-128"/>
                          <a:ea typeface="Hiragino Sans W4" panose="020B0400000000000000" pitchFamily="34" charset="-128"/>
                        </a:rPr>
                        <a:t>案内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0.0073654…</a:t>
                      </a:r>
                    </a:p>
                  </a:txBody>
                  <a:tcPr/>
                </a:tc>
                <a:extLst>
                  <a:ext uri="{0D108BD9-81ED-4DB2-BD59-A6C34878D82A}">
                    <a16:rowId xmlns:a16="http://schemas.microsoft.com/office/drawing/2014/main" val="176714018"/>
                  </a:ext>
                </a:extLst>
              </a:tr>
              <a:tr h="699392">
                <a:tc>
                  <a:txBody>
                    <a:bodyPr/>
                    <a:lstStyle/>
                    <a:p>
                      <a:r>
                        <a:rPr lang="ja-JP" altLang="en-US" sz="3200">
                          <a:latin typeface="Hiragino Sans W4" panose="020B0400000000000000" pitchFamily="34" charset="-128"/>
                          <a:ea typeface="Hiragino Sans W4" panose="020B0400000000000000" pitchFamily="34" charset="-128"/>
                        </a:rPr>
                        <a:t>観戦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16907150" y="31072265"/>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16901147" y="33306753"/>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20555992" y="31059695"/>
            <a:ext cx="7109639" cy="646331"/>
          </a:xfrm>
          <a:prstGeom prst="rect">
            <a:avLst/>
          </a:prstGeom>
          <a:noFill/>
        </p:spPr>
        <p:txBody>
          <a:bodyPr wrap="none" rtlCol="0">
            <a:spAutoFit/>
          </a:bodyPr>
          <a:lstStyle/>
          <a:p>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横浜赤レンガ倉庫</a:t>
            </a:r>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のトピック</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91052304"/>
              </p:ext>
            </p:extLst>
          </p:nvPr>
        </p:nvGraphicFramePr>
        <p:xfrm>
          <a:off x="21354843" y="31872493"/>
          <a:ext cx="5829862" cy="3376686"/>
        </p:xfrm>
        <a:graphic>
          <a:graphicData uri="http://schemas.openxmlformats.org/drawingml/2006/table">
            <a:tbl>
              <a:tblPr firstRow="1" bandRow="1">
                <a:tableStyleId>{2A488322-F2BA-4B5B-9748-0D474271808F}</a:tableStyleId>
              </a:tblPr>
              <a:tblGrid>
                <a:gridCol w="2721564">
                  <a:extLst>
                    <a:ext uri="{9D8B030D-6E8A-4147-A177-3AD203B41FA5}">
                      <a16:colId xmlns:a16="http://schemas.microsoft.com/office/drawing/2014/main" val="476507974"/>
                    </a:ext>
                  </a:extLst>
                </a:gridCol>
                <a:gridCol w="3108298">
                  <a:extLst>
                    <a:ext uri="{9D8B030D-6E8A-4147-A177-3AD203B41FA5}">
                      <a16:colId xmlns:a16="http://schemas.microsoft.com/office/drawing/2014/main" val="1990266496"/>
                    </a:ext>
                  </a:extLst>
                </a:gridCol>
              </a:tblGrid>
              <a:tr h="587230">
                <a:tc>
                  <a:txBody>
                    <a:bodyPr/>
                    <a:lstStyle/>
                    <a:p>
                      <a:pPr algn="ctr"/>
                      <a:r>
                        <a:rPr kumimoji="1" lang="ja-JP" altLang="en-US" sz="3200">
                          <a:latin typeface="Hiragino Sans W4" panose="020B0400000000000000" pitchFamily="34" charset="-128"/>
                          <a:ea typeface="Hiragino Sans W4" panose="020B0400000000000000" pitchFamily="34" charset="-128"/>
                        </a:rPr>
                        <a:t>トピック番号</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7364">
                <a:tc>
                  <a:txBody>
                    <a:bodyPr/>
                    <a:lstStyle/>
                    <a:p>
                      <a:r>
                        <a:rPr kumimoji="1" lang="en-US" altLang="ja-JP" sz="3200" dirty="0">
                          <a:latin typeface="Hiragino Sans W4" panose="020B0400000000000000" pitchFamily="34" charset="-128"/>
                          <a:ea typeface="Hiragino Sans W4" panose="020B0400000000000000" pitchFamily="34" charset="-128"/>
                        </a:rPr>
                        <a:t>2</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0.5783680…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7364">
                <a:tc>
                  <a:txBody>
                    <a:bodyPr/>
                    <a:lstStyle/>
                    <a:p>
                      <a:r>
                        <a:rPr lang="en-US" altLang="ja-JP" sz="3200" dirty="0">
                          <a:latin typeface="Hiragino Sans W4" panose="020B0400000000000000" pitchFamily="34" charset="-128"/>
                          <a:ea typeface="Hiragino Sans W4" panose="020B0400000000000000" pitchFamily="34" charset="-128"/>
                        </a:rPr>
                        <a:t>6</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0.1379101…</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7364">
                <a:tc>
                  <a:txBody>
                    <a:bodyPr/>
                    <a:lstStyle/>
                    <a:p>
                      <a:r>
                        <a:rPr lang="en-US" altLang="ja-JP" sz="3200" dirty="0">
                          <a:latin typeface="Hiragino Sans W4" panose="020B0400000000000000" pitchFamily="34" charset="-128"/>
                          <a:ea typeface="Hiragino Sans W4" panose="020B0400000000000000" pitchFamily="34" charset="-128"/>
                        </a:rPr>
                        <a:t>9</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0.1238372…</a:t>
                      </a:r>
                    </a:p>
                  </a:txBody>
                  <a:tcPr/>
                </a:tc>
                <a:extLst>
                  <a:ext uri="{0D108BD9-81ED-4DB2-BD59-A6C34878D82A}">
                    <a16:rowId xmlns:a16="http://schemas.microsoft.com/office/drawing/2014/main" val="176714018"/>
                  </a:ext>
                </a:extLst>
              </a:tr>
              <a:tr h="697364">
                <a:tc>
                  <a:txBody>
                    <a:bodyPr/>
                    <a:lstStyle/>
                    <a:p>
                      <a:r>
                        <a:rPr lang="en-US" altLang="ja-JP" sz="3200" dirty="0">
                          <a:latin typeface="Hiragino Sans W4" panose="020B0400000000000000" pitchFamily="34" charset="-128"/>
                          <a:ea typeface="Hiragino Sans W4" panose="020B0400000000000000" pitchFamily="34" charset="-128"/>
                        </a:rPr>
                        <a:t>4</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12685782" y="31101164"/>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a:t>
            </a:r>
            <a:r>
              <a:rPr lang="ja-JP" altLang="en-US" sz="3600">
                <a:latin typeface="Hiragino Sans W4" panose="020B0400000000000000" pitchFamily="34" charset="-128"/>
                <a:ea typeface="Hiragino Sans W4" panose="020B0400000000000000" pitchFamily="34" charset="-128"/>
              </a:rPr>
              <a:t>２</a:t>
            </a:r>
            <a:endParaRPr kumimoji="1" lang="ja-JP" altLang="en-US" sz="3600">
              <a:latin typeface="Hiragino Sans W4" panose="020B0400000000000000" pitchFamily="34" charset="-128"/>
              <a:ea typeface="Hiragino Sans W4" panose="020B0400000000000000" pitchFamily="34" charset="-128"/>
            </a:endParaRP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217440112"/>
              </p:ext>
            </p:extLst>
          </p:nvPr>
        </p:nvGraphicFramePr>
        <p:xfrm>
          <a:off x="11911343" y="31902255"/>
          <a:ext cx="4411931" cy="3347464"/>
        </p:xfrm>
        <a:graphic>
          <a:graphicData uri="http://schemas.openxmlformats.org/drawingml/2006/table">
            <a:tbl>
              <a:tblPr firstRow="1" bandRow="1">
                <a:tableStyleId>{2A488322-F2BA-4B5B-9748-0D474271808F}</a:tableStyleId>
              </a:tblPr>
              <a:tblGrid>
                <a:gridCol w="1529206">
                  <a:extLst>
                    <a:ext uri="{9D8B030D-6E8A-4147-A177-3AD203B41FA5}">
                      <a16:colId xmlns:a16="http://schemas.microsoft.com/office/drawing/2014/main" val="476507974"/>
                    </a:ext>
                  </a:extLst>
                </a:gridCol>
                <a:gridCol w="2882725">
                  <a:extLst>
                    <a:ext uri="{9D8B030D-6E8A-4147-A177-3AD203B41FA5}">
                      <a16:colId xmlns:a16="http://schemas.microsoft.com/office/drawing/2014/main" val="1990266496"/>
                    </a:ext>
                  </a:extLst>
                </a:gridCol>
              </a:tblGrid>
              <a:tr h="561304">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2086">
                <a:tc>
                  <a:txBody>
                    <a:bodyPr/>
                    <a:lstStyle/>
                    <a:p>
                      <a:r>
                        <a:rPr kumimoji="1" lang="ja-JP" altLang="en-US" sz="3200">
                          <a:latin typeface="Hiragino Sans W4" panose="020B0400000000000000" pitchFamily="34" charset="-128"/>
                          <a:ea typeface="Hiragino Sans W4" panose="020B0400000000000000" pitchFamily="34" charset="-128"/>
                        </a:rPr>
                        <a:t>展示</a:t>
                      </a:r>
                    </a:p>
                  </a:txBody>
                  <a:tcPr/>
                </a:tc>
                <a:tc>
                  <a:txBody>
                    <a:bodyPr/>
                    <a:lstStyle/>
                    <a:p>
                      <a:r>
                        <a:rPr lang="en-US" altLang="ja-JP" sz="3200" dirty="0">
                          <a:latin typeface="Hiragino Sans W4" panose="020B0400000000000000" pitchFamily="34" charset="-128"/>
                          <a:ea typeface="Hiragino Sans W4" panose="020B0400000000000000" pitchFamily="34" charset="-128"/>
                        </a:rPr>
                        <a:t>0.0383013…</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2086">
                <a:tc>
                  <a:txBody>
                    <a:bodyPr/>
                    <a:lstStyle/>
                    <a:p>
                      <a:r>
                        <a:rPr lang="ja-JP" altLang="en-US" sz="3200">
                          <a:latin typeface="Hiragino Sans W4" panose="020B0400000000000000" pitchFamily="34" charset="-128"/>
                          <a:ea typeface="Hiragino Sans W4" panose="020B0400000000000000" pitchFamily="34" charset="-128"/>
                        </a:rPr>
                        <a:t>美術館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0.0185850…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2086">
                <a:tc>
                  <a:txBody>
                    <a:bodyPr/>
                    <a:lstStyle/>
                    <a:p>
                      <a:r>
                        <a:rPr lang="ja-JP" altLang="en-US" sz="3200">
                          <a:latin typeface="Hiragino Sans W4" panose="020B0400000000000000" pitchFamily="34" charset="-128"/>
                          <a:ea typeface="Hiragino Sans W4" panose="020B0400000000000000" pitchFamily="34" charset="-128"/>
                        </a:rPr>
                        <a:t>見学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0.0123906…</a:t>
                      </a:r>
                    </a:p>
                  </a:txBody>
                  <a:tcPr/>
                </a:tc>
                <a:extLst>
                  <a:ext uri="{0D108BD9-81ED-4DB2-BD59-A6C34878D82A}">
                    <a16:rowId xmlns:a16="http://schemas.microsoft.com/office/drawing/2014/main" val="176714018"/>
                  </a:ext>
                </a:extLst>
              </a:tr>
              <a:tr h="692086">
                <a:tc>
                  <a:txBody>
                    <a:bodyPr/>
                    <a:lstStyle/>
                    <a:p>
                      <a:r>
                        <a:rPr lang="ja-JP" altLang="en-US" sz="3200">
                          <a:latin typeface="Hiragino Sans W4" panose="020B0400000000000000" pitchFamily="34" charset="-128"/>
                          <a:ea typeface="Hiragino Sans W4" panose="020B0400000000000000" pitchFamily="34" charset="-128"/>
                        </a:rPr>
                        <a:t>作品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18738340" y="33177553"/>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15372</TotalTime>
  <Words>1027</Words>
  <Application>Microsoft Macintosh PowerPoint</Application>
  <PresentationFormat>ユーザー設定</PresentationFormat>
  <Paragraphs>197</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97</cp:revision>
  <cp:lastPrinted>2018-07-24T08:40:02Z</cp:lastPrinted>
  <dcterms:created xsi:type="dcterms:W3CDTF">2018-07-14T15:17:39Z</dcterms:created>
  <dcterms:modified xsi:type="dcterms:W3CDTF">2018-07-26T02:02:17Z</dcterms:modified>
</cp:coreProperties>
</file>