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A65EFF-B367-423E-A2C5-98EFBA3B5ED8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BCADA77B-9A85-4DD4-9A27-D79926F15F64}">
      <dgm:prSet phldrT="[Text]"/>
      <dgm:spPr/>
      <dgm:t>
        <a:bodyPr/>
        <a:lstStyle/>
        <a:p>
          <a:r>
            <a:rPr lang="en-IN" dirty="0" smtClean="0"/>
            <a:t>Logger</a:t>
          </a:r>
          <a:endParaRPr lang="en-IN" dirty="0"/>
        </a:p>
      </dgm:t>
    </dgm:pt>
    <dgm:pt modelId="{F7B8D54A-D2B2-4DC6-88DE-028942003A57}" type="parTrans" cxnId="{D5B2650B-CF87-4A78-A74B-BD266781894B}">
      <dgm:prSet/>
      <dgm:spPr/>
      <dgm:t>
        <a:bodyPr/>
        <a:lstStyle/>
        <a:p>
          <a:endParaRPr lang="en-IN"/>
        </a:p>
      </dgm:t>
    </dgm:pt>
    <dgm:pt modelId="{684B6274-4A75-4406-8487-C461091965B6}" type="sibTrans" cxnId="{D5B2650B-CF87-4A78-A74B-BD266781894B}">
      <dgm:prSet/>
      <dgm:spPr/>
      <dgm:t>
        <a:bodyPr/>
        <a:lstStyle/>
        <a:p>
          <a:endParaRPr lang="en-IN"/>
        </a:p>
      </dgm:t>
    </dgm:pt>
    <dgm:pt modelId="{DC358F8C-2D13-40D6-A0F1-5F3128BD01E2}">
      <dgm:prSet phldrT="[Text]"/>
      <dgm:spPr/>
      <dgm:t>
        <a:bodyPr/>
        <a:lstStyle/>
        <a:p>
          <a:r>
            <a:rPr lang="en-IN" dirty="0" smtClean="0"/>
            <a:t>Appender</a:t>
          </a:r>
          <a:endParaRPr lang="en-IN" dirty="0"/>
        </a:p>
      </dgm:t>
    </dgm:pt>
    <dgm:pt modelId="{318036A4-1262-4F13-BC6A-34B3932AABBB}" type="parTrans" cxnId="{D662DBD9-1DBF-4321-A25C-16FF5309AC00}">
      <dgm:prSet/>
      <dgm:spPr/>
      <dgm:t>
        <a:bodyPr/>
        <a:lstStyle/>
        <a:p>
          <a:endParaRPr lang="en-IN"/>
        </a:p>
      </dgm:t>
    </dgm:pt>
    <dgm:pt modelId="{70362B9E-BB92-45CB-B195-5BA58715B89C}" type="sibTrans" cxnId="{D662DBD9-1DBF-4321-A25C-16FF5309AC00}">
      <dgm:prSet/>
      <dgm:spPr/>
      <dgm:t>
        <a:bodyPr/>
        <a:lstStyle/>
        <a:p>
          <a:endParaRPr lang="en-IN"/>
        </a:p>
      </dgm:t>
    </dgm:pt>
    <dgm:pt modelId="{D1D35CDE-8B74-478A-BC77-DE255A9BB027}">
      <dgm:prSet phldrT="[Text]"/>
      <dgm:spPr/>
      <dgm:t>
        <a:bodyPr/>
        <a:lstStyle/>
        <a:p>
          <a:r>
            <a:rPr lang="en-IN" dirty="0" smtClean="0"/>
            <a:t>Layout</a:t>
          </a:r>
          <a:endParaRPr lang="en-IN" dirty="0"/>
        </a:p>
      </dgm:t>
    </dgm:pt>
    <dgm:pt modelId="{D18F2D72-BADD-410A-8F23-C1B559AE77B5}" type="parTrans" cxnId="{FFC11FFD-2873-44AE-82A4-87E552440F7F}">
      <dgm:prSet/>
      <dgm:spPr/>
      <dgm:t>
        <a:bodyPr/>
        <a:lstStyle/>
        <a:p>
          <a:endParaRPr lang="en-IN"/>
        </a:p>
      </dgm:t>
    </dgm:pt>
    <dgm:pt modelId="{6F3BC3D5-9DCA-458B-A4A8-4E3883DD7F84}" type="sibTrans" cxnId="{FFC11FFD-2873-44AE-82A4-87E552440F7F}">
      <dgm:prSet/>
      <dgm:spPr/>
      <dgm:t>
        <a:bodyPr/>
        <a:lstStyle/>
        <a:p>
          <a:endParaRPr lang="en-IN"/>
        </a:p>
      </dgm:t>
    </dgm:pt>
    <dgm:pt modelId="{E36D6598-E6A0-481D-9997-6C18D7A5CDDB}" type="pres">
      <dgm:prSet presAssocID="{33A65EFF-B367-423E-A2C5-98EFBA3B5ED8}" presName="compositeShape" presStyleCnt="0">
        <dgm:presLayoutVars>
          <dgm:chMax val="7"/>
          <dgm:dir/>
          <dgm:resizeHandles val="exact"/>
        </dgm:presLayoutVars>
      </dgm:prSet>
      <dgm:spPr/>
    </dgm:pt>
    <dgm:pt modelId="{6F819A48-B481-404D-98DF-6BB2A9C39430}" type="pres">
      <dgm:prSet presAssocID="{33A65EFF-B367-423E-A2C5-98EFBA3B5ED8}" presName="wedge1" presStyleLbl="node1" presStyleIdx="0" presStyleCnt="3"/>
      <dgm:spPr/>
    </dgm:pt>
    <dgm:pt modelId="{E36BAFCD-546C-4A6B-AA46-F85A7FB83292}" type="pres">
      <dgm:prSet presAssocID="{33A65EFF-B367-423E-A2C5-98EFBA3B5ED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EE654B-1C34-49B5-A8B3-C6E76306B477}" type="pres">
      <dgm:prSet presAssocID="{33A65EFF-B367-423E-A2C5-98EFBA3B5ED8}" presName="wedge2" presStyleLbl="node1" presStyleIdx="1" presStyleCnt="3"/>
      <dgm:spPr/>
    </dgm:pt>
    <dgm:pt modelId="{85DF6C7C-06CE-4396-A365-5E13E6762850}" type="pres">
      <dgm:prSet presAssocID="{33A65EFF-B367-423E-A2C5-98EFBA3B5ED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A5A381F-16B6-42C7-BDDC-D2999B9DCEB9}" type="pres">
      <dgm:prSet presAssocID="{33A65EFF-B367-423E-A2C5-98EFBA3B5ED8}" presName="wedge3" presStyleLbl="node1" presStyleIdx="2" presStyleCnt="3"/>
      <dgm:spPr/>
    </dgm:pt>
    <dgm:pt modelId="{E34A3E45-1897-4E22-94E6-FBBAEEAA1C3E}" type="pres">
      <dgm:prSet presAssocID="{33A65EFF-B367-423E-A2C5-98EFBA3B5ED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3A2CB5A-81FD-498C-B95E-4D06A9E3FC60}" type="presOf" srcId="{DC358F8C-2D13-40D6-A0F1-5F3128BD01E2}" destId="{EBEE654B-1C34-49B5-A8B3-C6E76306B477}" srcOrd="0" destOrd="0" presId="urn:microsoft.com/office/officeart/2005/8/layout/chart3"/>
    <dgm:cxn modelId="{3ED28C6A-B85E-498A-9272-A2D3E808F7BA}" type="presOf" srcId="{BCADA77B-9A85-4DD4-9A27-D79926F15F64}" destId="{E36BAFCD-546C-4A6B-AA46-F85A7FB83292}" srcOrd="1" destOrd="0" presId="urn:microsoft.com/office/officeart/2005/8/layout/chart3"/>
    <dgm:cxn modelId="{D5B2650B-CF87-4A78-A74B-BD266781894B}" srcId="{33A65EFF-B367-423E-A2C5-98EFBA3B5ED8}" destId="{BCADA77B-9A85-4DD4-9A27-D79926F15F64}" srcOrd="0" destOrd="0" parTransId="{F7B8D54A-D2B2-4DC6-88DE-028942003A57}" sibTransId="{684B6274-4A75-4406-8487-C461091965B6}"/>
    <dgm:cxn modelId="{93F3D6A0-9433-4CA5-BF7F-18539D5DE464}" type="presOf" srcId="{DC358F8C-2D13-40D6-A0F1-5F3128BD01E2}" destId="{85DF6C7C-06CE-4396-A365-5E13E6762850}" srcOrd="1" destOrd="0" presId="urn:microsoft.com/office/officeart/2005/8/layout/chart3"/>
    <dgm:cxn modelId="{FFC11FFD-2873-44AE-82A4-87E552440F7F}" srcId="{33A65EFF-B367-423E-A2C5-98EFBA3B5ED8}" destId="{D1D35CDE-8B74-478A-BC77-DE255A9BB027}" srcOrd="2" destOrd="0" parTransId="{D18F2D72-BADD-410A-8F23-C1B559AE77B5}" sibTransId="{6F3BC3D5-9DCA-458B-A4A8-4E3883DD7F84}"/>
    <dgm:cxn modelId="{AB10A91F-6AEF-4915-AD3C-9255736CDB3F}" type="presOf" srcId="{D1D35CDE-8B74-478A-BC77-DE255A9BB027}" destId="{E34A3E45-1897-4E22-94E6-FBBAEEAA1C3E}" srcOrd="1" destOrd="0" presId="urn:microsoft.com/office/officeart/2005/8/layout/chart3"/>
    <dgm:cxn modelId="{BD111D31-6A53-4570-9B7E-9684B5219A92}" type="presOf" srcId="{D1D35CDE-8B74-478A-BC77-DE255A9BB027}" destId="{FA5A381F-16B6-42C7-BDDC-D2999B9DCEB9}" srcOrd="0" destOrd="0" presId="urn:microsoft.com/office/officeart/2005/8/layout/chart3"/>
    <dgm:cxn modelId="{D662DBD9-1DBF-4321-A25C-16FF5309AC00}" srcId="{33A65EFF-B367-423E-A2C5-98EFBA3B5ED8}" destId="{DC358F8C-2D13-40D6-A0F1-5F3128BD01E2}" srcOrd="1" destOrd="0" parTransId="{318036A4-1262-4F13-BC6A-34B3932AABBB}" sibTransId="{70362B9E-BB92-45CB-B195-5BA58715B89C}"/>
    <dgm:cxn modelId="{7A3E4477-EC18-4461-BE72-56FC3A7AECFE}" type="presOf" srcId="{BCADA77B-9A85-4DD4-9A27-D79926F15F64}" destId="{6F819A48-B481-404D-98DF-6BB2A9C39430}" srcOrd="0" destOrd="0" presId="urn:microsoft.com/office/officeart/2005/8/layout/chart3"/>
    <dgm:cxn modelId="{19240153-86EA-46C2-B7D0-A8159F25BE76}" type="presOf" srcId="{33A65EFF-B367-423E-A2C5-98EFBA3B5ED8}" destId="{E36D6598-E6A0-481D-9997-6C18D7A5CDDB}" srcOrd="0" destOrd="0" presId="urn:microsoft.com/office/officeart/2005/8/layout/chart3"/>
    <dgm:cxn modelId="{303CB96E-9C37-43D3-84AF-3E021CCDAA06}" type="presParOf" srcId="{E36D6598-E6A0-481D-9997-6C18D7A5CDDB}" destId="{6F819A48-B481-404D-98DF-6BB2A9C39430}" srcOrd="0" destOrd="0" presId="urn:microsoft.com/office/officeart/2005/8/layout/chart3"/>
    <dgm:cxn modelId="{FE5600F7-8FD1-4BAE-BAA9-3297BC43B3A1}" type="presParOf" srcId="{E36D6598-E6A0-481D-9997-6C18D7A5CDDB}" destId="{E36BAFCD-546C-4A6B-AA46-F85A7FB83292}" srcOrd="1" destOrd="0" presId="urn:microsoft.com/office/officeart/2005/8/layout/chart3"/>
    <dgm:cxn modelId="{91CF75D2-1CFA-4474-A9B1-D069E462FD30}" type="presParOf" srcId="{E36D6598-E6A0-481D-9997-6C18D7A5CDDB}" destId="{EBEE654B-1C34-49B5-A8B3-C6E76306B477}" srcOrd="2" destOrd="0" presId="urn:microsoft.com/office/officeart/2005/8/layout/chart3"/>
    <dgm:cxn modelId="{24F6F420-C7DF-4411-963F-E3FD3E9BED05}" type="presParOf" srcId="{E36D6598-E6A0-481D-9997-6C18D7A5CDDB}" destId="{85DF6C7C-06CE-4396-A365-5E13E6762850}" srcOrd="3" destOrd="0" presId="urn:microsoft.com/office/officeart/2005/8/layout/chart3"/>
    <dgm:cxn modelId="{190F4563-2437-4604-8DC7-808C8E68EB3B}" type="presParOf" srcId="{E36D6598-E6A0-481D-9997-6C18D7A5CDDB}" destId="{FA5A381F-16B6-42C7-BDDC-D2999B9DCEB9}" srcOrd="4" destOrd="0" presId="urn:microsoft.com/office/officeart/2005/8/layout/chart3"/>
    <dgm:cxn modelId="{E0222918-E80E-45C2-B41E-AF91EA0AA571}" type="presParOf" srcId="{E36D6598-E6A0-481D-9997-6C18D7A5CDDB}" destId="{E34A3E45-1897-4E22-94E6-FBBAEEAA1C3E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19A48-B481-404D-98DF-6BB2A9C39430}">
      <dsp:nvSpPr>
        <dsp:cNvPr id="0" name=""/>
        <dsp:cNvSpPr/>
      </dsp:nvSpPr>
      <dsp:spPr>
        <a:xfrm>
          <a:off x="1905474" y="365760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Logger</a:t>
          </a:r>
          <a:endParaRPr lang="en-IN" sz="3100" kern="1200" dirty="0"/>
        </a:p>
      </dsp:txBody>
      <dsp:txXfrm>
        <a:off x="4380179" y="1205653"/>
        <a:ext cx="1544320" cy="1517226"/>
      </dsp:txXfrm>
    </dsp:sp>
    <dsp:sp modelId="{EBEE654B-1C34-49B5-A8B3-C6E76306B477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Appender</a:t>
          </a:r>
          <a:endParaRPr lang="en-IN" sz="3100" kern="1200" dirty="0"/>
        </a:p>
      </dsp:txBody>
      <dsp:txXfrm>
        <a:off x="2917139" y="3373120"/>
        <a:ext cx="2059093" cy="1408853"/>
      </dsp:txXfrm>
    </dsp:sp>
    <dsp:sp modelId="{FA5A381F-16B6-42C7-BDDC-D2999B9DCEB9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Layout</a:t>
          </a:r>
          <a:endParaRPr lang="en-IN" sz="3100" kern="1200" dirty="0"/>
        </a:p>
      </dsp:txBody>
      <dsp:txXfrm>
        <a:off x="2158525" y="1395306"/>
        <a:ext cx="1544320" cy="151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ximanta.sarma@gmail.com" TargetMode="External"/><Relationship Id="rId2" Type="http://schemas.openxmlformats.org/officeDocument/2006/relationships/hyperlink" Target="mailto:simanta.sarma@stackroute.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cratchpad.wikia.com/wiki/Log4js" TargetMode="External"/><Relationship Id="rId5" Type="http://schemas.openxmlformats.org/officeDocument/2006/relationships/hyperlink" Target="http://stritti.github.io/log4js/docu/users-guide.html" TargetMode="External"/><Relationship Id="rId4" Type="http://schemas.openxmlformats.org/officeDocument/2006/relationships/hyperlink" Target="https://github.com/ximan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Logging in Enterprise Apps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7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458" y="875764"/>
            <a:ext cx="8915399" cy="953036"/>
          </a:xfrm>
        </p:spPr>
        <p:txBody>
          <a:bodyPr>
            <a:normAutofit fontScale="90000"/>
          </a:bodyPr>
          <a:lstStyle/>
          <a:p>
            <a:r>
              <a:rPr lang="en-IN" sz="2000" dirty="0" smtClean="0"/>
              <a:t>Q What </a:t>
            </a:r>
            <a:r>
              <a:rPr lang="en-IN" sz="2000" dirty="0"/>
              <a:t>are the JavaScript </a:t>
            </a:r>
            <a:r>
              <a:rPr lang="en-IN" sz="2000" i="1" dirty="0"/>
              <a:t>console.log</a:t>
            </a:r>
            <a:r>
              <a:rPr lang="en-IN" sz="2000" dirty="0"/>
              <a:t> or the Java </a:t>
            </a:r>
            <a:r>
              <a:rPr lang="en-IN" sz="2000" i="1" dirty="0" err="1"/>
              <a:t>System.out</a:t>
            </a:r>
            <a:r>
              <a:rPr lang="en-IN" sz="2000" dirty="0"/>
              <a:t> statements that we keep </a:t>
            </a:r>
            <a:r>
              <a:rPr lang="en-IN" sz="2000" dirty="0" smtClean="0"/>
              <a:t>using in our code? 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2988458" y="1744447"/>
            <a:ext cx="8306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 Debugging statements, Diagnostic messages, Error messages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88457" y="2398759"/>
            <a:ext cx="8915399" cy="9530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dirty="0" smtClean="0"/>
              <a:t>Q </a:t>
            </a:r>
            <a:r>
              <a:rPr lang="en-IN" sz="2000" i="1" dirty="0"/>
              <a:t>Where and </a:t>
            </a:r>
            <a:r>
              <a:rPr lang="en-IN" sz="2000" i="1" dirty="0" smtClean="0"/>
              <a:t>why?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2988458" y="3174779"/>
            <a:ext cx="8306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dirty="0" err="1" smtClean="0"/>
              <a:t>Ans</a:t>
            </a:r>
            <a:r>
              <a:rPr lang="en-IN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</a:t>
            </a:r>
            <a:r>
              <a:rPr lang="en-IN" dirty="0"/>
              <a:t>calculations to print out and verify the result.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While calling a method with parameters to check whether the called method got the expected parameters.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To verify return values of methods.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To check program flow. Method A calls method B, method B calls C, and so on. And we want to verify whether the sequence of call is being done as expected.</a:t>
            </a:r>
          </a:p>
        </p:txBody>
      </p:sp>
    </p:spTree>
    <p:extLst>
      <p:ext uri="{BB962C8B-B14F-4D97-AF65-F5344CB8AC3E}">
        <p14:creationId xmlns:p14="http://schemas.microsoft.com/office/powerpoint/2010/main" val="30067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6779" y="592427"/>
            <a:ext cx="8915399" cy="6439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300" b="1" i="1" dirty="0" smtClean="0">
                <a:solidFill>
                  <a:schemeClr val="accent1"/>
                </a:solidFill>
              </a:rPr>
              <a:t>Problems</a:t>
            </a:r>
            <a:endParaRPr lang="en-IN" sz="3300" b="1" dirty="0">
              <a:solidFill>
                <a:schemeClr val="accent1"/>
              </a:solidFill>
            </a:endParaRPr>
          </a:p>
          <a:p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55312" y="1741033"/>
            <a:ext cx="400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console.log(“An error occurred.”);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250805" y="1741032"/>
            <a:ext cx="466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console.log</a:t>
            </a:r>
            <a:r>
              <a:rPr lang="en-IN" dirty="0" smtClean="0"/>
              <a:t>(“Processing completed.”);</a:t>
            </a:r>
            <a:endParaRPr lang="en-IN" dirty="0"/>
          </a:p>
          <a:p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705340" y="1638001"/>
            <a:ext cx="1300766" cy="6463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VS</a:t>
            </a:r>
            <a:endParaRPr lang="en-IN" sz="36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782613" y="1339403"/>
            <a:ext cx="1223494" cy="1047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614" y="2339563"/>
            <a:ext cx="1072726" cy="7985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99149" y="2792438"/>
            <a:ext cx="400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console.log(“An error occurred.”);</a:t>
            </a:r>
          </a:p>
          <a:p>
            <a:endParaRPr lang="en-IN" dirty="0"/>
          </a:p>
        </p:txBody>
      </p:sp>
      <p:cxnSp>
        <p:nvCxnSpPr>
          <p:cNvPr id="19" name="Straight Arrow Connector 18"/>
          <p:cNvCxnSpPr>
            <a:endCxn id="15" idx="1"/>
          </p:cNvCxnSpPr>
          <p:nvPr/>
        </p:nvCxnSpPr>
        <p:spPr>
          <a:xfrm flipV="1">
            <a:off x="5604478" y="2738826"/>
            <a:ext cx="4750136" cy="153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54614" y="3166386"/>
            <a:ext cx="113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Console</a:t>
            </a:r>
            <a:endParaRPr lang="en-IN" dirty="0"/>
          </a:p>
          <a:p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54613" y="3671049"/>
            <a:ext cx="1183227" cy="7795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354613" y="4421775"/>
            <a:ext cx="118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File</a:t>
            </a:r>
            <a:endParaRPr lang="en-IN" dirty="0"/>
          </a:p>
          <a:p>
            <a:endParaRPr lang="en-IN" dirty="0"/>
          </a:p>
        </p:txBody>
      </p:sp>
      <p:cxnSp>
        <p:nvCxnSpPr>
          <p:cNvPr id="24" name="Straight Arrow Connector 23"/>
          <p:cNvCxnSpPr>
            <a:endCxn id="22" idx="3"/>
          </p:cNvCxnSpPr>
          <p:nvPr/>
        </p:nvCxnSpPr>
        <p:spPr>
          <a:xfrm>
            <a:off x="5604478" y="3033241"/>
            <a:ext cx="4750135" cy="1027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873837" y="3384759"/>
            <a:ext cx="211417" cy="32452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846268" y="3426461"/>
            <a:ext cx="266554" cy="244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Flowchart: Magnetic Disk 32"/>
          <p:cNvSpPr/>
          <p:nvPr/>
        </p:nvSpPr>
        <p:spPr>
          <a:xfrm>
            <a:off x="10354613" y="4881093"/>
            <a:ext cx="1352283" cy="4378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604477" y="3243489"/>
            <a:ext cx="4702398" cy="1856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846269" y="3980810"/>
            <a:ext cx="211417" cy="32452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7818700" y="4022512"/>
            <a:ext cx="266554" cy="244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89968" y="283335"/>
            <a:ext cx="8915399" cy="6439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300" b="1" i="1" dirty="0" smtClean="0">
                <a:solidFill>
                  <a:schemeClr val="accent1"/>
                </a:solidFill>
              </a:rPr>
              <a:t>Logging Components</a:t>
            </a:r>
            <a:endParaRPr lang="en-IN" sz="3300" b="1" dirty="0">
              <a:solidFill>
                <a:schemeClr val="accent1"/>
              </a:solidFill>
            </a:endParaRPr>
          </a:p>
          <a:p>
            <a:endParaRPr lang="en-IN" sz="20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784923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7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 Lev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539" y="858722"/>
            <a:ext cx="5066316" cy="580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305878" y="321971"/>
            <a:ext cx="8915399" cy="6439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300" b="1" i="1" dirty="0" smtClean="0">
                <a:solidFill>
                  <a:schemeClr val="accent1"/>
                </a:solidFill>
              </a:rPr>
              <a:t>Log Levels</a:t>
            </a:r>
            <a:endParaRPr lang="en-IN" sz="3300" b="1" dirty="0">
              <a:solidFill>
                <a:schemeClr val="accent1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203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305878" y="321971"/>
            <a:ext cx="8915399" cy="6439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300" b="1" i="1" dirty="0" smtClean="0">
                <a:solidFill>
                  <a:schemeClr val="accent1"/>
                </a:solidFill>
              </a:rPr>
              <a:t>Log4JS Levels</a:t>
            </a:r>
            <a:endParaRPr lang="en-IN" sz="3300" b="1" dirty="0">
              <a:solidFill>
                <a:schemeClr val="accent1"/>
              </a:solidFill>
            </a:endParaRPr>
          </a:p>
          <a:p>
            <a:endParaRPr lang="en-I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25" y="1269106"/>
            <a:ext cx="9659684" cy="358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305878" y="321971"/>
            <a:ext cx="8915399" cy="6439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300" b="1" i="1" dirty="0" smtClean="0">
                <a:solidFill>
                  <a:schemeClr val="accent1"/>
                </a:solidFill>
              </a:rPr>
              <a:t>Log4js API</a:t>
            </a:r>
            <a:endParaRPr lang="en-IN" sz="3300" b="1" dirty="0">
              <a:solidFill>
                <a:schemeClr val="accent1"/>
              </a:solidFill>
            </a:endParaRPr>
          </a:p>
          <a:p>
            <a:endParaRPr lang="en-IN" sz="2000" dirty="0"/>
          </a:p>
        </p:txBody>
      </p:sp>
      <p:pic>
        <p:nvPicPr>
          <p:cNvPr id="2050" name="Picture 2" descr="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78" y="1068187"/>
            <a:ext cx="8443264" cy="486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4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305878" y="321971"/>
            <a:ext cx="8915399" cy="6439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300" b="1" i="1" dirty="0" smtClean="0">
                <a:solidFill>
                  <a:schemeClr val="accent1"/>
                </a:solidFill>
              </a:rPr>
              <a:t>Log4js - Usage</a:t>
            </a:r>
            <a:endParaRPr lang="en-IN" sz="3300" b="1" dirty="0">
              <a:solidFill>
                <a:schemeClr val="accent1"/>
              </a:solidFill>
            </a:endParaRPr>
          </a:p>
          <a:p>
            <a:endParaRPr lang="en-IN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529465" y="3922072"/>
            <a:ext cx="3662536" cy="13788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if(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</a:rPr>
              <a:t>myLogger.isDebugEnabled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())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</a:rPr>
              <a:t> </a:t>
            </a:r>
            <a:r>
              <a:rPr lang="en-US" altLang="en-US" dirty="0" smtClean="0">
                <a:solidFill>
                  <a:srgbClr val="222222"/>
                </a:solidFill>
              </a:rPr>
              <a:t>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</a:rPr>
              <a:t>myLogger.debug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(...);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 }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29464" y="3070131"/>
            <a:ext cx="3662536" cy="8248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Best Practice (Only for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 Complex Messages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)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25262" y="29570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US" altLang="en-US" dirty="0">
                <a:solidFill>
                  <a:srgbClr val="222222"/>
                </a:solidFill>
              </a:rPr>
              <a:t>Configure the library with your configurations: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log4js.configure</a:t>
            </a:r>
            <a:r>
              <a:rPr lang="en-US" altLang="en-US" dirty="0"/>
              <a:t>('log4js.conf.json');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5262" y="38949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n-US" altLang="en-US" dirty="0" smtClean="0">
                <a:solidFill>
                  <a:srgbClr val="222222"/>
                </a:solidFill>
              </a:rPr>
              <a:t>Get the logger component for the script:</a:t>
            </a:r>
            <a:endParaRPr lang="en-US" altLang="en-US" dirty="0">
              <a:solidFill>
                <a:srgbClr val="222222"/>
              </a:solidFill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  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logger </a:t>
            </a:r>
            <a:r>
              <a:rPr lang="en-US" altLang="en-US" dirty="0"/>
              <a:t>= log4js.getLogger('index');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854521" y="775712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solidFill>
                  <a:srgbClr val="222222"/>
                </a:solidFill>
              </a:rPr>
              <a:t>Add log4js </a:t>
            </a:r>
            <a:r>
              <a:rPr lang="en-US" altLang="en-US" dirty="0" smtClean="0">
                <a:solidFill>
                  <a:srgbClr val="222222"/>
                </a:solidFill>
              </a:rPr>
              <a:t>Dependency in </a:t>
            </a:r>
            <a:r>
              <a:rPr lang="en-US" altLang="en-US" dirty="0" err="1" smtClean="0">
                <a:solidFill>
                  <a:srgbClr val="222222"/>
                </a:solidFill>
              </a:rPr>
              <a:t>package.json</a:t>
            </a:r>
            <a:r>
              <a:rPr lang="en-US" altLang="en-US" dirty="0" smtClean="0">
                <a:solidFill>
                  <a:srgbClr val="222222"/>
                </a:solidFill>
              </a:rPr>
              <a:t> </a:t>
            </a:r>
            <a:endParaRPr lang="en-US" altLang="en-US" dirty="0">
              <a:solidFill>
                <a:srgbClr val="22222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54521" y="1347398"/>
            <a:ext cx="8702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altLang="en-US" dirty="0">
                <a:solidFill>
                  <a:srgbClr val="222222"/>
                </a:solidFill>
              </a:rPr>
              <a:t>Create a log4js configuration file (By convention </a:t>
            </a:r>
            <a:r>
              <a:rPr lang="en-US" altLang="en-US" i="1" dirty="0">
                <a:solidFill>
                  <a:srgbClr val="222222"/>
                </a:solidFill>
              </a:rPr>
              <a:t>log4js.conf.json</a:t>
            </a:r>
            <a:r>
              <a:rPr lang="en-US" altLang="en-US" dirty="0">
                <a:solidFill>
                  <a:srgbClr val="222222"/>
                </a:solidFill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9512" y="1879924"/>
            <a:ext cx="70026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n-US" altLang="en-US" dirty="0"/>
              <a:t>Require the log4js library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let log4js = require("log4js");</a:t>
            </a:r>
            <a:endParaRPr lang="en-US" altLang="en-US" dirty="0">
              <a:solidFill>
                <a:srgbClr val="22222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25262" y="512070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r>
              <a:rPr lang="en-US" altLang="en-US" dirty="0" smtClean="0">
                <a:solidFill>
                  <a:srgbClr val="222222"/>
                </a:solidFill>
              </a:rPr>
              <a:t>Start logging.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dirty="0" smtClean="0">
              <a:solidFill>
                <a:srgbClr val="222222"/>
              </a:solidFill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dirty="0" err="1" smtClean="0">
                <a:solidFill>
                  <a:srgbClr val="222222"/>
                </a:solidFill>
              </a:rPr>
              <a:t>logger.debug</a:t>
            </a:r>
            <a:r>
              <a:rPr lang="en-IN" altLang="en-US" dirty="0" smtClean="0">
                <a:solidFill>
                  <a:srgbClr val="222222"/>
                </a:solidFill>
              </a:rPr>
              <a:t>(“Debug message");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dirty="0" smtClean="0">
                <a:solidFill>
                  <a:srgbClr val="222222"/>
                </a:solidFill>
              </a:rPr>
              <a:t>logger.info(“Info message");</a:t>
            </a:r>
            <a:endParaRPr lang="en-IN" altLang="en-US" dirty="0">
              <a:solidFill>
                <a:srgbClr val="222222"/>
              </a:solidFill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dirty="0" err="1" smtClean="0">
                <a:solidFill>
                  <a:srgbClr val="222222"/>
                </a:solidFill>
              </a:rPr>
              <a:t>logger.warn</a:t>
            </a:r>
            <a:r>
              <a:rPr lang="en-IN" altLang="en-US" dirty="0">
                <a:solidFill>
                  <a:srgbClr val="222222"/>
                </a:solidFill>
              </a:rPr>
              <a:t>("Warning </a:t>
            </a:r>
            <a:r>
              <a:rPr lang="en-IN" altLang="en-US" dirty="0" smtClean="0">
                <a:solidFill>
                  <a:srgbClr val="222222"/>
                </a:solidFill>
              </a:rPr>
              <a:t>message");</a:t>
            </a:r>
            <a:endParaRPr lang="en-IN" altLang="en-US" dirty="0">
              <a:solidFill>
                <a:srgbClr val="222222"/>
              </a:solidFill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dirty="0" err="1">
                <a:solidFill>
                  <a:srgbClr val="222222"/>
                </a:solidFill>
              </a:rPr>
              <a:t>logger.fatal</a:t>
            </a:r>
            <a:r>
              <a:rPr lang="en-IN" altLang="en-US" dirty="0">
                <a:solidFill>
                  <a:srgbClr val="222222"/>
                </a:solidFill>
              </a:rPr>
              <a:t>("Fatal </a:t>
            </a:r>
            <a:r>
              <a:rPr lang="en-IN" altLang="en-US" dirty="0" smtClean="0">
                <a:solidFill>
                  <a:srgbClr val="222222"/>
                </a:solidFill>
              </a:rPr>
              <a:t>message");</a:t>
            </a:r>
            <a:endParaRPr lang="en-US" altLang="en-US" dirty="0">
              <a:solidFill>
                <a:srgbClr val="222222"/>
              </a:solidFill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49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6835" y="2514600"/>
            <a:ext cx="4404573" cy="369301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Thanks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sz="2200" b="1" dirty="0" smtClean="0"/>
              <a:t>Contact me</a:t>
            </a:r>
            <a:r>
              <a:rPr lang="en-IN" sz="2200" dirty="0" smtClean="0"/>
              <a:t>:</a:t>
            </a:r>
            <a:br>
              <a:rPr lang="en-IN" sz="2200" dirty="0" smtClean="0"/>
            </a:br>
            <a:r>
              <a:rPr lang="en-IN" sz="2200" dirty="0" smtClean="0">
                <a:hlinkClick r:id="rId2"/>
              </a:rPr>
              <a:t>simanta.sarma@stackroute.in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smtClean="0">
                <a:hlinkClick r:id="rId3"/>
              </a:rPr>
              <a:t>ximanta.sarma@gmail.com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/>
              <a:t/>
            </a:r>
            <a:br>
              <a:rPr lang="en-IN" sz="2200" dirty="0"/>
            </a:br>
            <a:r>
              <a:rPr lang="en-IN" sz="2200" b="1" dirty="0" smtClean="0"/>
              <a:t>Follow me on Twitter</a:t>
            </a:r>
            <a:r>
              <a:rPr lang="en-IN" sz="2200" dirty="0" smtClean="0"/>
              <a:t>:</a:t>
            </a:r>
            <a:br>
              <a:rPr lang="en-IN" sz="2200" dirty="0" smtClean="0"/>
            </a:br>
            <a:r>
              <a:rPr lang="en-IN" sz="2200" dirty="0" smtClean="0"/>
              <a:t>@</a:t>
            </a:r>
            <a:r>
              <a:rPr lang="en-IN" sz="2200" dirty="0" err="1" smtClean="0"/>
              <a:t>ximanta.sarma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/>
              <a:t/>
            </a:r>
            <a:br>
              <a:rPr lang="en-IN" sz="2200" dirty="0"/>
            </a:br>
            <a:r>
              <a:rPr lang="en-IN" sz="2200" b="1" dirty="0" smtClean="0"/>
              <a:t>Follow me on </a:t>
            </a:r>
            <a:r>
              <a:rPr lang="en-IN" sz="2200" b="1" dirty="0" err="1" smtClean="0"/>
              <a:t>Github</a:t>
            </a:r>
            <a:r>
              <a:rPr lang="en-IN" sz="2200" dirty="0"/>
              <a:t>:</a:t>
            </a:r>
            <a:br>
              <a:rPr lang="en-IN" sz="2200" dirty="0"/>
            </a:br>
            <a:r>
              <a:rPr lang="en-IN" sz="2200" dirty="0">
                <a:hlinkClick r:id="rId4"/>
              </a:rPr>
              <a:t>https://</a:t>
            </a:r>
            <a:r>
              <a:rPr lang="en-IN" sz="2200" dirty="0" smtClean="0">
                <a:hlinkClick r:id="rId4"/>
              </a:rPr>
              <a:t>github.com/ximanta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b="1" dirty="0" smtClean="0"/>
              <a:t>Get the Slide</a:t>
            </a:r>
            <a:r>
              <a:rPr lang="en-IN" sz="2200" dirty="0" smtClean="0"/>
              <a:t>:</a:t>
            </a:r>
            <a:r>
              <a:rPr lang="en-IN" sz="2200" dirty="0"/>
              <a:t/>
            </a:r>
            <a:br>
              <a:rPr lang="en-IN" sz="2200" dirty="0"/>
            </a:br>
            <a:r>
              <a:rPr lang="en-IN" sz="2200" dirty="0">
                <a:hlinkClick r:id="rId4"/>
              </a:rPr>
              <a:t>https://github.com/ximanta</a:t>
            </a:r>
            <a:endParaRPr lang="en-IN" sz="2200" dirty="0"/>
          </a:p>
        </p:txBody>
      </p:sp>
      <p:sp>
        <p:nvSpPr>
          <p:cNvPr id="3" name="Rectangle 2"/>
          <p:cNvSpPr/>
          <p:nvPr/>
        </p:nvSpPr>
        <p:spPr>
          <a:xfrm>
            <a:off x="6985125" y="2204313"/>
            <a:ext cx="5206875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References: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sz="1400" dirty="0"/>
              <a:t>https://www.balabit.com/blog/why-logging-is-important/ </a:t>
            </a:r>
            <a:endParaRPr lang="en-IN" sz="1400" dirty="0" smtClean="0"/>
          </a:p>
          <a:p>
            <a:r>
              <a:rPr lang="en-IN" sz="1400" dirty="0" smtClean="0">
                <a:hlinkClick r:id="rId5"/>
              </a:rPr>
              <a:t>http</a:t>
            </a:r>
            <a:r>
              <a:rPr lang="en-IN" sz="1400" dirty="0">
                <a:hlinkClick r:id="rId5"/>
              </a:rPr>
              <a:t>://</a:t>
            </a:r>
            <a:r>
              <a:rPr lang="en-IN" sz="1400" dirty="0" smtClean="0">
                <a:hlinkClick r:id="rId5"/>
              </a:rPr>
              <a:t>stritti.github.io/log4js/docu/users-guide.html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>
                <a:hlinkClick r:id="rId6"/>
              </a:rPr>
              <a:t>http://</a:t>
            </a:r>
            <a:r>
              <a:rPr lang="en-IN" sz="1400" dirty="0" smtClean="0">
                <a:hlinkClick r:id="rId6"/>
              </a:rPr>
              <a:t>scratchpad.wikia.com/wiki/Log4js</a:t>
            </a:r>
            <a:endParaRPr lang="en-IN" sz="1400" dirty="0" smtClean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763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226</TotalTime>
  <Words>248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Logging in Enterprise Apps</vt:lpstr>
      <vt:lpstr>Q What are the JavaScript console.log or the Java System.out statements that we keep using in our code?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 Contact me: simanta.sarma@stackroute.in ximanta.sarma@gmail.com  Follow me on Twitter: @ximanta.sarma  Follow me on Github: https://github.com/ximanta  Get the Slide: https://github.com/ximanta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in Enterprise Apps</dc:title>
  <dc:creator>Simanta Sarma</dc:creator>
  <cp:lastModifiedBy>Simanta Sarma</cp:lastModifiedBy>
  <cp:revision>17</cp:revision>
  <dcterms:created xsi:type="dcterms:W3CDTF">2017-07-28T03:54:39Z</dcterms:created>
  <dcterms:modified xsi:type="dcterms:W3CDTF">2017-07-28T07:40:50Z</dcterms:modified>
</cp:coreProperties>
</file>