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handoutMasterIdLst>
    <p:handoutMasterId r:id="rId51"/>
  </p:handoutMasterIdLst>
  <p:sldIdLst>
    <p:sldId id="256" r:id="rId2"/>
    <p:sldId id="258" r:id="rId3"/>
    <p:sldId id="259" r:id="rId4"/>
    <p:sldId id="261" r:id="rId5"/>
    <p:sldId id="263" r:id="rId6"/>
    <p:sldId id="264" r:id="rId7"/>
    <p:sldId id="265" r:id="rId8"/>
    <p:sldId id="266" r:id="rId9"/>
    <p:sldId id="307" r:id="rId10"/>
    <p:sldId id="308" r:id="rId11"/>
    <p:sldId id="309" r:id="rId12"/>
    <p:sldId id="279" r:id="rId13"/>
    <p:sldId id="280" r:id="rId14"/>
    <p:sldId id="268" r:id="rId15"/>
    <p:sldId id="270" r:id="rId16"/>
    <p:sldId id="269" r:id="rId17"/>
    <p:sldId id="277" r:id="rId18"/>
    <p:sldId id="272" r:id="rId19"/>
    <p:sldId id="273" r:id="rId20"/>
    <p:sldId id="274" r:id="rId21"/>
    <p:sldId id="275" r:id="rId22"/>
    <p:sldId id="278" r:id="rId23"/>
    <p:sldId id="281" r:id="rId24"/>
    <p:sldId id="282" r:id="rId25"/>
    <p:sldId id="284" r:id="rId26"/>
    <p:sldId id="285" r:id="rId27"/>
    <p:sldId id="286" r:id="rId28"/>
    <p:sldId id="287" r:id="rId29"/>
    <p:sldId id="288" r:id="rId30"/>
    <p:sldId id="289" r:id="rId31"/>
    <p:sldId id="292" r:id="rId32"/>
    <p:sldId id="290" r:id="rId33"/>
    <p:sldId id="291"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260"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0" autoAdjust="0"/>
    <p:restoredTop sz="89913" autoAdjust="0"/>
  </p:normalViewPr>
  <p:slideViewPr>
    <p:cSldViewPr snapToGrid="0">
      <p:cViewPr varScale="1">
        <p:scale>
          <a:sx n="75" d="100"/>
          <a:sy n="75" d="100"/>
        </p:scale>
        <p:origin x="835" y="53"/>
      </p:cViewPr>
      <p:guideLst/>
    </p:cSldViewPr>
  </p:slideViewPr>
  <p:notesTextViewPr>
    <p:cViewPr>
      <p:scale>
        <a:sx n="1" d="1"/>
        <a:sy n="1" d="1"/>
      </p:scale>
      <p:origin x="0" y="0"/>
    </p:cViewPr>
  </p:notesTextViewPr>
  <p:notesViewPr>
    <p:cSldViewPr snapToGrid="0">
      <p:cViewPr varScale="1">
        <p:scale>
          <a:sx n="84" d="100"/>
          <a:sy n="84" d="100"/>
        </p:scale>
        <p:origin x="382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20Xi\Documents\conditional%20probability\study%201.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20Xi\Documents\conditional%20probability\study%203-four%20conditions.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6.402791442062368E-2"/>
          <c:y val="2.5344485962705943E-2"/>
          <c:w val="0.96079533960693941"/>
          <c:h val="0.9157984251968504"/>
        </c:manualLayout>
      </c:layout>
      <c:barChart>
        <c:barDir val="col"/>
        <c:grouping val="clustered"/>
        <c:varyColors val="0"/>
        <c:ser>
          <c:idx val="0"/>
          <c:order val="0"/>
          <c:tx>
            <c:strRef>
              <c:f>Sheet1!$B$1</c:f>
              <c:strCache>
                <c:ptCount val="1"/>
                <c:pt idx="0">
                  <c:v>High conditional probability</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invertIfNegative val="0"/>
          <c:dLbls>
            <c:dLbl>
              <c:idx val="0"/>
              <c:layout>
                <c:manualLayout>
                  <c:x val="9.9058940069341253E-4"/>
                  <c:y val="-1.628664495114006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524-4E06-A9E3-04B951193915}"/>
                </c:ext>
              </c:extLst>
            </c:dLbl>
            <c:dLbl>
              <c:idx val="1"/>
              <c:layout>
                <c:manualLayout>
                  <c:x val="-3.632119177325169E-17"/>
                  <c:y val="-2.2801302931596091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524-4E06-A9E3-04B951193915}"/>
                </c:ext>
              </c:extLst>
            </c:dLbl>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Sheet1!$H$2:$H$3</c:f>
                <c:numCache>
                  <c:formatCode>General</c:formatCode>
                  <c:ptCount val="2"/>
                  <c:pt idx="0">
                    <c:v>0.161</c:v>
                  </c:pt>
                  <c:pt idx="1">
                    <c:v>0.189</c:v>
                  </c:pt>
                </c:numCache>
              </c:numRef>
            </c:plus>
            <c:minus>
              <c:numRef>
                <c:f>Sheet1!$H$2:$H$3</c:f>
                <c:numCache>
                  <c:formatCode>General</c:formatCode>
                  <c:ptCount val="2"/>
                  <c:pt idx="0">
                    <c:v>0.161</c:v>
                  </c:pt>
                  <c:pt idx="1">
                    <c:v>0.189</c:v>
                  </c:pt>
                </c:numCache>
              </c:numRef>
            </c:minus>
            <c:spPr>
              <a:noFill/>
              <a:ln w="22225">
                <a:solidFill>
                  <a:schemeClr val="tx1">
                    <a:lumMod val="50000"/>
                    <a:lumOff val="50000"/>
                  </a:schemeClr>
                </a:solidFill>
                <a:round/>
              </a:ln>
              <a:effectLst/>
            </c:spPr>
          </c:errBars>
          <c:cat>
            <c:strRef>
              <c:f>Sheet1!$A$2:$A$3</c:f>
              <c:strCache>
                <c:ptCount val="2"/>
                <c:pt idx="0">
                  <c:v>E1-interest</c:v>
                </c:pt>
                <c:pt idx="1">
                  <c:v>E1-buy</c:v>
                </c:pt>
              </c:strCache>
            </c:strRef>
          </c:cat>
          <c:val>
            <c:numRef>
              <c:f>Sheet1!$B$2:$B$3</c:f>
              <c:numCache>
                <c:formatCode>0.00_ </c:formatCode>
                <c:ptCount val="2"/>
                <c:pt idx="0">
                  <c:v>4.47</c:v>
                </c:pt>
                <c:pt idx="1">
                  <c:v>4.37</c:v>
                </c:pt>
              </c:numCache>
            </c:numRef>
          </c:val>
          <c:extLst>
            <c:ext xmlns:c16="http://schemas.microsoft.com/office/drawing/2014/chart" uri="{C3380CC4-5D6E-409C-BE32-E72D297353CC}">
              <c16:uniqueId val="{00000002-5524-4E06-A9E3-04B951193915}"/>
            </c:ext>
          </c:extLst>
        </c:ser>
        <c:ser>
          <c:idx val="1"/>
          <c:order val="1"/>
          <c:tx>
            <c:strRef>
              <c:f>Sheet1!$C$1</c:f>
              <c:strCache>
                <c:ptCount val="1"/>
                <c:pt idx="0">
                  <c:v>Low conditional probability</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invertIfNegative val="0"/>
          <c:dLbls>
            <c:dLbl>
              <c:idx val="0"/>
              <c:layout>
                <c:manualLayout>
                  <c:x val="0"/>
                  <c:y val="-1.954397394136813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524-4E06-A9E3-04B951193915}"/>
                </c:ext>
              </c:extLst>
            </c:dLbl>
            <c:dLbl>
              <c:idx val="1"/>
              <c:layout>
                <c:manualLayout>
                  <c:x val="0"/>
                  <c:y val="-2.605863192182410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524-4E06-A9E3-04B951193915}"/>
                </c:ext>
              </c:extLst>
            </c:dLbl>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cust"/>
            <c:noEndCap val="0"/>
            <c:plus>
              <c:numRef>
                <c:f>Sheet1!$I$2:$I$3</c:f>
                <c:numCache>
                  <c:formatCode>General</c:formatCode>
                  <c:ptCount val="2"/>
                  <c:pt idx="0">
                    <c:v>0.17299999999999999</c:v>
                  </c:pt>
                  <c:pt idx="1">
                    <c:v>0.17899999999999999</c:v>
                  </c:pt>
                </c:numCache>
              </c:numRef>
            </c:plus>
            <c:minus>
              <c:numRef>
                <c:f>Sheet1!$I$2:$I$3</c:f>
                <c:numCache>
                  <c:formatCode>General</c:formatCode>
                  <c:ptCount val="2"/>
                  <c:pt idx="0">
                    <c:v>0.17299999999999999</c:v>
                  </c:pt>
                  <c:pt idx="1">
                    <c:v>0.17899999999999999</c:v>
                  </c:pt>
                </c:numCache>
              </c:numRef>
            </c:minus>
            <c:spPr>
              <a:noFill/>
              <a:ln w="22225">
                <a:solidFill>
                  <a:schemeClr val="tx1">
                    <a:lumMod val="50000"/>
                    <a:lumOff val="50000"/>
                  </a:schemeClr>
                </a:solidFill>
                <a:round/>
              </a:ln>
              <a:effectLst/>
            </c:spPr>
          </c:errBars>
          <c:cat>
            <c:strRef>
              <c:f>Sheet1!$A$2:$A$3</c:f>
              <c:strCache>
                <c:ptCount val="2"/>
                <c:pt idx="0">
                  <c:v>E1-interest</c:v>
                </c:pt>
                <c:pt idx="1">
                  <c:v>E1-buy</c:v>
                </c:pt>
              </c:strCache>
            </c:strRef>
          </c:cat>
          <c:val>
            <c:numRef>
              <c:f>Sheet1!$C$2:$C$3</c:f>
              <c:numCache>
                <c:formatCode>0.00_ </c:formatCode>
                <c:ptCount val="2"/>
                <c:pt idx="0">
                  <c:v>3.69</c:v>
                </c:pt>
                <c:pt idx="1">
                  <c:v>3.36</c:v>
                </c:pt>
              </c:numCache>
            </c:numRef>
          </c:val>
          <c:extLst>
            <c:ext xmlns:c16="http://schemas.microsoft.com/office/drawing/2014/chart" uri="{C3380CC4-5D6E-409C-BE32-E72D297353CC}">
              <c16:uniqueId val="{00000005-5524-4E06-A9E3-04B951193915}"/>
            </c:ext>
          </c:extLst>
        </c:ser>
        <c:dLbls>
          <c:dLblPos val="outEnd"/>
          <c:showLegendKey val="0"/>
          <c:showVal val="1"/>
          <c:showCatName val="0"/>
          <c:showSerName val="0"/>
          <c:showPercent val="0"/>
          <c:showBubbleSize val="0"/>
        </c:dLbls>
        <c:gapWidth val="100"/>
        <c:overlap val="-24"/>
        <c:axId val="713734863"/>
        <c:axId val="713300319"/>
      </c:barChart>
      <c:catAx>
        <c:axId val="713734863"/>
        <c:scaling>
          <c:orientation val="minMax"/>
        </c:scaling>
        <c:delete val="0"/>
        <c:axPos val="b"/>
        <c:numFmt formatCode="General" sourceLinked="1"/>
        <c:majorTickMark val="none"/>
        <c:minorTickMark val="none"/>
        <c:tickLblPos val="nextTo"/>
        <c:spPr>
          <a:noFill/>
          <a:ln w="25400" cap="flat" cmpd="sng" algn="ctr">
            <a:solidFill>
              <a:schemeClr val="dk1"/>
            </a:solidFill>
            <a:prstDash val="solid"/>
            <a:miter lim="800000"/>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13300319"/>
        <c:crosses val="autoZero"/>
        <c:auto val="1"/>
        <c:lblAlgn val="ctr"/>
        <c:lblOffset val="100"/>
        <c:noMultiLvlLbl val="0"/>
      </c:catAx>
      <c:valAx>
        <c:axId val="713300319"/>
        <c:scaling>
          <c:orientation val="minMax"/>
          <c:min val="1"/>
        </c:scaling>
        <c:delete val="0"/>
        <c:axPos val="l"/>
        <c:numFmt formatCode="0.00_ " sourceLinked="1"/>
        <c:majorTickMark val="none"/>
        <c:minorTickMark val="none"/>
        <c:tickLblPos val="nextTo"/>
        <c:spPr>
          <a:noFill/>
          <a:ln w="25400">
            <a:solidFill>
              <a:schemeClr val="tx1">
                <a:lumMod val="50000"/>
                <a:lumOff val="50000"/>
              </a:schemeClr>
            </a:solidFill>
          </a:ln>
          <a:effectLst/>
        </c:spPr>
        <c:txPr>
          <a:bodyPr rot="-60000000" spcFirstLastPara="1" vertOverflow="ellipsis" vert="horz" wrap="square" anchor="ctr" anchorCtr="1"/>
          <a:lstStyle/>
          <a:p>
            <a:pPr>
              <a:defRPr sz="12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713734863"/>
        <c:crosses val="autoZero"/>
        <c:crossBetween val="between"/>
      </c:valAx>
      <c:spPr>
        <a:noFill/>
        <a:ln>
          <a:noFill/>
        </a:ln>
        <a:effectLst/>
      </c:spPr>
    </c:plotArea>
    <c:legend>
      <c:legendPos val="b"/>
      <c:layout>
        <c:manualLayout>
          <c:xMode val="edge"/>
          <c:yMode val="edge"/>
          <c:x val="0.66859754902525914"/>
          <c:y val="1.6174874327149785E-2"/>
          <c:w val="0.3297507522394254"/>
          <c:h val="0.10510148731408574"/>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3.0261570962166313E-2"/>
          <c:y val="2.5344531933508312E-2"/>
          <c:w val="0.96079533960693941"/>
          <c:h val="0.9157984251968504"/>
        </c:manualLayout>
      </c:layout>
      <c:barChart>
        <c:barDir val="col"/>
        <c:grouping val="clustered"/>
        <c:varyColors val="0"/>
        <c:ser>
          <c:idx val="0"/>
          <c:order val="0"/>
          <c:tx>
            <c:strRef>
              <c:f>Sheet1!$B$1</c:f>
              <c:strCache>
                <c:ptCount val="1"/>
                <c:pt idx="0">
                  <c:v>High conditional probability</c:v>
                </c:pt>
              </c:strCache>
            </c:strRef>
          </c:tx>
          <c:spPr>
            <a:gradFill rotWithShape="1">
              <a:gsLst>
                <a:gs pos="0">
                  <a:schemeClr val="accent2">
                    <a:shade val="58000"/>
                    <a:satMod val="103000"/>
                    <a:lumMod val="102000"/>
                    <a:tint val="94000"/>
                  </a:schemeClr>
                </a:gs>
                <a:gs pos="50000">
                  <a:schemeClr val="accent2">
                    <a:shade val="58000"/>
                    <a:satMod val="110000"/>
                    <a:lumMod val="100000"/>
                    <a:shade val="100000"/>
                  </a:schemeClr>
                </a:gs>
                <a:gs pos="100000">
                  <a:schemeClr val="accent2">
                    <a:shade val="58000"/>
                    <a:lumMod val="99000"/>
                    <a:satMod val="120000"/>
                    <a:shade val="78000"/>
                  </a:schemeClr>
                </a:gs>
              </a:gsLst>
              <a:lin ang="5400000" scaled="0"/>
            </a:gradFill>
            <a:ln>
              <a:noFill/>
            </a:ln>
            <a:effectLst/>
          </c:spPr>
          <c:invertIfNegative val="0"/>
          <c:dLbls>
            <c:dLbl>
              <c:idx val="0"/>
              <c:layout>
                <c:manualLayout>
                  <c:x val="9.9058940069337632E-4"/>
                  <c:y val="-1.302931596091208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702-4759-8FA6-53060137A615}"/>
                </c:ext>
              </c:extLst>
            </c:dLbl>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E3-risk</c:v>
                </c:pt>
              </c:strCache>
            </c:strRef>
          </c:cat>
          <c:val>
            <c:numRef>
              <c:f>Sheet1!$B$2</c:f>
              <c:numCache>
                <c:formatCode>0.00_ </c:formatCode>
                <c:ptCount val="1"/>
                <c:pt idx="0">
                  <c:v>5.19</c:v>
                </c:pt>
              </c:numCache>
            </c:numRef>
          </c:val>
          <c:extLst>
            <c:ext xmlns:c16="http://schemas.microsoft.com/office/drawing/2014/chart" uri="{C3380CC4-5D6E-409C-BE32-E72D297353CC}">
              <c16:uniqueId val="{00000001-B702-4759-8FA6-53060137A615}"/>
            </c:ext>
          </c:extLst>
        </c:ser>
        <c:ser>
          <c:idx val="1"/>
          <c:order val="1"/>
          <c:tx>
            <c:strRef>
              <c:f>Sheet1!$C$1</c:f>
              <c:strCache>
                <c:ptCount val="1"/>
                <c:pt idx="0">
                  <c:v>Slightly-low conditional probability</c:v>
                </c:pt>
              </c:strCache>
            </c:strRef>
          </c:tx>
          <c:spPr>
            <a:gradFill rotWithShape="1">
              <a:gsLst>
                <a:gs pos="0">
                  <a:schemeClr val="accent2">
                    <a:shade val="86000"/>
                    <a:satMod val="103000"/>
                    <a:lumMod val="102000"/>
                    <a:tint val="94000"/>
                  </a:schemeClr>
                </a:gs>
                <a:gs pos="50000">
                  <a:schemeClr val="accent2">
                    <a:shade val="86000"/>
                    <a:satMod val="110000"/>
                    <a:lumMod val="100000"/>
                    <a:shade val="100000"/>
                  </a:schemeClr>
                </a:gs>
                <a:gs pos="100000">
                  <a:schemeClr val="accent2">
                    <a:shade val="86000"/>
                    <a:lumMod val="99000"/>
                    <a:satMod val="120000"/>
                    <a:shade val="78000"/>
                  </a:schemeClr>
                </a:gs>
              </a:gsLst>
              <a:lin ang="5400000" scaled="0"/>
            </a:gradFill>
            <a:ln>
              <a:noFill/>
            </a:ln>
            <a:effectLst/>
          </c:spPr>
          <c:invertIfNegative val="0"/>
          <c:dLbls>
            <c:dLbl>
              <c:idx val="0"/>
              <c:layout>
                <c:manualLayout>
                  <c:x val="-7.264238354650338E-17"/>
                  <c:y val="-1.302931596091211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702-4759-8FA6-53060137A615}"/>
                </c:ext>
              </c:extLst>
            </c:dLbl>
            <c:spPr>
              <a:noFill/>
              <a:ln>
                <a:noFill/>
              </a:ln>
              <a:effectLst/>
            </c:spPr>
            <c:txPr>
              <a:bodyPr rot="0" spcFirstLastPara="1" vertOverflow="ellipsis" vert="horz" wrap="square" anchor="ctr" anchorCtr="1"/>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c:f>
              <c:strCache>
                <c:ptCount val="1"/>
                <c:pt idx="0">
                  <c:v>E3-risk</c:v>
                </c:pt>
              </c:strCache>
            </c:strRef>
          </c:cat>
          <c:val>
            <c:numRef>
              <c:f>Sheet1!$C$2</c:f>
              <c:numCache>
                <c:formatCode>0.00_ </c:formatCode>
                <c:ptCount val="1"/>
                <c:pt idx="0">
                  <c:v>4.57</c:v>
                </c:pt>
              </c:numCache>
            </c:numRef>
          </c:val>
          <c:extLst>
            <c:ext xmlns:c16="http://schemas.microsoft.com/office/drawing/2014/chart" uri="{C3380CC4-5D6E-409C-BE32-E72D297353CC}">
              <c16:uniqueId val="{00000003-B702-4759-8FA6-53060137A615}"/>
            </c:ext>
          </c:extLst>
        </c:ser>
        <c:ser>
          <c:idx val="2"/>
          <c:order val="2"/>
          <c:tx>
            <c:strRef>
              <c:f>Sheet1!$D$1</c:f>
              <c:strCache>
                <c:ptCount val="1"/>
                <c:pt idx="0">
                  <c:v>Low conditional probability</c:v>
                </c:pt>
              </c:strCache>
            </c:strRef>
          </c:tx>
          <c:spPr>
            <a:gradFill rotWithShape="1">
              <a:gsLst>
                <a:gs pos="0">
                  <a:schemeClr val="accent2">
                    <a:tint val="86000"/>
                    <a:satMod val="103000"/>
                    <a:lumMod val="102000"/>
                    <a:tint val="94000"/>
                  </a:schemeClr>
                </a:gs>
                <a:gs pos="50000">
                  <a:schemeClr val="accent2">
                    <a:tint val="86000"/>
                    <a:satMod val="110000"/>
                    <a:lumMod val="100000"/>
                    <a:shade val="100000"/>
                  </a:schemeClr>
                </a:gs>
                <a:gs pos="100000">
                  <a:schemeClr val="accent2">
                    <a:tint val="86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E3-risk</c:v>
                </c:pt>
              </c:strCache>
            </c:strRef>
          </c:cat>
          <c:val>
            <c:numRef>
              <c:f>Sheet1!$D$2</c:f>
              <c:numCache>
                <c:formatCode>General</c:formatCode>
                <c:ptCount val="1"/>
                <c:pt idx="0">
                  <c:v>4.25</c:v>
                </c:pt>
              </c:numCache>
            </c:numRef>
          </c:val>
          <c:extLst>
            <c:ext xmlns:c16="http://schemas.microsoft.com/office/drawing/2014/chart" uri="{C3380CC4-5D6E-409C-BE32-E72D297353CC}">
              <c16:uniqueId val="{00000004-B702-4759-8FA6-53060137A615}"/>
            </c:ext>
          </c:extLst>
        </c:ser>
        <c:ser>
          <c:idx val="3"/>
          <c:order val="3"/>
          <c:tx>
            <c:strRef>
              <c:f>Sheet1!$E$1</c:f>
              <c:strCache>
                <c:ptCount val="1"/>
                <c:pt idx="0">
                  <c:v>Very-low conditional probability</c:v>
                </c:pt>
              </c:strCache>
            </c:strRef>
          </c:tx>
          <c:spPr>
            <a:gradFill rotWithShape="1">
              <a:gsLst>
                <a:gs pos="0">
                  <a:schemeClr val="accent2">
                    <a:tint val="58000"/>
                    <a:satMod val="103000"/>
                    <a:lumMod val="102000"/>
                    <a:tint val="94000"/>
                  </a:schemeClr>
                </a:gs>
                <a:gs pos="50000">
                  <a:schemeClr val="accent2">
                    <a:tint val="58000"/>
                    <a:satMod val="110000"/>
                    <a:lumMod val="100000"/>
                    <a:shade val="100000"/>
                  </a:schemeClr>
                </a:gs>
                <a:gs pos="100000">
                  <a:schemeClr val="accent2">
                    <a:tint val="58000"/>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Sheet1!$A$2</c:f>
              <c:strCache>
                <c:ptCount val="1"/>
                <c:pt idx="0">
                  <c:v>E3-risk</c:v>
                </c:pt>
              </c:strCache>
            </c:strRef>
          </c:cat>
          <c:val>
            <c:numRef>
              <c:f>Sheet1!$E$2</c:f>
              <c:numCache>
                <c:formatCode>General</c:formatCode>
                <c:ptCount val="1"/>
                <c:pt idx="0">
                  <c:v>4.62</c:v>
                </c:pt>
              </c:numCache>
            </c:numRef>
          </c:val>
          <c:extLst>
            <c:ext xmlns:c16="http://schemas.microsoft.com/office/drawing/2014/chart" uri="{C3380CC4-5D6E-409C-BE32-E72D297353CC}">
              <c16:uniqueId val="{00000005-B702-4759-8FA6-53060137A615}"/>
            </c:ext>
          </c:extLst>
        </c:ser>
        <c:dLbls>
          <c:dLblPos val="outEnd"/>
          <c:showLegendKey val="0"/>
          <c:showVal val="1"/>
          <c:showCatName val="0"/>
          <c:showSerName val="0"/>
          <c:showPercent val="0"/>
          <c:showBubbleSize val="0"/>
        </c:dLbls>
        <c:gapWidth val="100"/>
        <c:overlap val="-24"/>
        <c:axId val="713734863"/>
        <c:axId val="713300319"/>
      </c:barChart>
      <c:catAx>
        <c:axId val="713734863"/>
        <c:scaling>
          <c:orientation val="minMax"/>
        </c:scaling>
        <c:delete val="0"/>
        <c:axPos val="b"/>
        <c:numFmt formatCode="General" sourceLinked="1"/>
        <c:majorTickMark val="none"/>
        <c:minorTickMark val="none"/>
        <c:tickLblPos val="nextTo"/>
        <c:spPr>
          <a:noFill/>
          <a:ln w="25400" cap="flat" cmpd="sng" algn="ctr">
            <a:solidFill>
              <a:schemeClr val="dk1"/>
            </a:solidFill>
            <a:prstDash val="solid"/>
            <a:miter lim="800000"/>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713300319"/>
        <c:crosses val="autoZero"/>
        <c:auto val="1"/>
        <c:lblAlgn val="ctr"/>
        <c:lblOffset val="100"/>
        <c:noMultiLvlLbl val="0"/>
      </c:catAx>
      <c:valAx>
        <c:axId val="713300319"/>
        <c:scaling>
          <c:orientation val="minMax"/>
          <c:max val="6"/>
          <c:min val="1"/>
        </c:scaling>
        <c:delete val="0"/>
        <c:axPos val="l"/>
        <c:numFmt formatCode="0.00_ " sourceLinked="1"/>
        <c:majorTickMark val="none"/>
        <c:minorTickMark val="none"/>
        <c:tickLblPos val="nextTo"/>
        <c:spPr>
          <a:noFill/>
          <a:ln w="25400">
            <a:solidFill>
              <a:schemeClr val="tx1">
                <a:lumMod val="50000"/>
                <a:lumOff val="50000"/>
              </a:schemeClr>
            </a:solidFill>
          </a:ln>
          <a:effectLst/>
        </c:spPr>
        <c:txPr>
          <a:bodyPr rot="-60000000" spcFirstLastPara="1" vertOverflow="ellipsis" vert="horz" wrap="square" anchor="ctr" anchorCtr="1"/>
          <a:lstStyle/>
          <a:p>
            <a:pPr>
              <a:defRPr sz="12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crossAx val="713734863"/>
        <c:crosses val="autoZero"/>
        <c:crossBetween val="between"/>
      </c:valAx>
      <c:spPr>
        <a:noFill/>
        <a:ln>
          <a:noFill/>
        </a:ln>
        <a:effectLst/>
      </c:spPr>
    </c:plotArea>
    <c:legend>
      <c:legendPos val="b"/>
      <c:layout>
        <c:manualLayout>
          <c:xMode val="edge"/>
          <c:yMode val="edge"/>
          <c:x val="0.77014090007041802"/>
          <c:y val="1.6174978127734035E-2"/>
          <c:w val="0.22985912761975416"/>
          <c:h val="5.5226449103500615E-2"/>
        </c:manualLayout>
      </c:layout>
      <c:overlay val="0"/>
      <c:spPr>
        <a:noFill/>
        <a:ln>
          <a:noFill/>
        </a:ln>
        <a:effectLst/>
      </c:spPr>
      <c:txPr>
        <a:bodyPr rot="0" spcFirstLastPara="1" vertOverflow="ellipsis" vert="horz" wrap="square" anchor="ctr" anchorCtr="1"/>
        <a:lstStyle/>
        <a:p>
          <a:pPr>
            <a:defRPr sz="1400" b="1" i="0" u="none" strike="noStrike" kern="1200" baseline="0">
              <a:solidFill>
                <a:schemeClr val="tx2"/>
              </a:solidFill>
              <a:latin typeface="Calibri" panose="020F0502020204030204" pitchFamily="34" charset="0"/>
              <a:ea typeface="+mn-ea"/>
              <a:cs typeface="Calibri" panose="020F050202020403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latin typeface="Calibri" panose="020F0502020204030204" pitchFamily="34" charset="0"/>
          <a:cs typeface="Calibri" panose="020F0502020204030204"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74FC32-19D3-4BA3-A870-5BF461B3A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a:extLst>
              <a:ext uri="{FF2B5EF4-FFF2-40B4-BE49-F238E27FC236}">
                <a16:creationId xmlns:a16="http://schemas.microsoft.com/office/drawing/2014/main" id="{EB1FC470-96AA-410D-8EBE-BEA2DB7706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D5486A0-F3AD-45E2-AC76-52FE6191E73B}" type="datetimeFigureOut">
              <a:rPr lang="en-HK" smtClean="0"/>
              <a:t>23/2/2025</a:t>
            </a:fld>
            <a:endParaRPr lang="en-HK"/>
          </a:p>
        </p:txBody>
      </p:sp>
      <p:sp>
        <p:nvSpPr>
          <p:cNvPr id="4" name="Footer Placeholder 3">
            <a:extLst>
              <a:ext uri="{FF2B5EF4-FFF2-40B4-BE49-F238E27FC236}">
                <a16:creationId xmlns:a16="http://schemas.microsoft.com/office/drawing/2014/main" id="{94182A6B-E02E-415F-A43B-871B6BE8D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5" name="Slide Number Placeholder 4">
            <a:extLst>
              <a:ext uri="{FF2B5EF4-FFF2-40B4-BE49-F238E27FC236}">
                <a16:creationId xmlns:a16="http://schemas.microsoft.com/office/drawing/2014/main" id="{4B27AB9D-E2F3-4EAE-94B1-AEF9B471FF2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5F12DB3-D007-4C6E-8519-616864739FD5}" type="slidenum">
              <a:rPr lang="en-HK" smtClean="0"/>
              <a:t>‹#›</a:t>
            </a:fld>
            <a:endParaRPr lang="en-HK"/>
          </a:p>
        </p:txBody>
      </p:sp>
    </p:spTree>
    <p:extLst>
      <p:ext uri="{BB962C8B-B14F-4D97-AF65-F5344CB8AC3E}">
        <p14:creationId xmlns:p14="http://schemas.microsoft.com/office/powerpoint/2010/main" val="6998718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H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8DB2F6-D306-473C-B558-7E259113F262}" type="datetimeFigureOut">
              <a:rPr lang="en-HK" smtClean="0"/>
              <a:t>23/2/2025</a:t>
            </a:fld>
            <a:endParaRPr lang="en-H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H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H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7C564B-29A9-4DFA-830C-5C1C9FAACA20}" type="slidenum">
              <a:rPr lang="en-HK" smtClean="0"/>
              <a:t>‹#›</a:t>
            </a:fld>
            <a:endParaRPr lang="en-HK"/>
          </a:p>
        </p:txBody>
      </p:sp>
    </p:spTree>
    <p:extLst>
      <p:ext uri="{BB962C8B-B14F-4D97-AF65-F5344CB8AC3E}">
        <p14:creationId xmlns:p14="http://schemas.microsoft.com/office/powerpoint/2010/main" val="3245514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4</a:t>
            </a:fld>
            <a:endParaRPr lang="en-HK"/>
          </a:p>
        </p:txBody>
      </p:sp>
    </p:spTree>
    <p:extLst>
      <p:ext uri="{BB962C8B-B14F-4D97-AF65-F5344CB8AC3E}">
        <p14:creationId xmlns:p14="http://schemas.microsoft.com/office/powerpoint/2010/main" val="40859604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38</a:t>
            </a:fld>
            <a:endParaRPr lang="en-HK"/>
          </a:p>
        </p:txBody>
      </p:sp>
    </p:spTree>
    <p:extLst>
      <p:ext uri="{BB962C8B-B14F-4D97-AF65-F5344CB8AC3E}">
        <p14:creationId xmlns:p14="http://schemas.microsoft.com/office/powerpoint/2010/main" val="101986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5</a:t>
            </a:fld>
            <a:endParaRPr lang="en-HK"/>
          </a:p>
        </p:txBody>
      </p:sp>
    </p:spTree>
    <p:extLst>
      <p:ext uri="{BB962C8B-B14F-4D97-AF65-F5344CB8AC3E}">
        <p14:creationId xmlns:p14="http://schemas.microsoft.com/office/powerpoint/2010/main" val="2637717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6</a:t>
            </a:fld>
            <a:endParaRPr lang="en-HK"/>
          </a:p>
        </p:txBody>
      </p:sp>
    </p:spTree>
    <p:extLst>
      <p:ext uri="{BB962C8B-B14F-4D97-AF65-F5344CB8AC3E}">
        <p14:creationId xmlns:p14="http://schemas.microsoft.com/office/powerpoint/2010/main" val="1367741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8</a:t>
            </a:fld>
            <a:endParaRPr lang="en-HK"/>
          </a:p>
        </p:txBody>
      </p:sp>
    </p:spTree>
    <p:extLst>
      <p:ext uri="{BB962C8B-B14F-4D97-AF65-F5344CB8AC3E}">
        <p14:creationId xmlns:p14="http://schemas.microsoft.com/office/powerpoint/2010/main" val="13419087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12</a:t>
            </a:fld>
            <a:endParaRPr lang="en-HK"/>
          </a:p>
        </p:txBody>
      </p:sp>
    </p:spTree>
    <p:extLst>
      <p:ext uri="{BB962C8B-B14F-4D97-AF65-F5344CB8AC3E}">
        <p14:creationId xmlns:p14="http://schemas.microsoft.com/office/powerpoint/2010/main" val="72206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14</a:t>
            </a:fld>
            <a:endParaRPr lang="en-HK"/>
          </a:p>
        </p:txBody>
      </p:sp>
    </p:spTree>
    <p:extLst>
      <p:ext uri="{BB962C8B-B14F-4D97-AF65-F5344CB8AC3E}">
        <p14:creationId xmlns:p14="http://schemas.microsoft.com/office/powerpoint/2010/main" val="566873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18</a:t>
            </a:fld>
            <a:endParaRPr lang="en-HK"/>
          </a:p>
        </p:txBody>
      </p:sp>
    </p:spTree>
    <p:extLst>
      <p:ext uri="{BB962C8B-B14F-4D97-AF65-F5344CB8AC3E}">
        <p14:creationId xmlns:p14="http://schemas.microsoft.com/office/powerpoint/2010/main" val="2785199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20</a:t>
            </a:fld>
            <a:endParaRPr lang="en-HK"/>
          </a:p>
        </p:txBody>
      </p:sp>
    </p:spTree>
    <p:extLst>
      <p:ext uri="{BB962C8B-B14F-4D97-AF65-F5344CB8AC3E}">
        <p14:creationId xmlns:p14="http://schemas.microsoft.com/office/powerpoint/2010/main" val="30911957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347C564B-29A9-4DFA-830C-5C1C9FAACA20}" type="slidenum">
              <a:rPr lang="en-HK" smtClean="0"/>
              <a:t>34</a:t>
            </a:fld>
            <a:endParaRPr lang="en-HK"/>
          </a:p>
        </p:txBody>
      </p:sp>
    </p:spTree>
    <p:extLst>
      <p:ext uri="{BB962C8B-B14F-4D97-AF65-F5344CB8AC3E}">
        <p14:creationId xmlns:p14="http://schemas.microsoft.com/office/powerpoint/2010/main" val="74784994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5F29745C-B1FB-433A-9762-CE6246765A7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941" y="-2420"/>
            <a:ext cx="12192000" cy="6860420"/>
          </a:xfrm>
          <a:prstGeom prst="rect">
            <a:avLst/>
          </a:prstGeom>
        </p:spPr>
      </p:pic>
      <p:sp>
        <p:nvSpPr>
          <p:cNvPr id="2" name="Title 1">
            <a:extLst>
              <a:ext uri="{FF2B5EF4-FFF2-40B4-BE49-F238E27FC236}">
                <a16:creationId xmlns:a16="http://schemas.microsoft.com/office/drawing/2014/main" id="{06F7FAE8-F9BE-4202-9B3F-7667491275C8}"/>
              </a:ext>
            </a:extLst>
          </p:cNvPr>
          <p:cNvSpPr>
            <a:spLocks noGrp="1"/>
          </p:cNvSpPr>
          <p:nvPr>
            <p:ph type="ctrTitle"/>
          </p:nvPr>
        </p:nvSpPr>
        <p:spPr>
          <a:xfrm>
            <a:off x="538960" y="2028788"/>
            <a:ext cx="5663013" cy="1182998"/>
          </a:xfrm>
        </p:spPr>
        <p:txBody>
          <a:bodyPr anchor="b">
            <a:noAutofit/>
          </a:bodyPr>
          <a:lstStyle>
            <a:lvl1pPr algn="l">
              <a:defRPr sz="2800" b="1">
                <a:latin typeface="Malgun Gothic" panose="020B0503020000020004" pitchFamily="34" charset="-127"/>
                <a:ea typeface="Malgun Gothic" panose="020B0503020000020004" pitchFamily="34" charset="-127"/>
              </a:defRPr>
            </a:lvl1pPr>
          </a:lstStyle>
          <a:p>
            <a:r>
              <a:rPr lang="en-US" dirty="0"/>
              <a:t>Click to edit Master title style</a:t>
            </a:r>
            <a:endParaRPr lang="en-HK" dirty="0"/>
          </a:p>
        </p:txBody>
      </p:sp>
      <p:sp>
        <p:nvSpPr>
          <p:cNvPr id="3" name="Subtitle 2">
            <a:extLst>
              <a:ext uri="{FF2B5EF4-FFF2-40B4-BE49-F238E27FC236}">
                <a16:creationId xmlns:a16="http://schemas.microsoft.com/office/drawing/2014/main" id="{14DBAE3F-E6C9-4E65-B39A-82BCA122ED20}"/>
              </a:ext>
            </a:extLst>
          </p:cNvPr>
          <p:cNvSpPr>
            <a:spLocks noGrp="1"/>
          </p:cNvSpPr>
          <p:nvPr>
            <p:ph type="subTitle" idx="1"/>
          </p:nvPr>
        </p:nvSpPr>
        <p:spPr>
          <a:xfrm>
            <a:off x="538960" y="3211786"/>
            <a:ext cx="2103895" cy="216004"/>
          </a:xfrm>
        </p:spPr>
        <p:txBody>
          <a:bodyPr>
            <a:noAutofit/>
          </a:bodyPr>
          <a:lstStyle>
            <a:lvl1pPr marL="0" indent="0" algn="l">
              <a:buNone/>
              <a:defRPr sz="2000" b="1">
                <a:latin typeface="Malgun Gothic" panose="020B0503020000020004" pitchFamily="34" charset="-127"/>
                <a:ea typeface="Malgun Gothic" panose="020B0503020000020004" pitchFamily="34" charset="-12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HK" dirty="0"/>
          </a:p>
        </p:txBody>
      </p:sp>
      <p:sp>
        <p:nvSpPr>
          <p:cNvPr id="4" name="Date Placeholder 3">
            <a:extLst>
              <a:ext uri="{FF2B5EF4-FFF2-40B4-BE49-F238E27FC236}">
                <a16:creationId xmlns:a16="http://schemas.microsoft.com/office/drawing/2014/main" id="{74BF2F48-261B-49F9-845F-CCE06A3E4919}"/>
              </a:ext>
            </a:extLst>
          </p:cNvPr>
          <p:cNvSpPr>
            <a:spLocks noGrp="1"/>
          </p:cNvSpPr>
          <p:nvPr>
            <p:ph type="dt" sz="half" idx="10"/>
          </p:nvPr>
        </p:nvSpPr>
        <p:spPr/>
        <p:txBody>
          <a:bodyPr/>
          <a:lstStyle/>
          <a:p>
            <a:fld id="{1FDEF71E-CC63-4C53-B480-4D25F4292B61}" type="datetimeFigureOut">
              <a:rPr lang="en-HK" smtClean="0"/>
              <a:t>23/2/2025</a:t>
            </a:fld>
            <a:endParaRPr lang="en-HK"/>
          </a:p>
        </p:txBody>
      </p:sp>
      <p:sp>
        <p:nvSpPr>
          <p:cNvPr id="5" name="Footer Placeholder 4">
            <a:extLst>
              <a:ext uri="{FF2B5EF4-FFF2-40B4-BE49-F238E27FC236}">
                <a16:creationId xmlns:a16="http://schemas.microsoft.com/office/drawing/2014/main" id="{03AA38B1-CFE2-4396-BD77-E4A62220C27F}"/>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9B37FBF2-C77D-4A8B-AB50-96E3440B07F0}"/>
              </a:ext>
            </a:extLst>
          </p:cNvPr>
          <p:cNvSpPr>
            <a:spLocks noGrp="1"/>
          </p:cNvSpPr>
          <p:nvPr>
            <p:ph type="sldNum" sz="quarter" idx="12"/>
          </p:nvPr>
        </p:nvSpPr>
        <p:spPr/>
        <p:txBody>
          <a:bodyPr/>
          <a:lstStyle/>
          <a:p>
            <a:fld id="{FCA9EFFF-D365-4F33-847F-7D9D9B49DF26}" type="slidenum">
              <a:rPr lang="en-HK" smtClean="0"/>
              <a:t>‹#›</a:t>
            </a:fld>
            <a:endParaRPr lang="en-HK"/>
          </a:p>
        </p:txBody>
      </p:sp>
    </p:spTree>
    <p:extLst>
      <p:ext uri="{BB962C8B-B14F-4D97-AF65-F5344CB8AC3E}">
        <p14:creationId xmlns:p14="http://schemas.microsoft.com/office/powerpoint/2010/main" val="1578739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D14C2254-40EF-4154-8B56-D74D6C2C93D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150" y="0"/>
            <a:ext cx="12187700" cy="6858000"/>
          </a:xfrm>
          <a:prstGeom prst="rect">
            <a:avLst/>
          </a:prstGeom>
        </p:spPr>
      </p:pic>
      <p:sp>
        <p:nvSpPr>
          <p:cNvPr id="2" name="Title 1">
            <a:extLst>
              <a:ext uri="{FF2B5EF4-FFF2-40B4-BE49-F238E27FC236}">
                <a16:creationId xmlns:a16="http://schemas.microsoft.com/office/drawing/2014/main" id="{6D2BDAEB-F92E-461B-AA4C-6C26CE2640D4}"/>
              </a:ext>
            </a:extLst>
          </p:cNvPr>
          <p:cNvSpPr>
            <a:spLocks noGrp="1"/>
          </p:cNvSpPr>
          <p:nvPr>
            <p:ph type="title"/>
          </p:nvPr>
        </p:nvSpPr>
        <p:spPr>
          <a:xfrm>
            <a:off x="0" y="2359526"/>
            <a:ext cx="12191999" cy="461665"/>
          </a:xfrm>
        </p:spPr>
        <p:txBody>
          <a:bodyPr>
            <a:normAutofit/>
          </a:bodyPr>
          <a:lstStyle>
            <a:lvl1pPr algn="ctr">
              <a:defRPr lang="en-HK" sz="2400" b="1" kern="1200">
                <a:solidFill>
                  <a:schemeClr val="tx1"/>
                </a:solidFill>
                <a:latin typeface="Malgun Gothic" panose="020B0503020000020004" pitchFamily="34" charset="-127"/>
                <a:ea typeface="Malgun Gothic" panose="020B0503020000020004" pitchFamily="34" charset="-127"/>
                <a:cs typeface="Ebrima" panose="02000000000000000000" pitchFamily="2" charset="0"/>
              </a:defRPr>
            </a:lvl1pPr>
          </a:lstStyle>
          <a:p>
            <a:r>
              <a:rPr lang="en-US" dirty="0"/>
              <a:t>Click to edit Master title style</a:t>
            </a:r>
            <a:endParaRPr lang="en-HK" dirty="0"/>
          </a:p>
        </p:txBody>
      </p:sp>
      <p:sp>
        <p:nvSpPr>
          <p:cNvPr id="4" name="Date Placeholder 3">
            <a:extLst>
              <a:ext uri="{FF2B5EF4-FFF2-40B4-BE49-F238E27FC236}">
                <a16:creationId xmlns:a16="http://schemas.microsoft.com/office/drawing/2014/main" id="{A8B57BEA-0D06-46DC-911D-E017D0F7FE5D}"/>
              </a:ext>
            </a:extLst>
          </p:cNvPr>
          <p:cNvSpPr>
            <a:spLocks noGrp="1"/>
          </p:cNvSpPr>
          <p:nvPr>
            <p:ph type="dt" sz="half" idx="10"/>
          </p:nvPr>
        </p:nvSpPr>
        <p:spPr/>
        <p:txBody>
          <a:bodyPr/>
          <a:lstStyle/>
          <a:p>
            <a:fld id="{1FDEF71E-CC63-4C53-B480-4D25F4292B61}" type="datetimeFigureOut">
              <a:rPr lang="en-HK" smtClean="0"/>
              <a:t>23/2/2025</a:t>
            </a:fld>
            <a:endParaRPr lang="en-HK"/>
          </a:p>
        </p:txBody>
      </p:sp>
      <p:sp>
        <p:nvSpPr>
          <p:cNvPr id="5" name="Footer Placeholder 4">
            <a:extLst>
              <a:ext uri="{FF2B5EF4-FFF2-40B4-BE49-F238E27FC236}">
                <a16:creationId xmlns:a16="http://schemas.microsoft.com/office/drawing/2014/main" id="{9FDD960F-E68B-4CAC-9FC1-1162C5EF868E}"/>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48378862-7783-4259-8ECB-D6EDA7A26151}"/>
              </a:ext>
            </a:extLst>
          </p:cNvPr>
          <p:cNvSpPr>
            <a:spLocks noGrp="1"/>
          </p:cNvSpPr>
          <p:nvPr>
            <p:ph type="sldNum" sz="quarter" idx="12"/>
          </p:nvPr>
        </p:nvSpPr>
        <p:spPr/>
        <p:txBody>
          <a:bodyPr/>
          <a:lstStyle/>
          <a:p>
            <a:fld id="{FCA9EFFF-D365-4F33-847F-7D9D9B49DF26}" type="slidenum">
              <a:rPr lang="en-HK" smtClean="0"/>
              <a:t>‹#›</a:t>
            </a:fld>
            <a:endParaRPr lang="en-HK"/>
          </a:p>
        </p:txBody>
      </p:sp>
    </p:spTree>
    <p:extLst>
      <p:ext uri="{BB962C8B-B14F-4D97-AF65-F5344CB8AC3E}">
        <p14:creationId xmlns:p14="http://schemas.microsoft.com/office/powerpoint/2010/main" val="3321648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A close up of a logo&#10;&#10;Description automatically generated">
            <a:extLst>
              <a:ext uri="{FF2B5EF4-FFF2-40B4-BE49-F238E27FC236}">
                <a16:creationId xmlns:a16="http://schemas.microsoft.com/office/drawing/2014/main" id="{4B1BF902-025E-4DA3-993F-6B5E6BFBF7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 y="0"/>
            <a:ext cx="12190926" cy="6858000"/>
          </a:xfrm>
          <a:prstGeom prst="rect">
            <a:avLst/>
          </a:prstGeom>
        </p:spPr>
      </p:pic>
      <p:sp>
        <p:nvSpPr>
          <p:cNvPr id="2" name="Title 1">
            <a:extLst>
              <a:ext uri="{FF2B5EF4-FFF2-40B4-BE49-F238E27FC236}">
                <a16:creationId xmlns:a16="http://schemas.microsoft.com/office/drawing/2014/main" id="{1A43A04B-E558-4654-861F-443F338BD4B8}"/>
              </a:ext>
            </a:extLst>
          </p:cNvPr>
          <p:cNvSpPr>
            <a:spLocks noGrp="1"/>
          </p:cNvSpPr>
          <p:nvPr>
            <p:ph type="title"/>
          </p:nvPr>
        </p:nvSpPr>
        <p:spPr>
          <a:xfrm>
            <a:off x="3220508" y="2194465"/>
            <a:ext cx="5586042" cy="453332"/>
          </a:xfrm>
        </p:spPr>
        <p:txBody>
          <a:bodyPr anchor="b">
            <a:normAutofit/>
          </a:bodyPr>
          <a:lstStyle>
            <a:lvl1pPr>
              <a:defRPr lang="en-HK" sz="1800" b="1" kern="1200" dirty="0">
                <a:solidFill>
                  <a:schemeClr val="tx1"/>
                </a:solidFill>
                <a:latin typeface="Malgun Gothic" panose="020B0503020000020004" pitchFamily="34" charset="-127"/>
                <a:ea typeface="Malgun Gothic" panose="020B0503020000020004" pitchFamily="34" charset="-127"/>
                <a:cs typeface="+mn-cs"/>
              </a:defRPr>
            </a:lvl1pPr>
          </a:lstStyle>
          <a:p>
            <a:r>
              <a:rPr lang="en-US" dirty="0"/>
              <a:t>Click to edit Master title style</a:t>
            </a:r>
            <a:endParaRPr lang="en-HK" dirty="0"/>
          </a:p>
        </p:txBody>
      </p:sp>
      <p:sp>
        <p:nvSpPr>
          <p:cNvPr id="3" name="Text Placeholder 2">
            <a:extLst>
              <a:ext uri="{FF2B5EF4-FFF2-40B4-BE49-F238E27FC236}">
                <a16:creationId xmlns:a16="http://schemas.microsoft.com/office/drawing/2014/main" id="{9EAD0675-E235-41B6-955F-A1617E70F04E}"/>
              </a:ext>
            </a:extLst>
          </p:cNvPr>
          <p:cNvSpPr>
            <a:spLocks noGrp="1"/>
          </p:cNvSpPr>
          <p:nvPr>
            <p:ph type="body" idx="1"/>
          </p:nvPr>
        </p:nvSpPr>
        <p:spPr>
          <a:xfrm>
            <a:off x="3220508" y="2647797"/>
            <a:ext cx="5586042" cy="1308742"/>
          </a:xfrm>
        </p:spPr>
        <p:txBody>
          <a:bodyPr>
            <a:normAutofit/>
          </a:bodyPr>
          <a:lstStyle>
            <a:lvl1pPr marL="0" indent="0">
              <a:buNone/>
              <a:defRPr lang="en-US" sz="1800" kern="1200" dirty="0">
                <a:solidFill>
                  <a:schemeClr val="tx1"/>
                </a:solidFill>
                <a:latin typeface="Malgun Gothic" panose="020B0503020000020004" pitchFamily="34" charset="-127"/>
                <a:ea typeface="Malgun Gothic" panose="020B0503020000020004" pitchFamily="34" charset="-127"/>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79CB3AD9-96D4-4942-804F-A75C323916D9}"/>
              </a:ext>
            </a:extLst>
          </p:cNvPr>
          <p:cNvSpPr>
            <a:spLocks noGrp="1"/>
          </p:cNvSpPr>
          <p:nvPr>
            <p:ph type="dt" sz="half" idx="10"/>
          </p:nvPr>
        </p:nvSpPr>
        <p:spPr/>
        <p:txBody>
          <a:bodyPr/>
          <a:lstStyle/>
          <a:p>
            <a:fld id="{1FDEF71E-CC63-4C53-B480-4D25F4292B61}" type="datetimeFigureOut">
              <a:rPr lang="en-HK" smtClean="0"/>
              <a:t>23/2/2025</a:t>
            </a:fld>
            <a:endParaRPr lang="en-HK"/>
          </a:p>
        </p:txBody>
      </p:sp>
      <p:sp>
        <p:nvSpPr>
          <p:cNvPr id="5" name="Footer Placeholder 4">
            <a:extLst>
              <a:ext uri="{FF2B5EF4-FFF2-40B4-BE49-F238E27FC236}">
                <a16:creationId xmlns:a16="http://schemas.microsoft.com/office/drawing/2014/main" id="{7D58629E-EB49-4C6D-BD6A-52C155B1CD98}"/>
              </a:ext>
            </a:extLst>
          </p:cNvPr>
          <p:cNvSpPr>
            <a:spLocks noGrp="1"/>
          </p:cNvSpPr>
          <p:nvPr>
            <p:ph type="ftr" sz="quarter" idx="11"/>
          </p:nvPr>
        </p:nvSpPr>
        <p:spPr/>
        <p:txBody>
          <a:bodyPr/>
          <a:lstStyle/>
          <a:p>
            <a:endParaRPr lang="en-HK"/>
          </a:p>
        </p:txBody>
      </p:sp>
      <p:sp>
        <p:nvSpPr>
          <p:cNvPr id="6" name="Slide Number Placeholder 5">
            <a:extLst>
              <a:ext uri="{FF2B5EF4-FFF2-40B4-BE49-F238E27FC236}">
                <a16:creationId xmlns:a16="http://schemas.microsoft.com/office/drawing/2014/main" id="{28CA7603-E436-4FF7-AFED-5B3D24D4C830}"/>
              </a:ext>
            </a:extLst>
          </p:cNvPr>
          <p:cNvSpPr>
            <a:spLocks noGrp="1"/>
          </p:cNvSpPr>
          <p:nvPr>
            <p:ph type="sldNum" sz="quarter" idx="12"/>
          </p:nvPr>
        </p:nvSpPr>
        <p:spPr/>
        <p:txBody>
          <a:bodyPr/>
          <a:lstStyle/>
          <a:p>
            <a:fld id="{FCA9EFFF-D365-4F33-847F-7D9D9B49DF26}" type="slidenum">
              <a:rPr lang="en-HK" smtClean="0"/>
              <a:t>‹#›</a:t>
            </a:fld>
            <a:endParaRPr lang="en-HK"/>
          </a:p>
        </p:txBody>
      </p:sp>
    </p:spTree>
    <p:extLst>
      <p:ext uri="{BB962C8B-B14F-4D97-AF65-F5344CB8AC3E}">
        <p14:creationId xmlns:p14="http://schemas.microsoft.com/office/powerpoint/2010/main" val="2615442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8" name="Picture 7" descr="A close up of a logo&#10;&#10;Description automatically generated">
            <a:extLst>
              <a:ext uri="{FF2B5EF4-FFF2-40B4-BE49-F238E27FC236}">
                <a16:creationId xmlns:a16="http://schemas.microsoft.com/office/drawing/2014/main" id="{0D450AC8-3E8F-486F-9B77-630BB7DF0D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37" y="0"/>
            <a:ext cx="12190926" cy="6858000"/>
          </a:xfrm>
          <a:prstGeom prst="rect">
            <a:avLst/>
          </a:prstGeom>
        </p:spPr>
      </p:pic>
      <p:sp>
        <p:nvSpPr>
          <p:cNvPr id="2" name="Title 1">
            <a:extLst>
              <a:ext uri="{FF2B5EF4-FFF2-40B4-BE49-F238E27FC236}">
                <a16:creationId xmlns:a16="http://schemas.microsoft.com/office/drawing/2014/main" id="{D405D232-F2C5-44D7-B6A3-4CDA580AF0BB}"/>
              </a:ext>
            </a:extLst>
          </p:cNvPr>
          <p:cNvSpPr>
            <a:spLocks noGrp="1"/>
          </p:cNvSpPr>
          <p:nvPr>
            <p:ph type="title"/>
          </p:nvPr>
        </p:nvSpPr>
        <p:spPr>
          <a:xfrm>
            <a:off x="6061683" y="1339847"/>
            <a:ext cx="4080479" cy="350841"/>
          </a:xfrm>
        </p:spPr>
        <p:txBody>
          <a:bodyPr>
            <a:normAutofit/>
          </a:bodyPr>
          <a:lstStyle>
            <a:lvl1pPr>
              <a:defRPr lang="en-HK" sz="1800" b="1" kern="1200" dirty="0">
                <a:solidFill>
                  <a:schemeClr val="tx1"/>
                </a:solidFill>
                <a:latin typeface="Malgun Gothic" panose="020B0503020000020004" pitchFamily="34" charset="-127"/>
                <a:ea typeface="Malgun Gothic" panose="020B0503020000020004" pitchFamily="34" charset="-127"/>
                <a:cs typeface="+mn-cs"/>
              </a:defRPr>
            </a:lvl1pPr>
          </a:lstStyle>
          <a:p>
            <a:r>
              <a:rPr lang="en-US" dirty="0"/>
              <a:t>Click to edit Master title style</a:t>
            </a:r>
            <a:endParaRPr lang="en-HK" dirty="0"/>
          </a:p>
        </p:txBody>
      </p:sp>
      <p:sp>
        <p:nvSpPr>
          <p:cNvPr id="3" name="Content Placeholder 2">
            <a:extLst>
              <a:ext uri="{FF2B5EF4-FFF2-40B4-BE49-F238E27FC236}">
                <a16:creationId xmlns:a16="http://schemas.microsoft.com/office/drawing/2014/main" id="{72628B01-1770-4572-B599-A845DA68C7C5}"/>
              </a:ext>
            </a:extLst>
          </p:cNvPr>
          <p:cNvSpPr>
            <a:spLocks noGrp="1"/>
          </p:cNvSpPr>
          <p:nvPr>
            <p:ph sz="half" idx="1"/>
          </p:nvPr>
        </p:nvSpPr>
        <p:spPr>
          <a:xfrm>
            <a:off x="6056698" y="1690688"/>
            <a:ext cx="4114800" cy="3431918"/>
          </a:xfrm>
        </p:spPr>
        <p:txBody>
          <a:bodyPr>
            <a:noAutofit/>
          </a:bodyPr>
          <a:lstStyle>
            <a:lvl1pPr>
              <a:defRPr lang="en-US" sz="1800" kern="1200" dirty="0">
                <a:solidFill>
                  <a:schemeClr val="tx1"/>
                </a:solidFill>
                <a:latin typeface="Malgun Gothic" panose="020B0503020000020004" pitchFamily="34" charset="-127"/>
                <a:ea typeface="Malgun Gothic" panose="020B0503020000020004" pitchFamily="34" charset="-127"/>
                <a:cs typeface="+mn-cs"/>
              </a:defRPr>
            </a:lvl1pPr>
            <a:lvl2pPr>
              <a:defRPr lang="en-US" sz="1800" kern="1200" dirty="0">
                <a:solidFill>
                  <a:schemeClr val="tx1"/>
                </a:solidFill>
                <a:latin typeface="Malgun Gothic" panose="020B0503020000020004" pitchFamily="34" charset="-127"/>
                <a:ea typeface="Malgun Gothic" panose="020B0503020000020004" pitchFamily="34" charset="-127"/>
                <a:cs typeface="+mn-cs"/>
              </a:defRPr>
            </a:lvl2pPr>
            <a:lvl3pPr>
              <a:defRPr lang="en-US" sz="1800" kern="1200" dirty="0">
                <a:solidFill>
                  <a:schemeClr val="tx1"/>
                </a:solidFill>
                <a:latin typeface="Malgun Gothic" panose="020B0503020000020004" pitchFamily="34" charset="-127"/>
                <a:ea typeface="Malgun Gothic" panose="020B0503020000020004" pitchFamily="34" charset="-127"/>
                <a:cs typeface="+mn-cs"/>
              </a:defRPr>
            </a:lvl3pPr>
            <a:lvl4pPr>
              <a:defRPr lang="en-US" sz="1800" kern="1200" dirty="0">
                <a:solidFill>
                  <a:schemeClr val="tx1"/>
                </a:solidFill>
                <a:latin typeface="Malgun Gothic" panose="020B0503020000020004" pitchFamily="34" charset="-127"/>
                <a:ea typeface="Malgun Gothic" panose="020B0503020000020004" pitchFamily="34" charset="-127"/>
                <a:cs typeface="+mn-cs"/>
              </a:defRPr>
            </a:lvl4pPr>
            <a:lvl5pPr>
              <a:defRPr lang="en-HK" sz="1800" kern="1200" dirty="0">
                <a:solidFill>
                  <a:schemeClr val="tx1"/>
                </a:solidFill>
                <a:latin typeface="Malgun Gothic" panose="020B0503020000020004" pitchFamily="34" charset="-127"/>
                <a:ea typeface="Malgun Gothic" panose="020B0503020000020004" pitchFamily="34" charset="-127"/>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HK" dirty="0"/>
          </a:p>
        </p:txBody>
      </p:sp>
      <p:sp>
        <p:nvSpPr>
          <p:cNvPr id="5" name="Date Placeholder 4">
            <a:extLst>
              <a:ext uri="{FF2B5EF4-FFF2-40B4-BE49-F238E27FC236}">
                <a16:creationId xmlns:a16="http://schemas.microsoft.com/office/drawing/2014/main" id="{CA93C8A8-79B2-4178-BA8E-B84398A16983}"/>
              </a:ext>
            </a:extLst>
          </p:cNvPr>
          <p:cNvSpPr>
            <a:spLocks noGrp="1"/>
          </p:cNvSpPr>
          <p:nvPr>
            <p:ph type="dt" sz="half" idx="10"/>
          </p:nvPr>
        </p:nvSpPr>
        <p:spPr/>
        <p:txBody>
          <a:bodyPr/>
          <a:lstStyle/>
          <a:p>
            <a:fld id="{1FDEF71E-CC63-4C53-B480-4D25F4292B61}" type="datetimeFigureOut">
              <a:rPr lang="en-HK" smtClean="0"/>
              <a:t>23/2/2025</a:t>
            </a:fld>
            <a:endParaRPr lang="en-HK"/>
          </a:p>
        </p:txBody>
      </p:sp>
      <p:sp>
        <p:nvSpPr>
          <p:cNvPr id="6" name="Footer Placeholder 5">
            <a:extLst>
              <a:ext uri="{FF2B5EF4-FFF2-40B4-BE49-F238E27FC236}">
                <a16:creationId xmlns:a16="http://schemas.microsoft.com/office/drawing/2014/main" id="{736A1307-D3A6-4CFE-A469-ED08EAF3EB46}"/>
              </a:ext>
            </a:extLst>
          </p:cNvPr>
          <p:cNvSpPr>
            <a:spLocks noGrp="1"/>
          </p:cNvSpPr>
          <p:nvPr>
            <p:ph type="ftr" sz="quarter" idx="11"/>
          </p:nvPr>
        </p:nvSpPr>
        <p:spPr/>
        <p:txBody>
          <a:bodyPr/>
          <a:lstStyle/>
          <a:p>
            <a:endParaRPr lang="en-HK"/>
          </a:p>
        </p:txBody>
      </p:sp>
      <p:sp>
        <p:nvSpPr>
          <p:cNvPr id="7" name="Slide Number Placeholder 6">
            <a:extLst>
              <a:ext uri="{FF2B5EF4-FFF2-40B4-BE49-F238E27FC236}">
                <a16:creationId xmlns:a16="http://schemas.microsoft.com/office/drawing/2014/main" id="{37C82E53-82E1-479D-8922-90D13A0A78CC}"/>
              </a:ext>
            </a:extLst>
          </p:cNvPr>
          <p:cNvSpPr>
            <a:spLocks noGrp="1"/>
          </p:cNvSpPr>
          <p:nvPr>
            <p:ph type="sldNum" sz="quarter" idx="12"/>
          </p:nvPr>
        </p:nvSpPr>
        <p:spPr/>
        <p:txBody>
          <a:bodyPr/>
          <a:lstStyle/>
          <a:p>
            <a:fld id="{FCA9EFFF-D365-4F33-847F-7D9D9B49DF26}" type="slidenum">
              <a:rPr lang="en-HK" smtClean="0"/>
              <a:t>‹#›</a:t>
            </a:fld>
            <a:endParaRPr lang="en-HK"/>
          </a:p>
        </p:txBody>
      </p:sp>
    </p:spTree>
    <p:extLst>
      <p:ext uri="{BB962C8B-B14F-4D97-AF65-F5344CB8AC3E}">
        <p14:creationId xmlns:p14="http://schemas.microsoft.com/office/powerpoint/2010/main" val="15899641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6D2AA0-5636-4D73-B821-A9438BC33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HK"/>
          </a:p>
        </p:txBody>
      </p:sp>
      <p:sp>
        <p:nvSpPr>
          <p:cNvPr id="3" name="Text Placeholder 2">
            <a:extLst>
              <a:ext uri="{FF2B5EF4-FFF2-40B4-BE49-F238E27FC236}">
                <a16:creationId xmlns:a16="http://schemas.microsoft.com/office/drawing/2014/main" id="{9581331A-2F38-4674-9851-299AFE65D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HK"/>
          </a:p>
        </p:txBody>
      </p:sp>
      <p:sp>
        <p:nvSpPr>
          <p:cNvPr id="4" name="Date Placeholder 3">
            <a:extLst>
              <a:ext uri="{FF2B5EF4-FFF2-40B4-BE49-F238E27FC236}">
                <a16:creationId xmlns:a16="http://schemas.microsoft.com/office/drawing/2014/main" id="{216A6583-7EA9-45B6-AAEB-9AF54F37A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DEF71E-CC63-4C53-B480-4D25F4292B61}" type="datetimeFigureOut">
              <a:rPr lang="en-HK" smtClean="0"/>
              <a:t>23/2/2025</a:t>
            </a:fld>
            <a:endParaRPr lang="en-HK"/>
          </a:p>
        </p:txBody>
      </p:sp>
      <p:sp>
        <p:nvSpPr>
          <p:cNvPr id="5" name="Footer Placeholder 4">
            <a:extLst>
              <a:ext uri="{FF2B5EF4-FFF2-40B4-BE49-F238E27FC236}">
                <a16:creationId xmlns:a16="http://schemas.microsoft.com/office/drawing/2014/main" id="{65365F46-04E6-4D31-B0BB-848493CAB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HK"/>
          </a:p>
        </p:txBody>
      </p:sp>
      <p:sp>
        <p:nvSpPr>
          <p:cNvPr id="6" name="Slide Number Placeholder 5">
            <a:extLst>
              <a:ext uri="{FF2B5EF4-FFF2-40B4-BE49-F238E27FC236}">
                <a16:creationId xmlns:a16="http://schemas.microsoft.com/office/drawing/2014/main" id="{174F1E75-7379-482E-8C80-27F06461F9A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A9EFFF-D365-4F33-847F-7D9D9B49DF26}" type="slidenum">
              <a:rPr lang="en-HK" smtClean="0"/>
              <a:t>‹#›</a:t>
            </a:fld>
            <a:endParaRPr lang="en-HK"/>
          </a:p>
        </p:txBody>
      </p:sp>
    </p:spTree>
    <p:extLst>
      <p:ext uri="{BB962C8B-B14F-4D97-AF65-F5344CB8AC3E}">
        <p14:creationId xmlns:p14="http://schemas.microsoft.com/office/powerpoint/2010/main" val="27869628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1AEFE9B-E32F-41A6-B3F4-1D0FAA54E10B}"/>
              </a:ext>
            </a:extLst>
          </p:cNvPr>
          <p:cNvSpPr>
            <a:spLocks noGrp="1"/>
          </p:cNvSpPr>
          <p:nvPr>
            <p:ph type="ctrTitle"/>
          </p:nvPr>
        </p:nvSpPr>
        <p:spPr>
          <a:xfrm>
            <a:off x="538960" y="2028788"/>
            <a:ext cx="8957378" cy="1182998"/>
          </a:xfrm>
        </p:spPr>
        <p:txBody>
          <a:bodyPr/>
          <a:lstStyle/>
          <a:p>
            <a:r>
              <a:rPr lang="en-US" altLang="zh-CN" dirty="0">
                <a:latin typeface="Palatino Linotype" panose="02040502050505030304" pitchFamily="18" charset="0"/>
              </a:rPr>
              <a:t>The Conditional Probability Bias in Risk Valuation</a:t>
            </a:r>
            <a:endParaRPr lang="en-HK" dirty="0">
              <a:latin typeface="Palatino Linotype" panose="02040502050505030304" pitchFamily="18" charset="0"/>
            </a:endParaRPr>
          </a:p>
        </p:txBody>
      </p:sp>
      <p:sp>
        <p:nvSpPr>
          <p:cNvPr id="5" name="Subtitle 4">
            <a:extLst>
              <a:ext uri="{FF2B5EF4-FFF2-40B4-BE49-F238E27FC236}">
                <a16:creationId xmlns:a16="http://schemas.microsoft.com/office/drawing/2014/main" id="{2300E438-28C7-46EC-99EC-138A126D8052}"/>
              </a:ext>
            </a:extLst>
          </p:cNvPr>
          <p:cNvSpPr>
            <a:spLocks noGrp="1"/>
          </p:cNvSpPr>
          <p:nvPr>
            <p:ph type="subTitle" idx="1"/>
          </p:nvPr>
        </p:nvSpPr>
        <p:spPr>
          <a:xfrm>
            <a:off x="538960" y="3538212"/>
            <a:ext cx="5384320" cy="383547"/>
          </a:xfrm>
        </p:spPr>
        <p:txBody>
          <a:bodyPr/>
          <a:lstStyle/>
          <a:p>
            <a:r>
              <a:rPr lang="en-HK" dirty="0">
                <a:latin typeface="Palatino Linotype" panose="02040502050505030304" pitchFamily="18" charset="0"/>
              </a:rPr>
              <a:t>With </a:t>
            </a:r>
            <a:r>
              <a:rPr lang="en-HK" dirty="0" err="1">
                <a:latin typeface="Palatino Linotype" panose="02040502050505030304" pitchFamily="18" charset="0"/>
              </a:rPr>
              <a:t>Yaxu</a:t>
            </a:r>
            <a:r>
              <a:rPr lang="en-US" altLang="zh-CN" dirty="0">
                <a:latin typeface="Palatino Linotype" panose="02040502050505030304" pitchFamily="18" charset="0"/>
              </a:rPr>
              <a:t>an Ran and Emily Prinsloo </a:t>
            </a:r>
            <a:endParaRPr lang="en-HK" dirty="0">
              <a:latin typeface="Palatino Linotype" panose="02040502050505030304" pitchFamily="18" charset="0"/>
            </a:endParaRPr>
          </a:p>
        </p:txBody>
      </p:sp>
    </p:spTree>
    <p:extLst>
      <p:ext uri="{BB962C8B-B14F-4D97-AF65-F5344CB8AC3E}">
        <p14:creationId xmlns:p14="http://schemas.microsoft.com/office/powerpoint/2010/main" val="1809678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As for conditional probability: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Why conditional probability information is more diagnostic?</a:t>
                </a:r>
              </a:p>
              <a:p>
                <a:endParaRPr lang="en-HK" dirty="0">
                  <a:latin typeface="Palatino Linotype" panose="02040502050505030304" pitchFamily="18" charset="0"/>
                </a:endParaRPr>
              </a:p>
              <a:p>
                <a:r>
                  <a:rPr lang="en-HK" dirty="0">
                    <a:latin typeface="Palatino Linotype" panose="02040502050505030304" pitchFamily="18" charset="0"/>
                  </a:rPr>
                  <a:t>When judging a situation, people tend to rely on information that is evaluable, and a statement on conditional probability </a:t>
                </a:r>
                <a14:m>
                  <m:oMath xmlns:m="http://schemas.openxmlformats.org/officeDocument/2006/math">
                    <m:r>
                      <a:rPr lang="en-HK" i="1" dirty="0" smtClean="0">
                        <a:latin typeface="Cambria Math" panose="02040503050406030204" pitchFamily="18" charset="0"/>
                      </a:rPr>
                      <m:t>𝑃</m:t>
                    </m:r>
                    <m:r>
                      <a:rPr lang="en-HK" i="1" dirty="0" smtClean="0">
                        <a:latin typeface="Cambria Math" panose="02040503050406030204" pitchFamily="18" charset="0"/>
                      </a:rPr>
                      <m:t>(</m:t>
                    </m:r>
                    <m:r>
                      <a:rPr lang="en-HK" i="1" dirty="0" smtClean="0">
                        <a:latin typeface="Cambria Math" panose="02040503050406030204" pitchFamily="18" charset="0"/>
                      </a:rPr>
                      <m:t>𝐴</m:t>
                    </m:r>
                    <m:r>
                      <a:rPr lang="en-HK" i="1" dirty="0" smtClean="0">
                        <a:latin typeface="Cambria Math" panose="02040503050406030204" pitchFamily="18" charset="0"/>
                      </a:rPr>
                      <m:t>|</m:t>
                    </m:r>
                    <m:r>
                      <a:rPr lang="en-HK" i="1" dirty="0" smtClean="0">
                        <a:latin typeface="Cambria Math" panose="02040503050406030204" pitchFamily="18" charset="0"/>
                      </a:rPr>
                      <m:t>𝐵</m:t>
                    </m:r>
                    <m:r>
                      <a:rPr lang="en-HK" i="1" dirty="0" smtClean="0">
                        <a:latin typeface="Cambria Math" panose="02040503050406030204" pitchFamily="18" charset="0"/>
                      </a:rPr>
                      <m:t>) </m:t>
                    </m:r>
                  </m:oMath>
                </a14:m>
                <a:r>
                  <a:rPr lang="en-HK" dirty="0">
                    <a:latin typeface="Palatino Linotype" panose="02040502050505030304" pitchFamily="18" charset="0"/>
                  </a:rPr>
                  <a:t>(e.g., the fatality rate among adverse reactions) is perceived to be evaluable because it can be spontaneously compared with a statement of opposite probability </a:t>
                </a:r>
                <a14:m>
                  <m:oMath xmlns:m="http://schemas.openxmlformats.org/officeDocument/2006/math">
                    <m:r>
                      <a:rPr lang="en-HK" i="1" dirty="0" smtClean="0">
                        <a:latin typeface="Cambria Math" panose="02040503050406030204" pitchFamily="18" charset="0"/>
                      </a:rPr>
                      <m:t>𝑃</m:t>
                    </m:r>
                    <m:r>
                      <a:rPr lang="en-HK" i="1" dirty="0" smtClean="0">
                        <a:latin typeface="Cambria Math" panose="02040503050406030204" pitchFamily="18" charset="0"/>
                      </a:rPr>
                      <m:t>(~</m:t>
                    </m:r>
                    <m:r>
                      <a:rPr lang="en-HK" i="1" dirty="0" smtClean="0">
                        <a:latin typeface="Cambria Math" panose="02040503050406030204" pitchFamily="18" charset="0"/>
                      </a:rPr>
                      <m:t>𝐴</m:t>
                    </m:r>
                    <m:r>
                      <a:rPr lang="en-HK" i="1" dirty="0" smtClean="0">
                        <a:latin typeface="Cambria Math" panose="02040503050406030204" pitchFamily="18" charset="0"/>
                      </a:rPr>
                      <m:t>|</m:t>
                    </m:r>
                    <m:r>
                      <a:rPr lang="en-HK" i="1" dirty="0" smtClean="0">
                        <a:latin typeface="Cambria Math" panose="02040503050406030204" pitchFamily="18" charset="0"/>
                      </a:rPr>
                      <m:t>𝐵</m:t>
                    </m:r>
                    <m:r>
                      <a:rPr lang="en-HK" i="1" dirty="0" smtClean="0">
                        <a:latin typeface="Cambria Math" panose="02040503050406030204" pitchFamily="18" charset="0"/>
                      </a:rPr>
                      <m:t>).  </m:t>
                    </m:r>
                  </m:oMath>
                </a14:m>
                <a:endParaRPr lang="en-HK" dirty="0">
                  <a:latin typeface="Palatino Linotype" panose="02040502050505030304" pitchFamily="18" charset="0"/>
                </a:endParaRPr>
              </a:p>
              <a:p>
                <a:endParaRPr lang="en-HK" dirty="0">
                  <a:latin typeface="Palatino Linotype" panose="02040502050505030304" pitchFamily="18" charset="0"/>
                </a:endParaRPr>
              </a:p>
              <a:p>
                <a:r>
                  <a:rPr lang="en-HK" dirty="0">
                    <a:latin typeface="Palatino Linotype" panose="02040502050505030304" pitchFamily="18" charset="0"/>
                  </a:rPr>
                  <a:t>In short, the conditional event can be easily compared with the opposite conditional event.</a:t>
                </a:r>
              </a:p>
            </p:txBody>
          </p:sp>
        </mc:Choice>
        <mc:Fallback xmlns="">
          <p:sp>
            <p:nvSpPr>
              <p:cNvPr id="3" name="Content Placeholder 2">
                <a:extLst>
                  <a:ext uri="{FF2B5EF4-FFF2-40B4-BE49-F238E27FC236}">
                    <a16:creationId xmlns:a16="http://schemas.microsoft.com/office/drawing/2014/main" id="{F4BFAC30-313E-4272-8163-23D45C3EB06B}"/>
                  </a:ext>
                </a:extLst>
              </p:cNvPr>
              <p:cNvSpPr>
                <a:spLocks noGrp="1" noRot="1" noChangeAspect="1" noMove="1" noResize="1" noEditPoints="1" noAdjustHandles="1" noChangeArrowheads="1" noChangeShapeType="1" noTextEdit="1"/>
              </p:cNvSpPr>
              <p:nvPr>
                <p:ph sz="half" idx="1"/>
              </p:nvPr>
            </p:nvSpPr>
            <p:spPr>
              <a:xfrm>
                <a:off x="2835324" y="2177249"/>
                <a:ext cx="7382467" cy="3778934"/>
              </a:xfrm>
              <a:blipFill>
                <a:blip r:embed="rId2"/>
                <a:stretch>
                  <a:fillRect l="-495" t="-1452"/>
                </a:stretch>
              </a:blipFill>
            </p:spPr>
            <p:txBody>
              <a:bodyPr/>
              <a:lstStyle/>
              <a:p>
                <a:r>
                  <a:rPr lang="en-HK">
                    <a:noFill/>
                  </a:rPr>
                  <a:t> </a:t>
                </a:r>
              </a:p>
            </p:txBody>
          </p:sp>
        </mc:Fallback>
      </mc:AlternateContent>
    </p:spTree>
    <p:extLst>
      <p:ext uri="{BB962C8B-B14F-4D97-AF65-F5344CB8AC3E}">
        <p14:creationId xmlns:p14="http://schemas.microsoft.com/office/powerpoint/2010/main" val="1677630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As for conditional probability:</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Why conditional probability information is more diagnostic?</a:t>
            </a:r>
          </a:p>
          <a:p>
            <a:endParaRPr lang="en-HK" dirty="0">
              <a:latin typeface="Palatino Linotype" panose="02040502050505030304" pitchFamily="18" charset="0"/>
            </a:endParaRPr>
          </a:p>
          <a:p>
            <a:r>
              <a:rPr lang="en-HK" dirty="0">
                <a:latin typeface="Palatino Linotype" panose="02040502050505030304" pitchFamily="18" charset="0"/>
              </a:rPr>
              <a:t>Since A is a more concrete outcome of B, the occurrence of A (e.g., dying from the disease) being conditional on B (e.g., contracting the disease) is thought to be imaginable and easy to conceive of. </a:t>
            </a:r>
          </a:p>
          <a:p>
            <a:endParaRPr lang="en-HK" dirty="0">
              <a:latin typeface="Palatino Linotype" panose="02040502050505030304" pitchFamily="18" charset="0"/>
            </a:endParaRPr>
          </a:p>
          <a:p>
            <a:r>
              <a:rPr lang="en-HK" dirty="0">
                <a:latin typeface="Palatino Linotype" panose="02040502050505030304" pitchFamily="18" charset="0"/>
              </a:rPr>
              <a:t>This explanation is consistent with the research on availability, a typical explanation of heuristics and biases proposed by Tversky and Kahneman (1974). </a:t>
            </a:r>
          </a:p>
        </p:txBody>
      </p:sp>
    </p:spTree>
    <p:extLst>
      <p:ext uri="{BB962C8B-B14F-4D97-AF65-F5344CB8AC3E}">
        <p14:creationId xmlns:p14="http://schemas.microsoft.com/office/powerpoint/2010/main" val="22852387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711567"/>
          </a:xfrm>
        </p:spPr>
        <p:txBody>
          <a:bodyPr>
            <a:normAutofit/>
          </a:bodyPr>
          <a:lstStyle/>
          <a:p>
            <a:r>
              <a:rPr lang="en-HK" dirty="0">
                <a:latin typeface="Palatino Linotype" panose="02040502050505030304" pitchFamily="18" charset="0"/>
              </a:rPr>
              <a:t>Literature: Inverse Fallacy (</a:t>
            </a:r>
            <a:r>
              <a:rPr lang="en-HK" dirty="0">
                <a:solidFill>
                  <a:srgbClr val="0070C0"/>
                </a:solidFill>
                <a:latin typeface="Palatino Linotype" panose="02040502050505030304" pitchFamily="18" charset="0"/>
              </a:rPr>
              <a:t>Dawes, 1993; </a:t>
            </a:r>
            <a:r>
              <a:rPr lang="en-HK" dirty="0" err="1">
                <a:solidFill>
                  <a:srgbClr val="0070C0"/>
                </a:solidFill>
                <a:latin typeface="Palatino Linotype" panose="02040502050505030304" pitchFamily="18" charset="0"/>
              </a:rPr>
              <a:t>Gigerenzer</a:t>
            </a:r>
            <a:r>
              <a:rPr lang="en-HK" dirty="0">
                <a:solidFill>
                  <a:srgbClr val="0070C0"/>
                </a:solidFill>
                <a:latin typeface="Palatino Linotype" panose="02040502050505030304" pitchFamily="18" charset="0"/>
              </a:rPr>
              <a:t> and </a:t>
            </a:r>
            <a:r>
              <a:rPr lang="en-HK" dirty="0" err="1">
                <a:solidFill>
                  <a:srgbClr val="0070C0"/>
                </a:solidFill>
                <a:latin typeface="Palatino Linotype" panose="02040502050505030304" pitchFamily="18" charset="0"/>
              </a:rPr>
              <a:t>Hoffrage</a:t>
            </a:r>
            <a:r>
              <a:rPr lang="en-HK" dirty="0">
                <a:solidFill>
                  <a:srgbClr val="0070C0"/>
                </a:solidFill>
                <a:latin typeface="Palatino Linotype" panose="02040502050505030304" pitchFamily="18" charset="0"/>
              </a:rPr>
              <a:t>, 1995; Hamm, 1993; </a:t>
            </a:r>
            <a:r>
              <a:rPr lang="en-HK" dirty="0" err="1">
                <a:solidFill>
                  <a:srgbClr val="0070C0"/>
                </a:solidFill>
                <a:latin typeface="Palatino Linotype" panose="02040502050505030304" pitchFamily="18" charset="0"/>
              </a:rPr>
              <a:t>Villejoubert</a:t>
            </a:r>
            <a:r>
              <a:rPr lang="en-HK" dirty="0">
                <a:solidFill>
                  <a:srgbClr val="0070C0"/>
                </a:solidFill>
                <a:latin typeface="Palatino Linotype" panose="02040502050505030304" pitchFamily="18" charset="0"/>
              </a:rPr>
              <a:t> and Mandel, 2002</a:t>
            </a:r>
            <a:r>
              <a:rPr lang="en-HK" dirty="0">
                <a:latin typeface="Palatino Linotype" panose="02040502050505030304" pitchFamily="18" charset="0"/>
              </a:rPr>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514601"/>
                <a:ext cx="7382467" cy="3778934"/>
              </a:xfrm>
            </p:spPr>
            <p:txBody>
              <a:bodyPr/>
              <a:lstStyle/>
              <a:p>
                <a:r>
                  <a:rPr lang="en-HK" dirty="0">
                    <a:latin typeface="Palatino Linotype" panose="02040502050505030304" pitchFamily="18" charset="0"/>
                  </a:rPr>
                  <a:t>The inverse fallacy asserts that individuals tend to believe that </a:t>
                </a:r>
                <a14:m>
                  <m:oMath xmlns:m="http://schemas.openxmlformats.org/officeDocument/2006/math">
                    <m:r>
                      <a:rPr lang="en-HK" b="0" i="1" smtClean="0">
                        <a:latin typeface="Cambria Math" panose="02040503050406030204" pitchFamily="18" charset="0"/>
                      </a:rPr>
                      <m:t>𝑃</m:t>
                    </m:r>
                    <m:r>
                      <a:rPr lang="en-HK" b="0" i="1" smtClean="0">
                        <a:latin typeface="Cambria Math" panose="02040503050406030204" pitchFamily="18" charset="0"/>
                      </a:rPr>
                      <m:t>(</m:t>
                    </m:r>
                    <m:r>
                      <a:rPr lang="en-HK" b="0" i="1" smtClean="0">
                        <a:latin typeface="Cambria Math" panose="02040503050406030204" pitchFamily="18" charset="0"/>
                      </a:rPr>
                      <m:t>𝐴</m:t>
                    </m:r>
                    <m:r>
                      <a:rPr lang="en-HK" b="0" i="1" smtClean="0">
                        <a:latin typeface="Cambria Math" panose="02040503050406030204" pitchFamily="18" charset="0"/>
                      </a:rPr>
                      <m:t>|</m:t>
                    </m:r>
                    <m:r>
                      <a:rPr lang="en-HK" b="0" i="1" smtClean="0">
                        <a:latin typeface="Cambria Math" panose="02040503050406030204" pitchFamily="18" charset="0"/>
                      </a:rPr>
                      <m:t>𝐵</m:t>
                    </m:r>
                    <m:r>
                      <a:rPr lang="en-HK" b="0" i="1" smtClean="0">
                        <a:latin typeface="Cambria Math" panose="02040503050406030204" pitchFamily="18" charset="0"/>
                      </a:rPr>
                      <m:t>)</m:t>
                    </m:r>
                  </m:oMath>
                </a14:m>
                <a:r>
                  <a:rPr lang="en-HK" dirty="0">
                    <a:latin typeface="Palatino Linotype" panose="02040502050505030304" pitchFamily="18" charset="0"/>
                  </a:rPr>
                  <a:t> is equivalent to </a:t>
                </a:r>
                <a14:m>
                  <m:oMath xmlns:m="http://schemas.openxmlformats.org/officeDocument/2006/math">
                    <m:r>
                      <a:rPr lang="en-HK" b="0" i="1" smtClean="0">
                        <a:latin typeface="Cambria Math" panose="02040503050406030204" pitchFamily="18" charset="0"/>
                      </a:rPr>
                      <m:t>𝑃</m:t>
                    </m:r>
                    <m:d>
                      <m:dPr>
                        <m:ctrlPr>
                          <a:rPr lang="en-HK" b="0" i="1" smtClean="0">
                            <a:latin typeface="Cambria Math" panose="02040503050406030204" pitchFamily="18" charset="0"/>
                          </a:rPr>
                        </m:ctrlPr>
                      </m:dPr>
                      <m:e>
                        <m:r>
                          <a:rPr lang="en-HK" b="0" i="1" smtClean="0">
                            <a:latin typeface="Cambria Math" panose="02040503050406030204" pitchFamily="18" charset="0"/>
                          </a:rPr>
                          <m:t>𝐵</m:t>
                        </m:r>
                      </m:e>
                      <m:e>
                        <m:r>
                          <a:rPr lang="en-HK" b="0" i="1" smtClean="0">
                            <a:latin typeface="Cambria Math" panose="02040503050406030204" pitchFamily="18" charset="0"/>
                          </a:rPr>
                          <m:t>𝐴</m:t>
                        </m:r>
                      </m:e>
                    </m:d>
                    <m:r>
                      <a:rPr lang="en-HK" b="0" i="1" smtClean="0">
                        <a:latin typeface="Cambria Math" panose="02040503050406030204" pitchFamily="18" charset="0"/>
                      </a:rPr>
                      <m:t>.</m:t>
                    </m:r>
                  </m:oMath>
                </a14:m>
                <a:endParaRPr lang="en-HK" dirty="0">
                  <a:latin typeface="Palatino Linotype" panose="02040502050505030304" pitchFamily="18" charset="0"/>
                </a:endParaRPr>
              </a:p>
              <a:p>
                <a:endParaRPr lang="en-HK" dirty="0">
                  <a:latin typeface="Palatino Linotype" panose="02040502050505030304" pitchFamily="18" charset="0"/>
                </a:endParaRPr>
              </a:p>
              <a:p>
                <a:r>
                  <a:rPr lang="en-HK" dirty="0">
                    <a:latin typeface="Palatino Linotype" panose="02040502050505030304" pitchFamily="18" charset="0"/>
                  </a:rPr>
                  <a:t>Example: Physicians were asked to give the chances of malignancy with a 1% prior probability of occurring. A test can detect 80% of malignancies and has a 10% false positive rate. What is the probability of malignancy given a positive test result?</a:t>
                </a:r>
              </a:p>
              <a:p>
                <a:endParaRPr lang="en-HK" dirty="0">
                  <a:latin typeface="Palatino Linotype" panose="02040502050505030304" pitchFamily="18" charset="0"/>
                </a:endParaRPr>
              </a:p>
              <a:p>
                <a:r>
                  <a:rPr lang="en-HK" dirty="0">
                    <a:latin typeface="Palatino Linotype" panose="02040502050505030304" pitchFamily="18" charset="0"/>
                  </a:rPr>
                  <a:t>People estimate that the probability is 75%, while the true answer is only around 7.5%.</a:t>
                </a:r>
              </a:p>
              <a:p>
                <a:endParaRPr lang="en-HK" dirty="0">
                  <a:latin typeface="Palatino Linotype" panose="02040502050505030304" pitchFamily="18" charset="0"/>
                </a:endParaRPr>
              </a:p>
            </p:txBody>
          </p:sp>
        </mc:Choice>
        <mc:Fallback xmlns="">
          <p:sp>
            <p:nvSpPr>
              <p:cNvPr id="3" name="Content Placeholder 2">
                <a:extLst>
                  <a:ext uri="{FF2B5EF4-FFF2-40B4-BE49-F238E27FC236}">
                    <a16:creationId xmlns:a16="http://schemas.microsoft.com/office/drawing/2014/main" id="{F4BFAC30-313E-4272-8163-23D45C3EB06B}"/>
                  </a:ext>
                </a:extLst>
              </p:cNvPr>
              <p:cNvSpPr>
                <a:spLocks noGrp="1" noRot="1" noChangeAspect="1" noMove="1" noResize="1" noEditPoints="1" noAdjustHandles="1" noChangeArrowheads="1" noChangeShapeType="1" noTextEdit="1"/>
              </p:cNvSpPr>
              <p:nvPr>
                <p:ph sz="half" idx="1"/>
              </p:nvPr>
            </p:nvSpPr>
            <p:spPr>
              <a:xfrm>
                <a:off x="2835324" y="2514601"/>
                <a:ext cx="7382467" cy="3778934"/>
              </a:xfrm>
              <a:blipFill>
                <a:blip r:embed="rId3"/>
                <a:stretch>
                  <a:fillRect l="-495" t="-1616"/>
                </a:stretch>
              </a:blipFill>
            </p:spPr>
            <p:txBody>
              <a:bodyPr/>
              <a:lstStyle/>
              <a:p>
                <a:r>
                  <a:rPr lang="en-HK">
                    <a:noFill/>
                  </a:rPr>
                  <a:t> </a:t>
                </a:r>
              </a:p>
            </p:txBody>
          </p:sp>
        </mc:Fallback>
      </mc:AlternateContent>
    </p:spTree>
    <p:extLst>
      <p:ext uri="{BB962C8B-B14F-4D97-AF65-F5344CB8AC3E}">
        <p14:creationId xmlns:p14="http://schemas.microsoft.com/office/powerpoint/2010/main" val="282977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933509"/>
          </a:xfrm>
        </p:spPr>
        <p:txBody>
          <a:bodyPr>
            <a:normAutofit/>
          </a:bodyPr>
          <a:lstStyle/>
          <a:p>
            <a:r>
              <a:rPr lang="en-HK" dirty="0">
                <a:latin typeface="Palatino Linotype" panose="02040502050505030304" pitchFamily="18" charset="0"/>
              </a:rPr>
              <a:t>Literature: Base Rate Fallacy (</a:t>
            </a:r>
            <a:r>
              <a:rPr lang="en-HK" dirty="0">
                <a:solidFill>
                  <a:srgbClr val="0070C0"/>
                </a:solidFill>
                <a:latin typeface="Palatino Linotype" panose="02040502050505030304" pitchFamily="18" charset="0"/>
              </a:rPr>
              <a:t>Fiedler et al. 2002; Bar-Hillel, 1980; </a:t>
            </a:r>
            <a:r>
              <a:rPr lang="en-HK" dirty="0" err="1">
                <a:solidFill>
                  <a:srgbClr val="0070C0"/>
                </a:solidFill>
                <a:latin typeface="Palatino Linotype" panose="02040502050505030304" pitchFamily="18" charset="0"/>
              </a:rPr>
              <a:t>Macchi</a:t>
            </a:r>
            <a:r>
              <a:rPr lang="en-HK" dirty="0">
                <a:solidFill>
                  <a:srgbClr val="0070C0"/>
                </a:solidFill>
                <a:latin typeface="Palatino Linotype" panose="02040502050505030304" pitchFamily="18" charset="0"/>
              </a:rPr>
              <a:t>, 1995; Koehler, 1996</a:t>
            </a:r>
            <a:r>
              <a:rPr lang="en-HK" dirty="0">
                <a:latin typeface="Palatino Linotype" panose="02040502050505030304" pitchFamily="18" charset="0"/>
              </a:rPr>
              <a:t>)</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399191"/>
            <a:ext cx="7382467" cy="3778934"/>
          </a:xfrm>
        </p:spPr>
        <p:txBody>
          <a:bodyPr/>
          <a:lstStyle/>
          <a:p>
            <a:r>
              <a:rPr lang="en-HK" dirty="0">
                <a:latin typeface="Palatino Linotype" panose="02040502050505030304" pitchFamily="18" charset="0"/>
              </a:rPr>
              <a:t>People tend to ignore the base rate (i.e., general prevalence) in favor of the individuating information</a:t>
            </a:r>
          </a:p>
          <a:p>
            <a:endParaRPr lang="en-HK" dirty="0">
              <a:latin typeface="Palatino Linotype" panose="02040502050505030304" pitchFamily="18" charset="0"/>
            </a:endParaRPr>
          </a:p>
          <a:p>
            <a:r>
              <a:rPr lang="en-HK" dirty="0">
                <a:latin typeface="Palatino Linotype" panose="02040502050505030304" pitchFamily="18" charset="0"/>
              </a:rPr>
              <a:t>Even if a COVID-19 test identifies negative cases with an accuracy rate of 99.9%, the test result will have far more false positives than  true positives (because of the base rate of positive cases is low). However, people tend to ignore the base rate information when judging the accuracy of the test. </a:t>
            </a:r>
          </a:p>
          <a:p>
            <a:endParaRPr lang="en-HK" dirty="0">
              <a:latin typeface="Palatino Linotype" panose="02040502050505030304" pitchFamily="18" charset="0"/>
            </a:endParaRPr>
          </a:p>
        </p:txBody>
      </p:sp>
      <p:pic>
        <p:nvPicPr>
          <p:cNvPr id="4" name="Picture 3">
            <a:extLst>
              <a:ext uri="{FF2B5EF4-FFF2-40B4-BE49-F238E27FC236}">
                <a16:creationId xmlns:a16="http://schemas.microsoft.com/office/drawing/2014/main" id="{7AA239A9-99E7-4326-B6FE-9866967E657A}"/>
              </a:ext>
            </a:extLst>
          </p:cNvPr>
          <p:cNvPicPr>
            <a:picLocks noChangeAspect="1"/>
          </p:cNvPicPr>
          <p:nvPr/>
        </p:nvPicPr>
        <p:blipFill>
          <a:blip r:embed="rId2"/>
          <a:stretch>
            <a:fillRect/>
          </a:stretch>
        </p:blipFill>
        <p:spPr>
          <a:xfrm>
            <a:off x="2835324" y="5054223"/>
            <a:ext cx="8043170" cy="1279871"/>
          </a:xfrm>
          <a:prstGeom prst="rect">
            <a:avLst/>
          </a:prstGeom>
        </p:spPr>
      </p:pic>
    </p:spTree>
    <p:extLst>
      <p:ext uri="{BB962C8B-B14F-4D97-AF65-F5344CB8AC3E}">
        <p14:creationId xmlns:p14="http://schemas.microsoft.com/office/powerpoint/2010/main" val="3324004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1: Lottery Tickets</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3778934"/>
          </a:xfrm>
        </p:spPr>
        <p:txBody>
          <a:bodyPr/>
          <a:lstStyle/>
          <a:p>
            <a:r>
              <a:rPr lang="en-HK" sz="2000" dirty="0">
                <a:latin typeface="Palatino Linotype" panose="02040502050505030304" pitchFamily="18" charset="0"/>
              </a:rPr>
              <a:t>We recruited 220 participants via Prolific. </a:t>
            </a:r>
          </a:p>
          <a:p>
            <a:endParaRPr lang="en-HK" sz="2000" dirty="0">
              <a:latin typeface="Palatino Linotype" panose="02040502050505030304" pitchFamily="18" charset="0"/>
            </a:endParaRPr>
          </a:p>
          <a:p>
            <a:r>
              <a:rPr lang="en-HK" sz="2000" dirty="0">
                <a:latin typeface="Palatino Linotype" panose="02040502050505030304" pitchFamily="18" charset="0"/>
              </a:rPr>
              <a:t>This experiment adopts a 2-level (i.e., low vs. high conditional probability) between-subjects design. </a:t>
            </a:r>
          </a:p>
          <a:p>
            <a:endParaRPr lang="en-HK" sz="2000" dirty="0">
              <a:latin typeface="Palatino Linotype" panose="02040502050505030304" pitchFamily="18" charset="0"/>
            </a:endParaRPr>
          </a:p>
          <a:p>
            <a:r>
              <a:rPr lang="en-HK" sz="2000" dirty="0">
                <a:latin typeface="Palatino Linotype" panose="02040502050505030304" pitchFamily="18" charset="0"/>
              </a:rPr>
              <a:t>All participants were told that a fictitious lottery company, </a:t>
            </a:r>
            <a:r>
              <a:rPr lang="en-HK" sz="2000" dirty="0" err="1">
                <a:latin typeface="Palatino Linotype" panose="02040502050505030304" pitchFamily="18" charset="0"/>
              </a:rPr>
              <a:t>LuckyGOGO</a:t>
            </a:r>
            <a:r>
              <a:rPr lang="en-HK" sz="2000" dirty="0">
                <a:latin typeface="Palatino Linotype" panose="02040502050505030304" pitchFamily="18" charset="0"/>
              </a:rPr>
              <a:t>, has designed a new lottery. Then, </a:t>
            </a:r>
            <a:r>
              <a:rPr lang="en-HK" sz="2000">
                <a:latin typeface="Palatino Linotype" panose="02040502050505030304" pitchFamily="18" charset="0"/>
              </a:rPr>
              <a:t>participants were </a:t>
            </a:r>
            <a:r>
              <a:rPr lang="en-HK" sz="2000" dirty="0">
                <a:latin typeface="Palatino Linotype" panose="02040502050505030304" pitchFamily="18" charset="0"/>
              </a:rPr>
              <a:t>asked to read the following passage:</a:t>
            </a:r>
          </a:p>
        </p:txBody>
      </p:sp>
    </p:spTree>
    <p:extLst>
      <p:ext uri="{BB962C8B-B14F-4D97-AF65-F5344CB8AC3E}">
        <p14:creationId xmlns:p14="http://schemas.microsoft.com/office/powerpoint/2010/main" val="1601424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1: Lottery Tickets</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High-conditional-probability condition:</a:t>
            </a:r>
          </a:p>
          <a:p>
            <a:endParaRPr lang="en-HK" dirty="0">
              <a:latin typeface="Palatino Linotype" panose="02040502050505030304" pitchFamily="18" charset="0"/>
            </a:endParaRPr>
          </a:p>
          <a:p>
            <a:endParaRPr lang="en-HK" dirty="0">
              <a:latin typeface="Palatino Linotype" panose="02040502050505030304" pitchFamily="18" charset="0"/>
            </a:endParaRPr>
          </a:p>
          <a:p>
            <a:endParaRPr lang="en-HK" dirty="0">
              <a:latin typeface="Palatino Linotype" panose="02040502050505030304" pitchFamily="18" charset="0"/>
            </a:endParaRPr>
          </a:p>
          <a:p>
            <a:endParaRPr lang="en-HK" dirty="0">
              <a:latin typeface="Palatino Linotype" panose="02040502050505030304" pitchFamily="18" charset="0"/>
            </a:endParaRPr>
          </a:p>
          <a:p>
            <a:r>
              <a:rPr lang="en-HK" dirty="0">
                <a:latin typeface="Palatino Linotype" panose="02040502050505030304" pitchFamily="18" charset="0"/>
              </a:rPr>
              <a:t>Low-conditional-probability condition:</a:t>
            </a:r>
          </a:p>
        </p:txBody>
      </p:sp>
      <p:pic>
        <p:nvPicPr>
          <p:cNvPr id="4" name="图片 3">
            <a:extLst>
              <a:ext uri="{FF2B5EF4-FFF2-40B4-BE49-F238E27FC236}">
                <a16:creationId xmlns:a16="http://schemas.microsoft.com/office/drawing/2014/main" id="{31D119BB-0A05-48AF-93AC-C2DB969153D2}"/>
              </a:ext>
            </a:extLst>
          </p:cNvPr>
          <p:cNvPicPr>
            <a:picLocks noChangeAspect="1"/>
          </p:cNvPicPr>
          <p:nvPr/>
        </p:nvPicPr>
        <p:blipFill>
          <a:blip r:embed="rId2"/>
          <a:stretch>
            <a:fillRect/>
          </a:stretch>
        </p:blipFill>
        <p:spPr>
          <a:xfrm>
            <a:off x="3162492" y="2502706"/>
            <a:ext cx="6728127" cy="1257527"/>
          </a:xfrm>
          <a:prstGeom prst="rect">
            <a:avLst/>
          </a:prstGeom>
        </p:spPr>
      </p:pic>
      <p:pic>
        <p:nvPicPr>
          <p:cNvPr id="5" name="图片 4">
            <a:extLst>
              <a:ext uri="{FF2B5EF4-FFF2-40B4-BE49-F238E27FC236}">
                <a16:creationId xmlns:a16="http://schemas.microsoft.com/office/drawing/2014/main" id="{6C4913DC-6D11-44ED-AD1A-330E331D3B09}"/>
              </a:ext>
            </a:extLst>
          </p:cNvPr>
          <p:cNvPicPr>
            <a:picLocks noChangeAspect="1"/>
          </p:cNvPicPr>
          <p:nvPr/>
        </p:nvPicPr>
        <p:blipFill>
          <a:blip r:embed="rId3"/>
          <a:stretch>
            <a:fillRect/>
          </a:stretch>
        </p:blipFill>
        <p:spPr>
          <a:xfrm>
            <a:off x="3162491" y="4411216"/>
            <a:ext cx="6728127" cy="1257527"/>
          </a:xfrm>
          <a:prstGeom prst="rect">
            <a:avLst/>
          </a:prstGeom>
        </p:spPr>
      </p:pic>
    </p:spTree>
    <p:extLst>
      <p:ext uri="{BB962C8B-B14F-4D97-AF65-F5344CB8AC3E}">
        <p14:creationId xmlns:p14="http://schemas.microsoft.com/office/powerpoint/2010/main" val="4155923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1: Lottery Tickets</a:t>
            </a:r>
          </a:p>
        </p:txBody>
      </p:sp>
      <p:pic>
        <p:nvPicPr>
          <p:cNvPr id="5" name="Picture 4">
            <a:extLst>
              <a:ext uri="{FF2B5EF4-FFF2-40B4-BE49-F238E27FC236}">
                <a16:creationId xmlns:a16="http://schemas.microsoft.com/office/drawing/2014/main" id="{B83EE6BF-1FED-413D-800B-C4834E824235}"/>
              </a:ext>
            </a:extLst>
          </p:cNvPr>
          <p:cNvPicPr>
            <a:picLocks noChangeAspect="1"/>
          </p:cNvPicPr>
          <p:nvPr/>
        </p:nvPicPr>
        <p:blipFill>
          <a:blip r:embed="rId2"/>
          <a:stretch>
            <a:fillRect/>
          </a:stretch>
        </p:blipFill>
        <p:spPr>
          <a:xfrm>
            <a:off x="1511747" y="2304402"/>
            <a:ext cx="9168506" cy="2070308"/>
          </a:xfrm>
          <a:prstGeom prst="rect">
            <a:avLst/>
          </a:prstGeom>
        </p:spPr>
      </p:pic>
      <p:sp>
        <p:nvSpPr>
          <p:cNvPr id="6" name="Rectangle 5">
            <a:extLst>
              <a:ext uri="{FF2B5EF4-FFF2-40B4-BE49-F238E27FC236}">
                <a16:creationId xmlns:a16="http://schemas.microsoft.com/office/drawing/2014/main" id="{9BE0FB07-77B8-4557-A7CE-E3A3EEC58BA7}"/>
              </a:ext>
            </a:extLst>
          </p:cNvPr>
          <p:cNvSpPr/>
          <p:nvPr/>
        </p:nvSpPr>
        <p:spPr>
          <a:xfrm>
            <a:off x="2507756" y="4737109"/>
            <a:ext cx="7383262" cy="923330"/>
          </a:xfrm>
          <a:prstGeom prst="rect">
            <a:avLst/>
          </a:prstGeom>
        </p:spPr>
        <p:txBody>
          <a:bodyPr wrap="square">
            <a:spAutoFit/>
          </a:bodyPr>
          <a:lstStyle/>
          <a:p>
            <a:r>
              <a:rPr lang="en-US" altLang="zh-CN" dirty="0">
                <a:latin typeface="Palatino Linotype" panose="02040502050505030304" pitchFamily="18" charset="0"/>
              </a:rPr>
              <a:t>From any perspective, the high-conditional-probability condition is less attractive than the low-conditional probability condition: It has higher likelihoods of winning a first reward and winning a reward.</a:t>
            </a:r>
            <a:endParaRPr lang="en-HK" dirty="0">
              <a:latin typeface="Palatino Linotype" panose="02040502050505030304" pitchFamily="18" charset="0"/>
            </a:endParaRPr>
          </a:p>
        </p:txBody>
      </p:sp>
    </p:spTree>
    <p:extLst>
      <p:ext uri="{BB962C8B-B14F-4D97-AF65-F5344CB8AC3E}">
        <p14:creationId xmlns:p14="http://schemas.microsoft.com/office/powerpoint/2010/main" val="1608246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850036"/>
            <a:ext cx="6728126" cy="350841"/>
          </a:xfrm>
        </p:spPr>
        <p:txBody>
          <a:bodyPr/>
          <a:lstStyle/>
          <a:p>
            <a:r>
              <a:rPr lang="en-HK" dirty="0">
                <a:latin typeface="Palatino Linotype" panose="02040502050505030304" pitchFamily="18" charset="0"/>
              </a:rPr>
              <a:t>Study 1: Lottery Tickets</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1539533"/>
            <a:ext cx="7382467" cy="3778934"/>
          </a:xfrm>
        </p:spPr>
        <p:txBody>
          <a:bodyPr/>
          <a:lstStyle/>
          <a:p>
            <a:r>
              <a:rPr lang="en-HK" dirty="0">
                <a:latin typeface="Palatino Linotype" panose="02040502050505030304" pitchFamily="18" charset="0"/>
              </a:rPr>
              <a:t>Q: Do you find the lottery attractive?</a:t>
            </a:r>
          </a:p>
          <a:p>
            <a:r>
              <a:rPr lang="en-HK" dirty="0">
                <a:latin typeface="Palatino Linotype" panose="02040502050505030304" pitchFamily="18" charset="0"/>
              </a:rPr>
              <a:t>Q: How likely would you buy the lottery?</a:t>
            </a:r>
          </a:p>
        </p:txBody>
      </p:sp>
      <p:graphicFrame>
        <p:nvGraphicFramePr>
          <p:cNvPr id="6" name="图表 2">
            <a:extLst>
              <a:ext uri="{FF2B5EF4-FFF2-40B4-BE49-F238E27FC236}">
                <a16:creationId xmlns:a16="http://schemas.microsoft.com/office/drawing/2014/main" id="{37C422D0-5EE2-4741-91AE-4F293FB89567}"/>
              </a:ext>
            </a:extLst>
          </p:cNvPr>
          <p:cNvGraphicFramePr>
            <a:graphicFrameLocks/>
          </p:cNvGraphicFramePr>
          <p:nvPr>
            <p:extLst>
              <p:ext uri="{D42A27DB-BD31-4B8C-83A1-F6EECF244321}">
                <p14:modId xmlns:p14="http://schemas.microsoft.com/office/powerpoint/2010/main" val="4199983818"/>
              </p:ext>
            </p:extLst>
          </p:nvPr>
        </p:nvGraphicFramePr>
        <p:xfrm>
          <a:off x="2446990" y="2436920"/>
          <a:ext cx="7298020" cy="44210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93623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2: Vaccines</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3778934"/>
          </a:xfrm>
        </p:spPr>
        <p:txBody>
          <a:bodyPr/>
          <a:lstStyle/>
          <a:p>
            <a:r>
              <a:rPr lang="en-HK" sz="2000" dirty="0">
                <a:solidFill>
                  <a:srgbClr val="FF0000"/>
                </a:solidFill>
                <a:latin typeface="Palatino Linotype" panose="02040502050505030304" pitchFamily="18" charset="0"/>
              </a:rPr>
              <a:t>Within-subjects design</a:t>
            </a:r>
            <a:r>
              <a:rPr lang="en-HK" sz="2000" dirty="0">
                <a:latin typeface="Palatino Linotype" panose="02040502050505030304" pitchFamily="18" charset="0"/>
              </a:rPr>
              <a:t>; 153 participants; negative scenario.</a:t>
            </a:r>
          </a:p>
          <a:p>
            <a:r>
              <a:rPr lang="en-HK" sz="2000" dirty="0">
                <a:latin typeface="Palatino Linotype" panose="02040502050505030304" pitchFamily="18" charset="0"/>
              </a:rPr>
              <a:t>Evaluating two vaccines for H. pylori infection. </a:t>
            </a:r>
          </a:p>
        </p:txBody>
      </p:sp>
      <p:pic>
        <p:nvPicPr>
          <p:cNvPr id="4" name="Picture 3">
            <a:extLst>
              <a:ext uri="{FF2B5EF4-FFF2-40B4-BE49-F238E27FC236}">
                <a16:creationId xmlns:a16="http://schemas.microsoft.com/office/drawing/2014/main" id="{5CB3B2D8-80E0-4F9C-8D7D-DA0213F72F1A}"/>
              </a:ext>
            </a:extLst>
          </p:cNvPr>
          <p:cNvPicPr>
            <a:picLocks noChangeAspect="1"/>
          </p:cNvPicPr>
          <p:nvPr/>
        </p:nvPicPr>
        <p:blipFill>
          <a:blip r:embed="rId3"/>
          <a:stretch>
            <a:fillRect/>
          </a:stretch>
        </p:blipFill>
        <p:spPr>
          <a:xfrm>
            <a:off x="2565748" y="3118913"/>
            <a:ext cx="8667750" cy="3295650"/>
          </a:xfrm>
          <a:prstGeom prst="rect">
            <a:avLst/>
          </a:prstGeom>
        </p:spPr>
      </p:pic>
    </p:spTree>
    <p:extLst>
      <p:ext uri="{BB962C8B-B14F-4D97-AF65-F5344CB8AC3E}">
        <p14:creationId xmlns:p14="http://schemas.microsoft.com/office/powerpoint/2010/main" val="4206406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1638120" y="1465682"/>
            <a:ext cx="6728126" cy="350841"/>
          </a:xfrm>
        </p:spPr>
        <p:txBody>
          <a:bodyPr/>
          <a:lstStyle/>
          <a:p>
            <a:r>
              <a:rPr lang="en-HK" dirty="0">
                <a:latin typeface="Palatino Linotype" panose="02040502050505030304" pitchFamily="18" charset="0"/>
              </a:rPr>
              <a:t>Study 2: Vaccines</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1638120" y="2177249"/>
            <a:ext cx="8128598" cy="3778934"/>
          </a:xfrm>
        </p:spPr>
        <p:txBody>
          <a:bodyPr/>
          <a:lstStyle/>
          <a:p>
            <a:r>
              <a:rPr lang="en-HK" sz="2000" dirty="0">
                <a:latin typeface="Palatino Linotype" panose="02040502050505030304" pitchFamily="18" charset="0"/>
              </a:rPr>
              <a:t>It is obvious that vaccine P dominates vaccine Q:</a:t>
            </a:r>
          </a:p>
        </p:txBody>
      </p:sp>
      <p:pic>
        <p:nvPicPr>
          <p:cNvPr id="7" name="Picture 6">
            <a:extLst>
              <a:ext uri="{FF2B5EF4-FFF2-40B4-BE49-F238E27FC236}">
                <a16:creationId xmlns:a16="http://schemas.microsoft.com/office/drawing/2014/main" id="{A5B701B9-99D7-48FE-BE17-46154FF71F77}"/>
              </a:ext>
            </a:extLst>
          </p:cNvPr>
          <p:cNvPicPr>
            <a:picLocks noChangeAspect="1"/>
          </p:cNvPicPr>
          <p:nvPr/>
        </p:nvPicPr>
        <p:blipFill>
          <a:blip r:embed="rId2"/>
          <a:stretch>
            <a:fillRect/>
          </a:stretch>
        </p:blipFill>
        <p:spPr>
          <a:xfrm>
            <a:off x="610386" y="2813498"/>
            <a:ext cx="8858602" cy="2343150"/>
          </a:xfrm>
          <a:prstGeom prst="rect">
            <a:avLst/>
          </a:prstGeom>
        </p:spPr>
      </p:pic>
      <p:pic>
        <p:nvPicPr>
          <p:cNvPr id="4" name="Picture 3">
            <a:extLst>
              <a:ext uri="{FF2B5EF4-FFF2-40B4-BE49-F238E27FC236}">
                <a16:creationId xmlns:a16="http://schemas.microsoft.com/office/drawing/2014/main" id="{B528C70C-2F05-4091-8B34-34A638E959C2}"/>
              </a:ext>
            </a:extLst>
          </p:cNvPr>
          <p:cNvPicPr>
            <a:picLocks noChangeAspect="1"/>
          </p:cNvPicPr>
          <p:nvPr/>
        </p:nvPicPr>
        <p:blipFill>
          <a:blip r:embed="rId3"/>
          <a:stretch>
            <a:fillRect/>
          </a:stretch>
        </p:blipFill>
        <p:spPr>
          <a:xfrm>
            <a:off x="9468988" y="1243012"/>
            <a:ext cx="1676400" cy="4371975"/>
          </a:xfrm>
          <a:prstGeom prst="rect">
            <a:avLst/>
          </a:prstGeom>
        </p:spPr>
      </p:pic>
    </p:spTree>
    <p:extLst>
      <p:ext uri="{BB962C8B-B14F-4D97-AF65-F5344CB8AC3E}">
        <p14:creationId xmlns:p14="http://schemas.microsoft.com/office/powerpoint/2010/main" val="911285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F7A8-C334-44E2-9EEA-7009824CF6D4}"/>
              </a:ext>
            </a:extLst>
          </p:cNvPr>
          <p:cNvSpPr>
            <a:spLocks noGrp="1"/>
          </p:cNvSpPr>
          <p:nvPr>
            <p:ph type="title"/>
          </p:nvPr>
        </p:nvSpPr>
        <p:spPr>
          <a:xfrm>
            <a:off x="2844833" y="885781"/>
            <a:ext cx="6502332" cy="1060463"/>
          </a:xfrm>
        </p:spPr>
        <p:txBody>
          <a:bodyPr>
            <a:normAutofit/>
          </a:bodyPr>
          <a:lstStyle/>
          <a:p>
            <a:pPr algn="ctr"/>
            <a:r>
              <a:rPr lang="en-HK" sz="1600" dirty="0">
                <a:latin typeface="Palatino Linotype" panose="02040502050505030304" pitchFamily="18" charset="0"/>
              </a:rPr>
              <a:t>Motivating Example 1: China </a:t>
            </a:r>
            <a:r>
              <a:rPr lang="en-US" sz="1600" dirty="0">
                <a:latin typeface="Palatino Linotype" panose="02040502050505030304" pitchFamily="18" charset="0"/>
              </a:rPr>
              <a:t>Eastern Airline Accident</a:t>
            </a:r>
            <a:br>
              <a:rPr lang="en-US" sz="1600" dirty="0">
                <a:latin typeface="Palatino Linotype" panose="02040502050505030304" pitchFamily="18" charset="0"/>
              </a:rPr>
            </a:br>
            <a:br>
              <a:rPr lang="en-US" sz="1600" dirty="0">
                <a:latin typeface="Palatino Linotype" panose="02040502050505030304" pitchFamily="18" charset="0"/>
              </a:rPr>
            </a:br>
            <a:r>
              <a:rPr lang="en-US" sz="1600" b="0" dirty="0">
                <a:latin typeface="Palatino Linotype" panose="02040502050505030304" pitchFamily="18" charset="0"/>
              </a:rPr>
              <a:t>March </a:t>
            </a:r>
            <a:r>
              <a:rPr lang="en-HK" sz="1600" b="0" dirty="0">
                <a:latin typeface="Palatino Linotype" panose="02040502050505030304" pitchFamily="18" charset="0"/>
              </a:rPr>
              <a:t>21, 2022, 132 killed</a:t>
            </a:r>
          </a:p>
        </p:txBody>
      </p:sp>
      <p:pic>
        <p:nvPicPr>
          <p:cNvPr id="1026" name="Picture 2" descr="Plane crash in China">
            <a:extLst>
              <a:ext uri="{FF2B5EF4-FFF2-40B4-BE49-F238E27FC236}">
                <a16:creationId xmlns:a16="http://schemas.microsoft.com/office/drawing/2014/main" id="{D684E4DA-8806-4927-A957-A3F9352C95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5993" y="2097247"/>
            <a:ext cx="7780013" cy="43762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8912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3: Infectious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Between-subjects design with 4 conditions: High, slightly low, low, and very low conditional probability. </a:t>
            </a:r>
          </a:p>
          <a:p>
            <a:pPr>
              <a:lnSpc>
                <a:spcPct val="100000"/>
              </a:lnSpc>
            </a:pPr>
            <a:r>
              <a:rPr lang="en-HK" sz="2000" dirty="0">
                <a:latin typeface="Palatino Linotype" panose="02040502050505030304" pitchFamily="18" charset="0"/>
              </a:rPr>
              <a:t>The study is designed to answer the following question: “</a:t>
            </a:r>
            <a:r>
              <a:rPr lang="en-HK" sz="2000" i="1" dirty="0">
                <a:solidFill>
                  <a:srgbClr val="0070C0"/>
                </a:solidFill>
                <a:latin typeface="Palatino Linotype" panose="02040502050505030304" pitchFamily="18" charset="0"/>
              </a:rPr>
              <a:t>Does the bias arise </a:t>
            </a:r>
            <a:r>
              <a:rPr lang="en-US" altLang="zh-CN" sz="2000" i="1" dirty="0">
                <a:solidFill>
                  <a:srgbClr val="0070C0"/>
                </a:solidFill>
                <a:latin typeface="Palatino Linotype" panose="02040502050505030304" pitchFamily="18" charset="0"/>
              </a:rPr>
              <a:t>because</a:t>
            </a:r>
            <a:r>
              <a:rPr lang="en-HK" sz="2000" i="1" dirty="0">
                <a:solidFill>
                  <a:srgbClr val="0070C0"/>
                </a:solidFill>
                <a:latin typeface="Palatino Linotype" panose="02040502050505030304" pitchFamily="18" charset="0"/>
              </a:rPr>
              <a:t> high conditional probability raises risk valuation,  or low conditional probability decreases risk valuation?</a:t>
            </a:r>
            <a:r>
              <a:rPr lang="en-HK" sz="2000" dirty="0">
                <a:latin typeface="Palatino Linotype" panose="02040502050505030304" pitchFamily="18" charset="0"/>
              </a:rPr>
              <a:t>”</a:t>
            </a:r>
          </a:p>
        </p:txBody>
      </p:sp>
      <p:pic>
        <p:nvPicPr>
          <p:cNvPr id="5" name="Picture 4">
            <a:extLst>
              <a:ext uri="{FF2B5EF4-FFF2-40B4-BE49-F238E27FC236}">
                <a16:creationId xmlns:a16="http://schemas.microsoft.com/office/drawing/2014/main" id="{00643897-64B9-4255-A2C1-AE6BF385862F}"/>
              </a:ext>
            </a:extLst>
          </p:cNvPr>
          <p:cNvPicPr>
            <a:picLocks noChangeAspect="1"/>
          </p:cNvPicPr>
          <p:nvPr/>
        </p:nvPicPr>
        <p:blipFill>
          <a:blip r:embed="rId3"/>
          <a:stretch>
            <a:fillRect/>
          </a:stretch>
        </p:blipFill>
        <p:spPr>
          <a:xfrm>
            <a:off x="2287733" y="4221553"/>
            <a:ext cx="7616533" cy="1827019"/>
          </a:xfrm>
          <a:prstGeom prst="rect">
            <a:avLst/>
          </a:prstGeom>
        </p:spPr>
      </p:pic>
    </p:spTree>
    <p:extLst>
      <p:ext uri="{BB962C8B-B14F-4D97-AF65-F5344CB8AC3E}">
        <p14:creationId xmlns:p14="http://schemas.microsoft.com/office/powerpoint/2010/main" val="4287299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3: Infectious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From a rational perspective, the high-conditional-probability condition is least severe, while the very-low-conditional probability is most severe.</a:t>
            </a:r>
          </a:p>
        </p:txBody>
      </p:sp>
      <p:pic>
        <p:nvPicPr>
          <p:cNvPr id="4" name="Picture 3">
            <a:extLst>
              <a:ext uri="{FF2B5EF4-FFF2-40B4-BE49-F238E27FC236}">
                <a16:creationId xmlns:a16="http://schemas.microsoft.com/office/drawing/2014/main" id="{2179404A-0057-4FC2-8CA4-28E583591E71}"/>
              </a:ext>
            </a:extLst>
          </p:cNvPr>
          <p:cNvPicPr>
            <a:picLocks noChangeAspect="1"/>
          </p:cNvPicPr>
          <p:nvPr/>
        </p:nvPicPr>
        <p:blipFill>
          <a:blip r:embed="rId2"/>
          <a:stretch>
            <a:fillRect/>
          </a:stretch>
        </p:blipFill>
        <p:spPr>
          <a:xfrm>
            <a:off x="2226371" y="3429000"/>
            <a:ext cx="8737551" cy="2408525"/>
          </a:xfrm>
          <a:prstGeom prst="rect">
            <a:avLst/>
          </a:prstGeom>
        </p:spPr>
      </p:pic>
    </p:spTree>
    <p:extLst>
      <p:ext uri="{BB962C8B-B14F-4D97-AF65-F5344CB8AC3E}">
        <p14:creationId xmlns:p14="http://schemas.microsoft.com/office/powerpoint/2010/main" val="2985187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3: How risky is the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3778934"/>
          </a:xfrm>
        </p:spPr>
        <p:txBody>
          <a:bodyPr/>
          <a:lstStyle/>
          <a:p>
            <a:r>
              <a:rPr lang="en-HK" sz="2000" dirty="0">
                <a:latin typeface="Palatino Linotype" panose="02040502050505030304" pitchFamily="18" charset="0"/>
              </a:rPr>
              <a:t>Q: Which vaccine would you prefer? </a:t>
            </a:r>
          </a:p>
        </p:txBody>
      </p:sp>
      <p:graphicFrame>
        <p:nvGraphicFramePr>
          <p:cNvPr id="5" name="图表 2">
            <a:extLst>
              <a:ext uri="{FF2B5EF4-FFF2-40B4-BE49-F238E27FC236}">
                <a16:creationId xmlns:a16="http://schemas.microsoft.com/office/drawing/2014/main" id="{37C422D0-5EE2-4741-91AE-4F293FB89567}"/>
              </a:ext>
            </a:extLst>
          </p:cNvPr>
          <p:cNvGraphicFramePr>
            <a:graphicFrameLocks/>
          </p:cNvGraphicFramePr>
          <p:nvPr>
            <p:extLst>
              <p:ext uri="{D42A27DB-BD31-4B8C-83A1-F6EECF244321}">
                <p14:modId xmlns:p14="http://schemas.microsoft.com/office/powerpoint/2010/main" val="2836436311"/>
              </p:ext>
            </p:extLst>
          </p:nvPr>
        </p:nvGraphicFramePr>
        <p:xfrm>
          <a:off x="1442727" y="2162893"/>
          <a:ext cx="9306545" cy="46951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02449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4: </a:t>
            </a:r>
            <a:r>
              <a:rPr lang="en-US" altLang="zh-CN" dirty="0">
                <a:latin typeface="Palatino Linotype" panose="02040502050505030304" pitchFamily="18" charset="0"/>
              </a:rPr>
              <a:t>Bacterial Infection</a:t>
            </a:r>
            <a:endParaRPr lang="en-HK"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We adopt a mediation approach to test the diagnosticity of conditional probability, which is the mechanism underlying the conditional probability bias.</a:t>
            </a:r>
          </a:p>
          <a:p>
            <a:pPr>
              <a:lnSpc>
                <a:spcPct val="100000"/>
              </a:lnSpc>
            </a:pPr>
            <a:r>
              <a:rPr lang="en-HK" sz="2000" dirty="0">
                <a:latin typeface="Palatino Linotype" panose="02040502050505030304" pitchFamily="18" charset="0"/>
              </a:rPr>
              <a:t>Between-subjects design with 220 participants.</a:t>
            </a:r>
          </a:p>
          <a:p>
            <a:pPr>
              <a:lnSpc>
                <a:spcPct val="100000"/>
              </a:lnSpc>
            </a:pPr>
            <a:r>
              <a:rPr lang="en-HK" sz="2000" dirty="0">
                <a:latin typeface="Palatino Linotype" panose="02040502050505030304" pitchFamily="18" charset="0"/>
              </a:rPr>
              <a:t>Consider a fictious infectious disease:</a:t>
            </a:r>
          </a:p>
        </p:txBody>
      </p:sp>
      <p:pic>
        <p:nvPicPr>
          <p:cNvPr id="4" name="Picture 3">
            <a:extLst>
              <a:ext uri="{FF2B5EF4-FFF2-40B4-BE49-F238E27FC236}">
                <a16:creationId xmlns:a16="http://schemas.microsoft.com/office/drawing/2014/main" id="{63F884D2-4CC6-459B-909B-B429C95078C2}"/>
              </a:ext>
            </a:extLst>
          </p:cNvPr>
          <p:cNvPicPr>
            <a:picLocks noChangeAspect="1"/>
          </p:cNvPicPr>
          <p:nvPr/>
        </p:nvPicPr>
        <p:blipFill>
          <a:blip r:embed="rId2"/>
          <a:stretch>
            <a:fillRect/>
          </a:stretch>
        </p:blipFill>
        <p:spPr>
          <a:xfrm>
            <a:off x="2651473" y="4331264"/>
            <a:ext cx="8496300" cy="1152525"/>
          </a:xfrm>
          <a:prstGeom prst="rect">
            <a:avLst/>
          </a:prstGeom>
        </p:spPr>
      </p:pic>
    </p:spTree>
    <p:extLst>
      <p:ext uri="{BB962C8B-B14F-4D97-AF65-F5344CB8AC3E}">
        <p14:creationId xmlns:p14="http://schemas.microsoft.com/office/powerpoint/2010/main" val="707177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4: </a:t>
            </a:r>
            <a:r>
              <a:rPr lang="en-US" altLang="zh-CN" dirty="0">
                <a:latin typeface="Palatino Linotype" panose="02040502050505030304" pitchFamily="18" charset="0"/>
              </a:rPr>
              <a:t>Bacterial Infection</a:t>
            </a:r>
            <a:endParaRPr lang="en-HK"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Clearly, the low-conditional-probability condition is more severe than the high-conditional-probability condition:</a:t>
            </a:r>
          </a:p>
        </p:txBody>
      </p:sp>
      <p:pic>
        <p:nvPicPr>
          <p:cNvPr id="5" name="Picture 4">
            <a:extLst>
              <a:ext uri="{FF2B5EF4-FFF2-40B4-BE49-F238E27FC236}">
                <a16:creationId xmlns:a16="http://schemas.microsoft.com/office/drawing/2014/main" id="{16F46FF6-2FB5-4EF0-A390-2F4F308F7A5B}"/>
              </a:ext>
            </a:extLst>
          </p:cNvPr>
          <p:cNvPicPr>
            <a:picLocks noChangeAspect="1"/>
          </p:cNvPicPr>
          <p:nvPr/>
        </p:nvPicPr>
        <p:blipFill>
          <a:blip r:embed="rId2"/>
          <a:stretch>
            <a:fillRect/>
          </a:stretch>
        </p:blipFill>
        <p:spPr>
          <a:xfrm>
            <a:off x="2835324" y="3429000"/>
            <a:ext cx="7779521" cy="1549767"/>
          </a:xfrm>
          <a:prstGeom prst="rect">
            <a:avLst/>
          </a:prstGeom>
        </p:spPr>
      </p:pic>
    </p:spTree>
    <p:extLst>
      <p:ext uri="{BB962C8B-B14F-4D97-AF65-F5344CB8AC3E}">
        <p14:creationId xmlns:p14="http://schemas.microsoft.com/office/powerpoint/2010/main" val="31515841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4: </a:t>
            </a:r>
            <a:r>
              <a:rPr lang="en-US" altLang="zh-CN" dirty="0">
                <a:latin typeface="Palatino Linotype" panose="02040502050505030304" pitchFamily="18" charset="0"/>
              </a:rPr>
              <a:t>Bacterial Infection</a:t>
            </a:r>
            <a:endParaRPr lang="en-HK" dirty="0">
              <a:latin typeface="Palatino Linotype" panose="02040502050505030304" pitchFamily="18" charset="0"/>
            </a:endParaRP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Participants were asked about their fear of the disease. </a:t>
            </a:r>
          </a:p>
          <a:p>
            <a:pPr>
              <a:lnSpc>
                <a:spcPct val="100000"/>
              </a:lnSpc>
            </a:pPr>
            <a:r>
              <a:rPr lang="en-HK" sz="2000" dirty="0">
                <a:solidFill>
                  <a:srgbClr val="0070C0"/>
                </a:solidFill>
                <a:latin typeface="Palatino Linotype" panose="02040502050505030304" pitchFamily="18" charset="0"/>
              </a:rPr>
              <a:t>Then, they were asked to rate their perceived diagnosticity of  P(A|B) </a:t>
            </a:r>
            <a:r>
              <a:rPr lang="en-HK" sz="2000" dirty="0">
                <a:latin typeface="Palatino Linotype" panose="02040502050505030304" pitchFamily="18" charset="0"/>
              </a:rPr>
              <a:t>: What you feel depends a lot on the information of ‘number of people who died because of the disease’?</a:t>
            </a:r>
          </a:p>
          <a:p>
            <a:pPr>
              <a:lnSpc>
                <a:spcPct val="100000"/>
              </a:lnSpc>
            </a:pPr>
            <a:r>
              <a:rPr lang="en-HK" sz="2000" dirty="0">
                <a:solidFill>
                  <a:srgbClr val="0070C0"/>
                </a:solidFill>
                <a:latin typeface="Palatino Linotype" panose="02040502050505030304" pitchFamily="18" charset="0"/>
              </a:rPr>
              <a:t>As a comparison measure, participants also rate their perceived diagnosticity of  P(B): </a:t>
            </a:r>
            <a:r>
              <a:rPr lang="en-HK" sz="2000" dirty="0">
                <a:latin typeface="Palatino Linotype" panose="02040502050505030304" pitchFamily="18" charset="0"/>
              </a:rPr>
              <a:t>How important is the information of ‘number of people who got the disease’ in your judgment?” </a:t>
            </a:r>
          </a:p>
          <a:p>
            <a:pPr>
              <a:lnSpc>
                <a:spcPct val="100000"/>
              </a:lnSpc>
            </a:pPr>
            <a:endParaRPr lang="en-HK" sz="2000" dirty="0">
              <a:latin typeface="Palatino Linotype" panose="02040502050505030304" pitchFamily="18" charset="0"/>
            </a:endParaRPr>
          </a:p>
        </p:txBody>
      </p:sp>
    </p:spTree>
    <p:extLst>
      <p:ext uri="{BB962C8B-B14F-4D97-AF65-F5344CB8AC3E}">
        <p14:creationId xmlns:p14="http://schemas.microsoft.com/office/powerpoint/2010/main" val="23764034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61957" y="773223"/>
            <a:ext cx="6728126" cy="350841"/>
          </a:xfrm>
        </p:spPr>
        <p:txBody>
          <a:bodyPr/>
          <a:lstStyle/>
          <a:p>
            <a:r>
              <a:rPr lang="en-HK" dirty="0">
                <a:latin typeface="Palatino Linotype" panose="02040502050505030304" pitchFamily="18" charset="0"/>
              </a:rPr>
              <a:t>Study 4: </a:t>
            </a:r>
            <a:r>
              <a:rPr lang="en-US" altLang="zh-CN" dirty="0">
                <a:latin typeface="Palatino Linotype" panose="02040502050505030304" pitchFamily="18" charset="0"/>
              </a:rPr>
              <a:t>Main Effect</a:t>
            </a:r>
            <a:endParaRPr lang="en-HK" dirty="0">
              <a:latin typeface="Palatino Linotype" panose="02040502050505030304" pitchFamily="18" charset="0"/>
            </a:endParaRPr>
          </a:p>
        </p:txBody>
      </p:sp>
      <p:pic>
        <p:nvPicPr>
          <p:cNvPr id="6" name="Picture 5">
            <a:extLst>
              <a:ext uri="{FF2B5EF4-FFF2-40B4-BE49-F238E27FC236}">
                <a16:creationId xmlns:a16="http://schemas.microsoft.com/office/drawing/2014/main" id="{094567D1-FDD1-45DB-AA3D-8E25592D5D8F}"/>
              </a:ext>
            </a:extLst>
          </p:cNvPr>
          <p:cNvPicPr>
            <a:picLocks noChangeAspect="1"/>
          </p:cNvPicPr>
          <p:nvPr/>
        </p:nvPicPr>
        <p:blipFill>
          <a:blip r:embed="rId2"/>
          <a:stretch>
            <a:fillRect/>
          </a:stretch>
        </p:blipFill>
        <p:spPr>
          <a:xfrm>
            <a:off x="3209925" y="1662066"/>
            <a:ext cx="5772150" cy="5000625"/>
          </a:xfrm>
          <a:prstGeom prst="rect">
            <a:avLst/>
          </a:prstGeom>
        </p:spPr>
      </p:pic>
    </p:spTree>
    <p:extLst>
      <p:ext uri="{BB962C8B-B14F-4D97-AF65-F5344CB8AC3E}">
        <p14:creationId xmlns:p14="http://schemas.microsoft.com/office/powerpoint/2010/main" val="4128513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61957" y="1589969"/>
            <a:ext cx="6728126" cy="350841"/>
          </a:xfrm>
        </p:spPr>
        <p:txBody>
          <a:bodyPr/>
          <a:lstStyle/>
          <a:p>
            <a:r>
              <a:rPr lang="en-HK" dirty="0">
                <a:latin typeface="Palatino Linotype" panose="02040502050505030304" pitchFamily="18" charset="0"/>
              </a:rPr>
              <a:t>Study 4: </a:t>
            </a:r>
            <a:r>
              <a:rPr lang="en-US" dirty="0">
                <a:latin typeface="Palatino Linotype" panose="02040502050505030304" pitchFamily="18" charset="0"/>
              </a:rPr>
              <a:t>Mediation Analysis</a:t>
            </a:r>
            <a:endParaRPr lang="en-HK" dirty="0">
              <a:latin typeface="Palatino Linotype" panose="02040502050505030304" pitchFamily="18" charset="0"/>
            </a:endParaRPr>
          </a:p>
        </p:txBody>
      </p:sp>
      <p:pic>
        <p:nvPicPr>
          <p:cNvPr id="3" name="Picture 2">
            <a:extLst>
              <a:ext uri="{FF2B5EF4-FFF2-40B4-BE49-F238E27FC236}">
                <a16:creationId xmlns:a16="http://schemas.microsoft.com/office/drawing/2014/main" id="{A15B5EBD-2AAC-44FA-BDB7-F95F2820437D}"/>
              </a:ext>
            </a:extLst>
          </p:cNvPr>
          <p:cNvPicPr>
            <a:picLocks noChangeAspect="1"/>
          </p:cNvPicPr>
          <p:nvPr/>
        </p:nvPicPr>
        <p:blipFill>
          <a:blip r:embed="rId2"/>
          <a:stretch>
            <a:fillRect/>
          </a:stretch>
        </p:blipFill>
        <p:spPr>
          <a:xfrm>
            <a:off x="1701645" y="2852044"/>
            <a:ext cx="9048750" cy="2609850"/>
          </a:xfrm>
          <a:prstGeom prst="rect">
            <a:avLst/>
          </a:prstGeom>
        </p:spPr>
      </p:pic>
    </p:spTree>
    <p:extLst>
      <p:ext uri="{BB962C8B-B14F-4D97-AF65-F5344CB8AC3E}">
        <p14:creationId xmlns:p14="http://schemas.microsoft.com/office/powerpoint/2010/main" val="40636471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1835458"/>
          </a:xfrm>
        </p:spPr>
        <p:txBody>
          <a:bodyPr/>
          <a:lstStyle/>
          <a:p>
            <a:pPr>
              <a:lnSpc>
                <a:spcPct val="100000"/>
              </a:lnSpc>
            </a:pPr>
            <a:r>
              <a:rPr lang="en-HK" sz="2000" dirty="0">
                <a:latin typeface="Palatino Linotype" panose="02040502050505030304" pitchFamily="18" charset="0"/>
              </a:rPr>
              <a:t>Study 5 includes 2 experiments (Study 5A and 5B).</a:t>
            </a:r>
          </a:p>
          <a:p>
            <a:pPr>
              <a:lnSpc>
                <a:spcPct val="100000"/>
              </a:lnSpc>
            </a:pPr>
            <a:r>
              <a:rPr lang="en-HK" sz="2000" dirty="0">
                <a:latin typeface="Palatino Linotype" panose="02040502050505030304" pitchFamily="18" charset="0"/>
              </a:rPr>
              <a:t>The purpose is to show that the conditional probability bias should emerge only when the conditional event is diagnostic. </a:t>
            </a:r>
          </a:p>
          <a:p>
            <a:pPr>
              <a:lnSpc>
                <a:spcPct val="100000"/>
              </a:lnSpc>
            </a:pPr>
            <a:r>
              <a:rPr lang="en-HK" sz="2000" dirty="0">
                <a:latin typeface="Palatino Linotype" panose="02040502050505030304" pitchFamily="18" charset="0"/>
              </a:rPr>
              <a:t>How to test that? We manipulate the severity of the opposite conditional event, ~A|B. Basically, we assert that the conditional probability bias only arises when A|B is much more severe than ~A|B.</a:t>
            </a:r>
          </a:p>
        </p:txBody>
      </p:sp>
    </p:spTree>
    <p:extLst>
      <p:ext uri="{BB962C8B-B14F-4D97-AF65-F5344CB8AC3E}">
        <p14:creationId xmlns:p14="http://schemas.microsoft.com/office/powerpoint/2010/main" val="42444758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5A: Eye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HK" sz="2000" dirty="0">
                <a:latin typeface="Palatino Linotype" panose="02040502050505030304" pitchFamily="18" charset="0"/>
              </a:rPr>
              <a:t>3 groups, between-subjects design.</a:t>
            </a:r>
          </a:p>
          <a:p>
            <a:pPr>
              <a:lnSpc>
                <a:spcPct val="100000"/>
              </a:lnSpc>
            </a:pPr>
            <a:r>
              <a:rPr lang="en-HK" sz="2000" dirty="0">
                <a:latin typeface="Palatino Linotype" panose="02040502050505030304" pitchFamily="18" charset="0"/>
              </a:rPr>
              <a:t>Participants were randomly assigned to one of three conditions within a three-level (i.e., high conditional probability vs. low conditional probability with a severe conditional outcome and a mild conditional outcome [high diagnosticity] vs. low conditional probability with two severe conditional outcomes [low diagnosticity]) between-subjects design. </a:t>
            </a:r>
          </a:p>
          <a:p>
            <a:pPr>
              <a:lnSpc>
                <a:spcPct val="100000"/>
              </a:lnSpc>
            </a:pPr>
            <a:endParaRPr lang="en-HK" sz="2000" dirty="0">
              <a:latin typeface="Palatino Linotype" panose="02040502050505030304" pitchFamily="18" charset="0"/>
            </a:endParaRPr>
          </a:p>
        </p:txBody>
      </p:sp>
    </p:spTree>
    <p:extLst>
      <p:ext uri="{BB962C8B-B14F-4D97-AF65-F5344CB8AC3E}">
        <p14:creationId xmlns:p14="http://schemas.microsoft.com/office/powerpoint/2010/main" val="3745440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214012"/>
            <a:ext cx="6728126" cy="350841"/>
          </a:xfrm>
        </p:spPr>
        <p:txBody>
          <a:bodyPr/>
          <a:lstStyle/>
          <a:p>
            <a:r>
              <a:rPr lang="en-HK" dirty="0">
                <a:latin typeface="Palatino Linotype" panose="02040502050505030304" pitchFamily="18" charset="0"/>
              </a:rPr>
              <a:t>Why people are afraid of flying?</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1925579"/>
            <a:ext cx="7382467" cy="3778934"/>
          </a:xfrm>
        </p:spPr>
        <p:txBody>
          <a:bodyPr/>
          <a:lstStyle/>
          <a:p>
            <a:r>
              <a:rPr lang="en-HK" dirty="0">
                <a:latin typeface="Palatino Linotype" panose="02040502050505030304" pitchFamily="18" charset="0"/>
              </a:rPr>
              <a:t>We frequently hear that flying is the safest way of traveling.</a:t>
            </a:r>
          </a:p>
          <a:p>
            <a:r>
              <a:rPr lang="en-HK" dirty="0">
                <a:latin typeface="Palatino Linotype" panose="02040502050505030304" pitchFamily="18" charset="0"/>
              </a:rPr>
              <a:t>Yet, many people are afraid of flying.</a:t>
            </a:r>
          </a:p>
          <a:p>
            <a:r>
              <a:rPr lang="en-HK" dirty="0">
                <a:latin typeface="Palatino Linotype" panose="02040502050505030304" pitchFamily="18" charset="0"/>
              </a:rPr>
              <a:t>We even have a word “aerophobia” to describe fear with flying…</a:t>
            </a:r>
          </a:p>
        </p:txBody>
      </p:sp>
      <p:pic>
        <p:nvPicPr>
          <p:cNvPr id="2050" name="Picture 2" descr="I am a nervous flyer, but I know that, statistically, air travel is the  safest. What makes it so safe? - Quora">
            <a:extLst>
              <a:ext uri="{FF2B5EF4-FFF2-40B4-BE49-F238E27FC236}">
                <a16:creationId xmlns:a16="http://schemas.microsoft.com/office/drawing/2014/main" id="{97F5A36F-071D-4B4F-9860-75ABFD8984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8975" y="3681718"/>
            <a:ext cx="5734050" cy="2400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0505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5A: Eye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HK" sz="2000" dirty="0">
                <a:latin typeface="Palatino Linotype" panose="02040502050505030304" pitchFamily="18" charset="0"/>
              </a:rPr>
              <a:t>High conditional probability condition:</a:t>
            </a: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r>
              <a:rPr lang="en-HK" sz="2000" dirty="0">
                <a:latin typeface="Palatino Linotype" panose="02040502050505030304" pitchFamily="18" charset="0"/>
              </a:rPr>
              <a:t>Low conditional probability conditions:</a:t>
            </a:r>
          </a:p>
          <a:p>
            <a:pPr>
              <a:lnSpc>
                <a:spcPct val="100000"/>
              </a:lnSpc>
            </a:pPr>
            <a:endParaRPr lang="en-HK" sz="2000" dirty="0">
              <a:latin typeface="Palatino Linotype" panose="02040502050505030304" pitchFamily="18" charset="0"/>
            </a:endParaRPr>
          </a:p>
        </p:txBody>
      </p:sp>
      <p:pic>
        <p:nvPicPr>
          <p:cNvPr id="4" name="Picture 3">
            <a:extLst>
              <a:ext uri="{FF2B5EF4-FFF2-40B4-BE49-F238E27FC236}">
                <a16:creationId xmlns:a16="http://schemas.microsoft.com/office/drawing/2014/main" id="{DB20D068-2AE3-4FDF-A306-5075BDF94D35}"/>
              </a:ext>
            </a:extLst>
          </p:cNvPr>
          <p:cNvPicPr>
            <a:picLocks noChangeAspect="1"/>
          </p:cNvPicPr>
          <p:nvPr/>
        </p:nvPicPr>
        <p:blipFill>
          <a:blip r:embed="rId2"/>
          <a:stretch>
            <a:fillRect/>
          </a:stretch>
        </p:blipFill>
        <p:spPr>
          <a:xfrm>
            <a:off x="2741761" y="2597814"/>
            <a:ext cx="7251114" cy="953236"/>
          </a:xfrm>
          <a:prstGeom prst="rect">
            <a:avLst/>
          </a:prstGeom>
        </p:spPr>
      </p:pic>
      <p:pic>
        <p:nvPicPr>
          <p:cNvPr id="5" name="Picture 4">
            <a:extLst>
              <a:ext uri="{FF2B5EF4-FFF2-40B4-BE49-F238E27FC236}">
                <a16:creationId xmlns:a16="http://schemas.microsoft.com/office/drawing/2014/main" id="{9B989981-18A5-4263-A34F-26E568479304}"/>
              </a:ext>
            </a:extLst>
          </p:cNvPr>
          <p:cNvPicPr>
            <a:picLocks noChangeAspect="1"/>
          </p:cNvPicPr>
          <p:nvPr/>
        </p:nvPicPr>
        <p:blipFill>
          <a:blip r:embed="rId3"/>
          <a:stretch>
            <a:fillRect/>
          </a:stretch>
        </p:blipFill>
        <p:spPr>
          <a:xfrm>
            <a:off x="2734859" y="4332341"/>
            <a:ext cx="7264918" cy="2119954"/>
          </a:xfrm>
          <a:prstGeom prst="rect">
            <a:avLst/>
          </a:prstGeom>
        </p:spPr>
      </p:pic>
    </p:spTree>
    <p:extLst>
      <p:ext uri="{BB962C8B-B14F-4D97-AF65-F5344CB8AC3E}">
        <p14:creationId xmlns:p14="http://schemas.microsoft.com/office/powerpoint/2010/main" val="3099739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5A: Eye disease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HK" sz="2000" dirty="0">
                <a:latin typeface="Palatino Linotype" panose="02040502050505030304" pitchFamily="18" charset="0"/>
              </a:rPr>
              <a:t>Participants were asked to rate their perceived fear of RP (are you afraid of RP?), and perceived importance of fighting against the disease (do you agree that World Health Organization (WHO) should put RP as one of its top priorities?).</a:t>
            </a:r>
          </a:p>
        </p:txBody>
      </p:sp>
    </p:spTree>
    <p:extLst>
      <p:ext uri="{BB962C8B-B14F-4D97-AF65-F5344CB8AC3E}">
        <p14:creationId xmlns:p14="http://schemas.microsoft.com/office/powerpoint/2010/main" val="298619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A7E562-7F88-469D-9FFA-5572BD7365F5}"/>
              </a:ext>
            </a:extLst>
          </p:cNvPr>
          <p:cNvPicPr>
            <a:picLocks noChangeAspect="1"/>
          </p:cNvPicPr>
          <p:nvPr/>
        </p:nvPicPr>
        <p:blipFill>
          <a:blip r:embed="rId2"/>
          <a:stretch>
            <a:fillRect/>
          </a:stretch>
        </p:blipFill>
        <p:spPr>
          <a:xfrm>
            <a:off x="990600" y="1408498"/>
            <a:ext cx="10210800" cy="4857750"/>
          </a:xfrm>
          <a:prstGeom prst="rect">
            <a:avLst/>
          </a:prstGeom>
        </p:spPr>
      </p:pic>
    </p:spTree>
    <p:extLst>
      <p:ext uri="{BB962C8B-B14F-4D97-AF65-F5344CB8AC3E}">
        <p14:creationId xmlns:p14="http://schemas.microsoft.com/office/powerpoint/2010/main" val="7263758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5B: Herbicide exposure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HK" sz="2000" dirty="0">
                    <a:latin typeface="Palatino Linotype" panose="02040502050505030304" pitchFamily="18" charset="0"/>
                  </a:rPr>
                  <a:t>2 </a:t>
                </a:r>
                <a14:m>
                  <m:oMath xmlns:m="http://schemas.openxmlformats.org/officeDocument/2006/math">
                    <m:r>
                      <a:rPr lang="en-US" sz="2000" b="0" i="1" smtClean="0">
                        <a:latin typeface="Cambria Math" panose="02040503050406030204" pitchFamily="18" charset="0"/>
                      </a:rPr>
                      <m:t>×</m:t>
                    </m:r>
                  </m:oMath>
                </a14:m>
                <a:r>
                  <a:rPr lang="en-HK" sz="2000" dirty="0">
                    <a:latin typeface="Palatino Linotype" panose="02040502050505030304" pitchFamily="18" charset="0"/>
                  </a:rPr>
                  <a:t> 2 between-subjects design.</a:t>
                </a:r>
              </a:p>
              <a:p>
                <a:pPr>
                  <a:lnSpc>
                    <a:spcPct val="100000"/>
                  </a:lnSpc>
                </a:pPr>
                <a:r>
                  <a:rPr lang="en-HK" sz="2000" dirty="0">
                    <a:latin typeface="Palatino Linotype" panose="02040502050505030304" pitchFamily="18" charset="0"/>
                  </a:rPr>
                  <a:t>Participants were randomly assigned to one of four conditions: 2 (low vs. high conditional probability) </a:t>
                </a:r>
                <a14:m>
                  <m:oMath xmlns:m="http://schemas.openxmlformats.org/officeDocument/2006/math">
                    <m:r>
                      <a:rPr lang="en-US" sz="2000" i="1">
                        <a:latin typeface="Cambria Math" panose="02040503050406030204" pitchFamily="18" charset="0"/>
                      </a:rPr>
                      <m:t>×</m:t>
                    </m:r>
                  </m:oMath>
                </a14:m>
                <a:r>
                  <a:rPr lang="en-HK" sz="2000" dirty="0">
                    <a:latin typeface="Palatino Linotype" panose="02040502050505030304" pitchFamily="18" charset="0"/>
                  </a:rPr>
                  <a:t> 2 (severe vs. mild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oMath>
                </a14:m>
                <a:r>
                  <a:rPr lang="en-HK" sz="2000" dirty="0">
                    <a:latin typeface="Palatino Linotype" panose="02040502050505030304" pitchFamily="18" charset="0"/>
                  </a:rPr>
                  <a:t>). </a:t>
                </a:r>
              </a:p>
              <a:p>
                <a:pPr>
                  <a:lnSpc>
                    <a:spcPct val="100000"/>
                  </a:lnSpc>
                </a:pPr>
                <a:r>
                  <a:rPr lang="en-HK" sz="2000" dirty="0">
                    <a:latin typeface="Palatino Linotype" panose="02040502050505030304" pitchFamily="18" charset="0"/>
                  </a:rPr>
                  <a:t>In our study,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oMath>
                </a14:m>
                <a:r>
                  <a:rPr lang="en-HK" sz="2000" dirty="0">
                    <a:latin typeface="Palatino Linotype" panose="02040502050505030304" pitchFamily="18" charset="0"/>
                  </a:rPr>
                  <a:t> refers to death, while we manipulate the severity of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𝐵</m:t>
                    </m:r>
                  </m:oMath>
                </a14:m>
                <a:r>
                  <a:rPr lang="en-HK" sz="2000" dirty="0">
                    <a:latin typeface="Palatino Linotype" panose="02040502050505030304" pitchFamily="18" charset="0"/>
                  </a:rPr>
                  <a:t>: we use severe brain damage to represent severe consequence, and full recovery to represent mild consequence.</a:t>
                </a:r>
              </a:p>
              <a:p>
                <a:pPr>
                  <a:lnSpc>
                    <a:spcPct val="100000"/>
                  </a:lnSpc>
                </a:pPr>
                <a:endParaRPr lang="en-HK" sz="2000" dirty="0">
                  <a:latin typeface="Palatino Linotype" panose="02040502050505030304" pitchFamily="18" charset="0"/>
                </a:endParaRPr>
              </a:p>
            </p:txBody>
          </p:sp>
        </mc:Choice>
        <mc:Fallback xmlns="">
          <p:sp>
            <p:nvSpPr>
              <p:cNvPr id="3" name="Content Placeholder 2">
                <a:extLst>
                  <a:ext uri="{FF2B5EF4-FFF2-40B4-BE49-F238E27FC236}">
                    <a16:creationId xmlns:a16="http://schemas.microsoft.com/office/drawing/2014/main" id="{F4BFAC30-313E-4272-8163-23D45C3EB06B}"/>
                  </a:ext>
                </a:extLst>
              </p:cNvPr>
              <p:cNvSpPr>
                <a:spLocks noGrp="1" noRot="1" noChangeAspect="1" noMove="1" noResize="1" noEditPoints="1" noAdjustHandles="1" noChangeArrowheads="1" noChangeShapeType="1" noTextEdit="1"/>
              </p:cNvSpPr>
              <p:nvPr>
                <p:ph sz="half" idx="1"/>
              </p:nvPr>
            </p:nvSpPr>
            <p:spPr>
              <a:xfrm>
                <a:off x="2835324" y="2177249"/>
                <a:ext cx="8128598" cy="2962922"/>
              </a:xfrm>
              <a:blipFill>
                <a:blip r:embed="rId2"/>
                <a:stretch>
                  <a:fillRect l="-675" t="-1029"/>
                </a:stretch>
              </a:blipFill>
            </p:spPr>
            <p:txBody>
              <a:bodyPr/>
              <a:lstStyle/>
              <a:p>
                <a:r>
                  <a:rPr lang="en-HK">
                    <a:noFill/>
                  </a:rPr>
                  <a:t> </a:t>
                </a:r>
              </a:p>
            </p:txBody>
          </p:sp>
        </mc:Fallback>
      </mc:AlternateContent>
    </p:spTree>
    <p:extLst>
      <p:ext uri="{BB962C8B-B14F-4D97-AF65-F5344CB8AC3E}">
        <p14:creationId xmlns:p14="http://schemas.microsoft.com/office/powerpoint/2010/main" val="9560953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5B: Herbicide exposure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Participants in the high-severe (high-mild) condition read:</a:t>
            </a: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r>
              <a:rPr lang="en-US" sz="2000" dirty="0">
                <a:latin typeface="Palatino Linotype" panose="02040502050505030304" pitchFamily="18" charset="0"/>
              </a:rPr>
              <a:t>Participants in the low-severe (low-mild) condition read: </a:t>
            </a: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pic>
        <p:nvPicPr>
          <p:cNvPr id="4" name="Picture 3">
            <a:extLst>
              <a:ext uri="{FF2B5EF4-FFF2-40B4-BE49-F238E27FC236}">
                <a16:creationId xmlns:a16="http://schemas.microsoft.com/office/drawing/2014/main" id="{C450E014-17CE-439D-8A79-E3080C0C59A9}"/>
              </a:ext>
            </a:extLst>
          </p:cNvPr>
          <p:cNvPicPr>
            <a:picLocks noChangeAspect="1"/>
          </p:cNvPicPr>
          <p:nvPr/>
        </p:nvPicPr>
        <p:blipFill>
          <a:blip r:embed="rId3"/>
          <a:stretch>
            <a:fillRect/>
          </a:stretch>
        </p:blipFill>
        <p:spPr>
          <a:xfrm>
            <a:off x="2561901" y="2695499"/>
            <a:ext cx="8002527" cy="1467001"/>
          </a:xfrm>
          <a:prstGeom prst="rect">
            <a:avLst/>
          </a:prstGeom>
        </p:spPr>
      </p:pic>
      <p:pic>
        <p:nvPicPr>
          <p:cNvPr id="5" name="Picture 4">
            <a:extLst>
              <a:ext uri="{FF2B5EF4-FFF2-40B4-BE49-F238E27FC236}">
                <a16:creationId xmlns:a16="http://schemas.microsoft.com/office/drawing/2014/main" id="{E6F242FB-A146-4E3C-BC29-953D3FBEDA6C}"/>
              </a:ext>
            </a:extLst>
          </p:cNvPr>
          <p:cNvPicPr>
            <a:picLocks noChangeAspect="1"/>
          </p:cNvPicPr>
          <p:nvPr/>
        </p:nvPicPr>
        <p:blipFill>
          <a:blip r:embed="rId4"/>
          <a:stretch>
            <a:fillRect/>
          </a:stretch>
        </p:blipFill>
        <p:spPr>
          <a:xfrm>
            <a:off x="2561901" y="4877418"/>
            <a:ext cx="8002527" cy="1499503"/>
          </a:xfrm>
          <a:prstGeom prst="rect">
            <a:avLst/>
          </a:prstGeom>
        </p:spPr>
      </p:pic>
    </p:spTree>
    <p:extLst>
      <p:ext uri="{BB962C8B-B14F-4D97-AF65-F5344CB8AC3E}">
        <p14:creationId xmlns:p14="http://schemas.microsoft.com/office/powerpoint/2010/main" val="19794589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5B: Herbicide exposure</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Participants were asked to rate their perceived risk of the herbicide.</a:t>
            </a: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pic>
        <p:nvPicPr>
          <p:cNvPr id="6" name="Picture 5">
            <a:extLst>
              <a:ext uri="{FF2B5EF4-FFF2-40B4-BE49-F238E27FC236}">
                <a16:creationId xmlns:a16="http://schemas.microsoft.com/office/drawing/2014/main" id="{60AF8D35-64F6-468C-B841-3959BAAF8585}"/>
              </a:ext>
            </a:extLst>
          </p:cNvPr>
          <p:cNvPicPr>
            <a:picLocks noChangeAspect="1"/>
          </p:cNvPicPr>
          <p:nvPr/>
        </p:nvPicPr>
        <p:blipFill>
          <a:blip r:embed="rId2"/>
          <a:stretch>
            <a:fillRect/>
          </a:stretch>
        </p:blipFill>
        <p:spPr>
          <a:xfrm>
            <a:off x="3131713" y="2932690"/>
            <a:ext cx="5928573" cy="3812674"/>
          </a:xfrm>
          <a:prstGeom prst="rect">
            <a:avLst/>
          </a:prstGeom>
        </p:spPr>
      </p:pic>
    </p:spTree>
    <p:extLst>
      <p:ext uri="{BB962C8B-B14F-4D97-AF65-F5344CB8AC3E}">
        <p14:creationId xmlns:p14="http://schemas.microsoft.com/office/powerpoint/2010/main" val="25224988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6: Snake attack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It is obvious that the conditional probability bias is </a:t>
                </a:r>
                <a:r>
                  <a:rPr lang="en-US" altLang="zh-CN" sz="2000" dirty="0">
                    <a:latin typeface="Palatino Linotype" panose="02040502050505030304" pitchFamily="18" charset="0"/>
                  </a:rPr>
                  <a:t>ir</a:t>
                </a:r>
                <a:r>
                  <a:rPr lang="en-US" sz="2000" dirty="0">
                    <a:latin typeface="Palatino Linotype" panose="02040502050505030304" pitchFamily="18" charset="0"/>
                  </a:rPr>
                  <a:t>rational and can lead to inferior decision making.</a:t>
                </a:r>
              </a:p>
              <a:p>
                <a:pPr>
                  <a:lnSpc>
                    <a:spcPct val="100000"/>
                  </a:lnSpc>
                </a:pPr>
                <a:endParaRPr lang="en-US" sz="2000" dirty="0">
                  <a:latin typeface="Palatino Linotype" panose="02040502050505030304" pitchFamily="18" charset="0"/>
                </a:endParaRPr>
              </a:p>
              <a:p>
                <a:pPr>
                  <a:lnSpc>
                    <a:spcPct val="100000"/>
                  </a:lnSpc>
                </a:pPr>
                <a:r>
                  <a:rPr lang="en-HK" sz="2000" dirty="0">
                    <a:latin typeface="Palatino Linotype" panose="02040502050505030304" pitchFamily="18" charset="0"/>
                  </a:rPr>
                  <a:t>The purpose of this study is to show that the conditional probability bias can be debiased through an informational intervention.</a:t>
                </a:r>
              </a:p>
              <a:p>
                <a:pPr>
                  <a:lnSpc>
                    <a:spcPct val="100000"/>
                  </a:lnSpc>
                </a:pPr>
                <a:endParaRPr lang="en-US" sz="2000" dirty="0">
                  <a:latin typeface="Palatino Linotype" panose="02040502050505030304" pitchFamily="18" charset="0"/>
                </a:endParaRPr>
              </a:p>
              <a:p>
                <a:pPr>
                  <a:lnSpc>
                    <a:spcPct val="100000"/>
                  </a:lnSpc>
                </a:pPr>
                <a:r>
                  <a:rPr lang="en-US" sz="2000" dirty="0">
                    <a:latin typeface="Palatino Linotype" panose="02040502050505030304" pitchFamily="18" charset="0"/>
                  </a:rPr>
                  <a:t>A</a:t>
                </a:r>
                <a:r>
                  <a:rPr lang="en-HK" sz="2000" dirty="0">
                    <a:latin typeface="Palatino Linotype" panose="02040502050505030304" pitchFamily="18" charset="0"/>
                  </a:rPr>
                  <a:t> 2 (low vs. high conditional probability) </a:t>
                </a:r>
                <a14:m>
                  <m:oMath xmlns:m="http://schemas.openxmlformats.org/officeDocument/2006/math">
                    <m:r>
                      <a:rPr lang="en-US" sz="2000" i="1">
                        <a:latin typeface="Cambria Math" panose="02040503050406030204" pitchFamily="18" charset="0"/>
                      </a:rPr>
                      <m:t>×</m:t>
                    </m:r>
                  </m:oMath>
                </a14:m>
                <a:r>
                  <a:rPr lang="en-HK" sz="2000" dirty="0">
                    <a:latin typeface="Palatino Linotype" panose="02040502050505030304" pitchFamily="18" charset="0"/>
                  </a:rPr>
                  <a:t> 2 (control vs. debias) between-subjects design with 452 participants.</a:t>
                </a: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mc:Choice>
        <mc:Fallback xmlns="">
          <p:sp>
            <p:nvSpPr>
              <p:cNvPr id="3" name="Content Placeholder 2">
                <a:extLst>
                  <a:ext uri="{FF2B5EF4-FFF2-40B4-BE49-F238E27FC236}">
                    <a16:creationId xmlns:a16="http://schemas.microsoft.com/office/drawing/2014/main" id="{F4BFAC30-313E-4272-8163-23D45C3EB06B}"/>
                  </a:ext>
                </a:extLst>
              </p:cNvPr>
              <p:cNvSpPr>
                <a:spLocks noGrp="1" noRot="1" noChangeAspect="1" noMove="1" noResize="1" noEditPoints="1" noAdjustHandles="1" noChangeArrowheads="1" noChangeShapeType="1" noTextEdit="1"/>
              </p:cNvSpPr>
              <p:nvPr>
                <p:ph sz="half" idx="1"/>
              </p:nvPr>
            </p:nvSpPr>
            <p:spPr>
              <a:xfrm>
                <a:off x="2835324" y="2177249"/>
                <a:ext cx="8128598" cy="2962922"/>
              </a:xfrm>
              <a:blipFill>
                <a:blip r:embed="rId2"/>
                <a:stretch>
                  <a:fillRect l="-675" t="-1029" r="-750" b="-6173"/>
                </a:stretch>
              </a:blipFill>
            </p:spPr>
            <p:txBody>
              <a:bodyPr/>
              <a:lstStyle/>
              <a:p>
                <a:r>
                  <a:rPr lang="en-HK">
                    <a:noFill/>
                  </a:rPr>
                  <a:t> </a:t>
                </a:r>
              </a:p>
            </p:txBody>
          </p:sp>
        </mc:Fallback>
      </mc:AlternateContent>
    </p:spTree>
    <p:extLst>
      <p:ext uri="{BB962C8B-B14F-4D97-AF65-F5344CB8AC3E}">
        <p14:creationId xmlns:p14="http://schemas.microsoft.com/office/powerpoint/2010/main" val="18300101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6: Snake attack</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It the debias condition, participants read a passage </a:t>
            </a:r>
            <a:r>
              <a:rPr lang="en-HK" sz="2000" dirty="0">
                <a:latin typeface="Palatino Linotype" panose="02040502050505030304" pitchFamily="18" charset="0"/>
              </a:rPr>
              <a:t>which explains that “</a:t>
            </a:r>
            <a:r>
              <a:rPr lang="en-HK" sz="2000" dirty="0">
                <a:solidFill>
                  <a:srgbClr val="0070C0"/>
                </a:solidFill>
                <a:latin typeface="Palatino Linotype" panose="02040502050505030304" pitchFamily="18" charset="0"/>
              </a:rPr>
              <a:t>human judgment is often misled by the conditional probability bias</a:t>
            </a:r>
            <a:r>
              <a:rPr lang="en-HK" sz="2000" dirty="0">
                <a:latin typeface="Palatino Linotype" panose="02040502050505030304" pitchFamily="18" charset="0"/>
              </a:rPr>
              <a:t>.” The article introduces a case of conditional probability bias and recommends “</a:t>
            </a:r>
            <a:r>
              <a:rPr lang="en-HK" sz="2000" dirty="0">
                <a:solidFill>
                  <a:srgbClr val="0070C0"/>
                </a:solidFill>
                <a:latin typeface="Palatino Linotype" panose="02040502050505030304" pitchFamily="18" charset="0"/>
              </a:rPr>
              <a:t>focus[</a:t>
            </a:r>
            <a:r>
              <a:rPr lang="en-HK" sz="2000" dirty="0" err="1">
                <a:solidFill>
                  <a:srgbClr val="0070C0"/>
                </a:solidFill>
                <a:latin typeface="Palatino Linotype" panose="02040502050505030304" pitchFamily="18" charset="0"/>
              </a:rPr>
              <a:t>ing</a:t>
            </a:r>
            <a:r>
              <a:rPr lang="en-HK" sz="2000" dirty="0">
                <a:solidFill>
                  <a:srgbClr val="0070C0"/>
                </a:solidFill>
                <a:latin typeface="Palatino Linotype" panose="02040502050505030304" pitchFamily="18" charset="0"/>
              </a:rPr>
              <a:t>] on not only the death rate in an accident (e.g., the fatality rate in a plane crash), but also the probability of an accident (e.g., the chances for a plane crash)</a:t>
            </a:r>
            <a:r>
              <a:rPr lang="en-HK" sz="2000" dirty="0">
                <a:latin typeface="Palatino Linotype" panose="02040502050505030304" pitchFamily="18" charset="0"/>
              </a:rPr>
              <a:t>.”</a:t>
            </a:r>
          </a:p>
          <a:p>
            <a:pPr>
              <a:lnSpc>
                <a:spcPct val="100000"/>
              </a:lnSpc>
            </a:pPr>
            <a:endParaRPr lang="en-US" sz="2000" dirty="0">
              <a:latin typeface="Palatino Linotype" panose="02040502050505030304" pitchFamily="18" charset="0"/>
            </a:endParaRPr>
          </a:p>
          <a:p>
            <a:pPr>
              <a:lnSpc>
                <a:spcPct val="100000"/>
              </a:lnSpc>
            </a:pPr>
            <a:r>
              <a:rPr lang="en-US" sz="2000" dirty="0">
                <a:latin typeface="Palatino Linotype" panose="02040502050505030304" pitchFamily="18" charset="0"/>
              </a:rPr>
              <a:t>P</a:t>
            </a:r>
            <a:r>
              <a:rPr lang="en-HK" sz="2000" dirty="0" err="1">
                <a:latin typeface="Palatino Linotype" panose="02040502050505030304" pitchFamily="18" charset="0"/>
              </a:rPr>
              <a:t>articipants</a:t>
            </a:r>
            <a:r>
              <a:rPr lang="en-HK" sz="2000" dirty="0">
                <a:latin typeface="Palatino Linotype" panose="02040502050505030304" pitchFamily="18" charset="0"/>
              </a:rPr>
              <a:t> in the control </a:t>
            </a:r>
            <a:r>
              <a:rPr lang="en-HK" sz="2000">
                <a:latin typeface="Palatino Linotype" panose="02040502050505030304" pitchFamily="18" charset="0"/>
              </a:rPr>
              <a:t>condition skip </a:t>
            </a:r>
            <a:r>
              <a:rPr lang="en-HK" sz="2000" dirty="0">
                <a:latin typeface="Palatino Linotype" panose="02040502050505030304" pitchFamily="18" charset="0"/>
              </a:rPr>
              <a:t>the passage and proceed directly to the evaluation task.</a:t>
            </a: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spTree>
    <p:extLst>
      <p:ext uri="{BB962C8B-B14F-4D97-AF65-F5344CB8AC3E}">
        <p14:creationId xmlns:p14="http://schemas.microsoft.com/office/powerpoint/2010/main" val="37862610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6: Snake attack</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Participants in the high-conditional-probability condition read: </a:t>
            </a:r>
            <a:endParaRPr lang="en-HK"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r>
              <a:rPr lang="en-US" sz="2000" dirty="0">
                <a:latin typeface="Palatino Linotype" panose="02040502050505030304" pitchFamily="18" charset="0"/>
              </a:rPr>
              <a:t>Participants in the low-conditional-probability condition read: </a:t>
            </a: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pic>
        <p:nvPicPr>
          <p:cNvPr id="4" name="Picture 3">
            <a:extLst>
              <a:ext uri="{FF2B5EF4-FFF2-40B4-BE49-F238E27FC236}">
                <a16:creationId xmlns:a16="http://schemas.microsoft.com/office/drawing/2014/main" id="{F77239C9-F294-4EDE-9052-BEEB74558A9B}"/>
              </a:ext>
            </a:extLst>
          </p:cNvPr>
          <p:cNvPicPr>
            <a:picLocks noChangeAspect="1"/>
          </p:cNvPicPr>
          <p:nvPr/>
        </p:nvPicPr>
        <p:blipFill>
          <a:blip r:embed="rId3"/>
          <a:stretch>
            <a:fillRect/>
          </a:stretch>
        </p:blipFill>
        <p:spPr>
          <a:xfrm>
            <a:off x="2924036" y="2723687"/>
            <a:ext cx="7800189" cy="1026562"/>
          </a:xfrm>
          <a:prstGeom prst="rect">
            <a:avLst/>
          </a:prstGeom>
        </p:spPr>
      </p:pic>
      <p:pic>
        <p:nvPicPr>
          <p:cNvPr id="5" name="Picture 4">
            <a:extLst>
              <a:ext uri="{FF2B5EF4-FFF2-40B4-BE49-F238E27FC236}">
                <a16:creationId xmlns:a16="http://schemas.microsoft.com/office/drawing/2014/main" id="{325638A1-58AB-4AA8-B764-238DE4C5833A}"/>
              </a:ext>
            </a:extLst>
          </p:cNvPr>
          <p:cNvPicPr>
            <a:picLocks noChangeAspect="1"/>
          </p:cNvPicPr>
          <p:nvPr/>
        </p:nvPicPr>
        <p:blipFill>
          <a:blip r:embed="rId4"/>
          <a:stretch>
            <a:fillRect/>
          </a:stretch>
        </p:blipFill>
        <p:spPr>
          <a:xfrm>
            <a:off x="2924036" y="4528073"/>
            <a:ext cx="7800189" cy="1017416"/>
          </a:xfrm>
          <a:prstGeom prst="rect">
            <a:avLst/>
          </a:prstGeom>
        </p:spPr>
      </p:pic>
    </p:spTree>
    <p:extLst>
      <p:ext uri="{BB962C8B-B14F-4D97-AF65-F5344CB8AC3E}">
        <p14:creationId xmlns:p14="http://schemas.microsoft.com/office/powerpoint/2010/main" val="364275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Study 6: Snake attack</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Participants were asked to rate their perceived fear of the snake:</a:t>
            </a:r>
            <a:endParaRPr lang="en-HK"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pic>
        <p:nvPicPr>
          <p:cNvPr id="6" name="Picture 5">
            <a:extLst>
              <a:ext uri="{FF2B5EF4-FFF2-40B4-BE49-F238E27FC236}">
                <a16:creationId xmlns:a16="http://schemas.microsoft.com/office/drawing/2014/main" id="{C0399980-A5C2-45FC-BF52-1314E7F08988}"/>
              </a:ext>
            </a:extLst>
          </p:cNvPr>
          <p:cNvPicPr>
            <a:picLocks noChangeAspect="1"/>
          </p:cNvPicPr>
          <p:nvPr/>
        </p:nvPicPr>
        <p:blipFill>
          <a:blip r:embed="rId2"/>
          <a:stretch>
            <a:fillRect/>
          </a:stretch>
        </p:blipFill>
        <p:spPr>
          <a:xfrm>
            <a:off x="3168042" y="2684767"/>
            <a:ext cx="6062689" cy="4173233"/>
          </a:xfrm>
          <a:prstGeom prst="rect">
            <a:avLst/>
          </a:prstGeom>
        </p:spPr>
      </p:pic>
    </p:spTree>
    <p:extLst>
      <p:ext uri="{BB962C8B-B14F-4D97-AF65-F5344CB8AC3E}">
        <p14:creationId xmlns:p14="http://schemas.microsoft.com/office/powerpoint/2010/main" val="2425543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F7A8-C334-44E2-9EEA-7009824CF6D4}"/>
              </a:ext>
            </a:extLst>
          </p:cNvPr>
          <p:cNvSpPr>
            <a:spLocks noGrp="1"/>
          </p:cNvSpPr>
          <p:nvPr>
            <p:ph type="title"/>
          </p:nvPr>
        </p:nvSpPr>
        <p:spPr>
          <a:xfrm>
            <a:off x="2844833" y="885781"/>
            <a:ext cx="6502332" cy="1060463"/>
          </a:xfrm>
        </p:spPr>
        <p:txBody>
          <a:bodyPr>
            <a:normAutofit/>
          </a:bodyPr>
          <a:lstStyle/>
          <a:p>
            <a:pPr algn="ctr"/>
            <a:r>
              <a:rPr lang="en-HK" sz="1600" dirty="0">
                <a:latin typeface="Palatino Linotype" panose="02040502050505030304" pitchFamily="18" charset="0"/>
              </a:rPr>
              <a:t>Motivating Example 2: The Spread of COVID-19 Omicron</a:t>
            </a:r>
            <a:br>
              <a:rPr lang="en-US" sz="1600" dirty="0">
                <a:latin typeface="Palatino Linotype" panose="02040502050505030304" pitchFamily="18" charset="0"/>
              </a:rPr>
            </a:br>
            <a:br>
              <a:rPr lang="en-US" sz="1600" dirty="0">
                <a:latin typeface="Palatino Linotype" panose="02040502050505030304" pitchFamily="18" charset="0"/>
              </a:rPr>
            </a:br>
            <a:endParaRPr lang="en-HK" sz="1600" b="0" dirty="0">
              <a:latin typeface="Palatino Linotype" panose="02040502050505030304" pitchFamily="18" charset="0"/>
            </a:endParaRPr>
          </a:p>
        </p:txBody>
      </p:sp>
      <p:pic>
        <p:nvPicPr>
          <p:cNvPr id="3074" name="Picture 2" descr="Omicron, another chapter in the Covid-19 pandemic - ESMH">
            <a:extLst>
              <a:ext uri="{FF2B5EF4-FFF2-40B4-BE49-F238E27FC236}">
                <a16:creationId xmlns:a16="http://schemas.microsoft.com/office/drawing/2014/main" id="{19297C45-1714-47D5-996A-BF83967EB8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7004" y="1946244"/>
            <a:ext cx="5517989" cy="4142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59824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Discussion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The conditional probability bias is replicated in a number of scenarios:</a:t>
            </a:r>
            <a:endParaRPr lang="en-HK" sz="2000" dirty="0">
              <a:latin typeface="Palatino Linotype" panose="02040502050505030304" pitchFamily="18" charset="0"/>
            </a:endParaRPr>
          </a:p>
          <a:p>
            <a:pPr>
              <a:lnSpc>
                <a:spcPct val="100000"/>
              </a:lnSpc>
            </a:pPr>
            <a:endParaRPr lang="en-US"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p:txBody>
      </p:sp>
      <p:pic>
        <p:nvPicPr>
          <p:cNvPr id="4" name="Picture 3">
            <a:extLst>
              <a:ext uri="{FF2B5EF4-FFF2-40B4-BE49-F238E27FC236}">
                <a16:creationId xmlns:a16="http://schemas.microsoft.com/office/drawing/2014/main" id="{3AA4711C-1DC7-4279-962F-62DBA81A411E}"/>
              </a:ext>
            </a:extLst>
          </p:cNvPr>
          <p:cNvPicPr>
            <a:picLocks noChangeAspect="1"/>
          </p:cNvPicPr>
          <p:nvPr/>
        </p:nvPicPr>
        <p:blipFill>
          <a:blip r:embed="rId2"/>
          <a:stretch>
            <a:fillRect/>
          </a:stretch>
        </p:blipFill>
        <p:spPr>
          <a:xfrm>
            <a:off x="1926268" y="3268329"/>
            <a:ext cx="8546237" cy="2883260"/>
          </a:xfrm>
          <a:prstGeom prst="rect">
            <a:avLst/>
          </a:prstGeom>
        </p:spPr>
      </p:pic>
    </p:spTree>
    <p:extLst>
      <p:ext uri="{BB962C8B-B14F-4D97-AF65-F5344CB8AC3E}">
        <p14:creationId xmlns:p14="http://schemas.microsoft.com/office/powerpoint/2010/main" val="19303044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Discussion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also rule out several alternative explanations:</a:t>
            </a:r>
          </a:p>
          <a:p>
            <a:pPr>
              <a:lnSpc>
                <a:spcPct val="100000"/>
              </a:lnSpc>
            </a:pPr>
            <a:endParaRPr lang="en-HK"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Risk aversion</a:t>
            </a:r>
            <a:r>
              <a:rPr lang="en-HK" sz="2000" dirty="0">
                <a:latin typeface="Palatino Linotype" panose="02040502050505030304" pitchFamily="18" charset="0"/>
              </a:rPr>
              <a:t>: This explanation is ruled out since the bias occurs in both negative (i.e., Experiments 2 to 6) and positive (i.e., Experiment 1) risk scenarios.</a:t>
            </a:r>
            <a:endParaRPr lang="en-US" sz="2000" dirty="0">
              <a:latin typeface="Palatino Linotype" panose="02040502050505030304" pitchFamily="18" charset="0"/>
            </a:endParaRPr>
          </a:p>
          <a:p>
            <a:pPr>
              <a:lnSpc>
                <a:spcPct val="100000"/>
              </a:lnSpc>
            </a:pPr>
            <a:endParaRPr lang="en-HK"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Calculation insensitivity</a:t>
            </a:r>
            <a:r>
              <a:rPr lang="en-HK" sz="2000" dirty="0">
                <a:latin typeface="Palatino Linotype" panose="02040502050505030304" pitchFamily="18" charset="0"/>
              </a:rPr>
              <a:t>: This explanation is unlikely, given that the bias pattern persists even within a context where participants are directly given P(A) and P(B) (i.e., Experiments 3, 4, 5b, and 6). </a:t>
            </a:r>
          </a:p>
        </p:txBody>
      </p:sp>
    </p:spTree>
    <p:extLst>
      <p:ext uri="{BB962C8B-B14F-4D97-AF65-F5344CB8AC3E}">
        <p14:creationId xmlns:p14="http://schemas.microsoft.com/office/powerpoint/2010/main" val="20351345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Discussion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also rule out several alternative explanations:</a:t>
            </a:r>
          </a:p>
          <a:p>
            <a:pPr>
              <a:lnSpc>
                <a:spcPct val="100000"/>
              </a:lnSpc>
            </a:pPr>
            <a:endParaRPr lang="en-HK"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Distinction in single-joint evaluation modes: </a:t>
            </a:r>
            <a:r>
              <a:rPr lang="en-HK" sz="2000" dirty="0">
                <a:latin typeface="Palatino Linotype" panose="02040502050505030304" pitchFamily="18" charset="0"/>
              </a:rPr>
              <a:t>Our experiments included both between-subjects (i.e., Experiment 1 and 3 to 6) and within-subjects designs (i.e., Experiment 2), thus invalidating this explanation. </a:t>
            </a:r>
          </a:p>
          <a:p>
            <a:pPr>
              <a:lnSpc>
                <a:spcPct val="100000"/>
              </a:lnSpc>
            </a:pPr>
            <a:endParaRPr lang="en-US"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Framing of conditionals</a:t>
            </a:r>
            <a:r>
              <a:rPr lang="en-HK" sz="2000" dirty="0">
                <a:latin typeface="Palatino Linotype" panose="02040502050505030304" pitchFamily="18" charset="0"/>
              </a:rPr>
              <a:t>: This explanation is eliminated since we intentionally sought to remove words such as “among them” (e.g., Experiment 5a) when presenting scenarios to our participants. </a:t>
            </a:r>
          </a:p>
        </p:txBody>
      </p:sp>
    </p:spTree>
    <p:extLst>
      <p:ext uri="{BB962C8B-B14F-4D97-AF65-F5344CB8AC3E}">
        <p14:creationId xmlns:p14="http://schemas.microsoft.com/office/powerpoint/2010/main" val="37894999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Discussion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also rule out several alternative explanations:</a:t>
            </a:r>
          </a:p>
          <a:p>
            <a:pPr>
              <a:lnSpc>
                <a:spcPct val="100000"/>
              </a:lnSpc>
            </a:pPr>
            <a:endParaRPr lang="en-HK"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Differences in information processing between frequency and percentage formats: </a:t>
            </a:r>
            <a:r>
              <a:rPr lang="en-HK" sz="2000" dirty="0">
                <a:latin typeface="Palatino Linotype" panose="02040502050505030304" pitchFamily="18" charset="0"/>
              </a:rPr>
              <a:t>Although extant research suggests this explanation, our conditional probability bias persists in risk valuation scenarios with frequency-based formats (i.e., Experiments 3, 4, 5b, and 6), percentage-based formats (i.e., Experiment 2), and combinations of the two (i.e., Experiments 1 and 5a). </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1352695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Discussion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also rule out several alternative explanations:</a:t>
            </a:r>
          </a:p>
          <a:p>
            <a:pPr>
              <a:lnSpc>
                <a:spcPct val="100000"/>
              </a:lnSpc>
            </a:pPr>
            <a:endParaRPr lang="en-HK" sz="2000" dirty="0">
              <a:latin typeface="Palatino Linotype" panose="02040502050505030304" pitchFamily="18" charset="0"/>
            </a:endParaRPr>
          </a:p>
          <a:p>
            <a:pPr>
              <a:lnSpc>
                <a:spcPct val="100000"/>
              </a:lnSpc>
            </a:pPr>
            <a:r>
              <a:rPr lang="en-HK" sz="2000" dirty="0">
                <a:solidFill>
                  <a:srgbClr val="FF0000"/>
                </a:solidFill>
                <a:latin typeface="Palatino Linotype" panose="02040502050505030304" pitchFamily="18" charset="0"/>
              </a:rPr>
              <a:t>People’s inference of risk through the use of existing knowledge or real-life experiences: </a:t>
            </a:r>
            <a:r>
              <a:rPr lang="en-HK" sz="2000" dirty="0">
                <a:latin typeface="Palatino Linotype" panose="02040502050505030304" pitchFamily="18" charset="0"/>
              </a:rPr>
              <a:t>We ruled out this alternative explanation in two ways. On one hand, the effect of conditional probability is examined in certain contexts that most audiences are unfamiliar with, such as the dangers of a herbicide used in India (i.e., Experiment 5b) and the banded krait in Indonesia (i.e., Experiment 6). On the other hand, we directly measured participants’ existing experiences and excluded their influence in Experiment 1. </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34080823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Contribution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contribute to the literature on conditional probability.</a:t>
            </a:r>
          </a:p>
          <a:p>
            <a:pPr>
              <a:lnSpc>
                <a:spcPct val="100000"/>
              </a:lnSpc>
            </a:pPr>
            <a:endParaRPr lang="en-HK" sz="2000" dirty="0">
              <a:latin typeface="Palatino Linotype" panose="02040502050505030304" pitchFamily="18" charset="0"/>
            </a:endParaRPr>
          </a:p>
          <a:p>
            <a:pPr>
              <a:lnSpc>
                <a:spcPct val="100000"/>
              </a:lnSpc>
            </a:pPr>
            <a:r>
              <a:rPr lang="en-HK" sz="2000" dirty="0">
                <a:latin typeface="Palatino Linotype" panose="02040502050505030304" pitchFamily="18" charset="0"/>
              </a:rPr>
              <a:t>To the best of our knowledge, this work is the first to show that conditional probability leads to biased risk valuations.</a:t>
            </a:r>
          </a:p>
          <a:p>
            <a:pPr>
              <a:lnSpc>
                <a:spcPct val="100000"/>
              </a:lnSpc>
            </a:pPr>
            <a:endParaRPr lang="en-US" sz="2000" dirty="0">
              <a:latin typeface="Palatino Linotype" panose="02040502050505030304" pitchFamily="18" charset="0"/>
            </a:endParaRPr>
          </a:p>
          <a:p>
            <a:pPr>
              <a:lnSpc>
                <a:spcPct val="100000"/>
              </a:lnSpc>
            </a:pPr>
            <a:r>
              <a:rPr lang="en-HK" sz="2000" dirty="0">
                <a:latin typeface="Palatino Linotype" panose="02040502050505030304" pitchFamily="18" charset="0"/>
              </a:rPr>
              <a:t>Although researchers from various disciplines have long explored the phenomenon of conditional probability, prior work has primarily focused on exploring how people understand, reason, and estimate conditional probabilities.</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855214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Contribution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We also offer a new driver of risk perception: conditional probability.</a:t>
            </a:r>
          </a:p>
          <a:p>
            <a:pPr>
              <a:lnSpc>
                <a:spcPct val="100000"/>
              </a:lnSpc>
            </a:pPr>
            <a:endParaRPr lang="en-US" sz="2000" dirty="0">
              <a:latin typeface="Palatino Linotype" panose="02040502050505030304" pitchFamily="18" charset="0"/>
            </a:endParaRPr>
          </a:p>
          <a:p>
            <a:pPr>
              <a:lnSpc>
                <a:spcPct val="100000"/>
              </a:lnSpc>
            </a:pPr>
            <a:r>
              <a:rPr lang="en-HK" sz="2000" dirty="0">
                <a:latin typeface="Palatino Linotype" panose="02040502050505030304" pitchFamily="18" charset="0"/>
              </a:rPr>
              <a:t>Extant literature has suggested that risk perceptions are influenced by a variety of factors, including incidental mood, individual factors, culture, information framing, and risky options.</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21401060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Contribution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8128598" cy="2962922"/>
          </a:xfrm>
        </p:spPr>
        <p:txBody>
          <a:bodyPr/>
          <a:lstStyle/>
          <a:p>
            <a:pPr>
              <a:lnSpc>
                <a:spcPct val="100000"/>
              </a:lnSpc>
            </a:pPr>
            <a:r>
              <a:rPr lang="en-US" sz="2000" dirty="0">
                <a:latin typeface="Palatino Linotype" panose="02040502050505030304" pitchFamily="18" charset="0"/>
              </a:rPr>
              <a:t>Our research also offers policy implications. </a:t>
            </a:r>
          </a:p>
          <a:p>
            <a:pPr>
              <a:lnSpc>
                <a:spcPct val="100000"/>
              </a:lnSpc>
            </a:pPr>
            <a:endParaRPr lang="en-US" sz="2000" dirty="0">
              <a:latin typeface="Palatino Linotype" panose="02040502050505030304" pitchFamily="18" charset="0"/>
            </a:endParaRPr>
          </a:p>
          <a:p>
            <a:pPr>
              <a:lnSpc>
                <a:spcPct val="100000"/>
              </a:lnSpc>
            </a:pPr>
            <a:r>
              <a:rPr lang="en-HK" sz="2000" dirty="0">
                <a:latin typeface="Palatino Linotype" panose="02040502050505030304" pitchFamily="18" charset="0"/>
              </a:rPr>
              <a:t>Although far more people have been infected and killed by the COVID-Omicron variant than those by the COVID-Delta variant across the world, many people exhibit greater fear of COVID-Delta than COVID-Omicron only since COVID-Delta has a higher fatality rate conditional on infection.</a:t>
            </a:r>
          </a:p>
          <a:p>
            <a:pPr>
              <a:lnSpc>
                <a:spcPct val="100000"/>
              </a:lnSpc>
            </a:pPr>
            <a:endParaRPr lang="en-US" sz="2000" dirty="0">
              <a:latin typeface="Palatino Linotype" panose="02040502050505030304" pitchFamily="18" charset="0"/>
            </a:endParaRPr>
          </a:p>
          <a:p>
            <a:pPr>
              <a:lnSpc>
                <a:spcPct val="100000"/>
              </a:lnSpc>
            </a:pPr>
            <a:r>
              <a:rPr lang="en-HK" sz="2000" dirty="0">
                <a:latin typeface="Palatino Linotype" panose="02040502050505030304" pitchFamily="18" charset="0"/>
              </a:rPr>
              <a:t>People are more likely to avoid a vaccine with a high conditional probability of severe adverse effects.</a:t>
            </a:r>
            <a:endParaRPr lang="en-US" sz="2000" dirty="0">
              <a:latin typeface="Palatino Linotype" panose="02040502050505030304" pitchFamily="18" charset="0"/>
            </a:endParaRPr>
          </a:p>
        </p:txBody>
      </p:sp>
    </p:spTree>
    <p:extLst>
      <p:ext uri="{BB962C8B-B14F-4D97-AF65-F5344CB8AC3E}">
        <p14:creationId xmlns:p14="http://schemas.microsoft.com/office/powerpoint/2010/main" val="12393541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0BF90-0782-45D1-9E19-8345AFA0FE58}"/>
              </a:ext>
            </a:extLst>
          </p:cNvPr>
          <p:cNvSpPr>
            <a:spLocks noGrp="1"/>
          </p:cNvSpPr>
          <p:nvPr>
            <p:ph type="title"/>
          </p:nvPr>
        </p:nvSpPr>
        <p:spPr/>
        <p:txBody>
          <a:bodyPr/>
          <a:lstStyle/>
          <a:p>
            <a:r>
              <a:rPr lang="en-HK" dirty="0"/>
              <a:t>Thanks!</a:t>
            </a:r>
          </a:p>
        </p:txBody>
      </p:sp>
    </p:spTree>
    <p:extLst>
      <p:ext uri="{BB962C8B-B14F-4D97-AF65-F5344CB8AC3E}">
        <p14:creationId xmlns:p14="http://schemas.microsoft.com/office/powerpoint/2010/main" val="392247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EF7A8-C334-44E2-9EEA-7009824CF6D4}"/>
              </a:ext>
            </a:extLst>
          </p:cNvPr>
          <p:cNvSpPr>
            <a:spLocks noGrp="1"/>
          </p:cNvSpPr>
          <p:nvPr>
            <p:ph type="title"/>
          </p:nvPr>
        </p:nvSpPr>
        <p:spPr>
          <a:xfrm>
            <a:off x="2844833" y="885781"/>
            <a:ext cx="6502332" cy="1060463"/>
          </a:xfrm>
        </p:spPr>
        <p:txBody>
          <a:bodyPr>
            <a:normAutofit/>
          </a:bodyPr>
          <a:lstStyle/>
          <a:p>
            <a:pPr algn="ctr"/>
            <a:r>
              <a:rPr lang="en-HK" sz="1600" dirty="0">
                <a:latin typeface="Palatino Linotype" panose="02040502050505030304" pitchFamily="18" charset="0"/>
              </a:rPr>
              <a:t>Motivating Example 2: The Spread of COVID-19 Omicron</a:t>
            </a:r>
            <a:br>
              <a:rPr lang="en-US" sz="1600" dirty="0">
                <a:latin typeface="Palatino Linotype" panose="02040502050505030304" pitchFamily="18" charset="0"/>
              </a:rPr>
            </a:br>
            <a:br>
              <a:rPr lang="en-US" sz="1600" dirty="0">
                <a:latin typeface="Palatino Linotype" panose="02040502050505030304" pitchFamily="18" charset="0"/>
              </a:rPr>
            </a:br>
            <a:endParaRPr lang="en-HK" sz="1600" b="0" dirty="0">
              <a:latin typeface="Palatino Linotype" panose="02040502050505030304" pitchFamily="18" charset="0"/>
            </a:endParaRPr>
          </a:p>
        </p:txBody>
      </p:sp>
      <p:pic>
        <p:nvPicPr>
          <p:cNvPr id="3" name="图片 2">
            <a:extLst>
              <a:ext uri="{FF2B5EF4-FFF2-40B4-BE49-F238E27FC236}">
                <a16:creationId xmlns:a16="http://schemas.microsoft.com/office/drawing/2014/main" id="{09170931-6020-41F1-B6F2-61699B4B0B86}"/>
              </a:ext>
            </a:extLst>
          </p:cNvPr>
          <p:cNvPicPr>
            <a:picLocks noChangeAspect="1"/>
          </p:cNvPicPr>
          <p:nvPr/>
        </p:nvPicPr>
        <p:blipFill>
          <a:blip r:embed="rId3"/>
          <a:stretch>
            <a:fillRect/>
          </a:stretch>
        </p:blipFill>
        <p:spPr>
          <a:xfrm>
            <a:off x="2244032" y="2232425"/>
            <a:ext cx="7703934" cy="2735399"/>
          </a:xfrm>
          <a:prstGeom prst="rect">
            <a:avLst/>
          </a:prstGeom>
        </p:spPr>
      </p:pic>
    </p:spTree>
    <p:extLst>
      <p:ext uri="{BB962C8B-B14F-4D97-AF65-F5344CB8AC3E}">
        <p14:creationId xmlns:p14="http://schemas.microsoft.com/office/powerpoint/2010/main" val="3212986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214012"/>
            <a:ext cx="6728126" cy="350841"/>
          </a:xfrm>
        </p:spPr>
        <p:txBody>
          <a:bodyPr/>
          <a:lstStyle/>
          <a:p>
            <a:r>
              <a:rPr lang="en-HK" dirty="0">
                <a:latin typeface="Palatino Linotype" panose="02040502050505030304" pitchFamily="18" charset="0"/>
              </a:rPr>
              <a:t>A potential explanation: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1925579"/>
            <a:ext cx="7382467" cy="3778934"/>
          </a:xfrm>
        </p:spPr>
        <p:txBody>
          <a:bodyPr/>
          <a:lstStyle/>
          <a:p>
            <a:r>
              <a:rPr lang="en-HK" dirty="0">
                <a:latin typeface="Palatino Linotype" panose="02040502050505030304" pitchFamily="18" charset="0"/>
              </a:rPr>
              <a:t>People are afraid of flying because the chance of surviving a plane crash is very low…</a:t>
            </a:r>
          </a:p>
          <a:p>
            <a:endParaRPr lang="en-HK" dirty="0">
              <a:latin typeface="Palatino Linotype" panose="02040502050505030304" pitchFamily="18" charset="0"/>
            </a:endParaRPr>
          </a:p>
          <a:p>
            <a:r>
              <a:rPr lang="en-HK" dirty="0">
                <a:latin typeface="Palatino Linotype" panose="02040502050505030304" pitchFamily="18" charset="0"/>
              </a:rPr>
              <a:t>In other words, the fatality rate conditional on having an accident is higher!</a:t>
            </a:r>
          </a:p>
        </p:txBody>
      </p:sp>
      <p:pic>
        <p:nvPicPr>
          <p:cNvPr id="4" name="图片 3">
            <a:extLst>
              <a:ext uri="{FF2B5EF4-FFF2-40B4-BE49-F238E27FC236}">
                <a16:creationId xmlns:a16="http://schemas.microsoft.com/office/drawing/2014/main" id="{15A4BD64-6443-4621-B48E-D716DDF11C5C}"/>
              </a:ext>
            </a:extLst>
          </p:cNvPr>
          <p:cNvPicPr>
            <a:picLocks noChangeAspect="1"/>
          </p:cNvPicPr>
          <p:nvPr/>
        </p:nvPicPr>
        <p:blipFill>
          <a:blip r:embed="rId3"/>
          <a:stretch>
            <a:fillRect/>
          </a:stretch>
        </p:blipFill>
        <p:spPr>
          <a:xfrm>
            <a:off x="2705537" y="3928741"/>
            <a:ext cx="7512254" cy="1775772"/>
          </a:xfrm>
          <a:prstGeom prst="rect">
            <a:avLst/>
          </a:prstGeom>
        </p:spPr>
      </p:pic>
    </p:spTree>
    <p:extLst>
      <p:ext uri="{BB962C8B-B14F-4D97-AF65-F5344CB8AC3E}">
        <p14:creationId xmlns:p14="http://schemas.microsoft.com/office/powerpoint/2010/main" val="3680795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A potential explanation:</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As for the comparison between Omicron and Delta, although Omicron leads to more deaths and infections, its fatality rate conditional on getting the disease is lower.</a:t>
            </a:r>
          </a:p>
          <a:p>
            <a:endParaRPr lang="en-HK" dirty="0">
              <a:latin typeface="Palatino Linotype" panose="02040502050505030304" pitchFamily="18" charset="0"/>
            </a:endParaRPr>
          </a:p>
          <a:p>
            <a:endParaRPr lang="en-HK" dirty="0">
              <a:latin typeface="Palatino Linotype" panose="02040502050505030304" pitchFamily="18" charset="0"/>
            </a:endParaRPr>
          </a:p>
        </p:txBody>
      </p:sp>
    </p:spTree>
    <p:extLst>
      <p:ext uri="{BB962C8B-B14F-4D97-AF65-F5344CB8AC3E}">
        <p14:creationId xmlns:p14="http://schemas.microsoft.com/office/powerpoint/2010/main" val="1202204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Our hypothesis: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Consider a scenario which may lead to the occurrence of an event B (e.g., getting a disease).  </a:t>
                </a:r>
              </a:p>
              <a:p>
                <a:endParaRPr lang="en-HK" dirty="0">
                  <a:latin typeface="Palatino Linotype" panose="02040502050505030304" pitchFamily="18" charset="0"/>
                </a:endParaRPr>
              </a:p>
              <a:p>
                <a:r>
                  <a:rPr lang="en-HK" dirty="0">
                    <a:latin typeface="Palatino Linotype" panose="02040502050505030304" pitchFamily="18" charset="0"/>
                  </a:rPr>
                  <a:t>Among B, there may be a severe outcome, A (e.g., dying from the disease). Here, event A is a conditional outcome of event B.</a:t>
                </a:r>
              </a:p>
              <a:p>
                <a:endParaRPr lang="en-HK" dirty="0">
                  <a:latin typeface="Palatino Linotype" panose="02040502050505030304" pitchFamily="18" charset="0"/>
                </a:endParaRPr>
              </a:p>
              <a:p>
                <a:r>
                  <a:rPr lang="en-HK" dirty="0">
                    <a:latin typeface="Palatino Linotype" panose="02040502050505030304" pitchFamily="18" charset="0"/>
                  </a:rPr>
                  <a:t>Rationally, our risk perception of the scenario should depend only on </a:t>
                </a:r>
                <a14:m>
                  <m:oMath xmlns:m="http://schemas.openxmlformats.org/officeDocument/2006/math">
                    <m:r>
                      <a:rPr lang="en-HK" b="0" i="1" smtClean="0">
                        <a:latin typeface="Cambria Math" panose="02040503050406030204" pitchFamily="18" charset="0"/>
                      </a:rPr>
                      <m:t>𝑃</m:t>
                    </m:r>
                    <m:r>
                      <a:rPr lang="en-HK" b="0" i="1" smtClean="0">
                        <a:latin typeface="Cambria Math" panose="02040503050406030204" pitchFamily="18" charset="0"/>
                      </a:rPr>
                      <m:t>(</m:t>
                    </m:r>
                    <m:r>
                      <a:rPr lang="en-HK" b="0" i="1" smtClean="0">
                        <a:latin typeface="Cambria Math" panose="02040503050406030204" pitchFamily="18" charset="0"/>
                      </a:rPr>
                      <m:t>𝐴</m:t>
                    </m:r>
                    <m:r>
                      <a:rPr lang="en-HK" b="0" i="1" smtClean="0">
                        <a:latin typeface="Cambria Math" panose="02040503050406030204" pitchFamily="18" charset="0"/>
                      </a:rPr>
                      <m:t>)</m:t>
                    </m:r>
                  </m:oMath>
                </a14:m>
                <a:r>
                  <a:rPr lang="en-HK" dirty="0">
                    <a:latin typeface="Palatino Linotype" panose="02040502050505030304" pitchFamily="18" charset="0"/>
                  </a:rPr>
                  <a:t> and </a:t>
                </a:r>
                <a14:m>
                  <m:oMath xmlns:m="http://schemas.openxmlformats.org/officeDocument/2006/math">
                    <m:r>
                      <a:rPr lang="en-HK" b="0" i="1" smtClean="0">
                        <a:latin typeface="Cambria Math" panose="02040503050406030204" pitchFamily="18" charset="0"/>
                      </a:rPr>
                      <m:t>𝑃</m:t>
                    </m:r>
                    <m:r>
                      <a:rPr lang="en-HK" b="0" i="1" smtClean="0">
                        <a:latin typeface="Cambria Math" panose="02040503050406030204" pitchFamily="18" charset="0"/>
                      </a:rPr>
                      <m:t>(</m:t>
                    </m:r>
                    <m:r>
                      <a:rPr lang="en-HK" b="0" i="1" smtClean="0">
                        <a:latin typeface="Cambria Math" panose="02040503050406030204" pitchFamily="18" charset="0"/>
                      </a:rPr>
                      <m:t>𝐵</m:t>
                    </m:r>
                    <m:r>
                      <a:rPr lang="en-HK" b="0" i="1" smtClean="0">
                        <a:latin typeface="Cambria Math" panose="02040503050406030204" pitchFamily="18" charset="0"/>
                      </a:rPr>
                      <m:t>)</m:t>
                    </m:r>
                  </m:oMath>
                </a14:m>
                <a:r>
                  <a:rPr lang="en-HK" dirty="0">
                    <a:latin typeface="Palatino Linotype" panose="02040502050505030304" pitchFamily="18" charset="0"/>
                  </a:rPr>
                  <a:t>.</a:t>
                </a:r>
              </a:p>
              <a:p>
                <a:endParaRPr lang="en-HK" dirty="0">
                  <a:latin typeface="Palatino Linotype" panose="02040502050505030304" pitchFamily="18" charset="0"/>
                </a:endParaRPr>
              </a:p>
              <a:p>
                <a:r>
                  <a:rPr lang="en-HK" dirty="0">
                    <a:latin typeface="Palatino Linotype" panose="02040502050505030304" pitchFamily="18" charset="0"/>
                  </a:rPr>
                  <a:t>But we argue that in reality, people’s risk perception can also be affected and biased by the conditional probability </a:t>
                </a:r>
                <a14:m>
                  <m:oMath xmlns:m="http://schemas.openxmlformats.org/officeDocument/2006/math">
                    <m:r>
                      <a:rPr lang="en-HK" b="0" i="1" smtClean="0">
                        <a:latin typeface="Cambria Math" panose="02040503050406030204" pitchFamily="18" charset="0"/>
                      </a:rPr>
                      <m:t>𝑃</m:t>
                    </m:r>
                    <m:r>
                      <a:rPr lang="en-HK" b="0" i="1" smtClean="0">
                        <a:latin typeface="Cambria Math" panose="02040503050406030204" pitchFamily="18" charset="0"/>
                      </a:rPr>
                      <m:t>(</m:t>
                    </m:r>
                    <m:r>
                      <a:rPr lang="en-HK" b="0" i="1" smtClean="0">
                        <a:latin typeface="Cambria Math" panose="02040503050406030204" pitchFamily="18" charset="0"/>
                      </a:rPr>
                      <m:t>𝐴</m:t>
                    </m:r>
                    <m:r>
                      <a:rPr lang="en-HK" b="0" i="1" smtClean="0">
                        <a:latin typeface="Cambria Math" panose="02040503050406030204" pitchFamily="18" charset="0"/>
                      </a:rPr>
                      <m:t>|</m:t>
                    </m:r>
                    <m:r>
                      <a:rPr lang="en-HK" b="0" i="1" smtClean="0">
                        <a:latin typeface="Cambria Math" panose="02040503050406030204" pitchFamily="18" charset="0"/>
                      </a:rPr>
                      <m:t>𝐵</m:t>
                    </m:r>
                    <m:r>
                      <a:rPr lang="en-HK" b="0" i="1" smtClean="0">
                        <a:latin typeface="Cambria Math" panose="02040503050406030204" pitchFamily="18" charset="0"/>
                      </a:rPr>
                      <m:t>)</m:t>
                    </m:r>
                  </m:oMath>
                </a14:m>
                <a:r>
                  <a:rPr lang="en-HK" dirty="0">
                    <a:latin typeface="Palatino Linotype" panose="02040502050505030304" pitchFamily="18" charset="0"/>
                  </a:rPr>
                  <a:t>. </a:t>
                </a:r>
              </a:p>
              <a:p>
                <a:endParaRPr lang="en-HK" dirty="0">
                  <a:latin typeface="Palatino Linotype" panose="02040502050505030304" pitchFamily="18" charset="0"/>
                </a:endParaRPr>
              </a:p>
            </p:txBody>
          </p:sp>
        </mc:Choice>
        <mc:Fallback xmlns="">
          <p:sp>
            <p:nvSpPr>
              <p:cNvPr id="3" name="Content Placeholder 2">
                <a:extLst>
                  <a:ext uri="{FF2B5EF4-FFF2-40B4-BE49-F238E27FC236}">
                    <a16:creationId xmlns:a16="http://schemas.microsoft.com/office/drawing/2014/main" id="{F4BFAC30-313E-4272-8163-23D45C3EB06B}"/>
                  </a:ext>
                </a:extLst>
              </p:cNvPr>
              <p:cNvSpPr>
                <a:spLocks noGrp="1" noRot="1" noChangeAspect="1" noMove="1" noResize="1" noEditPoints="1" noAdjustHandles="1" noChangeArrowheads="1" noChangeShapeType="1" noTextEdit="1"/>
              </p:cNvSpPr>
              <p:nvPr>
                <p:ph sz="half" idx="1"/>
              </p:nvPr>
            </p:nvSpPr>
            <p:spPr>
              <a:xfrm>
                <a:off x="2835324" y="2177249"/>
                <a:ext cx="7382467" cy="3778934"/>
              </a:xfrm>
              <a:blipFill>
                <a:blip r:embed="rId3"/>
                <a:stretch>
                  <a:fillRect l="-495" t="-1452"/>
                </a:stretch>
              </a:blipFill>
            </p:spPr>
            <p:txBody>
              <a:bodyPr/>
              <a:lstStyle/>
              <a:p>
                <a:r>
                  <a:rPr lang="en-HK">
                    <a:noFill/>
                  </a:rPr>
                  <a:t> </a:t>
                </a:r>
              </a:p>
            </p:txBody>
          </p:sp>
        </mc:Fallback>
      </mc:AlternateContent>
    </p:spTree>
    <p:extLst>
      <p:ext uri="{BB962C8B-B14F-4D97-AF65-F5344CB8AC3E}">
        <p14:creationId xmlns:p14="http://schemas.microsoft.com/office/powerpoint/2010/main" val="3731160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C6FF6-119A-41F4-BD08-929EEF80EC16}"/>
              </a:ext>
            </a:extLst>
          </p:cNvPr>
          <p:cNvSpPr>
            <a:spLocks noGrp="1"/>
          </p:cNvSpPr>
          <p:nvPr>
            <p:ph type="title"/>
          </p:nvPr>
        </p:nvSpPr>
        <p:spPr>
          <a:xfrm>
            <a:off x="2835324" y="1465682"/>
            <a:ext cx="6728126" cy="350841"/>
          </a:xfrm>
        </p:spPr>
        <p:txBody>
          <a:bodyPr/>
          <a:lstStyle/>
          <a:p>
            <a:r>
              <a:rPr lang="en-HK" dirty="0">
                <a:latin typeface="Palatino Linotype" panose="02040502050505030304" pitchFamily="18" charset="0"/>
              </a:rPr>
              <a:t>But Why?</a:t>
            </a:r>
          </a:p>
        </p:txBody>
      </p:sp>
      <p:sp>
        <p:nvSpPr>
          <p:cNvPr id="3" name="Content Placeholder 2">
            <a:extLst>
              <a:ext uri="{FF2B5EF4-FFF2-40B4-BE49-F238E27FC236}">
                <a16:creationId xmlns:a16="http://schemas.microsoft.com/office/drawing/2014/main" id="{F4BFAC30-313E-4272-8163-23D45C3EB06B}"/>
              </a:ext>
            </a:extLst>
          </p:cNvPr>
          <p:cNvSpPr>
            <a:spLocks noGrp="1"/>
          </p:cNvSpPr>
          <p:nvPr>
            <p:ph sz="half" idx="1"/>
          </p:nvPr>
        </p:nvSpPr>
        <p:spPr>
          <a:xfrm>
            <a:off x="2835324" y="2177249"/>
            <a:ext cx="7382467" cy="3778934"/>
          </a:xfrm>
        </p:spPr>
        <p:txBody>
          <a:bodyPr/>
          <a:lstStyle/>
          <a:p>
            <a:r>
              <a:rPr lang="en-HK" dirty="0">
                <a:latin typeface="Palatino Linotype" panose="02040502050505030304" pitchFamily="18" charset="0"/>
              </a:rPr>
              <a:t>The conditional probability bias arises because conditional probability is </a:t>
            </a:r>
            <a:r>
              <a:rPr lang="en-HK" dirty="0">
                <a:solidFill>
                  <a:srgbClr val="0070C0"/>
                </a:solidFill>
                <a:latin typeface="Palatino Linotype" panose="02040502050505030304" pitchFamily="18" charset="0"/>
              </a:rPr>
              <a:t>diagnostic</a:t>
            </a:r>
            <a:r>
              <a:rPr lang="en-HK" dirty="0">
                <a:latin typeface="Palatino Linotype" panose="02040502050505030304" pitchFamily="18" charset="0"/>
              </a:rPr>
              <a:t> in risk judgment.</a:t>
            </a:r>
          </a:p>
          <a:p>
            <a:endParaRPr lang="en-HK" dirty="0">
              <a:latin typeface="Palatino Linotype" panose="02040502050505030304" pitchFamily="18" charset="0"/>
            </a:endParaRPr>
          </a:p>
          <a:p>
            <a:r>
              <a:rPr lang="en-HK" dirty="0">
                <a:latin typeface="Palatino Linotype" panose="02040502050505030304" pitchFamily="18" charset="0"/>
              </a:rPr>
              <a:t>Here, diagnosticity refers to the extent to which information is sufficient to draw conclusions.</a:t>
            </a:r>
          </a:p>
          <a:p>
            <a:endParaRPr lang="en-HK" dirty="0">
              <a:latin typeface="Palatino Linotype" panose="02040502050505030304" pitchFamily="18" charset="0"/>
            </a:endParaRPr>
          </a:p>
          <a:p>
            <a:r>
              <a:rPr lang="en-HK" dirty="0">
                <a:latin typeface="Palatino Linotype" panose="02040502050505030304" pitchFamily="18" charset="0"/>
              </a:rPr>
              <a:t>In judgment and decision-making, information’s diagnosticity is represented as relevance or importance or in terms of the ambiguity of classifying an object based on information cues.</a:t>
            </a:r>
          </a:p>
        </p:txBody>
      </p:sp>
    </p:spTree>
    <p:extLst>
      <p:ext uri="{BB962C8B-B14F-4D97-AF65-F5344CB8AC3E}">
        <p14:creationId xmlns:p14="http://schemas.microsoft.com/office/powerpoint/2010/main" val="1594130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1647</TotalTime>
  <Words>2252</Words>
  <Application>Microsoft Office PowerPoint</Application>
  <PresentationFormat>Widescreen</PresentationFormat>
  <Paragraphs>195</Paragraphs>
  <Slides>48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Malgun Gothic</vt:lpstr>
      <vt:lpstr>Arial</vt:lpstr>
      <vt:lpstr>Calibri</vt:lpstr>
      <vt:lpstr>Calibri Light</vt:lpstr>
      <vt:lpstr>Cambria Math</vt:lpstr>
      <vt:lpstr>Palatino Linotype</vt:lpstr>
      <vt:lpstr>Office Theme</vt:lpstr>
      <vt:lpstr>The Conditional Probability Bias in Risk Valuation</vt:lpstr>
      <vt:lpstr>Motivating Example 1: China Eastern Airline Accident  March 21, 2022, 132 killed</vt:lpstr>
      <vt:lpstr>Why people are afraid of flying?</vt:lpstr>
      <vt:lpstr>Motivating Example 2: The Spread of COVID-19 Omicron  </vt:lpstr>
      <vt:lpstr>Motivating Example 2: The Spread of COVID-19 Omicron  </vt:lpstr>
      <vt:lpstr>A potential explanation:</vt:lpstr>
      <vt:lpstr>A potential explanation:</vt:lpstr>
      <vt:lpstr>Our hypothesis:</vt:lpstr>
      <vt:lpstr>But Why?</vt:lpstr>
      <vt:lpstr>As for conditional probability:</vt:lpstr>
      <vt:lpstr>As for conditional probability:</vt:lpstr>
      <vt:lpstr>Literature: Inverse Fallacy (Dawes, 1993; Gigerenzer and Hoffrage, 1995; Hamm, 1993; Villejoubert and Mandel, 2002)</vt:lpstr>
      <vt:lpstr>Literature: Base Rate Fallacy (Fiedler et al. 2002; Bar-Hillel, 1980; Macchi, 1995; Koehler, 1996)</vt:lpstr>
      <vt:lpstr>Study 1: Lottery Tickets</vt:lpstr>
      <vt:lpstr>Study 1: Lottery Tickets</vt:lpstr>
      <vt:lpstr>Study 1: Lottery Tickets</vt:lpstr>
      <vt:lpstr>Study 1: Lottery Tickets</vt:lpstr>
      <vt:lpstr>Study 2: Vaccines</vt:lpstr>
      <vt:lpstr>Study 2: Vaccines</vt:lpstr>
      <vt:lpstr>Study 3: Infectious disease</vt:lpstr>
      <vt:lpstr>Study 3: Infectious disease</vt:lpstr>
      <vt:lpstr>Study 3: How risky is the disease?</vt:lpstr>
      <vt:lpstr>Study 4: Bacterial Infection</vt:lpstr>
      <vt:lpstr>Study 4: Bacterial Infection</vt:lpstr>
      <vt:lpstr>Study 4: Bacterial Infection</vt:lpstr>
      <vt:lpstr>Study 4: Main Effect</vt:lpstr>
      <vt:lpstr>Study 4: Mediation Analysis</vt:lpstr>
      <vt:lpstr>Study 5</vt:lpstr>
      <vt:lpstr>Study 5A: Eye disease</vt:lpstr>
      <vt:lpstr>Study 5A: Eye disease</vt:lpstr>
      <vt:lpstr>Study 5A: Eye disease</vt:lpstr>
      <vt:lpstr>PowerPoint Presentation</vt:lpstr>
      <vt:lpstr>Study 5B: Herbicide exposure</vt:lpstr>
      <vt:lpstr>Study 5B: Herbicide exposure</vt:lpstr>
      <vt:lpstr>Study 5B: Herbicide exposure</vt:lpstr>
      <vt:lpstr>Study 6: Snake attack</vt:lpstr>
      <vt:lpstr>Study 6: Snake attack</vt:lpstr>
      <vt:lpstr>Study 6: Snake attack</vt:lpstr>
      <vt:lpstr>Study 6: Snake attack</vt:lpstr>
      <vt:lpstr>Discussion</vt:lpstr>
      <vt:lpstr>Discussion</vt:lpstr>
      <vt:lpstr>Discussion</vt:lpstr>
      <vt:lpstr>Discussion</vt:lpstr>
      <vt:lpstr>Discussion</vt:lpstr>
      <vt:lpstr>Contribution</vt:lpstr>
      <vt:lpstr>Contribution</vt:lpstr>
      <vt:lpstr>Contribution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Ranus Kwok</dc:creator>
  <cp:lastModifiedBy>Xi Li</cp:lastModifiedBy>
  <cp:revision>148</cp:revision>
  <dcterms:created xsi:type="dcterms:W3CDTF">2020-07-31T05:02:33Z</dcterms:created>
  <dcterms:modified xsi:type="dcterms:W3CDTF">2025-02-23T08:38:33Z</dcterms:modified>
</cp:coreProperties>
</file>