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256" r:id="rId3"/>
    <p:sldId id="273" r:id="rId5"/>
    <p:sldId id="257" r:id="rId6"/>
    <p:sldId id="295" r:id="rId7"/>
    <p:sldId id="258" r:id="rId8"/>
    <p:sldId id="259" r:id="rId9"/>
    <p:sldId id="260" r:id="rId10"/>
    <p:sldId id="261" r:id="rId11"/>
    <p:sldId id="262" r:id="rId12"/>
    <p:sldId id="267" r:id="rId13"/>
    <p:sldId id="263" r:id="rId14"/>
    <p:sldId id="264" r:id="rId15"/>
    <p:sldId id="265" r:id="rId16"/>
    <p:sldId id="266" r:id="rId17"/>
    <p:sldId id="270" r:id="rId18"/>
    <p:sldId id="287" r:id="rId19"/>
    <p:sldId id="296" r:id="rId20"/>
    <p:sldId id="301" r:id="rId21"/>
    <p:sldId id="297" r:id="rId22"/>
    <p:sldId id="302" r:id="rId23"/>
    <p:sldId id="303" r:id="rId24"/>
    <p:sldId id="304" r:id="rId25"/>
    <p:sldId id="298" r:id="rId26"/>
    <p:sldId id="315" r:id="rId27"/>
    <p:sldId id="316" r:id="rId28"/>
    <p:sldId id="318" r:id="rId29"/>
    <p:sldId id="319" r:id="rId30"/>
    <p:sldId id="320" r:id="rId31"/>
    <p:sldId id="321" r:id="rId32"/>
    <p:sldId id="322" r:id="rId33"/>
    <p:sldId id="324" r:id="rId34"/>
    <p:sldId id="325" r:id="rId35"/>
    <p:sldId id="326" r:id="rId36"/>
    <p:sldId id="327" r:id="rId37"/>
    <p:sldId id="328" r:id="rId38"/>
    <p:sldId id="330" r:id="rId39"/>
    <p:sldId id="329" r:id="rId40"/>
    <p:sldId id="331" r:id="rId41"/>
    <p:sldId id="332" r:id="rId42"/>
    <p:sldId id="334" r:id="rId43"/>
    <p:sldId id="335" r:id="rId44"/>
    <p:sldId id="333" r:id="rId45"/>
    <p:sldId id="336" r:id="rId46"/>
    <p:sldId id="338" r:id="rId47"/>
    <p:sldId id="341" r:id="rId48"/>
    <p:sldId id="339" r:id="rId49"/>
    <p:sldId id="340" r:id="rId50"/>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B262E"/>
    <a:srgbClr val="C00000"/>
    <a:srgbClr val="7030A0"/>
    <a:srgbClr val="156789"/>
    <a:srgbClr val="00B050"/>
    <a:srgbClr val="89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4599" autoAdjust="0"/>
  </p:normalViewPr>
  <p:slideViewPr>
    <p:cSldViewPr>
      <p:cViewPr varScale="1">
        <p:scale>
          <a:sx n="160" d="100"/>
          <a:sy n="160" d="100"/>
        </p:scale>
        <p:origin x="128" y="296"/>
      </p:cViewPr>
      <p:guideLst>
        <p:guide pos="3892"/>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79"/>
        <p:guide pos="219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r>
              <a:rPr lang="zh-CN" altLang="en-US">
                <a:latin typeface="Microsoft YaHei UI" panose="020B0503020204020204" pitchFamily="34" charset="-122"/>
                <a:ea typeface="Microsoft YaHei UI" panose="020B0503020204020204" pitchFamily="34" charset="-122"/>
              </a:rPr>
              <a:t>马士兵教育</a:t>
            </a:r>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r>
              <a:rPr lang="zh-CN" altLang="en-US"/>
              <a:t>马士兵教育</a:t>
            </a: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fld>
            <a:endParaRPr lang="zh-CN" altLang="en-US" dirty="0"/>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zh-CN" altLang="en-US" dirty="0"/>
          </a:p>
        </p:txBody>
      </p:sp>
      <p:sp>
        <p:nvSpPr>
          <p:cNvPr id="5" name="页脚占位符 4"/>
          <p:cNvSpPr>
            <a:spLocks noGrp="1"/>
          </p:cNvSpPr>
          <p:nvPr>
            <p:ph type="ftr" sz="quarter" idx="4"/>
          </p:nvPr>
        </p:nvSpPr>
        <p:spPr/>
        <p:txBody>
          <a:bodyPr/>
          <a:lstStyle/>
          <a:p>
            <a:endParaRPr lang="zh-CN" altLang="en-US" dirty="0"/>
          </a:p>
        </p:txBody>
      </p:sp>
      <p:sp>
        <p:nvSpPr>
          <p:cNvPr id="6" name="页眉占位符 5"/>
          <p:cNvSpPr>
            <a:spLocks noGrp="1"/>
          </p:cNvSpPr>
          <p:nvPr>
            <p:ph type="hdr" sz="quarter"/>
          </p:nvPr>
        </p:nvSpPr>
        <p:spPr/>
        <p:txBody>
          <a:bodyPr/>
          <a:lstStyle/>
          <a:p>
            <a:r>
              <a:rPr lang="zh-CN" altLang="en-US"/>
              <a:t>马士兵教育</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马士兵教育</a:t>
            </a:r>
            <a:endParaRPr lang="zh-CN" altLang="en-US" dirty="0"/>
          </a:p>
        </p:txBody>
      </p:sp>
      <p:sp>
        <p:nvSpPr>
          <p:cNvPr id="5" name="页脚占位符 4"/>
          <p:cNvSpPr>
            <a:spLocks noGrp="1"/>
          </p:cNvSpPr>
          <p:nvPr>
            <p:ph type="ftr" sz="quarter" idx="4"/>
          </p:nvPr>
        </p:nvSpPr>
        <p:spPr/>
        <p:txBody>
          <a:bodyPr/>
          <a:p>
            <a:endParaRPr lang="zh-CN" altLang="en-US" dirty="0"/>
          </a:p>
        </p:txBody>
      </p:sp>
      <p:sp>
        <p:nvSpPr>
          <p:cNvPr id="6" name="灯片编号占位符 5"/>
          <p:cNvSpPr>
            <a:spLocks noGrp="1"/>
          </p:cNvSpPr>
          <p:nvPr>
            <p:ph type="sldNum" sz="quarter" idx="5"/>
          </p:nvPr>
        </p:nvSpPr>
        <p:spPr/>
        <p:txBody>
          <a:bodyPr/>
          <a:p>
            <a:fld id="{01F2A70B-78F2-4DCF-B53B-C990D2FAFB8A}"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a:lstStyle/>
          <a:p>
            <a:fld id="{5AFEBE9E-E909-4763-AF13-2C163FC3407C}" type="datetime1">
              <a:rPr lang="zh-CN" altLang="en-US" noProof="0" smtClean="0"/>
            </a:fld>
            <a:endParaRPr lang="zh-CN" altLang="en-US" noProof="0" dirty="0"/>
          </a:p>
        </p:txBody>
      </p:sp>
      <p:sp>
        <p:nvSpPr>
          <p:cNvPr id="5" name="页脚占位符 4"/>
          <p:cNvSpPr>
            <a:spLocks noGrp="1"/>
          </p:cNvSpPr>
          <p:nvPr>
            <p:ph type="ftr" sz="quarter" idx="11"/>
          </p:nvPr>
        </p:nvSpPr>
        <p:spPr/>
        <p:txBody>
          <a:bodyPr/>
          <a:lstStyle/>
          <a:p>
            <a:r>
              <a:rPr lang="en-US" altLang="zh-CN" noProof="0"/>
              <a:t>http://mashibing.com</a:t>
            </a:r>
            <a:endParaRPr lang="zh-CN" altLang="en-US" noProof="0" dirty="0"/>
          </a:p>
        </p:txBody>
      </p:sp>
      <p:sp>
        <p:nvSpPr>
          <p:cNvPr id="6" name="灯片编号占位符 5"/>
          <p:cNvSpPr>
            <a:spLocks noGrp="1"/>
          </p:cNvSpPr>
          <p:nvPr>
            <p:ph type="sldNum" sz="quarter" idx="12"/>
          </p:nvPr>
        </p:nvSpPr>
        <p:spPr/>
        <p:txBody>
          <a:bodyPr/>
          <a:lstStyle/>
          <a:p>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7070">
              <a:defRPr/>
            </a:lvl6pPr>
            <a:lvl7pPr marL="1957070">
              <a:defRPr/>
            </a:lvl7pPr>
            <a:lvl8pPr marL="1957070">
              <a:defRPr/>
            </a:lvl8pPr>
            <a:lvl9pPr marL="1957070">
              <a:defRPr/>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6695894-8FB3-4E4C-8A45-A4D4E7207458}"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745" indent="0">
              <a:buNone/>
              <a:defRPr/>
            </a:lvl6pPr>
            <a:lvl7pPr>
              <a:defRPr/>
            </a:lvl7pPr>
            <a:lvl8pPr>
              <a:defRPr baseline="0"/>
            </a:lvl8pPr>
            <a:lvl9pPr>
              <a:defRPr baseline="0"/>
            </a:lvl9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FBC7BF6-EBF7-4BC6-882D-DA3CA8FB6F75}"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58D892C-E7FD-4793-B6D3-C7D9FC4696F1}"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F4B8295-C568-46C0-BFD8-B6FAAD083B3B}"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08D73F8-092B-4569-9A33-38F43D96F9A9}"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50">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a:lvl8pPr>
            <a:lvl9pPr marL="1957070">
              <a:defRPr sz="160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6C81A50-1F42-4180-8F91-A81DDA3BB3D5}" type="datetime1">
              <a:rPr lang="zh-CN" altLang="en-US" smtClean="0"/>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4D6D849-E754-4C5E-A825-021D7D41C5B2}" type="datetime1">
              <a:rPr lang="zh-CN" altLang="en-US" smtClean="0"/>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en-US" altLang="zh-CN" noProof="0"/>
              <a:t>http://mashibing.com</a:t>
            </a:r>
            <a:endParaRPr lang="zh-CN" altLang="en-US" noProof="0" dirty="0"/>
          </a:p>
        </p:txBody>
      </p:sp>
      <p:sp>
        <p:nvSpPr>
          <p:cNvPr id="2" name="日期占位符 1"/>
          <p:cNvSpPr>
            <a:spLocks noGrp="1"/>
          </p:cNvSpPr>
          <p:nvPr>
            <p:ph type="dt" sz="half" idx="10"/>
          </p:nvPr>
        </p:nvSpPr>
        <p:spPr/>
        <p:txBody>
          <a:bodyPr rtlCol="0"/>
          <a:lstStyle/>
          <a:p>
            <a:pPr rtl="0"/>
            <a:fld id="{DB6DED1A-B016-4688-BFF5-D8848786F46A}" type="datetime1">
              <a:rPr lang="zh-CN" altLang="en-US" noProof="0" smtClean="0"/>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endParaRPr lang="zh-CN" altLang="en-US" noProof="0"/>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6D5AF5-E10B-4960-B3DB-031F7D141FA5}"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endParaRPr lang="zh-CN" altLang="en-US" noProof="1"/>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a:t>http://mashibing.com</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3AE3483-9E5E-4598-8F38-81E46C211051}"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http://mashibing.com</a:t>
            </a:r>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706FFA56-E3D7-40D8-A8C7-D21740112711}" type="datetime1">
              <a:rPr lang="zh-CN" altLang="en-US" noProof="0" smtClean="0"/>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fld>
            <a:endParaRPr lang="zh-CN"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2730" y="3350895"/>
            <a:ext cx="9144635" cy="1085850"/>
          </a:xfrm>
        </p:spPr>
        <p:txBody>
          <a:bodyPr rtlCol="0"/>
          <a:lstStyle/>
          <a:p>
            <a:pPr rtl="0"/>
            <a:r>
              <a:rPr lang="en-US" altLang="zh-CN" dirty="0">
                <a:latin typeface="Microsoft YaHei UI" panose="020B0503020204020204" pitchFamily="34" charset="-122"/>
                <a:ea typeface="Microsoft YaHei UI" panose="020B0503020204020204" pitchFamily="34" charset="-122"/>
              </a:rPr>
              <a:t> Apache Kafka</a:t>
            </a:r>
            <a:endParaRPr lang="en-US" altLang="zh-CN" sz="24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马士兵教育</a:t>
            </a:r>
            <a:endParaRPr lang="zh-CN" altLang="en-US" dirty="0">
              <a:latin typeface="Microsoft YaHei UI" panose="020B0503020204020204" pitchFamily="34" charset="-122"/>
              <a:ea typeface="Microsoft YaHei UI" panose="020B0503020204020204" pitchFamily="34" charset="-122"/>
            </a:endParaRPr>
          </a:p>
        </p:txBody>
      </p:sp>
      <p:sp>
        <p:nvSpPr>
          <p:cNvPr id="9" name="文本框 8"/>
          <p:cNvSpPr txBox="1"/>
          <p:nvPr/>
        </p:nvSpPr>
        <p:spPr>
          <a:xfrm>
            <a:off x="1804670" y="4349750"/>
            <a:ext cx="4766310" cy="755650"/>
          </a:xfrm>
          <a:prstGeom prst="rect">
            <a:avLst/>
          </a:prstGeom>
          <a:noFill/>
        </p:spPr>
        <p:txBody>
          <a:bodyPr wrap="square" rtlCol="0">
            <a:spAutoFit/>
          </a:bodyPr>
          <a:p>
            <a:pPr>
              <a:lnSpc>
                <a:spcPct val="90000"/>
              </a:lnSpc>
            </a:pPr>
            <a:r>
              <a:rPr lang="en-US" altLang="zh-CN" sz="2400" dirty="0">
                <a:latin typeface="Microsoft YaHei UI" panose="020B0503020204020204" pitchFamily="34" charset="-122"/>
                <a:ea typeface="Microsoft YaHei UI" panose="020B0503020204020204" pitchFamily="34" charset="-122"/>
                <a:sym typeface="+mn-ea"/>
              </a:rPr>
              <a:t>A distribute streaming platform</a:t>
            </a:r>
            <a:endParaRPr lang="en-US" altLang="zh-CN" sz="2400" dirty="0">
              <a:latin typeface="Microsoft YaHei UI" panose="020B0503020204020204" pitchFamily="34" charset="-122"/>
              <a:ea typeface="Microsoft YaHei UI" panose="020B0503020204020204" pitchFamily="34" charset="-122"/>
            </a:endParaRPr>
          </a:p>
          <a:p>
            <a:pPr>
              <a:lnSpc>
                <a:spcPct val="90000"/>
              </a:lnSpc>
            </a:pPr>
            <a:endParaRPr lang="zh-CN" altLang="en-US" sz="240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336405" y="182880"/>
            <a:ext cx="2540000" cy="423545"/>
          </a:xfrm>
          <a:prstGeom prst="rect">
            <a:avLst/>
          </a:prstGeom>
          <a:noFill/>
        </p:spPr>
        <p:txBody>
          <a:bodyPr wrap="square" rtlCol="0" anchor="t">
            <a:spAutoFit/>
          </a:bodyPr>
          <a:p>
            <a:pPr>
              <a:lnSpc>
                <a:spcPct val="90000"/>
              </a:lnSpc>
            </a:pPr>
            <a:r>
              <a:rPr lang="zh-CN" altLang="en-US" sz="2400"/>
              <a:t>生产者</a:t>
            </a:r>
            <a:r>
              <a:rPr lang="en-US" altLang="zh-CN" sz="2400"/>
              <a:t>&amp;</a:t>
            </a:r>
            <a:r>
              <a:rPr lang="zh-CN" altLang="en-US" sz="2400"/>
              <a:t>消费者</a:t>
            </a:r>
            <a:endParaRPr lang="zh-CN" altLang="en-US" sz="2400"/>
          </a:p>
        </p:txBody>
      </p:sp>
      <p:sp>
        <p:nvSpPr>
          <p:cNvPr id="5" name="文本框 4"/>
          <p:cNvSpPr txBox="1"/>
          <p:nvPr/>
        </p:nvSpPr>
        <p:spPr>
          <a:xfrm>
            <a:off x="552450" y="1693545"/>
            <a:ext cx="11083925" cy="4799965"/>
          </a:xfrm>
          <a:prstGeom prst="rect">
            <a:avLst/>
          </a:prstGeom>
          <a:noFill/>
        </p:spPr>
        <p:txBody>
          <a:bodyPr wrap="square" rtlCol="0">
            <a:spAutoFit/>
          </a:bodyPr>
          <a:p>
            <a:pPr>
              <a:lnSpc>
                <a:spcPct val="90000"/>
              </a:lnSpc>
            </a:pPr>
            <a:r>
              <a:rPr lang="zh-CN" altLang="en-US" sz="2000"/>
              <a:t>消费者使用Consumer Group名称标记自己，并且发布到Topic的每条记录都会传递到每个订阅Consumer </a:t>
            </a:r>
            <a:r>
              <a:rPr lang="en-US" altLang="zh-CN" sz="2000"/>
              <a:t>G</a:t>
            </a:r>
            <a:r>
              <a:rPr lang="zh-CN" altLang="en-US" sz="2000"/>
              <a:t>roup中的一个消费者实例。如果所有Consumer实例都具有相同的Consumer Group，那么Topic中的记录会在改ConsumerGroup中的Consumer实例进行均分消费；如果所有Consumer实例具有不同的ConsumerGroup，则每条记录将广播到所有Consumer Group进程。</a:t>
            </a:r>
            <a:endParaRPr lang="zh-CN" altLang="en-US" sz="2000"/>
          </a:p>
          <a:p>
            <a:pPr>
              <a:lnSpc>
                <a:spcPct val="90000"/>
              </a:lnSpc>
            </a:pPr>
            <a:endParaRPr lang="zh-CN" altLang="en-US" sz="2000"/>
          </a:p>
          <a:p>
            <a:pPr>
              <a:lnSpc>
                <a:spcPct val="90000"/>
              </a:lnSpc>
            </a:pPr>
            <a:r>
              <a:rPr lang="zh-CN" altLang="en-US" sz="2000"/>
              <a:t>更常见的是，我们发现Topic具有少量的Consumer Group，每个Consumer Group可以理解为一个“逻辑的订阅者”。每个Consumer Group均由许多Consumer实例组成，以实现可伸缩性和容错能力。这无非就是发布-订阅模型，其中订阅者是消费者的集群而不是单个进程。这种消费方式Kafka会将Topic按照分区的方式均分给一个Consumer Group下的实例，如果ConsumerGroup下有新的成员介入，则新介入的Consumer实例会去接管ConsumerGroup内其他消费者负责的某些分区，同样如果一下ConsumerGroup下的有其他Consumer实例宕机，则由改ConsumerGroup其他实例接管。</a:t>
            </a:r>
            <a:endParaRPr lang="zh-CN" altLang="en-US" sz="2000"/>
          </a:p>
          <a:p>
            <a:pPr>
              <a:lnSpc>
                <a:spcPct val="90000"/>
              </a:lnSpc>
            </a:pPr>
            <a:endParaRPr lang="zh-CN" altLang="en-US" sz="2000"/>
          </a:p>
          <a:p>
            <a:pPr>
              <a:lnSpc>
                <a:spcPct val="90000"/>
              </a:lnSpc>
            </a:pPr>
            <a:r>
              <a:rPr lang="zh-CN" altLang="en-US" sz="2000"/>
              <a:t>由于Kafka的Topic的分区策略，因此Kafka仅提供分区中记录的有序性，也就意味着相同Topic的不同分区记录之间无顺序。因为针对于绝大多数的大数据应用和使用场景， 使用分区内部有序或者使用key进行分区策略已经足够满足绝大多数应用场景。但是，如果您需要记录全局有序，则可以通过只有一个分区Topic来实现，尽管这将意味着每个ConsumerGroup只有一个Consumer进程。</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6" name="页脚占位符 5"/>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58710" y="267970"/>
            <a:ext cx="4442460" cy="423545"/>
          </a:xfrm>
          <a:prstGeom prst="rect">
            <a:avLst/>
          </a:prstGeom>
          <a:noFill/>
        </p:spPr>
        <p:txBody>
          <a:bodyPr wrap="square" rtlCol="0" anchor="t">
            <a:spAutoFit/>
          </a:bodyPr>
          <a:p>
            <a:pPr>
              <a:lnSpc>
                <a:spcPct val="90000"/>
              </a:lnSpc>
            </a:pPr>
            <a:r>
              <a:rPr lang="zh-CN" altLang="en-US" sz="2400"/>
              <a:t>高性能之道</a:t>
            </a:r>
            <a:r>
              <a:rPr lang="en-US" altLang="zh-CN" sz="2400"/>
              <a:t>-</a:t>
            </a:r>
            <a:r>
              <a:rPr lang="zh-CN" altLang="en-US" sz="2400"/>
              <a:t>顺序写</a:t>
            </a:r>
            <a:r>
              <a:rPr lang="en-US" altLang="zh-CN" sz="2400"/>
              <a:t>&amp;mmap</a:t>
            </a:r>
            <a:endParaRPr lang="en-US" altLang="zh-CN" sz="2400"/>
          </a:p>
        </p:txBody>
      </p:sp>
      <p:sp>
        <p:nvSpPr>
          <p:cNvPr id="4" name="文本框 3"/>
          <p:cNvSpPr txBox="1"/>
          <p:nvPr/>
        </p:nvSpPr>
        <p:spPr>
          <a:xfrm>
            <a:off x="641985" y="991235"/>
            <a:ext cx="11193145" cy="4523105"/>
          </a:xfrm>
          <a:prstGeom prst="rect">
            <a:avLst/>
          </a:prstGeom>
          <a:noFill/>
        </p:spPr>
        <p:txBody>
          <a:bodyPr wrap="square" rtlCol="0" anchor="t">
            <a:spAutoFit/>
          </a:bodyPr>
          <a:p>
            <a:pPr>
              <a:lnSpc>
                <a:spcPct val="90000"/>
              </a:lnSpc>
            </a:pPr>
            <a:r>
              <a:rPr lang="zh-CN" altLang="en-US" sz="2000"/>
              <a:t>Kafka的特性之一就是高吞吐率，但是Kafka的消息是保存或缓存在磁盘上的，一般认为在磁盘上读写数据是会降低性能的，但是Kafka即使是普通的服务器，Kafka也可以轻松支持每秒百万级的写入请求，超过了大部分的消息中间件，这种特性也使得Kafka在日志处理等海量数据场景广泛应用。Kafka会把收到的消息都写入到硬盘中，防止丢失数据。为了优化写入速度Kafka采用了两个技术顺序写入和MMFile 。</a:t>
            </a:r>
            <a:endParaRPr lang="zh-CN" altLang="en-US" sz="2000"/>
          </a:p>
          <a:p>
            <a:pPr>
              <a:lnSpc>
                <a:spcPct val="90000"/>
              </a:lnSpc>
            </a:pPr>
            <a:endParaRPr lang="zh-CN" altLang="en-US" sz="2000"/>
          </a:p>
          <a:p>
            <a:pPr>
              <a:lnSpc>
                <a:spcPct val="90000"/>
              </a:lnSpc>
            </a:pPr>
            <a:r>
              <a:rPr lang="zh-CN" altLang="en-US" sz="2000"/>
              <a:t>因为硬盘是机械结构，每次读写都会寻址-&gt;写入，其中寻址是一个</a:t>
            </a:r>
            <a:r>
              <a:rPr lang="en-US" altLang="zh-CN" sz="2000"/>
              <a:t>“</a:t>
            </a:r>
            <a:r>
              <a:rPr lang="zh-CN" altLang="en-US" sz="2000"/>
              <a:t>机械动作</a:t>
            </a:r>
            <a:r>
              <a:rPr lang="en-US" altLang="zh-CN" sz="2000"/>
              <a:t>”</a:t>
            </a:r>
            <a:r>
              <a:rPr lang="zh-CN" altLang="en-US" sz="2000"/>
              <a:t>，它是最耗时的。所以硬盘最讨厌随机I/O，最喜欢顺序I/O。为了提高读写硬盘的速度，Kafka就是使用顺序I/O。这样省去了大量的内存开销以及节省了IO寻址的时间。但是单纯的使用顺序写入，Kafka的写入性能也不可能和内存进行对比，因此Kafka的数据并不是实时的写入硬盘中 。</a:t>
            </a:r>
            <a:endParaRPr lang="zh-CN" altLang="en-US" sz="2000"/>
          </a:p>
          <a:p>
            <a:pPr>
              <a:lnSpc>
                <a:spcPct val="90000"/>
              </a:lnSpc>
            </a:pPr>
            <a:endParaRPr lang="zh-CN" altLang="en-US" sz="2000"/>
          </a:p>
          <a:p>
            <a:pPr>
              <a:lnSpc>
                <a:spcPct val="90000"/>
              </a:lnSpc>
            </a:pPr>
            <a:r>
              <a:rPr lang="zh-CN" altLang="en-US" sz="2000"/>
              <a:t>Kafka充分利用了现代操作系统分页存储来利用内存提高I/O效率。Memory Mapped Files(后面简称mmap)也称为内存映射文件，在64位操作系统中一般可以表示20G的数据文件，它的工作原理是直接利用操作系统的Page实现文件到物理内存的直接映射。完成MMP映射后，用户对内存的所有操作会被操作系统自动的刷新到磁盘上，极大地降低了IO使用率。</a:t>
            </a:r>
            <a:endParaRPr lang="zh-CN" altLang="en-US" sz="2000"/>
          </a:p>
          <a:p>
            <a:pPr>
              <a:lnSpc>
                <a:spcPct val="90000"/>
              </a:lnSpc>
            </a:pP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828530" y="286385"/>
            <a:ext cx="1663065" cy="423545"/>
          </a:xfrm>
          <a:prstGeom prst="rect">
            <a:avLst/>
          </a:prstGeom>
          <a:noFill/>
        </p:spPr>
        <p:txBody>
          <a:bodyPr wrap="none" rtlCol="0" anchor="t">
            <a:spAutoFit/>
          </a:bodyPr>
          <a:p>
            <a:pPr>
              <a:lnSpc>
                <a:spcPct val="90000"/>
              </a:lnSpc>
            </a:pPr>
            <a:r>
              <a:rPr lang="zh-CN" altLang="en-US" sz="2400">
                <a:sym typeface="+mn-ea"/>
              </a:rPr>
              <a:t>Zero Copy</a:t>
            </a:r>
            <a:endParaRPr lang="zh-CN" altLang="en-US" sz="2400"/>
          </a:p>
        </p:txBody>
      </p:sp>
      <p:sp>
        <p:nvSpPr>
          <p:cNvPr id="4" name="文本框 3"/>
          <p:cNvSpPr txBox="1"/>
          <p:nvPr/>
        </p:nvSpPr>
        <p:spPr>
          <a:xfrm>
            <a:off x="755650" y="1257300"/>
            <a:ext cx="10847070" cy="3969385"/>
          </a:xfrm>
          <a:prstGeom prst="rect">
            <a:avLst/>
          </a:prstGeom>
          <a:noFill/>
        </p:spPr>
        <p:txBody>
          <a:bodyPr wrap="square" rtlCol="0" anchor="t">
            <a:spAutoFit/>
          </a:bodyPr>
          <a:p>
            <a:pPr>
              <a:lnSpc>
                <a:spcPct val="90000"/>
              </a:lnSpc>
            </a:pPr>
            <a:r>
              <a:rPr lang="zh-CN" altLang="en-US" sz="2000"/>
              <a:t>Kafka服务器在响应客户端读取的时候，底层使用ZeroCopy技术，直接将磁盘无需拷贝到用户空间，而是直接将数据通过内核空间传递输出，数据并没有抵达用户空间。</a:t>
            </a:r>
            <a:endParaRPr lang="zh-CN" altLang="en-US" sz="2000"/>
          </a:p>
          <a:p>
            <a:pPr>
              <a:lnSpc>
                <a:spcPct val="90000"/>
              </a:lnSpc>
            </a:pPr>
            <a:endParaRPr lang="zh-CN" altLang="en-US" sz="2000"/>
          </a:p>
          <a:p>
            <a:pPr>
              <a:lnSpc>
                <a:spcPct val="90000"/>
              </a:lnSpc>
            </a:pPr>
            <a:r>
              <a:rPr lang="zh-CN" altLang="en-US" sz="2000"/>
              <a:t>传统</a:t>
            </a:r>
            <a:r>
              <a:rPr lang="en-US" altLang="zh-CN" sz="2000"/>
              <a:t>IO</a:t>
            </a:r>
            <a:r>
              <a:rPr lang="zh-CN" altLang="en-US" sz="2000"/>
              <a:t>操作</a:t>
            </a:r>
            <a:endParaRPr lang="zh-CN" altLang="en-US" sz="2000"/>
          </a:p>
          <a:p>
            <a:pPr>
              <a:lnSpc>
                <a:spcPct val="90000"/>
              </a:lnSpc>
            </a:pPr>
            <a:endParaRPr lang="zh-CN" altLang="en-US" sz="2000"/>
          </a:p>
          <a:p>
            <a:pPr>
              <a:lnSpc>
                <a:spcPct val="90000"/>
              </a:lnSpc>
            </a:pPr>
            <a:r>
              <a:rPr lang="zh-CN" altLang="en-US" sz="2000">
                <a:sym typeface="+mn-ea"/>
              </a:rPr>
              <a:t>- 1.用户进程调用read等系统调用向操作系统发出IO请求，请求读取数据到自己的内存缓冲区中。自己进入阻塞状态。</a:t>
            </a:r>
            <a:endParaRPr lang="zh-CN" altLang="en-US" sz="2000"/>
          </a:p>
          <a:p>
            <a:pPr>
              <a:lnSpc>
                <a:spcPct val="90000"/>
              </a:lnSpc>
            </a:pPr>
            <a:r>
              <a:rPr lang="zh-CN" altLang="en-US" sz="2000">
                <a:sym typeface="+mn-ea"/>
              </a:rPr>
              <a:t>- 2.操作系统收到请求后，进一步将IO请求发送磁盘。</a:t>
            </a:r>
            <a:endParaRPr lang="zh-CN" altLang="en-US" sz="2000"/>
          </a:p>
          <a:p>
            <a:pPr>
              <a:lnSpc>
                <a:spcPct val="90000"/>
              </a:lnSpc>
            </a:pPr>
            <a:r>
              <a:rPr lang="zh-CN" altLang="en-US" sz="2000">
                <a:sym typeface="+mn-ea"/>
              </a:rPr>
              <a:t>- 3.磁盘驱动器收到内核的IO请求，把数据从磁盘读取到驱动器的缓冲中。此时不占用CPU。当驱动器的缓冲区被读满后，向内核发起中断信号告知自己缓冲区已满。</a:t>
            </a:r>
            <a:endParaRPr lang="zh-CN" altLang="en-US" sz="2000"/>
          </a:p>
          <a:p>
            <a:pPr>
              <a:lnSpc>
                <a:spcPct val="90000"/>
              </a:lnSpc>
            </a:pPr>
            <a:r>
              <a:rPr lang="zh-CN" altLang="en-US" sz="2000">
                <a:sym typeface="+mn-ea"/>
              </a:rPr>
              <a:t>- 4.内核收到中断，使用CPU时间将磁盘驱动器的缓存中的数据拷贝到内核缓冲区中。</a:t>
            </a:r>
            <a:endParaRPr lang="zh-CN" altLang="en-US" sz="2000"/>
          </a:p>
          <a:p>
            <a:pPr>
              <a:lnSpc>
                <a:spcPct val="90000"/>
              </a:lnSpc>
            </a:pPr>
            <a:r>
              <a:rPr lang="zh-CN" altLang="en-US" sz="2000">
                <a:sym typeface="+mn-ea"/>
              </a:rPr>
              <a:t>- 5.如果内核缓冲区的数据少于用户申请的读的数据，重复步骤3跟步骤4，直到内核缓冲区的数据足够多为止。</a:t>
            </a:r>
            <a:endParaRPr lang="zh-CN" altLang="en-US" sz="2000"/>
          </a:p>
          <a:p>
            <a:pPr>
              <a:lnSpc>
                <a:spcPct val="90000"/>
              </a:lnSpc>
            </a:pPr>
            <a:r>
              <a:rPr lang="zh-CN" altLang="en-US" sz="2000">
                <a:sym typeface="+mn-ea"/>
              </a:rPr>
              <a:t>- 6.将数据从内核缓冲区拷贝到用户缓冲区，同时从系统调用中返回。完成任务</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75665" y="635635"/>
            <a:ext cx="6174105" cy="423545"/>
          </a:xfrm>
          <a:prstGeom prst="rect">
            <a:avLst/>
          </a:prstGeom>
          <a:noFill/>
        </p:spPr>
        <p:txBody>
          <a:bodyPr wrap="square" rtlCol="0">
            <a:spAutoFit/>
          </a:bodyPr>
          <a:p>
            <a:pPr>
              <a:lnSpc>
                <a:spcPct val="90000"/>
              </a:lnSpc>
            </a:pPr>
            <a:r>
              <a:rPr lang="zh-CN" altLang="en-US" sz="2400"/>
              <a:t> DMA读取</a:t>
            </a:r>
            <a:endParaRPr lang="zh-CN" altLang="en-US" sz="2400"/>
          </a:p>
        </p:txBody>
      </p:sp>
      <p:sp>
        <p:nvSpPr>
          <p:cNvPr id="4" name="文本框 3"/>
          <p:cNvSpPr txBox="1"/>
          <p:nvPr/>
        </p:nvSpPr>
        <p:spPr>
          <a:xfrm>
            <a:off x="742950" y="1212215"/>
            <a:ext cx="10441305" cy="4246245"/>
          </a:xfrm>
          <a:prstGeom prst="rect">
            <a:avLst/>
          </a:prstGeom>
          <a:noFill/>
        </p:spPr>
        <p:txBody>
          <a:bodyPr wrap="square" rtlCol="0">
            <a:spAutoFit/>
          </a:bodyPr>
          <a:p>
            <a:pPr>
              <a:lnSpc>
                <a:spcPct val="90000"/>
              </a:lnSpc>
            </a:pPr>
            <a:r>
              <a:rPr lang="zh-CN" altLang="en-US" sz="2000"/>
              <a:t>- 1.用户进程调用read等系统调用向操作系统发出IO请求，请求读取数据到自己的内存缓冲区中。自己进入阻塞状态。</a:t>
            </a:r>
            <a:endParaRPr lang="zh-CN" altLang="en-US" sz="2000"/>
          </a:p>
          <a:p>
            <a:pPr>
              <a:lnSpc>
                <a:spcPct val="90000"/>
              </a:lnSpc>
            </a:pPr>
            <a:r>
              <a:rPr lang="zh-CN" altLang="en-US" sz="2000"/>
              <a:t>- 2.操作系统收到请求后，进一步将IO请求发送DMA。然后让CPU干别的活去。</a:t>
            </a:r>
            <a:endParaRPr lang="zh-CN" altLang="en-US" sz="2000"/>
          </a:p>
          <a:p>
            <a:pPr>
              <a:lnSpc>
                <a:spcPct val="90000"/>
              </a:lnSpc>
            </a:pPr>
            <a:r>
              <a:rPr lang="zh-CN" altLang="en-US" sz="2000"/>
              <a:t>- 3.DMA进一步将IO请求发送给磁盘。</a:t>
            </a:r>
            <a:endParaRPr lang="zh-CN" altLang="en-US" sz="2000"/>
          </a:p>
          <a:p>
            <a:pPr>
              <a:lnSpc>
                <a:spcPct val="90000"/>
              </a:lnSpc>
            </a:pPr>
            <a:r>
              <a:rPr lang="zh-CN" altLang="en-US" sz="2000"/>
              <a:t>- 4.磁盘驱动器收到DMA的IO请求，把数据从磁盘读取到驱动器的缓冲中。当驱动器的缓冲区被读满后，向DMA发起中断信号告知自己缓冲区已满。</a:t>
            </a:r>
            <a:endParaRPr lang="zh-CN" altLang="en-US" sz="2000"/>
          </a:p>
          <a:p>
            <a:pPr>
              <a:lnSpc>
                <a:spcPct val="90000"/>
              </a:lnSpc>
            </a:pPr>
            <a:r>
              <a:rPr lang="zh-CN" altLang="en-US" sz="2000"/>
              <a:t>- 4.DMA收到磁盘驱动器的信号，将磁盘驱动器的缓存中的数据拷贝到内核缓冲区中。此时不占用CPU。这个时候只要内核缓冲区的数据少于用户申请的读的数据，内核就会一直重复步骤3跟步骤4，直到内核缓冲区的数据足够多为止。</a:t>
            </a:r>
            <a:endParaRPr lang="zh-CN" altLang="en-US" sz="2000"/>
          </a:p>
          <a:p>
            <a:pPr>
              <a:lnSpc>
                <a:spcPct val="90000"/>
              </a:lnSpc>
            </a:pPr>
            <a:r>
              <a:rPr lang="zh-CN" altLang="en-US" sz="2000"/>
              <a:t>- 5.当DMA读取了足够多的数据，就会发送中断信号给CPU。</a:t>
            </a:r>
            <a:endParaRPr lang="zh-CN" altLang="en-US" sz="2000"/>
          </a:p>
          <a:p>
            <a:pPr>
              <a:lnSpc>
                <a:spcPct val="90000"/>
              </a:lnSpc>
            </a:pPr>
            <a:r>
              <a:rPr lang="zh-CN" altLang="en-US" sz="2000"/>
              <a:t>- 6.CPU收到DMA的信号，知道数据已经准备好，于是将数据从内核拷贝到用户空间，系统调用返回。</a:t>
            </a:r>
            <a:endParaRPr lang="zh-CN" altLang="en-US" sz="2000"/>
          </a:p>
          <a:p>
            <a:pPr>
              <a:lnSpc>
                <a:spcPct val="90000"/>
              </a:lnSpc>
            </a:pPr>
            <a:endParaRPr lang="zh-CN" altLang="en-US" sz="2000"/>
          </a:p>
          <a:p>
            <a:pPr>
              <a:lnSpc>
                <a:spcPct val="90000"/>
              </a:lnSpc>
            </a:pPr>
            <a:r>
              <a:rPr lang="en-US" altLang="zh-CN" sz="2000"/>
              <a:t>&gt; </a:t>
            </a:r>
            <a:r>
              <a:rPr lang="zh-CN" altLang="en-US" sz="2000"/>
              <a:t>跟IO中断模式相比，DMA模式下，DMA就是CPU的一个代理，它负责了一部分的拷贝工作，从而减轻了CPU的负担。DMA的优点就是：中断少，CPU负担低。</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203180" y="126365"/>
            <a:ext cx="1504315" cy="423545"/>
          </a:xfrm>
          <a:prstGeom prst="rect">
            <a:avLst/>
          </a:prstGeom>
          <a:noFill/>
        </p:spPr>
        <p:txBody>
          <a:bodyPr wrap="square" rtlCol="0" anchor="t">
            <a:spAutoFit/>
          </a:bodyPr>
          <a:p>
            <a:pPr>
              <a:lnSpc>
                <a:spcPct val="90000"/>
              </a:lnSpc>
            </a:pPr>
            <a:r>
              <a:rPr lang="zh-CN" altLang="en-US" sz="2400"/>
              <a:t>网络</a:t>
            </a:r>
            <a:r>
              <a:rPr lang="en-US" altLang="zh-CN" sz="2400"/>
              <a:t>IO</a:t>
            </a:r>
            <a:endParaRPr lang="en-US" altLang="zh-CN" sz="2400"/>
          </a:p>
        </p:txBody>
      </p:sp>
      <p:sp>
        <p:nvSpPr>
          <p:cNvPr id="4" name="文本框 3"/>
          <p:cNvSpPr txBox="1"/>
          <p:nvPr/>
        </p:nvSpPr>
        <p:spPr>
          <a:xfrm>
            <a:off x="594360" y="1189990"/>
            <a:ext cx="10772775" cy="1419860"/>
          </a:xfrm>
          <a:prstGeom prst="rect">
            <a:avLst/>
          </a:prstGeom>
          <a:noFill/>
        </p:spPr>
        <p:txBody>
          <a:bodyPr wrap="square" rtlCol="0" anchor="t">
            <a:spAutoFit/>
          </a:bodyPr>
          <a:p>
            <a:pPr>
              <a:lnSpc>
                <a:spcPct val="90000"/>
              </a:lnSpc>
            </a:pPr>
            <a:r>
              <a:rPr lang="zh-CN" altLang="en-US" sz="2400"/>
              <a:t>1、文件在磁盘中数据被copy到内核缓冲区</a:t>
            </a:r>
            <a:endParaRPr lang="zh-CN" altLang="en-US" sz="2400"/>
          </a:p>
          <a:p>
            <a:pPr>
              <a:lnSpc>
                <a:spcPct val="90000"/>
              </a:lnSpc>
            </a:pPr>
            <a:r>
              <a:rPr lang="zh-CN" altLang="en-US" sz="2400"/>
              <a:t>2、从内核缓冲区copy到用户缓冲区</a:t>
            </a:r>
            <a:endParaRPr lang="zh-CN" altLang="en-US" sz="2400"/>
          </a:p>
          <a:p>
            <a:pPr>
              <a:lnSpc>
                <a:spcPct val="90000"/>
              </a:lnSpc>
            </a:pPr>
            <a:r>
              <a:rPr lang="zh-CN" altLang="en-US" sz="2400"/>
              <a:t>3、用户缓冲区copy到内核与socket相关的缓冲区。</a:t>
            </a:r>
            <a:endParaRPr lang="zh-CN" altLang="en-US" sz="2400"/>
          </a:p>
          <a:p>
            <a:pPr>
              <a:lnSpc>
                <a:spcPct val="90000"/>
              </a:lnSpc>
            </a:pPr>
            <a:r>
              <a:rPr lang="zh-CN" altLang="en-US" sz="2400"/>
              <a:t>4、数据从socket缓冲区copy到相关协议引擎发送出去</a:t>
            </a:r>
            <a:endParaRPr lang="zh-CN" altLang="en-US" sz="2400"/>
          </a:p>
        </p:txBody>
      </p:sp>
      <p:sp>
        <p:nvSpPr>
          <p:cNvPr id="5" name="文本框 4"/>
          <p:cNvSpPr txBox="1"/>
          <p:nvPr/>
        </p:nvSpPr>
        <p:spPr>
          <a:xfrm>
            <a:off x="594360" y="3572510"/>
            <a:ext cx="10403840" cy="1087755"/>
          </a:xfrm>
          <a:prstGeom prst="rect">
            <a:avLst/>
          </a:prstGeom>
          <a:noFill/>
        </p:spPr>
        <p:txBody>
          <a:bodyPr wrap="square" rtlCol="0" anchor="t">
            <a:spAutoFit/>
          </a:bodyPr>
          <a:p>
            <a:pPr>
              <a:lnSpc>
                <a:spcPct val="90000"/>
              </a:lnSpc>
            </a:pPr>
            <a:r>
              <a:rPr lang="zh-CN" altLang="en-US" sz="2400"/>
              <a:t>1、文件在磁盘中数据被copy到内核缓冲区</a:t>
            </a:r>
            <a:endParaRPr lang="zh-CN" altLang="en-US" sz="2400"/>
          </a:p>
          <a:p>
            <a:pPr>
              <a:lnSpc>
                <a:spcPct val="90000"/>
              </a:lnSpc>
            </a:pPr>
            <a:r>
              <a:rPr lang="zh-CN" altLang="en-US" sz="2400"/>
              <a:t>2、从内核缓冲区copy到内核与socket相关的缓冲区。</a:t>
            </a:r>
            <a:endParaRPr lang="zh-CN" altLang="en-US" sz="2400"/>
          </a:p>
          <a:p>
            <a:pPr>
              <a:lnSpc>
                <a:spcPct val="90000"/>
              </a:lnSpc>
            </a:pPr>
            <a:r>
              <a:rPr lang="zh-CN" altLang="en-US" sz="2400"/>
              <a:t>3、数据从socket缓冲区copy到相关协议引擎发送出去</a:t>
            </a:r>
            <a:endParaRPr lang="zh-CN" altLang="en-US" sz="2400"/>
          </a:p>
        </p:txBody>
      </p:sp>
      <p:sp>
        <p:nvSpPr>
          <p:cNvPr id="6" name="文本框 5"/>
          <p:cNvSpPr txBox="1"/>
          <p:nvPr/>
        </p:nvSpPr>
        <p:spPr>
          <a:xfrm>
            <a:off x="715645" y="606425"/>
            <a:ext cx="2440940" cy="423545"/>
          </a:xfrm>
          <a:prstGeom prst="rect">
            <a:avLst/>
          </a:prstGeom>
          <a:noFill/>
        </p:spPr>
        <p:txBody>
          <a:bodyPr wrap="square" rtlCol="0">
            <a:spAutoFit/>
          </a:bodyPr>
          <a:p>
            <a:pPr>
              <a:lnSpc>
                <a:spcPct val="90000"/>
              </a:lnSpc>
            </a:pPr>
            <a:r>
              <a:rPr lang="zh-CN" altLang="en-US" sz="2400"/>
              <a:t>一般方案</a:t>
            </a:r>
            <a:endParaRPr lang="zh-CN" altLang="en-US" sz="2400"/>
          </a:p>
        </p:txBody>
      </p:sp>
      <p:sp>
        <p:nvSpPr>
          <p:cNvPr id="7" name="文本框 6"/>
          <p:cNvSpPr txBox="1"/>
          <p:nvPr/>
        </p:nvSpPr>
        <p:spPr>
          <a:xfrm>
            <a:off x="715645" y="3002915"/>
            <a:ext cx="1876425" cy="423545"/>
          </a:xfrm>
          <a:prstGeom prst="rect">
            <a:avLst/>
          </a:prstGeom>
          <a:noFill/>
        </p:spPr>
        <p:txBody>
          <a:bodyPr wrap="square" rtlCol="0">
            <a:spAutoFit/>
          </a:bodyPr>
          <a:p>
            <a:pPr>
              <a:lnSpc>
                <a:spcPct val="90000"/>
              </a:lnSpc>
            </a:pPr>
            <a:r>
              <a:rPr lang="en-US" altLang="zh-CN" sz="2400"/>
              <a:t>Zero</a:t>
            </a:r>
            <a:r>
              <a:rPr lang="zh-CN" altLang="en-US" sz="2400"/>
              <a:t>拷贝</a:t>
            </a:r>
            <a:endParaRPr lang="zh-CN" altLang="en-US" sz="24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8" name="页脚占位符 7"/>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05230" y="1106170"/>
            <a:ext cx="9942830" cy="423545"/>
          </a:xfrm>
          <a:prstGeom prst="rect">
            <a:avLst/>
          </a:prstGeom>
          <a:noFill/>
        </p:spPr>
        <p:txBody>
          <a:bodyPr wrap="square" rtlCol="0">
            <a:spAutoFit/>
          </a:bodyPr>
          <a:p>
            <a:pPr>
              <a:lnSpc>
                <a:spcPct val="90000"/>
              </a:lnSpc>
            </a:pPr>
            <a:r>
              <a:rPr lang="zh-CN" altLang="en-US" sz="2400"/>
              <a:t>本章小结</a:t>
            </a:r>
            <a:endParaRPr lang="zh-CN" altLang="en-US" sz="2400"/>
          </a:p>
        </p:txBody>
      </p:sp>
      <p:sp>
        <p:nvSpPr>
          <p:cNvPr id="4" name="文本框 3"/>
          <p:cNvSpPr txBox="1"/>
          <p:nvPr/>
        </p:nvSpPr>
        <p:spPr>
          <a:xfrm>
            <a:off x="1261745" y="1672590"/>
            <a:ext cx="8697595" cy="1476375"/>
          </a:xfrm>
          <a:prstGeom prst="rect">
            <a:avLst/>
          </a:prstGeom>
          <a:noFill/>
        </p:spPr>
        <p:txBody>
          <a:bodyPr wrap="square" rtlCol="0">
            <a:spAutoFit/>
          </a:bodyPr>
          <a:p>
            <a:pPr>
              <a:lnSpc>
                <a:spcPct val="90000"/>
              </a:lnSpc>
            </a:pPr>
            <a:r>
              <a:rPr lang="en-US" altLang="zh-CN" sz="2000"/>
              <a:t>1.</a:t>
            </a:r>
            <a:r>
              <a:rPr lang="zh-CN" altLang="en-US" sz="2000"/>
              <a:t>队列的使用场景</a:t>
            </a:r>
            <a:endParaRPr lang="zh-CN" altLang="en-US" sz="2000"/>
          </a:p>
          <a:p>
            <a:pPr>
              <a:lnSpc>
                <a:spcPct val="90000"/>
              </a:lnSpc>
            </a:pPr>
            <a:r>
              <a:rPr lang="zh-CN" altLang="en-US" sz="2000"/>
              <a:t>  </a:t>
            </a:r>
            <a:r>
              <a:rPr lang="en-US" altLang="zh-CN" sz="2000"/>
              <a:t>- </a:t>
            </a:r>
            <a:r>
              <a:rPr lang="zh-CN" altLang="en-US" sz="2000"/>
              <a:t>解耦、异步通信、削峰填谷</a:t>
            </a:r>
            <a:endParaRPr lang="zh-CN" altLang="en-US" sz="2000"/>
          </a:p>
          <a:p>
            <a:pPr>
              <a:lnSpc>
                <a:spcPct val="90000"/>
              </a:lnSpc>
            </a:pPr>
            <a:r>
              <a:rPr lang="en-US" altLang="zh-CN" sz="2000"/>
              <a:t>2.Kafka</a:t>
            </a:r>
            <a:r>
              <a:rPr lang="zh-CN" altLang="en-US" sz="2000"/>
              <a:t>架构和基本概念</a:t>
            </a:r>
            <a:endParaRPr lang="zh-CN" altLang="en-US" sz="2000"/>
          </a:p>
          <a:p>
            <a:pPr>
              <a:lnSpc>
                <a:spcPct val="90000"/>
              </a:lnSpc>
            </a:pPr>
            <a:r>
              <a:rPr lang="zh-CN" altLang="en-US" sz="2000"/>
              <a:t>  </a:t>
            </a:r>
            <a:r>
              <a:rPr lang="en-US" altLang="zh-CN" sz="2000"/>
              <a:t>- topic</a:t>
            </a:r>
            <a:r>
              <a:rPr lang="zh-CN" altLang="en-US" sz="2000"/>
              <a:t>、分区</a:t>
            </a:r>
            <a:r>
              <a:rPr lang="en-US" altLang="zh-CN" sz="2000"/>
              <a:t>/</a:t>
            </a:r>
            <a:r>
              <a:rPr lang="zh-CN" altLang="en-US" sz="2000"/>
              <a:t>分区副本因子、</a:t>
            </a:r>
            <a:r>
              <a:rPr lang="en-US" altLang="zh-CN" sz="2000"/>
              <a:t>offset</a:t>
            </a:r>
            <a:r>
              <a:rPr lang="zh-CN" altLang="en-US" sz="2000"/>
              <a:t>、顺序写、</a:t>
            </a:r>
            <a:r>
              <a:rPr lang="en-US" altLang="zh-CN" sz="2000"/>
              <a:t>zeroCopy</a:t>
            </a:r>
            <a:endParaRPr lang="zh-CN" altLang="en-US" sz="2000"/>
          </a:p>
          <a:p>
            <a:pPr>
              <a:lnSpc>
                <a:spcPct val="90000"/>
              </a:lnSpc>
            </a:pPr>
            <a:r>
              <a:rPr lang="zh-CN" altLang="en-US" sz="2000"/>
              <a:t>  </a:t>
            </a:r>
            <a:r>
              <a:rPr lang="en-US" altLang="zh-CN" sz="2000"/>
              <a:t>- </a:t>
            </a:r>
            <a:r>
              <a:rPr lang="zh-CN" altLang="en-US" sz="2000"/>
              <a:t>生产者、消费者</a:t>
            </a:r>
            <a:r>
              <a:rPr lang="en-US" altLang="zh-CN" sz="2000"/>
              <a:t>|</a:t>
            </a:r>
            <a:r>
              <a:rPr lang="zh-CN" altLang="en-US" sz="2000"/>
              <a:t>消费者组</a:t>
            </a:r>
            <a:endParaRPr lang="en-US" altLang="zh-CN"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4" name="文本框 3"/>
          <p:cNvSpPr txBox="1"/>
          <p:nvPr/>
        </p:nvSpPr>
        <p:spPr>
          <a:xfrm>
            <a:off x="2031365" y="3011170"/>
            <a:ext cx="8756015" cy="589280"/>
          </a:xfrm>
          <a:prstGeom prst="rect">
            <a:avLst/>
          </a:prstGeom>
          <a:noFill/>
        </p:spPr>
        <p:txBody>
          <a:bodyPr wrap="square" rtlCol="0">
            <a:spAutoFit/>
          </a:bodyPr>
          <a:p>
            <a:pPr>
              <a:lnSpc>
                <a:spcPct val="90000"/>
              </a:lnSpc>
            </a:pPr>
            <a:r>
              <a:rPr lang="zh-CN" altLang="en-US" sz="3600"/>
              <a:t>第二章、</a:t>
            </a:r>
            <a:r>
              <a:rPr lang="en-US" altLang="zh-CN" sz="3600"/>
              <a:t>Kafka</a:t>
            </a:r>
            <a:r>
              <a:rPr lang="zh-CN" altLang="en-US" sz="3600"/>
              <a:t>环境搭建 </a:t>
            </a:r>
            <a:r>
              <a:rPr lang="en-US" altLang="zh-CN" sz="3600"/>
              <a:t>&amp; Topic</a:t>
            </a:r>
            <a:r>
              <a:rPr lang="zh-CN" altLang="en-US" sz="3600"/>
              <a:t>管理</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8561705" y="203200"/>
            <a:ext cx="3396615" cy="423545"/>
          </a:xfrm>
          <a:prstGeom prst="rect">
            <a:avLst/>
          </a:prstGeom>
          <a:noFill/>
        </p:spPr>
        <p:txBody>
          <a:bodyPr wrap="square" rtlCol="0">
            <a:spAutoFit/>
          </a:bodyPr>
          <a:p>
            <a:pPr>
              <a:lnSpc>
                <a:spcPct val="90000"/>
              </a:lnSpc>
            </a:pPr>
            <a:r>
              <a:rPr lang="zh-CN" altLang="en-US" sz="2400"/>
              <a:t>环境搭建</a:t>
            </a:r>
            <a:r>
              <a:rPr lang="en-US" altLang="zh-CN" sz="2400"/>
              <a:t>-</a:t>
            </a:r>
            <a:r>
              <a:rPr lang="zh-CN" altLang="en-US" sz="2400"/>
              <a:t>单机</a:t>
            </a:r>
            <a:endParaRPr lang="zh-CN" altLang="en-US" sz="2400"/>
          </a:p>
        </p:txBody>
      </p:sp>
      <p:sp>
        <p:nvSpPr>
          <p:cNvPr id="6" name="文本框 5"/>
          <p:cNvSpPr txBox="1"/>
          <p:nvPr/>
        </p:nvSpPr>
        <p:spPr>
          <a:xfrm>
            <a:off x="821690" y="1139190"/>
            <a:ext cx="8870315" cy="175196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安装JDK</a:t>
            </a:r>
            <a:r>
              <a:rPr lang="en-US" altLang="zh-CN" sz="2400">
                <a:sym typeface="+mn-ea"/>
              </a:rPr>
              <a:t>1.8+</a:t>
            </a:r>
            <a:r>
              <a:rPr lang="zh-CN" altLang="en-US" sz="2400"/>
              <a:t>，配置JAVA_HOME  </a:t>
            </a:r>
            <a:r>
              <a:rPr lang="en-US" altLang="zh-CN" sz="2400">
                <a:solidFill>
                  <a:schemeClr val="tx1"/>
                </a:solidFill>
              </a:rPr>
              <a:t>(</a:t>
            </a:r>
            <a:r>
              <a:rPr lang="en-US" altLang="zh-CN" sz="2400" b="1">
                <a:solidFill>
                  <a:schemeClr val="tx1"/>
                </a:solidFill>
              </a:rPr>
              <a:t>CentOS 6.10 64bit)</a:t>
            </a:r>
            <a:r>
              <a:rPr lang="en-US" altLang="zh-CN" sz="2400">
                <a:solidFill>
                  <a:schemeClr val="tx1"/>
                </a:solidFill>
              </a:rPr>
              <a:t> </a:t>
            </a:r>
            <a:r>
              <a:rPr lang="zh-CN" altLang="en-US" sz="2400">
                <a:solidFill>
                  <a:schemeClr val="tx1"/>
                </a:solidFill>
              </a:rPr>
              <a:t> </a:t>
            </a:r>
            <a:endParaRPr lang="zh-CN" altLang="en-US" sz="2400"/>
          </a:p>
          <a:p>
            <a:pPr marL="342900" indent="-342900">
              <a:lnSpc>
                <a:spcPct val="90000"/>
              </a:lnSpc>
              <a:buFont typeface="Wingdings" panose="05000000000000000000" charset="0"/>
              <a:buChar char=""/>
            </a:pPr>
            <a:r>
              <a:rPr lang="zh-CN" altLang="en-US" sz="2400"/>
              <a:t>配置主机名和IP映射</a:t>
            </a:r>
            <a:endParaRPr lang="zh-CN" altLang="en-US" sz="2400"/>
          </a:p>
          <a:p>
            <a:pPr marL="342900" indent="-342900">
              <a:lnSpc>
                <a:spcPct val="90000"/>
              </a:lnSpc>
              <a:buFont typeface="Wingdings" panose="05000000000000000000" charset="0"/>
              <a:buChar char=""/>
            </a:pPr>
            <a:r>
              <a:rPr lang="zh-CN" altLang="en-US" sz="2400"/>
              <a:t>关闭防火墙</a:t>
            </a:r>
            <a:r>
              <a:rPr lang="en-US" altLang="zh-CN" sz="2400"/>
              <a:t>&amp;</a:t>
            </a:r>
            <a:r>
              <a:rPr lang="zh-CN" altLang="en-US" sz="2400"/>
              <a:t>防火墙开机自启动</a:t>
            </a:r>
            <a:endParaRPr lang="zh-CN" altLang="en-US" sz="2400"/>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启动Zookeeper</a:t>
            </a:r>
            <a:endParaRPr lang="zh-CN" altLang="en-US" sz="2400"/>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a:t>
            </a:r>
            <a:r>
              <a:rPr lang="en-US" altLang="zh-CN" sz="2400"/>
              <a:t>|</a:t>
            </a:r>
            <a:r>
              <a:rPr lang="zh-CN" altLang="en-US" sz="2400"/>
              <a:t>关闭</a:t>
            </a:r>
            <a:r>
              <a:rPr lang="en-US" altLang="zh-CN" sz="2400"/>
              <a:t>Kafka</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8561705" y="203200"/>
            <a:ext cx="3396615" cy="423545"/>
          </a:xfrm>
          <a:prstGeom prst="rect">
            <a:avLst/>
          </a:prstGeom>
          <a:noFill/>
        </p:spPr>
        <p:txBody>
          <a:bodyPr wrap="square" rtlCol="0">
            <a:spAutoFit/>
          </a:bodyPr>
          <a:p>
            <a:pPr>
              <a:lnSpc>
                <a:spcPct val="90000"/>
              </a:lnSpc>
            </a:pPr>
            <a:r>
              <a:rPr lang="zh-CN" altLang="en-US" sz="2400"/>
              <a:t>环境搭建</a:t>
            </a:r>
            <a:r>
              <a:rPr lang="en-US" altLang="zh-CN" sz="2400"/>
              <a:t>-</a:t>
            </a:r>
            <a:r>
              <a:rPr lang="zh-CN" altLang="en-US" sz="2400"/>
              <a:t>集群</a:t>
            </a:r>
            <a:endParaRPr lang="zh-CN" altLang="en-US" sz="2400"/>
          </a:p>
        </p:txBody>
      </p:sp>
      <p:sp>
        <p:nvSpPr>
          <p:cNvPr id="6" name="文本框 5"/>
          <p:cNvSpPr txBox="1"/>
          <p:nvPr/>
        </p:nvSpPr>
        <p:spPr>
          <a:xfrm>
            <a:off x="802640" y="1139190"/>
            <a:ext cx="8870315" cy="208407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安装JDK，配置JAVA_HOME  </a:t>
            </a:r>
            <a:r>
              <a:rPr lang="en-US" altLang="zh-CN" sz="2400">
                <a:sym typeface="+mn-ea"/>
              </a:rPr>
              <a:t>(</a:t>
            </a:r>
            <a:r>
              <a:rPr lang="en-US" altLang="zh-CN" sz="2400" b="1">
                <a:sym typeface="+mn-ea"/>
              </a:rPr>
              <a:t>CentOS 6.10 64bit)</a:t>
            </a:r>
            <a:r>
              <a:rPr lang="en-US" altLang="zh-CN" sz="2400">
                <a:sym typeface="+mn-ea"/>
              </a:rPr>
              <a:t> </a:t>
            </a:r>
            <a:r>
              <a:rPr lang="zh-CN" altLang="en-US" sz="2400">
                <a:sym typeface="+mn-ea"/>
              </a:rPr>
              <a:t> </a:t>
            </a:r>
            <a:endParaRPr lang="zh-CN" altLang="en-US" sz="2400"/>
          </a:p>
          <a:p>
            <a:pPr marL="342900" indent="-342900">
              <a:lnSpc>
                <a:spcPct val="90000"/>
              </a:lnSpc>
              <a:buFont typeface="Wingdings" panose="05000000000000000000" charset="0"/>
              <a:buChar char=""/>
            </a:pPr>
            <a:r>
              <a:rPr lang="zh-CN" altLang="en-US" sz="2400"/>
              <a:t>配置主机名和IP映射</a:t>
            </a:r>
            <a:endParaRPr lang="zh-CN" altLang="en-US" sz="2400"/>
          </a:p>
          <a:p>
            <a:pPr marL="342900" indent="-342900">
              <a:lnSpc>
                <a:spcPct val="90000"/>
              </a:lnSpc>
              <a:buFont typeface="Wingdings" panose="05000000000000000000" charset="0"/>
              <a:buChar char=""/>
            </a:pPr>
            <a:r>
              <a:rPr lang="zh-CN" altLang="en-US" sz="2400"/>
              <a:t>关闭防火墙</a:t>
            </a:r>
            <a:r>
              <a:rPr lang="en-US" altLang="zh-CN" sz="2400"/>
              <a:t>&amp;</a:t>
            </a:r>
            <a:r>
              <a:rPr lang="zh-CN" altLang="en-US" sz="2400"/>
              <a:t>防火墙开机自启动</a:t>
            </a:r>
            <a:endParaRPr lang="zh-CN" altLang="en-US" sz="2400"/>
          </a:p>
          <a:p>
            <a:pPr marL="342900" indent="-342900">
              <a:lnSpc>
                <a:spcPct val="90000"/>
              </a:lnSpc>
              <a:buFont typeface="Wingdings" panose="05000000000000000000" charset="0"/>
              <a:buChar char=""/>
            </a:pPr>
            <a:r>
              <a:rPr lang="zh-CN" altLang="en-US" sz="2400">
                <a:solidFill>
                  <a:schemeClr val="accent2"/>
                </a:solidFill>
              </a:rPr>
              <a:t>同步时钟 ntpdate cn.pool.ntp.org</a:t>
            </a:r>
            <a:r>
              <a:rPr lang="zh-CN" altLang="en-US" sz="2400" b="1">
                <a:solidFill>
                  <a:schemeClr val="accent2"/>
                </a:solidFill>
              </a:rPr>
              <a:t> </a:t>
            </a:r>
            <a:r>
              <a:rPr lang="en-US" altLang="zh-CN" sz="2400" b="1">
                <a:solidFill>
                  <a:schemeClr val="accent2"/>
                </a:solidFill>
              </a:rPr>
              <a:t>| ntp[1-7].aliyun.com</a:t>
            </a:r>
            <a:endParaRPr lang="en-US" altLang="zh-CN" sz="2400" b="1"/>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启动Zookeeper</a:t>
            </a:r>
            <a:endParaRPr lang="zh-CN" altLang="en-US" sz="2400"/>
          </a:p>
          <a:p>
            <a:pPr marL="342900" indent="-342900">
              <a:lnSpc>
                <a:spcPct val="90000"/>
              </a:lnSpc>
              <a:buFont typeface="Wingdings" panose="05000000000000000000" charset="0"/>
              <a:buChar char=""/>
            </a:pPr>
            <a:r>
              <a:rPr lang="zh-CN" altLang="en-US" sz="2400"/>
              <a:t>安装</a:t>
            </a:r>
            <a:r>
              <a:rPr lang="en-US" altLang="zh-CN" sz="2400"/>
              <a:t>&amp;</a:t>
            </a:r>
            <a:r>
              <a:rPr lang="zh-CN" altLang="en-US" sz="2400"/>
              <a:t>启动</a:t>
            </a:r>
            <a:r>
              <a:rPr lang="en-US" altLang="zh-CN" sz="2400"/>
              <a:t>|</a:t>
            </a:r>
            <a:r>
              <a:rPr lang="zh-CN" altLang="en-US" sz="2400"/>
              <a:t>关闭</a:t>
            </a:r>
            <a:r>
              <a:rPr lang="en-US" altLang="zh-CN" sz="2400"/>
              <a:t>Kafka</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168275"/>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6" name="文本框 5"/>
          <p:cNvSpPr txBox="1"/>
          <p:nvPr/>
        </p:nvSpPr>
        <p:spPr>
          <a:xfrm>
            <a:off x="845185" y="102044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创建</a:t>
            </a:r>
            <a:endParaRPr lang="zh-CN" altLang="en-US" sz="2400"/>
          </a:p>
        </p:txBody>
      </p:sp>
      <p:sp>
        <p:nvSpPr>
          <p:cNvPr id="7" name="文本框 6"/>
          <p:cNvSpPr txBox="1"/>
          <p:nvPr/>
        </p:nvSpPr>
        <p:spPr>
          <a:xfrm>
            <a:off x="845185" y="286258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查看</a:t>
            </a:r>
            <a:endParaRPr lang="zh-CN" altLang="en-US" sz="2400"/>
          </a:p>
        </p:txBody>
      </p:sp>
      <p:sp>
        <p:nvSpPr>
          <p:cNvPr id="8" name="文本框 7"/>
          <p:cNvSpPr txBox="1"/>
          <p:nvPr/>
        </p:nvSpPr>
        <p:spPr>
          <a:xfrm>
            <a:off x="897890" y="404114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详情</a:t>
            </a:r>
            <a:endParaRPr lang="zh-CN" altLang="en-US" sz="2400"/>
          </a:p>
        </p:txBody>
      </p:sp>
      <p:sp>
        <p:nvSpPr>
          <p:cNvPr id="18" name="文本框 17"/>
          <p:cNvSpPr txBox="1"/>
          <p:nvPr/>
        </p:nvSpPr>
        <p:spPr>
          <a:xfrm>
            <a:off x="951230" y="1443990"/>
            <a:ext cx="10393045" cy="1418590"/>
          </a:xfrm>
          <a:prstGeom prst="rect">
            <a:avLst/>
          </a:prstGeom>
          <a:noFill/>
        </p:spPr>
        <p:txBody>
          <a:bodyPr wrap="square" rtlCol="0">
            <a:spAutoFit/>
          </a:bodyPr>
          <a:p>
            <a:pPr>
              <a:lnSpc>
                <a:spcPct val="90000"/>
              </a:lnSpc>
            </a:pPr>
            <a:r>
              <a:rPr lang="zh-CN" altLang="en-US" sz="1600"/>
              <a:t>[root@CentOSA kafka_2.11-2.2.0]# ./bin/kafka-topics.sh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--create </a:t>
            </a:r>
            <a:endParaRPr lang="zh-CN" altLang="en-US" sz="1600"/>
          </a:p>
          <a:p>
            <a:pPr>
              <a:lnSpc>
                <a:spcPct val="90000"/>
              </a:lnSpc>
            </a:pPr>
            <a:r>
              <a:rPr lang="zh-CN" altLang="en-US" sz="1600"/>
              <a:t>                    --topic topic02 </a:t>
            </a:r>
            <a:endParaRPr lang="zh-CN" altLang="en-US" sz="1600"/>
          </a:p>
          <a:p>
            <a:pPr>
              <a:lnSpc>
                <a:spcPct val="90000"/>
              </a:lnSpc>
            </a:pPr>
            <a:r>
              <a:rPr lang="zh-CN" altLang="en-US" sz="1600"/>
              <a:t>                    --partitions 3 </a:t>
            </a:r>
            <a:endParaRPr lang="zh-CN" altLang="en-US" sz="1600"/>
          </a:p>
          <a:p>
            <a:pPr>
              <a:lnSpc>
                <a:spcPct val="90000"/>
              </a:lnSpc>
            </a:pPr>
            <a:r>
              <a:rPr lang="zh-CN" altLang="en-US" sz="1600"/>
              <a:t>                    --replication-factor 3</a:t>
            </a:r>
            <a:endParaRPr lang="zh-CN" altLang="en-US" sz="1600"/>
          </a:p>
        </p:txBody>
      </p:sp>
      <p:sp>
        <p:nvSpPr>
          <p:cNvPr id="19" name="文本框 18"/>
          <p:cNvSpPr txBox="1"/>
          <p:nvPr/>
        </p:nvSpPr>
        <p:spPr>
          <a:xfrm>
            <a:off x="1028700" y="3286125"/>
            <a:ext cx="10393045" cy="755015"/>
          </a:xfrm>
          <a:prstGeom prst="rect">
            <a:avLst/>
          </a:prstGeom>
          <a:noFill/>
        </p:spPr>
        <p:txBody>
          <a:bodyPr wrap="square" rtlCol="0">
            <a:spAutoFit/>
          </a:bodyPr>
          <a:p>
            <a:pPr>
              <a:lnSpc>
                <a:spcPct val="90000"/>
              </a:lnSpc>
            </a:pPr>
            <a:r>
              <a:rPr lang="zh-CN" altLang="en-US" sz="1600"/>
              <a:t>[root@CentOSA kafka_2.11-2.2.0]# ./bin/kafka-topics.sh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--list</a:t>
            </a:r>
            <a:endParaRPr lang="zh-CN" altLang="en-US" sz="1600"/>
          </a:p>
        </p:txBody>
      </p:sp>
      <p:sp>
        <p:nvSpPr>
          <p:cNvPr id="20" name="文本框 19"/>
          <p:cNvSpPr txBox="1"/>
          <p:nvPr/>
        </p:nvSpPr>
        <p:spPr>
          <a:xfrm>
            <a:off x="1028700" y="4464685"/>
            <a:ext cx="10393045" cy="1861185"/>
          </a:xfrm>
          <a:prstGeom prst="rect">
            <a:avLst/>
          </a:prstGeom>
          <a:noFill/>
        </p:spPr>
        <p:txBody>
          <a:bodyPr wrap="square" rtlCol="0">
            <a:spAutoFit/>
          </a:bodyPr>
          <a:p>
            <a:pPr>
              <a:lnSpc>
                <a:spcPct val="90000"/>
              </a:lnSpc>
            </a:pPr>
            <a:r>
              <a:rPr lang="zh-CN" altLang="en-US" sz="1600"/>
              <a:t>[root@CentOSA kafka_2.11-2.2.0]# ./bin/kafka-topics.sh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--describe </a:t>
            </a:r>
            <a:endParaRPr lang="zh-CN" altLang="en-US" sz="1600"/>
          </a:p>
          <a:p>
            <a:pPr>
              <a:lnSpc>
                <a:spcPct val="90000"/>
              </a:lnSpc>
            </a:pPr>
            <a:r>
              <a:rPr lang="zh-CN" altLang="en-US" sz="1600"/>
              <a:t>                    --topic topic01</a:t>
            </a:r>
            <a:endParaRPr lang="zh-CN" altLang="en-US" sz="1600"/>
          </a:p>
          <a:p>
            <a:pPr>
              <a:lnSpc>
                <a:spcPct val="90000"/>
              </a:lnSpc>
            </a:pPr>
            <a:r>
              <a:rPr lang="zh-CN" altLang="en-US" sz="1600"/>
              <a:t>Topic:topic01	PartitionCount:3	ReplicationFactor:3	Configs:segment.bytes=1073741824</a:t>
            </a:r>
            <a:endParaRPr lang="zh-CN" altLang="en-US" sz="1600"/>
          </a:p>
          <a:p>
            <a:pPr>
              <a:lnSpc>
                <a:spcPct val="90000"/>
              </a:lnSpc>
            </a:pPr>
            <a:r>
              <a:rPr lang="zh-CN" altLang="en-US" sz="1600"/>
              <a:t>	Topic: topic01	Partition: 0	Leader: 0	Replicas: 0,2,3	Isr: 0,2,3</a:t>
            </a:r>
            <a:endParaRPr lang="zh-CN" altLang="en-US" sz="1600"/>
          </a:p>
          <a:p>
            <a:pPr>
              <a:lnSpc>
                <a:spcPct val="90000"/>
              </a:lnSpc>
            </a:pPr>
            <a:r>
              <a:rPr lang="zh-CN" altLang="en-US" sz="1600"/>
              <a:t>	Topic: topic01	Partition: 1	Leader: 2	Replicas: 2,3,0	Isr: 2,3,0</a:t>
            </a:r>
            <a:endParaRPr lang="zh-CN" altLang="en-US" sz="1600"/>
          </a:p>
          <a:p>
            <a:pPr>
              <a:lnSpc>
                <a:spcPct val="90000"/>
              </a:lnSpc>
            </a:pPr>
            <a:r>
              <a:rPr lang="zh-CN" altLang="en-US" sz="1600"/>
              <a:t>	Topic: topic01	Partition: 2	Leader: 0	Replicas: 3,0,2	Isr: 0,2,3</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sp>
        <p:nvSpPr>
          <p:cNvPr id="4" name="文本框 3"/>
          <p:cNvSpPr txBox="1"/>
          <p:nvPr/>
        </p:nvSpPr>
        <p:spPr>
          <a:xfrm>
            <a:off x="342265" y="1308735"/>
            <a:ext cx="11055985" cy="1087755"/>
          </a:xfrm>
          <a:prstGeom prst="rect">
            <a:avLst/>
          </a:prstGeom>
          <a:noFill/>
        </p:spPr>
        <p:txBody>
          <a:bodyPr wrap="square" rtlCol="0" anchor="t">
            <a:spAutoFit/>
          </a:bodyPr>
          <a:p>
            <a:pPr>
              <a:lnSpc>
                <a:spcPct val="90000"/>
              </a:lnSpc>
            </a:pPr>
            <a:r>
              <a:rPr lang="zh-CN" altLang="en-US" sz="2400"/>
              <a:t>Kafka是由Apache软件基金会开发的一个开源流处理平台，由Scala和Java编写。Kafka是一种高吞吐量的分布式发布订阅消息系统，它可以收集并处理用户在网站中的所有动作流数据以及物联网设备的采样信息。 </a:t>
            </a:r>
            <a:endParaRPr lang="zh-CN" altLang="en-US" sz="2400"/>
          </a:p>
        </p:txBody>
      </p:sp>
      <p:sp>
        <p:nvSpPr>
          <p:cNvPr id="5" name="文本框 4"/>
          <p:cNvSpPr txBox="1"/>
          <p:nvPr/>
        </p:nvSpPr>
        <p:spPr>
          <a:xfrm>
            <a:off x="9972040" y="457200"/>
            <a:ext cx="1180465" cy="423545"/>
          </a:xfrm>
          <a:prstGeom prst="rect">
            <a:avLst/>
          </a:prstGeom>
          <a:noFill/>
        </p:spPr>
        <p:txBody>
          <a:bodyPr wrap="square" rtlCol="0">
            <a:spAutoFit/>
          </a:bodyPr>
          <a:p>
            <a:pPr>
              <a:lnSpc>
                <a:spcPct val="90000"/>
              </a:lnSpc>
            </a:pPr>
            <a:r>
              <a:rPr lang="zh-CN" altLang="en-US" sz="2400" u="sng"/>
              <a:t>绪论</a:t>
            </a:r>
            <a:endParaRPr lang="zh-CN" altLang="en-US" sz="2400" u="sng"/>
          </a:p>
        </p:txBody>
      </p:sp>
      <p:pic>
        <p:nvPicPr>
          <p:cNvPr id="6" name="图片 5"/>
          <p:cNvPicPr>
            <a:picLocks noChangeAspect="1"/>
          </p:cNvPicPr>
          <p:nvPr/>
        </p:nvPicPr>
        <p:blipFill>
          <a:blip r:embed="rId1"/>
          <a:stretch>
            <a:fillRect/>
          </a:stretch>
        </p:blipFill>
        <p:spPr>
          <a:xfrm>
            <a:off x="14605" y="-19685"/>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203200"/>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6" name="文本框 5"/>
          <p:cNvSpPr txBox="1"/>
          <p:nvPr/>
        </p:nvSpPr>
        <p:spPr>
          <a:xfrm>
            <a:off x="845185" y="102044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修改</a:t>
            </a:r>
            <a:endParaRPr lang="zh-CN" altLang="en-US" sz="2400"/>
          </a:p>
        </p:txBody>
      </p:sp>
      <p:sp>
        <p:nvSpPr>
          <p:cNvPr id="8" name="文本框 7"/>
          <p:cNvSpPr txBox="1"/>
          <p:nvPr/>
        </p:nvSpPr>
        <p:spPr>
          <a:xfrm>
            <a:off x="845185" y="434149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删除</a:t>
            </a:r>
            <a:endParaRPr lang="zh-CN" altLang="en-US" sz="2400"/>
          </a:p>
        </p:txBody>
      </p:sp>
      <p:sp>
        <p:nvSpPr>
          <p:cNvPr id="18" name="文本框 17"/>
          <p:cNvSpPr txBox="1"/>
          <p:nvPr/>
        </p:nvSpPr>
        <p:spPr>
          <a:xfrm>
            <a:off x="1006475" y="1444625"/>
            <a:ext cx="10175240" cy="3076575"/>
          </a:xfrm>
          <a:prstGeom prst="rect">
            <a:avLst/>
          </a:prstGeom>
          <a:noFill/>
        </p:spPr>
        <p:txBody>
          <a:bodyPr wrap="square" rtlCol="0">
            <a:spAutoFit/>
          </a:bodyPr>
          <a:p>
            <a:pPr>
              <a:lnSpc>
                <a:spcPct val="90000"/>
              </a:lnSpc>
            </a:pPr>
            <a:r>
              <a:rPr lang="zh-CN" altLang="en-US"/>
              <a:t>[root@CentOSA kafka_2.11-2.2.0]# ./bin/kafka-topics.sh </a:t>
            </a:r>
            <a:endParaRPr lang="zh-CN" altLang="en-US"/>
          </a:p>
          <a:p>
            <a:pPr>
              <a:lnSpc>
                <a:spcPct val="90000"/>
              </a:lnSpc>
            </a:pPr>
            <a:r>
              <a:rPr lang="zh-CN" altLang="en-US"/>
              <a:t>                    --bootstrap-server CentOSA:9092,CentOSB:9092,CentOSC:9092 </a:t>
            </a:r>
            <a:endParaRPr lang="zh-CN" altLang="en-US"/>
          </a:p>
          <a:p>
            <a:pPr>
              <a:lnSpc>
                <a:spcPct val="90000"/>
              </a:lnSpc>
            </a:pPr>
            <a:r>
              <a:rPr lang="zh-CN" altLang="en-US"/>
              <a:t>                    --create </a:t>
            </a:r>
            <a:endParaRPr lang="zh-CN" altLang="en-US"/>
          </a:p>
          <a:p>
            <a:pPr>
              <a:lnSpc>
                <a:spcPct val="90000"/>
              </a:lnSpc>
            </a:pPr>
            <a:r>
              <a:rPr lang="zh-CN" altLang="en-US"/>
              <a:t>                    --topic topic03 </a:t>
            </a:r>
            <a:endParaRPr lang="zh-CN" altLang="en-US"/>
          </a:p>
          <a:p>
            <a:pPr>
              <a:lnSpc>
                <a:spcPct val="90000"/>
              </a:lnSpc>
            </a:pPr>
            <a:r>
              <a:rPr lang="zh-CN" altLang="en-US"/>
              <a:t>                    --partitions 1 </a:t>
            </a:r>
            <a:endParaRPr lang="zh-CN" altLang="en-US"/>
          </a:p>
          <a:p>
            <a:pPr>
              <a:lnSpc>
                <a:spcPct val="90000"/>
              </a:lnSpc>
            </a:pPr>
            <a:r>
              <a:rPr lang="zh-CN" altLang="en-US"/>
              <a:t>                    --replication-factor 1</a:t>
            </a:r>
            <a:endParaRPr lang="zh-CN" altLang="en-US"/>
          </a:p>
          <a:p>
            <a:pPr>
              <a:lnSpc>
                <a:spcPct val="90000"/>
              </a:lnSpc>
            </a:pPr>
            <a:endParaRPr lang="zh-CN" altLang="en-US"/>
          </a:p>
          <a:p>
            <a:pPr>
              <a:lnSpc>
                <a:spcPct val="90000"/>
              </a:lnSpc>
            </a:pPr>
            <a:r>
              <a:rPr lang="zh-CN" altLang="en-US"/>
              <a:t>[root@CentOSA kafka_2.11-2.2.0]# ./bin/kafka-topics.sh </a:t>
            </a:r>
            <a:endParaRPr lang="zh-CN" altLang="en-US"/>
          </a:p>
          <a:p>
            <a:pPr>
              <a:lnSpc>
                <a:spcPct val="90000"/>
              </a:lnSpc>
            </a:pPr>
            <a:r>
              <a:rPr lang="zh-CN" altLang="en-US"/>
              <a:t>                    --bootstrap-server CentOSA:9092,CentOSB:9092,CentOSC:9092 </a:t>
            </a:r>
            <a:endParaRPr lang="zh-CN" altLang="en-US"/>
          </a:p>
          <a:p>
            <a:pPr>
              <a:lnSpc>
                <a:spcPct val="90000"/>
              </a:lnSpc>
            </a:pPr>
            <a:r>
              <a:rPr lang="zh-CN" altLang="en-US"/>
              <a:t>                    --alter </a:t>
            </a:r>
            <a:endParaRPr lang="zh-CN" altLang="en-US"/>
          </a:p>
          <a:p>
            <a:pPr>
              <a:lnSpc>
                <a:spcPct val="90000"/>
              </a:lnSpc>
            </a:pPr>
            <a:r>
              <a:rPr lang="zh-CN" altLang="en-US"/>
              <a:t>                    --topic topic03 </a:t>
            </a:r>
            <a:endParaRPr lang="zh-CN" altLang="en-US"/>
          </a:p>
          <a:p>
            <a:pPr>
              <a:lnSpc>
                <a:spcPct val="90000"/>
              </a:lnSpc>
            </a:pPr>
            <a:r>
              <a:rPr lang="zh-CN" altLang="en-US"/>
              <a:t>                    --partitions 2</a:t>
            </a:r>
            <a:endParaRPr lang="zh-CN" altLang="en-US"/>
          </a:p>
        </p:txBody>
      </p:sp>
      <p:sp>
        <p:nvSpPr>
          <p:cNvPr id="20" name="文本框 19"/>
          <p:cNvSpPr txBox="1"/>
          <p:nvPr/>
        </p:nvSpPr>
        <p:spPr>
          <a:xfrm>
            <a:off x="1006475" y="4903470"/>
            <a:ext cx="10393045" cy="865505"/>
          </a:xfrm>
          <a:prstGeom prst="rect">
            <a:avLst/>
          </a:prstGeom>
          <a:noFill/>
        </p:spPr>
        <p:txBody>
          <a:bodyPr wrap="square" rtlCol="0">
            <a:spAutoFit/>
          </a:bodyPr>
          <a:p>
            <a:pPr>
              <a:lnSpc>
                <a:spcPct val="90000"/>
              </a:lnSpc>
            </a:pPr>
            <a:r>
              <a:rPr lang="zh-CN" altLang="en-US" sz="1400"/>
              <a:t>[root@CentOSA kafka_2.11-2.2.0]# ./bin/kafka-topics.sh </a:t>
            </a:r>
            <a:endParaRPr lang="zh-CN" altLang="en-US" sz="1400"/>
          </a:p>
          <a:p>
            <a:pPr>
              <a:lnSpc>
                <a:spcPct val="90000"/>
              </a:lnSpc>
            </a:pPr>
            <a:r>
              <a:rPr lang="zh-CN" altLang="en-US" sz="1400"/>
              <a:t>                    --bootstrap-server CentOSA:9092,CentOSB:9092,CentOSC:9092 </a:t>
            </a:r>
            <a:endParaRPr lang="zh-CN" altLang="en-US" sz="1400"/>
          </a:p>
          <a:p>
            <a:pPr>
              <a:lnSpc>
                <a:spcPct val="90000"/>
              </a:lnSpc>
            </a:pPr>
            <a:r>
              <a:rPr lang="zh-CN" altLang="en-US" sz="1400"/>
              <a:t>                    --delete </a:t>
            </a:r>
            <a:endParaRPr lang="zh-CN" altLang="en-US" sz="1400"/>
          </a:p>
          <a:p>
            <a:pPr>
              <a:lnSpc>
                <a:spcPct val="90000"/>
              </a:lnSpc>
            </a:pPr>
            <a:r>
              <a:rPr lang="zh-CN" altLang="en-US" sz="1400"/>
              <a:t>                    --topic topic03</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203200"/>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6" name="文本框 5"/>
          <p:cNvSpPr txBox="1"/>
          <p:nvPr/>
        </p:nvSpPr>
        <p:spPr>
          <a:xfrm>
            <a:off x="845185" y="1020445"/>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订阅</a:t>
            </a:r>
            <a:endParaRPr lang="zh-CN" altLang="en-US" sz="2400"/>
          </a:p>
        </p:txBody>
      </p:sp>
      <p:sp>
        <p:nvSpPr>
          <p:cNvPr id="18" name="文本框 17"/>
          <p:cNvSpPr txBox="1"/>
          <p:nvPr/>
        </p:nvSpPr>
        <p:spPr>
          <a:xfrm>
            <a:off x="1006475" y="1443990"/>
            <a:ext cx="10175240" cy="1832610"/>
          </a:xfrm>
          <a:prstGeom prst="rect">
            <a:avLst/>
          </a:prstGeom>
          <a:noFill/>
        </p:spPr>
        <p:txBody>
          <a:bodyPr wrap="square" rtlCol="0">
            <a:spAutoFit/>
          </a:bodyPr>
          <a:p>
            <a:pPr>
              <a:lnSpc>
                <a:spcPct val="90000"/>
              </a:lnSpc>
            </a:pPr>
            <a:r>
              <a:rPr lang="zh-CN" altLang="en-US">
                <a:solidFill>
                  <a:schemeClr val="tx1"/>
                </a:solidFill>
              </a:rPr>
              <a:t>[root@CentOSA kafka_2.11-2.2.0]# ./bin/kafka-console-consumer.sh </a:t>
            </a:r>
            <a:endParaRPr lang="zh-CN" altLang="en-US">
              <a:solidFill>
                <a:schemeClr val="tx1"/>
              </a:solidFill>
            </a:endParaRPr>
          </a:p>
          <a:p>
            <a:pPr>
              <a:lnSpc>
                <a:spcPct val="90000"/>
              </a:lnSpc>
            </a:pPr>
            <a:r>
              <a:rPr lang="zh-CN" altLang="en-US">
                <a:solidFill>
                  <a:schemeClr val="tx1"/>
                </a:solidFill>
              </a:rPr>
              <a:t>                  --bootstrap-server CentOSA:9092,CentOSB:9092,CentOSC:9092 </a:t>
            </a:r>
            <a:endParaRPr lang="zh-CN" altLang="en-US">
              <a:solidFill>
                <a:schemeClr val="tx1"/>
              </a:solidFill>
            </a:endParaRPr>
          </a:p>
          <a:p>
            <a:pPr>
              <a:lnSpc>
                <a:spcPct val="90000"/>
              </a:lnSpc>
            </a:pPr>
            <a:r>
              <a:rPr lang="zh-CN" altLang="en-US">
                <a:solidFill>
                  <a:schemeClr val="tx1"/>
                </a:solidFill>
              </a:rPr>
              <a:t>                  --topic topic01 </a:t>
            </a:r>
            <a:endParaRPr lang="zh-CN" altLang="en-US">
              <a:solidFill>
                <a:schemeClr val="tx1"/>
              </a:solidFill>
            </a:endParaRPr>
          </a:p>
          <a:p>
            <a:pPr>
              <a:lnSpc>
                <a:spcPct val="90000"/>
              </a:lnSpc>
            </a:pPr>
            <a:r>
              <a:rPr lang="zh-CN" altLang="en-US">
                <a:solidFill>
                  <a:schemeClr val="tx1"/>
                </a:solidFill>
              </a:rPr>
              <a:t>                  --group g1 </a:t>
            </a:r>
            <a:endParaRPr lang="zh-CN" altLang="en-US">
              <a:solidFill>
                <a:schemeClr val="tx1"/>
              </a:solidFill>
            </a:endParaRPr>
          </a:p>
          <a:p>
            <a:pPr>
              <a:lnSpc>
                <a:spcPct val="90000"/>
              </a:lnSpc>
            </a:pPr>
            <a:r>
              <a:rPr lang="zh-CN" altLang="en-US">
                <a:solidFill>
                  <a:schemeClr val="tx1"/>
                </a:solidFill>
              </a:rPr>
              <a:t>                  --property print.key=true </a:t>
            </a:r>
            <a:endParaRPr lang="zh-CN" altLang="en-US">
              <a:solidFill>
                <a:schemeClr val="tx1"/>
              </a:solidFill>
            </a:endParaRPr>
          </a:p>
          <a:p>
            <a:pPr>
              <a:lnSpc>
                <a:spcPct val="90000"/>
              </a:lnSpc>
            </a:pPr>
            <a:r>
              <a:rPr lang="zh-CN" altLang="en-US">
                <a:solidFill>
                  <a:schemeClr val="tx1"/>
                </a:solidFill>
              </a:rPr>
              <a:t>                  --property print.value=true </a:t>
            </a:r>
            <a:endParaRPr lang="zh-CN" altLang="en-US">
              <a:solidFill>
                <a:schemeClr val="tx1"/>
              </a:solidFill>
            </a:endParaRPr>
          </a:p>
          <a:p>
            <a:pPr>
              <a:lnSpc>
                <a:spcPct val="90000"/>
              </a:lnSpc>
            </a:pPr>
            <a:r>
              <a:rPr lang="zh-CN" altLang="en-US">
                <a:solidFill>
                  <a:schemeClr val="tx1"/>
                </a:solidFill>
              </a:rPr>
              <a:t>                  --property key.separator=,</a:t>
            </a:r>
            <a:endParaRPr lang="zh-CN" altLang="en-US">
              <a:solidFill>
                <a:schemeClr val="tx1"/>
              </a:solidFill>
            </a:endParaRPr>
          </a:p>
        </p:txBody>
      </p:sp>
      <p:sp>
        <p:nvSpPr>
          <p:cNvPr id="4" name="文本框 3"/>
          <p:cNvSpPr txBox="1"/>
          <p:nvPr/>
        </p:nvSpPr>
        <p:spPr>
          <a:xfrm>
            <a:off x="810895" y="381635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生产</a:t>
            </a:r>
            <a:endParaRPr lang="zh-CN" altLang="en-US" sz="2400"/>
          </a:p>
        </p:txBody>
      </p:sp>
      <p:sp>
        <p:nvSpPr>
          <p:cNvPr id="7" name="文本框 6"/>
          <p:cNvSpPr txBox="1"/>
          <p:nvPr/>
        </p:nvSpPr>
        <p:spPr>
          <a:xfrm>
            <a:off x="845185" y="4239895"/>
            <a:ext cx="10175240" cy="837565"/>
          </a:xfrm>
          <a:prstGeom prst="rect">
            <a:avLst/>
          </a:prstGeom>
          <a:noFill/>
        </p:spPr>
        <p:txBody>
          <a:bodyPr wrap="square" rtlCol="0">
            <a:spAutoFit/>
          </a:bodyPr>
          <a:p>
            <a:pPr>
              <a:lnSpc>
                <a:spcPct val="90000"/>
              </a:lnSpc>
            </a:pPr>
            <a:r>
              <a:rPr lang="zh-CN" altLang="en-US">
                <a:solidFill>
                  <a:schemeClr val="tx1"/>
                </a:solidFill>
              </a:rPr>
              <a:t>[root@CentOSA kafka_2.11-2.2.0]# ./bin/kafka-console-producer.sh </a:t>
            </a:r>
            <a:endParaRPr lang="zh-CN" altLang="en-US">
              <a:solidFill>
                <a:schemeClr val="tx1"/>
              </a:solidFill>
            </a:endParaRPr>
          </a:p>
          <a:p>
            <a:pPr>
              <a:lnSpc>
                <a:spcPct val="90000"/>
              </a:lnSpc>
            </a:pPr>
            <a:r>
              <a:rPr lang="zh-CN" altLang="en-US">
                <a:solidFill>
                  <a:schemeClr val="tx1"/>
                </a:solidFill>
              </a:rPr>
              <a:t>                  --broker-list CentOSA:9092,CentOSB:9092,CentOSC:9092 </a:t>
            </a:r>
            <a:endParaRPr lang="zh-CN" altLang="en-US">
              <a:solidFill>
                <a:schemeClr val="tx1"/>
              </a:solidFill>
            </a:endParaRPr>
          </a:p>
          <a:p>
            <a:pPr>
              <a:lnSpc>
                <a:spcPct val="90000"/>
              </a:lnSpc>
            </a:pPr>
            <a:r>
              <a:rPr lang="zh-CN" altLang="en-US">
                <a:solidFill>
                  <a:schemeClr val="tx1"/>
                </a:solidFill>
              </a:rPr>
              <a:t>                  --topic topic01</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5" name="文本框 4"/>
          <p:cNvSpPr txBox="1"/>
          <p:nvPr/>
        </p:nvSpPr>
        <p:spPr>
          <a:xfrm>
            <a:off x="9631045" y="203200"/>
            <a:ext cx="2079625" cy="423545"/>
          </a:xfrm>
          <a:prstGeom prst="rect">
            <a:avLst/>
          </a:prstGeom>
          <a:noFill/>
        </p:spPr>
        <p:txBody>
          <a:bodyPr wrap="square" rtlCol="0">
            <a:spAutoFit/>
          </a:bodyPr>
          <a:p>
            <a:pPr>
              <a:lnSpc>
                <a:spcPct val="90000"/>
              </a:lnSpc>
            </a:pPr>
            <a:r>
              <a:rPr lang="zh-CN" altLang="en-US" sz="2400"/>
              <a:t> Topic管理</a:t>
            </a:r>
            <a:endParaRPr lang="zh-CN" altLang="en-US" sz="2400"/>
          </a:p>
        </p:txBody>
      </p:sp>
      <p:sp>
        <p:nvSpPr>
          <p:cNvPr id="8" name="文本框 7"/>
          <p:cNvSpPr txBox="1"/>
          <p:nvPr/>
        </p:nvSpPr>
        <p:spPr>
          <a:xfrm>
            <a:off x="844550" y="849630"/>
            <a:ext cx="10499090" cy="42354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a:t>消费组</a:t>
            </a:r>
            <a:endParaRPr lang="zh-CN" altLang="en-US" sz="2400"/>
          </a:p>
        </p:txBody>
      </p:sp>
      <p:sp>
        <p:nvSpPr>
          <p:cNvPr id="20" name="文本框 19"/>
          <p:cNvSpPr txBox="1"/>
          <p:nvPr/>
        </p:nvSpPr>
        <p:spPr>
          <a:xfrm>
            <a:off x="1005840" y="1273175"/>
            <a:ext cx="10393045" cy="4072890"/>
          </a:xfrm>
          <a:prstGeom prst="rect">
            <a:avLst/>
          </a:prstGeom>
          <a:noFill/>
        </p:spPr>
        <p:txBody>
          <a:bodyPr wrap="square" rtlCol="0">
            <a:spAutoFit/>
          </a:bodyPr>
          <a:p>
            <a:pPr>
              <a:lnSpc>
                <a:spcPct val="90000"/>
              </a:lnSpc>
            </a:pPr>
            <a:r>
              <a:rPr lang="zh-CN" altLang="en-US" sz="1600"/>
              <a:t>[root@CentOSA kafka_2.11-2.2.0]# ./bin/kafka-consumer-groups.sh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--list</a:t>
            </a:r>
            <a:endParaRPr lang="zh-CN" altLang="en-US" sz="1600"/>
          </a:p>
          <a:p>
            <a:pPr>
              <a:lnSpc>
                <a:spcPct val="90000"/>
              </a:lnSpc>
            </a:pPr>
            <a:r>
              <a:rPr lang="zh-CN" altLang="en-US" sz="1600"/>
              <a:t>                  g1</a:t>
            </a:r>
            <a:endParaRPr lang="zh-CN" altLang="en-US" sz="1600"/>
          </a:p>
          <a:p>
            <a:pPr>
              <a:lnSpc>
                <a:spcPct val="90000"/>
              </a:lnSpc>
            </a:pPr>
            <a:endParaRPr lang="zh-CN" altLang="en-US" sz="1600"/>
          </a:p>
          <a:p>
            <a:pPr>
              <a:lnSpc>
                <a:spcPct val="90000"/>
              </a:lnSpc>
            </a:pPr>
            <a:r>
              <a:rPr lang="zh-CN" altLang="en-US" sz="1600"/>
              <a:t>[root@CentOSA kafka_2.11-2.2.0]# ./bin/kafka-consumer-groups.sh </a:t>
            </a:r>
            <a:endParaRPr lang="zh-CN" altLang="en-US" sz="1600"/>
          </a:p>
          <a:p>
            <a:pPr>
              <a:lnSpc>
                <a:spcPct val="90000"/>
              </a:lnSpc>
            </a:pPr>
            <a:r>
              <a:rPr lang="zh-CN" altLang="en-US" sz="1600"/>
              <a:t>                  --bootstrap-server CentOSA:9092,CentOSB:9092,CentOSC:9092 </a:t>
            </a:r>
            <a:endParaRPr lang="zh-CN" altLang="en-US" sz="1600"/>
          </a:p>
          <a:p>
            <a:pPr>
              <a:lnSpc>
                <a:spcPct val="90000"/>
              </a:lnSpc>
            </a:pPr>
            <a:r>
              <a:rPr lang="zh-CN" altLang="en-US" sz="1600"/>
              <a:t>                  --describe </a:t>
            </a:r>
            <a:endParaRPr lang="zh-CN" altLang="en-US" sz="1600"/>
          </a:p>
          <a:p>
            <a:pPr>
              <a:lnSpc>
                <a:spcPct val="90000"/>
              </a:lnSpc>
            </a:pPr>
            <a:r>
              <a:rPr lang="zh-CN" altLang="en-US" sz="1600"/>
              <a:t>                  --group g1</a:t>
            </a:r>
            <a:endParaRPr lang="zh-CN" altLang="en-US" sz="1600"/>
          </a:p>
          <a:p>
            <a:pPr>
              <a:lnSpc>
                <a:spcPct val="90000"/>
              </a:lnSpc>
            </a:pPr>
            <a:endParaRPr lang="zh-CN" altLang="en-US" sz="1600"/>
          </a:p>
          <a:p>
            <a:pPr>
              <a:lnSpc>
                <a:spcPct val="90000"/>
              </a:lnSpc>
            </a:pPr>
            <a:r>
              <a:rPr lang="zh-CN" altLang="en-US" sz="1600"/>
              <a:t>TOPIC PARTITION CURRENT-OFFSET LOG-END-OFFSET LAG CONSUMER-ID    HOST            CLIENT-ID</a:t>
            </a:r>
            <a:endParaRPr lang="zh-CN" altLang="en-US" sz="1600"/>
          </a:p>
          <a:p>
            <a:pPr>
              <a:lnSpc>
                <a:spcPct val="90000"/>
              </a:lnSpc>
            </a:pPr>
            <a:r>
              <a:rPr lang="zh-CN" altLang="en-US" sz="1600"/>
              <a:t>topic01 1                      0                    0                           0     consumer-1-**    /192.168.52.130 consumer-1</a:t>
            </a:r>
            <a:endParaRPr lang="zh-CN" altLang="en-US" sz="1600"/>
          </a:p>
          <a:p>
            <a:pPr>
              <a:lnSpc>
                <a:spcPct val="90000"/>
              </a:lnSpc>
            </a:pPr>
            <a:r>
              <a:rPr lang="zh-CN" altLang="en-US" sz="1600"/>
              <a:t>topic01 0                      0                    0                          0      consumer-1-**   /192.168.52.130 consumer-1</a:t>
            </a:r>
            <a:endParaRPr lang="zh-CN" altLang="en-US" sz="1600"/>
          </a:p>
          <a:p>
            <a:pPr>
              <a:lnSpc>
                <a:spcPct val="90000"/>
              </a:lnSpc>
            </a:pPr>
            <a:r>
              <a:rPr lang="zh-CN" altLang="en-US" sz="1600"/>
              <a:t>topic01 2                      1                     1                          0      consumer-1-**   /192.168.52.130 consumer-1</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14605" y="-19685"/>
            <a:ext cx="1663700" cy="869315"/>
          </a:xfrm>
          <a:prstGeom prst="rect">
            <a:avLst/>
          </a:prstGeom>
        </p:spPr>
      </p:pic>
      <p:sp>
        <p:nvSpPr>
          <p:cNvPr id="6" name="文本框 5"/>
          <p:cNvSpPr txBox="1"/>
          <p:nvPr/>
        </p:nvSpPr>
        <p:spPr>
          <a:xfrm>
            <a:off x="1168400" y="1069975"/>
            <a:ext cx="8670290" cy="423545"/>
          </a:xfrm>
          <a:prstGeom prst="rect">
            <a:avLst/>
          </a:prstGeom>
          <a:noFill/>
        </p:spPr>
        <p:txBody>
          <a:bodyPr wrap="square" rtlCol="0">
            <a:spAutoFit/>
          </a:bodyPr>
          <a:p>
            <a:pPr>
              <a:lnSpc>
                <a:spcPct val="90000"/>
              </a:lnSpc>
            </a:pPr>
            <a:r>
              <a:rPr lang="zh-CN" altLang="en-US" sz="2400"/>
              <a:t>本章小结</a:t>
            </a:r>
            <a:endParaRPr lang="zh-CN" altLang="en-US" sz="2400"/>
          </a:p>
        </p:txBody>
      </p:sp>
      <p:sp>
        <p:nvSpPr>
          <p:cNvPr id="7" name="文本框 6"/>
          <p:cNvSpPr txBox="1"/>
          <p:nvPr/>
        </p:nvSpPr>
        <p:spPr>
          <a:xfrm>
            <a:off x="1129030" y="1724025"/>
            <a:ext cx="8637905" cy="1087755"/>
          </a:xfrm>
          <a:prstGeom prst="rect">
            <a:avLst/>
          </a:prstGeom>
          <a:noFill/>
        </p:spPr>
        <p:txBody>
          <a:bodyPr wrap="square" rtlCol="0">
            <a:spAutoFit/>
          </a:bodyPr>
          <a:p>
            <a:pPr marL="457200" indent="-457200">
              <a:lnSpc>
                <a:spcPct val="90000"/>
              </a:lnSpc>
              <a:buFont typeface="Wingdings" panose="05000000000000000000" charset="0"/>
              <a:buChar char=""/>
            </a:pPr>
            <a:r>
              <a:rPr lang="zh-CN" altLang="en-US" sz="2400"/>
              <a:t>掌握</a:t>
            </a:r>
            <a:r>
              <a:rPr lang="en-US" altLang="zh-CN" sz="2400"/>
              <a:t>Kafka</a:t>
            </a:r>
            <a:r>
              <a:rPr lang="zh-CN" altLang="en-US" sz="2400"/>
              <a:t>单机</a:t>
            </a:r>
            <a:r>
              <a:rPr lang="en-US" altLang="zh-CN" sz="2400"/>
              <a:t>&amp;</a:t>
            </a:r>
            <a:r>
              <a:rPr lang="zh-CN" altLang="en-US" sz="2400"/>
              <a:t>集群搭建</a:t>
            </a:r>
            <a:endParaRPr lang="zh-CN" altLang="en-US" sz="2400"/>
          </a:p>
          <a:p>
            <a:pPr marL="457200" indent="-457200">
              <a:lnSpc>
                <a:spcPct val="90000"/>
              </a:lnSpc>
              <a:buFont typeface="Wingdings" panose="05000000000000000000" charset="0"/>
              <a:buChar char=""/>
            </a:pPr>
            <a:r>
              <a:rPr lang="en-US" altLang="zh-CN" sz="2400"/>
              <a:t>topic</a:t>
            </a:r>
            <a:r>
              <a:rPr lang="zh-CN" altLang="en-US" sz="2400"/>
              <a:t>、</a:t>
            </a:r>
            <a:r>
              <a:rPr lang="en-US" altLang="zh-CN" sz="2400"/>
              <a:t>partition</a:t>
            </a:r>
            <a:r>
              <a:rPr lang="zh-CN" altLang="en-US" sz="2400"/>
              <a:t>、</a:t>
            </a:r>
            <a:r>
              <a:rPr lang="en-US" altLang="zh-CN" sz="2400"/>
              <a:t>replication-factor</a:t>
            </a:r>
            <a:r>
              <a:rPr lang="zh-CN" altLang="en-US" sz="2400"/>
              <a:t>、</a:t>
            </a:r>
            <a:r>
              <a:rPr lang="en-US" altLang="zh-CN" sz="2400"/>
              <a:t>consumer group</a:t>
            </a:r>
            <a:endParaRPr lang="en-US" altLang="zh-CN" sz="2400"/>
          </a:p>
          <a:p>
            <a:pPr marL="457200" indent="-457200">
              <a:lnSpc>
                <a:spcPct val="90000"/>
              </a:lnSpc>
              <a:buFont typeface="Wingdings" panose="05000000000000000000" charset="0"/>
              <a:buChar char=""/>
            </a:pPr>
            <a:r>
              <a:rPr lang="zh-CN" altLang="en-US" sz="2400"/>
              <a:t>消息</a:t>
            </a:r>
            <a:r>
              <a:rPr lang="en-US" altLang="zh-CN" sz="2400"/>
              <a:t>publish/subscribe</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2031365" y="3011170"/>
            <a:ext cx="8756015" cy="589280"/>
          </a:xfrm>
          <a:prstGeom prst="rect">
            <a:avLst/>
          </a:prstGeom>
          <a:noFill/>
        </p:spPr>
        <p:txBody>
          <a:bodyPr wrap="square" rtlCol="0">
            <a:spAutoFit/>
          </a:bodyPr>
          <a:p>
            <a:pPr>
              <a:lnSpc>
                <a:spcPct val="90000"/>
              </a:lnSpc>
            </a:pPr>
            <a:r>
              <a:rPr lang="zh-CN" altLang="en-US" sz="3600"/>
              <a:t>第三章、</a:t>
            </a:r>
            <a:r>
              <a:rPr lang="en-US" altLang="zh-CN" sz="3600"/>
              <a:t>Kafka</a:t>
            </a:r>
            <a:r>
              <a:rPr lang="zh-CN" altLang="en-US" sz="3600"/>
              <a:t> 基础 </a:t>
            </a:r>
            <a:r>
              <a:rPr lang="en-US" altLang="zh-CN" sz="3600"/>
              <a:t>API</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287463" y="6433186"/>
            <a:ext cx="6324599" cy="276226"/>
          </a:xfrm>
        </p:spPr>
        <p:txBody>
          <a:bodyPr/>
          <a:p>
            <a:pPr rtl="0"/>
            <a:r>
              <a:rPr lang="en-US" altLang="zh-CN" noProof="0"/>
              <a:t>http://mashibing.com</a:t>
            </a:r>
            <a:endParaRPr lang="zh-CN" altLang="en-US" noProof="0" dirty="0"/>
          </a:p>
        </p:txBody>
      </p:sp>
      <p:sp>
        <p:nvSpPr>
          <p:cNvPr id="3" name="文本框 2"/>
          <p:cNvSpPr txBox="1"/>
          <p:nvPr/>
        </p:nvSpPr>
        <p:spPr>
          <a:xfrm>
            <a:off x="538480" y="2552700"/>
            <a:ext cx="3122295" cy="1583690"/>
          </a:xfrm>
          <a:prstGeom prst="rect">
            <a:avLst/>
          </a:prstGeom>
          <a:noFill/>
        </p:spPr>
        <p:txBody>
          <a:bodyPr wrap="square" rtlCol="0">
            <a:spAutoFit/>
          </a:bodyPr>
          <a:p>
            <a:pPr>
              <a:lnSpc>
                <a:spcPct val="90000"/>
              </a:lnSpc>
            </a:pPr>
            <a:r>
              <a:rPr lang="en-US" altLang="zh-CN"/>
              <a:t>1</a:t>
            </a:r>
            <a:r>
              <a:rPr lang="zh-CN" altLang="en-US"/>
              <a:t>、</a:t>
            </a:r>
            <a:r>
              <a:rPr lang="en-US" altLang="zh-CN"/>
              <a:t>Topic</a:t>
            </a:r>
            <a:r>
              <a:rPr lang="zh-CN" altLang="en-US"/>
              <a:t>基本操作 </a:t>
            </a:r>
            <a:r>
              <a:rPr lang="en-US" altLang="zh-CN"/>
              <a:t>DML</a:t>
            </a:r>
            <a:r>
              <a:rPr lang="zh-CN" altLang="en-US"/>
              <a:t>管理</a:t>
            </a:r>
            <a:endParaRPr lang="en-US" altLang="zh-CN"/>
          </a:p>
          <a:p>
            <a:pPr>
              <a:lnSpc>
                <a:spcPct val="90000"/>
              </a:lnSpc>
            </a:pPr>
            <a:r>
              <a:rPr lang="en-US" altLang="zh-CN">
                <a:solidFill>
                  <a:schemeClr val="accent2"/>
                </a:solidFill>
              </a:rPr>
              <a:t>2</a:t>
            </a:r>
            <a:r>
              <a:rPr lang="zh-CN" altLang="en-US">
                <a:solidFill>
                  <a:schemeClr val="accent2"/>
                </a:solidFill>
              </a:rPr>
              <a:t>、生产者</a:t>
            </a:r>
            <a:endParaRPr lang="zh-CN" altLang="en-US">
              <a:solidFill>
                <a:schemeClr val="accent2"/>
              </a:solidFill>
            </a:endParaRPr>
          </a:p>
          <a:p>
            <a:pPr>
              <a:lnSpc>
                <a:spcPct val="90000"/>
              </a:lnSpc>
            </a:pPr>
            <a:r>
              <a:rPr lang="en-US" altLang="zh-CN">
                <a:solidFill>
                  <a:schemeClr val="accent2"/>
                </a:solidFill>
              </a:rPr>
              <a:t>3</a:t>
            </a:r>
            <a:r>
              <a:rPr lang="zh-CN" altLang="en-US">
                <a:solidFill>
                  <a:schemeClr val="accent2"/>
                </a:solidFill>
              </a:rPr>
              <a:t>、消费者 </a:t>
            </a:r>
            <a:r>
              <a:rPr lang="en-US" altLang="zh-CN">
                <a:solidFill>
                  <a:schemeClr val="accent2"/>
                </a:solidFill>
              </a:rPr>
              <a:t>sub/assign</a:t>
            </a:r>
            <a:endParaRPr lang="zh-CN" altLang="en-US"/>
          </a:p>
          <a:p>
            <a:pPr>
              <a:lnSpc>
                <a:spcPct val="90000"/>
              </a:lnSpc>
            </a:pPr>
            <a:r>
              <a:rPr lang="en-US" altLang="zh-CN"/>
              <a:t>4</a:t>
            </a:r>
            <a:r>
              <a:rPr lang="zh-CN" altLang="en-US"/>
              <a:t>、自定义分区</a:t>
            </a:r>
            <a:endParaRPr lang="zh-CN" altLang="en-US"/>
          </a:p>
          <a:p>
            <a:pPr>
              <a:lnSpc>
                <a:spcPct val="90000"/>
              </a:lnSpc>
            </a:pPr>
            <a:r>
              <a:rPr lang="en-US" altLang="zh-CN">
                <a:solidFill>
                  <a:schemeClr val="accent2"/>
                </a:solidFill>
              </a:rPr>
              <a:t>5</a:t>
            </a:r>
            <a:r>
              <a:rPr lang="zh-CN" altLang="en-US">
                <a:solidFill>
                  <a:schemeClr val="accent2"/>
                </a:solidFill>
              </a:rPr>
              <a:t>、序列化</a:t>
            </a:r>
            <a:endParaRPr lang="zh-CN" altLang="en-US"/>
          </a:p>
          <a:p>
            <a:pPr>
              <a:lnSpc>
                <a:spcPct val="90000"/>
              </a:lnSpc>
            </a:pPr>
            <a:r>
              <a:rPr lang="en-US" altLang="zh-CN"/>
              <a:t>6</a:t>
            </a:r>
            <a:r>
              <a:rPr lang="zh-CN" altLang="en-US"/>
              <a:t>、拦截器</a:t>
            </a:r>
            <a:endParaRPr lang="zh-CN" altLang="en-US"/>
          </a:p>
        </p:txBody>
      </p:sp>
      <p:sp>
        <p:nvSpPr>
          <p:cNvPr id="4" name="文本框 3"/>
          <p:cNvSpPr txBox="1"/>
          <p:nvPr/>
        </p:nvSpPr>
        <p:spPr>
          <a:xfrm>
            <a:off x="8409940" y="80010"/>
            <a:ext cx="3319780" cy="423545"/>
          </a:xfrm>
          <a:prstGeom prst="rect">
            <a:avLst/>
          </a:prstGeom>
          <a:noFill/>
        </p:spPr>
        <p:txBody>
          <a:bodyPr wrap="square" rtlCol="0">
            <a:spAutoFit/>
          </a:bodyPr>
          <a:p>
            <a:pPr>
              <a:lnSpc>
                <a:spcPct val="90000"/>
              </a:lnSpc>
            </a:pPr>
            <a:r>
              <a:rPr lang="en-US" altLang="zh-CN" sz="2400">
                <a:sym typeface="+mn-ea"/>
              </a:rPr>
              <a:t>Kafka</a:t>
            </a:r>
            <a:r>
              <a:rPr lang="zh-CN" altLang="en-US" sz="2400">
                <a:sym typeface="+mn-ea"/>
              </a:rPr>
              <a:t> 基础 </a:t>
            </a:r>
            <a:r>
              <a:rPr lang="en-US" altLang="zh-CN" sz="2400">
                <a:sym typeface="+mn-ea"/>
              </a:rPr>
              <a:t>API</a:t>
            </a:r>
            <a:endParaRPr lang="zh-CN" altLang="en-US" sz="2400"/>
          </a:p>
        </p:txBody>
      </p:sp>
      <p:sp>
        <p:nvSpPr>
          <p:cNvPr id="6" name="文本框 5"/>
          <p:cNvSpPr txBox="1"/>
          <p:nvPr/>
        </p:nvSpPr>
        <p:spPr>
          <a:xfrm>
            <a:off x="4369435" y="445135"/>
            <a:ext cx="7122795" cy="5405755"/>
          </a:xfrm>
          <a:prstGeom prst="rect">
            <a:avLst/>
          </a:prstGeom>
          <a:noFill/>
        </p:spPr>
        <p:txBody>
          <a:bodyPr wrap="square" rtlCol="0">
            <a:spAutoFit/>
          </a:bodyPr>
          <a:p>
            <a:pPr>
              <a:lnSpc>
                <a:spcPct val="90000"/>
              </a:lnSpc>
            </a:pPr>
            <a:r>
              <a:rPr lang="zh-CN" altLang="en-US" sz="1200"/>
              <a:t>&lt;!-- https://mvnrepository.com/artifact/org.apache.kafka/kafka-clients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&lt;groupId&gt;org.apache.kafka&lt;/groupId&gt;</a:t>
            </a:r>
            <a:endParaRPr lang="zh-CN" altLang="en-US" sz="1200"/>
          </a:p>
          <a:p>
            <a:pPr>
              <a:lnSpc>
                <a:spcPct val="90000"/>
              </a:lnSpc>
            </a:pPr>
            <a:r>
              <a:rPr lang="zh-CN" altLang="en-US" sz="1200"/>
              <a:t>    &lt;artifactId&gt;kafka-clients&lt;/artifactId&gt;</a:t>
            </a:r>
            <a:endParaRPr lang="zh-CN" altLang="en-US" sz="1200"/>
          </a:p>
          <a:p>
            <a:pPr>
              <a:lnSpc>
                <a:spcPct val="90000"/>
              </a:lnSpc>
            </a:pPr>
            <a:r>
              <a:rPr lang="zh-CN" altLang="en-US" sz="1200"/>
              <a:t>    &lt;version&gt;2.2.0&lt;/version&gt;</a:t>
            </a:r>
            <a:endParaRPr lang="zh-CN" altLang="en-US" sz="1200"/>
          </a:p>
          <a:p>
            <a:pPr>
              <a:lnSpc>
                <a:spcPct val="90000"/>
              </a:lnSpc>
            </a:pPr>
            <a:r>
              <a:rPr lang="zh-CN" altLang="en-US" sz="1200"/>
              <a:t>&lt;/dependency&gt;</a:t>
            </a:r>
            <a:endParaRPr lang="zh-CN" altLang="en-US" sz="1200"/>
          </a:p>
          <a:p>
            <a:pPr>
              <a:lnSpc>
                <a:spcPct val="90000"/>
              </a:lnSpc>
            </a:pPr>
            <a:endParaRPr lang="zh-CN" altLang="en-US" sz="1200"/>
          </a:p>
          <a:p>
            <a:pPr>
              <a:lnSpc>
                <a:spcPct val="90000"/>
              </a:lnSpc>
            </a:pPr>
            <a:r>
              <a:rPr lang="zh-CN" altLang="en-US" sz="1200"/>
              <a:t>&lt;!-- https://mvnrepository.com/artifact/log4j/log4j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&lt;groupId&gt;log4j&lt;/groupId&gt;</a:t>
            </a:r>
            <a:endParaRPr lang="zh-CN" altLang="en-US" sz="1200"/>
          </a:p>
          <a:p>
            <a:pPr>
              <a:lnSpc>
                <a:spcPct val="90000"/>
              </a:lnSpc>
            </a:pPr>
            <a:r>
              <a:rPr lang="zh-CN" altLang="en-US" sz="1200"/>
              <a:t>    &lt;artifactId&gt;log4j&lt;/artifactId&gt;</a:t>
            </a:r>
            <a:endParaRPr lang="zh-CN" altLang="en-US" sz="1200"/>
          </a:p>
          <a:p>
            <a:pPr>
              <a:lnSpc>
                <a:spcPct val="90000"/>
              </a:lnSpc>
            </a:pPr>
            <a:r>
              <a:rPr lang="zh-CN" altLang="en-US" sz="1200"/>
              <a:t>    &lt;version&gt;1.2.17&lt;/version&gt;</a:t>
            </a:r>
            <a:endParaRPr lang="zh-CN" altLang="en-US" sz="1200"/>
          </a:p>
          <a:p>
            <a:pPr>
              <a:lnSpc>
                <a:spcPct val="90000"/>
              </a:lnSpc>
            </a:pPr>
            <a:r>
              <a:rPr lang="zh-CN" altLang="en-US" sz="1200"/>
              <a:t>&lt;/dependency&gt;</a:t>
            </a:r>
            <a:endParaRPr lang="zh-CN" altLang="en-US" sz="1200"/>
          </a:p>
          <a:p>
            <a:pPr>
              <a:lnSpc>
                <a:spcPct val="90000"/>
              </a:lnSpc>
            </a:pPr>
            <a:r>
              <a:rPr lang="zh-CN" altLang="en-US" sz="1200"/>
              <a:t>&lt;!-- https://mvnrepository.com/artifact/org.slf4j/slf4j-api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&lt;groupId&gt;org.slf4j&lt;/groupId&gt;</a:t>
            </a:r>
            <a:endParaRPr lang="zh-CN" altLang="en-US" sz="1200"/>
          </a:p>
          <a:p>
            <a:pPr>
              <a:lnSpc>
                <a:spcPct val="90000"/>
              </a:lnSpc>
            </a:pPr>
            <a:r>
              <a:rPr lang="zh-CN" altLang="en-US" sz="1200"/>
              <a:t>    &lt;artifactId&gt;slf4j-api&lt;/artifactId&gt;</a:t>
            </a:r>
            <a:endParaRPr lang="zh-CN" altLang="en-US" sz="1200"/>
          </a:p>
          <a:p>
            <a:pPr>
              <a:lnSpc>
                <a:spcPct val="90000"/>
              </a:lnSpc>
            </a:pPr>
            <a:r>
              <a:rPr lang="zh-CN" altLang="en-US" sz="1200"/>
              <a:t>    &lt;version&gt;1.7.25&lt;/version&gt;</a:t>
            </a:r>
            <a:endParaRPr lang="zh-CN" altLang="en-US" sz="1200"/>
          </a:p>
          <a:p>
            <a:pPr>
              <a:lnSpc>
                <a:spcPct val="90000"/>
              </a:lnSpc>
            </a:pPr>
            <a:r>
              <a:rPr lang="zh-CN" altLang="en-US" sz="1200"/>
              <a:t>&lt;/dependency&gt;</a:t>
            </a:r>
            <a:endParaRPr lang="zh-CN" altLang="en-US" sz="1200"/>
          </a:p>
          <a:p>
            <a:pPr>
              <a:lnSpc>
                <a:spcPct val="90000"/>
              </a:lnSpc>
            </a:pPr>
            <a:r>
              <a:rPr lang="zh-CN" altLang="en-US" sz="1200"/>
              <a:t>&lt;!-- https://mvnrepository.com/artifact/org.slf4j/slf4j-log4j12 --&gt;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&lt;groupId&gt;org.slf4j&lt;/groupId&gt;</a:t>
            </a:r>
            <a:endParaRPr lang="zh-CN" altLang="en-US" sz="1200"/>
          </a:p>
          <a:p>
            <a:pPr>
              <a:lnSpc>
                <a:spcPct val="90000"/>
              </a:lnSpc>
            </a:pPr>
            <a:r>
              <a:rPr lang="zh-CN" altLang="en-US" sz="1200"/>
              <a:t>    &lt;artifactId&gt;slf4j-log4j12&lt;/artifactId&gt;</a:t>
            </a:r>
            <a:endParaRPr lang="zh-CN" altLang="en-US" sz="1200"/>
          </a:p>
          <a:p>
            <a:pPr>
              <a:lnSpc>
                <a:spcPct val="90000"/>
              </a:lnSpc>
            </a:pPr>
            <a:r>
              <a:rPr lang="zh-CN" altLang="en-US" sz="1200"/>
              <a:t>    &lt;version&gt;1.7.25&lt;/version&gt;</a:t>
            </a:r>
            <a:endParaRPr lang="zh-CN" altLang="en-US" sz="1200"/>
          </a:p>
          <a:p>
            <a:pPr>
              <a:lnSpc>
                <a:spcPct val="90000"/>
              </a:lnSpc>
            </a:pPr>
            <a:r>
              <a:rPr lang="zh-CN" altLang="en-US" sz="1200"/>
              <a:t>&lt;/dependency&gt;</a:t>
            </a:r>
            <a:endParaRPr lang="zh-CN" altLang="en-US" sz="1200"/>
          </a:p>
          <a:p>
            <a:pPr>
              <a:lnSpc>
                <a:spcPct val="90000"/>
              </a:lnSpc>
            </a:pPr>
            <a:endParaRPr lang="zh-CN" altLang="en-US" sz="1200"/>
          </a:p>
          <a:p>
            <a:pPr>
              <a:lnSpc>
                <a:spcPct val="90000"/>
              </a:lnSpc>
            </a:pPr>
            <a:r>
              <a:rPr lang="zh-CN" altLang="en-US" sz="1200"/>
              <a:t>&lt;!-- https://mvnrepository.com/artifact/org.apache.commons/commons-lang3 --&gt;</a:t>
            </a:r>
            <a:endParaRPr lang="zh-CN" altLang="en-US" sz="1200"/>
          </a:p>
          <a:p>
            <a:pPr>
              <a:lnSpc>
                <a:spcPct val="90000"/>
              </a:lnSpc>
            </a:pPr>
            <a:r>
              <a:rPr lang="zh-CN" altLang="en-US" sz="1200"/>
              <a:t>&lt;dependency&gt;</a:t>
            </a:r>
            <a:endParaRPr lang="zh-CN" altLang="en-US" sz="1200"/>
          </a:p>
          <a:p>
            <a:pPr>
              <a:lnSpc>
                <a:spcPct val="90000"/>
              </a:lnSpc>
            </a:pPr>
            <a:r>
              <a:rPr lang="zh-CN" altLang="en-US" sz="1200"/>
              <a:t>    &lt;groupId&gt;org.apache.commons&lt;/groupId&gt;</a:t>
            </a:r>
            <a:endParaRPr lang="zh-CN" altLang="en-US" sz="1200"/>
          </a:p>
          <a:p>
            <a:pPr>
              <a:lnSpc>
                <a:spcPct val="90000"/>
              </a:lnSpc>
            </a:pPr>
            <a:r>
              <a:rPr lang="zh-CN" altLang="en-US" sz="1200"/>
              <a:t>    &lt;artifactId&gt;commons-lang3&lt;/artifactId&gt;</a:t>
            </a:r>
            <a:endParaRPr lang="zh-CN" altLang="en-US" sz="1200"/>
          </a:p>
          <a:p>
            <a:pPr>
              <a:lnSpc>
                <a:spcPct val="90000"/>
              </a:lnSpc>
            </a:pPr>
            <a:r>
              <a:rPr lang="zh-CN" altLang="en-US" sz="1200"/>
              <a:t>    &lt;version&gt;3.9&lt;/version&gt;</a:t>
            </a:r>
            <a:endParaRPr lang="zh-CN" altLang="en-US" sz="1200"/>
          </a:p>
          <a:p>
            <a:pPr>
              <a:lnSpc>
                <a:spcPct val="90000"/>
              </a:lnSpc>
            </a:pPr>
            <a:r>
              <a:rPr lang="zh-CN" altLang="en-US" sz="1200"/>
              <a:t>&lt;/dependency&gt;</a:t>
            </a:r>
            <a:endParaRPr lang="zh-CN" altLang="en-US" sz="1200"/>
          </a:p>
        </p:txBody>
      </p:sp>
      <p:sp>
        <p:nvSpPr>
          <p:cNvPr id="7" name="文本框 6"/>
          <p:cNvSpPr txBox="1"/>
          <p:nvPr/>
        </p:nvSpPr>
        <p:spPr>
          <a:xfrm>
            <a:off x="4369435" y="5763260"/>
            <a:ext cx="7609840" cy="1087755"/>
          </a:xfrm>
          <a:prstGeom prst="rect">
            <a:avLst/>
          </a:prstGeom>
          <a:noFill/>
        </p:spPr>
        <p:txBody>
          <a:bodyPr wrap="square" rtlCol="0">
            <a:spAutoFit/>
          </a:bodyPr>
          <a:p>
            <a:pPr>
              <a:lnSpc>
                <a:spcPct val="90000"/>
              </a:lnSpc>
            </a:pPr>
            <a:r>
              <a:rPr lang="zh-CN" altLang="en-US" sz="1200"/>
              <a:t>log4j.rootLogger = info,console</a:t>
            </a:r>
            <a:endParaRPr lang="zh-CN" altLang="en-US" sz="1200"/>
          </a:p>
          <a:p>
            <a:pPr>
              <a:lnSpc>
                <a:spcPct val="90000"/>
              </a:lnSpc>
            </a:pPr>
            <a:endParaRPr lang="zh-CN" altLang="en-US" sz="1200"/>
          </a:p>
          <a:p>
            <a:pPr>
              <a:lnSpc>
                <a:spcPct val="90000"/>
              </a:lnSpc>
            </a:pPr>
            <a:r>
              <a:rPr lang="zh-CN" altLang="en-US" sz="1200"/>
              <a:t>log4j.appender.console = org.apache.log4j.ConsoleAppender</a:t>
            </a:r>
            <a:endParaRPr lang="zh-CN" altLang="en-US" sz="1200"/>
          </a:p>
          <a:p>
            <a:pPr>
              <a:lnSpc>
                <a:spcPct val="90000"/>
              </a:lnSpc>
            </a:pPr>
            <a:r>
              <a:rPr lang="zh-CN" altLang="en-US" sz="1200"/>
              <a:t>log4j.appender.console.Target = System.out</a:t>
            </a:r>
            <a:endParaRPr lang="zh-CN" altLang="en-US" sz="1200"/>
          </a:p>
          <a:p>
            <a:pPr>
              <a:lnSpc>
                <a:spcPct val="90000"/>
              </a:lnSpc>
            </a:pPr>
            <a:r>
              <a:rPr lang="zh-CN" altLang="en-US" sz="1200"/>
              <a:t>log4j.appender.console.layout = org.apache.log4j.PatternLayout</a:t>
            </a:r>
            <a:endParaRPr lang="zh-CN" altLang="en-US" sz="1200"/>
          </a:p>
          <a:p>
            <a:pPr>
              <a:lnSpc>
                <a:spcPct val="90000"/>
              </a:lnSpc>
            </a:pPr>
            <a:r>
              <a:rPr lang="zh-CN" altLang="en-US" sz="1200"/>
              <a:t>log4j.appender.console.layout.ConversionPattern =  %p %d{yyyy-MM-dd HH:mm:ss} %c - %m%n</a:t>
            </a:r>
            <a:endParaRPr lang="zh-CN" altLang="en-US" sz="1200"/>
          </a:p>
        </p:txBody>
      </p:sp>
      <p:pic>
        <p:nvPicPr>
          <p:cNvPr id="8" name="图片 7"/>
          <p:cNvPicPr>
            <a:picLocks noChangeAspect="1"/>
          </p:cNvPicPr>
          <p:nvPr/>
        </p:nvPicPr>
        <p:blipFill>
          <a:blip r:embed="rId1"/>
          <a:stretch>
            <a:fillRect/>
          </a:stretch>
        </p:blipFill>
        <p:spPr>
          <a:xfrm>
            <a:off x="34290" y="8255"/>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2031365" y="3011170"/>
            <a:ext cx="8756015" cy="589280"/>
          </a:xfrm>
          <a:prstGeom prst="rect">
            <a:avLst/>
          </a:prstGeom>
          <a:noFill/>
        </p:spPr>
        <p:txBody>
          <a:bodyPr wrap="square" rtlCol="0">
            <a:spAutoFit/>
          </a:bodyPr>
          <a:p>
            <a:pPr>
              <a:lnSpc>
                <a:spcPct val="90000"/>
              </a:lnSpc>
            </a:pPr>
            <a:r>
              <a:rPr lang="zh-CN" altLang="en-US" sz="3600"/>
              <a:t>第四章、</a:t>
            </a:r>
            <a:r>
              <a:rPr lang="en-US" altLang="zh-CN" sz="3600"/>
              <a:t>Kafka</a:t>
            </a:r>
            <a:r>
              <a:rPr lang="zh-CN" altLang="en-US" sz="3600"/>
              <a:t> 高级</a:t>
            </a:r>
            <a:r>
              <a:rPr lang="en-US" altLang="zh-CN" sz="3600"/>
              <a:t>API</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8053070" y="267970"/>
            <a:ext cx="3658235" cy="423545"/>
          </a:xfrm>
          <a:prstGeom prst="rect">
            <a:avLst/>
          </a:prstGeom>
          <a:noFill/>
        </p:spPr>
        <p:txBody>
          <a:bodyPr wrap="square" rtlCol="0">
            <a:spAutoFit/>
          </a:bodyPr>
          <a:p>
            <a:pPr>
              <a:lnSpc>
                <a:spcPct val="90000"/>
              </a:lnSpc>
            </a:pPr>
            <a:r>
              <a:rPr lang="en-US" altLang="zh-CN" sz="2400"/>
              <a:t>Offset</a:t>
            </a:r>
            <a:r>
              <a:rPr lang="zh-CN" altLang="en-US" sz="2400"/>
              <a:t>自动控制</a:t>
            </a:r>
            <a:endParaRPr lang="zh-CN" altLang="en-US" sz="2400"/>
          </a:p>
        </p:txBody>
      </p:sp>
      <p:sp>
        <p:nvSpPr>
          <p:cNvPr id="5" name="文本框 4"/>
          <p:cNvSpPr txBox="1"/>
          <p:nvPr/>
        </p:nvSpPr>
        <p:spPr>
          <a:xfrm>
            <a:off x="950595" y="1040130"/>
            <a:ext cx="9968865" cy="645160"/>
          </a:xfrm>
          <a:prstGeom prst="rect">
            <a:avLst/>
          </a:prstGeom>
          <a:noFill/>
        </p:spPr>
        <p:txBody>
          <a:bodyPr wrap="square" rtlCol="0">
            <a:spAutoFit/>
          </a:bodyPr>
          <a:p>
            <a:pPr>
              <a:lnSpc>
                <a:spcPct val="90000"/>
              </a:lnSpc>
            </a:pPr>
            <a:r>
              <a:rPr lang="en-US" altLang="zh-CN" sz="2000"/>
              <a:t>Kafka</a:t>
            </a:r>
            <a:r>
              <a:rPr lang="zh-CN" altLang="en-US" sz="2000"/>
              <a:t>消费者默认对于未订阅的</a:t>
            </a:r>
            <a:r>
              <a:rPr lang="en-US" altLang="zh-CN" sz="2000"/>
              <a:t>topic</a:t>
            </a:r>
            <a:r>
              <a:rPr lang="zh-CN" altLang="en-US" sz="2000"/>
              <a:t>的</a:t>
            </a:r>
            <a:r>
              <a:rPr lang="en-US" altLang="zh-CN" sz="2000"/>
              <a:t>offset</a:t>
            </a:r>
            <a:r>
              <a:rPr lang="zh-CN" altLang="en-US" sz="2000"/>
              <a:t>的时候，也就是系统并没有存储该消费者的消费分区的记录信息，默认</a:t>
            </a:r>
            <a:r>
              <a:rPr lang="en-US" altLang="zh-CN" sz="2000"/>
              <a:t>Kafka</a:t>
            </a:r>
            <a:r>
              <a:rPr lang="zh-CN" altLang="en-US" sz="2000"/>
              <a:t>消费者的默认首次消费策略：latest</a:t>
            </a:r>
            <a:endParaRPr lang="en-US" altLang="zh-CN" sz="2000"/>
          </a:p>
        </p:txBody>
      </p:sp>
      <p:sp>
        <p:nvSpPr>
          <p:cNvPr id="6" name="文本框 5"/>
          <p:cNvSpPr txBox="1"/>
          <p:nvPr/>
        </p:nvSpPr>
        <p:spPr>
          <a:xfrm>
            <a:off x="1116965" y="1685290"/>
            <a:ext cx="9636125" cy="423545"/>
          </a:xfrm>
          <a:prstGeom prst="rect">
            <a:avLst/>
          </a:prstGeom>
          <a:noFill/>
        </p:spPr>
        <p:txBody>
          <a:bodyPr wrap="square" rtlCol="0">
            <a:spAutoFit/>
          </a:bodyPr>
          <a:p>
            <a:pPr>
              <a:lnSpc>
                <a:spcPct val="90000"/>
              </a:lnSpc>
            </a:pPr>
            <a:r>
              <a:rPr lang="zh-CN" altLang="en-US" sz="2400"/>
              <a:t>auto.offset.reset</a:t>
            </a:r>
            <a:r>
              <a:rPr lang="en-US" altLang="zh-CN" sz="2400"/>
              <a:t>=latest</a:t>
            </a:r>
            <a:endParaRPr lang="en-US" altLang="zh-CN" sz="2400"/>
          </a:p>
        </p:txBody>
      </p:sp>
      <p:sp>
        <p:nvSpPr>
          <p:cNvPr id="7" name="文本框 6"/>
          <p:cNvSpPr txBox="1"/>
          <p:nvPr/>
        </p:nvSpPr>
        <p:spPr>
          <a:xfrm>
            <a:off x="1116965" y="2108835"/>
            <a:ext cx="9548495" cy="83756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a:t>earliest </a:t>
            </a:r>
            <a:r>
              <a:rPr lang="en-US" altLang="zh-CN"/>
              <a:t>- 自动将偏移量重置为最早的偏移量</a:t>
            </a:r>
            <a:endParaRPr lang="en-US" altLang="zh-CN"/>
          </a:p>
          <a:p>
            <a:pPr marL="342900" indent="-342900">
              <a:lnSpc>
                <a:spcPct val="90000"/>
              </a:lnSpc>
              <a:buFont typeface="Wingdings" panose="05000000000000000000" charset="0"/>
              <a:buChar char=""/>
            </a:pPr>
            <a:r>
              <a:rPr lang="en-US" altLang="zh-CN">
                <a:solidFill>
                  <a:schemeClr val="tx1"/>
                </a:solidFill>
              </a:rPr>
              <a:t>latest </a:t>
            </a:r>
            <a:r>
              <a:rPr lang="en-US" altLang="zh-CN"/>
              <a:t>- 自动将偏移量重置为最新的偏移量</a:t>
            </a:r>
            <a:endParaRPr lang="en-US" altLang="zh-CN"/>
          </a:p>
          <a:p>
            <a:pPr marL="342900" indent="-342900">
              <a:lnSpc>
                <a:spcPct val="90000"/>
              </a:lnSpc>
              <a:buFont typeface="Wingdings" panose="05000000000000000000" charset="0"/>
              <a:buChar char=""/>
            </a:pPr>
            <a:r>
              <a:rPr lang="en-US" altLang="zh-CN"/>
              <a:t>none - 如果未找到消费者组的先前偏移量，则向消费者抛出异常</a:t>
            </a:r>
            <a:endParaRPr lang="en-US" altLang="zh-CN"/>
          </a:p>
        </p:txBody>
      </p:sp>
      <p:sp>
        <p:nvSpPr>
          <p:cNvPr id="8" name="文本框 7"/>
          <p:cNvSpPr txBox="1"/>
          <p:nvPr/>
        </p:nvSpPr>
        <p:spPr>
          <a:xfrm>
            <a:off x="1060450" y="3089275"/>
            <a:ext cx="9605010" cy="2330450"/>
          </a:xfrm>
          <a:prstGeom prst="rect">
            <a:avLst/>
          </a:prstGeom>
          <a:noFill/>
        </p:spPr>
        <p:txBody>
          <a:bodyPr wrap="square" rtlCol="0">
            <a:spAutoFit/>
          </a:bodyPr>
          <a:p>
            <a:pPr>
              <a:lnSpc>
                <a:spcPct val="90000"/>
              </a:lnSpc>
            </a:pPr>
            <a:r>
              <a:rPr lang="en-US" altLang="zh-CN">
                <a:sym typeface="+mn-ea"/>
              </a:rPr>
              <a:t>Kafka</a:t>
            </a:r>
            <a:r>
              <a:rPr lang="zh-CN" altLang="en-US">
                <a:sym typeface="+mn-ea"/>
              </a:rPr>
              <a:t>消费者在消费数据的时候默认会定期的提交消费的偏移量，这样就可以保证所有的消息至少可以被消费者消费</a:t>
            </a:r>
            <a:r>
              <a:rPr lang="en-US" altLang="zh-CN">
                <a:sym typeface="+mn-ea"/>
              </a:rPr>
              <a:t>1</a:t>
            </a:r>
            <a:r>
              <a:rPr lang="zh-CN" altLang="en-US">
                <a:sym typeface="+mn-ea"/>
              </a:rPr>
              <a:t>次</a:t>
            </a:r>
            <a:r>
              <a:rPr lang="en-US" altLang="zh-CN">
                <a:sym typeface="+mn-ea"/>
              </a:rPr>
              <a:t>,</a:t>
            </a:r>
            <a:r>
              <a:rPr lang="zh-CN" altLang="en-US">
                <a:sym typeface="+mn-ea"/>
              </a:rPr>
              <a:t>用户可以通过以下两个参数配置：</a:t>
            </a:r>
            <a:endParaRPr lang="zh-CN" altLang="en-US">
              <a:sym typeface="+mn-ea"/>
            </a:endParaRPr>
          </a:p>
          <a:p>
            <a:pPr>
              <a:lnSpc>
                <a:spcPct val="90000"/>
              </a:lnSpc>
            </a:pPr>
            <a:endParaRPr lang="zh-CN" altLang="en-US">
              <a:sym typeface="+mn-ea"/>
            </a:endParaRPr>
          </a:p>
          <a:p>
            <a:pPr>
              <a:lnSpc>
                <a:spcPct val="90000"/>
              </a:lnSpc>
            </a:pPr>
            <a:r>
              <a:rPr lang="zh-CN" altLang="en-US">
                <a:sym typeface="+mn-ea"/>
              </a:rPr>
              <a:t>enable.auto.commit </a:t>
            </a:r>
            <a:r>
              <a:rPr lang="en-US" altLang="zh-CN">
                <a:sym typeface="+mn-ea"/>
              </a:rPr>
              <a:t>= true  </a:t>
            </a:r>
            <a:r>
              <a:rPr lang="zh-CN" altLang="en-US">
                <a:sym typeface="+mn-ea"/>
              </a:rPr>
              <a:t>默认</a:t>
            </a:r>
            <a:endParaRPr lang="zh-CN" altLang="en-US">
              <a:sym typeface="+mn-ea"/>
            </a:endParaRPr>
          </a:p>
          <a:p>
            <a:pPr>
              <a:lnSpc>
                <a:spcPct val="90000"/>
              </a:lnSpc>
            </a:pPr>
            <a:r>
              <a:rPr lang="zh-CN" altLang="en-US">
                <a:sym typeface="+mn-ea"/>
              </a:rPr>
              <a:t>auto.commit.interval.ms </a:t>
            </a:r>
            <a:r>
              <a:rPr lang="en-US" altLang="zh-CN">
                <a:sym typeface="+mn-ea"/>
              </a:rPr>
              <a:t>= 5000 </a:t>
            </a:r>
            <a:r>
              <a:rPr lang="zh-CN" altLang="en-US">
                <a:sym typeface="+mn-ea"/>
              </a:rPr>
              <a:t>默认</a:t>
            </a:r>
            <a:endParaRPr lang="zh-CN" altLang="en-US">
              <a:sym typeface="+mn-ea"/>
            </a:endParaRPr>
          </a:p>
          <a:p>
            <a:pPr>
              <a:lnSpc>
                <a:spcPct val="90000"/>
              </a:lnSpc>
            </a:pPr>
            <a:endParaRPr lang="zh-CN" altLang="en-US">
              <a:sym typeface="+mn-ea"/>
            </a:endParaRPr>
          </a:p>
          <a:p>
            <a:pPr>
              <a:lnSpc>
                <a:spcPct val="90000"/>
              </a:lnSpc>
            </a:pPr>
            <a:r>
              <a:rPr lang="zh-CN" altLang="en-US">
                <a:sym typeface="+mn-ea"/>
              </a:rPr>
              <a:t>如果用户需要自己管理</a:t>
            </a:r>
            <a:r>
              <a:rPr lang="en-US" altLang="zh-CN">
                <a:sym typeface="+mn-ea"/>
              </a:rPr>
              <a:t>offset</a:t>
            </a:r>
            <a:r>
              <a:rPr lang="zh-CN" altLang="en-US">
                <a:sym typeface="+mn-ea"/>
              </a:rPr>
              <a:t>的自动提交，可以关闭</a:t>
            </a:r>
            <a:r>
              <a:rPr lang="en-US" altLang="zh-CN">
                <a:sym typeface="+mn-ea"/>
              </a:rPr>
              <a:t>offset</a:t>
            </a:r>
            <a:r>
              <a:rPr lang="zh-CN" altLang="en-US">
                <a:sym typeface="+mn-ea"/>
              </a:rPr>
              <a:t>的自动提交，手动管理</a:t>
            </a:r>
            <a:r>
              <a:rPr lang="en-US" altLang="zh-CN">
                <a:sym typeface="+mn-ea"/>
              </a:rPr>
              <a:t>offset</a:t>
            </a:r>
            <a:r>
              <a:rPr lang="zh-CN" altLang="en-US">
                <a:sym typeface="+mn-ea"/>
              </a:rPr>
              <a:t>提交的偏移量，注意用户提交的</a:t>
            </a:r>
            <a:r>
              <a:rPr lang="en-US" altLang="zh-CN">
                <a:sym typeface="+mn-ea"/>
              </a:rPr>
              <a:t>offset</a:t>
            </a:r>
            <a:r>
              <a:rPr lang="zh-CN" altLang="en-US">
                <a:sym typeface="+mn-ea"/>
              </a:rPr>
              <a:t>偏移量永远都要比本次消费的偏移量</a:t>
            </a:r>
            <a:r>
              <a:rPr lang="en-US" altLang="zh-CN">
                <a:sym typeface="+mn-ea"/>
              </a:rPr>
              <a:t>+1</a:t>
            </a:r>
            <a:r>
              <a:rPr lang="zh-CN" altLang="en-US">
                <a:sym typeface="+mn-ea"/>
              </a:rPr>
              <a:t>，因为提交的</a:t>
            </a:r>
            <a:r>
              <a:rPr lang="en-US" altLang="zh-CN">
                <a:sym typeface="+mn-ea"/>
              </a:rPr>
              <a:t>offset</a:t>
            </a:r>
            <a:r>
              <a:rPr lang="zh-CN" altLang="en-US">
                <a:sym typeface="+mn-ea"/>
              </a:rPr>
              <a:t>是</a:t>
            </a:r>
            <a:r>
              <a:rPr lang="en-US" altLang="zh-CN">
                <a:sym typeface="+mn-ea"/>
              </a:rPr>
              <a:t>kafka</a:t>
            </a:r>
            <a:r>
              <a:rPr lang="zh-CN" altLang="en-US">
                <a:sym typeface="+mn-ea"/>
              </a:rPr>
              <a:t>消费者下一次抓取数据的位置。</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8053070" y="267970"/>
            <a:ext cx="3658235" cy="423545"/>
          </a:xfrm>
          <a:prstGeom prst="rect">
            <a:avLst/>
          </a:prstGeom>
          <a:noFill/>
        </p:spPr>
        <p:txBody>
          <a:bodyPr wrap="square" rtlCol="0">
            <a:spAutoFit/>
          </a:bodyPr>
          <a:p>
            <a:pPr>
              <a:lnSpc>
                <a:spcPct val="90000"/>
              </a:lnSpc>
            </a:pPr>
            <a:r>
              <a:rPr lang="en-US" altLang="zh-CN" sz="2400"/>
              <a:t>Acks &amp; Retries</a:t>
            </a:r>
            <a:endParaRPr lang="en-US" altLang="zh-CN" sz="2400"/>
          </a:p>
        </p:txBody>
      </p:sp>
      <p:sp>
        <p:nvSpPr>
          <p:cNvPr id="5" name="文本框 4"/>
          <p:cNvSpPr txBox="1"/>
          <p:nvPr/>
        </p:nvSpPr>
        <p:spPr>
          <a:xfrm>
            <a:off x="950595" y="1040130"/>
            <a:ext cx="9968865" cy="645160"/>
          </a:xfrm>
          <a:prstGeom prst="rect">
            <a:avLst/>
          </a:prstGeom>
          <a:noFill/>
        </p:spPr>
        <p:txBody>
          <a:bodyPr wrap="square" rtlCol="0">
            <a:spAutoFit/>
          </a:bodyPr>
          <a:p>
            <a:pPr>
              <a:lnSpc>
                <a:spcPct val="90000"/>
              </a:lnSpc>
            </a:pPr>
            <a:r>
              <a:rPr sz="2000"/>
              <a:t>Kafka生产者在发送完一个的消息之后，要求Broker在规定的额时间</a:t>
            </a:r>
            <a:r>
              <a:rPr lang="en-US" sz="2000"/>
              <a:t>Ack</a:t>
            </a:r>
            <a:r>
              <a:rPr lang="zh-CN" altLang="en-US" sz="2000"/>
              <a:t>应答</a:t>
            </a:r>
            <a:r>
              <a:rPr sz="2000"/>
              <a:t>答，如果没有在规定时间内应答，Kafka生产者会尝试n次重新发送消息。</a:t>
            </a:r>
            <a:endParaRPr sz="2000"/>
          </a:p>
        </p:txBody>
      </p:sp>
      <p:sp>
        <p:nvSpPr>
          <p:cNvPr id="6" name="文本框 5"/>
          <p:cNvSpPr txBox="1"/>
          <p:nvPr/>
        </p:nvSpPr>
        <p:spPr>
          <a:xfrm>
            <a:off x="1116965" y="1685290"/>
            <a:ext cx="9636125" cy="423545"/>
          </a:xfrm>
          <a:prstGeom prst="rect">
            <a:avLst/>
          </a:prstGeom>
          <a:noFill/>
        </p:spPr>
        <p:txBody>
          <a:bodyPr wrap="square" rtlCol="0">
            <a:spAutoFit/>
          </a:bodyPr>
          <a:p>
            <a:pPr>
              <a:lnSpc>
                <a:spcPct val="90000"/>
              </a:lnSpc>
            </a:pPr>
            <a:r>
              <a:rPr lang="en-US" altLang="zh-CN" sz="2400"/>
              <a:t>acks=1 </a:t>
            </a:r>
            <a:r>
              <a:rPr lang="zh-CN" altLang="en-US" sz="2400"/>
              <a:t>默认</a:t>
            </a:r>
            <a:endParaRPr lang="zh-CN" altLang="en-US" sz="2400"/>
          </a:p>
        </p:txBody>
      </p:sp>
      <p:sp>
        <p:nvSpPr>
          <p:cNvPr id="7" name="文本框 6"/>
          <p:cNvSpPr txBox="1"/>
          <p:nvPr/>
        </p:nvSpPr>
        <p:spPr>
          <a:xfrm>
            <a:off x="1116965" y="2108835"/>
            <a:ext cx="9548495" cy="2306955"/>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000">
                <a:sym typeface="+mn-ea"/>
              </a:rPr>
              <a:t>acks=1</a:t>
            </a:r>
            <a:r>
              <a:rPr lang="en-US" altLang="zh-CN" sz="2000"/>
              <a:t> - Leader会将Record写到其本地日志中，但会在不等待所有Follower的完全确认的情况下做出响应。在这种情况下，如果Leader在确认记录后立即失败，但在Follower复制记录之前失败，则记录将丢失。</a:t>
            </a:r>
            <a:endParaRPr lang="en-US" altLang="zh-CN" sz="2000"/>
          </a:p>
          <a:p>
            <a:pPr marL="342900" indent="-342900">
              <a:lnSpc>
                <a:spcPct val="90000"/>
              </a:lnSpc>
              <a:buFont typeface="Wingdings" panose="05000000000000000000" charset="0"/>
              <a:buChar char=""/>
            </a:pPr>
            <a:r>
              <a:rPr lang="en-US" altLang="zh-CN" sz="2000">
                <a:sym typeface="+mn-ea"/>
              </a:rPr>
              <a:t>acks=0</a:t>
            </a:r>
            <a:r>
              <a:rPr lang="en-US" altLang="zh-CN" sz="2000">
                <a:solidFill>
                  <a:schemeClr val="accent2"/>
                </a:solidFill>
              </a:rPr>
              <a:t> </a:t>
            </a:r>
            <a:r>
              <a:rPr lang="en-US" altLang="zh-CN" sz="2000"/>
              <a:t>- 生产者根本不会等待服务器的任何确认。该记录将立即添加到套接字缓冲区中并视为已发送。在这种情况下，不能保证服务器已收到记录</a:t>
            </a:r>
            <a:r>
              <a:rPr lang="zh-CN" altLang="en-US" sz="2000"/>
              <a:t>。</a:t>
            </a:r>
            <a:endParaRPr lang="zh-CN" altLang="en-US" sz="2000"/>
          </a:p>
          <a:p>
            <a:pPr marL="342900" indent="-342900">
              <a:lnSpc>
                <a:spcPct val="90000"/>
              </a:lnSpc>
              <a:buFont typeface="Wingdings" panose="05000000000000000000" charset="0"/>
              <a:buChar char=""/>
            </a:pPr>
            <a:r>
              <a:rPr lang="en-US" altLang="zh-CN" sz="2000"/>
              <a:t>acks=all - 这意味着Leader将等待全套同步副本确认记录。这保证了只要至少一个同步副本仍处于活动状态，记录就不会丢失。这是最有力的保证。这等效于acks = -1设置。</a:t>
            </a:r>
            <a:endParaRPr lang="en-US" altLang="zh-CN" sz="2000"/>
          </a:p>
        </p:txBody>
      </p:sp>
      <p:sp>
        <p:nvSpPr>
          <p:cNvPr id="8" name="文本框 7"/>
          <p:cNvSpPr txBox="1"/>
          <p:nvPr/>
        </p:nvSpPr>
        <p:spPr>
          <a:xfrm>
            <a:off x="950595" y="4346575"/>
            <a:ext cx="10687685" cy="1086485"/>
          </a:xfrm>
          <a:prstGeom prst="rect">
            <a:avLst/>
          </a:prstGeom>
          <a:noFill/>
        </p:spPr>
        <p:txBody>
          <a:bodyPr wrap="square" rtlCol="0">
            <a:spAutoFit/>
          </a:bodyPr>
          <a:p>
            <a:pPr>
              <a:lnSpc>
                <a:spcPct val="90000"/>
              </a:lnSpc>
            </a:pPr>
            <a:r>
              <a:rPr lang="zh-CN" altLang="en-US">
                <a:sym typeface="+mn-ea"/>
              </a:rPr>
              <a:t>如果生产者在规定的时间内，并没有得到</a:t>
            </a:r>
            <a:r>
              <a:rPr lang="en-US" altLang="zh-CN">
                <a:sym typeface="+mn-ea"/>
              </a:rPr>
              <a:t>Kafka</a:t>
            </a:r>
            <a:r>
              <a:rPr lang="zh-CN" altLang="en-US">
                <a:sym typeface="+mn-ea"/>
              </a:rPr>
              <a:t>的</a:t>
            </a:r>
            <a:r>
              <a:rPr lang="en-US" altLang="zh-CN">
                <a:sym typeface="+mn-ea"/>
              </a:rPr>
              <a:t>Leader</a:t>
            </a:r>
            <a:r>
              <a:rPr lang="zh-CN" altLang="en-US">
                <a:sym typeface="+mn-ea"/>
              </a:rPr>
              <a:t>的</a:t>
            </a:r>
            <a:r>
              <a:rPr lang="en-US" altLang="zh-CN">
                <a:sym typeface="+mn-ea"/>
              </a:rPr>
              <a:t>Ack</a:t>
            </a:r>
            <a:r>
              <a:rPr lang="zh-CN" altLang="en-US">
                <a:sym typeface="+mn-ea"/>
              </a:rPr>
              <a:t>应答，</a:t>
            </a:r>
            <a:r>
              <a:rPr lang="en-US" altLang="zh-CN">
                <a:sym typeface="+mn-ea"/>
              </a:rPr>
              <a:t>Kafka</a:t>
            </a:r>
            <a:r>
              <a:rPr lang="zh-CN" altLang="en-US">
                <a:sym typeface="+mn-ea"/>
              </a:rPr>
              <a:t>可以开启</a:t>
            </a:r>
            <a:r>
              <a:rPr lang="en-US" altLang="zh-CN">
                <a:sym typeface="+mn-ea"/>
              </a:rPr>
              <a:t>reties</a:t>
            </a:r>
            <a:r>
              <a:rPr lang="zh-CN" altLang="en-US">
                <a:sym typeface="+mn-ea"/>
              </a:rPr>
              <a:t>机制。</a:t>
            </a:r>
            <a:endParaRPr lang="zh-CN" altLang="en-US">
              <a:sym typeface="+mn-ea"/>
            </a:endParaRPr>
          </a:p>
          <a:p>
            <a:pPr>
              <a:lnSpc>
                <a:spcPct val="90000"/>
              </a:lnSpc>
            </a:pPr>
            <a:endParaRPr>
              <a:sym typeface="+mn-ea"/>
            </a:endParaRPr>
          </a:p>
          <a:p>
            <a:pPr>
              <a:lnSpc>
                <a:spcPct val="90000"/>
              </a:lnSpc>
            </a:pPr>
            <a:r>
              <a:rPr>
                <a:sym typeface="+mn-ea"/>
              </a:rPr>
              <a:t>request.timeout.ms </a:t>
            </a:r>
            <a:r>
              <a:rPr lang="en-US">
                <a:sym typeface="+mn-ea"/>
              </a:rPr>
              <a:t>= 30000  </a:t>
            </a:r>
            <a:r>
              <a:rPr lang="zh-CN" altLang="en-US">
                <a:sym typeface="+mn-ea"/>
              </a:rPr>
              <a:t>默认</a:t>
            </a:r>
            <a:endParaRPr lang="zh-CN" altLang="en-US">
              <a:sym typeface="+mn-ea"/>
            </a:endParaRPr>
          </a:p>
          <a:p>
            <a:pPr>
              <a:lnSpc>
                <a:spcPct val="90000"/>
              </a:lnSpc>
            </a:pPr>
            <a:r>
              <a:rPr lang="zh-CN" altLang="en-US">
                <a:sym typeface="+mn-ea"/>
              </a:rPr>
              <a:t>retries </a:t>
            </a:r>
            <a:r>
              <a:rPr lang="en-US" altLang="zh-CN">
                <a:sym typeface="+mn-ea"/>
              </a:rPr>
              <a:t>= 2147483647 </a:t>
            </a:r>
            <a:r>
              <a:rPr lang="zh-CN" altLang="en-US">
                <a:sym typeface="+mn-ea"/>
              </a:rPr>
              <a:t>默认</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10105390" y="267970"/>
            <a:ext cx="1605915" cy="423545"/>
          </a:xfrm>
          <a:prstGeom prst="rect">
            <a:avLst/>
          </a:prstGeom>
          <a:noFill/>
        </p:spPr>
        <p:txBody>
          <a:bodyPr wrap="square" rtlCol="0">
            <a:spAutoFit/>
          </a:bodyPr>
          <a:p>
            <a:pPr>
              <a:lnSpc>
                <a:spcPct val="90000"/>
              </a:lnSpc>
            </a:pPr>
            <a:r>
              <a:rPr lang="en-US" altLang="zh-CN" sz="2400"/>
              <a:t>幂等性</a:t>
            </a:r>
            <a:endParaRPr lang="en-US" altLang="zh-CN" sz="2400"/>
          </a:p>
        </p:txBody>
      </p:sp>
      <p:sp>
        <p:nvSpPr>
          <p:cNvPr id="5" name="文本框 4"/>
          <p:cNvSpPr txBox="1"/>
          <p:nvPr/>
        </p:nvSpPr>
        <p:spPr>
          <a:xfrm>
            <a:off x="856615" y="691515"/>
            <a:ext cx="9968865" cy="4965700"/>
          </a:xfrm>
          <a:prstGeom prst="rect">
            <a:avLst/>
          </a:prstGeom>
          <a:noFill/>
        </p:spPr>
        <p:txBody>
          <a:bodyPr wrap="square" rtlCol="0">
            <a:spAutoFit/>
          </a:bodyPr>
          <a:p>
            <a:pPr>
              <a:lnSpc>
                <a:spcPct val="90000"/>
              </a:lnSpc>
            </a:pPr>
            <a:r>
              <a:rPr sz="2000"/>
              <a:t>HTTP/1.1中对幂等性的定义是：一次和多次请求某一个资源对于资源本身应该具有同样的结果（网络超时等问题除外）。也就是说，其任意多次执行对资源本身所产生的影响均与一次执行的影响相同。</a:t>
            </a:r>
            <a:endParaRPr sz="2000"/>
          </a:p>
          <a:p>
            <a:pPr>
              <a:lnSpc>
                <a:spcPct val="90000"/>
              </a:lnSpc>
            </a:pPr>
            <a:endParaRPr sz="2000"/>
          </a:p>
          <a:p>
            <a:pPr>
              <a:lnSpc>
                <a:spcPct val="90000"/>
              </a:lnSpc>
            </a:pPr>
            <a:r>
              <a:rPr sz="1600"/>
              <a:t>Methods can also have the property of “idempotence” in that (aside from error or expiration issues) the side-effects of N &gt; 0 identical requests is the same as for a single request.</a:t>
            </a:r>
            <a:endParaRPr sz="1600"/>
          </a:p>
          <a:p>
            <a:pPr>
              <a:lnSpc>
                <a:spcPct val="90000"/>
              </a:lnSpc>
            </a:pPr>
            <a:endParaRPr sz="2000"/>
          </a:p>
          <a:p>
            <a:pPr>
              <a:lnSpc>
                <a:spcPct val="90000"/>
              </a:lnSpc>
            </a:pPr>
            <a:r>
              <a:rPr sz="2000"/>
              <a:t>Kafka在0.11.0.0版本支持增加了对幂等的支持。幂等是针对生产者角度的特性。幂等可以保证上生产者发送的消息，不会丢失，而且不会重复。实现幂等的关键点就是服务端可以区分请求是否重复，过滤掉重复的请求。要区分请求是否重复的有两点</a:t>
            </a:r>
            <a:r>
              <a:rPr lang="zh-CN" sz="2000"/>
              <a:t>：</a:t>
            </a:r>
            <a:endParaRPr lang="zh-CN" sz="2000"/>
          </a:p>
          <a:p>
            <a:pPr>
              <a:lnSpc>
                <a:spcPct val="90000"/>
              </a:lnSpc>
            </a:pPr>
            <a:endParaRPr lang="zh-CN" sz="2000"/>
          </a:p>
          <a:p>
            <a:pPr>
              <a:lnSpc>
                <a:spcPct val="90000"/>
              </a:lnSpc>
            </a:pPr>
            <a:r>
              <a:rPr sz="2000" b="1"/>
              <a:t>唯一标识</a:t>
            </a:r>
            <a:r>
              <a:rPr sz="2000"/>
              <a:t>：要想区分请求是否重复，请求中就得有唯一标识。例如支付请求中，订单号就是唯一标识</a:t>
            </a:r>
            <a:endParaRPr sz="2000"/>
          </a:p>
          <a:p>
            <a:pPr>
              <a:lnSpc>
                <a:spcPct val="90000"/>
              </a:lnSpc>
            </a:pPr>
            <a:endParaRPr sz="2000"/>
          </a:p>
          <a:p>
            <a:pPr>
              <a:lnSpc>
                <a:spcPct val="90000"/>
              </a:lnSpc>
            </a:pPr>
            <a:r>
              <a:rPr sz="2000" b="1"/>
              <a:t>记录下已处理过的请求标识</a:t>
            </a:r>
            <a:r>
              <a:rPr sz="2000"/>
              <a:t>：光有唯一标识还不够，还需要记录下那些请求是已经处理过的，这样当收到新的请求时，用新请求中的标识和处理记录进行比较，如果处理记录中有相同的标识，说明是重复</a:t>
            </a:r>
            <a:r>
              <a:rPr lang="zh-CN" sz="2000"/>
              <a:t>记录</a:t>
            </a:r>
            <a:r>
              <a:rPr sz="2000"/>
              <a:t>，拒绝掉。</a:t>
            </a:r>
            <a:endParaRPr sz="2000"/>
          </a:p>
          <a:p>
            <a:pPr>
              <a:lnSpc>
                <a:spcPct val="90000"/>
              </a:lnSpc>
            </a:pPr>
            <a:endParaRPr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76655" y="2882265"/>
            <a:ext cx="792480" cy="1087755"/>
          </a:xfrm>
          <a:prstGeom prst="rect">
            <a:avLst/>
          </a:prstGeom>
          <a:noFill/>
        </p:spPr>
        <p:txBody>
          <a:bodyPr wrap="square" rtlCol="0">
            <a:spAutoFit/>
          </a:bodyPr>
          <a:lstStyle/>
          <a:p>
            <a:pPr>
              <a:lnSpc>
                <a:spcPct val="90000"/>
              </a:lnSpc>
            </a:pPr>
            <a:r>
              <a:rPr lang="zh-CN" altLang="en-US" sz="3600" dirty="0"/>
              <a:t>目录</a:t>
            </a:r>
            <a:endParaRPr lang="en-US" altLang="zh-CN" sz="3600" dirty="0"/>
          </a:p>
        </p:txBody>
      </p:sp>
      <p:sp>
        <p:nvSpPr>
          <p:cNvPr id="11" name="文本框 10"/>
          <p:cNvSpPr txBox="1"/>
          <p:nvPr/>
        </p:nvSpPr>
        <p:spPr>
          <a:xfrm>
            <a:off x="6095365" y="1337310"/>
            <a:ext cx="4697095" cy="423545"/>
          </a:xfrm>
          <a:prstGeom prst="rect">
            <a:avLst/>
          </a:prstGeom>
          <a:noFill/>
        </p:spPr>
        <p:txBody>
          <a:bodyPr wrap="square" rtlCol="0">
            <a:spAutoFit/>
          </a:bodyPr>
          <a:p>
            <a:pPr>
              <a:lnSpc>
                <a:spcPct val="90000"/>
              </a:lnSpc>
            </a:pPr>
            <a:r>
              <a:rPr lang="zh-CN" altLang="en-US" sz="2400"/>
              <a:t>第四章：</a:t>
            </a:r>
            <a:r>
              <a:rPr lang="en-US" altLang="zh-CN" sz="2400"/>
              <a:t>Kafka API</a:t>
            </a:r>
            <a:r>
              <a:rPr lang="zh-CN" altLang="en-US" sz="2400"/>
              <a:t>高级特性</a:t>
            </a:r>
            <a:endParaRPr lang="zh-CN" altLang="en-US" sz="2400"/>
          </a:p>
        </p:txBody>
      </p:sp>
      <p:grpSp>
        <p:nvGrpSpPr>
          <p:cNvPr id="40" name="组合 39"/>
          <p:cNvGrpSpPr/>
          <p:nvPr/>
        </p:nvGrpSpPr>
        <p:grpSpPr>
          <a:xfrm>
            <a:off x="2095500" y="2786380"/>
            <a:ext cx="4697095" cy="1183640"/>
            <a:chOff x="917" y="5209"/>
            <a:chExt cx="7397" cy="1864"/>
          </a:xfrm>
        </p:grpSpPr>
        <p:sp>
          <p:nvSpPr>
            <p:cNvPr id="3" name="文本框 2"/>
            <p:cNvSpPr txBox="1"/>
            <p:nvPr/>
          </p:nvSpPr>
          <p:spPr>
            <a:xfrm>
              <a:off x="917" y="5209"/>
              <a:ext cx="7397" cy="667"/>
            </a:xfrm>
            <a:prstGeom prst="rect">
              <a:avLst/>
            </a:prstGeom>
            <a:noFill/>
          </p:spPr>
          <p:txBody>
            <a:bodyPr wrap="square" rtlCol="0">
              <a:spAutoFit/>
            </a:bodyPr>
            <a:p>
              <a:pPr>
                <a:lnSpc>
                  <a:spcPct val="90000"/>
                </a:lnSpc>
              </a:pPr>
              <a:r>
                <a:rPr lang="zh-CN" altLang="en-US" sz="2400"/>
                <a:t>第二章</a:t>
              </a:r>
              <a:r>
                <a:rPr lang="en-US" altLang="zh-CN" sz="2400"/>
                <a:t>: </a:t>
              </a:r>
              <a:r>
                <a:rPr lang="zh-CN" altLang="en-US" sz="2400"/>
                <a:t>安装</a:t>
              </a:r>
              <a:r>
                <a:rPr lang="en-US" altLang="zh-CN" sz="2400"/>
                <a:t>&amp;</a:t>
              </a:r>
              <a:r>
                <a:rPr lang="zh-CN" altLang="en-US" sz="2400"/>
                <a:t>部署</a:t>
              </a:r>
              <a:endParaRPr lang="zh-CN" altLang="en-US" sz="2400"/>
            </a:p>
          </p:txBody>
        </p:sp>
        <p:sp>
          <p:nvSpPr>
            <p:cNvPr id="16" name="文本框 15"/>
            <p:cNvSpPr txBox="1"/>
            <p:nvPr/>
          </p:nvSpPr>
          <p:spPr>
            <a:xfrm>
              <a:off x="1044" y="5883"/>
              <a:ext cx="6808" cy="119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单机</a:t>
              </a:r>
              <a:r>
                <a:rPr lang="en-US" altLang="zh-CN" sz="2400" dirty="0"/>
                <a:t>/</a:t>
              </a:r>
              <a:r>
                <a:rPr lang="zh-CN" altLang="en-US" sz="2400" dirty="0"/>
                <a:t>集群环境搭建</a:t>
              </a:r>
              <a:endParaRPr lang="zh-CN" altLang="en-US" sz="2400" dirty="0"/>
            </a:p>
            <a:p>
              <a:pPr marL="342900" indent="-342900">
                <a:lnSpc>
                  <a:spcPct val="90000"/>
                </a:lnSpc>
                <a:buFont typeface="Wingdings" panose="05000000000000000000" charset="0"/>
                <a:buChar char=""/>
              </a:pPr>
              <a:r>
                <a:rPr lang="zh-CN" altLang="en-US" sz="2400" dirty="0"/>
                <a:t> 常见脚本命令使用</a:t>
              </a:r>
              <a:endParaRPr lang="zh-CN" altLang="en-US" sz="2400" dirty="0"/>
            </a:p>
          </p:txBody>
        </p:sp>
      </p:grpSp>
      <p:sp>
        <p:nvSpPr>
          <p:cNvPr id="29" name="文本框 28"/>
          <p:cNvSpPr txBox="1"/>
          <p:nvPr/>
        </p:nvSpPr>
        <p:spPr>
          <a:xfrm>
            <a:off x="2095500" y="1849755"/>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34" name="文本框 33"/>
          <p:cNvSpPr txBox="1"/>
          <p:nvPr/>
        </p:nvSpPr>
        <p:spPr>
          <a:xfrm>
            <a:off x="2176145" y="1337310"/>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grpSp>
        <p:nvGrpSpPr>
          <p:cNvPr id="39" name="组合 38"/>
          <p:cNvGrpSpPr/>
          <p:nvPr/>
        </p:nvGrpSpPr>
        <p:grpSpPr>
          <a:xfrm>
            <a:off x="2095500" y="4095750"/>
            <a:ext cx="3549650" cy="1843405"/>
            <a:chOff x="9126" y="3151"/>
            <a:chExt cx="8817" cy="2903"/>
          </a:xfrm>
        </p:grpSpPr>
        <p:sp>
          <p:nvSpPr>
            <p:cNvPr id="37" name="文本框 36"/>
            <p:cNvSpPr txBox="1"/>
            <p:nvPr/>
          </p:nvSpPr>
          <p:spPr>
            <a:xfrm>
              <a:off x="9126" y="3151"/>
              <a:ext cx="8319" cy="667"/>
            </a:xfrm>
            <a:prstGeom prst="rect">
              <a:avLst/>
            </a:prstGeom>
            <a:noFill/>
          </p:spPr>
          <p:txBody>
            <a:bodyPr wrap="square" rtlCol="0">
              <a:spAutoFit/>
            </a:bodyPr>
            <a:p>
              <a:pPr>
                <a:lnSpc>
                  <a:spcPct val="90000"/>
                </a:lnSpc>
              </a:pPr>
              <a:r>
                <a:rPr lang="zh-CN" altLang="en-US" sz="2400"/>
                <a:t>第三章</a:t>
              </a:r>
              <a:r>
                <a:rPr lang="en-US" altLang="zh-CN" sz="2400"/>
                <a:t>: Kafka </a:t>
              </a:r>
              <a:r>
                <a:rPr lang="zh-CN" altLang="en-US" sz="2400"/>
                <a:t>基础</a:t>
              </a:r>
              <a:r>
                <a:rPr lang="en-US" altLang="zh-CN" sz="2400"/>
                <a:t>API</a:t>
              </a:r>
              <a:endParaRPr lang="zh-CN" altLang="en-US" sz="2400"/>
            </a:p>
          </p:txBody>
        </p:sp>
        <p:sp>
          <p:nvSpPr>
            <p:cNvPr id="38" name="文本框 37"/>
            <p:cNvSpPr txBox="1"/>
            <p:nvPr/>
          </p:nvSpPr>
          <p:spPr>
            <a:xfrm>
              <a:off x="9252" y="3818"/>
              <a:ext cx="8691" cy="2236"/>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topic</a:t>
              </a:r>
              <a:r>
                <a:rPr lang="zh-CN" altLang="en-US" sz="2400" dirty="0"/>
                <a:t>的基本操作</a:t>
              </a:r>
              <a:endParaRPr lang="zh-CN" altLang="en-US" sz="2400" dirty="0"/>
            </a:p>
            <a:p>
              <a:pPr marL="342900" indent="-342900">
                <a:lnSpc>
                  <a:spcPct val="90000"/>
                </a:lnSpc>
                <a:buFont typeface="Wingdings" panose="05000000000000000000" charset="0"/>
                <a:buChar char=""/>
              </a:pPr>
              <a:r>
                <a:rPr lang="zh-CN" altLang="en-US" sz="2400" dirty="0"/>
                <a:t>生产者</a:t>
              </a:r>
              <a:r>
                <a:rPr lang="en-US" altLang="zh-CN" sz="2400" dirty="0"/>
                <a:t>/</a:t>
              </a:r>
              <a:r>
                <a:rPr lang="zh-CN" altLang="en-US" sz="2400" dirty="0"/>
                <a:t>消费者代码</a:t>
              </a:r>
              <a:endParaRPr lang="zh-CN" altLang="en-US" sz="2400" dirty="0"/>
            </a:p>
            <a:p>
              <a:pPr marL="342900" indent="-342900">
                <a:lnSpc>
                  <a:spcPct val="90000"/>
                </a:lnSpc>
                <a:buFont typeface="Wingdings" panose="05000000000000000000" charset="0"/>
                <a:buChar char=""/>
              </a:pPr>
              <a:r>
                <a:rPr lang="zh-CN" altLang="en-US" sz="2400" dirty="0"/>
                <a:t>消息的序列化</a:t>
              </a:r>
              <a:endParaRPr lang="zh-CN" altLang="en-US" sz="2400" dirty="0"/>
            </a:p>
            <a:p>
              <a:pPr marL="342900" indent="-342900">
                <a:lnSpc>
                  <a:spcPct val="90000"/>
                </a:lnSpc>
                <a:buFont typeface="Wingdings" panose="05000000000000000000" charset="0"/>
                <a:buChar char=""/>
              </a:pPr>
              <a:r>
                <a:rPr lang="zh-CN" altLang="en-US" sz="2400" dirty="0"/>
                <a:t>自定义分区策略</a:t>
              </a:r>
              <a:endParaRPr lang="zh-CN" altLang="en-US" sz="2400" dirty="0"/>
            </a:p>
          </p:txBody>
        </p:sp>
      </p:grpSp>
      <p:sp>
        <p:nvSpPr>
          <p:cNvPr id="42" name="文本框 41"/>
          <p:cNvSpPr txBox="1"/>
          <p:nvPr/>
        </p:nvSpPr>
        <p:spPr>
          <a:xfrm>
            <a:off x="6282055" y="1760855"/>
            <a:ext cx="5518785" cy="1087755"/>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消息拦截器</a:t>
            </a:r>
            <a:endParaRPr lang="zh-CN" altLang="en-US" sz="2400" dirty="0"/>
          </a:p>
          <a:p>
            <a:pPr marL="342900" indent="-342900">
              <a:lnSpc>
                <a:spcPct val="90000"/>
              </a:lnSpc>
              <a:buFont typeface="Wingdings" panose="05000000000000000000" charset="0"/>
              <a:buChar char=""/>
            </a:pPr>
            <a:r>
              <a:rPr lang="zh-CN" altLang="en-US" sz="2400" dirty="0"/>
              <a:t>偏移量控制</a:t>
            </a:r>
            <a:endParaRPr lang="zh-CN" altLang="en-US" sz="2400" dirty="0"/>
          </a:p>
          <a:p>
            <a:pPr marL="342900" indent="-342900">
              <a:lnSpc>
                <a:spcPct val="90000"/>
              </a:lnSpc>
              <a:buFont typeface="Wingdings" panose="05000000000000000000" charset="0"/>
              <a:buChar char=""/>
            </a:pPr>
            <a:r>
              <a:rPr lang="zh-CN" altLang="en-US" sz="2400" dirty="0"/>
              <a:t>幂等性</a:t>
            </a:r>
            <a:r>
              <a:rPr lang="en-US" altLang="zh-CN" sz="2400" dirty="0"/>
              <a:t>&amp;</a:t>
            </a:r>
            <a:r>
              <a:rPr lang="zh-CN" altLang="en-US" sz="2400" dirty="0"/>
              <a:t>事物控制</a:t>
            </a:r>
            <a:endParaRPr lang="zh-CN" altLang="en-US" sz="2400" dirty="0"/>
          </a:p>
        </p:txBody>
      </p:sp>
      <p:sp>
        <p:nvSpPr>
          <p:cNvPr id="44" name="文本框 43"/>
          <p:cNvSpPr txBox="1"/>
          <p:nvPr/>
        </p:nvSpPr>
        <p:spPr>
          <a:xfrm>
            <a:off x="6095365" y="2983865"/>
            <a:ext cx="4624705" cy="423545"/>
          </a:xfrm>
          <a:prstGeom prst="rect">
            <a:avLst/>
          </a:prstGeom>
          <a:noFill/>
        </p:spPr>
        <p:txBody>
          <a:bodyPr wrap="square" rtlCol="0">
            <a:spAutoFit/>
          </a:bodyPr>
          <a:p>
            <a:pPr>
              <a:lnSpc>
                <a:spcPct val="90000"/>
              </a:lnSpc>
            </a:pPr>
            <a:r>
              <a:rPr lang="zh-CN" altLang="en-US" sz="2400"/>
              <a:t>第五章</a:t>
            </a:r>
            <a:r>
              <a:rPr lang="en-US" altLang="zh-CN" sz="2400"/>
              <a:t>:</a:t>
            </a:r>
            <a:r>
              <a:rPr lang="zh-CN" altLang="en-US" sz="2400"/>
              <a:t>Kafka 架构进阶</a:t>
            </a:r>
            <a:endParaRPr lang="zh-CN" altLang="en-US" sz="2400"/>
          </a:p>
        </p:txBody>
      </p:sp>
      <p:sp>
        <p:nvSpPr>
          <p:cNvPr id="46" name="文本框 45"/>
          <p:cNvSpPr txBox="1"/>
          <p:nvPr/>
        </p:nvSpPr>
        <p:spPr>
          <a:xfrm>
            <a:off x="2095500" y="1849755"/>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47" name="文本框 46"/>
          <p:cNvSpPr txBox="1"/>
          <p:nvPr/>
        </p:nvSpPr>
        <p:spPr>
          <a:xfrm>
            <a:off x="2176145" y="1337310"/>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grpSp>
        <p:nvGrpSpPr>
          <p:cNvPr id="48" name="组合 47"/>
          <p:cNvGrpSpPr/>
          <p:nvPr/>
        </p:nvGrpSpPr>
        <p:grpSpPr>
          <a:xfrm>
            <a:off x="2095500" y="2787015"/>
            <a:ext cx="4697095" cy="1183640"/>
            <a:chOff x="917" y="5209"/>
            <a:chExt cx="7397" cy="1864"/>
          </a:xfrm>
        </p:grpSpPr>
        <p:sp>
          <p:nvSpPr>
            <p:cNvPr id="49" name="文本框 48"/>
            <p:cNvSpPr txBox="1"/>
            <p:nvPr/>
          </p:nvSpPr>
          <p:spPr>
            <a:xfrm>
              <a:off x="917" y="5209"/>
              <a:ext cx="7397" cy="667"/>
            </a:xfrm>
            <a:prstGeom prst="rect">
              <a:avLst/>
            </a:prstGeom>
            <a:noFill/>
          </p:spPr>
          <p:txBody>
            <a:bodyPr wrap="square" rtlCol="0">
              <a:spAutoFit/>
            </a:bodyPr>
            <a:p>
              <a:pPr>
                <a:lnSpc>
                  <a:spcPct val="90000"/>
                </a:lnSpc>
              </a:pPr>
              <a:r>
                <a:rPr lang="zh-CN" altLang="en-US" sz="2400"/>
                <a:t>第二章</a:t>
              </a:r>
              <a:r>
                <a:rPr lang="en-US" altLang="zh-CN" sz="2400"/>
                <a:t>: </a:t>
              </a:r>
              <a:r>
                <a:rPr lang="zh-CN" altLang="en-US" sz="2400"/>
                <a:t>安装</a:t>
              </a:r>
              <a:r>
                <a:rPr lang="en-US" altLang="zh-CN" sz="2400"/>
                <a:t>&amp;</a:t>
              </a:r>
              <a:r>
                <a:rPr lang="zh-CN" altLang="en-US" sz="2400"/>
                <a:t>部署</a:t>
              </a:r>
              <a:endParaRPr lang="zh-CN" altLang="en-US" sz="2400"/>
            </a:p>
          </p:txBody>
        </p:sp>
        <p:sp>
          <p:nvSpPr>
            <p:cNvPr id="50" name="文本框 49"/>
            <p:cNvSpPr txBox="1"/>
            <p:nvPr/>
          </p:nvSpPr>
          <p:spPr>
            <a:xfrm>
              <a:off x="1044" y="5883"/>
              <a:ext cx="6808" cy="119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单机</a:t>
              </a:r>
              <a:r>
                <a:rPr lang="en-US" altLang="zh-CN" sz="2400" dirty="0"/>
                <a:t>/</a:t>
              </a:r>
              <a:r>
                <a:rPr lang="zh-CN" altLang="en-US" sz="2400" dirty="0"/>
                <a:t>集群环境搭建</a:t>
              </a:r>
              <a:endParaRPr lang="zh-CN" altLang="en-US" sz="2400" dirty="0"/>
            </a:p>
            <a:p>
              <a:pPr marL="342900" indent="-342900">
                <a:lnSpc>
                  <a:spcPct val="90000"/>
                </a:lnSpc>
                <a:buFont typeface="Wingdings" panose="05000000000000000000" charset="0"/>
                <a:buChar char=""/>
              </a:pPr>
              <a:r>
                <a:rPr lang="zh-CN" altLang="en-US" sz="2400" dirty="0"/>
                <a:t> 常见脚本命令使用</a:t>
              </a:r>
              <a:endParaRPr lang="zh-CN" altLang="en-US" sz="2400" dirty="0"/>
            </a:p>
          </p:txBody>
        </p:sp>
      </p:grpSp>
      <p:grpSp>
        <p:nvGrpSpPr>
          <p:cNvPr id="51" name="组合 50"/>
          <p:cNvGrpSpPr/>
          <p:nvPr/>
        </p:nvGrpSpPr>
        <p:grpSpPr>
          <a:xfrm>
            <a:off x="2095500" y="4096385"/>
            <a:ext cx="3549650" cy="1843405"/>
            <a:chOff x="9126" y="3151"/>
            <a:chExt cx="8817" cy="2903"/>
          </a:xfrm>
        </p:grpSpPr>
        <p:sp>
          <p:nvSpPr>
            <p:cNvPr id="52" name="文本框 51"/>
            <p:cNvSpPr txBox="1"/>
            <p:nvPr/>
          </p:nvSpPr>
          <p:spPr>
            <a:xfrm>
              <a:off x="9126" y="3151"/>
              <a:ext cx="8319" cy="667"/>
            </a:xfrm>
            <a:prstGeom prst="rect">
              <a:avLst/>
            </a:prstGeom>
            <a:noFill/>
          </p:spPr>
          <p:txBody>
            <a:bodyPr wrap="square" rtlCol="0">
              <a:spAutoFit/>
            </a:bodyPr>
            <a:p>
              <a:pPr>
                <a:lnSpc>
                  <a:spcPct val="90000"/>
                </a:lnSpc>
              </a:pPr>
              <a:r>
                <a:rPr lang="zh-CN" altLang="en-US" sz="2400"/>
                <a:t>第三章</a:t>
              </a:r>
              <a:r>
                <a:rPr lang="en-US" altLang="zh-CN" sz="2400"/>
                <a:t>: Kafka </a:t>
              </a:r>
              <a:r>
                <a:rPr lang="zh-CN" altLang="en-US" sz="2400"/>
                <a:t>基础</a:t>
              </a:r>
              <a:r>
                <a:rPr lang="en-US" altLang="zh-CN" sz="2400"/>
                <a:t>API</a:t>
              </a:r>
              <a:endParaRPr lang="zh-CN" altLang="en-US" sz="2400"/>
            </a:p>
          </p:txBody>
        </p:sp>
        <p:sp>
          <p:nvSpPr>
            <p:cNvPr id="53" name="文本框 52"/>
            <p:cNvSpPr txBox="1"/>
            <p:nvPr/>
          </p:nvSpPr>
          <p:spPr>
            <a:xfrm>
              <a:off x="9252" y="3818"/>
              <a:ext cx="8691" cy="2236"/>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topic</a:t>
              </a:r>
              <a:r>
                <a:rPr lang="zh-CN" altLang="en-US" sz="2400" dirty="0"/>
                <a:t>的基本操作</a:t>
              </a:r>
              <a:endParaRPr lang="zh-CN" altLang="en-US" sz="2400" dirty="0"/>
            </a:p>
            <a:p>
              <a:pPr marL="342900" indent="-342900">
                <a:lnSpc>
                  <a:spcPct val="90000"/>
                </a:lnSpc>
                <a:buFont typeface="Wingdings" panose="05000000000000000000" charset="0"/>
                <a:buChar char=""/>
              </a:pPr>
              <a:r>
                <a:rPr lang="zh-CN" altLang="en-US" sz="2400" dirty="0"/>
                <a:t>生产者</a:t>
              </a:r>
              <a:r>
                <a:rPr lang="en-US" altLang="zh-CN" sz="2400" dirty="0"/>
                <a:t>/</a:t>
              </a:r>
              <a:r>
                <a:rPr lang="zh-CN" altLang="en-US" sz="2400" dirty="0"/>
                <a:t>消费者代码</a:t>
              </a:r>
              <a:endParaRPr lang="zh-CN" altLang="en-US" sz="2400" dirty="0"/>
            </a:p>
            <a:p>
              <a:pPr marL="342900" indent="-342900">
                <a:lnSpc>
                  <a:spcPct val="90000"/>
                </a:lnSpc>
                <a:buFont typeface="Wingdings" panose="05000000000000000000" charset="0"/>
                <a:buChar char=""/>
              </a:pPr>
              <a:r>
                <a:rPr lang="zh-CN" altLang="en-US" sz="2400" dirty="0"/>
                <a:t>消息的序列化</a:t>
              </a:r>
              <a:endParaRPr lang="zh-CN" altLang="en-US" sz="2400" dirty="0"/>
            </a:p>
            <a:p>
              <a:pPr marL="342900" indent="-342900">
                <a:lnSpc>
                  <a:spcPct val="90000"/>
                </a:lnSpc>
                <a:buFont typeface="Wingdings" panose="05000000000000000000" charset="0"/>
                <a:buChar char=""/>
              </a:pPr>
              <a:r>
                <a:rPr lang="zh-CN" altLang="en-US" sz="2400" dirty="0"/>
                <a:t>自定义分区策略</a:t>
              </a:r>
              <a:endParaRPr lang="zh-CN" altLang="en-US" sz="2400" dirty="0"/>
            </a:p>
          </p:txBody>
        </p:sp>
      </p:grpSp>
      <p:sp>
        <p:nvSpPr>
          <p:cNvPr id="55" name="文本框 54"/>
          <p:cNvSpPr txBox="1"/>
          <p:nvPr/>
        </p:nvSpPr>
        <p:spPr>
          <a:xfrm>
            <a:off x="2095500" y="1850390"/>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56" name="文本框 55"/>
          <p:cNvSpPr txBox="1"/>
          <p:nvPr/>
        </p:nvSpPr>
        <p:spPr>
          <a:xfrm>
            <a:off x="2176145" y="1337945"/>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grpSp>
        <p:nvGrpSpPr>
          <p:cNvPr id="58" name="组合 57"/>
          <p:cNvGrpSpPr/>
          <p:nvPr/>
        </p:nvGrpSpPr>
        <p:grpSpPr>
          <a:xfrm>
            <a:off x="2095500" y="2787015"/>
            <a:ext cx="4697095" cy="1183640"/>
            <a:chOff x="917" y="5209"/>
            <a:chExt cx="7397" cy="1864"/>
          </a:xfrm>
        </p:grpSpPr>
        <p:sp>
          <p:nvSpPr>
            <p:cNvPr id="59" name="文本框 58"/>
            <p:cNvSpPr txBox="1"/>
            <p:nvPr/>
          </p:nvSpPr>
          <p:spPr>
            <a:xfrm>
              <a:off x="917" y="5209"/>
              <a:ext cx="7397" cy="667"/>
            </a:xfrm>
            <a:prstGeom prst="rect">
              <a:avLst/>
            </a:prstGeom>
            <a:noFill/>
          </p:spPr>
          <p:txBody>
            <a:bodyPr wrap="square" rtlCol="0">
              <a:spAutoFit/>
            </a:bodyPr>
            <a:p>
              <a:pPr>
                <a:lnSpc>
                  <a:spcPct val="90000"/>
                </a:lnSpc>
              </a:pPr>
              <a:r>
                <a:rPr lang="zh-CN" altLang="en-US" sz="2400"/>
                <a:t>第二章</a:t>
              </a:r>
              <a:r>
                <a:rPr lang="en-US" altLang="zh-CN" sz="2400"/>
                <a:t>: </a:t>
              </a:r>
              <a:r>
                <a:rPr lang="zh-CN" altLang="en-US" sz="2400"/>
                <a:t>安装</a:t>
              </a:r>
              <a:r>
                <a:rPr lang="en-US" altLang="zh-CN" sz="2400"/>
                <a:t>&amp;</a:t>
              </a:r>
              <a:r>
                <a:rPr lang="zh-CN" altLang="en-US" sz="2400"/>
                <a:t>部署</a:t>
              </a:r>
              <a:endParaRPr lang="zh-CN" altLang="en-US" sz="2400"/>
            </a:p>
          </p:txBody>
        </p:sp>
        <p:sp>
          <p:nvSpPr>
            <p:cNvPr id="60" name="文本框 59"/>
            <p:cNvSpPr txBox="1"/>
            <p:nvPr/>
          </p:nvSpPr>
          <p:spPr>
            <a:xfrm>
              <a:off x="1044" y="5883"/>
              <a:ext cx="6808" cy="1190"/>
            </a:xfrm>
            <a:prstGeom prst="rect">
              <a:avLst/>
            </a:prstGeom>
            <a:noFill/>
          </p:spPr>
          <p:txBody>
            <a:bodyPr wrap="square" rtlCol="0">
              <a:spAutoFit/>
            </a:bodyPr>
            <a:p>
              <a:pPr marL="342900" indent="-342900">
                <a:lnSpc>
                  <a:spcPct val="90000"/>
                </a:lnSpc>
                <a:buFont typeface="Wingdings" panose="05000000000000000000" charset="0"/>
                <a:buChar char=""/>
              </a:pPr>
              <a:r>
                <a:rPr lang="zh-CN" altLang="en-US" sz="2400" dirty="0"/>
                <a:t>单机</a:t>
              </a:r>
              <a:r>
                <a:rPr lang="en-US" altLang="zh-CN" sz="2400" dirty="0"/>
                <a:t>/</a:t>
              </a:r>
              <a:r>
                <a:rPr lang="zh-CN" altLang="en-US" sz="2400" dirty="0"/>
                <a:t>集群环境搭建</a:t>
              </a:r>
              <a:endParaRPr lang="zh-CN" altLang="en-US" sz="2400" dirty="0"/>
            </a:p>
            <a:p>
              <a:pPr marL="342900" indent="-342900">
                <a:lnSpc>
                  <a:spcPct val="90000"/>
                </a:lnSpc>
                <a:buFont typeface="Wingdings" panose="05000000000000000000" charset="0"/>
                <a:buChar char=""/>
              </a:pPr>
              <a:r>
                <a:rPr lang="zh-CN" altLang="en-US" sz="2400" dirty="0"/>
                <a:t> 常见脚本命令使用</a:t>
              </a:r>
              <a:endParaRPr lang="zh-CN" altLang="en-US" sz="2400" dirty="0"/>
            </a:p>
          </p:txBody>
        </p:sp>
      </p:grpSp>
      <p:grpSp>
        <p:nvGrpSpPr>
          <p:cNvPr id="61" name="组合 60"/>
          <p:cNvGrpSpPr/>
          <p:nvPr/>
        </p:nvGrpSpPr>
        <p:grpSpPr>
          <a:xfrm>
            <a:off x="2095500" y="4096385"/>
            <a:ext cx="3549650" cy="1843405"/>
            <a:chOff x="9126" y="3151"/>
            <a:chExt cx="8817" cy="2903"/>
          </a:xfrm>
        </p:grpSpPr>
        <p:sp>
          <p:nvSpPr>
            <p:cNvPr id="62" name="文本框 61"/>
            <p:cNvSpPr txBox="1"/>
            <p:nvPr/>
          </p:nvSpPr>
          <p:spPr>
            <a:xfrm>
              <a:off x="9126" y="3151"/>
              <a:ext cx="8319" cy="667"/>
            </a:xfrm>
            <a:prstGeom prst="rect">
              <a:avLst/>
            </a:prstGeom>
            <a:noFill/>
          </p:spPr>
          <p:txBody>
            <a:bodyPr wrap="square" rtlCol="0">
              <a:spAutoFit/>
            </a:bodyPr>
            <a:p>
              <a:pPr>
                <a:lnSpc>
                  <a:spcPct val="90000"/>
                </a:lnSpc>
              </a:pPr>
              <a:r>
                <a:rPr lang="zh-CN" altLang="en-US" sz="2400"/>
                <a:t>第三章</a:t>
              </a:r>
              <a:r>
                <a:rPr lang="en-US" altLang="zh-CN" sz="2400"/>
                <a:t>: Kafka </a:t>
              </a:r>
              <a:r>
                <a:rPr lang="zh-CN" altLang="en-US" sz="2400"/>
                <a:t>基础</a:t>
              </a:r>
              <a:r>
                <a:rPr lang="en-US" altLang="zh-CN" sz="2400"/>
                <a:t>API</a:t>
              </a:r>
              <a:endParaRPr lang="zh-CN" altLang="en-US" sz="2400"/>
            </a:p>
          </p:txBody>
        </p:sp>
        <p:sp>
          <p:nvSpPr>
            <p:cNvPr id="63" name="文本框 62"/>
            <p:cNvSpPr txBox="1"/>
            <p:nvPr/>
          </p:nvSpPr>
          <p:spPr>
            <a:xfrm>
              <a:off x="9252" y="3818"/>
              <a:ext cx="8691" cy="2236"/>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topic</a:t>
              </a:r>
              <a:r>
                <a:rPr lang="zh-CN" altLang="en-US" sz="2400" dirty="0"/>
                <a:t>的基本操作</a:t>
              </a:r>
              <a:endParaRPr lang="zh-CN" altLang="en-US" sz="2400" dirty="0"/>
            </a:p>
            <a:p>
              <a:pPr marL="342900" indent="-342900">
                <a:lnSpc>
                  <a:spcPct val="90000"/>
                </a:lnSpc>
                <a:buFont typeface="Wingdings" panose="05000000000000000000" charset="0"/>
                <a:buChar char=""/>
              </a:pPr>
              <a:r>
                <a:rPr lang="zh-CN" altLang="en-US" sz="2400" dirty="0"/>
                <a:t>生产者</a:t>
              </a:r>
              <a:r>
                <a:rPr lang="en-US" altLang="zh-CN" sz="2400" dirty="0"/>
                <a:t>/</a:t>
              </a:r>
              <a:r>
                <a:rPr lang="zh-CN" altLang="en-US" sz="2400" dirty="0"/>
                <a:t>消费者代码</a:t>
              </a:r>
              <a:endParaRPr lang="zh-CN" altLang="en-US" sz="2400" dirty="0"/>
            </a:p>
            <a:p>
              <a:pPr marL="342900" indent="-342900">
                <a:lnSpc>
                  <a:spcPct val="90000"/>
                </a:lnSpc>
                <a:buFont typeface="Wingdings" panose="05000000000000000000" charset="0"/>
                <a:buChar char=""/>
              </a:pPr>
              <a:r>
                <a:rPr lang="zh-CN" altLang="en-US" sz="2400" dirty="0"/>
                <a:t>消息的序列化</a:t>
              </a:r>
              <a:endParaRPr lang="zh-CN" altLang="en-US" sz="2400" dirty="0"/>
            </a:p>
            <a:p>
              <a:pPr marL="342900" indent="-342900">
                <a:lnSpc>
                  <a:spcPct val="90000"/>
                </a:lnSpc>
                <a:buFont typeface="Wingdings" panose="05000000000000000000" charset="0"/>
                <a:buChar char=""/>
              </a:pPr>
              <a:r>
                <a:rPr lang="zh-CN" altLang="en-US" sz="2400" dirty="0"/>
                <a:t>自定义分区策略</a:t>
              </a:r>
              <a:endParaRPr lang="zh-CN" altLang="en-US" sz="2400" dirty="0"/>
            </a:p>
          </p:txBody>
        </p:sp>
      </p:grpSp>
      <p:sp>
        <p:nvSpPr>
          <p:cNvPr id="65" name="文本框 64"/>
          <p:cNvSpPr txBox="1"/>
          <p:nvPr/>
        </p:nvSpPr>
        <p:spPr>
          <a:xfrm>
            <a:off x="2095500" y="1850390"/>
            <a:ext cx="4323080" cy="75565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Kafka&amp;MQ</a:t>
            </a:r>
            <a:r>
              <a:rPr lang="zh-CN" altLang="en-US" sz="2400" dirty="0"/>
              <a:t>场景</a:t>
            </a:r>
            <a:endParaRPr lang="zh-CN" altLang="en-US" sz="2400" dirty="0"/>
          </a:p>
          <a:p>
            <a:pPr marL="342900" indent="-342900">
              <a:lnSpc>
                <a:spcPct val="90000"/>
              </a:lnSpc>
              <a:buFont typeface="Wingdings" panose="05000000000000000000" charset="0"/>
              <a:buChar char=""/>
            </a:pPr>
            <a:r>
              <a:rPr lang="en-US" altLang="zh-CN" sz="2400" dirty="0"/>
              <a:t>Kafka </a:t>
            </a:r>
            <a:r>
              <a:rPr lang="zh-CN" altLang="en-US" sz="2400" dirty="0"/>
              <a:t>架构剖析</a:t>
            </a:r>
            <a:endParaRPr lang="zh-CN" altLang="en-US" sz="2400" dirty="0"/>
          </a:p>
        </p:txBody>
      </p:sp>
      <p:sp>
        <p:nvSpPr>
          <p:cNvPr id="66" name="文本框 65"/>
          <p:cNvSpPr txBox="1"/>
          <p:nvPr/>
        </p:nvSpPr>
        <p:spPr>
          <a:xfrm>
            <a:off x="2176145" y="1337945"/>
            <a:ext cx="3469005" cy="423545"/>
          </a:xfrm>
          <a:prstGeom prst="rect">
            <a:avLst/>
          </a:prstGeom>
          <a:noFill/>
        </p:spPr>
        <p:txBody>
          <a:bodyPr wrap="square" rtlCol="0">
            <a:spAutoFit/>
          </a:bodyPr>
          <a:p>
            <a:pPr>
              <a:lnSpc>
                <a:spcPct val="90000"/>
              </a:lnSpc>
            </a:pPr>
            <a:r>
              <a:rPr lang="zh-CN" altLang="en-US" sz="2400"/>
              <a:t>第一章：初识</a:t>
            </a:r>
            <a:r>
              <a:rPr lang="en-US" altLang="zh-CN" sz="2400"/>
              <a:t>Kafka</a:t>
            </a:r>
            <a:endParaRPr lang="en-US" altLang="zh-CN" sz="2400"/>
          </a:p>
        </p:txBody>
      </p:sp>
      <p:sp>
        <p:nvSpPr>
          <p:cNvPr id="90" name="文本框 89"/>
          <p:cNvSpPr txBox="1"/>
          <p:nvPr/>
        </p:nvSpPr>
        <p:spPr>
          <a:xfrm>
            <a:off x="6282055" y="3508375"/>
            <a:ext cx="5518785" cy="1419860"/>
          </a:xfrm>
          <a:prstGeom prst="rect">
            <a:avLst/>
          </a:prstGeom>
          <a:noFill/>
        </p:spPr>
        <p:txBody>
          <a:bodyPr wrap="square" rtlCol="0">
            <a:spAutoFit/>
          </a:bodyPr>
          <a:p>
            <a:pPr marL="342900" indent="-342900">
              <a:lnSpc>
                <a:spcPct val="90000"/>
              </a:lnSpc>
              <a:buFont typeface="Wingdings" panose="05000000000000000000" charset="0"/>
              <a:buChar char=""/>
            </a:pPr>
            <a:r>
              <a:rPr lang="en-US" altLang="zh-CN" sz="2400" dirty="0"/>
              <a:t>Kafka</a:t>
            </a:r>
            <a:r>
              <a:rPr lang="zh-CN" altLang="en-US" sz="2400" dirty="0"/>
              <a:t>数据同步机制</a:t>
            </a:r>
            <a:endParaRPr lang="zh-CN" altLang="en-US" sz="2400" dirty="0"/>
          </a:p>
          <a:p>
            <a:pPr marL="342900" indent="-342900">
              <a:lnSpc>
                <a:spcPct val="90000"/>
              </a:lnSpc>
              <a:buFont typeface="Wingdings" panose="05000000000000000000" charset="0"/>
              <a:buChar char=""/>
            </a:pPr>
            <a:r>
              <a:rPr lang="en-US" altLang="zh-CN" sz="2400" dirty="0"/>
              <a:t>Kafka eagle</a:t>
            </a:r>
            <a:r>
              <a:rPr lang="zh-CN" altLang="en-US" sz="2400" dirty="0"/>
              <a:t>监控</a:t>
            </a:r>
            <a:endParaRPr lang="zh-CN" altLang="en-US" sz="2400" dirty="0"/>
          </a:p>
          <a:p>
            <a:pPr marL="342900" indent="-342900">
              <a:lnSpc>
                <a:spcPct val="90000"/>
              </a:lnSpc>
              <a:buFont typeface="Wingdings" panose="05000000000000000000" charset="0"/>
              <a:buChar char=""/>
            </a:pPr>
            <a:r>
              <a:rPr lang="en-US" altLang="zh-CN" sz="2400" dirty="0"/>
              <a:t>Flume</a:t>
            </a:r>
            <a:r>
              <a:rPr lang="zh-CN" altLang="en-US" sz="2400" dirty="0"/>
              <a:t>和</a:t>
            </a:r>
            <a:r>
              <a:rPr lang="en-US" altLang="zh-CN" sz="2400" dirty="0"/>
              <a:t>Kakfa Sink</a:t>
            </a:r>
            <a:r>
              <a:rPr lang="zh-CN" altLang="en-US" sz="2400" dirty="0"/>
              <a:t>集成</a:t>
            </a:r>
            <a:endParaRPr lang="zh-CN" altLang="en-US" sz="2400" dirty="0"/>
          </a:p>
          <a:p>
            <a:pPr marL="342900" indent="-342900">
              <a:lnSpc>
                <a:spcPct val="90000"/>
              </a:lnSpc>
              <a:buFont typeface="Wingdings" panose="05000000000000000000" charset="0"/>
              <a:buChar char=""/>
            </a:pPr>
            <a:r>
              <a:rPr lang="en-US" altLang="zh-CN" sz="2400" dirty="0"/>
              <a:t>Spring Boot</a:t>
            </a:r>
            <a:r>
              <a:rPr lang="zh-CN" altLang="en-US" sz="2400" dirty="0"/>
              <a:t>集成</a:t>
            </a:r>
            <a:r>
              <a:rPr lang="en-US" altLang="zh-CN" sz="2400" dirty="0"/>
              <a:t>Kafka</a:t>
            </a:r>
            <a:endParaRPr lang="en-US" altLang="zh-CN" sz="2400" dirty="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10105390" y="267970"/>
            <a:ext cx="1605915" cy="423545"/>
          </a:xfrm>
          <a:prstGeom prst="rect">
            <a:avLst/>
          </a:prstGeom>
          <a:noFill/>
        </p:spPr>
        <p:txBody>
          <a:bodyPr wrap="square" rtlCol="0">
            <a:spAutoFit/>
          </a:bodyPr>
          <a:p>
            <a:pPr>
              <a:lnSpc>
                <a:spcPct val="90000"/>
              </a:lnSpc>
            </a:pPr>
            <a:r>
              <a:rPr lang="en-US" altLang="zh-CN" sz="2400"/>
              <a:t>幂等性</a:t>
            </a:r>
            <a:endParaRPr lang="en-US" altLang="zh-CN" sz="2400"/>
          </a:p>
        </p:txBody>
      </p:sp>
      <p:sp>
        <p:nvSpPr>
          <p:cNvPr id="5" name="文本框 4"/>
          <p:cNvSpPr txBox="1"/>
          <p:nvPr/>
        </p:nvSpPr>
        <p:spPr>
          <a:xfrm>
            <a:off x="856615" y="691515"/>
            <a:ext cx="9968865" cy="3138170"/>
          </a:xfrm>
          <a:prstGeom prst="rect">
            <a:avLst/>
          </a:prstGeom>
          <a:noFill/>
        </p:spPr>
        <p:txBody>
          <a:bodyPr wrap="square" rtlCol="0">
            <a:spAutoFit/>
          </a:bodyPr>
          <a:p>
            <a:pPr>
              <a:lnSpc>
                <a:spcPct val="90000"/>
              </a:lnSpc>
            </a:pPr>
            <a:r>
              <a:rPr sz="2000"/>
              <a:t>幂等</a:t>
            </a:r>
            <a:r>
              <a:rPr lang="zh-CN" sz="2000"/>
              <a:t>又称为exactly once</a:t>
            </a:r>
            <a:r>
              <a:rPr sz="2000"/>
              <a:t>。要停止多次处理消息，必须仅将其持久化到Kafka </a:t>
            </a:r>
            <a:r>
              <a:rPr lang="en-US" sz="2000"/>
              <a:t>Topic</a:t>
            </a:r>
            <a:r>
              <a:rPr lang="zh-CN" altLang="en-US" sz="2000"/>
              <a:t>中仅仅</a:t>
            </a:r>
            <a:r>
              <a:rPr sz="2000"/>
              <a:t>一次。在初始化期间，</a:t>
            </a:r>
            <a:r>
              <a:rPr lang="en-US" sz="2000"/>
              <a:t>kafka</a:t>
            </a:r>
            <a:r>
              <a:rPr lang="zh-CN" altLang="en-US" sz="2000"/>
              <a:t>会给生产者生成一个</a:t>
            </a:r>
            <a:r>
              <a:rPr sz="2000"/>
              <a:t>唯一的ID称为</a:t>
            </a:r>
            <a:r>
              <a:rPr lang="en-US" sz="2000"/>
              <a:t>Producer </a:t>
            </a:r>
            <a:r>
              <a:rPr sz="2000"/>
              <a:t>ID或PID。</a:t>
            </a:r>
            <a:endParaRPr sz="2000"/>
          </a:p>
          <a:p>
            <a:pPr>
              <a:lnSpc>
                <a:spcPct val="90000"/>
              </a:lnSpc>
            </a:pPr>
            <a:endParaRPr sz="2000"/>
          </a:p>
          <a:p>
            <a:pPr>
              <a:lnSpc>
                <a:spcPct val="90000"/>
              </a:lnSpc>
            </a:pPr>
            <a:r>
              <a:rPr sz="2000"/>
              <a:t>PID和序列号与消息捆绑在一起，然后发送给</a:t>
            </a:r>
            <a:r>
              <a:rPr lang="en-US" sz="2000"/>
              <a:t>Broker</a:t>
            </a:r>
            <a:r>
              <a:rPr sz="2000"/>
              <a:t>。由于序列号从零开始并且单调递增，因此，仅当消息的序列号比该PID / TopicPartition对中最后提交的消息正好大1时，</a:t>
            </a:r>
            <a:r>
              <a:rPr lang="en-US" sz="2000"/>
              <a:t>Broker</a:t>
            </a:r>
            <a:r>
              <a:rPr sz="2000"/>
              <a:t>才会接受该消息。如果不是这种情况，则</a:t>
            </a:r>
            <a:r>
              <a:rPr lang="en-US" sz="2000"/>
              <a:t>Broker</a:t>
            </a:r>
            <a:r>
              <a:rPr lang="zh-CN" altLang="en-US" sz="2000"/>
              <a:t>认定是</a:t>
            </a:r>
            <a:r>
              <a:rPr sz="2000"/>
              <a:t>生产者重新发送该消息。</a:t>
            </a:r>
            <a:endParaRPr sz="2000"/>
          </a:p>
          <a:p>
            <a:pPr>
              <a:lnSpc>
                <a:spcPct val="90000"/>
              </a:lnSpc>
            </a:pPr>
            <a:endParaRPr sz="2000"/>
          </a:p>
          <a:p>
            <a:pPr>
              <a:lnSpc>
                <a:spcPct val="90000"/>
              </a:lnSpc>
            </a:pPr>
            <a:endParaRPr sz="2000"/>
          </a:p>
          <a:p>
            <a:pPr>
              <a:lnSpc>
                <a:spcPct val="90000"/>
              </a:lnSpc>
            </a:pPr>
            <a:r>
              <a:rPr sz="2000"/>
              <a:t>enable.idempotence</a:t>
            </a:r>
            <a:r>
              <a:rPr lang="en-US" sz="2000"/>
              <a:t>= false </a:t>
            </a:r>
            <a:r>
              <a:rPr lang="zh-CN" altLang="en-US" sz="2000"/>
              <a:t>默认</a:t>
            </a:r>
            <a:endParaRPr lang="zh-CN" altLang="en-US" sz="2000"/>
          </a:p>
          <a:p>
            <a:pPr>
              <a:lnSpc>
                <a:spcPct val="90000"/>
              </a:lnSpc>
            </a:pPr>
            <a:endParaRPr lang="zh-CN" altLang="en-US" sz="2000"/>
          </a:p>
          <a:p>
            <a:pPr>
              <a:lnSpc>
                <a:spcPct val="90000"/>
              </a:lnSpc>
            </a:pPr>
            <a:r>
              <a:rPr lang="zh-CN" altLang="en-US" sz="2000"/>
              <a:t>注意</a:t>
            </a:r>
            <a:r>
              <a:rPr lang="en-US" altLang="zh-CN" sz="2000"/>
              <a:t>:</a:t>
            </a:r>
            <a:r>
              <a:rPr lang="zh-CN" altLang="en-US" sz="2000"/>
              <a:t>在使用幂等性的时候，要求必须开启</a:t>
            </a:r>
            <a:r>
              <a:rPr lang="en-US" altLang="zh-CN" sz="2000"/>
              <a:t>retries=true</a:t>
            </a:r>
            <a:r>
              <a:rPr lang="zh-CN" altLang="en-US" sz="2000"/>
              <a:t>和</a:t>
            </a:r>
            <a:r>
              <a:rPr lang="en-US" altLang="zh-CN" sz="2000"/>
              <a:t>acks=all</a:t>
            </a:r>
            <a:endParaRPr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10105390" y="267970"/>
            <a:ext cx="1605915" cy="423545"/>
          </a:xfrm>
          <a:prstGeom prst="rect">
            <a:avLst/>
          </a:prstGeom>
          <a:noFill/>
        </p:spPr>
        <p:txBody>
          <a:bodyPr wrap="square" rtlCol="0">
            <a:spAutoFit/>
          </a:bodyPr>
          <a:p>
            <a:pPr>
              <a:lnSpc>
                <a:spcPct val="90000"/>
              </a:lnSpc>
            </a:pPr>
            <a:r>
              <a:rPr lang="zh-CN" altLang="en-US" sz="2400"/>
              <a:t>事务控制</a:t>
            </a:r>
            <a:endParaRPr lang="zh-CN" altLang="en-US" sz="2400"/>
          </a:p>
        </p:txBody>
      </p:sp>
      <p:sp>
        <p:nvSpPr>
          <p:cNvPr id="5" name="文本框 4"/>
          <p:cNvSpPr txBox="1"/>
          <p:nvPr/>
        </p:nvSpPr>
        <p:spPr>
          <a:xfrm>
            <a:off x="856615" y="776605"/>
            <a:ext cx="9968865" cy="4523105"/>
          </a:xfrm>
          <a:prstGeom prst="rect">
            <a:avLst/>
          </a:prstGeom>
          <a:noFill/>
        </p:spPr>
        <p:txBody>
          <a:bodyPr wrap="square" rtlCol="0">
            <a:spAutoFit/>
          </a:bodyPr>
          <a:p>
            <a:pPr>
              <a:lnSpc>
                <a:spcPct val="90000"/>
              </a:lnSpc>
            </a:pPr>
            <a:r>
              <a:rPr lang="en-US" altLang="zh-CN" sz="2000"/>
              <a:t>Kafka</a:t>
            </a:r>
            <a:r>
              <a:rPr lang="zh-CN" altLang="en-US" sz="2000"/>
              <a:t>的幂等性，只能保证一条记录的在分区发送的原子性，但是如果要保证多条记录（多分区）之间的完整性，这个时候就需要开启</a:t>
            </a:r>
            <a:r>
              <a:rPr lang="en-US" altLang="zh-CN" sz="2000"/>
              <a:t>kafk</a:t>
            </a:r>
            <a:r>
              <a:rPr lang="zh-CN" altLang="en-US" sz="2000"/>
              <a:t>的事务操作。</a:t>
            </a:r>
            <a:endParaRPr lang="zh-CN" altLang="en-US" sz="2000"/>
          </a:p>
          <a:p>
            <a:pPr>
              <a:lnSpc>
                <a:spcPct val="90000"/>
              </a:lnSpc>
            </a:pPr>
            <a:endParaRPr lang="zh-CN" altLang="en-US" sz="2000"/>
          </a:p>
          <a:p>
            <a:pPr>
              <a:lnSpc>
                <a:spcPct val="90000"/>
              </a:lnSpc>
            </a:pPr>
            <a:r>
              <a:rPr lang="zh-CN" altLang="en-US" sz="2000"/>
              <a:t>在</a:t>
            </a:r>
            <a:r>
              <a:rPr lang="en-US" altLang="zh-CN" sz="2000"/>
              <a:t>Kafka0.11.0.0</a:t>
            </a:r>
            <a:r>
              <a:rPr lang="zh-CN" altLang="en-US" sz="2000"/>
              <a:t>除了引入的幂等性的概念，同时也引入了事务的概念。通常</a:t>
            </a:r>
            <a:r>
              <a:rPr lang="en-US" altLang="zh-CN" sz="2000"/>
              <a:t>Kafka</a:t>
            </a:r>
            <a:r>
              <a:rPr lang="zh-CN" altLang="en-US" sz="2000"/>
              <a:t>的事务分为 </a:t>
            </a:r>
            <a:r>
              <a:rPr lang="zh-CN" altLang="en-US" sz="2000" b="1"/>
              <a:t>生产者事务</a:t>
            </a:r>
            <a:r>
              <a:rPr lang="en-US" altLang="zh-CN" sz="2000" b="1"/>
              <a:t>Only</a:t>
            </a:r>
            <a:r>
              <a:rPr lang="zh-CN" altLang="en-US" sz="2000"/>
              <a:t>、</a:t>
            </a:r>
            <a:r>
              <a:rPr lang="zh-CN" altLang="en-US" sz="2000" b="1"/>
              <a:t>消费者</a:t>
            </a:r>
            <a:r>
              <a:rPr lang="en-US" altLang="zh-CN" sz="2000" b="1"/>
              <a:t>&amp;</a:t>
            </a:r>
            <a:r>
              <a:rPr lang="zh-CN" altLang="en-US" sz="2000" b="1"/>
              <a:t>生产者事务</a:t>
            </a:r>
            <a:r>
              <a:rPr lang="zh-CN" altLang="en-US" sz="2000"/>
              <a:t>。一般来说默认消费者消费的消息的级别是</a:t>
            </a:r>
            <a:r>
              <a:rPr lang="en-US" altLang="zh-CN" sz="2000"/>
              <a:t>read_uncommited</a:t>
            </a:r>
            <a:r>
              <a:rPr lang="zh-CN" altLang="en-US" sz="2000"/>
              <a:t>数据，这有可能读取到事务失败的数据，所有在开启生产者事务之后，需要用户设置消费者的事务隔离级别。</a:t>
            </a:r>
            <a:endParaRPr lang="zh-CN" altLang="en-US" sz="2000"/>
          </a:p>
          <a:p>
            <a:pPr>
              <a:lnSpc>
                <a:spcPct val="90000"/>
              </a:lnSpc>
            </a:pPr>
            <a:endParaRPr lang="zh-CN" altLang="en-US" sz="2000"/>
          </a:p>
          <a:p>
            <a:pPr>
              <a:lnSpc>
                <a:spcPct val="90000"/>
              </a:lnSpc>
            </a:pPr>
            <a:r>
              <a:rPr lang="zh-CN" altLang="en-US" sz="2000"/>
              <a:t>isolation.level	</a:t>
            </a:r>
            <a:r>
              <a:rPr lang="en-US" altLang="zh-CN" sz="2000"/>
              <a:t>=  </a:t>
            </a:r>
            <a:r>
              <a:rPr lang="zh-CN" altLang="en-US" sz="2000"/>
              <a:t>read_uncommitted 默认</a:t>
            </a:r>
            <a:endParaRPr lang="zh-CN" altLang="en-US" sz="2000"/>
          </a:p>
          <a:p>
            <a:pPr>
              <a:lnSpc>
                <a:spcPct val="90000"/>
              </a:lnSpc>
            </a:pPr>
            <a:endParaRPr lang="zh-CN" altLang="en-US" sz="2000"/>
          </a:p>
          <a:p>
            <a:pPr>
              <a:lnSpc>
                <a:spcPct val="90000"/>
              </a:lnSpc>
            </a:pPr>
            <a:r>
              <a:rPr lang="zh-CN" altLang="en-US" sz="2000"/>
              <a:t>该选项有两个值read_committed</a:t>
            </a:r>
            <a:r>
              <a:rPr lang="en-US" altLang="zh-CN" sz="2000"/>
              <a:t>|</a:t>
            </a:r>
            <a:r>
              <a:rPr lang="zh-CN" altLang="en-US" sz="2000">
                <a:sym typeface="+mn-ea"/>
              </a:rPr>
              <a:t>read_uncommitted，如果开始事务控制，消费端必须将事务的隔离级别设置为read_committed</a:t>
            </a:r>
            <a:endParaRPr lang="zh-CN" altLang="en-US" sz="2000">
              <a:sym typeface="+mn-ea"/>
            </a:endParaRPr>
          </a:p>
          <a:p>
            <a:pPr>
              <a:lnSpc>
                <a:spcPct val="90000"/>
              </a:lnSpc>
            </a:pPr>
            <a:endParaRPr lang="zh-CN" altLang="en-US" sz="2000">
              <a:sym typeface="+mn-ea"/>
            </a:endParaRPr>
          </a:p>
          <a:p>
            <a:pPr>
              <a:lnSpc>
                <a:spcPct val="90000"/>
              </a:lnSpc>
            </a:pPr>
            <a:r>
              <a:rPr lang="zh-CN" altLang="en-US" sz="2000">
                <a:sym typeface="+mn-ea"/>
              </a:rPr>
              <a:t>开启的生产者事务的时候，只需要指定transactional.id属性即可，一旦开启了事务，默认生产者就已经开启了幂等性。但是要求"transactional.id"的取值必须是唯一的，同一时刻只能有一个"transactional.id"存储在，其他的将会被关闭。</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715" y="-19685"/>
            <a:ext cx="1663700" cy="869315"/>
          </a:xfrm>
          <a:prstGeom prst="rect">
            <a:avLst/>
          </a:prstGeom>
        </p:spPr>
      </p:pic>
      <p:sp>
        <p:nvSpPr>
          <p:cNvPr id="4" name="文本框 3"/>
          <p:cNvSpPr txBox="1"/>
          <p:nvPr/>
        </p:nvSpPr>
        <p:spPr>
          <a:xfrm>
            <a:off x="3901440" y="3067685"/>
            <a:ext cx="5060950" cy="534035"/>
          </a:xfrm>
          <a:prstGeom prst="rect">
            <a:avLst/>
          </a:prstGeom>
          <a:noFill/>
        </p:spPr>
        <p:txBody>
          <a:bodyPr wrap="square" rtlCol="0" anchor="t">
            <a:spAutoFit/>
          </a:bodyPr>
          <a:p>
            <a:pPr>
              <a:lnSpc>
                <a:spcPct val="90000"/>
              </a:lnSpc>
            </a:pPr>
            <a:r>
              <a:rPr lang="zh-CN" altLang="en-US" sz="3200">
                <a:sym typeface="+mn-ea"/>
              </a:rPr>
              <a:t>第五章</a:t>
            </a:r>
            <a:r>
              <a:rPr lang="en-US" altLang="zh-CN" sz="3200">
                <a:sym typeface="+mn-ea"/>
              </a:rPr>
              <a:t>:</a:t>
            </a:r>
            <a:r>
              <a:rPr lang="zh-CN" altLang="en-US" sz="3200">
                <a:sym typeface="+mn-ea"/>
              </a:rPr>
              <a:t>Kafka 架构进阶</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28660" y="15430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a:t>
            </a:r>
            <a:endParaRPr lang="zh-CN" altLang="en-US" sz="2400"/>
          </a:p>
        </p:txBody>
      </p:sp>
      <p:sp>
        <p:nvSpPr>
          <p:cNvPr id="5" name="文本框 4"/>
          <p:cNvSpPr txBox="1"/>
          <p:nvPr/>
        </p:nvSpPr>
        <p:spPr>
          <a:xfrm>
            <a:off x="696595" y="786765"/>
            <a:ext cx="10294620" cy="3823335"/>
          </a:xfrm>
          <a:prstGeom prst="rect">
            <a:avLst/>
          </a:prstGeom>
          <a:noFill/>
        </p:spPr>
        <p:txBody>
          <a:bodyPr wrap="square" rtlCol="0">
            <a:spAutoFit/>
          </a:bodyPr>
          <a:p>
            <a:pPr>
              <a:lnSpc>
                <a:spcPct val="90000"/>
              </a:lnSpc>
            </a:pPr>
            <a:r>
              <a:rPr lang="zh-CN" altLang="en-US"/>
              <a:t>Kafka的Topic被分为多个分区，分区是是按照Segments存储文件块。分区日志是存储在磁盘上的日志序列，Kafka可以保证分区里的事件是有序的。其中Leader负责对应分区的读写、Follower负责同步分区的数据，0.11 版本之前Kafka使用highwatermarker机制保证数据的同步，但是基于highwatermarker的同步数据可能会导致数据的不一致或者是乱序。在Kafka数据同步有以下概念。</a:t>
            </a:r>
            <a:endParaRPr lang="zh-CN" altLang="en-US"/>
          </a:p>
          <a:p>
            <a:pPr>
              <a:lnSpc>
                <a:spcPct val="90000"/>
              </a:lnSpc>
            </a:pPr>
            <a:endParaRPr lang="zh-CN" altLang="en-US"/>
          </a:p>
          <a:p>
            <a:pPr>
              <a:lnSpc>
                <a:spcPct val="90000"/>
              </a:lnSpc>
            </a:pPr>
            <a:r>
              <a:rPr lang="zh-CN" altLang="en-US"/>
              <a:t>LEO：log end offset 标识的是每个分区中最后一条消息的下一个位置，分区的每个副本都有自己的          LEO.</a:t>
            </a:r>
            <a:endParaRPr lang="zh-CN" altLang="en-US"/>
          </a:p>
          <a:p>
            <a:pPr>
              <a:lnSpc>
                <a:spcPct val="90000"/>
              </a:lnSpc>
            </a:pPr>
            <a:endParaRPr lang="zh-CN" altLang="en-US"/>
          </a:p>
          <a:p>
            <a:pPr>
              <a:lnSpc>
                <a:spcPct val="90000"/>
              </a:lnSpc>
            </a:pPr>
            <a:r>
              <a:rPr lang="zh-CN" altLang="en-US"/>
              <a:t>HW: high watermarker称为高水位线，所有HW之前的的数据都理解是已经备份的,当所有节点都备 份成功，Leader会更新水位线。</a:t>
            </a:r>
            <a:endParaRPr lang="zh-CN" altLang="en-US"/>
          </a:p>
          <a:p>
            <a:pPr>
              <a:lnSpc>
                <a:spcPct val="90000"/>
              </a:lnSpc>
            </a:pPr>
            <a:endParaRPr lang="zh-CN" altLang="en-US"/>
          </a:p>
          <a:p>
            <a:pPr>
              <a:lnSpc>
                <a:spcPct val="90000"/>
              </a:lnSpc>
            </a:pPr>
            <a:r>
              <a:rPr lang="zh-CN" altLang="en-US"/>
              <a:t>ISR:In-sync-replicas,kafka的leader会维护一份处于同步的副本集和，如果在`replica.lag.time.max.ms`时间内系统没有发送fetch请求，或者已然在发送请求，但是在该限定时间内没有赶上Leader的数据就被剔除ISR列表。在Kafka-0.9.0版本剔除`replica.lag.max.messages`消息个数限定，因为这个会导致其他的Broker节点频繁的加入和退出ISR。</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28660" y="15430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a:t>
            </a:r>
            <a:endParaRPr lang="zh-CN" altLang="en-US" sz="2400"/>
          </a:p>
        </p:txBody>
      </p:sp>
      <p:sp>
        <p:nvSpPr>
          <p:cNvPr id="5" name="文本框 4"/>
          <p:cNvSpPr txBox="1"/>
          <p:nvPr/>
        </p:nvSpPr>
        <p:spPr>
          <a:xfrm>
            <a:off x="696595" y="786765"/>
            <a:ext cx="10294620" cy="3823335"/>
          </a:xfrm>
          <a:prstGeom prst="rect">
            <a:avLst/>
          </a:prstGeom>
          <a:noFill/>
        </p:spPr>
        <p:txBody>
          <a:bodyPr wrap="square" rtlCol="0">
            <a:spAutoFit/>
          </a:bodyPr>
          <a:p>
            <a:pPr>
              <a:lnSpc>
                <a:spcPct val="90000"/>
              </a:lnSpc>
            </a:pPr>
            <a:r>
              <a:rPr lang="zh-CN" altLang="en-US"/>
              <a:t>Kafka的Topic被分为多个分区，分区是是按照Segments存储文件块。分区日志是存储在磁盘上的日志序列，Kafka可以保证分区里的事件是有序的。其中Leader负责对应分区的读写、Follower负责同步分区的数据，0.11 版本之前Kafka使用highwatermarker机制保证数据的同步，但是基于highwatermarker的同步数据可能会导致数据的不一致或者是乱序。在Kafka数据同步有以下概念。</a:t>
            </a:r>
            <a:endParaRPr lang="zh-CN" altLang="en-US"/>
          </a:p>
          <a:p>
            <a:pPr>
              <a:lnSpc>
                <a:spcPct val="90000"/>
              </a:lnSpc>
            </a:pPr>
            <a:endParaRPr lang="zh-CN" altLang="en-US"/>
          </a:p>
          <a:p>
            <a:pPr>
              <a:lnSpc>
                <a:spcPct val="90000"/>
              </a:lnSpc>
            </a:pPr>
            <a:r>
              <a:rPr lang="zh-CN" altLang="en-US"/>
              <a:t>LEO：log end offset 标识的是每个分区中最后一条消息的下一个位置，分区的每个副本都有自己的          LEO.</a:t>
            </a:r>
            <a:endParaRPr lang="zh-CN" altLang="en-US"/>
          </a:p>
          <a:p>
            <a:pPr>
              <a:lnSpc>
                <a:spcPct val="90000"/>
              </a:lnSpc>
            </a:pPr>
            <a:endParaRPr lang="zh-CN" altLang="en-US"/>
          </a:p>
          <a:p>
            <a:pPr>
              <a:lnSpc>
                <a:spcPct val="90000"/>
              </a:lnSpc>
            </a:pPr>
            <a:r>
              <a:rPr lang="zh-CN" altLang="en-US"/>
              <a:t>HW: high watermarker称为高水位线，所有HW之前的的数据都理解是已经备份的,当所有节点都备 份成功，Leader会更新水位线。</a:t>
            </a:r>
            <a:endParaRPr lang="zh-CN" altLang="en-US"/>
          </a:p>
          <a:p>
            <a:pPr>
              <a:lnSpc>
                <a:spcPct val="90000"/>
              </a:lnSpc>
            </a:pPr>
            <a:endParaRPr lang="zh-CN" altLang="en-US"/>
          </a:p>
          <a:p>
            <a:pPr>
              <a:lnSpc>
                <a:spcPct val="90000"/>
              </a:lnSpc>
            </a:pPr>
            <a:r>
              <a:rPr lang="zh-CN" altLang="en-US"/>
              <a:t>ISR:In-sync-replicas,kafka的leader会维护一份处于同步的副本集和，如果在`replica.lag.time.max.ms`时间内系统没有发送fetch请求，或者已然在发送请求，但是在该限定时间内没有赶上Leader的数据就被剔除ISR列表。在Kafka-0.9.0版本剔除`replica.lag.max.messages`消息个数限定，因为这个会导致其他的Broker节点频繁的加入和退出ISR。</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6" name="文本框 5"/>
          <p:cNvSpPr txBox="1"/>
          <p:nvPr/>
        </p:nvSpPr>
        <p:spPr>
          <a:xfrm>
            <a:off x="1148715" y="1389380"/>
            <a:ext cx="10259060" cy="645160"/>
          </a:xfrm>
          <a:prstGeom prst="rect">
            <a:avLst/>
          </a:prstGeom>
          <a:noFill/>
        </p:spPr>
        <p:txBody>
          <a:bodyPr wrap="square" rtlCol="0">
            <a:spAutoFit/>
          </a:bodyPr>
          <a:p>
            <a:pPr>
              <a:lnSpc>
                <a:spcPct val="90000"/>
              </a:lnSpc>
            </a:pPr>
            <a:r>
              <a:rPr lang="zh-CN" altLang="en-US" sz="2000"/>
              <a:t>①：High Watermark Truncation followed by Immediate Leader Election（数据丢失）</a:t>
            </a:r>
            <a:endParaRPr lang="zh-CN" altLang="en-US" sz="2000"/>
          </a:p>
          <a:p>
            <a:pPr>
              <a:lnSpc>
                <a:spcPct val="90000"/>
              </a:lnSpc>
            </a:pPr>
            <a:endParaRPr lang="zh-CN" altLang="en-US" sz="2000"/>
          </a:p>
        </p:txBody>
      </p:sp>
      <p:pic>
        <p:nvPicPr>
          <p:cNvPr id="9" name="图片 8"/>
          <p:cNvPicPr>
            <a:picLocks noChangeAspect="1"/>
          </p:cNvPicPr>
          <p:nvPr/>
        </p:nvPicPr>
        <p:blipFill>
          <a:blip r:embed="rId2"/>
          <a:stretch>
            <a:fillRect/>
          </a:stretch>
        </p:blipFill>
        <p:spPr>
          <a:xfrm>
            <a:off x="1263650" y="1832610"/>
            <a:ext cx="9108440" cy="3295015"/>
          </a:xfrm>
          <a:prstGeom prst="rect">
            <a:avLst/>
          </a:prstGeom>
        </p:spPr>
      </p:pic>
      <p:sp>
        <p:nvSpPr>
          <p:cNvPr id="10" name="文本框 9"/>
          <p:cNvSpPr txBox="1"/>
          <p:nvPr/>
        </p:nvSpPr>
        <p:spPr>
          <a:xfrm>
            <a:off x="8773160" y="5727065"/>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6" name="文本框 5"/>
          <p:cNvSpPr txBox="1"/>
          <p:nvPr/>
        </p:nvSpPr>
        <p:spPr>
          <a:xfrm>
            <a:off x="1148715" y="1389380"/>
            <a:ext cx="10259060" cy="368300"/>
          </a:xfrm>
          <a:prstGeom prst="rect">
            <a:avLst/>
          </a:prstGeom>
          <a:noFill/>
        </p:spPr>
        <p:txBody>
          <a:bodyPr wrap="square" rtlCol="0">
            <a:spAutoFit/>
          </a:bodyPr>
          <a:p>
            <a:pPr>
              <a:lnSpc>
                <a:spcPct val="90000"/>
              </a:lnSpc>
            </a:pPr>
            <a:r>
              <a:rPr lang="zh-CN" altLang="en-US" sz="2000"/>
              <a:t> ②:  Replica Divergence on Restart after Multiple Hard Failures（数据不一致）</a:t>
            </a:r>
            <a:endParaRPr lang="zh-CN" altLang="en-US" sz="2000"/>
          </a:p>
        </p:txBody>
      </p:sp>
      <p:pic>
        <p:nvPicPr>
          <p:cNvPr id="5" name="图片 4"/>
          <p:cNvPicPr>
            <a:picLocks noChangeAspect="1"/>
          </p:cNvPicPr>
          <p:nvPr/>
        </p:nvPicPr>
        <p:blipFill>
          <a:blip r:embed="rId2"/>
          <a:stretch>
            <a:fillRect/>
          </a:stretch>
        </p:blipFill>
        <p:spPr>
          <a:xfrm>
            <a:off x="754380" y="1879600"/>
            <a:ext cx="10126345" cy="4096385"/>
          </a:xfrm>
          <a:prstGeom prst="rect">
            <a:avLst/>
          </a:prstGeom>
        </p:spPr>
      </p:pic>
      <p:sp>
        <p:nvSpPr>
          <p:cNvPr id="8" name="文本框 7"/>
          <p:cNvSpPr txBox="1"/>
          <p:nvPr/>
        </p:nvSpPr>
        <p:spPr>
          <a:xfrm>
            <a:off x="8602345" y="6127750"/>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7" name="文本框 6"/>
          <p:cNvSpPr txBox="1"/>
          <p:nvPr/>
        </p:nvSpPr>
        <p:spPr>
          <a:xfrm>
            <a:off x="1148715" y="767715"/>
            <a:ext cx="9338310" cy="423545"/>
          </a:xfrm>
          <a:prstGeom prst="rect">
            <a:avLst/>
          </a:prstGeom>
          <a:noFill/>
        </p:spPr>
        <p:txBody>
          <a:bodyPr wrap="square" rtlCol="0">
            <a:spAutoFit/>
          </a:bodyPr>
          <a:p>
            <a:pPr>
              <a:lnSpc>
                <a:spcPct val="90000"/>
              </a:lnSpc>
            </a:pPr>
            <a:r>
              <a:rPr lang="en-US" altLang="zh-CN" sz="2400"/>
              <a:t>kafka-0.11+</a:t>
            </a:r>
            <a:r>
              <a:rPr lang="zh-CN" altLang="en-US" sz="2400"/>
              <a:t>版本</a:t>
            </a:r>
            <a:endParaRPr lang="zh-CN" altLang="en-US" sz="2400"/>
          </a:p>
        </p:txBody>
      </p:sp>
      <p:sp>
        <p:nvSpPr>
          <p:cNvPr id="8" name="文本框 7"/>
          <p:cNvSpPr txBox="1"/>
          <p:nvPr/>
        </p:nvSpPr>
        <p:spPr>
          <a:xfrm>
            <a:off x="1148715" y="1350010"/>
            <a:ext cx="4742815" cy="3823335"/>
          </a:xfrm>
          <a:prstGeom prst="rect">
            <a:avLst/>
          </a:prstGeom>
          <a:noFill/>
        </p:spPr>
        <p:txBody>
          <a:bodyPr wrap="square" rtlCol="0">
            <a:spAutoFit/>
          </a:bodyPr>
          <a:p>
            <a:pPr>
              <a:lnSpc>
                <a:spcPct val="90000"/>
              </a:lnSpc>
            </a:pPr>
            <a:r>
              <a:rPr lang="zh-CN" altLang="en-US"/>
              <a:t>可以看出0.11版本之前Kafka的副本备份机制的设计存在问题。依赖HW的概念实现数据同步，但是存在数据不一致问题和丢失数据问题，因此Kafka-0.11版本引入了 Leader Epoch解决这个问题，不在使用HW作为数据截断的依据。而是已引入了Leader epoch的概念，任意一个Leader持有一个LeaderEpoch。该LeaderEpoch这是一个由Controller管理的32位数字，存储在Zookeeper的分区状态信息中，并作为LeaderAndIsrRequest的一部分传递给每个新的Leader。Leader接受Producer请求数据上使用LeaderEpoch标记每个Message。然后，该LeaderEpoch编号将通过复制协议传播，并用于替换HW标记，作为消息截断的参考点。</a:t>
            </a:r>
            <a:endParaRPr lang="zh-CN" altLang="en-US"/>
          </a:p>
        </p:txBody>
      </p:sp>
      <p:pic>
        <p:nvPicPr>
          <p:cNvPr id="5" name="图片 4"/>
          <p:cNvPicPr>
            <a:picLocks noChangeAspect="1"/>
          </p:cNvPicPr>
          <p:nvPr/>
        </p:nvPicPr>
        <p:blipFill>
          <a:blip r:embed="rId2"/>
          <a:stretch>
            <a:fillRect/>
          </a:stretch>
        </p:blipFill>
        <p:spPr>
          <a:xfrm>
            <a:off x="5891530" y="1350010"/>
            <a:ext cx="6220460"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数据同步机制-Leader Eposch</a:t>
            </a:r>
            <a:endParaRPr lang="en-US" altLang="zh-CN" sz="2400"/>
          </a:p>
        </p:txBody>
      </p:sp>
      <p:sp>
        <p:nvSpPr>
          <p:cNvPr id="6" name="文本框 5"/>
          <p:cNvSpPr txBox="1"/>
          <p:nvPr/>
        </p:nvSpPr>
        <p:spPr>
          <a:xfrm>
            <a:off x="658495" y="937260"/>
            <a:ext cx="10692765" cy="3188335"/>
          </a:xfrm>
          <a:prstGeom prst="rect">
            <a:avLst/>
          </a:prstGeom>
          <a:noFill/>
        </p:spPr>
        <p:txBody>
          <a:bodyPr wrap="square" rtlCol="0">
            <a:spAutoFit/>
          </a:bodyPr>
          <a:p>
            <a:pPr>
              <a:lnSpc>
                <a:spcPct val="90000"/>
              </a:lnSpc>
            </a:pPr>
            <a:r>
              <a:rPr lang="zh-CN" altLang="en-US" sz="1600" b="1"/>
              <a:t>改进消息格式，以便每个消息集都带有一个4字节的Leader Epoch号。在每个日志目录中，会创建一个新的Leader Epoch Sequence文件，在其中存储Leader Epoch的序列和在该Epoch中生成的消息的Start Offset。它也缓存在每个副本中，也缓存在内存中。</a:t>
            </a:r>
            <a:endParaRPr lang="zh-CN" altLang="en-US" sz="1600" b="1"/>
          </a:p>
          <a:p>
            <a:pPr>
              <a:lnSpc>
                <a:spcPct val="90000"/>
              </a:lnSpc>
            </a:pPr>
            <a:endParaRPr lang="zh-CN" altLang="en-US" sz="1600" b="1"/>
          </a:p>
          <a:p>
            <a:pPr>
              <a:lnSpc>
                <a:spcPct val="90000"/>
              </a:lnSpc>
            </a:pPr>
            <a:r>
              <a:rPr lang="zh-CN" altLang="en-US" sz="1600" b="1"/>
              <a:t>follower变成Leader</a:t>
            </a:r>
            <a:endParaRPr lang="zh-CN" altLang="en-US" sz="1600" b="1"/>
          </a:p>
          <a:p>
            <a:pPr>
              <a:lnSpc>
                <a:spcPct val="90000"/>
              </a:lnSpc>
            </a:pPr>
            <a:endParaRPr lang="zh-CN" altLang="en-US" sz="1600" b="1"/>
          </a:p>
          <a:p>
            <a:pPr>
              <a:lnSpc>
                <a:spcPct val="90000"/>
              </a:lnSpc>
            </a:pPr>
            <a:r>
              <a:rPr lang="zh-CN" altLang="en-US" sz="1600" b="1"/>
              <a:t>当Follower成为Leader时，它首先将新的Leader Epoch和副本的LEO添加到Leader Epoch Sequence序列文件的末尾并刷新数据。给Leader产生的每个新消息集都带有新的“Leader Epoch”标记。</a:t>
            </a:r>
            <a:endParaRPr lang="zh-CN" altLang="en-US" sz="1600" b="1"/>
          </a:p>
          <a:p>
            <a:pPr>
              <a:lnSpc>
                <a:spcPct val="90000"/>
              </a:lnSpc>
            </a:pPr>
            <a:endParaRPr lang="zh-CN" altLang="en-US" sz="1600" b="1"/>
          </a:p>
          <a:p>
            <a:pPr>
              <a:lnSpc>
                <a:spcPct val="90000"/>
              </a:lnSpc>
            </a:pPr>
            <a:r>
              <a:rPr lang="zh-CN" altLang="en-US" sz="1600" b="1"/>
              <a:t>Leader变成Follower</a:t>
            </a:r>
            <a:endParaRPr lang="zh-CN" altLang="en-US" sz="1600" b="1"/>
          </a:p>
          <a:p>
            <a:pPr>
              <a:lnSpc>
                <a:spcPct val="90000"/>
              </a:lnSpc>
            </a:pPr>
            <a:endParaRPr lang="zh-CN" altLang="en-US" sz="1600" b="1"/>
          </a:p>
          <a:p>
            <a:pPr>
              <a:lnSpc>
                <a:spcPct val="90000"/>
              </a:lnSpc>
            </a:pPr>
            <a:r>
              <a:rPr lang="zh-CN" altLang="en-US" sz="1600" b="1"/>
              <a:t>如果需要需要从本地的Leader Epoch Sequence加载数据，将数据存储在内存中，给相应的分区的Leader发送epoch 请求，该请求包含最新的EpochID,StartOffset信息.Leader接收到信息以后返回该EpochID所对应的LastOffset信息。该信息可能是最新EpochID的StartOffset或者是当前EpochID的Log End Offset信息.</a:t>
            </a:r>
            <a:endParaRPr lang="zh-CN" altLang="en-US" sz="16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数据同步机制-Leader Epoch</a:t>
            </a:r>
            <a:endParaRPr lang="en-US" altLang="zh-CN" sz="2400"/>
          </a:p>
        </p:txBody>
      </p:sp>
      <p:sp>
        <p:nvSpPr>
          <p:cNvPr id="5" name="文本框 4"/>
          <p:cNvSpPr txBox="1"/>
          <p:nvPr/>
        </p:nvSpPr>
        <p:spPr>
          <a:xfrm>
            <a:off x="827405" y="946785"/>
            <a:ext cx="10451465" cy="423545"/>
          </a:xfrm>
          <a:prstGeom prst="rect">
            <a:avLst/>
          </a:prstGeom>
          <a:noFill/>
        </p:spPr>
        <p:txBody>
          <a:bodyPr wrap="square" rtlCol="0">
            <a:spAutoFit/>
          </a:bodyPr>
          <a:p>
            <a:pPr>
              <a:lnSpc>
                <a:spcPct val="90000"/>
              </a:lnSpc>
            </a:pPr>
            <a:r>
              <a:rPr lang="zh-CN" altLang="en-US" sz="2400"/>
              <a:t>情形1：</a:t>
            </a:r>
            <a:r>
              <a:rPr lang="en-US" altLang="zh-CN" sz="2400"/>
              <a:t>Fllower</a:t>
            </a:r>
            <a:r>
              <a:rPr lang="zh-CN" altLang="en-US" sz="2400"/>
              <a:t>的</a:t>
            </a:r>
            <a:r>
              <a:rPr lang="en-US" altLang="zh-CN" sz="2400"/>
              <a:t>Offset</a:t>
            </a:r>
            <a:r>
              <a:rPr lang="zh-CN" altLang="en-US" sz="2400"/>
              <a:t>比</a:t>
            </a:r>
            <a:r>
              <a:rPr lang="en-US" altLang="zh-CN" sz="2400"/>
              <a:t>Leader</a:t>
            </a:r>
            <a:r>
              <a:rPr lang="zh-CN" altLang="en-US" sz="2400"/>
              <a:t>的小</a:t>
            </a:r>
            <a:endParaRPr lang="zh-CN" altLang="en-US" sz="2400"/>
          </a:p>
        </p:txBody>
      </p:sp>
      <p:pic>
        <p:nvPicPr>
          <p:cNvPr id="7" name="图片 6"/>
          <p:cNvPicPr>
            <a:picLocks noChangeAspect="1"/>
          </p:cNvPicPr>
          <p:nvPr/>
        </p:nvPicPr>
        <p:blipFill>
          <a:blip r:embed="rId2"/>
          <a:stretch>
            <a:fillRect/>
          </a:stretch>
        </p:blipFill>
        <p:spPr>
          <a:xfrm>
            <a:off x="827405" y="1459230"/>
            <a:ext cx="10334625" cy="1146810"/>
          </a:xfrm>
          <a:prstGeom prst="rect">
            <a:avLst/>
          </a:prstGeom>
        </p:spPr>
      </p:pic>
      <p:sp>
        <p:nvSpPr>
          <p:cNvPr id="8" name="文本框 7"/>
          <p:cNvSpPr txBox="1"/>
          <p:nvPr/>
        </p:nvSpPr>
        <p:spPr>
          <a:xfrm>
            <a:off x="827405" y="2737485"/>
            <a:ext cx="9688830" cy="920750"/>
          </a:xfrm>
          <a:prstGeom prst="rect">
            <a:avLst/>
          </a:prstGeom>
          <a:noFill/>
        </p:spPr>
        <p:txBody>
          <a:bodyPr wrap="square" rtlCol="0">
            <a:spAutoFit/>
          </a:bodyPr>
          <a:p>
            <a:pPr>
              <a:lnSpc>
                <a:spcPct val="90000"/>
              </a:lnSpc>
            </a:pPr>
            <a:r>
              <a:rPr lang="zh-CN" altLang="en-US" sz="2400"/>
              <a:t>情形</a:t>
            </a:r>
            <a:r>
              <a:rPr lang="en-US" altLang="zh-CN" sz="2400"/>
              <a:t>2</a:t>
            </a:r>
            <a:r>
              <a:rPr lang="zh-CN" altLang="en-US" sz="2400"/>
              <a:t>：</a:t>
            </a:r>
            <a:r>
              <a:rPr lang="en-US" altLang="zh-CN"/>
              <a:t>用户的Leader Epoch的信息startOffset信息比Leader返回的LastOffset要大，Follower回去重置自己的Leader Epoch文件，将Offset修改为Leader的LastOffset信息，并且截断自己的日志信息。</a:t>
            </a:r>
            <a:endParaRPr lang="en-US" altLang="zh-CN"/>
          </a:p>
        </p:txBody>
      </p:sp>
      <p:pic>
        <p:nvPicPr>
          <p:cNvPr id="10" name="图片 9"/>
          <p:cNvPicPr>
            <a:picLocks noChangeAspect="1"/>
          </p:cNvPicPr>
          <p:nvPr/>
        </p:nvPicPr>
        <p:blipFill>
          <a:blip r:embed="rId3"/>
          <a:stretch>
            <a:fillRect/>
          </a:stretch>
        </p:blipFill>
        <p:spPr>
          <a:xfrm>
            <a:off x="827405" y="3658235"/>
            <a:ext cx="10097135" cy="1314450"/>
          </a:xfrm>
          <a:prstGeom prst="rect">
            <a:avLst/>
          </a:prstGeom>
        </p:spPr>
      </p:pic>
      <p:sp>
        <p:nvSpPr>
          <p:cNvPr id="11" name="文本框 10"/>
          <p:cNvSpPr txBox="1"/>
          <p:nvPr/>
        </p:nvSpPr>
        <p:spPr>
          <a:xfrm>
            <a:off x="827405" y="5034280"/>
            <a:ext cx="10266045" cy="837565"/>
          </a:xfrm>
          <a:prstGeom prst="rect">
            <a:avLst/>
          </a:prstGeom>
          <a:noFill/>
        </p:spPr>
        <p:txBody>
          <a:bodyPr wrap="square" rtlCol="0">
            <a:spAutoFit/>
          </a:bodyPr>
          <a:p>
            <a:pPr>
              <a:lnSpc>
                <a:spcPct val="90000"/>
              </a:lnSpc>
            </a:pPr>
            <a:r>
              <a:rPr lang="en-US" altLang="zh-CN"/>
              <a:t>Follower在提取过程中，如果关注者看到的LeaderEpoch消息集大于其最新的LeaderEpoch，则会在其LeaderEpochSequence中添加新的LeaderEpoch和起始偏移量，并将Epoch数据文件刷新到磁盘。同时将Fetch的日志信息刷新到本地日志文件。</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p:txBody>
          <a:bodyPr/>
          <a:p>
            <a:pPr rtl="0"/>
            <a:r>
              <a:rPr lang="en-US" altLang="zh-CN" noProof="0"/>
              <a:t>http://mashibing.com</a:t>
            </a:r>
            <a:endParaRPr lang="zh-CN" altLang="en-US" noProof="0" dirty="0"/>
          </a:p>
        </p:txBody>
      </p:sp>
      <p:sp>
        <p:nvSpPr>
          <p:cNvPr id="3" name="文本框 2"/>
          <p:cNvSpPr txBox="1"/>
          <p:nvPr/>
        </p:nvSpPr>
        <p:spPr>
          <a:xfrm>
            <a:off x="3755390" y="2950210"/>
            <a:ext cx="4678045" cy="534035"/>
          </a:xfrm>
          <a:prstGeom prst="rect">
            <a:avLst/>
          </a:prstGeom>
          <a:noFill/>
        </p:spPr>
        <p:txBody>
          <a:bodyPr wrap="square" rtlCol="0" anchor="t">
            <a:spAutoFit/>
          </a:bodyPr>
          <a:p>
            <a:pPr>
              <a:lnSpc>
                <a:spcPct val="90000"/>
              </a:lnSpc>
            </a:pPr>
            <a:r>
              <a:rPr lang="zh-CN" altLang="en-US" sz="3200">
                <a:sym typeface="+mn-ea"/>
              </a:rPr>
              <a:t>章节一、初识</a:t>
            </a:r>
            <a:r>
              <a:rPr lang="en-US" altLang="zh-CN" sz="3200">
                <a:sym typeface="+mn-ea"/>
              </a:rPr>
              <a:t>Kafka</a:t>
            </a:r>
            <a:endParaRPr lang="zh-CN" altLang="en-US" sz="320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10" name="文本框 9"/>
          <p:cNvSpPr txBox="1"/>
          <p:nvPr/>
        </p:nvSpPr>
        <p:spPr>
          <a:xfrm>
            <a:off x="8773160" y="5727065"/>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pic>
        <p:nvPicPr>
          <p:cNvPr id="5" name="图片 4"/>
          <p:cNvPicPr>
            <a:picLocks noChangeAspect="1"/>
          </p:cNvPicPr>
          <p:nvPr/>
        </p:nvPicPr>
        <p:blipFill>
          <a:blip r:embed="rId2"/>
          <a:stretch>
            <a:fillRect/>
          </a:stretch>
        </p:blipFill>
        <p:spPr>
          <a:xfrm>
            <a:off x="493395" y="1567180"/>
            <a:ext cx="11202035" cy="3723005"/>
          </a:xfrm>
          <a:prstGeom prst="rect">
            <a:avLst/>
          </a:prstGeom>
        </p:spPr>
      </p:pic>
      <p:sp>
        <p:nvSpPr>
          <p:cNvPr id="7" name="文本框 6"/>
          <p:cNvSpPr txBox="1"/>
          <p:nvPr/>
        </p:nvSpPr>
        <p:spPr>
          <a:xfrm>
            <a:off x="554355" y="1128395"/>
            <a:ext cx="11141075" cy="339725"/>
          </a:xfrm>
          <a:prstGeom prst="rect">
            <a:avLst/>
          </a:prstGeom>
          <a:noFill/>
        </p:spPr>
        <p:txBody>
          <a:bodyPr wrap="square" rtlCol="0">
            <a:spAutoFit/>
          </a:bodyPr>
          <a:p>
            <a:pPr>
              <a:lnSpc>
                <a:spcPct val="90000"/>
              </a:lnSpc>
            </a:pPr>
            <a:r>
              <a:rPr lang="zh-CN" altLang="en-US">
                <a:sym typeface="+mn-ea"/>
              </a:rPr>
              <a:t>High Watermark Truncation followed by Immediate Leader Election（数据丢失）</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8300085" y="135255"/>
            <a:ext cx="3745865"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数据同步机制-HW</a:t>
            </a:r>
            <a:endParaRPr lang="en-US" altLang="zh-CN" sz="2400"/>
          </a:p>
        </p:txBody>
      </p:sp>
      <p:sp>
        <p:nvSpPr>
          <p:cNvPr id="6" name="文本框 5"/>
          <p:cNvSpPr txBox="1"/>
          <p:nvPr/>
        </p:nvSpPr>
        <p:spPr>
          <a:xfrm>
            <a:off x="1148715" y="1389380"/>
            <a:ext cx="10259060" cy="368300"/>
          </a:xfrm>
          <a:prstGeom prst="rect">
            <a:avLst/>
          </a:prstGeom>
          <a:noFill/>
        </p:spPr>
        <p:txBody>
          <a:bodyPr wrap="square" rtlCol="0">
            <a:spAutoFit/>
          </a:bodyPr>
          <a:p>
            <a:pPr>
              <a:lnSpc>
                <a:spcPct val="90000"/>
              </a:lnSpc>
            </a:pPr>
            <a:r>
              <a:rPr lang="zh-CN" altLang="en-US" sz="2000"/>
              <a:t> ②:  Replica Divergence on Restart after Multiple Hard Failures（数据不一致）</a:t>
            </a:r>
            <a:endParaRPr lang="zh-CN" altLang="en-US" sz="2000"/>
          </a:p>
        </p:txBody>
      </p:sp>
      <p:sp>
        <p:nvSpPr>
          <p:cNvPr id="8" name="文本框 7"/>
          <p:cNvSpPr txBox="1"/>
          <p:nvPr/>
        </p:nvSpPr>
        <p:spPr>
          <a:xfrm>
            <a:off x="8602345" y="6127750"/>
            <a:ext cx="3140710" cy="423545"/>
          </a:xfrm>
          <a:prstGeom prst="rect">
            <a:avLst/>
          </a:prstGeom>
          <a:noFill/>
        </p:spPr>
        <p:txBody>
          <a:bodyPr wrap="square" rtlCol="0">
            <a:spAutoFit/>
          </a:bodyPr>
          <a:p>
            <a:pPr>
              <a:lnSpc>
                <a:spcPct val="90000"/>
              </a:lnSpc>
            </a:pPr>
            <a:r>
              <a:rPr lang="en-US" altLang="zh-CN" sz="2400"/>
              <a:t>kafka-0.11</a:t>
            </a:r>
            <a:r>
              <a:rPr lang="zh-CN" altLang="en-US" sz="2400"/>
              <a:t>以前版本</a:t>
            </a:r>
            <a:endParaRPr lang="zh-CN" altLang="en-US" sz="2400"/>
          </a:p>
        </p:txBody>
      </p:sp>
      <p:pic>
        <p:nvPicPr>
          <p:cNvPr id="7" name="图片 6"/>
          <p:cNvPicPr>
            <a:picLocks noChangeAspect="1"/>
          </p:cNvPicPr>
          <p:nvPr/>
        </p:nvPicPr>
        <p:blipFill>
          <a:blip r:embed="rId2"/>
          <a:stretch>
            <a:fillRect/>
          </a:stretch>
        </p:blipFill>
        <p:spPr>
          <a:xfrm>
            <a:off x="1044575" y="1790700"/>
            <a:ext cx="10362565" cy="3439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Kafka-Eagle</a:t>
            </a:r>
            <a:r>
              <a:rPr lang="zh-CN" altLang="en-US" sz="2400"/>
              <a:t>安装</a:t>
            </a:r>
            <a:endParaRPr lang="zh-CN" altLang="en-US" sz="2400"/>
          </a:p>
        </p:txBody>
      </p:sp>
      <p:sp>
        <p:nvSpPr>
          <p:cNvPr id="11" name="文本框 10"/>
          <p:cNvSpPr txBox="1"/>
          <p:nvPr/>
        </p:nvSpPr>
        <p:spPr>
          <a:xfrm>
            <a:off x="969010" y="974725"/>
            <a:ext cx="9861550" cy="755015"/>
          </a:xfrm>
          <a:prstGeom prst="rect">
            <a:avLst/>
          </a:prstGeom>
          <a:noFill/>
        </p:spPr>
        <p:txBody>
          <a:bodyPr wrap="square" rtlCol="0">
            <a:spAutoFit/>
          </a:bodyPr>
          <a:p>
            <a:pPr>
              <a:lnSpc>
                <a:spcPct val="90000"/>
              </a:lnSpc>
            </a:pPr>
            <a:r>
              <a:rPr lang="zh-CN" altLang="en-US" sz="1600"/>
              <a:t>这是一个监视系统，监视您的kafka群集以及可视的使用者线程，偏移量，所有者等。当您安装Kafka Eagle时，用户可以看到当前的使用者组，对于每个组，他们正在消耗的Topic以及该组在每个主题中的偏移量，滞后，日志大小和位置。这对于了解用户从消息队列消耗的速度以及消息队列增加的速度很有用。</a:t>
            </a:r>
            <a:endParaRPr lang="zh-CN" altLang="en-US" sz="1600"/>
          </a:p>
        </p:txBody>
      </p:sp>
      <p:sp>
        <p:nvSpPr>
          <p:cNvPr id="12" name="文本框 11"/>
          <p:cNvSpPr txBox="1"/>
          <p:nvPr/>
        </p:nvSpPr>
        <p:spPr>
          <a:xfrm>
            <a:off x="969010" y="1729740"/>
            <a:ext cx="9963785" cy="4408805"/>
          </a:xfrm>
          <a:prstGeom prst="rect">
            <a:avLst/>
          </a:prstGeom>
          <a:noFill/>
        </p:spPr>
        <p:txBody>
          <a:bodyPr wrap="square" rtlCol="0">
            <a:spAutoFit/>
          </a:bodyPr>
          <a:p>
            <a:pPr>
              <a:lnSpc>
                <a:spcPct val="90000"/>
              </a:lnSpc>
            </a:pPr>
            <a:r>
              <a:rPr lang="zh-CN" altLang="en-US" sz="1200"/>
              <a:t>[root@CentOSB ~]# tar -zxf kafka-eagle-web-1.4.0-bin.tar.gz -C /usr/</a:t>
            </a:r>
            <a:endParaRPr lang="zh-CN" altLang="en-US" sz="1200"/>
          </a:p>
          <a:p>
            <a:pPr>
              <a:lnSpc>
                <a:spcPct val="90000"/>
              </a:lnSpc>
            </a:pPr>
            <a:r>
              <a:rPr lang="zh-CN" altLang="en-US" sz="1200"/>
              <a:t>[root@CentOSB ~]# mv /usr/kafka-eagle-web-1.4.0 /usr/kafka-eagle</a:t>
            </a:r>
            <a:endParaRPr lang="zh-CN" altLang="en-US" sz="1200"/>
          </a:p>
          <a:p>
            <a:pPr>
              <a:lnSpc>
                <a:spcPct val="90000"/>
              </a:lnSpc>
            </a:pPr>
            <a:r>
              <a:rPr lang="zh-CN" altLang="en-US" sz="1200"/>
              <a:t>[root@CentOSB ~]# vi .bashrc</a:t>
            </a:r>
            <a:endParaRPr lang="zh-CN" altLang="en-US" sz="1200"/>
          </a:p>
          <a:p>
            <a:pPr>
              <a:lnSpc>
                <a:spcPct val="90000"/>
              </a:lnSpc>
            </a:pPr>
            <a:r>
              <a:rPr lang="zh-CN" altLang="en-US" sz="1200"/>
              <a:t>KE_HOME=/usr/kafka-eagle</a:t>
            </a:r>
            <a:endParaRPr lang="zh-CN" altLang="en-US" sz="1200"/>
          </a:p>
          <a:p>
            <a:pPr>
              <a:lnSpc>
                <a:spcPct val="90000"/>
              </a:lnSpc>
            </a:pPr>
            <a:r>
              <a:rPr lang="zh-CN" altLang="en-US" sz="1200"/>
              <a:t>JAVA_HOME=/usr/java/latest</a:t>
            </a:r>
            <a:endParaRPr lang="zh-CN" altLang="en-US" sz="1200"/>
          </a:p>
          <a:p>
            <a:pPr>
              <a:lnSpc>
                <a:spcPct val="90000"/>
              </a:lnSpc>
            </a:pPr>
            <a:r>
              <a:rPr lang="zh-CN" altLang="en-US" sz="1200"/>
              <a:t>PATH=$PATH:$JAVA_HOME/bin:$KE_HOME/bin</a:t>
            </a:r>
            <a:endParaRPr lang="zh-CN" altLang="en-US" sz="1200"/>
          </a:p>
          <a:p>
            <a:pPr>
              <a:lnSpc>
                <a:spcPct val="90000"/>
              </a:lnSpc>
            </a:pPr>
            <a:r>
              <a:rPr lang="zh-CN" altLang="en-US" sz="1200"/>
              <a:t>CLASSPATH=.</a:t>
            </a:r>
            <a:endParaRPr lang="zh-CN" altLang="en-US" sz="1200"/>
          </a:p>
          <a:p>
            <a:pPr>
              <a:lnSpc>
                <a:spcPct val="90000"/>
              </a:lnSpc>
            </a:pPr>
            <a:r>
              <a:rPr lang="zh-CN" altLang="en-US" sz="1200"/>
              <a:t>export JAVA_HOME</a:t>
            </a:r>
            <a:endParaRPr lang="zh-CN" altLang="en-US" sz="1200"/>
          </a:p>
          <a:p>
            <a:pPr>
              <a:lnSpc>
                <a:spcPct val="90000"/>
              </a:lnSpc>
            </a:pPr>
            <a:r>
              <a:rPr lang="zh-CN" altLang="en-US" sz="1200"/>
              <a:t>export PATH</a:t>
            </a:r>
            <a:endParaRPr lang="zh-CN" altLang="en-US" sz="1200"/>
          </a:p>
          <a:p>
            <a:pPr>
              <a:lnSpc>
                <a:spcPct val="90000"/>
              </a:lnSpc>
            </a:pPr>
            <a:r>
              <a:rPr lang="zh-CN" altLang="en-US" sz="1200"/>
              <a:t>export CLASSPATH</a:t>
            </a:r>
            <a:endParaRPr lang="zh-CN" altLang="en-US" sz="1200"/>
          </a:p>
          <a:p>
            <a:pPr>
              <a:lnSpc>
                <a:spcPct val="90000"/>
              </a:lnSpc>
            </a:pPr>
            <a:r>
              <a:rPr lang="zh-CN" altLang="en-US" sz="1200"/>
              <a:t>export KE_HOME</a:t>
            </a:r>
            <a:endParaRPr lang="zh-CN" altLang="en-US" sz="1200"/>
          </a:p>
          <a:p>
            <a:pPr>
              <a:lnSpc>
                <a:spcPct val="90000"/>
              </a:lnSpc>
            </a:pPr>
            <a:r>
              <a:rPr lang="zh-CN" altLang="en-US" sz="1200"/>
              <a:t>[root@CentOSB ~]# source .bashrc </a:t>
            </a:r>
            <a:endParaRPr lang="zh-CN" altLang="en-US" sz="1200"/>
          </a:p>
          <a:p>
            <a:pPr>
              <a:lnSpc>
                <a:spcPct val="90000"/>
              </a:lnSpc>
            </a:pPr>
            <a:r>
              <a:rPr lang="zh-CN" altLang="en-US" sz="1200"/>
              <a:t>[root@CentOSB ~]# cd /usr/kafka-eagle/</a:t>
            </a:r>
            <a:endParaRPr lang="zh-CN" altLang="en-US" sz="1200"/>
          </a:p>
          <a:p>
            <a:pPr>
              <a:lnSpc>
                <a:spcPct val="90000"/>
              </a:lnSpc>
            </a:pPr>
            <a:r>
              <a:rPr lang="zh-CN" altLang="en-US" sz="1200"/>
              <a:t>[root@CentOSB kafka-eagle]# vi conf/system-config.properties </a:t>
            </a:r>
            <a:endParaRPr lang="zh-CN" altLang="en-US" sz="1200"/>
          </a:p>
          <a:p>
            <a:pPr>
              <a:lnSpc>
                <a:spcPct val="90000"/>
              </a:lnSpc>
            </a:pPr>
            <a:endParaRPr lang="zh-CN" altLang="en-US" sz="1200"/>
          </a:p>
          <a:p>
            <a:pPr>
              <a:lnSpc>
                <a:spcPct val="90000"/>
              </a:lnSpc>
            </a:pPr>
            <a:r>
              <a:rPr lang="zh-CN" altLang="en-US" sz="1200"/>
              <a:t>kafka.eagle.zk.cluster.alias=cluster1</a:t>
            </a:r>
            <a:endParaRPr lang="zh-CN" altLang="en-US" sz="1200"/>
          </a:p>
          <a:p>
            <a:pPr>
              <a:lnSpc>
                <a:spcPct val="90000"/>
              </a:lnSpc>
            </a:pPr>
            <a:r>
              <a:rPr lang="zh-CN" altLang="en-US" sz="1200"/>
              <a:t>cluster1.zk.list=CentOSA:2181,CentOSB:2181,CentOSC:2181</a:t>
            </a:r>
            <a:endParaRPr lang="zh-CN" altLang="en-US" sz="1200"/>
          </a:p>
          <a:p>
            <a:pPr>
              <a:lnSpc>
                <a:spcPct val="90000"/>
              </a:lnSpc>
            </a:pPr>
            <a:r>
              <a:rPr lang="zh-CN" altLang="en-US" sz="1200"/>
              <a:t>cluster1.kafka.eagle.offset.storage=kafka</a:t>
            </a:r>
            <a:endParaRPr lang="zh-CN" altLang="en-US" sz="1200"/>
          </a:p>
          <a:p>
            <a:pPr>
              <a:lnSpc>
                <a:spcPct val="90000"/>
              </a:lnSpc>
            </a:pPr>
            <a:r>
              <a:rPr lang="zh-CN" altLang="en-US" sz="1200"/>
              <a:t>kafka.eagle.metrics.charts=true</a:t>
            </a:r>
            <a:endParaRPr lang="zh-CN" altLang="en-US" sz="1200"/>
          </a:p>
          <a:p>
            <a:pPr>
              <a:lnSpc>
                <a:spcPct val="90000"/>
              </a:lnSpc>
            </a:pPr>
            <a:r>
              <a:rPr lang="zh-CN" altLang="en-US" sz="1200"/>
              <a:t>kafka.eagle.driver=com.mysql.jdbc.Driver</a:t>
            </a:r>
            <a:endParaRPr lang="zh-CN" altLang="en-US" sz="1200"/>
          </a:p>
          <a:p>
            <a:pPr>
              <a:lnSpc>
                <a:spcPct val="90000"/>
              </a:lnSpc>
            </a:pPr>
            <a:r>
              <a:rPr lang="zh-CN" altLang="en-US" sz="1200"/>
              <a:t>kafka.eagle.url=jdbc:mysql://192.168.52.1:3306/ke?useUnicode=true&amp;characterEncoding=UTF-8&amp;zeroDateTimeBehavior=convertToNull</a:t>
            </a:r>
            <a:endParaRPr lang="zh-CN" altLang="en-US" sz="1200"/>
          </a:p>
          <a:p>
            <a:pPr>
              <a:lnSpc>
                <a:spcPct val="90000"/>
              </a:lnSpc>
            </a:pPr>
            <a:r>
              <a:rPr lang="zh-CN" altLang="en-US" sz="1200"/>
              <a:t>kafka.eagle.username=root</a:t>
            </a:r>
            <a:endParaRPr lang="zh-CN" altLang="en-US" sz="1200"/>
          </a:p>
          <a:p>
            <a:pPr>
              <a:lnSpc>
                <a:spcPct val="90000"/>
              </a:lnSpc>
            </a:pPr>
            <a:r>
              <a:rPr lang="zh-CN" altLang="en-US" sz="1200"/>
              <a:t>kafka.eagle.password=root</a:t>
            </a:r>
            <a:endParaRPr lang="zh-CN" altLang="en-US" sz="1200"/>
          </a:p>
          <a:p>
            <a:pPr>
              <a:lnSpc>
                <a:spcPct val="90000"/>
              </a:lnSpc>
            </a:pPr>
            <a:endParaRPr lang="zh-CN" altLang="en-US" sz="1200"/>
          </a:p>
          <a:p>
            <a:pPr>
              <a:lnSpc>
                <a:spcPct val="90000"/>
              </a:lnSpc>
            </a:pPr>
            <a:r>
              <a:rPr lang="zh-CN" altLang="en-US" sz="1200"/>
              <a:t>[root@CentOSB kafka-eagle]# chmod u+x bin/ke.sh</a:t>
            </a:r>
            <a:endParaRPr lang="zh-CN" altLang="en-US" sz="1200"/>
          </a:p>
          <a:p>
            <a:pPr>
              <a:lnSpc>
                <a:spcPct val="90000"/>
              </a:lnSpc>
            </a:pPr>
            <a:r>
              <a:rPr lang="zh-CN" altLang="en-US" sz="1200"/>
              <a:t>[root@CentOSB kafka-eagle]# ./bin/ke.sh start</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1778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Kafka-Eagle</a:t>
            </a:r>
            <a:r>
              <a:rPr lang="zh-CN" altLang="en-US" sz="2400"/>
              <a:t>安装</a:t>
            </a:r>
            <a:endParaRPr lang="zh-CN" altLang="en-US" sz="2400"/>
          </a:p>
        </p:txBody>
      </p:sp>
      <p:sp>
        <p:nvSpPr>
          <p:cNvPr id="11" name="文本框 10"/>
          <p:cNvSpPr txBox="1"/>
          <p:nvPr/>
        </p:nvSpPr>
        <p:spPr>
          <a:xfrm>
            <a:off x="969010" y="974725"/>
            <a:ext cx="9861550" cy="312420"/>
          </a:xfrm>
          <a:prstGeom prst="rect">
            <a:avLst/>
          </a:prstGeom>
          <a:noFill/>
        </p:spPr>
        <p:txBody>
          <a:bodyPr wrap="square" rtlCol="0">
            <a:spAutoFit/>
          </a:bodyPr>
          <a:p>
            <a:pPr>
              <a:lnSpc>
                <a:spcPct val="90000"/>
              </a:lnSpc>
            </a:pPr>
            <a:r>
              <a:rPr lang="zh-CN" altLang="en-US" sz="1600"/>
              <a:t>如果需要检测Kafka性能指标需要修改Kafka启动文件</a:t>
            </a:r>
            <a:endParaRPr lang="zh-CN" altLang="en-US" sz="1600"/>
          </a:p>
        </p:txBody>
      </p:sp>
      <p:sp>
        <p:nvSpPr>
          <p:cNvPr id="5" name="文本框 4"/>
          <p:cNvSpPr txBox="1"/>
          <p:nvPr/>
        </p:nvSpPr>
        <p:spPr>
          <a:xfrm>
            <a:off x="1016635" y="1351915"/>
            <a:ext cx="10478770" cy="1640205"/>
          </a:xfrm>
          <a:prstGeom prst="rect">
            <a:avLst/>
          </a:prstGeom>
          <a:noFill/>
        </p:spPr>
        <p:txBody>
          <a:bodyPr wrap="square" rtlCol="0">
            <a:spAutoFit/>
          </a:bodyPr>
          <a:p>
            <a:pPr>
              <a:lnSpc>
                <a:spcPct val="90000"/>
              </a:lnSpc>
            </a:pPr>
            <a:r>
              <a:rPr lang="en-US" altLang="zh-CN" sz="1400"/>
              <a:t>vi kafka-server-start.sh</a:t>
            </a:r>
            <a:endParaRPr lang="en-US" altLang="zh-CN" sz="1400"/>
          </a:p>
          <a:p>
            <a:pPr>
              <a:lnSpc>
                <a:spcPct val="90000"/>
              </a:lnSpc>
            </a:pPr>
            <a:r>
              <a:rPr lang="en-US" altLang="zh-CN" sz="1400"/>
              <a:t>...</a:t>
            </a:r>
            <a:endParaRPr lang="en-US" altLang="zh-CN" sz="1400"/>
          </a:p>
          <a:p>
            <a:pPr>
              <a:lnSpc>
                <a:spcPct val="90000"/>
              </a:lnSpc>
            </a:pPr>
            <a:r>
              <a:rPr lang="en-US" altLang="zh-CN" sz="1400"/>
              <a:t>if [ "x$KAFKA_HEAP_OPTS" = "x" ]; then</a:t>
            </a:r>
            <a:endParaRPr lang="en-US" altLang="zh-CN" sz="1400"/>
          </a:p>
          <a:p>
            <a:pPr>
              <a:lnSpc>
                <a:spcPct val="90000"/>
              </a:lnSpc>
            </a:pPr>
            <a:r>
              <a:rPr lang="en-US" altLang="zh-CN" sz="1400"/>
              <a:t>    export KAFKA_HEAP_OPTS="-server -Xms2G -Xmx2G -XX:PermSize=128m -XX:+UseG1GC -XX:MaxGCPauseMillis=200 -XX:ParallelGCThreads=8 -XX:ConcGCThreads=5 -XX:InitiatingHeapOccupancyPercent=70"</a:t>
            </a:r>
            <a:endParaRPr lang="en-US" altLang="zh-CN" sz="1400"/>
          </a:p>
          <a:p>
            <a:pPr>
              <a:lnSpc>
                <a:spcPct val="90000"/>
              </a:lnSpc>
            </a:pPr>
            <a:r>
              <a:rPr lang="en-US" altLang="zh-CN" sz="1400"/>
              <a:t>    </a:t>
            </a:r>
            <a:r>
              <a:rPr lang="en-US" altLang="zh-CN" sz="1400">
                <a:solidFill>
                  <a:srgbClr val="FF0000"/>
                </a:solidFill>
              </a:rPr>
              <a:t>export JMX_PORT="9999"</a:t>
            </a:r>
            <a:endParaRPr lang="en-US" altLang="zh-CN" sz="1400"/>
          </a:p>
          <a:p>
            <a:pPr>
              <a:lnSpc>
                <a:spcPct val="90000"/>
              </a:lnSpc>
            </a:pPr>
            <a:r>
              <a:rPr lang="en-US" altLang="zh-CN" sz="1400"/>
              <a:t>    #export KAFKA_HEAP_OPTS="-Xmx1G -Xms1G"</a:t>
            </a:r>
            <a:endParaRPr lang="en-US" altLang="zh-CN" sz="1400"/>
          </a:p>
          <a:p>
            <a:pPr>
              <a:lnSpc>
                <a:spcPct val="90000"/>
              </a:lnSpc>
            </a:pPr>
            <a:r>
              <a:rPr lang="en-US" altLang="zh-CN" sz="1400"/>
              <a:t>fi</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Kafka-Flume</a:t>
            </a:r>
            <a:r>
              <a:rPr lang="zh-CN" altLang="en-US" sz="2400"/>
              <a:t>集成</a:t>
            </a:r>
            <a:endParaRPr lang="zh-CN" altLang="en-US" sz="2400"/>
          </a:p>
        </p:txBody>
      </p:sp>
      <p:sp>
        <p:nvSpPr>
          <p:cNvPr id="6" name="文本框 5"/>
          <p:cNvSpPr txBox="1"/>
          <p:nvPr/>
        </p:nvSpPr>
        <p:spPr>
          <a:xfrm>
            <a:off x="782320" y="663575"/>
            <a:ext cx="10876915" cy="5319395"/>
          </a:xfrm>
          <a:prstGeom prst="rect">
            <a:avLst/>
          </a:prstGeom>
          <a:noFill/>
        </p:spPr>
        <p:txBody>
          <a:bodyPr wrap="square" rtlCol="0">
            <a:spAutoFit/>
          </a:bodyPr>
          <a:p>
            <a:pPr>
              <a:lnSpc>
                <a:spcPct val="90000"/>
              </a:lnSpc>
            </a:pPr>
            <a:r>
              <a:rPr lang="zh-CN" altLang="en-US" sz="1400"/>
              <a:t># Name the components on this agent</a:t>
            </a:r>
            <a:endParaRPr lang="zh-CN" altLang="en-US" sz="1400"/>
          </a:p>
          <a:p>
            <a:pPr>
              <a:lnSpc>
                <a:spcPct val="90000"/>
              </a:lnSpc>
            </a:pPr>
            <a:r>
              <a:rPr lang="zh-CN" altLang="en-US" sz="1400"/>
              <a:t>a1.sources = r1</a:t>
            </a:r>
            <a:endParaRPr lang="zh-CN" altLang="en-US" sz="1400"/>
          </a:p>
          <a:p>
            <a:pPr>
              <a:lnSpc>
                <a:spcPct val="90000"/>
              </a:lnSpc>
            </a:pPr>
            <a:r>
              <a:rPr lang="zh-CN" altLang="en-US" sz="1400"/>
              <a:t>a1.sinks = k1</a:t>
            </a:r>
            <a:endParaRPr lang="zh-CN" altLang="en-US" sz="1400"/>
          </a:p>
          <a:p>
            <a:pPr>
              <a:lnSpc>
                <a:spcPct val="90000"/>
              </a:lnSpc>
            </a:pPr>
            <a:r>
              <a:rPr lang="zh-CN" altLang="en-US" sz="1400"/>
              <a:t>a1.channels = c1</a:t>
            </a:r>
            <a:endParaRPr lang="zh-CN" altLang="en-US" sz="1400"/>
          </a:p>
          <a:p>
            <a:pPr>
              <a:lnSpc>
                <a:spcPct val="90000"/>
              </a:lnSpc>
            </a:pPr>
            <a:endParaRPr lang="zh-CN" altLang="en-US" sz="1400"/>
          </a:p>
          <a:p>
            <a:pPr>
              <a:lnSpc>
                <a:spcPct val="90000"/>
              </a:lnSpc>
            </a:pPr>
            <a:r>
              <a:rPr lang="zh-CN" altLang="en-US" sz="1400"/>
              <a:t># Describe/configure the source</a:t>
            </a:r>
            <a:endParaRPr lang="zh-CN" altLang="en-US" sz="1400"/>
          </a:p>
          <a:p>
            <a:pPr>
              <a:lnSpc>
                <a:spcPct val="90000"/>
              </a:lnSpc>
            </a:pPr>
            <a:r>
              <a:rPr lang="zh-CN" altLang="en-US" sz="1400"/>
              <a:t>a1.sources.r1.type = netcat</a:t>
            </a:r>
            <a:endParaRPr lang="zh-CN" altLang="en-US" sz="1400"/>
          </a:p>
          <a:p>
            <a:pPr>
              <a:lnSpc>
                <a:spcPct val="90000"/>
              </a:lnSpc>
            </a:pPr>
            <a:r>
              <a:rPr lang="zh-CN" altLang="en-US" sz="1400"/>
              <a:t>a1.sources.r1.bind = </a:t>
            </a:r>
            <a:r>
              <a:rPr lang="en-US" altLang="zh-CN" sz="1400"/>
              <a:t>CentOS</a:t>
            </a:r>
            <a:endParaRPr lang="zh-CN" altLang="en-US" sz="1400"/>
          </a:p>
          <a:p>
            <a:pPr>
              <a:lnSpc>
                <a:spcPct val="90000"/>
              </a:lnSpc>
            </a:pPr>
            <a:r>
              <a:rPr lang="zh-CN" altLang="en-US" sz="1400"/>
              <a:t>a1.sources.r1.port = 44444</a:t>
            </a:r>
            <a:endParaRPr lang="zh-CN" altLang="en-US" sz="1400"/>
          </a:p>
          <a:p>
            <a:pPr>
              <a:lnSpc>
                <a:spcPct val="90000"/>
              </a:lnSpc>
            </a:pPr>
            <a:endParaRPr lang="zh-CN" altLang="en-US" sz="1400"/>
          </a:p>
          <a:p>
            <a:pPr>
              <a:lnSpc>
                <a:spcPct val="90000"/>
              </a:lnSpc>
            </a:pPr>
            <a:r>
              <a:rPr lang="zh-CN" altLang="en-US" sz="1400"/>
              <a:t># Describe the sink</a:t>
            </a:r>
            <a:endParaRPr lang="zh-CN" altLang="en-US" sz="1400"/>
          </a:p>
          <a:p>
            <a:pPr>
              <a:lnSpc>
                <a:spcPct val="90000"/>
              </a:lnSpc>
            </a:pPr>
            <a:r>
              <a:rPr lang="en-US" altLang="zh-CN" sz="1400"/>
              <a:t>a</a:t>
            </a:r>
            <a:r>
              <a:rPr lang="zh-CN" altLang="en-US" sz="1400"/>
              <a:t>1.sinks.k1.type = org.apache.flume.sink.kafka.KafkaSink</a:t>
            </a:r>
            <a:endParaRPr lang="zh-CN" altLang="en-US" sz="1400"/>
          </a:p>
          <a:p>
            <a:pPr>
              <a:lnSpc>
                <a:spcPct val="90000"/>
              </a:lnSpc>
            </a:pPr>
            <a:r>
              <a:rPr lang="zh-CN" altLang="en-US" sz="1400"/>
              <a:t>a1.sinks.k1.kafka.topic = </a:t>
            </a:r>
            <a:r>
              <a:rPr lang="en-US" altLang="zh-CN" sz="1400"/>
              <a:t>topic01</a:t>
            </a:r>
            <a:endParaRPr lang="zh-CN" altLang="en-US" sz="1400"/>
          </a:p>
          <a:p>
            <a:pPr>
              <a:lnSpc>
                <a:spcPct val="90000"/>
              </a:lnSpc>
            </a:pPr>
            <a:r>
              <a:rPr lang="zh-CN" altLang="en-US" sz="1400"/>
              <a:t>a1.sinks.k1.kafka.bootstrap.servers = </a:t>
            </a:r>
            <a:r>
              <a:rPr lang="en-US" altLang="zh-CN" sz="1400"/>
              <a:t>CentOSA</a:t>
            </a:r>
            <a:r>
              <a:rPr lang="zh-CN" altLang="en-US" sz="1400"/>
              <a:t>:9092</a:t>
            </a:r>
            <a:r>
              <a:rPr lang="en-US" altLang="zh-CN" sz="1400"/>
              <a:t>,CentOSB:9092,CentOSC:9092</a:t>
            </a:r>
            <a:endParaRPr lang="zh-CN" altLang="en-US" sz="1400"/>
          </a:p>
          <a:p>
            <a:pPr>
              <a:lnSpc>
                <a:spcPct val="90000"/>
              </a:lnSpc>
            </a:pPr>
            <a:r>
              <a:rPr lang="zh-CN" altLang="en-US" sz="1400"/>
              <a:t>a1.sinks.k1.kafka.flumeBatchSize = 20</a:t>
            </a:r>
            <a:endParaRPr lang="zh-CN" altLang="en-US" sz="1400"/>
          </a:p>
          <a:p>
            <a:pPr>
              <a:lnSpc>
                <a:spcPct val="90000"/>
              </a:lnSpc>
            </a:pPr>
            <a:r>
              <a:rPr lang="zh-CN" altLang="en-US" sz="1400"/>
              <a:t>a1.sinks.k1.kafka.producer.acks = </a:t>
            </a:r>
            <a:r>
              <a:rPr lang="en-US" altLang="zh-CN" sz="1400"/>
              <a:t>-1</a:t>
            </a:r>
            <a:endParaRPr lang="zh-CN" altLang="en-US" sz="1400"/>
          </a:p>
          <a:p>
            <a:pPr>
              <a:lnSpc>
                <a:spcPct val="90000"/>
              </a:lnSpc>
            </a:pPr>
            <a:r>
              <a:rPr lang="zh-CN" altLang="en-US" sz="1400"/>
              <a:t>a1.sinks.k1.kafka.producer.linger.ms = 1</a:t>
            </a:r>
            <a:r>
              <a:rPr lang="en-US" altLang="zh-CN" sz="1400"/>
              <a:t>00</a:t>
            </a:r>
            <a:endParaRPr lang="zh-CN" altLang="en-US" sz="1400"/>
          </a:p>
          <a:p>
            <a:pPr>
              <a:lnSpc>
                <a:spcPct val="90000"/>
              </a:lnSpc>
            </a:pPr>
            <a:r>
              <a:rPr lang="zh-CN" altLang="en-US" sz="1400"/>
              <a:t>a1.sinks.k1.kafka.producer.compression.type = snappy</a:t>
            </a:r>
            <a:endParaRPr lang="zh-CN" altLang="en-US" sz="1400"/>
          </a:p>
          <a:p>
            <a:pPr>
              <a:lnSpc>
                <a:spcPct val="90000"/>
              </a:lnSpc>
            </a:pPr>
            <a:endParaRPr lang="zh-CN" altLang="en-US" sz="1400"/>
          </a:p>
          <a:p>
            <a:pPr>
              <a:lnSpc>
                <a:spcPct val="90000"/>
              </a:lnSpc>
            </a:pPr>
            <a:r>
              <a:rPr lang="zh-CN" altLang="en-US" sz="1400"/>
              <a:t># Use a channel which buffers events in memory</a:t>
            </a:r>
            <a:endParaRPr lang="zh-CN" altLang="en-US" sz="1400"/>
          </a:p>
          <a:p>
            <a:pPr>
              <a:lnSpc>
                <a:spcPct val="90000"/>
              </a:lnSpc>
            </a:pPr>
            <a:r>
              <a:rPr lang="zh-CN" altLang="en-US" sz="1400"/>
              <a:t>a1.channels.c1.type = memory</a:t>
            </a:r>
            <a:endParaRPr lang="zh-CN" altLang="en-US" sz="1400"/>
          </a:p>
          <a:p>
            <a:pPr>
              <a:lnSpc>
                <a:spcPct val="90000"/>
              </a:lnSpc>
            </a:pPr>
            <a:r>
              <a:rPr lang="zh-CN" altLang="en-US" sz="1400"/>
              <a:t>a1.channels.c1.capacity = 1000</a:t>
            </a:r>
            <a:endParaRPr lang="zh-CN" altLang="en-US" sz="1400"/>
          </a:p>
          <a:p>
            <a:pPr>
              <a:lnSpc>
                <a:spcPct val="90000"/>
              </a:lnSpc>
            </a:pPr>
            <a:r>
              <a:rPr lang="zh-CN" altLang="en-US" sz="1400"/>
              <a:t>a1.channels.c1.transactionCapacity = 100</a:t>
            </a:r>
            <a:endParaRPr lang="zh-CN" altLang="en-US" sz="1400"/>
          </a:p>
          <a:p>
            <a:pPr>
              <a:lnSpc>
                <a:spcPct val="90000"/>
              </a:lnSpc>
            </a:pPr>
            <a:endParaRPr lang="zh-CN" altLang="en-US" sz="1400"/>
          </a:p>
          <a:p>
            <a:pPr>
              <a:lnSpc>
                <a:spcPct val="90000"/>
              </a:lnSpc>
            </a:pPr>
            <a:r>
              <a:rPr lang="zh-CN" altLang="en-US" sz="1400"/>
              <a:t># Bind the source and sink to the channel</a:t>
            </a:r>
            <a:endParaRPr lang="zh-CN" altLang="en-US" sz="1400"/>
          </a:p>
          <a:p>
            <a:pPr>
              <a:lnSpc>
                <a:spcPct val="90000"/>
              </a:lnSpc>
            </a:pPr>
            <a:r>
              <a:rPr lang="zh-CN" altLang="en-US" sz="1400"/>
              <a:t>a1.sources.r1.channels = c1</a:t>
            </a:r>
            <a:endParaRPr lang="zh-CN" altLang="en-US" sz="1400"/>
          </a:p>
          <a:p>
            <a:pPr>
              <a:lnSpc>
                <a:spcPct val="90000"/>
              </a:lnSpc>
            </a:pPr>
            <a:r>
              <a:rPr lang="zh-CN" altLang="en-US" sz="1400"/>
              <a:t>a1.sinks.k1.channel = c1</a:t>
            </a:r>
            <a:endParaRPr lang="zh-CN" altLang="en-US" sz="1400"/>
          </a:p>
        </p:txBody>
      </p:sp>
      <p:sp>
        <p:nvSpPr>
          <p:cNvPr id="7" name="页脚占位符 1"/>
          <p:cNvSpPr>
            <a:spLocks noGrp="1"/>
          </p:cNvSpPr>
          <p:nvPr/>
        </p:nvSpPr>
        <p:spPr>
          <a:xfrm>
            <a:off x="1522413" y="640080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pic>
        <p:nvPicPr>
          <p:cNvPr id="3" name="图片 2"/>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Kafka-Flume</a:t>
            </a:r>
            <a:r>
              <a:rPr lang="zh-CN" altLang="en-US" sz="2400"/>
              <a:t>集成</a:t>
            </a:r>
            <a:endParaRPr lang="zh-CN" altLang="en-US" sz="2400"/>
          </a:p>
        </p:txBody>
      </p:sp>
      <p:sp>
        <p:nvSpPr>
          <p:cNvPr id="6" name="文本框 5"/>
          <p:cNvSpPr txBox="1"/>
          <p:nvPr/>
        </p:nvSpPr>
        <p:spPr>
          <a:xfrm>
            <a:off x="753745" y="776605"/>
            <a:ext cx="10217785" cy="4932045"/>
          </a:xfrm>
          <a:prstGeom prst="rect">
            <a:avLst/>
          </a:prstGeom>
          <a:noFill/>
        </p:spPr>
        <p:txBody>
          <a:bodyPr wrap="square" rtlCol="0">
            <a:spAutoFit/>
          </a:bodyPr>
          <a:p>
            <a:pPr>
              <a:lnSpc>
                <a:spcPct val="90000"/>
              </a:lnSpc>
            </a:pPr>
            <a:r>
              <a:rPr lang="en-US" altLang="zh-CN" sz="1400"/>
              <a:t>a1.sources = r1</a:t>
            </a:r>
            <a:endParaRPr lang="en-US" altLang="zh-CN" sz="1400"/>
          </a:p>
          <a:p>
            <a:pPr>
              <a:lnSpc>
                <a:spcPct val="90000"/>
              </a:lnSpc>
            </a:pPr>
            <a:r>
              <a:rPr lang="en-US" altLang="zh-CN" sz="1400"/>
              <a:t>a1.sinks = k1</a:t>
            </a:r>
            <a:endParaRPr lang="en-US" altLang="zh-CN" sz="1400"/>
          </a:p>
          <a:p>
            <a:pPr>
              <a:lnSpc>
                <a:spcPct val="90000"/>
              </a:lnSpc>
            </a:pPr>
            <a:r>
              <a:rPr lang="en-US" altLang="zh-CN" sz="1400"/>
              <a:t>a1.channels = c1</a:t>
            </a:r>
            <a:endParaRPr lang="en-US" altLang="zh-CN" sz="1400"/>
          </a:p>
          <a:p>
            <a:pPr>
              <a:lnSpc>
                <a:spcPct val="90000"/>
              </a:lnSpc>
            </a:pPr>
            <a:endParaRPr lang="en-US" altLang="zh-CN" sz="1400"/>
          </a:p>
          <a:p>
            <a:pPr>
              <a:lnSpc>
                <a:spcPct val="90000"/>
              </a:lnSpc>
            </a:pPr>
            <a:r>
              <a:rPr lang="en-US" altLang="zh-CN" sz="1400"/>
              <a:t>a1.sources.r1.type = avro</a:t>
            </a:r>
            <a:endParaRPr lang="en-US" altLang="zh-CN" sz="1400"/>
          </a:p>
          <a:p>
            <a:pPr>
              <a:lnSpc>
                <a:spcPct val="90000"/>
              </a:lnSpc>
            </a:pPr>
            <a:r>
              <a:rPr lang="en-US" altLang="zh-CN" sz="1400"/>
              <a:t>a1.sources.r1.bind = CentOS</a:t>
            </a:r>
            <a:endParaRPr lang="en-US" altLang="zh-CN" sz="1400"/>
          </a:p>
          <a:p>
            <a:pPr>
              <a:lnSpc>
                <a:spcPct val="90000"/>
              </a:lnSpc>
            </a:pPr>
            <a:r>
              <a:rPr lang="en-US" altLang="zh-CN" sz="1400"/>
              <a:t>a1.sources.r1.port = 44444</a:t>
            </a:r>
            <a:endParaRPr lang="en-US" altLang="zh-CN" sz="1400"/>
          </a:p>
          <a:p>
            <a:pPr>
              <a:lnSpc>
                <a:spcPct val="90000"/>
              </a:lnSpc>
            </a:pPr>
            <a:endParaRPr lang="en-US" altLang="zh-CN" sz="1400"/>
          </a:p>
          <a:p>
            <a:pPr>
              <a:lnSpc>
                <a:spcPct val="90000"/>
              </a:lnSpc>
            </a:pPr>
            <a:r>
              <a:rPr lang="en-US" altLang="zh-CN" sz="1400"/>
              <a:t>a1.channels.c1.type = memory</a:t>
            </a:r>
            <a:endParaRPr lang="en-US" altLang="zh-CN" sz="1400"/>
          </a:p>
          <a:p>
            <a:pPr>
              <a:lnSpc>
                <a:spcPct val="90000"/>
              </a:lnSpc>
            </a:pPr>
            <a:r>
              <a:rPr lang="en-US" altLang="zh-CN" sz="1400"/>
              <a:t>a1.channels.c1.capacity = 10000</a:t>
            </a:r>
            <a:endParaRPr lang="en-US" altLang="zh-CN" sz="1400"/>
          </a:p>
          <a:p>
            <a:pPr>
              <a:lnSpc>
                <a:spcPct val="90000"/>
              </a:lnSpc>
            </a:pPr>
            <a:r>
              <a:rPr lang="en-US" altLang="zh-CN" sz="1400"/>
              <a:t>a1.channels.c1.transactionCapacity = 10000</a:t>
            </a:r>
            <a:endParaRPr lang="en-US" altLang="zh-CN" sz="1400"/>
          </a:p>
          <a:p>
            <a:pPr>
              <a:lnSpc>
                <a:spcPct val="90000"/>
              </a:lnSpc>
            </a:pPr>
            <a:r>
              <a:rPr lang="en-US" altLang="zh-CN" sz="1400"/>
              <a:t>a1.channels.c1.byteCapacityBufferPercentage = 20</a:t>
            </a:r>
            <a:endParaRPr lang="en-US" altLang="zh-CN" sz="1400"/>
          </a:p>
          <a:p>
            <a:pPr>
              <a:lnSpc>
                <a:spcPct val="90000"/>
              </a:lnSpc>
            </a:pPr>
            <a:r>
              <a:rPr lang="en-US" altLang="zh-CN" sz="1400"/>
              <a:t>a1.channels.c1.byteCapacity = 800000</a:t>
            </a:r>
            <a:endParaRPr lang="en-US" altLang="zh-CN" sz="1400"/>
          </a:p>
          <a:p>
            <a:pPr>
              <a:lnSpc>
                <a:spcPct val="90000"/>
              </a:lnSpc>
            </a:pPr>
            <a:endParaRPr lang="en-US" altLang="zh-CN" sz="1400"/>
          </a:p>
          <a:p>
            <a:pPr>
              <a:lnSpc>
                <a:spcPct val="90000"/>
              </a:lnSpc>
            </a:pPr>
            <a:r>
              <a:rPr lang="en-US" altLang="zh-CN" sz="1400"/>
              <a:t>a1.sinks.k1.type = org.apache.flume.sink.kafka.KafkaSink</a:t>
            </a:r>
            <a:endParaRPr lang="en-US" altLang="zh-CN" sz="1400"/>
          </a:p>
          <a:p>
            <a:pPr>
              <a:lnSpc>
                <a:spcPct val="90000"/>
              </a:lnSpc>
            </a:pPr>
            <a:r>
              <a:rPr lang="en-US" altLang="zh-CN" sz="1400"/>
              <a:t>a1.sinks.k1.kafka.topic = topic01</a:t>
            </a:r>
            <a:endParaRPr lang="en-US" altLang="zh-CN" sz="1400"/>
          </a:p>
          <a:p>
            <a:pPr>
              <a:lnSpc>
                <a:spcPct val="90000"/>
              </a:lnSpc>
            </a:pPr>
            <a:r>
              <a:rPr lang="en-US" altLang="zh-CN" sz="1400"/>
              <a:t>a1.sinks.k1.kafka.bootstrap.servers = CentOS:9092</a:t>
            </a:r>
            <a:endParaRPr lang="en-US" altLang="zh-CN" sz="1400"/>
          </a:p>
          <a:p>
            <a:pPr>
              <a:lnSpc>
                <a:spcPct val="90000"/>
              </a:lnSpc>
            </a:pPr>
            <a:r>
              <a:rPr lang="en-US" altLang="zh-CN" sz="1400"/>
              <a:t>a1.sinks.k1.kafka.flumeBatchSize = 20</a:t>
            </a:r>
            <a:endParaRPr lang="en-US" altLang="zh-CN" sz="1400"/>
          </a:p>
          <a:p>
            <a:pPr>
              <a:lnSpc>
                <a:spcPct val="90000"/>
              </a:lnSpc>
            </a:pPr>
            <a:r>
              <a:rPr lang="en-US" altLang="zh-CN" sz="1400"/>
              <a:t>a1.sinks.k1.kafka.producer.acks = -1</a:t>
            </a:r>
            <a:endParaRPr lang="en-US" altLang="zh-CN" sz="1400"/>
          </a:p>
          <a:p>
            <a:pPr>
              <a:lnSpc>
                <a:spcPct val="90000"/>
              </a:lnSpc>
            </a:pPr>
            <a:r>
              <a:rPr lang="en-US" altLang="zh-CN" sz="1400"/>
              <a:t>a1.sinks.k1.kafka.producer.linger.ms = 1</a:t>
            </a:r>
            <a:endParaRPr lang="en-US" altLang="zh-CN" sz="1400"/>
          </a:p>
          <a:p>
            <a:pPr>
              <a:lnSpc>
                <a:spcPct val="90000"/>
              </a:lnSpc>
            </a:pPr>
            <a:r>
              <a:rPr lang="en-US" altLang="zh-CN" sz="1400"/>
              <a:t>a1.sinks.k1.kafka.producer.compression.type = snappy</a:t>
            </a:r>
            <a:endParaRPr lang="en-US" altLang="zh-CN" sz="1400"/>
          </a:p>
          <a:p>
            <a:pPr>
              <a:lnSpc>
                <a:spcPct val="90000"/>
              </a:lnSpc>
            </a:pPr>
            <a:endParaRPr lang="en-US" altLang="zh-CN" sz="1400"/>
          </a:p>
          <a:p>
            <a:pPr>
              <a:lnSpc>
                <a:spcPct val="90000"/>
              </a:lnSpc>
            </a:pPr>
            <a:r>
              <a:rPr lang="en-US" altLang="zh-CN" sz="1400"/>
              <a:t>a1.sources.r1.channels = c1</a:t>
            </a:r>
            <a:endParaRPr lang="en-US" altLang="zh-CN" sz="1400"/>
          </a:p>
          <a:p>
            <a:pPr>
              <a:lnSpc>
                <a:spcPct val="90000"/>
              </a:lnSpc>
            </a:pPr>
            <a:r>
              <a:rPr lang="en-US" altLang="zh-CN" sz="1400"/>
              <a:t>a1.sinks.k1.channel = c1</a:t>
            </a:r>
            <a:endParaRPr lang="en-US" altLang="zh-CN" sz="1400"/>
          </a:p>
          <a:p>
            <a:pPr>
              <a:lnSpc>
                <a:spcPct val="90000"/>
              </a:lnSpc>
            </a:pPr>
            <a:endParaRPr lang="en-US" altLang="zh-CN" sz="1400"/>
          </a:p>
        </p:txBody>
      </p:sp>
      <p:sp>
        <p:nvSpPr>
          <p:cNvPr id="7" name="页脚占位符 1"/>
          <p:cNvSpPr>
            <a:spLocks noGrp="1"/>
          </p:cNvSpPr>
          <p:nvPr/>
        </p:nvSpPr>
        <p:spPr>
          <a:xfrm>
            <a:off x="1522413" y="640080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页脚占位符 1"/>
          <p:cNvSpPr>
            <a:spLocks noGrp="1"/>
          </p:cNvSpPr>
          <p:nvPr/>
        </p:nvSpPr>
        <p:spPr>
          <a:xfrm>
            <a:off x="1639253" y="648843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5255"/>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a:t>
            </a:r>
            <a:r>
              <a:rPr lang="en-US" sz="2400"/>
              <a:t>SpringBoot</a:t>
            </a:r>
            <a:r>
              <a:rPr lang="zh-CN" altLang="en-US" sz="2400"/>
              <a:t>集成</a:t>
            </a:r>
            <a:endParaRPr lang="zh-CN" altLang="en-US" sz="2400"/>
          </a:p>
        </p:txBody>
      </p:sp>
      <p:sp>
        <p:nvSpPr>
          <p:cNvPr id="3" name="文本框 2"/>
          <p:cNvSpPr txBox="1"/>
          <p:nvPr/>
        </p:nvSpPr>
        <p:spPr>
          <a:xfrm>
            <a:off x="602615" y="876935"/>
            <a:ext cx="4243070" cy="4243070"/>
          </a:xfrm>
          <a:prstGeom prst="rect">
            <a:avLst/>
          </a:prstGeom>
          <a:noFill/>
        </p:spPr>
        <p:txBody>
          <a:bodyPr wrap="square" rtlCol="0">
            <a:spAutoFit/>
          </a:bodyPr>
          <a:p>
            <a:pPr>
              <a:lnSpc>
                <a:spcPct val="90000"/>
              </a:lnSpc>
            </a:pPr>
            <a:r>
              <a:rPr lang="zh-CN" altLang="en-US" sz="1200"/>
              <a:t>&lt;parent&gt;</a:t>
            </a:r>
            <a:endParaRPr lang="zh-CN" altLang="en-US" sz="1200"/>
          </a:p>
          <a:p>
            <a:pPr>
              <a:lnSpc>
                <a:spcPct val="90000"/>
              </a:lnSpc>
            </a:pPr>
            <a:r>
              <a:rPr lang="zh-CN" altLang="en-US" sz="1200"/>
              <a:t>        &lt;groupId&gt;org.springframework.boot&lt;/groupId&gt;</a:t>
            </a:r>
            <a:endParaRPr lang="zh-CN" altLang="en-US" sz="1200"/>
          </a:p>
          <a:p>
            <a:pPr>
              <a:lnSpc>
                <a:spcPct val="90000"/>
              </a:lnSpc>
            </a:pPr>
            <a:r>
              <a:rPr lang="zh-CN" altLang="en-US" sz="1200"/>
              <a:t>        &lt;artifactId&gt;spring-boot-starter-parent&lt;/artifactId&gt;</a:t>
            </a:r>
            <a:endParaRPr lang="zh-CN" altLang="en-US" sz="1200"/>
          </a:p>
          <a:p>
            <a:pPr>
              <a:lnSpc>
                <a:spcPct val="90000"/>
              </a:lnSpc>
            </a:pPr>
            <a:r>
              <a:rPr lang="zh-CN" altLang="en-US" sz="1200"/>
              <a:t>        &lt;version&gt;2.1.5.RELEASE&lt;/version&gt;</a:t>
            </a:r>
            <a:endParaRPr lang="zh-CN" altLang="en-US" sz="1200"/>
          </a:p>
          <a:p>
            <a:pPr>
              <a:lnSpc>
                <a:spcPct val="90000"/>
              </a:lnSpc>
            </a:pPr>
            <a:r>
              <a:rPr lang="zh-CN" altLang="en-US" sz="1200"/>
              <a:t>&lt;/parent&gt;</a:t>
            </a:r>
            <a:endParaRPr lang="zh-CN" altLang="en-US" sz="1200"/>
          </a:p>
          <a:p>
            <a:pPr>
              <a:lnSpc>
                <a:spcPct val="90000"/>
              </a:lnSpc>
            </a:pPr>
            <a:r>
              <a:rPr lang="zh-CN" altLang="en-US" sz="1200"/>
              <a:t>&lt;dependencies&gt;</a:t>
            </a:r>
            <a:endParaRPr lang="zh-CN" altLang="en-US" sz="1200"/>
          </a:p>
          <a:p>
            <a:pPr>
              <a:lnSpc>
                <a:spcPct val="90000"/>
              </a:lnSpc>
            </a:pPr>
            <a:endParaRPr lang="zh-CN" altLang="en-US" sz="1200"/>
          </a:p>
          <a:p>
            <a:pPr>
              <a:lnSpc>
                <a:spcPct val="90000"/>
              </a:lnSpc>
            </a:pPr>
            <a:r>
              <a:rPr lang="zh-CN" altLang="en-US" sz="1200"/>
              <a:t>      &lt;dependency&gt;</a:t>
            </a:r>
            <a:endParaRPr lang="zh-CN" altLang="en-US" sz="1200"/>
          </a:p>
          <a:p>
            <a:pPr>
              <a:lnSpc>
                <a:spcPct val="90000"/>
              </a:lnSpc>
            </a:pPr>
            <a:r>
              <a:rPr lang="zh-CN" altLang="en-US" sz="1200"/>
              <a:t>           &lt;groupId&gt;org.springframework.boot&lt;/groupId&gt;</a:t>
            </a:r>
            <a:endParaRPr lang="zh-CN" altLang="en-US" sz="1200"/>
          </a:p>
          <a:p>
            <a:pPr>
              <a:lnSpc>
                <a:spcPct val="90000"/>
              </a:lnSpc>
            </a:pPr>
            <a:r>
              <a:rPr lang="zh-CN" altLang="en-US" sz="1200"/>
              <a:t>           &lt;artifactId&gt;spring-boot-starter&lt;/artifactId&gt;</a:t>
            </a:r>
            <a:endParaRPr lang="zh-CN" altLang="en-US" sz="1200"/>
          </a:p>
          <a:p>
            <a:pPr>
              <a:lnSpc>
                <a:spcPct val="90000"/>
              </a:lnSpc>
            </a:pPr>
            <a:r>
              <a:rPr lang="zh-CN" altLang="en-US" sz="1200"/>
              <a:t>       &lt;/dependency&gt;</a:t>
            </a:r>
            <a:endParaRPr lang="zh-CN" altLang="en-US" sz="1200"/>
          </a:p>
          <a:p>
            <a:pPr>
              <a:lnSpc>
                <a:spcPct val="90000"/>
              </a:lnSpc>
            </a:pPr>
            <a:endParaRPr lang="zh-CN" altLang="en-US" sz="1200"/>
          </a:p>
          <a:p>
            <a:pPr>
              <a:lnSpc>
                <a:spcPct val="90000"/>
              </a:lnSpc>
            </a:pPr>
            <a:r>
              <a:rPr lang="zh-CN" altLang="en-US" sz="1200"/>
              <a:t>       &lt;dependency&gt;</a:t>
            </a:r>
            <a:endParaRPr lang="zh-CN" altLang="en-US" sz="1200"/>
          </a:p>
          <a:p>
            <a:pPr>
              <a:lnSpc>
                <a:spcPct val="90000"/>
              </a:lnSpc>
            </a:pPr>
            <a:r>
              <a:rPr lang="zh-CN" altLang="en-US" sz="1200"/>
              <a:t>           &lt;groupId&gt;org.springframework.kafka&lt;/groupId&gt;</a:t>
            </a:r>
            <a:endParaRPr lang="zh-CN" altLang="en-US" sz="1200"/>
          </a:p>
          <a:p>
            <a:pPr>
              <a:lnSpc>
                <a:spcPct val="90000"/>
              </a:lnSpc>
            </a:pPr>
            <a:r>
              <a:rPr lang="zh-CN" altLang="en-US" sz="1200"/>
              <a:t>           &lt;artifactId&gt;spring-kafka&lt;/artifactId&gt;</a:t>
            </a:r>
            <a:endParaRPr lang="zh-CN" altLang="en-US" sz="1200"/>
          </a:p>
          <a:p>
            <a:pPr>
              <a:lnSpc>
                <a:spcPct val="90000"/>
              </a:lnSpc>
            </a:pPr>
            <a:r>
              <a:rPr lang="zh-CN" altLang="en-US" sz="1200"/>
              <a:t>       &lt;/dependency&gt;</a:t>
            </a:r>
            <a:endParaRPr lang="zh-CN" altLang="en-US" sz="1200"/>
          </a:p>
          <a:p>
            <a:pPr>
              <a:lnSpc>
                <a:spcPct val="90000"/>
              </a:lnSpc>
            </a:pPr>
            <a:r>
              <a:rPr lang="zh-CN" altLang="en-US" sz="1200"/>
              <a:t>       &lt;!--测试--&gt;</a:t>
            </a:r>
            <a:endParaRPr lang="zh-CN" altLang="en-US" sz="1200"/>
          </a:p>
          <a:p>
            <a:pPr>
              <a:lnSpc>
                <a:spcPct val="90000"/>
              </a:lnSpc>
            </a:pPr>
            <a:r>
              <a:rPr lang="zh-CN" altLang="en-US" sz="1200"/>
              <a:t>       &lt;dependency&gt;</a:t>
            </a:r>
            <a:endParaRPr lang="zh-CN" altLang="en-US" sz="1200"/>
          </a:p>
          <a:p>
            <a:pPr>
              <a:lnSpc>
                <a:spcPct val="90000"/>
              </a:lnSpc>
            </a:pPr>
            <a:r>
              <a:rPr lang="zh-CN" altLang="en-US" sz="1200"/>
              <a:t>           &lt;groupId&gt;org.springframework.boot&lt;/groupId&gt;</a:t>
            </a:r>
            <a:endParaRPr lang="zh-CN" altLang="en-US" sz="1200"/>
          </a:p>
          <a:p>
            <a:pPr>
              <a:lnSpc>
                <a:spcPct val="90000"/>
              </a:lnSpc>
            </a:pPr>
            <a:r>
              <a:rPr lang="zh-CN" altLang="en-US" sz="1200"/>
              <a:t>           &lt;artifactId&gt;spring-boot-starter-test&lt;/artifactId&gt;</a:t>
            </a:r>
            <a:endParaRPr lang="zh-CN" altLang="en-US" sz="1200"/>
          </a:p>
          <a:p>
            <a:pPr>
              <a:lnSpc>
                <a:spcPct val="90000"/>
              </a:lnSpc>
            </a:pPr>
            <a:r>
              <a:rPr lang="zh-CN" altLang="en-US" sz="1200"/>
              <a:t>           &lt;scope&gt;test&lt;/scope&gt;</a:t>
            </a:r>
            <a:endParaRPr lang="zh-CN" altLang="en-US" sz="1200"/>
          </a:p>
          <a:p>
            <a:pPr>
              <a:lnSpc>
                <a:spcPct val="90000"/>
              </a:lnSpc>
            </a:pPr>
            <a:r>
              <a:rPr lang="zh-CN" altLang="en-US" sz="1200"/>
              <a:t>       &lt;/dependency&gt;</a:t>
            </a:r>
            <a:endParaRPr lang="zh-CN" altLang="en-US" sz="1200"/>
          </a:p>
          <a:p>
            <a:pPr>
              <a:lnSpc>
                <a:spcPct val="90000"/>
              </a:lnSpc>
            </a:pPr>
            <a:endParaRPr lang="zh-CN" altLang="en-US" sz="1200"/>
          </a:p>
          <a:p>
            <a:pPr>
              <a:lnSpc>
                <a:spcPct val="90000"/>
              </a:lnSpc>
            </a:pPr>
            <a:r>
              <a:rPr lang="en-US" altLang="zh-CN" sz="1200"/>
              <a:t>&lt;/dependencies&gt;</a:t>
            </a:r>
            <a:endParaRPr lang="en-US" altLang="zh-CN" sz="1200"/>
          </a:p>
        </p:txBody>
      </p:sp>
      <p:sp>
        <p:nvSpPr>
          <p:cNvPr id="5" name="文本框 4"/>
          <p:cNvSpPr txBox="1"/>
          <p:nvPr/>
        </p:nvSpPr>
        <p:spPr>
          <a:xfrm>
            <a:off x="4954270" y="1019810"/>
            <a:ext cx="7091680" cy="3412490"/>
          </a:xfrm>
          <a:prstGeom prst="rect">
            <a:avLst/>
          </a:prstGeom>
          <a:noFill/>
        </p:spPr>
        <p:txBody>
          <a:bodyPr wrap="square" rtlCol="0">
            <a:spAutoFit/>
          </a:bodyPr>
          <a:p>
            <a:pPr>
              <a:lnSpc>
                <a:spcPct val="90000"/>
              </a:lnSpc>
            </a:pPr>
            <a:r>
              <a:rPr lang="zh-CN" altLang="en-US" sz="1200"/>
              <a:t>spring.kafka.bootstrap-servers=CentOSA:9092,CentOSB:9092,CentOSC:9092</a:t>
            </a:r>
            <a:endParaRPr lang="zh-CN" altLang="en-US" sz="1200"/>
          </a:p>
          <a:p>
            <a:pPr>
              <a:lnSpc>
                <a:spcPct val="90000"/>
              </a:lnSpc>
            </a:pPr>
            <a:endParaRPr lang="zh-CN" altLang="en-US" sz="1200"/>
          </a:p>
          <a:p>
            <a:pPr>
              <a:lnSpc>
                <a:spcPct val="90000"/>
              </a:lnSpc>
            </a:pPr>
            <a:r>
              <a:rPr lang="zh-CN" altLang="en-US" sz="1200"/>
              <a:t>spring.kafka.producer.retries=5</a:t>
            </a:r>
            <a:endParaRPr lang="zh-CN" altLang="en-US" sz="1200"/>
          </a:p>
          <a:p>
            <a:pPr>
              <a:lnSpc>
                <a:spcPct val="90000"/>
              </a:lnSpc>
            </a:pPr>
            <a:r>
              <a:rPr lang="zh-CN" altLang="en-US" sz="1200"/>
              <a:t>spring.kafka.producer.acks=all</a:t>
            </a:r>
            <a:endParaRPr lang="zh-CN" altLang="en-US" sz="1200"/>
          </a:p>
          <a:p>
            <a:pPr>
              <a:lnSpc>
                <a:spcPct val="90000"/>
              </a:lnSpc>
            </a:pPr>
            <a:r>
              <a:rPr lang="zh-CN" altLang="en-US" sz="1200"/>
              <a:t>spring.kafka.producer.batch-size=16384</a:t>
            </a:r>
            <a:endParaRPr lang="zh-CN" altLang="en-US" sz="1200"/>
          </a:p>
          <a:p>
            <a:pPr>
              <a:lnSpc>
                <a:spcPct val="90000"/>
              </a:lnSpc>
            </a:pPr>
            <a:r>
              <a:rPr lang="zh-CN" altLang="en-US" sz="1200"/>
              <a:t>spring.kafka.producer.buffer-memory=33554432</a:t>
            </a:r>
            <a:endParaRPr lang="zh-CN" altLang="en-US" sz="1200"/>
          </a:p>
          <a:p>
            <a:pPr>
              <a:lnSpc>
                <a:spcPct val="90000"/>
              </a:lnSpc>
            </a:pPr>
            <a:r>
              <a:rPr lang="zh-CN" altLang="en-US" sz="1200"/>
              <a:t>spring.kafka.producer.transaction-id-prefix=transaction-id-</a:t>
            </a:r>
            <a:endParaRPr lang="zh-CN" altLang="en-US" sz="1200"/>
          </a:p>
          <a:p>
            <a:pPr>
              <a:lnSpc>
                <a:spcPct val="90000"/>
              </a:lnSpc>
            </a:pPr>
            <a:r>
              <a:rPr lang="zh-CN" altLang="en-US" sz="1200"/>
              <a:t>spring.kafka.producer.key-serializer=org.apache.kafka.common.serialization.StringSerializer</a:t>
            </a:r>
            <a:endParaRPr lang="zh-CN" altLang="en-US" sz="1200"/>
          </a:p>
          <a:p>
            <a:pPr>
              <a:lnSpc>
                <a:spcPct val="90000"/>
              </a:lnSpc>
            </a:pPr>
            <a:r>
              <a:rPr lang="zh-CN" altLang="en-US" sz="1200"/>
              <a:t>spring.kafka.producer.value-serializer=org.apache.kafka.common.serialization.StringSerializer</a:t>
            </a:r>
            <a:endParaRPr lang="zh-CN" altLang="en-US" sz="1200"/>
          </a:p>
          <a:p>
            <a:pPr>
              <a:lnSpc>
                <a:spcPct val="90000"/>
              </a:lnSpc>
            </a:pPr>
            <a:r>
              <a:rPr lang="zh-CN" altLang="en-US" sz="1200"/>
              <a:t>spring.kafka.producer.properties.enable.idempotence=true</a:t>
            </a:r>
            <a:endParaRPr lang="zh-CN" altLang="en-US" sz="1200"/>
          </a:p>
          <a:p>
            <a:pPr>
              <a:lnSpc>
                <a:spcPct val="90000"/>
              </a:lnSpc>
            </a:pPr>
            <a:endParaRPr lang="zh-CN" altLang="en-US" sz="1200"/>
          </a:p>
          <a:p>
            <a:pPr>
              <a:lnSpc>
                <a:spcPct val="90000"/>
              </a:lnSpc>
            </a:pPr>
            <a:endParaRPr lang="zh-CN" altLang="en-US" sz="1200"/>
          </a:p>
          <a:p>
            <a:pPr>
              <a:lnSpc>
                <a:spcPct val="90000"/>
              </a:lnSpc>
            </a:pPr>
            <a:r>
              <a:rPr lang="zh-CN" altLang="en-US" sz="1200"/>
              <a:t>spring.kafka.consumer.group-id=group1</a:t>
            </a:r>
            <a:endParaRPr lang="zh-CN" altLang="en-US" sz="1200"/>
          </a:p>
          <a:p>
            <a:pPr>
              <a:lnSpc>
                <a:spcPct val="90000"/>
              </a:lnSpc>
            </a:pPr>
            <a:r>
              <a:rPr lang="zh-CN" altLang="en-US" sz="1200"/>
              <a:t>spring.kafka.consumer.auto-offset-reset=earliest</a:t>
            </a:r>
            <a:endParaRPr lang="zh-CN" altLang="en-US" sz="1200"/>
          </a:p>
          <a:p>
            <a:pPr>
              <a:lnSpc>
                <a:spcPct val="90000"/>
              </a:lnSpc>
            </a:pPr>
            <a:r>
              <a:rPr lang="zh-CN" altLang="en-US" sz="1200"/>
              <a:t>spring.kafka.consumer.enable-auto-commit=true</a:t>
            </a:r>
            <a:endParaRPr lang="zh-CN" altLang="en-US" sz="1200"/>
          </a:p>
          <a:p>
            <a:pPr>
              <a:lnSpc>
                <a:spcPct val="90000"/>
              </a:lnSpc>
            </a:pPr>
            <a:r>
              <a:rPr lang="zh-CN" altLang="en-US" sz="1200"/>
              <a:t>spring.kafka.consumer.auto-commit-interval=100</a:t>
            </a:r>
            <a:endParaRPr lang="zh-CN" altLang="en-US" sz="1200"/>
          </a:p>
          <a:p>
            <a:pPr>
              <a:lnSpc>
                <a:spcPct val="90000"/>
              </a:lnSpc>
            </a:pPr>
            <a:r>
              <a:rPr lang="zh-CN" altLang="en-US" sz="1200"/>
              <a:t>spring.kafka.consumer.properties.isolation.level=read_committed</a:t>
            </a:r>
            <a:endParaRPr lang="zh-CN" altLang="en-US" sz="1200"/>
          </a:p>
          <a:p>
            <a:pPr>
              <a:lnSpc>
                <a:spcPct val="90000"/>
              </a:lnSpc>
            </a:pPr>
            <a:r>
              <a:rPr lang="zh-CN" altLang="en-US" sz="1200"/>
              <a:t>spring.kafka.consumer.key-deserializer=org.apache.kafka.common.serialization.StringDeserializer</a:t>
            </a:r>
            <a:endParaRPr lang="zh-CN" altLang="en-US" sz="1200"/>
          </a:p>
          <a:p>
            <a:pPr>
              <a:lnSpc>
                <a:spcPct val="90000"/>
              </a:lnSpc>
            </a:pPr>
            <a:r>
              <a:rPr lang="zh-CN" altLang="en-US" sz="1200"/>
              <a:t>spring.kafka.consumer.value-deserializer=org.apache.kafka.common.serialization.StringDeserializer</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页脚占位符 1"/>
          <p:cNvSpPr>
            <a:spLocks noGrp="1"/>
          </p:cNvSpPr>
          <p:nvPr/>
        </p:nvSpPr>
        <p:spPr>
          <a:xfrm>
            <a:off x="1639253" y="6488431"/>
            <a:ext cx="6324599" cy="276226"/>
          </a:xfrm>
          <a:prstGeom prst="rect">
            <a:avLst/>
          </a:prstGeom>
        </p:spPr>
        <p:txBody>
          <a:bodyPr vert="horz" lIns="91440" tIns="45720" rIns="91440" bIns="45720" rtlCol="0" anchor="ctr"/>
          <a:lstStyle>
            <a:defPPr/>
            <a:lvl1pPr marL="0" algn="l" defTabSz="914400" rtl="0" eaLnBrk="1" latinLnBrk="0" hangingPunct="1">
              <a:defRPr sz="12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altLang="zh-CN" noProof="0"/>
              <a:t>http://mashibing.com</a:t>
            </a:r>
            <a:endParaRPr lang="zh-CN" altLang="en-US" noProof="0" dirty="0"/>
          </a:p>
        </p:txBody>
      </p:sp>
      <p:pic>
        <p:nvPicPr>
          <p:cNvPr id="8" name="图片 7"/>
          <p:cNvPicPr>
            <a:picLocks noChangeAspect="1"/>
          </p:cNvPicPr>
          <p:nvPr/>
        </p:nvPicPr>
        <p:blipFill>
          <a:blip r:embed="rId1"/>
          <a:stretch>
            <a:fillRect/>
          </a:stretch>
        </p:blipFill>
        <p:spPr>
          <a:xfrm>
            <a:off x="52705" y="7620"/>
            <a:ext cx="1663700" cy="869315"/>
          </a:xfrm>
          <a:prstGeom prst="rect">
            <a:avLst/>
          </a:prstGeom>
        </p:spPr>
      </p:pic>
      <p:sp>
        <p:nvSpPr>
          <p:cNvPr id="4" name="文本框 3"/>
          <p:cNvSpPr txBox="1"/>
          <p:nvPr/>
        </p:nvSpPr>
        <p:spPr>
          <a:xfrm>
            <a:off x="7160260" y="134620"/>
            <a:ext cx="4885690" cy="423545"/>
          </a:xfrm>
          <a:prstGeom prst="rect">
            <a:avLst/>
          </a:prstGeom>
          <a:noFill/>
        </p:spPr>
        <p:txBody>
          <a:bodyPr wrap="square" rtlCol="0">
            <a:spAutoFit/>
          </a:bodyPr>
          <a:p>
            <a:pPr indent="0">
              <a:lnSpc>
                <a:spcPct val="90000"/>
              </a:lnSpc>
              <a:buFont typeface="Wingdings" panose="05000000000000000000" charset="0"/>
              <a:buNone/>
            </a:pPr>
            <a:r>
              <a:rPr lang="en-US" altLang="zh-CN" sz="2400"/>
              <a:t>Kafka-</a:t>
            </a:r>
            <a:r>
              <a:rPr lang="en-US" sz="2400"/>
              <a:t>SpringBoot</a:t>
            </a:r>
            <a:r>
              <a:rPr lang="zh-CN" altLang="en-US" sz="2400"/>
              <a:t>集成</a:t>
            </a:r>
            <a:endParaRPr lang="zh-CN" altLang="en-US" sz="2400"/>
          </a:p>
        </p:txBody>
      </p:sp>
      <p:sp>
        <p:nvSpPr>
          <p:cNvPr id="3" name="文本框 2"/>
          <p:cNvSpPr txBox="1"/>
          <p:nvPr/>
        </p:nvSpPr>
        <p:spPr>
          <a:xfrm>
            <a:off x="493395" y="876935"/>
            <a:ext cx="6870700" cy="4076700"/>
          </a:xfrm>
          <a:prstGeom prst="rect">
            <a:avLst/>
          </a:prstGeom>
          <a:noFill/>
        </p:spPr>
        <p:txBody>
          <a:bodyPr wrap="square" rtlCol="0">
            <a:spAutoFit/>
          </a:bodyPr>
          <a:p>
            <a:pPr>
              <a:lnSpc>
                <a:spcPct val="90000"/>
              </a:lnSpc>
            </a:pPr>
            <a:r>
              <a:rPr lang="zh-CN" altLang="en-US" sz="1200"/>
              <a:t>&lt;?xml version="1.0" encoding="UTF-8"?&gt;</a:t>
            </a:r>
            <a:endParaRPr lang="zh-CN" altLang="en-US" sz="1200"/>
          </a:p>
          <a:p>
            <a:pPr>
              <a:lnSpc>
                <a:spcPct val="90000"/>
              </a:lnSpc>
            </a:pPr>
            <a:r>
              <a:rPr lang="zh-CN" altLang="en-US" sz="1200"/>
              <a:t>&lt;configuration&gt;</a:t>
            </a:r>
            <a:endParaRPr lang="zh-CN" altLang="en-US" sz="1200"/>
          </a:p>
          <a:p>
            <a:pPr>
              <a:lnSpc>
                <a:spcPct val="90000"/>
              </a:lnSpc>
            </a:pPr>
            <a:r>
              <a:rPr lang="zh-CN" altLang="en-US" sz="1200"/>
              <a:t>    &lt;appender name="STDOUT" class="ch.qos.logback.core.ConsoleAppender"&gt;</a:t>
            </a:r>
            <a:endParaRPr lang="zh-CN" altLang="en-US" sz="1200"/>
          </a:p>
          <a:p>
            <a:pPr>
              <a:lnSpc>
                <a:spcPct val="90000"/>
              </a:lnSpc>
            </a:pPr>
            <a:r>
              <a:rPr lang="zh-CN" altLang="en-US" sz="1200"/>
              <a:t>        &lt;encoder&gt;</a:t>
            </a:r>
            <a:endParaRPr lang="zh-CN" altLang="en-US" sz="1200"/>
          </a:p>
          <a:p>
            <a:pPr>
              <a:lnSpc>
                <a:spcPct val="90000"/>
              </a:lnSpc>
            </a:pPr>
            <a:r>
              <a:rPr lang="zh-CN" altLang="en-US" sz="1200"/>
              <a:t>            &lt;pattern&gt;%p %d{yyyy-MM-dd HH:mm:ss} - %m%n&lt;/pattern&gt;</a:t>
            </a:r>
            <a:endParaRPr lang="zh-CN" altLang="en-US" sz="1200"/>
          </a:p>
          <a:p>
            <a:pPr>
              <a:lnSpc>
                <a:spcPct val="90000"/>
              </a:lnSpc>
            </a:pPr>
            <a:r>
              <a:rPr lang="zh-CN" altLang="en-US" sz="1200"/>
              <a:t>            &lt;charset&gt;UTF-8&lt;/charset&gt;</a:t>
            </a:r>
            <a:endParaRPr lang="zh-CN" altLang="en-US" sz="1200"/>
          </a:p>
          <a:p>
            <a:pPr>
              <a:lnSpc>
                <a:spcPct val="90000"/>
              </a:lnSpc>
            </a:pPr>
            <a:r>
              <a:rPr lang="zh-CN" altLang="en-US" sz="1200"/>
              <a:t>        &lt;/encoder&gt;</a:t>
            </a:r>
            <a:endParaRPr lang="zh-CN" altLang="en-US" sz="1200"/>
          </a:p>
          <a:p>
            <a:pPr>
              <a:lnSpc>
                <a:spcPct val="90000"/>
              </a:lnSpc>
            </a:pPr>
            <a:r>
              <a:rPr lang="zh-CN" altLang="en-US" sz="1200"/>
              <a:t>    &lt;/appender&gt;</a:t>
            </a:r>
            <a:endParaRPr lang="zh-CN" altLang="en-US" sz="1200"/>
          </a:p>
          <a:p>
            <a:pPr>
              <a:lnSpc>
                <a:spcPct val="90000"/>
              </a:lnSpc>
            </a:pPr>
            <a:endParaRPr lang="zh-CN" altLang="en-US" sz="1200"/>
          </a:p>
          <a:p>
            <a:pPr>
              <a:lnSpc>
                <a:spcPct val="90000"/>
              </a:lnSpc>
            </a:pPr>
            <a:r>
              <a:rPr lang="zh-CN" altLang="en-US" sz="1200"/>
              <a:t>    &lt;!-- 控制台输出日志级别 --&gt;</a:t>
            </a:r>
            <a:endParaRPr lang="zh-CN" altLang="en-US" sz="1200"/>
          </a:p>
          <a:p>
            <a:pPr>
              <a:lnSpc>
                <a:spcPct val="90000"/>
              </a:lnSpc>
            </a:pPr>
            <a:r>
              <a:rPr lang="zh-CN" altLang="en-US" sz="1200"/>
              <a:t>    &lt;root level="ERROR"&gt;</a:t>
            </a:r>
            <a:endParaRPr lang="zh-CN" altLang="en-US" sz="1200"/>
          </a:p>
          <a:p>
            <a:pPr>
              <a:lnSpc>
                <a:spcPct val="90000"/>
              </a:lnSpc>
            </a:pPr>
            <a:r>
              <a:rPr lang="zh-CN" altLang="en-US" sz="1200"/>
              <a:t>        &lt;appender-ref ref="STDOUT" /&gt;</a:t>
            </a:r>
            <a:endParaRPr lang="zh-CN" altLang="en-US" sz="1200"/>
          </a:p>
          <a:p>
            <a:pPr>
              <a:lnSpc>
                <a:spcPct val="90000"/>
              </a:lnSpc>
            </a:pPr>
            <a:r>
              <a:rPr lang="zh-CN" altLang="en-US" sz="1200"/>
              <a:t>    &lt;/root&gt;</a:t>
            </a:r>
            <a:endParaRPr lang="zh-CN" altLang="en-US" sz="1200"/>
          </a:p>
          <a:p>
            <a:pPr>
              <a:lnSpc>
                <a:spcPct val="90000"/>
              </a:lnSpc>
            </a:pPr>
            <a:endParaRPr lang="zh-CN" altLang="en-US" sz="1200"/>
          </a:p>
          <a:p>
            <a:pPr>
              <a:lnSpc>
                <a:spcPct val="90000"/>
              </a:lnSpc>
            </a:pPr>
            <a:r>
              <a:rPr lang="zh-CN" altLang="en-US" sz="1200"/>
              <a:t>    &lt;logger name="org.springframework.kafka" level="INFO"  additivity="false"&gt;</a:t>
            </a:r>
            <a:endParaRPr lang="zh-CN" altLang="en-US" sz="1200"/>
          </a:p>
          <a:p>
            <a:pPr>
              <a:lnSpc>
                <a:spcPct val="90000"/>
              </a:lnSpc>
            </a:pPr>
            <a:r>
              <a:rPr lang="zh-CN" altLang="en-US" sz="1200"/>
              <a:t>        &lt;appender-ref ref="STDOUT" /&gt;</a:t>
            </a:r>
            <a:endParaRPr lang="zh-CN" altLang="en-US" sz="1200"/>
          </a:p>
          <a:p>
            <a:pPr>
              <a:lnSpc>
                <a:spcPct val="90000"/>
              </a:lnSpc>
            </a:pPr>
            <a:r>
              <a:rPr lang="zh-CN" altLang="en-US" sz="1200"/>
              <a:t>    &lt;/logger&gt;</a:t>
            </a:r>
            <a:endParaRPr lang="zh-CN" altLang="en-US" sz="1200"/>
          </a:p>
          <a:p>
            <a:pPr>
              <a:lnSpc>
                <a:spcPct val="90000"/>
              </a:lnSpc>
            </a:pPr>
            <a:endParaRPr lang="zh-CN" altLang="en-US" sz="1200"/>
          </a:p>
          <a:p>
            <a:pPr>
              <a:lnSpc>
                <a:spcPct val="90000"/>
              </a:lnSpc>
            </a:pPr>
            <a:r>
              <a:rPr lang="zh-CN" altLang="en-US" sz="1200"/>
              <a:t>   </a:t>
            </a:r>
            <a:r>
              <a:rPr lang="en-US" altLang="zh-CN" sz="1200"/>
              <a:t>&lt;!--</a:t>
            </a:r>
            <a:r>
              <a:rPr lang="zh-CN" altLang="en-US" sz="1200"/>
              <a:t>事务控制</a:t>
            </a:r>
            <a:r>
              <a:rPr lang="en-US" altLang="zh-CN" sz="1200"/>
              <a:t>--&gt;</a:t>
            </a:r>
            <a:endParaRPr lang="zh-CN" altLang="en-US" sz="1200"/>
          </a:p>
          <a:p>
            <a:pPr>
              <a:lnSpc>
                <a:spcPct val="90000"/>
              </a:lnSpc>
            </a:pPr>
            <a:r>
              <a:rPr lang="zh-CN" altLang="en-US" sz="1200"/>
              <a:t>    &lt;logger name="org.springframework.kafka.transaction" level="debug"  additivity="false"&gt;</a:t>
            </a:r>
            <a:endParaRPr lang="zh-CN" altLang="en-US" sz="1200"/>
          </a:p>
          <a:p>
            <a:pPr>
              <a:lnSpc>
                <a:spcPct val="90000"/>
              </a:lnSpc>
            </a:pPr>
            <a:r>
              <a:rPr lang="zh-CN" altLang="en-US" sz="1200"/>
              <a:t>         &lt;appender-ref ref="STDOUT" /&gt;</a:t>
            </a:r>
            <a:endParaRPr lang="zh-CN" altLang="en-US" sz="1200"/>
          </a:p>
          <a:p>
            <a:pPr>
              <a:lnSpc>
                <a:spcPct val="90000"/>
              </a:lnSpc>
            </a:pPr>
            <a:r>
              <a:rPr lang="zh-CN" altLang="en-US" sz="1200"/>
              <a:t>    &lt;/logger&gt;</a:t>
            </a:r>
            <a:endParaRPr lang="zh-CN" altLang="en-US" sz="1200"/>
          </a:p>
          <a:p>
            <a:pPr>
              <a:lnSpc>
                <a:spcPct val="90000"/>
              </a:lnSpc>
            </a:pPr>
            <a:endParaRPr lang="zh-CN" altLang="en-US" sz="1200"/>
          </a:p>
          <a:p>
            <a:pPr>
              <a:lnSpc>
                <a:spcPct val="90000"/>
              </a:lnSpc>
            </a:pPr>
            <a:r>
              <a:rPr lang="zh-CN" altLang="en-US" sz="1200"/>
              <a:t>&lt;/configuration&gt;</a:t>
            </a:r>
            <a:endParaRPr lang="zh-CN" altLang="en-US" sz="1200"/>
          </a:p>
        </p:txBody>
      </p:sp>
      <p:sp>
        <p:nvSpPr>
          <p:cNvPr id="2" name="文本框 1"/>
          <p:cNvSpPr txBox="1"/>
          <p:nvPr/>
        </p:nvSpPr>
        <p:spPr>
          <a:xfrm>
            <a:off x="7364095" y="3141345"/>
            <a:ext cx="4743450" cy="1087755"/>
          </a:xfrm>
          <a:prstGeom prst="rect">
            <a:avLst/>
          </a:prstGeom>
          <a:noFill/>
        </p:spPr>
        <p:txBody>
          <a:bodyPr wrap="square" rtlCol="0">
            <a:spAutoFit/>
          </a:bodyPr>
          <a:p>
            <a:pPr>
              <a:lnSpc>
                <a:spcPct val="90000"/>
              </a:lnSpc>
            </a:pPr>
            <a:r>
              <a:rPr lang="zh-CN" altLang="en-US" sz="1200"/>
              <a:t>@KafkaListeners(value = {@KafkaListener(topics = {"topic04"})})</a:t>
            </a:r>
            <a:endParaRPr lang="zh-CN" altLang="en-US" sz="1200"/>
          </a:p>
          <a:p>
            <a:pPr>
              <a:lnSpc>
                <a:spcPct val="90000"/>
              </a:lnSpc>
            </a:pPr>
            <a:r>
              <a:rPr lang="zh-CN" altLang="en-US" sz="1200"/>
              <a:t>@SendTo(value = {"topic05"})</a:t>
            </a:r>
            <a:endParaRPr lang="zh-CN" altLang="en-US" sz="1200"/>
          </a:p>
          <a:p>
            <a:pPr>
              <a:lnSpc>
                <a:spcPct val="90000"/>
              </a:lnSpc>
            </a:pPr>
            <a:r>
              <a:rPr lang="zh-CN" altLang="en-US" sz="1200"/>
              <a:t>public String listenner(ConsumerRecord&lt;?, ?&gt; cr) {</a:t>
            </a:r>
            <a:endParaRPr lang="zh-CN" altLang="en-US" sz="1200"/>
          </a:p>
          <a:p>
            <a:pPr>
              <a:lnSpc>
                <a:spcPct val="90000"/>
              </a:lnSpc>
            </a:pPr>
            <a:endParaRPr lang="zh-CN" altLang="en-US" sz="1200"/>
          </a:p>
          <a:p>
            <a:pPr>
              <a:lnSpc>
                <a:spcPct val="90000"/>
              </a:lnSpc>
            </a:pPr>
            <a:r>
              <a:rPr lang="zh-CN" altLang="en-US" sz="1200"/>
              <a:t>    return cr.value()+" mashibing edu";</a:t>
            </a:r>
            <a:endParaRPr lang="zh-CN" altLang="en-US" sz="1200"/>
          </a:p>
          <a:p>
            <a:pPr>
              <a:lnSpc>
                <a:spcPct val="90000"/>
              </a:lnSpc>
            </a:pPr>
            <a:r>
              <a:rPr lang="zh-CN" altLang="en-US" sz="1200"/>
              <a:t>}</a:t>
            </a:r>
            <a:endParaRPr lang="zh-CN" altLang="en-US" sz="1200"/>
          </a:p>
        </p:txBody>
      </p:sp>
      <p:sp>
        <p:nvSpPr>
          <p:cNvPr id="6" name="文本框 5"/>
          <p:cNvSpPr txBox="1"/>
          <p:nvPr/>
        </p:nvSpPr>
        <p:spPr>
          <a:xfrm>
            <a:off x="7364095" y="946785"/>
            <a:ext cx="4330700" cy="2084070"/>
          </a:xfrm>
          <a:prstGeom prst="rect">
            <a:avLst/>
          </a:prstGeom>
          <a:noFill/>
        </p:spPr>
        <p:txBody>
          <a:bodyPr wrap="square" rtlCol="0">
            <a:spAutoFit/>
          </a:bodyPr>
          <a:p>
            <a:pPr>
              <a:lnSpc>
                <a:spcPct val="90000"/>
              </a:lnSpc>
            </a:pPr>
            <a:r>
              <a:rPr lang="zh-CN" altLang="en-US" sz="1200">
                <a:solidFill>
                  <a:schemeClr val="tx1"/>
                </a:solidFill>
                <a:effectLst>
                  <a:outerShdw blurRad="38100" dist="19050" dir="2700000" algn="tl" rotWithShape="0">
                    <a:schemeClr val="dk1">
                      <a:alpha val="40000"/>
                    </a:schemeClr>
                  </a:outerShdw>
                </a:effectLst>
              </a:rPr>
              <a:t>@Transactional</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@Service</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public class OrderService implements IOrderService {</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@Autowired</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private KafkaTemplate kafkaTemplate;</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@Override</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public void saveOrder(String id,Object message) {</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a:t>
            </a:r>
            <a:r>
              <a:rPr lang="en-US" altLang="zh-CN" sz="1200">
                <a:solidFill>
                  <a:schemeClr val="tx1"/>
                </a:solidFill>
                <a:effectLst>
                  <a:outerShdw blurRad="38100" dist="19050" dir="2700000" algn="tl" rotWithShape="0">
                    <a:schemeClr val="dk1">
                      <a:alpha val="40000"/>
                    </a:schemeClr>
                  </a:outerShdw>
                </a:effectLst>
              </a:rPr>
              <a:t>//</a:t>
            </a:r>
            <a:r>
              <a:rPr lang="zh-CN" altLang="en-US" sz="1200">
                <a:solidFill>
                  <a:schemeClr val="tx1"/>
                </a:solidFill>
                <a:effectLst>
                  <a:outerShdw blurRad="38100" dist="19050" dir="2700000" algn="tl" rotWithShape="0">
                    <a:schemeClr val="dk1">
                      <a:alpha val="40000"/>
                    </a:schemeClr>
                  </a:outerShdw>
                </a:effectLst>
              </a:rPr>
              <a:t>发送消息给服务器</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    }</a:t>
            </a:r>
            <a:endParaRPr lang="zh-CN" altLang="en-US" sz="1200">
              <a:solidFill>
                <a:schemeClr val="tx1"/>
              </a:solidFill>
              <a:effectLst>
                <a:outerShdw blurRad="38100" dist="19050" dir="2700000" algn="tl" rotWithShape="0">
                  <a:schemeClr val="dk1">
                    <a:alpha val="40000"/>
                  </a:schemeClr>
                </a:outerShdw>
              </a:effectLst>
            </a:endParaRPr>
          </a:p>
          <a:p>
            <a:pPr>
              <a:lnSpc>
                <a:spcPct val="90000"/>
              </a:lnSpc>
            </a:pPr>
            <a:r>
              <a:rPr lang="zh-CN" altLang="en-US" sz="1200">
                <a:solidFill>
                  <a:schemeClr val="tx1"/>
                </a:solidFill>
                <a:effectLst>
                  <a:outerShdw blurRad="38100" dist="19050" dir="2700000" algn="tl" rotWithShape="0">
                    <a:schemeClr val="dk1">
                      <a:alpha val="40000"/>
                    </a:schemeClr>
                  </a:outerShdw>
                </a:effectLst>
              </a:rPr>
              <a:t>}</a:t>
            </a:r>
            <a:endParaRPr lang="zh-CN" altLang="en-US" sz="12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56565" y="991870"/>
            <a:ext cx="11275695" cy="2030095"/>
          </a:xfrm>
          <a:prstGeom prst="rect">
            <a:avLst/>
          </a:prstGeom>
          <a:noFill/>
        </p:spPr>
        <p:txBody>
          <a:bodyPr wrap="square" rtlCol="0">
            <a:spAutoFit/>
          </a:bodyPr>
          <a:p>
            <a:pPr>
              <a:lnSpc>
                <a:spcPct val="90000"/>
              </a:lnSpc>
            </a:pPr>
            <a:r>
              <a:rPr sz="2000"/>
              <a:t>Apache Kafka是Apache软件基金会的开源的流处理平台，该平台提供了消息的订阅与发布的消息队列，一般用作系统间解耦、异步通信、削峰填谷等作用。同时Kafka又提供了Kafka </a:t>
            </a:r>
            <a:r>
              <a:rPr lang="en-US" sz="2000"/>
              <a:t>s</a:t>
            </a:r>
            <a:r>
              <a:rPr sz="2000"/>
              <a:t>tre</a:t>
            </a:r>
            <a:r>
              <a:rPr lang="en-US" sz="2000"/>
              <a:t>a</a:t>
            </a:r>
            <a:r>
              <a:rPr sz="2000"/>
              <a:t>ming插件包实现了实时在</a:t>
            </a:r>
            <a:r>
              <a:rPr lang="zh-CN" sz="2000"/>
              <a:t>线</a:t>
            </a:r>
            <a:r>
              <a:rPr sz="2000"/>
              <a:t>流处理。</a:t>
            </a:r>
            <a:r>
              <a:rPr lang="zh-CN" sz="2000"/>
              <a:t>相比较</a:t>
            </a:r>
            <a:r>
              <a:rPr sz="2000"/>
              <a:t>一些专业的流处理框架不同，Kafka Streaming计算是运行在应用端，具有简单、入门要求低、部署方便等优点。</a:t>
            </a:r>
            <a:endParaRPr sz="2000"/>
          </a:p>
          <a:p>
            <a:pPr>
              <a:lnSpc>
                <a:spcPct val="90000"/>
              </a:lnSpc>
            </a:pPr>
            <a:endParaRPr sz="2000"/>
          </a:p>
          <a:p>
            <a:pPr>
              <a:lnSpc>
                <a:spcPct val="90000"/>
              </a:lnSpc>
            </a:pPr>
            <a:r>
              <a:rPr sz="2000"/>
              <a:t>- 消息队列Message Queue </a:t>
            </a:r>
            <a:endParaRPr sz="2000"/>
          </a:p>
          <a:p>
            <a:pPr>
              <a:lnSpc>
                <a:spcPct val="90000"/>
              </a:lnSpc>
            </a:pPr>
            <a:r>
              <a:rPr sz="2000"/>
              <a:t>- Kafka Streaming </a:t>
            </a:r>
            <a:r>
              <a:rPr lang="zh-CN" sz="2000"/>
              <a:t>流</a:t>
            </a:r>
            <a:r>
              <a:rPr sz="2000"/>
              <a:t>处理 </a:t>
            </a:r>
            <a:endParaRPr lang="zh-CN" sz="2000"/>
          </a:p>
        </p:txBody>
      </p:sp>
      <p:sp>
        <p:nvSpPr>
          <p:cNvPr id="8" name="文本框 7"/>
          <p:cNvSpPr txBox="1"/>
          <p:nvPr/>
        </p:nvSpPr>
        <p:spPr>
          <a:xfrm>
            <a:off x="10005695" y="196215"/>
            <a:ext cx="1726565" cy="423545"/>
          </a:xfrm>
          <a:prstGeom prst="rect">
            <a:avLst/>
          </a:prstGeom>
          <a:noFill/>
        </p:spPr>
        <p:txBody>
          <a:bodyPr wrap="square" rtlCol="0">
            <a:spAutoFit/>
          </a:bodyPr>
          <a:p>
            <a:pPr>
              <a:lnSpc>
                <a:spcPct val="90000"/>
              </a:lnSpc>
            </a:pPr>
            <a:r>
              <a:rPr lang="zh-CN" altLang="en-US" sz="2400"/>
              <a:t>初识</a:t>
            </a:r>
            <a:r>
              <a:rPr lang="en-US" altLang="zh-CN" sz="2400"/>
              <a:t>Kafka</a:t>
            </a:r>
            <a:endParaRPr lang="en-US" altLang="zh-CN" sz="2400"/>
          </a:p>
        </p:txBody>
      </p:sp>
      <p:pic>
        <p:nvPicPr>
          <p:cNvPr id="4" name="图片 3"/>
          <p:cNvPicPr>
            <a:picLocks noChangeAspect="1"/>
          </p:cNvPicPr>
          <p:nvPr/>
        </p:nvPicPr>
        <p:blipFill>
          <a:blip r:embed="rId1"/>
          <a:stretch>
            <a:fillRect/>
          </a:stretch>
        </p:blipFill>
        <p:spPr>
          <a:xfrm>
            <a:off x="14605" y="-19685"/>
            <a:ext cx="1663700" cy="869315"/>
          </a:xfrm>
          <a:prstGeom prst="rect">
            <a:avLst/>
          </a:prstGeom>
        </p:spPr>
      </p:pic>
      <p:sp>
        <p:nvSpPr>
          <p:cNvPr id="2" name="页脚占位符 1"/>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840345" y="389890"/>
            <a:ext cx="3437255" cy="423545"/>
          </a:xfrm>
          <a:prstGeom prst="rect">
            <a:avLst/>
          </a:prstGeom>
          <a:noFill/>
        </p:spPr>
        <p:txBody>
          <a:bodyPr wrap="square" rtlCol="0">
            <a:spAutoFit/>
          </a:bodyPr>
          <a:p>
            <a:pPr>
              <a:lnSpc>
                <a:spcPct val="90000"/>
              </a:lnSpc>
            </a:pPr>
            <a:r>
              <a:rPr lang="zh-CN" altLang="en-US" sz="2400"/>
              <a:t>Message Queue是什么？</a:t>
            </a:r>
            <a:endParaRPr lang="zh-CN" altLang="en-US" sz="2400"/>
          </a:p>
        </p:txBody>
      </p:sp>
      <p:sp>
        <p:nvSpPr>
          <p:cNvPr id="4" name="文本框 3"/>
          <p:cNvSpPr txBox="1"/>
          <p:nvPr/>
        </p:nvSpPr>
        <p:spPr>
          <a:xfrm>
            <a:off x="517525" y="1129030"/>
            <a:ext cx="11154410" cy="3138170"/>
          </a:xfrm>
          <a:prstGeom prst="rect">
            <a:avLst/>
          </a:prstGeom>
          <a:noFill/>
        </p:spPr>
        <p:txBody>
          <a:bodyPr wrap="square" rtlCol="0">
            <a:spAutoFit/>
          </a:bodyPr>
          <a:p>
            <a:pPr>
              <a:lnSpc>
                <a:spcPct val="90000"/>
              </a:lnSpc>
            </a:pPr>
            <a:r>
              <a:rPr lang="zh-CN" altLang="en-US" sz="2000"/>
              <a:t>消息队列是一种在分布式和大数据开发中不可或缺的中间件。在分布式开发或者大数据开发中通常使用消息队列进行缓冲、系统间解耦和削峰填谷等业务场景，常见的消息队列工作模式大致会分为两大类：</a:t>
            </a:r>
            <a:endParaRPr lang="zh-CN" altLang="en-US" sz="2000"/>
          </a:p>
          <a:p>
            <a:pPr>
              <a:lnSpc>
                <a:spcPct val="90000"/>
              </a:lnSpc>
            </a:pPr>
            <a:endParaRPr lang="zh-CN" altLang="en-US" sz="2000"/>
          </a:p>
          <a:p>
            <a:pPr>
              <a:lnSpc>
                <a:spcPct val="90000"/>
              </a:lnSpc>
            </a:pPr>
            <a:r>
              <a:rPr lang="zh-CN" altLang="en-US" sz="2000"/>
              <a:t>- 至多一次：消息生产者将数据写入消息系统，然后由消费者负责去拉去消息服务器中的消息，一旦消息被确认消费之后 ，由消息服务器主动删除队列中的数据，这种消费方式一般只允许被一个消费者消费，并且消息队列中的数据不允许被重复消费。</a:t>
            </a:r>
            <a:endParaRPr lang="zh-CN" altLang="en-US" sz="2000"/>
          </a:p>
          <a:p>
            <a:pPr>
              <a:lnSpc>
                <a:spcPct val="90000"/>
              </a:lnSpc>
            </a:pPr>
            <a:endParaRPr lang="zh-CN" altLang="en-US" sz="2000"/>
          </a:p>
          <a:p>
            <a:pPr>
              <a:lnSpc>
                <a:spcPct val="90000"/>
              </a:lnSpc>
            </a:pPr>
            <a:r>
              <a:rPr lang="zh-CN" altLang="en-US" sz="2000"/>
              <a:t>- 没有限制</a:t>
            </a:r>
            <a:r>
              <a:rPr lang="en-US" altLang="zh-CN" sz="2000"/>
              <a:t>:</a:t>
            </a:r>
            <a:r>
              <a:rPr lang="zh-CN" altLang="en-US" sz="2000"/>
              <a:t>同上诉消费形式不同，生产者发不完数据以后，该消息可以被多个消费者同时消费，并且同一个消费者可以多次消费消息服务器中的同一个记录。主要是因为消息服务器一般可以长时间存储海量消息。</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935085" y="452120"/>
            <a:ext cx="2540000" cy="423545"/>
          </a:xfrm>
          <a:prstGeom prst="rect">
            <a:avLst/>
          </a:prstGeom>
          <a:noFill/>
        </p:spPr>
        <p:txBody>
          <a:bodyPr wrap="square" rtlCol="0" anchor="t">
            <a:spAutoFit/>
          </a:bodyPr>
          <a:p>
            <a:pPr>
              <a:lnSpc>
                <a:spcPct val="90000"/>
              </a:lnSpc>
            </a:pPr>
            <a:r>
              <a:rPr lang="en-US" altLang="zh-CN" sz="2400"/>
              <a:t>Kafka </a:t>
            </a:r>
            <a:r>
              <a:rPr lang="zh-CN" altLang="en-US" sz="2400"/>
              <a:t>基础架构</a:t>
            </a:r>
            <a:endParaRPr lang="zh-CN" altLang="en-US" sz="2400"/>
          </a:p>
        </p:txBody>
      </p:sp>
      <p:sp>
        <p:nvSpPr>
          <p:cNvPr id="4" name="文本框 3"/>
          <p:cNvSpPr txBox="1"/>
          <p:nvPr/>
        </p:nvSpPr>
        <p:spPr>
          <a:xfrm>
            <a:off x="572135" y="1238885"/>
            <a:ext cx="11045190" cy="1753235"/>
          </a:xfrm>
          <a:prstGeom prst="rect">
            <a:avLst/>
          </a:prstGeom>
          <a:noFill/>
        </p:spPr>
        <p:txBody>
          <a:bodyPr wrap="square" rtlCol="0" anchor="t">
            <a:spAutoFit/>
          </a:bodyPr>
          <a:p>
            <a:pPr>
              <a:lnSpc>
                <a:spcPct val="90000"/>
              </a:lnSpc>
            </a:pPr>
            <a:r>
              <a:rPr lang="zh-CN" altLang="en-US" sz="2000"/>
              <a:t>Kafka集群以Topic形式负责分类集群中的Record每一个Record属于一个Topic。每个Topic底层都会对应一组分区的日志用于持久化Topic中的Record。同时在Kafka集群中，Topic的每一个日志的分区都一定会有1个Borker担当该分区的Leader，其他的Broker担当该分区的follower，Leader负责分区数据的读写操作，follower负责同步改分区的数据。这样如果分区的Leader宕机，改分区的其他follower会选取出新的leader继续负责该分区数据的读写。其中集群的中Leader的监控和Topic的部分元数据是存储在Zookeeper中</a:t>
            </a:r>
            <a:r>
              <a:rPr lang="en-US" altLang="zh-CN" sz="2000"/>
              <a:t>.</a:t>
            </a:r>
            <a:endParaRPr lang="en-US" altLang="zh-CN"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866505" y="318135"/>
            <a:ext cx="3200400" cy="423545"/>
          </a:xfrm>
          <a:prstGeom prst="rect">
            <a:avLst/>
          </a:prstGeom>
          <a:noFill/>
        </p:spPr>
        <p:txBody>
          <a:bodyPr wrap="square" rtlCol="0" anchor="t">
            <a:spAutoFit/>
          </a:bodyPr>
          <a:p>
            <a:pPr>
              <a:lnSpc>
                <a:spcPct val="90000"/>
              </a:lnSpc>
            </a:pPr>
            <a:r>
              <a:rPr lang="zh-CN" altLang="en-US" sz="2400"/>
              <a:t>Topics and Logs</a:t>
            </a:r>
            <a:endParaRPr lang="zh-CN" altLang="en-US" sz="2400"/>
          </a:p>
        </p:txBody>
      </p:sp>
      <p:sp>
        <p:nvSpPr>
          <p:cNvPr id="4" name="文本框 3"/>
          <p:cNvSpPr txBox="1"/>
          <p:nvPr/>
        </p:nvSpPr>
        <p:spPr>
          <a:xfrm>
            <a:off x="817245" y="1173480"/>
            <a:ext cx="10639425" cy="4246245"/>
          </a:xfrm>
          <a:prstGeom prst="rect">
            <a:avLst/>
          </a:prstGeom>
          <a:noFill/>
        </p:spPr>
        <p:txBody>
          <a:bodyPr wrap="square" rtlCol="0" anchor="t">
            <a:spAutoFit/>
          </a:bodyPr>
          <a:p>
            <a:pPr>
              <a:lnSpc>
                <a:spcPct val="90000"/>
              </a:lnSpc>
            </a:pPr>
            <a:r>
              <a:rPr lang="zh-CN" altLang="en-US" sz="2000"/>
              <a:t>Kafka中所有消息是通过Topic为单位进行管理，每个Kafka中的Topic通常会有多个订阅者，负责订阅发送到改Topic中的数据。Kafka负责管理集群中每个Topic的一组日志分区数据。</a:t>
            </a:r>
            <a:endParaRPr lang="zh-CN" altLang="en-US" sz="2000"/>
          </a:p>
          <a:p>
            <a:pPr>
              <a:lnSpc>
                <a:spcPct val="90000"/>
              </a:lnSpc>
            </a:pPr>
            <a:endParaRPr lang="zh-CN" altLang="en-US" sz="2000">
              <a:sym typeface="+mn-ea"/>
            </a:endParaRPr>
          </a:p>
          <a:p>
            <a:pPr>
              <a:lnSpc>
                <a:spcPct val="90000"/>
              </a:lnSpc>
            </a:pPr>
            <a:r>
              <a:rPr lang="zh-CN" altLang="en-US" sz="2000">
                <a:sym typeface="+mn-ea"/>
              </a:rPr>
              <a:t>生产者将数据发布到相应的Topic。负责选择将哪个记录分发送到Topic中的哪个Partition。例如可以round-robin方式完成此操作，然而这种仅是为了平衡负载。也可以根据某些语义分区功能（例如基于记录中的Key）进行此操作。</a:t>
            </a:r>
            <a:endParaRPr lang="zh-CN" altLang="en-US" sz="2000"/>
          </a:p>
          <a:p>
            <a:pPr>
              <a:lnSpc>
                <a:spcPct val="90000"/>
              </a:lnSpc>
            </a:pPr>
            <a:endParaRPr lang="zh-CN" altLang="en-US" sz="2000"/>
          </a:p>
          <a:p>
            <a:pPr>
              <a:lnSpc>
                <a:spcPct val="90000"/>
              </a:lnSpc>
            </a:pPr>
            <a:r>
              <a:rPr lang="zh-CN" altLang="en-US" sz="2000"/>
              <a:t>每组日志分区是一个有序的不可变的的日志序列，分区中的每一个Record都被分配了唯一的序列编号称为是offset，Kafka 集群会持久化所有发布到Topic中的Record信息，改Record的持久化时间是通过配置文件指定,默认是168小时。</a:t>
            </a:r>
            <a:endParaRPr lang="zh-CN" altLang="en-US" sz="2000"/>
          </a:p>
          <a:p>
            <a:pPr>
              <a:lnSpc>
                <a:spcPct val="90000"/>
              </a:lnSpc>
            </a:pPr>
            <a:endParaRPr lang="zh-CN" altLang="en-US" sz="2000"/>
          </a:p>
          <a:p>
            <a:pPr>
              <a:lnSpc>
                <a:spcPct val="90000"/>
              </a:lnSpc>
            </a:pPr>
            <a:r>
              <a:rPr lang="zh-CN" altLang="en-US" sz="2000"/>
              <a:t>log.retention.hours=168</a:t>
            </a:r>
            <a:endParaRPr lang="zh-CN" altLang="en-US" sz="2000"/>
          </a:p>
          <a:p>
            <a:pPr>
              <a:lnSpc>
                <a:spcPct val="90000"/>
              </a:lnSpc>
            </a:pPr>
            <a:endParaRPr lang="zh-CN" altLang="en-US" sz="2000"/>
          </a:p>
          <a:p>
            <a:pPr>
              <a:lnSpc>
                <a:spcPct val="90000"/>
              </a:lnSpc>
            </a:pPr>
            <a:r>
              <a:rPr lang="zh-CN" altLang="en-US" sz="2000"/>
              <a:t>Kafka底层会定期的检查日志文件，然后将过期的数据从log中移除，由于Kafka使用硬盘存储日志文件，因此使用Kafka长时间缓存一些日志文件是不存在问题的。</a:t>
            </a:r>
            <a:endParaRPr lang="zh-CN" altLang="en-US" sz="2000"/>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54355" y="1151890"/>
            <a:ext cx="10869930" cy="3692525"/>
          </a:xfrm>
          <a:prstGeom prst="rect">
            <a:avLst/>
          </a:prstGeom>
          <a:noFill/>
        </p:spPr>
        <p:txBody>
          <a:bodyPr wrap="square" rtlCol="0" anchor="t">
            <a:spAutoFit/>
          </a:bodyPr>
          <a:p>
            <a:pPr>
              <a:lnSpc>
                <a:spcPct val="90000"/>
              </a:lnSpc>
            </a:pPr>
            <a:r>
              <a:rPr lang="zh-CN" altLang="en-US" sz="2000"/>
              <a:t>在消费者消费Topic中数据的时候，每个消费者会维护本次消费对应分区的偏移量，消费者会在消费完一个批次的数据之后，会将本次消费的偏移量提交给Kafka集群，因此对于每个消费者而言可以随意的控制改消费者的偏移量。因此在Kafka中，消费者可以从一个topic分区中的任意位置读取队列数据，由于每个消费者控制了自己的消费的偏移量，因此多个消费者之间彼此相互独立。</a:t>
            </a:r>
            <a:endParaRPr lang="zh-CN" altLang="en-US" sz="2000"/>
          </a:p>
          <a:p>
            <a:pPr>
              <a:lnSpc>
                <a:spcPct val="90000"/>
              </a:lnSpc>
            </a:pPr>
            <a:endParaRPr lang="zh-CN" altLang="en-US" sz="2000"/>
          </a:p>
          <a:p>
            <a:pPr>
              <a:lnSpc>
                <a:spcPct val="90000"/>
              </a:lnSpc>
            </a:pPr>
            <a:r>
              <a:rPr lang="zh-CN" altLang="en-US" sz="2000"/>
              <a:t>Kafka中对Topic实现日志分区的有以下目的：</a:t>
            </a:r>
            <a:endParaRPr lang="zh-CN" altLang="en-US" sz="2000"/>
          </a:p>
          <a:p>
            <a:pPr>
              <a:lnSpc>
                <a:spcPct val="90000"/>
              </a:lnSpc>
            </a:pPr>
            <a:endParaRPr lang="zh-CN" altLang="en-US" sz="2000"/>
          </a:p>
          <a:p>
            <a:pPr>
              <a:lnSpc>
                <a:spcPct val="90000"/>
              </a:lnSpc>
            </a:pPr>
            <a:r>
              <a:rPr lang="zh-CN" altLang="en-US" sz="2000"/>
              <a:t>- 首先，它们允许日志扩展到超出单个服务器所能容纳的大小。每个单独的分区都必须适合托管它的服务器，但是一个Topic可能有很多分区，因此它可以处理任意数量的数据。</a:t>
            </a:r>
            <a:endParaRPr lang="zh-CN" altLang="en-US" sz="2000"/>
          </a:p>
          <a:p>
            <a:pPr>
              <a:lnSpc>
                <a:spcPct val="90000"/>
              </a:lnSpc>
            </a:pPr>
            <a:endParaRPr lang="zh-CN" altLang="en-US" sz="2000"/>
          </a:p>
          <a:p>
            <a:pPr>
              <a:lnSpc>
                <a:spcPct val="90000"/>
              </a:lnSpc>
            </a:pPr>
            <a:r>
              <a:rPr lang="zh-CN" altLang="en-US" sz="2000"/>
              <a:t>- 其次每个服务器充当其某些分区的Leader，也可能充当其他分区的Follwer，因此群集中的负载得到了很好的平衡。</a:t>
            </a:r>
            <a:endParaRPr lang="zh-CN" altLang="en-US" sz="2000"/>
          </a:p>
        </p:txBody>
      </p:sp>
      <p:sp>
        <p:nvSpPr>
          <p:cNvPr id="4" name="文本框 3"/>
          <p:cNvSpPr txBox="1"/>
          <p:nvPr/>
        </p:nvSpPr>
        <p:spPr>
          <a:xfrm>
            <a:off x="8866505" y="318135"/>
            <a:ext cx="3200400" cy="423545"/>
          </a:xfrm>
          <a:prstGeom prst="rect">
            <a:avLst/>
          </a:prstGeom>
          <a:noFill/>
        </p:spPr>
        <p:txBody>
          <a:bodyPr wrap="square" rtlCol="0" anchor="t">
            <a:spAutoFit/>
          </a:bodyPr>
          <a:p>
            <a:pPr>
              <a:lnSpc>
                <a:spcPct val="90000"/>
              </a:lnSpc>
            </a:pPr>
            <a:r>
              <a:rPr lang="zh-CN" altLang="en-US" sz="2400" b="1"/>
              <a:t>Topics and Logs</a:t>
            </a:r>
            <a:endParaRPr lang="zh-CN" altLang="en-US" sz="2400" b="1"/>
          </a:p>
        </p:txBody>
      </p:sp>
      <p:pic>
        <p:nvPicPr>
          <p:cNvPr id="2" name="图片 1"/>
          <p:cNvPicPr>
            <a:picLocks noChangeAspect="1"/>
          </p:cNvPicPr>
          <p:nvPr/>
        </p:nvPicPr>
        <p:blipFill>
          <a:blip r:embed="rId1"/>
          <a:stretch>
            <a:fillRect/>
          </a:stretch>
        </p:blipFill>
        <p:spPr>
          <a:xfrm>
            <a:off x="14605" y="-19685"/>
            <a:ext cx="1663700" cy="869315"/>
          </a:xfrm>
          <a:prstGeom prst="rect">
            <a:avLst/>
          </a:prstGeom>
        </p:spPr>
      </p:pic>
      <p:sp>
        <p:nvSpPr>
          <p:cNvPr id="5" name="页脚占位符 4"/>
          <p:cNvSpPr>
            <a:spLocks noGrp="1"/>
          </p:cNvSpPr>
          <p:nvPr>
            <p:ph type="ftr" sz="quarter" idx="11"/>
          </p:nvPr>
        </p:nvSpPr>
        <p:spPr>
          <a:xfrm>
            <a:off x="1522413" y="6400801"/>
            <a:ext cx="6324599" cy="276226"/>
          </a:xfrm>
        </p:spPr>
        <p:txBody>
          <a:bodyPr/>
          <a:p>
            <a:pPr rtl="0"/>
            <a:r>
              <a:rPr lang="en-US" altLang="zh-CN" noProof="0"/>
              <a:t>http://mashibing.com</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VIP模板_2019</Template>
  <TotalTime>0</TotalTime>
  <Words>21086</Words>
  <Application>WPS 演示</Application>
  <PresentationFormat>自定义</PresentationFormat>
  <Paragraphs>791</Paragraphs>
  <Slides>47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vt:lpstr>
      <vt:lpstr>宋体</vt:lpstr>
      <vt:lpstr>Wingdings</vt:lpstr>
      <vt:lpstr>Microsoft YaHei UI</vt:lpstr>
      <vt:lpstr>Consolas</vt:lpstr>
      <vt:lpstr>Wingdings</vt:lpstr>
      <vt:lpstr>Corbel</vt:lpstr>
      <vt:lpstr>微软雅黑</vt:lpstr>
      <vt:lpstr>Arial Unicode MS</vt:lpstr>
      <vt:lpstr>黑板 16 x 9</vt:lpstr>
      <vt:lpstr> Apache Kafka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 shibing</dc:creator>
  <cp:lastModifiedBy>菜知</cp:lastModifiedBy>
  <cp:revision>55</cp:revision>
  <dcterms:created xsi:type="dcterms:W3CDTF">2019-11-17T10:44:00Z</dcterms:created>
  <dcterms:modified xsi:type="dcterms:W3CDTF">2021-02-24T06:06:20Z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