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D35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/>
    <p:restoredTop sz="92623"/>
  </p:normalViewPr>
  <p:slideViewPr>
    <p:cSldViewPr snapToGrid="0">
      <p:cViewPr varScale="1">
        <p:scale>
          <a:sx n="55" d="100"/>
          <a:sy n="55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352B9-881C-698D-8A91-AFDBF614D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3AB0B-58EB-39E4-31B8-09A8BEF8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0B668-249A-F54F-7AFA-70EFEE0A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18BF5-4214-507D-408A-EA55BCF8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4F24A-FA7A-380A-53F1-BFE52228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094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13D75-32D7-4C95-D3C0-9D33C015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DD019-1244-7D91-A2F4-E0A2BE79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9B47A-D891-5A37-711D-8A044782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A3C7E-03CF-ED23-6BA0-FF03E93E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1E99-A611-4A65-3A10-94A6E4A6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973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F9F55-8BF5-F58C-EC80-ED167977A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3501A8-8392-9E95-1627-398A7784C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45EEDA-4DFA-5F5B-642C-DF635737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08B11-F517-4FFC-F0CB-6BFAA510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C30CF-4C3B-0D69-5C52-6C8AA11A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91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93FDAF-E230-33B4-9E45-A5A84CF6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BABF3C-4242-4EA3-E598-A6ACC14B3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F724D-5D25-F7F7-20C2-0A8364DB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FFE698-022F-D687-B529-9A48AA3B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58159-8F3C-733D-4DB3-C25B6CAF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64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FBCF6-AD0E-1259-783B-AB4C22A6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DDAF1-5A38-D0B8-2F4D-277810AC2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7A10F-66B5-A592-EB75-87CBF392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E8AF2-5518-722E-75DA-EAEB62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559C8C-7A9F-4D1D-59F2-F79F589F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50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8D6AE-3D32-4DB8-5ACA-4F4533AC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659F58-D873-E412-7182-B9BD604B8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10318D-5958-901C-C59B-22919C303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9AF77-A2C5-B504-F9D4-586363A1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AAB0E6-5724-4EAA-5A2C-69AFB473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6379B-1FD4-9A29-B85E-93C09E5E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99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96927-24BF-1F43-D9F8-48D95C64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D01E2F-44FB-D6EA-52C1-00CFF9BF9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C595F8-2362-0AFF-5525-8F8AEB03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75B092-60A3-6D18-DD83-33B5A05A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110A74-A31E-7824-5685-92B2D0704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01FE49-2526-C4D3-BA68-CF482015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7CA78E-1333-B27C-EE35-2275C30F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079803-F9D6-94CD-11E7-6D16A223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185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6790E-F009-18AF-ED79-33B18288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05DF-3251-C25A-B655-A40EEB1A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C89755-721F-E609-843D-EB65D72E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AEAF6-7A9C-EA8B-D15A-5303F801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8378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A1F7E7-E570-4237-72D2-4F6063FD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FE0DDF-40B9-5F8A-973E-DEC78E61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89061-DC9F-14B5-5711-21F5A9FF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25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00ACF-4CBF-C663-6E77-21FE8241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68A3E-9A25-BD16-FCE4-4DB3CF5D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A8F3CF-833D-143D-D108-3357D5BA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47CFA-63B7-BE42-0F49-99223B4B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45779F-1AD5-DDCF-8597-2F07060D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991F83-A250-841B-3A50-C691AE43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086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02735-6417-CB87-00F6-C8937265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F6C4DE-7161-38C4-0512-F68D89B5F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CF97EE-81CF-F4FF-E2B2-F0B60EBF5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E7410-167B-27C6-A710-4F7B2A76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BD6E86-9A99-C8BA-C608-6E30F456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221F13-D089-1AF9-8C3C-B4A2C70A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179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4DA48E-2B81-5273-B596-4D4001C1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9D5C8-38B1-235F-9C23-FA308DC1B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11774-18B7-6FBB-EA95-E3B47B510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48958-B8B7-B843-91D3-CBADC1868E3F}" type="datetimeFigureOut">
              <a:rPr kumimoji="1" lang="ko-KR" altLang="en-US" smtClean="0"/>
              <a:t>2024. 5. 20.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D5B38-E8AA-F24B-1CB9-E9258381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571E7-F009-8C27-8001-EE6DBAB4C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6F597-6B05-8A40-9D31-56DD6CE025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63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ED7A78FF-8AA4-9547-1E9C-136D8A363086}"/>
              </a:ext>
            </a:extLst>
          </p:cNvPr>
          <p:cNvSpPr/>
          <p:nvPr/>
        </p:nvSpPr>
        <p:spPr>
          <a:xfrm flipV="1">
            <a:off x="10056567" y="890219"/>
            <a:ext cx="4537113" cy="453630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AF35CE-6E1B-DA69-93DE-051FAA795C87}"/>
              </a:ext>
            </a:extLst>
          </p:cNvPr>
          <p:cNvSpPr/>
          <p:nvPr/>
        </p:nvSpPr>
        <p:spPr>
          <a:xfrm flipV="1">
            <a:off x="-1718634" y="3687180"/>
            <a:ext cx="4537113" cy="453630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07210-BB44-0B8C-6F59-B4A2662994C4}"/>
              </a:ext>
            </a:extLst>
          </p:cNvPr>
          <p:cNvSpPr txBox="1"/>
          <p:nvPr/>
        </p:nvSpPr>
        <p:spPr>
          <a:xfrm>
            <a:off x="1922443" y="2083510"/>
            <a:ext cx="8347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옛날에는 원주율을 어떻게 구했을까</a:t>
            </a:r>
            <a:r>
              <a:rPr kumimoji="1" lang="en-US" altLang="ko-KR" sz="5400" dirty="0"/>
              <a:t>?</a:t>
            </a:r>
            <a:endParaRPr kumimoji="1" lang="ko-KR" altLang="en-US" sz="5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2B95398-03CE-82ED-920F-6B1E49B5F43D}"/>
              </a:ext>
            </a:extLst>
          </p:cNvPr>
          <p:cNvSpPr/>
          <p:nvPr/>
        </p:nvSpPr>
        <p:spPr>
          <a:xfrm flipV="1">
            <a:off x="1922443" y="-2540930"/>
            <a:ext cx="4537113" cy="453630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2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33921341-2DD6-B7B9-C912-A299A3EFDA95}"/>
              </a:ext>
            </a:extLst>
          </p:cNvPr>
          <p:cNvSpPr/>
          <p:nvPr/>
        </p:nvSpPr>
        <p:spPr>
          <a:xfrm flipV="1">
            <a:off x="8215960" y="-1729070"/>
            <a:ext cx="4537113" cy="453630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D750C-88D7-A1AD-57EC-29006646C0F0}"/>
              </a:ext>
            </a:extLst>
          </p:cNvPr>
          <p:cNvSpPr txBox="1"/>
          <p:nvPr/>
        </p:nvSpPr>
        <p:spPr>
          <a:xfrm>
            <a:off x="334177" y="308472"/>
            <a:ext cx="4138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400" dirty="0"/>
              <a:t>원주율 이란</a:t>
            </a:r>
            <a:r>
              <a:rPr kumimoji="1" lang="en-US" altLang="ko-KR" sz="5400" dirty="0"/>
              <a:t>?</a:t>
            </a:r>
            <a:endParaRPr kumimoji="1" lang="ko-KR" altLang="en-US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A6108-081F-EF21-3585-952775CE8A26}"/>
              </a:ext>
            </a:extLst>
          </p:cNvPr>
          <p:cNvSpPr txBox="1"/>
          <p:nvPr/>
        </p:nvSpPr>
        <p:spPr>
          <a:xfrm>
            <a:off x="66100" y="1709446"/>
            <a:ext cx="116888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u="none" strike="noStrike" dirty="0">
                <a:solidFill>
                  <a:srgbClr val="040C28"/>
                </a:solidFill>
                <a:effectLst/>
                <a:latin typeface="Google Sans"/>
              </a:rPr>
              <a:t>원둘레와 지름의 </a:t>
            </a:r>
            <a:r>
              <a:rPr lang="ko-KR" altLang="en-US" sz="3600" dirty="0">
                <a:solidFill>
                  <a:srgbClr val="040C28"/>
                </a:solidFill>
                <a:latin typeface="Google Sans"/>
              </a:rPr>
              <a:t>비</a:t>
            </a:r>
            <a:endParaRPr lang="en-US" altLang="ko-KR" sz="3600" dirty="0">
              <a:solidFill>
                <a:srgbClr val="040C28"/>
              </a:solidFill>
              <a:latin typeface="Google Sans"/>
            </a:endParaRPr>
          </a:p>
          <a:p>
            <a:endParaRPr lang="en-US" altLang="ko-KR" sz="3600" u="none" strike="noStrike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ko-KR" altLang="en-US" sz="3600" u="none" strike="noStrike" dirty="0">
                <a:solidFill>
                  <a:srgbClr val="040C28"/>
                </a:solidFill>
                <a:effectLst/>
                <a:latin typeface="Google Sans"/>
              </a:rPr>
              <a:t>원의 지름에 대한 둘레의 비율을 나타내는 수학 상수이다</a:t>
            </a:r>
            <a:endParaRPr lang="en-US" altLang="ko-KR" sz="3600" u="none" strike="noStrike" dirty="0">
              <a:solidFill>
                <a:srgbClr val="040C28"/>
              </a:solidFill>
              <a:effectLst/>
              <a:latin typeface="Google Sans"/>
            </a:endParaRPr>
          </a:p>
          <a:p>
            <a:endParaRPr lang="en-US" altLang="ko-KR" sz="3600" dirty="0">
              <a:solidFill>
                <a:srgbClr val="040C28"/>
              </a:solidFill>
              <a:latin typeface="Google Sans"/>
            </a:endParaRPr>
          </a:p>
          <a:p>
            <a:r>
              <a:rPr lang="ko-KR" altLang="en-US" sz="3600" dirty="0">
                <a:solidFill>
                  <a:srgbClr val="040C28"/>
                </a:solidFill>
                <a:latin typeface="Google Sans"/>
              </a:rPr>
              <a:t>파이</a:t>
            </a:r>
            <a:r>
              <a:rPr lang="en-US" altLang="ko-KR" sz="3600" dirty="0">
                <a:solidFill>
                  <a:srgbClr val="040C28"/>
                </a:solidFill>
                <a:latin typeface="Google Sans"/>
              </a:rPr>
              <a:t>(</a:t>
            </a:r>
            <a:r>
              <a:rPr lang="el-GR" altLang="ko-KR" sz="3600" b="0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π</a:t>
            </a:r>
            <a:r>
              <a:rPr lang="en-US" altLang="ko-KR" sz="3600" b="0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)</a:t>
            </a:r>
            <a:r>
              <a:rPr lang="ko-KR" altLang="en-US" sz="3600" b="0" i="0" u="none" strike="noStrike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로도 </a:t>
            </a:r>
            <a:r>
              <a:rPr lang="ko-KR" altLang="en-US" sz="3600" dirty="0">
                <a:solidFill>
                  <a:srgbClr val="202124"/>
                </a:solidFill>
                <a:highlight>
                  <a:srgbClr val="FFFFFF"/>
                </a:highlight>
                <a:latin typeface="Google Sans"/>
              </a:rPr>
              <a:t>읽는다</a:t>
            </a:r>
            <a:endParaRPr lang="ko-KR" altLang="en-US" sz="3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58D63D5-EDD1-2BCA-AA87-1E022A58852C}"/>
              </a:ext>
            </a:extLst>
          </p:cNvPr>
          <p:cNvSpPr/>
          <p:nvPr/>
        </p:nvSpPr>
        <p:spPr>
          <a:xfrm flipV="1">
            <a:off x="-1484786" y="4670318"/>
            <a:ext cx="4537113" cy="4536305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3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F8289-298B-346D-7DCB-CD29F0A218A5}"/>
              </a:ext>
            </a:extLst>
          </p:cNvPr>
          <p:cNvSpPr txBox="1"/>
          <p:nvPr/>
        </p:nvSpPr>
        <p:spPr>
          <a:xfrm>
            <a:off x="152400" y="146761"/>
            <a:ext cx="1190897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dirty="0"/>
              <a:t>기원전 </a:t>
            </a:r>
            <a:r>
              <a:rPr kumimoji="1" lang="en-US" altLang="ko-KR" sz="2800" dirty="0"/>
              <a:t>2000</a:t>
            </a:r>
            <a:r>
              <a:rPr kumimoji="1" lang="ko-KR" altLang="en-US" sz="2800" dirty="0"/>
              <a:t>년 고대 이집트에서는 끈과 막대로 원주율을 계산했었습니다</a:t>
            </a:r>
            <a:endParaRPr kumimoji="1" lang="en-US" altLang="ko-KR" sz="2800" dirty="0"/>
          </a:p>
          <a:p>
            <a:endParaRPr kumimoji="1" lang="en-US" altLang="ko-KR" sz="2000" dirty="0"/>
          </a:p>
          <a:p>
            <a:r>
              <a:rPr kumimoji="1" lang="ko-KR" altLang="en-US" sz="2400" dirty="0"/>
              <a:t>그 방법은</a:t>
            </a:r>
            <a:endParaRPr kumimoji="1" lang="en-US" altLang="ko-KR" sz="2400" dirty="0"/>
          </a:p>
          <a:p>
            <a:r>
              <a:rPr kumimoji="1" lang="ko-KR" altLang="en-US" sz="2400" dirty="0"/>
              <a:t>막대를 가운데 고정하고 끈을 연결하여</a:t>
            </a:r>
            <a:endParaRPr kumimoji="1" lang="en-US" altLang="ko-KR" sz="2400" dirty="0"/>
          </a:p>
          <a:p>
            <a:r>
              <a:rPr kumimoji="1" lang="ko-KR" altLang="en-US" sz="2400" dirty="0"/>
              <a:t>원을 그린 후 또 다른 끈으로 원의 지름과 둘레를 두르면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번하고</a:t>
            </a:r>
            <a:r>
              <a:rPr kumimoji="1" lang="en-US" altLang="ko-KR" sz="2400" dirty="0"/>
              <a:t> 1/7</a:t>
            </a:r>
            <a:r>
              <a:rPr kumimoji="1" lang="ko-KR" altLang="en-US" sz="2400" dirty="0"/>
              <a:t> 만큼 값이 된다는 결과를 얻으므로</a:t>
            </a:r>
            <a:endParaRPr kumimoji="1" lang="en-US" altLang="ko-KR" sz="2400" dirty="0"/>
          </a:p>
          <a:p>
            <a:endParaRPr kumimoji="1" lang="en-US" altLang="ko-KR" sz="2800" dirty="0"/>
          </a:p>
          <a:p>
            <a:r>
              <a:rPr kumimoji="1" lang="ko-KR" altLang="en-US" sz="2800" dirty="0"/>
              <a:t>이를 통해 얻은 원주율의 값은 </a:t>
            </a:r>
            <a:endParaRPr kumimoji="1" lang="en-US" altLang="ko-KR" sz="2800" dirty="0"/>
          </a:p>
          <a:p>
            <a:r>
              <a:rPr kumimoji="1" lang="en-US" altLang="ko-KR" sz="2000" dirty="0"/>
              <a:t>3.14159265358979323846 264338327950288419716939937510582097494</a:t>
            </a:r>
          </a:p>
          <a:p>
            <a:r>
              <a:rPr kumimoji="1" lang="en-US" altLang="ko-KR" sz="2000" dirty="0"/>
              <a:t>592307816406286208998628034825342117067982148086513282306647</a:t>
            </a:r>
          </a:p>
          <a:p>
            <a:r>
              <a:rPr kumimoji="1" lang="en-US" altLang="ko-KR" sz="2000" dirty="0"/>
              <a:t>093844609550582231725359408128481117450284102701938521105559</a:t>
            </a:r>
          </a:p>
          <a:p>
            <a:r>
              <a:rPr kumimoji="1" lang="en-US" altLang="ko-KR" sz="2000" dirty="0"/>
              <a:t>644622948954930381964428810975665933446128475648233786783165</a:t>
            </a:r>
          </a:p>
          <a:p>
            <a:r>
              <a:rPr kumimoji="1" lang="en-US" altLang="ko-KR" sz="2000" dirty="0"/>
              <a:t>271201909145648566923460348610454326648213393607260249141273…</a:t>
            </a:r>
            <a:r>
              <a:rPr kumimoji="1" lang="ko-KR" altLang="en-US" sz="2400" dirty="0"/>
              <a:t>이 나옵니다</a:t>
            </a:r>
            <a:endParaRPr kumimoji="1" lang="en-US" altLang="ko-KR" sz="2400" dirty="0"/>
          </a:p>
          <a:p>
            <a:endParaRPr kumimoji="1"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C86BCAF-8E07-CB24-3E4C-BC14C18E490C}"/>
              </a:ext>
            </a:extLst>
          </p:cNvPr>
          <p:cNvSpPr/>
          <p:nvPr/>
        </p:nvSpPr>
        <p:spPr>
          <a:xfrm>
            <a:off x="-1219201" y="4936867"/>
            <a:ext cx="3570515" cy="3548743"/>
          </a:xfrm>
          <a:prstGeom prst="ellipse">
            <a:avLst/>
          </a:prstGeom>
          <a:solidFill>
            <a:srgbClr val="00B0F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A5A7E39-03C2-9AC7-3280-512F4B2808B5}"/>
              </a:ext>
            </a:extLst>
          </p:cNvPr>
          <p:cNvSpPr/>
          <p:nvPr/>
        </p:nvSpPr>
        <p:spPr>
          <a:xfrm>
            <a:off x="10167257" y="809071"/>
            <a:ext cx="3570515" cy="3548743"/>
          </a:xfrm>
          <a:prstGeom prst="ellipse">
            <a:avLst/>
          </a:prstGeom>
          <a:solidFill>
            <a:srgbClr val="92D050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4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>
            <a:extLst>
              <a:ext uri="{FF2B5EF4-FFF2-40B4-BE49-F238E27FC236}">
                <a16:creationId xmlns:a16="http://schemas.microsoft.com/office/drawing/2014/main" id="{B9078858-DA80-4E2B-A75C-5B5C33AF71FE}"/>
              </a:ext>
            </a:extLst>
          </p:cNvPr>
          <p:cNvSpPr/>
          <p:nvPr/>
        </p:nvSpPr>
        <p:spPr>
          <a:xfrm flipV="1">
            <a:off x="5199042" y="-3228634"/>
            <a:ext cx="4537113" cy="4536305"/>
          </a:xfrm>
          <a:prstGeom prst="ellipse">
            <a:avLst/>
          </a:prstGeom>
          <a:solidFill>
            <a:srgbClr val="EA9D35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CFCED-1BDD-5DA6-8A41-6F32076C9B1E}"/>
              </a:ext>
            </a:extLst>
          </p:cNvPr>
          <p:cNvSpPr txBox="1"/>
          <p:nvPr/>
        </p:nvSpPr>
        <p:spPr>
          <a:xfrm>
            <a:off x="142556" y="260705"/>
            <a:ext cx="107965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두번째 방법은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아르키메데스의 방법입니다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아르키메데스는 원의 안쪽과 바깥쪽으로 접하는 정다각형의 둘레를 이용하여</a:t>
            </a:r>
            <a:endParaRPr kumimoji="1" lang="en-US" altLang="ko-KR" sz="2400" dirty="0"/>
          </a:p>
          <a:p>
            <a:r>
              <a:rPr kumimoji="1" lang="ko-KR" altLang="en-US" sz="2400" dirty="0"/>
              <a:t> 원주율을 계산했다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이 방법으로 계산하면 원주는 안쪽의 정다각형 둘레보다는 크고</a:t>
            </a:r>
            <a:endParaRPr kumimoji="1" lang="en-US" altLang="ko-KR" sz="2400" dirty="0"/>
          </a:p>
          <a:p>
            <a:r>
              <a:rPr kumimoji="1" lang="ko-KR" altLang="en-US" sz="2400" dirty="0"/>
              <a:t> 바깥쪽의 정다각형의 둘레보다는 작게 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B7490-675B-9E80-1748-534410D31A57}"/>
              </a:ext>
            </a:extLst>
          </p:cNvPr>
          <p:cNvSpPr txBox="1"/>
          <p:nvPr/>
        </p:nvSpPr>
        <p:spPr>
          <a:xfrm>
            <a:off x="142556" y="3429000"/>
            <a:ext cx="10537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12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각형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24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각형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, 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48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각형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...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과 같이 변의 개수를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2</a:t>
            </a:r>
            <a:r>
              <a:rPr lang="ko-KR" altLang="en-US" sz="24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배씩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 계속 늘려서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 정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96</a:t>
            </a:r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각형을 그린 다음 둘레를 재면</a:t>
            </a:r>
            <a:endParaRPr lang="en-US" altLang="ko-KR" sz="2400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" pitchFamily="2" charset="0"/>
            </a:endParaRPr>
          </a:p>
          <a:p>
            <a:r>
              <a:rPr lang="ko-KR" altLang="en-US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 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" pitchFamily="2" charset="0"/>
              </a:rPr>
              <a:t>3.1418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로 현재 원주율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3.14159…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 와 </a:t>
            </a:r>
            <a:r>
              <a:rPr lang="en-US" altLang="ko-KR" sz="24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0.0002</a:t>
            </a:r>
            <a:r>
              <a:rPr lang="ko-KR" altLang="en-US" sz="2400" dirty="0">
                <a:solidFill>
                  <a:srgbClr val="000000"/>
                </a:solidFill>
                <a:highlight>
                  <a:srgbClr val="FFFFFF"/>
                </a:highlight>
                <a:latin typeface="Helvetica" pitchFamily="2" charset="0"/>
              </a:rPr>
              <a:t>   차이 밖에 나지 않습니다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376D0FB-1112-D635-B87F-CC33C8D4F694}"/>
              </a:ext>
            </a:extLst>
          </p:cNvPr>
          <p:cNvSpPr/>
          <p:nvPr/>
        </p:nvSpPr>
        <p:spPr>
          <a:xfrm flipV="1">
            <a:off x="-1491343" y="4589847"/>
            <a:ext cx="4537113" cy="4536305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2DA8E8-B6AB-10AB-96E5-F3232D4F2348}"/>
              </a:ext>
            </a:extLst>
          </p:cNvPr>
          <p:cNvSpPr/>
          <p:nvPr/>
        </p:nvSpPr>
        <p:spPr>
          <a:xfrm flipV="1">
            <a:off x="9501396" y="4482505"/>
            <a:ext cx="4537113" cy="453630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 descr="아르키메데스 - 나무위키">
            <a:extLst>
              <a:ext uri="{FF2B5EF4-FFF2-40B4-BE49-F238E27FC236}">
                <a16:creationId xmlns:a16="http://schemas.microsoft.com/office/drawing/2014/main" id="{24A2B465-9CFE-970C-00AE-303C2F14E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74" y="3703669"/>
            <a:ext cx="2267526" cy="304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18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D06DD-922D-FD52-0132-01712A5A4224}"/>
              </a:ext>
            </a:extLst>
          </p:cNvPr>
          <p:cNvSpPr txBox="1"/>
          <p:nvPr/>
        </p:nvSpPr>
        <p:spPr>
          <a:xfrm>
            <a:off x="1026941" y="-1392701"/>
            <a:ext cx="8159262" cy="1107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1400" dirty="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331782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145</Words>
  <Application>Microsoft Macintosh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Google Sans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Chul Hyun Lee</dc:creator>
  <cp:lastModifiedBy>Chul Hyun Lee</cp:lastModifiedBy>
  <cp:revision>3</cp:revision>
  <dcterms:created xsi:type="dcterms:W3CDTF">2024-05-16T12:59:47Z</dcterms:created>
  <dcterms:modified xsi:type="dcterms:W3CDTF">2024-05-20T14:01:45Z</dcterms:modified>
</cp:coreProperties>
</file>