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0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1234" y="535278"/>
            <a:ext cx="7921530" cy="2165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2023-10-19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2023-10-19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2023-10-19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2023-10-19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2023-10-19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5832" y="2266437"/>
            <a:ext cx="475233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4" y="1219403"/>
            <a:ext cx="4231005" cy="1539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2023-10-19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" marR="5080" algn="ctr">
              <a:lnSpc>
                <a:spcPct val="100600"/>
              </a:lnSpc>
              <a:spcBef>
                <a:spcPts val="95"/>
              </a:spcBef>
            </a:pPr>
            <a:r>
              <a:rPr spc="10" dirty="0"/>
              <a:t>Developing </a:t>
            </a:r>
            <a:r>
              <a:rPr spc="15" dirty="0"/>
              <a:t>a </a:t>
            </a:r>
            <a:r>
              <a:rPr spc="5" dirty="0"/>
              <a:t>prototype</a:t>
            </a:r>
            <a:r>
              <a:rPr spc="-75" dirty="0"/>
              <a:t> </a:t>
            </a:r>
            <a:r>
              <a:rPr spc="10" dirty="0"/>
              <a:t>based  deep </a:t>
            </a:r>
            <a:r>
              <a:rPr spc="5" dirty="0"/>
              <a:t>learning </a:t>
            </a:r>
            <a:r>
              <a:rPr spc="10" dirty="0"/>
              <a:t>model </a:t>
            </a:r>
            <a:r>
              <a:rPr dirty="0"/>
              <a:t>for  </a:t>
            </a:r>
            <a:r>
              <a:rPr spc="15" dirty="0"/>
              <a:t>sarcasm</a:t>
            </a:r>
            <a:r>
              <a:rPr spc="-10" dirty="0"/>
              <a:t> </a:t>
            </a:r>
            <a:r>
              <a:rPr spc="5"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4186" y="2892921"/>
            <a:ext cx="19310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595959"/>
                </a:solidFill>
                <a:latin typeface="Arial"/>
                <a:cs typeface="Arial"/>
              </a:rPr>
              <a:t>Ximing</a:t>
            </a:r>
            <a:r>
              <a:rPr sz="2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595959"/>
                </a:solidFill>
                <a:latin typeface="Arial"/>
                <a:cs typeface="Arial"/>
              </a:rPr>
              <a:t>Wen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47218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Results and Discussion - </a:t>
            </a:r>
            <a:r>
              <a:rPr sz="1600" spc="5" dirty="0">
                <a:solidFill>
                  <a:srgbClr val="595959"/>
                </a:solidFill>
              </a:rPr>
              <a:t>Case</a:t>
            </a:r>
            <a:r>
              <a:rPr sz="1600" spc="-50" dirty="0">
                <a:solidFill>
                  <a:srgbClr val="595959"/>
                </a:solidFill>
              </a:rPr>
              <a:t> </a:t>
            </a:r>
            <a:r>
              <a:rPr sz="1600" spc="5" dirty="0">
                <a:solidFill>
                  <a:srgbClr val="595959"/>
                </a:solidFill>
              </a:rPr>
              <a:t>study:</a:t>
            </a:r>
            <a:endParaRPr sz="1600"/>
          </a:p>
        </p:txBody>
      </p:sp>
      <p:sp>
        <p:nvSpPr>
          <p:cNvPr id="3" name="object 3"/>
          <p:cNvSpPr/>
          <p:nvPr/>
        </p:nvSpPr>
        <p:spPr>
          <a:xfrm>
            <a:off x="446505" y="2462378"/>
            <a:ext cx="3897629" cy="191135"/>
          </a:xfrm>
          <a:custGeom>
            <a:avLst/>
            <a:gdLst/>
            <a:ahLst/>
            <a:cxnLst/>
            <a:rect l="l" t="t" r="r" b="b"/>
            <a:pathLst>
              <a:path w="3897629" h="191135">
                <a:moveTo>
                  <a:pt x="3897537" y="190909"/>
                </a:moveTo>
                <a:lnTo>
                  <a:pt x="0" y="190909"/>
                </a:lnTo>
                <a:lnTo>
                  <a:pt x="0" y="0"/>
                </a:lnTo>
                <a:lnTo>
                  <a:pt x="3897537" y="0"/>
                </a:lnTo>
                <a:lnTo>
                  <a:pt x="3897537" y="190909"/>
                </a:lnTo>
                <a:close/>
              </a:path>
            </a:pathLst>
          </a:custGeom>
          <a:solidFill>
            <a:srgbClr val="FFA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4" y="1219403"/>
            <a:ext cx="6758940" cy="298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"i guess no one at google 's ever been on </a:t>
            </a:r>
            <a:r>
              <a:rPr sz="1200" b="1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plane and wanted </a:t>
            </a:r>
            <a:r>
              <a:rPr sz="1200" b="1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listen </a:t>
            </a:r>
            <a:r>
              <a:rPr sz="1200" b="1" dirty="0">
                <a:solidFill>
                  <a:srgbClr val="595959"/>
                </a:solidFill>
                <a:latin typeface="Arial"/>
                <a:cs typeface="Arial"/>
              </a:rPr>
              <a:t>to their </a:t>
            </a: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music</a:t>
            </a:r>
            <a:r>
              <a:rPr sz="1200" b="1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library”</a:t>
            </a:r>
            <a:endParaRPr sz="1200">
              <a:latin typeface="Arial"/>
              <a:cs typeface="Arial"/>
            </a:endParaRPr>
          </a:p>
          <a:p>
            <a:pPr marL="12700" marR="3695065">
              <a:lnSpc>
                <a:spcPct val="188300"/>
              </a:lnSpc>
            </a:pP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label </a:t>
            </a:r>
            <a:r>
              <a:rPr sz="1200" b="1" dirty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sarcastic our prediction: sarcastic  </a:t>
            </a:r>
            <a:r>
              <a:rPr sz="1200" b="1" spc="-10" dirty="0">
                <a:solidFill>
                  <a:srgbClr val="595959"/>
                </a:solidFill>
                <a:latin typeface="Arial"/>
                <a:cs typeface="Arial"/>
              </a:rPr>
              <a:t>Visualized </a:t>
            </a: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prototypes: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Arial"/>
              <a:cs typeface="Arial"/>
            </a:endParaRPr>
          </a:p>
          <a:p>
            <a:pPr marL="61594" marR="1420495" indent="-49530">
              <a:lnSpc>
                <a:spcPts val="1500"/>
              </a:lnSpc>
            </a:pPr>
            <a:r>
              <a:rPr sz="1400" spc="-10" dirty="0">
                <a:latin typeface="Arial"/>
                <a:cs typeface="Arial"/>
              </a:rPr>
              <a:t>[('better let as </a:t>
            </a:r>
            <a:r>
              <a:rPr sz="1400" spc="-5" dirty="0">
                <a:latin typeface="Arial"/>
                <a:cs typeface="Arial"/>
              </a:rPr>
              <a:t>many </a:t>
            </a:r>
            <a:r>
              <a:rPr sz="1400" spc="-10" dirty="0">
                <a:latin typeface="Arial"/>
                <a:cs typeface="Arial"/>
              </a:rPr>
              <a:t>of them into europe as possible', 0.3523066, 1),  </a:t>
            </a:r>
            <a:r>
              <a:rPr sz="1400" spc="-5" dirty="0">
                <a:latin typeface="Arial"/>
                <a:cs typeface="Arial"/>
              </a:rPr>
              <a:t>('onlinebots </a:t>
            </a:r>
            <a:r>
              <a:rPr sz="1400" spc="-10" dirty="0">
                <a:latin typeface="Arial"/>
                <a:cs typeface="Arial"/>
              </a:rPr>
              <a:t>living up to their name', 0.3604018,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1),</a:t>
            </a:r>
            <a:endParaRPr sz="1400">
              <a:latin typeface="Arial"/>
              <a:cs typeface="Arial"/>
            </a:endParaRPr>
          </a:p>
          <a:p>
            <a:pPr marL="61594" marR="2427605">
              <a:lnSpc>
                <a:spcPts val="15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('everything </a:t>
            </a:r>
            <a:r>
              <a:rPr sz="1400" spc="-10" dirty="0">
                <a:latin typeface="Arial"/>
                <a:cs typeface="Arial"/>
              </a:rPr>
              <a:t>happens for </a:t>
            </a:r>
            <a:r>
              <a:rPr sz="1400" spc="-5" dirty="0">
                <a:latin typeface="Arial"/>
                <a:cs typeface="Arial"/>
              </a:rPr>
              <a:t>a reason', </a:t>
            </a:r>
            <a:r>
              <a:rPr sz="1400" spc="-10" dirty="0">
                <a:latin typeface="Arial"/>
                <a:cs typeface="Arial"/>
              </a:rPr>
              <a:t>0.3676815, 1),  </a:t>
            </a:r>
            <a:r>
              <a:rPr sz="1400" spc="-5" dirty="0">
                <a:latin typeface="Arial"/>
                <a:cs typeface="Arial"/>
              </a:rPr>
              <a:t>("you could </a:t>
            </a:r>
            <a:r>
              <a:rPr sz="1400" spc="-10" dirty="0">
                <a:latin typeface="Arial"/>
                <a:cs typeface="Arial"/>
              </a:rPr>
              <a:t>n't </a:t>
            </a:r>
            <a:r>
              <a:rPr sz="1400" spc="-5" dirty="0">
                <a:latin typeface="Arial"/>
                <a:cs typeface="Arial"/>
              </a:rPr>
              <a:t>make </a:t>
            </a:r>
            <a:r>
              <a:rPr sz="1400" spc="-10" dirty="0">
                <a:latin typeface="Arial"/>
                <a:cs typeface="Arial"/>
              </a:rPr>
              <a:t>up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title like that", 0.3228807, 1),  </a:t>
            </a:r>
            <a:r>
              <a:rPr sz="1400" spc="-5" dirty="0">
                <a:latin typeface="Arial"/>
                <a:cs typeface="Arial"/>
              </a:rPr>
              <a:t>('why </a:t>
            </a:r>
            <a:r>
              <a:rPr sz="1400" spc="-10" dirty="0">
                <a:latin typeface="Arial"/>
                <a:cs typeface="Arial"/>
              </a:rPr>
              <a:t>not put the full thing on it', 0.34032157, 1),  </a:t>
            </a:r>
            <a:r>
              <a:rPr sz="1400" spc="-5" dirty="0">
                <a:latin typeface="Arial"/>
                <a:cs typeface="Arial"/>
              </a:rPr>
              <a:t>('really </a:t>
            </a:r>
            <a:r>
              <a:rPr sz="1400" spc="-10" dirty="0">
                <a:latin typeface="Arial"/>
                <a:cs typeface="Arial"/>
              </a:rPr>
              <a:t>terrible stuff in there', 0.35132548,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1),</a:t>
            </a:r>
            <a:endParaRPr sz="1400">
              <a:latin typeface="Arial"/>
              <a:cs typeface="Arial"/>
            </a:endParaRPr>
          </a:p>
          <a:p>
            <a:pPr marL="61594" marR="1262380">
              <a:lnSpc>
                <a:spcPts val="1500"/>
              </a:lnSpc>
              <a:spcBef>
                <a:spcPts val="15"/>
              </a:spcBef>
            </a:pPr>
            <a:r>
              <a:rPr sz="1400" spc="-5" dirty="0">
                <a:latin typeface="Arial"/>
                <a:cs typeface="Arial"/>
              </a:rPr>
              <a:t>('you know i </a:t>
            </a:r>
            <a:r>
              <a:rPr sz="1400" spc="-10" dirty="0">
                <a:latin typeface="Arial"/>
                <a:cs typeface="Arial"/>
              </a:rPr>
              <a:t>think this guy has </a:t>
            </a:r>
            <a:r>
              <a:rPr sz="1400" spc="-5" dirty="0">
                <a:latin typeface="Arial"/>
                <a:cs typeface="Arial"/>
              </a:rPr>
              <a:t>a chance </a:t>
            </a:r>
            <a:r>
              <a:rPr sz="1400" spc="-10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making </a:t>
            </a:r>
            <a:r>
              <a:rPr sz="1400" spc="-10" dirty="0">
                <a:latin typeface="Arial"/>
                <a:cs typeface="Arial"/>
              </a:rPr>
              <a:t>it', 0.34213576, 1),  </a:t>
            </a:r>
            <a:r>
              <a:rPr sz="1400" spc="-5" dirty="0">
                <a:latin typeface="Arial"/>
                <a:cs typeface="Arial"/>
              </a:rPr>
              <a:t>('i came </a:t>
            </a:r>
            <a:r>
              <a:rPr sz="1400" spc="-10" dirty="0">
                <a:latin typeface="Arial"/>
                <a:cs typeface="Arial"/>
              </a:rPr>
              <a:t>here to </a:t>
            </a:r>
            <a:r>
              <a:rPr sz="1400" spc="-5" dirty="0">
                <a:latin typeface="Arial"/>
                <a:cs typeface="Arial"/>
              </a:rPr>
              <a:t>cringe </a:t>
            </a:r>
            <a:r>
              <a:rPr sz="1400" spc="-10" dirty="0">
                <a:latin typeface="Arial"/>
                <a:cs typeface="Arial"/>
              </a:rPr>
              <a:t>not to think', 0.3506609,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1),</a:t>
            </a:r>
            <a:endParaRPr sz="1400">
              <a:latin typeface="Arial"/>
              <a:cs typeface="Arial"/>
            </a:endParaRPr>
          </a:p>
          <a:p>
            <a:pPr marL="61594">
              <a:lnSpc>
                <a:spcPts val="1465"/>
              </a:lnSpc>
            </a:pPr>
            <a:r>
              <a:rPr sz="1400" spc="-5" dirty="0">
                <a:latin typeface="Arial"/>
                <a:cs typeface="Arial"/>
              </a:rPr>
              <a:t>('deserves </a:t>
            </a:r>
            <a:r>
              <a:rPr sz="1400" spc="-1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crash </a:t>
            </a:r>
            <a:r>
              <a:rPr sz="1400" spc="-10" dirty="0">
                <a:latin typeface="Arial"/>
                <a:cs typeface="Arial"/>
              </a:rPr>
              <a:t>with </a:t>
            </a:r>
            <a:r>
              <a:rPr sz="1400" spc="-5" dirty="0">
                <a:latin typeface="Arial"/>
                <a:cs typeface="Arial"/>
              </a:rPr>
              <a:t>a shirt </a:t>
            </a:r>
            <a:r>
              <a:rPr sz="1400" spc="-10" dirty="0">
                <a:latin typeface="Arial"/>
                <a:cs typeface="Arial"/>
              </a:rPr>
              <a:t>like that', 0.35434902,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1),</a:t>
            </a:r>
            <a:endParaRPr sz="1400">
              <a:latin typeface="Arial"/>
              <a:cs typeface="Arial"/>
            </a:endParaRPr>
          </a:p>
          <a:p>
            <a:pPr marL="61594">
              <a:lnSpc>
                <a:spcPts val="1660"/>
              </a:lnSpc>
            </a:pPr>
            <a:r>
              <a:rPr sz="1400" spc="-5" dirty="0">
                <a:latin typeface="Arial"/>
                <a:cs typeface="Arial"/>
              </a:rPr>
              <a:t>('your </a:t>
            </a:r>
            <a:r>
              <a:rPr sz="1400" spc="-10" dirty="0">
                <a:latin typeface="Arial"/>
                <a:cs typeface="Arial"/>
              </a:rPr>
              <a:t>not </a:t>
            </a:r>
            <a:r>
              <a:rPr sz="1400" spc="-5" dirty="0">
                <a:latin typeface="Arial"/>
                <a:cs typeface="Arial"/>
              </a:rPr>
              <a:t>supposed </a:t>
            </a:r>
            <a:r>
              <a:rPr sz="1400" spc="-1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mention </a:t>
            </a:r>
            <a:r>
              <a:rPr sz="1400" spc="-10" dirty="0">
                <a:latin typeface="Arial"/>
                <a:cs typeface="Arial"/>
              </a:rPr>
              <a:t>that', 0.36335245,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1)]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33502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Results and</a:t>
            </a:r>
            <a:r>
              <a:rPr sz="2500" spc="-45" dirty="0"/>
              <a:t> </a:t>
            </a:r>
            <a:r>
              <a:rPr sz="2500" dirty="0"/>
              <a:t>Discussion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384724" y="1216863"/>
            <a:ext cx="116522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595959"/>
                </a:solidFill>
                <a:latin typeface="Arial"/>
                <a:cs typeface="Arial"/>
              </a:rPr>
              <a:t>Case</a:t>
            </a:r>
            <a:r>
              <a:rPr sz="17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study: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938" y="1669744"/>
            <a:ext cx="3652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"it 's like windows phone </a:t>
            </a:r>
            <a:r>
              <a:rPr sz="1200" b="1" dirty="0">
                <a:solidFill>
                  <a:srgbClr val="595959"/>
                </a:solidFill>
                <a:latin typeface="Arial"/>
                <a:cs typeface="Arial"/>
              </a:rPr>
              <a:t>7 </a:t>
            </a: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and </a:t>
            </a:r>
            <a:r>
              <a:rPr sz="1200" b="1" dirty="0">
                <a:solidFill>
                  <a:srgbClr val="595959"/>
                </a:solidFill>
                <a:latin typeface="Arial"/>
                <a:cs typeface="Arial"/>
              </a:rPr>
              <a:t>that </a:t>
            </a: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worked</a:t>
            </a:r>
            <a:r>
              <a:rPr sz="1200" b="1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great"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3461" y="1669744"/>
            <a:ext cx="2781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label </a:t>
            </a:r>
            <a:r>
              <a:rPr sz="1200" b="1" dirty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sarcastic prediction:</a:t>
            </a:r>
            <a:r>
              <a:rPr sz="1200" b="1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sarcastic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1516" y="3389321"/>
            <a:ext cx="7712709" cy="243840"/>
          </a:xfrm>
          <a:custGeom>
            <a:avLst/>
            <a:gdLst/>
            <a:ahLst/>
            <a:cxnLst/>
            <a:rect l="l" t="t" r="r" b="b"/>
            <a:pathLst>
              <a:path w="7712709" h="243839">
                <a:moveTo>
                  <a:pt x="7712271" y="243839"/>
                </a:moveTo>
                <a:lnTo>
                  <a:pt x="0" y="243839"/>
                </a:lnTo>
                <a:lnTo>
                  <a:pt x="0" y="0"/>
                </a:lnTo>
                <a:lnTo>
                  <a:pt x="7712271" y="0"/>
                </a:lnTo>
                <a:lnTo>
                  <a:pt x="7712271" y="243839"/>
                </a:lnTo>
                <a:close/>
              </a:path>
            </a:pathLst>
          </a:custGeom>
          <a:solidFill>
            <a:srgbClr val="FFA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4724" y="2032456"/>
            <a:ext cx="8155940" cy="282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595959"/>
                </a:solidFill>
                <a:latin typeface="Arial"/>
                <a:cs typeface="Arial"/>
              </a:rPr>
              <a:t>Visualized </a:t>
            </a: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prototypes: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[("i 've been thinking about this all day", 0.35759634,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1),</a:t>
            </a:r>
            <a:endParaRPr sz="1600">
              <a:latin typeface="Arial"/>
              <a:cs typeface="Arial"/>
            </a:endParaRPr>
          </a:p>
          <a:p>
            <a:pPr marL="68580" marR="14224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('by </a:t>
            </a:r>
            <a:r>
              <a:rPr sz="1600" spc="-5" dirty="0">
                <a:latin typeface="Arial"/>
                <a:cs typeface="Arial"/>
              </a:rPr>
              <a:t>doing the </a:t>
            </a:r>
            <a:r>
              <a:rPr sz="1600" dirty="0">
                <a:latin typeface="Arial"/>
                <a:cs typeface="Arial"/>
              </a:rPr>
              <a:t>same </a:t>
            </a:r>
            <a:r>
              <a:rPr sz="1600" spc="-5" dirty="0">
                <a:latin typeface="Arial"/>
                <a:cs typeface="Arial"/>
              </a:rPr>
              <a:t>thing </a:t>
            </a:r>
            <a:r>
              <a:rPr sz="1600" dirty="0">
                <a:latin typeface="Arial"/>
                <a:cs typeface="Arial"/>
              </a:rPr>
              <a:t>i </a:t>
            </a:r>
            <a:r>
              <a:rPr sz="1600" spc="-5" dirty="0">
                <a:latin typeface="Arial"/>
                <a:cs typeface="Arial"/>
              </a:rPr>
              <a:t>do every night and day nothing', 0.3557903, 1),  </a:t>
            </a:r>
            <a:r>
              <a:rPr sz="1600" dirty="0">
                <a:latin typeface="Arial"/>
                <a:cs typeface="Arial"/>
              </a:rPr>
              <a:t>('now </a:t>
            </a:r>
            <a:r>
              <a:rPr sz="1600" spc="-5" dirty="0">
                <a:latin typeface="Arial"/>
                <a:cs typeface="Arial"/>
              </a:rPr>
              <a:t>that looks like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president </a:t>
            </a:r>
            <a:r>
              <a:rPr sz="1600" dirty="0">
                <a:latin typeface="Arial"/>
                <a:cs typeface="Arial"/>
              </a:rPr>
              <a:t>i could </a:t>
            </a:r>
            <a:r>
              <a:rPr sz="1600" spc="-5" dirty="0">
                <a:latin typeface="Arial"/>
                <a:cs typeface="Arial"/>
              </a:rPr>
              <a:t>have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beer with', 0.3606794, 1),  </a:t>
            </a:r>
            <a:r>
              <a:rPr sz="1600" dirty="0">
                <a:latin typeface="Arial"/>
                <a:cs typeface="Arial"/>
              </a:rPr>
              <a:t>('this </a:t>
            </a:r>
            <a:r>
              <a:rPr sz="1600" spc="-5" dirty="0">
                <a:latin typeface="Arial"/>
                <a:cs typeface="Arial"/>
              </a:rPr>
              <a:t>person is going to go far in life', 0.33753684,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1),</a:t>
            </a:r>
            <a:endParaRPr sz="1600">
              <a:latin typeface="Arial"/>
              <a:cs typeface="Arial"/>
            </a:endParaRPr>
          </a:p>
          <a:p>
            <a:pPr marL="68580" marR="5080" algn="just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('a </a:t>
            </a:r>
            <a:r>
              <a:rPr sz="1600" dirty="0">
                <a:latin typeface="Arial"/>
                <a:cs typeface="Arial"/>
              </a:rPr>
              <a:t>superior </a:t>
            </a:r>
            <a:r>
              <a:rPr sz="1600" spc="-5" dirty="0">
                <a:latin typeface="Arial"/>
                <a:cs typeface="Arial"/>
              </a:rPr>
              <a:t>phone </a:t>
            </a:r>
            <a:r>
              <a:rPr sz="1600" dirty="0">
                <a:latin typeface="Arial"/>
                <a:cs typeface="Arial"/>
              </a:rPr>
              <a:t>, </a:t>
            </a:r>
            <a:r>
              <a:rPr sz="1600" spc="-5" dirty="0">
                <a:latin typeface="Arial"/>
                <a:cs typeface="Arial"/>
              </a:rPr>
              <a:t>like </a:t>
            </a:r>
            <a:r>
              <a:rPr sz="1600" dirty="0">
                <a:latin typeface="Arial"/>
                <a:cs typeface="Arial"/>
              </a:rPr>
              <a:t>say , a </a:t>
            </a:r>
            <a:r>
              <a:rPr sz="1600" spc="-5" dirty="0">
                <a:latin typeface="Arial"/>
                <a:cs typeface="Arial"/>
              </a:rPr>
              <a:t>galaxy would have been able to take that', </a:t>
            </a:r>
            <a:r>
              <a:rPr sz="1600" dirty="0">
                <a:latin typeface="Arial"/>
                <a:cs typeface="Arial"/>
              </a:rPr>
              <a:t>0.36363792,1),  ('burning man </a:t>
            </a:r>
            <a:r>
              <a:rPr sz="1600" spc="-5" dirty="0">
                <a:latin typeface="Arial"/>
                <a:cs typeface="Arial"/>
              </a:rPr>
              <a:t>became terrible exactly the </a:t>
            </a:r>
            <a:r>
              <a:rPr sz="1600" dirty="0">
                <a:latin typeface="Arial"/>
                <a:cs typeface="Arial"/>
              </a:rPr>
              <a:t>year </a:t>
            </a:r>
            <a:r>
              <a:rPr sz="1600" spc="-5" dirty="0">
                <a:latin typeface="Arial"/>
                <a:cs typeface="Arial"/>
              </a:rPr>
              <a:t>after </a:t>
            </a:r>
            <a:r>
              <a:rPr sz="1600" dirty="0">
                <a:latin typeface="Arial"/>
                <a:cs typeface="Arial"/>
              </a:rPr>
              <a:t>i </a:t>
            </a:r>
            <a:r>
              <a:rPr sz="1600" spc="-5" dirty="0">
                <a:latin typeface="Arial"/>
                <a:cs typeface="Arial"/>
              </a:rPr>
              <a:t>went that one time', 0.35728908, 1),  </a:t>
            </a:r>
            <a:r>
              <a:rPr sz="1600" dirty="0">
                <a:latin typeface="Arial"/>
                <a:cs typeface="Arial"/>
              </a:rPr>
              <a:t>('i cant stay </a:t>
            </a:r>
            <a:r>
              <a:rPr sz="1600" spc="-5" dirty="0">
                <a:latin typeface="Arial"/>
                <a:cs typeface="Arial"/>
              </a:rPr>
              <a:t>and work here for ever', 0.35292253,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1),</a:t>
            </a:r>
            <a:endParaRPr sz="1600">
              <a:latin typeface="Arial"/>
              <a:cs typeface="Arial"/>
            </a:endParaRPr>
          </a:p>
          <a:p>
            <a:pPr marL="68580" marR="2019935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('better </a:t>
            </a:r>
            <a:r>
              <a:rPr sz="1600" spc="-5" dirty="0">
                <a:latin typeface="Arial"/>
                <a:cs typeface="Arial"/>
              </a:rPr>
              <a:t>let as </a:t>
            </a:r>
            <a:r>
              <a:rPr sz="1600" dirty="0">
                <a:latin typeface="Arial"/>
                <a:cs typeface="Arial"/>
              </a:rPr>
              <a:t>many </a:t>
            </a:r>
            <a:r>
              <a:rPr sz="1600" spc="-5" dirty="0">
                <a:latin typeface="Arial"/>
                <a:cs typeface="Arial"/>
              </a:rPr>
              <a:t>of them into europe as possible', 0.3523066, 1),  </a:t>
            </a:r>
            <a:r>
              <a:rPr sz="1600" dirty="0">
                <a:latin typeface="Arial"/>
                <a:cs typeface="Arial"/>
              </a:rPr>
              <a:t>('sounds </a:t>
            </a:r>
            <a:r>
              <a:rPr sz="1600" spc="-5" dirty="0">
                <a:latin typeface="Arial"/>
                <a:cs typeface="Arial"/>
              </a:rPr>
              <a:t>like jesus himself </a:t>
            </a:r>
            <a:r>
              <a:rPr sz="1600" dirty="0">
                <a:latin typeface="Arial"/>
                <a:cs typeface="Arial"/>
              </a:rPr>
              <a:t>said </a:t>
            </a:r>
            <a:r>
              <a:rPr sz="1600" spc="-5" dirty="0">
                <a:latin typeface="Arial"/>
                <a:cs typeface="Arial"/>
              </a:rPr>
              <a:t>this', 0.3607124,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1),</a:t>
            </a:r>
            <a:endParaRPr sz="1600">
              <a:latin typeface="Arial"/>
              <a:cs typeface="Arial"/>
            </a:endParaRPr>
          </a:p>
          <a:p>
            <a:pPr marL="6858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('should </a:t>
            </a:r>
            <a:r>
              <a:rPr sz="1600" spc="-5" dirty="0">
                <a:latin typeface="Arial"/>
                <a:cs typeface="Arial"/>
              </a:rPr>
              <a:t>have </a:t>
            </a:r>
            <a:r>
              <a:rPr sz="1600" dirty="0">
                <a:latin typeface="Arial"/>
                <a:cs typeface="Arial"/>
              </a:rPr>
              <a:t>shot </a:t>
            </a:r>
            <a:r>
              <a:rPr sz="1600" spc="-5" dirty="0">
                <a:latin typeface="Arial"/>
                <a:cs typeface="Arial"/>
              </a:rPr>
              <a:t>him or </a:t>
            </a:r>
            <a:r>
              <a:rPr sz="1600" dirty="0">
                <a:latin typeface="Arial"/>
                <a:cs typeface="Arial"/>
              </a:rPr>
              <a:t>strung </a:t>
            </a:r>
            <a:r>
              <a:rPr sz="1600" spc="-5" dirty="0">
                <a:latin typeface="Arial"/>
                <a:cs typeface="Arial"/>
              </a:rPr>
              <a:t>him up from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tree just in </a:t>
            </a:r>
            <a:r>
              <a:rPr sz="1600" dirty="0">
                <a:latin typeface="Arial"/>
                <a:cs typeface="Arial"/>
              </a:rPr>
              <a:t>case',0.35523936,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1)]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47218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Results and Discussion - </a:t>
            </a:r>
            <a:r>
              <a:rPr sz="1600" spc="5" dirty="0">
                <a:solidFill>
                  <a:srgbClr val="595959"/>
                </a:solidFill>
              </a:rPr>
              <a:t>Case</a:t>
            </a:r>
            <a:r>
              <a:rPr sz="1600" spc="-50" dirty="0">
                <a:solidFill>
                  <a:srgbClr val="595959"/>
                </a:solidFill>
              </a:rPr>
              <a:t> </a:t>
            </a:r>
            <a:r>
              <a:rPr sz="1600" spc="5" dirty="0">
                <a:solidFill>
                  <a:srgbClr val="595959"/>
                </a:solidFill>
              </a:rPr>
              <a:t>study:</a:t>
            </a:r>
            <a:endParaRPr sz="1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"'religion must have </a:t>
            </a:r>
            <a:r>
              <a:rPr dirty="0"/>
              <a:t>the</a:t>
            </a:r>
            <a:r>
              <a:rPr spc="-15" dirty="0"/>
              <a:t> </a:t>
            </a:r>
            <a:r>
              <a:rPr spc="-5" dirty="0"/>
              <a:t>answer'”</a:t>
            </a:r>
          </a:p>
          <a:p>
            <a:pPr marL="12700" marR="1167130">
              <a:lnSpc>
                <a:spcPct val="198300"/>
              </a:lnSpc>
            </a:pPr>
            <a:r>
              <a:rPr spc="-5" dirty="0"/>
              <a:t>label </a:t>
            </a:r>
            <a:r>
              <a:rPr dirty="0"/>
              <a:t>: </a:t>
            </a:r>
            <a:r>
              <a:rPr spc="-5" dirty="0"/>
              <a:t>sarcastic our prediction: sarcastic  </a:t>
            </a:r>
            <a:r>
              <a:rPr spc="-10" dirty="0"/>
              <a:t>Visualized </a:t>
            </a:r>
            <a:r>
              <a:rPr spc="-5" dirty="0"/>
              <a:t>prototypes: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pc="-5" dirty="0"/>
          </a:p>
          <a:p>
            <a:pPr marL="61594" marR="5080" indent="-49530">
              <a:lnSpc>
                <a:spcPct val="100000"/>
              </a:lnSpc>
            </a:pPr>
            <a:r>
              <a:rPr sz="1400" b="0" spc="-5" dirty="0">
                <a:solidFill>
                  <a:srgbClr val="000000"/>
                </a:solidFill>
                <a:latin typeface="Arial"/>
                <a:cs typeface="Arial"/>
              </a:rPr>
              <a:t>[('can 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i request </a:t>
            </a:r>
            <a:r>
              <a:rPr sz="1400" b="0" spc="-5" dirty="0">
                <a:solidFill>
                  <a:srgbClr val="000000"/>
                </a:solidFill>
                <a:latin typeface="Arial"/>
                <a:cs typeface="Arial"/>
              </a:rPr>
              <a:t>one for 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my school', </a:t>
            </a:r>
            <a:r>
              <a:rPr sz="1400" b="0" spc="-5" dirty="0">
                <a:solidFill>
                  <a:srgbClr val="000000"/>
                </a:solidFill>
                <a:latin typeface="Arial"/>
                <a:cs typeface="Arial"/>
              </a:rPr>
              <a:t>0.35782492, 1),  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('your </a:t>
            </a:r>
            <a:r>
              <a:rPr sz="1400" b="0" spc="-5" dirty="0">
                <a:solidFill>
                  <a:srgbClr val="000000"/>
                </a:solidFill>
                <a:latin typeface="Arial"/>
                <a:cs typeface="Arial"/>
              </a:rPr>
              <a:t>not 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supposed </a:t>
            </a:r>
            <a:r>
              <a:rPr sz="1400" b="0" spc="-5" dirty="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mention </a:t>
            </a:r>
            <a:r>
              <a:rPr sz="1400" b="0" spc="-5" dirty="0">
                <a:solidFill>
                  <a:srgbClr val="000000"/>
                </a:solidFill>
                <a:latin typeface="Arial"/>
                <a:cs typeface="Arial"/>
              </a:rPr>
              <a:t>that', 0.36335245,</a:t>
            </a:r>
            <a:r>
              <a:rPr sz="1400" b="0"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Arial"/>
                <a:cs typeface="Arial"/>
              </a:rPr>
              <a:t>1),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4" y="2753052"/>
            <a:ext cx="4147820" cy="213360"/>
          </a:xfrm>
          <a:prstGeom prst="rect">
            <a:avLst/>
          </a:prstGeom>
          <a:solidFill>
            <a:srgbClr val="FFAA3F"/>
          </a:solidFill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1625"/>
              </a:lnSpc>
            </a:pPr>
            <a:r>
              <a:rPr sz="1400" dirty="0">
                <a:latin typeface="Arial"/>
                <a:cs typeface="Arial"/>
              </a:rPr>
              <a:t>('i cant stay </a:t>
            </a:r>
            <a:r>
              <a:rPr sz="1400" spc="-5" dirty="0">
                <a:latin typeface="Arial"/>
                <a:cs typeface="Arial"/>
              </a:rPr>
              <a:t>and work here for ever', 0.35292253,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1),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974" y="2946600"/>
            <a:ext cx="44672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('sad </a:t>
            </a:r>
            <a:r>
              <a:rPr sz="1400" spc="-5" dirty="0">
                <a:latin typeface="Arial"/>
                <a:cs typeface="Arial"/>
              </a:rPr>
              <a:t>thing is </a:t>
            </a:r>
            <a:r>
              <a:rPr sz="1400" dirty="0">
                <a:latin typeface="Arial"/>
                <a:cs typeface="Arial"/>
              </a:rPr>
              <a:t>, i can </a:t>
            </a:r>
            <a:r>
              <a:rPr sz="1400" spc="-5" dirty="0">
                <a:latin typeface="Arial"/>
                <a:cs typeface="Arial"/>
              </a:rPr>
              <a:t>actually belive this', 0.34167826, 1),  </a:t>
            </a:r>
            <a:r>
              <a:rPr sz="1400" dirty="0">
                <a:latin typeface="Arial"/>
                <a:cs typeface="Arial"/>
              </a:rPr>
              <a:t>("you </a:t>
            </a:r>
            <a:r>
              <a:rPr sz="1400" spc="-5" dirty="0">
                <a:latin typeface="Arial"/>
                <a:cs typeface="Arial"/>
              </a:rPr>
              <a:t>go first and then </a:t>
            </a:r>
            <a:r>
              <a:rPr sz="1400" dirty="0">
                <a:latin typeface="Arial"/>
                <a:cs typeface="Arial"/>
              </a:rPr>
              <a:t>i </a:t>
            </a:r>
            <a:r>
              <a:rPr sz="1400" spc="-5" dirty="0">
                <a:latin typeface="Arial"/>
                <a:cs typeface="Arial"/>
              </a:rPr>
              <a:t>'ll think about it", 0.36763626,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1),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794" y="3393131"/>
            <a:ext cx="4878705" cy="213360"/>
          </a:xfrm>
          <a:prstGeom prst="rect">
            <a:avLst/>
          </a:prstGeom>
          <a:solidFill>
            <a:srgbClr val="FFAA3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dirty="0">
                <a:latin typeface="Arial"/>
                <a:cs typeface="Arial"/>
              </a:rPr>
              <a:t>('funniest </a:t>
            </a:r>
            <a:r>
              <a:rPr sz="1400" spc="-5" dirty="0">
                <a:latin typeface="Arial"/>
                <a:cs typeface="Arial"/>
              </a:rPr>
              <a:t>thing ive ever </a:t>
            </a:r>
            <a:r>
              <a:rPr sz="1400" dirty="0">
                <a:latin typeface="Arial"/>
                <a:cs typeface="Arial"/>
              </a:rPr>
              <a:t>seen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dirty="0">
                <a:latin typeface="Arial"/>
                <a:cs typeface="Arial"/>
              </a:rPr>
              <a:t>my </a:t>
            </a:r>
            <a:r>
              <a:rPr sz="1400" spc="-5" dirty="0">
                <a:latin typeface="Arial"/>
                <a:cs typeface="Arial"/>
              </a:rPr>
              <a:t>entire life', 0.33317474,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1),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974" y="3586678"/>
            <a:ext cx="6012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('you know i </a:t>
            </a:r>
            <a:r>
              <a:rPr sz="1400" spc="-5" dirty="0">
                <a:latin typeface="Arial"/>
                <a:cs typeface="Arial"/>
              </a:rPr>
              <a:t>think this guy has </a:t>
            </a:r>
            <a:r>
              <a:rPr sz="1400" dirty="0">
                <a:latin typeface="Arial"/>
                <a:cs typeface="Arial"/>
              </a:rPr>
              <a:t>a chance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dirty="0">
                <a:latin typeface="Arial"/>
                <a:cs typeface="Arial"/>
              </a:rPr>
              <a:t>making </a:t>
            </a:r>
            <a:r>
              <a:rPr sz="1400" spc="-5" dirty="0">
                <a:latin typeface="Arial"/>
                <a:cs typeface="Arial"/>
              </a:rPr>
              <a:t>it', 0.34213576,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1),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('i </a:t>
            </a:r>
            <a:r>
              <a:rPr sz="1400" spc="-5" dirty="0">
                <a:latin typeface="Arial"/>
                <a:cs typeface="Arial"/>
              </a:rPr>
              <a:t>just love that it takes the </a:t>
            </a:r>
            <a:r>
              <a:rPr sz="1400" dirty="0">
                <a:latin typeface="Arial"/>
                <a:cs typeface="Arial"/>
              </a:rPr>
              <a:t>video </a:t>
            </a:r>
            <a:r>
              <a:rPr sz="1400" spc="-5" dirty="0">
                <a:latin typeface="Arial"/>
                <a:cs typeface="Arial"/>
              </a:rPr>
              <a:t>that long to get to the point', 0.3287512,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1),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794" y="4033210"/>
            <a:ext cx="3921125" cy="213360"/>
          </a:xfrm>
          <a:prstGeom prst="rect">
            <a:avLst/>
          </a:prstGeom>
          <a:solidFill>
            <a:srgbClr val="FFAA3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dirty="0">
                <a:latin typeface="Arial"/>
                <a:cs typeface="Arial"/>
              </a:rPr>
              <a:t>('everything </a:t>
            </a:r>
            <a:r>
              <a:rPr sz="1400" spc="-5" dirty="0">
                <a:latin typeface="Arial"/>
                <a:cs typeface="Arial"/>
              </a:rPr>
              <a:t>happens for </a:t>
            </a:r>
            <a:r>
              <a:rPr sz="1400" dirty="0">
                <a:latin typeface="Arial"/>
                <a:cs typeface="Arial"/>
              </a:rPr>
              <a:t>a reason', </a:t>
            </a:r>
            <a:r>
              <a:rPr sz="1400" spc="-5" dirty="0">
                <a:latin typeface="Arial"/>
                <a:cs typeface="Arial"/>
              </a:rPr>
              <a:t>0.3676815,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1),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974" y="4226757"/>
            <a:ext cx="49174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("i </a:t>
            </a:r>
            <a:r>
              <a:rPr sz="1400" spc="-5" dirty="0">
                <a:latin typeface="Arial"/>
                <a:cs typeface="Arial"/>
              </a:rPr>
              <a:t>do n't think </a:t>
            </a:r>
            <a:r>
              <a:rPr sz="1400" dirty="0">
                <a:latin typeface="Arial"/>
                <a:cs typeface="Arial"/>
              </a:rPr>
              <a:t>i </a:t>
            </a:r>
            <a:r>
              <a:rPr sz="1400" spc="-5" dirty="0">
                <a:latin typeface="Arial"/>
                <a:cs typeface="Arial"/>
              </a:rPr>
              <a:t>'d take </a:t>
            </a:r>
            <a:r>
              <a:rPr sz="1400" dirty="0">
                <a:latin typeface="Arial"/>
                <a:cs typeface="Arial"/>
              </a:rPr>
              <a:t>my salt </a:t>
            </a:r>
            <a:r>
              <a:rPr sz="1400" spc="-5" dirty="0">
                <a:latin typeface="Arial"/>
                <a:cs typeface="Arial"/>
              </a:rPr>
              <a:t>any other way", 0.35186923,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1)]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47218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Results and Discussion - </a:t>
            </a:r>
            <a:r>
              <a:rPr sz="1600" spc="5" dirty="0">
                <a:solidFill>
                  <a:srgbClr val="595959"/>
                </a:solidFill>
              </a:rPr>
              <a:t>Case</a:t>
            </a:r>
            <a:r>
              <a:rPr sz="1600" spc="-50" dirty="0">
                <a:solidFill>
                  <a:srgbClr val="595959"/>
                </a:solidFill>
              </a:rPr>
              <a:t> </a:t>
            </a:r>
            <a:r>
              <a:rPr sz="1600" spc="5" dirty="0">
                <a:solidFill>
                  <a:srgbClr val="595959"/>
                </a:solidFill>
              </a:rPr>
              <a:t>study: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384724" y="1219403"/>
            <a:ext cx="3180080" cy="1282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"</a:t>
            </a:r>
            <a:r>
              <a:rPr sz="1100" spc="-5" dirty="0">
                <a:latin typeface="Arial"/>
                <a:cs typeface="Arial"/>
              </a:rPr>
              <a:t>'until </a:t>
            </a:r>
            <a:r>
              <a:rPr sz="1100" dirty="0">
                <a:latin typeface="Arial"/>
                <a:cs typeface="Arial"/>
              </a:rPr>
              <a:t>a republican </a:t>
            </a:r>
            <a:r>
              <a:rPr sz="1100" spc="-5" dirty="0">
                <a:latin typeface="Arial"/>
                <a:cs typeface="Arial"/>
              </a:rPr>
              <a:t>does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it'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98300"/>
              </a:lnSpc>
            </a:pP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'”label </a:t>
            </a:r>
            <a:r>
              <a:rPr sz="1200" b="1" dirty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sarcastic our prediction: sarcastic  </a:t>
            </a:r>
            <a:r>
              <a:rPr sz="1200" b="1" spc="-10" dirty="0">
                <a:solidFill>
                  <a:srgbClr val="595959"/>
                </a:solidFill>
                <a:latin typeface="Arial"/>
                <a:cs typeface="Arial"/>
              </a:rPr>
              <a:t>Visualized </a:t>
            </a: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prototypes: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[('right that almost the </a:t>
            </a:r>
            <a:r>
              <a:rPr sz="1100" dirty="0">
                <a:latin typeface="Arial"/>
                <a:cs typeface="Arial"/>
              </a:rPr>
              <a:t>same </a:t>
            </a:r>
            <a:r>
              <a:rPr sz="1100" spc="-5" dirty="0">
                <a:latin typeface="Arial"/>
                <a:cs typeface="Arial"/>
              </a:rPr>
              <a:t>thing', 0.35840473,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1),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209" y="2493973"/>
            <a:ext cx="2917190" cy="167640"/>
          </a:xfrm>
          <a:prstGeom prst="rect">
            <a:avLst/>
          </a:prstGeom>
          <a:solidFill>
            <a:srgbClr val="FFAA3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latin typeface="Arial"/>
                <a:cs typeface="Arial"/>
              </a:rPr>
              <a:t>('while i read </a:t>
            </a:r>
            <a:r>
              <a:rPr sz="1100" spc="-5" dirty="0">
                <a:latin typeface="Arial"/>
                <a:cs typeface="Arial"/>
              </a:rPr>
              <a:t>this during </a:t>
            </a:r>
            <a:r>
              <a:rPr sz="1100" dirty="0">
                <a:latin typeface="Arial"/>
                <a:cs typeface="Arial"/>
              </a:rPr>
              <a:t>a shit', </a:t>
            </a:r>
            <a:r>
              <a:rPr sz="1100" spc="-5" dirty="0">
                <a:latin typeface="Arial"/>
                <a:cs typeface="Arial"/>
              </a:rPr>
              <a:t>0.34476843,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1),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3421" y="2643324"/>
            <a:ext cx="417639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63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('your </a:t>
            </a:r>
            <a:r>
              <a:rPr sz="1100" spc="-5" dirty="0">
                <a:latin typeface="Arial"/>
                <a:cs typeface="Arial"/>
              </a:rPr>
              <a:t>not </a:t>
            </a:r>
            <a:r>
              <a:rPr sz="1100" dirty="0">
                <a:latin typeface="Arial"/>
                <a:cs typeface="Arial"/>
              </a:rPr>
              <a:t>supposed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dirty="0">
                <a:latin typeface="Arial"/>
                <a:cs typeface="Arial"/>
              </a:rPr>
              <a:t>mention </a:t>
            </a:r>
            <a:r>
              <a:rPr sz="1100" spc="-5" dirty="0">
                <a:latin typeface="Arial"/>
                <a:cs typeface="Arial"/>
              </a:rPr>
              <a:t>that', 0.36335245, 1),  </a:t>
            </a:r>
            <a:r>
              <a:rPr sz="1100" dirty="0">
                <a:latin typeface="Arial"/>
                <a:cs typeface="Arial"/>
              </a:rPr>
              <a:t>('just </a:t>
            </a:r>
            <a:r>
              <a:rPr sz="1100" spc="-5" dirty="0">
                <a:latin typeface="Arial"/>
                <a:cs typeface="Arial"/>
              </a:rPr>
              <a:t>the fucking way </a:t>
            </a:r>
            <a:r>
              <a:rPr sz="1100" dirty="0">
                <a:latin typeface="Arial"/>
                <a:cs typeface="Arial"/>
              </a:rPr>
              <a:t>i </a:t>
            </a:r>
            <a:r>
              <a:rPr sz="1100" spc="-5" dirty="0">
                <a:latin typeface="Arial"/>
                <a:cs typeface="Arial"/>
              </a:rPr>
              <a:t>like it', 0.3665198,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1),</a:t>
            </a:r>
            <a:endParaRPr sz="1100">
              <a:latin typeface="Arial"/>
              <a:cs typeface="Arial"/>
            </a:endParaRPr>
          </a:p>
          <a:p>
            <a:pPr marL="12700" marR="71374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("you could </a:t>
            </a:r>
            <a:r>
              <a:rPr sz="1100" spc="-5" dirty="0">
                <a:latin typeface="Arial"/>
                <a:cs typeface="Arial"/>
              </a:rPr>
              <a:t>n't </a:t>
            </a:r>
            <a:r>
              <a:rPr sz="1100" dirty="0">
                <a:latin typeface="Arial"/>
                <a:cs typeface="Arial"/>
              </a:rPr>
              <a:t>make </a:t>
            </a:r>
            <a:r>
              <a:rPr sz="1100" spc="-5" dirty="0">
                <a:latin typeface="Arial"/>
                <a:cs typeface="Arial"/>
              </a:rPr>
              <a:t>up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title like that", 0.3228807, 1),  </a:t>
            </a:r>
            <a:r>
              <a:rPr sz="1100" dirty="0">
                <a:latin typeface="Arial"/>
                <a:cs typeface="Arial"/>
              </a:rPr>
              <a:t>('sad </a:t>
            </a:r>
            <a:r>
              <a:rPr sz="1100" spc="-5" dirty="0">
                <a:latin typeface="Arial"/>
                <a:cs typeface="Arial"/>
              </a:rPr>
              <a:t>thing is </a:t>
            </a:r>
            <a:r>
              <a:rPr sz="1100" dirty="0">
                <a:latin typeface="Arial"/>
                <a:cs typeface="Arial"/>
              </a:rPr>
              <a:t>, i can </a:t>
            </a:r>
            <a:r>
              <a:rPr sz="1100" spc="-5" dirty="0">
                <a:latin typeface="Arial"/>
                <a:cs typeface="Arial"/>
              </a:rPr>
              <a:t>actually belive this', 0.34167826,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1),</a:t>
            </a:r>
            <a:endParaRPr sz="1100">
              <a:latin typeface="Arial"/>
              <a:cs typeface="Arial"/>
            </a:endParaRPr>
          </a:p>
          <a:p>
            <a:pPr marL="12700" marR="44069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('something </a:t>
            </a:r>
            <a:r>
              <a:rPr sz="1100" spc="-5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meth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dirty="0">
                <a:latin typeface="Arial"/>
                <a:cs typeface="Arial"/>
              </a:rPr>
              <a:t>something </a:t>
            </a:r>
            <a:r>
              <a:rPr sz="1100" spc="-5" dirty="0">
                <a:latin typeface="Arial"/>
                <a:cs typeface="Arial"/>
              </a:rPr>
              <a:t>like that', 0.32828987, 1),  </a:t>
            </a:r>
            <a:r>
              <a:rPr sz="1100" dirty="0">
                <a:latin typeface="Arial"/>
                <a:cs typeface="Arial"/>
              </a:rPr>
              <a:t>('she really seems </a:t>
            </a:r>
            <a:r>
              <a:rPr sz="1100" spc="-5" dirty="0">
                <a:latin typeface="Arial"/>
                <a:cs typeface="Arial"/>
              </a:rPr>
              <a:t>to be enjoying it', 0.33070856,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1),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('see </a:t>
            </a:r>
            <a:r>
              <a:rPr sz="1100" spc="-5" dirty="0">
                <a:latin typeface="Arial"/>
                <a:cs typeface="Arial"/>
              </a:rPr>
              <a:t>what happens when </a:t>
            </a:r>
            <a:r>
              <a:rPr sz="110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do </a:t>
            </a:r>
            <a:r>
              <a:rPr sz="1100" dirty="0">
                <a:latin typeface="Arial"/>
                <a:cs typeface="Arial"/>
              </a:rPr>
              <a:t>spinning shit', </a:t>
            </a:r>
            <a:r>
              <a:rPr sz="1100" spc="-15" dirty="0">
                <a:latin typeface="Arial"/>
                <a:cs typeface="Arial"/>
              </a:rPr>
              <a:t>0.36211467, </a:t>
            </a:r>
            <a:r>
              <a:rPr sz="1100" spc="-5" dirty="0">
                <a:latin typeface="Arial"/>
                <a:cs typeface="Arial"/>
              </a:rPr>
              <a:t>1),  </a:t>
            </a:r>
            <a:r>
              <a:rPr sz="1100" dirty="0">
                <a:latin typeface="Arial"/>
                <a:cs typeface="Arial"/>
              </a:rPr>
              <a:t>('that </a:t>
            </a:r>
            <a:r>
              <a:rPr sz="1100" spc="-5" dirty="0">
                <a:latin typeface="Arial"/>
                <a:cs typeface="Arial"/>
              </a:rPr>
              <a:t>was </a:t>
            </a:r>
            <a:r>
              <a:rPr sz="1100" dirty="0">
                <a:latin typeface="Arial"/>
                <a:cs typeface="Arial"/>
              </a:rPr>
              <a:t>me , i </a:t>
            </a:r>
            <a:r>
              <a:rPr sz="1100" spc="-5" dirty="0">
                <a:latin typeface="Arial"/>
                <a:cs typeface="Arial"/>
              </a:rPr>
              <a:t>got high and </a:t>
            </a:r>
            <a:r>
              <a:rPr sz="1100" dirty="0">
                <a:latin typeface="Arial"/>
                <a:cs typeface="Arial"/>
              </a:rPr>
              <a:t>started </a:t>
            </a:r>
            <a:r>
              <a:rPr sz="1100" spc="-5" dirty="0">
                <a:latin typeface="Arial"/>
                <a:cs typeface="Arial"/>
              </a:rPr>
              <a:t>drawing on </a:t>
            </a:r>
            <a:r>
              <a:rPr sz="1100" dirty="0">
                <a:latin typeface="Arial"/>
                <a:cs typeface="Arial"/>
              </a:rPr>
              <a:t>shit', </a:t>
            </a:r>
            <a:r>
              <a:rPr sz="1100" spc="-5" dirty="0">
                <a:latin typeface="Arial"/>
                <a:cs typeface="Arial"/>
              </a:rPr>
              <a:t>0.344531,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1)]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406971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Conclusion and Future</a:t>
            </a:r>
            <a:r>
              <a:rPr sz="2500" spc="-95" dirty="0"/>
              <a:t> </a:t>
            </a:r>
            <a:r>
              <a:rPr sz="2500" spc="-5" dirty="0"/>
              <a:t>Work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8251190" cy="280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What we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achieve: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 interpretable prototyped based CNN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model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that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could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provide explanations for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sarcasm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detection and achieve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comparable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accuracy at the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same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12700" marR="884555">
              <a:lnSpc>
                <a:spcPct val="114999"/>
              </a:lnSpc>
              <a:spcBef>
                <a:spcPts val="12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prototype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visualization method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for finding the best projections for</a:t>
            </a:r>
            <a:r>
              <a:rPr sz="1800" spc="-1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these  prototypes.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Limitations: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Could the prototypes be further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refined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to provide better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results?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832" y="2266437"/>
            <a:ext cx="4744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Thank </a:t>
            </a:r>
            <a:r>
              <a:rPr dirty="0"/>
              <a:t>you </a:t>
            </a:r>
            <a:r>
              <a:rPr spc="-10" dirty="0"/>
              <a:t>for</a:t>
            </a:r>
            <a:r>
              <a:rPr spc="-95" dirty="0"/>
              <a:t> </a:t>
            </a:r>
            <a:r>
              <a:rPr spc="-5" dirty="0"/>
              <a:t>listening!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1694814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dirty="0"/>
              <a:t>Introduction</a:t>
            </a:r>
            <a:endParaRPr sz="2500"/>
          </a:p>
        </p:txBody>
      </p:sp>
      <p:sp>
        <p:nvSpPr>
          <p:cNvPr id="3" name="object 3"/>
          <p:cNvSpPr/>
          <p:nvPr/>
        </p:nvSpPr>
        <p:spPr>
          <a:xfrm>
            <a:off x="2024229" y="1017722"/>
            <a:ext cx="6968440" cy="3627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224" y="310122"/>
            <a:ext cx="1694814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dirty="0"/>
              <a:t>Introduction</a:t>
            </a:r>
            <a:endParaRPr sz="2500"/>
          </a:p>
        </p:txBody>
      </p:sp>
      <p:sp>
        <p:nvSpPr>
          <p:cNvPr id="3" name="object 3"/>
          <p:cNvSpPr/>
          <p:nvPr/>
        </p:nvSpPr>
        <p:spPr>
          <a:xfrm>
            <a:off x="3016321" y="1009478"/>
            <a:ext cx="2604271" cy="301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4972" y="1692483"/>
            <a:ext cx="3591863" cy="17522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6282" y="1539343"/>
            <a:ext cx="4286807" cy="24395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85522" y="4145404"/>
            <a:ext cx="19126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Content-based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sarcasm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8413" y="4145404"/>
            <a:ext cx="1902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Context-based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sarcasm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437007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Background and Related</a:t>
            </a:r>
            <a:r>
              <a:rPr sz="2500" spc="-85" dirty="0"/>
              <a:t> </a:t>
            </a:r>
            <a:r>
              <a:rPr sz="2500" spc="-5" dirty="0"/>
              <a:t>Work</a:t>
            </a:r>
            <a:endParaRPr sz="2500"/>
          </a:p>
        </p:txBody>
      </p:sp>
      <p:sp>
        <p:nvSpPr>
          <p:cNvPr id="3" name="object 3"/>
          <p:cNvSpPr/>
          <p:nvPr/>
        </p:nvSpPr>
        <p:spPr>
          <a:xfrm>
            <a:off x="250339" y="1269830"/>
            <a:ext cx="8581942" cy="3575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185801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0" dirty="0"/>
              <a:t>Methodology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17360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Overall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Structure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21659" y="1523171"/>
            <a:ext cx="5783580" cy="2254885"/>
            <a:chOff x="1421659" y="1523171"/>
            <a:chExt cx="5783580" cy="2254885"/>
          </a:xfrm>
        </p:grpSpPr>
        <p:sp>
          <p:nvSpPr>
            <p:cNvPr id="5" name="object 5"/>
            <p:cNvSpPr/>
            <p:nvPr/>
          </p:nvSpPr>
          <p:spPr>
            <a:xfrm>
              <a:off x="1426422" y="1640146"/>
              <a:ext cx="293370" cy="2132965"/>
            </a:xfrm>
            <a:custGeom>
              <a:avLst/>
              <a:gdLst/>
              <a:ahLst/>
              <a:cxnLst/>
              <a:rect l="l" t="t" r="r" b="b"/>
              <a:pathLst>
                <a:path w="293369" h="2132965">
                  <a:moveTo>
                    <a:pt x="292799" y="2132695"/>
                  </a:moveTo>
                  <a:lnTo>
                    <a:pt x="0" y="2132695"/>
                  </a:lnTo>
                  <a:lnTo>
                    <a:pt x="0" y="0"/>
                  </a:lnTo>
                  <a:lnTo>
                    <a:pt x="292799" y="0"/>
                  </a:lnTo>
                  <a:lnTo>
                    <a:pt x="292799" y="213269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26422" y="1640146"/>
              <a:ext cx="293370" cy="2132965"/>
            </a:xfrm>
            <a:custGeom>
              <a:avLst/>
              <a:gdLst/>
              <a:ahLst/>
              <a:cxnLst/>
              <a:rect l="l" t="t" r="r" b="b"/>
              <a:pathLst>
                <a:path w="293369" h="2132965">
                  <a:moveTo>
                    <a:pt x="0" y="0"/>
                  </a:moveTo>
                  <a:lnTo>
                    <a:pt x="292799" y="0"/>
                  </a:lnTo>
                  <a:lnTo>
                    <a:pt x="292799" y="2132695"/>
                  </a:lnTo>
                  <a:lnTo>
                    <a:pt x="0" y="213269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31545" y="1737721"/>
              <a:ext cx="490220" cy="459105"/>
            </a:xfrm>
            <a:custGeom>
              <a:avLst/>
              <a:gdLst/>
              <a:ahLst/>
              <a:cxnLst/>
              <a:rect l="l" t="t" r="r" b="b"/>
              <a:pathLst>
                <a:path w="490219" h="459105">
                  <a:moveTo>
                    <a:pt x="489899" y="458999"/>
                  </a:moveTo>
                  <a:lnTo>
                    <a:pt x="0" y="458999"/>
                  </a:lnTo>
                  <a:lnTo>
                    <a:pt x="0" y="0"/>
                  </a:lnTo>
                  <a:lnTo>
                    <a:pt x="489899" y="0"/>
                  </a:lnTo>
                  <a:lnTo>
                    <a:pt x="489899" y="4589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31545" y="1737721"/>
              <a:ext cx="490220" cy="459105"/>
            </a:xfrm>
            <a:custGeom>
              <a:avLst/>
              <a:gdLst/>
              <a:ahLst/>
              <a:cxnLst/>
              <a:rect l="l" t="t" r="r" b="b"/>
              <a:pathLst>
                <a:path w="490219" h="459105">
                  <a:moveTo>
                    <a:pt x="0" y="0"/>
                  </a:moveTo>
                  <a:lnTo>
                    <a:pt x="489899" y="0"/>
                  </a:lnTo>
                  <a:lnTo>
                    <a:pt x="489899" y="458999"/>
                  </a:lnTo>
                  <a:lnTo>
                    <a:pt x="0" y="458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31545" y="2252620"/>
              <a:ext cx="490220" cy="459105"/>
            </a:xfrm>
            <a:custGeom>
              <a:avLst/>
              <a:gdLst/>
              <a:ahLst/>
              <a:cxnLst/>
              <a:rect l="l" t="t" r="r" b="b"/>
              <a:pathLst>
                <a:path w="490219" h="459105">
                  <a:moveTo>
                    <a:pt x="489899" y="458999"/>
                  </a:moveTo>
                  <a:lnTo>
                    <a:pt x="0" y="458999"/>
                  </a:lnTo>
                  <a:lnTo>
                    <a:pt x="0" y="0"/>
                  </a:lnTo>
                  <a:lnTo>
                    <a:pt x="489899" y="0"/>
                  </a:lnTo>
                  <a:lnTo>
                    <a:pt x="489899" y="4589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19221" y="2011308"/>
              <a:ext cx="1102360" cy="700405"/>
            </a:xfrm>
            <a:custGeom>
              <a:avLst/>
              <a:gdLst/>
              <a:ahLst/>
              <a:cxnLst/>
              <a:rect l="l" t="t" r="r" b="b"/>
              <a:pathLst>
                <a:path w="1102360" h="700405">
                  <a:moveTo>
                    <a:pt x="612323" y="241312"/>
                  </a:moveTo>
                  <a:lnTo>
                    <a:pt x="1102222" y="241312"/>
                  </a:lnTo>
                  <a:lnTo>
                    <a:pt x="1102222" y="700311"/>
                  </a:lnTo>
                  <a:lnTo>
                    <a:pt x="612323" y="700311"/>
                  </a:lnTo>
                  <a:lnTo>
                    <a:pt x="612323" y="241312"/>
                  </a:lnTo>
                  <a:close/>
                </a:path>
                <a:path w="1102360" h="700405">
                  <a:moveTo>
                    <a:pt x="0" y="695186"/>
                  </a:moveTo>
                  <a:lnTo>
                    <a:pt x="57584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2947" y="1978018"/>
              <a:ext cx="40005" cy="43815"/>
            </a:xfrm>
            <a:custGeom>
              <a:avLst/>
              <a:gdLst/>
              <a:ahLst/>
              <a:cxnLst/>
              <a:rect l="l" t="t" r="r" b="b"/>
              <a:pathLst>
                <a:path w="40005" h="43814">
                  <a:moveTo>
                    <a:pt x="24232" y="43324"/>
                  </a:moveTo>
                  <a:lnTo>
                    <a:pt x="0" y="23252"/>
                  </a:lnTo>
                  <a:lnTo>
                    <a:pt x="39689" y="0"/>
                  </a:lnTo>
                  <a:lnTo>
                    <a:pt x="24232" y="433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2947" y="1978018"/>
              <a:ext cx="40005" cy="43815"/>
            </a:xfrm>
            <a:custGeom>
              <a:avLst/>
              <a:gdLst/>
              <a:ahLst/>
              <a:cxnLst/>
              <a:rect l="l" t="t" r="r" b="b"/>
              <a:pathLst>
                <a:path w="40005" h="43814">
                  <a:moveTo>
                    <a:pt x="24232" y="43324"/>
                  </a:moveTo>
                  <a:lnTo>
                    <a:pt x="39689" y="0"/>
                  </a:lnTo>
                  <a:lnTo>
                    <a:pt x="0" y="23252"/>
                  </a:lnTo>
                  <a:lnTo>
                    <a:pt x="24232" y="433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9221" y="2501769"/>
              <a:ext cx="558800" cy="205104"/>
            </a:xfrm>
            <a:custGeom>
              <a:avLst/>
              <a:gdLst/>
              <a:ahLst/>
              <a:cxnLst/>
              <a:rect l="l" t="t" r="r" b="b"/>
              <a:pathLst>
                <a:path w="558800" h="205105">
                  <a:moveTo>
                    <a:pt x="0" y="204724"/>
                  </a:moveTo>
                  <a:lnTo>
                    <a:pt x="558638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72447" y="2486887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5" h="29844">
                  <a:moveTo>
                    <a:pt x="10827" y="29657"/>
                  </a:moveTo>
                  <a:lnTo>
                    <a:pt x="0" y="99"/>
                  </a:lnTo>
                  <a:lnTo>
                    <a:pt x="45997" y="0"/>
                  </a:lnTo>
                  <a:lnTo>
                    <a:pt x="10827" y="2965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72447" y="2486887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5" h="29844">
                  <a:moveTo>
                    <a:pt x="10827" y="29657"/>
                  </a:moveTo>
                  <a:lnTo>
                    <a:pt x="45997" y="0"/>
                  </a:lnTo>
                  <a:lnTo>
                    <a:pt x="0" y="99"/>
                  </a:lnTo>
                  <a:lnTo>
                    <a:pt x="10827" y="29657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31545" y="3062943"/>
              <a:ext cx="490220" cy="459105"/>
            </a:xfrm>
            <a:custGeom>
              <a:avLst/>
              <a:gdLst/>
              <a:ahLst/>
              <a:cxnLst/>
              <a:rect l="l" t="t" r="r" b="b"/>
              <a:pathLst>
                <a:path w="490219" h="459104">
                  <a:moveTo>
                    <a:pt x="489899" y="458999"/>
                  </a:moveTo>
                  <a:lnTo>
                    <a:pt x="0" y="458999"/>
                  </a:lnTo>
                  <a:lnTo>
                    <a:pt x="0" y="0"/>
                  </a:lnTo>
                  <a:lnTo>
                    <a:pt x="489899" y="0"/>
                  </a:lnTo>
                  <a:lnTo>
                    <a:pt x="489899" y="4589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19221" y="2706494"/>
              <a:ext cx="1102360" cy="815975"/>
            </a:xfrm>
            <a:custGeom>
              <a:avLst/>
              <a:gdLst/>
              <a:ahLst/>
              <a:cxnLst/>
              <a:rect l="l" t="t" r="r" b="b"/>
              <a:pathLst>
                <a:path w="1102360" h="815975">
                  <a:moveTo>
                    <a:pt x="612323" y="356449"/>
                  </a:moveTo>
                  <a:lnTo>
                    <a:pt x="1102222" y="356449"/>
                  </a:lnTo>
                  <a:lnTo>
                    <a:pt x="1102222" y="815448"/>
                  </a:lnTo>
                  <a:lnTo>
                    <a:pt x="612323" y="815448"/>
                  </a:lnTo>
                  <a:lnTo>
                    <a:pt x="612323" y="356449"/>
                  </a:lnTo>
                  <a:close/>
                </a:path>
                <a:path w="1102360" h="815975">
                  <a:moveTo>
                    <a:pt x="0" y="0"/>
                  </a:moveTo>
                  <a:lnTo>
                    <a:pt x="571006" y="5463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79352" y="3241518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4" h="41275">
                  <a:moveTo>
                    <a:pt x="42107" y="41249"/>
                  </a:moveTo>
                  <a:lnTo>
                    <a:pt x="0" y="22724"/>
                  </a:lnTo>
                  <a:lnTo>
                    <a:pt x="21752" y="0"/>
                  </a:lnTo>
                  <a:lnTo>
                    <a:pt x="42107" y="4124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79352" y="3241518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4" h="41275">
                  <a:moveTo>
                    <a:pt x="0" y="22724"/>
                  </a:moveTo>
                  <a:lnTo>
                    <a:pt x="42107" y="41249"/>
                  </a:lnTo>
                  <a:lnTo>
                    <a:pt x="21752" y="0"/>
                  </a:lnTo>
                  <a:lnTo>
                    <a:pt x="0" y="227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21444" y="1961316"/>
              <a:ext cx="485775" cy="6350"/>
            </a:xfrm>
            <a:custGeom>
              <a:avLst/>
              <a:gdLst/>
              <a:ahLst/>
              <a:cxnLst/>
              <a:rect l="l" t="t" r="r" b="b"/>
              <a:pathLst>
                <a:path w="485775" h="6350">
                  <a:moveTo>
                    <a:pt x="0" y="5904"/>
                  </a:moveTo>
                  <a:lnTo>
                    <a:pt x="4852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86093" y="1640146"/>
              <a:ext cx="293370" cy="2132965"/>
            </a:xfrm>
            <a:custGeom>
              <a:avLst/>
              <a:gdLst/>
              <a:ahLst/>
              <a:cxnLst/>
              <a:rect l="l" t="t" r="r" b="b"/>
              <a:pathLst>
                <a:path w="293370" h="2132965">
                  <a:moveTo>
                    <a:pt x="292799" y="2132695"/>
                  </a:moveTo>
                  <a:lnTo>
                    <a:pt x="0" y="2132695"/>
                  </a:lnTo>
                  <a:lnTo>
                    <a:pt x="0" y="0"/>
                  </a:lnTo>
                  <a:lnTo>
                    <a:pt x="292799" y="0"/>
                  </a:lnTo>
                  <a:lnTo>
                    <a:pt x="292799" y="213269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86093" y="1640146"/>
              <a:ext cx="293370" cy="2132965"/>
            </a:xfrm>
            <a:custGeom>
              <a:avLst/>
              <a:gdLst/>
              <a:ahLst/>
              <a:cxnLst/>
              <a:rect l="l" t="t" r="r" b="b"/>
              <a:pathLst>
                <a:path w="293370" h="2132965">
                  <a:moveTo>
                    <a:pt x="0" y="0"/>
                  </a:moveTo>
                  <a:lnTo>
                    <a:pt x="292799" y="0"/>
                  </a:lnTo>
                  <a:lnTo>
                    <a:pt x="292799" y="2132695"/>
                  </a:lnTo>
                  <a:lnTo>
                    <a:pt x="0" y="213269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06518" y="194558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374" y="31462"/>
                  </a:moveTo>
                  <a:lnTo>
                    <a:pt x="0" y="0"/>
                  </a:lnTo>
                  <a:lnTo>
                    <a:pt x="43399" y="15204"/>
                  </a:lnTo>
                  <a:lnTo>
                    <a:pt x="374" y="3146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06518" y="194558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374" y="31462"/>
                  </a:moveTo>
                  <a:lnTo>
                    <a:pt x="43399" y="15204"/>
                  </a:lnTo>
                  <a:lnTo>
                    <a:pt x="0" y="0"/>
                  </a:lnTo>
                  <a:lnTo>
                    <a:pt x="374" y="3146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43519" y="2484657"/>
              <a:ext cx="463550" cy="5080"/>
            </a:xfrm>
            <a:custGeom>
              <a:avLst/>
              <a:gdLst/>
              <a:ahLst/>
              <a:cxnLst/>
              <a:rect l="l" t="t" r="r" b="b"/>
              <a:pathLst>
                <a:path w="463550" h="5080">
                  <a:moveTo>
                    <a:pt x="0" y="0"/>
                  </a:moveTo>
                  <a:lnTo>
                    <a:pt x="463349" y="507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06693" y="247400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9"/>
                  </a:moveTo>
                  <a:lnTo>
                    <a:pt x="349" y="0"/>
                  </a:lnTo>
                  <a:lnTo>
                    <a:pt x="43399" y="16204"/>
                  </a:lnTo>
                  <a:lnTo>
                    <a:pt x="0" y="3146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06693" y="247400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9"/>
                  </a:moveTo>
                  <a:lnTo>
                    <a:pt x="43399" y="16204"/>
                  </a:lnTo>
                  <a:lnTo>
                    <a:pt x="349" y="0"/>
                  </a:lnTo>
                  <a:lnTo>
                    <a:pt x="0" y="3146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22369" y="3299918"/>
              <a:ext cx="484505" cy="8890"/>
            </a:xfrm>
            <a:custGeom>
              <a:avLst/>
              <a:gdLst/>
              <a:ahLst/>
              <a:cxnLst/>
              <a:rect l="l" t="t" r="r" b="b"/>
              <a:pathLst>
                <a:path w="484504" h="8889">
                  <a:moveTo>
                    <a:pt x="0" y="8574"/>
                  </a:moveTo>
                  <a:lnTo>
                    <a:pt x="4843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06443" y="32841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549" y="31474"/>
                  </a:moveTo>
                  <a:lnTo>
                    <a:pt x="0" y="0"/>
                  </a:lnTo>
                  <a:lnTo>
                    <a:pt x="43499" y="14974"/>
                  </a:lnTo>
                  <a:lnTo>
                    <a:pt x="549" y="3147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06443" y="32841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549" y="31474"/>
                  </a:moveTo>
                  <a:lnTo>
                    <a:pt x="43499" y="14974"/>
                  </a:lnTo>
                  <a:lnTo>
                    <a:pt x="0" y="0"/>
                  </a:lnTo>
                  <a:lnTo>
                    <a:pt x="549" y="314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48728" y="1651859"/>
              <a:ext cx="246524" cy="246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48728" y="2194633"/>
              <a:ext cx="246524" cy="246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48728" y="2737407"/>
              <a:ext cx="246524" cy="2465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78892" y="1858996"/>
              <a:ext cx="893444" cy="1002030"/>
            </a:xfrm>
            <a:custGeom>
              <a:avLst/>
              <a:gdLst/>
              <a:ahLst/>
              <a:cxnLst/>
              <a:rect l="l" t="t" r="r" b="b"/>
              <a:pathLst>
                <a:path w="893445" h="1002030">
                  <a:moveTo>
                    <a:pt x="0" y="847498"/>
                  </a:moveTo>
                  <a:lnTo>
                    <a:pt x="809398" y="0"/>
                  </a:lnTo>
                </a:path>
                <a:path w="893445" h="1002030">
                  <a:moveTo>
                    <a:pt x="0" y="847498"/>
                  </a:moveTo>
                  <a:lnTo>
                    <a:pt x="893098" y="577498"/>
                  </a:lnTo>
                </a:path>
                <a:path w="893445" h="1002030">
                  <a:moveTo>
                    <a:pt x="0" y="847498"/>
                  </a:moveTo>
                  <a:lnTo>
                    <a:pt x="774598" y="100169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48728" y="3280180"/>
              <a:ext cx="246524" cy="2465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78892" y="2706494"/>
              <a:ext cx="774700" cy="697230"/>
            </a:xfrm>
            <a:custGeom>
              <a:avLst/>
              <a:gdLst/>
              <a:ahLst/>
              <a:cxnLst/>
              <a:rect l="l" t="t" r="r" b="b"/>
              <a:pathLst>
                <a:path w="774700" h="697229">
                  <a:moveTo>
                    <a:pt x="0" y="0"/>
                  </a:moveTo>
                  <a:lnTo>
                    <a:pt x="774598" y="6968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51413" y="1527934"/>
              <a:ext cx="293370" cy="2132965"/>
            </a:xfrm>
            <a:custGeom>
              <a:avLst/>
              <a:gdLst/>
              <a:ahLst/>
              <a:cxnLst/>
              <a:rect l="l" t="t" r="r" b="b"/>
              <a:pathLst>
                <a:path w="293370" h="2132965">
                  <a:moveTo>
                    <a:pt x="292799" y="2132708"/>
                  </a:moveTo>
                  <a:lnTo>
                    <a:pt x="0" y="2132708"/>
                  </a:lnTo>
                  <a:lnTo>
                    <a:pt x="0" y="0"/>
                  </a:lnTo>
                  <a:lnTo>
                    <a:pt x="292799" y="0"/>
                  </a:lnTo>
                  <a:lnTo>
                    <a:pt x="292799" y="213270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51413" y="1527934"/>
              <a:ext cx="1299210" cy="2132965"/>
            </a:xfrm>
            <a:custGeom>
              <a:avLst/>
              <a:gdLst/>
              <a:ahLst/>
              <a:cxnLst/>
              <a:rect l="l" t="t" r="r" b="b"/>
              <a:pathLst>
                <a:path w="1299209" h="2132965">
                  <a:moveTo>
                    <a:pt x="0" y="0"/>
                  </a:moveTo>
                  <a:lnTo>
                    <a:pt x="292799" y="0"/>
                  </a:lnTo>
                  <a:lnTo>
                    <a:pt x="292799" y="2132708"/>
                  </a:lnTo>
                  <a:lnTo>
                    <a:pt x="0" y="2132708"/>
                  </a:lnTo>
                  <a:lnTo>
                    <a:pt x="0" y="0"/>
                  </a:lnTo>
                  <a:close/>
                </a:path>
                <a:path w="1299209" h="2132965">
                  <a:moveTo>
                    <a:pt x="292799" y="1066335"/>
                  </a:moveTo>
                  <a:lnTo>
                    <a:pt x="1298847" y="1066335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07336" y="1527934"/>
              <a:ext cx="293370" cy="2132965"/>
            </a:xfrm>
            <a:custGeom>
              <a:avLst/>
              <a:gdLst/>
              <a:ahLst/>
              <a:cxnLst/>
              <a:rect l="l" t="t" r="r" b="b"/>
              <a:pathLst>
                <a:path w="293370" h="2132965">
                  <a:moveTo>
                    <a:pt x="292799" y="2132708"/>
                  </a:moveTo>
                  <a:lnTo>
                    <a:pt x="0" y="2132708"/>
                  </a:lnTo>
                  <a:lnTo>
                    <a:pt x="0" y="0"/>
                  </a:lnTo>
                  <a:lnTo>
                    <a:pt x="292799" y="0"/>
                  </a:lnTo>
                  <a:lnTo>
                    <a:pt x="292799" y="213270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907336" y="1527934"/>
              <a:ext cx="293370" cy="2132965"/>
            </a:xfrm>
            <a:custGeom>
              <a:avLst/>
              <a:gdLst/>
              <a:ahLst/>
              <a:cxnLst/>
              <a:rect l="l" t="t" r="r" b="b"/>
              <a:pathLst>
                <a:path w="293370" h="2132965">
                  <a:moveTo>
                    <a:pt x="0" y="0"/>
                  </a:moveTo>
                  <a:lnTo>
                    <a:pt x="292799" y="0"/>
                  </a:lnTo>
                  <a:lnTo>
                    <a:pt x="292799" y="2132708"/>
                  </a:lnTo>
                  <a:lnTo>
                    <a:pt x="0" y="213270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50261" y="257854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74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7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50261" y="257854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74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90490" y="1772036"/>
              <a:ext cx="817244" cy="3175"/>
            </a:xfrm>
            <a:custGeom>
              <a:avLst/>
              <a:gdLst/>
              <a:ahLst/>
              <a:cxnLst/>
              <a:rect l="l" t="t" r="r" b="b"/>
              <a:pathLst>
                <a:path w="817245" h="3175">
                  <a:moveTo>
                    <a:pt x="0" y="3084"/>
                  </a:moveTo>
                  <a:lnTo>
                    <a:pt x="816748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507188" y="175630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9" y="31464"/>
                  </a:moveTo>
                  <a:lnTo>
                    <a:pt x="0" y="0"/>
                  </a:lnTo>
                  <a:lnTo>
                    <a:pt x="43274" y="15569"/>
                  </a:lnTo>
                  <a:lnTo>
                    <a:pt x="99" y="3146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507188" y="175630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9" y="31464"/>
                  </a:moveTo>
                  <a:lnTo>
                    <a:pt x="43274" y="15569"/>
                  </a:lnTo>
                  <a:lnTo>
                    <a:pt x="0" y="0"/>
                  </a:lnTo>
                  <a:lnTo>
                    <a:pt x="99" y="3146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33465" y="2335447"/>
              <a:ext cx="817244" cy="3175"/>
            </a:xfrm>
            <a:custGeom>
              <a:avLst/>
              <a:gdLst/>
              <a:ahLst/>
              <a:cxnLst/>
              <a:rect l="l" t="t" r="r" b="b"/>
              <a:pathLst>
                <a:path w="817245" h="3175">
                  <a:moveTo>
                    <a:pt x="0" y="3084"/>
                  </a:moveTo>
                  <a:lnTo>
                    <a:pt x="816748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50163" y="231971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9" y="31464"/>
                  </a:moveTo>
                  <a:lnTo>
                    <a:pt x="0" y="0"/>
                  </a:lnTo>
                  <a:lnTo>
                    <a:pt x="43274" y="15569"/>
                  </a:lnTo>
                  <a:lnTo>
                    <a:pt x="99" y="3146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550163" y="231971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9" y="31464"/>
                  </a:moveTo>
                  <a:lnTo>
                    <a:pt x="43274" y="15569"/>
                  </a:lnTo>
                  <a:lnTo>
                    <a:pt x="0" y="0"/>
                  </a:lnTo>
                  <a:lnTo>
                    <a:pt x="99" y="3146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90490" y="2859244"/>
              <a:ext cx="817244" cy="3175"/>
            </a:xfrm>
            <a:custGeom>
              <a:avLst/>
              <a:gdLst/>
              <a:ahLst/>
              <a:cxnLst/>
              <a:rect l="l" t="t" r="r" b="b"/>
              <a:pathLst>
                <a:path w="817245" h="3175">
                  <a:moveTo>
                    <a:pt x="0" y="3074"/>
                  </a:moveTo>
                  <a:lnTo>
                    <a:pt x="816748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507188" y="284349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9" y="31474"/>
                  </a:moveTo>
                  <a:lnTo>
                    <a:pt x="0" y="0"/>
                  </a:lnTo>
                  <a:lnTo>
                    <a:pt x="43274" y="15574"/>
                  </a:lnTo>
                  <a:lnTo>
                    <a:pt x="99" y="3147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07188" y="284349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9" y="31474"/>
                  </a:moveTo>
                  <a:lnTo>
                    <a:pt x="43274" y="15574"/>
                  </a:lnTo>
                  <a:lnTo>
                    <a:pt x="0" y="0"/>
                  </a:lnTo>
                  <a:lnTo>
                    <a:pt x="99" y="314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690490" y="3383018"/>
              <a:ext cx="817244" cy="3175"/>
            </a:xfrm>
            <a:custGeom>
              <a:avLst/>
              <a:gdLst/>
              <a:ahLst/>
              <a:cxnLst/>
              <a:rect l="l" t="t" r="r" b="b"/>
              <a:pathLst>
                <a:path w="817245" h="3175">
                  <a:moveTo>
                    <a:pt x="0" y="3074"/>
                  </a:moveTo>
                  <a:lnTo>
                    <a:pt x="816748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507188" y="33672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9" y="31474"/>
                  </a:moveTo>
                  <a:lnTo>
                    <a:pt x="0" y="0"/>
                  </a:lnTo>
                  <a:lnTo>
                    <a:pt x="43274" y="15574"/>
                  </a:lnTo>
                  <a:lnTo>
                    <a:pt x="99" y="3147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507188" y="33672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9" y="31474"/>
                  </a:moveTo>
                  <a:lnTo>
                    <a:pt x="43274" y="15574"/>
                  </a:lnTo>
                  <a:lnTo>
                    <a:pt x="0" y="0"/>
                  </a:lnTo>
                  <a:lnTo>
                    <a:pt x="99" y="314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103446" y="4134019"/>
            <a:ext cx="8813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Embedding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layer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287373" y="4134019"/>
            <a:ext cx="546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Multi-conv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128219" y="4134019"/>
            <a:ext cx="621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flatten-layer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991516" y="4168842"/>
            <a:ext cx="11684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K </a:t>
            </a:r>
            <a:r>
              <a:rPr sz="900" spc="-5" dirty="0">
                <a:latin typeface="Arial"/>
                <a:cs typeface="Arial"/>
              </a:rPr>
              <a:t>initialized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prototypes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328737" y="4168842"/>
            <a:ext cx="749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Distance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layer</a:t>
            </a:r>
            <a:endParaRPr sz="9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735663" y="4168842"/>
            <a:ext cx="1104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Fully </a:t>
            </a:r>
            <a:r>
              <a:rPr sz="900" dirty="0">
                <a:latin typeface="Arial"/>
                <a:cs typeface="Arial"/>
              </a:rPr>
              <a:t>connected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layer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185801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0" dirty="0"/>
              <a:t>Methodology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75248" y="1175208"/>
            <a:ext cx="8204834" cy="31800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Target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comment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first will be put into an embedding</a:t>
            </a:r>
            <a:r>
              <a:rPr sz="1800" spc="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layer(Glove)</a:t>
            </a:r>
            <a:endParaRPr sz="1800">
              <a:latin typeface="Arial"/>
              <a:cs typeface="Arial"/>
            </a:endParaRPr>
          </a:p>
          <a:p>
            <a:pPr marL="379095" marR="307340" indent="-367030">
              <a:lnSpc>
                <a:spcPct val="1149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Sentential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representations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are extracted from the target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comment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by using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several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CNN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blocks</a:t>
            </a:r>
            <a:endParaRPr sz="1800">
              <a:latin typeface="Arial"/>
              <a:cs typeface="Arial"/>
            </a:endParaRPr>
          </a:p>
          <a:p>
            <a:pPr marL="379095" marR="5080" indent="-367030">
              <a:lnSpc>
                <a:spcPct val="1149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Feature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maps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from CNN blocks are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concatenated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together and then flattened  into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 single vector V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(Rv)</a:t>
            </a:r>
            <a:endParaRPr sz="1800">
              <a:latin typeface="Arial"/>
              <a:cs typeface="Arial"/>
            </a:endParaRPr>
          </a:p>
          <a:p>
            <a:pPr marL="379095" marR="36195" indent="-367030">
              <a:lnSpc>
                <a:spcPct val="1149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k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protos in the prototype layer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vectors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are initialized with the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same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dimension  of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vector 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V,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resulting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shape k *</a:t>
            </a:r>
            <a:r>
              <a:rPr sz="1800" spc="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  <a:p>
            <a:pPr marL="379095" marR="888365" indent="-367030">
              <a:lnSpc>
                <a:spcPct val="1149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Euclidean distance are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calculated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between this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single vector V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k 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prototypes,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resulting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distance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vector D (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Rk)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Distance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vector D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will be put into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fully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connected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layer for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predictions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164147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Experiment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384724" y="1209909"/>
            <a:ext cx="8169275" cy="3275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Dataset: SARC dataset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comments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1400" spc="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Reddit</a:t>
            </a:r>
            <a:endParaRPr sz="1400">
              <a:latin typeface="Arial"/>
              <a:cs typeface="Arial"/>
            </a:endParaRPr>
          </a:p>
          <a:p>
            <a:pPr marL="745490" marR="5747385">
              <a:lnSpc>
                <a:spcPct val="166100"/>
              </a:lnSpc>
            </a:pP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Train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+ 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Valid: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139232  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Test: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15470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Two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Model: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590"/>
              </a:lnSpc>
              <a:spcBef>
                <a:spcPts val="1235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baseline that has the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same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CNN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structure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which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is a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benchmark for using only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contect-based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features  and have 65%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reported</a:t>
            </a:r>
            <a:r>
              <a:rPr sz="140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accuracy.</a:t>
            </a:r>
            <a:endParaRPr sz="1400">
              <a:latin typeface="Arial"/>
              <a:cs typeface="Arial"/>
            </a:endParaRPr>
          </a:p>
          <a:p>
            <a:pPr marL="12700" marR="5866130">
              <a:lnSpc>
                <a:spcPts val="2790"/>
              </a:lnSpc>
              <a:spcBef>
                <a:spcPts val="240"/>
              </a:spcBef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Our new interpretable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model. 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Optimizer: adam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Batch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size:</a:t>
            </a:r>
            <a:r>
              <a:rPr sz="1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4096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Epochs: first 2000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epchos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505247"/>
            <a:ext cx="33502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>
                <a:latin typeface="Arial"/>
                <a:cs typeface="Arial"/>
              </a:rPr>
              <a:t>Results and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Discussion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3818254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Accuracy for baseline is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0.65132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Accuracy for our approach is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0.64604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33502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Results and</a:t>
            </a:r>
            <a:r>
              <a:rPr sz="2500" spc="-45" dirty="0"/>
              <a:t> </a:t>
            </a:r>
            <a:r>
              <a:rPr sz="2500" dirty="0"/>
              <a:t>Discussion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8072755" cy="171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Visualizations:</a:t>
            </a:r>
            <a:endParaRPr sz="1800">
              <a:latin typeface="Arial"/>
              <a:cs typeface="Arial"/>
            </a:endParaRPr>
          </a:p>
          <a:p>
            <a:pPr marL="469265" marR="86995" indent="-419734">
              <a:lnSpc>
                <a:spcPct val="114999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Visualize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 10 prototypes by finding the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most similar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100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sentences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from  the dataset by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computing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 euclidean distances between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them</a:t>
            </a:r>
            <a:endParaRPr sz="1800">
              <a:latin typeface="Arial"/>
              <a:cs typeface="Arial"/>
            </a:endParaRPr>
          </a:p>
          <a:p>
            <a:pPr marL="469265" marR="5080" indent="-419734">
              <a:lnSpc>
                <a:spcPct val="114999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Find the nearest 10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sentences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 each prototypes for the input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comment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by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computing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 euclidean distances between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1029</Words>
  <Application>Microsoft Office PowerPoint</Application>
  <PresentationFormat>On-screen Show (16:9)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Developing a prototype based  deep learning model for  sarcasm detection</vt:lpstr>
      <vt:lpstr>Introduction</vt:lpstr>
      <vt:lpstr>Introduction</vt:lpstr>
      <vt:lpstr>Background and Related Work</vt:lpstr>
      <vt:lpstr>Methodology</vt:lpstr>
      <vt:lpstr>Methodology</vt:lpstr>
      <vt:lpstr>Experiment</vt:lpstr>
      <vt:lpstr>PowerPoint Presentation</vt:lpstr>
      <vt:lpstr>Results and Discussion</vt:lpstr>
      <vt:lpstr>Results and Discussion - Case study:</vt:lpstr>
      <vt:lpstr>Results and Discussion</vt:lpstr>
      <vt:lpstr>Results and Discussion - Case study:</vt:lpstr>
      <vt:lpstr>Results and Discussion - Case study:</vt:lpstr>
      <vt:lpstr>Conclusion and Future Work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prototype based deep learning model for sarcasm detection</dc:title>
  <dc:creator>Wen,Ximing</dc:creator>
  <cp:lastModifiedBy>Wen,Ximing</cp:lastModifiedBy>
  <cp:revision>1</cp:revision>
  <dcterms:created xsi:type="dcterms:W3CDTF">2023-10-19T16:37:28Z</dcterms:created>
  <dcterms:modified xsi:type="dcterms:W3CDTF">2023-10-19T16:38:15Z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2023-10-19T00:00:00Z</vt:filetime>
  </property>
</Properties>
</file>