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5" d="100"/>
          <a:sy n="55" d="100"/>
        </p:scale>
        <p:origin x="636" y="12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grpSp>
        <p:nvGrpSpPr>
          <p:cNvPr id="13" name="成组"/>
          <p:cNvGrpSpPr/>
          <p:nvPr/>
        </p:nvGrpSpPr>
        <p:grpSpPr>
          <a:xfrm>
            <a:off x="20432934" y="10226468"/>
            <a:ext cx="2859857" cy="2859858"/>
            <a:chOff x="0" y="0"/>
            <a:chExt cx="2859856" cy="2859856"/>
          </a:xfrm>
        </p:grpSpPr>
        <p:sp>
          <p:nvSpPr>
            <p:cNvPr id="11" name="圆形"/>
            <p:cNvSpPr/>
            <p:nvPr/>
          </p:nvSpPr>
          <p:spPr>
            <a:xfrm>
              <a:off x="0" y="0"/>
              <a:ext cx="2859857" cy="2859857"/>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 name="天才"/>
            <p:cNvSpPr txBox="1"/>
            <p:nvPr/>
          </p:nvSpPr>
          <p:spPr>
            <a:xfrm>
              <a:off x="299628" y="223428"/>
              <a:ext cx="2260601" cy="2413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13000">
                  <a:solidFill>
                    <a:srgbClr val="FFFFFF"/>
                  </a:solidFill>
                  <a:latin typeface="MLingWaiMedium-TC"/>
                  <a:ea typeface="MLingWaiMedium-TC"/>
                  <a:cs typeface="MLingWaiMedium-TC"/>
                  <a:sym typeface="MLingWaiMedium-TC"/>
                </a:defRPr>
              </a:lvl1pPr>
            </a:lstStyle>
            <a:p>
              <a:r>
                <a:t>天才</a:t>
              </a:r>
            </a:p>
          </p:txBody>
        </p:sp>
      </p:grpSp>
      <p:sp>
        <p:nvSpPr>
          <p:cNvPr id="14" name="副班长"/>
          <p:cNvSpPr txBox="1"/>
          <p:nvPr/>
        </p:nvSpPr>
        <p:spPr>
          <a:xfrm>
            <a:off x="20662712" y="12123208"/>
            <a:ext cx="2400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solidFill>
                  <a:schemeClr val="accent1">
                    <a:hueOff val="114395"/>
                    <a:lumOff val="-24975"/>
                  </a:schemeClr>
                </a:solidFill>
              </a:defRPr>
            </a:lvl1pPr>
          </a:lstStyle>
          <a:p>
            <a:r>
              <a:t>副班长</a:t>
            </a:r>
          </a:p>
        </p:txBody>
      </p:sp>
      <p:sp>
        <p:nvSpPr>
          <p:cNvPr id="1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5"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6" name="“在此键入引文。”"/>
          <p:cNvSpPr txBox="1">
            <a:spLocks noGrp="1"/>
          </p:cNvSpPr>
          <p:nvPr>
            <p:ph type="body" sz="quarter" idx="14"/>
          </p:nvPr>
        </p:nvSpPr>
        <p:spPr>
          <a:xfrm>
            <a:off x="2387600" y="6013450"/>
            <a:ext cx="19621500" cy="952501"/>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“在此键入引文。”</a:t>
            </a:r>
          </a:p>
        </p:txBody>
      </p:sp>
      <p:sp>
        <p:nvSpPr>
          <p:cNvPr id="9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4" name="图像"/>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2" name="图像"/>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3" name="标题文本"/>
          <p:cNvSpPr txBox="1">
            <a:spLocks noGrp="1"/>
          </p:cNvSpPr>
          <p:nvPr>
            <p:ph type="title"/>
          </p:nvPr>
        </p:nvSpPr>
        <p:spPr>
          <a:xfrm>
            <a:off x="635000" y="9512300"/>
            <a:ext cx="23114000" cy="2006600"/>
          </a:xfrm>
          <a:prstGeom prst="rect">
            <a:avLst/>
          </a:prstGeom>
        </p:spPr>
        <p:txBody>
          <a:bodyPr anchor="b"/>
          <a:lstStyle/>
          <a:p>
            <a:r>
              <a:t>标题文本</a:t>
            </a:r>
          </a:p>
        </p:txBody>
      </p:sp>
      <p:sp>
        <p:nvSpPr>
          <p:cNvPr id="24" name="正文级别 1…"/>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2" name="标题文本"/>
          <p:cNvSpPr txBox="1">
            <a:spLocks noGrp="1"/>
          </p:cNvSpPr>
          <p:nvPr>
            <p:ph type="title"/>
          </p:nvPr>
        </p:nvSpPr>
        <p:spPr>
          <a:xfrm>
            <a:off x="1778000" y="4533900"/>
            <a:ext cx="20828000" cy="4648200"/>
          </a:xfrm>
          <a:prstGeom prst="rect">
            <a:avLst/>
          </a:prstGeom>
        </p:spPr>
        <p:txBody>
          <a:bodyPr/>
          <a:lstStyle/>
          <a:p>
            <a:r>
              <a:t>标题文本</a:t>
            </a:r>
          </a:p>
        </p:txBody>
      </p:sp>
      <p:sp>
        <p:nvSpPr>
          <p:cNvPr id="3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40" name="图像"/>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41" name="标题文本"/>
          <p:cNvSpPr txBox="1">
            <a:spLocks noGrp="1"/>
          </p:cNvSpPr>
          <p:nvPr>
            <p:ph type="title"/>
          </p:nvPr>
        </p:nvSpPr>
        <p:spPr>
          <a:xfrm>
            <a:off x="1651000" y="952500"/>
            <a:ext cx="10223500" cy="5549900"/>
          </a:xfrm>
          <a:prstGeom prst="rect">
            <a:avLst/>
          </a:prstGeom>
        </p:spPr>
        <p:txBody>
          <a:bodyPr anchor="b"/>
          <a:lstStyle>
            <a:lvl1pPr>
              <a:defRPr sz="8400"/>
            </a:lvl1pPr>
          </a:lstStyle>
          <a:p>
            <a:r>
              <a:t>标题文本</a:t>
            </a:r>
          </a:p>
        </p:txBody>
      </p:sp>
      <p:sp>
        <p:nvSpPr>
          <p:cNvPr id="42" name="正文级别 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0" name="标题文本"/>
          <p:cNvSpPr txBox="1">
            <a:spLocks noGrp="1"/>
          </p:cNvSpPr>
          <p:nvPr>
            <p:ph type="title"/>
          </p:nvPr>
        </p:nvSpPr>
        <p:spPr>
          <a:prstGeom prst="rect">
            <a:avLst/>
          </a:prstGeom>
        </p:spPr>
        <p:txBody>
          <a:bodyPr/>
          <a:lstStyle/>
          <a:p>
            <a:r>
              <a:t>标题文本</a:t>
            </a:r>
          </a:p>
        </p:txBody>
      </p:sp>
      <p:sp>
        <p:nvSpPr>
          <p:cNvPr id="5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8" name="标题文本"/>
          <p:cNvSpPr txBox="1">
            <a:spLocks noGrp="1"/>
          </p:cNvSpPr>
          <p:nvPr>
            <p:ph type="title"/>
          </p:nvPr>
        </p:nvSpPr>
        <p:spPr>
          <a:prstGeom prst="rect">
            <a:avLst/>
          </a:prstGeom>
        </p:spPr>
        <p:txBody>
          <a:bodyPr/>
          <a:lstStyle/>
          <a:p>
            <a:r>
              <a:t>标题文本</a:t>
            </a:r>
          </a:p>
        </p:txBody>
      </p:sp>
      <p:sp>
        <p:nvSpPr>
          <p:cNvPr id="59" name="正文级别 1…"/>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正文级别 1</a:t>
            </a:r>
          </a:p>
          <a:p>
            <a:pPr lvl="1"/>
            <a:r>
              <a:t>正文级别 2</a:t>
            </a:r>
          </a:p>
          <a:p>
            <a:pPr lvl="2"/>
            <a:r>
              <a:t>正文级别 3</a:t>
            </a:r>
          </a:p>
          <a:p>
            <a:pPr lvl="3"/>
            <a:r>
              <a:t>正文级别 4</a:t>
            </a:r>
          </a:p>
          <a:p>
            <a:pPr lvl="4"/>
            <a:r>
              <a:t>正文级别 5</a:t>
            </a:r>
          </a:p>
        </p:txBody>
      </p:sp>
      <p:sp>
        <p:nvSpPr>
          <p:cNvPr id="6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7" name="图像"/>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8" name="标题文本"/>
          <p:cNvSpPr txBox="1">
            <a:spLocks noGrp="1"/>
          </p:cNvSpPr>
          <p:nvPr>
            <p:ph type="title"/>
          </p:nvPr>
        </p:nvSpPr>
        <p:spPr>
          <a:prstGeom prst="rect">
            <a:avLst/>
          </a:prstGeom>
        </p:spPr>
        <p:txBody>
          <a:bodyPr/>
          <a:lstStyle/>
          <a:p>
            <a:r>
              <a:t>标题文本</a:t>
            </a:r>
          </a:p>
        </p:txBody>
      </p:sp>
      <p:sp>
        <p:nvSpPr>
          <p:cNvPr id="69" name="正文级别 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7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7" name="正文级别 1…"/>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正文级别 1</a:t>
            </a:r>
          </a:p>
          <a:p>
            <a:pPr lvl="1"/>
            <a:r>
              <a:t>正文级别 2</a:t>
            </a:r>
          </a:p>
          <a:p>
            <a:pPr lvl="2"/>
            <a:r>
              <a:t>正文级别 3</a:t>
            </a:r>
          </a:p>
          <a:p>
            <a:pPr lvl="3"/>
            <a:r>
              <a:t>正文级别 4</a:t>
            </a:r>
          </a:p>
          <a:p>
            <a:pPr lvl="4"/>
            <a:r>
              <a:t>正文级别 5</a:t>
            </a:r>
          </a:p>
        </p:txBody>
      </p:sp>
      <p:sp>
        <p:nvSpPr>
          <p:cNvPr id="7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5" name="图像"/>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86" name="图像"/>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7" name="图像"/>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baidu.com/s?wd=%E7%AD%94%E9%A2%98%E5%8D%A1&amp;tn=SE_PcZhidaonwhc_ngpagmjz&amp;rsv_dl=gh_pc_zhidao"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满分710    425分及格"/>
          <p:cNvSpPr txBox="1"/>
          <p:nvPr/>
        </p:nvSpPr>
        <p:spPr>
          <a:xfrm>
            <a:off x="8484889" y="5618086"/>
            <a:ext cx="7313677"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满分710    425分及格</a:t>
            </a:r>
          </a:p>
        </p:txBody>
      </p:sp>
      <p:sp>
        <p:nvSpPr>
          <p:cNvPr id="122" name="425/710"/>
          <p:cNvSpPr txBox="1"/>
          <p:nvPr/>
        </p:nvSpPr>
        <p:spPr>
          <a:xfrm>
            <a:off x="7456709" y="7563928"/>
            <a:ext cx="3228798" cy="140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400" b="0">
                <a:latin typeface="Kaiti SC Bold"/>
                <a:ea typeface="Kaiti SC Bold"/>
                <a:cs typeface="Kaiti SC Bold"/>
                <a:sym typeface="Kaiti SC Bold"/>
              </a:defRPr>
            </a:lvl1pPr>
          </a:lstStyle>
          <a:p>
            <a:r>
              <a:t>425/710</a:t>
            </a:r>
          </a:p>
        </p:txBody>
      </p:sp>
      <p:sp>
        <p:nvSpPr>
          <p:cNvPr id="123" name="圆角矩形"/>
          <p:cNvSpPr/>
          <p:nvPr/>
        </p:nvSpPr>
        <p:spPr>
          <a:xfrm>
            <a:off x="2742822" y="1906003"/>
            <a:ext cx="18954549" cy="1382662"/>
          </a:xfrm>
          <a:prstGeom prst="roundRect">
            <a:avLst>
              <a:gd name="adj" fmla="val 38626"/>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4" name="圆角矩形"/>
          <p:cNvSpPr/>
          <p:nvPr/>
        </p:nvSpPr>
        <p:spPr>
          <a:xfrm>
            <a:off x="4856005" y="1566316"/>
            <a:ext cx="14671990" cy="2062036"/>
          </a:xfrm>
          <a:prstGeom prst="roundRect">
            <a:avLst>
              <a:gd name="adj" fmla="val 19783"/>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分数"/>
          <p:cNvSpPr txBox="1"/>
          <p:nvPr/>
        </p:nvSpPr>
        <p:spPr>
          <a:xfrm>
            <a:off x="11134246" y="1822633"/>
            <a:ext cx="2171701" cy="154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100" b="0">
                <a:solidFill>
                  <a:srgbClr val="FFFFFF"/>
                </a:solidFill>
                <a:latin typeface="PingFang SC Semibold"/>
                <a:ea typeface="PingFang SC Semibold"/>
                <a:cs typeface="PingFang SC Semibold"/>
                <a:sym typeface="PingFang SC Semibold"/>
              </a:defRPr>
            </a:lvl1pPr>
          </a:lstStyle>
          <a:p>
            <a:r>
              <a:t>分数</a:t>
            </a:r>
          </a:p>
        </p:txBody>
      </p:sp>
      <p:sp>
        <p:nvSpPr>
          <p:cNvPr id="126" name="= 0.5985915493"/>
          <p:cNvSpPr txBox="1"/>
          <p:nvPr/>
        </p:nvSpPr>
        <p:spPr>
          <a:xfrm>
            <a:off x="10953142" y="7563928"/>
            <a:ext cx="6030342" cy="140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7400" b="0">
                <a:solidFill>
                  <a:srgbClr val="008F00"/>
                </a:solidFill>
                <a:latin typeface="Kaiti SC Bold"/>
                <a:ea typeface="Kaiti SC Bold"/>
                <a:cs typeface="Kaiti SC Bold"/>
                <a:sym typeface="Kaiti SC Bold"/>
              </a:defRPr>
            </a:pPr>
            <a:r>
              <a:rPr>
                <a:solidFill>
                  <a:srgbClr val="000000"/>
                </a:solidFill>
              </a:rPr>
              <a:t>=</a:t>
            </a:r>
            <a:r>
              <a:t> 0.5985915493</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22"/>
                                        </p:tgtEl>
                                        <p:attrNameLst>
                                          <p:attrName>style.visibility</p:attrName>
                                        </p:attrNameLst>
                                      </p:cBhvr>
                                      <p:to>
                                        <p:strVal val="visible"/>
                                      </p:to>
                                    </p:set>
                                    <p:animEffect transition="in" filter="wipe(left)">
                                      <p:cBhvr>
                                        <p:cTn id="7" dur="6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iterate>
                                    <p:tmAbs val="0"/>
                                  </p:iterate>
                                  <p:childTnLst>
                                    <p:set>
                                      <p:cBhvr>
                                        <p:cTn id="11" fill="hold"/>
                                        <p:tgtEl>
                                          <p:spTgt spid="126">
                                            <p:bg/>
                                          </p:spTgt>
                                        </p:tgtEl>
                                        <p:attrNameLst>
                                          <p:attrName>style.visibility</p:attrName>
                                        </p:attrNameLst>
                                      </p:cBhvr>
                                      <p:to>
                                        <p:strVal val="visible"/>
                                      </p:to>
                                    </p:set>
                                    <p:animEffect transition="in" filter="wipe(left)">
                                      <p:cBhvr>
                                        <p:cTn id="12" dur="700"/>
                                        <p:tgtEl>
                                          <p:spTgt spid="126">
                                            <p:bg/>
                                          </p:spTgt>
                                        </p:tgtEl>
                                      </p:cBhvr>
                                    </p:animEffect>
                                  </p:childTnLst>
                                </p:cTn>
                              </p:par>
                              <p:par>
                                <p:cTn id="13" presetID="22" presetClass="entr" presetSubtype="8" fill="hold" grpId="2" nodeType="withEffect">
                                  <p:stCondLst>
                                    <p:cond delay="0"/>
                                  </p:stCondLst>
                                  <p:iterate>
                                    <p:tmAbs val="0"/>
                                  </p:iterate>
                                  <p:childTnLst>
                                    <p:set>
                                      <p:cBhvr>
                                        <p:cTn id="14" fill="hold"/>
                                        <p:tgtEl>
                                          <p:spTgt spid="126">
                                            <p:txEl>
                                              <p:pRg st="0" end="0"/>
                                            </p:txEl>
                                          </p:spTgt>
                                        </p:tgtEl>
                                        <p:attrNameLst>
                                          <p:attrName>style.visibility</p:attrName>
                                        </p:attrNameLst>
                                      </p:cBhvr>
                                      <p:to>
                                        <p:strVal val="visible"/>
                                      </p:to>
                                    </p:set>
                                    <p:animEffect transition="in" filter="wipe(left)">
                                      <p:cBhvr>
                                        <p:cTn id="15" dur="700"/>
                                        <p:tgtEl>
                                          <p:spTgt spid="1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1" animBg="1" advAuto="0"/>
      <p:bldP spid="126" grpId="2" build="p" bldLvl="5"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11" name="圆角矩形"/>
          <p:cNvSpPr/>
          <p:nvPr/>
        </p:nvSpPr>
        <p:spPr>
          <a:xfrm>
            <a:off x="7904658" y="4831060"/>
            <a:ext cx="8574684" cy="4053880"/>
          </a:xfrm>
          <a:prstGeom prst="roundRect">
            <a:avLst>
              <a:gd name="adj" fmla="val 19582"/>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2" name="万能句"/>
          <p:cNvSpPr txBox="1"/>
          <p:nvPr/>
        </p:nvSpPr>
        <p:spPr>
          <a:xfrm>
            <a:off x="10725150" y="6153149"/>
            <a:ext cx="2933701" cy="140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120000"/>
              </a:lnSpc>
              <a:defRPr sz="7400">
                <a:solidFill>
                  <a:srgbClr val="FFFFFF"/>
                </a:solidFill>
              </a:defRPr>
            </a:lvl1pPr>
          </a:lstStyle>
          <a:p>
            <a:r>
              <a:t>万能句</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14" name="一、常见开头…"/>
          <p:cNvSpPr txBox="1"/>
          <p:nvPr/>
        </p:nvSpPr>
        <p:spPr>
          <a:xfrm>
            <a:off x="638029" y="1327150"/>
            <a:ext cx="23107943" cy="1057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5400" b="0">
                <a:solidFill>
                  <a:srgbClr val="941100"/>
                </a:solidFill>
                <a:latin typeface="Times"/>
                <a:ea typeface="Times"/>
                <a:cs typeface="Times"/>
                <a:sym typeface="Times"/>
              </a:defRPr>
            </a:pPr>
            <a:r>
              <a:rPr dirty="0" err="1"/>
              <a:t>一、常见开头</a:t>
            </a:r>
            <a:endParaRPr dirty="0"/>
          </a:p>
          <a:p>
            <a:pPr algn="l" defTabSz="457200">
              <a:defRPr sz="5400" b="0">
                <a:latin typeface="Times"/>
                <a:ea typeface="Times"/>
                <a:cs typeface="Times"/>
                <a:sym typeface="Times"/>
              </a:defRPr>
            </a:pPr>
            <a:endParaRPr dirty="0"/>
          </a:p>
          <a:p>
            <a:pPr algn="l" defTabSz="457200">
              <a:defRPr sz="4100" b="0">
                <a:latin typeface="Times"/>
                <a:ea typeface="Times"/>
                <a:cs typeface="Times"/>
                <a:sym typeface="Times"/>
              </a:defRPr>
            </a:pPr>
            <a:r>
              <a:rPr dirty="0"/>
              <a:t>1 ： It is well-known to us that…… （</a:t>
            </a:r>
            <a:r>
              <a:rPr dirty="0" err="1"/>
              <a:t>我们都知道</a:t>
            </a:r>
            <a:r>
              <a:rPr dirty="0"/>
              <a:t> …… ） ==As far as my knowledge is concerned, … （   </a:t>
            </a:r>
            <a:r>
              <a:rPr dirty="0" err="1"/>
              <a:t>就我所知</a:t>
            </a:r>
            <a:r>
              <a:rPr dirty="0"/>
              <a:t> … ）</a:t>
            </a:r>
          </a:p>
          <a:p>
            <a:pPr algn="l" defTabSz="457200">
              <a:defRPr sz="4100" b="0">
                <a:latin typeface="Times"/>
                <a:ea typeface="Times"/>
                <a:cs typeface="Times"/>
                <a:sym typeface="Times"/>
              </a:defRPr>
            </a:pPr>
            <a:r>
              <a:rPr dirty="0"/>
              <a:t>2 ： Recently the problem of…… has been brought into focus. ==Nowadays there is a growing concern over …… （</a:t>
            </a:r>
            <a:r>
              <a:rPr dirty="0" err="1"/>
              <a:t>最近</a:t>
            </a:r>
            <a:r>
              <a:rPr dirty="0"/>
              <a:t> …… </a:t>
            </a:r>
            <a:r>
              <a:rPr dirty="0" err="1"/>
              <a:t>问题引起了关注</a:t>
            </a:r>
            <a:r>
              <a:rPr dirty="0"/>
              <a:t>）</a:t>
            </a:r>
          </a:p>
          <a:p>
            <a:pPr algn="l" defTabSz="457200">
              <a:defRPr sz="4100" b="0">
                <a:latin typeface="Times"/>
                <a:ea typeface="Times"/>
                <a:cs typeface="Times"/>
                <a:sym typeface="Times"/>
              </a:defRPr>
            </a:pPr>
            <a:r>
              <a:rPr dirty="0"/>
              <a:t>3 ： Nowadays （ overpopulation ） has become a problem we have to face. （</a:t>
            </a:r>
            <a:r>
              <a:rPr dirty="0" err="1"/>
              <a:t>现今，人口过剩已成为我们不得不面对的问题</a:t>
            </a:r>
            <a:r>
              <a:rPr dirty="0"/>
              <a:t>）</a:t>
            </a:r>
          </a:p>
          <a:p>
            <a:pPr algn="l" defTabSz="457200">
              <a:defRPr sz="4100" b="0">
                <a:latin typeface="Times"/>
                <a:ea typeface="Times"/>
                <a:cs typeface="Times"/>
                <a:sym typeface="Times"/>
              </a:defRPr>
            </a:pPr>
            <a:r>
              <a:rPr dirty="0"/>
              <a:t>4 ： Internet has been playing an increasingly important role in our day-to-day life. It has brought a lot of benefits but has created some serious problems as well. （</a:t>
            </a:r>
            <a:r>
              <a:rPr dirty="0" err="1"/>
              <a:t>互联网已在我们的生活扮演着越来越重要的角色，它给我们带来了许多好处但也产生了一些严重的问题</a:t>
            </a:r>
            <a:r>
              <a:rPr dirty="0"/>
              <a:t>）</a:t>
            </a:r>
          </a:p>
          <a:p>
            <a:pPr algn="l" defTabSz="457200">
              <a:defRPr sz="4100" b="0">
                <a:latin typeface="Times"/>
                <a:ea typeface="Times"/>
                <a:cs typeface="Times"/>
                <a:sym typeface="Times"/>
              </a:defRPr>
            </a:pPr>
            <a:r>
              <a:rPr dirty="0"/>
              <a:t>5 ： With the rapid development of science and technology ， more and more people believe that…… （</a:t>
            </a:r>
            <a:r>
              <a:rPr dirty="0" err="1"/>
              <a:t>随着科技的迅速发展，越来越多的人认为</a:t>
            </a:r>
            <a:r>
              <a:rPr dirty="0"/>
              <a:t> …… ）</a:t>
            </a:r>
          </a:p>
          <a:p>
            <a:pPr algn="l" defTabSz="457200">
              <a:defRPr sz="4100" b="0">
                <a:latin typeface="Times"/>
                <a:ea typeface="Times"/>
                <a:cs typeface="Times"/>
                <a:sym typeface="Times"/>
              </a:defRPr>
            </a:pPr>
            <a:r>
              <a:rPr dirty="0"/>
              <a:t>6 ： It is a common belief that……==It is commonly believed that…… （</a:t>
            </a:r>
            <a:r>
              <a:rPr dirty="0" err="1"/>
              <a:t>人们一般认为</a:t>
            </a:r>
            <a:r>
              <a:rPr dirty="0"/>
              <a:t> …… ）</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16" name="二、阐述观点…"/>
          <p:cNvSpPr txBox="1"/>
          <p:nvPr/>
        </p:nvSpPr>
        <p:spPr>
          <a:xfrm>
            <a:off x="638029" y="3536949"/>
            <a:ext cx="23107943" cy="664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5400" b="0">
                <a:solidFill>
                  <a:srgbClr val="941100"/>
                </a:solidFill>
                <a:latin typeface="Times"/>
                <a:ea typeface="Times"/>
                <a:cs typeface="Times"/>
                <a:sym typeface="Times"/>
              </a:defRPr>
            </a:pPr>
            <a:r>
              <a:t>二、阐述观点</a:t>
            </a:r>
          </a:p>
          <a:p>
            <a:pPr algn="l" defTabSz="457200">
              <a:defRPr sz="4100" b="0">
                <a:latin typeface="Times"/>
                <a:ea typeface="Times"/>
                <a:cs typeface="Times"/>
                <a:sym typeface="Times"/>
              </a:defRPr>
            </a:pPr>
            <a:endParaRPr/>
          </a:p>
          <a:p>
            <a:pPr algn="l" defTabSz="457200">
              <a:defRPr sz="4100" b="0">
                <a:latin typeface="Times"/>
                <a:ea typeface="Times"/>
                <a:cs typeface="Times"/>
                <a:sym typeface="Times"/>
              </a:defRPr>
            </a:pPr>
            <a:r>
              <a:t>1 ： People's views on……vary from person to person. Some hold that……However, others believe that…… （人们对 …… 的观点因人而异，有些人认为 …… 然而其他人却认为 …… ）</a:t>
            </a:r>
          </a:p>
          <a:p>
            <a:pPr algn="l" defTabSz="457200">
              <a:defRPr sz="4100" b="0">
                <a:latin typeface="Times"/>
                <a:ea typeface="Times"/>
                <a:cs typeface="Times"/>
                <a:sym typeface="Times"/>
              </a:defRPr>
            </a:pPr>
            <a:r>
              <a:t>2 ： People may have different opinions on…… （人们对 …… 可能会持有不同见解）</a:t>
            </a:r>
          </a:p>
          <a:p>
            <a:pPr algn="l" defTabSz="457200">
              <a:defRPr sz="4100" b="0">
                <a:latin typeface="Times"/>
                <a:ea typeface="Times"/>
                <a:cs typeface="Times"/>
                <a:sym typeface="Times"/>
              </a:defRPr>
            </a:pPr>
            <a:r>
              <a:t>3 ： Attitudes towards  （ drugs ） vary from person to person.==Different people hold different attitudes towards （ failure ）（人们对待吸毒的态度因人而异）</a:t>
            </a:r>
          </a:p>
          <a:p>
            <a:pPr algn="l" defTabSz="457200">
              <a:defRPr sz="4100" b="0">
                <a:latin typeface="Times"/>
                <a:ea typeface="Times"/>
                <a:cs typeface="Times"/>
                <a:sym typeface="Times"/>
              </a:defRPr>
            </a:pPr>
            <a:r>
              <a:t>4:There are different opinions among people as to…… （对于 …… 人们的观点大不相同）</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18" name="三、结束语…"/>
          <p:cNvSpPr txBox="1"/>
          <p:nvPr/>
        </p:nvSpPr>
        <p:spPr>
          <a:xfrm>
            <a:off x="638029" y="1473200"/>
            <a:ext cx="23107943" cy="1036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5400" b="0">
                <a:solidFill>
                  <a:srgbClr val="941100"/>
                </a:solidFill>
                <a:latin typeface="Times"/>
                <a:ea typeface="Times"/>
                <a:cs typeface="Times"/>
                <a:sym typeface="Times"/>
              </a:defRPr>
            </a:pPr>
            <a:r>
              <a:t>三、结束语</a:t>
            </a:r>
          </a:p>
          <a:p>
            <a:pPr algn="l" defTabSz="457200">
              <a:defRPr sz="4100" b="0">
                <a:latin typeface="Times"/>
                <a:ea typeface="Times"/>
                <a:cs typeface="Times"/>
                <a:sym typeface="Times"/>
              </a:defRPr>
            </a:pPr>
            <a:endParaRPr/>
          </a:p>
          <a:p>
            <a:pPr algn="l" defTabSz="457200">
              <a:defRPr sz="4100" b="0">
                <a:latin typeface="Times"/>
                <a:ea typeface="Times"/>
                <a:cs typeface="Times"/>
                <a:sym typeface="Times"/>
              </a:defRPr>
            </a:pPr>
            <a:r>
              <a:t>1 ： In short, it can be said that…… （总之，他的意思是 …… ）</a:t>
            </a:r>
          </a:p>
          <a:p>
            <a:pPr algn="l" defTabSz="457200">
              <a:defRPr sz="4100" b="0">
                <a:latin typeface="Times"/>
                <a:ea typeface="Times"/>
                <a:cs typeface="Times"/>
                <a:sym typeface="Times"/>
              </a:defRPr>
            </a:pPr>
            <a:r>
              <a:t>2 ： From what has been mentioned above, we can come to the conclusion that…… （从上面提到的，我们可以得出结论 …… ）</a:t>
            </a:r>
          </a:p>
          <a:p>
            <a:pPr algn="l" defTabSz="457200">
              <a:defRPr sz="4100" b="0">
                <a:latin typeface="Times"/>
                <a:ea typeface="Times"/>
                <a:cs typeface="Times"/>
                <a:sym typeface="Times"/>
              </a:defRPr>
            </a:pPr>
            <a:r>
              <a:t>3 ： Taking all these factors into consideration, we naturally/reasonably come to the conclusion that…… （把所有的这些因素加以考虑，我们自然可以得出结论 …… ）</a:t>
            </a:r>
          </a:p>
          <a:p>
            <a:pPr algn="l" defTabSz="457200">
              <a:defRPr sz="4100" b="0">
                <a:latin typeface="Times"/>
                <a:ea typeface="Times"/>
                <a:cs typeface="Times"/>
                <a:sym typeface="Times"/>
              </a:defRPr>
            </a:pPr>
            <a:r>
              <a:t>4 ： Hence/Therefore, we'd better come to the conclusion that…… （因此，我们最好的出这样的结论 …… ）</a:t>
            </a:r>
          </a:p>
          <a:p>
            <a:pPr algn="l" defTabSz="457200">
              <a:defRPr sz="4100" b="0">
                <a:latin typeface="Times"/>
                <a:ea typeface="Times"/>
                <a:cs typeface="Times"/>
                <a:sym typeface="Times"/>
              </a:defRPr>
            </a:pPr>
            <a:r>
              <a:t>5:There is no doubt that (job-hopping)has its drawbacks as well as merits. （毫无疑问，跳槽有优点也有缺点）</a:t>
            </a:r>
          </a:p>
          <a:p>
            <a:pPr algn="l" defTabSz="457200">
              <a:defRPr sz="4100" b="0">
                <a:latin typeface="Times"/>
                <a:ea typeface="Times"/>
                <a:cs typeface="Times"/>
                <a:sym typeface="Times"/>
              </a:defRPr>
            </a:pPr>
            <a:r>
              <a:t>6 ： All in all, we cannot live without……,but at the same time we must try to find out new ways to cope with the problems that would arise. （总之，我们没有 …… 无法生活，但同时我们必须寻求新的解决办法来面对可能出现的新问题）</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20" name="四、提出建议…"/>
          <p:cNvSpPr txBox="1"/>
          <p:nvPr/>
        </p:nvSpPr>
        <p:spPr>
          <a:xfrm>
            <a:off x="638029" y="527049"/>
            <a:ext cx="23107943" cy="12661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5400" b="0">
                <a:solidFill>
                  <a:srgbClr val="941100"/>
                </a:solidFill>
                <a:latin typeface="Times"/>
                <a:ea typeface="Times"/>
                <a:cs typeface="Times"/>
                <a:sym typeface="Times"/>
              </a:defRPr>
            </a:pPr>
            <a:r>
              <a:t>四、提出建议</a:t>
            </a:r>
          </a:p>
          <a:p>
            <a:pPr algn="l" defTabSz="457200">
              <a:defRPr sz="4100" b="0">
                <a:latin typeface="Times"/>
                <a:ea typeface="Times"/>
                <a:cs typeface="Times"/>
                <a:sym typeface="Times"/>
              </a:defRPr>
            </a:pPr>
            <a:r>
              <a:t>1 ： It is high time that we put an end to the (trend). （该是我们停止这一趋势的时候了）</a:t>
            </a:r>
          </a:p>
          <a:p>
            <a:pPr algn="l" defTabSz="457200">
              <a:defRPr sz="4100" b="0">
                <a:latin typeface="Times"/>
                <a:ea typeface="Times"/>
                <a:cs typeface="Times"/>
                <a:sym typeface="Times"/>
              </a:defRPr>
            </a:pPr>
            <a:r>
              <a:t>2 ： There is no doubt that enough concern must be paid to the problem of…… （毫无疑问，对 …… 问题应予以足够重视）</a:t>
            </a:r>
          </a:p>
          <a:p>
            <a:pPr algn="l" defTabSz="457200">
              <a:defRPr sz="4100" b="0">
                <a:latin typeface="Times"/>
                <a:ea typeface="Times"/>
                <a:cs typeface="Times"/>
                <a:sym typeface="Times"/>
              </a:defRPr>
            </a:pPr>
            <a:r>
              <a:t>3 ： Obviously ,if we want to do something … it is essential that…… （显然，如果我们 想要做么事，很重要的是 …… ）</a:t>
            </a:r>
          </a:p>
          <a:p>
            <a:pPr algn="l" defTabSz="457200">
              <a:defRPr sz="4100" b="0">
                <a:latin typeface="Times"/>
                <a:ea typeface="Times"/>
                <a:cs typeface="Times"/>
                <a:sym typeface="Times"/>
              </a:defRPr>
            </a:pPr>
            <a:r>
              <a:t>4 ： Only in this way can we …… （只有这样，我们才能 …… ）</a:t>
            </a:r>
          </a:p>
          <a:p>
            <a:pPr algn="l" defTabSz="457200">
              <a:defRPr sz="4100" b="0">
                <a:latin typeface="Times"/>
                <a:ea typeface="Times"/>
                <a:cs typeface="Times"/>
                <a:sym typeface="Times"/>
              </a:defRPr>
            </a:pPr>
            <a:r>
              <a:t>5 ： Spare no effort to + V  （不遗余力的）</a:t>
            </a:r>
          </a:p>
          <a:p>
            <a:pPr algn="l" defTabSz="457200">
              <a:defRPr sz="4100" b="0">
                <a:latin typeface="Times"/>
                <a:ea typeface="Times"/>
                <a:cs typeface="Times"/>
                <a:sym typeface="Times"/>
              </a:defRPr>
            </a:pPr>
            <a:endParaRPr/>
          </a:p>
          <a:p>
            <a:pPr algn="l" defTabSz="457200">
              <a:defRPr sz="5400" b="0">
                <a:solidFill>
                  <a:srgbClr val="941100"/>
                </a:solidFill>
                <a:latin typeface="Times"/>
                <a:ea typeface="Times"/>
                <a:cs typeface="Times"/>
                <a:sym typeface="Times"/>
              </a:defRPr>
            </a:pPr>
            <a:r>
              <a:t>五、推测后果</a:t>
            </a:r>
          </a:p>
          <a:p>
            <a:pPr algn="l" defTabSz="457200">
              <a:defRPr sz="4100" b="0">
                <a:latin typeface="Times"/>
                <a:ea typeface="Times"/>
                <a:cs typeface="Times"/>
                <a:sym typeface="Times"/>
              </a:defRPr>
            </a:pPr>
            <a:r>
              <a:t>1 ： Obviously ， if we don't control the problem, the chances are that……will lead us in danger. （很明显，如果我们不能控制这一问题，很有可能我们会陷入危险）</a:t>
            </a:r>
          </a:p>
          <a:p>
            <a:pPr algn="l" defTabSz="457200">
              <a:defRPr sz="4100" b="0">
                <a:latin typeface="Times"/>
                <a:ea typeface="Times"/>
                <a:cs typeface="Times"/>
                <a:sym typeface="Times"/>
              </a:defRPr>
            </a:pPr>
            <a:r>
              <a:t>2 ： No doubt, unless we take effective measures, it is very likely that …… （毫无疑问，除非我们采取有效措施，否则我们很可能会 …… ）</a:t>
            </a:r>
          </a:p>
          <a:p>
            <a:pPr algn="l" defTabSz="457200">
              <a:defRPr sz="4100" b="0">
                <a:latin typeface="Times"/>
                <a:ea typeface="Times"/>
                <a:cs typeface="Times"/>
                <a:sym typeface="Times"/>
              </a:defRPr>
            </a:pPr>
            <a:r>
              <a:t>3 ： It is urgent that immediate measures should be taken to stop the situation （很紧迫的是应立即采取措施阻止这一事态的发展）</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22" name="六、表示论证…"/>
          <p:cNvSpPr txBox="1"/>
          <p:nvPr/>
        </p:nvSpPr>
        <p:spPr>
          <a:xfrm>
            <a:off x="638029" y="165100"/>
            <a:ext cx="23107943" cy="133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5400" b="0">
                <a:solidFill>
                  <a:srgbClr val="941100"/>
                </a:solidFill>
                <a:latin typeface="Times"/>
                <a:ea typeface="Times"/>
                <a:cs typeface="Times"/>
                <a:sym typeface="Times"/>
              </a:defRPr>
            </a:pPr>
            <a:r>
              <a:t>六、表示论证</a:t>
            </a:r>
          </a:p>
          <a:p>
            <a:pPr algn="l" defTabSz="457200">
              <a:defRPr sz="4100" b="0">
                <a:latin typeface="Times"/>
                <a:ea typeface="Times"/>
                <a:cs typeface="Times"/>
                <a:sym typeface="Times"/>
              </a:defRPr>
            </a:pPr>
            <a:r>
              <a:t>1 ： From my point of view, it is more reasonable to support the first opinion rather than the second.( 在我看来，支持第一种观点比第二种更有道理 )</a:t>
            </a:r>
          </a:p>
          <a:p>
            <a:pPr algn="l" defTabSz="457200">
              <a:defRPr sz="4100" b="0">
                <a:latin typeface="Times"/>
                <a:ea typeface="Times"/>
                <a:cs typeface="Times"/>
                <a:sym typeface="Times"/>
              </a:defRPr>
            </a:pPr>
            <a:r>
              <a:t>2 ： I cannot entirely agree with the idea that…… （我无法完全同意这一观点）</a:t>
            </a:r>
          </a:p>
          <a:p>
            <a:pPr algn="l" defTabSz="457200">
              <a:defRPr sz="4100" b="0">
                <a:latin typeface="Times"/>
                <a:ea typeface="Times"/>
                <a:cs typeface="Times"/>
                <a:sym typeface="Times"/>
              </a:defRPr>
            </a:pPr>
            <a:r>
              <a:t>3 ： As far as I am concerned/In my opinion,…… （就我来说 …… ）</a:t>
            </a:r>
          </a:p>
          <a:p>
            <a:pPr algn="l" defTabSz="457200">
              <a:defRPr sz="4100" b="0">
                <a:latin typeface="Times"/>
                <a:ea typeface="Times"/>
                <a:cs typeface="Times"/>
                <a:sym typeface="Times"/>
              </a:defRPr>
            </a:pPr>
            <a:r>
              <a:t>4 ： I sincerely believe that……==I am greatly convinced (that) 子句 . （我真诚地相信 …… ）</a:t>
            </a:r>
          </a:p>
          <a:p>
            <a:pPr algn="l" defTabSz="457200">
              <a:defRPr sz="4100" b="0">
                <a:latin typeface="Times"/>
                <a:ea typeface="Times"/>
                <a:cs typeface="Times"/>
                <a:sym typeface="Times"/>
              </a:defRPr>
            </a:pPr>
            <a:r>
              <a:t>5 ： Finally, to speak frankly, there is also a more practical reason why …… （最后，坦率地说，还有另外一个实际的原因 …… ）</a:t>
            </a:r>
          </a:p>
          <a:p>
            <a:pPr algn="l" defTabSz="457200">
              <a:defRPr sz="4100" b="0">
                <a:latin typeface="Times"/>
                <a:ea typeface="Times"/>
                <a:cs typeface="Times"/>
                <a:sym typeface="Times"/>
              </a:defRPr>
            </a:pPr>
            <a:endParaRPr/>
          </a:p>
          <a:p>
            <a:pPr algn="l" defTabSz="457200">
              <a:defRPr sz="5400" b="0">
                <a:solidFill>
                  <a:srgbClr val="941100"/>
                </a:solidFill>
                <a:latin typeface="Times"/>
                <a:ea typeface="Times"/>
                <a:cs typeface="Times"/>
                <a:sym typeface="Times"/>
              </a:defRPr>
            </a:pPr>
            <a:r>
              <a:t>七、给出原因</a:t>
            </a:r>
          </a:p>
          <a:p>
            <a:pPr algn="l" defTabSz="457200">
              <a:defRPr sz="4100" b="0">
                <a:latin typeface="Times"/>
                <a:ea typeface="Times"/>
                <a:cs typeface="Times"/>
                <a:sym typeface="Times"/>
              </a:defRPr>
            </a:pPr>
            <a:r>
              <a:t>1 ： The reason why +  句子  ~~~ is that +  句子   （ ... 的原因是 ... ）  </a:t>
            </a:r>
          </a:p>
          <a:p>
            <a:pPr algn="l" defTabSz="457200">
              <a:defRPr sz="4100" b="0">
                <a:latin typeface="Times"/>
                <a:ea typeface="Times"/>
                <a:cs typeface="Times"/>
                <a:sym typeface="Times"/>
              </a:defRPr>
            </a:pPr>
            <a:r>
              <a:t>2:This phenomenon exists for a number of reasons .First,…….Second,…….Third ， …… 。这一现象存在有很多原因的，第一 …… 第二 …… 第三 ……</a:t>
            </a:r>
          </a:p>
          <a:p>
            <a:pPr algn="l" defTabSz="457200">
              <a:defRPr sz="4100" b="0">
                <a:latin typeface="Times"/>
                <a:ea typeface="Times"/>
                <a:cs typeface="Times"/>
                <a:sym typeface="Times"/>
              </a:defRPr>
            </a:pPr>
            <a:r>
              <a:t>3 ： For one thing,…… For another thing ， …… ==On the one hand,……On the other hand…… 一方面 …… 另一方面 ……</a:t>
            </a:r>
          </a:p>
          <a:p>
            <a:pPr algn="l" defTabSz="457200">
              <a:defRPr sz="4100" b="0">
                <a:latin typeface="Times"/>
                <a:ea typeface="Times"/>
                <a:cs typeface="Times"/>
                <a:sym typeface="Times"/>
              </a:defRPr>
            </a:pPr>
            <a:r>
              <a:t>4 ： I quite agree with the statement that……The reasons are chiefly as follows. 我十分赞同这一论述，即 …… 。其主要原因如下。</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24" name="八、列出解决办法和批判错误观点做法…"/>
          <p:cNvSpPr txBox="1"/>
          <p:nvPr/>
        </p:nvSpPr>
        <p:spPr>
          <a:xfrm>
            <a:off x="638029" y="314387"/>
            <a:ext cx="23107943" cy="13087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5400" b="0">
                <a:solidFill>
                  <a:srgbClr val="941100"/>
                </a:solidFill>
                <a:latin typeface="Times"/>
                <a:ea typeface="Times"/>
                <a:cs typeface="Times"/>
                <a:sym typeface="Times"/>
              </a:defRPr>
            </a:pPr>
            <a:r>
              <a:t>八、列出解决办法和批判错误观点做法</a:t>
            </a:r>
          </a:p>
          <a:p>
            <a:pPr algn="l" defTabSz="457200">
              <a:defRPr sz="4100" b="0">
                <a:latin typeface="Times"/>
                <a:ea typeface="Times"/>
                <a:cs typeface="Times"/>
                <a:sym typeface="Times"/>
              </a:defRPr>
            </a:pPr>
            <a:r>
              <a:t>1 ： The best way to solve the troubles is…… 解决这些麻烦的最好办法是 ……</a:t>
            </a:r>
          </a:p>
          <a:p>
            <a:pPr algn="l" defTabSz="457200">
              <a:defRPr sz="4100" b="0">
                <a:latin typeface="Times"/>
                <a:ea typeface="Times"/>
                <a:cs typeface="Times"/>
                <a:sym typeface="Times"/>
              </a:defRPr>
            </a:pPr>
            <a:r>
              <a:t>2 ： As far as something is concerned,…… 就某事而言， ……</a:t>
            </a:r>
          </a:p>
          <a:p>
            <a:pPr algn="l" defTabSz="457200">
              <a:defRPr sz="4100" b="0">
                <a:latin typeface="Times"/>
                <a:ea typeface="Times"/>
                <a:cs typeface="Times"/>
                <a:sym typeface="Times"/>
              </a:defRPr>
            </a:pPr>
            <a:r>
              <a:t>3;It is obvious that…… 很显然 ……</a:t>
            </a:r>
          </a:p>
          <a:p>
            <a:pPr algn="l" defTabSz="457200">
              <a:defRPr sz="4100" b="0">
                <a:latin typeface="Times"/>
                <a:ea typeface="Times"/>
                <a:cs typeface="Times"/>
                <a:sym typeface="Times"/>
              </a:defRPr>
            </a:pPr>
            <a:r>
              <a:t>4 ： It may be true that……but it doesn't mean that…… 可能 …… 是对的，但这并不意味着 ……</a:t>
            </a:r>
          </a:p>
          <a:p>
            <a:pPr algn="l" defTabSz="457200">
              <a:defRPr sz="4100" b="0">
                <a:latin typeface="Times"/>
                <a:ea typeface="Times"/>
                <a:cs typeface="Times"/>
                <a:sym typeface="Times"/>
              </a:defRPr>
            </a:pPr>
            <a:r>
              <a:t>5;It is natural to believe that……but we shouldn't ignore that…… 认为 …… 是自然的，但我们不应忽视 ……</a:t>
            </a:r>
          </a:p>
          <a:p>
            <a:pPr algn="l" defTabSz="457200">
              <a:defRPr sz="4100" b="0">
                <a:latin typeface="Times"/>
                <a:ea typeface="Times"/>
                <a:cs typeface="Times"/>
                <a:sym typeface="Times"/>
              </a:defRPr>
            </a:pPr>
            <a:r>
              <a:t>6 ： There is no evidence to suggest that…… 没有证据表明 ……</a:t>
            </a:r>
          </a:p>
          <a:p>
            <a:pPr algn="l" defTabSz="457200">
              <a:defRPr sz="4100" b="0">
                <a:latin typeface="Times"/>
                <a:ea typeface="Times"/>
                <a:cs typeface="Times"/>
                <a:sym typeface="Times"/>
              </a:defRPr>
            </a:pPr>
            <a:endParaRPr/>
          </a:p>
          <a:p>
            <a:pPr algn="l" defTabSz="457200">
              <a:defRPr sz="5400" b="0">
                <a:solidFill>
                  <a:srgbClr val="941100"/>
                </a:solidFill>
                <a:latin typeface="Times"/>
                <a:ea typeface="Times"/>
                <a:cs typeface="Times"/>
                <a:sym typeface="Times"/>
              </a:defRPr>
            </a:pPr>
            <a:r>
              <a:t>九、表示好处和坏处</a:t>
            </a:r>
          </a:p>
          <a:p>
            <a:pPr algn="l" defTabSz="457200">
              <a:defRPr sz="4100" b="0">
                <a:latin typeface="Times"/>
                <a:ea typeface="Times"/>
                <a:cs typeface="Times"/>
                <a:sym typeface="Times"/>
              </a:defRPr>
            </a:pPr>
            <a:r>
              <a:t>1 ： It has the following advantages. 它有如下优势</a:t>
            </a:r>
          </a:p>
          <a:p>
            <a:pPr algn="l" defTabSz="457200">
              <a:defRPr sz="4100" b="0">
                <a:latin typeface="Times"/>
                <a:ea typeface="Times"/>
                <a:cs typeface="Times"/>
                <a:sym typeface="Times"/>
              </a:defRPr>
            </a:pPr>
            <a:r>
              <a:t>2 ： It is beneficial/harmful to us.==It is of great benefit/harm to us. 它对我们有益处</a:t>
            </a:r>
          </a:p>
          <a:p>
            <a:pPr algn="l" defTabSz="457200">
              <a:defRPr sz="4100" b="0">
                <a:latin typeface="Times"/>
                <a:ea typeface="Times"/>
                <a:cs typeface="Times"/>
                <a:sym typeface="Times"/>
              </a:defRPr>
            </a:pPr>
            <a:r>
              <a:t>3:It has more disadvantages than advantage. 他有很多不足之处</a:t>
            </a:r>
          </a:p>
          <a:p>
            <a:pPr algn="l" defTabSz="457200">
              <a:defRPr sz="4100" b="0">
                <a:latin typeface="Times"/>
                <a:ea typeface="Times"/>
                <a:cs typeface="Times"/>
                <a:sym typeface="Times"/>
              </a:defRPr>
            </a:pPr>
            <a:endParaRPr/>
          </a:p>
          <a:p>
            <a:pPr algn="l" defTabSz="457200">
              <a:defRPr sz="5400" b="0">
                <a:solidFill>
                  <a:srgbClr val="941100"/>
                </a:solidFill>
                <a:latin typeface="Times"/>
                <a:ea typeface="Times"/>
                <a:cs typeface="Times"/>
                <a:sym typeface="Times"/>
              </a:defRPr>
            </a:pPr>
            <a:r>
              <a:t>十、表示重要、方便、可能</a:t>
            </a:r>
          </a:p>
          <a:p>
            <a:pPr algn="l" defTabSz="457200">
              <a:defRPr sz="4100" b="0">
                <a:latin typeface="Times"/>
                <a:ea typeface="Times"/>
                <a:cs typeface="Times"/>
                <a:sym typeface="Times"/>
              </a:defRPr>
            </a:pPr>
            <a:r>
              <a:t>1 ： It is important(necessary/difficult/convenient/possible)for sb to do sth. 对于某人做 …… 是 ……</a:t>
            </a:r>
          </a:p>
          <a:p>
            <a:pPr algn="l" defTabSz="457200">
              <a:defRPr sz="4100" b="0">
                <a:latin typeface="Times"/>
                <a:ea typeface="Times"/>
                <a:cs typeface="Times"/>
                <a:sym typeface="Times"/>
              </a:defRPr>
            </a:pPr>
            <a:r>
              <a:t>2 ： It plays an important role in our life.</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26" name="十一、采取措施…"/>
          <p:cNvSpPr txBox="1"/>
          <p:nvPr/>
        </p:nvSpPr>
        <p:spPr>
          <a:xfrm>
            <a:off x="638029" y="-787400"/>
            <a:ext cx="23107943" cy="1569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5400" b="0">
                <a:solidFill>
                  <a:srgbClr val="941100"/>
                </a:solidFill>
                <a:latin typeface="Times"/>
                <a:ea typeface="Times"/>
                <a:cs typeface="Times"/>
                <a:sym typeface="Times"/>
              </a:defRPr>
            </a:pPr>
            <a:endParaRPr/>
          </a:p>
          <a:p>
            <a:pPr algn="l" defTabSz="457200">
              <a:defRPr sz="5400" b="0">
                <a:solidFill>
                  <a:srgbClr val="941100"/>
                </a:solidFill>
                <a:latin typeface="Times"/>
                <a:ea typeface="Times"/>
                <a:cs typeface="Times"/>
                <a:sym typeface="Times"/>
              </a:defRPr>
            </a:pPr>
            <a:r>
              <a:t>十一、采取措施</a:t>
            </a:r>
          </a:p>
          <a:p>
            <a:pPr algn="l" defTabSz="457200">
              <a:defRPr sz="4100" b="0">
                <a:latin typeface="Times"/>
                <a:ea typeface="Times"/>
                <a:cs typeface="Times"/>
                <a:sym typeface="Times"/>
              </a:defRPr>
            </a:pPr>
            <a:r>
              <a:t>1 ： We should take some effective measures. 我们应该采取有效措施</a:t>
            </a:r>
          </a:p>
          <a:p>
            <a:pPr algn="l" defTabSz="457200">
              <a:defRPr sz="4100" b="0">
                <a:latin typeface="Times"/>
                <a:ea typeface="Times"/>
                <a:cs typeface="Times"/>
                <a:sym typeface="Times"/>
              </a:defRPr>
            </a:pPr>
            <a:r>
              <a:t>2 ： We should try our best to overcome/conquer the difficulties. 我们应该尽最大努力去克服困难</a:t>
            </a:r>
          </a:p>
          <a:p>
            <a:pPr algn="l" defTabSz="457200">
              <a:defRPr sz="4100" b="0">
                <a:latin typeface="Times"/>
                <a:ea typeface="Times"/>
                <a:cs typeface="Times"/>
                <a:sym typeface="Times"/>
              </a:defRPr>
            </a:pPr>
            <a:r>
              <a:t>3 ： We should do our utmost in doing sth. 我们应该尽力去做 ……</a:t>
            </a:r>
          </a:p>
          <a:p>
            <a:pPr algn="l" defTabSz="457200">
              <a:defRPr sz="4100" b="0">
                <a:latin typeface="Times"/>
                <a:ea typeface="Times"/>
                <a:cs typeface="Times"/>
                <a:sym typeface="Times"/>
              </a:defRPr>
            </a:pPr>
            <a:r>
              <a:t>4 ： We should solve the problems that we are confronted/faced with. 我们应该解决我们面临的困难</a:t>
            </a:r>
          </a:p>
          <a:p>
            <a:pPr algn="l" defTabSz="457200">
              <a:defRPr sz="4100" b="0">
                <a:latin typeface="Times"/>
                <a:ea typeface="Times"/>
                <a:cs typeface="Times"/>
                <a:sym typeface="Times"/>
              </a:defRPr>
            </a:pPr>
            <a:endParaRPr/>
          </a:p>
          <a:p>
            <a:pPr algn="l" defTabSz="457200">
              <a:defRPr sz="5400" b="0">
                <a:solidFill>
                  <a:srgbClr val="941100"/>
                </a:solidFill>
                <a:latin typeface="Times"/>
                <a:ea typeface="Times"/>
                <a:cs typeface="Times"/>
                <a:sym typeface="Times"/>
              </a:defRPr>
            </a:pPr>
            <a:r>
              <a:t>十二、显示变化</a:t>
            </a:r>
          </a:p>
          <a:p>
            <a:pPr algn="l" defTabSz="457200">
              <a:defRPr sz="4100" b="0">
                <a:latin typeface="Times"/>
                <a:ea typeface="Times"/>
                <a:cs typeface="Times"/>
                <a:sym typeface="Times"/>
              </a:defRPr>
            </a:pPr>
            <a:r>
              <a:t>1 ： Some changes have taken place in the past five years. 过去五年发生了很多变化</a:t>
            </a:r>
          </a:p>
          <a:p>
            <a:pPr algn="l" defTabSz="457200">
              <a:defRPr sz="4100" b="0">
                <a:latin typeface="Times"/>
                <a:ea typeface="Times"/>
                <a:cs typeface="Times"/>
                <a:sym typeface="Times"/>
              </a:defRPr>
            </a:pPr>
            <a:r>
              <a:t>2 ： Great changes will certainly be produced in the international communications. 在国际交流中理所当然会发生很多大的变化</a:t>
            </a:r>
          </a:p>
          <a:p>
            <a:pPr algn="l" defTabSz="457200">
              <a:defRPr sz="4100" b="0">
                <a:latin typeface="Times"/>
                <a:ea typeface="Times"/>
                <a:cs typeface="Times"/>
                <a:sym typeface="Times"/>
              </a:defRPr>
            </a:pPr>
            <a:r>
              <a:t>3 ： It has increased/decreased from…to… 他已经从 … 增加 / 减少到 …</a:t>
            </a:r>
          </a:p>
          <a:p>
            <a:pPr algn="l" defTabSz="457200">
              <a:defRPr sz="4100" b="0">
                <a:latin typeface="Times"/>
                <a:ea typeface="Times"/>
                <a:cs typeface="Times"/>
                <a:sym typeface="Times"/>
              </a:defRPr>
            </a:pPr>
            <a:r>
              <a:t>4 ： The output of July in this factory increased by 15%. 这个工厂 7 月份产量以增加了 15%</a:t>
            </a:r>
          </a:p>
          <a:p>
            <a:pPr algn="l" defTabSz="457200">
              <a:defRPr sz="4100" b="0">
                <a:latin typeface="Times"/>
                <a:ea typeface="Times"/>
                <a:cs typeface="Times"/>
                <a:sym typeface="Times"/>
              </a:defRPr>
            </a:pPr>
            <a:endParaRPr/>
          </a:p>
          <a:p>
            <a:pPr algn="l" defTabSz="457200">
              <a:defRPr sz="5400" b="0">
                <a:solidFill>
                  <a:srgbClr val="941100"/>
                </a:solidFill>
                <a:latin typeface="Times"/>
                <a:ea typeface="Times"/>
                <a:cs typeface="Times"/>
                <a:sym typeface="Times"/>
              </a:defRPr>
            </a:pPr>
            <a:r>
              <a:t>十三、表明事实现状</a:t>
            </a:r>
          </a:p>
          <a:p>
            <a:pPr algn="l" defTabSz="457200">
              <a:defRPr sz="4100" b="0">
                <a:latin typeface="Times"/>
                <a:ea typeface="Times"/>
                <a:cs typeface="Times"/>
                <a:sym typeface="Times"/>
              </a:defRPr>
            </a:pPr>
            <a:r>
              <a:t>1;We cannot ignore the fact that…… 我们不能忽略这个事实 ……</a:t>
            </a:r>
          </a:p>
          <a:p>
            <a:pPr algn="l" defTabSz="457200">
              <a:defRPr sz="4100" b="0">
                <a:latin typeface="Times"/>
                <a:ea typeface="Times"/>
                <a:cs typeface="Times"/>
                <a:sym typeface="Times"/>
              </a:defRPr>
            </a:pPr>
            <a:r>
              <a:t>2 ： No one can deny the fact that…… 没人能否认这个事实 ……</a:t>
            </a:r>
          </a:p>
          <a:p>
            <a:pPr algn="l" defTabSz="457200">
              <a:defRPr sz="4100" b="0">
                <a:latin typeface="Times"/>
                <a:ea typeface="Times"/>
                <a:cs typeface="Times"/>
                <a:sym typeface="Times"/>
              </a:defRPr>
            </a:pPr>
            <a:r>
              <a:t>3 ： This is a phenomenon that many people are interested in.</a:t>
            </a:r>
          </a:p>
          <a:p>
            <a:pPr algn="l" defTabSz="457200">
              <a:defRPr sz="4100" b="0">
                <a:latin typeface="Times"/>
                <a:ea typeface="Times"/>
                <a:cs typeface="Times"/>
                <a:sym typeface="Times"/>
              </a:defRPr>
            </a:pPr>
            <a:r>
              <a:t>4:be closely related to ~~  （与 ... 息息相关）  </a:t>
            </a:r>
          </a:p>
          <a:p>
            <a:pPr algn="l" defTabSz="457200">
              <a:defRPr sz="4100" b="0">
                <a:latin typeface="Times"/>
                <a:ea typeface="Times"/>
                <a:cs typeface="Times"/>
                <a:sym typeface="Times"/>
              </a:defRPr>
            </a:pPr>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28" name="十四、进行比较…"/>
          <p:cNvSpPr txBox="1"/>
          <p:nvPr/>
        </p:nvSpPr>
        <p:spPr>
          <a:xfrm>
            <a:off x="1789850" y="577849"/>
            <a:ext cx="23107943" cy="12560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5400" b="0">
                <a:solidFill>
                  <a:srgbClr val="941100"/>
                </a:solidFill>
                <a:latin typeface="Times"/>
                <a:ea typeface="Times"/>
                <a:cs typeface="Times"/>
                <a:sym typeface="Times"/>
              </a:defRPr>
            </a:pPr>
            <a:r>
              <a:t>十四、进行比较</a:t>
            </a:r>
          </a:p>
          <a:p>
            <a:pPr algn="l" defTabSz="457200">
              <a:defRPr sz="4100" b="0">
                <a:latin typeface="Times"/>
                <a:ea typeface="Times"/>
                <a:cs typeface="Times"/>
                <a:sym typeface="Times"/>
              </a:defRPr>
            </a:pPr>
            <a:r>
              <a:t>1 ： Compared with A,B…… 与 A 比较， B……</a:t>
            </a:r>
          </a:p>
          <a:p>
            <a:pPr algn="l" defTabSz="457200">
              <a:defRPr sz="4100" b="0">
                <a:latin typeface="Times"/>
                <a:ea typeface="Times"/>
                <a:cs typeface="Times"/>
                <a:sym typeface="Times"/>
              </a:defRPr>
            </a:pPr>
            <a:r>
              <a:t>2;I prefer to read rather than watch TV.</a:t>
            </a:r>
          </a:p>
          <a:p>
            <a:pPr algn="l" defTabSz="457200">
              <a:defRPr sz="4100" b="0">
                <a:latin typeface="Times"/>
                <a:ea typeface="Times"/>
                <a:cs typeface="Times"/>
                <a:sym typeface="Times"/>
              </a:defRPr>
            </a:pPr>
            <a:endParaRPr/>
          </a:p>
          <a:p>
            <a:pPr algn="l" defTabSz="457200">
              <a:defRPr sz="5400" b="0">
                <a:solidFill>
                  <a:srgbClr val="941100"/>
                </a:solidFill>
                <a:latin typeface="Times"/>
                <a:ea typeface="Times"/>
                <a:cs typeface="Times"/>
                <a:sym typeface="Times"/>
              </a:defRPr>
            </a:pPr>
            <a:r>
              <a:t>十五、常用英语谚语</a:t>
            </a:r>
          </a:p>
          <a:p>
            <a:pPr algn="l" defTabSz="457200">
              <a:defRPr sz="4100" b="0">
                <a:latin typeface="Times"/>
                <a:ea typeface="Times"/>
                <a:cs typeface="Times"/>
                <a:sym typeface="Times"/>
              </a:defRPr>
            </a:pPr>
            <a:r>
              <a:t>1 ： Actions speak louder than words. 事实胜于雄辩</a:t>
            </a:r>
          </a:p>
          <a:p>
            <a:pPr algn="l" defTabSz="457200">
              <a:defRPr sz="4100" b="0">
                <a:latin typeface="Times"/>
                <a:ea typeface="Times"/>
                <a:cs typeface="Times"/>
                <a:sym typeface="Times"/>
              </a:defRPr>
            </a:pPr>
            <a:r>
              <a:t>2 ： All is not gold that glitters. 发光的未必都是金子</a:t>
            </a:r>
          </a:p>
          <a:p>
            <a:pPr algn="l" defTabSz="457200">
              <a:defRPr sz="4100" b="0">
                <a:latin typeface="Times"/>
                <a:ea typeface="Times"/>
                <a:cs typeface="Times"/>
                <a:sym typeface="Times"/>
              </a:defRPr>
            </a:pPr>
            <a:r>
              <a:t>3 ： All roads lead to Rome. 条条大路通罗马</a:t>
            </a:r>
          </a:p>
          <a:p>
            <a:pPr algn="l" defTabSz="457200">
              <a:defRPr sz="4100" b="0">
                <a:latin typeface="Times"/>
                <a:ea typeface="Times"/>
                <a:cs typeface="Times"/>
                <a:sym typeface="Times"/>
              </a:defRPr>
            </a:pPr>
            <a:r>
              <a:t>4 ： A good beginning is half done. 良好的开端是成功的一半</a:t>
            </a:r>
          </a:p>
          <a:p>
            <a:pPr algn="l" defTabSz="457200">
              <a:defRPr sz="4100" b="0">
                <a:latin typeface="Times"/>
                <a:ea typeface="Times"/>
                <a:cs typeface="Times"/>
                <a:sym typeface="Times"/>
              </a:defRPr>
            </a:pPr>
            <a:r>
              <a:t>5 ： Every advantage has its disadvantage 有利必有弊</a:t>
            </a:r>
          </a:p>
          <a:p>
            <a:pPr algn="l" defTabSz="457200">
              <a:defRPr sz="4100" b="0">
                <a:latin typeface="Times"/>
                <a:ea typeface="Times"/>
                <a:cs typeface="Times"/>
                <a:sym typeface="Times"/>
              </a:defRPr>
            </a:pPr>
            <a:r>
              <a:t>6 ： A miss is as good as a mile. 失之毫厘，差之千里</a:t>
            </a:r>
          </a:p>
          <a:p>
            <a:pPr algn="l" defTabSz="457200">
              <a:defRPr sz="4100" b="0">
                <a:latin typeface="Times"/>
                <a:ea typeface="Times"/>
                <a:cs typeface="Times"/>
                <a:sym typeface="Times"/>
              </a:defRPr>
            </a:pPr>
            <a:r>
              <a:t>7 ： Failure is the mother of success. 失败是成功之母</a:t>
            </a:r>
          </a:p>
          <a:p>
            <a:pPr algn="l" defTabSz="457200">
              <a:defRPr sz="4100" b="0">
                <a:latin typeface="Times"/>
                <a:ea typeface="Times"/>
                <a:cs typeface="Times"/>
                <a:sym typeface="Times"/>
              </a:defRPr>
            </a:pPr>
            <a:r>
              <a:t>8:Industry is the parent of success. 勤奋是成功之母</a:t>
            </a:r>
          </a:p>
          <a:p>
            <a:pPr algn="l" defTabSz="457200">
              <a:defRPr sz="4100" b="0">
                <a:latin typeface="Times"/>
                <a:ea typeface="Times"/>
                <a:cs typeface="Times"/>
                <a:sym typeface="Times"/>
              </a:defRPr>
            </a:pPr>
            <a:r>
              <a:t>9:It is never too old to learn. 活到老，学到老</a:t>
            </a:r>
          </a:p>
          <a:p>
            <a:pPr algn="l" defTabSz="457200">
              <a:defRPr sz="4100" b="0">
                <a:latin typeface="Times"/>
                <a:ea typeface="Times"/>
                <a:cs typeface="Times"/>
                <a:sym typeface="Times"/>
              </a:defRPr>
            </a:pPr>
            <a:r>
              <a:t>10:Knowledge is power. 知识就是力量</a:t>
            </a:r>
          </a:p>
          <a:p>
            <a:pPr algn="l" defTabSz="457200">
              <a:defRPr sz="4100" b="0">
                <a:latin typeface="Times"/>
                <a:ea typeface="Times"/>
                <a:cs typeface="Times"/>
                <a:sym typeface="Times"/>
              </a:defRPr>
            </a:pPr>
            <a:r>
              <a:t>11:Nothing in the world is difficult for one who sets his mind to it. </a:t>
            </a:r>
          </a:p>
          <a:p>
            <a:pPr algn="l" defTabSz="457200">
              <a:defRPr sz="4100" b="0">
                <a:latin typeface="Times"/>
                <a:ea typeface="Times"/>
                <a:cs typeface="Times"/>
                <a:sym typeface="Times"/>
              </a:defRPr>
            </a:pPr>
            <a:r>
              <a:t>世上无难事，只怕有心人</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30" name="圆角矩形"/>
          <p:cNvSpPr/>
          <p:nvPr/>
        </p:nvSpPr>
        <p:spPr>
          <a:xfrm>
            <a:off x="7904658" y="4831060"/>
            <a:ext cx="8574684" cy="4053880"/>
          </a:xfrm>
          <a:prstGeom prst="roundRect">
            <a:avLst>
              <a:gd name="adj" fmla="val 19582"/>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31" name="怕用错…"/>
          <p:cNvSpPr txBox="1"/>
          <p:nvPr/>
        </p:nvSpPr>
        <p:spPr>
          <a:xfrm>
            <a:off x="9315449" y="5368290"/>
            <a:ext cx="5753101" cy="29794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nSpc>
                <a:spcPct val="120000"/>
              </a:lnSpc>
              <a:defRPr sz="7400">
                <a:solidFill>
                  <a:srgbClr val="FFFFFF"/>
                </a:solidFill>
              </a:defRPr>
            </a:pPr>
            <a:r>
              <a:t>怕用错</a:t>
            </a:r>
          </a:p>
          <a:p>
            <a:pPr>
              <a:lnSpc>
                <a:spcPct val="120000"/>
              </a:lnSpc>
              <a:defRPr sz="7400">
                <a:solidFill>
                  <a:srgbClr val="FFFFFF"/>
                </a:solidFill>
              </a:defRPr>
            </a:pPr>
            <a:r>
              <a:t>不知道怎么用</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128" name="圆角矩形"/>
          <p:cNvSpPr/>
          <p:nvPr/>
        </p:nvSpPr>
        <p:spPr>
          <a:xfrm>
            <a:off x="3213007" y="5533782"/>
            <a:ext cx="19123395" cy="2170965"/>
          </a:xfrm>
          <a:prstGeom prst="roundRect">
            <a:avLst>
              <a:gd name="adj" fmla="val 2482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31" name="成组"/>
          <p:cNvGrpSpPr/>
          <p:nvPr/>
        </p:nvGrpSpPr>
        <p:grpSpPr>
          <a:xfrm>
            <a:off x="5015704" y="5116713"/>
            <a:ext cx="2244854" cy="3005103"/>
            <a:chOff x="0" y="0"/>
            <a:chExt cx="2244853" cy="3005102"/>
          </a:xfrm>
        </p:grpSpPr>
        <p:sp>
          <p:nvSpPr>
            <p:cNvPr id="129" name="圆角矩形"/>
            <p:cNvSpPr/>
            <p:nvPr/>
          </p:nvSpPr>
          <p:spPr>
            <a:xfrm>
              <a:off x="0" y="0"/>
              <a:ext cx="2244854" cy="3005103"/>
            </a:xfrm>
            <a:prstGeom prst="roundRect">
              <a:avLst>
                <a:gd name="adj" fmla="val 18207"/>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0" name="写作"/>
            <p:cNvSpPr txBox="1"/>
            <p:nvPr/>
          </p:nvSpPr>
          <p:spPr>
            <a:xfrm>
              <a:off x="303276" y="918351"/>
              <a:ext cx="1638301" cy="1168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grpSp>
      <p:grpSp>
        <p:nvGrpSpPr>
          <p:cNvPr id="134" name="成组"/>
          <p:cNvGrpSpPr/>
          <p:nvPr/>
        </p:nvGrpSpPr>
        <p:grpSpPr>
          <a:xfrm>
            <a:off x="9440086" y="5116713"/>
            <a:ext cx="2244854" cy="3005103"/>
            <a:chOff x="0" y="0"/>
            <a:chExt cx="2244853" cy="3005102"/>
          </a:xfrm>
        </p:grpSpPr>
        <p:sp>
          <p:nvSpPr>
            <p:cNvPr id="132" name="圆角矩形"/>
            <p:cNvSpPr/>
            <p:nvPr/>
          </p:nvSpPr>
          <p:spPr>
            <a:xfrm>
              <a:off x="0" y="0"/>
              <a:ext cx="2244854" cy="3005103"/>
            </a:xfrm>
            <a:prstGeom prst="roundRect">
              <a:avLst>
                <a:gd name="adj" fmla="val 18207"/>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 name="听力"/>
            <p:cNvSpPr txBox="1"/>
            <p:nvPr/>
          </p:nvSpPr>
          <p:spPr>
            <a:xfrm>
              <a:off x="349234" y="918351"/>
              <a:ext cx="1638301" cy="1168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grpSp>
      <p:grpSp>
        <p:nvGrpSpPr>
          <p:cNvPr id="137" name="成组"/>
          <p:cNvGrpSpPr/>
          <p:nvPr/>
        </p:nvGrpSpPr>
        <p:grpSpPr>
          <a:xfrm>
            <a:off x="13864468" y="5116713"/>
            <a:ext cx="2244854" cy="3005103"/>
            <a:chOff x="0" y="0"/>
            <a:chExt cx="2244853" cy="3005102"/>
          </a:xfrm>
        </p:grpSpPr>
        <p:sp>
          <p:nvSpPr>
            <p:cNvPr id="135" name="圆角矩形"/>
            <p:cNvSpPr/>
            <p:nvPr/>
          </p:nvSpPr>
          <p:spPr>
            <a:xfrm>
              <a:off x="0" y="0"/>
              <a:ext cx="2244854" cy="3005103"/>
            </a:xfrm>
            <a:prstGeom prst="roundRect">
              <a:avLst>
                <a:gd name="adj" fmla="val 18207"/>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 name="阅读"/>
            <p:cNvSpPr txBox="1"/>
            <p:nvPr/>
          </p:nvSpPr>
          <p:spPr>
            <a:xfrm>
              <a:off x="303276" y="918351"/>
              <a:ext cx="1638301" cy="1168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grpSp>
      <p:grpSp>
        <p:nvGrpSpPr>
          <p:cNvPr id="140" name="成组"/>
          <p:cNvGrpSpPr/>
          <p:nvPr/>
        </p:nvGrpSpPr>
        <p:grpSpPr>
          <a:xfrm>
            <a:off x="18288851" y="5116713"/>
            <a:ext cx="2244854" cy="3005103"/>
            <a:chOff x="0" y="0"/>
            <a:chExt cx="2244853" cy="3005102"/>
          </a:xfrm>
        </p:grpSpPr>
        <p:sp>
          <p:nvSpPr>
            <p:cNvPr id="138" name="圆角矩形"/>
            <p:cNvSpPr/>
            <p:nvPr/>
          </p:nvSpPr>
          <p:spPr>
            <a:xfrm>
              <a:off x="0" y="0"/>
              <a:ext cx="2244854" cy="3005103"/>
            </a:xfrm>
            <a:prstGeom prst="roundRect">
              <a:avLst>
                <a:gd name="adj" fmla="val 18207"/>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 name="翻译"/>
            <p:cNvSpPr txBox="1"/>
            <p:nvPr/>
          </p:nvSpPr>
          <p:spPr>
            <a:xfrm>
              <a:off x="349234" y="918350"/>
              <a:ext cx="1638301" cy="1168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grpSp>
      <p:sp>
        <p:nvSpPr>
          <p:cNvPr id="141" name="15%"/>
          <p:cNvSpPr txBox="1"/>
          <p:nvPr/>
        </p:nvSpPr>
        <p:spPr>
          <a:xfrm>
            <a:off x="5264878" y="8648631"/>
            <a:ext cx="1746505"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142" name="35%"/>
          <p:cNvSpPr txBox="1"/>
          <p:nvPr/>
        </p:nvSpPr>
        <p:spPr>
          <a:xfrm>
            <a:off x="9537686" y="8648631"/>
            <a:ext cx="2049654"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35%</a:t>
            </a:r>
          </a:p>
        </p:txBody>
      </p:sp>
      <p:sp>
        <p:nvSpPr>
          <p:cNvPr id="143" name="35%"/>
          <p:cNvSpPr txBox="1"/>
          <p:nvPr/>
        </p:nvSpPr>
        <p:spPr>
          <a:xfrm>
            <a:off x="13962069" y="8531790"/>
            <a:ext cx="2049654"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35%</a:t>
            </a:r>
          </a:p>
        </p:txBody>
      </p:sp>
      <p:sp>
        <p:nvSpPr>
          <p:cNvPr id="144" name="15%"/>
          <p:cNvSpPr txBox="1"/>
          <p:nvPr/>
        </p:nvSpPr>
        <p:spPr>
          <a:xfrm>
            <a:off x="18538025" y="8531790"/>
            <a:ext cx="1746505"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145" name="分值"/>
          <p:cNvSpPr txBox="1"/>
          <p:nvPr/>
        </p:nvSpPr>
        <p:spPr>
          <a:xfrm>
            <a:off x="2081607" y="8624054"/>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
        <p:nvSpPr>
          <p:cNvPr id="146" name="11%"/>
          <p:cNvSpPr txBox="1"/>
          <p:nvPr/>
        </p:nvSpPr>
        <p:spPr>
          <a:xfrm>
            <a:off x="5407781" y="3220015"/>
            <a:ext cx="1392683"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11%</a:t>
            </a:r>
          </a:p>
        </p:txBody>
      </p:sp>
      <p:sp>
        <p:nvSpPr>
          <p:cNvPr id="147" name="15%"/>
          <p:cNvSpPr txBox="1"/>
          <p:nvPr/>
        </p:nvSpPr>
        <p:spPr>
          <a:xfrm>
            <a:off x="9655252" y="3220015"/>
            <a:ext cx="1746505"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148" name="25%"/>
          <p:cNvSpPr txBox="1"/>
          <p:nvPr/>
        </p:nvSpPr>
        <p:spPr>
          <a:xfrm>
            <a:off x="13909391" y="3220015"/>
            <a:ext cx="2086992"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25%</a:t>
            </a:r>
          </a:p>
        </p:txBody>
      </p:sp>
      <p:sp>
        <p:nvSpPr>
          <p:cNvPr id="149" name="9%"/>
          <p:cNvSpPr txBox="1"/>
          <p:nvPr/>
        </p:nvSpPr>
        <p:spPr>
          <a:xfrm>
            <a:off x="18620919" y="3220015"/>
            <a:ext cx="1512698"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9%</a:t>
            </a:r>
          </a:p>
        </p:txBody>
      </p:sp>
      <p:sp>
        <p:nvSpPr>
          <p:cNvPr id="150" name="得分…"/>
          <p:cNvSpPr txBox="1"/>
          <p:nvPr/>
        </p:nvSpPr>
        <p:spPr>
          <a:xfrm>
            <a:off x="2047599" y="2725538"/>
            <a:ext cx="1892301" cy="198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7000" b="0">
                <a:latin typeface="xiaowei"/>
                <a:ea typeface="xiaowei"/>
                <a:cs typeface="xiaowei"/>
                <a:sym typeface="xiaowei"/>
              </a:defRPr>
            </a:pPr>
            <a:r>
              <a:t>得分</a:t>
            </a:r>
          </a:p>
          <a:p>
            <a:pPr>
              <a:defRPr sz="7000" b="0">
                <a:latin typeface="xiaowei"/>
                <a:ea typeface="xiaowei"/>
                <a:cs typeface="xiaowei"/>
                <a:sym typeface="xiaowei"/>
              </a:defRPr>
            </a:pPr>
            <a:r>
              <a:t>策略</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46"/>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9" nodeType="afterEffect">
                                  <p:stCondLst>
                                    <p:cond delay="0"/>
                                  </p:stCondLst>
                                  <p:iterate>
                                    <p:tmAbs val="0"/>
                                  </p:iterate>
                                  <p:childTnLst>
                                    <p:set>
                                      <p:cBhvr>
                                        <p:cTn id="37" fill="hold"/>
                                        <p:tgtEl>
                                          <p:spTgt spid="14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10" nodeType="clickEffect">
                                  <p:stCondLst>
                                    <p:cond delay="0"/>
                                  </p:stCondLst>
                                  <p:iterate>
                                    <p:tmAbs val="0"/>
                                  </p:iterate>
                                  <p:childTnLst>
                                    <p:set>
                                      <p:cBhvr>
                                        <p:cTn id="41" fill="hold"/>
                                        <p:tgtEl>
                                          <p:spTgt spid="14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1" nodeType="afterEffect">
                                  <p:stCondLst>
                                    <p:cond delay="0"/>
                                  </p:stCondLst>
                                  <p:iterate>
                                    <p:tmAbs val="0"/>
                                  </p:iterate>
                                  <p:childTnLst>
                                    <p:set>
                                      <p:cBhvr>
                                        <p:cTn id="44" fill="hold"/>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1" animBg="1" advAuto="0"/>
      <p:bldP spid="137" grpId="3" animBg="1" advAuto="0"/>
      <p:bldP spid="140" grpId="5" animBg="1" advAuto="0"/>
      <p:bldP spid="142" grpId="2" animBg="1" advAuto="0"/>
      <p:bldP spid="143" grpId="4" animBg="1" advAuto="0"/>
      <p:bldP spid="144" grpId="6" animBg="1" advAuto="0"/>
      <p:bldP spid="146" grpId="8" animBg="1" advAuto="0"/>
      <p:bldP spid="147" grpId="10" animBg="1" advAuto="0"/>
      <p:bldP spid="148" grpId="11" animBg="1" advAuto="0"/>
      <p:bldP spid="149" grpId="9" animBg="1" advAuto="0"/>
      <p:bldP spid="150" grpId="7"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33" name="圆角矩形"/>
          <p:cNvSpPr/>
          <p:nvPr/>
        </p:nvSpPr>
        <p:spPr>
          <a:xfrm>
            <a:off x="7904658" y="4831060"/>
            <a:ext cx="8574684" cy="4053880"/>
          </a:xfrm>
          <a:prstGeom prst="roundRect">
            <a:avLst>
              <a:gd name="adj" fmla="val 19582"/>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34" name="作文模板"/>
          <p:cNvSpPr txBox="1"/>
          <p:nvPr/>
        </p:nvSpPr>
        <p:spPr>
          <a:xfrm>
            <a:off x="10255250" y="6153149"/>
            <a:ext cx="3873501" cy="140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120000"/>
              </a:lnSpc>
              <a:defRPr sz="7400">
                <a:solidFill>
                  <a:srgbClr val="FFFFFF"/>
                </a:solidFill>
              </a:defRPr>
            </a:lvl1pPr>
          </a:lstStyle>
          <a:p>
            <a:r>
              <a:t>作文模板</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600" fill="hold" tmFilter="0, 0; .2, .5; .8, .5; 1, 0"/>
                                        <p:tgtEl>
                                          <p:spTgt spid="233"/>
                                        </p:tgtEl>
                                      </p:cBhvr>
                                    </p:animEffect>
                                    <p:animScale>
                                      <p:cBhvr>
                                        <p:cTn id="7" dur="300" autoRev="1" fill="hold"/>
                                        <p:tgtEl>
                                          <p:spTgt spid="2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36" name="利弊型  模版一…"/>
          <p:cNvSpPr txBox="1"/>
          <p:nvPr/>
        </p:nvSpPr>
        <p:spPr>
          <a:xfrm>
            <a:off x="961917" y="1675124"/>
            <a:ext cx="22460165" cy="975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914400">
              <a:defRPr sz="4300" b="0">
                <a:solidFill>
                  <a:schemeClr val="accent5">
                    <a:lumOff val="-29866"/>
                  </a:schemeClr>
                </a:solidFill>
                <a:uFill>
                  <a:solidFill>
                    <a:srgbClr val="000000"/>
                  </a:solidFill>
                </a:uFill>
                <a:latin typeface="Songti SC Regular"/>
                <a:ea typeface="Songti SC Regular"/>
                <a:cs typeface="Songti SC Regular"/>
                <a:sym typeface="Songti SC Regular"/>
              </a:defRPr>
            </a:pPr>
            <a:r>
              <a:t>利弊型  模版一</a:t>
            </a:r>
          </a:p>
          <a:p>
            <a:pPr algn="l" defTabSz="914400">
              <a:defRPr sz="4000" b="0">
                <a:uFill>
                  <a:solidFill>
                    <a:srgbClr val="000000"/>
                  </a:solidFill>
                </a:uFill>
                <a:latin typeface="Songti SC Regular"/>
                <a:ea typeface="Songti SC Regular"/>
                <a:cs typeface="Songti SC Regular"/>
                <a:sym typeface="Songti SC Regular"/>
              </a:defRPr>
            </a:pPr>
            <a:r>
              <a:t/>
            </a:r>
            <a:br/>
            <a:r>
              <a:rPr sz="4200"/>
              <a:t>　　 Nowadays many people prefer __________ ( 主题 ) because it plays a significant role in our daily life. Generally, its advantages can be seen as follows. On the one hand, ________________ ( 主题的优点 1). On the other hand, ___________________ ( 主题的优点 2).</a:t>
            </a:r>
            <a:br>
              <a:rPr sz="4200"/>
            </a:br>
            <a:r>
              <a:rPr sz="4200"/>
              <a:t>　　 But everything can be divided into two. The negative aspects are also apparent. One of the important disadvantages is that ___________________ ( 主题的缺点 1). To make matters worse, __________________________ ( 主题的缺点 2).</a:t>
            </a:r>
            <a:br>
              <a:rPr sz="4200"/>
            </a:br>
            <a:r>
              <a:rPr sz="4200"/>
              <a:t>　　 Through the above analysis, I believe that the positive aspects far outweigh its negative aspects. Whatever effects it has, one thing is certain, ________ ( 主题 ) itself is neither good nor bad. It is the uses to which it is put that determine its value to our society.</a:t>
            </a:r>
            <a:br>
              <a:rPr sz="4200"/>
            </a:br>
            <a:r>
              <a:t/>
            </a:r>
            <a:br/>
            <a:r>
              <a:t>　　</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38" name="利弊型 模版二…"/>
          <p:cNvSpPr txBox="1"/>
          <p:nvPr/>
        </p:nvSpPr>
        <p:spPr>
          <a:xfrm>
            <a:off x="961917" y="1500991"/>
            <a:ext cx="22460165" cy="982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914400">
              <a:defRPr sz="4300" b="0">
                <a:solidFill>
                  <a:schemeClr val="accent5">
                    <a:lumOff val="-29866"/>
                  </a:schemeClr>
                </a:solidFill>
                <a:uFill>
                  <a:solidFill>
                    <a:srgbClr val="000000"/>
                  </a:solidFill>
                </a:uFill>
                <a:latin typeface="Songti SC Regular"/>
                <a:ea typeface="Songti SC Regular"/>
                <a:cs typeface="Songti SC Regular"/>
                <a:sym typeface="Songti SC Regular"/>
              </a:defRPr>
            </a:pPr>
            <a:r>
              <a:t>利弊型 模版二</a:t>
            </a:r>
          </a:p>
          <a:p>
            <a:pPr algn="l" defTabSz="914400">
              <a:defRPr sz="4000" b="0">
                <a:uFill>
                  <a:solidFill>
                    <a:srgbClr val="000000"/>
                  </a:solidFill>
                </a:uFill>
                <a:latin typeface="Songti SC Regular"/>
                <a:ea typeface="Songti SC Regular"/>
                <a:cs typeface="Songti SC Regular"/>
                <a:sym typeface="Songti SC Regular"/>
              </a:defRPr>
            </a:pPr>
            <a:r>
              <a:t/>
            </a:r>
            <a:br/>
            <a:r>
              <a:t>　</a:t>
            </a:r>
            <a:r>
              <a:rPr sz="4200"/>
              <a:t>　 With the development of science and human civilization, many formerly unimaginable things come into reality. Some of them have positive effects on our life, but some are distasteful. The phenomenon of ___________ ( 主题现象 ) is an example of the former / latter one.</a:t>
            </a:r>
            <a:br>
              <a:rPr sz="4200"/>
            </a:br>
            <a:r>
              <a:rPr sz="4200"/>
              <a:t>　　 There are many factors that may account for it, and the following are the most conspicuous aspects. To start with, __________________ ( 原因 1). Furthermore, ______________________ ( 原因 2). Eventually, ________________________________ ( 原因 3).</a:t>
            </a:r>
            <a:br>
              <a:rPr sz="4200"/>
            </a:br>
            <a:r>
              <a:rPr sz="4200"/>
              <a:t>　　 Good as ____________ ( 主题现象 ) is, it has, unfortunately, its disadvantages. The apparent example is that ______________ ( 缺点例子 1). In addition, _____________________ ( 缺点例子 2).</a:t>
            </a:r>
          </a:p>
          <a:p>
            <a:pPr algn="l" defTabSz="914400">
              <a:defRPr sz="4200" b="0">
                <a:uFill>
                  <a:solidFill>
                    <a:srgbClr val="000000"/>
                  </a:solidFill>
                </a:uFill>
                <a:latin typeface="Songti SC Regular"/>
                <a:ea typeface="Songti SC Regular"/>
                <a:cs typeface="Songti SC Regular"/>
                <a:sym typeface="Songti SC Regular"/>
              </a:defRPr>
            </a:pPr>
            <a:r>
              <a:t>On the whole, the phenomenon is one of the results of the progress of the modern society. There is still a long way for us to improve / eliminate __________ ( 主题现象 ) and make our life more comfortable.</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40" name="图表型 作文模板一 ( 适用于单一图表题型 )…"/>
          <p:cNvSpPr txBox="1"/>
          <p:nvPr/>
        </p:nvSpPr>
        <p:spPr>
          <a:xfrm>
            <a:off x="961917" y="1469958"/>
            <a:ext cx="22460165" cy="1125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914400">
              <a:defRPr sz="4300" b="0">
                <a:solidFill>
                  <a:schemeClr val="accent5">
                    <a:lumOff val="-29866"/>
                  </a:schemeClr>
                </a:solidFill>
                <a:uFill>
                  <a:solidFill>
                    <a:srgbClr val="000000"/>
                  </a:solidFill>
                </a:uFill>
                <a:latin typeface="Songti SC Regular"/>
                <a:ea typeface="Songti SC Regular"/>
                <a:cs typeface="Songti SC Regular"/>
                <a:sym typeface="Songti SC Regular"/>
              </a:defRPr>
            </a:pPr>
            <a:r>
              <a:t>图表型 作文模板一 ( 适用于单一图表题型 ) </a:t>
            </a:r>
          </a:p>
          <a:p>
            <a:pPr algn="l" defTabSz="914400">
              <a:defRPr sz="4000" b="0">
                <a:uFill>
                  <a:solidFill>
                    <a:srgbClr val="000000"/>
                  </a:solidFill>
                </a:uFill>
                <a:latin typeface="Songti SC Regular"/>
                <a:ea typeface="Songti SC Regular"/>
                <a:cs typeface="Songti SC Regular"/>
                <a:sym typeface="Songti SC Regular"/>
              </a:defRPr>
            </a:pPr>
            <a:endParaRPr/>
          </a:p>
          <a:p>
            <a:pPr algn="l" defTabSz="914400">
              <a:defRPr sz="4200" b="0">
                <a:uFill>
                  <a:solidFill>
                    <a:srgbClr val="000000"/>
                  </a:solidFill>
                </a:uFill>
                <a:latin typeface="Songti SC Regular"/>
                <a:ea typeface="Songti SC Regular"/>
                <a:cs typeface="Songti SC Regular"/>
                <a:sym typeface="Songti SC Regular"/>
              </a:defRPr>
            </a:pPr>
            <a:r>
              <a:t>As is seen from the table / graph / chart _____________ ( 图表所描述的事物 A) ascent significantly from __________ ( 数字 1) in __________ ( 年份 1) to ____________ ( 数字 2) in __________ ( 年份 2) while over the same period _______________ ( 图表所描述的事物 B)  shrank slightly from _________ ( 数字 3) to ___________ ( 数字 4). It can be observed easily that _____________________________________ ( 分析图表所反映的问题 ). </a:t>
            </a:r>
          </a:p>
          <a:p>
            <a:pPr algn="l" defTabSz="914400">
              <a:defRPr sz="4200" b="0">
                <a:uFill>
                  <a:solidFill>
                    <a:srgbClr val="000000"/>
                  </a:solidFill>
                </a:uFill>
                <a:latin typeface="Songti SC Regular"/>
                <a:ea typeface="Songti SC Regular"/>
                <a:cs typeface="Songti SC Regular"/>
                <a:sym typeface="Songti SC Regular"/>
              </a:defRPr>
            </a:pPr>
            <a:r>
              <a:t>There are many reasons responsible for this. In the following paragraphs I’ll venture to explore the reasons. </a:t>
            </a:r>
          </a:p>
          <a:p>
            <a:pPr algn="l" defTabSz="914400">
              <a:defRPr sz="4200" b="0">
                <a:uFill>
                  <a:solidFill>
                    <a:srgbClr val="000000"/>
                  </a:solidFill>
                </a:uFill>
                <a:latin typeface="Songti SC Regular"/>
                <a:ea typeface="Songti SC Regular"/>
                <a:cs typeface="Songti SC Regular"/>
                <a:sym typeface="Songti SC Regular"/>
              </a:defRPr>
            </a:pPr>
            <a:r>
              <a:t>For one thing _________________ ( 原因 1). For another ________________ ( 原因 2). In addition _________________________ ( 原因 3). </a:t>
            </a:r>
          </a:p>
          <a:p>
            <a:pPr algn="l" defTabSz="914400">
              <a:defRPr sz="4200" b="0">
                <a:uFill>
                  <a:solidFill>
                    <a:srgbClr val="000000"/>
                  </a:solidFill>
                </a:uFill>
                <a:latin typeface="Songti SC Regular"/>
                <a:ea typeface="Songti SC Regular"/>
                <a:cs typeface="Songti SC Regular"/>
                <a:sym typeface="Songti SC Regular"/>
              </a:defRPr>
            </a:pPr>
            <a:r>
              <a:t>However this table / graph / chart may not predict the entire situation in the future I believe ____________________________________ ( 前瞻性猜测和展望 ). </a:t>
            </a:r>
          </a:p>
          <a:p>
            <a:pPr algn="l" defTabSz="914400">
              <a:defRPr sz="4000" b="0">
                <a:uFill>
                  <a:solidFill>
                    <a:srgbClr val="000000"/>
                  </a:solidFill>
                </a:uFill>
                <a:latin typeface="Songti SC Regular"/>
                <a:ea typeface="Songti SC Regular"/>
                <a:cs typeface="Songti SC Regular"/>
                <a:sym typeface="Songti SC Regular"/>
              </a:defRPr>
            </a:pPr>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42" name="图表型 作文模板二 ( 适用于多个图表题型 )…"/>
          <p:cNvSpPr txBox="1"/>
          <p:nvPr/>
        </p:nvSpPr>
        <p:spPr>
          <a:xfrm>
            <a:off x="961917" y="2352316"/>
            <a:ext cx="22460165" cy="833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914400">
              <a:defRPr sz="4300" b="0">
                <a:solidFill>
                  <a:schemeClr val="accent5">
                    <a:lumOff val="-29866"/>
                  </a:schemeClr>
                </a:solidFill>
                <a:uFill>
                  <a:solidFill>
                    <a:srgbClr val="000000"/>
                  </a:solidFill>
                </a:uFill>
                <a:latin typeface="Songti SC Regular"/>
                <a:ea typeface="Songti SC Regular"/>
                <a:cs typeface="Songti SC Regular"/>
                <a:sym typeface="Songti SC Regular"/>
              </a:defRPr>
            </a:pPr>
            <a:r>
              <a:t>图表型 作文模板二 ( 适用于多个图表题型 ) </a:t>
            </a:r>
          </a:p>
          <a:p>
            <a:pPr algn="l" defTabSz="914400">
              <a:defRPr sz="4000" b="0">
                <a:uFill>
                  <a:solidFill>
                    <a:srgbClr val="000000"/>
                  </a:solidFill>
                </a:uFill>
                <a:latin typeface="Songti SC Regular"/>
                <a:ea typeface="Songti SC Regular"/>
                <a:cs typeface="Songti SC Regular"/>
                <a:sym typeface="Songti SC Regular"/>
              </a:defRPr>
            </a:pPr>
            <a:endParaRPr/>
          </a:p>
          <a:p>
            <a:pPr algn="l" defTabSz="914400">
              <a:defRPr sz="4200" b="0">
                <a:uFill>
                  <a:solidFill>
                    <a:srgbClr val="000000"/>
                  </a:solidFill>
                </a:uFill>
                <a:latin typeface="Songti SC Regular"/>
                <a:ea typeface="Songti SC Regular"/>
                <a:cs typeface="Songti SC Regular"/>
                <a:sym typeface="Songti SC Regular"/>
              </a:defRPr>
            </a:pPr>
            <a:r>
              <a:t>The figure of the first graph shows that ________________________ ( 简述图表 1 概况 ) while the figure of the second graph shows that _____________________ ( 简述图表 2 概况 ). The relationship between these two figures warns us that ________________________________ ( 指出两表所反映的问题 ). </a:t>
            </a:r>
          </a:p>
          <a:p>
            <a:pPr algn="l" defTabSz="914400">
              <a:defRPr sz="4200" b="0">
                <a:uFill>
                  <a:solidFill>
                    <a:srgbClr val="000000"/>
                  </a:solidFill>
                </a:uFill>
                <a:latin typeface="Songti SC Regular"/>
                <a:ea typeface="Songti SC Regular"/>
                <a:cs typeface="Songti SC Regular"/>
                <a:sym typeface="Songti SC Regular"/>
              </a:defRPr>
            </a:pPr>
            <a:r>
              <a:t>However there are many effective methods to _____________ ( 解决这一问题 ). For instance ___________________ ( 解决方法 1). At the same time ________________________ ( 解决方法 2). </a:t>
            </a:r>
          </a:p>
          <a:p>
            <a:pPr algn="l" defTabSz="914400">
              <a:defRPr sz="4200" b="0">
                <a:uFill>
                  <a:solidFill>
                    <a:srgbClr val="000000"/>
                  </a:solidFill>
                </a:uFill>
                <a:latin typeface="Songti SC Regular"/>
                <a:ea typeface="Songti SC Regular"/>
                <a:cs typeface="Songti SC Regular"/>
                <a:sym typeface="Songti SC Regular"/>
              </a:defRPr>
            </a:pPr>
            <a:r>
              <a:t>In a word ________________________________ ( 总结 ). As far as I am concerned the more we understand the situation the better we can do to improve it in the future. Given all these points above I hold the opinion that __________________ ( 重申自己的观点 ). </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44" name="现象解释型模板一…"/>
          <p:cNvSpPr txBox="1"/>
          <p:nvPr/>
        </p:nvSpPr>
        <p:spPr>
          <a:xfrm>
            <a:off x="961917" y="644458"/>
            <a:ext cx="22460165" cy="129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914400">
              <a:defRPr sz="4000" b="0">
                <a:solidFill>
                  <a:schemeClr val="accent5">
                    <a:hueOff val="-82419"/>
                    <a:satOff val="-9513"/>
                    <a:lumOff val="-16343"/>
                  </a:schemeClr>
                </a:solidFill>
                <a:uFill>
                  <a:solidFill>
                    <a:srgbClr val="000000"/>
                  </a:solidFill>
                </a:uFill>
                <a:latin typeface="Songti SC Regular"/>
                <a:ea typeface="Songti SC Regular"/>
                <a:cs typeface="Songti SC Regular"/>
                <a:sym typeface="Songti SC Regular"/>
              </a:defRPr>
            </a:pPr>
            <a:r>
              <a:t>现象解释型模板一</a:t>
            </a:r>
          </a:p>
          <a:p>
            <a:pPr algn="l" defTabSz="914400">
              <a:defRPr sz="4000" b="0">
                <a:uFill>
                  <a:solidFill>
                    <a:srgbClr val="000000"/>
                  </a:solidFill>
                </a:uFill>
                <a:latin typeface="Songti SC Regular"/>
                <a:ea typeface="Songti SC Regular"/>
                <a:cs typeface="Songti SC Regular"/>
                <a:sym typeface="Songti SC Regular"/>
              </a:defRPr>
            </a:pPr>
            <a:r>
              <a:t>Recently,__________.What amaze us most is_________. It is true that_________. There are many reasons explaining_________.</a:t>
            </a:r>
          </a:p>
          <a:p>
            <a:pPr algn="l" defTabSz="914400">
              <a:defRPr sz="4000" b="0">
                <a:uFill>
                  <a:solidFill>
                    <a:srgbClr val="000000"/>
                  </a:solidFill>
                </a:uFill>
                <a:latin typeface="Songti SC Regular"/>
                <a:ea typeface="Songti SC Regular"/>
                <a:cs typeface="Songti SC Regular"/>
                <a:sym typeface="Songti SC Regular"/>
              </a:defRPr>
            </a:pPr>
            <a:r>
              <a:t>The main reason is________.What is more__________.Thirdly,__________.As a result_________.</a:t>
            </a:r>
          </a:p>
          <a:p>
            <a:pPr algn="l" defTabSz="914400">
              <a:defRPr sz="4000" b="0">
                <a:uFill>
                  <a:solidFill>
                    <a:srgbClr val="000000"/>
                  </a:solidFill>
                </a:uFill>
                <a:latin typeface="Songti SC Regular"/>
                <a:ea typeface="Songti SC Regular"/>
                <a:cs typeface="Songti SC Regular"/>
                <a:sym typeface="Songti SC Regular"/>
              </a:defRPr>
            </a:pPr>
            <a:r>
              <a:t>Considering all these,_________.For one thing,________.For another,_________.</a:t>
            </a:r>
          </a:p>
          <a:p>
            <a:pPr algn="l" defTabSz="914400">
              <a:defRPr sz="4000" b="0">
                <a:uFill>
                  <a:solidFill>
                    <a:srgbClr val="000000"/>
                  </a:solidFill>
                </a:uFill>
                <a:latin typeface="Songti SC Regular"/>
                <a:ea typeface="Songti SC Regular"/>
                <a:cs typeface="Songti SC Regular"/>
                <a:sym typeface="Songti SC Regular"/>
              </a:defRPr>
            </a:pPr>
            <a:r>
              <a:t>In conclusion,__________.</a:t>
            </a:r>
          </a:p>
          <a:p>
            <a:pPr algn="l" defTabSz="914400">
              <a:defRPr sz="4000" b="0">
                <a:solidFill>
                  <a:schemeClr val="accent5">
                    <a:lumOff val="-29866"/>
                  </a:schemeClr>
                </a:solidFill>
                <a:uFill>
                  <a:solidFill>
                    <a:srgbClr val="000000"/>
                  </a:solidFill>
                </a:uFill>
                <a:latin typeface="Songti SC Regular"/>
                <a:ea typeface="Songti SC Regular"/>
                <a:cs typeface="Songti SC Regular"/>
                <a:sym typeface="Songti SC Regular"/>
              </a:defRPr>
            </a:pPr>
            <a:r>
              <a:t>现象解释型模板二</a:t>
            </a:r>
          </a:p>
          <a:p>
            <a:pPr algn="l" defTabSz="914400">
              <a:defRPr sz="4000" b="0">
                <a:uFill>
                  <a:solidFill>
                    <a:srgbClr val="000000"/>
                  </a:solidFill>
                </a:uFill>
                <a:latin typeface="Songti SC Regular"/>
                <a:ea typeface="Songti SC Regular"/>
                <a:cs typeface="Songti SC Regular"/>
                <a:sym typeface="Songti SC Regular"/>
              </a:defRPr>
            </a:pPr>
            <a:r>
              <a:t>As is known to all,_______.________seem to get accustomed to_________. In fact,_______.</a:t>
            </a:r>
          </a:p>
          <a:p>
            <a:pPr algn="l" defTabSz="914400">
              <a:defRPr sz="4000" b="0">
                <a:uFill>
                  <a:solidFill>
                    <a:srgbClr val="000000"/>
                  </a:solidFill>
                </a:uFill>
                <a:latin typeface="Songti SC Regular"/>
                <a:ea typeface="Songti SC Regular"/>
                <a:cs typeface="Songti SC Regular"/>
                <a:sym typeface="Songti SC Regular"/>
              </a:defRPr>
            </a:pPr>
            <a:r>
              <a:t>The reasons of________lie in several aspects.</a:t>
            </a:r>
          </a:p>
          <a:p>
            <a:pPr algn="l" defTabSz="914400">
              <a:defRPr sz="4000" b="0">
                <a:uFill>
                  <a:solidFill>
                    <a:srgbClr val="000000"/>
                  </a:solidFill>
                </a:uFill>
                <a:latin typeface="Songti SC Regular"/>
                <a:ea typeface="Songti SC Regular"/>
                <a:cs typeface="Songti SC Regular"/>
                <a:sym typeface="Songti SC Regular"/>
              </a:defRPr>
            </a:pPr>
            <a:r>
              <a:t>Firstly,________.Secondly,________.Thidly,_______.Finaly,_______. As   a matter    of fact,   ______.On the one hand,_________. On the other hand,__________.</a:t>
            </a:r>
          </a:p>
          <a:p>
            <a:pPr algn="l" defTabSz="914400">
              <a:defRPr sz="4000" b="0">
                <a:uFill>
                  <a:solidFill>
                    <a:srgbClr val="000000"/>
                  </a:solidFill>
                </a:uFill>
                <a:latin typeface="Songti SC Regular"/>
                <a:ea typeface="Songti SC Regular"/>
                <a:cs typeface="Songti SC Regular"/>
                <a:sym typeface="Songti SC Regular"/>
              </a:defRPr>
            </a:pPr>
            <a:r>
              <a:t>Therefore,___________.</a:t>
            </a:r>
          </a:p>
          <a:p>
            <a:pPr algn="l" defTabSz="914400">
              <a:defRPr sz="4000" b="0">
                <a:solidFill>
                  <a:schemeClr val="accent5">
                    <a:hueOff val="-82419"/>
                    <a:satOff val="-9513"/>
                    <a:lumOff val="-16343"/>
                  </a:schemeClr>
                </a:solidFill>
                <a:uFill>
                  <a:solidFill>
                    <a:srgbClr val="000000"/>
                  </a:solidFill>
                </a:uFill>
                <a:latin typeface="Songti SC Regular"/>
                <a:ea typeface="Songti SC Regular"/>
                <a:cs typeface="Songti SC Regular"/>
                <a:sym typeface="Songti SC Regular"/>
              </a:defRPr>
            </a:pPr>
            <a:r>
              <a:t>现象解释型模板三</a:t>
            </a:r>
          </a:p>
          <a:p>
            <a:pPr algn="l" defTabSz="914400">
              <a:defRPr sz="4000" b="0">
                <a:uFill>
                  <a:solidFill>
                    <a:srgbClr val="000000"/>
                  </a:solidFill>
                </a:uFill>
                <a:latin typeface="Songti SC Regular"/>
                <a:ea typeface="Songti SC Regular"/>
                <a:cs typeface="Songti SC Regular"/>
                <a:sym typeface="Songti SC Regular"/>
              </a:defRPr>
            </a:pPr>
            <a:r>
              <a:t>Nowadays,_________.For one thing,__________.For another,_________.It is bvious__________.</a:t>
            </a:r>
          </a:p>
          <a:p>
            <a:pPr algn="l" defTabSz="914400">
              <a:defRPr sz="4000" b="0">
                <a:uFill>
                  <a:solidFill>
                    <a:srgbClr val="000000"/>
                  </a:solidFill>
                </a:uFill>
                <a:latin typeface="Songti SC Regular"/>
                <a:ea typeface="Songti SC Regular"/>
                <a:cs typeface="Songti SC Regular"/>
                <a:sym typeface="Songti SC Regular"/>
              </a:defRPr>
            </a:pPr>
            <a:r>
              <a:t>Many remarkable factors contribute to_________. First of all,________.In ddition,_________.Thirdly,_________.As to me,_________.As we know,_________.Besides,__________.</a:t>
            </a:r>
          </a:p>
          <a:p>
            <a:pPr algn="l" defTabSz="914400">
              <a:defRPr sz="4000" b="0">
                <a:uFill>
                  <a:solidFill>
                    <a:srgbClr val="000000"/>
                  </a:solidFill>
                </a:uFill>
                <a:latin typeface="Songti SC Regular"/>
                <a:ea typeface="Songti SC Regular"/>
                <a:cs typeface="Songti SC Regular"/>
                <a:sym typeface="Songti SC Regular"/>
              </a:defRPr>
            </a:pPr>
            <a:r>
              <a:t>In a word,__________.</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46" name="现象解释型叙事类作文专用模板…"/>
          <p:cNvSpPr txBox="1"/>
          <p:nvPr/>
        </p:nvSpPr>
        <p:spPr>
          <a:xfrm>
            <a:off x="961917" y="2696332"/>
            <a:ext cx="22460165" cy="6146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914400">
              <a:defRPr sz="4300" b="0">
                <a:solidFill>
                  <a:schemeClr val="accent5">
                    <a:lumOff val="-29866"/>
                  </a:schemeClr>
                </a:solidFill>
                <a:uFill>
                  <a:solidFill>
                    <a:srgbClr val="000000"/>
                  </a:solidFill>
                </a:uFill>
                <a:latin typeface="Songti SC Regular"/>
                <a:ea typeface="Songti SC Regular"/>
                <a:cs typeface="Songti SC Regular"/>
                <a:sym typeface="Songti SC Regular"/>
              </a:defRPr>
            </a:pPr>
            <a:r>
              <a:t>现象解释型叙事类作文专用模板</a:t>
            </a:r>
          </a:p>
          <a:p>
            <a:pPr algn="l" defTabSz="914400">
              <a:defRPr sz="4300" b="0">
                <a:solidFill>
                  <a:schemeClr val="accent5">
                    <a:lumOff val="-29866"/>
                  </a:schemeClr>
                </a:solidFill>
                <a:uFill>
                  <a:solidFill>
                    <a:srgbClr val="000000"/>
                  </a:solidFill>
                </a:uFill>
                <a:latin typeface="Songti SC Regular"/>
                <a:ea typeface="Songti SC Regular"/>
                <a:cs typeface="Songti SC Regular"/>
                <a:sym typeface="Songti SC Regular"/>
              </a:defRPr>
            </a:pPr>
            <a:endParaRPr/>
          </a:p>
          <a:p>
            <a:pPr algn="l" defTabSz="914400">
              <a:defRPr sz="4200" b="0">
                <a:uFill>
                  <a:solidFill>
                    <a:srgbClr val="000000"/>
                  </a:solidFill>
                </a:uFill>
                <a:latin typeface="Songti SC Regular"/>
                <a:ea typeface="Songti SC Regular"/>
                <a:cs typeface="Songti SC Regular"/>
                <a:sym typeface="Songti SC Regular"/>
              </a:defRPr>
            </a:pPr>
            <a:r>
              <a:t>It so happened that_________. Just at the moment,_________. It impressed me most because________.What hanppened was_________.</a:t>
            </a:r>
          </a:p>
          <a:p>
            <a:pPr algn="l" defTabSz="914400">
              <a:defRPr sz="4200" b="0">
                <a:uFill>
                  <a:solidFill>
                    <a:srgbClr val="000000"/>
                  </a:solidFill>
                </a:uFill>
                <a:latin typeface="Songti SC Regular"/>
                <a:ea typeface="Songti SC Regular"/>
                <a:cs typeface="Songti SC Regular"/>
                <a:sym typeface="Songti SC Regular"/>
              </a:defRPr>
            </a:pPr>
            <a:r>
              <a:t>At first,__________.Almost at the same time,_________.What’s more,___________.As a result,___________.As I understand,___________.  On the one hand,___________. On the other hand,___________.</a:t>
            </a:r>
          </a:p>
          <a:p>
            <a:pPr algn="l" defTabSz="914400">
              <a:defRPr sz="4200" b="0">
                <a:uFill>
                  <a:solidFill>
                    <a:srgbClr val="000000"/>
                  </a:solidFill>
                </a:uFill>
                <a:latin typeface="Songti SC Regular"/>
                <a:ea typeface="Songti SC Regular"/>
                <a:cs typeface="Songti SC Regular"/>
                <a:sym typeface="Songti SC Regular"/>
              </a:defRPr>
            </a:pPr>
            <a:r>
              <a:t>Therefpre,____________.</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48" name="对比选择型模板一…"/>
          <p:cNvSpPr txBox="1"/>
          <p:nvPr/>
        </p:nvSpPr>
        <p:spPr>
          <a:xfrm>
            <a:off x="961917" y="406400"/>
            <a:ext cx="22460165" cy="129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914400">
              <a:defRPr sz="4000" b="0">
                <a:solidFill>
                  <a:schemeClr val="accent5">
                    <a:lumOff val="-29866"/>
                  </a:schemeClr>
                </a:solidFill>
                <a:uFill>
                  <a:solidFill>
                    <a:srgbClr val="000000"/>
                  </a:solidFill>
                </a:uFill>
                <a:latin typeface="Songti SC Regular"/>
                <a:ea typeface="Songti SC Regular"/>
                <a:cs typeface="Songti SC Regular"/>
                <a:sym typeface="Songti SC Regular"/>
              </a:defRPr>
            </a:pPr>
            <a:r>
              <a:t>对比选择型模板一</a:t>
            </a:r>
          </a:p>
          <a:p>
            <a:pPr algn="l" defTabSz="914400">
              <a:defRPr sz="4000" b="0">
                <a:uFill>
                  <a:solidFill>
                    <a:srgbClr val="000000"/>
                  </a:solidFill>
                </a:uFill>
                <a:latin typeface="Songti SC Regular"/>
                <a:ea typeface="Songti SC Regular"/>
                <a:cs typeface="Songti SC Regular"/>
                <a:sym typeface="Songti SC Regular"/>
              </a:defRPr>
            </a:pPr>
            <a:r>
              <a:t>Recently,we may hear quite different opinions__________.Most people take it for granted that________.However,others hold________.A dominant idea is that_______.In this view,_______.Nevertheless,the objectors think________. They argue that________.As to me,I prefer________. On the one hand,________.On the other hand,________.Therefore,_________.</a:t>
            </a:r>
          </a:p>
          <a:p>
            <a:pPr algn="l" defTabSz="914400">
              <a:defRPr sz="4000" b="0">
                <a:uFill>
                  <a:solidFill>
                    <a:srgbClr val="000000"/>
                  </a:solidFill>
                </a:uFill>
                <a:latin typeface="Songti SC Regular"/>
                <a:ea typeface="Songti SC Regular"/>
                <a:cs typeface="Songti SC Regular"/>
                <a:sym typeface="Songti SC Regular"/>
              </a:defRPr>
            </a:pPr>
            <a:r>
              <a:t>In conclusion,_________.</a:t>
            </a:r>
          </a:p>
          <a:p>
            <a:pPr algn="l" defTabSz="914400">
              <a:defRPr sz="4000" b="0">
                <a:solidFill>
                  <a:schemeClr val="accent5">
                    <a:lumOff val="-29866"/>
                  </a:schemeClr>
                </a:solidFill>
                <a:uFill>
                  <a:solidFill>
                    <a:srgbClr val="000000"/>
                  </a:solidFill>
                </a:uFill>
                <a:latin typeface="Songti SC Regular"/>
                <a:ea typeface="Songti SC Regular"/>
                <a:cs typeface="Songti SC Regular"/>
                <a:sym typeface="Songti SC Regular"/>
              </a:defRPr>
            </a:pPr>
            <a:r>
              <a:t>对比选择型模板二</a:t>
            </a:r>
          </a:p>
          <a:p>
            <a:pPr algn="l" defTabSz="914400">
              <a:defRPr sz="4000" b="0">
                <a:uFill>
                  <a:solidFill>
                    <a:srgbClr val="000000"/>
                  </a:solidFill>
                </a:uFill>
                <a:latin typeface="Songti SC Regular"/>
                <a:ea typeface="Songti SC Regular"/>
                <a:cs typeface="Songti SC Regular"/>
                <a:sym typeface="Songti SC Regular"/>
              </a:defRPr>
            </a:pPr>
            <a:r>
              <a:t>There is a heated debate over_________. It is commonly accepted that_________. In contrast,others_________.Those who hold the first opinion suggest________.In their view,__________.However,others think__________.They argue that___________.Considering one after another,I stand on the side of_______.First of all,__________.Further more,__________.Thirdly,___________.Therefore,___________.</a:t>
            </a:r>
          </a:p>
          <a:p>
            <a:pPr algn="l" defTabSz="914400">
              <a:defRPr sz="4000" b="0">
                <a:solidFill>
                  <a:schemeClr val="accent5">
                    <a:lumOff val="-29866"/>
                  </a:schemeClr>
                </a:solidFill>
                <a:uFill>
                  <a:solidFill>
                    <a:srgbClr val="000000"/>
                  </a:solidFill>
                </a:uFill>
                <a:latin typeface="Songti SC Regular"/>
                <a:ea typeface="Songti SC Regular"/>
                <a:cs typeface="Songti SC Regular"/>
                <a:sym typeface="Songti SC Regular"/>
              </a:defRPr>
            </a:pPr>
            <a:r>
              <a:t>对比选择型模板三</a:t>
            </a:r>
          </a:p>
          <a:p>
            <a:pPr algn="l" defTabSz="914400">
              <a:defRPr sz="4000" b="0">
                <a:uFill>
                  <a:solidFill>
                    <a:srgbClr val="000000"/>
                  </a:solidFill>
                </a:uFill>
                <a:latin typeface="Songti SC Regular"/>
                <a:ea typeface="Songti SC Regular"/>
                <a:cs typeface="Songti SC Regular"/>
                <a:sym typeface="Songti SC Regular"/>
              </a:defRPr>
            </a:pPr>
            <a:r>
              <a:t>Different people will offer quite different ideas________.Many people assert__________.However,others believe__________.Some may proclaim___________.They mainlain such an idea because_________.In contrast,the objectors think__________.The argue  that_________.As far as I am concerned,I agree to_________.First,________.Second,________.</a:t>
            </a:r>
          </a:p>
          <a:p>
            <a:pPr algn="l" defTabSz="914400">
              <a:defRPr sz="4000" b="0">
                <a:uFill>
                  <a:solidFill>
                    <a:srgbClr val="000000"/>
                  </a:solidFill>
                </a:uFill>
                <a:latin typeface="Songti SC Regular"/>
                <a:ea typeface="Songti SC Regular"/>
                <a:cs typeface="Songti SC Regular"/>
                <a:sym typeface="Songti SC Regular"/>
              </a:defRPr>
            </a:pPr>
            <a:r>
              <a:t>Last but least,________.In a word,_________.</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50" name="问题解决型模板一…"/>
          <p:cNvSpPr txBox="1"/>
          <p:nvPr/>
        </p:nvSpPr>
        <p:spPr>
          <a:xfrm>
            <a:off x="961917" y="654049"/>
            <a:ext cx="22460165" cy="1240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914400">
              <a:defRPr sz="4100" b="0">
                <a:solidFill>
                  <a:schemeClr val="accent5">
                    <a:lumOff val="-29866"/>
                  </a:schemeClr>
                </a:solidFill>
                <a:uFill>
                  <a:solidFill>
                    <a:srgbClr val="000000"/>
                  </a:solidFill>
                </a:uFill>
                <a:latin typeface="Songti SC Regular"/>
                <a:ea typeface="Songti SC Regular"/>
                <a:cs typeface="Songti SC Regular"/>
                <a:sym typeface="Songti SC Regular"/>
              </a:defRPr>
            </a:pPr>
            <a:r>
              <a:t>问题解决型模板一</a:t>
            </a:r>
          </a:p>
          <a:p>
            <a:pPr algn="l" defTabSz="914400">
              <a:defRPr sz="4100" b="0">
                <a:uFill>
                  <a:solidFill>
                    <a:srgbClr val="000000"/>
                  </a:solidFill>
                </a:uFill>
                <a:latin typeface="Songti SC Regular"/>
                <a:ea typeface="Songti SC Regular"/>
                <a:cs typeface="Songti SC Regular"/>
                <a:sym typeface="Songti SC Regular"/>
              </a:defRPr>
            </a:pPr>
            <a:r>
              <a:t>With the_______of________,________.( 问题出现的背景 ) So it is of graet importance for us to_________.On the one hand,________.On the other hand,_________. However,we have figured out many ways to________. Firstly,________. So long as__________.Secondly,_________.Thirdly,_________.In fact,________.That is because________.In a word,_________.</a:t>
            </a:r>
          </a:p>
          <a:p>
            <a:pPr algn="l" defTabSz="914400">
              <a:defRPr sz="4100" b="0">
                <a:solidFill>
                  <a:schemeClr val="accent5">
                    <a:lumOff val="-29866"/>
                  </a:schemeClr>
                </a:solidFill>
                <a:uFill>
                  <a:solidFill>
                    <a:srgbClr val="000000"/>
                  </a:solidFill>
                </a:uFill>
                <a:latin typeface="Songti SC Regular"/>
                <a:ea typeface="Songti SC Regular"/>
                <a:cs typeface="Songti SC Regular"/>
                <a:sym typeface="Songti SC Regular"/>
              </a:defRPr>
            </a:pPr>
            <a:r>
              <a:t>问题解决型模板二</a:t>
            </a:r>
          </a:p>
          <a:p>
            <a:pPr algn="l" defTabSz="914400">
              <a:defRPr sz="4100" b="0">
                <a:uFill>
                  <a:solidFill>
                    <a:srgbClr val="000000"/>
                  </a:solidFill>
                </a:uFill>
                <a:latin typeface="Songti SC Regular"/>
                <a:ea typeface="Songti SC Regular"/>
                <a:cs typeface="Songti SC Regular"/>
                <a:sym typeface="Songti SC Regular"/>
              </a:defRPr>
            </a:pPr>
            <a:r>
              <a:t>There has been a discussion recently about________.It is true to the present situation that_________.But_________.As is known to all,there are many ways________.First of all,_______.Further more,_______.Last but not least,________.So it is high time for us to_______.That is because_______.Secondly,_________. Thirdy,__________. All in all,_________.</a:t>
            </a:r>
          </a:p>
          <a:p>
            <a:pPr algn="l" defTabSz="914400">
              <a:defRPr sz="4100" b="0">
                <a:solidFill>
                  <a:schemeClr val="accent5">
                    <a:lumOff val="-29866"/>
                  </a:schemeClr>
                </a:solidFill>
                <a:uFill>
                  <a:solidFill>
                    <a:srgbClr val="000000"/>
                  </a:solidFill>
                </a:uFill>
                <a:latin typeface="Songti SC Regular"/>
                <a:ea typeface="Songti SC Regular"/>
                <a:cs typeface="Songti SC Regular"/>
                <a:sym typeface="Songti SC Regular"/>
              </a:defRPr>
            </a:pPr>
            <a:r>
              <a:t>问题解决型模板三</a:t>
            </a:r>
          </a:p>
          <a:p>
            <a:pPr algn="l" defTabSz="914400">
              <a:defRPr sz="4100" b="0">
                <a:uFill>
                  <a:solidFill>
                    <a:srgbClr val="000000"/>
                  </a:solidFill>
                </a:uFill>
                <a:latin typeface="Songti SC Regular"/>
                <a:ea typeface="Songti SC Regular"/>
                <a:cs typeface="Songti SC Regular"/>
                <a:sym typeface="Songti SC Regular"/>
              </a:defRPr>
            </a:pPr>
            <a:r>
              <a:t>Nowadays,there is a growing concern on_______.It is certain that________.However,_________.</a:t>
            </a:r>
          </a:p>
          <a:p>
            <a:pPr algn="l" defTabSz="914400">
              <a:defRPr sz="4100" b="0">
                <a:uFill>
                  <a:solidFill>
                    <a:srgbClr val="000000"/>
                  </a:solidFill>
                </a:uFill>
                <a:latin typeface="Songti SC Regular"/>
                <a:ea typeface="Songti SC Regular"/>
                <a:cs typeface="Songti SC Regular"/>
                <a:sym typeface="Songti SC Regular"/>
              </a:defRPr>
            </a:pPr>
            <a:r>
              <a:t>It well cause many serious results if_______.Firstly,________.Secondly,________.Finaly,________.In spite of all these,there are still many ways________.First of all,________.In addition,________.Thirdly,_________.Only in this way,_________.</a:t>
            </a:r>
          </a:p>
          <a:p>
            <a:pPr algn="l" defTabSz="914400">
              <a:defRPr sz="4100" b="0">
                <a:uFill>
                  <a:solidFill>
                    <a:srgbClr val="000000"/>
                  </a:solidFill>
                </a:uFill>
                <a:latin typeface="Songti SC Regular"/>
                <a:ea typeface="Songti SC Regular"/>
                <a:cs typeface="Songti SC Regular"/>
                <a:sym typeface="Songti SC Regular"/>
              </a:defRPr>
            </a:pPr>
            <a:r>
              <a:t>12.In a word__________. </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52"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3" name="圆角矩形"/>
          <p:cNvSpPr/>
          <p:nvPr/>
        </p:nvSpPr>
        <p:spPr>
          <a:xfrm>
            <a:off x="1312507" y="569249"/>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4"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255"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256"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257"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258" name="全国大学英语四、六级考试作文题评分原则…"/>
          <p:cNvSpPr txBox="1"/>
          <p:nvPr/>
        </p:nvSpPr>
        <p:spPr>
          <a:xfrm>
            <a:off x="4163777" y="508000"/>
            <a:ext cx="19738250" cy="12700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4300" b="0">
                <a:latin typeface="Songti SC Regular"/>
                <a:ea typeface="Songti SC Regular"/>
                <a:cs typeface="Songti SC Regular"/>
                <a:sym typeface="Songti SC Regular"/>
              </a:defRPr>
            </a:pPr>
            <a:r>
              <a:t>全国大学英语四、六级考试作文题评分原则</a:t>
            </a:r>
            <a:endParaRPr>
              <a:latin typeface="Times"/>
              <a:ea typeface="Times"/>
              <a:cs typeface="Times"/>
              <a:sym typeface="Times"/>
            </a:endParaRPr>
          </a:p>
          <a:p>
            <a:pPr algn="l" defTabSz="457200">
              <a:defRPr sz="4300" b="0">
                <a:latin typeface="Songti SC Regular"/>
                <a:ea typeface="Songti SC Regular"/>
                <a:cs typeface="Songti SC Regular"/>
                <a:sym typeface="Songti SC Regular"/>
              </a:defRPr>
            </a:pPr>
            <a:endParaRPr>
              <a:latin typeface="Times"/>
              <a:ea typeface="Times"/>
              <a:cs typeface="Times"/>
              <a:sym typeface="Times"/>
            </a:endParaRPr>
          </a:p>
          <a:p>
            <a:pPr marL="796395" indent="-796395" algn="l" defTabSz="457200">
              <a:buSzPct val="100000"/>
              <a:buAutoNum type="arabicPeriod"/>
              <a:defRPr sz="4300" b="0">
                <a:latin typeface="Songti SC Regular"/>
                <a:ea typeface="Songti SC Regular"/>
                <a:cs typeface="Songti SC Regular"/>
                <a:sym typeface="Songti SC Regular"/>
              </a:defRPr>
            </a:pPr>
            <a:r>
              <a:rPr>
                <a:latin typeface="Times"/>
                <a:ea typeface="Times"/>
                <a:cs typeface="Times"/>
                <a:sym typeface="Times"/>
              </a:rPr>
              <a:t>CET </a:t>
            </a:r>
            <a:r>
              <a:t>检查考生是否达到大学英语教学大纲规定的四级和六级教学要求，对作文的评判应以此要求为准则。</a:t>
            </a:r>
          </a:p>
          <a:p>
            <a:pPr algn="l" defTabSz="457200">
              <a:defRPr sz="4300" b="0">
                <a:latin typeface="Songti SC Regular"/>
                <a:ea typeface="Songti SC Regular"/>
                <a:cs typeface="Songti SC Regular"/>
                <a:sym typeface="Songti SC Regular"/>
              </a:defRPr>
            </a:pPr>
            <a:endParaRPr>
              <a:latin typeface="Times"/>
              <a:ea typeface="Times"/>
              <a:cs typeface="Times"/>
              <a:sym typeface="Times"/>
            </a:endParaRPr>
          </a:p>
          <a:p>
            <a:pPr algn="l" defTabSz="457200">
              <a:defRPr sz="4300" b="0">
                <a:latin typeface="Songti SC Regular"/>
                <a:ea typeface="Songti SC Regular"/>
                <a:cs typeface="Songti SC Regular"/>
                <a:sym typeface="Songti SC Regular"/>
              </a:defRPr>
            </a:pPr>
            <a:r>
              <a:rPr>
                <a:latin typeface="Times"/>
                <a:ea typeface="Times"/>
                <a:cs typeface="Times"/>
                <a:sym typeface="Times"/>
              </a:rPr>
              <a:t>2.   CET </a:t>
            </a:r>
            <a:r>
              <a:t>作文题采用总体评分</a:t>
            </a:r>
            <a:r>
              <a:rPr>
                <a:latin typeface="Times"/>
                <a:ea typeface="Times"/>
                <a:cs typeface="Times"/>
                <a:sym typeface="Times"/>
              </a:rPr>
              <a:t> (</a:t>
            </a:r>
            <a:r>
              <a:rPr>
                <a:latin typeface="华文宋体"/>
                <a:ea typeface="华文宋体"/>
                <a:cs typeface="华文宋体"/>
                <a:sym typeface="华文宋体"/>
              </a:rPr>
              <a:t>Global Scoring)</a:t>
            </a:r>
            <a:r>
              <a:rPr>
                <a:latin typeface="Times"/>
                <a:ea typeface="Times"/>
                <a:cs typeface="Times"/>
                <a:sym typeface="Times"/>
              </a:rPr>
              <a:t> </a:t>
            </a:r>
            <a:r>
              <a:t>方法。</a:t>
            </a:r>
          </a:p>
          <a:p>
            <a:pPr algn="l" defTabSz="457200">
              <a:defRPr sz="4300" b="0">
                <a:latin typeface="Songti SC Regular"/>
                <a:ea typeface="Songti SC Regular"/>
                <a:cs typeface="Songti SC Regular"/>
                <a:sym typeface="Songti SC Regular"/>
              </a:defRPr>
            </a:pPr>
            <a:r>
              <a:t>  阅卷人员就总的印象给出奖励分</a:t>
            </a:r>
            <a:r>
              <a:rPr>
                <a:latin typeface="Times"/>
                <a:ea typeface="Times"/>
                <a:cs typeface="Times"/>
                <a:sym typeface="Times"/>
              </a:rPr>
              <a:t> (Award Scores),  </a:t>
            </a:r>
            <a:r>
              <a:t>而不是按语言点的错误数目扣分。</a:t>
            </a:r>
          </a:p>
          <a:p>
            <a:pPr algn="l" defTabSz="457200">
              <a:defRPr sz="4300" b="0">
                <a:latin typeface="Songti SC Regular"/>
                <a:ea typeface="Songti SC Regular"/>
                <a:cs typeface="Songti SC Regular"/>
                <a:sym typeface="Songti SC Regular"/>
              </a:defRPr>
            </a:pPr>
            <a:endParaRPr>
              <a:latin typeface="Times"/>
              <a:ea typeface="Times"/>
              <a:cs typeface="Times"/>
              <a:sym typeface="Times"/>
            </a:endParaRPr>
          </a:p>
          <a:p>
            <a:pPr algn="l" defTabSz="457200">
              <a:defRPr sz="4300" b="0">
                <a:latin typeface="Songti SC Regular"/>
                <a:ea typeface="Songti SC Regular"/>
                <a:cs typeface="Songti SC Regular"/>
                <a:sym typeface="Songti SC Regular"/>
              </a:defRPr>
            </a:pPr>
            <a:r>
              <a:rPr>
                <a:latin typeface="Times"/>
                <a:ea typeface="Times"/>
                <a:cs typeface="Times"/>
                <a:sym typeface="Times"/>
              </a:rPr>
              <a:t>3.   </a:t>
            </a:r>
            <a:r>
              <a:t>从内容和语言两个方面对作文进行综合评判。内容和语言是一个统</a:t>
            </a:r>
            <a:r>
              <a:rPr>
                <a:latin typeface="Times"/>
                <a:ea typeface="Times"/>
                <a:cs typeface="Times"/>
                <a:sym typeface="Times"/>
              </a:rPr>
              <a:t> </a:t>
            </a:r>
            <a:r>
              <a:t>一</a:t>
            </a:r>
            <a:r>
              <a:rPr>
                <a:latin typeface="Times"/>
                <a:ea typeface="Times"/>
                <a:cs typeface="Times"/>
                <a:sym typeface="Times"/>
              </a:rPr>
              <a:t> </a:t>
            </a:r>
            <a:r>
              <a:t>体。作文应表达题目所规定</a:t>
            </a:r>
            <a:r>
              <a:rPr>
                <a:latin typeface="Times"/>
                <a:ea typeface="Times"/>
                <a:cs typeface="Times"/>
                <a:sym typeface="Times"/>
              </a:rPr>
              <a:t> </a:t>
            </a:r>
            <a:r>
              <a:t>的内容，而内容要通过语言来表达。要考虑作文是否切题，是否充分表达思想，也要考虑是否用英语</a:t>
            </a:r>
            <a:r>
              <a:rPr>
                <a:latin typeface="Times"/>
                <a:ea typeface="Times"/>
                <a:cs typeface="Times"/>
                <a:sym typeface="Times"/>
              </a:rPr>
              <a:t> </a:t>
            </a:r>
            <a:r>
              <a:t>清楚而合适地表达思想，也就是要考虑语言上的错误是否造成理解上的障碍。</a:t>
            </a:r>
          </a:p>
          <a:p>
            <a:pPr algn="l" defTabSz="457200">
              <a:defRPr sz="4300" b="0">
                <a:latin typeface="Songti SC Regular"/>
                <a:ea typeface="Songti SC Regular"/>
                <a:cs typeface="Songti SC Regular"/>
                <a:sym typeface="Songti SC Regular"/>
              </a:defRPr>
            </a:pPr>
            <a:endParaRPr>
              <a:latin typeface="Times"/>
              <a:ea typeface="Times"/>
              <a:cs typeface="Times"/>
              <a:sym typeface="Times"/>
            </a:endParaRPr>
          </a:p>
          <a:p>
            <a:pPr algn="l" defTabSz="457200">
              <a:defRPr sz="4300" b="0">
                <a:latin typeface="Songti SC Regular"/>
                <a:ea typeface="Songti SC Regular"/>
                <a:cs typeface="Songti SC Regular"/>
                <a:sym typeface="Songti SC Regular"/>
              </a:defRPr>
            </a:pPr>
            <a:r>
              <a:rPr>
                <a:latin typeface="Times"/>
                <a:ea typeface="Times"/>
                <a:cs typeface="Times"/>
                <a:sym typeface="Times"/>
              </a:rPr>
              <a:t>4.   </a:t>
            </a:r>
            <a:r>
              <a:t>避免趋中倾向。该给高分的给高分，包括满分；该给低分给低分，包括零分。一名阅卷人员在所</a:t>
            </a:r>
            <a:r>
              <a:rPr>
                <a:latin typeface="Times"/>
                <a:ea typeface="Times"/>
                <a:cs typeface="Times"/>
                <a:sym typeface="Times"/>
              </a:rPr>
              <a:t> </a:t>
            </a:r>
            <a:r>
              <a:t>评阅的全部作文卷中不应只给中间的几种分数。</a:t>
            </a:r>
          </a:p>
          <a:p>
            <a:pPr algn="l" defTabSz="457200">
              <a:defRPr sz="4300" b="0">
                <a:latin typeface="Songti SC Regular"/>
                <a:ea typeface="Songti SC Regular"/>
                <a:cs typeface="Songti SC Regular"/>
                <a:sym typeface="Songti SC Regular"/>
              </a:defRPr>
            </a:pPr>
            <a:endParaRPr>
              <a:latin typeface="Times"/>
              <a:ea typeface="Times"/>
              <a:cs typeface="Times"/>
              <a:sym typeface="Times"/>
            </a:endParaRPr>
          </a:p>
          <a:p>
            <a:pPr algn="l" defTabSz="457200">
              <a:defRPr sz="4300" b="0">
                <a:latin typeface="Songti SC Regular"/>
                <a:ea typeface="Songti SC Regular"/>
                <a:cs typeface="Songti SC Regular"/>
                <a:sym typeface="Songti SC Regular"/>
              </a:defRPr>
            </a:pPr>
            <a:r>
              <a:rPr>
                <a:latin typeface="Times"/>
                <a:ea typeface="Times"/>
                <a:cs typeface="Times"/>
                <a:sym typeface="Times"/>
              </a:rPr>
              <a:t>5.   </a:t>
            </a:r>
            <a:r>
              <a:t>所发样卷一律不得翻印，严禁出版，一经发现，必予追究。</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F5F5F5"/>
        </a:solidFill>
        <a:effectLst/>
      </p:bgPr>
    </p:bg>
    <p:spTree>
      <p:nvGrpSpPr>
        <p:cNvPr id="1" name=""/>
        <p:cNvGrpSpPr/>
        <p:nvPr/>
      </p:nvGrpSpPr>
      <p:grpSpPr>
        <a:xfrm>
          <a:off x="0" y="0"/>
          <a:ext cx="0" cy="0"/>
          <a:chOff x="0" y="0"/>
          <a:chExt cx="0" cy="0"/>
        </a:xfrm>
      </p:grpSpPr>
      <p:sp>
        <p:nvSpPr>
          <p:cNvPr id="152" name="圆角矩形"/>
          <p:cNvSpPr/>
          <p:nvPr/>
        </p:nvSpPr>
        <p:spPr>
          <a:xfrm>
            <a:off x="4301101" y="10511738"/>
            <a:ext cx="15781798" cy="1270001"/>
          </a:xfrm>
          <a:prstGeom prst="roundRect">
            <a:avLst>
              <a:gd name="adj" fmla="val 15000"/>
            </a:avLst>
          </a:prstGeom>
          <a:solidFill>
            <a:srgbClr val="FF26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 name="8：40——9：00            试音时间…"/>
          <p:cNvSpPr txBox="1"/>
          <p:nvPr/>
        </p:nvSpPr>
        <p:spPr>
          <a:xfrm>
            <a:off x="2675889" y="2020302"/>
            <a:ext cx="19032221" cy="7498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426719" lvl="2" indent="-426719" algn="l" defTabSz="355600">
              <a:lnSpc>
                <a:spcPct val="120000"/>
              </a:lnSpc>
              <a:buSzPct val="125000"/>
              <a:buFont typeface="Menlo"/>
              <a:buChar char="•"/>
              <a:defRPr sz="5000" b="0"/>
            </a:pPr>
            <a:r>
              <a:t> 8：40——9：00            试音时间</a:t>
            </a:r>
          </a:p>
          <a:p>
            <a:pPr marL="426719" lvl="2" indent="-426719" algn="l" defTabSz="355600">
              <a:lnSpc>
                <a:spcPct val="120000"/>
              </a:lnSpc>
              <a:buSzPct val="125000"/>
              <a:buFont typeface="Menlo"/>
              <a:buChar char="•"/>
              <a:defRPr sz="5000" b="0"/>
            </a:pPr>
            <a:r>
              <a:t>	9：00——9：10            阅读考场注意事项，发放考卷，贴条形码</a:t>
            </a:r>
          </a:p>
          <a:p>
            <a:pPr marL="426719" indent="-426719" algn="l" defTabSz="355600">
              <a:lnSpc>
                <a:spcPct val="120000"/>
              </a:lnSpc>
              <a:buSzPct val="125000"/>
              <a:buFont typeface="Menlo"/>
              <a:buChar char="•"/>
              <a:defRPr sz="5000" b="0"/>
            </a:pPr>
            <a:r>
              <a:t>	9：10——9：40            </a:t>
            </a:r>
            <a:r>
              <a:rPr>
                <a:solidFill>
                  <a:srgbClr val="FF2600"/>
                </a:solidFill>
              </a:rPr>
              <a:t>作文</a:t>
            </a:r>
            <a:r>
              <a:t>考试阶段</a:t>
            </a:r>
          </a:p>
          <a:p>
            <a:pPr marL="426719" indent="-426719" algn="l" defTabSz="355600">
              <a:lnSpc>
                <a:spcPct val="120000"/>
              </a:lnSpc>
              <a:buSzPct val="125000"/>
              <a:buFont typeface="Menlo"/>
              <a:buChar char="•"/>
              <a:defRPr sz="5000" b="0"/>
            </a:pPr>
            <a:r>
              <a:t>	9：40——10：05          </a:t>
            </a:r>
            <a:r>
              <a:rPr>
                <a:solidFill>
                  <a:srgbClr val="FF2600"/>
                </a:solidFill>
              </a:rPr>
              <a:t>听力</a:t>
            </a:r>
            <a:r>
              <a:t>测试</a:t>
            </a:r>
          </a:p>
          <a:p>
            <a:pPr marL="426719" indent="-426719" algn="l" defTabSz="355600">
              <a:lnSpc>
                <a:spcPct val="120000"/>
              </a:lnSpc>
              <a:buSzPct val="125000"/>
              <a:buFont typeface="Menlo"/>
              <a:buChar char="•"/>
              <a:defRPr sz="5000" b="0"/>
            </a:pPr>
            <a:r>
              <a:t>10：05——10：10         </a:t>
            </a:r>
            <a:r>
              <a:rPr cap="all">
                <a:ln w="12700" cap="flat">
                  <a:solidFill>
                    <a:schemeClr val="accent1"/>
                  </a:solidFill>
                  <a:prstDash val="solid"/>
                  <a:miter lim="400000"/>
                </a:ln>
                <a:solidFill>
                  <a:schemeClr val="accent1">
                    <a:lumOff val="16847"/>
                  </a:schemeClr>
                </a:solidFill>
                <a:effectLst>
                  <a:outerShdw blurRad="12700" dist="63500" dir="2160000" rotWithShape="0">
                    <a:srgbClr val="000000">
                      <a:alpha val="10000"/>
                    </a:srgbClr>
                  </a:outerShdw>
                </a:effectLst>
              </a:rPr>
              <a:t>收</a:t>
            </a:r>
            <a:r>
              <a:rPr cap="all">
                <a:ln w="12700" cap="flat">
                  <a:solidFill>
                    <a:schemeClr val="accent1"/>
                  </a:solidFill>
                  <a:prstDash val="solid"/>
                  <a:miter lim="400000"/>
                </a:ln>
                <a:solidFill>
                  <a:schemeClr val="accent1">
                    <a:lumOff val="16847"/>
                  </a:schemeClr>
                </a:solidFill>
                <a:effectLst>
                  <a:outerShdw blurRad="12700" dist="63500" dir="2160000" rotWithShape="0">
                    <a:srgbClr val="000000">
                      <a:alpha val="10000"/>
                    </a:srgbClr>
                  </a:outerShdw>
                </a:effectLst>
                <a:hlinkClick r:id="rId2"/>
              </a:rPr>
              <a:t>答题卡</a:t>
            </a:r>
            <a:r>
              <a:rPr cap="all">
                <a:ln w="12700" cap="flat">
                  <a:solidFill>
                    <a:schemeClr val="accent1"/>
                  </a:solidFill>
                  <a:prstDash val="solid"/>
                  <a:miter lim="400000"/>
                </a:ln>
                <a:solidFill>
                  <a:schemeClr val="accent1">
                    <a:lumOff val="16847"/>
                  </a:schemeClr>
                </a:solidFill>
                <a:effectLst>
                  <a:outerShdw blurRad="12700" dist="63500" dir="2160000" rotWithShape="0">
                    <a:srgbClr val="000000">
                      <a:alpha val="10000"/>
                    </a:srgbClr>
                  </a:outerShdw>
                </a:effectLst>
              </a:rPr>
              <a:t>1</a:t>
            </a:r>
          </a:p>
          <a:p>
            <a:pPr marL="426719" indent="-426719" algn="l" defTabSz="355600">
              <a:lnSpc>
                <a:spcPct val="120000"/>
              </a:lnSpc>
              <a:buSzPct val="125000"/>
              <a:buFont typeface="Menlo"/>
              <a:buChar char="•"/>
              <a:defRPr sz="5000" b="0"/>
            </a:pPr>
            <a:r>
              <a:t>	听力结束后完成剩余考项（阅读和翻译）</a:t>
            </a:r>
          </a:p>
          <a:p>
            <a:pPr marL="426719" indent="-426719" algn="l" defTabSz="355600">
              <a:lnSpc>
                <a:spcPct val="120000"/>
              </a:lnSpc>
              <a:buSzPct val="125000"/>
              <a:buFont typeface="Menlo"/>
              <a:buChar char="•"/>
              <a:defRPr sz="5000" b="0">
                <a:latin typeface="PingFang SC Regular"/>
                <a:ea typeface="PingFang SC Regular"/>
                <a:cs typeface="PingFang SC Regular"/>
                <a:sym typeface="PingFang SC Regular"/>
              </a:defRPr>
            </a:pPr>
            <a:r>
              <a:rPr>
                <a:latin typeface="Helvetica Neue"/>
                <a:ea typeface="Helvetica Neue"/>
                <a:cs typeface="Helvetica Neue"/>
                <a:sym typeface="Helvetica Neue"/>
              </a:rPr>
              <a:t>	11</a:t>
            </a:r>
            <a:r>
              <a:t>：</a:t>
            </a:r>
            <a:r>
              <a:rPr>
                <a:latin typeface="Helvetica Neue"/>
                <a:ea typeface="Helvetica Neue"/>
                <a:cs typeface="Helvetica Neue"/>
                <a:sym typeface="Helvetica Neue"/>
              </a:rPr>
              <a:t>20</a:t>
            </a:r>
            <a:r>
              <a:t>全部考试结束</a:t>
            </a:r>
          </a:p>
        </p:txBody>
      </p:sp>
      <p:sp>
        <p:nvSpPr>
          <p:cNvPr id="154" name="做听力时，直接涂卡"/>
          <p:cNvSpPr txBox="1"/>
          <p:nvPr/>
        </p:nvSpPr>
        <p:spPr>
          <a:xfrm>
            <a:off x="8705850" y="10562538"/>
            <a:ext cx="6972301" cy="1168401"/>
          </a:xfrm>
          <a:prstGeom prst="rect">
            <a:avLst/>
          </a:prstGeom>
          <a:ln w="12700">
            <a:miter lim="400000"/>
          </a:ln>
          <a:effectLst>
            <a:outerShdw blurRad="63500" dist="25400" dir="5400000" rotWithShape="0">
              <a:srgbClr val="FFFFFF">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Helvetica Neue Light"/>
                <a:ea typeface="Helvetica Neue Light"/>
                <a:cs typeface="Helvetica Neue Light"/>
                <a:sym typeface="Helvetica Neue Light"/>
              </a:defRPr>
            </a:lvl1pPr>
          </a:lstStyle>
          <a:p>
            <a:r>
              <a:t>做听力时，直接涂卡</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med" p14:dur="600">
        <p15:prstTrans prst="fallOver"/>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1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15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p:tmAbs val="0"/>
                                  </p:iterate>
                                  <p:childTnLst>
                                    <p:set>
                                      <p:cBhvr>
                                        <p:cTn id="18" fill="hold"/>
                                        <p:tgtEl>
                                          <p:spTgt spid="15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p:tmAbs val="0"/>
                                  </p:iterate>
                                  <p:childTnLst>
                                    <p:set>
                                      <p:cBhvr>
                                        <p:cTn id="22" fill="hold"/>
                                        <p:tgtEl>
                                          <p:spTgt spid="15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p:tmAbs val="0"/>
                                  </p:iterate>
                                  <p:childTnLst>
                                    <p:set>
                                      <p:cBhvr>
                                        <p:cTn id="26" fill="hold"/>
                                        <p:tgtEl>
                                          <p:spTgt spid="15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iterate>
                                    <p:tmAbs val="0"/>
                                  </p:iterate>
                                  <p:childTnLst>
                                    <p:set>
                                      <p:cBhvr>
                                        <p:cTn id="30" fill="hold"/>
                                        <p:tgtEl>
                                          <p:spTgt spid="152"/>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3" nodeType="afterEffect">
                                  <p:stCondLst>
                                    <p:cond delay="0"/>
                                  </p:stCondLst>
                                  <p:iterate>
                                    <p:tmAbs val="0"/>
                                  </p:iterate>
                                  <p:childTnLst>
                                    <p:set>
                                      <p:cBhvr>
                                        <p:cTn id="33" fill="hold"/>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2" animBg="1" advAuto="0"/>
      <p:bldP spid="153" grpId="1" build="p" bldLvl="5" animBg="1" advAuto="0"/>
      <p:bldP spid="154" grpId="3"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60"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1" name="圆角矩形"/>
          <p:cNvSpPr/>
          <p:nvPr/>
        </p:nvSpPr>
        <p:spPr>
          <a:xfrm>
            <a:off x="1312507" y="569249"/>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2"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263"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264"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265"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266" name="全国大学英语四、六级考试作文题评分原则…"/>
          <p:cNvSpPr txBox="1"/>
          <p:nvPr/>
        </p:nvSpPr>
        <p:spPr>
          <a:xfrm>
            <a:off x="4163777" y="508000"/>
            <a:ext cx="19738250" cy="12700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4300" b="0">
                <a:latin typeface="Songti SC Regular"/>
                <a:ea typeface="Songti SC Regular"/>
                <a:cs typeface="Songti SC Regular"/>
                <a:sym typeface="Songti SC Regular"/>
              </a:defRPr>
            </a:pPr>
            <a:r>
              <a:t>全国大学英语四、六级考试作文题评分原则</a:t>
            </a:r>
            <a:endParaRPr>
              <a:latin typeface="Times"/>
              <a:ea typeface="Times"/>
              <a:cs typeface="Times"/>
              <a:sym typeface="Times"/>
            </a:endParaRPr>
          </a:p>
          <a:p>
            <a:pPr algn="l" defTabSz="457200">
              <a:defRPr sz="4300" b="0">
                <a:latin typeface="Songti SC Regular"/>
                <a:ea typeface="Songti SC Regular"/>
                <a:cs typeface="Songti SC Regular"/>
                <a:sym typeface="Songti SC Regular"/>
              </a:defRPr>
            </a:pPr>
            <a:endParaRPr>
              <a:latin typeface="Times"/>
              <a:ea typeface="Times"/>
              <a:cs typeface="Times"/>
              <a:sym typeface="Times"/>
            </a:endParaRPr>
          </a:p>
          <a:p>
            <a:pPr marL="796395" indent="-796395" algn="l" defTabSz="457200">
              <a:buSzPct val="100000"/>
              <a:buAutoNum type="arabicPeriod"/>
              <a:defRPr sz="4300" b="0">
                <a:latin typeface="Songti SC Regular"/>
                <a:ea typeface="Songti SC Regular"/>
                <a:cs typeface="Songti SC Regular"/>
                <a:sym typeface="Songti SC Regular"/>
              </a:defRPr>
            </a:pPr>
            <a:r>
              <a:rPr>
                <a:latin typeface="Times"/>
                <a:ea typeface="Times"/>
                <a:cs typeface="Times"/>
                <a:sym typeface="Times"/>
              </a:rPr>
              <a:t>CET </a:t>
            </a:r>
            <a:r>
              <a:t>检查考生是否达到大学英语教学大纲规定的四级和六级教学要求，对作文的评判应以此要求为准则。</a:t>
            </a:r>
          </a:p>
          <a:p>
            <a:pPr algn="l" defTabSz="457200">
              <a:defRPr sz="4300" b="0">
                <a:latin typeface="Songti SC Regular"/>
                <a:ea typeface="Songti SC Regular"/>
                <a:cs typeface="Songti SC Regular"/>
                <a:sym typeface="Songti SC Regular"/>
              </a:defRPr>
            </a:pPr>
            <a:endParaRPr>
              <a:latin typeface="Times"/>
              <a:ea typeface="Times"/>
              <a:cs typeface="Times"/>
              <a:sym typeface="Times"/>
            </a:endParaRPr>
          </a:p>
          <a:p>
            <a:pPr algn="l" defTabSz="457200">
              <a:defRPr sz="4300" b="0">
                <a:latin typeface="Songti SC Regular"/>
                <a:ea typeface="Songti SC Regular"/>
                <a:cs typeface="Songti SC Regular"/>
                <a:sym typeface="Songti SC Regular"/>
              </a:defRPr>
            </a:pPr>
            <a:r>
              <a:rPr>
                <a:latin typeface="Times"/>
                <a:ea typeface="Times"/>
                <a:cs typeface="Times"/>
                <a:sym typeface="Times"/>
              </a:rPr>
              <a:t>2.   CET </a:t>
            </a:r>
            <a:r>
              <a:t>作文题采用总体评分</a:t>
            </a:r>
            <a:r>
              <a:rPr>
                <a:latin typeface="Times"/>
                <a:ea typeface="Times"/>
                <a:cs typeface="Times"/>
                <a:sym typeface="Times"/>
              </a:rPr>
              <a:t> (</a:t>
            </a:r>
            <a:r>
              <a:rPr>
                <a:latin typeface="华文宋体"/>
                <a:ea typeface="华文宋体"/>
                <a:cs typeface="华文宋体"/>
                <a:sym typeface="华文宋体"/>
              </a:rPr>
              <a:t>Global Scoring)</a:t>
            </a:r>
            <a:r>
              <a:rPr>
                <a:latin typeface="Times"/>
                <a:ea typeface="Times"/>
                <a:cs typeface="Times"/>
                <a:sym typeface="Times"/>
              </a:rPr>
              <a:t> </a:t>
            </a:r>
            <a:r>
              <a:t>方法。</a:t>
            </a:r>
          </a:p>
          <a:p>
            <a:pPr algn="l" defTabSz="457200">
              <a:defRPr sz="4300" b="0">
                <a:latin typeface="Songti SC Regular"/>
                <a:ea typeface="Songti SC Regular"/>
                <a:cs typeface="Songti SC Regular"/>
                <a:sym typeface="Songti SC Regular"/>
              </a:defRPr>
            </a:pPr>
            <a:r>
              <a:t>  阅卷人员就总的印象给出奖励分</a:t>
            </a:r>
            <a:r>
              <a:rPr>
                <a:latin typeface="Times"/>
                <a:ea typeface="Times"/>
                <a:cs typeface="Times"/>
                <a:sym typeface="Times"/>
              </a:rPr>
              <a:t> (Award Scores),  </a:t>
            </a:r>
            <a:r>
              <a:t>而不是按语言点的错误数目扣分。</a:t>
            </a:r>
          </a:p>
          <a:p>
            <a:pPr algn="l" defTabSz="457200">
              <a:defRPr sz="4300" b="0">
                <a:latin typeface="Songti SC Regular"/>
                <a:ea typeface="Songti SC Regular"/>
                <a:cs typeface="Songti SC Regular"/>
                <a:sym typeface="Songti SC Regular"/>
              </a:defRPr>
            </a:pPr>
            <a:endParaRPr>
              <a:latin typeface="Times"/>
              <a:ea typeface="Times"/>
              <a:cs typeface="Times"/>
              <a:sym typeface="Times"/>
            </a:endParaRPr>
          </a:p>
          <a:p>
            <a:pPr algn="l" defTabSz="457200">
              <a:defRPr sz="4300" b="0">
                <a:latin typeface="Songti SC Regular"/>
                <a:ea typeface="Songti SC Regular"/>
                <a:cs typeface="Songti SC Regular"/>
                <a:sym typeface="Songti SC Regular"/>
              </a:defRPr>
            </a:pPr>
            <a:r>
              <a:rPr>
                <a:latin typeface="Times"/>
                <a:ea typeface="Times"/>
                <a:cs typeface="Times"/>
                <a:sym typeface="Times"/>
              </a:rPr>
              <a:t>3.   </a:t>
            </a:r>
            <a:r>
              <a:t>从内容和语言两个方面对作文进行综合评判。内容和语言是一个统</a:t>
            </a:r>
            <a:r>
              <a:rPr>
                <a:latin typeface="Times"/>
                <a:ea typeface="Times"/>
                <a:cs typeface="Times"/>
                <a:sym typeface="Times"/>
              </a:rPr>
              <a:t> </a:t>
            </a:r>
            <a:r>
              <a:t>一</a:t>
            </a:r>
            <a:r>
              <a:rPr>
                <a:latin typeface="Times"/>
                <a:ea typeface="Times"/>
                <a:cs typeface="Times"/>
                <a:sym typeface="Times"/>
              </a:rPr>
              <a:t> </a:t>
            </a:r>
            <a:r>
              <a:t>体。作文应表达题目所规定</a:t>
            </a:r>
            <a:r>
              <a:rPr>
                <a:latin typeface="Times"/>
                <a:ea typeface="Times"/>
                <a:cs typeface="Times"/>
                <a:sym typeface="Times"/>
              </a:rPr>
              <a:t> </a:t>
            </a:r>
            <a:r>
              <a:t>的内容，而内容要通过语言来表达。要考虑作文是否切题，是否充分表达思想，也要考虑是否用英语</a:t>
            </a:r>
            <a:r>
              <a:rPr>
                <a:latin typeface="Times"/>
                <a:ea typeface="Times"/>
                <a:cs typeface="Times"/>
                <a:sym typeface="Times"/>
              </a:rPr>
              <a:t> </a:t>
            </a:r>
            <a:r>
              <a:t>清楚而合适地表达思想，也就是要考虑语言上的错课是否造成理解上的障碍。</a:t>
            </a:r>
          </a:p>
          <a:p>
            <a:pPr algn="l" defTabSz="457200">
              <a:defRPr sz="4300" b="0">
                <a:latin typeface="Songti SC Regular"/>
                <a:ea typeface="Songti SC Regular"/>
                <a:cs typeface="Songti SC Regular"/>
                <a:sym typeface="Songti SC Regular"/>
              </a:defRPr>
            </a:pPr>
            <a:endParaRPr>
              <a:latin typeface="Times"/>
              <a:ea typeface="Times"/>
              <a:cs typeface="Times"/>
              <a:sym typeface="Times"/>
            </a:endParaRPr>
          </a:p>
          <a:p>
            <a:pPr algn="l" defTabSz="457200">
              <a:defRPr sz="4300" b="0">
                <a:latin typeface="Songti SC Regular"/>
                <a:ea typeface="Songti SC Regular"/>
                <a:cs typeface="Songti SC Regular"/>
                <a:sym typeface="Songti SC Regular"/>
              </a:defRPr>
            </a:pPr>
            <a:r>
              <a:rPr>
                <a:latin typeface="Times"/>
                <a:ea typeface="Times"/>
                <a:cs typeface="Times"/>
                <a:sym typeface="Times"/>
              </a:rPr>
              <a:t>4.   </a:t>
            </a:r>
            <a:r>
              <a:t>避免趋中倾向。该给高分的给高分，包括满分；该给低分给低分，包括零分。一名阅卷人员在所</a:t>
            </a:r>
            <a:r>
              <a:rPr>
                <a:latin typeface="Times"/>
                <a:ea typeface="Times"/>
                <a:cs typeface="Times"/>
                <a:sym typeface="Times"/>
              </a:rPr>
              <a:t> </a:t>
            </a:r>
            <a:r>
              <a:t>评阅的全部作文卷中不应只给中间的几种分数。</a:t>
            </a:r>
          </a:p>
          <a:p>
            <a:pPr algn="l" defTabSz="457200">
              <a:defRPr sz="4300" b="0">
                <a:latin typeface="Songti SC Regular"/>
                <a:ea typeface="Songti SC Regular"/>
                <a:cs typeface="Songti SC Regular"/>
                <a:sym typeface="Songti SC Regular"/>
              </a:defRPr>
            </a:pPr>
            <a:endParaRPr>
              <a:latin typeface="Times"/>
              <a:ea typeface="Times"/>
              <a:cs typeface="Times"/>
              <a:sym typeface="Times"/>
            </a:endParaRPr>
          </a:p>
          <a:p>
            <a:pPr algn="l" defTabSz="457200">
              <a:defRPr sz="4300" b="0">
                <a:latin typeface="Songti SC Regular"/>
                <a:ea typeface="Songti SC Regular"/>
                <a:cs typeface="Songti SC Regular"/>
                <a:sym typeface="Songti SC Regular"/>
              </a:defRPr>
            </a:pPr>
            <a:r>
              <a:rPr>
                <a:latin typeface="Times"/>
                <a:ea typeface="Times"/>
                <a:cs typeface="Times"/>
                <a:sym typeface="Times"/>
              </a:rPr>
              <a:t>5.   </a:t>
            </a:r>
            <a:r>
              <a:t>所发样卷一律不得翻印，严禁出版，一经发现，必予追究。</a:t>
            </a:r>
          </a:p>
        </p:txBody>
      </p:sp>
      <p:sp>
        <p:nvSpPr>
          <p:cNvPr id="267" name="圆角矩形"/>
          <p:cNvSpPr/>
          <p:nvPr/>
        </p:nvSpPr>
        <p:spPr>
          <a:xfrm>
            <a:off x="3939125" y="616136"/>
            <a:ext cx="20043683" cy="4361175"/>
          </a:xfrm>
          <a:prstGeom prst="roundRect">
            <a:avLst>
              <a:gd name="adj" fmla="val 6760"/>
            </a:avLst>
          </a:prstGeom>
          <a:solidFill>
            <a:srgbClr val="F5F5F5">
              <a:alpha val="97233"/>
            </a:srgbClr>
          </a:solidFill>
          <a:ln w="12700">
            <a:miter lim="400000"/>
          </a:ln>
        </p:spPr>
        <p:txBody>
          <a:bodyPr lIns="0" tIns="0" rIns="0" bIns="0" anchor="ctr"/>
          <a:lstStyle/>
          <a:p>
            <a:pPr>
              <a:defRPr sz="3200" b="0">
                <a:solidFill>
                  <a:srgbClr val="D6D6D6"/>
                </a:solidFill>
                <a:latin typeface="+mn-lt"/>
                <a:ea typeface="+mn-ea"/>
                <a:cs typeface="+mn-cs"/>
                <a:sym typeface="Helvetica Neue Medium"/>
              </a:defRPr>
            </a:pPr>
            <a:endParaRPr/>
          </a:p>
        </p:txBody>
      </p:sp>
      <p:sp>
        <p:nvSpPr>
          <p:cNvPr id="268" name="圆角矩形"/>
          <p:cNvSpPr/>
          <p:nvPr/>
        </p:nvSpPr>
        <p:spPr>
          <a:xfrm>
            <a:off x="3633049" y="7246704"/>
            <a:ext cx="20043683" cy="5979629"/>
          </a:xfrm>
          <a:prstGeom prst="roundRect">
            <a:avLst>
              <a:gd name="adj" fmla="val 4930"/>
            </a:avLst>
          </a:prstGeom>
          <a:solidFill>
            <a:srgbClr val="F5F5F5">
              <a:alpha val="97233"/>
            </a:srgbClr>
          </a:solidFill>
          <a:ln w="12700">
            <a:miter lim="400000"/>
          </a:ln>
        </p:spPr>
        <p:txBody>
          <a:bodyPr lIns="0" tIns="0" rIns="0" bIns="0" anchor="ctr"/>
          <a:lstStyle/>
          <a:p>
            <a:pPr>
              <a:defRPr sz="3200" b="0">
                <a:solidFill>
                  <a:srgbClr val="D6D6D6"/>
                </a:solidFill>
                <a:latin typeface="+mn-lt"/>
                <a:ea typeface="+mn-ea"/>
                <a:cs typeface="+mn-cs"/>
                <a:sym typeface="Helvetica Neue Medium"/>
              </a:defRPr>
            </a:pPr>
            <a:endParaRPr/>
          </a:p>
        </p:txBody>
      </p:sp>
    </p:spTree>
  </p:cSld>
  <p:clrMapOvr>
    <a:masterClrMapping/>
  </p:clrMapOvr>
  <mc:AlternateContent xmlns:mc="http://schemas.openxmlformats.org/markup-compatibility/2006" xmlns:p14="http://schemas.microsoft.com/office/powerpoint/2010/main">
    <mc:Choice Requires="p14">
      <p:transition p14:dur="100">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70"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71" name="圆角矩形"/>
          <p:cNvSpPr/>
          <p:nvPr/>
        </p:nvSpPr>
        <p:spPr>
          <a:xfrm>
            <a:off x="1312507" y="569249"/>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72"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273"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274"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275"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276" name="15%"/>
          <p:cNvSpPr txBox="1"/>
          <p:nvPr/>
        </p:nvSpPr>
        <p:spPr>
          <a:xfrm>
            <a:off x="10038047" y="1201585"/>
            <a:ext cx="1746505" cy="9922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277" name="分值"/>
          <p:cNvSpPr txBox="1"/>
          <p:nvPr/>
        </p:nvSpPr>
        <p:spPr>
          <a:xfrm>
            <a:off x="7320458" y="1177008"/>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
        <p:nvSpPr>
          <p:cNvPr id="278" name="圆角矩形"/>
          <p:cNvSpPr/>
          <p:nvPr/>
        </p:nvSpPr>
        <p:spPr>
          <a:xfrm>
            <a:off x="5435985" y="1201585"/>
            <a:ext cx="13512030" cy="992247"/>
          </a:xfrm>
          <a:prstGeom prst="roundRect">
            <a:avLst>
              <a:gd name="adj" fmla="val 19199"/>
            </a:avLst>
          </a:prstGeom>
          <a:solidFill>
            <a:srgbClr val="E7E9E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79" name="15%"/>
          <p:cNvSpPr txBox="1"/>
          <p:nvPr/>
        </p:nvSpPr>
        <p:spPr>
          <a:xfrm>
            <a:off x="10038047" y="1201585"/>
            <a:ext cx="1746505" cy="9922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280" name="分值"/>
          <p:cNvSpPr txBox="1"/>
          <p:nvPr/>
        </p:nvSpPr>
        <p:spPr>
          <a:xfrm>
            <a:off x="7320458" y="1177008"/>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pic>
        <p:nvPicPr>
          <p:cNvPr id="281" name="截屏2019-11-1610.39.48.png" descr="截屏2019-11-1610.39.48.png"/>
          <p:cNvPicPr>
            <a:picLocks noChangeAspect="1"/>
          </p:cNvPicPr>
          <p:nvPr/>
        </p:nvPicPr>
        <p:blipFill>
          <a:blip r:embed="rId2">
            <a:extLst/>
          </a:blip>
          <a:stretch>
            <a:fillRect/>
          </a:stretch>
        </p:blipFill>
        <p:spPr>
          <a:xfrm>
            <a:off x="4848530" y="3673719"/>
            <a:ext cx="18955148" cy="8858860"/>
          </a:xfrm>
          <a:prstGeom prst="rect">
            <a:avLst/>
          </a:prstGeom>
          <a:ln w="12700">
            <a:miter lim="400000"/>
          </a:ln>
        </p:spPr>
      </p:pic>
      <p:sp>
        <p:nvSpPr>
          <p:cNvPr id="282" name="大学英语四级作文评分标准"/>
          <p:cNvSpPr txBox="1"/>
          <p:nvPr/>
        </p:nvSpPr>
        <p:spPr>
          <a:xfrm>
            <a:off x="9163553" y="2705103"/>
            <a:ext cx="10325101" cy="95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700" b="0">
                <a:latin typeface="华文仿宋"/>
                <a:ea typeface="华文仿宋"/>
                <a:cs typeface="华文仿宋"/>
                <a:sym typeface="华文仿宋"/>
              </a:defRPr>
            </a:lvl1pPr>
          </a:lstStyle>
          <a:p>
            <a:r>
              <a:t>大学英语四级作文评分标准</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84"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85" name="圆角矩形"/>
          <p:cNvSpPr/>
          <p:nvPr/>
        </p:nvSpPr>
        <p:spPr>
          <a:xfrm>
            <a:off x="1312507" y="569249"/>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86"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287"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288"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289"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290" name="15%"/>
          <p:cNvSpPr txBox="1"/>
          <p:nvPr/>
        </p:nvSpPr>
        <p:spPr>
          <a:xfrm>
            <a:off x="10038047" y="1201585"/>
            <a:ext cx="1746505" cy="9922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291" name="分值"/>
          <p:cNvSpPr txBox="1"/>
          <p:nvPr/>
        </p:nvSpPr>
        <p:spPr>
          <a:xfrm>
            <a:off x="7320458" y="1177008"/>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
        <p:nvSpPr>
          <p:cNvPr id="292" name="圆角矩形"/>
          <p:cNvSpPr/>
          <p:nvPr/>
        </p:nvSpPr>
        <p:spPr>
          <a:xfrm>
            <a:off x="5435985" y="1201585"/>
            <a:ext cx="13512030" cy="992247"/>
          </a:xfrm>
          <a:prstGeom prst="roundRect">
            <a:avLst>
              <a:gd name="adj" fmla="val 19199"/>
            </a:avLst>
          </a:prstGeom>
          <a:solidFill>
            <a:srgbClr val="E7E9E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3" name="15%"/>
          <p:cNvSpPr txBox="1"/>
          <p:nvPr/>
        </p:nvSpPr>
        <p:spPr>
          <a:xfrm>
            <a:off x="10038047" y="1201585"/>
            <a:ext cx="1746505" cy="9922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294" name="分值"/>
          <p:cNvSpPr txBox="1"/>
          <p:nvPr/>
        </p:nvSpPr>
        <p:spPr>
          <a:xfrm>
            <a:off x="7320458" y="1177008"/>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pic>
        <p:nvPicPr>
          <p:cNvPr id="295" name="截屏2019-11-1610.39.48.png" descr="截屏2019-11-1610.39.48.png"/>
          <p:cNvPicPr>
            <a:picLocks noChangeAspect="1"/>
          </p:cNvPicPr>
          <p:nvPr/>
        </p:nvPicPr>
        <p:blipFill>
          <a:blip r:embed="rId2">
            <a:extLst/>
          </a:blip>
          <a:srcRect b="49970"/>
          <a:stretch>
            <a:fillRect/>
          </a:stretch>
        </p:blipFill>
        <p:spPr>
          <a:xfrm>
            <a:off x="4848530" y="3673719"/>
            <a:ext cx="18955148" cy="4432060"/>
          </a:xfrm>
          <a:prstGeom prst="rect">
            <a:avLst/>
          </a:prstGeom>
          <a:ln w="12700">
            <a:miter lim="400000"/>
          </a:ln>
        </p:spPr>
      </p:pic>
      <p:sp>
        <p:nvSpPr>
          <p:cNvPr id="296" name="大学英语四级作文评分标准"/>
          <p:cNvSpPr txBox="1"/>
          <p:nvPr/>
        </p:nvSpPr>
        <p:spPr>
          <a:xfrm>
            <a:off x="9163553" y="2705103"/>
            <a:ext cx="10325101" cy="95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700" b="0">
                <a:latin typeface="华文仿宋"/>
                <a:ea typeface="华文仿宋"/>
                <a:cs typeface="华文仿宋"/>
                <a:sym typeface="华文仿宋"/>
              </a:defRPr>
            </a:lvl1pPr>
          </a:lstStyle>
          <a:p>
            <a:r>
              <a:t>大学英语四级作文评分标准</a:t>
            </a:r>
          </a:p>
        </p:txBody>
      </p:sp>
      <p:sp>
        <p:nvSpPr>
          <p:cNvPr id="297" name="表达清晰"/>
          <p:cNvSpPr txBox="1"/>
          <p:nvPr/>
        </p:nvSpPr>
        <p:spPr>
          <a:xfrm>
            <a:off x="5417714" y="10579072"/>
            <a:ext cx="3136901"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b="0">
                <a:latin typeface="PingFang SC Semibold"/>
                <a:ea typeface="PingFang SC Semibold"/>
                <a:cs typeface="PingFang SC Semibold"/>
                <a:sym typeface="PingFang SC Semibold"/>
              </a:defRPr>
            </a:lvl1pPr>
          </a:lstStyle>
          <a:p>
            <a:r>
              <a:t>表达清晰</a:t>
            </a:r>
          </a:p>
        </p:txBody>
      </p:sp>
      <p:sp>
        <p:nvSpPr>
          <p:cNvPr id="298" name="高级词汇句式，名人名言"/>
          <p:cNvSpPr txBox="1"/>
          <p:nvPr/>
        </p:nvSpPr>
        <p:spPr>
          <a:xfrm>
            <a:off x="12994805" y="9257689"/>
            <a:ext cx="8758006"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marL="727604" indent="-727604">
              <a:buSzPct val="125000"/>
              <a:buChar char="•"/>
              <a:defRPr sz="5500" b="0">
                <a:latin typeface="PingFang SC Semibold"/>
                <a:ea typeface="PingFang SC Semibold"/>
                <a:cs typeface="PingFang SC Semibold"/>
                <a:sym typeface="PingFang SC Semibold"/>
              </a:defRPr>
            </a:lvl1pPr>
          </a:lstStyle>
          <a:p>
            <a:r>
              <a:t> 高级词汇句式，名人名言</a:t>
            </a:r>
          </a:p>
        </p:txBody>
      </p:sp>
      <p:sp>
        <p:nvSpPr>
          <p:cNvPr id="299" name="字写工整"/>
          <p:cNvSpPr txBox="1"/>
          <p:nvPr/>
        </p:nvSpPr>
        <p:spPr>
          <a:xfrm>
            <a:off x="13549389" y="10579072"/>
            <a:ext cx="3369502"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b="0">
                <a:latin typeface="PingFang SC Semibold"/>
                <a:ea typeface="PingFang SC Semibold"/>
                <a:cs typeface="PingFang SC Semibold"/>
                <a:sym typeface="PingFang SC Semibold"/>
              </a:defRPr>
            </a:lvl1pPr>
          </a:lstStyle>
          <a:p>
            <a:r>
              <a:t> 字写工整</a:t>
            </a:r>
          </a:p>
        </p:txBody>
      </p:sp>
      <p:sp>
        <p:nvSpPr>
          <p:cNvPr id="300" name="完全符合题意"/>
          <p:cNvSpPr txBox="1"/>
          <p:nvPr/>
        </p:nvSpPr>
        <p:spPr>
          <a:xfrm>
            <a:off x="5417714" y="9257689"/>
            <a:ext cx="4533901"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b="0">
                <a:latin typeface="PingFang SC Semibold"/>
                <a:ea typeface="PingFang SC Semibold"/>
                <a:cs typeface="PingFang SC Semibold"/>
                <a:sym typeface="PingFang SC Semibold"/>
              </a:defRPr>
            </a:lvl1pPr>
          </a:lstStyle>
          <a:p>
            <a:r>
              <a:t>完全符合题意</a:t>
            </a:r>
          </a:p>
        </p:txBody>
      </p:sp>
    </p:spTree>
  </p:cSld>
  <p:clrMapOvr>
    <a:masterClrMapping/>
  </p:clrMapOvr>
  <mc:AlternateContent xmlns:mc="http://schemas.openxmlformats.org/markup-compatibility/2006" xmlns:p14="http://schemas.microsoft.com/office/powerpoint/2010/main">
    <mc:Choice Requires="p14">
      <p:transition spd="slow">
        <p:wipe dir="u"/>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2" animBg="1" advAuto="0"/>
      <p:bldP spid="298" grpId="3" animBg="1" advAuto="0"/>
      <p:bldP spid="299" grpId="4" animBg="1" advAuto="0"/>
      <p:bldP spid="300" grpId="1"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02"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03" name="圆角矩形"/>
          <p:cNvSpPr/>
          <p:nvPr/>
        </p:nvSpPr>
        <p:spPr>
          <a:xfrm>
            <a:off x="1312507" y="569249"/>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04"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305"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306"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307"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308" name="15%"/>
          <p:cNvSpPr txBox="1"/>
          <p:nvPr/>
        </p:nvSpPr>
        <p:spPr>
          <a:xfrm>
            <a:off x="10038047" y="1575678"/>
            <a:ext cx="1746505"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309" name="分值"/>
          <p:cNvSpPr txBox="1"/>
          <p:nvPr/>
        </p:nvSpPr>
        <p:spPr>
          <a:xfrm>
            <a:off x="7320458" y="1551100"/>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
        <p:nvSpPr>
          <p:cNvPr id="310" name="圆角矩形"/>
          <p:cNvSpPr/>
          <p:nvPr/>
        </p:nvSpPr>
        <p:spPr>
          <a:xfrm>
            <a:off x="5435985" y="1575678"/>
            <a:ext cx="13512030" cy="992246"/>
          </a:xfrm>
          <a:prstGeom prst="roundRect">
            <a:avLst>
              <a:gd name="adj" fmla="val 19199"/>
            </a:avLst>
          </a:prstGeom>
          <a:solidFill>
            <a:srgbClr val="E7E9E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11" name="切题"/>
          <p:cNvSpPr txBox="1"/>
          <p:nvPr/>
        </p:nvSpPr>
        <p:spPr>
          <a:xfrm>
            <a:off x="8045105" y="1532050"/>
            <a:ext cx="1739901"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b="0">
                <a:latin typeface="PingFang SC Semibold"/>
                <a:ea typeface="PingFang SC Semibold"/>
                <a:cs typeface="PingFang SC Semibold"/>
                <a:sym typeface="PingFang SC Semibold"/>
              </a:defRPr>
            </a:lvl1pPr>
          </a:lstStyle>
          <a:p>
            <a:r>
              <a:t>切题</a:t>
            </a:r>
          </a:p>
        </p:txBody>
      </p:sp>
      <p:sp>
        <p:nvSpPr>
          <p:cNvPr id="312" name="For this part,you are allowed 30 minutes to…"/>
          <p:cNvSpPr txBox="1"/>
          <p:nvPr/>
        </p:nvSpPr>
        <p:spPr>
          <a:xfrm>
            <a:off x="5138843" y="4038732"/>
            <a:ext cx="17958987" cy="6972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355600">
              <a:lnSpc>
                <a:spcPct val="120000"/>
              </a:lnSpc>
              <a:defRPr sz="4300" b="0"/>
            </a:pPr>
            <a:r>
              <a:t>For this part,you are allowed 30 minutes to </a:t>
            </a:r>
          </a:p>
          <a:p>
            <a:pPr algn="l" defTabSz="355600">
              <a:lnSpc>
                <a:spcPct val="120000"/>
              </a:lnSpc>
              <a:defRPr sz="4300"/>
            </a:pPr>
            <a:r>
              <a:t>write a news report to your compus newspaper on a visit to a local farm organized by your Student Union .</a:t>
            </a:r>
          </a:p>
          <a:p>
            <a:pPr algn="l" defTabSz="355600">
              <a:lnSpc>
                <a:spcPct val="120000"/>
              </a:lnSpc>
              <a:defRPr sz="4300" b="0"/>
            </a:pPr>
            <a:r>
              <a:t>You should write at least 120 words but no more than 180 words.</a:t>
            </a:r>
          </a:p>
          <a:p>
            <a:pPr algn="l" defTabSz="355600">
              <a:defRPr sz="4300" b="0"/>
            </a:pPr>
            <a:endParaRPr/>
          </a:p>
          <a:p>
            <a:pPr algn="l" defTabSz="355600">
              <a:lnSpc>
                <a:spcPct val="120000"/>
              </a:lnSpc>
              <a:defRPr sz="4400" b="0">
                <a:latin typeface="华文宋体"/>
                <a:ea typeface="华文宋体"/>
                <a:cs typeface="华文宋体"/>
                <a:sym typeface="华文宋体"/>
              </a:defRPr>
            </a:pPr>
            <a:r>
              <a:t>Organized by the student union, a group of volunteers in our university paid a visit to the local farm. This farm is situated in a livable city surrounded with lakes and mountains, a famous summer resort located in the northern part of Jiangxi province.</a:t>
            </a:r>
          </a:p>
        </p:txBody>
      </p:sp>
      <p:sp>
        <p:nvSpPr>
          <p:cNvPr id="313" name="2019四级 卷II"/>
          <p:cNvSpPr txBox="1"/>
          <p:nvPr/>
        </p:nvSpPr>
        <p:spPr>
          <a:xfrm>
            <a:off x="14814885" y="1678100"/>
            <a:ext cx="3096007"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900" b="0"/>
            </a:lvl1pPr>
          </a:lstStyle>
          <a:p>
            <a:r>
              <a:t>2019四级 卷II</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15"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16" name="圆角矩形"/>
          <p:cNvSpPr/>
          <p:nvPr/>
        </p:nvSpPr>
        <p:spPr>
          <a:xfrm>
            <a:off x="1312507" y="569249"/>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17"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318"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319"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320"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321" name="15%"/>
          <p:cNvSpPr txBox="1"/>
          <p:nvPr/>
        </p:nvSpPr>
        <p:spPr>
          <a:xfrm>
            <a:off x="10038047" y="1575678"/>
            <a:ext cx="1746505"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322" name="分值"/>
          <p:cNvSpPr txBox="1"/>
          <p:nvPr/>
        </p:nvSpPr>
        <p:spPr>
          <a:xfrm>
            <a:off x="7320458" y="1551100"/>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
        <p:nvSpPr>
          <p:cNvPr id="323" name="圆角矩形"/>
          <p:cNvSpPr/>
          <p:nvPr/>
        </p:nvSpPr>
        <p:spPr>
          <a:xfrm>
            <a:off x="5435985" y="1575678"/>
            <a:ext cx="13512030" cy="992246"/>
          </a:xfrm>
          <a:prstGeom prst="roundRect">
            <a:avLst>
              <a:gd name="adj" fmla="val 19199"/>
            </a:avLst>
          </a:prstGeom>
          <a:solidFill>
            <a:srgbClr val="E7E9E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24" name="叙述：目的，时间，地点，人物交代清楚"/>
          <p:cNvSpPr txBox="1"/>
          <p:nvPr/>
        </p:nvSpPr>
        <p:spPr>
          <a:xfrm>
            <a:off x="5750993" y="3875709"/>
            <a:ext cx="17958987" cy="97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355600">
              <a:lnSpc>
                <a:spcPct val="120000"/>
              </a:lnSpc>
              <a:defRPr sz="4900" b="0"/>
            </a:lvl1pPr>
          </a:lstStyle>
          <a:p>
            <a:r>
              <a:t>叙述：目的，时间，地点，人物交代清楚</a:t>
            </a:r>
          </a:p>
        </p:txBody>
      </p:sp>
      <p:sp>
        <p:nvSpPr>
          <p:cNvPr id="325" name="表达思想清楚 文字连贯"/>
          <p:cNvSpPr txBox="1"/>
          <p:nvPr/>
        </p:nvSpPr>
        <p:spPr>
          <a:xfrm>
            <a:off x="8411749" y="1532050"/>
            <a:ext cx="7560502"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b="0">
                <a:latin typeface="PingFang SC Semibold"/>
                <a:ea typeface="PingFang SC Semibold"/>
                <a:cs typeface="PingFang SC Semibold"/>
                <a:sym typeface="PingFang SC Semibold"/>
              </a:defRPr>
            </a:lvl1pPr>
          </a:lstStyle>
          <a:p>
            <a:r>
              <a:t>表达思想清楚 文字连贯</a:t>
            </a:r>
          </a:p>
        </p:txBody>
      </p:sp>
      <p:sp>
        <p:nvSpPr>
          <p:cNvPr id="326" name="阐述自己观点：一个观点。尽量不要模棱两可"/>
          <p:cNvSpPr txBox="1"/>
          <p:nvPr/>
        </p:nvSpPr>
        <p:spPr>
          <a:xfrm>
            <a:off x="5750993" y="8862390"/>
            <a:ext cx="17958987" cy="97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355600">
              <a:lnSpc>
                <a:spcPct val="120000"/>
              </a:lnSpc>
              <a:defRPr sz="4900" b="0"/>
            </a:lvl1pPr>
          </a:lstStyle>
          <a:p>
            <a:r>
              <a:t>阐述自己观点：一个观点。尽量不要模棱两可</a:t>
            </a:r>
          </a:p>
        </p:txBody>
      </p:sp>
      <p:sp>
        <p:nvSpPr>
          <p:cNvPr id="327" name="解释问题：第一，第二，第三…"/>
          <p:cNvSpPr txBox="1"/>
          <p:nvPr/>
        </p:nvSpPr>
        <p:spPr>
          <a:xfrm>
            <a:off x="5750993" y="5843269"/>
            <a:ext cx="17958987" cy="20294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355600">
              <a:lnSpc>
                <a:spcPct val="120000"/>
              </a:lnSpc>
              <a:defRPr sz="4900" b="0"/>
            </a:lvl1pPr>
            <a:lvl2pPr indent="0" algn="l" defTabSz="355600">
              <a:lnSpc>
                <a:spcPct val="120000"/>
              </a:lnSpc>
              <a:defRPr sz="4900" b="0"/>
            </a:lvl2pPr>
          </a:lstStyle>
          <a:p>
            <a:r>
              <a:t>解释问题：第一，第二，第三</a:t>
            </a:r>
          </a:p>
          <a:p>
            <a:pPr lvl="1"/>
            <a:r>
              <a:t>                   一方面，另一方面</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1" animBg="1" advAuto="0"/>
      <p:bldP spid="326" grpId="3" animBg="1" advAuto="0"/>
      <p:bldP spid="327" grpId="2"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29"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30" name="圆角矩形"/>
          <p:cNvSpPr/>
          <p:nvPr/>
        </p:nvSpPr>
        <p:spPr>
          <a:xfrm>
            <a:off x="1312507" y="569249"/>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31"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332"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333"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334"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335" name="15%"/>
          <p:cNvSpPr txBox="1"/>
          <p:nvPr/>
        </p:nvSpPr>
        <p:spPr>
          <a:xfrm>
            <a:off x="10038047" y="1575678"/>
            <a:ext cx="1746505"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336" name="分值"/>
          <p:cNvSpPr txBox="1"/>
          <p:nvPr/>
        </p:nvSpPr>
        <p:spPr>
          <a:xfrm>
            <a:off x="7320458" y="1551100"/>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
        <p:nvSpPr>
          <p:cNvPr id="337" name="圆角矩形"/>
          <p:cNvSpPr/>
          <p:nvPr/>
        </p:nvSpPr>
        <p:spPr>
          <a:xfrm>
            <a:off x="5435985" y="1575678"/>
            <a:ext cx="13512030" cy="992246"/>
          </a:xfrm>
          <a:prstGeom prst="roundRect">
            <a:avLst>
              <a:gd name="adj" fmla="val 19199"/>
            </a:avLst>
          </a:prstGeom>
          <a:solidFill>
            <a:srgbClr val="E7E9E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38" name="每天精做一个作文题"/>
          <p:cNvSpPr txBox="1"/>
          <p:nvPr/>
        </p:nvSpPr>
        <p:spPr>
          <a:xfrm>
            <a:off x="5750993" y="3658958"/>
            <a:ext cx="17958987"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355600">
              <a:lnSpc>
                <a:spcPct val="120000"/>
              </a:lnSpc>
              <a:defRPr sz="5100"/>
            </a:lvl1pPr>
          </a:lstStyle>
          <a:p>
            <a:r>
              <a:t>每天精做一个作文题</a:t>
            </a:r>
          </a:p>
        </p:txBody>
      </p:sp>
      <p:sp>
        <p:nvSpPr>
          <p:cNvPr id="339" name="十天  时间安排"/>
          <p:cNvSpPr txBox="1"/>
          <p:nvPr/>
        </p:nvSpPr>
        <p:spPr>
          <a:xfrm>
            <a:off x="9692449" y="1532050"/>
            <a:ext cx="4999102"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b="0">
                <a:latin typeface="PingFang SC Semibold"/>
                <a:ea typeface="PingFang SC Semibold"/>
                <a:cs typeface="PingFang SC Semibold"/>
                <a:sym typeface="PingFang SC Semibold"/>
              </a:defRPr>
            </a:lvl1pPr>
          </a:lstStyle>
          <a:p>
            <a:r>
              <a:t>十天  时间安排</a:t>
            </a:r>
          </a:p>
        </p:txBody>
      </p:sp>
      <p:sp>
        <p:nvSpPr>
          <p:cNvPr id="340" name="掐表做题。25分钟内完成"/>
          <p:cNvSpPr txBox="1"/>
          <p:nvPr/>
        </p:nvSpPr>
        <p:spPr>
          <a:xfrm>
            <a:off x="7213353" y="5022491"/>
            <a:ext cx="17958987" cy="97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355600">
              <a:lnSpc>
                <a:spcPct val="120000"/>
              </a:lnSpc>
              <a:defRPr sz="4900" b="0"/>
            </a:lvl1pPr>
          </a:lstStyle>
          <a:p>
            <a:r>
              <a:t>掐表做题。25分钟内完成</a:t>
            </a:r>
          </a:p>
        </p:txBody>
      </p:sp>
      <p:sp>
        <p:nvSpPr>
          <p:cNvPr id="341" name="从答案摘抄2-3个句子"/>
          <p:cNvSpPr txBox="1"/>
          <p:nvPr/>
        </p:nvSpPr>
        <p:spPr>
          <a:xfrm>
            <a:off x="7213353" y="6373324"/>
            <a:ext cx="17958987" cy="97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355600">
              <a:lnSpc>
                <a:spcPct val="120000"/>
              </a:lnSpc>
              <a:defRPr sz="4900" b="0"/>
            </a:lvl1pPr>
          </a:lstStyle>
          <a:p>
            <a:r>
              <a:t>从答案摘抄2-3个句子</a:t>
            </a:r>
          </a:p>
        </p:txBody>
      </p:sp>
      <p:sp>
        <p:nvSpPr>
          <p:cNvPr id="342" name="泛做3篇作文题"/>
          <p:cNvSpPr txBox="1"/>
          <p:nvPr/>
        </p:nvSpPr>
        <p:spPr>
          <a:xfrm>
            <a:off x="5750993" y="8017532"/>
            <a:ext cx="17958987"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355600">
              <a:lnSpc>
                <a:spcPct val="120000"/>
              </a:lnSpc>
              <a:defRPr sz="5100"/>
            </a:lvl1pPr>
          </a:lstStyle>
          <a:p>
            <a:r>
              <a:t>泛做3篇作文题</a:t>
            </a:r>
          </a:p>
        </p:txBody>
      </p:sp>
      <p:sp>
        <p:nvSpPr>
          <p:cNvPr id="343" name="先看题目，构思3分钟"/>
          <p:cNvSpPr txBox="1"/>
          <p:nvPr/>
        </p:nvSpPr>
        <p:spPr>
          <a:xfrm>
            <a:off x="7213353" y="9381064"/>
            <a:ext cx="17958987" cy="97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355600">
              <a:lnSpc>
                <a:spcPct val="120000"/>
              </a:lnSpc>
              <a:defRPr sz="4900" b="0"/>
            </a:lvl1pPr>
          </a:lstStyle>
          <a:p>
            <a:r>
              <a:t>先看题目，构思3分钟</a:t>
            </a:r>
          </a:p>
        </p:txBody>
      </p:sp>
      <p:sp>
        <p:nvSpPr>
          <p:cNvPr id="344" name="直接看答案，和自己的构思对比"/>
          <p:cNvSpPr txBox="1"/>
          <p:nvPr/>
        </p:nvSpPr>
        <p:spPr>
          <a:xfrm>
            <a:off x="7213353" y="10731896"/>
            <a:ext cx="17958987" cy="97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355600">
              <a:lnSpc>
                <a:spcPct val="120000"/>
              </a:lnSpc>
              <a:defRPr sz="4900" b="0"/>
            </a:lvl1pPr>
          </a:lstStyle>
          <a:p>
            <a:r>
              <a:t>直接看答案，和自己的构思对比</a:t>
            </a:r>
          </a:p>
        </p:txBody>
      </p:sp>
    </p:spTree>
  </p:cSld>
  <p:clrMapOvr>
    <a:masterClrMapping/>
  </p:clrMapOvr>
  <mc:AlternateContent xmlns:mc="http://schemas.openxmlformats.org/markup-compatibility/2006" xmlns:p14="http://schemas.microsoft.com/office/powerpoint/2010/main">
    <mc:Choice Requires="p14">
      <p:transition spd="slow" p14:dur="899">
        <p:dissolv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1" animBg="1" advAuto="0"/>
      <p:bldP spid="340" grpId="2" animBg="1" advAuto="0"/>
      <p:bldP spid="341" grpId="3" animBg="1" advAuto="0"/>
      <p:bldP spid="342" grpId="4" animBg="1" advAuto="0"/>
      <p:bldP spid="343" grpId="5" animBg="1" advAuto="0"/>
      <p:bldP spid="344" grpId="6"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46"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47" name="圆角矩形"/>
          <p:cNvSpPr/>
          <p:nvPr/>
        </p:nvSpPr>
        <p:spPr>
          <a:xfrm>
            <a:off x="1312507" y="9616271"/>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48"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349"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350"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351"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graphicFrame>
        <p:nvGraphicFramePr>
          <p:cNvPr id="352" name="表格"/>
          <p:cNvGraphicFramePr/>
          <p:nvPr/>
        </p:nvGraphicFramePr>
        <p:xfrm>
          <a:off x="5417756" y="2824349"/>
          <a:ext cx="16931260" cy="8067300"/>
        </p:xfrm>
        <a:graphic>
          <a:graphicData uri="http://schemas.openxmlformats.org/drawingml/2006/table">
            <a:tbl>
              <a:tblPr firstRow="1" bandRow="1">
                <a:tableStyleId>{4C3C2611-4C71-4FC5-86AE-919BDF0F9419}</a:tableStyleId>
              </a:tblPr>
              <a:tblGrid>
                <a:gridCol w="3386252">
                  <a:extLst>
                    <a:ext uri="{9D8B030D-6E8A-4147-A177-3AD203B41FA5}">
                      <a16:colId xmlns:a16="http://schemas.microsoft.com/office/drawing/2014/main" val="20000"/>
                    </a:ext>
                  </a:extLst>
                </a:gridCol>
                <a:gridCol w="3386252">
                  <a:extLst>
                    <a:ext uri="{9D8B030D-6E8A-4147-A177-3AD203B41FA5}">
                      <a16:colId xmlns:a16="http://schemas.microsoft.com/office/drawing/2014/main" val="20001"/>
                    </a:ext>
                  </a:extLst>
                </a:gridCol>
                <a:gridCol w="3386252">
                  <a:extLst>
                    <a:ext uri="{9D8B030D-6E8A-4147-A177-3AD203B41FA5}">
                      <a16:colId xmlns:a16="http://schemas.microsoft.com/office/drawing/2014/main" val="20002"/>
                    </a:ext>
                  </a:extLst>
                </a:gridCol>
                <a:gridCol w="3386252">
                  <a:extLst>
                    <a:ext uri="{9D8B030D-6E8A-4147-A177-3AD203B41FA5}">
                      <a16:colId xmlns:a16="http://schemas.microsoft.com/office/drawing/2014/main" val="20003"/>
                    </a:ext>
                  </a:extLst>
                </a:gridCol>
                <a:gridCol w="3386252">
                  <a:extLst>
                    <a:ext uri="{9D8B030D-6E8A-4147-A177-3AD203B41FA5}">
                      <a16:colId xmlns:a16="http://schemas.microsoft.com/office/drawing/2014/main" val="20004"/>
                    </a:ext>
                  </a:extLst>
                </a:gridCol>
              </a:tblGrid>
              <a:tr h="2016825">
                <a:tc>
                  <a:txBody>
                    <a:bodyPr/>
                    <a:lstStyle/>
                    <a:p>
                      <a:pPr defTabSz="914400">
                        <a:defRPr sz="1800" b="0">
                          <a:solidFill>
                            <a:srgbClr val="000000"/>
                          </a:solidFill>
                        </a:defRPr>
                      </a:pPr>
                      <a:r>
                        <a:rPr sz="3200" b="1">
                          <a:solidFill>
                            <a:srgbClr val="FFFFFF"/>
                          </a:solidFill>
                          <a:sym typeface="Helvetica Neue"/>
                        </a:rPr>
                        <a:t>19年6月</a:t>
                      </a:r>
                    </a:p>
                  </a:txBody>
                  <a:tcPr marL="50800" marR="50800" marT="50800" marB="50800" anchor="ctr" horzOverflow="overflow"/>
                </a:tc>
                <a:tc>
                  <a:txBody>
                    <a:bodyPr/>
                    <a:lstStyle/>
                    <a:p>
                      <a:pPr defTabSz="914400">
                        <a:defRPr sz="1800" b="0">
                          <a:solidFill>
                            <a:srgbClr val="000000"/>
                          </a:solidFill>
                        </a:defRPr>
                      </a:pPr>
                      <a:r>
                        <a:rPr sz="3200" b="1">
                          <a:solidFill>
                            <a:srgbClr val="FFFFFF"/>
                          </a:solidFill>
                          <a:sym typeface="Helvetica Neue"/>
                        </a:rPr>
                        <a:t>18年12月</a:t>
                      </a:r>
                    </a:p>
                  </a:txBody>
                  <a:tcPr marL="50800" marR="50800" marT="50800" marB="50800" anchor="ctr" horzOverflow="overflow"/>
                </a:tc>
                <a:tc>
                  <a:txBody>
                    <a:bodyPr/>
                    <a:lstStyle/>
                    <a:p>
                      <a:pPr defTabSz="914400">
                        <a:defRPr sz="1800" b="0">
                          <a:solidFill>
                            <a:srgbClr val="000000"/>
                          </a:solidFill>
                        </a:defRPr>
                      </a:pPr>
                      <a:r>
                        <a:rPr sz="3200" b="1">
                          <a:solidFill>
                            <a:srgbClr val="FFFFFF"/>
                          </a:solidFill>
                          <a:sym typeface="Helvetica Neue"/>
                        </a:rPr>
                        <a:t>18年6月</a:t>
                      </a:r>
                    </a:p>
                  </a:txBody>
                  <a:tcPr marL="50800" marR="50800" marT="50800" marB="50800" anchor="ctr" horzOverflow="overflow"/>
                </a:tc>
                <a:tc>
                  <a:txBody>
                    <a:bodyPr/>
                    <a:lstStyle/>
                    <a:p>
                      <a:pPr defTabSz="914400">
                        <a:defRPr sz="1800" b="0">
                          <a:solidFill>
                            <a:srgbClr val="000000"/>
                          </a:solidFill>
                        </a:defRPr>
                      </a:pPr>
                      <a:r>
                        <a:rPr sz="3200" b="1">
                          <a:solidFill>
                            <a:srgbClr val="FFFFFF"/>
                          </a:solidFill>
                          <a:sym typeface="Helvetica Neue"/>
                        </a:rPr>
                        <a:t>17年12月</a:t>
                      </a:r>
                    </a:p>
                  </a:txBody>
                  <a:tcPr marL="50800" marR="50800" marT="50800" marB="50800" anchor="ctr" horzOverflow="overflow"/>
                </a:tc>
                <a:tc>
                  <a:txBody>
                    <a:bodyPr/>
                    <a:lstStyle/>
                    <a:p>
                      <a:pPr defTabSz="914400">
                        <a:defRPr sz="1800" b="0">
                          <a:solidFill>
                            <a:srgbClr val="000000"/>
                          </a:solidFill>
                        </a:defRPr>
                      </a:pPr>
                      <a:r>
                        <a:rPr sz="3200" b="1">
                          <a:solidFill>
                            <a:srgbClr val="FFFFFF"/>
                          </a:solidFill>
                          <a:sym typeface="Helvetica Neue"/>
                        </a:rPr>
                        <a:t>17年6月</a:t>
                      </a:r>
                    </a:p>
                  </a:txBody>
                  <a:tcPr marL="50800" marR="50800" marT="50800" marB="50800" anchor="ctr" horzOverflow="overflow"/>
                </a:tc>
                <a:extLst>
                  <a:ext uri="{0D108BD9-81ED-4DB2-BD59-A6C34878D82A}">
                    <a16:rowId xmlns:a16="http://schemas.microsoft.com/office/drawing/2014/main" val="10000"/>
                  </a:ext>
                </a:extLst>
              </a:tr>
              <a:tr h="2016825">
                <a:tc>
                  <a:txBody>
                    <a:bodyPr/>
                    <a:lstStyle/>
                    <a:p>
                      <a:pPr defTabSz="355600">
                        <a:defRPr sz="1800"/>
                      </a:pPr>
                      <a:r>
                        <a:rPr sz="5000">
                          <a:latin typeface="Kaiti SC Regular"/>
                          <a:ea typeface="Kaiti SC Regular"/>
                          <a:cs typeface="Kaiti SC Regular"/>
                          <a:sym typeface="Kaiti SC Regular"/>
                        </a:rPr>
                        <a:t>剪纸</a:t>
                      </a:r>
                    </a:p>
                  </a:txBody>
                  <a:tcPr marL="50800" marR="50800" marT="50800" marB="50800" anchor="ctr" horzOverflow="overflow"/>
                </a:tc>
                <a:tc>
                  <a:txBody>
                    <a:bodyPr/>
                    <a:lstStyle/>
                    <a:p>
                      <a:pPr defTabSz="914400">
                        <a:defRPr sz="1800"/>
                      </a:pPr>
                      <a:r>
                        <a:rPr sz="5000">
                          <a:latin typeface="Kaiti SC Regular"/>
                          <a:ea typeface="Kaiti SC Regular"/>
                          <a:cs typeface="Kaiti SC Regular"/>
                          <a:sym typeface="Kaiti SC Regular"/>
                        </a:rPr>
                        <a:t>手机阅读</a:t>
                      </a:r>
                    </a:p>
                  </a:txBody>
                  <a:tcPr marL="50800" marR="50800" marT="50800" marB="50800" anchor="ctr" horzOverflow="overflow"/>
                </a:tc>
                <a:tc>
                  <a:txBody>
                    <a:bodyPr/>
                    <a:lstStyle/>
                    <a:p>
                      <a:pPr defTabSz="914400">
                        <a:defRPr sz="1800"/>
                      </a:pPr>
                      <a:r>
                        <a:rPr sz="5000">
                          <a:latin typeface="Kaiti SC Regular"/>
                          <a:ea typeface="Kaiti SC Regular"/>
                          <a:cs typeface="Kaiti SC Regular"/>
                          <a:sym typeface="Kaiti SC Regular"/>
                        </a:rPr>
                        <a:t>飞机 </a:t>
                      </a:r>
                    </a:p>
                  </a:txBody>
                  <a:tcPr marL="50800" marR="50800" marT="50800" marB="50800" anchor="ctr" horzOverflow="overflow"/>
                </a:tc>
                <a:tc>
                  <a:txBody>
                    <a:bodyPr/>
                    <a:lstStyle/>
                    <a:p>
                      <a:pPr defTabSz="355600">
                        <a:defRPr sz="1800"/>
                      </a:pPr>
                      <a:r>
                        <a:rPr sz="5000">
                          <a:latin typeface="Kaiti SC Regular"/>
                          <a:ea typeface="Kaiti SC Regular"/>
                          <a:cs typeface="Kaiti SC Regular"/>
                          <a:sym typeface="Kaiti SC Regular"/>
                        </a:rPr>
                        <a:t>泰山</a:t>
                      </a:r>
                    </a:p>
                  </a:txBody>
                  <a:tcPr marL="50800" marR="50800" marT="50800" marB="50800" anchor="ctr" horzOverflow="overflow"/>
                </a:tc>
                <a:tc>
                  <a:txBody>
                    <a:bodyPr/>
                    <a:lstStyle/>
                    <a:p>
                      <a:pPr defTabSz="355600">
                        <a:defRPr sz="1800"/>
                      </a:pPr>
                      <a:r>
                        <a:rPr sz="5000">
                          <a:latin typeface="Kaiti SC Regular"/>
                          <a:ea typeface="Kaiti SC Regular"/>
                          <a:cs typeface="Kaiti SC Regular"/>
                          <a:sym typeface="Kaiti SC Regular"/>
                        </a:rPr>
                        <a:t>珠江</a:t>
                      </a:r>
                    </a:p>
                  </a:txBody>
                  <a:tcPr marL="50800" marR="50800" marT="50800" marB="50800" anchor="ctr" horzOverflow="overflow"/>
                </a:tc>
                <a:extLst>
                  <a:ext uri="{0D108BD9-81ED-4DB2-BD59-A6C34878D82A}">
                    <a16:rowId xmlns:a16="http://schemas.microsoft.com/office/drawing/2014/main" val="10001"/>
                  </a:ext>
                </a:extLst>
              </a:tr>
              <a:tr h="2016825">
                <a:tc>
                  <a:txBody>
                    <a:bodyPr/>
                    <a:lstStyle/>
                    <a:p>
                      <a:pPr defTabSz="355600">
                        <a:defRPr sz="1800"/>
                      </a:pPr>
                      <a:r>
                        <a:rPr sz="5000">
                          <a:latin typeface="Kaiti SC Regular"/>
                          <a:ea typeface="Kaiti SC Regular"/>
                          <a:cs typeface="Kaiti SC Regular"/>
                          <a:sym typeface="Kaiti SC Regular"/>
                        </a:rPr>
                        <a:t>灯笼</a:t>
                      </a:r>
                    </a:p>
                  </a:txBody>
                  <a:tcPr marL="50800" marR="50800" marT="50800" marB="50800" anchor="ctr" horzOverflow="overflow"/>
                </a:tc>
                <a:tc>
                  <a:txBody>
                    <a:bodyPr/>
                    <a:lstStyle/>
                    <a:p>
                      <a:pPr defTabSz="355600">
                        <a:defRPr sz="1800"/>
                      </a:pPr>
                      <a:r>
                        <a:rPr sz="5000">
                          <a:latin typeface="Kaiti SC Regular"/>
                          <a:ea typeface="Kaiti SC Regular"/>
                          <a:cs typeface="Kaiti SC Regular"/>
                          <a:sym typeface="Kaiti SC Regular"/>
                        </a:rPr>
                        <a:t>移动支付</a:t>
                      </a:r>
                    </a:p>
                  </a:txBody>
                  <a:tcPr marL="50800" marR="50800" marT="50800" marB="50800" anchor="ctr" horzOverflow="overflow"/>
                </a:tc>
                <a:tc>
                  <a:txBody>
                    <a:bodyPr/>
                    <a:lstStyle/>
                    <a:p>
                      <a:pPr defTabSz="355600">
                        <a:defRPr sz="1800"/>
                      </a:pPr>
                      <a:r>
                        <a:rPr sz="5000">
                          <a:latin typeface="Kaiti SC Regular"/>
                          <a:ea typeface="Kaiti SC Regular"/>
                          <a:cs typeface="Kaiti SC Regular"/>
                          <a:sym typeface="Kaiti SC Regular"/>
                        </a:rPr>
                        <a:t>公交车</a:t>
                      </a:r>
                    </a:p>
                  </a:txBody>
                  <a:tcPr marL="50800" marR="50800" marT="50800" marB="50800" anchor="ctr" horzOverflow="overflow"/>
                </a:tc>
                <a:tc>
                  <a:txBody>
                    <a:bodyPr/>
                    <a:lstStyle/>
                    <a:p>
                      <a:pPr defTabSz="355600">
                        <a:defRPr sz="1800"/>
                      </a:pPr>
                      <a:r>
                        <a:rPr sz="5000">
                          <a:latin typeface="Kaiti SC Regular"/>
                          <a:ea typeface="Kaiti SC Regular"/>
                          <a:cs typeface="Kaiti SC Regular"/>
                          <a:sym typeface="Kaiti SC Regular"/>
                        </a:rPr>
                        <a:t>华山</a:t>
                      </a:r>
                    </a:p>
                  </a:txBody>
                  <a:tcPr marL="50800" marR="50800" marT="50800" marB="50800" anchor="ctr" horzOverflow="overflow"/>
                </a:tc>
                <a:tc>
                  <a:txBody>
                    <a:bodyPr/>
                    <a:lstStyle/>
                    <a:p>
                      <a:pPr defTabSz="355600">
                        <a:defRPr sz="1800"/>
                      </a:pPr>
                      <a:r>
                        <a:rPr sz="5000">
                          <a:latin typeface="Kaiti SC Regular"/>
                          <a:ea typeface="Kaiti SC Regular"/>
                          <a:cs typeface="Kaiti SC Regular"/>
                          <a:sym typeface="Kaiti SC Regular"/>
                        </a:rPr>
                        <a:t>长江</a:t>
                      </a:r>
                    </a:p>
                  </a:txBody>
                  <a:tcPr marL="50800" marR="50800" marT="50800" marB="50800" anchor="ctr" horzOverflow="overflow"/>
                </a:tc>
                <a:extLst>
                  <a:ext uri="{0D108BD9-81ED-4DB2-BD59-A6C34878D82A}">
                    <a16:rowId xmlns:a16="http://schemas.microsoft.com/office/drawing/2014/main" val="10002"/>
                  </a:ext>
                </a:extLst>
              </a:tr>
              <a:tr h="2016825">
                <a:tc>
                  <a:txBody>
                    <a:bodyPr/>
                    <a:lstStyle/>
                    <a:p>
                      <a:pPr defTabSz="355600">
                        <a:defRPr sz="1800"/>
                      </a:pPr>
                      <a:r>
                        <a:rPr sz="5000">
                          <a:latin typeface="Kaiti SC Regular"/>
                          <a:ea typeface="Kaiti SC Regular"/>
                          <a:cs typeface="Kaiti SC Regular"/>
                          <a:sym typeface="Kaiti SC Regular"/>
                        </a:rPr>
                        <a:t>舞狮</a:t>
                      </a:r>
                    </a:p>
                  </a:txBody>
                  <a:tcPr marL="50800" marR="50800" marT="50800" marB="50800" anchor="ctr" horzOverflow="overflow"/>
                </a:tc>
                <a:tc>
                  <a:txBody>
                    <a:bodyPr/>
                    <a:lstStyle/>
                    <a:p>
                      <a:pPr defTabSz="355600">
                        <a:defRPr sz="1800"/>
                      </a:pPr>
                      <a:r>
                        <a:rPr sz="5000">
                          <a:latin typeface="Kaiti SC Regular"/>
                          <a:ea typeface="Kaiti SC Regular"/>
                          <a:cs typeface="Kaiti SC Regular"/>
                          <a:sym typeface="Kaiti SC Regular"/>
                        </a:rPr>
                        <a:t>手机依赖</a:t>
                      </a:r>
                    </a:p>
                  </a:txBody>
                  <a:tcPr marL="50800" marR="50800" marT="50800" marB="50800" anchor="ctr" horzOverflow="overflow"/>
                </a:tc>
                <a:tc>
                  <a:txBody>
                    <a:bodyPr/>
                    <a:lstStyle/>
                    <a:p>
                      <a:pPr defTabSz="355600">
                        <a:defRPr sz="1800"/>
                      </a:pPr>
                      <a:r>
                        <a:rPr sz="5000">
                          <a:latin typeface="Kaiti SC Regular"/>
                          <a:ea typeface="Kaiti SC Regular"/>
                          <a:cs typeface="Kaiti SC Regular"/>
                          <a:sym typeface="Kaiti SC Regular"/>
                        </a:rPr>
                        <a:t>地铁</a:t>
                      </a:r>
                    </a:p>
                  </a:txBody>
                  <a:tcPr marL="50800" marR="50800" marT="50800" marB="50800" anchor="ctr" horzOverflow="overflow"/>
                </a:tc>
                <a:tc>
                  <a:txBody>
                    <a:bodyPr/>
                    <a:lstStyle/>
                    <a:p>
                      <a:pPr defTabSz="355600">
                        <a:defRPr sz="1800"/>
                      </a:pPr>
                      <a:r>
                        <a:rPr sz="5000">
                          <a:latin typeface="Kaiti SC Regular"/>
                          <a:ea typeface="Kaiti SC Regular"/>
                          <a:cs typeface="Kaiti SC Regular"/>
                          <a:sym typeface="Kaiti SC Regular"/>
                        </a:rPr>
                        <a:t>黄山</a:t>
                      </a:r>
                    </a:p>
                  </a:txBody>
                  <a:tcPr marL="50800" marR="50800" marT="50800" marB="50800" anchor="ctr" horzOverflow="overflow"/>
                </a:tc>
                <a:tc>
                  <a:txBody>
                    <a:bodyPr/>
                    <a:lstStyle/>
                    <a:p>
                      <a:pPr defTabSz="355600">
                        <a:defRPr sz="1800"/>
                      </a:pPr>
                      <a:r>
                        <a:rPr sz="5000">
                          <a:latin typeface="Kaiti SC Regular"/>
                          <a:ea typeface="Kaiti SC Regular"/>
                          <a:cs typeface="Kaiti SC Regular"/>
                          <a:sym typeface="Kaiti SC Regular"/>
                        </a:rPr>
                        <a:t>黄河</a:t>
                      </a:r>
                    </a:p>
                  </a:txBody>
                  <a:tcPr marL="50800" marR="50800" marT="50800" marB="50800" anchor="ctr" horzOverflow="overflow"/>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99">
        <p:dissolve/>
      </p:transition>
    </mc:Choice>
    <mc:Fallback xmlns:a14="http://schemas.microsoft.com/office/drawing/2010/main" xmlns:m="http://schemas.openxmlformats.org/officeDocument/2006/math"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54" name="圆角矩形"/>
          <p:cNvSpPr/>
          <p:nvPr/>
        </p:nvSpPr>
        <p:spPr>
          <a:xfrm>
            <a:off x="5052167" y="1357054"/>
            <a:ext cx="14726537" cy="901701"/>
          </a:xfrm>
          <a:prstGeom prst="roundRect">
            <a:avLst>
              <a:gd name="adj" fmla="val 21127"/>
            </a:avLst>
          </a:prstGeom>
          <a:solidFill>
            <a:srgbClr val="D5D5D5">
              <a:alpha val="55832"/>
            </a:srgbClr>
          </a:solidFill>
          <a:ln w="12700">
            <a:miter lim="400000"/>
          </a:ln>
        </p:spPr>
        <p:txBody>
          <a:bodyPr lIns="0" tIns="0" rIns="0" bIns="0" anchor="ctr"/>
          <a:lstStyle/>
          <a:p>
            <a:pPr>
              <a:defRPr sz="3200" b="0">
                <a:solidFill>
                  <a:srgbClr val="D6D6D6"/>
                </a:solidFill>
                <a:latin typeface="+mn-lt"/>
                <a:ea typeface="+mn-ea"/>
                <a:cs typeface="+mn-cs"/>
                <a:sym typeface="Helvetica Neue Medium"/>
              </a:defRPr>
            </a:pPr>
            <a:endParaRPr/>
          </a:p>
        </p:txBody>
      </p:sp>
      <p:sp>
        <p:nvSpPr>
          <p:cNvPr id="355"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56" name="圆角矩形"/>
          <p:cNvSpPr/>
          <p:nvPr/>
        </p:nvSpPr>
        <p:spPr>
          <a:xfrm>
            <a:off x="1312507" y="9616271"/>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57"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358"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359"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360"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361" name="人文地理"/>
          <p:cNvSpPr txBox="1"/>
          <p:nvPr/>
        </p:nvSpPr>
        <p:spPr>
          <a:xfrm>
            <a:off x="7675086" y="1357054"/>
            <a:ext cx="2400301" cy="901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a:lvl1pPr>
          </a:lstStyle>
          <a:p>
            <a:r>
              <a:t>人文地理</a:t>
            </a:r>
          </a:p>
        </p:txBody>
      </p:sp>
      <p:sp>
        <p:nvSpPr>
          <p:cNvPr id="362" name="科技发展"/>
          <p:cNvSpPr txBox="1"/>
          <p:nvPr/>
        </p:nvSpPr>
        <p:spPr>
          <a:xfrm>
            <a:off x="14211382" y="1357054"/>
            <a:ext cx="2400301" cy="901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a:solidFill>
                  <a:srgbClr val="D5D5D5"/>
                </a:solidFill>
              </a:defRPr>
            </a:lvl1pPr>
          </a:lstStyle>
          <a:p>
            <a:r>
              <a:t>科技发展</a:t>
            </a:r>
          </a:p>
        </p:txBody>
      </p:sp>
      <p:sp>
        <p:nvSpPr>
          <p:cNvPr id="363" name="剪纸是中国民间艺术的一种独特形式，已有2000多年历史。…"/>
          <p:cNvSpPr txBox="1"/>
          <p:nvPr/>
        </p:nvSpPr>
        <p:spPr>
          <a:xfrm>
            <a:off x="5104185" y="2972340"/>
            <a:ext cx="17070314" cy="42302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355600">
              <a:defRPr sz="3900" b="0">
                <a:latin typeface="PingFang SC Regular"/>
                <a:ea typeface="PingFang SC Regular"/>
                <a:cs typeface="PingFang SC Regular"/>
                <a:sym typeface="PingFang SC Regular"/>
              </a:defRPr>
            </a:pPr>
            <a:r>
              <a:t>剪纸是中国民间艺术的一种独特形式，已有</a:t>
            </a:r>
            <a:r>
              <a:rPr>
                <a:latin typeface="Helvetica Neue"/>
                <a:ea typeface="Helvetica Neue"/>
                <a:cs typeface="Helvetica Neue"/>
                <a:sym typeface="Helvetica Neue"/>
              </a:rPr>
              <a:t>2000</a:t>
            </a:r>
            <a:r>
              <a:t>多年历史。</a:t>
            </a:r>
          </a:p>
          <a:p>
            <a:pPr algn="l" defTabSz="355600">
              <a:defRPr sz="3900" b="0">
                <a:latin typeface="PingFang SC Regular"/>
                <a:ea typeface="PingFang SC Regular"/>
                <a:cs typeface="PingFang SC Regular"/>
                <a:sym typeface="PingFang SC Regular"/>
              </a:defRPr>
            </a:pPr>
            <a:r>
              <a:t>剪纸很可能源于汉代，继纸张发明之后。从此，它在中国的许多地方得到了普及。</a:t>
            </a:r>
          </a:p>
          <a:p>
            <a:pPr algn="l" defTabSz="355600">
              <a:defRPr sz="3900" b="0">
                <a:latin typeface="PingFang SC Regular"/>
                <a:ea typeface="PingFang SC Regular"/>
                <a:cs typeface="PingFang SC Regular"/>
                <a:sym typeface="PingFang SC Regular"/>
              </a:defRPr>
            </a:pPr>
            <a:r>
              <a:t>剪纸用的材料和工具很简单：纸和剪刀。剪纸作品通常是用红纸做成的，因为红色在中国传统文化中与幸福相联。</a:t>
            </a:r>
          </a:p>
          <a:p>
            <a:pPr algn="l" defTabSz="355600">
              <a:defRPr sz="3900" b="0">
                <a:latin typeface="PingFang SC Regular"/>
                <a:ea typeface="PingFang SC Regular"/>
                <a:cs typeface="PingFang SC Regular"/>
                <a:sym typeface="PingFang SC Regular"/>
              </a:defRPr>
            </a:pPr>
            <a:r>
              <a:t>因此，在婚礼、春节等喜庆场合，红颜色的剪纸是门窗装饰的首选。</a:t>
            </a:r>
          </a:p>
        </p:txBody>
      </p:sp>
      <p:sp>
        <p:nvSpPr>
          <p:cNvPr id="364" name="泰山位于山东省西部。海拔1500余米，方圆约400平方公里。…"/>
          <p:cNvSpPr txBox="1"/>
          <p:nvPr/>
        </p:nvSpPr>
        <p:spPr>
          <a:xfrm>
            <a:off x="5102102" y="7916195"/>
            <a:ext cx="17857668" cy="421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355600">
              <a:defRPr sz="3900" b="0">
                <a:latin typeface="PingFang SC Regular"/>
                <a:ea typeface="PingFang SC Regular"/>
                <a:cs typeface="PingFang SC Regular"/>
                <a:sym typeface="PingFang SC Regular"/>
              </a:defRPr>
            </a:pPr>
            <a:r>
              <a:t>泰山位于山东省西部。海拔1500余米，方圆约400平方公里。</a:t>
            </a:r>
          </a:p>
          <a:p>
            <a:pPr algn="l" defTabSz="355600">
              <a:defRPr sz="3900" b="0">
                <a:latin typeface="PingFang SC Regular"/>
                <a:ea typeface="PingFang SC Regular"/>
                <a:cs typeface="PingFang SC Regular"/>
                <a:sym typeface="PingFang SC Regular"/>
              </a:defRPr>
            </a:pPr>
            <a:r>
              <a:t>泰山不仅雄伟壮观，而且是一座历史文化名山，过去3000多年一直是人们前往朝拜的地方。</a:t>
            </a:r>
          </a:p>
          <a:p>
            <a:pPr algn="l" defTabSz="355600">
              <a:defRPr sz="3900" b="0">
                <a:latin typeface="PingFang SC Regular"/>
                <a:ea typeface="PingFang SC Regular"/>
                <a:cs typeface="PingFang SC Regular"/>
                <a:sym typeface="PingFang SC Regular"/>
              </a:defRPr>
            </a:pPr>
            <a:r>
              <a:t>据记载，共有72位帝王曾来此游览。许多作家到泰山获取灵感，写诗作文，艺术家也来此绘画。山上因此留下了许许多多的文物古迹。</a:t>
            </a:r>
          </a:p>
          <a:p>
            <a:pPr algn="l" defTabSz="355600">
              <a:defRPr sz="3900" b="0">
                <a:latin typeface="PingFang SC Regular"/>
                <a:ea typeface="PingFang SC Regular"/>
                <a:cs typeface="PingFang SC Regular"/>
                <a:sym typeface="PingFang SC Regular"/>
              </a:defRPr>
            </a:pPr>
            <a:r>
              <a:t>泰山如今已成为中国一处主要的旅游景点。</a:t>
            </a:r>
          </a:p>
        </p:txBody>
      </p:sp>
      <p:sp>
        <p:nvSpPr>
          <p:cNvPr id="365" name="2019.6"/>
          <p:cNvSpPr txBox="1"/>
          <p:nvPr/>
        </p:nvSpPr>
        <p:spPr>
          <a:xfrm>
            <a:off x="20916633" y="2961885"/>
            <a:ext cx="1551255" cy="647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b="0"/>
            </a:lvl1pPr>
          </a:lstStyle>
          <a:p>
            <a:r>
              <a:t>2019.6</a:t>
            </a:r>
          </a:p>
        </p:txBody>
      </p:sp>
      <p:sp>
        <p:nvSpPr>
          <p:cNvPr id="366" name="2017.6"/>
          <p:cNvSpPr txBox="1"/>
          <p:nvPr/>
        </p:nvSpPr>
        <p:spPr>
          <a:xfrm>
            <a:off x="21107880" y="11437811"/>
            <a:ext cx="1551255" cy="647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b="0"/>
            </a:lvl1pPr>
          </a:lstStyle>
          <a:p>
            <a:r>
              <a:t>2017.6</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68" name="圆角矩形"/>
          <p:cNvSpPr/>
          <p:nvPr/>
        </p:nvSpPr>
        <p:spPr>
          <a:xfrm>
            <a:off x="5052167" y="1357054"/>
            <a:ext cx="14726537" cy="901701"/>
          </a:xfrm>
          <a:prstGeom prst="roundRect">
            <a:avLst>
              <a:gd name="adj" fmla="val 21127"/>
            </a:avLst>
          </a:prstGeom>
          <a:solidFill>
            <a:srgbClr val="D5D5D5">
              <a:alpha val="55832"/>
            </a:srgbClr>
          </a:solidFill>
          <a:ln w="12700">
            <a:miter lim="400000"/>
          </a:ln>
        </p:spPr>
        <p:txBody>
          <a:bodyPr lIns="0" tIns="0" rIns="0" bIns="0" anchor="ctr"/>
          <a:lstStyle/>
          <a:p>
            <a:pPr>
              <a:defRPr sz="3200" b="0">
                <a:solidFill>
                  <a:srgbClr val="D6D6D6"/>
                </a:solidFill>
                <a:latin typeface="+mn-lt"/>
                <a:ea typeface="+mn-ea"/>
                <a:cs typeface="+mn-cs"/>
                <a:sym typeface="Helvetica Neue Medium"/>
              </a:defRPr>
            </a:pPr>
            <a:endParaRPr/>
          </a:p>
        </p:txBody>
      </p:sp>
      <p:sp>
        <p:nvSpPr>
          <p:cNvPr id="369"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70" name="圆角矩形"/>
          <p:cNvSpPr/>
          <p:nvPr/>
        </p:nvSpPr>
        <p:spPr>
          <a:xfrm>
            <a:off x="1312507" y="9616271"/>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71"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372"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373"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374"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375" name="人文地理"/>
          <p:cNvSpPr txBox="1"/>
          <p:nvPr/>
        </p:nvSpPr>
        <p:spPr>
          <a:xfrm>
            <a:off x="7675086" y="1357054"/>
            <a:ext cx="2400301" cy="901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a:solidFill>
                  <a:srgbClr val="D5D5D5"/>
                </a:solidFill>
              </a:defRPr>
            </a:lvl1pPr>
          </a:lstStyle>
          <a:p>
            <a:r>
              <a:t>人文地理</a:t>
            </a:r>
          </a:p>
        </p:txBody>
      </p:sp>
      <p:sp>
        <p:nvSpPr>
          <p:cNvPr id="376" name="科技发展"/>
          <p:cNvSpPr txBox="1"/>
          <p:nvPr/>
        </p:nvSpPr>
        <p:spPr>
          <a:xfrm>
            <a:off x="14211382" y="1357054"/>
            <a:ext cx="2400301" cy="901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a:lvl1pPr>
          </a:lstStyle>
          <a:p>
            <a:r>
              <a:t>科技发展</a:t>
            </a:r>
          </a:p>
        </p:txBody>
      </p:sp>
      <p:sp>
        <p:nvSpPr>
          <p:cNvPr id="377" name="由于通信网络的快速发展，中国智能手机用户数量近年来以惊人度增长。…"/>
          <p:cNvSpPr txBox="1"/>
          <p:nvPr/>
        </p:nvSpPr>
        <p:spPr>
          <a:xfrm>
            <a:off x="4802779" y="2979274"/>
            <a:ext cx="17737892" cy="421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355600">
              <a:defRPr sz="3900" b="0">
                <a:latin typeface="PingFang SC Regular"/>
                <a:ea typeface="PingFang SC Regular"/>
                <a:cs typeface="PingFang SC Regular"/>
                <a:sym typeface="PingFang SC Regular"/>
              </a:defRPr>
            </a:pPr>
            <a:r>
              <a:t>由于通信网络的快速发展，中国智能手机用户数量近年来以惊人度增长。</a:t>
            </a:r>
          </a:p>
          <a:p>
            <a:pPr algn="l" defTabSz="355600">
              <a:defRPr sz="3900" b="0">
                <a:latin typeface="PingFang SC Regular"/>
                <a:ea typeface="PingFang SC Regular"/>
                <a:cs typeface="PingFang SC Regular"/>
                <a:sym typeface="PingFang SC Regular"/>
              </a:defRPr>
            </a:pPr>
            <a:r>
              <a:t>这极大地改变了许多人的阅读方式。他们现在经常智能手机上看新闻和文章，而不买传统报刊。</a:t>
            </a:r>
          </a:p>
          <a:p>
            <a:pPr algn="l" defTabSz="355600">
              <a:defRPr sz="3900" b="0">
                <a:latin typeface="PingFang SC Regular"/>
                <a:ea typeface="PingFang SC Regular"/>
                <a:cs typeface="PingFang SC Regular"/>
                <a:sym typeface="PingFang SC Regular"/>
              </a:defRPr>
            </a:pPr>
            <a:r>
              <a:t>大量移动应用程序的开发使人们能用手机读小说和其他形式的文学作品。因此，纸质书籍的销售受到了影响。</a:t>
            </a:r>
          </a:p>
          <a:p>
            <a:pPr algn="l" defTabSz="355600">
              <a:defRPr sz="3900" b="0">
                <a:latin typeface="PingFang SC Regular"/>
                <a:ea typeface="PingFang SC Regular"/>
                <a:cs typeface="PingFang SC Regular"/>
                <a:sym typeface="PingFang SC Regular"/>
              </a:defRPr>
            </a:pPr>
            <a:r>
              <a:t>但调查显示，尽管能手机阅读市场稳步增长，超半数成年人仍喜欢读纸质书。</a:t>
            </a:r>
          </a:p>
        </p:txBody>
      </p:sp>
      <p:sp>
        <p:nvSpPr>
          <p:cNvPr id="378" name="2019.6"/>
          <p:cNvSpPr txBox="1"/>
          <p:nvPr/>
        </p:nvSpPr>
        <p:spPr>
          <a:xfrm>
            <a:off x="21631033" y="2724378"/>
            <a:ext cx="1551255" cy="647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b="0"/>
            </a:lvl1pPr>
          </a:lstStyle>
          <a:p>
            <a:r>
              <a:t>2019.6</a:t>
            </a:r>
          </a:p>
        </p:txBody>
      </p:sp>
      <p:sp>
        <p:nvSpPr>
          <p:cNvPr id="379" name="过去，乘飞机出行对大多数中国人来说是难以想象的。…"/>
          <p:cNvSpPr txBox="1"/>
          <p:nvPr/>
        </p:nvSpPr>
        <p:spPr>
          <a:xfrm>
            <a:off x="4864399" y="7592572"/>
            <a:ext cx="17614653" cy="462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700" b="0"/>
            </a:pPr>
            <a:endParaRPr/>
          </a:p>
          <a:p>
            <a:pPr algn="l">
              <a:defRPr sz="3700" b="0"/>
            </a:pPr>
            <a:r>
              <a:t>过去，乘飞机出行对大多数中国人来说是难以想象的。</a:t>
            </a:r>
          </a:p>
          <a:p>
            <a:pPr algn="l">
              <a:defRPr sz="3700" b="0"/>
            </a:pPr>
            <a:r>
              <a:t>如今随着经济的发展和生活水平的提高，越来越多的中国人包括许多农民和外出务工人员都能乘飞机出行。</a:t>
            </a:r>
          </a:p>
          <a:p>
            <a:pPr algn="l">
              <a:defRPr sz="3700" b="0"/>
            </a:pPr>
            <a:r>
              <a:t>他们可以乘飞机到达所有大城市，还有许多城市也在筹建机场。航空服务不断改进，而且经常会有特价机票。</a:t>
            </a:r>
          </a:p>
          <a:p>
            <a:pPr algn="l">
              <a:defRPr sz="3700" b="0"/>
            </a:pPr>
            <a:r>
              <a:t>近年来，节假日期间选择乘飞机外出旅游的人不断增加。</a:t>
            </a:r>
          </a:p>
        </p:txBody>
      </p:sp>
      <p:sp>
        <p:nvSpPr>
          <p:cNvPr id="380" name="2018.6"/>
          <p:cNvSpPr txBox="1"/>
          <p:nvPr/>
        </p:nvSpPr>
        <p:spPr>
          <a:xfrm>
            <a:off x="21631033" y="11696846"/>
            <a:ext cx="1551255" cy="647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b="0"/>
            </a:lvl1pPr>
          </a:lstStyle>
          <a:p>
            <a:r>
              <a:t>2018.6</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82"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3" name="圆角矩形"/>
          <p:cNvSpPr/>
          <p:nvPr/>
        </p:nvSpPr>
        <p:spPr>
          <a:xfrm>
            <a:off x="1312507" y="9616271"/>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4"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385"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386"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387"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388" name="15%"/>
          <p:cNvSpPr txBox="1"/>
          <p:nvPr/>
        </p:nvSpPr>
        <p:spPr>
          <a:xfrm>
            <a:off x="10038047" y="1575678"/>
            <a:ext cx="1746505"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389" name="分值"/>
          <p:cNvSpPr txBox="1"/>
          <p:nvPr/>
        </p:nvSpPr>
        <p:spPr>
          <a:xfrm>
            <a:off x="7320458" y="1551100"/>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
        <p:nvSpPr>
          <p:cNvPr id="390" name="圆角矩形"/>
          <p:cNvSpPr/>
          <p:nvPr/>
        </p:nvSpPr>
        <p:spPr>
          <a:xfrm>
            <a:off x="5435985" y="1575678"/>
            <a:ext cx="13512030" cy="992246"/>
          </a:xfrm>
          <a:prstGeom prst="roundRect">
            <a:avLst>
              <a:gd name="adj" fmla="val 19199"/>
            </a:avLst>
          </a:prstGeom>
          <a:solidFill>
            <a:srgbClr val="E7E9E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1" name="大量阅读翻译题"/>
          <p:cNvSpPr txBox="1"/>
          <p:nvPr/>
        </p:nvSpPr>
        <p:spPr>
          <a:xfrm>
            <a:off x="5566266" y="3850724"/>
            <a:ext cx="17958987"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355600">
              <a:lnSpc>
                <a:spcPct val="120000"/>
              </a:lnSpc>
              <a:defRPr sz="5100"/>
            </a:lvl1pPr>
          </a:lstStyle>
          <a:p>
            <a:r>
              <a:t>大量阅读翻译题</a:t>
            </a:r>
          </a:p>
        </p:txBody>
      </p:sp>
      <p:sp>
        <p:nvSpPr>
          <p:cNvPr id="392" name="十天  时间安排"/>
          <p:cNvSpPr txBox="1"/>
          <p:nvPr/>
        </p:nvSpPr>
        <p:spPr>
          <a:xfrm>
            <a:off x="9692449" y="1532050"/>
            <a:ext cx="4999102"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b="0">
                <a:latin typeface="PingFang SC Semibold"/>
                <a:ea typeface="PingFang SC Semibold"/>
                <a:cs typeface="PingFang SC Semibold"/>
                <a:sym typeface="PingFang SC Semibold"/>
              </a:defRPr>
            </a:lvl1pPr>
          </a:lstStyle>
          <a:p>
            <a:r>
              <a:t>十天  时间安排</a:t>
            </a:r>
          </a:p>
        </p:txBody>
      </p:sp>
      <p:sp>
        <p:nvSpPr>
          <p:cNvPr id="393" name="每天看3篇同类翻译题"/>
          <p:cNvSpPr txBox="1"/>
          <p:nvPr/>
        </p:nvSpPr>
        <p:spPr>
          <a:xfrm>
            <a:off x="7028626" y="5214257"/>
            <a:ext cx="17958986" cy="97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355600">
              <a:lnSpc>
                <a:spcPct val="120000"/>
              </a:lnSpc>
              <a:defRPr sz="4900" b="0"/>
            </a:lvl1pPr>
          </a:lstStyle>
          <a:p>
            <a:r>
              <a:t>每天看3篇同类翻译题</a:t>
            </a:r>
          </a:p>
        </p:txBody>
      </p:sp>
      <p:sp>
        <p:nvSpPr>
          <p:cNvPr id="394" name="通过标准答案总结：…"/>
          <p:cNvSpPr txBox="1"/>
          <p:nvPr/>
        </p:nvSpPr>
        <p:spPr>
          <a:xfrm>
            <a:off x="7028626" y="6795735"/>
            <a:ext cx="17958986" cy="3098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355600">
              <a:lnSpc>
                <a:spcPct val="120000"/>
              </a:lnSpc>
              <a:defRPr sz="4900" b="0"/>
            </a:pPr>
            <a:r>
              <a:t>通过标准答案总结：</a:t>
            </a:r>
          </a:p>
          <a:p>
            <a:pPr lvl="1" indent="0" algn="l" defTabSz="355600">
              <a:lnSpc>
                <a:spcPct val="120000"/>
              </a:lnSpc>
              <a:defRPr sz="4900" b="0"/>
            </a:pPr>
            <a:r>
              <a:t>    固定搭配</a:t>
            </a:r>
          </a:p>
          <a:p>
            <a:pPr lvl="1" indent="0" algn="l" defTabSz="355600">
              <a:lnSpc>
                <a:spcPct val="120000"/>
              </a:lnSpc>
              <a:defRPr sz="4900" b="0"/>
            </a:pPr>
            <a:r>
              <a:t>    词组</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1" animBg="1" advAuto="0"/>
      <p:bldP spid="393" grpId="2" animBg="1" advAuto="0"/>
      <p:bldP spid="394" grpId="3" animBg="1" advAuto="0"/>
    </p:bld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F5F5F5"/>
        </a:solidFill>
        <a:effectLst/>
      </p:bgPr>
    </p:bg>
    <p:spTree>
      <p:nvGrpSpPr>
        <p:cNvPr id="1" name=""/>
        <p:cNvGrpSpPr/>
        <p:nvPr/>
      </p:nvGrpSpPr>
      <p:grpSpPr>
        <a:xfrm>
          <a:off x="0" y="0"/>
          <a:ext cx="0" cy="0"/>
          <a:chOff x="0" y="0"/>
          <a:chExt cx="0" cy="0"/>
        </a:xfrm>
      </p:grpSpPr>
      <p:sp>
        <p:nvSpPr>
          <p:cNvPr id="156" name="圆角矩形"/>
          <p:cNvSpPr/>
          <p:nvPr/>
        </p:nvSpPr>
        <p:spPr>
          <a:xfrm>
            <a:off x="2630303" y="5137994"/>
            <a:ext cx="19123394" cy="2170965"/>
          </a:xfrm>
          <a:prstGeom prst="roundRect">
            <a:avLst>
              <a:gd name="adj" fmla="val 2482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59" name="成组"/>
          <p:cNvGrpSpPr/>
          <p:nvPr/>
        </p:nvGrpSpPr>
        <p:grpSpPr>
          <a:xfrm>
            <a:off x="4433000" y="4720925"/>
            <a:ext cx="2244854" cy="3005103"/>
            <a:chOff x="0" y="0"/>
            <a:chExt cx="2244853" cy="3005102"/>
          </a:xfrm>
        </p:grpSpPr>
        <p:sp>
          <p:nvSpPr>
            <p:cNvPr id="157" name="圆角矩形"/>
            <p:cNvSpPr/>
            <p:nvPr/>
          </p:nvSpPr>
          <p:spPr>
            <a:xfrm>
              <a:off x="0" y="0"/>
              <a:ext cx="2244854" cy="3005103"/>
            </a:xfrm>
            <a:prstGeom prst="roundRect">
              <a:avLst>
                <a:gd name="adj" fmla="val 18207"/>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8" name="写作"/>
            <p:cNvSpPr txBox="1"/>
            <p:nvPr/>
          </p:nvSpPr>
          <p:spPr>
            <a:xfrm>
              <a:off x="303276" y="918351"/>
              <a:ext cx="1638301" cy="1168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grpSp>
      <p:grpSp>
        <p:nvGrpSpPr>
          <p:cNvPr id="162" name="成组"/>
          <p:cNvGrpSpPr/>
          <p:nvPr/>
        </p:nvGrpSpPr>
        <p:grpSpPr>
          <a:xfrm>
            <a:off x="8857382" y="4720925"/>
            <a:ext cx="2244854" cy="3005103"/>
            <a:chOff x="0" y="0"/>
            <a:chExt cx="2244853" cy="3005102"/>
          </a:xfrm>
        </p:grpSpPr>
        <p:sp>
          <p:nvSpPr>
            <p:cNvPr id="160" name="圆角矩形"/>
            <p:cNvSpPr/>
            <p:nvPr/>
          </p:nvSpPr>
          <p:spPr>
            <a:xfrm>
              <a:off x="0" y="0"/>
              <a:ext cx="2244854" cy="3005103"/>
            </a:xfrm>
            <a:prstGeom prst="roundRect">
              <a:avLst>
                <a:gd name="adj" fmla="val 18207"/>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1" name="听力"/>
            <p:cNvSpPr txBox="1"/>
            <p:nvPr/>
          </p:nvSpPr>
          <p:spPr>
            <a:xfrm>
              <a:off x="349234" y="918351"/>
              <a:ext cx="1638301" cy="1168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grpSp>
      <p:grpSp>
        <p:nvGrpSpPr>
          <p:cNvPr id="165" name="成组"/>
          <p:cNvGrpSpPr/>
          <p:nvPr/>
        </p:nvGrpSpPr>
        <p:grpSpPr>
          <a:xfrm>
            <a:off x="13281764" y="4720925"/>
            <a:ext cx="2244854" cy="3005103"/>
            <a:chOff x="0" y="0"/>
            <a:chExt cx="2244853" cy="3005102"/>
          </a:xfrm>
        </p:grpSpPr>
        <p:sp>
          <p:nvSpPr>
            <p:cNvPr id="163" name="圆角矩形"/>
            <p:cNvSpPr/>
            <p:nvPr/>
          </p:nvSpPr>
          <p:spPr>
            <a:xfrm>
              <a:off x="0" y="0"/>
              <a:ext cx="2244854" cy="3005103"/>
            </a:xfrm>
            <a:prstGeom prst="roundRect">
              <a:avLst>
                <a:gd name="adj" fmla="val 18207"/>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4" name="阅读"/>
            <p:cNvSpPr txBox="1"/>
            <p:nvPr/>
          </p:nvSpPr>
          <p:spPr>
            <a:xfrm>
              <a:off x="303276" y="918351"/>
              <a:ext cx="1638301" cy="1168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grpSp>
      <p:grpSp>
        <p:nvGrpSpPr>
          <p:cNvPr id="168" name="成组"/>
          <p:cNvGrpSpPr/>
          <p:nvPr/>
        </p:nvGrpSpPr>
        <p:grpSpPr>
          <a:xfrm>
            <a:off x="17706147" y="4720925"/>
            <a:ext cx="2244854" cy="3005103"/>
            <a:chOff x="0" y="0"/>
            <a:chExt cx="2244853" cy="3005102"/>
          </a:xfrm>
        </p:grpSpPr>
        <p:sp>
          <p:nvSpPr>
            <p:cNvPr id="166" name="圆角矩形"/>
            <p:cNvSpPr/>
            <p:nvPr/>
          </p:nvSpPr>
          <p:spPr>
            <a:xfrm>
              <a:off x="0" y="0"/>
              <a:ext cx="2244854" cy="3005103"/>
            </a:xfrm>
            <a:prstGeom prst="roundRect">
              <a:avLst>
                <a:gd name="adj" fmla="val 18207"/>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 name="翻译"/>
            <p:cNvSpPr txBox="1"/>
            <p:nvPr/>
          </p:nvSpPr>
          <p:spPr>
            <a:xfrm>
              <a:off x="349234" y="918350"/>
              <a:ext cx="1638301" cy="1168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grpSp>
      <p:sp>
        <p:nvSpPr>
          <p:cNvPr id="169" name="15%"/>
          <p:cNvSpPr txBox="1"/>
          <p:nvPr/>
        </p:nvSpPr>
        <p:spPr>
          <a:xfrm>
            <a:off x="4682174" y="8252843"/>
            <a:ext cx="1746505"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170" name="35%"/>
          <p:cNvSpPr txBox="1"/>
          <p:nvPr/>
        </p:nvSpPr>
        <p:spPr>
          <a:xfrm>
            <a:off x="8954982" y="8252843"/>
            <a:ext cx="2049654"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35%</a:t>
            </a:r>
          </a:p>
        </p:txBody>
      </p:sp>
      <p:sp>
        <p:nvSpPr>
          <p:cNvPr id="171" name="35%"/>
          <p:cNvSpPr txBox="1"/>
          <p:nvPr/>
        </p:nvSpPr>
        <p:spPr>
          <a:xfrm>
            <a:off x="13379365" y="8136002"/>
            <a:ext cx="2049654"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35%</a:t>
            </a:r>
          </a:p>
        </p:txBody>
      </p:sp>
      <p:sp>
        <p:nvSpPr>
          <p:cNvPr id="172" name="15%"/>
          <p:cNvSpPr txBox="1"/>
          <p:nvPr/>
        </p:nvSpPr>
        <p:spPr>
          <a:xfrm>
            <a:off x="17955321" y="8136002"/>
            <a:ext cx="1746505"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173" name="分值"/>
          <p:cNvSpPr txBox="1"/>
          <p:nvPr/>
        </p:nvSpPr>
        <p:spPr>
          <a:xfrm>
            <a:off x="1498903" y="8228265"/>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96" name="圆角矩形"/>
          <p:cNvSpPr/>
          <p:nvPr/>
        </p:nvSpPr>
        <p:spPr>
          <a:xfrm>
            <a:off x="7904658" y="4831060"/>
            <a:ext cx="8574684" cy="4053880"/>
          </a:xfrm>
          <a:prstGeom prst="roundRect">
            <a:avLst>
              <a:gd name="adj" fmla="val 19582"/>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7" name="常用句型"/>
          <p:cNvSpPr txBox="1"/>
          <p:nvPr/>
        </p:nvSpPr>
        <p:spPr>
          <a:xfrm>
            <a:off x="10255250" y="6153149"/>
            <a:ext cx="3873501" cy="140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120000"/>
              </a:lnSpc>
              <a:defRPr sz="7400">
                <a:solidFill>
                  <a:srgbClr val="FFFFFF"/>
                </a:solidFill>
              </a:defRPr>
            </a:lvl1pPr>
          </a:lstStyle>
          <a:p>
            <a:r>
              <a:t>常用句型</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600" fill="hold" tmFilter="0, 0; .2, .5; .8, .5; 1, 0"/>
                                        <p:tgtEl>
                                          <p:spTgt spid="396"/>
                                        </p:tgtEl>
                                      </p:cBhvr>
                                    </p:animEffect>
                                    <p:animScale>
                                      <p:cBhvr>
                                        <p:cTn id="7" dur="300" autoRev="1" fill="hold"/>
                                        <p:tgtEl>
                                          <p:spTgt spid="39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1"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99" name="1）It is＋形容词＋that…"/>
          <p:cNvSpPr txBox="1"/>
          <p:nvPr/>
        </p:nvSpPr>
        <p:spPr>
          <a:xfrm>
            <a:off x="4375157" y="763494"/>
            <a:ext cx="17068039" cy="1295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355600">
              <a:lnSpc>
                <a:spcPct val="140000"/>
              </a:lnSpc>
              <a:defRPr sz="3800" b="0">
                <a:latin typeface="华文宋体"/>
                <a:ea typeface="华文宋体"/>
                <a:cs typeface="华文宋体"/>
                <a:sym typeface="华文宋体"/>
              </a:defRPr>
            </a:pPr>
            <a:r>
              <a:t>1）It is＋形容词＋that </a:t>
            </a:r>
          </a:p>
          <a:p>
            <a:pPr algn="l" defTabSz="355600">
              <a:lnSpc>
                <a:spcPct val="140000"/>
              </a:lnSpc>
              <a:defRPr sz="3800" b="0">
                <a:latin typeface="华文宋体"/>
                <a:ea typeface="华文宋体"/>
                <a:cs typeface="华文宋体"/>
                <a:sym typeface="华文宋体"/>
              </a:defRPr>
            </a:pPr>
            <a:r>
              <a:t>It is conceivable that knowledge plays an important role in our life. </a:t>
            </a:r>
          </a:p>
          <a:p>
            <a:pPr algn="l" defTabSz="355600">
              <a:lnSpc>
                <a:spcPct val="140000"/>
              </a:lnSpc>
              <a:defRPr sz="3800" b="0">
                <a:latin typeface="华文宋体"/>
                <a:ea typeface="华文宋体"/>
                <a:cs typeface="华文宋体"/>
                <a:sym typeface="华文宋体"/>
              </a:defRPr>
            </a:pPr>
            <a:r>
              <a:t>可想而知，知识在我们的一生中扮演着一个重要的角色。 </a:t>
            </a:r>
          </a:p>
          <a:p>
            <a:pPr algn="l" defTabSz="355600">
              <a:lnSpc>
                <a:spcPct val="140000"/>
              </a:lnSpc>
              <a:defRPr sz="3800" b="0">
                <a:latin typeface="华文宋体"/>
                <a:ea typeface="华文宋体"/>
                <a:cs typeface="华文宋体"/>
                <a:sym typeface="华文宋体"/>
              </a:defRPr>
            </a:pPr>
            <a:r>
              <a:t>2）It is＋形容词＋to do/ doing </a:t>
            </a:r>
          </a:p>
          <a:p>
            <a:pPr algn="l" defTabSz="355600">
              <a:lnSpc>
                <a:spcPct val="140000"/>
              </a:lnSpc>
              <a:defRPr sz="3800" b="0">
                <a:latin typeface="华文宋体"/>
                <a:ea typeface="华文宋体"/>
                <a:cs typeface="华文宋体"/>
                <a:sym typeface="华文宋体"/>
              </a:defRPr>
            </a:pPr>
            <a:r>
              <a:t>She had said what it was necessary to say. </a:t>
            </a:r>
          </a:p>
          <a:p>
            <a:pPr algn="l" defTabSz="355600">
              <a:lnSpc>
                <a:spcPct val="140000"/>
              </a:lnSpc>
              <a:defRPr sz="3800" b="0">
                <a:latin typeface="华文宋体"/>
                <a:ea typeface="华文宋体"/>
                <a:cs typeface="华文宋体"/>
                <a:sym typeface="华文宋体"/>
              </a:defRPr>
            </a:pPr>
            <a:r>
              <a:t>她已经说了一切有必要说的话。 </a:t>
            </a:r>
          </a:p>
          <a:p>
            <a:pPr algn="l" defTabSz="355600">
              <a:lnSpc>
                <a:spcPct val="140000"/>
              </a:lnSpc>
              <a:defRPr sz="3800" b="0">
                <a:latin typeface="华文宋体"/>
                <a:ea typeface="华文宋体"/>
                <a:cs typeface="华文宋体"/>
                <a:sym typeface="华文宋体"/>
              </a:defRPr>
            </a:pPr>
            <a:r>
              <a:t>3）祈使句／名词＋and/ or </a:t>
            </a:r>
          </a:p>
          <a:p>
            <a:pPr algn="l" defTabSz="355600">
              <a:lnSpc>
                <a:spcPct val="140000"/>
              </a:lnSpc>
              <a:defRPr sz="3800" b="0">
                <a:latin typeface="华文宋体"/>
                <a:ea typeface="华文宋体"/>
                <a:cs typeface="华文宋体"/>
                <a:sym typeface="华文宋体"/>
              </a:defRPr>
            </a:pPr>
            <a:r>
              <a:t>Work hard, and you will finally be able to reach your destination. </a:t>
            </a:r>
          </a:p>
          <a:p>
            <a:pPr algn="l" defTabSz="355600">
              <a:lnSpc>
                <a:spcPct val="140000"/>
              </a:lnSpc>
              <a:defRPr sz="3800" b="0">
                <a:latin typeface="华文宋体"/>
                <a:ea typeface="华文宋体"/>
                <a:cs typeface="华文宋体"/>
                <a:sym typeface="华文宋体"/>
              </a:defRPr>
            </a:pPr>
            <a:r>
              <a:t>努力工作，你就能实现自己的目标。 </a:t>
            </a:r>
          </a:p>
          <a:p>
            <a:pPr algn="l" defTabSz="355600">
              <a:lnSpc>
                <a:spcPct val="140000"/>
              </a:lnSpc>
              <a:defRPr sz="3800" b="0">
                <a:latin typeface="华文宋体"/>
                <a:ea typeface="华文宋体"/>
                <a:cs typeface="华文宋体"/>
                <a:sym typeface="华文宋体"/>
              </a:defRPr>
            </a:pPr>
            <a:r>
              <a:t>4）as＋many/ much＋名词＋as </a:t>
            </a:r>
          </a:p>
          <a:p>
            <a:pPr algn="l" defTabSz="355600">
              <a:lnSpc>
                <a:spcPct val="140000"/>
              </a:lnSpc>
              <a:defRPr sz="3800" b="0">
                <a:latin typeface="华文宋体"/>
                <a:ea typeface="华文宋体"/>
                <a:cs typeface="华文宋体"/>
                <a:sym typeface="华文宋体"/>
              </a:defRPr>
            </a:pPr>
            <a:r>
              <a:t>It is said that visitors spend only half as much money in a day in Leeds as in Lon-don. </a:t>
            </a:r>
          </a:p>
          <a:p>
            <a:pPr algn="l" defTabSz="355600">
              <a:lnSpc>
                <a:spcPct val="140000"/>
              </a:lnSpc>
              <a:defRPr sz="3800" b="0">
                <a:latin typeface="华文宋体"/>
                <a:ea typeface="华文宋体"/>
                <a:cs typeface="华文宋体"/>
                <a:sym typeface="华文宋体"/>
              </a:defRPr>
            </a:pPr>
            <a:r>
              <a:t>据说，游客每天在利兹的花销仅为在伦敦的一半。 </a:t>
            </a:r>
          </a:p>
          <a:p>
            <a:pPr algn="l" defTabSz="355600">
              <a:lnSpc>
                <a:spcPct val="140000"/>
              </a:lnSpc>
              <a:defRPr sz="3800" b="0">
                <a:latin typeface="华文宋体"/>
                <a:ea typeface="华文宋体"/>
                <a:cs typeface="华文宋体"/>
                <a:sym typeface="华文宋体"/>
              </a:defRPr>
            </a:pPr>
            <a:r>
              <a:t>5）倍数词＋as＋形容词＋as </a:t>
            </a:r>
          </a:p>
          <a:p>
            <a:pPr algn="l" defTabSz="355600">
              <a:lnSpc>
                <a:spcPct val="140000"/>
              </a:lnSpc>
              <a:defRPr sz="3800" b="0">
                <a:latin typeface="华文宋体"/>
                <a:ea typeface="华文宋体"/>
                <a:cs typeface="华文宋体"/>
                <a:sym typeface="华文宋体"/>
              </a:defRPr>
            </a:pPr>
            <a:r>
              <a:t>The reservoir is three times as big as it was ten years ago. </a:t>
            </a:r>
          </a:p>
          <a:p>
            <a:pPr algn="l" defTabSz="355600">
              <a:lnSpc>
                <a:spcPct val="140000"/>
              </a:lnSpc>
              <a:defRPr sz="3800" b="0">
                <a:latin typeface="华文宋体"/>
                <a:ea typeface="华文宋体"/>
                <a:cs typeface="华文宋体"/>
                <a:sym typeface="华文宋体"/>
              </a:defRPr>
            </a:pPr>
            <a:r>
              <a:t>这个水库的面积是十年前三倍。 </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01" name="6) 倍数词+ more +名词／形容词十than…"/>
          <p:cNvSpPr txBox="1"/>
          <p:nvPr/>
        </p:nvSpPr>
        <p:spPr>
          <a:xfrm>
            <a:off x="2558263" y="402365"/>
            <a:ext cx="20128087" cy="13771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355600">
              <a:lnSpc>
                <a:spcPct val="140000"/>
              </a:lnSpc>
              <a:defRPr sz="3800" b="0">
                <a:latin typeface="华文宋体"/>
                <a:ea typeface="华文宋体"/>
                <a:cs typeface="华文宋体"/>
                <a:sym typeface="华文宋体"/>
              </a:defRPr>
            </a:pPr>
            <a:r>
              <a:t>6) 倍数词+ more +名词／形容词十than </a:t>
            </a:r>
          </a:p>
          <a:p>
            <a:pPr algn="l" defTabSz="355600">
              <a:lnSpc>
                <a:spcPct val="140000"/>
              </a:lnSpc>
              <a:defRPr sz="3800" b="0">
                <a:latin typeface="华文宋体"/>
                <a:ea typeface="华文宋体"/>
                <a:cs typeface="华文宋体"/>
                <a:sym typeface="华文宋体"/>
              </a:defRPr>
            </a:pPr>
            <a:r>
              <a:t>Smoking is so harmful to personal health that it kills seven times more people each year than automobile accidents. </a:t>
            </a:r>
          </a:p>
          <a:p>
            <a:pPr algn="l" defTabSz="355600">
              <a:lnSpc>
                <a:spcPct val="140000"/>
              </a:lnSpc>
              <a:defRPr sz="3800" b="0">
                <a:latin typeface="华文宋体"/>
                <a:ea typeface="华文宋体"/>
                <a:cs typeface="华文宋体"/>
                <a:sym typeface="华文宋体"/>
              </a:defRPr>
            </a:pPr>
            <a:r>
              <a:t>吸烟对人体健康的危害极大，每年死于吸烟的人比死于车祸的人多七倍。 </a:t>
            </a:r>
          </a:p>
          <a:p>
            <a:pPr algn="l" defTabSz="355600">
              <a:lnSpc>
                <a:spcPct val="140000"/>
              </a:lnSpc>
              <a:defRPr sz="3800" b="0">
                <a:latin typeface="华文宋体"/>
                <a:ea typeface="华文宋体"/>
                <a:cs typeface="华文宋体"/>
                <a:sym typeface="华文宋体"/>
              </a:defRPr>
            </a:pPr>
            <a:r>
              <a:t>7）（not）as/ so...as（和……（不）一样） </a:t>
            </a:r>
          </a:p>
          <a:p>
            <a:pPr algn="l" defTabSz="355600">
              <a:lnSpc>
                <a:spcPct val="140000"/>
              </a:lnSpc>
              <a:defRPr sz="3800" b="0">
                <a:latin typeface="华文宋体"/>
                <a:ea typeface="华文宋体"/>
                <a:cs typeface="华文宋体"/>
                <a:sym typeface="华文宋体"/>
              </a:defRPr>
            </a:pPr>
            <a:r>
              <a:t>The environmental problems are not as serious as they suggested in their report. </a:t>
            </a:r>
          </a:p>
          <a:p>
            <a:pPr algn="l" defTabSz="355600">
              <a:lnSpc>
                <a:spcPct val="140000"/>
              </a:lnSpc>
              <a:defRPr sz="3800" b="0">
                <a:latin typeface="华文宋体"/>
                <a:ea typeface="华文宋体"/>
                <a:cs typeface="华文宋体"/>
                <a:sym typeface="华文宋体"/>
              </a:defRPr>
            </a:pPr>
            <a:r>
              <a:t>环境问题没有他们在报告中说得那么严重。 </a:t>
            </a:r>
          </a:p>
          <a:p>
            <a:pPr algn="l" defTabSz="355600">
              <a:lnSpc>
                <a:spcPct val="140000"/>
              </a:lnSpc>
              <a:defRPr sz="3800" b="0">
                <a:latin typeface="华文宋体"/>
                <a:ea typeface="华文宋体"/>
                <a:cs typeface="华文宋体"/>
                <a:sym typeface="华文宋体"/>
              </a:defRPr>
            </a:pPr>
            <a:r>
              <a:t>8）no more...than（与……一样不） </a:t>
            </a:r>
          </a:p>
          <a:p>
            <a:pPr algn="l" defTabSz="355600">
              <a:lnSpc>
                <a:spcPct val="140000"/>
              </a:lnSpc>
              <a:defRPr sz="3800" b="0">
                <a:latin typeface="华文宋体"/>
                <a:ea typeface="华文宋体"/>
                <a:cs typeface="华文宋体"/>
                <a:sym typeface="华文宋体"/>
              </a:defRPr>
            </a:pPr>
            <a:r>
              <a:t>She is no more fit to be a manager than a schoolgirl would be </a:t>
            </a:r>
          </a:p>
          <a:p>
            <a:pPr algn="l" defTabSz="355600">
              <a:lnSpc>
                <a:spcPct val="140000"/>
              </a:lnSpc>
              <a:defRPr sz="3800" b="0">
                <a:latin typeface="华文宋体"/>
                <a:ea typeface="华文宋体"/>
                <a:cs typeface="华文宋体"/>
                <a:sym typeface="华文宋体"/>
              </a:defRPr>
            </a:pPr>
            <a:r>
              <a:t>一个女学生固然不宜当经理，她也同样不宜。 </a:t>
            </a:r>
          </a:p>
          <a:p>
            <a:pPr algn="l" defTabSz="355600">
              <a:lnSpc>
                <a:spcPct val="140000"/>
              </a:lnSpc>
              <a:defRPr sz="3800" b="0">
                <a:latin typeface="华文宋体"/>
                <a:ea typeface="华文宋体"/>
                <a:cs typeface="华文宋体"/>
                <a:sym typeface="华文宋体"/>
              </a:defRPr>
            </a:pPr>
            <a:r>
              <a:t>9）Nothing is more...than（没有比……更……的；……是最……的） </a:t>
            </a:r>
          </a:p>
          <a:p>
            <a:pPr algn="l" defTabSz="355600">
              <a:lnSpc>
                <a:spcPct val="140000"/>
              </a:lnSpc>
              <a:defRPr sz="3800" b="0">
                <a:latin typeface="华文宋体"/>
                <a:ea typeface="华文宋体"/>
                <a:cs typeface="华文宋体"/>
                <a:sym typeface="华文宋体"/>
              </a:defRPr>
            </a:pPr>
            <a:r>
              <a:t>Nothing is more important thanto receive education. </a:t>
            </a:r>
          </a:p>
          <a:p>
            <a:pPr algn="l" defTabSz="355600">
              <a:lnSpc>
                <a:spcPct val="140000"/>
              </a:lnSpc>
              <a:defRPr sz="3800" b="0">
                <a:latin typeface="华文宋体"/>
                <a:ea typeface="华文宋体"/>
                <a:cs typeface="华文宋体"/>
                <a:sym typeface="华文宋体"/>
              </a:defRPr>
            </a:pPr>
            <a:r>
              <a:t>没有比接受教育更重要的事。 </a:t>
            </a:r>
          </a:p>
          <a:p>
            <a:pPr algn="l" defTabSz="355600">
              <a:lnSpc>
                <a:spcPct val="140000"/>
              </a:lnSpc>
              <a:defRPr sz="3800" b="0">
                <a:latin typeface="华文宋体"/>
                <a:ea typeface="华文宋体"/>
                <a:cs typeface="华文宋体"/>
                <a:sym typeface="华文宋体"/>
              </a:defRPr>
            </a:pPr>
            <a:r>
              <a:t>10）感官动词＋of＋名词 </a:t>
            </a:r>
          </a:p>
          <a:p>
            <a:pPr algn="l" defTabSz="355600">
              <a:lnSpc>
                <a:spcPct val="140000"/>
              </a:lnSpc>
              <a:defRPr sz="3800" b="0">
                <a:latin typeface="华文宋体"/>
                <a:ea typeface="华文宋体"/>
                <a:cs typeface="华文宋体"/>
                <a:sym typeface="华文宋体"/>
              </a:defRPr>
            </a:pPr>
            <a:r>
              <a:t>They hurriedly escaped into a cave that smelt of terror. </a:t>
            </a:r>
          </a:p>
          <a:p>
            <a:pPr algn="l" defTabSz="355600">
              <a:lnSpc>
                <a:spcPct val="140000"/>
              </a:lnSpc>
              <a:defRPr sz="3800" b="0">
                <a:latin typeface="华文宋体"/>
                <a:ea typeface="华文宋体"/>
                <a:cs typeface="华文宋体"/>
                <a:sym typeface="华文宋体"/>
              </a:defRPr>
            </a:pPr>
            <a:r>
              <a:t>他们仓皇地逃人一个充满恐怖气氛的山洞。 </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03" name="11）without/ not so much as（甚至没有）…"/>
          <p:cNvSpPr txBox="1"/>
          <p:nvPr/>
        </p:nvSpPr>
        <p:spPr>
          <a:xfrm>
            <a:off x="1886603" y="163307"/>
            <a:ext cx="21375782" cy="13771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355600">
              <a:lnSpc>
                <a:spcPct val="140000"/>
              </a:lnSpc>
              <a:defRPr sz="3800" b="0">
                <a:latin typeface="华文宋体"/>
                <a:ea typeface="华文宋体"/>
                <a:cs typeface="华文宋体"/>
                <a:sym typeface="华文宋体"/>
              </a:defRPr>
            </a:pPr>
            <a:r>
              <a:t>11）without/ not so much as（甚至没有） </a:t>
            </a:r>
          </a:p>
          <a:p>
            <a:pPr algn="l" defTabSz="355600">
              <a:lnSpc>
                <a:spcPct val="140000"/>
              </a:lnSpc>
              <a:defRPr sz="3800" b="0">
                <a:latin typeface="华文宋体"/>
                <a:ea typeface="华文宋体"/>
                <a:cs typeface="华文宋体"/>
                <a:sym typeface="华文宋体"/>
              </a:defRPr>
            </a:pPr>
            <a:r>
              <a:t>Disappointed with her husband，Mary left home without so much as looking back at him． </a:t>
            </a:r>
          </a:p>
          <a:p>
            <a:pPr algn="l" defTabSz="355600">
              <a:lnSpc>
                <a:spcPct val="140000"/>
              </a:lnSpc>
              <a:defRPr sz="3800" b="0">
                <a:latin typeface="华文宋体"/>
                <a:ea typeface="华文宋体"/>
                <a:cs typeface="华文宋体"/>
                <a:sym typeface="华文宋体"/>
              </a:defRPr>
            </a:pPr>
            <a:r>
              <a:t>出于对丈夫的失望，玛丽离开了家，甚至都没有回头看他一眼。</a:t>
            </a:r>
          </a:p>
          <a:p>
            <a:pPr algn="l" defTabSz="355600">
              <a:lnSpc>
                <a:spcPct val="140000"/>
              </a:lnSpc>
              <a:defRPr sz="3800" b="0">
                <a:latin typeface="华文宋体"/>
                <a:ea typeface="华文宋体"/>
                <a:cs typeface="华文宋体"/>
                <a:sym typeface="华文宋体"/>
              </a:defRPr>
            </a:pPr>
            <a:r>
              <a:t>12）may/ might as well（…as）（与其……还不如……） </a:t>
            </a:r>
          </a:p>
          <a:p>
            <a:pPr algn="l" defTabSz="355600">
              <a:lnSpc>
                <a:spcPct val="140000"/>
              </a:lnSpc>
              <a:defRPr sz="3800" b="0">
                <a:latin typeface="华文宋体"/>
                <a:ea typeface="华文宋体"/>
                <a:cs typeface="华文宋体"/>
                <a:sym typeface="华文宋体"/>
              </a:defRPr>
            </a:pPr>
            <a:r>
              <a:t>One may as well not know a thing at all as know but imperfectly. </a:t>
            </a:r>
          </a:p>
          <a:p>
            <a:pPr algn="l" defTabSz="355600">
              <a:lnSpc>
                <a:spcPct val="140000"/>
              </a:lnSpc>
              <a:defRPr sz="3800" b="0">
                <a:latin typeface="华文宋体"/>
                <a:ea typeface="华文宋体"/>
                <a:cs typeface="华文宋体"/>
                <a:sym typeface="华文宋体"/>
              </a:defRPr>
            </a:pPr>
            <a:r>
              <a:t>与其一知半解还不如彻底蒙在鼓里。 </a:t>
            </a:r>
          </a:p>
          <a:p>
            <a:pPr algn="l" defTabSz="355600">
              <a:lnSpc>
                <a:spcPct val="140000"/>
              </a:lnSpc>
              <a:defRPr sz="3800" b="0">
                <a:latin typeface="华文宋体"/>
                <a:ea typeface="华文宋体"/>
                <a:cs typeface="华文宋体"/>
                <a:sym typeface="华文宋体"/>
              </a:defRPr>
            </a:pPr>
            <a:r>
              <a:t>13）too...to（太……而不能……；极其地） </a:t>
            </a:r>
          </a:p>
          <a:p>
            <a:pPr algn="l" defTabSz="355600">
              <a:lnSpc>
                <a:spcPct val="140000"/>
              </a:lnSpc>
              <a:defRPr sz="3800" b="0">
                <a:latin typeface="华文宋体"/>
                <a:ea typeface="华文宋体"/>
                <a:cs typeface="华文宋体"/>
                <a:sym typeface="华文宋体"/>
              </a:defRPr>
            </a:pPr>
            <a:r>
              <a:t>It was not too bright of them to settle in an area where earthquakes frequently occur </a:t>
            </a:r>
          </a:p>
          <a:p>
            <a:pPr algn="l" defTabSz="355600">
              <a:lnSpc>
                <a:spcPct val="140000"/>
              </a:lnSpc>
              <a:defRPr sz="3800" b="0">
                <a:latin typeface="华文宋体"/>
                <a:ea typeface="华文宋体"/>
                <a:cs typeface="华文宋体"/>
                <a:sym typeface="华文宋体"/>
              </a:defRPr>
            </a:pPr>
            <a:r>
              <a:t>他们选择在地震多发的地区定居，这可不是个明智的决定。 </a:t>
            </a:r>
          </a:p>
          <a:p>
            <a:pPr algn="l" defTabSz="355600">
              <a:lnSpc>
                <a:spcPct val="140000"/>
              </a:lnSpc>
              <a:defRPr sz="3800" b="0">
                <a:latin typeface="华文宋体"/>
                <a:ea typeface="华文宋体"/>
                <a:cs typeface="华文宋体"/>
                <a:sym typeface="华文宋体"/>
              </a:defRPr>
            </a:pPr>
            <a:r>
              <a:t>14）only to find/ see（结果却；没想到会） </a:t>
            </a:r>
          </a:p>
          <a:p>
            <a:pPr algn="l" defTabSz="355600">
              <a:lnSpc>
                <a:spcPct val="140000"/>
              </a:lnSpc>
              <a:defRPr sz="3800" b="0">
                <a:latin typeface="华文宋体"/>
                <a:ea typeface="华文宋体"/>
                <a:cs typeface="华文宋体"/>
                <a:sym typeface="华文宋体"/>
              </a:defRPr>
            </a:pPr>
            <a:r>
              <a:t>He spent almost all his money to buy the hen which was said to be able to lay gold eggs, only to find it could not lay eggs at all. </a:t>
            </a:r>
          </a:p>
          <a:p>
            <a:pPr algn="l" defTabSz="355600">
              <a:lnSpc>
                <a:spcPct val="140000"/>
              </a:lnSpc>
              <a:defRPr sz="3800" b="0">
                <a:latin typeface="华文宋体"/>
                <a:ea typeface="华文宋体"/>
                <a:cs typeface="华文宋体"/>
                <a:sym typeface="华文宋体"/>
              </a:defRPr>
            </a:pPr>
            <a:r>
              <a:t>为了买那只据说能下金蛋的母鸡，他几乎倾家荡产，没想到这只鸡根本不会下蛋。 </a:t>
            </a:r>
          </a:p>
          <a:p>
            <a:pPr algn="l" defTabSz="355600">
              <a:lnSpc>
                <a:spcPct val="140000"/>
              </a:lnSpc>
              <a:defRPr sz="3800" b="0">
                <a:latin typeface="华文宋体"/>
                <a:ea typeface="华文宋体"/>
                <a:cs typeface="华文宋体"/>
                <a:sym typeface="华文宋体"/>
              </a:defRPr>
            </a:pPr>
            <a:r>
              <a:t>15）It is undoubted that/ There is no doubt that（毫无疑问，……） </a:t>
            </a:r>
          </a:p>
          <a:p>
            <a:pPr algn="l" defTabSz="355600">
              <a:lnSpc>
                <a:spcPct val="140000"/>
              </a:lnSpc>
              <a:defRPr sz="3800" b="0">
                <a:latin typeface="华文宋体"/>
                <a:ea typeface="华文宋体"/>
                <a:cs typeface="华文宋体"/>
                <a:sym typeface="华文宋体"/>
              </a:defRPr>
            </a:pPr>
            <a:r>
              <a:t>There is no doubt that war can be avoided if we get down to peace talk. </a:t>
            </a:r>
          </a:p>
          <a:p>
            <a:pPr algn="l" defTabSz="355600">
              <a:lnSpc>
                <a:spcPct val="140000"/>
              </a:lnSpc>
              <a:defRPr sz="3800" b="0">
                <a:latin typeface="华文宋体"/>
                <a:ea typeface="华文宋体"/>
                <a:cs typeface="华文宋体"/>
                <a:sym typeface="华文宋体"/>
              </a:defRPr>
            </a:pPr>
            <a:r>
              <a:t>毫无疑问，如果我们肯认真和谈就能避免战争。</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05" name="16）rather than（而不是……）…"/>
          <p:cNvSpPr txBox="1"/>
          <p:nvPr/>
        </p:nvSpPr>
        <p:spPr>
          <a:xfrm>
            <a:off x="1884549" y="381000"/>
            <a:ext cx="21953631" cy="12954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355600">
              <a:lnSpc>
                <a:spcPct val="140000"/>
              </a:lnSpc>
              <a:defRPr sz="3800" b="0">
                <a:latin typeface="华文宋体"/>
                <a:ea typeface="华文宋体"/>
                <a:cs typeface="华文宋体"/>
                <a:sym typeface="华文宋体"/>
              </a:defRPr>
            </a:pPr>
            <a:r>
              <a:t>16）rather than（而不是……） </a:t>
            </a:r>
          </a:p>
          <a:p>
            <a:pPr algn="l" defTabSz="355600">
              <a:lnSpc>
                <a:spcPct val="140000"/>
              </a:lnSpc>
              <a:defRPr sz="3800" b="0">
                <a:latin typeface="华文宋体"/>
                <a:ea typeface="华文宋体"/>
                <a:cs typeface="华文宋体"/>
                <a:sym typeface="华文宋体"/>
              </a:defRPr>
            </a:pPr>
            <a:r>
              <a:t>Rather than pursue money to achieve happiness，we should focus on the improvement of ourselves. </a:t>
            </a:r>
          </a:p>
          <a:p>
            <a:pPr algn="l" defTabSz="355600">
              <a:lnSpc>
                <a:spcPct val="140000"/>
              </a:lnSpc>
              <a:defRPr sz="3800" b="0">
                <a:latin typeface="华文宋体"/>
                <a:ea typeface="华文宋体"/>
                <a:cs typeface="华文宋体"/>
                <a:sym typeface="华文宋体"/>
              </a:defRPr>
            </a:pPr>
            <a:r>
              <a:t>我们应该集中精力改善自我，而不是追求金钱的享乐。 </a:t>
            </a:r>
          </a:p>
          <a:p>
            <a:pPr algn="l" defTabSz="355600">
              <a:lnSpc>
                <a:spcPct val="140000"/>
              </a:lnSpc>
              <a:defRPr sz="3800" b="0">
                <a:latin typeface="华文宋体"/>
                <a:ea typeface="华文宋体"/>
                <a:cs typeface="华文宋体"/>
                <a:sym typeface="华文宋体"/>
              </a:defRPr>
            </a:pPr>
            <a:r>
              <a:t>17）not... until（直到……才） </a:t>
            </a:r>
          </a:p>
          <a:p>
            <a:pPr algn="l" defTabSz="355600">
              <a:lnSpc>
                <a:spcPct val="140000"/>
              </a:lnSpc>
              <a:defRPr sz="3800" b="0">
                <a:latin typeface="华文宋体"/>
                <a:ea typeface="华文宋体"/>
                <a:cs typeface="华文宋体"/>
                <a:sym typeface="华文宋体"/>
              </a:defRPr>
            </a:pPr>
            <a:r>
              <a:t>We can't release the film until we have the approval from the authority concerned. </a:t>
            </a:r>
          </a:p>
          <a:p>
            <a:pPr algn="l" defTabSz="355600">
              <a:lnSpc>
                <a:spcPct val="140000"/>
              </a:lnSpc>
              <a:defRPr sz="3800" b="0">
                <a:latin typeface="华文宋体"/>
                <a:ea typeface="华文宋体"/>
                <a:cs typeface="华文宋体"/>
                <a:sym typeface="华文宋体"/>
              </a:defRPr>
            </a:pPr>
            <a:r>
              <a:t>直到获得有关当局的批准我们才能发行那部电影。 </a:t>
            </a:r>
          </a:p>
          <a:p>
            <a:pPr algn="l" defTabSz="355600">
              <a:lnSpc>
                <a:spcPct val="140000"/>
              </a:lnSpc>
              <a:defRPr sz="3800" b="0">
                <a:latin typeface="华文宋体"/>
                <a:ea typeface="华文宋体"/>
                <a:cs typeface="华文宋体"/>
                <a:sym typeface="华文宋体"/>
              </a:defRPr>
            </a:pPr>
            <a:r>
              <a:t>18）so/ such（…）that（如此……以至于） </a:t>
            </a:r>
          </a:p>
          <a:p>
            <a:pPr algn="l" defTabSz="355600">
              <a:lnSpc>
                <a:spcPct val="140000"/>
              </a:lnSpc>
              <a:defRPr sz="3800" b="0">
                <a:latin typeface="华文宋体"/>
                <a:ea typeface="华文宋体"/>
                <a:cs typeface="华文宋体"/>
                <a:sym typeface="华文宋体"/>
              </a:defRPr>
            </a:pPr>
            <a:r>
              <a:t>With the rumor spreading fast, their anxiety was such that they could not sleep/they became so anxious that they could not sleep. </a:t>
            </a:r>
          </a:p>
          <a:p>
            <a:pPr algn="l" defTabSz="355600">
              <a:lnSpc>
                <a:spcPct val="140000"/>
              </a:lnSpc>
              <a:defRPr sz="3800" b="0">
                <a:latin typeface="华文宋体"/>
                <a:ea typeface="华文宋体"/>
                <a:cs typeface="华文宋体"/>
                <a:sym typeface="华文宋体"/>
              </a:defRPr>
            </a:pPr>
            <a:r>
              <a:t>在谣言迅速散播的情况下，他们焦虑异常，无法人睡。 </a:t>
            </a:r>
          </a:p>
          <a:p>
            <a:pPr algn="l" defTabSz="355600">
              <a:lnSpc>
                <a:spcPct val="140000"/>
              </a:lnSpc>
              <a:defRPr sz="3800" b="0">
                <a:latin typeface="华文宋体"/>
                <a:ea typeface="华文宋体"/>
                <a:cs typeface="华文宋体"/>
                <a:sym typeface="华文宋体"/>
              </a:defRPr>
            </a:pPr>
            <a:r>
              <a:t>19）(The) chances are that（很可能……） </a:t>
            </a:r>
          </a:p>
          <a:p>
            <a:pPr algn="l" defTabSz="355600">
              <a:lnSpc>
                <a:spcPct val="140000"/>
              </a:lnSpc>
              <a:defRPr sz="3800" b="0">
                <a:latin typeface="华文宋体"/>
                <a:ea typeface="华文宋体"/>
                <a:cs typeface="华文宋体"/>
                <a:sym typeface="华文宋体"/>
              </a:defRPr>
            </a:pPr>
            <a:r>
              <a:t>Chances are that she has already known it, and there is no need for us to keep the secret. </a:t>
            </a:r>
          </a:p>
          <a:p>
            <a:pPr algn="l" defTabSz="355600">
              <a:lnSpc>
                <a:spcPct val="140000"/>
              </a:lnSpc>
              <a:defRPr sz="3800" b="0">
                <a:latin typeface="华文宋体"/>
                <a:ea typeface="华文宋体"/>
                <a:cs typeface="华文宋体"/>
                <a:sym typeface="华文宋体"/>
              </a:defRPr>
            </a:pPr>
            <a:r>
              <a:t>她很可能已经知道了，所以我们没有必要再保守这个秘密。 </a:t>
            </a:r>
          </a:p>
          <a:p>
            <a:pPr algn="l" defTabSz="355600">
              <a:lnSpc>
                <a:spcPct val="140000"/>
              </a:lnSpc>
              <a:defRPr sz="3800" b="0">
                <a:latin typeface="华文宋体"/>
                <a:ea typeface="华文宋体"/>
                <a:cs typeface="华文宋体"/>
                <a:sym typeface="华文宋体"/>
              </a:defRPr>
            </a:pPr>
            <a:r>
              <a:t>20）It occurred to sb. that（突然想到……） </a:t>
            </a:r>
          </a:p>
          <a:p>
            <a:pPr algn="l" defTabSz="355600">
              <a:lnSpc>
                <a:spcPct val="140000"/>
              </a:lnSpc>
              <a:defRPr sz="3800" b="0">
                <a:latin typeface="华文宋体"/>
                <a:ea typeface="华文宋体"/>
                <a:cs typeface="华文宋体"/>
                <a:sym typeface="华文宋体"/>
              </a:defRPr>
            </a:pPr>
            <a:r>
              <a:t>It had never occurred to Cinderella she would become a princess someday. </a:t>
            </a:r>
          </a:p>
          <a:p>
            <a:pPr algn="l" defTabSz="355600">
              <a:lnSpc>
                <a:spcPct val="140000"/>
              </a:lnSpc>
              <a:defRPr sz="3800" b="0">
                <a:latin typeface="华文宋体"/>
                <a:ea typeface="华文宋体"/>
                <a:cs typeface="华文宋体"/>
                <a:sym typeface="华文宋体"/>
              </a:defRPr>
            </a:pPr>
            <a:r>
              <a:t>辛德瑞拉从来没有想到她会成为一位王妃。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07" name="21）not...but...（不是……而是……）…"/>
          <p:cNvSpPr txBox="1"/>
          <p:nvPr/>
        </p:nvSpPr>
        <p:spPr>
          <a:xfrm>
            <a:off x="1747151" y="306742"/>
            <a:ext cx="20889697" cy="13771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355600">
              <a:lnSpc>
                <a:spcPct val="140000"/>
              </a:lnSpc>
              <a:defRPr sz="3800" b="0">
                <a:latin typeface="华文宋体"/>
                <a:ea typeface="华文宋体"/>
                <a:cs typeface="华文宋体"/>
                <a:sym typeface="华文宋体"/>
              </a:defRPr>
            </a:pPr>
            <a:r>
              <a:rPr dirty="0"/>
              <a:t>21）not...but...（</a:t>
            </a:r>
            <a:r>
              <a:rPr dirty="0" err="1"/>
              <a:t>不是</a:t>
            </a:r>
            <a:r>
              <a:rPr dirty="0"/>
              <a:t>……</a:t>
            </a:r>
            <a:r>
              <a:rPr dirty="0" err="1"/>
              <a:t>而是</a:t>
            </a:r>
            <a:r>
              <a:rPr dirty="0"/>
              <a:t>……）</a:t>
            </a:r>
          </a:p>
          <a:p>
            <a:pPr algn="l" defTabSz="355600">
              <a:lnSpc>
                <a:spcPct val="140000"/>
              </a:lnSpc>
              <a:defRPr sz="3800" b="0">
                <a:latin typeface="华文宋体"/>
                <a:ea typeface="华文宋体"/>
                <a:cs typeface="华文宋体"/>
                <a:sym typeface="华文宋体"/>
              </a:defRPr>
            </a:pPr>
            <a:r>
              <a:rPr dirty="0"/>
              <a:t>To our disappointment, the plan caused not development but destruction. </a:t>
            </a:r>
          </a:p>
          <a:p>
            <a:pPr algn="l" defTabSz="355600">
              <a:lnSpc>
                <a:spcPct val="140000"/>
              </a:lnSpc>
              <a:defRPr sz="3800" b="0">
                <a:latin typeface="华文宋体"/>
                <a:ea typeface="华文宋体"/>
                <a:cs typeface="华文宋体"/>
                <a:sym typeface="华文宋体"/>
              </a:defRPr>
            </a:pPr>
            <a:r>
              <a:rPr dirty="0" err="1"/>
              <a:t>让我们失望的是，这个计划带来的不是进步而是破坏</a:t>
            </a:r>
            <a:r>
              <a:rPr dirty="0"/>
              <a:t>。 </a:t>
            </a:r>
          </a:p>
          <a:p>
            <a:pPr algn="l" defTabSz="355600">
              <a:lnSpc>
                <a:spcPct val="140000"/>
              </a:lnSpc>
              <a:defRPr sz="3800" b="0">
                <a:latin typeface="华文宋体"/>
                <a:ea typeface="华文宋体"/>
                <a:cs typeface="华文宋体"/>
                <a:sym typeface="华文宋体"/>
              </a:defRPr>
            </a:pPr>
            <a:r>
              <a:rPr dirty="0"/>
              <a:t>22）It is taken for granted that（……</a:t>
            </a:r>
            <a:r>
              <a:rPr dirty="0" err="1"/>
              <a:t>被认为是理所当然的</a:t>
            </a:r>
            <a:r>
              <a:rPr dirty="0"/>
              <a:t>） </a:t>
            </a:r>
          </a:p>
          <a:p>
            <a:pPr algn="l" defTabSz="355600">
              <a:lnSpc>
                <a:spcPct val="140000"/>
              </a:lnSpc>
              <a:defRPr sz="3800" b="0">
                <a:latin typeface="华文宋体"/>
                <a:ea typeface="华文宋体"/>
                <a:cs typeface="华文宋体"/>
                <a:sym typeface="华文宋体"/>
              </a:defRPr>
            </a:pPr>
            <a:r>
              <a:rPr dirty="0"/>
              <a:t>It has been taken for granted that women should take on all the housework. </a:t>
            </a:r>
          </a:p>
          <a:p>
            <a:pPr algn="l" defTabSz="355600">
              <a:lnSpc>
                <a:spcPct val="140000"/>
              </a:lnSpc>
              <a:defRPr sz="3800" b="0">
                <a:latin typeface="华文宋体"/>
                <a:ea typeface="华文宋体"/>
                <a:cs typeface="华文宋体"/>
                <a:sym typeface="华文宋体"/>
              </a:defRPr>
            </a:pPr>
            <a:r>
              <a:rPr dirty="0" err="1"/>
              <a:t>多年来人们一直认为女性做家务是理所当然的</a:t>
            </a:r>
            <a:r>
              <a:rPr dirty="0"/>
              <a:t>。 </a:t>
            </a:r>
          </a:p>
          <a:p>
            <a:pPr algn="l" defTabSz="355600">
              <a:lnSpc>
                <a:spcPct val="140000"/>
              </a:lnSpc>
              <a:defRPr sz="3800" b="0">
                <a:latin typeface="华文宋体"/>
                <a:ea typeface="华文宋体"/>
                <a:cs typeface="华文宋体"/>
                <a:sym typeface="华文宋体"/>
              </a:defRPr>
            </a:pPr>
            <a:r>
              <a:rPr dirty="0"/>
              <a:t>23）It is/ was said </a:t>
            </a:r>
            <a:r>
              <a:rPr dirty="0" err="1"/>
              <a:t>that（据说</a:t>
            </a:r>
            <a:r>
              <a:rPr dirty="0"/>
              <a:t>） </a:t>
            </a:r>
          </a:p>
          <a:p>
            <a:pPr algn="l" defTabSz="355600">
              <a:lnSpc>
                <a:spcPct val="140000"/>
              </a:lnSpc>
              <a:defRPr sz="3800" b="0">
                <a:latin typeface="华文宋体"/>
                <a:ea typeface="华文宋体"/>
                <a:cs typeface="华文宋体"/>
                <a:sym typeface="华文宋体"/>
              </a:defRPr>
            </a:pPr>
            <a:r>
              <a:rPr dirty="0"/>
              <a:t>It is said that man is the least biologically determined species of all because he possesses features absent in other natural species. </a:t>
            </a:r>
          </a:p>
          <a:p>
            <a:pPr algn="l" defTabSz="355600">
              <a:lnSpc>
                <a:spcPct val="140000"/>
              </a:lnSpc>
              <a:defRPr sz="3800" b="0">
                <a:latin typeface="华文宋体"/>
                <a:ea typeface="华文宋体"/>
                <a:cs typeface="华文宋体"/>
                <a:sym typeface="华文宋体"/>
              </a:defRPr>
            </a:pPr>
            <a:r>
              <a:rPr dirty="0" err="1"/>
              <a:t>据说人类是生物学上最难归类的物种，因为人类拥有其他天然物种所缺乏的特性</a:t>
            </a:r>
            <a:r>
              <a:rPr dirty="0"/>
              <a:t>。 </a:t>
            </a:r>
          </a:p>
          <a:p>
            <a:pPr algn="l" defTabSz="355600">
              <a:lnSpc>
                <a:spcPct val="140000"/>
              </a:lnSpc>
              <a:defRPr sz="3800" b="0">
                <a:latin typeface="华文宋体"/>
                <a:ea typeface="华文宋体"/>
                <a:cs typeface="华文宋体"/>
                <a:sym typeface="华文宋体"/>
              </a:defRPr>
            </a:pPr>
            <a:r>
              <a:rPr dirty="0"/>
              <a:t>24）When it comes to...（</a:t>
            </a:r>
            <a:r>
              <a:rPr dirty="0" err="1"/>
              <a:t>提及，当提到</a:t>
            </a:r>
            <a:r>
              <a:rPr dirty="0"/>
              <a:t>……</a:t>
            </a:r>
            <a:r>
              <a:rPr dirty="0" err="1"/>
              <a:t>的时候</a:t>
            </a:r>
            <a:r>
              <a:rPr dirty="0"/>
              <a:t>） </a:t>
            </a:r>
          </a:p>
          <a:p>
            <a:pPr algn="l" defTabSz="355600">
              <a:lnSpc>
                <a:spcPct val="140000"/>
              </a:lnSpc>
              <a:defRPr sz="3800" b="0">
                <a:latin typeface="华文宋体"/>
                <a:ea typeface="华文宋体"/>
                <a:cs typeface="华文宋体"/>
                <a:sym typeface="华文宋体"/>
              </a:defRPr>
            </a:pPr>
            <a:r>
              <a:rPr dirty="0"/>
              <a:t>When it comes to physics, I know nothing. </a:t>
            </a:r>
          </a:p>
          <a:p>
            <a:pPr algn="l" defTabSz="355600">
              <a:lnSpc>
                <a:spcPct val="140000"/>
              </a:lnSpc>
              <a:defRPr sz="3800" b="0">
                <a:latin typeface="华文宋体"/>
                <a:ea typeface="华文宋体"/>
                <a:cs typeface="华文宋体"/>
                <a:sym typeface="华文宋体"/>
              </a:defRPr>
            </a:pPr>
            <a:r>
              <a:rPr dirty="0" err="1"/>
              <a:t>谈到物理学，我一无所知</a:t>
            </a:r>
            <a:r>
              <a:rPr dirty="0"/>
              <a:t>。 </a:t>
            </a:r>
          </a:p>
          <a:p>
            <a:pPr algn="l" defTabSz="355600">
              <a:lnSpc>
                <a:spcPct val="140000"/>
              </a:lnSpc>
              <a:defRPr sz="3800" b="0">
                <a:latin typeface="华文宋体"/>
                <a:ea typeface="华文宋体"/>
                <a:cs typeface="华文宋体"/>
                <a:sym typeface="华文宋体"/>
              </a:defRPr>
            </a:pPr>
            <a:r>
              <a:rPr dirty="0"/>
              <a:t>25）be not much of a...（</a:t>
            </a:r>
            <a:r>
              <a:rPr dirty="0" err="1"/>
              <a:t>是个不太好的</a:t>
            </a:r>
            <a:r>
              <a:rPr dirty="0"/>
              <a:t>……） </a:t>
            </a:r>
          </a:p>
          <a:p>
            <a:pPr algn="l" defTabSz="355600">
              <a:lnSpc>
                <a:spcPct val="140000"/>
              </a:lnSpc>
              <a:defRPr sz="3800" b="0">
                <a:latin typeface="华文宋体"/>
                <a:ea typeface="华文宋体"/>
                <a:cs typeface="华文宋体"/>
                <a:sym typeface="华文宋体"/>
              </a:defRPr>
            </a:pPr>
            <a:r>
              <a:rPr dirty="0"/>
              <a:t>Mike is not much of a teacher for he often skips from one subject to another. </a:t>
            </a:r>
          </a:p>
          <a:p>
            <a:pPr algn="l" defTabSz="355600">
              <a:lnSpc>
                <a:spcPct val="140000"/>
              </a:lnSpc>
              <a:defRPr sz="3800" b="0">
                <a:latin typeface="华文宋体"/>
                <a:ea typeface="华文宋体"/>
                <a:cs typeface="华文宋体"/>
                <a:sym typeface="华文宋体"/>
              </a:defRPr>
            </a:pPr>
            <a:r>
              <a:rPr dirty="0" err="1"/>
              <a:t>麦克不是个好老师，因为他总是从一个话题跳转到另一个话题</a:t>
            </a:r>
            <a:r>
              <a:rPr dirty="0"/>
              <a:t>。 </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09" name="26）As far as sb.／sth. is concerned（就……而言，在……看来）…"/>
          <p:cNvSpPr txBox="1"/>
          <p:nvPr/>
        </p:nvSpPr>
        <p:spPr>
          <a:xfrm>
            <a:off x="3126503" y="667870"/>
            <a:ext cx="16420229" cy="1295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355600">
              <a:lnSpc>
                <a:spcPct val="140000"/>
              </a:lnSpc>
              <a:defRPr sz="3800" b="0">
                <a:latin typeface="华文宋体"/>
                <a:ea typeface="华文宋体"/>
                <a:cs typeface="华文宋体"/>
                <a:sym typeface="华文宋体"/>
              </a:defRPr>
            </a:pPr>
            <a:r>
              <a:rPr dirty="0"/>
              <a:t>26）As far as </a:t>
            </a:r>
            <a:r>
              <a:rPr dirty="0" err="1"/>
              <a:t>sb</a:t>
            </a:r>
            <a:r>
              <a:rPr dirty="0"/>
              <a:t>.／</a:t>
            </a:r>
            <a:r>
              <a:rPr dirty="0" err="1"/>
              <a:t>sth</a:t>
            </a:r>
            <a:r>
              <a:rPr dirty="0"/>
              <a:t>. is </a:t>
            </a:r>
            <a:r>
              <a:rPr dirty="0" err="1"/>
              <a:t>concerned（就</a:t>
            </a:r>
            <a:r>
              <a:rPr dirty="0"/>
              <a:t>……</a:t>
            </a:r>
            <a:r>
              <a:rPr dirty="0" err="1"/>
              <a:t>而言，在</a:t>
            </a:r>
            <a:r>
              <a:rPr dirty="0"/>
              <a:t>……</a:t>
            </a:r>
            <a:r>
              <a:rPr dirty="0" err="1"/>
              <a:t>看来</a:t>
            </a:r>
            <a:r>
              <a:rPr dirty="0"/>
              <a:t>） </a:t>
            </a:r>
          </a:p>
          <a:p>
            <a:pPr algn="l" defTabSz="355600">
              <a:lnSpc>
                <a:spcPct val="140000"/>
              </a:lnSpc>
              <a:defRPr sz="3800" b="0">
                <a:latin typeface="华文宋体"/>
                <a:ea typeface="华文宋体"/>
                <a:cs typeface="华文宋体"/>
                <a:sym typeface="华文宋体"/>
              </a:defRPr>
            </a:pPr>
            <a:r>
              <a:rPr dirty="0"/>
              <a:t>As far as I am concerned, fashion belongs to women. </a:t>
            </a:r>
          </a:p>
          <a:p>
            <a:pPr algn="l" defTabSz="355600">
              <a:lnSpc>
                <a:spcPct val="140000"/>
              </a:lnSpc>
              <a:defRPr sz="3800" b="0">
                <a:latin typeface="华文宋体"/>
                <a:ea typeface="华文宋体"/>
                <a:cs typeface="华文宋体"/>
                <a:sym typeface="华文宋体"/>
              </a:defRPr>
            </a:pPr>
            <a:r>
              <a:rPr dirty="0" err="1"/>
              <a:t>在我看来，时尚是属于女性的</a:t>
            </a:r>
            <a:r>
              <a:rPr dirty="0"/>
              <a:t>。 </a:t>
            </a:r>
          </a:p>
          <a:p>
            <a:pPr algn="l" defTabSz="355600">
              <a:lnSpc>
                <a:spcPct val="140000"/>
              </a:lnSpc>
              <a:defRPr sz="3800" b="0">
                <a:latin typeface="华文宋体"/>
                <a:ea typeface="华文宋体"/>
                <a:cs typeface="华文宋体"/>
                <a:sym typeface="华文宋体"/>
              </a:defRPr>
            </a:pPr>
            <a:r>
              <a:rPr dirty="0"/>
              <a:t>27）not only...but </a:t>
            </a:r>
            <a:r>
              <a:rPr dirty="0" err="1"/>
              <a:t>also（不但</a:t>
            </a:r>
            <a:r>
              <a:rPr dirty="0"/>
              <a:t>……</a:t>
            </a:r>
            <a:r>
              <a:rPr dirty="0" err="1"/>
              <a:t>而且</a:t>
            </a:r>
            <a:r>
              <a:rPr dirty="0"/>
              <a:t>……） </a:t>
            </a:r>
          </a:p>
          <a:p>
            <a:pPr algn="l" defTabSz="355600">
              <a:lnSpc>
                <a:spcPct val="140000"/>
              </a:lnSpc>
              <a:defRPr sz="3800" b="0">
                <a:latin typeface="华文宋体"/>
                <a:ea typeface="华文宋体"/>
                <a:cs typeface="华文宋体"/>
                <a:sym typeface="华文宋体"/>
              </a:defRPr>
            </a:pPr>
            <a:r>
              <a:rPr dirty="0"/>
              <a:t>Shakespeare is not only a great playwright but also a brilliant poet. </a:t>
            </a:r>
          </a:p>
          <a:p>
            <a:pPr algn="l" defTabSz="355600">
              <a:lnSpc>
                <a:spcPct val="140000"/>
              </a:lnSpc>
              <a:defRPr sz="3800" b="0">
                <a:latin typeface="华文宋体"/>
                <a:ea typeface="华文宋体"/>
                <a:cs typeface="华文宋体"/>
                <a:sym typeface="华文宋体"/>
              </a:defRPr>
            </a:pPr>
            <a:r>
              <a:rPr dirty="0" err="1"/>
              <a:t>莎士比亚不仅是一位伟大的剧作家而且是一位才华横溢的诗人</a:t>
            </a:r>
            <a:r>
              <a:rPr dirty="0"/>
              <a:t>。 </a:t>
            </a:r>
          </a:p>
          <a:p>
            <a:pPr algn="l" defTabSz="355600">
              <a:lnSpc>
                <a:spcPct val="140000"/>
              </a:lnSpc>
              <a:defRPr sz="3800" b="0">
                <a:latin typeface="华文宋体"/>
                <a:ea typeface="华文宋体"/>
                <a:cs typeface="华文宋体"/>
                <a:sym typeface="华文宋体"/>
              </a:defRPr>
            </a:pPr>
            <a:r>
              <a:rPr dirty="0"/>
              <a:t>28）(n) either...(n) or...（</a:t>
            </a:r>
            <a:r>
              <a:rPr dirty="0" err="1"/>
              <a:t>既不</a:t>
            </a:r>
            <a:r>
              <a:rPr dirty="0"/>
              <a:t>……</a:t>
            </a:r>
            <a:r>
              <a:rPr dirty="0" err="1"/>
              <a:t>也不</a:t>
            </a:r>
            <a:r>
              <a:rPr dirty="0"/>
              <a:t>……；</a:t>
            </a:r>
            <a:r>
              <a:rPr dirty="0" err="1"/>
              <a:t>或者</a:t>
            </a:r>
            <a:r>
              <a:rPr dirty="0"/>
              <a:t>……</a:t>
            </a:r>
            <a:r>
              <a:rPr dirty="0" err="1"/>
              <a:t>或者</a:t>
            </a:r>
            <a:r>
              <a:rPr dirty="0"/>
              <a:t>……） </a:t>
            </a:r>
          </a:p>
          <a:p>
            <a:pPr algn="l" defTabSz="355600">
              <a:lnSpc>
                <a:spcPct val="140000"/>
              </a:lnSpc>
              <a:defRPr sz="3800" b="0">
                <a:latin typeface="华文宋体"/>
                <a:ea typeface="华文宋体"/>
                <a:cs typeface="华文宋体"/>
                <a:sym typeface="华文宋体"/>
              </a:defRPr>
            </a:pPr>
            <a:r>
              <a:rPr dirty="0"/>
              <a:t>Liking neither the story nor the background music, he fell asleep in the cinema. </a:t>
            </a:r>
          </a:p>
          <a:p>
            <a:pPr algn="l" defTabSz="355600">
              <a:lnSpc>
                <a:spcPct val="140000"/>
              </a:lnSpc>
              <a:defRPr sz="3800" b="0">
                <a:latin typeface="华文宋体"/>
                <a:ea typeface="华文宋体"/>
                <a:cs typeface="华文宋体"/>
                <a:sym typeface="华文宋体"/>
              </a:defRPr>
            </a:pPr>
            <a:r>
              <a:rPr dirty="0" err="1"/>
              <a:t>他既不喜欢故事情节也不喜欢背景音乐</a:t>
            </a:r>
            <a:r>
              <a:rPr dirty="0"/>
              <a:t>, </a:t>
            </a:r>
            <a:r>
              <a:rPr dirty="0" err="1"/>
              <a:t>所以在电影院里睡着了</a:t>
            </a:r>
            <a:r>
              <a:rPr dirty="0"/>
              <a:t>。 </a:t>
            </a:r>
          </a:p>
          <a:p>
            <a:pPr algn="l" defTabSz="355600">
              <a:lnSpc>
                <a:spcPct val="140000"/>
              </a:lnSpc>
              <a:defRPr sz="3800" b="0">
                <a:latin typeface="华文宋体"/>
                <a:ea typeface="华文宋体"/>
                <a:cs typeface="华文宋体"/>
                <a:sym typeface="华文宋体"/>
              </a:defRPr>
            </a:pPr>
            <a:r>
              <a:rPr dirty="0"/>
              <a:t>29）no sooner than/ hardly when/ scarcely </a:t>
            </a:r>
            <a:r>
              <a:rPr dirty="0" err="1"/>
              <a:t>when（刚</a:t>
            </a:r>
            <a:r>
              <a:rPr dirty="0"/>
              <a:t>……就……） </a:t>
            </a:r>
          </a:p>
          <a:p>
            <a:pPr algn="l" defTabSz="355600">
              <a:lnSpc>
                <a:spcPct val="140000"/>
              </a:lnSpc>
              <a:defRPr sz="3800" b="0">
                <a:latin typeface="华文宋体"/>
                <a:ea typeface="华文宋体"/>
                <a:cs typeface="华文宋体"/>
                <a:sym typeface="华文宋体"/>
              </a:defRPr>
            </a:pPr>
            <a:r>
              <a:rPr dirty="0"/>
              <a:t>I had hardly opened the door when he rushed in. </a:t>
            </a:r>
          </a:p>
          <a:p>
            <a:pPr algn="l" defTabSz="355600">
              <a:lnSpc>
                <a:spcPct val="140000"/>
              </a:lnSpc>
              <a:defRPr sz="3800" b="0">
                <a:latin typeface="华文宋体"/>
                <a:ea typeface="华文宋体"/>
                <a:cs typeface="华文宋体"/>
                <a:sym typeface="华文宋体"/>
              </a:defRPr>
            </a:pPr>
            <a:r>
              <a:rPr dirty="0" err="1"/>
              <a:t>我刚开门他就冲进来了</a:t>
            </a:r>
            <a:r>
              <a:rPr dirty="0"/>
              <a:t>。 </a:t>
            </a:r>
          </a:p>
          <a:p>
            <a:pPr algn="l" defTabSz="355600">
              <a:lnSpc>
                <a:spcPct val="140000"/>
              </a:lnSpc>
              <a:defRPr sz="3800" b="0">
                <a:latin typeface="华文宋体"/>
                <a:ea typeface="华文宋体"/>
                <a:cs typeface="华文宋体"/>
                <a:sym typeface="华文宋体"/>
              </a:defRPr>
            </a:pPr>
            <a:r>
              <a:rPr dirty="0"/>
              <a:t>30）the more…the </a:t>
            </a:r>
            <a:r>
              <a:rPr dirty="0" err="1"/>
              <a:t>more（越</a:t>
            </a:r>
            <a:r>
              <a:rPr dirty="0"/>
              <a:t>……越……） </a:t>
            </a:r>
          </a:p>
          <a:p>
            <a:pPr algn="l" defTabSz="355600">
              <a:lnSpc>
                <a:spcPct val="140000"/>
              </a:lnSpc>
              <a:defRPr sz="3800" b="0">
                <a:latin typeface="华文宋体"/>
                <a:ea typeface="华文宋体"/>
                <a:cs typeface="华文宋体"/>
                <a:sym typeface="华文宋体"/>
              </a:defRPr>
            </a:pPr>
            <a:r>
              <a:rPr dirty="0"/>
              <a:t>The </a:t>
            </a:r>
            <a:r>
              <a:rPr dirty="0" err="1"/>
              <a:t>fastera</a:t>
            </a:r>
            <a:r>
              <a:rPr dirty="0"/>
              <a:t> country’s economy develops, the slower its population grows. </a:t>
            </a:r>
          </a:p>
          <a:p>
            <a:pPr algn="l" defTabSz="355600">
              <a:lnSpc>
                <a:spcPct val="140000"/>
              </a:lnSpc>
              <a:defRPr sz="3800" b="0">
                <a:latin typeface="华文宋体"/>
                <a:ea typeface="华文宋体"/>
                <a:cs typeface="华文宋体"/>
                <a:sym typeface="华文宋体"/>
              </a:defRPr>
            </a:pPr>
            <a:r>
              <a:rPr dirty="0" err="1"/>
              <a:t>一个国家的经济发展越快，它的人口增长就越慢</a:t>
            </a:r>
            <a:endParaRPr dirty="0"/>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11" name="圆角矩形"/>
          <p:cNvSpPr/>
          <p:nvPr/>
        </p:nvSpPr>
        <p:spPr>
          <a:xfrm>
            <a:off x="5435985" y="1575678"/>
            <a:ext cx="13512030" cy="992246"/>
          </a:xfrm>
          <a:prstGeom prst="roundRect">
            <a:avLst>
              <a:gd name="adj" fmla="val 19199"/>
            </a:avLst>
          </a:prstGeom>
          <a:solidFill>
            <a:srgbClr val="E7E9E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12"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13" name="圆角矩形"/>
          <p:cNvSpPr/>
          <p:nvPr/>
        </p:nvSpPr>
        <p:spPr>
          <a:xfrm>
            <a:off x="1312507" y="3584923"/>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14"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415"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416"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417"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418" name="35%"/>
          <p:cNvSpPr txBox="1"/>
          <p:nvPr/>
        </p:nvSpPr>
        <p:spPr>
          <a:xfrm>
            <a:off x="9886473" y="1575678"/>
            <a:ext cx="2049654"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35%</a:t>
            </a:r>
          </a:p>
        </p:txBody>
      </p:sp>
      <p:sp>
        <p:nvSpPr>
          <p:cNvPr id="419" name="分值"/>
          <p:cNvSpPr txBox="1"/>
          <p:nvPr/>
        </p:nvSpPr>
        <p:spPr>
          <a:xfrm>
            <a:off x="7320458" y="1551100"/>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
        <p:nvSpPr>
          <p:cNvPr id="420" name="短新闻3段       7题   分值7%"/>
          <p:cNvSpPr txBox="1"/>
          <p:nvPr/>
        </p:nvSpPr>
        <p:spPr>
          <a:xfrm>
            <a:off x="6063321" y="4742285"/>
            <a:ext cx="9820150"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marL="228600" indent="-228600" algn="l">
              <a:buSzPct val="100000"/>
              <a:buChar char="‣"/>
              <a:defRPr sz="5500" b="0">
                <a:latin typeface="PingFang SC Semibold"/>
                <a:ea typeface="PingFang SC Semibold"/>
                <a:cs typeface="PingFang SC Semibold"/>
                <a:sym typeface="PingFang SC Semibold"/>
              </a:defRPr>
            </a:lvl1pPr>
          </a:lstStyle>
          <a:p>
            <a:r>
              <a:t> 短新闻3段       7题   分值7%</a:t>
            </a:r>
          </a:p>
        </p:txBody>
      </p:sp>
      <p:sp>
        <p:nvSpPr>
          <p:cNvPr id="421" name="长对话2篇       8题   分值8%"/>
          <p:cNvSpPr txBox="1"/>
          <p:nvPr/>
        </p:nvSpPr>
        <p:spPr>
          <a:xfrm>
            <a:off x="6063322" y="6318249"/>
            <a:ext cx="9885808"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marL="228600" indent="-228600">
              <a:buSzPct val="100000"/>
              <a:buChar char="‣"/>
              <a:defRPr sz="5500" b="0">
                <a:latin typeface="PingFang SC Semibold"/>
                <a:ea typeface="PingFang SC Semibold"/>
                <a:cs typeface="PingFang SC Semibold"/>
                <a:sym typeface="PingFang SC Semibold"/>
              </a:defRPr>
            </a:lvl1pPr>
          </a:lstStyle>
          <a:p>
            <a:r>
              <a:t> 长对话2篇       8题   分值8%</a:t>
            </a:r>
          </a:p>
        </p:txBody>
      </p:sp>
      <p:sp>
        <p:nvSpPr>
          <p:cNvPr id="422" name="长篇文章3篇   10题   分值20%"/>
          <p:cNvSpPr txBox="1"/>
          <p:nvPr/>
        </p:nvSpPr>
        <p:spPr>
          <a:xfrm>
            <a:off x="6063321" y="7894214"/>
            <a:ext cx="10359391"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marL="228600" indent="-228600">
              <a:buSzPct val="100000"/>
              <a:buChar char="‣"/>
              <a:defRPr sz="5500" b="0">
                <a:latin typeface="PingFang SC Semibold"/>
                <a:ea typeface="PingFang SC Semibold"/>
                <a:cs typeface="PingFang SC Semibold"/>
                <a:sym typeface="PingFang SC Semibold"/>
              </a:defRPr>
            </a:lvl1pPr>
          </a:lstStyle>
          <a:p>
            <a:r>
              <a:t> 长篇文章3篇   10题   分值20%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 grpId="1" animBg="1" advAuto="0"/>
      <p:bldP spid="421" grpId="2" animBg="1" advAuto="0"/>
      <p:bldP spid="422" grpId="3"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24" name="圆角矩形"/>
          <p:cNvSpPr/>
          <p:nvPr/>
        </p:nvSpPr>
        <p:spPr>
          <a:xfrm>
            <a:off x="5435985" y="1575678"/>
            <a:ext cx="13512030" cy="992246"/>
          </a:xfrm>
          <a:prstGeom prst="roundRect">
            <a:avLst>
              <a:gd name="adj" fmla="val 19199"/>
            </a:avLst>
          </a:prstGeom>
          <a:solidFill>
            <a:srgbClr val="E7E9E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5"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6" name="圆角矩形"/>
          <p:cNvSpPr/>
          <p:nvPr/>
        </p:nvSpPr>
        <p:spPr>
          <a:xfrm>
            <a:off x="1312507" y="3584923"/>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7"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428"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429"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430"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431" name="35%"/>
          <p:cNvSpPr txBox="1"/>
          <p:nvPr/>
        </p:nvSpPr>
        <p:spPr>
          <a:xfrm>
            <a:off x="9886473" y="1575678"/>
            <a:ext cx="2049654"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35%</a:t>
            </a:r>
          </a:p>
        </p:txBody>
      </p:sp>
      <p:sp>
        <p:nvSpPr>
          <p:cNvPr id="432" name="分值"/>
          <p:cNvSpPr txBox="1"/>
          <p:nvPr/>
        </p:nvSpPr>
        <p:spPr>
          <a:xfrm>
            <a:off x="7320458" y="1551100"/>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
        <p:nvSpPr>
          <p:cNvPr id="433" name="四级语速比高考快…"/>
          <p:cNvSpPr txBox="1"/>
          <p:nvPr/>
        </p:nvSpPr>
        <p:spPr>
          <a:xfrm>
            <a:off x="5415458" y="5340349"/>
            <a:ext cx="5702301" cy="303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500" b="0">
                <a:latin typeface="PingFang SC Semibold"/>
                <a:ea typeface="PingFang SC Semibold"/>
                <a:cs typeface="PingFang SC Semibold"/>
                <a:sym typeface="PingFang SC Semibold"/>
              </a:defRPr>
            </a:pPr>
            <a:r>
              <a:t>四级语速比高考快</a:t>
            </a:r>
          </a:p>
          <a:p>
            <a:pPr algn="l">
              <a:defRPr sz="5500" b="0">
                <a:latin typeface="PingFang SC Semibold"/>
                <a:ea typeface="PingFang SC Semibold"/>
                <a:cs typeface="PingFang SC Semibold"/>
                <a:sym typeface="PingFang SC Semibold"/>
              </a:defRPr>
            </a:pPr>
            <a:endParaRPr/>
          </a:p>
          <a:p>
            <a:pPr algn="l">
              <a:defRPr sz="5500" b="0">
                <a:latin typeface="PingFang SC Semibold"/>
                <a:ea typeface="PingFang SC Semibold"/>
                <a:cs typeface="PingFang SC Semibold"/>
                <a:sym typeface="PingFang SC Semibold"/>
              </a:defRPr>
            </a:pPr>
            <a:r>
              <a:t>句子长</a:t>
            </a:r>
          </a:p>
        </p:txBody>
      </p:sp>
      <p:pic>
        <p:nvPicPr>
          <p:cNvPr id="434" name="截屏2019-11-2317.41.33.png" descr="截屏2019-11-2317.41.33.png"/>
          <p:cNvPicPr>
            <a:picLocks noChangeAspect="1"/>
          </p:cNvPicPr>
          <p:nvPr/>
        </p:nvPicPr>
        <p:blipFill>
          <a:blip r:embed="rId2">
            <a:extLst/>
          </a:blip>
          <a:stretch>
            <a:fillRect/>
          </a:stretch>
        </p:blipFill>
        <p:spPr>
          <a:xfrm>
            <a:off x="11280335" y="3157801"/>
            <a:ext cx="13021302" cy="884780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 grpId="1"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36"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7" name="圆角矩形"/>
          <p:cNvSpPr/>
          <p:nvPr/>
        </p:nvSpPr>
        <p:spPr>
          <a:xfrm>
            <a:off x="1312507" y="3584923"/>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8"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439"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440"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441"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pic>
        <p:nvPicPr>
          <p:cNvPr id="442" name="截屏2019-11-2317.41.33.png" descr="截屏2019-11-2317.41.33.png"/>
          <p:cNvPicPr>
            <a:picLocks noChangeAspect="1"/>
          </p:cNvPicPr>
          <p:nvPr/>
        </p:nvPicPr>
        <p:blipFill>
          <a:blip r:embed="rId2">
            <a:extLst/>
          </a:blip>
          <a:stretch>
            <a:fillRect/>
          </a:stretch>
        </p:blipFill>
        <p:spPr>
          <a:xfrm>
            <a:off x="5596777" y="1136650"/>
            <a:ext cx="16840201" cy="114427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175" name="圆角矩形"/>
          <p:cNvSpPr/>
          <p:nvPr/>
        </p:nvSpPr>
        <p:spPr>
          <a:xfrm>
            <a:off x="7904658" y="4831060"/>
            <a:ext cx="8574684" cy="4053880"/>
          </a:xfrm>
          <a:prstGeom prst="roundRect">
            <a:avLst>
              <a:gd name="adj" fmla="val 19582"/>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6" name="副班长…"/>
          <p:cNvSpPr txBox="1"/>
          <p:nvPr/>
        </p:nvSpPr>
        <p:spPr>
          <a:xfrm>
            <a:off x="9594849" y="5133339"/>
            <a:ext cx="5194301" cy="3449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nSpc>
                <a:spcPct val="120000"/>
              </a:lnSpc>
              <a:defRPr sz="7400">
                <a:solidFill>
                  <a:srgbClr val="FFFFFF"/>
                </a:solidFill>
              </a:defRPr>
            </a:pPr>
            <a:r>
              <a:t>副班长</a:t>
            </a:r>
          </a:p>
          <a:p>
            <a:pPr>
              <a:lnSpc>
                <a:spcPct val="120000"/>
              </a:lnSpc>
              <a:defRPr sz="10000">
                <a:solidFill>
                  <a:srgbClr val="FFFFFF"/>
                </a:solidFill>
              </a:defRPr>
            </a:pPr>
            <a:r>
              <a:t>干货预警</a:t>
            </a:r>
          </a:p>
        </p:txBody>
      </p:sp>
    </p:spTree>
  </p:cSld>
  <p:clrMapOvr>
    <a:masterClrMapping/>
  </p:clrMapOvr>
  <mc:AlternateContent xmlns:mc="http://schemas.openxmlformats.org/markup-compatibility/2006" xmlns:p14="http://schemas.microsoft.com/office/powerpoint/2010/main">
    <mc:Choice Requires="p14">
      <p:transition spd="slow" p14:dur="899">
        <p:dissolv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600" fill="hold" tmFilter="0, 0; .2, .5; .8, .5; 1, 0"/>
                                        <p:tgtEl>
                                          <p:spTgt spid="175"/>
                                        </p:tgtEl>
                                      </p:cBhvr>
                                    </p:animEffect>
                                    <p:animScale>
                                      <p:cBhvr>
                                        <p:cTn id="7" dur="300" autoRev="1" fill="hold"/>
                                        <p:tgtEl>
                                          <p:spTgt spid="17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1"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44"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5" name="圆角矩形"/>
          <p:cNvSpPr/>
          <p:nvPr/>
        </p:nvSpPr>
        <p:spPr>
          <a:xfrm>
            <a:off x="1312507" y="3584923"/>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6"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447"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448"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449"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pic>
        <p:nvPicPr>
          <p:cNvPr id="450" name="截屏2019-11-2317.45.54.png" descr="截屏2019-11-2317.45.54.png"/>
          <p:cNvPicPr>
            <a:picLocks noChangeAspect="1"/>
          </p:cNvPicPr>
          <p:nvPr/>
        </p:nvPicPr>
        <p:blipFill>
          <a:blip r:embed="rId2">
            <a:extLst/>
          </a:blip>
          <a:stretch>
            <a:fillRect/>
          </a:stretch>
        </p:blipFill>
        <p:spPr>
          <a:xfrm>
            <a:off x="5111936" y="4503094"/>
            <a:ext cx="17914485" cy="9016957"/>
          </a:xfrm>
          <a:prstGeom prst="rect">
            <a:avLst/>
          </a:prstGeom>
          <a:ln w="12700">
            <a:miter lim="400000"/>
          </a:ln>
        </p:spPr>
      </p:pic>
      <p:sp>
        <p:nvSpPr>
          <p:cNvPr id="451" name="听力完毕，收答题卡1（写作 听力）…"/>
          <p:cNvSpPr txBox="1"/>
          <p:nvPr/>
        </p:nvSpPr>
        <p:spPr>
          <a:xfrm>
            <a:off x="6294754" y="745319"/>
            <a:ext cx="10168891" cy="1898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000"/>
            </a:pPr>
            <a:r>
              <a:t>听力完毕，收答题卡1（写作 听力）</a:t>
            </a:r>
          </a:p>
          <a:p>
            <a:pPr algn="l">
              <a:defRPr sz="5000"/>
            </a:pPr>
            <a:r>
              <a:t>直接涂卡</a:t>
            </a:r>
          </a:p>
        </p:txBody>
      </p:sp>
      <p:sp>
        <p:nvSpPr>
          <p:cNvPr id="452" name="每一题，提前读答案"/>
          <p:cNvSpPr txBox="1"/>
          <p:nvPr/>
        </p:nvSpPr>
        <p:spPr>
          <a:xfrm>
            <a:off x="6294754" y="3077916"/>
            <a:ext cx="5829301" cy="990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000"/>
            </a:lvl1pPr>
          </a:lstStyle>
          <a:p>
            <a:r>
              <a:t>每一题，提前读答案</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54" name="圆角矩形"/>
          <p:cNvSpPr/>
          <p:nvPr/>
        </p:nvSpPr>
        <p:spPr>
          <a:xfrm>
            <a:off x="5435985" y="1575678"/>
            <a:ext cx="13512030" cy="992246"/>
          </a:xfrm>
          <a:prstGeom prst="roundRect">
            <a:avLst>
              <a:gd name="adj" fmla="val 19199"/>
            </a:avLst>
          </a:prstGeom>
          <a:solidFill>
            <a:srgbClr val="E7E9E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5"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6" name="圆角矩形"/>
          <p:cNvSpPr/>
          <p:nvPr/>
        </p:nvSpPr>
        <p:spPr>
          <a:xfrm>
            <a:off x="1312507" y="3584923"/>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7"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458"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459"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460"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461" name="找3分听力真题精听"/>
          <p:cNvSpPr txBox="1"/>
          <p:nvPr/>
        </p:nvSpPr>
        <p:spPr>
          <a:xfrm>
            <a:off x="6041986" y="3773374"/>
            <a:ext cx="6354002"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500" b="0">
                <a:latin typeface="PingFang SC Semibold"/>
                <a:ea typeface="PingFang SC Semibold"/>
                <a:cs typeface="PingFang SC Semibold"/>
                <a:sym typeface="PingFang SC Semibold"/>
              </a:defRPr>
            </a:pPr>
            <a:r>
              <a:t> 找3分听力真题</a:t>
            </a:r>
            <a:r>
              <a:rPr>
                <a:solidFill>
                  <a:srgbClr val="FF2600"/>
                </a:solidFill>
                <a:effectLst>
                  <a:outerShdw blurRad="12700" dist="63500" dir="18900000" rotWithShape="0">
                    <a:srgbClr val="000000">
                      <a:alpha val="5000"/>
                    </a:srgbClr>
                  </a:outerShdw>
                </a:effectLst>
              </a:rPr>
              <a:t>精听</a:t>
            </a:r>
          </a:p>
        </p:txBody>
      </p:sp>
      <p:sp>
        <p:nvSpPr>
          <p:cNvPr id="462" name="35%"/>
          <p:cNvSpPr txBox="1"/>
          <p:nvPr/>
        </p:nvSpPr>
        <p:spPr>
          <a:xfrm>
            <a:off x="9886473" y="1575678"/>
            <a:ext cx="2049654" cy="99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35%</a:t>
            </a:r>
          </a:p>
        </p:txBody>
      </p:sp>
      <p:sp>
        <p:nvSpPr>
          <p:cNvPr id="463" name="分值"/>
          <p:cNvSpPr txBox="1"/>
          <p:nvPr/>
        </p:nvSpPr>
        <p:spPr>
          <a:xfrm>
            <a:off x="7320458" y="1551100"/>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
        <p:nvSpPr>
          <p:cNvPr id="464" name="泛听"/>
          <p:cNvSpPr txBox="1"/>
          <p:nvPr/>
        </p:nvSpPr>
        <p:spPr>
          <a:xfrm>
            <a:off x="5939628" y="9461173"/>
            <a:ext cx="1976502"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b="0">
                <a:latin typeface="PingFang SC Semibold"/>
                <a:ea typeface="PingFang SC Semibold"/>
                <a:cs typeface="PingFang SC Semibold"/>
                <a:sym typeface="PingFang SC Semibold"/>
              </a:defRPr>
            </a:lvl1pPr>
          </a:lstStyle>
          <a:p>
            <a:r>
              <a:t> 泛听 </a:t>
            </a:r>
          </a:p>
        </p:txBody>
      </p:sp>
      <p:sp>
        <p:nvSpPr>
          <p:cNvPr id="465" name="反复听，直到每个单词都认识为止"/>
          <p:cNvSpPr txBox="1"/>
          <p:nvPr/>
        </p:nvSpPr>
        <p:spPr>
          <a:xfrm>
            <a:off x="7748027" y="7176223"/>
            <a:ext cx="10591801"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b="0">
                <a:latin typeface="PingFang SC Semibold"/>
                <a:ea typeface="PingFang SC Semibold"/>
                <a:cs typeface="PingFang SC Semibold"/>
                <a:sym typeface="PingFang SC Semibold"/>
              </a:defRPr>
            </a:lvl1pPr>
          </a:lstStyle>
          <a:p>
            <a:r>
              <a:t>反复听，直到每个单词都认识为止</a:t>
            </a:r>
          </a:p>
        </p:txBody>
      </p:sp>
      <p:sp>
        <p:nvSpPr>
          <p:cNvPr id="466" name="找到听力原文"/>
          <p:cNvSpPr txBox="1"/>
          <p:nvPr/>
        </p:nvSpPr>
        <p:spPr>
          <a:xfrm>
            <a:off x="7687890" y="5474798"/>
            <a:ext cx="4305301" cy="107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b="0">
                <a:latin typeface="PingFang SC Semibold"/>
                <a:ea typeface="PingFang SC Semibold"/>
                <a:cs typeface="PingFang SC Semibold"/>
                <a:sym typeface="PingFang SC Semibold"/>
              </a:defRPr>
            </a:lvl1pPr>
          </a:lstStyle>
          <a:p>
            <a:r>
              <a:t>找到听力原文</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68"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69" name="圆角矩形"/>
          <p:cNvSpPr/>
          <p:nvPr/>
        </p:nvSpPr>
        <p:spPr>
          <a:xfrm>
            <a:off x="1312507" y="6600597"/>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70"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471"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472"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473"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474" name="选词填空          5%"/>
          <p:cNvSpPr txBox="1"/>
          <p:nvPr/>
        </p:nvSpPr>
        <p:spPr>
          <a:xfrm>
            <a:off x="6462327" y="4409141"/>
            <a:ext cx="6466333"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000"/>
            </a:lvl1pPr>
          </a:lstStyle>
          <a:p>
            <a:r>
              <a:t>选词填空          5%</a:t>
            </a:r>
          </a:p>
        </p:txBody>
      </p:sp>
      <p:sp>
        <p:nvSpPr>
          <p:cNvPr id="475" name="段落匹配         10%"/>
          <p:cNvSpPr txBox="1"/>
          <p:nvPr/>
        </p:nvSpPr>
        <p:spPr>
          <a:xfrm>
            <a:off x="6462327" y="6273799"/>
            <a:ext cx="6678169"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段落匹配         10%</a:t>
            </a:r>
          </a:p>
        </p:txBody>
      </p:sp>
      <p:sp>
        <p:nvSpPr>
          <p:cNvPr id="476" name="仔细阅读         15%"/>
          <p:cNvSpPr txBox="1"/>
          <p:nvPr/>
        </p:nvSpPr>
        <p:spPr>
          <a:xfrm>
            <a:off x="6462327" y="8138458"/>
            <a:ext cx="6678169"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仔细阅读         15%</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78"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79" name="圆角矩形"/>
          <p:cNvSpPr/>
          <p:nvPr/>
        </p:nvSpPr>
        <p:spPr>
          <a:xfrm>
            <a:off x="1312507" y="6600597"/>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0"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481"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482"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483"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484" name="选词填空          5%"/>
          <p:cNvSpPr txBox="1"/>
          <p:nvPr/>
        </p:nvSpPr>
        <p:spPr>
          <a:xfrm>
            <a:off x="5601715" y="871070"/>
            <a:ext cx="6466333"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000"/>
            </a:lvl1pPr>
          </a:lstStyle>
          <a:p>
            <a:r>
              <a:t>选词填空          5%</a:t>
            </a:r>
          </a:p>
        </p:txBody>
      </p:sp>
      <p:pic>
        <p:nvPicPr>
          <p:cNvPr id="485" name="截屏2019-11-2318.08.39.png" descr="截屏2019-11-2318.08.39.png"/>
          <p:cNvPicPr>
            <a:picLocks noChangeAspect="1"/>
          </p:cNvPicPr>
          <p:nvPr/>
        </p:nvPicPr>
        <p:blipFill>
          <a:blip r:embed="rId2">
            <a:extLst/>
          </a:blip>
          <a:stretch>
            <a:fillRect/>
          </a:stretch>
        </p:blipFill>
        <p:spPr>
          <a:xfrm>
            <a:off x="3566044" y="2417559"/>
            <a:ext cx="16348627" cy="9066058"/>
          </a:xfrm>
          <a:prstGeom prst="rect">
            <a:avLst/>
          </a:prstGeom>
          <a:ln w="12700">
            <a:miter lim="400000"/>
          </a:ln>
        </p:spPr>
      </p:pic>
      <p:pic>
        <p:nvPicPr>
          <p:cNvPr id="486" name="截屏2019-11-2318.09.09.png" descr="截屏2019-11-2318.09.09.png"/>
          <p:cNvPicPr>
            <a:picLocks noChangeAspect="1"/>
          </p:cNvPicPr>
          <p:nvPr/>
        </p:nvPicPr>
        <p:blipFill>
          <a:blip r:embed="rId3">
            <a:extLst/>
          </a:blip>
          <a:stretch>
            <a:fillRect/>
          </a:stretch>
        </p:blipFill>
        <p:spPr>
          <a:xfrm>
            <a:off x="20180672" y="1873250"/>
            <a:ext cx="4139486" cy="1015467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1"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88"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9" name="圆角矩形"/>
          <p:cNvSpPr/>
          <p:nvPr/>
        </p:nvSpPr>
        <p:spPr>
          <a:xfrm>
            <a:off x="1312507" y="6600597"/>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0"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491"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492"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493"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494" name="段落匹配         10%"/>
          <p:cNvSpPr txBox="1"/>
          <p:nvPr/>
        </p:nvSpPr>
        <p:spPr>
          <a:xfrm>
            <a:off x="6366704" y="2209799"/>
            <a:ext cx="6678169"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段落匹配         10%</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96"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7" name="圆角矩形"/>
          <p:cNvSpPr/>
          <p:nvPr/>
        </p:nvSpPr>
        <p:spPr>
          <a:xfrm>
            <a:off x="1312507" y="6600597"/>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8"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499"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500"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501"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502" name="选词填空          5%"/>
          <p:cNvSpPr txBox="1"/>
          <p:nvPr/>
        </p:nvSpPr>
        <p:spPr>
          <a:xfrm>
            <a:off x="6175457" y="4480380"/>
            <a:ext cx="7072449"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000"/>
            </a:lvl1pPr>
          </a:lstStyle>
          <a:p>
            <a:r>
              <a:rPr dirty="0" err="1"/>
              <a:t>选词填空</a:t>
            </a:r>
            <a:r>
              <a:rPr dirty="0"/>
              <a:t>        </a:t>
            </a:r>
            <a:r>
              <a:rPr dirty="0" smtClean="0"/>
              <a:t>5</a:t>
            </a:r>
            <a:r>
              <a:rPr dirty="0"/>
              <a:t>%</a:t>
            </a:r>
          </a:p>
        </p:txBody>
      </p:sp>
      <p:sp>
        <p:nvSpPr>
          <p:cNvPr id="503" name="段落匹配         10%"/>
          <p:cNvSpPr txBox="1"/>
          <p:nvPr/>
        </p:nvSpPr>
        <p:spPr>
          <a:xfrm>
            <a:off x="6175456" y="6273799"/>
            <a:ext cx="6678169"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段落匹配         10%</a:t>
            </a:r>
          </a:p>
        </p:txBody>
      </p:sp>
      <p:sp>
        <p:nvSpPr>
          <p:cNvPr id="504" name="仔细阅读         15%"/>
          <p:cNvSpPr txBox="1"/>
          <p:nvPr/>
        </p:nvSpPr>
        <p:spPr>
          <a:xfrm>
            <a:off x="6175456" y="8138458"/>
            <a:ext cx="6678169"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仔细阅读         15%</a:t>
            </a:r>
          </a:p>
        </p:txBody>
      </p:sp>
      <p:sp>
        <p:nvSpPr>
          <p:cNvPr id="505" name="每天一套题  背单词"/>
          <p:cNvSpPr txBox="1"/>
          <p:nvPr/>
        </p:nvSpPr>
        <p:spPr>
          <a:xfrm>
            <a:off x="14419862" y="4529589"/>
            <a:ext cx="5547361" cy="990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dirty="0" err="1"/>
              <a:t>每天一套题</a:t>
            </a:r>
            <a:r>
              <a:rPr dirty="0"/>
              <a:t>  </a:t>
            </a:r>
            <a:r>
              <a:rPr dirty="0" err="1"/>
              <a:t>背单词</a:t>
            </a:r>
            <a:endParaRPr dirty="0"/>
          </a:p>
        </p:txBody>
      </p:sp>
      <p:sp>
        <p:nvSpPr>
          <p:cNvPr id="506" name="慢速练习，熟练后加快做题速度"/>
          <p:cNvSpPr txBox="1"/>
          <p:nvPr/>
        </p:nvSpPr>
        <p:spPr>
          <a:xfrm>
            <a:off x="14372051" y="6362700"/>
            <a:ext cx="9004301" cy="990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000"/>
            </a:lvl1pPr>
          </a:lstStyle>
          <a:p>
            <a:r>
              <a:t>慢速练习，熟练后加快做题速度</a:t>
            </a:r>
          </a:p>
        </p:txBody>
      </p:sp>
      <p:sp>
        <p:nvSpPr>
          <p:cNvPr id="507" name="按照习惯复习"/>
          <p:cNvSpPr txBox="1"/>
          <p:nvPr/>
        </p:nvSpPr>
        <p:spPr>
          <a:xfrm>
            <a:off x="14419862" y="8227358"/>
            <a:ext cx="3924301" cy="990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t>按照习惯复习</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 grpId="1" animBg="1" advAuto="0"/>
      <p:bldP spid="506" grpId="2" animBg="1" advAuto="0"/>
      <p:bldP spid="507" grpId="3"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我们遇到什么困难也不要怕…"/>
          <p:cNvSpPr txBox="1"/>
          <p:nvPr/>
        </p:nvSpPr>
        <p:spPr>
          <a:xfrm>
            <a:off x="5530850" y="4495799"/>
            <a:ext cx="13322300"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9400"/>
              </a:lnSpc>
              <a:defRPr sz="6500" b="0">
                <a:solidFill>
                  <a:srgbClr val="333333"/>
                </a:solidFill>
              </a:defRPr>
            </a:pPr>
            <a:r>
              <a:t>我们遇到什么困难也不要怕</a:t>
            </a:r>
          </a:p>
          <a:p>
            <a:pPr algn="l" defTabSz="457200">
              <a:lnSpc>
                <a:spcPts val="9400"/>
              </a:lnSpc>
              <a:defRPr sz="6500" b="0">
                <a:solidFill>
                  <a:srgbClr val="333333"/>
                </a:solidFill>
              </a:defRPr>
            </a:pPr>
            <a:r>
              <a:t>微笑着面对它！</a:t>
            </a:r>
          </a:p>
          <a:p>
            <a:pPr algn="l" defTabSz="457200">
              <a:lnSpc>
                <a:spcPts val="9400"/>
              </a:lnSpc>
              <a:defRPr sz="6500" b="0">
                <a:solidFill>
                  <a:srgbClr val="333333"/>
                </a:solidFill>
              </a:defRPr>
            </a:pPr>
            <a:r>
              <a:t>消除恐惧的最好办法就是面对恐惧！</a:t>
            </a:r>
          </a:p>
          <a:p>
            <a:pPr algn="l" defTabSz="457200">
              <a:lnSpc>
                <a:spcPts val="9400"/>
              </a:lnSpc>
              <a:defRPr sz="6500" b="0">
                <a:solidFill>
                  <a:srgbClr val="333333"/>
                </a:solidFill>
              </a:defRPr>
            </a:pPr>
            <a:r>
              <a:t>加油！奥利给！</a:t>
            </a:r>
          </a:p>
        </p:txBody>
      </p:sp>
      <p:sp>
        <p:nvSpPr>
          <p:cNvPr id="510" name="圆角矩形"/>
          <p:cNvSpPr/>
          <p:nvPr/>
        </p:nvSpPr>
        <p:spPr>
          <a:xfrm>
            <a:off x="5034958" y="2028173"/>
            <a:ext cx="14726538" cy="901701"/>
          </a:xfrm>
          <a:prstGeom prst="roundRect">
            <a:avLst>
              <a:gd name="adj" fmla="val 21127"/>
            </a:avLst>
          </a:prstGeom>
          <a:solidFill>
            <a:srgbClr val="D5D5D5">
              <a:alpha val="55832"/>
            </a:srgbClr>
          </a:solidFill>
          <a:ln w="12700">
            <a:miter lim="400000"/>
          </a:ln>
        </p:spPr>
        <p:txBody>
          <a:bodyPr lIns="0" tIns="0" rIns="0" bIns="0" anchor="ctr"/>
          <a:lstStyle/>
          <a:p>
            <a:pPr>
              <a:defRPr sz="3200" b="0">
                <a:solidFill>
                  <a:srgbClr val="D6D6D6"/>
                </a:solidFill>
                <a:latin typeface="+mn-lt"/>
                <a:ea typeface="+mn-ea"/>
                <a:cs typeface="+mn-cs"/>
                <a:sym typeface="Helvetica Neue Medium"/>
              </a:defRPr>
            </a:pPr>
            <a:endParaRPr/>
          </a:p>
        </p:txBody>
      </p:sp>
      <p:sp>
        <p:nvSpPr>
          <p:cNvPr id="511" name="原文"/>
          <p:cNvSpPr txBox="1"/>
          <p:nvPr/>
        </p:nvSpPr>
        <p:spPr>
          <a:xfrm>
            <a:off x="11469941" y="1977373"/>
            <a:ext cx="1409701"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t>原文</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1"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遇到我们困难什么也不要怕…"/>
          <p:cNvSpPr txBox="1"/>
          <p:nvPr/>
        </p:nvSpPr>
        <p:spPr>
          <a:xfrm>
            <a:off x="5530850" y="4495799"/>
            <a:ext cx="13322300"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9400"/>
              </a:lnSpc>
              <a:defRPr sz="6500" b="0">
                <a:solidFill>
                  <a:srgbClr val="333333"/>
                </a:solidFill>
              </a:defRPr>
            </a:pPr>
            <a:r>
              <a:t>遇到我们困难什么也不要怕</a:t>
            </a:r>
          </a:p>
          <a:p>
            <a:pPr algn="l" defTabSz="457200">
              <a:lnSpc>
                <a:spcPts val="9400"/>
              </a:lnSpc>
              <a:defRPr sz="6500" b="0">
                <a:solidFill>
                  <a:srgbClr val="333333"/>
                </a:solidFill>
              </a:defRPr>
            </a:pPr>
            <a:r>
              <a:t>面对它微笑着！</a:t>
            </a:r>
          </a:p>
          <a:p>
            <a:pPr algn="l" defTabSz="457200">
              <a:lnSpc>
                <a:spcPts val="9400"/>
              </a:lnSpc>
              <a:defRPr sz="6500" b="0">
                <a:solidFill>
                  <a:srgbClr val="333333"/>
                </a:solidFill>
              </a:defRPr>
            </a:pPr>
            <a:r>
              <a:t>恐惧的消除最好办法就是恐惧面对！</a:t>
            </a:r>
          </a:p>
          <a:p>
            <a:pPr algn="l" defTabSz="457200">
              <a:lnSpc>
                <a:spcPts val="9400"/>
              </a:lnSpc>
              <a:defRPr sz="6500" b="0">
                <a:solidFill>
                  <a:srgbClr val="333333"/>
                </a:solidFill>
              </a:defRPr>
            </a:pPr>
            <a:r>
              <a:t>加油！奥利给！</a:t>
            </a:r>
          </a:p>
        </p:txBody>
      </p:sp>
      <p:sp>
        <p:nvSpPr>
          <p:cNvPr id="514" name="圆角矩形"/>
          <p:cNvSpPr/>
          <p:nvPr/>
        </p:nvSpPr>
        <p:spPr>
          <a:xfrm>
            <a:off x="5034958" y="2028173"/>
            <a:ext cx="14726538" cy="901701"/>
          </a:xfrm>
          <a:prstGeom prst="roundRect">
            <a:avLst>
              <a:gd name="adj" fmla="val 21127"/>
            </a:avLst>
          </a:prstGeom>
          <a:solidFill>
            <a:srgbClr val="D5D5D5">
              <a:alpha val="55832"/>
            </a:srgbClr>
          </a:solidFill>
          <a:ln w="12700">
            <a:miter lim="400000"/>
          </a:ln>
        </p:spPr>
        <p:txBody>
          <a:bodyPr lIns="0" tIns="0" rIns="0" bIns="0" anchor="ctr"/>
          <a:lstStyle/>
          <a:p>
            <a:pPr>
              <a:defRPr sz="3200" b="0">
                <a:solidFill>
                  <a:srgbClr val="D6D6D6"/>
                </a:solidFill>
                <a:latin typeface="+mn-lt"/>
                <a:ea typeface="+mn-ea"/>
                <a:cs typeface="+mn-cs"/>
                <a:sym typeface="Helvetica Neue Medium"/>
              </a:defRPr>
            </a:pPr>
            <a:endParaRPr/>
          </a:p>
        </p:txBody>
      </p:sp>
      <p:sp>
        <p:nvSpPr>
          <p:cNvPr id="515" name="当你不会语法时"/>
          <p:cNvSpPr txBox="1"/>
          <p:nvPr/>
        </p:nvSpPr>
        <p:spPr>
          <a:xfrm>
            <a:off x="9850691" y="1977373"/>
            <a:ext cx="4648201"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t>当你不会语法时</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 grpId="1"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圆角矩形"/>
          <p:cNvSpPr/>
          <p:nvPr/>
        </p:nvSpPr>
        <p:spPr>
          <a:xfrm>
            <a:off x="5034958" y="2028173"/>
            <a:ext cx="14726538" cy="901701"/>
          </a:xfrm>
          <a:prstGeom prst="roundRect">
            <a:avLst>
              <a:gd name="adj" fmla="val 21127"/>
            </a:avLst>
          </a:prstGeom>
          <a:solidFill>
            <a:srgbClr val="D5D5D5">
              <a:alpha val="55832"/>
            </a:srgbClr>
          </a:solidFill>
          <a:ln w="12700">
            <a:miter lim="400000"/>
          </a:ln>
        </p:spPr>
        <p:txBody>
          <a:bodyPr lIns="0" tIns="0" rIns="0" bIns="0" anchor="ctr"/>
          <a:lstStyle/>
          <a:p>
            <a:pPr>
              <a:defRPr sz="3200" b="0">
                <a:solidFill>
                  <a:srgbClr val="D6D6D6"/>
                </a:solidFill>
                <a:latin typeface="+mn-lt"/>
                <a:ea typeface="+mn-ea"/>
                <a:cs typeface="+mn-cs"/>
                <a:sym typeface="Helvetica Neue Medium"/>
              </a:defRPr>
            </a:pPr>
            <a:endParaRPr/>
          </a:p>
        </p:txBody>
      </p:sp>
      <p:sp>
        <p:nvSpPr>
          <p:cNvPr id="518" name="背单词技巧"/>
          <p:cNvSpPr txBox="1"/>
          <p:nvPr/>
        </p:nvSpPr>
        <p:spPr>
          <a:xfrm>
            <a:off x="10498391" y="1977373"/>
            <a:ext cx="3352801"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t>背单词技巧</a:t>
            </a:r>
          </a:p>
        </p:txBody>
      </p:sp>
      <p:sp>
        <p:nvSpPr>
          <p:cNvPr id="519" name="从核心词汇/高频词汇开始背"/>
          <p:cNvSpPr txBox="1"/>
          <p:nvPr/>
        </p:nvSpPr>
        <p:spPr>
          <a:xfrm>
            <a:off x="6274326" y="5091158"/>
            <a:ext cx="7945756" cy="990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b="0"/>
            </a:lvl1pPr>
          </a:lstStyle>
          <a:p>
            <a:r>
              <a:t>从核心词汇/高频词汇开始背</a:t>
            </a:r>
          </a:p>
        </p:txBody>
      </p:sp>
      <p:sp>
        <p:nvSpPr>
          <p:cNvPr id="520" name="通过试卷背单词"/>
          <p:cNvSpPr txBox="1"/>
          <p:nvPr/>
        </p:nvSpPr>
        <p:spPr>
          <a:xfrm>
            <a:off x="6281152" y="6861737"/>
            <a:ext cx="4559301" cy="990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b="0"/>
            </a:lvl1pPr>
          </a:lstStyle>
          <a:p>
            <a:r>
              <a:t>通过试卷背单词</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我们遇到什么困难也不要怕…"/>
          <p:cNvSpPr txBox="1"/>
          <p:nvPr/>
        </p:nvSpPr>
        <p:spPr>
          <a:xfrm>
            <a:off x="5530850" y="4495799"/>
            <a:ext cx="13322300"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9400"/>
              </a:lnSpc>
              <a:defRPr sz="6500" b="0">
                <a:solidFill>
                  <a:srgbClr val="333333"/>
                </a:solidFill>
              </a:defRPr>
            </a:pPr>
            <a:r>
              <a:t>我们遇到什么困难也不要怕</a:t>
            </a:r>
          </a:p>
          <a:p>
            <a:pPr algn="l" defTabSz="457200">
              <a:lnSpc>
                <a:spcPts val="9400"/>
              </a:lnSpc>
              <a:defRPr sz="6500" b="0">
                <a:solidFill>
                  <a:srgbClr val="333333"/>
                </a:solidFill>
              </a:defRPr>
            </a:pPr>
            <a:r>
              <a:t>微笑着面对它！</a:t>
            </a:r>
          </a:p>
          <a:p>
            <a:pPr algn="l" defTabSz="457200">
              <a:lnSpc>
                <a:spcPts val="9400"/>
              </a:lnSpc>
              <a:defRPr sz="6500" b="0">
                <a:solidFill>
                  <a:srgbClr val="333333"/>
                </a:solidFill>
              </a:defRPr>
            </a:pPr>
            <a:r>
              <a:t>消除恐惧的最好办法就是面对恐惧！</a:t>
            </a:r>
          </a:p>
          <a:p>
            <a:pPr algn="l" defTabSz="457200">
              <a:lnSpc>
                <a:spcPts val="9400"/>
              </a:lnSpc>
              <a:defRPr sz="6500" b="0">
                <a:solidFill>
                  <a:srgbClr val="333333"/>
                </a:solidFill>
              </a:defRPr>
            </a:pPr>
            <a:r>
              <a:t>加油！奥利给！</a:t>
            </a:r>
          </a:p>
        </p:txBody>
      </p:sp>
      <p:sp>
        <p:nvSpPr>
          <p:cNvPr id="523" name="圆角矩形"/>
          <p:cNvSpPr/>
          <p:nvPr/>
        </p:nvSpPr>
        <p:spPr>
          <a:xfrm>
            <a:off x="5034958" y="2028173"/>
            <a:ext cx="14726538" cy="901701"/>
          </a:xfrm>
          <a:prstGeom prst="roundRect">
            <a:avLst>
              <a:gd name="adj" fmla="val 21127"/>
            </a:avLst>
          </a:prstGeom>
          <a:solidFill>
            <a:srgbClr val="D5D5D5">
              <a:alpha val="55832"/>
            </a:srgbClr>
          </a:solidFill>
          <a:ln w="12700">
            <a:miter lim="400000"/>
          </a:ln>
        </p:spPr>
        <p:txBody>
          <a:bodyPr lIns="0" tIns="0" rIns="0" bIns="0" anchor="ctr"/>
          <a:lstStyle/>
          <a:p>
            <a:pPr>
              <a:defRPr sz="3200" b="0">
                <a:solidFill>
                  <a:srgbClr val="D6D6D6"/>
                </a:solidFill>
                <a:latin typeface="+mn-lt"/>
                <a:ea typeface="+mn-ea"/>
                <a:cs typeface="+mn-cs"/>
                <a:sym typeface="Helvetica Neue Medium"/>
              </a:defRPr>
            </a:pPr>
            <a:endParaRPr/>
          </a:p>
        </p:txBody>
      </p:sp>
      <p:sp>
        <p:nvSpPr>
          <p:cNvPr id="524" name="原文"/>
          <p:cNvSpPr txBox="1"/>
          <p:nvPr/>
        </p:nvSpPr>
        <p:spPr>
          <a:xfrm>
            <a:off x="11469941" y="1977373"/>
            <a:ext cx="1409701"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t>原文</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178" name="圆角矩形"/>
          <p:cNvSpPr/>
          <p:nvPr/>
        </p:nvSpPr>
        <p:spPr>
          <a:xfrm>
            <a:off x="7904658" y="4831060"/>
            <a:ext cx="8574684" cy="4053880"/>
          </a:xfrm>
          <a:prstGeom prst="roundRect">
            <a:avLst>
              <a:gd name="adj" fmla="val 19582"/>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9" name="替换词"/>
          <p:cNvSpPr txBox="1"/>
          <p:nvPr/>
        </p:nvSpPr>
        <p:spPr>
          <a:xfrm>
            <a:off x="10725150" y="6153149"/>
            <a:ext cx="2933701" cy="140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120000"/>
              </a:lnSpc>
              <a:defRPr sz="7400">
                <a:solidFill>
                  <a:srgbClr val="FFFFFF"/>
                </a:solidFill>
              </a:defRPr>
            </a:lvl1pPr>
          </a:lstStyle>
          <a:p>
            <a:r>
              <a:t>替换词</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我们遇到什么困难…"/>
          <p:cNvSpPr txBox="1"/>
          <p:nvPr/>
        </p:nvSpPr>
        <p:spPr>
          <a:xfrm>
            <a:off x="5530850" y="4495799"/>
            <a:ext cx="13322300"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9400"/>
              </a:lnSpc>
              <a:defRPr sz="6500" b="0">
                <a:solidFill>
                  <a:srgbClr val="333333"/>
                </a:solidFill>
              </a:defRPr>
            </a:pPr>
            <a:r>
              <a:t>我们遇到什么困难</a:t>
            </a:r>
          </a:p>
          <a:p>
            <a:pPr algn="l" defTabSz="457200">
              <a:lnSpc>
                <a:spcPts val="9400"/>
              </a:lnSpc>
              <a:defRPr sz="6500" b="0">
                <a:solidFill>
                  <a:srgbClr val="333333"/>
                </a:solidFill>
              </a:defRPr>
            </a:pPr>
            <a:r>
              <a:t>也不要怕，微笑着面对它！</a:t>
            </a:r>
          </a:p>
          <a:p>
            <a:pPr algn="l" defTabSz="457200">
              <a:lnSpc>
                <a:spcPts val="9400"/>
              </a:lnSpc>
              <a:defRPr sz="6500" b="0">
                <a:solidFill>
                  <a:srgbClr val="333333"/>
                </a:solidFill>
              </a:defRPr>
            </a:pPr>
            <a:r>
              <a:t>消除恐惧的最好办法就是面对恐惧！</a:t>
            </a:r>
          </a:p>
          <a:p>
            <a:pPr algn="l" defTabSz="457200">
              <a:lnSpc>
                <a:spcPts val="9400"/>
              </a:lnSpc>
              <a:defRPr sz="6500" b="0">
                <a:solidFill>
                  <a:srgbClr val="333333"/>
                </a:solidFill>
              </a:defRPr>
            </a:pPr>
            <a:r>
              <a:t>加油！奥利给！</a:t>
            </a:r>
          </a:p>
        </p:txBody>
      </p:sp>
      <p:sp>
        <p:nvSpPr>
          <p:cNvPr id="527" name="矩形"/>
          <p:cNvSpPr/>
          <p:nvPr/>
        </p:nvSpPr>
        <p:spPr>
          <a:xfrm>
            <a:off x="10496635" y="4621249"/>
            <a:ext cx="1953757" cy="1009324"/>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8" name="矩形"/>
          <p:cNvSpPr/>
          <p:nvPr/>
        </p:nvSpPr>
        <p:spPr>
          <a:xfrm>
            <a:off x="8087489" y="5756989"/>
            <a:ext cx="910982" cy="1009324"/>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9" name="矩形"/>
          <p:cNvSpPr/>
          <p:nvPr/>
        </p:nvSpPr>
        <p:spPr>
          <a:xfrm>
            <a:off x="9687850" y="5756989"/>
            <a:ext cx="1671234" cy="1009324"/>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0" name="矩形"/>
          <p:cNvSpPr/>
          <p:nvPr/>
        </p:nvSpPr>
        <p:spPr>
          <a:xfrm>
            <a:off x="12217454" y="5756989"/>
            <a:ext cx="2446140" cy="1009324"/>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1" name="矩形"/>
          <p:cNvSpPr/>
          <p:nvPr/>
        </p:nvSpPr>
        <p:spPr>
          <a:xfrm>
            <a:off x="5454637" y="6892729"/>
            <a:ext cx="1849567" cy="1009324"/>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2" name="矩形"/>
          <p:cNvSpPr/>
          <p:nvPr/>
        </p:nvSpPr>
        <p:spPr>
          <a:xfrm>
            <a:off x="14661016" y="6892729"/>
            <a:ext cx="1671234" cy="1009324"/>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3" name="矩形"/>
          <p:cNvSpPr/>
          <p:nvPr/>
        </p:nvSpPr>
        <p:spPr>
          <a:xfrm>
            <a:off x="8053073" y="8097302"/>
            <a:ext cx="2446140" cy="1009324"/>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4" name="圆角矩形"/>
          <p:cNvSpPr/>
          <p:nvPr/>
        </p:nvSpPr>
        <p:spPr>
          <a:xfrm>
            <a:off x="5034958" y="2028173"/>
            <a:ext cx="14726538" cy="901701"/>
          </a:xfrm>
          <a:prstGeom prst="roundRect">
            <a:avLst>
              <a:gd name="adj" fmla="val 21127"/>
            </a:avLst>
          </a:prstGeom>
          <a:solidFill>
            <a:srgbClr val="D5D5D5">
              <a:alpha val="55832"/>
            </a:srgbClr>
          </a:solidFill>
          <a:ln w="12700">
            <a:miter lim="400000"/>
          </a:ln>
        </p:spPr>
        <p:txBody>
          <a:bodyPr lIns="0" tIns="0" rIns="0" bIns="0" anchor="ctr"/>
          <a:lstStyle/>
          <a:p>
            <a:pPr>
              <a:defRPr sz="3200" b="0">
                <a:solidFill>
                  <a:srgbClr val="D6D6D6"/>
                </a:solidFill>
                <a:latin typeface="+mn-lt"/>
                <a:ea typeface="+mn-ea"/>
                <a:cs typeface="+mn-cs"/>
                <a:sym typeface="Helvetica Neue Medium"/>
              </a:defRPr>
            </a:pPr>
            <a:endParaRPr/>
          </a:p>
        </p:txBody>
      </p:sp>
      <p:sp>
        <p:nvSpPr>
          <p:cNvPr id="535" name="当你不会单词时"/>
          <p:cNvSpPr txBox="1"/>
          <p:nvPr/>
        </p:nvSpPr>
        <p:spPr>
          <a:xfrm>
            <a:off x="9850691" y="1977373"/>
            <a:ext cx="4648201"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t>当你不会单词时</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181"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2" name="圆角矩形"/>
          <p:cNvSpPr/>
          <p:nvPr/>
        </p:nvSpPr>
        <p:spPr>
          <a:xfrm>
            <a:off x="1312507" y="569249"/>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3"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184"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185"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186"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
        <p:nvSpPr>
          <p:cNvPr id="187" name="15%"/>
          <p:cNvSpPr txBox="1"/>
          <p:nvPr/>
        </p:nvSpPr>
        <p:spPr>
          <a:xfrm>
            <a:off x="10038047" y="1201585"/>
            <a:ext cx="1746505" cy="9922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188" name="分值"/>
          <p:cNvSpPr txBox="1"/>
          <p:nvPr/>
        </p:nvSpPr>
        <p:spPr>
          <a:xfrm>
            <a:off x="7320458" y="1177008"/>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sp>
        <p:nvSpPr>
          <p:cNvPr id="189" name="圆角矩形"/>
          <p:cNvSpPr/>
          <p:nvPr/>
        </p:nvSpPr>
        <p:spPr>
          <a:xfrm>
            <a:off x="5435985" y="1201585"/>
            <a:ext cx="13512030" cy="992247"/>
          </a:xfrm>
          <a:prstGeom prst="roundRect">
            <a:avLst>
              <a:gd name="adj" fmla="val 19199"/>
            </a:avLst>
          </a:prstGeom>
          <a:solidFill>
            <a:srgbClr val="E7E9E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0" name="15%"/>
          <p:cNvSpPr txBox="1"/>
          <p:nvPr/>
        </p:nvSpPr>
        <p:spPr>
          <a:xfrm>
            <a:off x="10038047" y="1201585"/>
            <a:ext cx="1746505" cy="9922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PangMenZhengDao"/>
                <a:ea typeface="PangMenZhengDao"/>
                <a:cs typeface="PangMenZhengDao"/>
                <a:sym typeface="PangMenZhengDao"/>
              </a:defRPr>
            </a:lvl1pPr>
          </a:lstStyle>
          <a:p>
            <a:r>
              <a:t>15%</a:t>
            </a:r>
          </a:p>
        </p:txBody>
      </p:sp>
      <p:sp>
        <p:nvSpPr>
          <p:cNvPr id="191" name="分值"/>
          <p:cNvSpPr txBox="1"/>
          <p:nvPr/>
        </p:nvSpPr>
        <p:spPr>
          <a:xfrm>
            <a:off x="7320458" y="1177008"/>
            <a:ext cx="189230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atin typeface="xiaowei"/>
                <a:ea typeface="xiaowei"/>
                <a:cs typeface="xiaowei"/>
                <a:sym typeface="xiaowei"/>
              </a:defRPr>
            </a:lvl1pPr>
          </a:lstStyle>
          <a:p>
            <a:r>
              <a:t>分值</a:t>
            </a:r>
          </a:p>
        </p:txBody>
      </p:sp>
      <p:pic>
        <p:nvPicPr>
          <p:cNvPr id="192" name="截屏2019-11-1610.39.48.png" descr="截屏2019-11-1610.39.48.png"/>
          <p:cNvPicPr>
            <a:picLocks noChangeAspect="1"/>
          </p:cNvPicPr>
          <p:nvPr/>
        </p:nvPicPr>
        <p:blipFill>
          <a:blip r:embed="rId2">
            <a:extLst/>
          </a:blip>
          <a:stretch>
            <a:fillRect/>
          </a:stretch>
        </p:blipFill>
        <p:spPr>
          <a:xfrm>
            <a:off x="4848530" y="3673719"/>
            <a:ext cx="18955148" cy="8858860"/>
          </a:xfrm>
          <a:prstGeom prst="rect">
            <a:avLst/>
          </a:prstGeom>
          <a:ln w="12700">
            <a:miter lim="400000"/>
          </a:ln>
        </p:spPr>
      </p:pic>
      <p:sp>
        <p:nvSpPr>
          <p:cNvPr id="193" name="大学英语四级作文评分标准"/>
          <p:cNvSpPr txBox="1"/>
          <p:nvPr/>
        </p:nvSpPr>
        <p:spPr>
          <a:xfrm>
            <a:off x="9163553" y="2705103"/>
            <a:ext cx="10325101" cy="95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700" b="0">
                <a:latin typeface="华文仿宋"/>
                <a:ea typeface="华文仿宋"/>
                <a:cs typeface="华文仿宋"/>
                <a:sym typeface="华文仿宋"/>
              </a:defRPr>
            </a:lvl1pPr>
          </a:lstStyle>
          <a:p>
            <a:r>
              <a:t>大学英语四级作文评分标准</a:t>
            </a: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195" name="1) 大多数人 most people→ the majority of the population…"/>
          <p:cNvSpPr txBox="1"/>
          <p:nvPr/>
        </p:nvSpPr>
        <p:spPr>
          <a:xfrm>
            <a:off x="5831744" y="12049"/>
            <a:ext cx="18356598" cy="136919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ct val="120000"/>
              </a:lnSpc>
              <a:defRPr sz="4100" b="0">
                <a:latin typeface="Times"/>
                <a:ea typeface="Times"/>
                <a:cs typeface="Times"/>
                <a:sym typeface="Times"/>
              </a:defRPr>
            </a:pPr>
            <a:r>
              <a:rPr dirty="0"/>
              <a:t>1) </a:t>
            </a:r>
            <a:r>
              <a:rPr dirty="0" err="1">
                <a:latin typeface="Songti SC Regular"/>
                <a:ea typeface="Songti SC Regular"/>
                <a:cs typeface="Songti SC Regular"/>
                <a:sym typeface="Songti SC Regular"/>
              </a:rPr>
              <a:t>大多数人</a:t>
            </a:r>
            <a:r>
              <a:rPr dirty="0"/>
              <a:t> most people</a:t>
            </a:r>
            <a:r>
              <a:rPr dirty="0">
                <a:latin typeface="Symbol"/>
                <a:ea typeface="Symbol"/>
                <a:cs typeface="Symbol"/>
                <a:sym typeface="Symbol"/>
              </a:rPr>
              <a:t>®</a:t>
            </a:r>
            <a:r>
              <a:rPr dirty="0"/>
              <a:t> the majority of the population</a:t>
            </a:r>
          </a:p>
          <a:p>
            <a:pPr algn="l" defTabSz="457200">
              <a:lnSpc>
                <a:spcPct val="120000"/>
              </a:lnSpc>
              <a:defRPr sz="4100" b="0">
                <a:latin typeface="Times"/>
                <a:ea typeface="Times"/>
                <a:cs typeface="Times"/>
                <a:sym typeface="Times"/>
              </a:defRPr>
            </a:pPr>
            <a:r>
              <a:rPr dirty="0"/>
              <a:t>2) </a:t>
            </a:r>
            <a:r>
              <a:rPr dirty="0" err="1">
                <a:latin typeface="Songti SC Regular"/>
                <a:ea typeface="Songti SC Regular"/>
                <a:cs typeface="Songti SC Regular"/>
                <a:sym typeface="Songti SC Regular"/>
              </a:rPr>
              <a:t>我相信</a:t>
            </a:r>
            <a:r>
              <a:rPr dirty="0"/>
              <a:t> I believe</a:t>
            </a:r>
            <a:r>
              <a:rPr dirty="0">
                <a:latin typeface="Symbol"/>
                <a:ea typeface="Symbol"/>
                <a:cs typeface="Symbol"/>
                <a:sym typeface="Symbol"/>
              </a:rPr>
              <a:t>®</a:t>
            </a:r>
            <a:r>
              <a:rPr dirty="0"/>
              <a:t> from my standpoint, from my perspective  </a:t>
            </a:r>
          </a:p>
          <a:p>
            <a:pPr algn="l" defTabSz="457200">
              <a:lnSpc>
                <a:spcPct val="120000"/>
              </a:lnSpc>
              <a:defRPr sz="4100" b="0">
                <a:latin typeface="Times"/>
                <a:ea typeface="Times"/>
                <a:cs typeface="Times"/>
                <a:sym typeface="Times"/>
              </a:defRPr>
            </a:pPr>
            <a:r>
              <a:rPr dirty="0"/>
              <a:t>         I believe most people… → from my perspective, the majority of the population…</a:t>
            </a:r>
          </a:p>
          <a:p>
            <a:pPr algn="l" defTabSz="457200">
              <a:lnSpc>
                <a:spcPct val="120000"/>
              </a:lnSpc>
              <a:defRPr sz="4100" b="0">
                <a:latin typeface="Times"/>
                <a:ea typeface="Times"/>
                <a:cs typeface="Times"/>
                <a:sym typeface="Times"/>
              </a:defRPr>
            </a:pPr>
            <a:r>
              <a:rPr dirty="0"/>
              <a:t>3) </a:t>
            </a:r>
            <a:r>
              <a:rPr dirty="0" err="1">
                <a:latin typeface="Songti SC Regular"/>
                <a:ea typeface="Songti SC Regular"/>
                <a:cs typeface="Songti SC Regular"/>
                <a:sym typeface="Songti SC Regular"/>
              </a:rPr>
              <a:t>经常</a:t>
            </a:r>
            <a:r>
              <a:rPr dirty="0"/>
              <a:t> </a:t>
            </a:r>
            <a:r>
              <a:rPr dirty="0" err="1"/>
              <a:t>often</a:t>
            </a:r>
            <a:r>
              <a:rPr dirty="0" err="1">
                <a:latin typeface="Symbol"/>
                <a:ea typeface="Symbol"/>
                <a:cs typeface="Symbol"/>
                <a:sym typeface="Symbol"/>
              </a:rPr>
              <a:t>®</a:t>
            </a:r>
            <a:r>
              <a:rPr dirty="0" err="1"/>
              <a:t>frequently</a:t>
            </a:r>
            <a:r>
              <a:rPr dirty="0"/>
              <a:t>        </a:t>
            </a:r>
          </a:p>
          <a:p>
            <a:pPr algn="l" defTabSz="457200">
              <a:lnSpc>
                <a:spcPct val="120000"/>
              </a:lnSpc>
              <a:defRPr sz="4100" b="0">
                <a:latin typeface="Times"/>
                <a:ea typeface="Times"/>
                <a:cs typeface="Times"/>
                <a:sym typeface="Times"/>
              </a:defRPr>
            </a:pPr>
            <a:r>
              <a:rPr dirty="0"/>
              <a:t>4) </a:t>
            </a:r>
            <a:r>
              <a:rPr dirty="0" err="1">
                <a:latin typeface="Songti SC Regular"/>
                <a:ea typeface="Songti SC Regular"/>
                <a:cs typeface="Songti SC Regular"/>
                <a:sym typeface="Songti SC Regular"/>
              </a:rPr>
              <a:t>必须</a:t>
            </a:r>
            <a:r>
              <a:rPr dirty="0"/>
              <a:t> must</a:t>
            </a:r>
            <a:r>
              <a:rPr dirty="0">
                <a:latin typeface="Symbol"/>
                <a:ea typeface="Symbol"/>
                <a:cs typeface="Symbol"/>
                <a:sym typeface="Symbol"/>
              </a:rPr>
              <a:t>®</a:t>
            </a:r>
            <a:r>
              <a:rPr dirty="0"/>
              <a:t> it is a must for us to…</a:t>
            </a:r>
          </a:p>
          <a:p>
            <a:pPr algn="l" defTabSz="457200">
              <a:lnSpc>
                <a:spcPct val="120000"/>
              </a:lnSpc>
              <a:defRPr sz="4100" b="0">
                <a:latin typeface="Times"/>
                <a:ea typeface="Times"/>
                <a:cs typeface="Times"/>
                <a:sym typeface="Times"/>
              </a:defRPr>
            </a:pPr>
            <a:r>
              <a:rPr dirty="0"/>
              <a:t>5) </a:t>
            </a:r>
            <a:r>
              <a:rPr dirty="0" err="1">
                <a:latin typeface="Songti SC Regular"/>
                <a:ea typeface="Songti SC Regular"/>
                <a:cs typeface="Songti SC Regular"/>
                <a:sym typeface="Songti SC Regular"/>
              </a:rPr>
              <a:t>知道</a:t>
            </a:r>
            <a:r>
              <a:rPr dirty="0"/>
              <a:t> know</a:t>
            </a:r>
            <a:r>
              <a:rPr dirty="0">
                <a:latin typeface="Symbol"/>
                <a:ea typeface="Symbol"/>
                <a:cs typeface="Symbol"/>
                <a:sym typeface="Symbol"/>
              </a:rPr>
              <a:t>®</a:t>
            </a:r>
            <a:r>
              <a:rPr dirty="0"/>
              <a:t> be aware of</a:t>
            </a:r>
          </a:p>
          <a:p>
            <a:pPr algn="l" defTabSz="457200">
              <a:lnSpc>
                <a:spcPct val="120000"/>
              </a:lnSpc>
              <a:defRPr sz="4100" b="0">
                <a:latin typeface="Times"/>
                <a:ea typeface="Times"/>
                <a:cs typeface="Times"/>
                <a:sym typeface="Times"/>
              </a:defRPr>
            </a:pPr>
            <a:r>
              <a:rPr dirty="0"/>
              <a:t>6) </a:t>
            </a:r>
            <a:r>
              <a:rPr dirty="0" err="1">
                <a:latin typeface="Songti SC Regular"/>
                <a:ea typeface="Songti SC Regular"/>
                <a:cs typeface="Songti SC Regular"/>
                <a:sym typeface="Songti SC Regular"/>
              </a:rPr>
              <a:t>因为</a:t>
            </a:r>
            <a:r>
              <a:rPr dirty="0"/>
              <a:t> </a:t>
            </a:r>
            <a:r>
              <a:rPr dirty="0" err="1"/>
              <a:t>because</a:t>
            </a:r>
            <a:r>
              <a:rPr dirty="0" err="1">
                <a:latin typeface="Symbol"/>
                <a:ea typeface="Symbol"/>
                <a:cs typeface="Symbol"/>
                <a:sym typeface="Symbol"/>
              </a:rPr>
              <a:t>®</a:t>
            </a:r>
            <a:r>
              <a:rPr dirty="0" err="1"/>
              <a:t>in</a:t>
            </a:r>
            <a:r>
              <a:rPr dirty="0"/>
              <a:t> that</a:t>
            </a:r>
          </a:p>
          <a:p>
            <a:pPr algn="l" defTabSz="457200">
              <a:lnSpc>
                <a:spcPct val="120000"/>
              </a:lnSpc>
              <a:defRPr sz="4100" b="0">
                <a:latin typeface="Times"/>
                <a:ea typeface="Times"/>
                <a:cs typeface="Times"/>
                <a:sym typeface="Times"/>
              </a:defRPr>
            </a:pPr>
            <a:r>
              <a:rPr dirty="0"/>
              <a:t>7) </a:t>
            </a:r>
            <a:r>
              <a:rPr dirty="0" err="1">
                <a:latin typeface="Songti SC Regular"/>
                <a:ea typeface="Songti SC Regular"/>
                <a:cs typeface="Songti SC Regular"/>
                <a:sym typeface="Songti SC Regular"/>
              </a:rPr>
              <a:t>最后</a:t>
            </a:r>
            <a:r>
              <a:rPr dirty="0"/>
              <a:t> at </a:t>
            </a:r>
            <a:r>
              <a:rPr dirty="0" err="1"/>
              <a:t>last</a:t>
            </a:r>
            <a:r>
              <a:rPr dirty="0" err="1">
                <a:latin typeface="Symbol"/>
                <a:ea typeface="Symbol"/>
                <a:cs typeface="Symbol"/>
                <a:sym typeface="Symbol"/>
              </a:rPr>
              <a:t>®</a:t>
            </a:r>
            <a:r>
              <a:rPr dirty="0" err="1"/>
              <a:t>eventually</a:t>
            </a:r>
            <a:endParaRPr dirty="0"/>
          </a:p>
          <a:p>
            <a:pPr algn="l" defTabSz="457200">
              <a:lnSpc>
                <a:spcPct val="120000"/>
              </a:lnSpc>
              <a:defRPr sz="4100" b="0">
                <a:latin typeface="Times"/>
                <a:ea typeface="Times"/>
                <a:cs typeface="Times"/>
                <a:sym typeface="Times"/>
              </a:defRPr>
            </a:pPr>
            <a:r>
              <a:rPr dirty="0"/>
              <a:t>8) </a:t>
            </a:r>
            <a:r>
              <a:rPr dirty="0" err="1">
                <a:latin typeface="Songti SC Regular"/>
                <a:ea typeface="Songti SC Regular"/>
                <a:cs typeface="Songti SC Regular"/>
                <a:sym typeface="Songti SC Regular"/>
              </a:rPr>
              <a:t>然而</a:t>
            </a:r>
            <a:r>
              <a:rPr dirty="0"/>
              <a:t> </a:t>
            </a:r>
            <a:r>
              <a:rPr dirty="0" err="1"/>
              <a:t>but</a:t>
            </a:r>
            <a:r>
              <a:rPr dirty="0" err="1">
                <a:latin typeface="Symbol"/>
                <a:ea typeface="Symbol"/>
                <a:cs typeface="Symbol"/>
                <a:sym typeface="Symbol"/>
              </a:rPr>
              <a:t>®</a:t>
            </a:r>
            <a:r>
              <a:rPr dirty="0" err="1"/>
              <a:t>however</a:t>
            </a:r>
            <a:endParaRPr dirty="0"/>
          </a:p>
          <a:p>
            <a:pPr algn="l" defTabSz="457200">
              <a:lnSpc>
                <a:spcPct val="110000"/>
              </a:lnSpc>
              <a:defRPr sz="4100" b="0">
                <a:latin typeface="Times"/>
                <a:ea typeface="Times"/>
                <a:cs typeface="Times"/>
                <a:sym typeface="Times"/>
              </a:defRPr>
            </a:pPr>
            <a:r>
              <a:rPr dirty="0"/>
              <a:t>9) </a:t>
            </a:r>
            <a:r>
              <a:rPr dirty="0" err="1">
                <a:latin typeface="Songti SC Regular"/>
                <a:ea typeface="Songti SC Regular"/>
                <a:cs typeface="Songti SC Regular"/>
                <a:sym typeface="Songti SC Regular"/>
              </a:rPr>
              <a:t>如果</a:t>
            </a:r>
            <a:r>
              <a:rPr dirty="0"/>
              <a:t> </a:t>
            </a:r>
            <a:r>
              <a:rPr dirty="0" err="1"/>
              <a:t>if</a:t>
            </a:r>
            <a:r>
              <a:rPr dirty="0" err="1">
                <a:latin typeface="Symbol"/>
                <a:ea typeface="Symbol"/>
                <a:cs typeface="Symbol"/>
                <a:sym typeface="Symbol"/>
              </a:rPr>
              <a:t>®</a:t>
            </a:r>
            <a:r>
              <a:rPr dirty="0" err="1"/>
              <a:t>provided</a:t>
            </a:r>
            <a:r>
              <a:rPr dirty="0"/>
              <a:t> that</a:t>
            </a:r>
          </a:p>
          <a:p>
            <a:pPr algn="l" defTabSz="457200">
              <a:lnSpc>
                <a:spcPct val="120000"/>
              </a:lnSpc>
              <a:defRPr sz="4100" b="0">
                <a:latin typeface="Times"/>
                <a:ea typeface="Times"/>
                <a:cs typeface="Times"/>
                <a:sym typeface="Times"/>
              </a:defRPr>
            </a:pPr>
            <a:r>
              <a:rPr dirty="0"/>
              <a:t>10) </a:t>
            </a:r>
            <a:r>
              <a:rPr dirty="0" err="1">
                <a:latin typeface="Songti SC Regular"/>
                <a:ea typeface="Songti SC Regular"/>
                <a:cs typeface="Songti SC Regular"/>
                <a:sym typeface="Songti SC Regular"/>
              </a:rPr>
              <a:t>各行各业的人</a:t>
            </a:r>
            <a:r>
              <a:rPr dirty="0"/>
              <a:t> all kinds of </a:t>
            </a:r>
            <a:r>
              <a:rPr dirty="0" err="1"/>
              <a:t>people</a:t>
            </a:r>
            <a:r>
              <a:rPr dirty="0" err="1">
                <a:latin typeface="Symbol"/>
                <a:ea typeface="Symbol"/>
                <a:cs typeface="Symbol"/>
                <a:sym typeface="Symbol"/>
              </a:rPr>
              <a:t>®</a:t>
            </a:r>
            <a:r>
              <a:rPr dirty="0" err="1"/>
              <a:t>people</a:t>
            </a:r>
            <a:r>
              <a:rPr dirty="0"/>
              <a:t> from all walks of life</a:t>
            </a:r>
          </a:p>
          <a:p>
            <a:pPr algn="l" defTabSz="457200">
              <a:lnSpc>
                <a:spcPct val="120000"/>
              </a:lnSpc>
              <a:defRPr sz="4100" b="0">
                <a:latin typeface="Times"/>
                <a:ea typeface="Times"/>
                <a:cs typeface="Times"/>
                <a:sym typeface="Times"/>
              </a:defRPr>
            </a:pPr>
            <a:r>
              <a:rPr dirty="0"/>
              <a:t>11) </a:t>
            </a:r>
            <a:r>
              <a:rPr dirty="0" err="1"/>
              <a:t>引起，导致</a:t>
            </a:r>
            <a:r>
              <a:rPr dirty="0"/>
              <a:t> lead </a:t>
            </a:r>
            <a:r>
              <a:rPr dirty="0" err="1"/>
              <a:t>to→contribute</a:t>
            </a:r>
            <a:r>
              <a:rPr dirty="0"/>
              <a:t> to</a:t>
            </a:r>
          </a:p>
          <a:p>
            <a:pPr algn="l" defTabSz="457200">
              <a:lnSpc>
                <a:spcPct val="120000"/>
              </a:lnSpc>
              <a:defRPr sz="4100" b="0">
                <a:latin typeface="Times"/>
                <a:ea typeface="Times"/>
                <a:cs typeface="Times"/>
                <a:sym typeface="Times"/>
              </a:defRPr>
            </a:pPr>
            <a:r>
              <a:rPr dirty="0"/>
              <a:t>12) 人 </a:t>
            </a:r>
            <a:r>
              <a:rPr dirty="0" err="1"/>
              <a:t>people→individuals</a:t>
            </a:r>
            <a:endParaRPr dirty="0"/>
          </a:p>
          <a:p>
            <a:pPr algn="l" defTabSz="457200">
              <a:lnSpc>
                <a:spcPct val="120000"/>
              </a:lnSpc>
              <a:defRPr sz="4100" b="0">
                <a:latin typeface="Times"/>
                <a:ea typeface="Times"/>
                <a:cs typeface="Times"/>
                <a:sym typeface="Times"/>
              </a:defRPr>
            </a:pPr>
            <a:r>
              <a:rPr dirty="0"/>
              <a:t>13) </a:t>
            </a:r>
            <a:r>
              <a:rPr dirty="0" err="1"/>
              <a:t>好的</a:t>
            </a:r>
            <a:r>
              <a:rPr dirty="0"/>
              <a:t> </a:t>
            </a:r>
            <a:r>
              <a:rPr dirty="0" err="1"/>
              <a:t>good→desirable</a:t>
            </a:r>
            <a:r>
              <a:rPr dirty="0"/>
              <a:t>, beneficial</a:t>
            </a:r>
          </a:p>
          <a:p>
            <a:pPr algn="l" defTabSz="457200">
              <a:lnSpc>
                <a:spcPct val="120000"/>
              </a:lnSpc>
              <a:defRPr sz="4100" b="0">
                <a:latin typeface="Times"/>
                <a:ea typeface="Times"/>
                <a:cs typeface="Times"/>
                <a:sym typeface="Times"/>
              </a:defRPr>
            </a:pPr>
            <a:r>
              <a:rPr dirty="0"/>
              <a:t>14) </a:t>
            </a:r>
            <a:r>
              <a:rPr dirty="0" err="1"/>
              <a:t>坏的</a:t>
            </a:r>
            <a:r>
              <a:rPr dirty="0"/>
              <a:t> </a:t>
            </a:r>
            <a:r>
              <a:rPr dirty="0" err="1"/>
              <a:t>bad→undesirable</a:t>
            </a:r>
            <a:endParaRPr dirty="0"/>
          </a:p>
          <a:p>
            <a:pPr algn="l" defTabSz="457200">
              <a:lnSpc>
                <a:spcPct val="120000"/>
              </a:lnSpc>
              <a:defRPr sz="4100" b="0">
                <a:latin typeface="Times"/>
                <a:ea typeface="Times"/>
                <a:cs typeface="Times"/>
                <a:sym typeface="Times"/>
              </a:defRPr>
            </a:pPr>
            <a:r>
              <a:rPr dirty="0"/>
              <a:t>15) </a:t>
            </a:r>
            <a:r>
              <a:rPr dirty="0" err="1"/>
              <a:t>很多many</a:t>
            </a:r>
            <a:r>
              <a:rPr dirty="0"/>
              <a:t>→ numerous</a:t>
            </a:r>
          </a:p>
        </p:txBody>
      </p:sp>
      <p:sp>
        <p:nvSpPr>
          <p:cNvPr id="196"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7" name="圆角矩形"/>
          <p:cNvSpPr/>
          <p:nvPr/>
        </p:nvSpPr>
        <p:spPr>
          <a:xfrm>
            <a:off x="1312507" y="569249"/>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8"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199"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200"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201"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9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9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9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19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19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p:tmAbs val="0"/>
                                  </p:iterate>
                                  <p:childTnLst>
                                    <p:set>
                                      <p:cBhvr>
                                        <p:cTn id="40" fill="hold"/>
                                        <p:tgtEl>
                                          <p:spTgt spid="19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iterate>
                                    <p:tmAbs val="0"/>
                                  </p:iterate>
                                  <p:childTnLst>
                                    <p:set>
                                      <p:cBhvr>
                                        <p:cTn id="44" fill="hold"/>
                                        <p:tgtEl>
                                          <p:spTgt spid="19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iterate>
                                    <p:tmAbs val="0"/>
                                  </p:iterate>
                                  <p:childTnLst>
                                    <p:set>
                                      <p:cBhvr>
                                        <p:cTn id="48" fill="hold"/>
                                        <p:tgtEl>
                                          <p:spTgt spid="195">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iterate>
                                    <p:tmAbs val="0"/>
                                  </p:iterate>
                                  <p:childTnLst>
                                    <p:set>
                                      <p:cBhvr>
                                        <p:cTn id="52" fill="hold"/>
                                        <p:tgtEl>
                                          <p:spTgt spid="195">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iterate>
                                    <p:tmAbs val="0"/>
                                  </p:iterate>
                                  <p:childTnLst>
                                    <p:set>
                                      <p:cBhvr>
                                        <p:cTn id="56" fill="hold"/>
                                        <p:tgtEl>
                                          <p:spTgt spid="195">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 nodeType="clickEffect">
                                  <p:stCondLst>
                                    <p:cond delay="0"/>
                                  </p:stCondLst>
                                  <p:iterate>
                                    <p:tmAbs val="0"/>
                                  </p:iterate>
                                  <p:childTnLst>
                                    <p:set>
                                      <p:cBhvr>
                                        <p:cTn id="60" fill="hold"/>
                                        <p:tgtEl>
                                          <p:spTgt spid="195">
                                            <p:txEl>
                                              <p:pRg st="13" end="1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 nodeType="clickEffect">
                                  <p:stCondLst>
                                    <p:cond delay="0"/>
                                  </p:stCondLst>
                                  <p:iterate>
                                    <p:tmAbs val="0"/>
                                  </p:iterate>
                                  <p:childTnLst>
                                    <p:set>
                                      <p:cBhvr>
                                        <p:cTn id="64" fill="hold"/>
                                        <p:tgtEl>
                                          <p:spTgt spid="195">
                                            <p:txEl>
                                              <p:pRg st="14" end="1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iterate>
                                    <p:tmAbs val="0"/>
                                  </p:iterate>
                                  <p:childTnLst>
                                    <p:set>
                                      <p:cBhvr>
                                        <p:cTn id="68" fill="hold"/>
                                        <p:tgtEl>
                                          <p:spTgt spid="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1" build="p"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03" name="16) 越来越 more and more→ a(n) increasing/mounting number of…"/>
          <p:cNvSpPr txBox="1"/>
          <p:nvPr/>
        </p:nvSpPr>
        <p:spPr>
          <a:xfrm>
            <a:off x="5866443" y="454659"/>
            <a:ext cx="14635815" cy="12806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ct val="110000"/>
              </a:lnSpc>
              <a:defRPr sz="4300" b="0">
                <a:latin typeface="Times"/>
                <a:ea typeface="Times"/>
                <a:cs typeface="Times"/>
                <a:sym typeface="Times"/>
              </a:defRPr>
            </a:pPr>
            <a:r>
              <a:rPr dirty="0"/>
              <a:t>16) </a:t>
            </a:r>
            <a:r>
              <a:rPr dirty="0" err="1"/>
              <a:t>越来越</a:t>
            </a:r>
            <a:r>
              <a:rPr dirty="0"/>
              <a:t> more and more→ a(n) increasing/mounting number of</a:t>
            </a:r>
          </a:p>
          <a:p>
            <a:pPr algn="l" defTabSz="457200">
              <a:lnSpc>
                <a:spcPct val="110000"/>
              </a:lnSpc>
              <a:defRPr sz="4300" b="0">
                <a:latin typeface="Times"/>
                <a:ea typeface="Times"/>
                <a:cs typeface="Times"/>
                <a:sym typeface="Times"/>
              </a:defRPr>
            </a:pPr>
            <a:r>
              <a:rPr dirty="0"/>
              <a:t>17) 很 </a:t>
            </a:r>
            <a:r>
              <a:rPr dirty="0" err="1"/>
              <a:t>very→extremely</a:t>
            </a:r>
            <a:endParaRPr dirty="0"/>
          </a:p>
          <a:p>
            <a:pPr algn="l" defTabSz="457200">
              <a:lnSpc>
                <a:spcPct val="110000"/>
              </a:lnSpc>
              <a:defRPr sz="4300" b="0">
                <a:latin typeface="Times"/>
                <a:ea typeface="Times"/>
                <a:cs typeface="Times"/>
                <a:sym typeface="Times"/>
              </a:defRPr>
            </a:pPr>
            <a:r>
              <a:rPr dirty="0"/>
              <a:t>18) </a:t>
            </a:r>
            <a:r>
              <a:rPr dirty="0" err="1"/>
              <a:t>方面</a:t>
            </a:r>
            <a:r>
              <a:rPr dirty="0"/>
              <a:t> </a:t>
            </a:r>
            <a:r>
              <a:rPr dirty="0" err="1"/>
              <a:t>side→aspects</a:t>
            </a:r>
            <a:endParaRPr dirty="0"/>
          </a:p>
          <a:p>
            <a:pPr algn="l" defTabSz="457200">
              <a:lnSpc>
                <a:spcPct val="110000"/>
              </a:lnSpc>
              <a:defRPr sz="4300" b="0">
                <a:latin typeface="Times"/>
                <a:ea typeface="Times"/>
                <a:cs typeface="Times"/>
                <a:sym typeface="Times"/>
              </a:defRPr>
            </a:pPr>
            <a:r>
              <a:rPr dirty="0"/>
              <a:t>19) </a:t>
            </a:r>
            <a:r>
              <a:rPr dirty="0" err="1"/>
              <a:t>表明</a:t>
            </a:r>
            <a:r>
              <a:rPr dirty="0"/>
              <a:t> </a:t>
            </a:r>
            <a:r>
              <a:rPr dirty="0" err="1"/>
              <a:t>show→demonstrate</a:t>
            </a:r>
            <a:r>
              <a:rPr dirty="0"/>
              <a:t>, indicate</a:t>
            </a:r>
          </a:p>
          <a:p>
            <a:pPr algn="l" defTabSz="457200">
              <a:lnSpc>
                <a:spcPct val="110000"/>
              </a:lnSpc>
              <a:defRPr sz="4300" b="0">
                <a:latin typeface="Times"/>
                <a:ea typeface="Times"/>
                <a:cs typeface="Times"/>
                <a:sym typeface="Times"/>
              </a:defRPr>
            </a:pPr>
            <a:r>
              <a:rPr dirty="0"/>
              <a:t>20) </a:t>
            </a:r>
            <a:r>
              <a:rPr dirty="0" err="1"/>
              <a:t>利用</a:t>
            </a:r>
            <a:r>
              <a:rPr dirty="0"/>
              <a:t> </a:t>
            </a:r>
            <a:r>
              <a:rPr dirty="0" err="1"/>
              <a:t>use→utilize</a:t>
            </a:r>
            <a:endParaRPr dirty="0"/>
          </a:p>
          <a:p>
            <a:pPr algn="l" defTabSz="457200">
              <a:lnSpc>
                <a:spcPct val="110000"/>
              </a:lnSpc>
              <a:defRPr sz="4300" b="0">
                <a:latin typeface="Times"/>
                <a:ea typeface="Times"/>
                <a:cs typeface="Times"/>
                <a:sym typeface="Times"/>
              </a:defRPr>
            </a:pPr>
            <a:r>
              <a:rPr dirty="0"/>
              <a:t>21) </a:t>
            </a:r>
            <a:r>
              <a:rPr dirty="0" err="1"/>
              <a:t>因此</a:t>
            </a:r>
            <a:r>
              <a:rPr dirty="0"/>
              <a:t>/</a:t>
            </a:r>
            <a:r>
              <a:rPr dirty="0" err="1"/>
              <a:t>结果</a:t>
            </a:r>
            <a:r>
              <a:rPr dirty="0"/>
              <a:t> </a:t>
            </a:r>
            <a:r>
              <a:rPr dirty="0" err="1"/>
              <a:t>so→therefore</a:t>
            </a:r>
            <a:endParaRPr dirty="0"/>
          </a:p>
          <a:p>
            <a:pPr algn="l" defTabSz="457200">
              <a:lnSpc>
                <a:spcPct val="110000"/>
              </a:lnSpc>
              <a:defRPr sz="4300" b="0">
                <a:latin typeface="Times"/>
                <a:ea typeface="Times"/>
                <a:cs typeface="Times"/>
                <a:sym typeface="Times"/>
              </a:defRPr>
            </a:pPr>
            <a:r>
              <a:rPr dirty="0"/>
              <a:t>22) </a:t>
            </a:r>
            <a:r>
              <a:rPr dirty="0" err="1"/>
              <a:t>部分</a:t>
            </a:r>
            <a:r>
              <a:rPr dirty="0"/>
              <a:t> </a:t>
            </a:r>
            <a:r>
              <a:rPr dirty="0" err="1"/>
              <a:t>part→proportion</a:t>
            </a:r>
            <a:endParaRPr dirty="0"/>
          </a:p>
          <a:p>
            <a:pPr algn="l" defTabSz="457200">
              <a:lnSpc>
                <a:spcPct val="110000"/>
              </a:lnSpc>
              <a:defRPr sz="4300" b="0">
                <a:latin typeface="Times"/>
                <a:ea typeface="Times"/>
                <a:cs typeface="Times"/>
                <a:sym typeface="Times"/>
              </a:defRPr>
            </a:pPr>
            <a:r>
              <a:rPr dirty="0"/>
              <a:t>23) </a:t>
            </a:r>
            <a:r>
              <a:rPr dirty="0" err="1"/>
              <a:t>提高</a:t>
            </a:r>
            <a:r>
              <a:rPr dirty="0"/>
              <a:t> </a:t>
            </a:r>
            <a:r>
              <a:rPr dirty="0" err="1"/>
              <a:t>improve→enhance</a:t>
            </a:r>
            <a:endParaRPr dirty="0"/>
          </a:p>
          <a:p>
            <a:pPr algn="l" defTabSz="457200">
              <a:lnSpc>
                <a:spcPct val="110000"/>
              </a:lnSpc>
              <a:defRPr sz="4300" b="0">
                <a:latin typeface="Times"/>
                <a:ea typeface="Times"/>
                <a:cs typeface="Times"/>
                <a:sym typeface="Times"/>
              </a:defRPr>
            </a:pPr>
            <a:r>
              <a:rPr dirty="0"/>
              <a:t>24) </a:t>
            </a:r>
            <a:r>
              <a:rPr dirty="0" err="1"/>
              <a:t>改变</a:t>
            </a:r>
            <a:r>
              <a:rPr dirty="0"/>
              <a:t> </a:t>
            </a:r>
            <a:r>
              <a:rPr dirty="0" err="1"/>
              <a:t>change→transform</a:t>
            </a:r>
            <a:endParaRPr dirty="0"/>
          </a:p>
          <a:p>
            <a:pPr algn="l" defTabSz="457200">
              <a:lnSpc>
                <a:spcPct val="110000"/>
              </a:lnSpc>
              <a:defRPr sz="4300" b="0">
                <a:latin typeface="Times"/>
                <a:ea typeface="Times"/>
                <a:cs typeface="Times"/>
                <a:sym typeface="Times"/>
              </a:defRPr>
            </a:pPr>
            <a:r>
              <a:rPr dirty="0"/>
              <a:t>25) </a:t>
            </a:r>
            <a:r>
              <a:rPr dirty="0" err="1"/>
              <a:t>强调</a:t>
            </a:r>
            <a:r>
              <a:rPr dirty="0"/>
              <a:t>/</a:t>
            </a:r>
            <a:r>
              <a:rPr dirty="0" err="1"/>
              <a:t>重视</a:t>
            </a:r>
            <a:r>
              <a:rPr dirty="0"/>
              <a:t> emphasize→ attach great importance to</a:t>
            </a:r>
          </a:p>
          <a:p>
            <a:pPr algn="l" defTabSz="457200">
              <a:lnSpc>
                <a:spcPct val="110000"/>
              </a:lnSpc>
              <a:defRPr sz="4300" b="0">
                <a:latin typeface="Times"/>
                <a:ea typeface="Times"/>
                <a:cs typeface="Times"/>
                <a:sym typeface="Times"/>
              </a:defRPr>
            </a:pPr>
            <a:r>
              <a:rPr dirty="0"/>
              <a:t>26) </a:t>
            </a:r>
            <a:r>
              <a:rPr dirty="0" err="1"/>
              <a:t>培养</a:t>
            </a:r>
            <a:r>
              <a:rPr dirty="0"/>
              <a:t> </a:t>
            </a:r>
            <a:r>
              <a:rPr dirty="0" err="1"/>
              <a:t>develop→cultivate</a:t>
            </a:r>
            <a:endParaRPr dirty="0"/>
          </a:p>
          <a:p>
            <a:pPr algn="l" defTabSz="457200">
              <a:lnSpc>
                <a:spcPct val="110000"/>
              </a:lnSpc>
              <a:defRPr sz="4300" b="0">
                <a:latin typeface="Times"/>
                <a:ea typeface="Times"/>
                <a:cs typeface="Times"/>
                <a:sym typeface="Times"/>
              </a:defRPr>
            </a:pPr>
            <a:r>
              <a:rPr dirty="0"/>
              <a:t>27) </a:t>
            </a:r>
            <a:r>
              <a:rPr dirty="0" err="1"/>
              <a:t>破坏</a:t>
            </a:r>
            <a:r>
              <a:rPr dirty="0"/>
              <a:t> </a:t>
            </a:r>
            <a:r>
              <a:rPr dirty="0" err="1"/>
              <a:t>destroy→undermine</a:t>
            </a:r>
            <a:endParaRPr dirty="0"/>
          </a:p>
          <a:p>
            <a:pPr algn="l" defTabSz="457200">
              <a:lnSpc>
                <a:spcPct val="110000"/>
              </a:lnSpc>
              <a:defRPr sz="4300" b="0">
                <a:latin typeface="Times"/>
                <a:ea typeface="Times"/>
                <a:cs typeface="Times"/>
                <a:sym typeface="Times"/>
              </a:defRPr>
            </a:pPr>
            <a:r>
              <a:rPr dirty="0"/>
              <a:t>28) </a:t>
            </a:r>
            <a:r>
              <a:rPr dirty="0" err="1"/>
              <a:t>解决</a:t>
            </a:r>
            <a:r>
              <a:rPr dirty="0"/>
              <a:t> deal with →tackle /figure out</a:t>
            </a:r>
          </a:p>
          <a:p>
            <a:pPr algn="l" defTabSz="457200">
              <a:lnSpc>
                <a:spcPct val="110000"/>
              </a:lnSpc>
              <a:defRPr sz="4300" b="0">
                <a:latin typeface="Times"/>
                <a:ea typeface="Times"/>
                <a:cs typeface="Times"/>
                <a:sym typeface="Times"/>
              </a:defRPr>
            </a:pPr>
            <a:r>
              <a:rPr dirty="0"/>
              <a:t>29) </a:t>
            </a:r>
            <a:r>
              <a:rPr dirty="0" err="1"/>
              <a:t>普遍的</a:t>
            </a:r>
            <a:r>
              <a:rPr dirty="0"/>
              <a:t> </a:t>
            </a:r>
            <a:r>
              <a:rPr dirty="0" err="1"/>
              <a:t>everywhere→universal</a:t>
            </a:r>
            <a:endParaRPr dirty="0"/>
          </a:p>
          <a:p>
            <a:pPr algn="l" defTabSz="457200">
              <a:lnSpc>
                <a:spcPct val="110000"/>
              </a:lnSpc>
              <a:defRPr sz="4300" b="0">
                <a:latin typeface="Times"/>
                <a:ea typeface="Times"/>
                <a:cs typeface="Times"/>
                <a:sym typeface="Times"/>
              </a:defRPr>
            </a:pPr>
            <a:r>
              <a:rPr dirty="0"/>
              <a:t>30) </a:t>
            </a:r>
            <a:r>
              <a:rPr dirty="0" err="1"/>
              <a:t>明显的</a:t>
            </a:r>
            <a:r>
              <a:rPr dirty="0"/>
              <a:t> </a:t>
            </a:r>
            <a:r>
              <a:rPr dirty="0" err="1"/>
              <a:t>obvious→apparent</a:t>
            </a:r>
            <a:endParaRPr dirty="0"/>
          </a:p>
        </p:txBody>
      </p:sp>
      <p:sp>
        <p:nvSpPr>
          <p:cNvPr id="204" name="圆角矩形"/>
          <p:cNvSpPr/>
          <p:nvPr/>
        </p:nvSpPr>
        <p:spPr>
          <a:xfrm>
            <a:off x="1422694" y="1146070"/>
            <a:ext cx="2116396" cy="11423860"/>
          </a:xfrm>
          <a:prstGeom prst="roundRect">
            <a:avLst>
              <a:gd name="adj" fmla="val 25460"/>
            </a:avLst>
          </a:prstGeom>
          <a:solidFill>
            <a:srgbClr val="D5D5D5"/>
          </a:solidFill>
          <a:ln w="12700">
            <a:miter lim="400000"/>
          </a:ln>
          <a:effectLst>
            <a:outerShdw blurRad="63500" dist="25400" dir="5400000" rotWithShape="0">
              <a:srgbClr val="000000">
                <a:alpha val="50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05" name="圆角矩形"/>
          <p:cNvSpPr/>
          <p:nvPr/>
        </p:nvSpPr>
        <p:spPr>
          <a:xfrm>
            <a:off x="1312507" y="569249"/>
            <a:ext cx="2244854" cy="3005103"/>
          </a:xfrm>
          <a:prstGeom prst="roundRect">
            <a:avLst>
              <a:gd name="adj" fmla="val 18207"/>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06" name="写作"/>
          <p:cNvSpPr txBox="1"/>
          <p:nvPr/>
        </p:nvSpPr>
        <p:spPr>
          <a:xfrm>
            <a:off x="1615783" y="1487600"/>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写作</a:t>
            </a:r>
          </a:p>
        </p:txBody>
      </p:sp>
      <p:sp>
        <p:nvSpPr>
          <p:cNvPr id="207" name="听力"/>
          <p:cNvSpPr txBox="1"/>
          <p:nvPr/>
        </p:nvSpPr>
        <p:spPr>
          <a:xfrm>
            <a:off x="1661742" y="4503274"/>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听力</a:t>
            </a:r>
          </a:p>
        </p:txBody>
      </p:sp>
      <p:sp>
        <p:nvSpPr>
          <p:cNvPr id="208" name="阅读"/>
          <p:cNvSpPr txBox="1"/>
          <p:nvPr/>
        </p:nvSpPr>
        <p:spPr>
          <a:xfrm>
            <a:off x="1615783" y="7518948"/>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阅读</a:t>
            </a:r>
          </a:p>
        </p:txBody>
      </p:sp>
      <p:sp>
        <p:nvSpPr>
          <p:cNvPr id="209" name="翻译"/>
          <p:cNvSpPr txBox="1"/>
          <p:nvPr/>
        </p:nvSpPr>
        <p:spPr>
          <a:xfrm>
            <a:off x="1661742" y="10534622"/>
            <a:ext cx="1638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solidFill>
                  <a:srgbClr val="FFFFFF"/>
                </a:solidFill>
                <a:latin typeface="PingFang SC Semibold"/>
                <a:ea typeface="PingFang SC Semibold"/>
                <a:cs typeface="PingFang SC Semibold"/>
                <a:sym typeface="PingFang SC Semibold"/>
              </a:defRPr>
            </a:lvl1pPr>
          </a:lstStyle>
          <a:p>
            <a:r>
              <a:t>翻译</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3919</Words>
  <Application>Microsoft Office PowerPoint</Application>
  <PresentationFormat>自定义</PresentationFormat>
  <Paragraphs>578</Paragraphs>
  <Slides>60</Slides>
  <Notes>0</Notes>
  <HiddenSlides>2</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60</vt:i4>
      </vt:variant>
    </vt:vector>
  </HeadingPairs>
  <TitlesOfParts>
    <vt:vector size="77" baseType="lpstr">
      <vt:lpstr>Helvetica Neue</vt:lpstr>
      <vt:lpstr>Helvetica Neue Light</vt:lpstr>
      <vt:lpstr>Helvetica Neue Medium</vt:lpstr>
      <vt:lpstr>Kaiti SC Bold</vt:lpstr>
      <vt:lpstr>Kaiti SC Regular</vt:lpstr>
      <vt:lpstr>Menlo</vt:lpstr>
      <vt:lpstr>MLingWaiMedium-TC</vt:lpstr>
      <vt:lpstr>PangMenZhengDao</vt:lpstr>
      <vt:lpstr>PingFang SC Regular</vt:lpstr>
      <vt:lpstr>PingFang SC Semibold</vt:lpstr>
      <vt:lpstr>Songti SC Regular</vt:lpstr>
      <vt:lpstr>xiaowei</vt:lpstr>
      <vt:lpstr>华文仿宋</vt:lpstr>
      <vt:lpstr>华文宋体</vt:lpstr>
      <vt:lpstr>Symbol</vt:lpstr>
      <vt:lpstr>Times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张 雪阳</cp:lastModifiedBy>
  <cp:revision>1</cp:revision>
  <dcterms:modified xsi:type="dcterms:W3CDTF">2019-11-30T12:16:30Z</dcterms:modified>
</cp:coreProperties>
</file>