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embeddedFontLst>
    <p:embeddedFont>
      <p:font typeface="Roboto"/>
      <p:regular r:id="rId18"/>
      <p:bold r:id="rId19"/>
      <p:italic r:id="rId20"/>
      <p:boldItalic r:id="rId21"/>
    </p:embeddedFont>
    <p:embeddedFont>
      <p:font typeface="Nunito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6" roundtripDataSignature="AMtx7mgjokRpvz+0DKElbsVMm4SzZLrp2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8EDCE1D-9C0C-451D-B941-651800FF7E06}">
  <a:tblStyle styleId="{88EDCE1D-9C0C-451D-B941-651800FF7E0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22" Type="http://schemas.openxmlformats.org/officeDocument/2006/relationships/font" Target="fonts/Nunito-regular.fntdata"/><Relationship Id="rId21" Type="http://schemas.openxmlformats.org/officeDocument/2006/relationships/font" Target="fonts/Roboto-boldItalic.fntdata"/><Relationship Id="rId24" Type="http://schemas.openxmlformats.org/officeDocument/2006/relationships/font" Target="fonts/Nunito-italic.fntdata"/><Relationship Id="rId23" Type="http://schemas.openxmlformats.org/officeDocument/2006/relationships/font" Target="fonts/Nunit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customschemas.google.com/relationships/presentationmetadata" Target="metadata"/><Relationship Id="rId25" Type="http://schemas.openxmlformats.org/officeDocument/2006/relationships/font" Target="fonts/Nuni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bold.fntdata"/><Relationship Id="rId1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" name="Google Shape;11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" name="Google Shape;12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4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6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9f8e266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69f8e266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9f8e2663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369f8e2663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1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1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11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" name="Google Shape;14;p11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11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1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11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" name="Google Shape;18;p11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11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1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1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11"/>
          <p:cNvGrpSpPr/>
          <p:nvPr/>
        </p:nvGrpSpPr>
        <p:grpSpPr>
          <a:xfrm>
            <a:off x="7057468" y="5088"/>
            <a:ext cx="1851281" cy="752108"/>
            <a:chOff x="6917201" y="0"/>
            <a:chExt cx="2227776" cy="863400"/>
          </a:xfrm>
        </p:grpSpPr>
        <p:sp>
          <p:nvSpPr>
            <p:cNvPr id="23" name="Google Shape;23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6" name="Google Shape;26;p11"/>
          <p:cNvGrpSpPr/>
          <p:nvPr/>
        </p:nvGrpSpPr>
        <p:grpSpPr>
          <a:xfrm>
            <a:off x="6553032" y="4217852"/>
            <a:ext cx="2389067" cy="925737"/>
            <a:chOff x="6917201" y="0"/>
            <a:chExt cx="2227776" cy="863400"/>
          </a:xfrm>
        </p:grpSpPr>
        <p:sp>
          <p:nvSpPr>
            <p:cNvPr id="27" name="Google Shape;27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" name="Google Shape;30;p11"/>
          <p:cNvGrpSpPr/>
          <p:nvPr/>
        </p:nvGrpSpPr>
        <p:grpSpPr>
          <a:xfrm>
            <a:off x="199149" y="4055652"/>
            <a:ext cx="2795413" cy="1083308"/>
            <a:chOff x="6917201" y="0"/>
            <a:chExt cx="2227776" cy="863400"/>
          </a:xfrm>
        </p:grpSpPr>
        <p:sp>
          <p:nvSpPr>
            <p:cNvPr id="31" name="Google Shape;31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" name="Google Shape;34;p11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11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1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40;p12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1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" name="Google Shape;42;p12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3" name="Google Shape;4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3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" name="Google Shape;46;p13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13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" name="Google Shape;48;p1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9" name="Google Shape;49;p13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0" name="Google Shape;50;p13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1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1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5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16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" name="Google Shape;68;p16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69" name="Google Shape;69;p16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6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6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" name="Google Shape;72;p1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" name="Google Shape;73;p16"/>
          <p:cNvGrpSpPr/>
          <p:nvPr/>
        </p:nvGrpSpPr>
        <p:grpSpPr>
          <a:xfrm>
            <a:off x="34934" y="4522125"/>
            <a:ext cx="1593305" cy="617072"/>
            <a:chOff x="6917201" y="0"/>
            <a:chExt cx="2227776" cy="863400"/>
          </a:xfrm>
        </p:grpSpPr>
        <p:sp>
          <p:nvSpPr>
            <p:cNvPr id="74" name="Google Shape;74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7" name="Google Shape;77;p16"/>
          <p:cNvGrpSpPr/>
          <p:nvPr/>
        </p:nvGrpSpPr>
        <p:grpSpPr>
          <a:xfrm>
            <a:off x="5886353" y="1243"/>
            <a:ext cx="3257454" cy="1261514"/>
            <a:chOff x="6917201" y="0"/>
            <a:chExt cx="2227776" cy="863400"/>
          </a:xfrm>
        </p:grpSpPr>
        <p:sp>
          <p:nvSpPr>
            <p:cNvPr id="78" name="Google Shape;78;p16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16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16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1" name="Google Shape;81;p16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7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8" name="Google Shape;88;p17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7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8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8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96" name="Google Shape;96;p1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" name="Google Shape;99;p19"/>
          <p:cNvGrpSpPr/>
          <p:nvPr/>
        </p:nvGrpSpPr>
        <p:grpSpPr>
          <a:xfrm>
            <a:off x="5959222" y="4119576"/>
            <a:ext cx="2520951" cy="1024165"/>
            <a:chOff x="6917201" y="0"/>
            <a:chExt cx="2227776" cy="863400"/>
          </a:xfrm>
        </p:grpSpPr>
        <p:sp>
          <p:nvSpPr>
            <p:cNvPr id="100" name="Google Shape;100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3" name="Google Shape;103;p19"/>
          <p:cNvGrpSpPr/>
          <p:nvPr/>
        </p:nvGrpSpPr>
        <p:grpSpPr>
          <a:xfrm>
            <a:off x="199149" y="2"/>
            <a:ext cx="2795413" cy="1083308"/>
            <a:chOff x="6917201" y="0"/>
            <a:chExt cx="2227776" cy="863400"/>
          </a:xfrm>
        </p:grpSpPr>
        <p:sp>
          <p:nvSpPr>
            <p:cNvPr id="104" name="Google Shape;104;p19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9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9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" name="Google Shape;107;p19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b="0" i="0" sz="28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b="0" i="0" sz="13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b="0" i="0" sz="110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"/>
          <p:cNvSpPr txBox="1"/>
          <p:nvPr>
            <p:ph type="ctrTitle"/>
          </p:nvPr>
        </p:nvSpPr>
        <p:spPr>
          <a:xfrm>
            <a:off x="1858700" y="1495200"/>
            <a:ext cx="5361300" cy="1775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 b="1" sz="3555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3555"/>
              <a:t>Prototipo</a:t>
            </a:r>
            <a:endParaRPr b="1" sz="3555"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rPr b="1" lang="es" sz="2777"/>
              <a:t>Módulo: Salida de vehículos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800"/>
              <a:buNone/>
            </a:pPr>
            <a:r>
              <a:t/>
            </a:r>
            <a:endParaRPr/>
          </a:p>
        </p:txBody>
      </p:sp>
      <p:sp>
        <p:nvSpPr>
          <p:cNvPr id="117" name="Google Shape;117;p1"/>
          <p:cNvSpPr txBox="1"/>
          <p:nvPr>
            <p:ph idx="1" type="subTitle"/>
          </p:nvPr>
        </p:nvSpPr>
        <p:spPr>
          <a:xfrm>
            <a:off x="3058350" y="3270900"/>
            <a:ext cx="3027300" cy="1168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Sección: 005D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Profesor: Ricardo Pino Aranda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Integrantes: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Yassmin Bazán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Ximena Soliz</a:t>
            </a:r>
            <a:endParaRPr b="1" sz="1055"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b="1" lang="es" sz="1055">
                <a:latin typeface="Nunito"/>
                <a:ea typeface="Nunito"/>
                <a:cs typeface="Nunito"/>
                <a:sym typeface="Nunito"/>
              </a:rPr>
              <a:t>Alberto Quiroz</a:t>
            </a:r>
            <a:endParaRPr sz="300">
              <a:solidFill>
                <a:srgbClr val="171717"/>
              </a:solidFill>
            </a:endParaRPr>
          </a:p>
        </p:txBody>
      </p:sp>
      <p:pic>
        <p:nvPicPr>
          <p:cNvPr id="118" name="Google Shape;118;p1" title="duoc-uc-logo-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53000" y="3332997"/>
            <a:ext cx="2911475" cy="246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 txBox="1"/>
          <p:nvPr>
            <p:ph type="title"/>
          </p:nvPr>
        </p:nvSpPr>
        <p:spPr>
          <a:xfrm>
            <a:off x="658275" y="526276"/>
            <a:ext cx="7505700" cy="77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">
                <a:solidFill>
                  <a:schemeClr val="dk2"/>
                </a:solidFill>
              </a:rPr>
              <a:t>Modelo de calidad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82" name="Google Shape;182;p8"/>
          <p:cNvSpPr txBox="1"/>
          <p:nvPr>
            <p:ph idx="1" type="body"/>
          </p:nvPr>
        </p:nvSpPr>
        <p:spPr>
          <a:xfrm>
            <a:off x="658282" y="1710227"/>
            <a:ext cx="7505700" cy="2448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Char char="●"/>
            </a:pP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Para analizar el desempeño y la calidad del prototipo se aplicó el modelo ISO 25000, que permite evaluar el producto en dimensiones como: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Font typeface="Roboto"/>
              <a:buChar char="-"/>
            </a:pPr>
            <a:r>
              <a:rPr b="1" lang="es" sz="15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Funcionalidad 🡪</a:t>
            </a: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El prototipo simula las principales funcionalidades que un usuario requiere al realizar un </a:t>
            </a: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trámite</a:t>
            </a: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, cumpliendo con el requisito de Registro y validación de vehículos motorizados.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Font typeface="Roboto"/>
              <a:buChar char="-"/>
            </a:pPr>
            <a:r>
              <a:rPr b="1" lang="es" sz="15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Usabilidad 🡪 </a:t>
            </a: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Cuenta con una interfaz de usuario clara y sencilla con un flujo de navegación lógico, cumpliendo con el requisito de Interfaz intuitiva </a:t>
            </a:r>
            <a:endParaRPr/>
          </a:p>
          <a:p>
            <a:pPr indent="-228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Font typeface="Calibri"/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1960"/>
              <a:buFont typeface="Roboto"/>
              <a:buChar char="-"/>
            </a:pPr>
            <a:r>
              <a:rPr b="1" lang="es" sz="1500">
                <a:solidFill>
                  <a:schemeClr val="dk2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Mantenibilidad 🡪 </a:t>
            </a: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Figma cuenta con el desarrollo  de componentes reutilizables que permiten manejar las modificaciones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"/>
          <p:cNvSpPr txBox="1"/>
          <p:nvPr>
            <p:ph type="title"/>
          </p:nvPr>
        </p:nvSpPr>
        <p:spPr>
          <a:xfrm>
            <a:off x="1242600" y="720275"/>
            <a:ext cx="6658800" cy="70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" sz="3333">
                <a:solidFill>
                  <a:schemeClr val="dk2"/>
                </a:solidFill>
              </a:rPr>
              <a:t>Conclusión </a:t>
            </a:r>
            <a:endParaRPr b="1" sz="3333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t/>
            </a:r>
            <a:endParaRPr/>
          </a:p>
        </p:txBody>
      </p:sp>
      <p:sp>
        <p:nvSpPr>
          <p:cNvPr id="188" name="Google Shape;188;p9"/>
          <p:cNvSpPr txBox="1"/>
          <p:nvPr>
            <p:ph idx="1" type="body"/>
          </p:nvPr>
        </p:nvSpPr>
        <p:spPr>
          <a:xfrm>
            <a:off x="1242600" y="1800200"/>
            <a:ext cx="6658800" cy="2208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Mejorar experiencia los usuarios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Fases y </a:t>
            </a: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características</a:t>
            </a: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del software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Prototipo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Expectativas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"/>
          <p:cNvSpPr txBox="1"/>
          <p:nvPr>
            <p:ph type="title"/>
          </p:nvPr>
        </p:nvSpPr>
        <p:spPr>
          <a:xfrm>
            <a:off x="711450" y="331275"/>
            <a:ext cx="7505700" cy="667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">
                <a:solidFill>
                  <a:schemeClr val="dk2"/>
                </a:solidFill>
              </a:rPr>
              <a:t>Contexto del Proyecto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24" name="Google Shape;124;p2"/>
          <p:cNvSpPr txBox="1"/>
          <p:nvPr>
            <p:ph idx="1" type="body"/>
          </p:nvPr>
        </p:nvSpPr>
        <p:spPr>
          <a:xfrm>
            <a:off x="676775" y="1228675"/>
            <a:ext cx="7540500" cy="34164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El servicio nacional de Aduanas cumple un rol clave en el desarrollo del país, participando activamente en materia de comercio exterior como en la facilitación de operaciones de importacion y exportacion, resguardando los intereses del estado y la ciudadanía.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15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b="1" lang="es" sz="1500"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Problema: </a:t>
            </a:r>
            <a:r>
              <a:rPr b="1" lang="es" sz="1500">
                <a:solidFill>
                  <a:schemeClr val="lt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Largos tiempos de espera en pasos fronterizos </a:t>
            </a:r>
            <a:endParaRPr b="1" sz="15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b="1" lang="es" sz="1500"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Objetivos: </a:t>
            </a:r>
            <a:r>
              <a:rPr b="1" lang="es" sz="15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Contribuir a la agilización de operaciones, mediante la digitalización y optimización de procesos documentales.</a:t>
            </a:r>
            <a:endParaRPr b="1" sz="1500">
              <a:solidFill>
                <a:schemeClr val="lt1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5" name="Google Shape;125;p2" title="aduana.png"/>
          <p:cNvPicPr preferRelativeResize="0"/>
          <p:nvPr/>
        </p:nvPicPr>
        <p:blipFill rotWithShape="1">
          <a:blip r:embed="rId3">
            <a:alphaModFix/>
          </a:blip>
          <a:srcRect b="36102" l="0" r="0" t="33594"/>
          <a:stretch/>
        </p:blipFill>
        <p:spPr>
          <a:xfrm>
            <a:off x="5186575" y="3699345"/>
            <a:ext cx="3030575" cy="826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"/>
          <p:cNvSpPr txBox="1"/>
          <p:nvPr>
            <p:ph type="title"/>
          </p:nvPr>
        </p:nvSpPr>
        <p:spPr>
          <a:xfrm>
            <a:off x="658282" y="526280"/>
            <a:ext cx="7505700" cy="954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">
                <a:solidFill>
                  <a:schemeClr val="dk2"/>
                </a:solidFill>
              </a:rPr>
              <a:t>Herramienta de desarrollo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31" name="Google Shape;131;p3"/>
          <p:cNvSpPr txBox="1"/>
          <p:nvPr>
            <p:ph idx="1" type="body"/>
          </p:nvPr>
        </p:nvSpPr>
        <p:spPr>
          <a:xfrm>
            <a:off x="658282" y="1710227"/>
            <a:ext cx="5209117" cy="2448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rPr b="1" lang="es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Como herramienta de diseño se utilizó Figma, por sus componentes integrados que permiten  la creación de  prototipos interactivos de forma colaborativa y en tiempo real permitiendo una colaboración disciplinada en el proyecto.</a:t>
            </a:r>
            <a:endParaRPr/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t/>
            </a:r>
            <a:endParaRPr b="1" sz="1600">
              <a:solidFill>
                <a:schemeClr val="lt1"/>
              </a:solidFill>
              <a:highlight>
                <a:schemeClr val="dk1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14605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87837"/>
              <a:buNone/>
            </a:pPr>
            <a:r>
              <a:rPr b="1" lang="es" sz="1600">
                <a:solidFill>
                  <a:schemeClr val="accent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Objetivo:</a:t>
            </a:r>
            <a:r>
              <a:rPr b="1" lang="es" sz="1600">
                <a:solidFill>
                  <a:schemeClr val="lt1"/>
                </a:solidFill>
                <a:highlight>
                  <a:schemeClr val="dk1"/>
                </a:highlight>
                <a:latin typeface="Roboto"/>
                <a:ea typeface="Roboto"/>
                <a:cs typeface="Roboto"/>
                <a:sym typeface="Roboto"/>
              </a:rPr>
              <a:t> Visualizar y validar el flujo de interacción, la interfaz y la experiencia del usuario antes del desarrollo definitivo, permitiendo detectar posibles fallos.</a:t>
            </a:r>
            <a:endParaRPr/>
          </a:p>
        </p:txBody>
      </p:sp>
      <p:pic>
        <p:nvPicPr>
          <p:cNvPr descr="Figma's new icon | Figma Blog" id="132" name="Google Shape;13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24836" y="1541309"/>
            <a:ext cx="2060881" cy="206088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gma Logo and symbol, meaning, history, PNG, brand" id="133" name="Google Shape;133;p3"/>
          <p:cNvPicPr preferRelativeResize="0"/>
          <p:nvPr/>
        </p:nvPicPr>
        <p:blipFill rotWithShape="1">
          <a:blip r:embed="rId4">
            <a:alphaModFix/>
          </a:blip>
          <a:srcRect b="0" l="20769" r="0" t="0"/>
          <a:stretch/>
        </p:blipFill>
        <p:spPr>
          <a:xfrm>
            <a:off x="6312124" y="3130215"/>
            <a:ext cx="2286304" cy="16496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4"/>
          <p:cNvPicPr preferRelativeResize="0"/>
          <p:nvPr/>
        </p:nvPicPr>
        <p:blipFill rotWithShape="1">
          <a:blip r:embed="rId3">
            <a:alphaModFix/>
          </a:blip>
          <a:srcRect b="1734" l="1768" r="2710" t="2320"/>
          <a:stretch/>
        </p:blipFill>
        <p:spPr>
          <a:xfrm>
            <a:off x="196319" y="198783"/>
            <a:ext cx="7245881" cy="4720351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4"/>
          <p:cNvSpPr txBox="1"/>
          <p:nvPr>
            <p:ph idx="1" type="body"/>
          </p:nvPr>
        </p:nvSpPr>
        <p:spPr>
          <a:xfrm>
            <a:off x="7442200" y="2039550"/>
            <a:ext cx="1402800" cy="83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Parte 1: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Datos del Conductor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5"/>
          <p:cNvPicPr preferRelativeResize="0"/>
          <p:nvPr/>
        </p:nvPicPr>
        <p:blipFill rotWithShape="1">
          <a:blip r:embed="rId3">
            <a:alphaModFix/>
          </a:blip>
          <a:srcRect b="1405" l="773" r="1215" t="0"/>
          <a:stretch/>
        </p:blipFill>
        <p:spPr>
          <a:xfrm>
            <a:off x="206857" y="200977"/>
            <a:ext cx="7299174" cy="4681124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5"/>
          <p:cNvSpPr txBox="1"/>
          <p:nvPr>
            <p:ph idx="1" type="body"/>
          </p:nvPr>
        </p:nvSpPr>
        <p:spPr>
          <a:xfrm>
            <a:off x="7442200" y="2039550"/>
            <a:ext cx="1402800" cy="83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Parte 2: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Datos del Vehículo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0" name="Google Shape;150;p6"/>
          <p:cNvPicPr preferRelativeResize="0"/>
          <p:nvPr/>
        </p:nvPicPr>
        <p:blipFill rotWithShape="1">
          <a:blip r:embed="rId3">
            <a:alphaModFix/>
          </a:blip>
          <a:srcRect b="13506" l="22037" r="20301" t="12753"/>
          <a:stretch/>
        </p:blipFill>
        <p:spPr>
          <a:xfrm>
            <a:off x="174929" y="207433"/>
            <a:ext cx="6925586" cy="4714424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6"/>
          <p:cNvSpPr txBox="1"/>
          <p:nvPr>
            <p:ph idx="1" type="body"/>
          </p:nvPr>
        </p:nvSpPr>
        <p:spPr>
          <a:xfrm>
            <a:off x="7442200" y="2039550"/>
            <a:ext cx="1402800" cy="831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Parte 2: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400">
                <a:latin typeface="Roboto"/>
                <a:ea typeface="Roboto"/>
                <a:cs typeface="Roboto"/>
                <a:sym typeface="Roboto"/>
              </a:rPr>
              <a:t>Datos del Viaje</a:t>
            </a:r>
            <a:endParaRPr b="1" sz="14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69f8e2663d_0_0"/>
          <p:cNvSpPr txBox="1"/>
          <p:nvPr>
            <p:ph type="title"/>
          </p:nvPr>
        </p:nvSpPr>
        <p:spPr>
          <a:xfrm>
            <a:off x="819150" y="845600"/>
            <a:ext cx="7505700" cy="7497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dk2"/>
                </a:solidFill>
              </a:rPr>
              <a:t>Heurísticas</a:t>
            </a:r>
            <a:r>
              <a:rPr b="1" lang="es">
                <a:solidFill>
                  <a:schemeClr val="dk2"/>
                </a:solidFill>
              </a:rPr>
              <a:t> de Nielsen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57" name="Google Shape;157;g369f8e2663d_0_0"/>
          <p:cNvSpPr txBox="1"/>
          <p:nvPr>
            <p:ph idx="1" type="body"/>
          </p:nvPr>
        </p:nvSpPr>
        <p:spPr>
          <a:xfrm>
            <a:off x="819150" y="1990725"/>
            <a:ext cx="7578000" cy="27114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8" name="Google Shape;158;g369f8e2663d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5600" y="2070450"/>
            <a:ext cx="4295300" cy="25252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59" name="Google Shape;159;g369f8e2663d_0_0"/>
          <p:cNvGraphicFramePr/>
          <p:nvPr/>
        </p:nvGraphicFramePr>
        <p:xfrm>
          <a:off x="5824125" y="2962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{88EDCE1D-9C0C-451D-B941-651800FF7E06}</a:tableStyleId>
              </a:tblPr>
              <a:tblGrid>
                <a:gridCol w="473475"/>
                <a:gridCol w="473475"/>
                <a:gridCol w="473475"/>
                <a:gridCol w="473475"/>
                <a:gridCol w="473475"/>
              </a:tblGrid>
              <a:tr h="523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1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2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3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4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5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503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6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7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8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9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" sz="1800"/>
                        <a:t>10</a:t>
                      </a:r>
                      <a:endParaRPr sz="1800"/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7"/>
          <p:cNvSpPr txBox="1"/>
          <p:nvPr>
            <p:ph type="title"/>
          </p:nvPr>
        </p:nvSpPr>
        <p:spPr>
          <a:xfrm>
            <a:off x="819150" y="845600"/>
            <a:ext cx="7505700" cy="813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">
                <a:solidFill>
                  <a:schemeClr val="dk2"/>
                </a:solidFill>
              </a:rPr>
              <a:t>Control de versiones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165" name="Google Shape;165;p7"/>
          <p:cNvSpPr txBox="1"/>
          <p:nvPr>
            <p:ph idx="1" type="body"/>
          </p:nvPr>
        </p:nvSpPr>
        <p:spPr>
          <a:xfrm>
            <a:off x="819150" y="1947225"/>
            <a:ext cx="7505700" cy="2448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Control de versiones tipo secuencial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 sz="14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GitHub como plataforma de control de versiones</a:t>
            </a:r>
            <a:endParaRPr b="1" sz="14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66" name="Google Shape;16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4028" y="2808200"/>
            <a:ext cx="3782345" cy="13616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70675" y="2808200"/>
            <a:ext cx="2659196" cy="148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9f8e2663d_0_11"/>
          <p:cNvSpPr txBox="1"/>
          <p:nvPr>
            <p:ph type="title"/>
          </p:nvPr>
        </p:nvSpPr>
        <p:spPr>
          <a:xfrm>
            <a:off x="2447100" y="455625"/>
            <a:ext cx="4416300" cy="7287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s">
                <a:solidFill>
                  <a:schemeClr val="dk2"/>
                </a:solidFill>
              </a:rPr>
              <a:t>Evidencias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173" name="Google Shape;173;g369f8e2663d_0_11" title="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25" y="404137"/>
            <a:ext cx="1212975" cy="3246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g369f8e2663d_0_11" title="2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32875" y="948437"/>
            <a:ext cx="1260700" cy="324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g369f8e2663d_0_11" title="3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4200" y="1593625"/>
            <a:ext cx="1260700" cy="3246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69f8e2663d_0_11" title="Captura de pantalla 2025-06-30 233726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85250" y="1420775"/>
            <a:ext cx="5538074" cy="31045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073763"/>
      </a:lt1>
      <a:dk2>
        <a:srgbClr val="CC0000"/>
      </a:dk2>
      <a:lt2>
        <a:srgbClr val="D9D9D9"/>
      </a:lt2>
      <a:accent1>
        <a:srgbClr val="073763"/>
      </a:accent1>
      <a:accent2>
        <a:srgbClr val="D9563F"/>
      </a:accent2>
      <a:accent3>
        <a:srgbClr val="073763"/>
      </a:accent3>
      <a:accent4>
        <a:srgbClr val="14F597"/>
      </a:accent4>
      <a:accent5>
        <a:srgbClr val="3D4594"/>
      </a:accent5>
      <a:accent6>
        <a:srgbClr val="CC0000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Yassmin</dc:creator>
</cp:coreProperties>
</file>