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a903b87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a903b87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9e013fb34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9e013fb34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a903b87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a903b87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a903b879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a903b87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a903b87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a903b87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903b87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a903b87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903b87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903b87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918dd0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9918dd0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e013fb34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9e013fb34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9e013fb34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9e013fb34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a903b87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a903b87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9918dd0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9918dd0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9e013fb3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9e013fb3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495200"/>
            <a:ext cx="5361300" cy="177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55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55"/>
              <a:t>Caso de Negocio:</a:t>
            </a:r>
            <a:endParaRPr b="1" sz="3555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55"/>
              <a:t>Proceso de aduana</a:t>
            </a:r>
            <a:endParaRPr sz="4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058350" y="3270900"/>
            <a:ext cx="3027300" cy="116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Sección: 005D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Profesor: Ricardo Pino Aranda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Integrantes: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Yassmin Bazán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Ximena Soliz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Alberto Quiroz</a:t>
            </a:r>
            <a:endParaRPr sz="300">
              <a:solidFill>
                <a:srgbClr val="171717"/>
              </a:solidFill>
            </a:endParaRPr>
          </a:p>
        </p:txBody>
      </p:sp>
      <p:pic>
        <p:nvPicPr>
          <p:cNvPr id="130" name="Google Shape;130;p13" title="duoc-uc-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000" y="3332997"/>
            <a:ext cx="2911475" cy="24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777550"/>
            <a:ext cx="7505700" cy="73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33">
                <a:solidFill>
                  <a:schemeClr val="dk2"/>
                </a:solidFill>
              </a:rPr>
              <a:t>R. Funcionales más relevantes</a:t>
            </a:r>
            <a:endParaRPr b="1" sz="3333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9878"/>
            <a:ext cx="9144003" cy="254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520050"/>
            <a:ext cx="7505700" cy="666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Requisitos no funcionales 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073"/>
            <a:ext cx="9144003" cy="303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666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R.No funcionales más relevantes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9767"/>
            <a:ext cx="9144003" cy="1656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Acciones y mejoras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Acciones propuestas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Funcionalidades prioritarias y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capacitación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equipo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Aumento de la eficiencia del sistema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Monitoreo continuo del rendimiento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Mejoras futuras: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Optimización continua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servicio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Incorporación de IA para análisis predictivo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Expansión a nuevos sectores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Aumentar la escalabilidad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42600" y="720275"/>
            <a:ext cx="6658800" cy="70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33">
                <a:solidFill>
                  <a:schemeClr val="dk2"/>
                </a:solidFill>
              </a:rPr>
              <a:t>Conclusión </a:t>
            </a:r>
            <a:endParaRPr b="1" sz="3333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42600" y="1800200"/>
            <a:ext cx="6658800" cy="2208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hizo Introducción al sistema de aduanas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Problemática</a:t>
            </a: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presentada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Software, funcionalidades y costos 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Propuesta de solución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Impacto esperado y proyección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11450" y="331275"/>
            <a:ext cx="7505700" cy="667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Contexto del Proyecto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76775" y="1228675"/>
            <a:ext cx="75405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 servicio nacional de Aduanas cumple un rol clave en el desarrollo del país, participando activamente en materia de comercio exterior como en la facilitación de operaciones de importacion y exportacion, resguardando los intereses del estado y la ciudadanía.</a:t>
            </a:r>
            <a:endParaRPr b="1" sz="15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Problema: Largos tiempos de espera en pasos fronterizos </a:t>
            </a:r>
            <a:endParaRPr b="1" sz="15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Causas: </a:t>
            </a:r>
            <a:endParaRPr b="1" sz="150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Incremento del flujo 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Falta de documentación e ignorancia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Sistemas informáticos desactualizados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-"/>
            </a:pP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Infraestructura insuficiente </a:t>
            </a:r>
            <a:endParaRPr b="1" sz="15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4" title="aduan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00" y="2187700"/>
            <a:ext cx="3030575" cy="30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11450" y="331275"/>
            <a:ext cx="7505700" cy="667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Fases del ciclo de vida del Software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263875" y="1114625"/>
            <a:ext cx="1145700" cy="6675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requisitos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841075" y="1468150"/>
            <a:ext cx="1441200" cy="667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3752663" y="1782125"/>
            <a:ext cx="1539900" cy="667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5585938" y="2135650"/>
            <a:ext cx="1478400" cy="667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Pruebas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285925" y="2488250"/>
            <a:ext cx="1539900" cy="667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Mantenimiento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711500" y="2409950"/>
            <a:ext cx="906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1925" y="1897975"/>
            <a:ext cx="1687500" cy="2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Identificación de necesidades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Reunión con clientes (SAG, aduana, PDI)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Revisión de caso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Documentación legal (normativas)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691675" y="2409950"/>
            <a:ext cx="17400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Definición de estándares visuales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Diseño de interfaces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Retroalimentación del cliente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624375" y="2677825"/>
            <a:ext cx="17400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Desarrollo de módulos específicos: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Validación de documentos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Registro de vehículos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Generación de informes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364375" y="2997325"/>
            <a:ext cx="17400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Pruebas de rendimiento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P. Seguridad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P. Integración con otros sistemas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P. Normativa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104375" y="3316850"/>
            <a:ext cx="17400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Monitoreo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Corrección de errores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Control de calidad</a:t>
            </a:r>
            <a:endParaRPr sz="130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711450" y="331275"/>
            <a:ext cx="7505700" cy="667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Estrategia de Gestión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711450" y="1754200"/>
            <a:ext cx="3633300" cy="994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latin typeface="Nunito"/>
                <a:ea typeface="Nunito"/>
                <a:cs typeface="Nunito"/>
                <a:sym typeface="Nunito"/>
              </a:rPr>
              <a:t>Metodología</a:t>
            </a:r>
            <a:r>
              <a:rPr lang="es" sz="1305"/>
              <a:t>:</a:t>
            </a:r>
            <a:endParaRPr sz="1305"/>
          </a:p>
          <a:p>
            <a:pPr indent="-322262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Tradicional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Cascada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4530225" y="1754200"/>
            <a:ext cx="3633300" cy="994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s" sz="1450">
                <a:latin typeface="Nunito"/>
                <a:ea typeface="Nunito"/>
                <a:cs typeface="Nunito"/>
                <a:sym typeface="Nunito"/>
              </a:rPr>
              <a:t>Beneficios: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Claridad de fases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Control sobre tiempos y costos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647650" y="2965725"/>
            <a:ext cx="3633300" cy="76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Documento de apoyo:</a:t>
            </a:r>
            <a:endParaRPr b="1" sz="14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Carta Gantt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Carta Gantt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7" name="Google Shape;167;p17" title="duoc-uc-log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525" y="3291222"/>
            <a:ext cx="2911475" cy="24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 title="Carta Gantt.jpg"/>
          <p:cNvPicPr preferRelativeResize="0"/>
          <p:nvPr/>
        </p:nvPicPr>
        <p:blipFill rotWithShape="1">
          <a:blip r:embed="rId3">
            <a:alphaModFix/>
          </a:blip>
          <a:srcRect b="7227" l="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334075"/>
            <a:ext cx="7505700" cy="954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Alcance del proyecto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C2C36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819150" y="1453425"/>
            <a:ext cx="4402800" cy="3083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latin typeface="Nunito"/>
                <a:ea typeface="Nunito"/>
                <a:cs typeface="Nunito"/>
                <a:sym typeface="Nunito"/>
              </a:rPr>
              <a:t>Alcance</a:t>
            </a:r>
            <a:r>
              <a:rPr lang="es" sz="1305"/>
              <a:t>:</a:t>
            </a:r>
            <a:endParaRPr sz="1305"/>
          </a:p>
          <a:p>
            <a:pPr indent="-322262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Automatización en el registro y validación de documentos 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-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Autorización notarial para menores de edad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-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Declaración jurada del SAG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-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Vehículos particulares o diplomáticos 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Integración con aduanas </a:t>
            </a: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limítrofes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Generación de informes estadísticos en PDF/Excel.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364075" y="1453425"/>
            <a:ext cx="3000000" cy="308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Tiempo: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75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31 semanas aproximadamente</a:t>
            </a:r>
            <a:endParaRPr b="1" sz="1475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Costo:</a:t>
            </a:r>
            <a:endParaRPr b="1" sz="145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Roboto"/>
              <a:buChar char="●"/>
            </a:pPr>
            <a:r>
              <a:rPr b="1" lang="es" sz="14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Costo final de $27.415.660 (+ 15% de Ganancia y 20% del Plan de Contingencia)</a:t>
            </a:r>
            <a:endParaRPr b="1" sz="14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670150"/>
            <a:ext cx="7505700" cy="742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/>
              <a:buNone/>
            </a:pPr>
            <a:r>
              <a:rPr b="1" lang="es" sz="3333">
                <a:solidFill>
                  <a:schemeClr val="dk2"/>
                </a:solidFill>
              </a:rPr>
              <a:t>Propuesta de solución:</a:t>
            </a:r>
            <a:endParaRPr b="1" sz="3333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19150" y="1588375"/>
            <a:ext cx="7505700" cy="2448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Desarrollo de un sistema web, el cual </a:t>
            </a: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orientado a automatizar y optimizar procesos </a:t>
            </a: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críticos</a:t>
            </a: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 actualmente producen largas demoras en los pasos fronterizos.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Busca: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Reducir tiempos de espera 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Automatizar procesos manuales 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Garantizar trazabilidad y seguridad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Escalabilidad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850" y="2379388"/>
            <a:ext cx="2702599" cy="18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423600"/>
            <a:ext cx="7505700" cy="73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333">
                <a:solidFill>
                  <a:schemeClr val="dk2"/>
                </a:solidFill>
              </a:rPr>
              <a:t>Requisitos funcionales</a:t>
            </a:r>
            <a:endParaRPr b="1" sz="3333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5709"/>
            <a:ext cx="9144003" cy="35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073763"/>
      </a:lt1>
      <a:dk2>
        <a:srgbClr val="CC0000"/>
      </a:dk2>
      <a:lt2>
        <a:srgbClr val="D9D9D9"/>
      </a:lt2>
      <a:accent1>
        <a:srgbClr val="073763"/>
      </a:accent1>
      <a:accent2>
        <a:srgbClr val="D9563F"/>
      </a:accent2>
      <a:accent3>
        <a:srgbClr val="073763"/>
      </a:accent3>
      <a:accent4>
        <a:srgbClr val="14F597"/>
      </a:accent4>
      <a:accent5>
        <a:srgbClr val="3D4594"/>
      </a:accent5>
      <a:accent6>
        <a:srgbClr val="CC0000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