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0" r:id="rId2"/>
    <p:sldId id="318" r:id="rId3"/>
    <p:sldId id="316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21" r:id="rId15"/>
    <p:sldId id="337" r:id="rId16"/>
    <p:sldId id="338" r:id="rId17"/>
    <p:sldId id="335" r:id="rId18"/>
    <p:sldId id="340" r:id="rId19"/>
    <p:sldId id="33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CB5"/>
    <a:srgbClr val="7C7C7C"/>
    <a:srgbClr val="595959"/>
    <a:srgbClr val="3A492D"/>
    <a:srgbClr val="546646"/>
    <a:srgbClr val="46553B"/>
    <a:srgbClr val="F3C9A1"/>
    <a:srgbClr val="6C7D6A"/>
    <a:srgbClr val="989898"/>
    <a:srgbClr val="F08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57675" y="3105150"/>
            <a:ext cx="7058025" cy="299085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4638" y="2556514"/>
            <a:ext cx="542136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46A"/>
                </a:solidFill>
              </a:rPr>
              <a:t>KTT AI </a:t>
            </a:r>
            <a:r>
              <a:rPr lang="ko-KR" altLang="en-US" sz="3200" b="1" i="1" dirty="0" err="1">
                <a:solidFill>
                  <a:srgbClr val="44546A"/>
                </a:solidFill>
              </a:rPr>
              <a:t>오경보예측</a:t>
            </a:r>
            <a:r>
              <a:rPr lang="ko-KR" altLang="en-US" sz="3200" b="1" i="1" dirty="0">
                <a:solidFill>
                  <a:srgbClr val="44546A"/>
                </a:solidFill>
              </a:rPr>
              <a:t> 서비스</a:t>
            </a:r>
            <a:endParaRPr lang="en-US" altLang="ko-KR" sz="3200" b="1" i="1" dirty="0">
              <a:solidFill>
                <a:srgbClr val="44546A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981533" y="5801858"/>
            <a:ext cx="649743" cy="649743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43311" y="4540132"/>
            <a:ext cx="649743" cy="6497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61983" y="2801030"/>
            <a:ext cx="649743" cy="649743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경찰">
            <a:extLst>
              <a:ext uri="{FF2B5EF4-FFF2-40B4-BE49-F238E27FC236}">
                <a16:creationId xmlns:a16="http://schemas.microsoft.com/office/drawing/2014/main" id="{BAD78662-963C-4D68-8D8A-86C2815A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230" y="5931016"/>
            <a:ext cx="415769" cy="415769"/>
          </a:xfrm>
          <a:prstGeom prst="rect">
            <a:avLst/>
          </a:prstGeom>
        </p:spPr>
      </p:pic>
      <p:pic>
        <p:nvPicPr>
          <p:cNvPr id="7" name="그래픽 6" descr="눈">
            <a:extLst>
              <a:ext uri="{FF2B5EF4-FFF2-40B4-BE49-F238E27FC236}">
                <a16:creationId xmlns:a16="http://schemas.microsoft.com/office/drawing/2014/main" id="{970F6868-971D-4532-9D32-AF154E00B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9582" y="4636403"/>
            <a:ext cx="457200" cy="457200"/>
          </a:xfrm>
          <a:prstGeom prst="rect">
            <a:avLst/>
          </a:prstGeom>
        </p:spPr>
      </p:pic>
      <p:pic>
        <p:nvPicPr>
          <p:cNvPr id="9" name="그래픽 8" descr="기어 헤드">
            <a:extLst>
              <a:ext uri="{FF2B5EF4-FFF2-40B4-BE49-F238E27FC236}">
                <a16:creationId xmlns:a16="http://schemas.microsoft.com/office/drawing/2014/main" id="{9EF3B078-3807-4DF9-BA4F-0FF16776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5278" y="2878135"/>
            <a:ext cx="506120" cy="5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11256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292078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12932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0.5%</a:t>
            </a:r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업종에 따른 연관성을 찾기 어려움 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7" y="1119791"/>
            <a:ext cx="4094071" cy="552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393678" y="5468645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4833849" y="6521231"/>
            <a:ext cx="42173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70359-0EE6-4FB0-9EE5-C0FCCCCEC124}"/>
              </a:ext>
            </a:extLst>
          </p:cNvPr>
          <p:cNvSpPr/>
          <p:nvPr/>
        </p:nvSpPr>
        <p:spPr>
          <a:xfrm>
            <a:off x="6863521" y="534800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중분류를 통한 거시적 분석 필요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868860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동일한 대분류 제거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거시적인 분석을 위해 소분류 제거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126021006, 020017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7457813" y="1821467"/>
            <a:ext cx="2294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126021006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볼링장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126020017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놀이공원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6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41148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932334"/>
            <a:ext cx="2998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19791"/>
            <a:ext cx="3863589" cy="552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3221058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4645252" y="6504453"/>
            <a:ext cx="61871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중분류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007, 008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007 :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영업장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008 :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</a:t>
            </a:r>
            <a:r>
              <a:rPr lang="ko-KR" altLang="en-US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금고실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56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3863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907167"/>
            <a:ext cx="2998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54698"/>
            <a:ext cx="3863589" cy="54840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1501629"/>
            <a:ext cx="0" cy="2236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5104661" y="6485719"/>
            <a:ext cx="22234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상대적 높은 비율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광역시 기준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1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32759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4844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따른 연관성을 찾기 어려움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54698"/>
            <a:ext cx="3863589" cy="54840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1526630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5104661" y="6485719"/>
            <a:ext cx="168676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상대적 높은 비율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광역시 기준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8EB05-E043-4061-B31E-AF834DED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26B167-53EF-4B4A-B528-9AF6D7DC8FDE}"/>
              </a:ext>
            </a:extLst>
          </p:cNvPr>
          <p:cNvSpPr/>
          <p:nvPr/>
        </p:nvSpPr>
        <p:spPr>
          <a:xfrm>
            <a:off x="554181" y="394746"/>
            <a:ext cx="11259127" cy="5985490"/>
          </a:xfrm>
          <a:prstGeom prst="rect">
            <a:avLst/>
          </a:prstGeom>
          <a:solidFill>
            <a:schemeClr val="bg2">
              <a:lumMod val="50000"/>
              <a:alpha val="83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B63713-D849-4BCD-967B-6539B7529BA0}"/>
              </a:ext>
            </a:extLst>
          </p:cNvPr>
          <p:cNvSpPr/>
          <p:nvPr/>
        </p:nvSpPr>
        <p:spPr>
          <a:xfrm>
            <a:off x="997526" y="968114"/>
            <a:ext cx="10427855" cy="5211013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75D80-8F6E-4BCA-8D17-D30EA3360EB4}"/>
              </a:ext>
            </a:extLst>
          </p:cNvPr>
          <p:cNvSpPr/>
          <p:nvPr/>
        </p:nvSpPr>
        <p:spPr>
          <a:xfrm>
            <a:off x="2038846" y="1700121"/>
            <a:ext cx="8185807" cy="3319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4ABD9E-5398-47C9-B2C9-38D573DDF2B4}"/>
              </a:ext>
            </a:extLst>
          </p:cNvPr>
          <p:cNvSpPr/>
          <p:nvPr/>
        </p:nvSpPr>
        <p:spPr>
          <a:xfrm>
            <a:off x="3241343" y="2642860"/>
            <a:ext cx="6037917" cy="15421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4329D2-7D50-44C5-A11E-20917D1F0F10}"/>
              </a:ext>
            </a:extLst>
          </p:cNvPr>
          <p:cNvSpPr/>
          <p:nvPr/>
        </p:nvSpPr>
        <p:spPr>
          <a:xfrm>
            <a:off x="3608255" y="2868626"/>
            <a:ext cx="5334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</a:t>
            </a:r>
            <a:endParaRPr lang="en-US" altLang="ko-KR" sz="20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유의미한 변수로 판단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5A3306-AE3A-4F50-8D60-1FE21A6CBCC9}"/>
              </a:ext>
            </a:extLst>
          </p:cNvPr>
          <p:cNvSpPr/>
          <p:nvPr/>
        </p:nvSpPr>
        <p:spPr>
          <a:xfrm>
            <a:off x="3608255" y="3528981"/>
            <a:ext cx="533425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파생변수 생성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03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71457C-5985-4F41-ACCB-B503E5E672B8}"/>
              </a:ext>
            </a:extLst>
          </p:cNvPr>
          <p:cNvSpPr txBox="1"/>
          <p:nvPr/>
        </p:nvSpPr>
        <p:spPr>
          <a:xfrm>
            <a:off x="710486" y="1739650"/>
            <a:ext cx="15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B469D5-8237-4100-8F1A-310D8F73859A}"/>
              </a:ext>
            </a:extLst>
          </p:cNvPr>
          <p:cNvGrpSpPr/>
          <p:nvPr/>
        </p:nvGrpSpPr>
        <p:grpSpPr>
          <a:xfrm>
            <a:off x="3648136" y="2145972"/>
            <a:ext cx="7324665" cy="3029709"/>
            <a:chOff x="3168741" y="1702089"/>
            <a:chExt cx="7728479" cy="261846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0493CB-BDA9-49E3-995E-FD1BD5E0F197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9AD4BD-C4FA-47A5-8341-C546C0D5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AAFEB4E7-43E9-4D0C-88A0-05A3A2E77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0729ACF-619F-49ED-A859-B6FF9275C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81D78C6-9D9E-4717-8E43-C6E9609E93EC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81A0BA0-EA39-4ADF-ABF9-5E44E607B46E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E90E14-33B8-4283-B4D6-6A38C58F84D5}"/>
              </a:ext>
            </a:extLst>
          </p:cNvPr>
          <p:cNvSpPr/>
          <p:nvPr/>
        </p:nvSpPr>
        <p:spPr>
          <a:xfrm>
            <a:off x="576805" y="2172347"/>
            <a:ext cx="2704635" cy="300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1C9C4D-3420-4EC1-8E62-DF38323A16A3}"/>
              </a:ext>
            </a:extLst>
          </p:cNvPr>
          <p:cNvSpPr/>
          <p:nvPr/>
        </p:nvSpPr>
        <p:spPr>
          <a:xfrm>
            <a:off x="725810" y="2565988"/>
            <a:ext cx="2389434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서비스번호 별 출동사건 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과거의 징후나 변화를 파악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조건에 맞지않을 경우 학습데이터 제외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91AAB-52F4-4110-9974-5B3F5E270CF0}"/>
              </a:ext>
            </a:extLst>
          </p:cNvPr>
          <p:cNvSpPr/>
          <p:nvPr/>
        </p:nvSpPr>
        <p:spPr>
          <a:xfrm>
            <a:off x="725810" y="3675494"/>
            <a:ext cx="2389434" cy="110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데이터로부터 규칙성을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 미만은 변화를 파악하기에 짧고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건이상은 조건에 충족하는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서비스번호가 많지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67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576D27-A063-451F-B4D4-08671287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6" y="2172348"/>
            <a:ext cx="7252375" cy="30033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FEB4E7-43E9-4D0C-88A0-05A3A2E77AE7}"/>
              </a:ext>
            </a:extLst>
          </p:cNvPr>
          <p:cNvCxnSpPr>
            <a:cxnSpLocks/>
          </p:cNvCxnSpPr>
          <p:nvPr/>
        </p:nvCxnSpPr>
        <p:spPr>
          <a:xfrm>
            <a:off x="7992952" y="2543355"/>
            <a:ext cx="0" cy="119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729ACF-619F-49ED-A859-B6FF9275CAFA}"/>
              </a:ext>
            </a:extLst>
          </p:cNvPr>
          <p:cNvCxnSpPr>
            <a:cxnSpLocks/>
          </p:cNvCxnSpPr>
          <p:nvPr/>
        </p:nvCxnSpPr>
        <p:spPr>
          <a:xfrm>
            <a:off x="1938547" y="2543355"/>
            <a:ext cx="0" cy="119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1D78C6-9D9E-4717-8E43-C6E9609E93EC}"/>
              </a:ext>
            </a:extLst>
          </p:cNvPr>
          <p:cNvCxnSpPr/>
          <p:nvPr/>
        </p:nvCxnSpPr>
        <p:spPr>
          <a:xfrm>
            <a:off x="1938547" y="3979647"/>
            <a:ext cx="0" cy="11363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1A0BA0-EA39-4ADF-ABF9-5E44E607B46E}"/>
              </a:ext>
            </a:extLst>
          </p:cNvPr>
          <p:cNvCxnSpPr/>
          <p:nvPr/>
        </p:nvCxnSpPr>
        <p:spPr>
          <a:xfrm>
            <a:off x="8000977" y="3979647"/>
            <a:ext cx="0" cy="11363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CFB5F-28ED-4D4B-9BBC-A9D59E195FF3}"/>
              </a:ext>
            </a:extLst>
          </p:cNvPr>
          <p:cNvSpPr txBox="1"/>
          <p:nvPr/>
        </p:nvSpPr>
        <p:spPr>
          <a:xfrm>
            <a:off x="762887" y="1739650"/>
            <a:ext cx="16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42CF9-A7E6-43B4-9375-BB9B53335AB6}"/>
              </a:ext>
            </a:extLst>
          </p:cNvPr>
          <p:cNvSpPr/>
          <p:nvPr/>
        </p:nvSpPr>
        <p:spPr>
          <a:xfrm>
            <a:off x="8511393" y="2172347"/>
            <a:ext cx="2975099" cy="300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0EED6-2D1C-41B4-8AA7-524EDC509395}"/>
              </a:ext>
            </a:extLst>
          </p:cNvPr>
          <p:cNvSpPr/>
          <p:nvPr/>
        </p:nvSpPr>
        <p:spPr>
          <a:xfrm>
            <a:off x="8676159" y="2565988"/>
            <a:ext cx="2628377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출동사건이 없는 서비스번호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징후나 변화를 파악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조건에 맞지않을 경우 학습데이터 제외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AE7226-3E72-424F-9861-D03D8850E69D}"/>
              </a:ext>
            </a:extLst>
          </p:cNvPr>
          <p:cNvSpPr/>
          <p:nvPr/>
        </p:nvSpPr>
        <p:spPr>
          <a:xfrm>
            <a:off x="8676159" y="3675494"/>
            <a:ext cx="2628377" cy="14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출동사건 서비스번호와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비출동사례 서비스번호의 차이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차이를 구분하여 과거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건의 정보를 통해 현재 출동여부 예측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4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6C66A9-5A38-4F68-8F0F-66E107D6F1A7}"/>
              </a:ext>
            </a:extLst>
          </p:cNvPr>
          <p:cNvGrpSpPr/>
          <p:nvPr/>
        </p:nvGrpSpPr>
        <p:grpSpPr>
          <a:xfrm>
            <a:off x="1481387" y="3918557"/>
            <a:ext cx="6398287" cy="2649641"/>
            <a:chOff x="781916" y="2172348"/>
            <a:chExt cx="7252375" cy="300333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4576D27-A063-451F-B4D4-08671287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916" y="2172348"/>
              <a:ext cx="7252375" cy="3003334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AFEB4E7-43E9-4D0C-88A0-05A3A2E77AE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952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0729ACF-619F-49ED-A859-B6FF9275CAFA}"/>
                </a:ext>
              </a:extLst>
            </p:cNvPr>
            <p:cNvCxnSpPr>
              <a:cxnSpLocks/>
            </p:cNvCxnSpPr>
            <p:nvPr/>
          </p:nvCxnSpPr>
          <p:spPr>
            <a:xfrm>
              <a:off x="1938547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81D78C6-9D9E-4717-8E43-C6E9609E93EC}"/>
                </a:ext>
              </a:extLst>
            </p:cNvPr>
            <p:cNvCxnSpPr/>
            <p:nvPr/>
          </p:nvCxnSpPr>
          <p:spPr>
            <a:xfrm>
              <a:off x="193854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81A0BA0-EA39-4ADF-ABF9-5E44E607B46E}"/>
                </a:ext>
              </a:extLst>
            </p:cNvPr>
            <p:cNvCxnSpPr/>
            <p:nvPr/>
          </p:nvCxnSpPr>
          <p:spPr>
            <a:xfrm>
              <a:off x="800097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86465E-B7C0-473F-81C4-617D6F1FDC4E}"/>
              </a:ext>
            </a:extLst>
          </p:cNvPr>
          <p:cNvGrpSpPr/>
          <p:nvPr/>
        </p:nvGrpSpPr>
        <p:grpSpPr>
          <a:xfrm>
            <a:off x="1670184" y="1092108"/>
            <a:ext cx="6204307" cy="2566294"/>
            <a:chOff x="3168741" y="1702089"/>
            <a:chExt cx="7728479" cy="261846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B330CB-E283-49DF-A479-062EF0B27542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2321951-FF0A-413F-A0B1-F070A618F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DA6BC91-8E06-45F6-AEF2-15D862E3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AC0734-D93E-4112-8387-B48ADE458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D3D8A4-EE22-45CA-BFEE-2918BF172128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80A69F5-5BB9-4706-BEE2-330EB1F68664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DA3517E-D127-406F-AEC4-A4BFB1DE5260}"/>
              </a:ext>
            </a:extLst>
          </p:cNvPr>
          <p:cNvCxnSpPr>
            <a:stCxn id="24" idx="1"/>
            <a:endCxn id="2" idx="1"/>
          </p:cNvCxnSpPr>
          <p:nvPr/>
        </p:nvCxnSpPr>
        <p:spPr>
          <a:xfrm rot="10800000" flipV="1">
            <a:off x="1481388" y="2375254"/>
            <a:ext cx="188797" cy="2868123"/>
          </a:xfrm>
          <a:prstGeom prst="bentConnector3">
            <a:avLst>
              <a:gd name="adj1" fmla="val 221082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C07FB3D4-6A6E-4AF8-ACA7-9C6E023C9280}"/>
              </a:ext>
            </a:extLst>
          </p:cNvPr>
          <p:cNvSpPr/>
          <p:nvPr/>
        </p:nvSpPr>
        <p:spPr>
          <a:xfrm>
            <a:off x="988290" y="3512958"/>
            <a:ext cx="511569" cy="511569"/>
          </a:xfrm>
          <a:prstGeom prst="mathPlus">
            <a:avLst/>
          </a:prstGeom>
          <a:solidFill>
            <a:srgbClr val="01BCB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04093-71AA-49B0-9CE5-44C609FD21ED}"/>
              </a:ext>
            </a:extLst>
          </p:cNvPr>
          <p:cNvSpPr/>
          <p:nvPr/>
        </p:nvSpPr>
        <p:spPr>
          <a:xfrm>
            <a:off x="8307565" y="2286035"/>
            <a:ext cx="2704635" cy="3010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7C7C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B9EF43-3179-4BB1-A196-B4CDC859D8E6}"/>
              </a:ext>
            </a:extLst>
          </p:cNvPr>
          <p:cNvSpPr/>
          <p:nvPr/>
        </p:nvSpPr>
        <p:spPr>
          <a:xfrm>
            <a:off x="8433707" y="2595866"/>
            <a:ext cx="2452349" cy="670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F67F0-7143-408A-80B0-36AA5FD235E5}"/>
              </a:ext>
            </a:extLst>
          </p:cNvPr>
          <p:cNvSpPr/>
          <p:nvPr/>
        </p:nvSpPr>
        <p:spPr>
          <a:xfrm>
            <a:off x="8433707" y="3456282"/>
            <a:ext cx="2452349" cy="670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표준화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5FF0AF-9F4C-4A4A-B7B9-1A0D5DBFDC95}"/>
              </a:ext>
            </a:extLst>
          </p:cNvPr>
          <p:cNvSpPr/>
          <p:nvPr/>
        </p:nvSpPr>
        <p:spPr>
          <a:xfrm>
            <a:off x="8433707" y="4316698"/>
            <a:ext cx="2452349" cy="670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순서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268568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2000EF6-02D6-4B30-849A-31FD92CF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89" y="2961613"/>
            <a:ext cx="3345318" cy="2747741"/>
          </a:xfrm>
          <a:prstGeom prst="rect">
            <a:avLst/>
          </a:prstGeom>
        </p:spPr>
      </p:pic>
      <p:pic>
        <p:nvPicPr>
          <p:cNvPr id="15" name="Picture 2" descr="TtfMs.jpg (755Ã567)">
            <a:extLst>
              <a:ext uri="{FF2B5EF4-FFF2-40B4-BE49-F238E27FC236}">
                <a16:creationId xmlns:a16="http://schemas.microsoft.com/office/drawing/2014/main" id="{45FB342B-CEEA-488E-8720-BF1D235C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69" y="2961613"/>
            <a:ext cx="2777613" cy="2747741"/>
          </a:xfrm>
          <a:prstGeom prst="rect">
            <a:avLst/>
          </a:prstGeom>
          <a:noFill/>
          <a:ln>
            <a:solidFill>
              <a:srgbClr val="5959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7B95057-E992-43DF-9D87-71E1046F2B2B}"/>
              </a:ext>
            </a:extLst>
          </p:cNvPr>
          <p:cNvCxnSpPr>
            <a:cxnSpLocks/>
          </p:cNvCxnSpPr>
          <p:nvPr/>
        </p:nvCxnSpPr>
        <p:spPr>
          <a:xfrm>
            <a:off x="3884126" y="4350110"/>
            <a:ext cx="859556" cy="2053"/>
          </a:xfrm>
          <a:prstGeom prst="bentConnector3">
            <a:avLst>
              <a:gd name="adj1" fmla="val 50000"/>
            </a:avLst>
          </a:prstGeom>
          <a:ln w="31750">
            <a:solidFill>
              <a:srgbClr val="01BCB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BF6923-0763-4C5E-BEE7-39EBA275995A}"/>
              </a:ext>
            </a:extLst>
          </p:cNvPr>
          <p:cNvGrpSpPr/>
          <p:nvPr/>
        </p:nvGrpSpPr>
        <p:grpSpPr>
          <a:xfrm>
            <a:off x="570450" y="4353379"/>
            <a:ext cx="3299939" cy="1383453"/>
            <a:chOff x="781916" y="2172348"/>
            <a:chExt cx="7252375" cy="30033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D9AE82B-BF01-4E99-ACBE-1417B57B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916" y="2172348"/>
              <a:ext cx="7252375" cy="3003334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AEAAA6C-05F5-4AAA-90CD-A8BC55FC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952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CA7DE55-F87E-470C-B414-8ECB8097B4B4}"/>
                </a:ext>
              </a:extLst>
            </p:cNvPr>
            <p:cNvCxnSpPr>
              <a:cxnSpLocks/>
            </p:cNvCxnSpPr>
            <p:nvPr/>
          </p:nvCxnSpPr>
          <p:spPr>
            <a:xfrm>
              <a:off x="1938547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24B9914-A812-4553-8730-0AD5C3CCEE0E}"/>
                </a:ext>
              </a:extLst>
            </p:cNvPr>
            <p:cNvCxnSpPr/>
            <p:nvPr/>
          </p:nvCxnSpPr>
          <p:spPr>
            <a:xfrm>
              <a:off x="193854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15DF05A-3572-4895-9C38-8D8FCBF5C67F}"/>
                </a:ext>
              </a:extLst>
            </p:cNvPr>
            <p:cNvCxnSpPr/>
            <p:nvPr/>
          </p:nvCxnSpPr>
          <p:spPr>
            <a:xfrm>
              <a:off x="800097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A1705-8D94-4F7D-94E2-D7D7CF5B3C90}"/>
              </a:ext>
            </a:extLst>
          </p:cNvPr>
          <p:cNvGrpSpPr/>
          <p:nvPr/>
        </p:nvGrpSpPr>
        <p:grpSpPr>
          <a:xfrm>
            <a:off x="667026" y="2961613"/>
            <a:ext cx="3239446" cy="1339936"/>
            <a:chOff x="3168741" y="1702089"/>
            <a:chExt cx="7728479" cy="261846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5C3F5F0-19C0-463E-88EC-5FA38CF6D493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6DE99C9-8180-4D8F-B2D6-2560A5C3F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B8DE878-5C3F-4E04-A54D-CDA412E39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21D25D5-2EAE-4E2E-9B77-815D53F54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D9708F8-014E-4949-A3A0-F2B807B50813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9B18B8C-338F-4E89-A60F-CCFD2BCAE8B5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A21E47-EF28-45E0-ACE1-A235D3CA6C54}"/>
              </a:ext>
            </a:extLst>
          </p:cNvPr>
          <p:cNvSpPr/>
          <p:nvPr/>
        </p:nvSpPr>
        <p:spPr>
          <a:xfrm>
            <a:off x="4743682" y="1985533"/>
            <a:ext cx="2777613" cy="602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학습모델 구현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9863A9-80F4-4212-A254-4BF2A52BDF18}"/>
              </a:ext>
            </a:extLst>
          </p:cNvPr>
          <p:cNvSpPr/>
          <p:nvPr/>
        </p:nvSpPr>
        <p:spPr>
          <a:xfrm>
            <a:off x="667026" y="1987883"/>
            <a:ext cx="3239446" cy="602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97AC72-92CD-4F9C-948A-9F827290AE1A}"/>
              </a:ext>
            </a:extLst>
          </p:cNvPr>
          <p:cNvSpPr/>
          <p:nvPr/>
        </p:nvSpPr>
        <p:spPr>
          <a:xfrm>
            <a:off x="8376089" y="1994204"/>
            <a:ext cx="3345318" cy="602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오경보확률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B460757-AC77-44DB-B0FB-C6F586FA2023}"/>
              </a:ext>
            </a:extLst>
          </p:cNvPr>
          <p:cNvCxnSpPr>
            <a:cxnSpLocks/>
          </p:cNvCxnSpPr>
          <p:nvPr/>
        </p:nvCxnSpPr>
        <p:spPr>
          <a:xfrm>
            <a:off x="7542411" y="4350110"/>
            <a:ext cx="859556" cy="2053"/>
          </a:xfrm>
          <a:prstGeom prst="bentConnector3">
            <a:avLst>
              <a:gd name="adj1" fmla="val 50000"/>
            </a:avLst>
          </a:prstGeom>
          <a:ln w="31750">
            <a:solidFill>
              <a:srgbClr val="01BCB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8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학습결과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C4500E-7D66-49C2-BBF3-E6421886CD9A}"/>
              </a:ext>
            </a:extLst>
          </p:cNvPr>
          <p:cNvSpPr/>
          <p:nvPr/>
        </p:nvSpPr>
        <p:spPr>
          <a:xfrm>
            <a:off x="7568044" y="4083489"/>
            <a:ext cx="2777613" cy="2298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개선점</a:t>
            </a:r>
            <a:r>
              <a:rPr lang="ko-KR" altLang="en-US" sz="1400" b="1" dirty="0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400" b="1" dirty="0">
              <a:solidFill>
                <a:srgbClr val="01BC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 사용</a:t>
            </a:r>
            <a:r>
              <a:rPr lang="en-US" altLang="ko-KR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</a:t>
            </a:r>
            <a:r>
              <a:rPr lang="en-US" altLang="ko-KR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</a:t>
            </a:r>
            <a:r>
              <a:rPr lang="ko-KR" altLang="en-US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데이터</a:t>
            </a:r>
            <a:r>
              <a:rPr lang="en-US" altLang="ko-KR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단위 데이터셋 조정</a:t>
            </a:r>
            <a:endParaRPr lang="en-US" altLang="ko-KR" sz="1200" dirty="0">
              <a:solidFill>
                <a:srgbClr val="01BCB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1BCB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예측모델 시도</a:t>
            </a:r>
            <a:endParaRPr lang="en-US" altLang="ko-KR" sz="1200" dirty="0">
              <a:solidFill>
                <a:srgbClr val="01BCB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01BC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0509EF-2875-4327-A7E7-F77542DEFACE}"/>
              </a:ext>
            </a:extLst>
          </p:cNvPr>
          <p:cNvSpPr/>
          <p:nvPr/>
        </p:nvSpPr>
        <p:spPr>
          <a:xfrm>
            <a:off x="1612222" y="4057611"/>
            <a:ext cx="2704635" cy="2324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901130-199E-4444-9943-A3763CA2D72A}"/>
              </a:ext>
            </a:extLst>
          </p:cNvPr>
          <p:cNvSpPr/>
          <p:nvPr/>
        </p:nvSpPr>
        <p:spPr>
          <a:xfrm>
            <a:off x="1761227" y="4534721"/>
            <a:ext cx="2389434" cy="66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학습모델 정확도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87%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965870-5D50-4828-B1D8-7FD0CE3FF26E}"/>
              </a:ext>
            </a:extLst>
          </p:cNvPr>
          <p:cNvSpPr/>
          <p:nvPr/>
        </p:nvSpPr>
        <p:spPr>
          <a:xfrm>
            <a:off x="1735349" y="5279652"/>
            <a:ext cx="2389434" cy="66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</a:p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434F401-2A23-4AD3-BDB3-819620FD9C53}"/>
              </a:ext>
            </a:extLst>
          </p:cNvPr>
          <p:cNvGrpSpPr/>
          <p:nvPr/>
        </p:nvGrpSpPr>
        <p:grpSpPr>
          <a:xfrm>
            <a:off x="1612222" y="1807488"/>
            <a:ext cx="4309096" cy="1782376"/>
            <a:chOff x="3168741" y="1702089"/>
            <a:chExt cx="7728479" cy="261846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83060AF-4FD0-4766-A695-1DDC948B4EBA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518C184F-7912-4EE7-933B-DFAF49F77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AAF6784D-750A-4193-B3C7-F5165F1DD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E0D7AF37-05EF-4C50-9A69-6314D4E15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0CC6BF3-3179-4EC6-83FA-7E41DE5EE823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12ACB8A-E42B-49D8-9268-1CBB6BB1B570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2" descr="TtfMs.jpg (755Ã567)">
            <a:extLst>
              <a:ext uri="{FF2B5EF4-FFF2-40B4-BE49-F238E27FC236}">
                <a16:creationId xmlns:a16="http://schemas.microsoft.com/office/drawing/2014/main" id="{C1E7DBE2-3636-429E-99A4-15BF6E6F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45" y="1781610"/>
            <a:ext cx="2777613" cy="2085969"/>
          </a:xfrm>
          <a:prstGeom prst="rect">
            <a:avLst/>
          </a:prstGeom>
          <a:noFill/>
          <a:ln>
            <a:solidFill>
              <a:srgbClr val="5959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62DD98E-B961-4712-9EB0-1254754FA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7" b="44259"/>
          <a:stretch/>
        </p:blipFill>
        <p:spPr>
          <a:xfrm>
            <a:off x="1422592" y="1862934"/>
            <a:ext cx="4773298" cy="900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2B467-D61B-48AD-9C2F-6A47A37AD78C}"/>
              </a:ext>
            </a:extLst>
          </p:cNvPr>
          <p:cNvCxnSpPr>
            <a:cxnSpLocks/>
          </p:cNvCxnSpPr>
          <p:nvPr/>
        </p:nvCxnSpPr>
        <p:spPr>
          <a:xfrm>
            <a:off x="6015035" y="1885461"/>
            <a:ext cx="0" cy="8553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9CDE89B-F56D-46CB-97EA-15509D058E07}"/>
              </a:ext>
            </a:extLst>
          </p:cNvPr>
          <p:cNvSpPr txBox="1"/>
          <p:nvPr/>
        </p:nvSpPr>
        <p:spPr>
          <a:xfrm>
            <a:off x="1364105" y="1332679"/>
            <a:ext cx="16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데이터</a:t>
            </a:r>
            <a:endParaRPr lang="ko-KR" altLang="en-US" sz="1400" dirty="0">
              <a:solidFill>
                <a:srgbClr val="59595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7DEF6C-3A16-4C9F-8214-FE2DCF1ACC00}"/>
              </a:ext>
            </a:extLst>
          </p:cNvPr>
          <p:cNvSpPr txBox="1"/>
          <p:nvPr/>
        </p:nvSpPr>
        <p:spPr>
          <a:xfrm>
            <a:off x="7568045" y="1332679"/>
            <a:ext cx="16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학습모델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2DDF135-7F7F-4FB8-8283-B4FD12064B9A}"/>
              </a:ext>
            </a:extLst>
          </p:cNvPr>
          <p:cNvCxnSpPr>
            <a:stCxn id="59" idx="3"/>
          </p:cNvCxnSpPr>
          <p:nvPr/>
        </p:nvCxnSpPr>
        <p:spPr>
          <a:xfrm>
            <a:off x="6195890" y="2313134"/>
            <a:ext cx="1372154" cy="1276730"/>
          </a:xfrm>
          <a:prstGeom prst="bentConnector3">
            <a:avLst/>
          </a:prstGeom>
          <a:ln w="38100">
            <a:solidFill>
              <a:srgbClr val="01BC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CA8652-94BC-4684-8D5F-514AFF34B8D4}"/>
              </a:ext>
            </a:extLst>
          </p:cNvPr>
          <p:cNvSpPr/>
          <p:nvPr/>
        </p:nvSpPr>
        <p:spPr>
          <a:xfrm>
            <a:off x="4590133" y="4057611"/>
            <a:ext cx="2704635" cy="2324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FB5A548-BD6F-4066-A313-BF6A846D4B9F}"/>
              </a:ext>
            </a:extLst>
          </p:cNvPr>
          <p:cNvSpPr/>
          <p:nvPr/>
        </p:nvSpPr>
        <p:spPr>
          <a:xfrm>
            <a:off x="4747764" y="4172427"/>
            <a:ext cx="2389434" cy="225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중요 포인트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경우 출동사건이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아니기 때문에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(label :0)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소수의 위험사건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(label : 1)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비중을 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F1 score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높아야 좋은 모델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0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57675" y="3105150"/>
            <a:ext cx="7058025" cy="299085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31" y="2556514"/>
            <a:ext cx="304240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i="1" dirty="0">
                <a:solidFill>
                  <a:srgbClr val="44546A"/>
                </a:solidFill>
              </a:rPr>
              <a:t>감사합니다</a:t>
            </a:r>
            <a:endParaRPr lang="en-US" altLang="ko-KR" sz="3200" b="1" i="1" dirty="0">
              <a:solidFill>
                <a:srgbClr val="44546A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981533" y="5801858"/>
            <a:ext cx="649743" cy="649743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43311" y="4540132"/>
            <a:ext cx="649743" cy="6497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61983" y="2801030"/>
            <a:ext cx="649743" cy="649743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경찰">
            <a:extLst>
              <a:ext uri="{FF2B5EF4-FFF2-40B4-BE49-F238E27FC236}">
                <a16:creationId xmlns:a16="http://schemas.microsoft.com/office/drawing/2014/main" id="{BAD78662-963C-4D68-8D8A-86C2815A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230" y="5931016"/>
            <a:ext cx="415769" cy="415769"/>
          </a:xfrm>
          <a:prstGeom prst="rect">
            <a:avLst/>
          </a:prstGeom>
        </p:spPr>
      </p:pic>
      <p:pic>
        <p:nvPicPr>
          <p:cNvPr id="7" name="그래픽 6" descr="눈">
            <a:extLst>
              <a:ext uri="{FF2B5EF4-FFF2-40B4-BE49-F238E27FC236}">
                <a16:creationId xmlns:a16="http://schemas.microsoft.com/office/drawing/2014/main" id="{970F6868-971D-4532-9D32-AF154E00B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9582" y="4636403"/>
            <a:ext cx="457200" cy="457200"/>
          </a:xfrm>
          <a:prstGeom prst="rect">
            <a:avLst/>
          </a:prstGeom>
        </p:spPr>
      </p:pic>
      <p:pic>
        <p:nvPicPr>
          <p:cNvPr id="9" name="그래픽 8" descr="기어 헤드">
            <a:extLst>
              <a:ext uri="{FF2B5EF4-FFF2-40B4-BE49-F238E27FC236}">
                <a16:creationId xmlns:a16="http://schemas.microsoft.com/office/drawing/2014/main" id="{9EF3B078-3807-4DF9-BA4F-0FF16776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5278" y="2878135"/>
            <a:ext cx="506120" cy="5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60435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err="1">
                <a:solidFill>
                  <a:srgbClr val="44546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데이터전처리</a:t>
            </a:r>
            <a:endParaRPr lang="en-US" altLang="ko-KR" sz="1000" i="1" dirty="0">
              <a:solidFill>
                <a:srgbClr val="44546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9180" y="2049915"/>
            <a:ext cx="2704635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테스트신호 제거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69180" y="20499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69180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555866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금융시설 데이터 제거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5866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55866" y="2999486"/>
            <a:ext cx="2704635" cy="1499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금융시설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 </a:t>
            </a:r>
            <a:r>
              <a:rPr lang="ko-KR" altLang="en-US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업종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ATMS,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서한공중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서한전용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서한인터넷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782494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학습데이터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LABELING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782494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782494" y="4700187"/>
            <a:ext cx="2704635" cy="1372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출동 레이블 </a:t>
            </a:r>
            <a:r>
              <a:rPr lang="en-US" altLang="ko-KR" sz="1600" b="1" dirty="0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=1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오경보</a:t>
            </a:r>
            <a:r>
              <a:rPr lang="ko-KR" altLang="en-US" sz="1600" b="1" dirty="0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레이블 </a:t>
            </a:r>
            <a:r>
              <a:rPr lang="en-US" altLang="ko-KR" sz="1600" b="1" dirty="0">
                <a:solidFill>
                  <a:srgbClr val="01BC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555866" y="4601029"/>
            <a:ext cx="2704635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704871" y="4833127"/>
            <a:ext cx="2389434" cy="901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금융시설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업종코드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회선코드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시중은행영업장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시중은행금고실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B4CD8-076F-4904-ABA5-E24C6C415F38}"/>
              </a:ext>
            </a:extLst>
          </p:cNvPr>
          <p:cNvSpPr/>
          <p:nvPr/>
        </p:nvSpPr>
        <p:spPr>
          <a:xfrm>
            <a:off x="4826780" y="3312735"/>
            <a:ext cx="238943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개통일자와 비교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 이전 신호 제거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8F2F9-0712-426B-B8C6-D27F37D2FCD8}"/>
              </a:ext>
            </a:extLst>
          </p:cNvPr>
          <p:cNvSpPr/>
          <p:nvPr/>
        </p:nvSpPr>
        <p:spPr>
          <a:xfrm>
            <a:off x="4826780" y="4379199"/>
            <a:ext cx="2389434" cy="942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신호명</a:t>
            </a: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7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 이후의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시공개통 데이터 제거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354AD-224A-404F-ABEE-D4BC723E45AD}"/>
              </a:ext>
            </a:extLst>
          </p:cNvPr>
          <p:cNvSpPr/>
          <p:nvPr/>
        </p:nvSpPr>
        <p:spPr>
          <a:xfrm>
            <a:off x="7782494" y="3004089"/>
            <a:ext cx="2704635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6C40F-880B-48D2-BDA7-EE82FFF7D458}"/>
              </a:ext>
            </a:extLst>
          </p:cNvPr>
          <p:cNvSpPr/>
          <p:nvPr/>
        </p:nvSpPr>
        <p:spPr>
          <a:xfrm>
            <a:off x="7931499" y="3184911"/>
            <a:ext cx="2389434" cy="598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 콜 이전 데이터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 콜 전 신호에서 징후가 있었는지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D8BB86-969C-4AAA-9A5B-7A8652787C1C}"/>
              </a:ext>
            </a:extLst>
          </p:cNvPr>
          <p:cNvSpPr/>
          <p:nvPr/>
        </p:nvSpPr>
        <p:spPr>
          <a:xfrm>
            <a:off x="7931499" y="3752906"/>
            <a:ext cx="2389434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출동결과 코드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출동결과 실제 위험 상황여부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30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1" y="1062338"/>
            <a:ext cx="7286963" cy="3961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3094182" y="5656382"/>
            <a:ext cx="256770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7, 8, 9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주로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F554A-2690-4131-818D-271A6FC5F920}"/>
              </a:ext>
            </a:extLst>
          </p:cNvPr>
          <p:cNvSpPr/>
          <p:nvPr/>
        </p:nvSpPr>
        <p:spPr>
          <a:xfrm>
            <a:off x="4904509" y="1365974"/>
            <a:ext cx="877454" cy="348311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656382"/>
            <a:ext cx="2980591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야간보다 주간에 발생빈도가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4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60" y="1062338"/>
            <a:ext cx="7074824" cy="3961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2946400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10, 17, 24 31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주로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월초보다 월말에 빈도가 높아진다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2946400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날짜는 모두 토요일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733309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 상승세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AC57F3-546D-4910-9147-C605A02F35EC}"/>
              </a:ext>
            </a:extLst>
          </p:cNvPr>
          <p:cNvCxnSpPr>
            <a:cxnSpLocks/>
          </p:cNvCxnSpPr>
          <p:nvPr/>
        </p:nvCxnSpPr>
        <p:spPr>
          <a:xfrm flipV="1">
            <a:off x="3140364" y="1995055"/>
            <a:ext cx="6197600" cy="70196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35CA54-63A3-42E2-82EB-2C53C98F5A82}"/>
              </a:ext>
            </a:extLst>
          </p:cNvPr>
          <p:cNvCxnSpPr/>
          <p:nvPr/>
        </p:nvCxnSpPr>
        <p:spPr>
          <a:xfrm>
            <a:off x="5003800" y="1676864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2E3E27-960A-466D-837C-2731B0E91410}"/>
              </a:ext>
            </a:extLst>
          </p:cNvPr>
          <p:cNvCxnSpPr/>
          <p:nvPr/>
        </p:nvCxnSpPr>
        <p:spPr>
          <a:xfrm>
            <a:off x="6481977" y="1713440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DCC5D2-47C6-43D4-9EBB-129BF58FBE67}"/>
              </a:ext>
            </a:extLst>
          </p:cNvPr>
          <p:cNvCxnSpPr/>
          <p:nvPr/>
        </p:nvCxnSpPr>
        <p:spPr>
          <a:xfrm>
            <a:off x="7968935" y="1810976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44287B-8882-4B78-B0EF-9164B2B7985E}"/>
              </a:ext>
            </a:extLst>
          </p:cNvPr>
          <p:cNvCxnSpPr/>
          <p:nvPr/>
        </p:nvCxnSpPr>
        <p:spPr>
          <a:xfrm>
            <a:off x="9460536" y="1493984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60" y="1142112"/>
            <a:ext cx="7074824" cy="38023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2946400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토요일 압도적 우세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주말로 갈 수록 높아지는 경향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3140358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일요일은 가장 빈도가 적다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733309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 순 높아지는 빈도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5A4861-4096-40AC-B8BB-51FE1DCA13BF}"/>
              </a:ext>
            </a:extLst>
          </p:cNvPr>
          <p:cNvCxnSpPr>
            <a:cxnSpLocks/>
          </p:cNvCxnSpPr>
          <p:nvPr/>
        </p:nvCxnSpPr>
        <p:spPr>
          <a:xfrm>
            <a:off x="3346953" y="4751728"/>
            <a:ext cx="335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6216176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7647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1152145"/>
            <a:ext cx="7074823" cy="37822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1145835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1560944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압도적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4868088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5143165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 비율이 아님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1754902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세가지를 제외하면 미미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5347853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분석기준이 될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353B1-08E1-4BF4-9079-12DF83F5F200}"/>
              </a:ext>
            </a:extLst>
          </p:cNvPr>
          <p:cNvSpPr/>
          <p:nvPr/>
        </p:nvSpPr>
        <p:spPr>
          <a:xfrm>
            <a:off x="1671780" y="1451313"/>
            <a:ext cx="304800" cy="335357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2734B-1903-4A4A-8C78-1DBCFBCF265E}"/>
              </a:ext>
            </a:extLst>
          </p:cNvPr>
          <p:cNvSpPr/>
          <p:nvPr/>
        </p:nvSpPr>
        <p:spPr>
          <a:xfrm>
            <a:off x="8898852" y="1152145"/>
            <a:ext cx="2822090" cy="5509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대부분의 데이터가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코드로 이루어 졌다면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상대적인 비율을 통해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유의성을 발견할 수 있다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DC862F-9EF0-4EAF-91C2-72050F272DB8}"/>
              </a:ext>
            </a:extLst>
          </p:cNvPr>
          <p:cNvSpPr/>
          <p:nvPr/>
        </p:nvSpPr>
        <p:spPr>
          <a:xfrm>
            <a:off x="9114049" y="2978246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출동해야 하는 케이스와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코드사이에 관계가 없다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E886D-310B-4F71-9A4E-CE3E484F5B9E}"/>
              </a:ext>
            </a:extLst>
          </p:cNvPr>
          <p:cNvSpPr/>
          <p:nvPr/>
        </p:nvSpPr>
        <p:spPr>
          <a:xfrm>
            <a:off x="9114049" y="5124237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41D05B-B80E-4206-A4C4-21F85858915C}"/>
              </a:ext>
            </a:extLst>
          </p:cNvPr>
          <p:cNvSpPr/>
          <p:nvPr/>
        </p:nvSpPr>
        <p:spPr>
          <a:xfrm>
            <a:off x="8898852" y="1152145"/>
            <a:ext cx="572236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3633-E183-449C-B42D-1EA7F3BD033F}"/>
              </a:ext>
            </a:extLst>
          </p:cNvPr>
          <p:cNvSpPr txBox="1"/>
          <p:nvPr/>
        </p:nvSpPr>
        <p:spPr>
          <a:xfrm>
            <a:off x="9114049" y="1270716"/>
            <a:ext cx="245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코드라면</a:t>
            </a:r>
            <a:endParaRPr lang="en-US" altLang="ko-KR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무조건 출동해야 할까</a:t>
            </a:r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201FB7-DF8B-4E1C-AB5A-B0620D51E7E1}"/>
              </a:ext>
            </a:extLst>
          </p:cNvPr>
          <p:cNvCxnSpPr/>
          <p:nvPr/>
        </p:nvCxnSpPr>
        <p:spPr>
          <a:xfrm>
            <a:off x="9452616" y="5659675"/>
            <a:ext cx="1769567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88208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34" y="1174414"/>
            <a:ext cx="7074824" cy="3737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679070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3094179" y="5371156"/>
            <a:ext cx="2715491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 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401323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676400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305, 747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658889" y="5892010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전반적으로 </a:t>
            </a:r>
            <a:r>
              <a:rPr lang="en-US" altLang="ko-KR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이하로 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찾기 어렵다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9ABDA7-2E71-4001-A992-542BF25EB062}"/>
              </a:ext>
            </a:extLst>
          </p:cNvPr>
          <p:cNvCxnSpPr>
            <a:cxnSpLocks/>
          </p:cNvCxnSpPr>
          <p:nvPr/>
        </p:nvCxnSpPr>
        <p:spPr>
          <a:xfrm>
            <a:off x="3241964" y="5945074"/>
            <a:ext cx="237374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1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6216176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7647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1153317"/>
            <a:ext cx="7074823" cy="3779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1145835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1560944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18E130001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압도적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4868088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5143165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 비율이 아님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1754902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두가지를 제외하면 미미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5347853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분석기준이 될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353B1-08E1-4BF4-9079-12DF83F5F200}"/>
              </a:ext>
            </a:extLst>
          </p:cNvPr>
          <p:cNvSpPr/>
          <p:nvPr/>
        </p:nvSpPr>
        <p:spPr>
          <a:xfrm>
            <a:off x="1671780" y="1451313"/>
            <a:ext cx="304800" cy="335357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2734B-1903-4A4A-8C78-1DBCFBCF265E}"/>
              </a:ext>
            </a:extLst>
          </p:cNvPr>
          <p:cNvSpPr/>
          <p:nvPr/>
        </p:nvSpPr>
        <p:spPr>
          <a:xfrm>
            <a:off x="8898852" y="1152145"/>
            <a:ext cx="2822090" cy="5509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대부분의 데이터가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코드로 이루어 졌다면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상대적인 비율을 통해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유의성을 발견할 수 있다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DC862F-9EF0-4EAF-91C2-72050F272DB8}"/>
              </a:ext>
            </a:extLst>
          </p:cNvPr>
          <p:cNvSpPr/>
          <p:nvPr/>
        </p:nvSpPr>
        <p:spPr>
          <a:xfrm>
            <a:off x="9114049" y="2978246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출동해야 하는 케이스와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코드사이에 관계가 없다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E886D-310B-4F71-9A4E-CE3E484F5B9E}"/>
              </a:ext>
            </a:extLst>
          </p:cNvPr>
          <p:cNvSpPr/>
          <p:nvPr/>
        </p:nvSpPr>
        <p:spPr>
          <a:xfrm>
            <a:off x="9114049" y="5124237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41D05B-B80E-4206-A4C4-21F85858915C}"/>
              </a:ext>
            </a:extLst>
          </p:cNvPr>
          <p:cNvSpPr/>
          <p:nvPr/>
        </p:nvSpPr>
        <p:spPr>
          <a:xfrm>
            <a:off x="8898852" y="1152145"/>
            <a:ext cx="572236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3633-E183-449C-B42D-1EA7F3BD033F}"/>
              </a:ext>
            </a:extLst>
          </p:cNvPr>
          <p:cNvSpPr txBox="1"/>
          <p:nvPr/>
        </p:nvSpPr>
        <p:spPr>
          <a:xfrm>
            <a:off x="9114049" y="1270716"/>
            <a:ext cx="245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18E130001 </a:t>
            </a:r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코드라면</a:t>
            </a:r>
            <a:endParaRPr lang="en-US" altLang="ko-KR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무조건 출동해야 할까</a:t>
            </a:r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201FB7-DF8B-4E1C-AB5A-B0620D51E7E1}"/>
              </a:ext>
            </a:extLst>
          </p:cNvPr>
          <p:cNvCxnSpPr/>
          <p:nvPr/>
        </p:nvCxnSpPr>
        <p:spPr>
          <a:xfrm>
            <a:off x="9452616" y="5659675"/>
            <a:ext cx="1769567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8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8121260" y="1440109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6588444" y="1090840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7003553" y="1271662"/>
            <a:ext cx="2715491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 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0237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28320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통합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0405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코드별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해석을 용이하게 하기 위해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앞부분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(18)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제거 후 통합분석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9ABDA7-2E71-4001-A992-542BF25EB062}"/>
              </a:ext>
            </a:extLst>
          </p:cNvPr>
          <p:cNvCxnSpPr>
            <a:cxnSpLocks/>
          </p:cNvCxnSpPr>
          <p:nvPr/>
        </p:nvCxnSpPr>
        <p:spPr>
          <a:xfrm>
            <a:off x="7151338" y="1845580"/>
            <a:ext cx="237374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7" y="1090840"/>
            <a:ext cx="4094071" cy="558338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384800" y="1385455"/>
            <a:ext cx="0" cy="2586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/>
          <p:nvPr/>
        </p:nvCxnSpPr>
        <p:spPr>
          <a:xfrm>
            <a:off x="4913747" y="6530109"/>
            <a:ext cx="65286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58306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70359-0EE6-4FB0-9EE5-C0FCCCCEC124}"/>
              </a:ext>
            </a:extLst>
          </p:cNvPr>
          <p:cNvSpPr/>
          <p:nvPr/>
        </p:nvSpPr>
        <p:spPr>
          <a:xfrm>
            <a:off x="6863521" y="5339128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E130186, 0148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859982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2-30% </a:t>
            </a:r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비중을 차지하며 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출동신호와 연관성을 발견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811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700</Words>
  <Application>Microsoft Office PowerPoint</Application>
  <PresentationFormat>와이드스크린</PresentationFormat>
  <Paragraphs>190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yoon seung kim</cp:lastModifiedBy>
  <cp:revision>227</cp:revision>
  <dcterms:created xsi:type="dcterms:W3CDTF">2018-05-09T06:13:43Z</dcterms:created>
  <dcterms:modified xsi:type="dcterms:W3CDTF">2019-04-23T01:19:03Z</dcterms:modified>
</cp:coreProperties>
</file>