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0" r:id="rId2"/>
    <p:sldId id="318" r:id="rId3"/>
    <p:sldId id="316" r:id="rId4"/>
    <p:sldId id="325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321" r:id="rId15"/>
    <p:sldId id="337" r:id="rId16"/>
    <p:sldId id="338" r:id="rId17"/>
    <p:sldId id="33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1BCB5"/>
    <a:srgbClr val="7C7C7C"/>
    <a:srgbClr val="3A492D"/>
    <a:srgbClr val="546646"/>
    <a:srgbClr val="46553B"/>
    <a:srgbClr val="F3C9A1"/>
    <a:srgbClr val="6C7D6A"/>
    <a:srgbClr val="989898"/>
    <a:srgbClr val="F08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2" y="7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57675" y="3105150"/>
            <a:ext cx="7058025" cy="2990850"/>
          </a:xfrm>
          <a:custGeom>
            <a:avLst/>
            <a:gdLst>
              <a:gd name="connsiteX0" fmla="*/ 7058025 w 7058025"/>
              <a:gd name="connsiteY0" fmla="*/ 2990850 h 2990850"/>
              <a:gd name="connsiteX1" fmla="*/ 3019425 w 7058025"/>
              <a:gd name="connsiteY1" fmla="*/ 0 h 2990850"/>
              <a:gd name="connsiteX2" fmla="*/ 1181100 w 7058025"/>
              <a:gd name="connsiteY2" fmla="*/ 1771650 h 2990850"/>
              <a:gd name="connsiteX3" fmla="*/ 0 w 7058025"/>
              <a:gd name="connsiteY3" fmla="*/ 847725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8025" h="2990850">
                <a:moveTo>
                  <a:pt x="7058025" y="2990850"/>
                </a:moveTo>
                <a:lnTo>
                  <a:pt x="3019425" y="0"/>
                </a:lnTo>
                <a:lnTo>
                  <a:pt x="1181100" y="1771650"/>
                </a:lnTo>
                <a:lnTo>
                  <a:pt x="0" y="847725"/>
                </a:lnTo>
              </a:path>
            </a:pathLst>
          </a:custGeom>
          <a:noFill/>
          <a:ln>
            <a:gradFill flip="none" rotWithShape="1">
              <a:gsLst>
                <a:gs pos="0">
                  <a:srgbClr val="F0857D"/>
                </a:gs>
                <a:gs pos="100000">
                  <a:srgbClr val="01BCB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4639" y="2556514"/>
            <a:ext cx="469256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i="1" dirty="0">
                <a:solidFill>
                  <a:srgbClr val="44546A"/>
                </a:solidFill>
              </a:rPr>
              <a:t>KTT </a:t>
            </a:r>
            <a:r>
              <a:rPr lang="ko-KR" altLang="en-US" sz="1600" b="1" i="1" dirty="0">
                <a:solidFill>
                  <a:srgbClr val="44546A"/>
                </a:solidFill>
              </a:rPr>
              <a:t> </a:t>
            </a:r>
            <a:r>
              <a:rPr lang="en-US" altLang="ko-KR" sz="3200" b="1" i="1" dirty="0">
                <a:solidFill>
                  <a:srgbClr val="44546A"/>
                </a:solidFill>
              </a:rPr>
              <a:t>AI </a:t>
            </a:r>
            <a:r>
              <a:rPr lang="ko-KR" altLang="en-US" sz="3200" b="1" i="1" dirty="0" err="1">
                <a:solidFill>
                  <a:srgbClr val="44546A"/>
                </a:solidFill>
              </a:rPr>
              <a:t>오경보예측</a:t>
            </a:r>
            <a:r>
              <a:rPr lang="ko-KR" altLang="en-US" sz="3200" b="1" i="1" dirty="0">
                <a:solidFill>
                  <a:srgbClr val="44546A"/>
                </a:solidFill>
              </a:rPr>
              <a:t> 서비스</a:t>
            </a:r>
            <a:endParaRPr lang="en-US" altLang="ko-KR" sz="3200" b="1" i="1" dirty="0">
              <a:solidFill>
                <a:srgbClr val="44546A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981533" y="5801858"/>
            <a:ext cx="649743" cy="649743"/>
          </a:xfrm>
          <a:prstGeom prst="ellipse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43311" y="4540132"/>
            <a:ext cx="649743" cy="6497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61983" y="2801030"/>
            <a:ext cx="649743" cy="649743"/>
          </a:xfrm>
          <a:prstGeom prst="ellipse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2475" y="1123950"/>
            <a:ext cx="1704975" cy="1428750"/>
          </a:xfrm>
          <a:custGeom>
            <a:avLst/>
            <a:gdLst>
              <a:gd name="connsiteX0" fmla="*/ 1704975 w 1704975"/>
              <a:gd name="connsiteY0" fmla="*/ 1428750 h 1428750"/>
              <a:gd name="connsiteX1" fmla="*/ 0 w 1704975"/>
              <a:gd name="connsiteY1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428750">
                <a:moveTo>
                  <a:pt x="1704975" y="1428750"/>
                </a:move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경찰">
            <a:extLst>
              <a:ext uri="{FF2B5EF4-FFF2-40B4-BE49-F238E27FC236}">
                <a16:creationId xmlns:a16="http://schemas.microsoft.com/office/drawing/2014/main" id="{BAD78662-963C-4D68-8D8A-86C2815A8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9230" y="5931016"/>
            <a:ext cx="415769" cy="415769"/>
          </a:xfrm>
          <a:prstGeom prst="rect">
            <a:avLst/>
          </a:prstGeom>
        </p:spPr>
      </p:pic>
      <p:pic>
        <p:nvPicPr>
          <p:cNvPr id="7" name="그래픽 6" descr="눈">
            <a:extLst>
              <a:ext uri="{FF2B5EF4-FFF2-40B4-BE49-F238E27FC236}">
                <a16:creationId xmlns:a16="http://schemas.microsoft.com/office/drawing/2014/main" id="{970F6868-971D-4532-9D32-AF154E00B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9582" y="4636403"/>
            <a:ext cx="457200" cy="457200"/>
          </a:xfrm>
          <a:prstGeom prst="rect">
            <a:avLst/>
          </a:prstGeom>
        </p:spPr>
      </p:pic>
      <p:pic>
        <p:nvPicPr>
          <p:cNvPr id="9" name="그래픽 8" descr="기어 헤드">
            <a:extLst>
              <a:ext uri="{FF2B5EF4-FFF2-40B4-BE49-F238E27FC236}">
                <a16:creationId xmlns:a16="http://schemas.microsoft.com/office/drawing/2014/main" id="{9EF3B078-3807-4DF9-BA4F-0FF16776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5278" y="2878135"/>
            <a:ext cx="506120" cy="5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6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업종별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11256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292078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미만의 비율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812932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비중이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0.5%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매우 낮음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업종에 따른 연관성을 찾기 어려움 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7" y="1119791"/>
            <a:ext cx="4094071" cy="552547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393678" y="5468645"/>
            <a:ext cx="0" cy="17349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>
            <a:cxnSpLocks/>
          </p:cNvCxnSpPr>
          <p:nvPr/>
        </p:nvCxnSpPr>
        <p:spPr>
          <a:xfrm>
            <a:off x="4833849" y="6521231"/>
            <a:ext cx="421732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6718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770359-0EE6-4FB0-9EE5-C0FCCCCEC124}"/>
              </a:ext>
            </a:extLst>
          </p:cNvPr>
          <p:cNvSpPr/>
          <p:nvPr/>
        </p:nvSpPr>
        <p:spPr>
          <a:xfrm>
            <a:off x="6863521" y="534800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중분류를 통한 거시적 분석 필요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868860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동일한 대분류 제거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거시적인 분석을 위해 소분류 제거</a:t>
            </a:r>
            <a:endParaRPr lang="en-US" altLang="ko-KR" sz="12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CDB6BA-6BF8-4E97-83BE-7976FD814510}"/>
              </a:ext>
            </a:extLst>
          </p:cNvPr>
          <p:cNvSpPr/>
          <p:nvPr/>
        </p:nvSpPr>
        <p:spPr>
          <a:xfrm>
            <a:off x="6588444" y="1119791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5DDFCE-5C63-47E9-804D-9950DCA0ADEC}"/>
              </a:ext>
            </a:extLst>
          </p:cNvPr>
          <p:cNvSpPr/>
          <p:nvPr/>
        </p:nvSpPr>
        <p:spPr>
          <a:xfrm>
            <a:off x="6863521" y="1300613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126021006, 020017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두드러짐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4C9534-1DD4-4F00-BF49-973C0BBB76D1}"/>
              </a:ext>
            </a:extLst>
          </p:cNvPr>
          <p:cNvSpPr/>
          <p:nvPr/>
        </p:nvSpPr>
        <p:spPr>
          <a:xfrm>
            <a:off x="6846010" y="1821467"/>
            <a:ext cx="2998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해당코드의 업종설명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6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업종별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46768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327590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여전히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미만의 비율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848444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비중이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0.1%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매우 낮음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업종에 따른 연관성을 찾기 어려움 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28" y="1119791"/>
            <a:ext cx="3863589" cy="552547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264459" y="3221058"/>
            <a:ext cx="0" cy="17349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>
            <a:cxnSpLocks/>
          </p:cNvCxnSpPr>
          <p:nvPr/>
        </p:nvCxnSpPr>
        <p:spPr>
          <a:xfrm>
            <a:off x="4833849" y="6521231"/>
            <a:ext cx="421732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6718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495992"/>
            <a:ext cx="299810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업종과 출동신호 간의 </a:t>
            </a:r>
            <a:endParaRPr lang="en-US" altLang="ko-KR" sz="16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연관성을 찾기 어려움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CDB6BA-6BF8-4E97-83BE-7976FD814510}"/>
              </a:ext>
            </a:extLst>
          </p:cNvPr>
          <p:cNvSpPr/>
          <p:nvPr/>
        </p:nvSpPr>
        <p:spPr>
          <a:xfrm>
            <a:off x="6588444" y="1119791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5DDFCE-5C63-47E9-804D-9950DCA0ADEC}"/>
              </a:ext>
            </a:extLst>
          </p:cNvPr>
          <p:cNvSpPr/>
          <p:nvPr/>
        </p:nvSpPr>
        <p:spPr>
          <a:xfrm>
            <a:off x="6863521" y="1300613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중분류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007, 008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두드러짐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4C9534-1DD4-4F00-BF49-973C0BBB76D1}"/>
              </a:ext>
            </a:extLst>
          </p:cNvPr>
          <p:cNvSpPr/>
          <p:nvPr/>
        </p:nvSpPr>
        <p:spPr>
          <a:xfrm>
            <a:off x="6846010" y="1821467"/>
            <a:ext cx="2998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해당코드의 업종설명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56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46768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327590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미만의 비율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848444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비중이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0.1%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매우 낮음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따른 연관성을 찾기 어려움 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28" y="1154698"/>
            <a:ext cx="3863589" cy="548401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264459" y="1526630"/>
            <a:ext cx="0" cy="17349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>
            <a:cxnSpLocks/>
          </p:cNvCxnSpPr>
          <p:nvPr/>
        </p:nvCxnSpPr>
        <p:spPr>
          <a:xfrm>
            <a:off x="5104661" y="6485719"/>
            <a:ext cx="168676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6718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495992"/>
            <a:ext cx="299810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지역과 출동신호 간의 </a:t>
            </a:r>
            <a:endParaRPr lang="en-US" altLang="ko-KR" sz="16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연관성을 찾기 어려움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CDB6BA-6BF8-4E97-83BE-7976FD814510}"/>
              </a:ext>
            </a:extLst>
          </p:cNvPr>
          <p:cNvSpPr/>
          <p:nvPr/>
        </p:nvSpPr>
        <p:spPr>
          <a:xfrm>
            <a:off x="6588444" y="1119791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5DDFCE-5C63-47E9-804D-9950DCA0ADEC}"/>
              </a:ext>
            </a:extLst>
          </p:cNvPr>
          <p:cNvSpPr/>
          <p:nvPr/>
        </p:nvSpPr>
        <p:spPr>
          <a:xfrm>
            <a:off x="6863521" y="1300613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상대적 높은 비율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4C9534-1DD4-4F00-BF49-973C0BBB76D1}"/>
              </a:ext>
            </a:extLst>
          </p:cNvPr>
          <p:cNvSpPr/>
          <p:nvPr/>
        </p:nvSpPr>
        <p:spPr>
          <a:xfrm>
            <a:off x="6846010" y="1821467"/>
            <a:ext cx="2998101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광역시 기준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13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46768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327590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미만의 비율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848444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비중이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0.1%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매우 낮음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따른 연관성을 찾기 어려움 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28" y="1154698"/>
            <a:ext cx="3863589" cy="548401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264459" y="1526630"/>
            <a:ext cx="0" cy="17349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>
            <a:cxnSpLocks/>
          </p:cNvCxnSpPr>
          <p:nvPr/>
        </p:nvCxnSpPr>
        <p:spPr>
          <a:xfrm>
            <a:off x="5104661" y="6485719"/>
            <a:ext cx="168676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6718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495992"/>
            <a:ext cx="299810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지역과 출동신호 간의 </a:t>
            </a:r>
            <a:endParaRPr lang="en-US" altLang="ko-KR" sz="16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연관성을 찾기 어려움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CDB6BA-6BF8-4E97-83BE-7976FD814510}"/>
              </a:ext>
            </a:extLst>
          </p:cNvPr>
          <p:cNvSpPr/>
          <p:nvPr/>
        </p:nvSpPr>
        <p:spPr>
          <a:xfrm>
            <a:off x="6588444" y="1119791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5DDFCE-5C63-47E9-804D-9950DCA0ADEC}"/>
              </a:ext>
            </a:extLst>
          </p:cNvPr>
          <p:cNvSpPr/>
          <p:nvPr/>
        </p:nvSpPr>
        <p:spPr>
          <a:xfrm>
            <a:off x="6863521" y="1300613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상대적 높은 비율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4C9534-1DD4-4F00-BF49-973C0BBB76D1}"/>
              </a:ext>
            </a:extLst>
          </p:cNvPr>
          <p:cNvSpPr/>
          <p:nvPr/>
        </p:nvSpPr>
        <p:spPr>
          <a:xfrm>
            <a:off x="6846010" y="1821467"/>
            <a:ext cx="2998101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광역시 기준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8EB05-E043-4061-B31E-AF834DED62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26B167-53EF-4B4A-B528-9AF6D7DC8FDE}"/>
              </a:ext>
            </a:extLst>
          </p:cNvPr>
          <p:cNvSpPr/>
          <p:nvPr/>
        </p:nvSpPr>
        <p:spPr>
          <a:xfrm>
            <a:off x="554181" y="394746"/>
            <a:ext cx="11259127" cy="5985490"/>
          </a:xfrm>
          <a:prstGeom prst="rect">
            <a:avLst/>
          </a:prstGeom>
          <a:solidFill>
            <a:schemeClr val="bg2">
              <a:lumMod val="50000"/>
              <a:alpha val="83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B63713-D849-4BCD-967B-6539B7529BA0}"/>
              </a:ext>
            </a:extLst>
          </p:cNvPr>
          <p:cNvSpPr/>
          <p:nvPr/>
        </p:nvSpPr>
        <p:spPr>
          <a:xfrm>
            <a:off x="997526" y="968114"/>
            <a:ext cx="10427855" cy="5211013"/>
          </a:xfrm>
          <a:prstGeom prst="rect">
            <a:avLst/>
          </a:prstGeom>
          <a:solidFill>
            <a:schemeClr val="bg2">
              <a:lumMod val="75000"/>
              <a:alpha val="71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C75D80-8F6E-4BCA-8D17-D30EA3360EB4}"/>
              </a:ext>
            </a:extLst>
          </p:cNvPr>
          <p:cNvSpPr/>
          <p:nvPr/>
        </p:nvSpPr>
        <p:spPr>
          <a:xfrm>
            <a:off x="2038846" y="1700121"/>
            <a:ext cx="8185807" cy="3319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4ABD9E-5398-47C9-B2C9-38D573DDF2B4}"/>
              </a:ext>
            </a:extLst>
          </p:cNvPr>
          <p:cNvSpPr/>
          <p:nvPr/>
        </p:nvSpPr>
        <p:spPr>
          <a:xfrm>
            <a:off x="3241343" y="2642860"/>
            <a:ext cx="6037917" cy="15421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4329D2-7D50-44C5-A11E-20917D1F0F10}"/>
              </a:ext>
            </a:extLst>
          </p:cNvPr>
          <p:cNvSpPr/>
          <p:nvPr/>
        </p:nvSpPr>
        <p:spPr>
          <a:xfrm>
            <a:off x="3608255" y="2868626"/>
            <a:ext cx="5334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  <a:r>
              <a:rPr lang="en-US" altLang="ko-KR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신호코드</a:t>
            </a:r>
            <a:r>
              <a:rPr lang="en-US" altLang="ko-KR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감지기코드</a:t>
            </a:r>
            <a:r>
              <a:rPr lang="en-US" altLang="ko-KR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</a:t>
            </a:r>
            <a:endParaRPr lang="en-US" altLang="ko-KR" sz="2000" b="1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유의미한 변수로 판단</a:t>
            </a:r>
            <a:r>
              <a:rPr lang="en-US" altLang="ko-KR" sz="2000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5A3306-AE3A-4F50-8D60-1FE21A6CBCC9}"/>
              </a:ext>
            </a:extLst>
          </p:cNvPr>
          <p:cNvSpPr/>
          <p:nvPr/>
        </p:nvSpPr>
        <p:spPr>
          <a:xfrm>
            <a:off x="3608255" y="3528981"/>
            <a:ext cx="533425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파생변수 생성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03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A71457C-5985-4F41-ACCB-B503E5E672B8}"/>
              </a:ext>
            </a:extLst>
          </p:cNvPr>
          <p:cNvSpPr txBox="1"/>
          <p:nvPr/>
        </p:nvSpPr>
        <p:spPr>
          <a:xfrm>
            <a:off x="710486" y="1739650"/>
            <a:ext cx="153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학습데이터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F9783-4773-4F90-9582-2E7250830079}"/>
              </a:ext>
            </a:extLst>
          </p:cNvPr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모델링 시도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6C1D1-8A6E-40D0-AE43-E10F3B5E55BC}"/>
              </a:ext>
            </a:extLst>
          </p:cNvPr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LSTM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B469D5-8237-4100-8F1A-310D8F73859A}"/>
              </a:ext>
            </a:extLst>
          </p:cNvPr>
          <p:cNvGrpSpPr/>
          <p:nvPr/>
        </p:nvGrpSpPr>
        <p:grpSpPr>
          <a:xfrm>
            <a:off x="3648136" y="2145972"/>
            <a:ext cx="7324665" cy="3029709"/>
            <a:chOff x="3168741" y="1702089"/>
            <a:chExt cx="7728479" cy="261846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0493CB-BDA9-49E3-995E-FD1BD5E0F197}"/>
                </a:ext>
              </a:extLst>
            </p:cNvPr>
            <p:cNvGrpSpPr/>
            <p:nvPr/>
          </p:nvGrpSpPr>
          <p:grpSpPr>
            <a:xfrm>
              <a:off x="3168741" y="1702089"/>
              <a:ext cx="7728479" cy="2618465"/>
              <a:chOff x="1948921" y="1702089"/>
              <a:chExt cx="7728479" cy="261846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9AD4BD-C4FA-47A5-8341-C546C0D53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48921" y="1702089"/>
                <a:ext cx="7728479" cy="2618465"/>
              </a:xfrm>
              <a:prstGeom prst="rect">
                <a:avLst/>
              </a:prstGeom>
            </p:spPr>
          </p:pic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AAFEB4E7-43E9-4D0C-88A0-05A3A2E77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1933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90729ACF-619F-49ED-A859-B6FF9275C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600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81D78C6-9D9E-4717-8E43-C6E9609E93EC}"/>
                </a:ext>
              </a:extLst>
            </p:cNvPr>
            <p:cNvCxnSpPr/>
            <p:nvPr/>
          </p:nvCxnSpPr>
          <p:spPr>
            <a:xfrm>
              <a:off x="42424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81A0BA0-EA39-4ADF-ABF9-5E44E607B46E}"/>
                </a:ext>
              </a:extLst>
            </p:cNvPr>
            <p:cNvCxnSpPr/>
            <p:nvPr/>
          </p:nvCxnSpPr>
          <p:spPr>
            <a:xfrm>
              <a:off x="107702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E90E14-33B8-4283-B4D6-6A38C58F84D5}"/>
              </a:ext>
            </a:extLst>
          </p:cNvPr>
          <p:cNvSpPr/>
          <p:nvPr/>
        </p:nvSpPr>
        <p:spPr>
          <a:xfrm>
            <a:off x="576805" y="2172347"/>
            <a:ext cx="2704635" cy="300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1C9C4D-3420-4EC1-8E62-DF38323A16A3}"/>
              </a:ext>
            </a:extLst>
          </p:cNvPr>
          <p:cNvSpPr/>
          <p:nvPr/>
        </p:nvSpPr>
        <p:spPr>
          <a:xfrm>
            <a:off x="725810" y="2565988"/>
            <a:ext cx="2389434" cy="85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서비스번호 별 출동사건 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과거의 징후나 변화를 파악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조건에 맞지않을 경우 학습데이터 제외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A91AAB-52F4-4110-9974-5B3F5E270CF0}"/>
              </a:ext>
            </a:extLst>
          </p:cNvPr>
          <p:cNvSpPr/>
          <p:nvPr/>
        </p:nvSpPr>
        <p:spPr>
          <a:xfrm>
            <a:off x="725810" y="3675494"/>
            <a:ext cx="2389434" cy="110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데이터로부터 규칙성을 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 미만은 변화를 파악하기에 짧고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건이상은 조건에 충족하는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서비스번호가 많지 않음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67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576D27-A063-451F-B4D4-08671287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6" y="2172348"/>
            <a:ext cx="7252375" cy="300333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F9783-4773-4F90-9582-2E7250830079}"/>
              </a:ext>
            </a:extLst>
          </p:cNvPr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모델링 시도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FEB4E7-43E9-4D0C-88A0-05A3A2E77AE7}"/>
              </a:ext>
            </a:extLst>
          </p:cNvPr>
          <p:cNvCxnSpPr>
            <a:cxnSpLocks/>
          </p:cNvCxnSpPr>
          <p:nvPr/>
        </p:nvCxnSpPr>
        <p:spPr>
          <a:xfrm>
            <a:off x="7992952" y="2543355"/>
            <a:ext cx="0" cy="1191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729ACF-619F-49ED-A859-B6FF9275CAFA}"/>
              </a:ext>
            </a:extLst>
          </p:cNvPr>
          <p:cNvCxnSpPr>
            <a:cxnSpLocks/>
          </p:cNvCxnSpPr>
          <p:nvPr/>
        </p:nvCxnSpPr>
        <p:spPr>
          <a:xfrm>
            <a:off x="1938547" y="2543355"/>
            <a:ext cx="0" cy="1191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1D78C6-9D9E-4717-8E43-C6E9609E93EC}"/>
              </a:ext>
            </a:extLst>
          </p:cNvPr>
          <p:cNvCxnSpPr/>
          <p:nvPr/>
        </p:nvCxnSpPr>
        <p:spPr>
          <a:xfrm>
            <a:off x="1938547" y="3979647"/>
            <a:ext cx="0" cy="113638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1A0BA0-EA39-4ADF-ABF9-5E44E607B46E}"/>
              </a:ext>
            </a:extLst>
          </p:cNvPr>
          <p:cNvCxnSpPr/>
          <p:nvPr/>
        </p:nvCxnSpPr>
        <p:spPr>
          <a:xfrm>
            <a:off x="8000977" y="3979647"/>
            <a:ext cx="0" cy="113638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6C1D1-8A6E-40D0-AE43-E10F3B5E55BC}"/>
              </a:ext>
            </a:extLst>
          </p:cNvPr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LSTM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CFB5F-28ED-4D4B-9BBC-A9D59E195FF3}"/>
              </a:ext>
            </a:extLst>
          </p:cNvPr>
          <p:cNvSpPr txBox="1"/>
          <p:nvPr/>
        </p:nvSpPr>
        <p:spPr>
          <a:xfrm>
            <a:off x="762887" y="1739650"/>
            <a:ext cx="169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학습데이터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342CF9-A7E6-43B4-9375-BB9B53335AB6}"/>
              </a:ext>
            </a:extLst>
          </p:cNvPr>
          <p:cNvSpPr/>
          <p:nvPr/>
        </p:nvSpPr>
        <p:spPr>
          <a:xfrm>
            <a:off x="8511393" y="2172347"/>
            <a:ext cx="2975099" cy="300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0EED6-2D1C-41B4-8AA7-524EDC509395}"/>
              </a:ext>
            </a:extLst>
          </p:cNvPr>
          <p:cNvSpPr/>
          <p:nvPr/>
        </p:nvSpPr>
        <p:spPr>
          <a:xfrm>
            <a:off x="8676159" y="2565988"/>
            <a:ext cx="2628377" cy="85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출동사건이 없는 서비스번호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과거의 징후나 변화를 파악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조건에 맞지않을 경우 학습데이터 제외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AE7226-3E72-424F-9861-D03D8850E69D}"/>
              </a:ext>
            </a:extLst>
          </p:cNvPr>
          <p:cNvSpPr/>
          <p:nvPr/>
        </p:nvSpPr>
        <p:spPr>
          <a:xfrm>
            <a:off x="8676159" y="3675494"/>
            <a:ext cx="2628377" cy="140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출동사건 서비스번호와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비출동사례 서비스번호의 차이 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차이를 구분하여 과거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건의 정보를 통해 현재 출동여부 예측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64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F9783-4773-4F90-9582-2E7250830079}"/>
              </a:ext>
            </a:extLst>
          </p:cNvPr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모델링 시도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6C66A9-5A38-4F68-8F0F-66E107D6F1A7}"/>
              </a:ext>
            </a:extLst>
          </p:cNvPr>
          <p:cNvGrpSpPr/>
          <p:nvPr/>
        </p:nvGrpSpPr>
        <p:grpSpPr>
          <a:xfrm>
            <a:off x="1481387" y="3918557"/>
            <a:ext cx="6398287" cy="2649641"/>
            <a:chOff x="781916" y="2172348"/>
            <a:chExt cx="7252375" cy="300333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4576D27-A063-451F-B4D4-08671287A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916" y="2172348"/>
              <a:ext cx="7252375" cy="3003334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AFEB4E7-43E9-4D0C-88A0-05A3A2E77AE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952" y="2543355"/>
              <a:ext cx="0" cy="119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0729ACF-619F-49ED-A859-B6FF9275CAFA}"/>
                </a:ext>
              </a:extLst>
            </p:cNvPr>
            <p:cNvCxnSpPr>
              <a:cxnSpLocks/>
            </p:cNvCxnSpPr>
            <p:nvPr/>
          </p:nvCxnSpPr>
          <p:spPr>
            <a:xfrm>
              <a:off x="1938547" y="2543355"/>
              <a:ext cx="0" cy="119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81D78C6-9D9E-4717-8E43-C6E9609E93EC}"/>
                </a:ext>
              </a:extLst>
            </p:cNvPr>
            <p:cNvCxnSpPr/>
            <p:nvPr/>
          </p:nvCxnSpPr>
          <p:spPr>
            <a:xfrm>
              <a:off x="1938547" y="3979647"/>
              <a:ext cx="0" cy="113638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81A0BA0-EA39-4ADF-ABF9-5E44E607B46E}"/>
                </a:ext>
              </a:extLst>
            </p:cNvPr>
            <p:cNvCxnSpPr/>
            <p:nvPr/>
          </p:nvCxnSpPr>
          <p:spPr>
            <a:xfrm>
              <a:off x="8000977" y="3979647"/>
              <a:ext cx="0" cy="113638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6C1D1-8A6E-40D0-AE43-E10F3B5E55BC}"/>
              </a:ext>
            </a:extLst>
          </p:cNvPr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LSTM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86465E-B7C0-473F-81C4-617D6F1FDC4E}"/>
              </a:ext>
            </a:extLst>
          </p:cNvPr>
          <p:cNvGrpSpPr/>
          <p:nvPr/>
        </p:nvGrpSpPr>
        <p:grpSpPr>
          <a:xfrm>
            <a:off x="1670184" y="1092108"/>
            <a:ext cx="6204307" cy="2566294"/>
            <a:chOff x="3168741" y="1702089"/>
            <a:chExt cx="7728479" cy="261846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B330CB-E283-49DF-A479-062EF0B27542}"/>
                </a:ext>
              </a:extLst>
            </p:cNvPr>
            <p:cNvGrpSpPr/>
            <p:nvPr/>
          </p:nvGrpSpPr>
          <p:grpSpPr>
            <a:xfrm>
              <a:off x="3168741" y="1702089"/>
              <a:ext cx="7728479" cy="2618465"/>
              <a:chOff x="1948921" y="1702089"/>
              <a:chExt cx="7728479" cy="2618465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2321951-FF0A-413F-A0B1-F070A618F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8921" y="1702089"/>
                <a:ext cx="7728479" cy="2618465"/>
              </a:xfrm>
              <a:prstGeom prst="rect">
                <a:avLst/>
              </a:prstGeom>
            </p:spPr>
          </p:pic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ADA6BC91-8E06-45F6-AEF2-15D862E3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1933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CAC0734-D93E-4112-8387-B48ADE458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600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D3D8A4-EE22-45CA-BFEE-2918BF172128}"/>
                </a:ext>
              </a:extLst>
            </p:cNvPr>
            <p:cNvCxnSpPr/>
            <p:nvPr/>
          </p:nvCxnSpPr>
          <p:spPr>
            <a:xfrm>
              <a:off x="42424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80A69F5-5BB9-4706-BEE2-330EB1F68664}"/>
                </a:ext>
              </a:extLst>
            </p:cNvPr>
            <p:cNvCxnSpPr/>
            <p:nvPr/>
          </p:nvCxnSpPr>
          <p:spPr>
            <a:xfrm>
              <a:off x="107702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DA3517E-D127-406F-AEC4-A4BFB1DE5260}"/>
              </a:ext>
            </a:extLst>
          </p:cNvPr>
          <p:cNvCxnSpPr>
            <a:stCxn id="24" idx="1"/>
            <a:endCxn id="2" idx="1"/>
          </p:cNvCxnSpPr>
          <p:nvPr/>
        </p:nvCxnSpPr>
        <p:spPr>
          <a:xfrm rot="10800000" flipV="1">
            <a:off x="1481388" y="2375254"/>
            <a:ext cx="188797" cy="2868123"/>
          </a:xfrm>
          <a:prstGeom prst="bentConnector3">
            <a:avLst>
              <a:gd name="adj1" fmla="val 221082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C07FB3D4-6A6E-4AF8-ACA7-9C6E023C9280}"/>
              </a:ext>
            </a:extLst>
          </p:cNvPr>
          <p:cNvSpPr/>
          <p:nvPr/>
        </p:nvSpPr>
        <p:spPr>
          <a:xfrm>
            <a:off x="988290" y="3512958"/>
            <a:ext cx="511569" cy="511569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04093-71AA-49B0-9CE5-44C609FD21ED}"/>
              </a:ext>
            </a:extLst>
          </p:cNvPr>
          <p:cNvSpPr/>
          <p:nvPr/>
        </p:nvSpPr>
        <p:spPr>
          <a:xfrm>
            <a:off x="8307565" y="2286035"/>
            <a:ext cx="2704635" cy="3010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통합 후</a:t>
            </a:r>
            <a:endParaRPr lang="en-US" altLang="ko-KR" b="1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표준화 </a:t>
            </a:r>
            <a:endParaRPr lang="en-US" altLang="ko-KR" b="1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68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8A9558-16F8-47C8-8D76-E3E72F76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71" y="2672944"/>
            <a:ext cx="3185594" cy="1801278"/>
          </a:xfrm>
          <a:prstGeom prst="rect">
            <a:avLst/>
          </a:prstGeom>
          <a:ln>
            <a:solidFill>
              <a:srgbClr val="595959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71457C-5985-4F41-ACCB-B503E5E672B8}"/>
              </a:ext>
            </a:extLst>
          </p:cNvPr>
          <p:cNvSpPr txBox="1"/>
          <p:nvPr/>
        </p:nvSpPr>
        <p:spPr>
          <a:xfrm>
            <a:off x="470788" y="1295767"/>
            <a:ext cx="153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학습데이터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2000EF6-02D6-4B30-849A-31FD92CF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089" y="4589173"/>
            <a:ext cx="3345318" cy="1911047"/>
          </a:xfrm>
          <a:prstGeom prst="rect">
            <a:avLst/>
          </a:prstGeom>
        </p:spPr>
      </p:pic>
      <p:pic>
        <p:nvPicPr>
          <p:cNvPr id="15" name="Picture 2" descr="TtfMs.jpg (755Ã567)">
            <a:extLst>
              <a:ext uri="{FF2B5EF4-FFF2-40B4-BE49-F238E27FC236}">
                <a16:creationId xmlns:a16="http://schemas.microsoft.com/office/drawing/2014/main" id="{45FB342B-CEEA-488E-8720-BF1D235C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95" y="3840777"/>
            <a:ext cx="2630778" cy="1975697"/>
          </a:xfrm>
          <a:prstGeom prst="rect">
            <a:avLst/>
          </a:prstGeom>
          <a:noFill/>
          <a:ln>
            <a:solidFill>
              <a:srgbClr val="5959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1282F43-7197-4A70-B20B-0CC3EDA89CAB}"/>
              </a:ext>
            </a:extLst>
          </p:cNvPr>
          <p:cNvSpPr txBox="1"/>
          <p:nvPr/>
        </p:nvSpPr>
        <p:spPr>
          <a:xfrm>
            <a:off x="4807871" y="2271672"/>
            <a:ext cx="153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학습모델구현</a:t>
            </a:r>
            <a:endParaRPr lang="ko-KR" altLang="en-US" sz="1400" dirty="0">
              <a:solidFill>
                <a:srgbClr val="59595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FB0F4-4608-40BE-9F71-371E290EA5B8}"/>
              </a:ext>
            </a:extLst>
          </p:cNvPr>
          <p:cNvSpPr txBox="1"/>
          <p:nvPr/>
        </p:nvSpPr>
        <p:spPr>
          <a:xfrm>
            <a:off x="8376089" y="4171055"/>
            <a:ext cx="153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오경보확률</a:t>
            </a:r>
            <a:r>
              <a:rPr lang="ko-KR" altLang="en-US" sz="1400" dirty="0">
                <a:solidFill>
                  <a:srgbClr val="59595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7B95057-E992-43DF-9D87-71E1046F2B2B}"/>
              </a:ext>
            </a:extLst>
          </p:cNvPr>
          <p:cNvCxnSpPr>
            <a:cxnSpLocks/>
            <a:stCxn id="20" idx="2"/>
            <a:endCxn id="15" idx="1"/>
          </p:cNvCxnSpPr>
          <p:nvPr/>
        </p:nvCxnSpPr>
        <p:spPr>
          <a:xfrm rot="16200000" flipH="1">
            <a:off x="3784640" y="3422770"/>
            <a:ext cx="182363" cy="2629347"/>
          </a:xfrm>
          <a:prstGeom prst="bentConnector2">
            <a:avLst/>
          </a:prstGeom>
          <a:ln w="31750">
            <a:solidFill>
              <a:srgbClr val="01BCB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0D94225-AEC0-44C2-80D6-037823CEC382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7821273" y="4828626"/>
            <a:ext cx="554816" cy="716071"/>
          </a:xfrm>
          <a:prstGeom prst="bentConnector3">
            <a:avLst>
              <a:gd name="adj1" fmla="val 50000"/>
            </a:avLst>
          </a:prstGeom>
          <a:ln w="31750">
            <a:solidFill>
              <a:srgbClr val="01BCB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F9783-4773-4F90-9582-2E7250830079}"/>
              </a:ext>
            </a:extLst>
          </p:cNvPr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모델링 시도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6C1D1-8A6E-40D0-AE43-E10F3B5E55BC}"/>
              </a:ext>
            </a:extLst>
          </p:cNvPr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LSTM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BF6923-0763-4C5E-BEE7-39EBA275995A}"/>
              </a:ext>
            </a:extLst>
          </p:cNvPr>
          <p:cNvGrpSpPr/>
          <p:nvPr/>
        </p:nvGrpSpPr>
        <p:grpSpPr>
          <a:xfrm>
            <a:off x="641008" y="3055937"/>
            <a:ext cx="3840280" cy="1590326"/>
            <a:chOff x="781916" y="2172348"/>
            <a:chExt cx="7252375" cy="300333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D9AE82B-BF01-4E99-ACBE-1417B57B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916" y="2172348"/>
              <a:ext cx="7252375" cy="3003334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AEAAA6C-05F5-4AAA-90CD-A8BC55FC095C}"/>
                </a:ext>
              </a:extLst>
            </p:cNvPr>
            <p:cNvCxnSpPr>
              <a:cxnSpLocks/>
            </p:cNvCxnSpPr>
            <p:nvPr/>
          </p:nvCxnSpPr>
          <p:spPr>
            <a:xfrm>
              <a:off x="7992952" y="2543355"/>
              <a:ext cx="0" cy="119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CA7DE55-F87E-470C-B414-8ECB8097B4B4}"/>
                </a:ext>
              </a:extLst>
            </p:cNvPr>
            <p:cNvCxnSpPr>
              <a:cxnSpLocks/>
            </p:cNvCxnSpPr>
            <p:nvPr/>
          </p:nvCxnSpPr>
          <p:spPr>
            <a:xfrm>
              <a:off x="1938547" y="2543355"/>
              <a:ext cx="0" cy="119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24B9914-A812-4553-8730-0AD5C3CCEE0E}"/>
                </a:ext>
              </a:extLst>
            </p:cNvPr>
            <p:cNvCxnSpPr/>
            <p:nvPr/>
          </p:nvCxnSpPr>
          <p:spPr>
            <a:xfrm>
              <a:off x="1938547" y="3979647"/>
              <a:ext cx="0" cy="113638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15DF05A-3572-4895-9C38-8D8FCBF5C67F}"/>
                </a:ext>
              </a:extLst>
            </p:cNvPr>
            <p:cNvCxnSpPr/>
            <p:nvPr/>
          </p:nvCxnSpPr>
          <p:spPr>
            <a:xfrm>
              <a:off x="8000977" y="3979647"/>
              <a:ext cx="0" cy="113638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A1705-8D94-4F7D-94E2-D7D7CF5B3C90}"/>
              </a:ext>
            </a:extLst>
          </p:cNvPr>
          <p:cNvGrpSpPr/>
          <p:nvPr/>
        </p:nvGrpSpPr>
        <p:grpSpPr>
          <a:xfrm>
            <a:off x="792861" y="1729401"/>
            <a:ext cx="3723852" cy="1540301"/>
            <a:chOff x="3168741" y="1702089"/>
            <a:chExt cx="7728479" cy="261846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5C3F5F0-19C0-463E-88EC-5FA38CF6D493}"/>
                </a:ext>
              </a:extLst>
            </p:cNvPr>
            <p:cNvGrpSpPr/>
            <p:nvPr/>
          </p:nvGrpSpPr>
          <p:grpSpPr>
            <a:xfrm>
              <a:off x="3168741" y="1702089"/>
              <a:ext cx="7728479" cy="2618465"/>
              <a:chOff x="1948921" y="1702089"/>
              <a:chExt cx="7728479" cy="2618465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76DE99C9-8180-4D8F-B2D6-2560A5C3F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8921" y="1702089"/>
                <a:ext cx="7728479" cy="2618465"/>
              </a:xfrm>
              <a:prstGeom prst="rect">
                <a:avLst/>
              </a:prstGeom>
            </p:spPr>
          </p:pic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B8DE878-5C3F-4E04-A54D-CDA412E39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1933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521D25D5-2EAE-4E2E-9B77-815D53F54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600" y="1967533"/>
                <a:ext cx="0" cy="102966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D9708F8-014E-4949-A3A0-F2B807B50813}"/>
                </a:ext>
              </a:extLst>
            </p:cNvPr>
            <p:cNvCxnSpPr/>
            <p:nvPr/>
          </p:nvCxnSpPr>
          <p:spPr>
            <a:xfrm>
              <a:off x="42424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9B18B8C-338F-4E89-A60F-CCFD2BCAE8B5}"/>
                </a:ext>
              </a:extLst>
            </p:cNvPr>
            <p:cNvCxnSpPr/>
            <p:nvPr/>
          </p:nvCxnSpPr>
          <p:spPr>
            <a:xfrm>
              <a:off x="10770220" y="3208867"/>
              <a:ext cx="0" cy="98213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48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760435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 err="1">
                <a:solidFill>
                  <a:srgbClr val="44546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데이터전처리</a:t>
            </a:r>
            <a:endParaRPr lang="en-US" altLang="ko-KR" sz="1000" i="1" dirty="0">
              <a:solidFill>
                <a:srgbClr val="44546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9180" y="2049915"/>
            <a:ext cx="2704635" cy="72135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테스트신호 제거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69180" y="2049915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69180" y="2999485"/>
            <a:ext cx="2704635" cy="3073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555866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금융시설 데이터 제거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55866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55866" y="2999486"/>
            <a:ext cx="2704635" cy="1499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651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금융시설</a:t>
            </a:r>
            <a:endParaRPr lang="en-US" altLang="ko-KR" sz="14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 </a:t>
            </a:r>
            <a:r>
              <a:rPr lang="ko-KR" altLang="en-US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업종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ATMS,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서한공중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서한전용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서한인터넷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782494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학습데이터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LABELING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782494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782494" y="4700187"/>
            <a:ext cx="2704635" cy="1372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출동 레이블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=1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오경보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레이블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0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555866" y="4601029"/>
            <a:ext cx="2704635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704871" y="4833127"/>
            <a:ext cx="2389434" cy="901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금융시설</a:t>
            </a:r>
            <a:endParaRPr lang="en-US" altLang="ko-KR" sz="14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업종코드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회선코드 확인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시중은행영업장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시중은행금고실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B4CD8-076F-4904-ABA5-E24C6C415F38}"/>
              </a:ext>
            </a:extLst>
          </p:cNvPr>
          <p:cNvSpPr/>
          <p:nvPr/>
        </p:nvSpPr>
        <p:spPr>
          <a:xfrm>
            <a:off x="4826780" y="3312735"/>
            <a:ext cx="2389434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개통일자와 비교</a:t>
            </a:r>
            <a:endParaRPr lang="en-US" altLang="ko-KR" sz="14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개통일자 이전 신호 제거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A8F2F9-0712-426B-B8C6-D27F37D2FCD8}"/>
              </a:ext>
            </a:extLst>
          </p:cNvPr>
          <p:cNvSpPr/>
          <p:nvPr/>
        </p:nvSpPr>
        <p:spPr>
          <a:xfrm>
            <a:off x="4826780" y="4379199"/>
            <a:ext cx="2389434" cy="942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신호명</a:t>
            </a:r>
            <a:r>
              <a:rPr lang="ko-KR" altLang="en-US" sz="1400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</a:t>
            </a:r>
            <a:endParaRPr lang="en-US" altLang="ko-KR" sz="14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700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개통일자 이후의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시공개통 데이터 제거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354AD-224A-404F-ABEE-D4BC723E45AD}"/>
              </a:ext>
            </a:extLst>
          </p:cNvPr>
          <p:cNvSpPr/>
          <p:nvPr/>
        </p:nvSpPr>
        <p:spPr>
          <a:xfrm>
            <a:off x="7782494" y="3004089"/>
            <a:ext cx="2704635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76C40F-880B-48D2-BDA7-EE82FFF7D458}"/>
              </a:ext>
            </a:extLst>
          </p:cNvPr>
          <p:cNvSpPr/>
          <p:nvPr/>
        </p:nvSpPr>
        <p:spPr>
          <a:xfrm>
            <a:off x="7931499" y="3184911"/>
            <a:ext cx="2389434" cy="598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 콜 이전 데이터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 콜 전 신호에서 징후가 있었는지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D8BB86-969C-4AAA-9A5B-7A8652787C1C}"/>
              </a:ext>
            </a:extLst>
          </p:cNvPr>
          <p:cNvSpPr/>
          <p:nvPr/>
        </p:nvSpPr>
        <p:spPr>
          <a:xfrm>
            <a:off x="7931499" y="3752906"/>
            <a:ext cx="2389434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출동결과 코드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출동결과 실제 위험 상황여부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30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7601632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176278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시간별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91" y="1062338"/>
            <a:ext cx="7286963" cy="39619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2531291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3094182" y="5371156"/>
            <a:ext cx="256770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7, 8, 9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주로 발생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DF554A-2690-4131-818D-271A6FC5F920}"/>
              </a:ext>
            </a:extLst>
          </p:cNvPr>
          <p:cNvSpPr/>
          <p:nvPr/>
        </p:nvSpPr>
        <p:spPr>
          <a:xfrm>
            <a:off x="4904509" y="1365974"/>
            <a:ext cx="877454" cy="348311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253544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528621" y="5371156"/>
            <a:ext cx="2980591" cy="75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야간보다 주간에 발생빈도가 높음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4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7601632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176278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일별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60" y="1062338"/>
            <a:ext cx="7074824" cy="39619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2531291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2946400" y="5371156"/>
            <a:ext cx="27154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10, 17, 24 31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주로 발생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253544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528621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월초보다 월말에 빈도가 높아진다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EB658-F7D9-4828-AE78-F105640B1458}"/>
              </a:ext>
            </a:extLst>
          </p:cNvPr>
          <p:cNvSpPr/>
          <p:nvPr/>
        </p:nvSpPr>
        <p:spPr>
          <a:xfrm>
            <a:off x="2946400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날짜는 모두 토요일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733309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전반적 상승세 확인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AC57F3-546D-4910-9147-C605A02F35EC}"/>
              </a:ext>
            </a:extLst>
          </p:cNvPr>
          <p:cNvCxnSpPr>
            <a:cxnSpLocks/>
          </p:cNvCxnSpPr>
          <p:nvPr/>
        </p:nvCxnSpPr>
        <p:spPr>
          <a:xfrm flipV="1">
            <a:off x="3140364" y="1995055"/>
            <a:ext cx="6197600" cy="70196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535CA54-63A3-42E2-82EB-2C53C98F5A82}"/>
              </a:ext>
            </a:extLst>
          </p:cNvPr>
          <p:cNvCxnSpPr/>
          <p:nvPr/>
        </p:nvCxnSpPr>
        <p:spPr>
          <a:xfrm>
            <a:off x="5003800" y="1676864"/>
            <a:ext cx="152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2E3E27-960A-466D-837C-2731B0E91410}"/>
              </a:ext>
            </a:extLst>
          </p:cNvPr>
          <p:cNvCxnSpPr/>
          <p:nvPr/>
        </p:nvCxnSpPr>
        <p:spPr>
          <a:xfrm>
            <a:off x="6481977" y="1713440"/>
            <a:ext cx="152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EDCC5D2-47C6-43D4-9EBB-129BF58FBE67}"/>
              </a:ext>
            </a:extLst>
          </p:cNvPr>
          <p:cNvCxnSpPr/>
          <p:nvPr/>
        </p:nvCxnSpPr>
        <p:spPr>
          <a:xfrm>
            <a:off x="7968935" y="1810976"/>
            <a:ext cx="152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944287B-8882-4B78-B0EF-9164B2B7985E}"/>
              </a:ext>
            </a:extLst>
          </p:cNvPr>
          <p:cNvCxnSpPr/>
          <p:nvPr/>
        </p:nvCxnSpPr>
        <p:spPr>
          <a:xfrm>
            <a:off x="9460536" y="1493984"/>
            <a:ext cx="152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7601632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176278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60" y="1142112"/>
            <a:ext cx="7074824" cy="38023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2531291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2946400" y="5371156"/>
            <a:ext cx="27154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토요일 압도적 우세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253544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528621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주말로 갈 수록 높아지는 경향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EB658-F7D9-4828-AE78-F105640B1458}"/>
              </a:ext>
            </a:extLst>
          </p:cNvPr>
          <p:cNvSpPr/>
          <p:nvPr/>
        </p:nvSpPr>
        <p:spPr>
          <a:xfrm>
            <a:off x="3140358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일요일은 가장 빈도가 적다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733309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 순 높아지는 빈도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5A4861-4096-40AC-B8BB-51FE1DCA13BF}"/>
              </a:ext>
            </a:extLst>
          </p:cNvPr>
          <p:cNvCxnSpPr/>
          <p:nvPr/>
        </p:nvCxnSpPr>
        <p:spPr>
          <a:xfrm>
            <a:off x="3380509" y="4793673"/>
            <a:ext cx="2382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6216176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76476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감지기코드별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4" y="1152145"/>
            <a:ext cx="7074823" cy="37822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1145835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1560944" y="5371156"/>
            <a:ext cx="27154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코드가 압도적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4868088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5143165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상대적 비율이 아님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EB658-F7D9-4828-AE78-F105640B1458}"/>
              </a:ext>
            </a:extLst>
          </p:cNvPr>
          <p:cNvSpPr/>
          <p:nvPr/>
        </p:nvSpPr>
        <p:spPr>
          <a:xfrm>
            <a:off x="1754902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세가지를 제외하면 미미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5347853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정확한 분석기준이 될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8353B1-08E1-4BF4-9079-12DF83F5F200}"/>
              </a:ext>
            </a:extLst>
          </p:cNvPr>
          <p:cNvSpPr/>
          <p:nvPr/>
        </p:nvSpPr>
        <p:spPr>
          <a:xfrm>
            <a:off x="1671780" y="1451313"/>
            <a:ext cx="304800" cy="335357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2734B-1903-4A4A-8C78-1DBCFBCF265E}"/>
              </a:ext>
            </a:extLst>
          </p:cNvPr>
          <p:cNvSpPr/>
          <p:nvPr/>
        </p:nvSpPr>
        <p:spPr>
          <a:xfrm>
            <a:off x="8898852" y="1152145"/>
            <a:ext cx="2822090" cy="5509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애초에 대부분의 데이터가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코드로 이루어 졌다면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상대적인 비율을 통해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유의성을 발견할 수 있다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DC862F-9EF0-4EAF-91C2-72050F272DB8}"/>
              </a:ext>
            </a:extLst>
          </p:cNvPr>
          <p:cNvSpPr/>
          <p:nvPr/>
        </p:nvSpPr>
        <p:spPr>
          <a:xfrm>
            <a:off x="9114049" y="2978246"/>
            <a:ext cx="2452349" cy="1012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출동해야 하는 케이스와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코드사이에 관계가 없다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4E886D-310B-4F71-9A4E-CE3E484F5B9E}"/>
              </a:ext>
            </a:extLst>
          </p:cNvPr>
          <p:cNvSpPr/>
          <p:nvPr/>
        </p:nvSpPr>
        <p:spPr>
          <a:xfrm>
            <a:off x="9114049" y="5124237"/>
            <a:ext cx="2452349" cy="1012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출동데이터 중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전체데이터 중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41D05B-B80E-4206-A4C4-21F85858915C}"/>
              </a:ext>
            </a:extLst>
          </p:cNvPr>
          <p:cNvSpPr/>
          <p:nvPr/>
        </p:nvSpPr>
        <p:spPr>
          <a:xfrm>
            <a:off x="8898852" y="1152145"/>
            <a:ext cx="572236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53633-E183-449C-B42D-1EA7F3BD033F}"/>
              </a:ext>
            </a:extLst>
          </p:cNvPr>
          <p:cNvSpPr txBox="1"/>
          <p:nvPr/>
        </p:nvSpPr>
        <p:spPr>
          <a:xfrm>
            <a:off x="9114049" y="1270716"/>
            <a:ext cx="245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 </a:t>
            </a:r>
            <a:r>
              <a:rPr lang="ko-KR" altLang="en-US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코드라면</a:t>
            </a:r>
            <a:endParaRPr lang="en-US" altLang="ko-KR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무조건 출동해야 할까</a:t>
            </a:r>
            <a:r>
              <a:rPr lang="en-US" altLang="ko-KR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201FB7-DF8B-4E1C-AB5A-B0620D51E7E1}"/>
              </a:ext>
            </a:extLst>
          </p:cNvPr>
          <p:cNvCxnSpPr/>
          <p:nvPr/>
        </p:nvCxnSpPr>
        <p:spPr>
          <a:xfrm>
            <a:off x="9452616" y="5659675"/>
            <a:ext cx="1769567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0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8820832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감지기코드별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34" y="1174414"/>
            <a:ext cx="7074824" cy="3737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2679070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3094179" y="5371156"/>
            <a:ext cx="2715491" cy="150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출동데이터 중 해당 코드의 수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전체데이터 중 해당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401323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676400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303, 747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코드가 두드러짐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658889" y="5892010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전반적으로 </a:t>
            </a:r>
            <a:r>
              <a:rPr lang="en-US" altLang="ko-KR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4%</a:t>
            </a:r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이하로 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찾기 어렵다</a:t>
            </a:r>
            <a:endParaRPr lang="en-US" altLang="ko-KR" sz="12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9ABDA7-2E71-4001-A992-542BF25EB062}"/>
              </a:ext>
            </a:extLst>
          </p:cNvPr>
          <p:cNvCxnSpPr>
            <a:cxnSpLocks/>
          </p:cNvCxnSpPr>
          <p:nvPr/>
        </p:nvCxnSpPr>
        <p:spPr>
          <a:xfrm>
            <a:off x="3241964" y="5945074"/>
            <a:ext cx="2373745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1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6216176" y="1586440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76476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신호코드별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4FBBE-37D2-417A-8435-FA1A24A4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4" y="1153317"/>
            <a:ext cx="7074823" cy="3779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47700" dist="3048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1145835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1560944" y="5371156"/>
            <a:ext cx="27154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18E130001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코드가 압도적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4868088" y="5190334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5143165" y="5371156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상대적 비율이 아님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EB658-F7D9-4828-AE78-F105640B1458}"/>
              </a:ext>
            </a:extLst>
          </p:cNvPr>
          <p:cNvSpPr/>
          <p:nvPr/>
        </p:nvSpPr>
        <p:spPr>
          <a:xfrm>
            <a:off x="1754902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두가지를 제외하면 미미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5347853" y="5892010"/>
            <a:ext cx="238943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정확한 분석기준이 될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8353B1-08E1-4BF4-9079-12DF83F5F200}"/>
              </a:ext>
            </a:extLst>
          </p:cNvPr>
          <p:cNvSpPr/>
          <p:nvPr/>
        </p:nvSpPr>
        <p:spPr>
          <a:xfrm>
            <a:off x="1671780" y="1451313"/>
            <a:ext cx="304800" cy="335357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2734B-1903-4A4A-8C78-1DBCFBCF265E}"/>
              </a:ext>
            </a:extLst>
          </p:cNvPr>
          <p:cNvSpPr/>
          <p:nvPr/>
        </p:nvSpPr>
        <p:spPr>
          <a:xfrm>
            <a:off x="8898852" y="1152145"/>
            <a:ext cx="2822090" cy="5509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애초에 대부분의 데이터가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코드로 이루어 졌다면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상대적인 비율을 통해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유의성을 발견할 수 있다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DC862F-9EF0-4EAF-91C2-72050F272DB8}"/>
              </a:ext>
            </a:extLst>
          </p:cNvPr>
          <p:cNvSpPr/>
          <p:nvPr/>
        </p:nvSpPr>
        <p:spPr>
          <a:xfrm>
            <a:off x="9114049" y="2978246"/>
            <a:ext cx="2452349" cy="1012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출동해야 하는 케이스와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코드사이에 관계가 없다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4E886D-310B-4F71-9A4E-CE3E484F5B9E}"/>
              </a:ext>
            </a:extLst>
          </p:cNvPr>
          <p:cNvSpPr/>
          <p:nvPr/>
        </p:nvSpPr>
        <p:spPr>
          <a:xfrm>
            <a:off x="9114049" y="5124237"/>
            <a:ext cx="2452349" cy="1012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출동데이터 중 해당코드의 수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전체데이터 중 해당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41D05B-B80E-4206-A4C4-21F85858915C}"/>
              </a:ext>
            </a:extLst>
          </p:cNvPr>
          <p:cNvSpPr/>
          <p:nvPr/>
        </p:nvSpPr>
        <p:spPr>
          <a:xfrm>
            <a:off x="8898852" y="1152145"/>
            <a:ext cx="572236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53633-E183-449C-B42D-1EA7F3BD033F}"/>
              </a:ext>
            </a:extLst>
          </p:cNvPr>
          <p:cNvSpPr txBox="1"/>
          <p:nvPr/>
        </p:nvSpPr>
        <p:spPr>
          <a:xfrm>
            <a:off x="9114049" y="1270716"/>
            <a:ext cx="245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18E130001 </a:t>
            </a:r>
            <a:r>
              <a:rPr lang="ko-KR" altLang="en-US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코드라면</a:t>
            </a:r>
            <a:endParaRPr lang="en-US" altLang="ko-KR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무조건 출동해야 할까</a:t>
            </a:r>
            <a:r>
              <a:rPr lang="en-US" altLang="ko-KR" b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201FB7-DF8B-4E1C-AB5A-B0620D51E7E1}"/>
              </a:ext>
            </a:extLst>
          </p:cNvPr>
          <p:cNvCxnSpPr/>
          <p:nvPr/>
        </p:nvCxnSpPr>
        <p:spPr>
          <a:xfrm>
            <a:off x="9452616" y="5659675"/>
            <a:ext cx="1769567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8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8121260" y="1440109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285360" y="183779"/>
            <a:ext cx="493061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탐색적 데이터 분석</a:t>
            </a:r>
            <a:endParaRPr lang="en-US" altLang="ko-KR" sz="3200" b="1" i="1" dirty="0"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859" y="394746"/>
            <a:ext cx="260923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i="1" dirty="0" err="1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신호코드별</a:t>
            </a:r>
            <a:r>
              <a:rPr lang="ko-KR" altLang="en-US" b="1" i="1" dirty="0">
                <a:solidFill>
                  <a:srgbClr val="30CCC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 분석</a:t>
            </a:r>
            <a:endParaRPr lang="en-US" altLang="ko-KR" b="1" i="1" dirty="0">
              <a:solidFill>
                <a:srgbClr val="30CCC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9C682-67C9-4103-86CA-2FF43C3AF30E}"/>
              </a:ext>
            </a:extLst>
          </p:cNvPr>
          <p:cNvSpPr/>
          <p:nvPr/>
        </p:nvSpPr>
        <p:spPr>
          <a:xfrm>
            <a:off x="6588444" y="1090840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76E73B-B3AB-4160-9147-8F56B16F04D8}"/>
              </a:ext>
            </a:extLst>
          </p:cNvPr>
          <p:cNvSpPr/>
          <p:nvPr/>
        </p:nvSpPr>
        <p:spPr>
          <a:xfrm>
            <a:off x="7003553" y="1271662"/>
            <a:ext cx="2715491" cy="150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출동데이터 중 해당 코드의 수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전체데이터 중 해당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수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264A3-E48B-4EC0-ABB7-B17DDF209E0F}"/>
              </a:ext>
            </a:extLst>
          </p:cNvPr>
          <p:cNvSpPr/>
          <p:nvPr/>
        </p:nvSpPr>
        <p:spPr>
          <a:xfrm>
            <a:off x="6588444" y="3102378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D77E4F-3B1B-4BF9-844A-21C1ED4963E6}"/>
              </a:ext>
            </a:extLst>
          </p:cNvPr>
          <p:cNvSpPr/>
          <p:nvPr/>
        </p:nvSpPr>
        <p:spPr>
          <a:xfrm>
            <a:off x="6863521" y="3283200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통합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AE499-D1A7-430A-B972-6B3D7B6E9EDC}"/>
              </a:ext>
            </a:extLst>
          </p:cNvPr>
          <p:cNvSpPr/>
          <p:nvPr/>
        </p:nvSpPr>
        <p:spPr>
          <a:xfrm>
            <a:off x="6846010" y="3804054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코드별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해석을 용이하게 하기 위해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앞부분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(18)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제거 후 통합분석 </a:t>
            </a:r>
            <a:endParaRPr lang="en-US" altLang="ko-KR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9ABDA7-2E71-4001-A992-542BF25EB062}"/>
              </a:ext>
            </a:extLst>
          </p:cNvPr>
          <p:cNvCxnSpPr>
            <a:cxnSpLocks/>
          </p:cNvCxnSpPr>
          <p:nvPr/>
        </p:nvCxnSpPr>
        <p:spPr>
          <a:xfrm>
            <a:off x="7151338" y="1845580"/>
            <a:ext cx="2373745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3BFEA4-161B-4B78-89BD-0D3C501A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7" y="1090840"/>
            <a:ext cx="4094071" cy="558338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2C495F-E7A9-4B34-8EA3-228FAA58239F}"/>
              </a:ext>
            </a:extLst>
          </p:cNvPr>
          <p:cNvCxnSpPr>
            <a:cxnSpLocks/>
          </p:cNvCxnSpPr>
          <p:nvPr/>
        </p:nvCxnSpPr>
        <p:spPr>
          <a:xfrm>
            <a:off x="5384800" y="1385455"/>
            <a:ext cx="0" cy="25861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02D34-1044-4A65-9EEA-56BFF8BBEF9A}"/>
              </a:ext>
            </a:extLst>
          </p:cNvPr>
          <p:cNvCxnSpPr/>
          <p:nvPr/>
        </p:nvCxnSpPr>
        <p:spPr>
          <a:xfrm>
            <a:off x="4913747" y="6530109"/>
            <a:ext cx="65286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86480-E33B-44EF-B2A5-7E09E709125B}"/>
              </a:ext>
            </a:extLst>
          </p:cNvPr>
          <p:cNvSpPr/>
          <p:nvPr/>
        </p:nvSpPr>
        <p:spPr>
          <a:xfrm>
            <a:off x="6588444" y="5158306"/>
            <a:ext cx="3564710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770359-0EE6-4FB0-9EE5-C0FCCCCEC124}"/>
              </a:ext>
            </a:extLst>
          </p:cNvPr>
          <p:cNvSpPr/>
          <p:nvPr/>
        </p:nvSpPr>
        <p:spPr>
          <a:xfrm>
            <a:off x="6863521" y="5339128"/>
            <a:ext cx="29805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E130186, 0148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두드러짐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F2540-BA33-40F0-BC47-786B8AC6E635}"/>
              </a:ext>
            </a:extLst>
          </p:cNvPr>
          <p:cNvSpPr/>
          <p:nvPr/>
        </p:nvSpPr>
        <p:spPr>
          <a:xfrm>
            <a:off x="6846010" y="5859982"/>
            <a:ext cx="2998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2-30% </a:t>
            </a:r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비중을 차지하며 </a:t>
            </a:r>
            <a:endParaRPr lang="en-US" altLang="ko-KR" sz="14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1BC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출동신호와 연관성을 발견</a:t>
            </a:r>
            <a:endParaRPr lang="en-US" altLang="ko-KR" sz="1200" dirty="0">
              <a:solidFill>
                <a:srgbClr val="01BC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811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629</Words>
  <Application>Microsoft Office PowerPoint</Application>
  <PresentationFormat>와이드스크린</PresentationFormat>
  <Paragraphs>170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</vt:lpstr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yoon seung kim</cp:lastModifiedBy>
  <cp:revision>211</cp:revision>
  <dcterms:created xsi:type="dcterms:W3CDTF">2018-05-09T06:13:43Z</dcterms:created>
  <dcterms:modified xsi:type="dcterms:W3CDTF">2019-04-21T13:42:10Z</dcterms:modified>
</cp:coreProperties>
</file>