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71" r:id="rId10"/>
    <p:sldId id="272" r:id="rId11"/>
    <p:sldId id="265" r:id="rId12"/>
    <p:sldId id="264" r:id="rId13"/>
    <p:sldId id="266" r:id="rId14"/>
    <p:sldId id="267" r:id="rId15"/>
    <p:sldId id="269" r:id="rId16"/>
    <p:sldId id="270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1C1C3-3031-475E-BAA3-F01DE53D6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FE7D31-75FE-494C-BD21-FC77FDEE5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5FF53-548E-4E3A-96D0-A715013C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8AFCD-C22D-4347-A055-EB12C107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C2BB1-005F-42C9-A7F1-212F3172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3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09C77-378C-4287-AC01-81F3C5D2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32D93-BD21-4763-BD96-549F1C198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331D0-761F-4995-8F1B-0ED4FC20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0B14D-5ABE-4C55-B50B-0413DABF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A945C-A4DD-4446-A899-5A27E009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4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8A22B9-D22E-47E5-BB3A-C7E7AC213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B7936C-299E-44F2-AF6F-4B47B49C0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9DA5C-A0BB-4201-B1EA-8F2A8542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068AF-D787-4D27-B1AC-4B2A81A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E16F6-AB40-4070-BE63-1F305811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E5EC-F626-49A5-9842-D201077B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2DF84-9505-4AF7-BCA6-FFC6F8DEE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63965-7331-456C-864E-439C7841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75D2A-7D33-4F90-B87B-91A02530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EB41F-F763-4437-A1A0-DF74B99C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5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CB105-62C9-4C31-BF24-4C9DFB85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A679-5840-4CF6-AB4F-00127A9D8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AE5BE-FC80-4CF3-B669-FDED763D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60F58-3D12-47CA-A6A8-7E605E5F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2C0F0-4EAD-46F6-A5F5-9D7A1B71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7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BFCE3-C031-4D62-9114-E212AEB7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975BA-BB4E-4274-9342-8C165C2F4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F633E-C096-4D30-9608-69AE8AE1D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087C8-5BB0-4268-800C-B062FFCC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730C8-EAC2-47AF-9C7C-A53CED84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ED58E5-077D-4D09-8FC8-9EE78032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7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2B427-E04A-4734-9A37-0471825B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5965C-31D4-4D24-BCE3-853FB34E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32081-E92A-48D6-A616-01573C916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C00CC5-9772-4214-B3C0-EF824CE4D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2B547E-59A6-44DF-B25A-1DB18D80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9A425E-BBBD-4B75-852F-F904BCC3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57B0FD-A4EF-46BD-8F7C-B91E7E57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D53279-476D-4DB1-B1BA-31AF8EEC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C1AAE-BC9C-45AB-B5BF-F2BC612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281773-0564-46F7-908B-3E6B7947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41A585-1948-42BB-9930-D57E8F74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E6615D-DB98-4225-A853-D900DE17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3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9DC74F-A59F-459B-AFAF-48280881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F414-DB24-4B46-B0F6-378B35CD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4EAA0-2EB0-4D0B-AC05-AB91F6F8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1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47482-2724-4C37-AB65-AF54B955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485C8-D099-414B-9DA6-33F1053D9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7CD13-9D95-46A6-958B-9D081AB99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1182C5-E4E6-40F0-8457-B55C208B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38F06-2B3C-4351-9636-9F0B9B58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621D0-40F4-4789-A052-ECA19F3A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5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42582-CAB4-499E-9818-548215B6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7B652-FFB1-4AC2-8E7B-5B832C4B4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7E588-1E63-4E55-AFFB-BAA5B2185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C945E-AAC8-4B02-8D54-23244074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7A64A-56DA-4940-A205-23E75B7C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D85F5-ABE4-4598-A0D6-904DA93B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4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5DE12C-D4C6-412F-B181-B5D86841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81408-6616-4E98-95BC-F3049A11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0F62-41C8-45F0-89E6-196EFE164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11FA4-298B-47A4-88B1-618DAD20F9FA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ED82F-2F95-4220-8F56-9EBA4761E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D5992-434A-414C-B350-FDD31F994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2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df?id=Bkg3g2R9FX" TargetMode="External"/><Relationship Id="rId2" Type="http://schemas.openxmlformats.org/officeDocument/2006/relationships/hyperlink" Target="https://www.slideshare.net/theeluwin/adabound-14407549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im.nims.re.kr/post/easyMath/428" TargetMode="External"/><Relationship Id="rId4" Type="http://schemas.openxmlformats.org/officeDocument/2006/relationships/hyperlink" Target="http://shuuki4.github.io/deep%20learning/2016/05/20/Gradient-Descent-Algorithm-Overview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75961-7521-48F3-8E4A-F287DE03D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ADABOUND 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2037-E657-4F7A-82D7-373B48C9C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066" y="3592707"/>
            <a:ext cx="9933992" cy="680713"/>
          </a:xfrm>
        </p:spPr>
        <p:txBody>
          <a:bodyPr/>
          <a:lstStyle/>
          <a:p>
            <a:r>
              <a:rPr lang="en-US" altLang="ko-KR" dirty="0"/>
              <a:t>Adaptive gradient methods with dynamic bound of learning 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57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D6C81-514E-4BB4-827C-2A122C9B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using generic framework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5C67765-582D-4C4B-B4F6-F8C506390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78317"/>
            <a:ext cx="10515600" cy="20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8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77D20-4FBF-4DBE-A92F-0F80168B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ADABOUND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1153E-91FC-4BCD-9BD4-2E0A12525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350" y="4536393"/>
            <a:ext cx="6721129" cy="1962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learning rate</a:t>
            </a:r>
            <a:r>
              <a:rPr lang="ko-KR" altLang="en-US" sz="1600" dirty="0"/>
              <a:t>를 </a:t>
            </a:r>
            <a:r>
              <a:rPr lang="en-US" altLang="ko-KR" sz="1600" dirty="0"/>
              <a:t>lower bound, upper bound </a:t>
            </a:r>
            <a:r>
              <a:rPr lang="ko-KR" altLang="en-US" sz="1600" dirty="0"/>
              <a:t>에 따라 </a:t>
            </a:r>
            <a:r>
              <a:rPr lang="en-US" altLang="ko-KR" sz="1600" dirty="0"/>
              <a:t>clipping </a:t>
            </a:r>
            <a:r>
              <a:rPr lang="ko-KR" altLang="en-US" sz="1600" dirty="0"/>
              <a:t>해주는게 핵심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또한 </a:t>
            </a:r>
            <a:r>
              <a:rPr lang="en-US" altLang="ko-KR" sz="1600" dirty="0"/>
              <a:t>bound</a:t>
            </a:r>
            <a:r>
              <a:rPr lang="ko-KR" altLang="en-US" sz="1600" dirty="0"/>
              <a:t>는 점점 변하며 작아진다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lower bound -&gt;</a:t>
            </a:r>
            <a:r>
              <a:rPr lang="el-GR" altLang="ko-KR" sz="1600" dirty="0"/>
              <a:t> α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upper bound -&gt;</a:t>
            </a:r>
            <a:r>
              <a:rPr lang="el-GR" altLang="ko-KR" sz="1600" dirty="0"/>
              <a:t> α</a:t>
            </a:r>
            <a:endParaRPr lang="en-US" altLang="ko-KR" sz="1600" dirty="0"/>
          </a:p>
          <a:p>
            <a:pPr marL="0" indent="0">
              <a:buNone/>
            </a:pPr>
            <a:r>
              <a:rPr lang="el-GR" altLang="ko-KR" sz="1600" dirty="0"/>
              <a:t>α</a:t>
            </a:r>
            <a:r>
              <a:rPr lang="en-US" altLang="ko-KR" sz="1600" dirty="0"/>
              <a:t> -&gt; </a:t>
            </a:r>
            <a:r>
              <a:rPr lang="el-GR" altLang="ko-KR" sz="1600" dirty="0"/>
              <a:t>α</a:t>
            </a:r>
            <a:endParaRPr lang="ko-KR" altLang="en-US" sz="16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6C0B279-3B77-4104-A170-07A8AA1C73AA}"/>
              </a:ext>
            </a:extLst>
          </p:cNvPr>
          <p:cNvGrpSpPr/>
          <p:nvPr/>
        </p:nvGrpSpPr>
        <p:grpSpPr>
          <a:xfrm>
            <a:off x="3310909" y="1753685"/>
            <a:ext cx="8381278" cy="2507506"/>
            <a:chOff x="2071485" y="1446644"/>
            <a:chExt cx="8381278" cy="250750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793D135-9842-45F7-A59A-448663034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1485" y="1446644"/>
              <a:ext cx="7869044" cy="2507506"/>
            </a:xfrm>
            <a:prstGeom prst="rect">
              <a:avLst/>
            </a:prstGeom>
          </p:spPr>
        </p:pic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9542F74E-2CF8-47A3-8423-548839A54695}"/>
                </a:ext>
              </a:extLst>
            </p:cNvPr>
            <p:cNvSpPr txBox="1">
              <a:spLocks/>
            </p:cNvSpPr>
            <p:nvPr/>
          </p:nvSpPr>
          <p:spPr>
            <a:xfrm>
              <a:off x="4179444" y="2394036"/>
              <a:ext cx="2321029" cy="3063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400" dirty="0">
                  <a:solidFill>
                    <a:srgbClr val="FF0000"/>
                  </a:solidFill>
                </a:rPr>
                <a:t>-&gt; </a:t>
              </a:r>
              <a:r>
                <a:rPr lang="en-US" altLang="ko-KR" sz="1400" dirty="0">
                  <a:solidFill>
                    <a:srgbClr val="00B050"/>
                  </a:solidFill>
                </a:rPr>
                <a:t>gradient term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760D06EB-73DE-41EB-9673-E0959014589B}"/>
                </a:ext>
              </a:extLst>
            </p:cNvPr>
            <p:cNvSpPr txBox="1">
              <a:spLocks/>
            </p:cNvSpPr>
            <p:nvPr/>
          </p:nvSpPr>
          <p:spPr>
            <a:xfrm>
              <a:off x="5215186" y="2669238"/>
              <a:ext cx="4115161" cy="3063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solidFill>
                    <a:srgbClr val="FF0000"/>
                  </a:solidFill>
                </a:rPr>
                <a:t>-&gt; scaling </a:t>
              </a:r>
              <a:r>
                <a:rPr lang="en-US" altLang="ko-KR" dirty="0">
                  <a:solidFill>
                    <a:srgbClr val="00B050"/>
                  </a:solidFill>
                </a:rPr>
                <a:t>gradient term </a:t>
              </a:r>
              <a:r>
                <a:rPr lang="en-US" altLang="ko-KR" dirty="0">
                  <a:solidFill>
                    <a:srgbClr val="FF0000"/>
                  </a:solidFill>
                </a:rPr>
                <a:t>by moving average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내용 개체 틀 2">
              <a:extLst>
                <a:ext uri="{FF2B5EF4-FFF2-40B4-BE49-F238E27FC236}">
                  <a16:creationId xmlns:a16="http://schemas.microsoft.com/office/drawing/2014/main" id="{4D93B58B-D3D8-4CF4-9499-7F3E9EE9CB1C}"/>
                </a:ext>
              </a:extLst>
            </p:cNvPr>
            <p:cNvSpPr txBox="1">
              <a:spLocks/>
            </p:cNvSpPr>
            <p:nvPr/>
          </p:nvSpPr>
          <p:spPr>
            <a:xfrm>
              <a:off x="6337602" y="2917255"/>
              <a:ext cx="4115161" cy="3063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solidFill>
                    <a:srgbClr val="FF0000"/>
                  </a:solidFill>
                </a:rPr>
                <a:t>-&gt; scaling </a:t>
              </a:r>
              <a:r>
                <a:rPr lang="en-US" altLang="ko-KR" dirty="0">
                  <a:solidFill>
                    <a:srgbClr val="00B050"/>
                  </a:solidFill>
                </a:rPr>
                <a:t>learning rate </a:t>
              </a:r>
              <a:r>
                <a:rPr lang="en-US" altLang="ko-KR" dirty="0">
                  <a:solidFill>
                    <a:srgbClr val="FF0000"/>
                  </a:solidFill>
                </a:rPr>
                <a:t>by moving average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BF214DA4-4F7D-4491-AA56-3C78BBDA39E3}"/>
                </a:ext>
              </a:extLst>
            </p:cNvPr>
            <p:cNvSpPr txBox="1">
              <a:spLocks/>
            </p:cNvSpPr>
            <p:nvPr/>
          </p:nvSpPr>
          <p:spPr>
            <a:xfrm>
              <a:off x="6600148" y="3132509"/>
              <a:ext cx="3046556" cy="3063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400" dirty="0">
                  <a:solidFill>
                    <a:srgbClr val="FF0000"/>
                  </a:solidFill>
                </a:rPr>
                <a:t>-&gt; clipping </a:t>
              </a:r>
              <a:r>
                <a:rPr lang="en-US" altLang="ko-KR" sz="1400" dirty="0">
                  <a:solidFill>
                    <a:srgbClr val="00B050"/>
                  </a:solidFill>
                </a:rPr>
                <a:t>learning rate 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4" name="내용 개체 틀 2">
              <a:extLst>
                <a:ext uri="{FF2B5EF4-FFF2-40B4-BE49-F238E27FC236}">
                  <a16:creationId xmlns:a16="http://schemas.microsoft.com/office/drawing/2014/main" id="{CBA854DB-5777-4281-8F1A-94950E40A86D}"/>
                </a:ext>
              </a:extLst>
            </p:cNvPr>
            <p:cNvSpPr txBox="1">
              <a:spLocks/>
            </p:cNvSpPr>
            <p:nvPr/>
          </p:nvSpPr>
          <p:spPr>
            <a:xfrm>
              <a:off x="5709222" y="3372586"/>
              <a:ext cx="4115161" cy="3063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400" dirty="0">
                  <a:solidFill>
                    <a:srgbClr val="FF0000"/>
                  </a:solidFill>
                </a:rPr>
                <a:t>-&gt; parameters update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24ABF2AA-2C01-48ED-A260-5BCE885445DC}"/>
              </a:ext>
            </a:extLst>
          </p:cNvPr>
          <p:cNvSpPr/>
          <p:nvPr/>
        </p:nvSpPr>
        <p:spPr>
          <a:xfrm>
            <a:off x="2700727" y="2701077"/>
            <a:ext cx="527842" cy="581563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76DB31-56D2-4E0B-8B7F-8EFA5DA23025}"/>
              </a:ext>
            </a:extLst>
          </p:cNvPr>
          <p:cNvSpPr txBox="1"/>
          <p:nvPr/>
        </p:nvSpPr>
        <p:spPr>
          <a:xfrm>
            <a:off x="877133" y="2818438"/>
            <a:ext cx="188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ADAM</a:t>
            </a:r>
            <a:r>
              <a:rPr lang="ko-KR" altLang="en-US" dirty="0"/>
              <a:t>과 동일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60047AC-8D82-45C3-9453-53FB1FD85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54" y="4512995"/>
            <a:ext cx="3619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4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D6FD-189F-4CF2-A436-5455A860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방식과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C3F73-4551-4E58-8272-C3FDEBF0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ADAM -&gt; SGD </a:t>
            </a:r>
            <a:r>
              <a:rPr lang="ko-KR" altLang="en-US" dirty="0"/>
              <a:t>로 전환하는 방식은 이전 시도가 있었음</a:t>
            </a:r>
            <a:r>
              <a:rPr lang="en-US" altLang="ko-KR" dirty="0"/>
              <a:t>(</a:t>
            </a:r>
            <a:r>
              <a:rPr lang="en-US" altLang="ko-KR" dirty="0" err="1"/>
              <a:t>Keskar</a:t>
            </a:r>
            <a:r>
              <a:rPr lang="en-US" altLang="ko-KR" dirty="0"/>
              <a:t> &amp; </a:t>
            </a:r>
            <a:r>
              <a:rPr lang="en-US" altLang="ko-KR" dirty="0" err="1"/>
              <a:t>Socher</a:t>
            </a:r>
            <a:r>
              <a:rPr lang="en-US" altLang="ko-KR" dirty="0"/>
              <a:t>, 2017)</a:t>
            </a:r>
          </a:p>
          <a:p>
            <a:r>
              <a:rPr lang="ko-KR" altLang="en-US" dirty="0"/>
              <a:t>하지만 자연스럽게 </a:t>
            </a:r>
            <a:r>
              <a:rPr lang="en-US" altLang="ko-KR" dirty="0"/>
              <a:t>“</a:t>
            </a:r>
            <a:r>
              <a:rPr lang="ko-KR" altLang="en-US" dirty="0"/>
              <a:t>변화</a:t>
            </a:r>
            <a:r>
              <a:rPr lang="en-US" altLang="ko-KR" dirty="0"/>
              <a:t>”</a:t>
            </a:r>
            <a:r>
              <a:rPr lang="ko-KR" altLang="en-US" dirty="0" err="1"/>
              <a:t>하는것이</a:t>
            </a:r>
            <a:r>
              <a:rPr lang="ko-KR" altLang="en-US" dirty="0"/>
              <a:t> 아닌 특정 스텝이 </a:t>
            </a:r>
            <a:r>
              <a:rPr lang="ko-KR" altLang="en-US" dirty="0" err="1"/>
              <a:t>되었을때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변경</a:t>
            </a:r>
            <a:r>
              <a:rPr lang="en-US" altLang="ko-KR" dirty="0"/>
              <a:t>” </a:t>
            </a:r>
            <a:r>
              <a:rPr lang="ko-KR" altLang="en-US" dirty="0"/>
              <a:t>하는 방식이었음 </a:t>
            </a:r>
            <a:endParaRPr lang="en-US" altLang="ko-KR" dirty="0"/>
          </a:p>
          <a:p>
            <a:r>
              <a:rPr lang="en-US" altLang="ko-KR" dirty="0"/>
              <a:t>ADABOUND</a:t>
            </a:r>
            <a:r>
              <a:rPr lang="ko-KR" altLang="en-US" dirty="0"/>
              <a:t>는 </a:t>
            </a:r>
            <a:r>
              <a:rPr lang="en-US" altLang="ko-KR" dirty="0"/>
              <a:t>BOUND</a:t>
            </a:r>
            <a:r>
              <a:rPr lang="ko-KR" altLang="en-US" dirty="0"/>
              <a:t>가 좁아지며 </a:t>
            </a:r>
            <a:r>
              <a:rPr lang="en-US" altLang="ko-KR" dirty="0"/>
              <a:t>ADAM</a:t>
            </a:r>
            <a:r>
              <a:rPr lang="ko-KR" altLang="en-US" dirty="0"/>
              <a:t>에서 </a:t>
            </a:r>
            <a:r>
              <a:rPr lang="en-US" altLang="ko-KR" dirty="0"/>
              <a:t>SGD</a:t>
            </a:r>
            <a:r>
              <a:rPr lang="ko-KR" altLang="en-US" dirty="0"/>
              <a:t>로 자연스럽게 변화하도록 유도함</a:t>
            </a:r>
            <a:endParaRPr lang="en-US" altLang="ko-KR" dirty="0"/>
          </a:p>
          <a:p>
            <a:r>
              <a:rPr lang="ko-KR" altLang="en-US" dirty="0"/>
              <a:t>마찬가지로 특정 스텝을 </a:t>
            </a:r>
            <a:r>
              <a:rPr lang="ko-KR" altLang="en-US" dirty="0" err="1"/>
              <a:t>찾기위한</a:t>
            </a:r>
            <a:r>
              <a:rPr lang="ko-KR" altLang="en-US" dirty="0"/>
              <a:t>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복잡한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튜닝이 </a:t>
            </a:r>
            <a:r>
              <a:rPr lang="ko-KR" altLang="en-US" dirty="0" err="1"/>
              <a:t>필요없음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794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EA172-D289-41FC-92EB-0310D300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0730BD-4E85-4FBB-A885-AF7494C48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540" y="1701128"/>
            <a:ext cx="7517488" cy="479174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12D8CC4-A71C-4E99-AB73-6FEEAE9D1DF0}"/>
              </a:ext>
            </a:extLst>
          </p:cNvPr>
          <p:cNvSpPr/>
          <p:nvPr/>
        </p:nvSpPr>
        <p:spPr>
          <a:xfrm>
            <a:off x="8372610" y="3901987"/>
            <a:ext cx="390028" cy="39002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EA172-D289-41FC-92EB-0310D300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6E8116-9649-42D0-88D5-6F9F13AA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79" y="1616450"/>
            <a:ext cx="9394041" cy="463202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376A6B-A68C-4397-B228-CC612E98AD12}"/>
              </a:ext>
            </a:extLst>
          </p:cNvPr>
          <p:cNvCxnSpPr/>
          <p:nvPr/>
        </p:nvCxnSpPr>
        <p:spPr>
          <a:xfrm>
            <a:off x="5599075" y="4823352"/>
            <a:ext cx="46716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D4449A-D720-462D-8755-11C84A6A0D26}"/>
              </a:ext>
            </a:extLst>
          </p:cNvPr>
          <p:cNvCxnSpPr>
            <a:cxnSpLocks/>
          </p:cNvCxnSpPr>
          <p:nvPr/>
        </p:nvCxnSpPr>
        <p:spPr>
          <a:xfrm>
            <a:off x="3488589" y="5685748"/>
            <a:ext cx="21104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623CF19-709E-43E6-8E4D-F20FAC3F8F79}"/>
              </a:ext>
            </a:extLst>
          </p:cNvPr>
          <p:cNvCxnSpPr>
            <a:cxnSpLocks/>
          </p:cNvCxnSpPr>
          <p:nvPr/>
        </p:nvCxnSpPr>
        <p:spPr>
          <a:xfrm>
            <a:off x="3133229" y="6188451"/>
            <a:ext cx="74668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9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EA172-D289-41FC-92EB-0310D300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비교결과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D4449A-D720-462D-8755-11C84A6A0D26}"/>
              </a:ext>
            </a:extLst>
          </p:cNvPr>
          <p:cNvCxnSpPr>
            <a:cxnSpLocks/>
          </p:cNvCxnSpPr>
          <p:nvPr/>
        </p:nvCxnSpPr>
        <p:spPr>
          <a:xfrm>
            <a:off x="3488589" y="5685748"/>
            <a:ext cx="21104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CFAB95A-5E73-4F98-97C4-24C873BC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07" y="1665287"/>
            <a:ext cx="6616737" cy="482758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B36A0D7-EDF4-4542-8C91-5B071558FEB7}"/>
              </a:ext>
            </a:extLst>
          </p:cNvPr>
          <p:cNvSpPr/>
          <p:nvPr/>
        </p:nvSpPr>
        <p:spPr>
          <a:xfrm>
            <a:off x="8506953" y="1924431"/>
            <a:ext cx="390028" cy="39002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2051E1-BF0D-4383-AE8D-7F143FA198B1}"/>
              </a:ext>
            </a:extLst>
          </p:cNvPr>
          <p:cNvSpPr/>
          <p:nvPr/>
        </p:nvSpPr>
        <p:spPr>
          <a:xfrm>
            <a:off x="8459283" y="3896767"/>
            <a:ext cx="390028" cy="39002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4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EA172-D289-41FC-92EB-0310D300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648E6E-DF9D-45FA-83F2-2E9595F5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34" y="1248916"/>
            <a:ext cx="7033378" cy="5441979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252224D-F754-421D-887F-FF9D09D9D35A}"/>
              </a:ext>
            </a:extLst>
          </p:cNvPr>
          <p:cNvSpPr/>
          <p:nvPr/>
        </p:nvSpPr>
        <p:spPr>
          <a:xfrm>
            <a:off x="8857979" y="2951506"/>
            <a:ext cx="390028" cy="39002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96DAE49-0877-460C-9AF9-6FEDC228A44C}"/>
              </a:ext>
            </a:extLst>
          </p:cNvPr>
          <p:cNvSpPr/>
          <p:nvPr/>
        </p:nvSpPr>
        <p:spPr>
          <a:xfrm>
            <a:off x="7281253" y="5357403"/>
            <a:ext cx="390028" cy="39002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4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91266-3367-4049-948A-083C689D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D225E-1FC1-4F73-9664-E8317B71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https://www.slideshare.net/theeluwin/adabound-144075498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https://openreview.net/pdf?id=Bkg3g2R9FX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http://shuuki4.github.io/deep%20learning/2016/05/20/Gradient-Descent-Algorithm-Overview.html</a:t>
            </a:r>
            <a:endParaRPr lang="ko-KR" altLang="en-US" dirty="0"/>
          </a:p>
          <a:p>
            <a:r>
              <a:rPr lang="en-US" altLang="ko-KR" dirty="0">
                <a:hlinkClick r:id="rId5"/>
              </a:rPr>
              <a:t>https://icim.nims.re.kr/post/easyMath/428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002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F7CD9-62EF-4C86-8F32-3AA25222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ko-KR" altLang="en-US" dirty="0" err="1"/>
              <a:t>옵티마이저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8FBD4-2B85-4691-8F9E-7C2B9BA5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202" y="1500601"/>
            <a:ext cx="5563426" cy="573588"/>
          </a:xfrm>
        </p:spPr>
        <p:txBody>
          <a:bodyPr/>
          <a:lstStyle/>
          <a:p>
            <a:r>
              <a:rPr lang="en-US" altLang="ko-KR" dirty="0"/>
              <a:t>stochastic gradient descent</a:t>
            </a:r>
          </a:p>
          <a:p>
            <a:endParaRPr lang="ko-KR" altLang="en-US" dirty="0"/>
          </a:p>
        </p:txBody>
      </p:sp>
      <p:pic>
        <p:nvPicPr>
          <p:cNvPr id="1026" name="Picture 2" descr="X축: (-3, -2, -1, 0, 1, 2, 3, 4) / y축: (2, 4, 6, 8, 10, 12, 14, 16, 18) ">
            <a:extLst>
              <a:ext uri="{FF2B5EF4-FFF2-40B4-BE49-F238E27FC236}">
                <a16:creationId xmlns:a16="http://schemas.microsoft.com/office/drawing/2014/main" id="{40F3BCF7-588E-437E-B8DD-A02577DD9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53" y="2074189"/>
            <a:ext cx="4407321" cy="239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055FEF-3141-4DDA-8BE9-FF3A95E12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625" y="2142305"/>
            <a:ext cx="2627433" cy="43039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9F7705C-D8EE-4342-B7B8-C0A5DACD4FE7}"/>
              </a:ext>
            </a:extLst>
          </p:cNvPr>
          <p:cNvCxnSpPr>
            <a:cxnSpLocks/>
          </p:cNvCxnSpPr>
          <p:nvPr/>
        </p:nvCxnSpPr>
        <p:spPr>
          <a:xfrm>
            <a:off x="8679679" y="2572704"/>
            <a:ext cx="3429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1F158A6-BCB9-4701-A7A7-2FF7C718593F}"/>
              </a:ext>
            </a:extLst>
          </p:cNvPr>
          <p:cNvSpPr txBox="1">
            <a:spLocks/>
          </p:cNvSpPr>
          <p:nvPr/>
        </p:nvSpPr>
        <p:spPr>
          <a:xfrm>
            <a:off x="6440629" y="2831031"/>
            <a:ext cx="4731520" cy="3578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err="1"/>
              <a:t>미분값에</a:t>
            </a:r>
            <a:r>
              <a:rPr lang="ko-KR" altLang="en-US" sz="1800" dirty="0"/>
              <a:t> 초기설정한 상수 </a:t>
            </a:r>
            <a:r>
              <a:rPr lang="el-GR" altLang="ko-KR" sz="1800" dirty="0"/>
              <a:t>α</a:t>
            </a:r>
            <a:r>
              <a:rPr lang="en-US" altLang="ko-KR" sz="1800" dirty="0"/>
              <a:t> </a:t>
            </a:r>
            <a:r>
              <a:rPr lang="ko-KR" altLang="en-US" sz="1800" dirty="0"/>
              <a:t>를 곱하여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최적화한다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l-GR" altLang="ko-KR" sz="1800" dirty="0"/>
              <a:t>α</a:t>
            </a:r>
            <a:r>
              <a:rPr lang="en-US" altLang="ko-KR" sz="1800" dirty="0"/>
              <a:t> </a:t>
            </a:r>
            <a:r>
              <a:rPr lang="ko-KR" altLang="en-US" sz="1800" dirty="0"/>
              <a:t>값이 </a:t>
            </a:r>
            <a:r>
              <a:rPr lang="ko-KR" altLang="en-US" sz="1800" dirty="0" err="1"/>
              <a:t>고정되어있기</a:t>
            </a:r>
            <a:r>
              <a:rPr lang="ko-KR" altLang="en-US" sz="1800" dirty="0"/>
              <a:t> 때문에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작을 경우 수렴속도가 </a:t>
            </a:r>
            <a:r>
              <a:rPr lang="ko-KR" altLang="en-US" sz="1800" dirty="0" err="1"/>
              <a:t>느려지고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클경우</a:t>
            </a:r>
            <a:r>
              <a:rPr lang="ko-KR" altLang="en-US" sz="1800" dirty="0"/>
              <a:t> </a:t>
            </a:r>
            <a:r>
              <a:rPr lang="en-US" altLang="ko-KR" sz="1800" dirty="0"/>
              <a:t>gradient explosion</a:t>
            </a:r>
            <a:r>
              <a:rPr lang="ko-KR" altLang="en-US" sz="1800" dirty="0"/>
              <a:t>이 발생할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 </a:t>
            </a:r>
          </a:p>
        </p:txBody>
      </p:sp>
      <p:pic>
        <p:nvPicPr>
          <p:cNvPr id="1028" name="Picture 4" descr="자세한 내용은 아래 참조">
            <a:extLst>
              <a:ext uri="{FF2B5EF4-FFF2-40B4-BE49-F238E27FC236}">
                <a16:creationId xmlns:a16="http://schemas.microsoft.com/office/drawing/2014/main" id="{72BC4460-67D7-4F35-B991-C69948E6C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5"/>
          <a:stretch/>
        </p:blipFill>
        <p:spPr bwMode="auto">
          <a:xfrm>
            <a:off x="2054150" y="4498550"/>
            <a:ext cx="3458252" cy="19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82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F7CD9-62EF-4C86-8F32-3AA25222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ko-KR" altLang="en-US" dirty="0" err="1"/>
              <a:t>옵티마이저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8FBD4-2B85-4691-8F9E-7C2B9BA5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202" y="1500601"/>
            <a:ext cx="4407321" cy="930576"/>
          </a:xfrm>
        </p:spPr>
        <p:txBody>
          <a:bodyPr/>
          <a:lstStyle/>
          <a:p>
            <a:r>
              <a:rPr lang="en-US" altLang="ko-KR" dirty="0"/>
              <a:t>momentum</a:t>
            </a:r>
            <a:r>
              <a:rPr lang="ko-KR" altLang="en-US" dirty="0"/>
              <a:t> </a:t>
            </a:r>
            <a:r>
              <a:rPr lang="en-US" altLang="ko-KR" dirty="0"/>
              <a:t>optimizer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BD2F58-01F6-4519-B8AE-C410C0A6C925}"/>
              </a:ext>
            </a:extLst>
          </p:cNvPr>
          <p:cNvGrpSpPr/>
          <p:nvPr/>
        </p:nvGrpSpPr>
        <p:grpSpPr>
          <a:xfrm>
            <a:off x="6879972" y="848383"/>
            <a:ext cx="3148092" cy="430399"/>
            <a:chOff x="6979646" y="2142305"/>
            <a:chExt cx="3148092" cy="4303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C055FEF-3141-4DDA-8BE9-FF3A95E1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2625" y="2142305"/>
              <a:ext cx="2627433" cy="430399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9F7705C-D8EE-4342-B7B8-C0A5DACD4FE7}"/>
                </a:ext>
              </a:extLst>
            </p:cNvPr>
            <p:cNvCxnSpPr>
              <a:cxnSpLocks/>
            </p:cNvCxnSpPr>
            <p:nvPr/>
          </p:nvCxnSpPr>
          <p:spPr>
            <a:xfrm>
              <a:off x="6979646" y="2360355"/>
              <a:ext cx="3148092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1F158A6-BCB9-4701-A7A7-2FF7C718593F}"/>
              </a:ext>
            </a:extLst>
          </p:cNvPr>
          <p:cNvSpPr txBox="1">
            <a:spLocks/>
          </p:cNvSpPr>
          <p:nvPr/>
        </p:nvSpPr>
        <p:spPr>
          <a:xfrm>
            <a:off x="6440629" y="2831031"/>
            <a:ext cx="4731520" cy="3578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gradient</a:t>
            </a:r>
            <a:r>
              <a:rPr lang="ko-KR" altLang="en-US" sz="1800" dirty="0"/>
              <a:t> </a:t>
            </a:r>
            <a:r>
              <a:rPr lang="en-US" altLang="ko-KR" sz="1800" dirty="0"/>
              <a:t>descent 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미분값이</a:t>
            </a:r>
            <a:r>
              <a:rPr lang="ko-KR" altLang="en-US" sz="1800" dirty="0"/>
              <a:t> </a:t>
            </a:r>
            <a:r>
              <a:rPr lang="en-US" altLang="ko-KR" sz="1800" dirty="0"/>
              <a:t>0</a:t>
            </a:r>
            <a:r>
              <a:rPr lang="ko-KR" altLang="en-US" sz="1800" dirty="0"/>
              <a:t>이 </a:t>
            </a:r>
            <a:r>
              <a:rPr lang="ko-KR" altLang="en-US" sz="1800" dirty="0" err="1"/>
              <a:t>될때</a:t>
            </a:r>
            <a:r>
              <a:rPr lang="ko-KR" altLang="en-US" sz="1800" dirty="0"/>
              <a:t> 더 이상 변화하지 않는다</a:t>
            </a:r>
            <a:r>
              <a:rPr lang="en-US" altLang="ko-KR" sz="1800" dirty="0"/>
              <a:t>. local minimum</a:t>
            </a:r>
            <a:r>
              <a:rPr lang="ko-KR" altLang="en-US" sz="1800" dirty="0"/>
              <a:t>에 머물게 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관성을 추가해 </a:t>
            </a:r>
            <a:r>
              <a:rPr lang="ko-KR" altLang="en-US" sz="1800" dirty="0" err="1"/>
              <a:t>미분값이</a:t>
            </a:r>
            <a:r>
              <a:rPr lang="ko-KR" altLang="en-US" sz="1800" dirty="0"/>
              <a:t> </a:t>
            </a:r>
            <a:r>
              <a:rPr lang="en-US" altLang="ko-KR" sz="1800" dirty="0"/>
              <a:t>0</a:t>
            </a:r>
            <a:r>
              <a:rPr lang="ko-KR" altLang="en-US" sz="1800" dirty="0"/>
              <a:t>이 나와도 기존의 움직임을 반영하여 </a:t>
            </a:r>
            <a:r>
              <a:rPr lang="en-US" altLang="ko-KR" sz="1800" dirty="0"/>
              <a:t>local minimum</a:t>
            </a:r>
            <a:r>
              <a:rPr lang="ko-KR" altLang="en-US" sz="1800" dirty="0"/>
              <a:t>을 탈출할  </a:t>
            </a:r>
            <a:r>
              <a:rPr lang="ko-KR" altLang="en-US" sz="1800" dirty="0" err="1"/>
              <a:t>수있다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경사하강방향이</a:t>
            </a:r>
            <a:r>
              <a:rPr lang="ko-KR" altLang="en-US" sz="1800" dirty="0"/>
              <a:t> 기존방향과 반대로 </a:t>
            </a:r>
            <a:r>
              <a:rPr lang="ko-KR" altLang="en-US" sz="1800" dirty="0" err="1"/>
              <a:t>될경우에도</a:t>
            </a:r>
            <a:r>
              <a:rPr lang="ko-KR" altLang="en-US" sz="1800" dirty="0"/>
              <a:t> 변화를 최소화 하며 하강할 수 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r>
              <a:rPr lang="en-US" altLang="ko-KR" sz="1800" dirty="0"/>
              <a:t> </a:t>
            </a:r>
            <a:r>
              <a:rPr lang="ko-KR" altLang="en-US" sz="18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D86E83-DB37-4EC4-8345-0DE060EA9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51" y="2260538"/>
            <a:ext cx="3091892" cy="21030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ECCBA1-1321-4412-B3B2-DE55DEBE3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425" y="4284652"/>
            <a:ext cx="4333649" cy="22852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6DB7BA-D1F1-4635-8D87-F7E451433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629" y="1737895"/>
            <a:ext cx="3869123" cy="83552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FC026A5-F017-44F8-8406-B49224A39BC7}"/>
              </a:ext>
            </a:extLst>
          </p:cNvPr>
          <p:cNvCxnSpPr/>
          <p:nvPr/>
        </p:nvCxnSpPr>
        <p:spPr>
          <a:xfrm>
            <a:off x="7635890" y="2121087"/>
            <a:ext cx="4853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0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F7CD9-62EF-4C86-8F32-3AA25222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ko-KR" altLang="en-US" dirty="0" err="1"/>
              <a:t>옵티마이저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8FBD4-2B85-4691-8F9E-7C2B9BA5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203" y="1500601"/>
            <a:ext cx="1935336" cy="562216"/>
          </a:xfrm>
        </p:spPr>
        <p:txBody>
          <a:bodyPr/>
          <a:lstStyle/>
          <a:p>
            <a:r>
              <a:rPr lang="en-US" altLang="ko-KR" dirty="0" err="1"/>
              <a:t>adagrad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1F158A6-BCB9-4701-A7A7-2FF7C718593F}"/>
              </a:ext>
            </a:extLst>
          </p:cNvPr>
          <p:cNvSpPr txBox="1">
            <a:spLocks/>
          </p:cNvSpPr>
          <p:nvPr/>
        </p:nvSpPr>
        <p:spPr>
          <a:xfrm>
            <a:off x="6163276" y="2142131"/>
            <a:ext cx="4731520" cy="3461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지금까지 많이 변화했던 변수들은 </a:t>
            </a:r>
            <a:r>
              <a:rPr lang="el-GR" altLang="ko-KR" sz="1800" dirty="0"/>
              <a:t>α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작게하고</a:t>
            </a:r>
            <a:r>
              <a:rPr lang="ko-KR" altLang="en-US" sz="1800" dirty="0"/>
              <a:t> 적게 변화했던 변수들은 </a:t>
            </a:r>
            <a:r>
              <a:rPr lang="el-GR" altLang="ko-KR" sz="1800" dirty="0"/>
              <a:t>α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크게 한다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많이 변화한 함수는 </a:t>
            </a:r>
            <a:r>
              <a:rPr lang="en-US" altLang="ko-KR" sz="1800" dirty="0"/>
              <a:t>global </a:t>
            </a:r>
            <a:r>
              <a:rPr lang="en-US" altLang="ko-KR" sz="1800" dirty="0" err="1"/>
              <a:t>optimu</a:t>
            </a:r>
            <a:r>
              <a:rPr lang="ko-KR" altLang="en-US" sz="1800" dirty="0"/>
              <a:t>에 도달했을 확률이 크고 적게 변화한 함수는 아직 </a:t>
            </a:r>
            <a:r>
              <a:rPr lang="ko-KR" altLang="en-US" sz="1800" dirty="0" err="1"/>
              <a:t>갈길이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멀것이라는</a:t>
            </a:r>
            <a:r>
              <a:rPr lang="ko-KR" altLang="en-US" sz="1800" dirty="0"/>
              <a:t> 생각에 기초한 방식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gradient </a:t>
            </a:r>
            <a:r>
              <a:rPr lang="ko-KR" altLang="en-US" sz="1800" dirty="0"/>
              <a:t>합으로 나누기 때문에 업데이트 횟수가 지날 수록 </a:t>
            </a:r>
            <a:r>
              <a:rPr lang="el-GR" altLang="ko-KR" sz="1800" dirty="0"/>
              <a:t>α</a:t>
            </a:r>
            <a:r>
              <a:rPr lang="ko-KR" altLang="en-US" sz="1800" dirty="0"/>
              <a:t>가 </a:t>
            </a:r>
            <a:r>
              <a:rPr lang="en-US" altLang="ko-KR" sz="1800" dirty="0"/>
              <a:t>0</a:t>
            </a:r>
            <a:r>
              <a:rPr lang="ko-KR" altLang="en-US" sz="1800" dirty="0"/>
              <a:t>으로 </a:t>
            </a:r>
            <a:r>
              <a:rPr lang="ko-KR" altLang="en-US" sz="1800" dirty="0" err="1"/>
              <a:t>수렴하게된다</a:t>
            </a:r>
            <a:r>
              <a:rPr lang="en-US" altLang="ko-KR" sz="1800" dirty="0"/>
              <a:t>(</a:t>
            </a:r>
            <a:r>
              <a:rPr lang="ko-KR" altLang="en-US" sz="1800" dirty="0"/>
              <a:t>학습이 </a:t>
            </a:r>
            <a:r>
              <a:rPr lang="ko-KR" altLang="en-US" sz="1800" dirty="0" err="1"/>
              <a:t>무의미해진다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EB28C7A-F5E9-42A9-846D-BF99945906BD}"/>
              </a:ext>
            </a:extLst>
          </p:cNvPr>
          <p:cNvSpPr txBox="1">
            <a:spLocks/>
          </p:cNvSpPr>
          <p:nvPr/>
        </p:nvSpPr>
        <p:spPr>
          <a:xfrm>
            <a:off x="5243276" y="746798"/>
            <a:ext cx="3770713" cy="562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 - adaptive </a:t>
            </a:r>
            <a:r>
              <a:rPr lang="ko-KR" altLang="en-US" dirty="0"/>
              <a:t>방식의 등장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A65D2-8722-4B0F-88D1-B67C7A38F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03" y="2465237"/>
            <a:ext cx="4079183" cy="1466112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0933B34-03C8-46BC-9971-4241AE07AF60}"/>
              </a:ext>
            </a:extLst>
          </p:cNvPr>
          <p:cNvCxnSpPr/>
          <p:nvPr/>
        </p:nvCxnSpPr>
        <p:spPr>
          <a:xfrm>
            <a:off x="2218828" y="3046555"/>
            <a:ext cx="17941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9CCCDD-1E82-48EC-85E7-52DAFAF61E30}"/>
              </a:ext>
            </a:extLst>
          </p:cNvPr>
          <p:cNvCxnSpPr>
            <a:cxnSpLocks/>
          </p:cNvCxnSpPr>
          <p:nvPr/>
        </p:nvCxnSpPr>
        <p:spPr>
          <a:xfrm>
            <a:off x="2418179" y="3849010"/>
            <a:ext cx="7583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13E468-69A8-4526-A0BF-4FAEE39E295A}"/>
              </a:ext>
            </a:extLst>
          </p:cNvPr>
          <p:cNvSpPr txBox="1"/>
          <p:nvPr/>
        </p:nvSpPr>
        <p:spPr>
          <a:xfrm>
            <a:off x="1178753" y="4324982"/>
            <a:ext cx="377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변수를 </a:t>
            </a:r>
            <a:r>
              <a:rPr lang="ko-KR" altLang="en-US" dirty="0" err="1"/>
              <a:t>업데이트할때</a:t>
            </a:r>
            <a:r>
              <a:rPr lang="ko-KR" altLang="en-US" dirty="0"/>
              <a:t> 변수마다 </a:t>
            </a:r>
            <a:endParaRPr lang="en-US" altLang="ko-KR" dirty="0"/>
          </a:p>
          <a:p>
            <a:r>
              <a:rPr lang="en-US" altLang="ko-KR" dirty="0"/>
              <a:t>step size (</a:t>
            </a:r>
            <a:r>
              <a:rPr lang="el-GR" altLang="ko-KR" dirty="0"/>
              <a:t>α</a:t>
            </a:r>
            <a:r>
              <a:rPr lang="en-US" altLang="ko-KR" dirty="0"/>
              <a:t>) </a:t>
            </a:r>
            <a:r>
              <a:rPr lang="ko-KR" altLang="en-US" dirty="0"/>
              <a:t>를 다르게 설정한다</a:t>
            </a:r>
            <a:r>
              <a:rPr lang="en-US" altLang="ko-KR" dirty="0"/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BF0BC8-AEB6-4939-9472-4E43A6725E7F}"/>
              </a:ext>
            </a:extLst>
          </p:cNvPr>
          <p:cNvSpPr txBox="1"/>
          <p:nvPr/>
        </p:nvSpPr>
        <p:spPr>
          <a:xfrm>
            <a:off x="1027075" y="5741870"/>
            <a:ext cx="956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이동평균 등을 통해 이러한 단점을 보완하여 </a:t>
            </a:r>
            <a:r>
              <a:rPr lang="en-US" altLang="ko-KR" dirty="0" err="1"/>
              <a:t>RMSProp</a:t>
            </a:r>
            <a:r>
              <a:rPr lang="en-US" altLang="ko-KR" dirty="0"/>
              <a:t>, ADADELTA, ADAM </a:t>
            </a:r>
            <a:r>
              <a:rPr lang="ko-KR" altLang="en-US" dirty="0"/>
              <a:t>가 등장한다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55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7685E-BDFA-438D-8225-83784209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adaptive</a:t>
            </a:r>
            <a:r>
              <a:rPr lang="ko-KR" altLang="en-US" dirty="0"/>
              <a:t> </a:t>
            </a:r>
            <a:r>
              <a:rPr lang="en-US" altLang="ko-KR" dirty="0"/>
              <a:t>method optimizer </a:t>
            </a:r>
            <a:r>
              <a:rPr lang="ko-KR" altLang="en-US" dirty="0"/>
              <a:t>문제제기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59FFA-0A7B-460A-8F5E-D5AC731B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초기에 학습속도는 빠르지만 일반화 능력이 떨어짐</a:t>
            </a:r>
            <a:endParaRPr lang="en-US" altLang="ko-KR" dirty="0"/>
          </a:p>
          <a:p>
            <a:r>
              <a:rPr lang="ko-KR" altLang="en-US" dirty="0"/>
              <a:t>검증데이터에 상대적으로 약한 모습을 보임</a:t>
            </a:r>
            <a:endParaRPr lang="en-US" altLang="ko-KR" dirty="0"/>
          </a:p>
          <a:p>
            <a:r>
              <a:rPr lang="ko-KR" altLang="en-US" dirty="0"/>
              <a:t>실제로</a:t>
            </a:r>
            <a:r>
              <a:rPr lang="en-US" altLang="ko-KR" dirty="0"/>
              <a:t>, </a:t>
            </a:r>
            <a:r>
              <a:rPr lang="ko-KR" altLang="en-US" dirty="0"/>
              <a:t>속도는 느리지만 일반화 능력이 뛰어난 </a:t>
            </a:r>
            <a:r>
              <a:rPr lang="en-US" altLang="ko-KR" dirty="0"/>
              <a:t>SGD</a:t>
            </a:r>
            <a:r>
              <a:rPr lang="ko-KR" altLang="en-US" dirty="0"/>
              <a:t>를 최신 </a:t>
            </a:r>
            <a:r>
              <a:rPr lang="en-US" altLang="ko-KR" dirty="0"/>
              <a:t>CV</a:t>
            </a:r>
            <a:r>
              <a:rPr lang="ko-KR" altLang="en-US" dirty="0"/>
              <a:t>와 </a:t>
            </a:r>
            <a:r>
              <a:rPr lang="en-US" altLang="ko-KR" dirty="0"/>
              <a:t>NLP </a:t>
            </a:r>
            <a:r>
              <a:rPr lang="ko-KR" altLang="en-US" dirty="0"/>
              <a:t>모델에서 사용하는 사례를 보임</a:t>
            </a:r>
            <a:r>
              <a:rPr lang="en-US" altLang="ko-KR" dirty="0"/>
              <a:t>(Luo et al. 2019; Wu &amp; He 2018)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이러한 </a:t>
            </a:r>
            <a:r>
              <a:rPr lang="en-US" altLang="ko-KR" dirty="0"/>
              <a:t>adaptive method </a:t>
            </a:r>
            <a:r>
              <a:rPr lang="ko-KR" altLang="en-US" dirty="0"/>
              <a:t>의 단점을 해결하고자 </a:t>
            </a:r>
            <a:r>
              <a:rPr lang="en-US" altLang="ko-KR" dirty="0"/>
              <a:t>ADAM</a:t>
            </a:r>
            <a:r>
              <a:rPr lang="ko-KR" altLang="en-US" dirty="0"/>
              <a:t>의 변형물인 </a:t>
            </a:r>
            <a:r>
              <a:rPr lang="en-US" altLang="ko-KR" dirty="0" err="1"/>
              <a:t>AMSGrad</a:t>
            </a:r>
            <a:r>
              <a:rPr lang="ko-KR" altLang="en-US" dirty="0"/>
              <a:t>가 나왔지만</a:t>
            </a:r>
            <a:r>
              <a:rPr lang="en-US" altLang="ko-KR" dirty="0"/>
              <a:t> </a:t>
            </a:r>
            <a:r>
              <a:rPr lang="ko-KR" altLang="en-US" dirty="0"/>
              <a:t>일반화 능력에서 </a:t>
            </a:r>
            <a:r>
              <a:rPr lang="en-US" altLang="ko-KR" dirty="0"/>
              <a:t>ADAM</a:t>
            </a:r>
            <a:r>
              <a:rPr lang="ko-KR" altLang="en-US" dirty="0"/>
              <a:t>과 </a:t>
            </a:r>
            <a:r>
              <a:rPr lang="ko-KR" altLang="en-US" dirty="0" err="1"/>
              <a:t>대동소이했다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508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9B303-8C51-4191-AAF1-14788F9E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학습이 끝날 즈음에 극단적으로 크거나 작아지는 </a:t>
            </a:r>
            <a:r>
              <a:rPr lang="en-US" altLang="ko-KR" dirty="0"/>
              <a:t>learning rate </a:t>
            </a:r>
            <a:r>
              <a:rPr lang="ko-KR" altLang="en-US" dirty="0"/>
              <a:t>가 가장 큰 이유</a:t>
            </a:r>
            <a:r>
              <a:rPr lang="en-US" altLang="ko-KR" dirty="0"/>
              <a:t>(Wilson et al 2017)</a:t>
            </a:r>
          </a:p>
          <a:p>
            <a:r>
              <a:rPr lang="en-US" altLang="ko-KR" dirty="0" err="1"/>
              <a:t>AMSGrad</a:t>
            </a:r>
            <a:r>
              <a:rPr lang="en-US" altLang="ko-KR" dirty="0"/>
              <a:t> </a:t>
            </a:r>
            <a:r>
              <a:rPr lang="ko-KR" altLang="en-US" dirty="0"/>
              <a:t>의 경우 </a:t>
            </a:r>
            <a:r>
              <a:rPr lang="en-US" altLang="ko-KR" dirty="0"/>
              <a:t>learning rate</a:t>
            </a:r>
            <a:r>
              <a:rPr lang="ko-KR" altLang="en-US" dirty="0"/>
              <a:t>가 </a:t>
            </a:r>
            <a:r>
              <a:rPr lang="ko-KR" altLang="en-US" dirty="0" err="1"/>
              <a:t>커지는걸</a:t>
            </a:r>
            <a:r>
              <a:rPr lang="ko-KR" altLang="en-US" dirty="0"/>
              <a:t> 막았지만</a:t>
            </a:r>
            <a:r>
              <a:rPr lang="en-US" altLang="ko-KR" dirty="0"/>
              <a:t>, </a:t>
            </a:r>
            <a:r>
              <a:rPr lang="ko-KR" altLang="en-US" dirty="0" err="1"/>
              <a:t>작아지는것을</a:t>
            </a:r>
            <a:r>
              <a:rPr lang="ko-KR" altLang="en-US" dirty="0"/>
              <a:t> 무시했다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learning rate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커지거나 </a:t>
            </a:r>
            <a:r>
              <a:rPr lang="ko-KR" altLang="en-US" dirty="0" err="1"/>
              <a:t>작아지는걸</a:t>
            </a:r>
            <a:r>
              <a:rPr lang="ko-KR" altLang="en-US" dirty="0"/>
              <a:t> 방지하며 수렴하는 방식</a:t>
            </a:r>
            <a:endParaRPr lang="en-US" altLang="ko-KR" dirty="0"/>
          </a:p>
          <a:p>
            <a:pPr marL="0" indent="0" algn="ctr">
              <a:buNone/>
            </a:pPr>
            <a:endParaRPr lang="en-US" altLang="ko-KR" b="1" dirty="0"/>
          </a:p>
          <a:p>
            <a:pPr marL="0" indent="0" algn="ctr">
              <a:buNone/>
            </a:pPr>
            <a:r>
              <a:rPr lang="en-US" altLang="ko-KR" b="1" dirty="0"/>
              <a:t>ADABOUND, AMSBOUND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887DC4D-7105-424F-A6F3-04F19728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adaptive</a:t>
            </a:r>
            <a:r>
              <a:rPr lang="ko-KR" altLang="en-US" dirty="0"/>
              <a:t> </a:t>
            </a:r>
            <a:r>
              <a:rPr lang="en-US" altLang="ko-KR" dirty="0"/>
              <a:t>methods </a:t>
            </a:r>
            <a:r>
              <a:rPr lang="ko-KR" altLang="en-US" dirty="0"/>
              <a:t>문제 이유</a:t>
            </a:r>
          </a:p>
        </p:txBody>
      </p:sp>
    </p:spTree>
    <p:extLst>
      <p:ext uri="{BB962C8B-B14F-4D97-AF65-F5344CB8AC3E}">
        <p14:creationId xmlns:p14="http://schemas.microsoft.com/office/powerpoint/2010/main" val="245797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A83F1-991C-4F60-9195-26091C14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ADABOUND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30007-9D5C-460F-BF49-77F0D49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8629"/>
          </a:xfrm>
        </p:spPr>
        <p:txBody>
          <a:bodyPr/>
          <a:lstStyle/>
          <a:p>
            <a:r>
              <a:rPr lang="en-US" altLang="ko-KR" dirty="0"/>
              <a:t>BOUND</a:t>
            </a:r>
            <a:r>
              <a:rPr lang="ko-KR" altLang="en-US" dirty="0"/>
              <a:t>는 초기엔 제한없이 시작 </a:t>
            </a:r>
            <a:r>
              <a:rPr lang="en-US" altLang="ko-KR" dirty="0"/>
              <a:t>-&gt;</a:t>
            </a:r>
            <a:r>
              <a:rPr lang="ko-KR" altLang="en-US" dirty="0"/>
              <a:t>하한선 </a:t>
            </a:r>
            <a:r>
              <a:rPr lang="en-US" altLang="ko-KR" dirty="0"/>
              <a:t>0, </a:t>
            </a:r>
            <a:r>
              <a:rPr lang="ko-KR" altLang="en-US" dirty="0"/>
              <a:t>상한선 무한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adaptive </a:t>
            </a:r>
            <a:r>
              <a:rPr lang="ko-KR" altLang="en-US" dirty="0"/>
              <a:t>방식으로 점점 하한선은 올라가고</a:t>
            </a:r>
            <a:r>
              <a:rPr lang="en-US" altLang="ko-KR" dirty="0"/>
              <a:t>, </a:t>
            </a:r>
            <a:r>
              <a:rPr lang="ko-KR" altLang="en-US" dirty="0"/>
              <a:t>상한선은 내려간다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4FC201-8AC5-42C3-9E8D-E9FFDA5E8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66" y="2811492"/>
            <a:ext cx="4127689" cy="148794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180415A-610F-4C9A-B33A-CF8F4228BC0B}"/>
              </a:ext>
            </a:extLst>
          </p:cNvPr>
          <p:cNvSpPr txBox="1">
            <a:spLocks/>
          </p:cNvSpPr>
          <p:nvPr/>
        </p:nvSpPr>
        <p:spPr>
          <a:xfrm>
            <a:off x="630185" y="4517791"/>
            <a:ext cx="10515600" cy="165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1A770A-601A-46DE-BE60-73581AABE908}"/>
              </a:ext>
            </a:extLst>
          </p:cNvPr>
          <p:cNvSpPr/>
          <p:nvPr/>
        </p:nvSpPr>
        <p:spPr>
          <a:xfrm>
            <a:off x="6553193" y="3370796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마침내 </a:t>
            </a:r>
            <a:r>
              <a:rPr lang="el-GR" altLang="ko-KR" dirty="0"/>
              <a:t>α</a:t>
            </a:r>
            <a:r>
              <a:rPr lang="en-US" altLang="ko-KR" dirty="0"/>
              <a:t> </a:t>
            </a:r>
            <a:r>
              <a:rPr lang="ko-KR" altLang="en-US" dirty="0"/>
              <a:t>가 상수가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B92BEF4-8FF6-447E-B93B-86B20714F7E2}"/>
              </a:ext>
            </a:extLst>
          </p:cNvPr>
          <p:cNvSpPr txBox="1">
            <a:spLocks/>
          </p:cNvSpPr>
          <p:nvPr/>
        </p:nvSpPr>
        <p:spPr>
          <a:xfrm>
            <a:off x="838200" y="4675555"/>
            <a:ext cx="10515600" cy="165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즉</a:t>
            </a:r>
            <a:r>
              <a:rPr lang="en-US" altLang="ko-KR" dirty="0"/>
              <a:t>, adaptive </a:t>
            </a:r>
            <a:r>
              <a:rPr lang="ko-KR" altLang="en-US" dirty="0"/>
              <a:t>방식처럼 초기에 빠른 </a:t>
            </a:r>
            <a:r>
              <a:rPr lang="ko-KR" altLang="en-US" dirty="0" err="1"/>
              <a:t>학습을하며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말기엔 </a:t>
            </a:r>
            <a:r>
              <a:rPr lang="en-US" altLang="ko-KR" dirty="0"/>
              <a:t>SGD</a:t>
            </a:r>
            <a:r>
              <a:rPr lang="ko-KR" altLang="en-US" dirty="0"/>
              <a:t>처럼 일반화 시킬 수 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81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77D20-4FBF-4DBE-A92F-0F80168B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진짤까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1153E-91FC-4BCD-9BD4-2E0A12525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433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ADAM </a:t>
            </a:r>
            <a:r>
              <a:rPr lang="ko-KR" altLang="en-US" dirty="0"/>
              <a:t>을 사용한 </a:t>
            </a:r>
            <a:r>
              <a:rPr lang="en-US" altLang="ko-KR" dirty="0"/>
              <a:t>RESNET-34, CIFAR-10 </a:t>
            </a:r>
            <a:r>
              <a:rPr lang="ko-KR" altLang="en-US" dirty="0"/>
              <a:t>모델의 학습완료시점에서 마지막 레이어 </a:t>
            </a:r>
            <a:r>
              <a:rPr lang="en-US" altLang="ko-KR" dirty="0"/>
              <a:t>3*3 </a:t>
            </a:r>
            <a:r>
              <a:rPr lang="ko-KR" altLang="en-US" dirty="0" err="1"/>
              <a:t>컨볼루셔널</a:t>
            </a:r>
            <a:r>
              <a:rPr lang="ko-KR" altLang="en-US" dirty="0"/>
              <a:t> 커널의 </a:t>
            </a:r>
            <a:r>
              <a:rPr lang="en-US" altLang="ko-KR" dirty="0"/>
              <a:t>learning rate</a:t>
            </a:r>
            <a:r>
              <a:rPr lang="ko-KR" altLang="en-US" dirty="0"/>
              <a:t>를 </a:t>
            </a:r>
            <a:r>
              <a:rPr lang="ko-KR" altLang="en-US" dirty="0" err="1"/>
              <a:t>확인해봄</a:t>
            </a:r>
            <a:endParaRPr lang="en-US" altLang="ko-KR" dirty="0"/>
          </a:p>
          <a:p>
            <a:r>
              <a:rPr lang="ko-KR" altLang="en-US" dirty="0"/>
              <a:t>보통 같은 레이어의 파라미터는 비슷한 특성을 갖는다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결과는 천차만별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CF80E2-1DF0-4D01-9305-1D83BB095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93" y="4092299"/>
            <a:ext cx="7781925" cy="131445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F83933B-9D83-4F23-A1FB-59040BB4E751}"/>
              </a:ext>
            </a:extLst>
          </p:cNvPr>
          <p:cNvSpPr txBox="1">
            <a:spLocks/>
          </p:cNvSpPr>
          <p:nvPr/>
        </p:nvSpPr>
        <p:spPr>
          <a:xfrm>
            <a:off x="838200" y="5629104"/>
            <a:ext cx="10515600" cy="666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로그를 씌운 값이기 때문에 실제 최소 </a:t>
            </a:r>
            <a:r>
              <a:rPr lang="ko-KR" altLang="en-US"/>
              <a:t>최대값은 </a:t>
            </a:r>
            <a:r>
              <a:rPr lang="en-US" altLang="ko-KR" dirty="0"/>
              <a:t>0.01 </a:t>
            </a:r>
            <a:r>
              <a:rPr lang="ko-KR" altLang="en-US"/>
              <a:t>이하 </a:t>
            </a:r>
            <a:r>
              <a:rPr lang="en-US" altLang="ko-KR" dirty="0"/>
              <a:t>1000</a:t>
            </a:r>
            <a:r>
              <a:rPr lang="ko-KR" altLang="en-US" dirty="0"/>
              <a:t>이상</a:t>
            </a:r>
          </a:p>
        </p:txBody>
      </p:sp>
    </p:spTree>
    <p:extLst>
      <p:ext uri="{BB962C8B-B14F-4D97-AF65-F5344CB8AC3E}">
        <p14:creationId xmlns:p14="http://schemas.microsoft.com/office/powerpoint/2010/main" val="304371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AE259-D1A9-401C-9717-F80F4A3B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3164" cy="1325563"/>
          </a:xfrm>
        </p:spPr>
        <p:txBody>
          <a:bodyPr/>
          <a:lstStyle/>
          <a:p>
            <a:r>
              <a:rPr lang="en-US" altLang="ko-KR" dirty="0"/>
              <a:t>Generic framework methods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2C0DAE-DBA0-4A5E-97C0-AD2BF8B67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855"/>
          <a:stretch/>
        </p:blipFill>
        <p:spPr>
          <a:xfrm>
            <a:off x="1964950" y="2357898"/>
            <a:ext cx="7586414" cy="312210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917DC79-673D-42DA-8CD8-88538E39FAA3}"/>
              </a:ext>
            </a:extLst>
          </p:cNvPr>
          <p:cNvSpPr txBox="1">
            <a:spLocks/>
          </p:cNvSpPr>
          <p:nvPr/>
        </p:nvSpPr>
        <p:spPr>
          <a:xfrm>
            <a:off x="4702372" y="3515923"/>
            <a:ext cx="1525084" cy="403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0B050"/>
                </a:solidFill>
              </a:rPr>
              <a:t>-&gt;gradient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E30F09-74DA-42EB-9BA3-51EA6FCA3BF5}"/>
              </a:ext>
            </a:extLst>
          </p:cNvPr>
          <p:cNvSpPr/>
          <p:nvPr/>
        </p:nvSpPr>
        <p:spPr>
          <a:xfrm>
            <a:off x="697596" y="3807708"/>
            <a:ext cx="2759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gradient scaling term-&gt;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F07BBF-234B-470A-8267-884B49C5C119}"/>
              </a:ext>
            </a:extLst>
          </p:cNvPr>
          <p:cNvSpPr/>
          <p:nvPr/>
        </p:nvSpPr>
        <p:spPr>
          <a:xfrm>
            <a:off x="7812152" y="3846458"/>
            <a:ext cx="313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-&gt;learning rate scaling term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4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554</Words>
  <Application>Microsoft Office PowerPoint</Application>
  <PresentationFormat>와이드스크린</PresentationFormat>
  <Paragraphs>87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ADABOUND  </vt:lpstr>
      <vt:lpstr>기존 옵티마이저</vt:lpstr>
      <vt:lpstr>기존 옵티마이저</vt:lpstr>
      <vt:lpstr>기존 옵티마이저</vt:lpstr>
      <vt:lpstr>adaptive method optimizer 문제제기</vt:lpstr>
      <vt:lpstr>adaptive methods 문제 이유</vt:lpstr>
      <vt:lpstr>ADABOUND</vt:lpstr>
      <vt:lpstr>진짤까?</vt:lpstr>
      <vt:lpstr>Generic framework methods</vt:lpstr>
      <vt:lpstr>overview using generic framework</vt:lpstr>
      <vt:lpstr>ADABOUND</vt:lpstr>
      <vt:lpstr>기존 방식과 차이점</vt:lpstr>
      <vt:lpstr>비교결과</vt:lpstr>
      <vt:lpstr>비교결과</vt:lpstr>
      <vt:lpstr>비교결과</vt:lpstr>
      <vt:lpstr>비교결과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ADABOUND  </dc:title>
  <dc:creator>DKI07</dc:creator>
  <cp:lastModifiedBy>DKI07</cp:lastModifiedBy>
  <cp:revision>27</cp:revision>
  <dcterms:created xsi:type="dcterms:W3CDTF">2020-01-17T09:30:36Z</dcterms:created>
  <dcterms:modified xsi:type="dcterms:W3CDTF">2020-01-20T01:37:51Z</dcterms:modified>
</cp:coreProperties>
</file>