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4" r:id="rId3"/>
    <p:sldId id="410" r:id="rId5"/>
    <p:sldId id="411" r:id="rId6"/>
    <p:sldId id="412" r:id="rId7"/>
    <p:sldId id="413" r:id="rId8"/>
    <p:sldId id="414" r:id="rId9"/>
    <p:sldId id="415" r:id="rId10"/>
    <p:sldId id="416" r:id="rId11"/>
    <p:sldId id="417" r:id="rId12"/>
    <p:sldId id="386" r:id="rId13"/>
    <p:sldId id="387" r:id="rId14"/>
    <p:sldId id="388" r:id="rId15"/>
    <p:sldId id="389" r:id="rId16"/>
    <p:sldId id="390" r:id="rId17"/>
    <p:sldId id="391" r:id="rId18"/>
    <p:sldId id="392" r:id="rId19"/>
    <p:sldId id="393" r:id="rId20"/>
    <p:sldId id="394" r:id="rId21"/>
    <p:sldId id="395" r:id="rId22"/>
    <p:sldId id="396" r:id="rId23"/>
    <p:sldId id="397" r:id="rId24"/>
    <p:sldId id="398" r:id="rId25"/>
    <p:sldId id="399" r:id="rId26"/>
    <p:sldId id="400" r:id="rId27"/>
    <p:sldId id="401" r:id="rId28"/>
    <p:sldId id="402" r:id="rId29"/>
    <p:sldId id="403" r:id="rId30"/>
    <p:sldId id="404" r:id="rId31"/>
    <p:sldId id="405" r:id="rId32"/>
    <p:sldId id="406" r:id="rId33"/>
    <p:sldId id="407" r:id="rId34"/>
    <p:sldId id="408" r:id="rId35"/>
    <p:sldId id="317" r:id="rId36"/>
  </p:sldIdLst>
  <p:sldSz cx="10259695" cy="539559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王倩倩" initials="Wqq"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AC4F1"/>
    <a:srgbClr val="F2F2F2"/>
    <a:srgbClr val="7DCDFF"/>
    <a:srgbClr val="9BD9FF"/>
    <a:srgbClr val="8AE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p:scale>
          <a:sx n="100" d="100"/>
          <a:sy n="100" d="100"/>
        </p:scale>
        <p:origin x="-174" y="-72"/>
      </p:cViewPr>
      <p:guideLst>
        <p:guide orient="horz" pos="1700"/>
        <p:guide pos="323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commentAuthors" Target="commentAuthors.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0FEC91-376F-4B3F-A168-65C97BFAF66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69863" y="685800"/>
            <a:ext cx="651827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528F52-921D-4B5E-90E1-89DF6F6F587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69938" y="1676400"/>
            <a:ext cx="8720137" cy="1155700"/>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538288" y="3057525"/>
            <a:ext cx="7183437" cy="137953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0B1E9A6-3BBE-4152-ABC2-7AF76252B6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0A614B-7A5B-4F2F-9614-821D6EA5116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0B1E9A6-3BBE-4152-ABC2-7AF76252B6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0A614B-7A5B-4F2F-9614-821D6EA5116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39025" y="215900"/>
            <a:ext cx="2308225" cy="46037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12763" y="215900"/>
            <a:ext cx="6773862" cy="46037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0B1E9A6-3BBE-4152-ABC2-7AF76252B6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0A614B-7A5B-4F2F-9614-821D6EA5116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0B1E9A6-3BBE-4152-ABC2-7AF76252B6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0A614B-7A5B-4F2F-9614-821D6EA5116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1213" y="3467100"/>
            <a:ext cx="8720137" cy="1071563"/>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11213" y="2287588"/>
            <a:ext cx="8720137" cy="117951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0B1E9A6-3BBE-4152-ABC2-7AF76252B6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0A614B-7A5B-4F2F-9614-821D6EA5116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12763" y="1258888"/>
            <a:ext cx="4540250" cy="3560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205413" y="1258888"/>
            <a:ext cx="4541837" cy="3560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0B1E9A6-3BBE-4152-ABC2-7AF76252B6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0A614B-7A5B-4F2F-9614-821D6EA5116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512763" y="1208088"/>
            <a:ext cx="4533900" cy="5032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512763" y="1711325"/>
            <a:ext cx="4533900" cy="3108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5211763" y="1208088"/>
            <a:ext cx="4535487" cy="5032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5211763" y="1711325"/>
            <a:ext cx="4535487" cy="3108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0B1E9A6-3BBE-4152-ABC2-7AF76252B64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0A614B-7A5B-4F2F-9614-821D6EA5116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0B1E9A6-3BBE-4152-ABC2-7AF76252B64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0A614B-7A5B-4F2F-9614-821D6EA5116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0B1E9A6-3BBE-4152-ABC2-7AF76252B64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80A614B-7A5B-4F2F-9614-821D6EA5116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2763" y="214313"/>
            <a:ext cx="3375025" cy="91440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011613" y="214313"/>
            <a:ext cx="5735637" cy="46053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512763" y="1128713"/>
            <a:ext cx="3375025" cy="36909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0B1E9A6-3BBE-4152-ABC2-7AF76252B6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0A614B-7A5B-4F2F-9614-821D6EA5116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11363" y="3776663"/>
            <a:ext cx="6156325" cy="446087"/>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011363" y="482600"/>
            <a:ext cx="6156325" cy="32369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011363" y="4222750"/>
            <a:ext cx="6156325" cy="633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0B1E9A6-3BBE-4152-ABC2-7AF76252B6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0A614B-7A5B-4F2F-9614-821D6EA5116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12763" y="215900"/>
            <a:ext cx="9234487" cy="90011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512763" y="1258888"/>
            <a:ext cx="9234487" cy="356076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512763" y="5000625"/>
            <a:ext cx="2393950" cy="287338"/>
          </a:xfrm>
          <a:prstGeom prst="rect">
            <a:avLst/>
          </a:prstGeom>
        </p:spPr>
        <p:txBody>
          <a:bodyPr vert="horz" lIns="91440" tIns="45720" rIns="91440" bIns="45720" rtlCol="0" anchor="ctr"/>
          <a:lstStyle>
            <a:lvl1pPr algn="l">
              <a:defRPr sz="1200">
                <a:solidFill>
                  <a:schemeClr val="tx1">
                    <a:tint val="75000"/>
                  </a:schemeClr>
                </a:solidFill>
              </a:defRPr>
            </a:lvl1pPr>
          </a:lstStyle>
          <a:p>
            <a:fld id="{D0B1E9A6-3BBE-4152-ABC2-7AF76252B64C}" type="datetimeFigureOut">
              <a:rPr lang="zh-CN" altLang="en-US" smtClean="0"/>
            </a:fld>
            <a:endParaRPr lang="zh-CN" altLang="en-US"/>
          </a:p>
        </p:txBody>
      </p:sp>
      <p:sp>
        <p:nvSpPr>
          <p:cNvPr id="5" name="页脚占位符 4"/>
          <p:cNvSpPr>
            <a:spLocks noGrp="1"/>
          </p:cNvSpPr>
          <p:nvPr>
            <p:ph type="ftr" sz="quarter" idx="3"/>
          </p:nvPr>
        </p:nvSpPr>
        <p:spPr>
          <a:xfrm>
            <a:off x="3505200" y="5000625"/>
            <a:ext cx="3249613" cy="2873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353300" y="5000625"/>
            <a:ext cx="2393950" cy="287338"/>
          </a:xfrm>
          <a:prstGeom prst="rect">
            <a:avLst/>
          </a:prstGeom>
        </p:spPr>
        <p:txBody>
          <a:bodyPr vert="horz" lIns="91440" tIns="45720" rIns="91440" bIns="45720" rtlCol="0" anchor="ctr"/>
          <a:lstStyle>
            <a:lvl1pPr algn="r">
              <a:defRPr sz="1200">
                <a:solidFill>
                  <a:schemeClr val="tx1">
                    <a:tint val="75000"/>
                  </a:schemeClr>
                </a:solidFill>
              </a:defRPr>
            </a:lvl1pPr>
          </a:lstStyle>
          <a:p>
            <a:fld id="{480A614B-7A5B-4F2F-9614-821D6EA5116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hyperlink" Target="https://git-scm.com/downloads" TargetMode="Externa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hyperlink" Target="mailto:1094476088@qq.com" TargetMode="Externa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20"/>
          <p:cNvSpPr/>
          <p:nvPr/>
        </p:nvSpPr>
        <p:spPr>
          <a:xfrm>
            <a:off x="2367278" y="1829391"/>
            <a:ext cx="5488305" cy="1372621"/>
          </a:xfrm>
          <a:prstGeom prst="roundRect">
            <a:avLst>
              <a:gd name="adj" fmla="val 6740"/>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969766" y="2121892"/>
            <a:ext cx="4546600" cy="535531"/>
          </a:xfrm>
          <a:prstGeom prst="rect">
            <a:avLst/>
          </a:prstGeom>
          <a:noFill/>
        </p:spPr>
        <p:txBody>
          <a:bodyPr wrap="square" rtlCol="0">
            <a:spAutoFit/>
          </a:bodyPr>
          <a:lstStyle/>
          <a:p>
            <a:pPr>
              <a:lnSpc>
                <a:spcPct val="120000"/>
              </a:lnSpc>
            </a:pPr>
            <a:r>
              <a:rPr kumimoji="1" lang="zh-CN" altLang="en-US" sz="2400" b="1" dirty="0" smtClean="0">
                <a:latin typeface="微软雅黑" panose="020B0503020204020204" charset="-122"/>
                <a:ea typeface="微软雅黑" panose="020B0503020204020204" charset="-122"/>
                <a:cs typeface="微软雅黑" panose="020B0503020204020204" charset="-122"/>
              </a:rPr>
              <a:t>课程内容  </a:t>
            </a:r>
            <a:r>
              <a:rPr kumimoji="1" lang="en-US" altLang="zh-CN" sz="2400" b="1" dirty="0" smtClean="0">
                <a:latin typeface="微软雅黑" panose="020B0503020204020204" charset="-122"/>
                <a:ea typeface="微软雅黑" panose="020B0503020204020204" charset="-122"/>
                <a:cs typeface="微软雅黑" panose="020B0503020204020204" charset="-122"/>
                <a:sym typeface="Wingdings" panose="05000000000000000000" pitchFamily="2" charset="2"/>
              </a:rPr>
              <a:t>  </a:t>
            </a:r>
            <a:r>
              <a:rPr kumimoji="1" lang="en-US" altLang="zh-CN" sz="2400" b="1" dirty="0" err="1" smtClean="0">
                <a:latin typeface="微软雅黑" panose="020B0503020204020204" charset="-122"/>
                <a:ea typeface="微软雅黑" panose="020B0503020204020204" charset="-122"/>
                <a:cs typeface="微软雅黑" panose="020B0503020204020204" charset="-122"/>
                <a:sym typeface="Wingdings" panose="05000000000000000000" pitchFamily="2" charset="2"/>
              </a:rPr>
              <a:t>Git</a:t>
            </a:r>
            <a:r>
              <a:rPr kumimoji="1" lang="zh-CN" altLang="en-US" sz="2400" b="1" dirty="0" smtClean="0">
                <a:latin typeface="微软雅黑" panose="020B0503020204020204" charset="-122"/>
                <a:ea typeface="微软雅黑" panose="020B0503020204020204" charset="-122"/>
                <a:cs typeface="微软雅黑" panose="020B0503020204020204" charset="-122"/>
                <a:sym typeface="Wingdings" panose="05000000000000000000" pitchFamily="2" charset="2"/>
              </a:rPr>
              <a:t>实训课</a:t>
            </a:r>
            <a:endParaRPr kumimoji="1" lang="en-US" altLang="zh-CN" sz="2400" b="1" dirty="0">
              <a:latin typeface="微软雅黑" panose="020B0503020204020204" charset="-122"/>
              <a:ea typeface="微软雅黑" panose="020B0503020204020204" charset="-122"/>
              <a:cs typeface="微软雅黑" panose="020B0503020204020204" charset="-122"/>
            </a:endParaRPr>
          </a:p>
        </p:txBody>
      </p:sp>
      <p:sp>
        <p:nvSpPr>
          <p:cNvPr id="8" name="椭圆 7"/>
          <p:cNvSpPr/>
          <p:nvPr/>
        </p:nvSpPr>
        <p:spPr>
          <a:xfrm>
            <a:off x="5796414" y="3081834"/>
            <a:ext cx="75565" cy="75565"/>
          </a:xfrm>
          <a:prstGeom prst="ellipse">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9" name="椭圆 8"/>
          <p:cNvSpPr/>
          <p:nvPr/>
        </p:nvSpPr>
        <p:spPr>
          <a:xfrm>
            <a:off x="4272414" y="3081834"/>
            <a:ext cx="75565" cy="75565"/>
          </a:xfrm>
          <a:prstGeom prst="ellipse">
            <a:avLst/>
          </a:prstGeom>
          <a:solidFill>
            <a:schemeClr val="bg1"/>
          </a:solid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ym typeface="+mn-ea"/>
            </a:endParaRPr>
          </a:p>
        </p:txBody>
      </p:sp>
      <p:sp>
        <p:nvSpPr>
          <p:cNvPr id="10" name="文本框 9"/>
          <p:cNvSpPr txBox="1"/>
          <p:nvPr/>
        </p:nvSpPr>
        <p:spPr>
          <a:xfrm>
            <a:off x="4350744" y="2935466"/>
            <a:ext cx="1440160" cy="337185"/>
          </a:xfrm>
          <a:prstGeom prst="rect">
            <a:avLst/>
          </a:prstGeom>
          <a:solidFill>
            <a:schemeClr val="bg1"/>
          </a:solidFill>
        </p:spPr>
        <p:txBody>
          <a:bodyPr wrap="square" rtlCol="0" anchor="t">
            <a:spAutoFit/>
          </a:bodyPr>
          <a:lstStyle/>
          <a:p>
            <a:pPr algn="ctr">
              <a:lnSpc>
                <a:spcPct val="100000"/>
              </a:lnSpc>
            </a:pPr>
            <a:r>
              <a:rPr kumimoji="1" lang="zh-CN" altLang="en-US" sz="1600" b="1" dirty="0">
                <a:latin typeface="微软雅黑" panose="020B0503020204020204" charset="-122"/>
                <a:ea typeface="微软雅黑" panose="020B0503020204020204" charset="-122"/>
                <a:cs typeface="微软雅黑" panose="020B0503020204020204" charset="-122"/>
                <a:sym typeface="+mn-ea"/>
              </a:rPr>
              <a:t>讲师  蒋思芳</a:t>
            </a:r>
            <a:endParaRPr lang="zh-CN" altLang="en-US" sz="1600" dirty="0"/>
          </a:p>
        </p:txBody>
      </p:sp>
      <p:pic>
        <p:nvPicPr>
          <p:cNvPr id="11" name="图片 10" descr="水印.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75808" y="199261"/>
            <a:ext cx="1942465" cy="454025"/>
          </a:xfrm>
          <a:prstGeom prst="rect">
            <a:avLst/>
          </a:prstGeom>
        </p:spPr>
      </p:pic>
      <p:sp>
        <p:nvSpPr>
          <p:cNvPr id="13" name="圆角矩形 12"/>
          <p:cNvSpPr/>
          <p:nvPr/>
        </p:nvSpPr>
        <p:spPr>
          <a:xfrm>
            <a:off x="2998018" y="1545828"/>
            <a:ext cx="4392295" cy="432435"/>
          </a:xfrm>
          <a:prstGeom prst="roundRect">
            <a:avLst/>
          </a:prstGeom>
          <a:solidFill>
            <a:srgbClr val="7DC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
          <p:cNvSpPr txBox="1"/>
          <p:nvPr/>
        </p:nvSpPr>
        <p:spPr>
          <a:xfrm>
            <a:off x="3147878" y="1593453"/>
            <a:ext cx="3915410" cy="306705"/>
          </a:xfrm>
          <a:prstGeom prst="rect">
            <a:avLst/>
          </a:prstGeom>
          <a:noFill/>
        </p:spPr>
        <p:txBody>
          <a:bodyPr wrap="square" rtlCol="0">
            <a:spAutoFit/>
          </a:bodyPr>
          <a:lstStyle/>
          <a:p>
            <a:pPr algn="dist"/>
            <a:r>
              <a:rPr kumimoji="1" lang="zh-CN" altLang="en-US" sz="1400" dirty="0" smtClean="0">
                <a:solidFill>
                  <a:schemeClr val="bg1"/>
                </a:solidFill>
                <a:latin typeface="微软雅黑" panose="020B0503020204020204" charset="-122"/>
                <a:ea typeface="微软雅黑" panose="020B0503020204020204" charset="-122"/>
                <a:cs typeface="微软雅黑" panose="020B0503020204020204" charset="-122"/>
              </a:rPr>
              <a:t>应</a:t>
            </a:r>
            <a:r>
              <a:rPr kumimoji="1" lang="en-US" altLang="zh-CN" sz="1400" dirty="0" smtClean="0">
                <a:solidFill>
                  <a:schemeClr val="bg1"/>
                </a:solidFill>
                <a:latin typeface="微软雅黑" panose="020B0503020204020204" charset="-122"/>
                <a:ea typeface="微软雅黑" panose="020B0503020204020204" charset="-122"/>
                <a:cs typeface="微软雅黑" panose="020B0503020204020204" charset="-122"/>
              </a:rPr>
              <a:t>/</a:t>
            </a:r>
            <a:r>
              <a:rPr kumimoji="1" lang="zh-CN" altLang="en-US" sz="1400" dirty="0">
                <a:solidFill>
                  <a:schemeClr val="bg1"/>
                </a:solidFill>
                <a:latin typeface="微软雅黑" panose="020B0503020204020204" charset="-122"/>
                <a:ea typeface="微软雅黑" panose="020B0503020204020204" charset="-122"/>
                <a:cs typeface="微软雅黑" panose="020B0503020204020204" charset="-122"/>
              </a:rPr>
              <a:t>用</a:t>
            </a:r>
            <a:r>
              <a:rPr kumimoji="1" lang="en-US" altLang="zh-CN" sz="1400" dirty="0" smtClean="0">
                <a:solidFill>
                  <a:schemeClr val="bg1"/>
                </a:solidFill>
                <a:latin typeface="微软雅黑" panose="020B0503020204020204" charset="-122"/>
                <a:ea typeface="微软雅黑" panose="020B0503020204020204" charset="-122"/>
                <a:cs typeface="微软雅黑" panose="020B0503020204020204" charset="-122"/>
              </a:rPr>
              <a:t>/</a:t>
            </a:r>
            <a:r>
              <a:rPr kumimoji="1" lang="zh-CN" altLang="en-US" sz="1400" dirty="0" smtClean="0">
                <a:solidFill>
                  <a:schemeClr val="bg1"/>
                </a:solidFill>
                <a:latin typeface="微软雅黑" panose="020B0503020204020204" charset="-122"/>
                <a:ea typeface="微软雅黑" panose="020B0503020204020204" charset="-122"/>
                <a:cs typeface="微软雅黑" panose="020B0503020204020204" charset="-122"/>
              </a:rPr>
              <a:t>开</a:t>
            </a:r>
            <a:r>
              <a:rPr kumimoji="1" lang="en-US" altLang="zh-CN" sz="1400" dirty="0" smtClean="0">
                <a:solidFill>
                  <a:schemeClr val="bg1"/>
                </a:solidFill>
                <a:latin typeface="微软雅黑" panose="020B0503020204020204" charset="-122"/>
                <a:ea typeface="微软雅黑" panose="020B0503020204020204" charset="-122"/>
                <a:cs typeface="微软雅黑" panose="020B0503020204020204" charset="-122"/>
              </a:rPr>
              <a:t>/</a:t>
            </a:r>
            <a:r>
              <a:rPr kumimoji="1" lang="zh-CN" altLang="en-US" sz="1400" dirty="0" smtClean="0">
                <a:solidFill>
                  <a:schemeClr val="bg1"/>
                </a:solidFill>
                <a:latin typeface="微软雅黑" panose="020B0503020204020204" charset="-122"/>
                <a:ea typeface="微软雅黑" panose="020B0503020204020204" charset="-122"/>
                <a:cs typeface="微软雅黑" panose="020B0503020204020204" charset="-122"/>
              </a:rPr>
              <a:t>发</a:t>
            </a:r>
            <a:endParaRPr kumimoji="1" lang="zh-CN" altLang="en-US" sz="1400" dirty="0" smtClean="0">
              <a:solidFill>
                <a:schemeClr val="bg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01814" y="105668"/>
            <a:ext cx="2304256" cy="461665"/>
          </a:xfrm>
          <a:prstGeom prst="rect">
            <a:avLst/>
          </a:prstGeom>
          <a:noFill/>
        </p:spPr>
        <p:txBody>
          <a:bodyPr wrap="square" rtlCol="0">
            <a:spAutoFit/>
          </a:bodyPr>
          <a:lstStyle/>
          <a:p>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        课程目标</a:t>
            </a:r>
            <a:endParaRPr lang="zh-CN" altLang="en-US" sz="2400" dirty="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7" name="TextBox 6"/>
          <p:cNvSpPr txBox="1"/>
          <p:nvPr/>
        </p:nvSpPr>
        <p:spPr>
          <a:xfrm>
            <a:off x="3257798" y="969764"/>
            <a:ext cx="4464496" cy="1477328"/>
          </a:xfrm>
          <a:prstGeom prst="rect">
            <a:avLst/>
          </a:prstGeom>
          <a:noFill/>
        </p:spPr>
        <p:txBody>
          <a:bodyPr wrap="square" rtlCol="0">
            <a:spAutoFit/>
          </a:bodyPr>
          <a:lstStyle/>
          <a:p>
            <a:r>
              <a:rPr lang="en-US" altLang="zh-CN" dirty="0" smtClean="0"/>
              <a:t>1</a:t>
            </a:r>
            <a:r>
              <a:rPr lang="zh-CN" altLang="en-US" dirty="0" smtClean="0"/>
              <a:t>、注册一个</a:t>
            </a:r>
            <a:r>
              <a:rPr lang="en-US" altLang="zh-CN" dirty="0" err="1" smtClean="0"/>
              <a:t>Github</a:t>
            </a:r>
            <a:r>
              <a:rPr lang="zh-CN" altLang="en-US" dirty="0" smtClean="0"/>
              <a:t>账户</a:t>
            </a:r>
            <a:endParaRPr lang="en-US" altLang="zh-CN" dirty="0" smtClean="0"/>
          </a:p>
          <a:p>
            <a:r>
              <a:rPr lang="en-US" altLang="zh-CN" dirty="0" smtClean="0"/>
              <a:t>2</a:t>
            </a:r>
            <a:r>
              <a:rPr lang="zh-CN" altLang="en-US" dirty="0" smtClean="0"/>
              <a:t>、正确的安装</a:t>
            </a:r>
            <a:r>
              <a:rPr lang="en-US" altLang="zh-CN" dirty="0" err="1" smtClean="0"/>
              <a:t>Git</a:t>
            </a:r>
            <a:r>
              <a:rPr lang="zh-CN" altLang="en-US" dirty="0" smtClean="0"/>
              <a:t>软件并进行基本配置</a:t>
            </a:r>
            <a:endParaRPr lang="en-US" altLang="zh-CN" dirty="0" smtClean="0"/>
          </a:p>
          <a:p>
            <a:r>
              <a:rPr lang="en-US" altLang="zh-CN" dirty="0" smtClean="0"/>
              <a:t>3</a:t>
            </a:r>
            <a:r>
              <a:rPr lang="zh-CN" altLang="en-US" dirty="0" smtClean="0"/>
              <a:t>、创建个人仓库</a:t>
            </a:r>
            <a:endParaRPr lang="en-US" altLang="zh-CN" dirty="0" smtClean="0"/>
          </a:p>
          <a:p>
            <a:r>
              <a:rPr lang="en-US" altLang="zh-CN" dirty="0" smtClean="0"/>
              <a:t>4</a:t>
            </a:r>
            <a:r>
              <a:rPr lang="zh-CN" altLang="en-US" dirty="0" smtClean="0"/>
              <a:t>、将个人仓库文件添加版本控制</a:t>
            </a:r>
            <a:endParaRPr lang="zh-CN" altLang="en-US" dirty="0" smtClean="0"/>
          </a:p>
          <a:p>
            <a:endParaRPr lang="zh-CN" altLang="en-US" dirty="0" smtClean="0">
              <a:latin typeface="+mn-ea"/>
            </a:endParaRPr>
          </a:p>
        </p:txBody>
      </p:sp>
      <p:pic>
        <p:nvPicPr>
          <p:cNvPr id="6" name="图片 5" descr="水印.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75808" y="199261"/>
            <a:ext cx="1942465" cy="454025"/>
          </a:xfrm>
          <a:prstGeom prst="rect">
            <a:avLst/>
          </a:prstGeom>
        </p:spPr>
      </p:pic>
      <p:cxnSp>
        <p:nvCxnSpPr>
          <p:cNvPr id="25" name="直线连接符 3"/>
          <p:cNvCxnSpPr/>
          <p:nvPr/>
        </p:nvCxnSpPr>
        <p:spPr>
          <a:xfrm>
            <a:off x="881534" y="681732"/>
            <a:ext cx="9217024" cy="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673622" y="2985988"/>
            <a:ext cx="6192688" cy="583565"/>
          </a:xfrm>
          <a:prstGeom prst="rect">
            <a:avLst/>
          </a:prstGeom>
          <a:noFill/>
        </p:spPr>
        <p:txBody>
          <a:bodyPr wrap="square" rtlCol="0">
            <a:spAutoFit/>
          </a:bodyPr>
          <a:lstStyle/>
          <a:p>
            <a:r>
              <a:rPr lang="zh-CN" altLang="en-US" sz="1600" b="1" dirty="0" smtClean="0">
                <a:solidFill>
                  <a:srgbClr val="FF0000"/>
                </a:solidFill>
                <a:effectLst>
                  <a:outerShdw blurRad="38100" dist="38100" dir="2700000" algn="tl">
                    <a:srgbClr val="000000">
                      <a:alpha val="43137"/>
                    </a:srgbClr>
                  </a:outerShdw>
                </a:effectLst>
              </a:rPr>
              <a:t>课堂作业</a:t>
            </a:r>
            <a:r>
              <a:rPr lang="zh-CN" altLang="en-US" sz="1600" dirty="0" smtClean="0"/>
              <a:t>：根据</a:t>
            </a:r>
            <a:r>
              <a:rPr lang="en-US" altLang="zh-CN" sz="1600" dirty="0" smtClean="0"/>
              <a:t>&lt;</a:t>
            </a:r>
            <a:r>
              <a:rPr lang="zh-CN" altLang="en-US" sz="1600" dirty="0" smtClean="0"/>
              <a:t>实验报告模版</a:t>
            </a:r>
            <a:r>
              <a:rPr lang="en-US" altLang="zh-CN" sz="1600" dirty="0" smtClean="0"/>
              <a:t>&gt;</a:t>
            </a:r>
            <a:r>
              <a:rPr lang="zh-CN" altLang="en-US" sz="1600" dirty="0" smtClean="0"/>
              <a:t>的模版填写、截图实训课的相关内容。</a:t>
            </a:r>
            <a:endParaRPr lang="en-US" altLang="zh-CN" sz="16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97758" y="105668"/>
            <a:ext cx="3816424" cy="461665"/>
          </a:xfrm>
          <a:prstGeom prst="rect">
            <a:avLst/>
          </a:prstGeom>
          <a:noFill/>
        </p:spPr>
        <p:txBody>
          <a:bodyPr wrap="square" rtlCol="0">
            <a:spAutoFit/>
          </a:bodyPr>
          <a:lstStyle/>
          <a:p>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en-US" altLang="zh-CN" sz="2400" dirty="0" err="1"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Git</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与 </a:t>
            </a:r>
            <a:r>
              <a:rPr lang="en-US" altLang="zh-CN" sz="2400" dirty="0" err="1"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GitHub</a:t>
            </a:r>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的关系</a:t>
            </a:r>
            <a:endParaRPr lang="zh-CN" altLang="en-US" sz="2400" dirty="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7" name="TextBox 6"/>
          <p:cNvSpPr txBox="1"/>
          <p:nvPr/>
        </p:nvSpPr>
        <p:spPr>
          <a:xfrm>
            <a:off x="809526" y="969764"/>
            <a:ext cx="7920880" cy="369332"/>
          </a:xfrm>
          <a:prstGeom prst="rect">
            <a:avLst/>
          </a:prstGeom>
          <a:noFill/>
        </p:spPr>
        <p:txBody>
          <a:bodyPr wrap="square" rtlCol="0">
            <a:spAutoFit/>
          </a:bodyPr>
          <a:lstStyle/>
          <a:p>
            <a:r>
              <a:rPr lang="en-US" altLang="zh-CN" dirty="0" err="1" smtClean="0"/>
              <a:t>git</a:t>
            </a:r>
            <a:r>
              <a:rPr lang="zh-CN" altLang="en-US" dirty="0" smtClean="0"/>
              <a:t>是版本控制工具，它记录工程任何一个文件的历史，以及它的发展过程</a:t>
            </a:r>
            <a:endParaRPr lang="en-US" altLang="zh-CN" dirty="0" smtClean="0"/>
          </a:p>
        </p:txBody>
      </p:sp>
      <p:pic>
        <p:nvPicPr>
          <p:cNvPr id="6" name="图片 5" descr="水印.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75808" y="199261"/>
            <a:ext cx="1942465" cy="454025"/>
          </a:xfrm>
          <a:prstGeom prst="rect">
            <a:avLst/>
          </a:prstGeom>
        </p:spPr>
      </p:pic>
      <p:cxnSp>
        <p:nvCxnSpPr>
          <p:cNvPr id="25" name="直线连接符 3"/>
          <p:cNvCxnSpPr/>
          <p:nvPr/>
        </p:nvCxnSpPr>
        <p:spPr>
          <a:xfrm>
            <a:off x="881534" y="681732"/>
            <a:ext cx="9217024" cy="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09526" y="1833860"/>
            <a:ext cx="7560840" cy="646331"/>
          </a:xfrm>
          <a:prstGeom prst="rect">
            <a:avLst/>
          </a:prstGeom>
          <a:noFill/>
        </p:spPr>
        <p:txBody>
          <a:bodyPr wrap="square" rtlCol="0">
            <a:spAutoFit/>
          </a:bodyPr>
          <a:lstStyle/>
          <a:p>
            <a:r>
              <a:rPr lang="en-US" altLang="zh-CN" dirty="0" err="1" smtClean="0"/>
              <a:t>github</a:t>
            </a:r>
            <a:r>
              <a:rPr lang="zh-CN" altLang="en-US" dirty="0" smtClean="0"/>
              <a:t>是一个面向开源以及私有软件项目的托管平台，因为只支持</a:t>
            </a:r>
            <a:r>
              <a:rPr lang="en-US" altLang="zh-CN" dirty="0" err="1" smtClean="0"/>
              <a:t>git</a:t>
            </a:r>
            <a:r>
              <a:rPr lang="zh-CN" altLang="en-US" dirty="0" smtClean="0"/>
              <a:t>作为唯一的版本库格式进行托管，故名</a:t>
            </a:r>
            <a:r>
              <a:rPr lang="en-US" altLang="zh-CN" dirty="0" err="1" smtClean="0"/>
              <a:t>github</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8946430" y="1041772"/>
            <a:ext cx="1085850" cy="1238250"/>
          </a:xfrm>
          <a:prstGeom prst="rect">
            <a:avLst/>
          </a:prstGeom>
          <a:noFill/>
          <a:ln w="9525">
            <a:noFill/>
            <a:miter lim="800000"/>
            <a:headEnd/>
            <a:tailEnd/>
          </a:ln>
        </p:spPr>
      </p:pic>
      <p:sp>
        <p:nvSpPr>
          <p:cNvPr id="10" name="TextBox 9"/>
          <p:cNvSpPr txBox="1"/>
          <p:nvPr/>
        </p:nvSpPr>
        <p:spPr>
          <a:xfrm>
            <a:off x="1025550" y="3130004"/>
            <a:ext cx="7200800" cy="369332"/>
          </a:xfrm>
          <a:prstGeom prst="rect">
            <a:avLst/>
          </a:prstGeom>
          <a:noFill/>
        </p:spPr>
        <p:txBody>
          <a:bodyPr wrap="square" rtlCol="0">
            <a:spAutoFit/>
          </a:bodyPr>
          <a:lstStyle/>
          <a:p>
            <a:r>
              <a:rPr lang="zh-CN" altLang="en-US" b="1" dirty="0" smtClean="0">
                <a:solidFill>
                  <a:srgbClr val="FF0000"/>
                </a:solidFill>
                <a:effectLst>
                  <a:outerShdw blurRad="38100" dist="38100" dir="2700000" algn="tl">
                    <a:srgbClr val="000000">
                      <a:alpha val="43137"/>
                    </a:srgbClr>
                  </a:outerShdw>
                </a:effectLst>
              </a:rPr>
              <a:t>说白了，</a:t>
            </a:r>
            <a:r>
              <a:rPr lang="en-US" altLang="zh-CN" b="1" dirty="0" err="1" smtClean="0">
                <a:solidFill>
                  <a:srgbClr val="FF0000"/>
                </a:solidFill>
                <a:effectLst>
                  <a:outerShdw blurRad="38100" dist="38100" dir="2700000" algn="tl">
                    <a:srgbClr val="000000">
                      <a:alpha val="43137"/>
                    </a:srgbClr>
                  </a:outerShdw>
                </a:effectLst>
              </a:rPr>
              <a:t>github</a:t>
            </a:r>
            <a:r>
              <a:rPr lang="zh-CN" altLang="en-US" b="1" dirty="0" smtClean="0">
                <a:solidFill>
                  <a:srgbClr val="FF0000"/>
                </a:solidFill>
                <a:effectLst>
                  <a:outerShdw blurRad="38100" dist="38100" dir="2700000" algn="tl">
                    <a:srgbClr val="000000">
                      <a:alpha val="43137"/>
                    </a:srgbClr>
                  </a:outerShdw>
                </a:effectLst>
              </a:rPr>
              <a:t>就是一个容器，</a:t>
            </a:r>
            <a:r>
              <a:rPr lang="en-US" altLang="zh-CN" b="1" dirty="0" err="1" smtClean="0">
                <a:solidFill>
                  <a:srgbClr val="FF0000"/>
                </a:solidFill>
                <a:effectLst>
                  <a:outerShdw blurRad="38100" dist="38100" dir="2700000" algn="tl">
                    <a:srgbClr val="000000">
                      <a:alpha val="43137"/>
                    </a:srgbClr>
                  </a:outerShdw>
                </a:effectLst>
              </a:rPr>
              <a:t>git</a:t>
            </a:r>
            <a:r>
              <a:rPr lang="zh-CN" altLang="en-US" b="1" dirty="0" smtClean="0">
                <a:solidFill>
                  <a:srgbClr val="FF0000"/>
                </a:solidFill>
                <a:effectLst>
                  <a:outerShdw blurRad="38100" dist="38100" dir="2700000" algn="tl">
                    <a:srgbClr val="000000">
                      <a:alpha val="43137"/>
                    </a:srgbClr>
                  </a:outerShdw>
                </a:effectLst>
              </a:rPr>
              <a:t>就是往容器加东西的工具</a:t>
            </a:r>
            <a:endParaRPr lang="zh-CN" altLang="en-US"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97758" y="105668"/>
            <a:ext cx="3816424" cy="461665"/>
          </a:xfrm>
          <a:prstGeom prst="rect">
            <a:avLst/>
          </a:prstGeom>
          <a:noFill/>
        </p:spPr>
        <p:txBody>
          <a:bodyPr wrap="square" rtlCol="0">
            <a:spAutoFit/>
          </a:bodyPr>
          <a:lstStyle/>
          <a:p>
            <a:r>
              <a:rPr lang="en-US" altLang="zh-CN" sz="2400" dirty="0" err="1"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GitHub</a:t>
            </a:r>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账户注册</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-1</a:t>
            </a:r>
            <a:endParaRPr lang="zh-CN" altLang="en-US" sz="2400" dirty="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pic>
        <p:nvPicPr>
          <p:cNvPr id="6" name="图片 5" descr="水印.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75808" y="199261"/>
            <a:ext cx="1942465" cy="454025"/>
          </a:xfrm>
          <a:prstGeom prst="rect">
            <a:avLst/>
          </a:prstGeom>
        </p:spPr>
      </p:pic>
      <p:cxnSp>
        <p:nvCxnSpPr>
          <p:cNvPr id="25" name="直线连接符 3"/>
          <p:cNvCxnSpPr/>
          <p:nvPr/>
        </p:nvCxnSpPr>
        <p:spPr>
          <a:xfrm>
            <a:off x="881534" y="681732"/>
            <a:ext cx="9217024" cy="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097558" y="825748"/>
            <a:ext cx="6480720" cy="1107996"/>
          </a:xfrm>
          <a:prstGeom prst="rect">
            <a:avLst/>
          </a:prstGeom>
          <a:noFill/>
        </p:spPr>
        <p:txBody>
          <a:bodyPr wrap="square" rtlCol="0">
            <a:spAutoFit/>
          </a:bodyPr>
          <a:lstStyle/>
          <a:p>
            <a:r>
              <a:rPr lang="zh-CN" altLang="en-US" dirty="0" smtClean="0"/>
              <a:t>       </a:t>
            </a:r>
            <a:r>
              <a:rPr lang="zh-CN" altLang="en-US" sz="1600" dirty="0" smtClean="0"/>
              <a:t>首先，我们在网页上搜索</a:t>
            </a:r>
            <a:r>
              <a:rPr lang="en-US" altLang="zh-CN" sz="1600" dirty="0" err="1" smtClean="0"/>
              <a:t>GitHub</a:t>
            </a:r>
            <a:r>
              <a:rPr lang="zh-CN" altLang="en-US" sz="1600" dirty="0" smtClean="0"/>
              <a:t>，找到官网点击进去。当我们进入官网时，你会发现全都是英文。不要害怕，这些英语都很简单。现在我们开始注册</a:t>
            </a:r>
            <a:r>
              <a:rPr lang="en-US" altLang="zh-CN" sz="1600" dirty="0" err="1" smtClean="0"/>
              <a:t>GitHub</a:t>
            </a:r>
            <a:r>
              <a:rPr lang="zh-CN" altLang="en-US" sz="1600" dirty="0" smtClean="0"/>
              <a:t>账号了。（</a:t>
            </a:r>
            <a:r>
              <a:rPr lang="en-US" altLang="zh-CN" sz="1600" dirty="0" err="1" smtClean="0"/>
              <a:t>Github</a:t>
            </a:r>
            <a:r>
              <a:rPr lang="zh-CN" altLang="en-US" sz="1600" dirty="0" smtClean="0"/>
              <a:t>有对浏览器有要求，并不是所有浏览器都能注册成功，可以考虑选择</a:t>
            </a:r>
            <a:r>
              <a:rPr lang="en-US" altLang="zh-CN" sz="1600" dirty="0" smtClean="0"/>
              <a:t>360</a:t>
            </a:r>
            <a:r>
              <a:rPr lang="zh-CN" altLang="en-US" sz="1600" dirty="0" smtClean="0"/>
              <a:t>浏览器）</a:t>
            </a:r>
            <a:endParaRPr lang="zh-CN" altLang="en-US" sz="1600" dirty="0"/>
          </a:p>
        </p:txBody>
      </p:sp>
      <p:pic>
        <p:nvPicPr>
          <p:cNvPr id="3" name="图片 2"/>
          <p:cNvPicPr>
            <a:picLocks noChangeAspect="1"/>
          </p:cNvPicPr>
          <p:nvPr/>
        </p:nvPicPr>
        <p:blipFill>
          <a:blip r:embed="rId2"/>
          <a:stretch>
            <a:fillRect/>
          </a:stretch>
        </p:blipFill>
        <p:spPr>
          <a:xfrm>
            <a:off x="1071880" y="1933575"/>
            <a:ext cx="8597265" cy="285940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97758" y="105668"/>
            <a:ext cx="3816424" cy="461665"/>
          </a:xfrm>
          <a:prstGeom prst="rect">
            <a:avLst/>
          </a:prstGeom>
          <a:noFill/>
        </p:spPr>
        <p:txBody>
          <a:bodyPr wrap="square" rtlCol="0">
            <a:spAutoFit/>
          </a:bodyPr>
          <a:lstStyle/>
          <a:p>
            <a:r>
              <a:rPr lang="en-US" altLang="zh-CN" sz="2400" dirty="0" err="1"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GitHub</a:t>
            </a:r>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账户注册</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-2</a:t>
            </a:r>
            <a:endParaRPr lang="zh-CN" altLang="en-US" sz="2400" dirty="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pic>
        <p:nvPicPr>
          <p:cNvPr id="6" name="图片 5" descr="水印.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75808" y="199261"/>
            <a:ext cx="1942465" cy="454025"/>
          </a:xfrm>
          <a:prstGeom prst="rect">
            <a:avLst/>
          </a:prstGeom>
        </p:spPr>
      </p:pic>
      <p:cxnSp>
        <p:nvCxnSpPr>
          <p:cNvPr id="25" name="直线连接符 3"/>
          <p:cNvCxnSpPr/>
          <p:nvPr/>
        </p:nvCxnSpPr>
        <p:spPr>
          <a:xfrm>
            <a:off x="881534" y="681732"/>
            <a:ext cx="9217024" cy="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097558" y="825749"/>
            <a:ext cx="8496944" cy="738664"/>
          </a:xfrm>
          <a:prstGeom prst="rect">
            <a:avLst/>
          </a:prstGeom>
          <a:noFill/>
        </p:spPr>
        <p:txBody>
          <a:bodyPr wrap="square" rtlCol="0">
            <a:spAutoFit/>
          </a:bodyPr>
          <a:lstStyle/>
          <a:p>
            <a:r>
              <a:rPr lang="zh-CN" altLang="en-US" sz="1400" dirty="0" smtClean="0"/>
              <a:t>我们点击右上角的</a:t>
            </a:r>
            <a:r>
              <a:rPr lang="en-US" altLang="zh-CN" sz="1400" dirty="0" smtClean="0"/>
              <a:t>sign up </a:t>
            </a:r>
            <a:r>
              <a:rPr lang="zh-CN" altLang="en-US" sz="1400" dirty="0" smtClean="0"/>
              <a:t>（注册的意思），然后会跳到注册页面。第一步是填写注册的名字（</a:t>
            </a:r>
            <a:r>
              <a:rPr lang="en-US" altLang="zh-CN" sz="1400" dirty="0" smtClean="0"/>
              <a:t>name</a:t>
            </a:r>
            <a:r>
              <a:rPr lang="zh-CN" altLang="en-US" sz="1400" dirty="0" smtClean="0"/>
              <a:t>），第二行是填注册的邮箱（</a:t>
            </a:r>
            <a:r>
              <a:rPr lang="en-US" altLang="zh-CN" sz="1400" dirty="0" smtClean="0"/>
              <a:t>email</a:t>
            </a:r>
            <a:r>
              <a:rPr lang="zh-CN" altLang="en-US" sz="1400" dirty="0" smtClean="0"/>
              <a:t>），第三步是填写密码（</a:t>
            </a:r>
            <a:r>
              <a:rPr lang="en-US" altLang="zh-CN" sz="1400" dirty="0" smtClean="0"/>
              <a:t>password</a:t>
            </a:r>
            <a:r>
              <a:rPr lang="zh-CN" altLang="en-US" sz="1400" dirty="0" smtClean="0"/>
              <a:t> ，密码至少</a:t>
            </a:r>
            <a:r>
              <a:rPr lang="en-US" altLang="zh-CN" sz="1400" dirty="0" smtClean="0"/>
              <a:t>8</a:t>
            </a:r>
            <a:r>
              <a:rPr lang="zh-CN" altLang="en-US" sz="1400" dirty="0" smtClean="0"/>
              <a:t>个字符，包括一个数字和一个小写字母），填写完后点击</a:t>
            </a:r>
            <a:r>
              <a:rPr lang="en-US" altLang="zh-CN" sz="1400" dirty="0" smtClean="0"/>
              <a:t>create account</a:t>
            </a:r>
            <a:r>
              <a:rPr lang="zh-CN" altLang="en-US" sz="1400" dirty="0" smtClean="0"/>
              <a:t>。然后会跳转到第二个步骤</a:t>
            </a:r>
            <a:endParaRPr lang="zh-CN" altLang="en-US" sz="1400" dirty="0"/>
          </a:p>
        </p:txBody>
      </p:sp>
      <p:sp>
        <p:nvSpPr>
          <p:cNvPr id="15" name="右箭头 14"/>
          <p:cNvSpPr/>
          <p:nvPr/>
        </p:nvSpPr>
        <p:spPr>
          <a:xfrm>
            <a:off x="4841974" y="1977876"/>
            <a:ext cx="50405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2"/>
          <a:stretch>
            <a:fillRect/>
          </a:stretch>
        </p:blipFill>
        <p:spPr>
          <a:xfrm>
            <a:off x="186055" y="1564005"/>
            <a:ext cx="4655820" cy="2896235"/>
          </a:xfrm>
          <a:prstGeom prst="rect">
            <a:avLst/>
          </a:prstGeom>
        </p:spPr>
      </p:pic>
      <p:pic>
        <p:nvPicPr>
          <p:cNvPr id="5" name="内容占位符 4"/>
          <p:cNvPicPr>
            <a:picLocks noChangeAspect="1"/>
          </p:cNvPicPr>
          <p:nvPr>
            <p:ph idx="1"/>
          </p:nvPr>
        </p:nvPicPr>
        <p:blipFill>
          <a:blip r:embed="rId3"/>
          <a:stretch>
            <a:fillRect/>
          </a:stretch>
        </p:blipFill>
        <p:spPr>
          <a:xfrm>
            <a:off x="5346065" y="1564005"/>
            <a:ext cx="4772025" cy="356552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97758" y="105668"/>
            <a:ext cx="3816424" cy="461665"/>
          </a:xfrm>
          <a:prstGeom prst="rect">
            <a:avLst/>
          </a:prstGeom>
          <a:noFill/>
        </p:spPr>
        <p:txBody>
          <a:bodyPr wrap="square" rtlCol="0">
            <a:spAutoFit/>
          </a:bodyPr>
          <a:lstStyle/>
          <a:p>
            <a:r>
              <a:rPr lang="en-US" altLang="zh-CN" sz="2400" dirty="0" err="1"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GitHub</a:t>
            </a:r>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账户注册</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-3</a:t>
            </a:r>
            <a:endParaRPr lang="zh-CN" altLang="en-US" sz="2400" dirty="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pic>
        <p:nvPicPr>
          <p:cNvPr id="6" name="图片 5" descr="水印.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75808" y="199261"/>
            <a:ext cx="1942465" cy="454025"/>
          </a:xfrm>
          <a:prstGeom prst="rect">
            <a:avLst/>
          </a:prstGeom>
        </p:spPr>
      </p:pic>
      <p:cxnSp>
        <p:nvCxnSpPr>
          <p:cNvPr id="25" name="直线连接符 3"/>
          <p:cNvCxnSpPr/>
          <p:nvPr/>
        </p:nvCxnSpPr>
        <p:spPr>
          <a:xfrm>
            <a:off x="881534" y="681732"/>
            <a:ext cx="9217024" cy="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097558" y="825749"/>
            <a:ext cx="8496944" cy="523220"/>
          </a:xfrm>
          <a:prstGeom prst="rect">
            <a:avLst/>
          </a:prstGeom>
          <a:noFill/>
        </p:spPr>
        <p:txBody>
          <a:bodyPr wrap="square" rtlCol="0">
            <a:spAutoFit/>
          </a:bodyPr>
          <a:lstStyle/>
          <a:p>
            <a:r>
              <a:rPr lang="en-US" altLang="zh-CN" sz="1400" dirty="0" smtClean="0"/>
              <a:t>step 2</a:t>
            </a:r>
            <a:r>
              <a:rPr lang="zh-CN" altLang="en-US" sz="1400" dirty="0" smtClean="0"/>
              <a:t>是选择计划（</a:t>
            </a:r>
            <a:r>
              <a:rPr lang="en-US" altLang="zh-CN" sz="1400" dirty="0" smtClean="0"/>
              <a:t>choose your plan</a:t>
            </a:r>
            <a:r>
              <a:rPr lang="zh-CN" altLang="en-US" sz="1400" dirty="0" smtClean="0"/>
              <a:t>），这里有两种选择，一是创建公开仓库（</a:t>
            </a:r>
            <a:r>
              <a:rPr lang="en-US" altLang="zh-CN" sz="1400" dirty="0" smtClean="0"/>
              <a:t>repository</a:t>
            </a:r>
            <a:r>
              <a:rPr lang="zh-CN" altLang="en-US" sz="1400" dirty="0" smtClean="0"/>
              <a:t>），二是创建个人仓库（</a:t>
            </a:r>
            <a:r>
              <a:rPr lang="en-US" altLang="zh-CN" sz="1400" dirty="0" smtClean="0"/>
              <a:t>private</a:t>
            </a:r>
            <a:r>
              <a:rPr lang="zh-CN" altLang="en-US" sz="1400" dirty="0" smtClean="0"/>
              <a:t>），但创建个人需要费用，因此，我们选择第一种，点击</a:t>
            </a:r>
            <a:r>
              <a:rPr lang="en-US" altLang="zh-CN" sz="1400" dirty="0" smtClean="0"/>
              <a:t>continue</a:t>
            </a:r>
            <a:r>
              <a:rPr lang="zh-CN" altLang="en-US" sz="1400" dirty="0" smtClean="0"/>
              <a:t>。</a:t>
            </a:r>
            <a:endParaRPr lang="zh-CN" altLang="en-US" sz="1400" dirty="0"/>
          </a:p>
        </p:txBody>
      </p:sp>
      <p:pic>
        <p:nvPicPr>
          <p:cNvPr id="5123" name="Picture 3"/>
          <p:cNvPicPr>
            <a:picLocks noChangeAspect="1" noChangeArrowheads="1"/>
          </p:cNvPicPr>
          <p:nvPr/>
        </p:nvPicPr>
        <p:blipFill>
          <a:blip r:embed="rId2" cstate="print"/>
          <a:srcRect/>
          <a:stretch>
            <a:fillRect/>
          </a:stretch>
        </p:blipFill>
        <p:spPr bwMode="auto">
          <a:xfrm>
            <a:off x="953542" y="1473820"/>
            <a:ext cx="8136904" cy="34563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97758" y="105668"/>
            <a:ext cx="3816424" cy="461665"/>
          </a:xfrm>
          <a:prstGeom prst="rect">
            <a:avLst/>
          </a:prstGeom>
          <a:noFill/>
        </p:spPr>
        <p:txBody>
          <a:bodyPr wrap="square" rtlCol="0">
            <a:spAutoFit/>
          </a:bodyPr>
          <a:lstStyle/>
          <a:p>
            <a:r>
              <a:rPr lang="en-US" altLang="zh-CN" sz="2400" dirty="0" err="1"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GitHub</a:t>
            </a:r>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账户注册</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-4</a:t>
            </a:r>
            <a:endParaRPr lang="zh-CN" altLang="en-US" sz="2400" dirty="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pic>
        <p:nvPicPr>
          <p:cNvPr id="6" name="图片 5" descr="水印.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75808" y="199261"/>
            <a:ext cx="1942465" cy="454025"/>
          </a:xfrm>
          <a:prstGeom prst="rect">
            <a:avLst/>
          </a:prstGeom>
        </p:spPr>
      </p:pic>
      <p:cxnSp>
        <p:nvCxnSpPr>
          <p:cNvPr id="25" name="直线连接符 3"/>
          <p:cNvCxnSpPr/>
          <p:nvPr/>
        </p:nvCxnSpPr>
        <p:spPr>
          <a:xfrm>
            <a:off x="881534" y="681732"/>
            <a:ext cx="9217024" cy="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097558" y="825749"/>
            <a:ext cx="8496944" cy="307777"/>
          </a:xfrm>
          <a:prstGeom prst="rect">
            <a:avLst/>
          </a:prstGeom>
          <a:noFill/>
        </p:spPr>
        <p:txBody>
          <a:bodyPr wrap="square" rtlCol="0">
            <a:spAutoFit/>
          </a:bodyPr>
          <a:lstStyle/>
          <a:p>
            <a:r>
              <a:rPr lang="en-US" altLang="zh-CN" sz="1400" dirty="0" smtClean="0"/>
              <a:t>step3</a:t>
            </a:r>
            <a:r>
              <a:rPr lang="zh-CN" altLang="en-US" sz="1400" dirty="0" smtClean="0"/>
              <a:t>是完善你的信息（</a:t>
            </a:r>
            <a:r>
              <a:rPr lang="en-US" altLang="zh-CN" sz="1400" dirty="0" smtClean="0"/>
              <a:t>tailor your experience</a:t>
            </a:r>
            <a:r>
              <a:rPr lang="zh-CN" altLang="en-US" sz="1400" dirty="0" smtClean="0"/>
              <a:t>），就是填写一些你的简历。到此，账号差不多注册完了。</a:t>
            </a:r>
            <a:endParaRPr lang="zh-CN" altLang="en-US" sz="1400" dirty="0"/>
          </a:p>
        </p:txBody>
      </p:sp>
      <p:pic>
        <p:nvPicPr>
          <p:cNvPr id="7" name="Picture 2"/>
          <p:cNvPicPr>
            <a:picLocks noGrp="1" noChangeAspect="1" noChangeArrowheads="1"/>
          </p:cNvPicPr>
          <p:nvPr>
            <p:ph idx="1"/>
          </p:nvPr>
        </p:nvPicPr>
        <p:blipFill>
          <a:blip r:embed="rId2" cstate="print"/>
          <a:srcRect/>
          <a:stretch>
            <a:fillRect/>
          </a:stretch>
        </p:blipFill>
        <p:spPr bwMode="auto">
          <a:xfrm>
            <a:off x="1169566" y="1136167"/>
            <a:ext cx="7848872" cy="36834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97758" y="105668"/>
            <a:ext cx="3816424" cy="461665"/>
          </a:xfrm>
          <a:prstGeom prst="rect">
            <a:avLst/>
          </a:prstGeom>
          <a:noFill/>
        </p:spPr>
        <p:txBody>
          <a:bodyPr wrap="square" rtlCol="0">
            <a:spAutoFit/>
          </a:bodyPr>
          <a:lstStyle/>
          <a:p>
            <a:r>
              <a:rPr lang="en-US" altLang="zh-CN" sz="2400" dirty="0" err="1"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GitHub</a:t>
            </a:r>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账户注册</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-4</a:t>
            </a:r>
            <a:endParaRPr lang="zh-CN" altLang="en-US" sz="2400" dirty="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pic>
        <p:nvPicPr>
          <p:cNvPr id="6" name="图片 5" descr="水印.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75808" y="199261"/>
            <a:ext cx="1942465" cy="454025"/>
          </a:xfrm>
          <a:prstGeom prst="rect">
            <a:avLst/>
          </a:prstGeom>
        </p:spPr>
      </p:pic>
      <p:cxnSp>
        <p:nvCxnSpPr>
          <p:cNvPr id="25" name="直线连接符 3"/>
          <p:cNvCxnSpPr/>
          <p:nvPr/>
        </p:nvCxnSpPr>
        <p:spPr>
          <a:xfrm>
            <a:off x="881534" y="681732"/>
            <a:ext cx="9217024" cy="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097558" y="825749"/>
            <a:ext cx="8496944" cy="523220"/>
          </a:xfrm>
          <a:prstGeom prst="rect">
            <a:avLst/>
          </a:prstGeom>
          <a:noFill/>
        </p:spPr>
        <p:txBody>
          <a:bodyPr wrap="square" rtlCol="0">
            <a:spAutoFit/>
          </a:bodyPr>
          <a:lstStyle/>
          <a:p>
            <a:r>
              <a:rPr lang="zh-CN" altLang="en-US" sz="1400" dirty="0" smtClean="0"/>
              <a:t>注册完成以后，</a:t>
            </a:r>
            <a:r>
              <a:rPr lang="en-US" altLang="zh-CN" sz="1400" dirty="0" err="1" smtClean="0"/>
              <a:t>Github</a:t>
            </a:r>
            <a:r>
              <a:rPr lang="zh-CN" altLang="en-US" sz="1400" dirty="0" smtClean="0"/>
              <a:t>会发送一个邮件到注册账户对应的邮箱，需要你点击链接验证邮箱的有效性。点击验证链接以后，</a:t>
            </a:r>
            <a:r>
              <a:rPr lang="en-US" altLang="zh-CN" sz="1400" dirty="0" err="1" smtClean="0"/>
              <a:t>Github</a:t>
            </a:r>
            <a:r>
              <a:rPr lang="zh-CN" altLang="en-US" sz="1400" dirty="0" smtClean="0"/>
              <a:t>账户就可以正常使用了</a:t>
            </a:r>
            <a:endParaRPr lang="zh-CN" altLang="en-US" sz="1400" dirty="0"/>
          </a:p>
        </p:txBody>
      </p:sp>
      <p:pic>
        <p:nvPicPr>
          <p:cNvPr id="8195" name="Picture 3"/>
          <p:cNvPicPr>
            <a:picLocks noGrp="1" noChangeAspect="1" noChangeArrowheads="1"/>
          </p:cNvPicPr>
          <p:nvPr>
            <p:ph idx="1"/>
          </p:nvPr>
        </p:nvPicPr>
        <p:blipFill>
          <a:blip r:embed="rId2" cstate="print"/>
          <a:srcRect/>
          <a:stretch>
            <a:fillRect/>
          </a:stretch>
        </p:blipFill>
        <p:spPr bwMode="auto">
          <a:xfrm>
            <a:off x="953542" y="1545828"/>
            <a:ext cx="7920879" cy="32738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97758" y="105668"/>
            <a:ext cx="3816424" cy="461665"/>
          </a:xfrm>
          <a:prstGeom prst="rect">
            <a:avLst/>
          </a:prstGeom>
          <a:noFill/>
        </p:spPr>
        <p:txBody>
          <a:bodyPr wrap="square" rtlCol="0">
            <a:spAutoFit/>
          </a:bodyPr>
          <a:lstStyle/>
          <a:p>
            <a:r>
              <a:rPr lang="en-US" altLang="zh-CN" sz="2400" dirty="0" err="1"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GitHub</a:t>
            </a:r>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账户注册</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-5</a:t>
            </a:r>
            <a:endParaRPr lang="zh-CN" altLang="en-US" sz="2400" dirty="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pic>
        <p:nvPicPr>
          <p:cNvPr id="6" name="图片 5" descr="水印.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75808" y="199261"/>
            <a:ext cx="1942465" cy="454025"/>
          </a:xfrm>
          <a:prstGeom prst="rect">
            <a:avLst/>
          </a:prstGeom>
        </p:spPr>
      </p:pic>
      <p:cxnSp>
        <p:nvCxnSpPr>
          <p:cNvPr id="25" name="直线连接符 3"/>
          <p:cNvCxnSpPr/>
          <p:nvPr/>
        </p:nvCxnSpPr>
        <p:spPr>
          <a:xfrm>
            <a:off x="881534" y="681732"/>
            <a:ext cx="9217024" cy="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097558" y="825749"/>
            <a:ext cx="8280920" cy="523220"/>
          </a:xfrm>
          <a:prstGeom prst="rect">
            <a:avLst/>
          </a:prstGeom>
          <a:noFill/>
        </p:spPr>
        <p:txBody>
          <a:bodyPr wrap="square" rtlCol="0">
            <a:spAutoFit/>
          </a:bodyPr>
          <a:lstStyle/>
          <a:p>
            <a:r>
              <a:rPr lang="zh-CN" altLang="en-US" sz="1400" dirty="0" smtClean="0"/>
              <a:t>注册成功以后，使用账户，密码登陆到</a:t>
            </a:r>
            <a:r>
              <a:rPr lang="en-US" altLang="zh-CN" sz="1400" dirty="0" err="1" smtClean="0"/>
              <a:t>Github</a:t>
            </a:r>
            <a:r>
              <a:rPr lang="zh-CN" altLang="en-US" sz="1400" dirty="0" smtClean="0"/>
              <a:t>主页，如能正常显示如下图就证明你注册的账户，密码没有问题</a:t>
            </a:r>
            <a:endParaRPr lang="zh-CN" altLang="en-US" sz="1400"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881534" y="1545828"/>
            <a:ext cx="8496944" cy="28803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13782" y="105668"/>
            <a:ext cx="4104456" cy="461665"/>
          </a:xfrm>
          <a:prstGeom prst="rect">
            <a:avLst/>
          </a:prstGeom>
          <a:noFill/>
        </p:spPr>
        <p:txBody>
          <a:bodyPr wrap="square" rtlCol="0">
            <a:spAutoFit/>
          </a:bodyPr>
          <a:lstStyle/>
          <a:p>
            <a:r>
              <a:rPr lang="en-US" altLang="zh-CN" sz="2400" dirty="0" err="1"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Git</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本地安装</a:t>
            </a:r>
            <a:endParaRPr lang="zh-CN" altLang="en-US" sz="2400" dirty="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pic>
        <p:nvPicPr>
          <p:cNvPr id="6" name="图片 5" descr="水印.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75808" y="199261"/>
            <a:ext cx="1942465" cy="454025"/>
          </a:xfrm>
          <a:prstGeom prst="rect">
            <a:avLst/>
          </a:prstGeom>
        </p:spPr>
      </p:pic>
      <p:cxnSp>
        <p:nvCxnSpPr>
          <p:cNvPr id="25" name="直线连接符 3"/>
          <p:cNvCxnSpPr/>
          <p:nvPr/>
        </p:nvCxnSpPr>
        <p:spPr>
          <a:xfrm>
            <a:off x="881534" y="681732"/>
            <a:ext cx="9217024" cy="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025550" y="825748"/>
            <a:ext cx="7128792" cy="307777"/>
          </a:xfrm>
          <a:prstGeom prst="rect">
            <a:avLst/>
          </a:prstGeom>
          <a:noFill/>
        </p:spPr>
        <p:txBody>
          <a:bodyPr wrap="square" rtlCol="0">
            <a:spAutoFit/>
          </a:bodyPr>
          <a:lstStyle/>
          <a:p>
            <a:r>
              <a:rPr lang="en-US" altLang="zh-CN" sz="1400" dirty="0" err="1" smtClean="0"/>
              <a:t>Git</a:t>
            </a:r>
            <a:r>
              <a:rPr lang="zh-CN" altLang="en-US" sz="1400" dirty="0" smtClean="0"/>
              <a:t>下载地址：</a:t>
            </a:r>
            <a:r>
              <a:rPr lang="en-US" altLang="zh-CN" sz="1400" dirty="0" smtClean="0"/>
              <a:t> </a:t>
            </a:r>
            <a:r>
              <a:rPr lang="en-US" altLang="zh-CN" sz="1400" dirty="0" smtClean="0">
                <a:hlinkClick r:id="rId2"/>
              </a:rPr>
              <a:t>https://git-scm.com/downloads</a:t>
            </a:r>
            <a:r>
              <a:rPr lang="zh-CN" altLang="en-US" sz="1400" dirty="0" smtClean="0"/>
              <a:t>， 老师已经下载好了，可以直接发给同学们</a:t>
            </a:r>
            <a:endParaRPr lang="zh-CN" altLang="en-US" sz="1400" dirty="0" smtClean="0"/>
          </a:p>
        </p:txBody>
      </p:sp>
      <p:pic>
        <p:nvPicPr>
          <p:cNvPr id="8" name="Picture 2"/>
          <p:cNvPicPr>
            <a:picLocks noChangeAspect="1" noChangeArrowheads="1"/>
          </p:cNvPicPr>
          <p:nvPr/>
        </p:nvPicPr>
        <p:blipFill>
          <a:blip r:embed="rId3" cstate="print"/>
          <a:srcRect/>
          <a:stretch>
            <a:fillRect/>
          </a:stretch>
        </p:blipFill>
        <p:spPr bwMode="auto">
          <a:xfrm>
            <a:off x="999206" y="1545828"/>
            <a:ext cx="8039920" cy="30521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13782" y="105668"/>
            <a:ext cx="4104456" cy="461665"/>
          </a:xfrm>
          <a:prstGeom prst="rect">
            <a:avLst/>
          </a:prstGeom>
          <a:noFill/>
        </p:spPr>
        <p:txBody>
          <a:bodyPr wrap="square" rtlCol="0">
            <a:spAutoFit/>
          </a:bodyPr>
          <a:lstStyle/>
          <a:p>
            <a:r>
              <a:rPr lang="en-US" altLang="zh-CN" sz="2400" dirty="0" err="1"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Git</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本地安装</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-1</a:t>
            </a:r>
            <a:endParaRPr lang="zh-CN" altLang="en-US" sz="2400" dirty="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pic>
        <p:nvPicPr>
          <p:cNvPr id="6" name="图片 5" descr="水印.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75808" y="199261"/>
            <a:ext cx="1942465" cy="454025"/>
          </a:xfrm>
          <a:prstGeom prst="rect">
            <a:avLst/>
          </a:prstGeom>
        </p:spPr>
      </p:pic>
      <p:cxnSp>
        <p:nvCxnSpPr>
          <p:cNvPr id="25" name="直线连接符 3"/>
          <p:cNvCxnSpPr/>
          <p:nvPr/>
        </p:nvCxnSpPr>
        <p:spPr>
          <a:xfrm>
            <a:off x="881534" y="681732"/>
            <a:ext cx="9217024" cy="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025550" y="825748"/>
            <a:ext cx="7128792" cy="307777"/>
          </a:xfrm>
          <a:prstGeom prst="rect">
            <a:avLst/>
          </a:prstGeom>
          <a:noFill/>
        </p:spPr>
        <p:txBody>
          <a:bodyPr wrap="square" rtlCol="0">
            <a:spAutoFit/>
          </a:bodyPr>
          <a:lstStyle/>
          <a:p>
            <a:r>
              <a:rPr lang="zh-CN" altLang="en-US" sz="1400" dirty="0" smtClean="0"/>
              <a:t>双击应用程序选项，这里是介绍信息，然后点击</a:t>
            </a:r>
            <a:r>
              <a:rPr lang="en-US" altLang="zh-CN" sz="1400" dirty="0" smtClean="0"/>
              <a:t>Next</a:t>
            </a:r>
            <a:r>
              <a:rPr lang="zh-CN" altLang="en-US" sz="1400" dirty="0" smtClean="0"/>
              <a:t>按钮继续</a:t>
            </a:r>
            <a:endParaRPr lang="zh-CN" altLang="en-US" sz="1400" dirty="0" smtClean="0"/>
          </a:p>
        </p:txBody>
      </p:sp>
      <p:pic>
        <p:nvPicPr>
          <p:cNvPr id="10244" name="Picture 4"/>
          <p:cNvPicPr>
            <a:picLocks noChangeAspect="1" noChangeArrowheads="1"/>
          </p:cNvPicPr>
          <p:nvPr/>
        </p:nvPicPr>
        <p:blipFill>
          <a:blip r:embed="rId2" cstate="print"/>
          <a:srcRect/>
          <a:stretch>
            <a:fillRect/>
          </a:stretch>
        </p:blipFill>
        <p:spPr bwMode="auto">
          <a:xfrm>
            <a:off x="2105670" y="1257796"/>
            <a:ext cx="4714875"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a:xfrm>
            <a:off x="449486" y="828417"/>
            <a:ext cx="9145016" cy="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2" name="圆角矩形 1"/>
          <p:cNvSpPr/>
          <p:nvPr/>
        </p:nvSpPr>
        <p:spPr>
          <a:xfrm>
            <a:off x="384175" y="67310"/>
            <a:ext cx="3305810" cy="673735"/>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800" b="1" dirty="0" smtClean="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sym typeface="+mn-ea"/>
              </a:rPr>
              <a:t>一、</a:t>
            </a:r>
            <a:r>
              <a:rPr lang="zh-CN" altLang="en-US" sz="2800" b="1"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sym typeface="+mn-ea"/>
              </a:rPr>
              <a:t>任</a:t>
            </a:r>
            <a:r>
              <a:rPr lang="zh-CN" altLang="en-US" sz="2800" b="1" dirty="0" smtClean="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sym typeface="+mn-ea"/>
              </a:rPr>
              <a:t>务发布</a:t>
            </a:r>
            <a:endParaRPr lang="zh-CN" altLang="en-US" sz="2800" b="1"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sym typeface="+mn-ea"/>
            </a:endParaRPr>
          </a:p>
        </p:txBody>
      </p:sp>
      <p:sp>
        <p:nvSpPr>
          <p:cNvPr id="5" name="文本框 4"/>
          <p:cNvSpPr txBox="1"/>
          <p:nvPr/>
        </p:nvSpPr>
        <p:spPr>
          <a:xfrm>
            <a:off x="647700" y="1544320"/>
            <a:ext cx="3834234" cy="2308324"/>
          </a:xfrm>
          <a:prstGeom prst="rect">
            <a:avLst/>
          </a:prstGeom>
          <a:noFill/>
        </p:spPr>
        <p:txBody>
          <a:bodyPr wrap="square" rtlCol="0">
            <a:spAutoFit/>
          </a:bodyPr>
          <a:lstStyle/>
          <a:p>
            <a:pPr>
              <a:lnSpc>
                <a:spcPct val="150000"/>
              </a:lnSpc>
            </a:pPr>
            <a:r>
              <a:rPr kumimoji="1" lang="zh-CN" altLang="en-US" sz="1600" dirty="0" smtClean="0">
                <a:latin typeface="微软雅黑" panose="020B0503020204020204" charset="-122"/>
                <a:ea typeface="微软雅黑" panose="020B0503020204020204" charset="-122"/>
                <a:cs typeface="微软雅黑" panose="020B0503020204020204" charset="-122"/>
              </a:rPr>
              <a:t>现状：多个开发人员共同负责一个软件的开发，每个人在各自的机器上有整个软件的拷贝，并对之实施编码，分别完成各自任务之后，再通过文本比对工具将各自机器上的不同版本的软件整合到一台机器上。</a:t>
            </a:r>
            <a:endParaRPr kumimoji="1" lang="en-US" altLang="zh-CN" sz="1600" dirty="0" smtClean="0">
              <a:latin typeface="微软雅黑" panose="020B0503020204020204" charset="-122"/>
              <a:ea typeface="微软雅黑" panose="020B0503020204020204" charset="-122"/>
              <a:cs typeface="微软雅黑" panose="020B0503020204020204" charset="-122"/>
            </a:endParaRPr>
          </a:p>
        </p:txBody>
      </p:sp>
      <p:pic>
        <p:nvPicPr>
          <p:cNvPr id="1026" name="Picture 2"/>
          <p:cNvPicPr>
            <a:picLocks noChangeAspect="1" noChangeArrowheads="1"/>
          </p:cNvPicPr>
          <p:nvPr/>
        </p:nvPicPr>
        <p:blipFill>
          <a:blip r:embed="rId1" cstate="print"/>
          <a:srcRect/>
          <a:stretch>
            <a:fillRect/>
          </a:stretch>
        </p:blipFill>
        <p:spPr bwMode="auto">
          <a:xfrm>
            <a:off x="4337918" y="897756"/>
            <a:ext cx="5922095" cy="432048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13782" y="105668"/>
            <a:ext cx="4104456" cy="461665"/>
          </a:xfrm>
          <a:prstGeom prst="rect">
            <a:avLst/>
          </a:prstGeom>
          <a:noFill/>
        </p:spPr>
        <p:txBody>
          <a:bodyPr wrap="square" rtlCol="0">
            <a:spAutoFit/>
          </a:bodyPr>
          <a:lstStyle/>
          <a:p>
            <a:r>
              <a:rPr lang="en-US" altLang="zh-CN" sz="2400" dirty="0" err="1"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Git</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本地安装</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-2</a:t>
            </a:r>
            <a:endParaRPr lang="zh-CN" altLang="en-US" sz="2400" dirty="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pic>
        <p:nvPicPr>
          <p:cNvPr id="6" name="图片 5" descr="水印.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75808" y="199261"/>
            <a:ext cx="1942465" cy="454025"/>
          </a:xfrm>
          <a:prstGeom prst="rect">
            <a:avLst/>
          </a:prstGeom>
        </p:spPr>
      </p:pic>
      <p:cxnSp>
        <p:nvCxnSpPr>
          <p:cNvPr id="25" name="直线连接符 3"/>
          <p:cNvCxnSpPr/>
          <p:nvPr/>
        </p:nvCxnSpPr>
        <p:spPr>
          <a:xfrm>
            <a:off x="881534" y="681732"/>
            <a:ext cx="9217024" cy="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025550" y="825748"/>
            <a:ext cx="7128792" cy="307777"/>
          </a:xfrm>
          <a:prstGeom prst="rect">
            <a:avLst/>
          </a:prstGeom>
          <a:noFill/>
        </p:spPr>
        <p:txBody>
          <a:bodyPr wrap="square" rtlCol="0">
            <a:spAutoFit/>
          </a:bodyPr>
          <a:lstStyle/>
          <a:p>
            <a:r>
              <a:rPr lang="zh-CN" altLang="en-US" sz="1400" dirty="0" smtClean="0"/>
              <a:t>选择安装位置界面，可以点击</a:t>
            </a:r>
            <a:r>
              <a:rPr lang="en-US" altLang="zh-CN" sz="1400" dirty="0" smtClean="0"/>
              <a:t>Browser</a:t>
            </a:r>
            <a:r>
              <a:rPr lang="zh-CN" altLang="en-US" sz="1400" dirty="0" smtClean="0"/>
              <a:t>按钮可以进行修改默认的安装位置，默认即可</a:t>
            </a:r>
            <a:endParaRPr lang="zh-CN" altLang="en-US" sz="1400" dirty="0" smtClean="0"/>
          </a:p>
        </p:txBody>
      </p:sp>
      <p:pic>
        <p:nvPicPr>
          <p:cNvPr id="11266" name="Picture 2"/>
          <p:cNvPicPr>
            <a:picLocks noChangeAspect="1" noChangeArrowheads="1"/>
          </p:cNvPicPr>
          <p:nvPr/>
        </p:nvPicPr>
        <p:blipFill>
          <a:blip r:embed="rId2" cstate="print"/>
          <a:srcRect/>
          <a:stretch>
            <a:fillRect/>
          </a:stretch>
        </p:blipFill>
        <p:spPr bwMode="auto">
          <a:xfrm>
            <a:off x="1961654" y="1329804"/>
            <a:ext cx="4781550" cy="3333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13782" y="105668"/>
            <a:ext cx="4104456" cy="461665"/>
          </a:xfrm>
          <a:prstGeom prst="rect">
            <a:avLst/>
          </a:prstGeom>
          <a:noFill/>
        </p:spPr>
        <p:txBody>
          <a:bodyPr wrap="square" rtlCol="0">
            <a:spAutoFit/>
          </a:bodyPr>
          <a:lstStyle/>
          <a:p>
            <a:r>
              <a:rPr lang="en-US" altLang="zh-CN" sz="2400" dirty="0" err="1"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Git</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本地安装</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-3</a:t>
            </a:r>
            <a:endParaRPr lang="zh-CN" altLang="en-US" sz="2400" dirty="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pic>
        <p:nvPicPr>
          <p:cNvPr id="6" name="图片 5" descr="水印.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75808" y="199261"/>
            <a:ext cx="1942465" cy="454025"/>
          </a:xfrm>
          <a:prstGeom prst="rect">
            <a:avLst/>
          </a:prstGeom>
        </p:spPr>
      </p:pic>
      <p:cxnSp>
        <p:nvCxnSpPr>
          <p:cNvPr id="25" name="直线连接符 3"/>
          <p:cNvCxnSpPr/>
          <p:nvPr/>
        </p:nvCxnSpPr>
        <p:spPr>
          <a:xfrm>
            <a:off x="881534" y="681732"/>
            <a:ext cx="9217024" cy="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025550" y="825748"/>
            <a:ext cx="7128792" cy="523220"/>
          </a:xfrm>
          <a:prstGeom prst="rect">
            <a:avLst/>
          </a:prstGeom>
          <a:noFill/>
        </p:spPr>
        <p:txBody>
          <a:bodyPr wrap="square" rtlCol="0">
            <a:spAutoFit/>
          </a:bodyPr>
          <a:lstStyle/>
          <a:p>
            <a:r>
              <a:rPr lang="zh-CN" altLang="en-US" sz="1400" dirty="0" smtClean="0"/>
              <a:t>选择要安装的组件，需要安装就勾选即可（注意不要把默认要安装插件取消了哦）然后点击</a:t>
            </a:r>
            <a:r>
              <a:rPr lang="en-US" altLang="zh-CN" sz="1400" dirty="0" smtClean="0"/>
              <a:t>Next</a:t>
            </a:r>
            <a:r>
              <a:rPr lang="zh-CN" altLang="en-US" sz="1400" dirty="0" smtClean="0"/>
              <a:t>按钮，其中第一项是创建桌面快捷键</a:t>
            </a:r>
            <a:endParaRPr lang="zh-CN" altLang="en-US" sz="1400" dirty="0" smtClean="0"/>
          </a:p>
        </p:txBody>
      </p:sp>
      <p:pic>
        <p:nvPicPr>
          <p:cNvPr id="12290" name="Picture 2"/>
          <p:cNvPicPr>
            <a:picLocks noChangeAspect="1" noChangeArrowheads="1"/>
          </p:cNvPicPr>
          <p:nvPr/>
        </p:nvPicPr>
        <p:blipFill>
          <a:blip r:embed="rId2" cstate="print"/>
          <a:srcRect/>
          <a:stretch>
            <a:fillRect/>
          </a:stretch>
        </p:blipFill>
        <p:spPr bwMode="auto">
          <a:xfrm>
            <a:off x="2177678" y="1401812"/>
            <a:ext cx="4743450" cy="33611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13782" y="105668"/>
            <a:ext cx="4104456" cy="461665"/>
          </a:xfrm>
          <a:prstGeom prst="rect">
            <a:avLst/>
          </a:prstGeom>
          <a:noFill/>
        </p:spPr>
        <p:txBody>
          <a:bodyPr wrap="square" rtlCol="0">
            <a:spAutoFit/>
          </a:bodyPr>
          <a:lstStyle/>
          <a:p>
            <a:r>
              <a:rPr lang="en-US" altLang="zh-CN" sz="2400" dirty="0" err="1"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Git</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本地安装</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-4</a:t>
            </a:r>
            <a:endParaRPr lang="zh-CN" altLang="en-US" sz="2400" dirty="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pic>
        <p:nvPicPr>
          <p:cNvPr id="6" name="图片 5" descr="水印.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75808" y="199261"/>
            <a:ext cx="1942465" cy="454025"/>
          </a:xfrm>
          <a:prstGeom prst="rect">
            <a:avLst/>
          </a:prstGeom>
        </p:spPr>
      </p:pic>
      <p:cxnSp>
        <p:nvCxnSpPr>
          <p:cNvPr id="25" name="直线连接符 3"/>
          <p:cNvCxnSpPr/>
          <p:nvPr/>
        </p:nvCxnSpPr>
        <p:spPr>
          <a:xfrm>
            <a:off x="881534" y="681732"/>
            <a:ext cx="9217024" cy="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025550" y="825748"/>
            <a:ext cx="7128792" cy="307777"/>
          </a:xfrm>
          <a:prstGeom prst="rect">
            <a:avLst/>
          </a:prstGeom>
          <a:noFill/>
        </p:spPr>
        <p:txBody>
          <a:bodyPr wrap="square" rtlCol="0">
            <a:spAutoFit/>
          </a:bodyPr>
          <a:lstStyle/>
          <a:p>
            <a:r>
              <a:rPr lang="zh-CN" altLang="en-US" sz="1400" dirty="0" smtClean="0"/>
              <a:t>这里创建并修改开始菜单文件夹名称，勾选左下角的选项可以不创建</a:t>
            </a:r>
            <a:endParaRPr lang="zh-CN" altLang="en-US" sz="1400" dirty="0" smtClean="0"/>
          </a:p>
        </p:txBody>
      </p:sp>
      <p:pic>
        <p:nvPicPr>
          <p:cNvPr id="13314" name="Picture 2"/>
          <p:cNvPicPr>
            <a:picLocks noChangeAspect="1" noChangeArrowheads="1"/>
          </p:cNvPicPr>
          <p:nvPr/>
        </p:nvPicPr>
        <p:blipFill>
          <a:blip r:embed="rId2" cstate="print"/>
          <a:srcRect/>
          <a:stretch>
            <a:fillRect/>
          </a:stretch>
        </p:blipFill>
        <p:spPr bwMode="auto">
          <a:xfrm>
            <a:off x="1961654" y="1185788"/>
            <a:ext cx="4800600" cy="3438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13782" y="105668"/>
            <a:ext cx="4104456" cy="461665"/>
          </a:xfrm>
          <a:prstGeom prst="rect">
            <a:avLst/>
          </a:prstGeom>
          <a:noFill/>
        </p:spPr>
        <p:txBody>
          <a:bodyPr wrap="square" rtlCol="0">
            <a:spAutoFit/>
          </a:bodyPr>
          <a:lstStyle/>
          <a:p>
            <a:r>
              <a:rPr lang="en-US" altLang="zh-CN" sz="2400" dirty="0" err="1"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Git</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本地安装</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-5</a:t>
            </a:r>
            <a:endParaRPr lang="zh-CN" altLang="en-US" sz="2400" dirty="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pic>
        <p:nvPicPr>
          <p:cNvPr id="6" name="图片 5" descr="水印.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75808" y="199261"/>
            <a:ext cx="1942465" cy="454025"/>
          </a:xfrm>
          <a:prstGeom prst="rect">
            <a:avLst/>
          </a:prstGeom>
        </p:spPr>
      </p:pic>
      <p:cxnSp>
        <p:nvCxnSpPr>
          <p:cNvPr id="25" name="直线连接符 3"/>
          <p:cNvCxnSpPr/>
          <p:nvPr/>
        </p:nvCxnSpPr>
        <p:spPr>
          <a:xfrm>
            <a:off x="881534" y="681732"/>
            <a:ext cx="9217024" cy="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025550" y="825748"/>
            <a:ext cx="7128792" cy="523220"/>
          </a:xfrm>
          <a:prstGeom prst="rect">
            <a:avLst/>
          </a:prstGeom>
          <a:noFill/>
        </p:spPr>
        <p:txBody>
          <a:bodyPr wrap="square" rtlCol="0">
            <a:spAutoFit/>
          </a:bodyPr>
          <a:lstStyle/>
          <a:p>
            <a:r>
              <a:rPr lang="zh-CN" altLang="en-US" sz="1400" dirty="0" smtClean="0"/>
              <a:t>这里是设置默认的编辑器，默认是选择系统的默认编辑器，点击下拉框进行选择系统中可用的编辑器选项，然后点击</a:t>
            </a:r>
            <a:r>
              <a:rPr lang="en-US" altLang="zh-CN" sz="1400" dirty="0" smtClean="0"/>
              <a:t>Next</a:t>
            </a:r>
            <a:r>
              <a:rPr lang="zh-CN" altLang="en-US" sz="1400" dirty="0" smtClean="0"/>
              <a:t>按钮</a:t>
            </a:r>
            <a:endParaRPr lang="zh-CN" altLang="en-US" sz="1400" dirty="0" smtClean="0"/>
          </a:p>
        </p:txBody>
      </p:sp>
      <p:pic>
        <p:nvPicPr>
          <p:cNvPr id="14338" name="Picture 2"/>
          <p:cNvPicPr>
            <a:picLocks noChangeAspect="1" noChangeArrowheads="1"/>
          </p:cNvPicPr>
          <p:nvPr/>
        </p:nvPicPr>
        <p:blipFill>
          <a:blip r:embed="rId2" cstate="print"/>
          <a:srcRect/>
          <a:stretch>
            <a:fillRect/>
          </a:stretch>
        </p:blipFill>
        <p:spPr bwMode="auto">
          <a:xfrm>
            <a:off x="2321694" y="1473820"/>
            <a:ext cx="4695825" cy="3476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13782" y="105668"/>
            <a:ext cx="4104456" cy="461665"/>
          </a:xfrm>
          <a:prstGeom prst="rect">
            <a:avLst/>
          </a:prstGeom>
          <a:noFill/>
        </p:spPr>
        <p:txBody>
          <a:bodyPr wrap="square" rtlCol="0">
            <a:spAutoFit/>
          </a:bodyPr>
          <a:lstStyle/>
          <a:p>
            <a:r>
              <a:rPr lang="en-US" altLang="zh-CN" sz="2400" dirty="0" err="1"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Git</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本地安装</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-6</a:t>
            </a:r>
            <a:endParaRPr lang="zh-CN" altLang="en-US" sz="2400" dirty="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pic>
        <p:nvPicPr>
          <p:cNvPr id="6" name="图片 5" descr="水印.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75808" y="199261"/>
            <a:ext cx="1942465" cy="454025"/>
          </a:xfrm>
          <a:prstGeom prst="rect">
            <a:avLst/>
          </a:prstGeom>
        </p:spPr>
      </p:pic>
      <p:cxnSp>
        <p:nvCxnSpPr>
          <p:cNvPr id="25" name="直线连接符 3"/>
          <p:cNvCxnSpPr/>
          <p:nvPr/>
        </p:nvCxnSpPr>
        <p:spPr>
          <a:xfrm>
            <a:off x="881534" y="681732"/>
            <a:ext cx="9217024" cy="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025550" y="825748"/>
            <a:ext cx="7128792" cy="523220"/>
          </a:xfrm>
          <a:prstGeom prst="rect">
            <a:avLst/>
          </a:prstGeom>
          <a:noFill/>
        </p:spPr>
        <p:txBody>
          <a:bodyPr wrap="square" rtlCol="0">
            <a:spAutoFit/>
          </a:bodyPr>
          <a:lstStyle/>
          <a:p>
            <a:r>
              <a:rPr lang="zh-CN" altLang="en-US" sz="1400" dirty="0" smtClean="0"/>
              <a:t>选择是否增加相关</a:t>
            </a:r>
            <a:r>
              <a:rPr lang="en-US" altLang="zh-CN" sz="1400" dirty="0" smtClean="0"/>
              <a:t>path</a:t>
            </a:r>
            <a:r>
              <a:rPr lang="zh-CN" altLang="en-US" sz="1400" dirty="0" smtClean="0"/>
              <a:t>环境变量，第一项是仅在内部使用，第二项是可以在电脑如</a:t>
            </a:r>
            <a:r>
              <a:rPr lang="en-US" altLang="zh-CN" sz="1400" dirty="0" smtClean="0"/>
              <a:t>dos</a:t>
            </a:r>
            <a:r>
              <a:rPr lang="zh-CN" altLang="en-US" sz="1400" dirty="0" smtClean="0"/>
              <a:t>界面使用相关命令，第三项是以上两个都，建议第二项</a:t>
            </a:r>
            <a:endParaRPr lang="zh-CN" altLang="en-US" sz="1400" dirty="0" smtClean="0"/>
          </a:p>
        </p:txBody>
      </p:sp>
      <p:pic>
        <p:nvPicPr>
          <p:cNvPr id="15362" name="Picture 2"/>
          <p:cNvPicPr>
            <a:picLocks noChangeAspect="1" noChangeArrowheads="1"/>
          </p:cNvPicPr>
          <p:nvPr/>
        </p:nvPicPr>
        <p:blipFill>
          <a:blip r:embed="rId2" cstate="print"/>
          <a:srcRect/>
          <a:stretch>
            <a:fillRect/>
          </a:stretch>
        </p:blipFill>
        <p:spPr bwMode="auto">
          <a:xfrm>
            <a:off x="1889646" y="1329804"/>
            <a:ext cx="4733925" cy="3467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13782" y="105668"/>
            <a:ext cx="4104456" cy="461665"/>
          </a:xfrm>
          <a:prstGeom prst="rect">
            <a:avLst/>
          </a:prstGeom>
          <a:noFill/>
        </p:spPr>
        <p:txBody>
          <a:bodyPr wrap="square" rtlCol="0">
            <a:spAutoFit/>
          </a:bodyPr>
          <a:lstStyle/>
          <a:p>
            <a:r>
              <a:rPr lang="en-US" altLang="zh-CN" sz="2400" dirty="0" err="1"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Git</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本地安装</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-7</a:t>
            </a:r>
            <a:endParaRPr lang="zh-CN" altLang="en-US" sz="2400" dirty="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pic>
        <p:nvPicPr>
          <p:cNvPr id="6" name="图片 5" descr="水印.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75808" y="199261"/>
            <a:ext cx="1942465" cy="454025"/>
          </a:xfrm>
          <a:prstGeom prst="rect">
            <a:avLst/>
          </a:prstGeom>
        </p:spPr>
      </p:pic>
      <p:cxnSp>
        <p:nvCxnSpPr>
          <p:cNvPr id="25" name="直线连接符 3"/>
          <p:cNvCxnSpPr/>
          <p:nvPr/>
        </p:nvCxnSpPr>
        <p:spPr>
          <a:xfrm>
            <a:off x="881534" y="681732"/>
            <a:ext cx="9217024" cy="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025550" y="825748"/>
            <a:ext cx="7128792" cy="307777"/>
          </a:xfrm>
          <a:prstGeom prst="rect">
            <a:avLst/>
          </a:prstGeom>
          <a:noFill/>
        </p:spPr>
        <p:txBody>
          <a:bodyPr wrap="square" rtlCol="0">
            <a:spAutoFit/>
          </a:bodyPr>
          <a:lstStyle/>
          <a:p>
            <a:r>
              <a:rPr lang="zh-CN" altLang="en-US" sz="1400" dirty="0" smtClean="0"/>
              <a:t>选择</a:t>
            </a:r>
            <a:r>
              <a:rPr lang="en-US" altLang="zh-CN" sz="1400" dirty="0" smtClean="0"/>
              <a:t>HTTPS</a:t>
            </a:r>
            <a:r>
              <a:rPr lang="zh-CN" altLang="en-US" sz="1400" dirty="0" smtClean="0"/>
              <a:t>的传输，默认选择第一项即可</a:t>
            </a:r>
            <a:endParaRPr lang="zh-CN" altLang="en-US" sz="1400" dirty="0" smtClean="0"/>
          </a:p>
        </p:txBody>
      </p:sp>
      <p:pic>
        <p:nvPicPr>
          <p:cNvPr id="16386" name="Picture 2"/>
          <p:cNvPicPr>
            <a:picLocks noChangeAspect="1" noChangeArrowheads="1"/>
          </p:cNvPicPr>
          <p:nvPr/>
        </p:nvPicPr>
        <p:blipFill>
          <a:blip r:embed="rId2" cstate="print"/>
          <a:srcRect/>
          <a:stretch>
            <a:fillRect/>
          </a:stretch>
        </p:blipFill>
        <p:spPr bwMode="auto">
          <a:xfrm>
            <a:off x="2393702" y="1185788"/>
            <a:ext cx="4724400" cy="3400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13782" y="105668"/>
            <a:ext cx="4104456" cy="461665"/>
          </a:xfrm>
          <a:prstGeom prst="rect">
            <a:avLst/>
          </a:prstGeom>
          <a:noFill/>
        </p:spPr>
        <p:txBody>
          <a:bodyPr wrap="square" rtlCol="0">
            <a:spAutoFit/>
          </a:bodyPr>
          <a:lstStyle/>
          <a:p>
            <a:r>
              <a:rPr lang="en-US" altLang="zh-CN" sz="2400" dirty="0" err="1"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Git</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本地安装</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-8</a:t>
            </a:r>
            <a:endParaRPr lang="zh-CN" altLang="en-US" sz="2400" dirty="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pic>
        <p:nvPicPr>
          <p:cNvPr id="6" name="图片 5" descr="水印.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75808" y="199261"/>
            <a:ext cx="1942465" cy="454025"/>
          </a:xfrm>
          <a:prstGeom prst="rect">
            <a:avLst/>
          </a:prstGeom>
        </p:spPr>
      </p:pic>
      <p:cxnSp>
        <p:nvCxnSpPr>
          <p:cNvPr id="25" name="直线连接符 3"/>
          <p:cNvCxnSpPr/>
          <p:nvPr/>
        </p:nvCxnSpPr>
        <p:spPr>
          <a:xfrm>
            <a:off x="881534" y="681732"/>
            <a:ext cx="9217024" cy="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025550" y="825748"/>
            <a:ext cx="7128792" cy="523220"/>
          </a:xfrm>
          <a:prstGeom prst="rect">
            <a:avLst/>
          </a:prstGeom>
          <a:noFill/>
        </p:spPr>
        <p:txBody>
          <a:bodyPr wrap="square" rtlCol="0">
            <a:spAutoFit/>
          </a:bodyPr>
          <a:lstStyle/>
          <a:p>
            <a:r>
              <a:rPr lang="zh-CN" altLang="en-US" sz="1400" dirty="0" smtClean="0"/>
              <a:t>这里是选择使用的终端，第一项是选择默认的终端，第二个是设置为控制台也就是</a:t>
            </a:r>
            <a:r>
              <a:rPr lang="en-US" altLang="zh-CN" sz="1400" dirty="0" smtClean="0"/>
              <a:t>DOS</a:t>
            </a:r>
            <a:r>
              <a:rPr lang="zh-CN" altLang="en-US" sz="1400" dirty="0" smtClean="0"/>
              <a:t>界面，点击</a:t>
            </a:r>
            <a:r>
              <a:rPr lang="en-US" altLang="zh-CN" sz="1400" dirty="0" smtClean="0"/>
              <a:t>Next</a:t>
            </a:r>
            <a:r>
              <a:rPr lang="zh-CN" altLang="en-US" sz="1400" dirty="0" smtClean="0"/>
              <a:t>进入下一步</a:t>
            </a:r>
            <a:endParaRPr lang="zh-CN" altLang="en-US" sz="1400" dirty="0" smtClean="0"/>
          </a:p>
        </p:txBody>
      </p:sp>
      <p:pic>
        <p:nvPicPr>
          <p:cNvPr id="17411" name="Picture 3"/>
          <p:cNvPicPr>
            <a:picLocks noChangeAspect="1" noChangeArrowheads="1"/>
          </p:cNvPicPr>
          <p:nvPr/>
        </p:nvPicPr>
        <p:blipFill>
          <a:blip r:embed="rId2" cstate="print"/>
          <a:srcRect/>
          <a:stretch>
            <a:fillRect/>
          </a:stretch>
        </p:blipFill>
        <p:spPr bwMode="auto">
          <a:xfrm>
            <a:off x="2609726" y="1329804"/>
            <a:ext cx="4724400" cy="3343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13782" y="105668"/>
            <a:ext cx="4104456" cy="461665"/>
          </a:xfrm>
          <a:prstGeom prst="rect">
            <a:avLst/>
          </a:prstGeom>
          <a:noFill/>
        </p:spPr>
        <p:txBody>
          <a:bodyPr wrap="square" rtlCol="0">
            <a:spAutoFit/>
          </a:bodyPr>
          <a:lstStyle/>
          <a:p>
            <a:r>
              <a:rPr lang="en-US" altLang="zh-CN" sz="2400" dirty="0" err="1"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Git</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本地安装</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-9</a:t>
            </a:r>
            <a:endParaRPr lang="zh-CN" altLang="en-US" sz="2400" dirty="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pic>
        <p:nvPicPr>
          <p:cNvPr id="6" name="图片 5" descr="水印.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75808" y="199261"/>
            <a:ext cx="1942465" cy="454025"/>
          </a:xfrm>
          <a:prstGeom prst="rect">
            <a:avLst/>
          </a:prstGeom>
        </p:spPr>
      </p:pic>
      <p:cxnSp>
        <p:nvCxnSpPr>
          <p:cNvPr id="25" name="直线连接符 3"/>
          <p:cNvCxnSpPr/>
          <p:nvPr/>
        </p:nvCxnSpPr>
        <p:spPr>
          <a:xfrm>
            <a:off x="881534" y="681732"/>
            <a:ext cx="9217024" cy="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025550" y="825748"/>
            <a:ext cx="7128792" cy="523220"/>
          </a:xfrm>
          <a:prstGeom prst="rect">
            <a:avLst/>
          </a:prstGeom>
          <a:noFill/>
        </p:spPr>
        <p:txBody>
          <a:bodyPr wrap="square" rtlCol="0">
            <a:spAutoFit/>
          </a:bodyPr>
          <a:lstStyle/>
          <a:p>
            <a:r>
              <a:rPr lang="zh-CN" altLang="en-US" sz="1400" dirty="0" smtClean="0"/>
              <a:t>这里是其他的配置，可以选择默认（在之前的版本只有前两项，）所以根据自己的选择，勾选即可，，点击</a:t>
            </a:r>
            <a:r>
              <a:rPr lang="en-US" altLang="zh-CN" sz="1400" dirty="0" smtClean="0"/>
              <a:t>Install</a:t>
            </a:r>
            <a:r>
              <a:rPr lang="zh-CN" altLang="en-US" sz="1400" dirty="0" smtClean="0"/>
              <a:t>开始安装</a:t>
            </a:r>
            <a:endParaRPr lang="zh-CN" altLang="en-US" sz="1400" dirty="0" smtClean="0"/>
          </a:p>
        </p:txBody>
      </p:sp>
      <p:pic>
        <p:nvPicPr>
          <p:cNvPr id="18434" name="Picture 2"/>
          <p:cNvPicPr>
            <a:picLocks noChangeAspect="1" noChangeArrowheads="1"/>
          </p:cNvPicPr>
          <p:nvPr/>
        </p:nvPicPr>
        <p:blipFill>
          <a:blip r:embed="rId2" cstate="print"/>
          <a:srcRect/>
          <a:stretch>
            <a:fillRect/>
          </a:stretch>
        </p:blipFill>
        <p:spPr bwMode="auto">
          <a:xfrm>
            <a:off x="2681734" y="1329804"/>
            <a:ext cx="4695825" cy="3371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13782" y="105668"/>
            <a:ext cx="4104456" cy="461665"/>
          </a:xfrm>
          <a:prstGeom prst="rect">
            <a:avLst/>
          </a:prstGeom>
          <a:noFill/>
        </p:spPr>
        <p:txBody>
          <a:bodyPr wrap="square" rtlCol="0">
            <a:spAutoFit/>
          </a:bodyPr>
          <a:lstStyle/>
          <a:p>
            <a:r>
              <a:rPr lang="en-US" altLang="zh-CN" sz="2400" dirty="0" err="1"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Git</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本地安装</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-10</a:t>
            </a:r>
            <a:endParaRPr lang="zh-CN" altLang="en-US" sz="2400" dirty="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pic>
        <p:nvPicPr>
          <p:cNvPr id="6" name="图片 5" descr="水印.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75808" y="199261"/>
            <a:ext cx="1942465" cy="454025"/>
          </a:xfrm>
          <a:prstGeom prst="rect">
            <a:avLst/>
          </a:prstGeom>
        </p:spPr>
      </p:pic>
      <p:cxnSp>
        <p:nvCxnSpPr>
          <p:cNvPr id="25" name="直线连接符 3"/>
          <p:cNvCxnSpPr/>
          <p:nvPr/>
        </p:nvCxnSpPr>
        <p:spPr>
          <a:xfrm>
            <a:off x="881534" y="681732"/>
            <a:ext cx="9217024" cy="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025550" y="825748"/>
            <a:ext cx="7128792" cy="307777"/>
          </a:xfrm>
          <a:prstGeom prst="rect">
            <a:avLst/>
          </a:prstGeom>
          <a:noFill/>
        </p:spPr>
        <p:txBody>
          <a:bodyPr wrap="square" rtlCol="0">
            <a:spAutoFit/>
          </a:bodyPr>
          <a:lstStyle/>
          <a:p>
            <a:r>
              <a:rPr lang="zh-CN" altLang="en-US" sz="1400" dirty="0" smtClean="0"/>
              <a:t>点击鼠标右键，如果出现如图所示就证明你安装</a:t>
            </a:r>
            <a:r>
              <a:rPr lang="en-US" altLang="zh-CN" sz="1400" dirty="0" err="1" smtClean="0"/>
              <a:t>Git</a:t>
            </a:r>
            <a:r>
              <a:rPr lang="zh-CN" altLang="en-US" sz="1400" dirty="0" smtClean="0"/>
              <a:t>成功了</a:t>
            </a:r>
            <a:endParaRPr lang="zh-CN" altLang="en-US" sz="1400" dirty="0" smtClean="0"/>
          </a:p>
        </p:txBody>
      </p:sp>
      <p:pic>
        <p:nvPicPr>
          <p:cNvPr id="8" name="图片 6" descr="图片1.png"/>
          <p:cNvPicPr>
            <a:picLocks noChangeAspect="1"/>
          </p:cNvPicPr>
          <p:nvPr/>
        </p:nvPicPr>
        <p:blipFill>
          <a:blip r:embed="rId2" cstate="print"/>
          <a:srcRect/>
          <a:stretch>
            <a:fillRect/>
          </a:stretch>
        </p:blipFill>
        <p:spPr bwMode="auto">
          <a:xfrm>
            <a:off x="3905870" y="1401812"/>
            <a:ext cx="213360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13782" y="105668"/>
            <a:ext cx="4104456" cy="461665"/>
          </a:xfrm>
          <a:prstGeom prst="rect">
            <a:avLst/>
          </a:prstGeom>
          <a:noFill/>
        </p:spPr>
        <p:txBody>
          <a:bodyPr wrap="square" rtlCol="0">
            <a:spAutoFit/>
          </a:bodyPr>
          <a:lstStyle/>
          <a:p>
            <a:r>
              <a:rPr lang="en-US" altLang="zh-CN" sz="2400" dirty="0" err="1"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Git</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工作区域</a:t>
            </a:r>
            <a:endParaRPr lang="zh-CN" altLang="en-US" sz="2400" dirty="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pic>
        <p:nvPicPr>
          <p:cNvPr id="6" name="图片 5" descr="水印.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75808" y="199261"/>
            <a:ext cx="1942465" cy="454025"/>
          </a:xfrm>
          <a:prstGeom prst="rect">
            <a:avLst/>
          </a:prstGeom>
        </p:spPr>
      </p:pic>
      <p:cxnSp>
        <p:nvCxnSpPr>
          <p:cNvPr id="25" name="直线连接符 3"/>
          <p:cNvCxnSpPr/>
          <p:nvPr/>
        </p:nvCxnSpPr>
        <p:spPr>
          <a:xfrm>
            <a:off x="881534" y="681732"/>
            <a:ext cx="9217024" cy="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025550" y="825748"/>
            <a:ext cx="7128792" cy="738664"/>
          </a:xfrm>
          <a:prstGeom prst="rect">
            <a:avLst/>
          </a:prstGeom>
          <a:noFill/>
        </p:spPr>
        <p:txBody>
          <a:bodyPr wrap="square" rtlCol="0">
            <a:spAutoFit/>
          </a:bodyPr>
          <a:lstStyle/>
          <a:p>
            <a:r>
              <a:rPr lang="zh-CN" altLang="en-US" sz="1400" dirty="0" smtClean="0"/>
              <a:t>工作区：就是我们本地开发的工程</a:t>
            </a:r>
            <a:endParaRPr lang="en-US" altLang="zh-CN" sz="1400" dirty="0" smtClean="0"/>
          </a:p>
          <a:p>
            <a:r>
              <a:rPr lang="zh-CN" altLang="en-US" sz="1400" dirty="0" smtClean="0"/>
              <a:t>暂存区：</a:t>
            </a:r>
            <a:r>
              <a:rPr lang="en-US" altLang="zh-CN" sz="1400" dirty="0" err="1" smtClean="0"/>
              <a:t>Git</a:t>
            </a:r>
            <a:r>
              <a:rPr lang="zh-CN" altLang="en-US" sz="1400" dirty="0" smtClean="0"/>
              <a:t>仓库中存储最后一次提交</a:t>
            </a:r>
            <a:endParaRPr lang="en-US" altLang="zh-CN" sz="1400" dirty="0" smtClean="0"/>
          </a:p>
          <a:p>
            <a:r>
              <a:rPr lang="en-US" altLang="zh-CN" sz="1400" dirty="0" err="1" smtClean="0"/>
              <a:t>Git</a:t>
            </a:r>
            <a:r>
              <a:rPr lang="en-US" altLang="zh-CN" sz="1400" dirty="0" smtClean="0"/>
              <a:t> </a:t>
            </a:r>
            <a:r>
              <a:rPr lang="zh-CN" altLang="en-US" sz="1400" dirty="0" smtClean="0"/>
              <a:t>仓库：将最终的版本提交到</a:t>
            </a:r>
            <a:r>
              <a:rPr lang="en-US" altLang="zh-CN" sz="1400" dirty="0" err="1" smtClean="0"/>
              <a:t>git</a:t>
            </a:r>
            <a:r>
              <a:rPr lang="zh-CN" altLang="en-US" sz="1400" dirty="0" smtClean="0"/>
              <a:t>仓库中</a:t>
            </a:r>
            <a:endParaRPr lang="zh-CN" altLang="en-US" sz="1400" dirty="0" smtClean="0"/>
          </a:p>
        </p:txBody>
      </p:sp>
      <p:pic>
        <p:nvPicPr>
          <p:cNvPr id="7" name="Picture 2"/>
          <p:cNvPicPr>
            <a:picLocks noGrp="1" noChangeAspect="1" noChangeArrowheads="1"/>
          </p:cNvPicPr>
          <p:nvPr>
            <p:ph idx="1"/>
          </p:nvPr>
        </p:nvPicPr>
        <p:blipFill>
          <a:blip r:embed="rId2" cstate="print"/>
          <a:srcRect/>
          <a:stretch>
            <a:fillRect/>
          </a:stretch>
        </p:blipFill>
        <p:spPr>
          <a:xfrm>
            <a:off x="1457598" y="2265908"/>
            <a:ext cx="5603949" cy="2490985"/>
          </a:xfr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a:xfrm>
            <a:off x="449486" y="828417"/>
            <a:ext cx="9145016" cy="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2" name="圆角矩形 1"/>
          <p:cNvSpPr/>
          <p:nvPr/>
        </p:nvSpPr>
        <p:spPr>
          <a:xfrm>
            <a:off x="384175" y="67310"/>
            <a:ext cx="3305810" cy="673735"/>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800" b="1"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sym typeface="+mn-ea"/>
              </a:rPr>
              <a:t>二、任务要求</a:t>
            </a:r>
            <a:endParaRPr lang="zh-CN" altLang="en-US" sz="2800" b="1"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sym typeface="+mn-ea"/>
            </a:endParaRPr>
          </a:p>
        </p:txBody>
      </p:sp>
      <p:sp>
        <p:nvSpPr>
          <p:cNvPr id="61" name="燕尾形 6"/>
          <p:cNvSpPr>
            <a:spLocks noChangeArrowheads="1"/>
          </p:cNvSpPr>
          <p:nvPr/>
        </p:nvSpPr>
        <p:spPr bwMode="auto">
          <a:xfrm>
            <a:off x="6603860" y="2266916"/>
            <a:ext cx="799048" cy="868234"/>
          </a:xfrm>
          <a:prstGeom prst="chevron">
            <a:avLst>
              <a:gd name="adj" fmla="val 54426"/>
            </a:avLst>
          </a:prstGeom>
          <a:solidFill>
            <a:srgbClr val="0070C0">
              <a:alpha val="69804"/>
            </a:srgbClr>
          </a:solidFill>
          <a:ln>
            <a:noFill/>
          </a:ln>
        </p:spPr>
        <p:txBody>
          <a:bodyPr lIns="68582" tIns="34292" rIns="68582" bIns="34292" anchor="ctr"/>
          <a:lstStyle/>
          <a:p>
            <a:pPr algn="ctr"/>
            <a:endParaRPr lang="zh-CN" altLang="zh-CN">
              <a:latin typeface="宋体" panose="02010600030101010101" pitchFamily="2" charset="-122"/>
              <a:sym typeface="宋体" panose="02010600030101010101" pitchFamily="2" charset="-122"/>
            </a:endParaRPr>
          </a:p>
        </p:txBody>
      </p:sp>
      <p:grpSp>
        <p:nvGrpSpPr>
          <p:cNvPr id="3" name="组合 18"/>
          <p:cNvGrpSpPr/>
          <p:nvPr/>
        </p:nvGrpSpPr>
        <p:grpSpPr>
          <a:xfrm>
            <a:off x="5140960" y="1977390"/>
            <a:ext cx="4352290" cy="1695450"/>
            <a:chOff x="8096" y="3114"/>
            <a:chExt cx="6854" cy="2670"/>
          </a:xfrm>
        </p:grpSpPr>
        <p:sp>
          <p:nvSpPr>
            <p:cNvPr id="57" name="五边形 3"/>
            <p:cNvSpPr>
              <a:spLocks noChangeArrowheads="1"/>
            </p:cNvSpPr>
            <p:nvPr/>
          </p:nvSpPr>
          <p:spPr bwMode="auto">
            <a:xfrm>
              <a:off x="8096" y="3559"/>
              <a:ext cx="6855" cy="1379"/>
            </a:xfrm>
            <a:prstGeom prst="homePlate">
              <a:avLst>
                <a:gd name="adj" fmla="val 47936"/>
              </a:avLst>
            </a:prstGeom>
            <a:noFill/>
            <a:ln w="12700">
              <a:solidFill>
                <a:srgbClr val="0070C0"/>
              </a:solidFill>
              <a:bevel/>
            </a:ln>
            <a:extLst>
              <a:ext uri="{909E8E84-426E-40DD-AFC4-6F175D3DCCD1}">
                <a14:hiddenFill xmlns:a14="http://schemas.microsoft.com/office/drawing/2010/main">
                  <a:solidFill>
                    <a:srgbClr val="FFFFFF"/>
                  </a:solidFill>
                </a14:hiddenFill>
              </a:ext>
            </a:extLst>
          </p:spPr>
          <p:txBody>
            <a:bodyPr lIns="68582" tIns="34292" rIns="68582" bIns="34292" anchor="ctr"/>
            <a:lstStyle/>
            <a:p>
              <a:pPr algn="ctr"/>
              <a:endParaRPr lang="zh-CN" altLang="zh-CN">
                <a:latin typeface="宋体" panose="02010600030101010101" pitchFamily="2" charset="-122"/>
                <a:sym typeface="宋体" panose="02010600030101010101" pitchFamily="2" charset="-122"/>
              </a:endParaRPr>
            </a:p>
          </p:txBody>
        </p:sp>
        <p:sp>
          <p:nvSpPr>
            <p:cNvPr id="59" name="燕尾形 4"/>
            <p:cNvSpPr>
              <a:spLocks noChangeArrowheads="1"/>
            </p:cNvSpPr>
            <p:nvPr/>
          </p:nvSpPr>
          <p:spPr bwMode="auto">
            <a:xfrm>
              <a:off x="8644" y="3570"/>
              <a:ext cx="1258" cy="1367"/>
            </a:xfrm>
            <a:prstGeom prst="chevron">
              <a:avLst>
                <a:gd name="adj" fmla="val 54426"/>
              </a:avLst>
            </a:prstGeom>
            <a:solidFill>
              <a:srgbClr val="0070C0">
                <a:alpha val="89804"/>
              </a:srgbClr>
            </a:solidFill>
            <a:ln>
              <a:noFill/>
            </a:ln>
          </p:spPr>
          <p:txBody>
            <a:bodyPr lIns="68582" tIns="34292" rIns="68582" bIns="34292" anchor="ctr"/>
            <a:lstStyle/>
            <a:p>
              <a:pPr algn="ctr"/>
              <a:endParaRPr lang="zh-CN" altLang="zh-CN">
                <a:latin typeface="宋体" panose="02010600030101010101" pitchFamily="2" charset="-122"/>
                <a:sym typeface="宋体" panose="02010600030101010101" pitchFamily="2" charset="-122"/>
              </a:endParaRPr>
            </a:p>
          </p:txBody>
        </p:sp>
        <p:sp>
          <p:nvSpPr>
            <p:cNvPr id="60" name="燕尾形 5"/>
            <p:cNvSpPr>
              <a:spLocks noChangeArrowheads="1"/>
            </p:cNvSpPr>
            <p:nvPr/>
          </p:nvSpPr>
          <p:spPr bwMode="auto">
            <a:xfrm>
              <a:off x="9522" y="3570"/>
              <a:ext cx="1258" cy="1367"/>
            </a:xfrm>
            <a:prstGeom prst="chevron">
              <a:avLst>
                <a:gd name="adj" fmla="val 54426"/>
              </a:avLst>
            </a:prstGeom>
            <a:solidFill>
              <a:srgbClr val="0070C0">
                <a:alpha val="80000"/>
              </a:srgbClr>
            </a:solidFill>
            <a:ln>
              <a:noFill/>
            </a:ln>
          </p:spPr>
          <p:txBody>
            <a:bodyPr lIns="68582" tIns="34292" rIns="68582" bIns="34292" anchor="ctr"/>
            <a:lstStyle/>
            <a:p>
              <a:pPr algn="ctr"/>
              <a:endParaRPr lang="zh-CN" altLang="zh-CN">
                <a:latin typeface="宋体" panose="02010600030101010101" pitchFamily="2" charset="-122"/>
                <a:sym typeface="宋体" panose="02010600030101010101" pitchFamily="2" charset="-122"/>
              </a:endParaRPr>
            </a:p>
          </p:txBody>
        </p:sp>
        <p:grpSp>
          <p:nvGrpSpPr>
            <p:cNvPr id="6" name="组合 30"/>
            <p:cNvGrpSpPr/>
            <p:nvPr/>
          </p:nvGrpSpPr>
          <p:grpSpPr bwMode="auto">
            <a:xfrm>
              <a:off x="11609" y="3114"/>
              <a:ext cx="2800" cy="2671"/>
              <a:chOff x="0" y="0"/>
              <a:chExt cx="533400" cy="487363"/>
            </a:xfrm>
          </p:grpSpPr>
          <p:sp>
            <p:nvSpPr>
              <p:cNvPr id="63" name="Oval 312"/>
              <p:cNvSpPr>
                <a:spLocks noChangeArrowheads="1"/>
              </p:cNvSpPr>
              <p:nvPr/>
            </p:nvSpPr>
            <p:spPr bwMode="auto">
              <a:xfrm>
                <a:off x="371475" y="0"/>
                <a:ext cx="93663" cy="88900"/>
              </a:xfrm>
              <a:prstGeom prst="ellipse">
                <a:avLst/>
              </a:prstGeom>
              <a:solidFill>
                <a:srgbClr val="0070C0"/>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a:endParaRPr lang="zh-CN" altLang="zh-CN">
                  <a:latin typeface="宋体" panose="02010600030101010101" pitchFamily="2" charset="-122"/>
                  <a:sym typeface="宋体" panose="02010600030101010101" pitchFamily="2" charset="-122"/>
                </a:endParaRPr>
              </a:p>
            </p:txBody>
          </p:sp>
          <p:sp>
            <p:nvSpPr>
              <p:cNvPr id="64" name="Freeform 313"/>
              <p:cNvSpPr>
                <a:spLocks noChangeArrowheads="1"/>
              </p:cNvSpPr>
              <p:nvPr/>
            </p:nvSpPr>
            <p:spPr bwMode="auto">
              <a:xfrm>
                <a:off x="0" y="55563"/>
                <a:ext cx="533400" cy="431800"/>
              </a:xfrm>
              <a:custGeom>
                <a:avLst/>
                <a:gdLst>
                  <a:gd name="T0" fmla="*/ 26294 w 142"/>
                  <a:gd name="T1" fmla="*/ 225287 h 115"/>
                  <a:gd name="T2" fmla="*/ 33807 w 142"/>
                  <a:gd name="T3" fmla="*/ 225287 h 115"/>
                  <a:gd name="T4" fmla="*/ 135228 w 142"/>
                  <a:gd name="T5" fmla="*/ 225287 h 115"/>
                  <a:gd name="T6" fmla="*/ 289238 w 142"/>
                  <a:gd name="T7" fmla="*/ 45057 h 115"/>
                  <a:gd name="T8" fmla="*/ 251675 w 142"/>
                  <a:gd name="T9" fmla="*/ 45057 h 115"/>
                  <a:gd name="T10" fmla="*/ 180304 w 142"/>
                  <a:gd name="T11" fmla="*/ 127663 h 115"/>
                  <a:gd name="T12" fmla="*/ 161523 w 142"/>
                  <a:gd name="T13" fmla="*/ 135172 h 115"/>
                  <a:gd name="T14" fmla="*/ 138985 w 142"/>
                  <a:gd name="T15" fmla="*/ 112643 h 115"/>
                  <a:gd name="T16" fmla="*/ 146497 w 142"/>
                  <a:gd name="T17" fmla="*/ 93870 h 115"/>
                  <a:gd name="T18" fmla="*/ 221624 w 142"/>
                  <a:gd name="T19" fmla="*/ 7510 h 115"/>
                  <a:gd name="T20" fmla="*/ 240406 w 142"/>
                  <a:gd name="T21" fmla="*/ 0 h 115"/>
                  <a:gd name="T22" fmla="*/ 349339 w 142"/>
                  <a:gd name="T23" fmla="*/ 0 h 115"/>
                  <a:gd name="T24" fmla="*/ 428223 w 142"/>
                  <a:gd name="T25" fmla="*/ 56322 h 115"/>
                  <a:gd name="T26" fmla="*/ 428223 w 142"/>
                  <a:gd name="T27" fmla="*/ 120153 h 115"/>
                  <a:gd name="T28" fmla="*/ 507106 w 142"/>
                  <a:gd name="T29" fmla="*/ 120153 h 115"/>
                  <a:gd name="T30" fmla="*/ 522131 w 142"/>
                  <a:gd name="T31" fmla="*/ 127663 h 115"/>
                  <a:gd name="T32" fmla="*/ 522131 w 142"/>
                  <a:gd name="T33" fmla="*/ 161456 h 115"/>
                  <a:gd name="T34" fmla="*/ 507106 w 142"/>
                  <a:gd name="T35" fmla="*/ 168965 h 115"/>
                  <a:gd name="T36" fmla="*/ 409441 w 142"/>
                  <a:gd name="T37" fmla="*/ 168965 h 115"/>
                  <a:gd name="T38" fmla="*/ 379390 w 142"/>
                  <a:gd name="T39" fmla="*/ 142682 h 115"/>
                  <a:gd name="T40" fmla="*/ 379390 w 142"/>
                  <a:gd name="T41" fmla="*/ 101379 h 115"/>
                  <a:gd name="T42" fmla="*/ 323045 w 142"/>
                  <a:gd name="T43" fmla="*/ 168965 h 115"/>
                  <a:gd name="T44" fmla="*/ 375634 w 142"/>
                  <a:gd name="T45" fmla="*/ 221532 h 115"/>
                  <a:gd name="T46" fmla="*/ 379390 w 142"/>
                  <a:gd name="T47" fmla="*/ 259080 h 115"/>
                  <a:gd name="T48" fmla="*/ 345583 w 142"/>
                  <a:gd name="T49" fmla="*/ 409271 h 115"/>
                  <a:gd name="T50" fmla="*/ 319289 w 142"/>
                  <a:gd name="T51" fmla="*/ 431800 h 115"/>
                  <a:gd name="T52" fmla="*/ 289238 w 142"/>
                  <a:gd name="T53" fmla="*/ 405517 h 115"/>
                  <a:gd name="T54" fmla="*/ 289238 w 142"/>
                  <a:gd name="T55" fmla="*/ 398007 h 115"/>
                  <a:gd name="T56" fmla="*/ 319289 w 142"/>
                  <a:gd name="T57" fmla="*/ 270344 h 115"/>
                  <a:gd name="T58" fmla="*/ 247918 w 142"/>
                  <a:gd name="T59" fmla="*/ 202758 h 115"/>
                  <a:gd name="T60" fmla="*/ 187817 w 142"/>
                  <a:gd name="T61" fmla="*/ 270344 h 115"/>
                  <a:gd name="T62" fmla="*/ 154010 w 142"/>
                  <a:gd name="T63" fmla="*/ 281609 h 115"/>
                  <a:gd name="T64" fmla="*/ 30051 w 142"/>
                  <a:gd name="T65" fmla="*/ 281609 h 115"/>
                  <a:gd name="T66" fmla="*/ 3756 w 142"/>
                  <a:gd name="T67" fmla="*/ 259080 h 115"/>
                  <a:gd name="T68" fmla="*/ 26294 w 142"/>
                  <a:gd name="T69" fmla="*/ 225287 h 11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42"/>
                  <a:gd name="T106" fmla="*/ 0 h 115"/>
                  <a:gd name="T107" fmla="*/ 142 w 142"/>
                  <a:gd name="T108" fmla="*/ 115 h 115"/>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42" h="115">
                    <a:moveTo>
                      <a:pt x="7" y="60"/>
                    </a:moveTo>
                    <a:cubicBezTo>
                      <a:pt x="7" y="60"/>
                      <a:pt x="8" y="60"/>
                      <a:pt x="9" y="60"/>
                    </a:cubicBezTo>
                    <a:cubicBezTo>
                      <a:pt x="36" y="60"/>
                      <a:pt x="36" y="60"/>
                      <a:pt x="36" y="60"/>
                    </a:cubicBezTo>
                    <a:cubicBezTo>
                      <a:pt x="77" y="12"/>
                      <a:pt x="77" y="12"/>
                      <a:pt x="77" y="12"/>
                    </a:cubicBezTo>
                    <a:cubicBezTo>
                      <a:pt x="67" y="12"/>
                      <a:pt x="67" y="12"/>
                      <a:pt x="67" y="12"/>
                    </a:cubicBezTo>
                    <a:cubicBezTo>
                      <a:pt x="48" y="34"/>
                      <a:pt x="48" y="34"/>
                      <a:pt x="48" y="34"/>
                    </a:cubicBezTo>
                    <a:cubicBezTo>
                      <a:pt x="47" y="35"/>
                      <a:pt x="45" y="36"/>
                      <a:pt x="43" y="36"/>
                    </a:cubicBezTo>
                    <a:cubicBezTo>
                      <a:pt x="40" y="36"/>
                      <a:pt x="37" y="33"/>
                      <a:pt x="37" y="30"/>
                    </a:cubicBezTo>
                    <a:cubicBezTo>
                      <a:pt x="37" y="28"/>
                      <a:pt x="38" y="26"/>
                      <a:pt x="39" y="25"/>
                    </a:cubicBezTo>
                    <a:cubicBezTo>
                      <a:pt x="59" y="2"/>
                      <a:pt x="59" y="2"/>
                      <a:pt x="59" y="2"/>
                    </a:cubicBezTo>
                    <a:cubicBezTo>
                      <a:pt x="61" y="1"/>
                      <a:pt x="62" y="0"/>
                      <a:pt x="64" y="0"/>
                    </a:cubicBezTo>
                    <a:cubicBezTo>
                      <a:pt x="93" y="0"/>
                      <a:pt x="93" y="0"/>
                      <a:pt x="93" y="0"/>
                    </a:cubicBezTo>
                    <a:cubicBezTo>
                      <a:pt x="93" y="0"/>
                      <a:pt x="112" y="14"/>
                      <a:pt x="114" y="15"/>
                    </a:cubicBezTo>
                    <a:cubicBezTo>
                      <a:pt x="114" y="32"/>
                      <a:pt x="114" y="32"/>
                      <a:pt x="114" y="32"/>
                    </a:cubicBezTo>
                    <a:cubicBezTo>
                      <a:pt x="135" y="32"/>
                      <a:pt x="135" y="32"/>
                      <a:pt x="135" y="32"/>
                    </a:cubicBezTo>
                    <a:cubicBezTo>
                      <a:pt x="137" y="32"/>
                      <a:pt x="138" y="33"/>
                      <a:pt x="139" y="34"/>
                    </a:cubicBezTo>
                    <a:cubicBezTo>
                      <a:pt x="142" y="36"/>
                      <a:pt x="142" y="40"/>
                      <a:pt x="139" y="43"/>
                    </a:cubicBezTo>
                    <a:cubicBezTo>
                      <a:pt x="138" y="44"/>
                      <a:pt x="137" y="44"/>
                      <a:pt x="135" y="45"/>
                    </a:cubicBezTo>
                    <a:cubicBezTo>
                      <a:pt x="109" y="45"/>
                      <a:pt x="109" y="45"/>
                      <a:pt x="109" y="45"/>
                    </a:cubicBezTo>
                    <a:cubicBezTo>
                      <a:pt x="101" y="44"/>
                      <a:pt x="101" y="38"/>
                      <a:pt x="101" y="38"/>
                    </a:cubicBezTo>
                    <a:cubicBezTo>
                      <a:pt x="101" y="27"/>
                      <a:pt x="101" y="27"/>
                      <a:pt x="101" y="27"/>
                    </a:cubicBezTo>
                    <a:cubicBezTo>
                      <a:pt x="86" y="45"/>
                      <a:pt x="86" y="45"/>
                      <a:pt x="86" y="45"/>
                    </a:cubicBezTo>
                    <a:cubicBezTo>
                      <a:pt x="100" y="59"/>
                      <a:pt x="100" y="59"/>
                      <a:pt x="100" y="59"/>
                    </a:cubicBezTo>
                    <a:cubicBezTo>
                      <a:pt x="100" y="59"/>
                      <a:pt x="103" y="62"/>
                      <a:pt x="101" y="69"/>
                    </a:cubicBezTo>
                    <a:cubicBezTo>
                      <a:pt x="92" y="109"/>
                      <a:pt x="92" y="109"/>
                      <a:pt x="92" y="109"/>
                    </a:cubicBezTo>
                    <a:cubicBezTo>
                      <a:pt x="92" y="113"/>
                      <a:pt x="88" y="115"/>
                      <a:pt x="85" y="115"/>
                    </a:cubicBezTo>
                    <a:cubicBezTo>
                      <a:pt x="80" y="115"/>
                      <a:pt x="77" y="112"/>
                      <a:pt x="77" y="108"/>
                    </a:cubicBezTo>
                    <a:cubicBezTo>
                      <a:pt x="77" y="107"/>
                      <a:pt x="77" y="106"/>
                      <a:pt x="77" y="106"/>
                    </a:cubicBezTo>
                    <a:cubicBezTo>
                      <a:pt x="85" y="72"/>
                      <a:pt x="85" y="72"/>
                      <a:pt x="85" y="72"/>
                    </a:cubicBezTo>
                    <a:cubicBezTo>
                      <a:pt x="66" y="54"/>
                      <a:pt x="66" y="54"/>
                      <a:pt x="66" y="54"/>
                    </a:cubicBezTo>
                    <a:cubicBezTo>
                      <a:pt x="50" y="72"/>
                      <a:pt x="50" y="72"/>
                      <a:pt x="50" y="72"/>
                    </a:cubicBezTo>
                    <a:cubicBezTo>
                      <a:pt x="50" y="72"/>
                      <a:pt x="48" y="75"/>
                      <a:pt x="41" y="75"/>
                    </a:cubicBezTo>
                    <a:cubicBezTo>
                      <a:pt x="8" y="75"/>
                      <a:pt x="8" y="75"/>
                      <a:pt x="8" y="75"/>
                    </a:cubicBezTo>
                    <a:cubicBezTo>
                      <a:pt x="5" y="75"/>
                      <a:pt x="2" y="73"/>
                      <a:pt x="1" y="69"/>
                    </a:cubicBezTo>
                    <a:cubicBezTo>
                      <a:pt x="0" y="65"/>
                      <a:pt x="2" y="61"/>
                      <a:pt x="7" y="60"/>
                    </a:cubicBezTo>
                    <a:close/>
                  </a:path>
                </a:pathLst>
              </a:custGeom>
              <a:solidFill>
                <a:srgbClr val="0070C0"/>
              </a:solidFill>
              <a:ln>
                <a:noFill/>
              </a:ln>
              <a:extLst>
                <a:ext uri="{91240B29-F687-4F45-9708-019B960494DF}">
                  <a14:hiddenLine xmlns:a14="http://schemas.microsoft.com/office/drawing/2010/main" w="12700">
                    <a:solidFill>
                      <a:srgbClr val="42719B"/>
                    </a:solidFill>
                    <a:bevel/>
                  </a14:hiddenLine>
                </a:ext>
              </a:extLst>
            </p:spPr>
            <p:txBody>
              <a:bodyPr anchor="ctr"/>
              <a:lstStyle/>
              <a:p>
                <a:endParaRPr lang="zh-CN" altLang="en-US"/>
              </a:p>
            </p:txBody>
          </p:sp>
        </p:grpSp>
      </p:grpSp>
      <p:sp>
        <p:nvSpPr>
          <p:cNvPr id="5" name="文本框 4"/>
          <p:cNvSpPr txBox="1"/>
          <p:nvPr/>
        </p:nvSpPr>
        <p:spPr>
          <a:xfrm>
            <a:off x="647700" y="1544320"/>
            <a:ext cx="3834234" cy="1200329"/>
          </a:xfrm>
          <a:prstGeom prst="rect">
            <a:avLst/>
          </a:prstGeom>
          <a:noFill/>
        </p:spPr>
        <p:txBody>
          <a:bodyPr wrap="square" rtlCol="0">
            <a:spAutoFit/>
          </a:bodyPr>
          <a:lstStyle/>
          <a:p>
            <a:pPr>
              <a:lnSpc>
                <a:spcPct val="150000"/>
              </a:lnSpc>
            </a:pPr>
            <a:r>
              <a:rPr kumimoji="1" lang="zh-CN" altLang="en-US" sz="1600" dirty="0" smtClean="0">
                <a:latin typeface="微软雅黑" panose="020B0503020204020204" charset="-122"/>
                <a:ea typeface="微软雅黑" panose="020B0503020204020204" charset="-122"/>
                <a:cs typeface="微软雅黑" panose="020B0503020204020204" charset="-122"/>
              </a:rPr>
              <a:t>正由于这种多人开发，协同合作，这种开发模式很繁琐，</a:t>
            </a:r>
            <a:r>
              <a:rPr kumimoji="1" lang="zh-CN" altLang="zh-CN" sz="1600" dirty="0" smtClean="0">
                <a:latin typeface="微软雅黑" panose="020B0503020204020204" charset="-122"/>
                <a:ea typeface="微软雅黑" panose="020B0503020204020204" charset="-122"/>
                <a:cs typeface="微软雅黑" panose="020B0503020204020204" charset="-122"/>
              </a:rPr>
              <a:t>因此任务的最终要求是：</a:t>
            </a:r>
            <a:r>
              <a:rPr kumimoji="1" lang="zh-CN" altLang="en-US" sz="1600" dirty="0" smtClean="0">
                <a:latin typeface="微软雅黑" panose="020B0503020204020204" charset="-122"/>
                <a:ea typeface="微软雅黑" panose="020B0503020204020204" charset="-122"/>
                <a:cs typeface="微软雅黑" panose="020B0503020204020204" charset="-122"/>
              </a:rPr>
              <a:t>如何有效、高效的管理代码版本。</a:t>
            </a:r>
            <a:endParaRPr kumimoji="1" lang="en-US" altLang="zh-CN" sz="1600"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13782" y="105668"/>
            <a:ext cx="4104456" cy="461665"/>
          </a:xfrm>
          <a:prstGeom prst="rect">
            <a:avLst/>
          </a:prstGeom>
          <a:noFill/>
        </p:spPr>
        <p:txBody>
          <a:bodyPr wrap="square" rtlCol="0">
            <a:spAutoFit/>
          </a:bodyPr>
          <a:lstStyle/>
          <a:p>
            <a:r>
              <a:rPr lang="en-US" altLang="zh-CN" sz="2400" dirty="0" err="1"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Git</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基础配置</a:t>
            </a:r>
            <a:endParaRPr lang="zh-CN" altLang="en-US" sz="2400" dirty="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pic>
        <p:nvPicPr>
          <p:cNvPr id="6" name="图片 5" descr="水印.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75808" y="199261"/>
            <a:ext cx="1942465" cy="454025"/>
          </a:xfrm>
          <a:prstGeom prst="rect">
            <a:avLst/>
          </a:prstGeom>
        </p:spPr>
      </p:pic>
      <p:cxnSp>
        <p:nvCxnSpPr>
          <p:cNvPr id="25" name="直线连接符 3"/>
          <p:cNvCxnSpPr/>
          <p:nvPr/>
        </p:nvCxnSpPr>
        <p:spPr>
          <a:xfrm>
            <a:off x="881534" y="681732"/>
            <a:ext cx="9217024" cy="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025550" y="825748"/>
            <a:ext cx="7128792" cy="1815882"/>
          </a:xfrm>
          <a:prstGeom prst="rect">
            <a:avLst/>
          </a:prstGeom>
          <a:noFill/>
        </p:spPr>
        <p:txBody>
          <a:bodyPr wrap="square" rtlCol="0">
            <a:spAutoFit/>
          </a:bodyPr>
          <a:lstStyle/>
          <a:p>
            <a:r>
              <a:rPr lang="zh-CN" altLang="en-US" sz="1400" dirty="0" smtClean="0">
                <a:ea typeface="宋体" panose="02010600030101010101" pitchFamily="2" charset="-122"/>
              </a:rPr>
              <a:t>基本配置的目的就是在提交到仓库是，在</a:t>
            </a:r>
            <a:r>
              <a:rPr lang="en-US" altLang="zh-CN" sz="1400" dirty="0" err="1" smtClean="0">
                <a:ea typeface="宋体" panose="02010600030101010101" pitchFamily="2" charset="-122"/>
              </a:rPr>
              <a:t>git</a:t>
            </a:r>
            <a:r>
              <a:rPr lang="zh-CN" altLang="en-US" sz="1400" dirty="0" smtClean="0">
                <a:ea typeface="宋体" panose="02010600030101010101" pitchFamily="2" charset="-122"/>
              </a:rPr>
              <a:t>上会显示谁提交的，邮箱是多少</a:t>
            </a:r>
            <a:endParaRPr lang="en-US" altLang="zh-CN" sz="1400" dirty="0" smtClean="0">
              <a:ea typeface="宋体" panose="02010600030101010101" pitchFamily="2" charset="-122"/>
            </a:endParaRPr>
          </a:p>
          <a:p>
            <a:r>
              <a:rPr lang="zh-CN" altLang="en-US" sz="1400" dirty="0" smtClean="0">
                <a:ea typeface="宋体" panose="02010600030101010101" pitchFamily="2" charset="-122"/>
              </a:rPr>
              <a:t>鼠标右键点击：</a:t>
            </a:r>
            <a:r>
              <a:rPr lang="en-US" altLang="zh-CN" sz="1400" dirty="0" err="1" smtClean="0">
                <a:ea typeface="宋体" panose="02010600030101010101" pitchFamily="2" charset="-122"/>
              </a:rPr>
              <a:t>Git</a:t>
            </a:r>
            <a:r>
              <a:rPr lang="en-US" altLang="zh-CN" sz="1400" dirty="0" smtClean="0">
                <a:ea typeface="宋体" panose="02010600030101010101" pitchFamily="2" charset="-122"/>
              </a:rPr>
              <a:t> Bash Here</a:t>
            </a:r>
            <a:r>
              <a:rPr lang="zh-CN" altLang="en-US" sz="1400" dirty="0" smtClean="0">
                <a:ea typeface="宋体" panose="02010600030101010101" pitchFamily="2" charset="-122"/>
              </a:rPr>
              <a:t>弹出编辑框</a:t>
            </a:r>
            <a:endParaRPr lang="en-US" altLang="zh-CN" sz="1400" dirty="0" smtClean="0">
              <a:ea typeface="宋体" panose="02010600030101010101" pitchFamily="2" charset="-122"/>
            </a:endParaRPr>
          </a:p>
          <a:p>
            <a:r>
              <a:rPr lang="zh-CN" altLang="en-US" sz="1400" dirty="0" smtClean="0">
                <a:solidFill>
                  <a:srgbClr val="FF0000"/>
                </a:solidFill>
                <a:ea typeface="宋体" panose="02010600030101010101" pitchFamily="2" charset="-122"/>
              </a:rPr>
              <a:t>○</a:t>
            </a:r>
            <a:r>
              <a:rPr lang="zh-CN" altLang="en-US" sz="1400" dirty="0" smtClean="0">
                <a:ea typeface="宋体" panose="02010600030101010101" pitchFamily="2" charset="-122"/>
              </a:rPr>
              <a:t>置用户名：</a:t>
            </a:r>
            <a:r>
              <a:rPr lang="en-US" altLang="zh-CN" sz="1400" dirty="0" err="1" smtClean="0">
                <a:ea typeface="宋体" panose="02010600030101010101" pitchFamily="2" charset="-122"/>
              </a:rPr>
              <a:t>git</a:t>
            </a:r>
            <a:r>
              <a:rPr lang="en-US" altLang="zh-CN" sz="1400" dirty="0" smtClean="0">
                <a:ea typeface="宋体" panose="02010600030101010101" pitchFamily="2" charset="-122"/>
              </a:rPr>
              <a:t>  </a:t>
            </a:r>
            <a:r>
              <a:rPr lang="en-US" altLang="zh-CN" sz="1400" dirty="0" err="1" smtClean="0">
                <a:ea typeface="宋体" panose="02010600030101010101" pitchFamily="2" charset="-122"/>
              </a:rPr>
              <a:t>config</a:t>
            </a:r>
            <a:r>
              <a:rPr lang="en-US" altLang="zh-CN" sz="1400" dirty="0" smtClean="0">
                <a:ea typeface="宋体" panose="02010600030101010101" pitchFamily="2" charset="-122"/>
              </a:rPr>
              <a:t> -- global  </a:t>
            </a:r>
            <a:r>
              <a:rPr lang="en-US" altLang="zh-CN" sz="1400" dirty="0" err="1" smtClean="0">
                <a:ea typeface="宋体" panose="02010600030101010101" pitchFamily="2" charset="-122"/>
              </a:rPr>
              <a:t>user.name</a:t>
            </a:r>
            <a:r>
              <a:rPr lang="en-US" altLang="zh-CN" sz="1400" dirty="0" smtClean="0">
                <a:ea typeface="宋体" panose="02010600030101010101" pitchFamily="2" charset="-122"/>
              </a:rPr>
              <a:t>  ‘</a:t>
            </a:r>
            <a:r>
              <a:rPr lang="zh-CN" altLang="en-US" sz="1400" dirty="0" smtClean="0">
                <a:ea typeface="宋体" panose="02010600030101010101" pitchFamily="2" charset="-122"/>
              </a:rPr>
              <a:t>你在</a:t>
            </a:r>
            <a:r>
              <a:rPr lang="en-US" altLang="zh-CN" sz="1400" dirty="0" err="1" smtClean="0">
                <a:ea typeface="宋体" panose="02010600030101010101" pitchFamily="2" charset="-122"/>
              </a:rPr>
              <a:t>github</a:t>
            </a:r>
            <a:r>
              <a:rPr lang="zh-CN" altLang="en-US" sz="1400" dirty="0" smtClean="0">
                <a:ea typeface="宋体" panose="02010600030101010101" pitchFamily="2" charset="-122"/>
              </a:rPr>
              <a:t>上注册的用户名</a:t>
            </a:r>
            <a:r>
              <a:rPr lang="en-US" altLang="zh-CN" sz="1400" dirty="0" smtClean="0">
                <a:ea typeface="宋体" panose="02010600030101010101" pitchFamily="2" charset="-122"/>
              </a:rPr>
              <a:t>’; </a:t>
            </a:r>
            <a:endParaRPr lang="en-US" altLang="zh-CN" sz="1400" dirty="0" smtClean="0">
              <a:ea typeface="宋体" panose="02010600030101010101" pitchFamily="2" charset="-122"/>
            </a:endParaRPr>
          </a:p>
          <a:p>
            <a:r>
              <a:rPr lang="zh-CN" altLang="en-US" sz="1400" dirty="0" smtClean="0">
                <a:solidFill>
                  <a:srgbClr val="FF0000"/>
                </a:solidFill>
                <a:ea typeface="宋体" panose="02010600030101010101" pitchFamily="2" charset="-122"/>
              </a:rPr>
              <a:t>○</a:t>
            </a:r>
            <a:r>
              <a:rPr lang="zh-CN" altLang="en-US" sz="1400" dirty="0" smtClean="0">
                <a:ea typeface="宋体" panose="02010600030101010101" pitchFamily="2" charset="-122"/>
              </a:rPr>
              <a:t>例子：</a:t>
            </a:r>
            <a:r>
              <a:rPr lang="en-US" altLang="zh-CN" sz="1400" dirty="0" err="1" smtClean="0">
                <a:ea typeface="宋体" panose="02010600030101010101" pitchFamily="2" charset="-122"/>
              </a:rPr>
              <a:t>git</a:t>
            </a:r>
            <a:r>
              <a:rPr lang="en-US" altLang="zh-CN" sz="1400" dirty="0" smtClean="0">
                <a:ea typeface="宋体" panose="02010600030101010101" pitchFamily="2" charset="-122"/>
              </a:rPr>
              <a:t> </a:t>
            </a:r>
            <a:r>
              <a:rPr lang="en-US" altLang="zh-CN" sz="1400" dirty="0" err="1" smtClean="0">
                <a:ea typeface="宋体" panose="02010600030101010101" pitchFamily="2" charset="-122"/>
              </a:rPr>
              <a:t>config</a:t>
            </a:r>
            <a:r>
              <a:rPr lang="en-US" altLang="zh-CN" sz="1400" dirty="0" smtClean="0">
                <a:ea typeface="宋体" panose="02010600030101010101" pitchFamily="2" charset="-122"/>
              </a:rPr>
              <a:t> --global </a:t>
            </a:r>
            <a:r>
              <a:rPr lang="en-US" altLang="zh-CN" sz="1400" dirty="0" err="1" smtClean="0">
                <a:ea typeface="宋体" panose="02010600030101010101" pitchFamily="2" charset="-122"/>
              </a:rPr>
              <a:t>user.name</a:t>
            </a:r>
            <a:r>
              <a:rPr lang="en-US" altLang="zh-CN" sz="1400" dirty="0" smtClean="0">
                <a:ea typeface="宋体" panose="02010600030101010101" pitchFamily="2" charset="-122"/>
              </a:rPr>
              <a:t> "huangbangyi2019“</a:t>
            </a:r>
            <a:endParaRPr lang="en-US" altLang="zh-CN" sz="1400" dirty="0" smtClean="0">
              <a:ea typeface="宋体" panose="02010600030101010101" pitchFamily="2" charset="-122"/>
            </a:endParaRPr>
          </a:p>
          <a:p>
            <a:endParaRPr lang="en-US" altLang="zh-CN" sz="1400" dirty="0" smtClean="0">
              <a:ea typeface="宋体" panose="02010600030101010101" pitchFamily="2" charset="-122"/>
            </a:endParaRPr>
          </a:p>
          <a:p>
            <a:r>
              <a:rPr lang="zh-CN" altLang="en-US" sz="1400" dirty="0" smtClean="0">
                <a:solidFill>
                  <a:srgbClr val="FF0000"/>
                </a:solidFill>
                <a:ea typeface="宋体" panose="02010600030101010101" pitchFamily="2" charset="-122"/>
              </a:rPr>
              <a:t>○</a:t>
            </a:r>
            <a:r>
              <a:rPr lang="zh-CN" altLang="en-US" sz="1400" dirty="0" smtClean="0">
                <a:ea typeface="宋体" panose="02010600030101010101" pitchFamily="2" charset="-122"/>
              </a:rPr>
              <a:t>设置用户邮箱：</a:t>
            </a:r>
            <a:r>
              <a:rPr lang="en-US" altLang="zh-CN" sz="1400" dirty="0" err="1" smtClean="0">
                <a:ea typeface="宋体" panose="02010600030101010101" pitchFamily="2" charset="-122"/>
              </a:rPr>
              <a:t>git</a:t>
            </a:r>
            <a:r>
              <a:rPr lang="en-US" altLang="zh-CN" sz="1400" dirty="0" smtClean="0">
                <a:ea typeface="宋体" panose="02010600030101010101" pitchFamily="2" charset="-122"/>
              </a:rPr>
              <a:t>  </a:t>
            </a:r>
            <a:r>
              <a:rPr lang="en-US" altLang="zh-CN" sz="1400" dirty="0" err="1" smtClean="0">
                <a:ea typeface="宋体" panose="02010600030101010101" pitchFamily="2" charset="-122"/>
              </a:rPr>
              <a:t>config</a:t>
            </a:r>
            <a:r>
              <a:rPr lang="en-US" altLang="zh-CN" sz="1400" dirty="0" smtClean="0">
                <a:ea typeface="宋体" panose="02010600030101010101" pitchFamily="2" charset="-122"/>
              </a:rPr>
              <a:t> -- global  </a:t>
            </a:r>
            <a:r>
              <a:rPr lang="en-US" altLang="zh-CN" sz="1400" dirty="0" err="1" smtClean="0">
                <a:ea typeface="宋体" panose="02010600030101010101" pitchFamily="2" charset="-122"/>
              </a:rPr>
              <a:t>user.email</a:t>
            </a:r>
            <a:r>
              <a:rPr lang="en-US" altLang="zh-CN" sz="1400" dirty="0" smtClean="0">
                <a:ea typeface="宋体" panose="02010600030101010101" pitchFamily="2" charset="-122"/>
              </a:rPr>
              <a:t>  ‘</a:t>
            </a:r>
            <a:r>
              <a:rPr lang="zh-CN" altLang="en-US" sz="1400" dirty="0" smtClean="0">
                <a:ea typeface="宋体" panose="02010600030101010101" pitchFamily="2" charset="-122"/>
              </a:rPr>
              <a:t>注册时候的邮箱</a:t>
            </a:r>
            <a:r>
              <a:rPr lang="en-US" altLang="zh-CN" sz="1400" dirty="0" smtClean="0">
                <a:ea typeface="宋体" panose="02010600030101010101" pitchFamily="2" charset="-122"/>
              </a:rPr>
              <a:t>’;</a:t>
            </a:r>
            <a:endParaRPr lang="en-US" altLang="zh-CN" sz="1400" dirty="0" smtClean="0">
              <a:ea typeface="宋体" panose="02010600030101010101" pitchFamily="2" charset="-122"/>
            </a:endParaRPr>
          </a:p>
          <a:p>
            <a:r>
              <a:rPr lang="zh-CN" altLang="en-US" sz="1400" dirty="0" smtClean="0">
                <a:solidFill>
                  <a:srgbClr val="FF0000"/>
                </a:solidFill>
                <a:ea typeface="宋体" panose="02010600030101010101" pitchFamily="2" charset="-122"/>
              </a:rPr>
              <a:t>○</a:t>
            </a:r>
            <a:r>
              <a:rPr lang="zh-CN" altLang="en-US" sz="1400" dirty="0" smtClean="0">
                <a:ea typeface="宋体" panose="02010600030101010101" pitchFamily="2" charset="-122"/>
              </a:rPr>
              <a:t>例子：</a:t>
            </a:r>
            <a:r>
              <a:rPr lang="en-US" altLang="zh-CN" sz="1400" dirty="0" err="1" smtClean="0">
                <a:ea typeface="宋体" panose="02010600030101010101" pitchFamily="2" charset="-122"/>
              </a:rPr>
              <a:t>git</a:t>
            </a:r>
            <a:r>
              <a:rPr lang="en-US" altLang="zh-CN" sz="1400" dirty="0" smtClean="0">
                <a:ea typeface="宋体" panose="02010600030101010101" pitchFamily="2" charset="-122"/>
              </a:rPr>
              <a:t> </a:t>
            </a:r>
            <a:r>
              <a:rPr lang="en-US" altLang="zh-CN" sz="1400" dirty="0" err="1" smtClean="0">
                <a:ea typeface="宋体" panose="02010600030101010101" pitchFamily="2" charset="-122"/>
              </a:rPr>
              <a:t>config</a:t>
            </a:r>
            <a:r>
              <a:rPr lang="en-US" altLang="zh-CN" sz="1400" dirty="0" smtClean="0">
                <a:ea typeface="宋体" panose="02010600030101010101" pitchFamily="2" charset="-122"/>
              </a:rPr>
              <a:t> --global </a:t>
            </a:r>
            <a:r>
              <a:rPr lang="en-US" altLang="zh-CN" sz="1400" dirty="0" err="1" smtClean="0">
                <a:ea typeface="宋体" panose="02010600030101010101" pitchFamily="2" charset="-122"/>
              </a:rPr>
              <a:t>user.email</a:t>
            </a:r>
            <a:r>
              <a:rPr lang="en-US" altLang="zh-CN" sz="1400" dirty="0" smtClean="0">
                <a:ea typeface="宋体" panose="02010600030101010101" pitchFamily="2" charset="-122"/>
              </a:rPr>
              <a:t> </a:t>
            </a:r>
            <a:r>
              <a:rPr lang="en-US" altLang="zh-CN" sz="1400" dirty="0" smtClean="0">
                <a:ea typeface="宋体" panose="02010600030101010101" pitchFamily="2" charset="-122"/>
                <a:hlinkClick r:id="rId2"/>
              </a:rPr>
              <a:t>1094476088@qq.com</a:t>
            </a:r>
            <a:endParaRPr lang="en-US" altLang="zh-CN" sz="1400" dirty="0" smtClean="0">
              <a:ea typeface="宋体" panose="02010600030101010101" pitchFamily="2" charset="-122"/>
            </a:endParaRPr>
          </a:p>
          <a:p>
            <a:endParaRPr lang="en-US" altLang="zh-CN" sz="1400" dirty="0" smtClean="0">
              <a:ea typeface="宋体" panose="02010600030101010101" pitchFamily="2" charset="-122"/>
            </a:endParaRPr>
          </a:p>
        </p:txBody>
      </p:sp>
      <p:pic>
        <p:nvPicPr>
          <p:cNvPr id="19458" name="Picture 2"/>
          <p:cNvPicPr>
            <a:picLocks noChangeAspect="1" noChangeArrowheads="1"/>
          </p:cNvPicPr>
          <p:nvPr/>
        </p:nvPicPr>
        <p:blipFill>
          <a:blip r:embed="rId3" cstate="print"/>
          <a:srcRect/>
          <a:stretch>
            <a:fillRect/>
          </a:stretch>
        </p:blipFill>
        <p:spPr bwMode="auto">
          <a:xfrm>
            <a:off x="1169566" y="2481932"/>
            <a:ext cx="5600700" cy="25312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113782" y="105668"/>
            <a:ext cx="4104456" cy="461665"/>
          </a:xfrm>
          <a:prstGeom prst="rect">
            <a:avLst/>
          </a:prstGeom>
          <a:noFill/>
        </p:spPr>
        <p:txBody>
          <a:bodyPr wrap="square" rtlCol="0">
            <a:spAutoFit/>
          </a:bodyPr>
          <a:lstStyle/>
          <a:p>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创建个人仓库</a:t>
            </a:r>
            <a:endParaRPr lang="zh-CN" altLang="en-US" sz="2400" dirty="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pic>
        <p:nvPicPr>
          <p:cNvPr id="6" name="图片 5" descr="水印.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75808" y="199261"/>
            <a:ext cx="1942465" cy="454025"/>
          </a:xfrm>
          <a:prstGeom prst="rect">
            <a:avLst/>
          </a:prstGeom>
        </p:spPr>
      </p:pic>
      <p:cxnSp>
        <p:nvCxnSpPr>
          <p:cNvPr id="25" name="直线连接符 3"/>
          <p:cNvCxnSpPr/>
          <p:nvPr/>
        </p:nvCxnSpPr>
        <p:spPr>
          <a:xfrm>
            <a:off x="881534" y="681732"/>
            <a:ext cx="9217024" cy="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025550" y="825748"/>
            <a:ext cx="7128792" cy="1814830"/>
          </a:xfrm>
          <a:prstGeom prst="rect">
            <a:avLst/>
          </a:prstGeom>
          <a:noFill/>
        </p:spPr>
        <p:txBody>
          <a:bodyPr wrap="square" rtlCol="0">
            <a:spAutoFit/>
          </a:bodyPr>
          <a:lstStyle/>
          <a:p>
            <a:r>
              <a:rPr lang="zh-CN" altLang="en-US" sz="1400" dirty="0" smtClean="0">
                <a:ea typeface="宋体" panose="02010600030101010101" pitchFamily="2" charset="-122"/>
              </a:rPr>
              <a:t>操作流程：</a:t>
            </a:r>
            <a:endParaRPr lang="en-US" altLang="zh-CN" sz="1400" dirty="0" smtClean="0">
              <a:ea typeface="宋体" panose="02010600030101010101" pitchFamily="2" charset="-122"/>
            </a:endParaRPr>
          </a:p>
          <a:p>
            <a:endParaRPr lang="en-US" altLang="zh-CN" sz="1400" dirty="0" smtClean="0">
              <a:ea typeface="宋体" panose="02010600030101010101" pitchFamily="2" charset="-122"/>
            </a:endParaRPr>
          </a:p>
          <a:p>
            <a:r>
              <a:rPr lang="en-US" altLang="zh-CN" sz="1400" dirty="0" smtClean="0">
                <a:ea typeface="宋体" panose="02010600030101010101" pitchFamily="2" charset="-122"/>
              </a:rPr>
              <a:t>1-&gt; </a:t>
            </a:r>
            <a:r>
              <a:rPr lang="en-US" altLang="zh-CN" sz="1400" dirty="0" err="1" smtClean="0">
                <a:ea typeface="宋体" panose="02010600030101010101" pitchFamily="2" charset="-122"/>
              </a:rPr>
              <a:t>cd</a:t>
            </a:r>
            <a:r>
              <a:rPr lang="en-US" altLang="zh-CN" sz="1400" dirty="0" smtClean="0">
                <a:ea typeface="宋体" panose="02010600030101010101" pitchFamily="2" charset="-122"/>
              </a:rPr>
              <a:t> /d  (</a:t>
            </a:r>
            <a:r>
              <a:rPr lang="zh-CN" altLang="en-US" sz="1400" dirty="0" smtClean="0">
                <a:ea typeface="宋体" panose="02010600030101010101" pitchFamily="2" charset="-122"/>
              </a:rPr>
              <a:t>进入到</a:t>
            </a:r>
            <a:r>
              <a:rPr lang="en-US" altLang="zh-CN" sz="1400" dirty="0" smtClean="0">
                <a:ea typeface="宋体" panose="02010600030101010101" pitchFamily="2" charset="-122"/>
              </a:rPr>
              <a:t>d</a:t>
            </a:r>
            <a:r>
              <a:rPr lang="zh-CN" altLang="en-US" sz="1400" dirty="0" smtClean="0">
                <a:ea typeface="宋体" panose="02010600030101010101" pitchFamily="2" charset="-122"/>
              </a:rPr>
              <a:t>盘</a:t>
            </a:r>
            <a:r>
              <a:rPr lang="en-US" altLang="zh-CN" sz="1400" dirty="0" smtClean="0">
                <a:ea typeface="宋体" panose="02010600030101010101" pitchFamily="2" charset="-122"/>
              </a:rPr>
              <a:t>)</a:t>
            </a:r>
            <a:endParaRPr lang="en-US" altLang="zh-CN" sz="1400" dirty="0" smtClean="0">
              <a:ea typeface="宋体" panose="02010600030101010101" pitchFamily="2" charset="-122"/>
            </a:endParaRPr>
          </a:p>
          <a:p>
            <a:r>
              <a:rPr lang="en-US" altLang="zh-CN" sz="1400" dirty="0" smtClean="0">
                <a:ea typeface="宋体" panose="02010600030101010101" pitchFamily="2" charset="-122"/>
              </a:rPr>
              <a:t>2-&gt;</a:t>
            </a:r>
            <a:r>
              <a:rPr lang="en-US" altLang="zh-CN" sz="1400" dirty="0" err="1" smtClean="0">
                <a:ea typeface="宋体" panose="02010600030101010101" pitchFamily="2" charset="-122"/>
              </a:rPr>
              <a:t>mkdir</a:t>
            </a:r>
            <a:r>
              <a:rPr lang="en-US" altLang="zh-CN" sz="1400" dirty="0" smtClean="0">
                <a:ea typeface="宋体" panose="02010600030101010101" pitchFamily="2" charset="-122"/>
              </a:rPr>
              <a:t> </a:t>
            </a:r>
            <a:r>
              <a:rPr lang="en-US" altLang="zh-CN" sz="1400" dirty="0" err="1" smtClean="0">
                <a:ea typeface="宋体" panose="02010600030101010101" pitchFamily="2" charset="-122"/>
              </a:rPr>
              <a:t>gitcangku</a:t>
            </a:r>
            <a:r>
              <a:rPr lang="en-US" altLang="zh-CN" sz="1400" dirty="0" smtClean="0">
                <a:ea typeface="宋体" panose="02010600030101010101" pitchFamily="2" charset="-122"/>
              </a:rPr>
              <a:t> (</a:t>
            </a:r>
            <a:r>
              <a:rPr lang="zh-CN" altLang="en-US" sz="1400" dirty="0" smtClean="0">
                <a:ea typeface="宋体" panose="02010600030101010101" pitchFamily="2" charset="-122"/>
              </a:rPr>
              <a:t>在</a:t>
            </a:r>
            <a:r>
              <a:rPr lang="en-US" altLang="zh-CN" sz="1400" dirty="0" smtClean="0">
                <a:ea typeface="宋体" panose="02010600030101010101" pitchFamily="2" charset="-122"/>
              </a:rPr>
              <a:t>d</a:t>
            </a:r>
            <a:r>
              <a:rPr lang="zh-CN" altLang="en-US" sz="1400" dirty="0" smtClean="0">
                <a:ea typeface="宋体" panose="02010600030101010101" pitchFamily="2" charset="-122"/>
              </a:rPr>
              <a:t>盘创建一个文件夹为</a:t>
            </a:r>
            <a:r>
              <a:rPr lang="en-US" altLang="zh-CN" sz="1400" dirty="0" err="1" smtClean="0">
                <a:ea typeface="宋体" panose="02010600030101010101" pitchFamily="2" charset="-122"/>
              </a:rPr>
              <a:t>gitcangku</a:t>
            </a:r>
            <a:r>
              <a:rPr lang="en-US" altLang="zh-CN" sz="1400" dirty="0" smtClean="0">
                <a:ea typeface="宋体" panose="02010600030101010101" pitchFamily="2" charset="-122"/>
              </a:rPr>
              <a:t>)</a:t>
            </a:r>
            <a:endParaRPr lang="en-US" altLang="zh-CN" sz="1400" dirty="0" smtClean="0">
              <a:ea typeface="宋体" panose="02010600030101010101" pitchFamily="2" charset="-122"/>
            </a:endParaRPr>
          </a:p>
          <a:p>
            <a:r>
              <a:rPr lang="en-US" altLang="zh-CN" sz="1400" dirty="0" smtClean="0">
                <a:ea typeface="宋体" panose="02010600030101010101" pitchFamily="2" charset="-122"/>
              </a:rPr>
              <a:t>3-&gt;</a:t>
            </a:r>
            <a:r>
              <a:rPr lang="en-US" altLang="zh-CN" sz="1400" dirty="0" err="1" smtClean="0">
                <a:ea typeface="宋体" panose="02010600030101010101" pitchFamily="2" charset="-122"/>
              </a:rPr>
              <a:t>cd</a:t>
            </a:r>
            <a:r>
              <a:rPr lang="en-US" altLang="zh-CN" sz="1400" dirty="0" smtClean="0">
                <a:ea typeface="宋体" panose="02010600030101010101" pitchFamily="2" charset="-122"/>
              </a:rPr>
              <a:t> </a:t>
            </a:r>
            <a:r>
              <a:rPr lang="en-US" altLang="zh-CN" sz="1400" dirty="0" err="1" smtClean="0">
                <a:ea typeface="宋体" panose="02010600030101010101" pitchFamily="2" charset="-122"/>
              </a:rPr>
              <a:t>gitcangku</a:t>
            </a:r>
            <a:r>
              <a:rPr lang="en-US" altLang="zh-CN" sz="1400" dirty="0" smtClean="0">
                <a:ea typeface="宋体" panose="02010600030101010101" pitchFamily="2" charset="-122"/>
              </a:rPr>
              <a:t> (</a:t>
            </a:r>
            <a:r>
              <a:rPr lang="zh-CN" altLang="en-US" sz="1400" dirty="0" smtClean="0">
                <a:ea typeface="宋体" panose="02010600030101010101" pitchFamily="2" charset="-122"/>
              </a:rPr>
              <a:t>进入到</a:t>
            </a:r>
            <a:r>
              <a:rPr lang="en-US" altLang="zh-CN" sz="1400" dirty="0" smtClean="0">
                <a:ea typeface="宋体" panose="02010600030101010101" pitchFamily="2" charset="-122"/>
              </a:rPr>
              <a:t>d</a:t>
            </a:r>
            <a:r>
              <a:rPr lang="zh-CN" altLang="en-US" sz="1400" dirty="0" smtClean="0">
                <a:ea typeface="宋体" panose="02010600030101010101" pitchFamily="2" charset="-122"/>
              </a:rPr>
              <a:t>盘</a:t>
            </a:r>
            <a:r>
              <a:rPr lang="en-US" altLang="zh-CN" sz="1400" dirty="0" err="1" smtClean="0">
                <a:ea typeface="宋体" panose="02010600030101010101" pitchFamily="2" charset="-122"/>
              </a:rPr>
              <a:t>gitcangku</a:t>
            </a:r>
            <a:r>
              <a:rPr lang="zh-CN" altLang="en-US" sz="1400" dirty="0" smtClean="0">
                <a:ea typeface="宋体" panose="02010600030101010101" pitchFamily="2" charset="-122"/>
              </a:rPr>
              <a:t>目录中</a:t>
            </a:r>
            <a:r>
              <a:rPr lang="en-US" altLang="zh-CN" sz="1400" dirty="0" smtClean="0">
                <a:ea typeface="宋体" panose="02010600030101010101" pitchFamily="2" charset="-122"/>
              </a:rPr>
              <a:t>)</a:t>
            </a:r>
            <a:endParaRPr lang="en-US" altLang="zh-CN" sz="1400" dirty="0" smtClean="0">
              <a:ea typeface="宋体" panose="02010600030101010101" pitchFamily="2" charset="-122"/>
            </a:endParaRPr>
          </a:p>
          <a:p>
            <a:r>
              <a:rPr lang="en-US" altLang="zh-CN" sz="1400" dirty="0" smtClean="0">
                <a:ea typeface="宋体" panose="02010600030101010101" pitchFamily="2" charset="-122"/>
              </a:rPr>
              <a:t>4-&gt;</a:t>
            </a:r>
            <a:r>
              <a:rPr lang="en-US" altLang="zh-CN" sz="1400" b="1" dirty="0" err="1" smtClean="0">
                <a:solidFill>
                  <a:srgbClr val="FF0000"/>
                </a:solidFill>
                <a:ea typeface="宋体" panose="02010600030101010101" pitchFamily="2" charset="-122"/>
              </a:rPr>
              <a:t>git</a:t>
            </a:r>
            <a:r>
              <a:rPr lang="en-US" altLang="zh-CN" sz="1400" b="1" dirty="0" smtClean="0">
                <a:solidFill>
                  <a:srgbClr val="FF0000"/>
                </a:solidFill>
                <a:ea typeface="宋体" panose="02010600030101010101" pitchFamily="2" charset="-122"/>
              </a:rPr>
              <a:t> init </a:t>
            </a:r>
            <a:r>
              <a:rPr lang="en-US" altLang="zh-CN" sz="1400" dirty="0" smtClean="0">
                <a:ea typeface="宋体" panose="02010600030101010101" pitchFamily="2" charset="-122"/>
              </a:rPr>
              <a:t>(</a:t>
            </a:r>
            <a:r>
              <a:rPr lang="zh-CN" altLang="en-US" sz="1400" dirty="0" smtClean="0">
                <a:ea typeface="宋体" panose="02010600030101010101" pitchFamily="2" charset="-122"/>
              </a:rPr>
              <a:t>创建本地仓库</a:t>
            </a:r>
            <a:r>
              <a:rPr lang="en-US" altLang="zh-CN" sz="1400" dirty="0" smtClean="0">
                <a:ea typeface="宋体" panose="02010600030101010101" pitchFamily="2" charset="-122"/>
              </a:rPr>
              <a:t>)</a:t>
            </a:r>
            <a:r>
              <a:rPr lang="zh-CN" altLang="en-US" sz="1400" dirty="0" smtClean="0">
                <a:ea typeface="宋体" panose="02010600030101010101" pitchFamily="2" charset="-122"/>
              </a:rPr>
              <a:t>将</a:t>
            </a:r>
            <a:r>
              <a:rPr lang="en-US" altLang="zh-CN" sz="1400" dirty="0" smtClean="0">
                <a:ea typeface="宋体" panose="02010600030101010101" pitchFamily="2" charset="-122"/>
              </a:rPr>
              <a:t>gitcangku</a:t>
            </a:r>
            <a:r>
              <a:rPr lang="zh-CN" altLang="en-US" sz="1400" dirty="0" smtClean="0">
                <a:ea typeface="宋体" panose="02010600030101010101" pitchFamily="2" charset="-122"/>
              </a:rPr>
              <a:t>这个目录变成</a:t>
            </a:r>
            <a:r>
              <a:rPr lang="en-US" altLang="zh-CN" sz="1400" dirty="0" smtClean="0">
                <a:ea typeface="宋体" panose="02010600030101010101" pitchFamily="2" charset="-122"/>
              </a:rPr>
              <a:t>git</a:t>
            </a:r>
            <a:r>
              <a:rPr lang="zh-CN" altLang="en-US" sz="1400" dirty="0" smtClean="0">
                <a:ea typeface="宋体" panose="02010600030101010101" pitchFamily="2" charset="-122"/>
              </a:rPr>
              <a:t>可以管理的仓库</a:t>
            </a:r>
            <a:r>
              <a:rPr lang="en-US" altLang="zh-CN" sz="1400" dirty="0" smtClean="0">
                <a:ea typeface="宋体" panose="02010600030101010101" pitchFamily="2" charset="-122"/>
              </a:rPr>
              <a:t>	</a:t>
            </a:r>
            <a:endParaRPr lang="en-US" altLang="zh-CN" sz="1400" dirty="0" smtClean="0">
              <a:ea typeface="宋体" panose="02010600030101010101" pitchFamily="2" charset="-122"/>
            </a:endParaRPr>
          </a:p>
          <a:p>
            <a:endParaRPr lang="en-US" altLang="zh-CN" sz="1400" dirty="0" smtClean="0">
              <a:ea typeface="宋体" panose="02010600030101010101" pitchFamily="2" charset="-122"/>
            </a:endParaRPr>
          </a:p>
          <a:p>
            <a:endParaRPr lang="en-US" altLang="zh-CN" sz="1400" dirty="0" smtClean="0">
              <a:ea typeface="宋体" panose="02010600030101010101" pitchFamily="2" charset="-122"/>
            </a:endParaRPr>
          </a:p>
        </p:txBody>
      </p:sp>
      <p:pic>
        <p:nvPicPr>
          <p:cNvPr id="20482" name="Picture 2"/>
          <p:cNvPicPr>
            <a:picLocks noChangeAspect="1" noChangeArrowheads="1"/>
          </p:cNvPicPr>
          <p:nvPr/>
        </p:nvPicPr>
        <p:blipFill>
          <a:blip r:embed="rId2" cstate="print"/>
          <a:srcRect/>
          <a:stretch>
            <a:fillRect/>
          </a:stretch>
        </p:blipFill>
        <p:spPr bwMode="auto">
          <a:xfrm>
            <a:off x="881534" y="2481932"/>
            <a:ext cx="5472608" cy="2622054"/>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6515597" y="2697956"/>
            <a:ext cx="3744416" cy="1666875"/>
          </a:xfrm>
          <a:prstGeom prst="rect">
            <a:avLst/>
          </a:prstGeom>
          <a:noFill/>
          <a:ln w="9525">
            <a:noFill/>
            <a:miter lim="800000"/>
            <a:headEnd/>
            <a:tailEnd/>
          </a:ln>
        </p:spPr>
      </p:pic>
      <p:sp>
        <p:nvSpPr>
          <p:cNvPr id="10" name="TextBox 9"/>
          <p:cNvSpPr txBox="1"/>
          <p:nvPr/>
        </p:nvSpPr>
        <p:spPr>
          <a:xfrm>
            <a:off x="6714182" y="2193900"/>
            <a:ext cx="2376264" cy="276999"/>
          </a:xfrm>
          <a:prstGeom prst="rect">
            <a:avLst/>
          </a:prstGeom>
          <a:noFill/>
        </p:spPr>
        <p:txBody>
          <a:bodyPr wrap="square" rtlCol="0">
            <a:spAutoFit/>
          </a:bodyPr>
          <a:lstStyle/>
          <a:p>
            <a:r>
              <a:rPr lang="zh-CN" altLang="en-US" sz="1200" b="1" dirty="0" smtClean="0">
                <a:solidFill>
                  <a:srgbClr val="FF0000"/>
                </a:solidFill>
              </a:rPr>
              <a:t>需要设置文件夹显示隐藏文</a:t>
            </a:r>
            <a:r>
              <a:rPr lang="zh-CN" altLang="en-US" sz="1200" dirty="0" smtClean="0"/>
              <a:t>件</a:t>
            </a:r>
            <a:endParaRPr lang="zh-CN" altLang="en-US" sz="1200" dirty="0"/>
          </a:p>
        </p:txBody>
      </p:sp>
      <p:pic>
        <p:nvPicPr>
          <p:cNvPr id="20484" name="Picture 4"/>
          <p:cNvPicPr>
            <a:picLocks noChangeAspect="1" noChangeArrowheads="1"/>
          </p:cNvPicPr>
          <p:nvPr/>
        </p:nvPicPr>
        <p:blipFill>
          <a:blip r:embed="rId4" cstate="print"/>
          <a:srcRect/>
          <a:stretch>
            <a:fillRect/>
          </a:stretch>
        </p:blipFill>
        <p:spPr bwMode="auto">
          <a:xfrm>
            <a:off x="6498158" y="4443413"/>
            <a:ext cx="3095625" cy="95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609726" y="105668"/>
            <a:ext cx="4608512" cy="461665"/>
          </a:xfrm>
          <a:prstGeom prst="rect">
            <a:avLst/>
          </a:prstGeom>
          <a:noFill/>
        </p:spPr>
        <p:txBody>
          <a:bodyPr wrap="square" rtlCol="0">
            <a:spAutoFit/>
          </a:bodyPr>
          <a:lstStyle/>
          <a:p>
            <a:r>
              <a:rPr lang="zh-CN" altLang="en-US" sz="2400" b="1" dirty="0" smtClean="0">
                <a:solidFill>
                  <a:srgbClr val="FF0000"/>
                </a:solidFill>
              </a:rPr>
              <a:t>将个人仓库文件添加版本控制</a:t>
            </a:r>
            <a:endParaRPr lang="zh-CN" altLang="en-US" sz="2400" b="1" dirty="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pic>
        <p:nvPicPr>
          <p:cNvPr id="6" name="图片 5" descr="水印.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75808" y="199261"/>
            <a:ext cx="1942465" cy="454025"/>
          </a:xfrm>
          <a:prstGeom prst="rect">
            <a:avLst/>
          </a:prstGeom>
        </p:spPr>
      </p:pic>
      <p:cxnSp>
        <p:nvCxnSpPr>
          <p:cNvPr id="25" name="直线连接符 3"/>
          <p:cNvCxnSpPr/>
          <p:nvPr/>
        </p:nvCxnSpPr>
        <p:spPr>
          <a:xfrm>
            <a:off x="881534" y="681732"/>
            <a:ext cx="9217024" cy="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025525" y="825500"/>
            <a:ext cx="8118475" cy="1814830"/>
          </a:xfrm>
          <a:prstGeom prst="rect">
            <a:avLst/>
          </a:prstGeom>
          <a:noFill/>
        </p:spPr>
        <p:txBody>
          <a:bodyPr wrap="square" rtlCol="0">
            <a:spAutoFit/>
          </a:bodyPr>
          <a:lstStyle/>
          <a:p>
            <a:r>
              <a:rPr lang="zh-CN" altLang="en-US" sz="1400" dirty="0" smtClean="0">
                <a:ea typeface="宋体" panose="02010600030101010101" pitchFamily="2" charset="-122"/>
              </a:rPr>
              <a:t>操作流程：</a:t>
            </a:r>
            <a:endParaRPr lang="en-US" altLang="zh-CN" sz="1400" dirty="0" smtClean="0">
              <a:ea typeface="宋体" panose="02010600030101010101" pitchFamily="2" charset="-122"/>
            </a:endParaRPr>
          </a:p>
          <a:p>
            <a:endParaRPr lang="en-US" altLang="zh-CN" sz="1400" dirty="0" smtClean="0">
              <a:ea typeface="宋体" panose="02010600030101010101" pitchFamily="2" charset="-122"/>
            </a:endParaRPr>
          </a:p>
          <a:p>
            <a:r>
              <a:rPr lang="en-US" altLang="zh-CN" sz="1400" dirty="0" smtClean="0">
                <a:ea typeface="宋体" panose="02010600030101010101" pitchFamily="2" charset="-122"/>
              </a:rPr>
              <a:t>1-&gt; </a:t>
            </a:r>
            <a:r>
              <a:rPr lang="en-US" altLang="zh-CN" sz="1400" dirty="0" err="1" smtClean="0">
                <a:ea typeface="宋体" panose="02010600030101010101" pitchFamily="2" charset="-122"/>
              </a:rPr>
              <a:t>cd</a:t>
            </a:r>
            <a:r>
              <a:rPr lang="en-US" altLang="zh-CN" sz="1400" dirty="0" smtClean="0">
                <a:ea typeface="宋体" panose="02010600030101010101" pitchFamily="2" charset="-122"/>
              </a:rPr>
              <a:t> /d /</a:t>
            </a:r>
            <a:r>
              <a:rPr lang="en-US" altLang="zh-CN" sz="1400" dirty="0" err="1" smtClean="0">
                <a:ea typeface="宋体" panose="02010600030101010101" pitchFamily="2" charset="-122"/>
              </a:rPr>
              <a:t>gitcangku</a:t>
            </a:r>
            <a:r>
              <a:rPr lang="en-US" altLang="zh-CN" sz="1400" dirty="0" smtClean="0">
                <a:ea typeface="宋体" panose="02010600030101010101" pitchFamily="2" charset="-122"/>
              </a:rPr>
              <a:t> (</a:t>
            </a:r>
            <a:r>
              <a:rPr lang="zh-CN" altLang="en-US" sz="1400" dirty="0" smtClean="0">
                <a:ea typeface="宋体" panose="02010600030101010101" pitchFamily="2" charset="-122"/>
              </a:rPr>
              <a:t>进入到</a:t>
            </a:r>
            <a:r>
              <a:rPr lang="en-US" altLang="zh-CN" sz="1400" dirty="0" smtClean="0">
                <a:ea typeface="宋体" panose="02010600030101010101" pitchFamily="2" charset="-122"/>
              </a:rPr>
              <a:t>d</a:t>
            </a:r>
            <a:r>
              <a:rPr lang="zh-CN" altLang="en-US" sz="1400" dirty="0" smtClean="0">
                <a:ea typeface="宋体" panose="02010600030101010101" pitchFamily="2" charset="-122"/>
              </a:rPr>
              <a:t>盘</a:t>
            </a:r>
            <a:r>
              <a:rPr lang="en-US" altLang="zh-CN" sz="1400" dirty="0" err="1" smtClean="0">
                <a:ea typeface="宋体" panose="02010600030101010101" pitchFamily="2" charset="-122"/>
              </a:rPr>
              <a:t>git</a:t>
            </a:r>
            <a:r>
              <a:rPr lang="zh-CN" altLang="en-US" sz="1400" dirty="0" smtClean="0">
                <a:ea typeface="宋体" panose="02010600030101010101" pitchFamily="2" charset="-122"/>
              </a:rPr>
              <a:t>仓库目录</a:t>
            </a:r>
            <a:r>
              <a:rPr lang="en-US" altLang="zh-CN" sz="1400" dirty="0" smtClean="0">
                <a:ea typeface="宋体" panose="02010600030101010101" pitchFamily="2" charset="-122"/>
              </a:rPr>
              <a:t>)</a:t>
            </a:r>
            <a:endParaRPr lang="en-US" altLang="zh-CN" sz="1400" dirty="0" smtClean="0">
              <a:ea typeface="宋体" panose="02010600030101010101" pitchFamily="2" charset="-122"/>
            </a:endParaRPr>
          </a:p>
          <a:p>
            <a:r>
              <a:rPr lang="en-US" altLang="zh-CN" sz="1400" dirty="0" smtClean="0">
                <a:ea typeface="宋体" panose="02010600030101010101" pitchFamily="2" charset="-122"/>
              </a:rPr>
              <a:t>2-&gt;</a:t>
            </a:r>
            <a:r>
              <a:rPr lang="en-US" altLang="zh-CN" sz="1400" dirty="0" err="1" smtClean="0">
                <a:ea typeface="宋体" panose="02010600030101010101" pitchFamily="2" charset="-122"/>
              </a:rPr>
              <a:t>git</a:t>
            </a:r>
            <a:r>
              <a:rPr lang="en-US" altLang="zh-CN" sz="1400" dirty="0" smtClean="0">
                <a:ea typeface="宋体" panose="02010600030101010101" pitchFamily="2" charset="-122"/>
              </a:rPr>
              <a:t> add </a:t>
            </a:r>
            <a:r>
              <a:rPr lang="en-US" altLang="zh-CN" sz="1400" dirty="0" err="1" smtClean="0">
                <a:ea typeface="宋体" panose="02010600030101010101" pitchFamily="2" charset="-122"/>
              </a:rPr>
              <a:t>readme.txt</a:t>
            </a:r>
            <a:r>
              <a:rPr lang="en-US" altLang="zh-CN" sz="1400" dirty="0" smtClean="0">
                <a:ea typeface="宋体" panose="02010600030101010101" pitchFamily="2" charset="-122"/>
              </a:rPr>
              <a:t> (</a:t>
            </a:r>
            <a:r>
              <a:rPr lang="zh-CN" altLang="en-US" sz="1400" dirty="0" smtClean="0"/>
              <a:t>文件</a:t>
            </a:r>
            <a:r>
              <a:rPr lang="en-US" altLang="zh-CN" sz="1400" dirty="0" err="1" smtClean="0"/>
              <a:t>readme.txt</a:t>
            </a:r>
            <a:r>
              <a:rPr lang="zh-CN" altLang="en-US" sz="1400" dirty="0" smtClean="0"/>
              <a:t>从工作区被提交到暂存区</a:t>
            </a:r>
            <a:r>
              <a:rPr lang="en-US" altLang="zh-CN" sz="1400" dirty="0" smtClean="0">
                <a:ea typeface="宋体" panose="02010600030101010101" pitchFamily="2" charset="-122"/>
              </a:rPr>
              <a:t>)</a:t>
            </a:r>
            <a:endParaRPr lang="en-US" altLang="zh-CN" sz="1400" dirty="0" smtClean="0">
              <a:ea typeface="宋体" panose="02010600030101010101" pitchFamily="2" charset="-122"/>
            </a:endParaRPr>
          </a:p>
          <a:p>
            <a:r>
              <a:rPr lang="en-US" altLang="zh-CN" sz="1400" dirty="0" smtClean="0">
                <a:ea typeface="宋体" panose="02010600030101010101" pitchFamily="2" charset="-122"/>
              </a:rPr>
              <a:t>3-&gt;</a:t>
            </a:r>
            <a:r>
              <a:rPr lang="en-US" altLang="zh-CN" sz="1400" dirty="0" err="1" smtClean="0">
                <a:ea typeface="宋体" panose="02010600030101010101" pitchFamily="2" charset="-122"/>
              </a:rPr>
              <a:t>git</a:t>
            </a:r>
            <a:r>
              <a:rPr lang="en-US" altLang="zh-CN" sz="1400" dirty="0" smtClean="0">
                <a:ea typeface="宋体" panose="02010600030101010101" pitchFamily="2" charset="-122"/>
              </a:rPr>
              <a:t> commit –m “</a:t>
            </a:r>
            <a:r>
              <a:rPr lang="zh-CN" altLang="en-US" sz="1400" dirty="0" smtClean="0">
                <a:ea typeface="宋体" panose="02010600030101010101" pitchFamily="2" charset="-122"/>
              </a:rPr>
              <a:t>提交文件</a:t>
            </a:r>
            <a:r>
              <a:rPr lang="en-US" altLang="zh-CN" sz="1400" dirty="0" smtClean="0">
                <a:ea typeface="宋体" panose="02010600030101010101" pitchFamily="2" charset="-122"/>
              </a:rPr>
              <a:t>(</a:t>
            </a:r>
            <a:r>
              <a:rPr lang="zh-CN" altLang="en-US" sz="1400" dirty="0" smtClean="0">
                <a:ea typeface="宋体" panose="02010600030101010101" pitchFamily="2" charset="-122"/>
              </a:rPr>
              <a:t>注释</a:t>
            </a:r>
            <a:r>
              <a:rPr lang="en-US" altLang="zh-CN" sz="1400" dirty="0" smtClean="0">
                <a:ea typeface="宋体" panose="02010600030101010101" pitchFamily="2" charset="-122"/>
              </a:rPr>
              <a:t>)” (</a:t>
            </a:r>
            <a:r>
              <a:rPr lang="zh-CN" altLang="en-US" sz="1400" dirty="0" smtClean="0">
                <a:ea typeface="宋体" panose="02010600030101010101" pitchFamily="2" charset="-122"/>
              </a:rPr>
              <a:t>将</a:t>
            </a:r>
            <a:r>
              <a:rPr lang="zh-CN" altLang="en-US" sz="1400" dirty="0" smtClean="0"/>
              <a:t>文件</a:t>
            </a:r>
            <a:r>
              <a:rPr lang="en-US" altLang="zh-CN" sz="1400" dirty="0" err="1" smtClean="0">
                <a:ea typeface="宋体" panose="02010600030101010101" pitchFamily="2" charset="-122"/>
              </a:rPr>
              <a:t>readme.txt</a:t>
            </a:r>
            <a:r>
              <a:rPr lang="zh-CN" altLang="en-US" sz="1400" dirty="0" smtClean="0"/>
              <a:t>从暂存区提交至版本库</a:t>
            </a:r>
            <a:r>
              <a:rPr lang="en-US" altLang="zh-CN" sz="1400" dirty="0" smtClean="0">
                <a:ea typeface="宋体" panose="02010600030101010101" pitchFamily="2" charset="-122"/>
              </a:rPr>
              <a:t>)</a:t>
            </a:r>
            <a:endParaRPr lang="en-US" altLang="zh-CN" sz="1400" dirty="0" smtClean="0">
              <a:ea typeface="宋体" panose="02010600030101010101" pitchFamily="2" charset="-122"/>
            </a:endParaRPr>
          </a:p>
          <a:p>
            <a:r>
              <a:rPr lang="en-US" altLang="zh-CN" sz="1400" dirty="0" smtClean="0">
                <a:ea typeface="宋体" panose="02010600030101010101" pitchFamily="2" charset="-122"/>
              </a:rPr>
              <a:t>    git status</a:t>
            </a:r>
            <a:r>
              <a:rPr lang="zh-CN" altLang="en-US" sz="1400" dirty="0" smtClean="0">
                <a:ea typeface="宋体" panose="02010600030101010101" pitchFamily="2" charset="-122"/>
              </a:rPr>
              <a:t>查看是否还有未提交的文件</a:t>
            </a:r>
            <a:endParaRPr lang="en-US" altLang="zh-CN" sz="1400" dirty="0" smtClean="0">
              <a:ea typeface="宋体" panose="02010600030101010101" pitchFamily="2" charset="-122"/>
            </a:endParaRPr>
          </a:p>
          <a:p>
            <a:endParaRPr lang="en-US" altLang="zh-CN" sz="1400" dirty="0" smtClean="0">
              <a:ea typeface="宋体" panose="02010600030101010101" pitchFamily="2" charset="-122"/>
            </a:endParaRPr>
          </a:p>
          <a:p>
            <a:endParaRPr lang="en-US" altLang="zh-CN" sz="1400" dirty="0" smtClean="0">
              <a:ea typeface="宋体" panose="02010600030101010101" pitchFamily="2" charset="-122"/>
            </a:endParaRPr>
          </a:p>
        </p:txBody>
      </p:sp>
      <p:pic>
        <p:nvPicPr>
          <p:cNvPr id="21506" name="Picture 2"/>
          <p:cNvPicPr>
            <a:picLocks noChangeAspect="1" noChangeArrowheads="1"/>
          </p:cNvPicPr>
          <p:nvPr/>
        </p:nvPicPr>
        <p:blipFill>
          <a:blip r:embed="rId2" cstate="print"/>
          <a:srcRect/>
          <a:stretch>
            <a:fillRect/>
          </a:stretch>
        </p:blipFill>
        <p:spPr bwMode="auto">
          <a:xfrm>
            <a:off x="1097558" y="2409924"/>
            <a:ext cx="5391150" cy="2409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76675" y="1990090"/>
            <a:ext cx="2305050" cy="706755"/>
          </a:xfrm>
          <a:prstGeom prst="rect">
            <a:avLst/>
          </a:prstGeom>
          <a:noFill/>
        </p:spPr>
        <p:txBody>
          <a:bodyPr wrap="square" rtlCol="0">
            <a:spAutoFit/>
          </a:bodyPr>
          <a:lstStyle/>
          <a:p>
            <a:r>
              <a:rPr lang="zh-CN" altLang="en-US" sz="4000" b="1" dirty="0">
                <a:solidFill>
                  <a:schemeClr val="tx1">
                    <a:lumMod val="65000"/>
                    <a:lumOff val="35000"/>
                  </a:schemeClr>
                </a:solidFill>
                <a:latin typeface="微软雅黑" panose="020B0503020204020204" charset="-122"/>
                <a:ea typeface="微软雅黑" panose="020B0503020204020204" charset="-122"/>
              </a:rPr>
              <a:t>谢    谢！</a:t>
            </a:r>
            <a:endParaRPr lang="zh-CN" altLang="en-US" sz="4000" b="1"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线连接符 3"/>
          <p:cNvCxnSpPr/>
          <p:nvPr/>
        </p:nvCxnSpPr>
        <p:spPr>
          <a:xfrm flipV="1">
            <a:off x="449486" y="825748"/>
            <a:ext cx="9505056" cy="2669"/>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2" name="圆角矩形 1"/>
          <p:cNvSpPr/>
          <p:nvPr/>
        </p:nvSpPr>
        <p:spPr>
          <a:xfrm>
            <a:off x="384175" y="67310"/>
            <a:ext cx="3305810" cy="673735"/>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800" b="1"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sym typeface="+mn-ea"/>
              </a:rPr>
              <a:t>三、任务分析</a:t>
            </a:r>
            <a:endParaRPr lang="zh-CN" altLang="en-US" sz="2800" b="1" dirty="0">
              <a:ln w="10160">
                <a:noFill/>
                <a:prstDash val="solid"/>
              </a:ln>
              <a:solidFill>
                <a:srgbClr val="FFFFFF"/>
              </a:solidFill>
              <a:effectLst>
                <a:outerShdw blurRad="38100" dist="22860" dir="5400000" algn="tl" rotWithShape="0">
                  <a:srgbClr val="000000">
                    <a:alpha val="30000"/>
                  </a:srgbClr>
                </a:outerShdw>
              </a:effectLst>
              <a:latin typeface="微软雅黑" panose="020B0503020204020204" charset="-122"/>
              <a:ea typeface="微软雅黑" panose="020B0503020204020204" charset="-122"/>
              <a:sym typeface="+mn-ea"/>
            </a:endParaRPr>
          </a:p>
        </p:txBody>
      </p:sp>
      <p:sp>
        <p:nvSpPr>
          <p:cNvPr id="17" name="Cloud Callout 8"/>
          <p:cNvSpPr/>
          <p:nvPr/>
        </p:nvSpPr>
        <p:spPr bwMode="auto">
          <a:xfrm>
            <a:off x="6880092" y="1063784"/>
            <a:ext cx="2069276" cy="1285764"/>
          </a:xfrm>
          <a:prstGeom prst="cloudCallout">
            <a:avLst>
              <a:gd name="adj1" fmla="val -66639"/>
              <a:gd name="adj2" fmla="val 117063"/>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26991" rIns="26991" bIns="53977" anchor="b"/>
          <a:lstStyle/>
          <a:p>
            <a:pPr defTabSz="914400" fontAlgn="auto">
              <a:spcBef>
                <a:spcPts val="0"/>
              </a:spcBef>
              <a:spcAft>
                <a:spcPts val="0"/>
              </a:spcAft>
              <a:defRPr/>
            </a:pPr>
            <a:r>
              <a:rPr lang="en-US" altLang="zh-CN" sz="1600" dirty="0" smtClean="0">
                <a:gradFill>
                  <a:gsLst>
                    <a:gs pos="0">
                      <a:srgbClr val="FFFFFF"/>
                    </a:gs>
                    <a:gs pos="100000">
                      <a:srgbClr val="FFFFFF"/>
                    </a:gs>
                  </a:gsLst>
                  <a:lin ang="5400000" scaled="0"/>
                </a:gradFill>
                <a:latin typeface="微软雅黑" panose="020B0503020204020204" charset="-122"/>
              </a:rPr>
              <a:t>3</a:t>
            </a:r>
            <a:r>
              <a:rPr lang="zh-CN" altLang="en-US" sz="1600" dirty="0" smtClean="0">
                <a:gradFill>
                  <a:gsLst>
                    <a:gs pos="0">
                      <a:srgbClr val="FFFFFF"/>
                    </a:gs>
                    <a:gs pos="100000">
                      <a:srgbClr val="FFFFFF"/>
                    </a:gs>
                  </a:gsLst>
                  <a:lin ang="5400000" scaled="0"/>
                </a:gradFill>
                <a:latin typeface="微软雅黑" panose="020B0503020204020204" charset="-122"/>
              </a:rPr>
              <a:t>、手工合并后</a:t>
            </a:r>
            <a:endParaRPr lang="en-US" altLang="zh-CN" sz="1600" dirty="0" smtClean="0">
              <a:gradFill>
                <a:gsLst>
                  <a:gs pos="0">
                    <a:srgbClr val="FFFFFF"/>
                  </a:gs>
                  <a:gs pos="100000">
                    <a:srgbClr val="FFFFFF"/>
                  </a:gs>
                </a:gsLst>
                <a:lin ang="5400000" scaled="0"/>
              </a:gradFill>
              <a:latin typeface="微软雅黑" panose="020B0503020204020204" charset="-122"/>
            </a:endParaRPr>
          </a:p>
          <a:p>
            <a:pPr defTabSz="914400" fontAlgn="auto">
              <a:spcBef>
                <a:spcPts val="0"/>
              </a:spcBef>
              <a:spcAft>
                <a:spcPts val="0"/>
              </a:spcAft>
              <a:defRPr/>
            </a:pPr>
            <a:r>
              <a:rPr lang="zh-CN" altLang="en-US" sz="1600" dirty="0" smtClean="0">
                <a:gradFill>
                  <a:gsLst>
                    <a:gs pos="0">
                      <a:srgbClr val="FFFFFF"/>
                    </a:gs>
                    <a:gs pos="100000">
                      <a:srgbClr val="FFFFFF"/>
                    </a:gs>
                  </a:gsLst>
                  <a:lin ang="5400000" scaled="0"/>
                </a:gradFill>
                <a:latin typeface="微软雅黑" panose="020B0503020204020204" charset="-122"/>
              </a:rPr>
              <a:t>出现各种错误</a:t>
            </a:r>
            <a:endParaRPr lang="en-US" altLang="zh-CN" sz="1600" dirty="0">
              <a:gradFill>
                <a:gsLst>
                  <a:gs pos="0">
                    <a:srgbClr val="FFFFFF"/>
                  </a:gs>
                  <a:gs pos="100000">
                    <a:srgbClr val="FFFFFF"/>
                  </a:gs>
                </a:gsLst>
                <a:lin ang="5400000" scaled="0"/>
              </a:gradFill>
              <a:latin typeface="微软雅黑" panose="020B0503020204020204" charset="-122"/>
            </a:endParaRPr>
          </a:p>
        </p:txBody>
      </p:sp>
      <p:sp>
        <p:nvSpPr>
          <p:cNvPr id="18" name="Cloud Callout 9"/>
          <p:cNvSpPr/>
          <p:nvPr/>
        </p:nvSpPr>
        <p:spPr bwMode="auto">
          <a:xfrm>
            <a:off x="3307439" y="2549593"/>
            <a:ext cx="2355274" cy="1296137"/>
          </a:xfrm>
          <a:prstGeom prst="cloudCallout">
            <a:avLst>
              <a:gd name="adj1" fmla="val 68799"/>
              <a:gd name="adj2" fmla="val 1719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26991" rIns="26991" bIns="53977" anchor="b"/>
          <a:lstStyle/>
          <a:p>
            <a:pPr defTabSz="914400" fontAlgn="auto">
              <a:spcBef>
                <a:spcPts val="0"/>
              </a:spcBef>
              <a:spcAft>
                <a:spcPts val="0"/>
              </a:spcAft>
              <a:defRPr/>
            </a:pPr>
            <a:endParaRPr lang="en-US" altLang="zh-CN" sz="1600" dirty="0" smtClean="0">
              <a:gradFill>
                <a:gsLst>
                  <a:gs pos="0">
                    <a:srgbClr val="FFFFFF"/>
                  </a:gs>
                  <a:gs pos="100000">
                    <a:srgbClr val="FFFFFF"/>
                  </a:gs>
                </a:gsLst>
                <a:lin ang="5400000" scaled="0"/>
              </a:gradFill>
              <a:latin typeface="微软雅黑" panose="020B0503020204020204" charset="-122"/>
            </a:endParaRPr>
          </a:p>
          <a:p>
            <a:pPr defTabSz="914400" fontAlgn="auto">
              <a:spcBef>
                <a:spcPts val="0"/>
              </a:spcBef>
              <a:spcAft>
                <a:spcPts val="0"/>
              </a:spcAft>
              <a:defRPr/>
            </a:pPr>
            <a:endParaRPr lang="en-US" altLang="zh-CN" sz="1600" dirty="0" smtClean="0">
              <a:gradFill>
                <a:gsLst>
                  <a:gs pos="0">
                    <a:srgbClr val="FFFFFF"/>
                  </a:gs>
                  <a:gs pos="100000">
                    <a:srgbClr val="FFFFFF"/>
                  </a:gs>
                </a:gsLst>
                <a:lin ang="5400000" scaled="0"/>
              </a:gradFill>
              <a:latin typeface="微软雅黑" panose="020B0503020204020204" charset="-122"/>
            </a:endParaRPr>
          </a:p>
          <a:p>
            <a:pPr defTabSz="914400" fontAlgn="auto">
              <a:spcBef>
                <a:spcPts val="0"/>
              </a:spcBef>
              <a:spcAft>
                <a:spcPts val="0"/>
              </a:spcAft>
              <a:defRPr/>
            </a:pPr>
            <a:endParaRPr lang="en-US" altLang="zh-CN" sz="1600" dirty="0" smtClean="0">
              <a:gradFill>
                <a:gsLst>
                  <a:gs pos="0">
                    <a:srgbClr val="FFFFFF"/>
                  </a:gs>
                  <a:gs pos="100000">
                    <a:srgbClr val="FFFFFF"/>
                  </a:gs>
                </a:gsLst>
                <a:lin ang="5400000" scaled="0"/>
              </a:gradFill>
              <a:latin typeface="微软雅黑" panose="020B0503020204020204" charset="-122"/>
            </a:endParaRPr>
          </a:p>
          <a:p>
            <a:pPr defTabSz="914400" fontAlgn="auto">
              <a:spcBef>
                <a:spcPts val="0"/>
              </a:spcBef>
              <a:spcAft>
                <a:spcPts val="0"/>
              </a:spcAft>
              <a:defRPr/>
            </a:pPr>
            <a:endParaRPr lang="en-US" altLang="zh-CN" sz="1600" dirty="0" smtClean="0">
              <a:gradFill>
                <a:gsLst>
                  <a:gs pos="0">
                    <a:srgbClr val="FFFFFF"/>
                  </a:gs>
                  <a:gs pos="100000">
                    <a:srgbClr val="FFFFFF"/>
                  </a:gs>
                </a:gsLst>
                <a:lin ang="5400000" scaled="0"/>
              </a:gradFill>
              <a:latin typeface="微软雅黑" panose="020B0503020204020204" charset="-122"/>
            </a:endParaRPr>
          </a:p>
          <a:p>
            <a:pPr defTabSz="914400" fontAlgn="auto">
              <a:spcBef>
                <a:spcPts val="0"/>
              </a:spcBef>
              <a:spcAft>
                <a:spcPts val="0"/>
              </a:spcAft>
              <a:defRPr/>
            </a:pPr>
            <a:endParaRPr lang="en-US" altLang="zh-CN" sz="1600" dirty="0" smtClean="0">
              <a:gradFill>
                <a:gsLst>
                  <a:gs pos="0">
                    <a:srgbClr val="FFFFFF"/>
                  </a:gs>
                  <a:gs pos="100000">
                    <a:srgbClr val="FFFFFF"/>
                  </a:gs>
                </a:gsLst>
                <a:lin ang="5400000" scaled="0"/>
              </a:gradFill>
              <a:latin typeface="微软雅黑" panose="020B0503020204020204" charset="-122"/>
            </a:endParaRPr>
          </a:p>
          <a:p>
            <a:pPr defTabSz="914400" fontAlgn="auto">
              <a:spcBef>
                <a:spcPts val="0"/>
              </a:spcBef>
              <a:spcAft>
                <a:spcPts val="0"/>
              </a:spcAft>
              <a:defRPr/>
            </a:pPr>
            <a:endParaRPr lang="en-US" altLang="zh-CN" sz="1600" dirty="0" smtClean="0">
              <a:gradFill>
                <a:gsLst>
                  <a:gs pos="0">
                    <a:srgbClr val="FFFFFF"/>
                  </a:gs>
                  <a:gs pos="100000">
                    <a:srgbClr val="FFFFFF"/>
                  </a:gs>
                </a:gsLst>
                <a:lin ang="5400000" scaled="0"/>
              </a:gradFill>
              <a:latin typeface="微软雅黑" panose="020B0503020204020204" charset="-122"/>
            </a:endParaRPr>
          </a:p>
          <a:p>
            <a:pPr defTabSz="914400" fontAlgn="auto">
              <a:spcBef>
                <a:spcPts val="0"/>
              </a:spcBef>
              <a:spcAft>
                <a:spcPts val="0"/>
              </a:spcAft>
              <a:defRPr/>
            </a:pPr>
            <a:endParaRPr lang="en-US" altLang="zh-CN" sz="1600" dirty="0" smtClean="0">
              <a:gradFill>
                <a:gsLst>
                  <a:gs pos="0">
                    <a:srgbClr val="FFFFFF"/>
                  </a:gs>
                  <a:gs pos="100000">
                    <a:srgbClr val="FFFFFF"/>
                  </a:gs>
                </a:gsLst>
                <a:lin ang="5400000" scaled="0"/>
              </a:gradFill>
              <a:latin typeface="微软雅黑" panose="020B0503020204020204" charset="-122"/>
            </a:endParaRPr>
          </a:p>
          <a:p>
            <a:pPr defTabSz="914400" fontAlgn="auto">
              <a:spcBef>
                <a:spcPts val="0"/>
              </a:spcBef>
              <a:spcAft>
                <a:spcPts val="0"/>
              </a:spcAft>
              <a:defRPr/>
            </a:pPr>
            <a:endParaRPr lang="en-US" altLang="zh-CN" sz="1600" dirty="0" smtClean="0">
              <a:gradFill>
                <a:gsLst>
                  <a:gs pos="0">
                    <a:srgbClr val="FFFFFF"/>
                  </a:gs>
                  <a:gs pos="100000">
                    <a:srgbClr val="FFFFFF"/>
                  </a:gs>
                </a:gsLst>
                <a:lin ang="5400000" scaled="0"/>
              </a:gradFill>
              <a:latin typeface="微软雅黑" panose="020B0503020204020204" charset="-122"/>
            </a:endParaRPr>
          </a:p>
          <a:p>
            <a:pPr>
              <a:defRPr/>
            </a:pPr>
            <a:r>
              <a:rPr lang="en-US" altLang="zh-CN" sz="1600" dirty="0" smtClean="0">
                <a:gradFill>
                  <a:gsLst>
                    <a:gs pos="0">
                      <a:srgbClr val="FFFFFF"/>
                    </a:gs>
                    <a:gs pos="100000">
                      <a:srgbClr val="FFFFFF"/>
                    </a:gs>
                  </a:gsLst>
                  <a:lin ang="5400000" scaled="0"/>
                </a:gradFill>
                <a:latin typeface="微软雅黑" panose="020B0503020204020204" charset="-122"/>
              </a:rPr>
              <a:t>1</a:t>
            </a:r>
            <a:r>
              <a:rPr lang="zh-CN" altLang="en-US" sz="1600" dirty="0" smtClean="0">
                <a:gradFill>
                  <a:gsLst>
                    <a:gs pos="0">
                      <a:srgbClr val="FFFFFF"/>
                    </a:gs>
                    <a:gs pos="100000">
                      <a:srgbClr val="FFFFFF"/>
                    </a:gs>
                  </a:gsLst>
                  <a:lin ang="5400000" scaled="0"/>
                </a:gradFill>
                <a:latin typeface="微软雅黑" panose="020B0503020204020204" charset="-122"/>
              </a:rPr>
              <a:t>、手工版本合并</a:t>
            </a:r>
            <a:endParaRPr lang="en-US" altLang="zh-CN" sz="1600" dirty="0" smtClean="0">
              <a:gradFill>
                <a:gsLst>
                  <a:gs pos="0">
                    <a:srgbClr val="FFFFFF"/>
                  </a:gs>
                  <a:gs pos="100000">
                    <a:srgbClr val="FFFFFF"/>
                  </a:gs>
                </a:gsLst>
                <a:lin ang="5400000" scaled="0"/>
              </a:gradFill>
              <a:latin typeface="微软雅黑" panose="020B0503020204020204" charset="-122"/>
            </a:endParaRPr>
          </a:p>
          <a:p>
            <a:pPr>
              <a:defRPr/>
            </a:pPr>
            <a:r>
              <a:rPr lang="zh-CN" altLang="en-US" sz="1600" dirty="0" smtClean="0">
                <a:gradFill>
                  <a:gsLst>
                    <a:gs pos="0">
                      <a:srgbClr val="FFFFFF"/>
                    </a:gs>
                    <a:gs pos="100000">
                      <a:srgbClr val="FFFFFF"/>
                    </a:gs>
                  </a:gsLst>
                  <a:lin ang="5400000" scaled="0"/>
                </a:gradFill>
                <a:latin typeface="微软雅黑" panose="020B0503020204020204" charset="-122"/>
              </a:rPr>
              <a:t>困难</a:t>
            </a:r>
            <a:endParaRPr lang="en-US" sz="1600" dirty="0">
              <a:gradFill>
                <a:gsLst>
                  <a:gs pos="0">
                    <a:srgbClr val="FFFFFF"/>
                  </a:gs>
                  <a:gs pos="100000">
                    <a:srgbClr val="FFFFFF"/>
                  </a:gs>
                </a:gsLst>
                <a:lin ang="5400000" scaled="0"/>
              </a:gradFill>
              <a:latin typeface="微软雅黑" panose="020B0503020204020204" charset="-122"/>
            </a:endParaRPr>
          </a:p>
        </p:txBody>
      </p:sp>
      <p:sp>
        <p:nvSpPr>
          <p:cNvPr id="19" name="Freeform 53"/>
          <p:cNvSpPr>
            <a:spLocks noEditPoints="1"/>
          </p:cNvSpPr>
          <p:nvPr/>
        </p:nvSpPr>
        <p:spPr bwMode="black">
          <a:xfrm>
            <a:off x="5962871" y="3262900"/>
            <a:ext cx="1712931" cy="1957009"/>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rgbClr val="0070C0"/>
          </a:solidFill>
          <a:ln>
            <a:noFill/>
          </a:ln>
        </p:spPr>
        <p:txBody>
          <a:bodyPr lIns="53977" tIns="26991" rIns="53977" bIns="26991"/>
          <a:lstStyle/>
          <a:p>
            <a:pPr defTabSz="914400" fontAlgn="auto">
              <a:spcBef>
                <a:spcPts val="0"/>
              </a:spcBef>
              <a:spcAft>
                <a:spcPts val="0"/>
              </a:spcAft>
              <a:defRPr/>
            </a:pPr>
            <a:endParaRPr lang="en-US" dirty="0">
              <a:latin typeface="+mn-lt"/>
              <a:ea typeface="+mn-ea"/>
            </a:endParaRPr>
          </a:p>
        </p:txBody>
      </p:sp>
      <p:sp>
        <p:nvSpPr>
          <p:cNvPr id="20" name="Cloud Callout 11"/>
          <p:cNvSpPr/>
          <p:nvPr/>
        </p:nvSpPr>
        <p:spPr bwMode="auto">
          <a:xfrm>
            <a:off x="7782479" y="2422561"/>
            <a:ext cx="2191502" cy="1441318"/>
          </a:xfrm>
          <a:prstGeom prst="cloudCallout">
            <a:avLst>
              <a:gd name="adj1" fmla="val -90339"/>
              <a:gd name="adj2" fmla="val 18228"/>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wrap="none" lIns="0" tIns="26991" rIns="26991" bIns="53977" anchor="b"/>
          <a:lstStyle/>
          <a:p>
            <a:pPr>
              <a:defRPr/>
            </a:pPr>
            <a:r>
              <a:rPr lang="en-US" altLang="zh-CN" sz="1600" dirty="0">
                <a:gradFill>
                  <a:gsLst>
                    <a:gs pos="0">
                      <a:srgbClr val="FFFFFF"/>
                    </a:gs>
                    <a:gs pos="100000">
                      <a:srgbClr val="FFFFFF"/>
                    </a:gs>
                  </a:gsLst>
                  <a:lin ang="5400000" scaled="0"/>
                </a:gradFill>
                <a:latin typeface="微软雅黑" panose="020B0503020204020204" charset="-122"/>
              </a:rPr>
              <a:t>4</a:t>
            </a:r>
            <a:r>
              <a:rPr lang="zh-CN" altLang="en-US" sz="1600" dirty="0" smtClean="0">
                <a:gradFill>
                  <a:gsLst>
                    <a:gs pos="0">
                      <a:srgbClr val="FFFFFF"/>
                    </a:gs>
                    <a:gs pos="100000">
                      <a:srgbClr val="FFFFFF"/>
                    </a:gs>
                  </a:gsLst>
                  <a:lin ang="5400000" scaled="0"/>
                </a:gradFill>
                <a:latin typeface="微软雅黑" panose="020B0503020204020204" charset="-122"/>
              </a:rPr>
              <a:t>、无法回退</a:t>
            </a:r>
            <a:endParaRPr lang="en-US" altLang="zh-CN" sz="1600" dirty="0" smtClean="0">
              <a:gradFill>
                <a:gsLst>
                  <a:gs pos="0">
                    <a:srgbClr val="FFFFFF"/>
                  </a:gs>
                  <a:gs pos="100000">
                    <a:srgbClr val="FFFFFF"/>
                  </a:gs>
                </a:gsLst>
                <a:lin ang="5400000" scaled="0"/>
              </a:gradFill>
              <a:latin typeface="微软雅黑" panose="020B0503020204020204" charset="-122"/>
            </a:endParaRPr>
          </a:p>
          <a:p>
            <a:pPr>
              <a:defRPr/>
            </a:pPr>
            <a:r>
              <a:rPr lang="zh-CN" altLang="en-US" sz="1600" dirty="0" smtClean="0">
                <a:gradFill>
                  <a:gsLst>
                    <a:gs pos="0">
                      <a:srgbClr val="FFFFFF"/>
                    </a:gs>
                    <a:gs pos="100000">
                      <a:srgbClr val="FFFFFF"/>
                    </a:gs>
                  </a:gsLst>
                  <a:lin ang="5400000" scaled="0"/>
                </a:gradFill>
                <a:latin typeface="微软雅黑" panose="020B0503020204020204" charset="-122"/>
              </a:rPr>
              <a:t>上一版本代码</a:t>
            </a:r>
            <a:endParaRPr lang="en-US" altLang="zh-CN" sz="1600" dirty="0">
              <a:gradFill>
                <a:gsLst>
                  <a:gs pos="0">
                    <a:srgbClr val="FFFFFF"/>
                  </a:gs>
                  <a:gs pos="100000">
                    <a:srgbClr val="FFFFFF"/>
                  </a:gs>
                </a:gsLst>
                <a:lin ang="5400000" scaled="0"/>
              </a:gradFill>
              <a:latin typeface="微软雅黑" panose="020B0503020204020204" charset="-122"/>
            </a:endParaRPr>
          </a:p>
        </p:txBody>
      </p:sp>
      <p:sp>
        <p:nvSpPr>
          <p:cNvPr id="21" name="Cloud Callout 12"/>
          <p:cNvSpPr/>
          <p:nvPr/>
        </p:nvSpPr>
        <p:spPr bwMode="auto">
          <a:xfrm>
            <a:off x="4018341" y="1054411"/>
            <a:ext cx="2623833" cy="1295085"/>
          </a:xfrm>
          <a:prstGeom prst="cloudCallout">
            <a:avLst>
              <a:gd name="adj1" fmla="val 44578"/>
              <a:gd name="adj2" fmla="val 117581"/>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0" tIns="26991" rIns="26991" bIns="53977" anchor="b"/>
          <a:lstStyle/>
          <a:p>
            <a:pPr algn="l" defTabSz="914400" fontAlgn="auto">
              <a:spcBef>
                <a:spcPts val="0"/>
              </a:spcBef>
              <a:spcAft>
                <a:spcPts val="0"/>
              </a:spcAft>
              <a:defRPr/>
            </a:pPr>
            <a:endParaRPr lang="en-US" altLang="zh-CN" sz="1600" dirty="0" smtClean="0">
              <a:gradFill>
                <a:gsLst>
                  <a:gs pos="0">
                    <a:srgbClr val="FFFFFF"/>
                  </a:gs>
                  <a:gs pos="100000">
                    <a:srgbClr val="FFFFFF"/>
                  </a:gs>
                </a:gsLst>
                <a:lin ang="5400000" scaled="0"/>
              </a:gradFill>
              <a:latin typeface="微软雅黑" panose="020B0503020204020204" charset="-122"/>
            </a:endParaRPr>
          </a:p>
          <a:p>
            <a:pPr algn="l" defTabSz="914400" fontAlgn="auto">
              <a:spcBef>
                <a:spcPts val="0"/>
              </a:spcBef>
              <a:spcAft>
                <a:spcPts val="0"/>
              </a:spcAft>
              <a:defRPr/>
            </a:pPr>
            <a:endParaRPr lang="en-US" altLang="zh-CN" sz="1600" dirty="0" smtClean="0">
              <a:gradFill>
                <a:gsLst>
                  <a:gs pos="0">
                    <a:srgbClr val="FFFFFF"/>
                  </a:gs>
                  <a:gs pos="100000">
                    <a:srgbClr val="FFFFFF"/>
                  </a:gs>
                </a:gsLst>
                <a:lin ang="5400000" scaled="0"/>
              </a:gradFill>
              <a:latin typeface="微软雅黑" panose="020B0503020204020204" charset="-122"/>
            </a:endParaRPr>
          </a:p>
          <a:p>
            <a:pPr algn="l" defTabSz="914400" fontAlgn="auto">
              <a:spcBef>
                <a:spcPts val="0"/>
              </a:spcBef>
              <a:spcAft>
                <a:spcPts val="0"/>
              </a:spcAft>
              <a:defRPr/>
            </a:pPr>
            <a:endParaRPr lang="en-US" altLang="zh-CN" sz="1600" dirty="0" smtClean="0">
              <a:gradFill>
                <a:gsLst>
                  <a:gs pos="0">
                    <a:srgbClr val="FFFFFF"/>
                  </a:gs>
                  <a:gs pos="100000">
                    <a:srgbClr val="FFFFFF"/>
                  </a:gs>
                </a:gsLst>
                <a:lin ang="5400000" scaled="0"/>
              </a:gradFill>
              <a:latin typeface="微软雅黑" panose="020B0503020204020204" charset="-122"/>
            </a:endParaRPr>
          </a:p>
          <a:p>
            <a:pPr algn="l" defTabSz="914400" fontAlgn="auto">
              <a:spcBef>
                <a:spcPts val="0"/>
              </a:spcBef>
              <a:spcAft>
                <a:spcPts val="0"/>
              </a:spcAft>
              <a:defRPr/>
            </a:pPr>
            <a:endParaRPr lang="en-US" altLang="zh-CN" sz="1600" dirty="0" smtClean="0">
              <a:gradFill>
                <a:gsLst>
                  <a:gs pos="0">
                    <a:srgbClr val="FFFFFF"/>
                  </a:gs>
                  <a:gs pos="100000">
                    <a:srgbClr val="FFFFFF"/>
                  </a:gs>
                </a:gsLst>
                <a:lin ang="5400000" scaled="0"/>
              </a:gradFill>
              <a:latin typeface="微软雅黑" panose="020B0503020204020204" charset="-122"/>
            </a:endParaRPr>
          </a:p>
          <a:p>
            <a:pPr algn="l" defTabSz="914400" fontAlgn="auto">
              <a:spcBef>
                <a:spcPts val="0"/>
              </a:spcBef>
              <a:spcAft>
                <a:spcPts val="0"/>
              </a:spcAft>
              <a:defRPr/>
            </a:pPr>
            <a:r>
              <a:rPr lang="en-US" altLang="zh-CN" sz="1600" dirty="0" smtClean="0">
                <a:gradFill>
                  <a:gsLst>
                    <a:gs pos="0">
                      <a:srgbClr val="FFFFFF"/>
                    </a:gs>
                    <a:gs pos="100000">
                      <a:srgbClr val="FFFFFF"/>
                    </a:gs>
                  </a:gsLst>
                  <a:lin ang="5400000" scaled="0"/>
                </a:gradFill>
                <a:latin typeface="微软雅黑" panose="020B0503020204020204" charset="-122"/>
              </a:rPr>
              <a:t>2</a:t>
            </a:r>
            <a:r>
              <a:rPr lang="zh-CN" altLang="en-US" sz="1600" dirty="0" smtClean="0">
                <a:gradFill>
                  <a:gsLst>
                    <a:gs pos="0">
                      <a:srgbClr val="FFFFFF"/>
                    </a:gs>
                    <a:gs pos="100000">
                      <a:srgbClr val="FFFFFF"/>
                    </a:gs>
                  </a:gsLst>
                  <a:lin ang="5400000" scaled="0"/>
                </a:gradFill>
                <a:latin typeface="微软雅黑" panose="020B0503020204020204" charset="-122"/>
              </a:rPr>
              <a:t>、手工合并后代码不是最新</a:t>
            </a:r>
            <a:endParaRPr lang="en-US" altLang="zh-CN" sz="1600" dirty="0">
              <a:gradFill>
                <a:gsLst>
                  <a:gs pos="0">
                    <a:srgbClr val="FFFFFF"/>
                  </a:gs>
                  <a:gs pos="100000">
                    <a:srgbClr val="FFFFFF"/>
                  </a:gs>
                </a:gsLst>
                <a:lin ang="5400000" scaled="0"/>
              </a:gradFill>
              <a:latin typeface="微软雅黑" panose="020B0503020204020204" charset="-122"/>
            </a:endParaRPr>
          </a:p>
        </p:txBody>
      </p:sp>
      <p:sp>
        <p:nvSpPr>
          <p:cNvPr id="22" name="文本框 21"/>
          <p:cNvSpPr txBox="1"/>
          <p:nvPr/>
        </p:nvSpPr>
        <p:spPr>
          <a:xfrm>
            <a:off x="250825" y="981075"/>
            <a:ext cx="2995930" cy="1938992"/>
          </a:xfrm>
          <a:prstGeom prst="rect">
            <a:avLst/>
          </a:prstGeom>
          <a:noFill/>
        </p:spPr>
        <p:txBody>
          <a:bodyPr wrap="square" rtlCol="0">
            <a:spAutoFit/>
          </a:bodyPr>
          <a:lstStyle/>
          <a:p>
            <a:pPr>
              <a:lnSpc>
                <a:spcPct val="150000"/>
              </a:lnSpc>
            </a:pPr>
            <a:r>
              <a:rPr kumimoji="1" lang="zh-CN" sz="1600" b="1" dirty="0">
                <a:latin typeface="微软雅黑" panose="020B0503020204020204" charset="-122"/>
                <a:ea typeface="微软雅黑" panose="020B0503020204020204" charset="-122"/>
                <a:cs typeface="微软雅黑" panose="020B0503020204020204" charset="-122"/>
              </a:rPr>
              <a:t>任务分析：</a:t>
            </a:r>
            <a:endParaRPr kumimoji="1" sz="1600" b="1" dirty="0">
              <a:latin typeface="微软雅黑" panose="020B0503020204020204" charset="-122"/>
              <a:ea typeface="微软雅黑" panose="020B0503020204020204" charset="-122"/>
              <a:cs typeface="微软雅黑" panose="020B0503020204020204" charset="-122"/>
            </a:endParaRPr>
          </a:p>
          <a:p>
            <a:pPr>
              <a:lnSpc>
                <a:spcPct val="150000"/>
              </a:lnSpc>
            </a:pPr>
            <a:r>
              <a:rPr kumimoji="1" lang="zh-CN" altLang="zh-CN" sz="1600" dirty="0" smtClean="0">
                <a:latin typeface="微软雅黑" panose="020B0503020204020204" charset="-122"/>
                <a:ea typeface="微软雅黑" panose="020B0503020204020204" charset="-122"/>
                <a:cs typeface="微软雅黑" panose="020B0503020204020204" charset="-122"/>
              </a:rPr>
              <a:t>建议解决思路</a:t>
            </a:r>
            <a:r>
              <a:rPr kumimoji="1" lang="zh-CN" altLang="en-US" sz="1600" dirty="0" smtClean="0">
                <a:latin typeface="微软雅黑" panose="020B0503020204020204" charset="-122"/>
                <a:ea typeface="微软雅黑" panose="020B0503020204020204" charset="-122"/>
                <a:cs typeface="微软雅黑" panose="020B0503020204020204" charset="-122"/>
              </a:rPr>
              <a:t>：</a:t>
            </a:r>
            <a:endParaRPr kumimoji="1" lang="en-US" altLang="zh-CN" sz="1600" dirty="0" smtClean="0">
              <a:latin typeface="微软雅黑" panose="020B0503020204020204" charset="-122"/>
              <a:ea typeface="微软雅黑" panose="020B0503020204020204" charset="-122"/>
              <a:cs typeface="微软雅黑" panose="020B0503020204020204" charset="-122"/>
            </a:endParaRPr>
          </a:p>
          <a:p>
            <a:pPr>
              <a:lnSpc>
                <a:spcPct val="150000"/>
              </a:lnSpc>
            </a:pPr>
            <a:endParaRPr kumimoji="1" lang="en-US" altLang="zh-CN" sz="16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kumimoji="1" lang="en-US" altLang="zh-CN" sz="1600" dirty="0" smtClean="0">
                <a:latin typeface="微软雅黑" panose="020B0503020204020204" charset="-122"/>
                <a:ea typeface="微软雅黑" panose="020B0503020204020204" charset="-122"/>
                <a:cs typeface="微软雅黑" panose="020B0503020204020204" charset="-122"/>
              </a:rPr>
              <a:t>1</a:t>
            </a:r>
            <a:r>
              <a:rPr kumimoji="1" lang="zh-CN" altLang="en-US" sz="1600" dirty="0" smtClean="0">
                <a:latin typeface="微软雅黑" panose="020B0503020204020204" charset="-122"/>
                <a:ea typeface="微软雅黑" panose="020B0503020204020204" charset="-122"/>
                <a:cs typeface="微软雅黑" panose="020B0503020204020204" charset="-122"/>
              </a:rPr>
              <a:t>、软件配置管理工具</a:t>
            </a:r>
            <a:endParaRPr kumimoji="1" lang="en-US" altLang="zh-CN" sz="1600" dirty="0" smtClean="0">
              <a:latin typeface="微软雅黑" panose="020B0503020204020204" charset="-122"/>
              <a:ea typeface="微软雅黑" panose="020B0503020204020204" charset="-122"/>
              <a:cs typeface="微软雅黑" panose="020B0503020204020204" charset="-122"/>
            </a:endParaRPr>
          </a:p>
          <a:p>
            <a:pPr>
              <a:lnSpc>
                <a:spcPct val="150000"/>
              </a:lnSpc>
            </a:pPr>
            <a:r>
              <a:rPr kumimoji="1" lang="en-US" altLang="zh-CN" sz="1600" dirty="0" smtClean="0">
                <a:latin typeface="微软雅黑" panose="020B0503020204020204" charset="-122"/>
                <a:ea typeface="微软雅黑" panose="020B0503020204020204" charset="-122"/>
                <a:cs typeface="微软雅黑" panose="020B0503020204020204" charset="-122"/>
              </a:rPr>
              <a:t>2</a:t>
            </a:r>
            <a:r>
              <a:rPr kumimoji="1" lang="zh-CN" altLang="en-US" sz="1600" dirty="0" smtClean="0">
                <a:latin typeface="微软雅黑" panose="020B0503020204020204" charset="-122"/>
                <a:ea typeface="微软雅黑" panose="020B0503020204020204" charset="-122"/>
                <a:cs typeface="微软雅黑" panose="020B0503020204020204" charset="-122"/>
              </a:rPr>
              <a:t>、</a:t>
            </a:r>
            <a:r>
              <a:rPr kumimoji="1" lang="en-US" altLang="zh-CN" sz="1600" dirty="0" smtClean="0">
                <a:latin typeface="微软雅黑" panose="020B0503020204020204" charset="-122"/>
                <a:ea typeface="微软雅黑" panose="020B0503020204020204" charset="-122"/>
                <a:cs typeface="微软雅黑" panose="020B0503020204020204" charset="-122"/>
              </a:rPr>
              <a:t>Git</a:t>
            </a:r>
            <a:r>
              <a:rPr kumimoji="1" lang="zh-CN" altLang="en-US" sz="1600" dirty="0" smtClean="0">
                <a:latin typeface="微软雅黑" panose="020B0503020204020204" charset="-122"/>
                <a:ea typeface="微软雅黑" panose="020B0503020204020204" charset="-122"/>
                <a:cs typeface="微软雅黑" panose="020B0503020204020204" charset="-122"/>
              </a:rPr>
              <a:t>工具</a:t>
            </a:r>
            <a:endParaRPr kumimoji="1" lang="en-US" altLang="zh-CN" sz="1600" dirty="0" smtClean="0">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1"/>
          <p:cNvSpPr txBox="1"/>
          <p:nvPr/>
        </p:nvSpPr>
        <p:spPr>
          <a:xfrm>
            <a:off x="3473822" y="321692"/>
            <a:ext cx="2795218" cy="545465"/>
          </a:xfrm>
          <a:prstGeom prst="rect">
            <a:avLst/>
          </a:prstGeom>
          <a:noFill/>
        </p:spPr>
        <p:txBody>
          <a:bodyPr wrap="square" lIns="95629" tIns="47797" rIns="95629" bIns="47797" rtlCol="0">
            <a:spAutoFit/>
          </a:bodyPr>
          <a:lstStyle/>
          <a:p>
            <a:pPr algn="ctr"/>
            <a:r>
              <a:rPr lang="zh-CN" altLang="en-US" sz="2930" b="1" dirty="0" smtClean="0">
                <a:solidFill>
                  <a:srgbClr val="002685"/>
                </a:solidFill>
                <a:latin typeface="微软雅黑" panose="020B0503020204020204" charset="-122"/>
                <a:ea typeface="微软雅黑" panose="020B0503020204020204" charset="-122"/>
                <a:sym typeface="+mn-ea"/>
              </a:rPr>
              <a:t>课程目标</a:t>
            </a:r>
            <a:endParaRPr lang="zh-CN" altLang="en-US" sz="2930" b="1" dirty="0">
              <a:solidFill>
                <a:srgbClr val="002685"/>
              </a:solidFill>
              <a:latin typeface="微软雅黑" panose="020B0503020204020204" charset="-122"/>
              <a:ea typeface="微软雅黑" panose="020B0503020204020204" charset="-122"/>
              <a:sym typeface="+mn-ea"/>
            </a:endParaRPr>
          </a:p>
        </p:txBody>
      </p:sp>
      <p:sp>
        <p:nvSpPr>
          <p:cNvPr id="4" name="Freeform 5"/>
          <p:cNvSpPr/>
          <p:nvPr/>
        </p:nvSpPr>
        <p:spPr bwMode="auto">
          <a:xfrm flipV="1">
            <a:off x="4121894" y="1761852"/>
            <a:ext cx="1129347" cy="1139305"/>
          </a:xfrm>
          <a:custGeom>
            <a:avLst/>
            <a:gdLst>
              <a:gd name="T0" fmla="*/ 49 w 289"/>
              <a:gd name="T1" fmla="*/ 232 h 292"/>
              <a:gd name="T2" fmla="*/ 69 w 289"/>
              <a:gd name="T3" fmla="*/ 223 h 292"/>
              <a:gd name="T4" fmla="*/ 70 w 289"/>
              <a:gd name="T5" fmla="*/ 221 h 292"/>
              <a:gd name="T6" fmla="*/ 70 w 289"/>
              <a:gd name="T7" fmla="*/ 221 h 292"/>
              <a:gd name="T8" fmla="*/ 74 w 289"/>
              <a:gd name="T9" fmla="*/ 223 h 292"/>
              <a:gd name="T10" fmla="*/ 78 w 289"/>
              <a:gd name="T11" fmla="*/ 223 h 292"/>
              <a:gd name="T12" fmla="*/ 51 w 289"/>
              <a:gd name="T13" fmla="*/ 240 h 292"/>
              <a:gd name="T14" fmla="*/ 56 w 289"/>
              <a:gd name="T15" fmla="*/ 245 h 292"/>
              <a:gd name="T16" fmla="*/ 157 w 289"/>
              <a:gd name="T17" fmla="*/ 258 h 292"/>
              <a:gd name="T18" fmla="*/ 280 w 289"/>
              <a:gd name="T19" fmla="*/ 140 h 292"/>
              <a:gd name="T20" fmla="*/ 206 w 289"/>
              <a:gd name="T21" fmla="*/ 20 h 292"/>
              <a:gd name="T22" fmla="*/ 140 w 289"/>
              <a:gd name="T23" fmla="*/ 9 h 292"/>
              <a:gd name="T24" fmla="*/ 61 w 289"/>
              <a:gd name="T25" fmla="*/ 112 h 292"/>
              <a:gd name="T26" fmla="*/ 173 w 289"/>
              <a:gd name="T27" fmla="*/ 206 h 292"/>
              <a:gd name="T28" fmla="*/ 233 w 289"/>
              <a:gd name="T29" fmla="*/ 186 h 292"/>
              <a:gd name="T30" fmla="*/ 247 w 289"/>
              <a:gd name="T31" fmla="*/ 113 h 292"/>
              <a:gd name="T32" fmla="*/ 126 w 289"/>
              <a:gd name="T33" fmla="*/ 53 h 292"/>
              <a:gd name="T34" fmla="*/ 105 w 289"/>
              <a:gd name="T35" fmla="*/ 166 h 292"/>
              <a:gd name="T36" fmla="*/ 204 w 289"/>
              <a:gd name="T37" fmla="*/ 156 h 292"/>
              <a:gd name="T38" fmla="*/ 180 w 289"/>
              <a:gd name="T39" fmla="*/ 68 h 292"/>
              <a:gd name="T40" fmla="*/ 128 w 289"/>
              <a:gd name="T41" fmla="*/ 86 h 292"/>
              <a:gd name="T42" fmla="*/ 136 w 289"/>
              <a:gd name="T43" fmla="*/ 153 h 292"/>
              <a:gd name="T44" fmla="*/ 164 w 289"/>
              <a:gd name="T45" fmla="*/ 145 h 292"/>
              <a:gd name="T46" fmla="*/ 173 w 289"/>
              <a:gd name="T47" fmla="*/ 117 h 292"/>
              <a:gd name="T48" fmla="*/ 133 w 289"/>
              <a:gd name="T49" fmla="*/ 119 h 292"/>
              <a:gd name="T50" fmla="*/ 152 w 289"/>
              <a:gd name="T51" fmla="*/ 96 h 292"/>
              <a:gd name="T52" fmla="*/ 184 w 289"/>
              <a:gd name="T53" fmla="*/ 126 h 292"/>
              <a:gd name="T54" fmla="*/ 135 w 289"/>
              <a:gd name="T55" fmla="*/ 161 h 292"/>
              <a:gd name="T56" fmla="*/ 167 w 289"/>
              <a:gd name="T57" fmla="*/ 57 h 292"/>
              <a:gd name="T58" fmla="*/ 221 w 289"/>
              <a:gd name="T59" fmla="*/ 122 h 292"/>
              <a:gd name="T60" fmla="*/ 152 w 289"/>
              <a:gd name="T61" fmla="*/ 191 h 292"/>
              <a:gd name="T62" fmla="*/ 77 w 289"/>
              <a:gd name="T63" fmla="*/ 123 h 292"/>
              <a:gd name="T64" fmla="*/ 164 w 289"/>
              <a:gd name="T65" fmla="*/ 35 h 292"/>
              <a:gd name="T66" fmla="*/ 258 w 289"/>
              <a:gd name="T67" fmla="*/ 134 h 292"/>
              <a:gd name="T68" fmla="*/ 173 w 289"/>
              <a:gd name="T69" fmla="*/ 214 h 292"/>
              <a:gd name="T70" fmla="*/ 83 w 289"/>
              <a:gd name="T71" fmla="*/ 186 h 292"/>
              <a:gd name="T72" fmla="*/ 57 w 289"/>
              <a:gd name="T73" fmla="*/ 77 h 292"/>
              <a:gd name="T74" fmla="*/ 155 w 289"/>
              <a:gd name="T75" fmla="*/ 0 h 292"/>
              <a:gd name="T76" fmla="*/ 254 w 289"/>
              <a:gd name="T77" fmla="*/ 51 h 292"/>
              <a:gd name="T78" fmla="*/ 239 w 289"/>
              <a:gd name="T79" fmla="*/ 246 h 292"/>
              <a:gd name="T80" fmla="*/ 118 w 289"/>
              <a:gd name="T81" fmla="*/ 264 h 292"/>
              <a:gd name="T82" fmla="*/ 37 w 289"/>
              <a:gd name="T83" fmla="*/ 252 h 292"/>
              <a:gd name="T84" fmla="*/ 63 w 289"/>
              <a:gd name="T85" fmla="*/ 292 h 292"/>
              <a:gd name="T86" fmla="*/ 6 w 289"/>
              <a:gd name="T87" fmla="*/ 248 h 292"/>
              <a:gd name="T88" fmla="*/ 7 w 289"/>
              <a:gd name="T89" fmla="*/ 24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9" h="292">
                <a:moveTo>
                  <a:pt x="7" y="240"/>
                </a:moveTo>
                <a:cubicBezTo>
                  <a:pt x="21" y="236"/>
                  <a:pt x="36" y="237"/>
                  <a:pt x="49" y="232"/>
                </a:cubicBezTo>
                <a:cubicBezTo>
                  <a:pt x="51" y="232"/>
                  <a:pt x="57" y="229"/>
                  <a:pt x="63" y="226"/>
                </a:cubicBezTo>
                <a:cubicBezTo>
                  <a:pt x="65" y="225"/>
                  <a:pt x="67" y="224"/>
                  <a:pt x="69" y="223"/>
                </a:cubicBezTo>
                <a:cubicBezTo>
                  <a:pt x="70" y="222"/>
                  <a:pt x="70" y="222"/>
                  <a:pt x="70" y="221"/>
                </a:cubicBezTo>
                <a:cubicBezTo>
                  <a:pt x="70" y="221"/>
                  <a:pt x="70" y="221"/>
                  <a:pt x="70" y="221"/>
                </a:cubicBezTo>
                <a:cubicBezTo>
                  <a:pt x="70" y="221"/>
                  <a:pt x="70" y="221"/>
                  <a:pt x="70" y="221"/>
                </a:cubicBezTo>
                <a:cubicBezTo>
                  <a:pt x="70" y="221"/>
                  <a:pt x="70" y="221"/>
                  <a:pt x="70" y="221"/>
                </a:cubicBezTo>
                <a:cubicBezTo>
                  <a:pt x="72" y="223"/>
                  <a:pt x="72" y="223"/>
                  <a:pt x="72" y="223"/>
                </a:cubicBezTo>
                <a:cubicBezTo>
                  <a:pt x="74" y="223"/>
                  <a:pt x="74" y="223"/>
                  <a:pt x="74" y="223"/>
                </a:cubicBezTo>
                <a:cubicBezTo>
                  <a:pt x="77" y="220"/>
                  <a:pt x="77" y="220"/>
                  <a:pt x="77" y="220"/>
                </a:cubicBezTo>
                <a:cubicBezTo>
                  <a:pt x="78" y="221"/>
                  <a:pt x="78" y="223"/>
                  <a:pt x="78" y="223"/>
                </a:cubicBezTo>
                <a:cubicBezTo>
                  <a:pt x="78" y="227"/>
                  <a:pt x="76" y="228"/>
                  <a:pt x="74" y="229"/>
                </a:cubicBezTo>
                <a:cubicBezTo>
                  <a:pt x="68" y="234"/>
                  <a:pt x="57" y="239"/>
                  <a:pt x="51" y="240"/>
                </a:cubicBezTo>
                <a:cubicBezTo>
                  <a:pt x="46" y="242"/>
                  <a:pt x="41" y="243"/>
                  <a:pt x="36" y="244"/>
                </a:cubicBezTo>
                <a:cubicBezTo>
                  <a:pt x="43" y="244"/>
                  <a:pt x="50" y="245"/>
                  <a:pt x="56" y="245"/>
                </a:cubicBezTo>
                <a:cubicBezTo>
                  <a:pt x="77" y="248"/>
                  <a:pt x="98" y="254"/>
                  <a:pt x="119" y="256"/>
                </a:cubicBezTo>
                <a:cubicBezTo>
                  <a:pt x="130" y="257"/>
                  <a:pt x="143" y="258"/>
                  <a:pt x="157" y="258"/>
                </a:cubicBezTo>
                <a:cubicBezTo>
                  <a:pt x="185" y="258"/>
                  <a:pt x="215" y="254"/>
                  <a:pt x="234" y="239"/>
                </a:cubicBezTo>
                <a:cubicBezTo>
                  <a:pt x="264" y="216"/>
                  <a:pt x="280" y="178"/>
                  <a:pt x="280" y="140"/>
                </a:cubicBezTo>
                <a:cubicBezTo>
                  <a:pt x="280" y="109"/>
                  <a:pt x="270" y="78"/>
                  <a:pt x="248" y="56"/>
                </a:cubicBezTo>
                <a:cubicBezTo>
                  <a:pt x="234" y="42"/>
                  <a:pt x="223" y="27"/>
                  <a:pt x="206" y="20"/>
                </a:cubicBezTo>
                <a:cubicBezTo>
                  <a:pt x="189" y="12"/>
                  <a:pt x="173" y="8"/>
                  <a:pt x="155" y="8"/>
                </a:cubicBezTo>
                <a:cubicBezTo>
                  <a:pt x="150" y="8"/>
                  <a:pt x="146" y="8"/>
                  <a:pt x="140" y="9"/>
                </a:cubicBezTo>
                <a:cubicBezTo>
                  <a:pt x="101" y="14"/>
                  <a:pt x="77" y="42"/>
                  <a:pt x="65" y="80"/>
                </a:cubicBezTo>
                <a:cubicBezTo>
                  <a:pt x="62" y="90"/>
                  <a:pt x="61" y="101"/>
                  <a:pt x="61" y="112"/>
                </a:cubicBezTo>
                <a:cubicBezTo>
                  <a:pt x="61" y="138"/>
                  <a:pt x="69" y="164"/>
                  <a:pt x="88" y="179"/>
                </a:cubicBezTo>
                <a:cubicBezTo>
                  <a:pt x="111" y="198"/>
                  <a:pt x="143" y="206"/>
                  <a:pt x="173" y="206"/>
                </a:cubicBezTo>
                <a:cubicBezTo>
                  <a:pt x="173" y="206"/>
                  <a:pt x="173" y="206"/>
                  <a:pt x="173" y="206"/>
                </a:cubicBezTo>
                <a:cubicBezTo>
                  <a:pt x="197" y="206"/>
                  <a:pt x="219" y="205"/>
                  <a:pt x="233" y="186"/>
                </a:cubicBezTo>
                <a:cubicBezTo>
                  <a:pt x="244" y="172"/>
                  <a:pt x="250" y="152"/>
                  <a:pt x="250" y="134"/>
                </a:cubicBezTo>
                <a:cubicBezTo>
                  <a:pt x="250" y="127"/>
                  <a:pt x="249" y="120"/>
                  <a:pt x="247" y="113"/>
                </a:cubicBezTo>
                <a:cubicBezTo>
                  <a:pt x="236" y="72"/>
                  <a:pt x="203" y="44"/>
                  <a:pt x="164" y="44"/>
                </a:cubicBezTo>
                <a:cubicBezTo>
                  <a:pt x="152" y="44"/>
                  <a:pt x="139" y="46"/>
                  <a:pt x="126" y="53"/>
                </a:cubicBezTo>
                <a:cubicBezTo>
                  <a:pt x="103" y="64"/>
                  <a:pt x="86" y="95"/>
                  <a:pt x="86" y="123"/>
                </a:cubicBezTo>
                <a:cubicBezTo>
                  <a:pt x="86" y="140"/>
                  <a:pt x="92" y="156"/>
                  <a:pt x="105" y="166"/>
                </a:cubicBezTo>
                <a:cubicBezTo>
                  <a:pt x="118" y="177"/>
                  <a:pt x="135" y="182"/>
                  <a:pt x="152" y="182"/>
                </a:cubicBezTo>
                <a:cubicBezTo>
                  <a:pt x="172" y="182"/>
                  <a:pt x="192" y="174"/>
                  <a:pt x="204" y="156"/>
                </a:cubicBezTo>
                <a:cubicBezTo>
                  <a:pt x="210" y="147"/>
                  <a:pt x="213" y="134"/>
                  <a:pt x="213" y="122"/>
                </a:cubicBezTo>
                <a:cubicBezTo>
                  <a:pt x="213" y="98"/>
                  <a:pt x="202" y="75"/>
                  <a:pt x="180" y="68"/>
                </a:cubicBezTo>
                <a:cubicBezTo>
                  <a:pt x="176" y="66"/>
                  <a:pt x="171" y="65"/>
                  <a:pt x="167" y="65"/>
                </a:cubicBezTo>
                <a:cubicBezTo>
                  <a:pt x="152" y="65"/>
                  <a:pt x="138" y="74"/>
                  <a:pt x="128" y="86"/>
                </a:cubicBezTo>
                <a:cubicBezTo>
                  <a:pt x="117" y="98"/>
                  <a:pt x="111" y="114"/>
                  <a:pt x="111" y="127"/>
                </a:cubicBezTo>
                <a:cubicBezTo>
                  <a:pt x="111" y="141"/>
                  <a:pt x="117" y="151"/>
                  <a:pt x="136" y="153"/>
                </a:cubicBezTo>
                <a:cubicBezTo>
                  <a:pt x="137" y="153"/>
                  <a:pt x="138" y="153"/>
                  <a:pt x="139" y="153"/>
                </a:cubicBezTo>
                <a:cubicBezTo>
                  <a:pt x="148" y="153"/>
                  <a:pt x="157" y="150"/>
                  <a:pt x="164" y="145"/>
                </a:cubicBezTo>
                <a:cubicBezTo>
                  <a:pt x="171" y="140"/>
                  <a:pt x="175" y="134"/>
                  <a:pt x="175" y="126"/>
                </a:cubicBezTo>
                <a:cubicBezTo>
                  <a:pt x="175" y="124"/>
                  <a:pt x="175" y="121"/>
                  <a:pt x="173" y="117"/>
                </a:cubicBezTo>
                <a:cubicBezTo>
                  <a:pt x="170" y="109"/>
                  <a:pt x="161" y="104"/>
                  <a:pt x="152" y="104"/>
                </a:cubicBezTo>
                <a:cubicBezTo>
                  <a:pt x="143" y="104"/>
                  <a:pt x="135" y="109"/>
                  <a:pt x="133" y="119"/>
                </a:cubicBezTo>
                <a:cubicBezTo>
                  <a:pt x="125" y="117"/>
                  <a:pt x="125" y="117"/>
                  <a:pt x="125" y="117"/>
                </a:cubicBezTo>
                <a:cubicBezTo>
                  <a:pt x="127" y="103"/>
                  <a:pt x="140" y="95"/>
                  <a:pt x="152" y="96"/>
                </a:cubicBezTo>
                <a:cubicBezTo>
                  <a:pt x="164" y="96"/>
                  <a:pt x="176" y="102"/>
                  <a:pt x="181" y="114"/>
                </a:cubicBezTo>
                <a:cubicBezTo>
                  <a:pt x="183" y="118"/>
                  <a:pt x="184" y="122"/>
                  <a:pt x="184" y="126"/>
                </a:cubicBezTo>
                <a:cubicBezTo>
                  <a:pt x="183" y="149"/>
                  <a:pt x="159" y="161"/>
                  <a:pt x="139" y="161"/>
                </a:cubicBezTo>
                <a:cubicBezTo>
                  <a:pt x="138" y="161"/>
                  <a:pt x="137" y="161"/>
                  <a:pt x="135" y="161"/>
                </a:cubicBezTo>
                <a:cubicBezTo>
                  <a:pt x="113" y="159"/>
                  <a:pt x="102" y="144"/>
                  <a:pt x="103" y="127"/>
                </a:cubicBezTo>
                <a:cubicBezTo>
                  <a:pt x="103" y="96"/>
                  <a:pt x="131" y="58"/>
                  <a:pt x="167" y="57"/>
                </a:cubicBezTo>
                <a:cubicBezTo>
                  <a:pt x="172" y="57"/>
                  <a:pt x="178" y="58"/>
                  <a:pt x="183" y="60"/>
                </a:cubicBezTo>
                <a:cubicBezTo>
                  <a:pt x="209" y="69"/>
                  <a:pt x="221" y="96"/>
                  <a:pt x="221" y="122"/>
                </a:cubicBezTo>
                <a:cubicBezTo>
                  <a:pt x="221" y="136"/>
                  <a:pt x="218" y="149"/>
                  <a:pt x="211" y="160"/>
                </a:cubicBezTo>
                <a:cubicBezTo>
                  <a:pt x="197" y="181"/>
                  <a:pt x="175" y="191"/>
                  <a:pt x="152" y="191"/>
                </a:cubicBezTo>
                <a:cubicBezTo>
                  <a:pt x="133" y="191"/>
                  <a:pt x="114" y="185"/>
                  <a:pt x="100" y="173"/>
                </a:cubicBezTo>
                <a:cubicBezTo>
                  <a:pt x="84" y="160"/>
                  <a:pt x="77" y="142"/>
                  <a:pt x="77" y="123"/>
                </a:cubicBezTo>
                <a:cubicBezTo>
                  <a:pt x="78" y="92"/>
                  <a:pt x="95" y="59"/>
                  <a:pt x="122" y="45"/>
                </a:cubicBezTo>
                <a:cubicBezTo>
                  <a:pt x="137" y="38"/>
                  <a:pt x="151" y="35"/>
                  <a:pt x="164" y="35"/>
                </a:cubicBezTo>
                <a:cubicBezTo>
                  <a:pt x="207" y="35"/>
                  <a:pt x="243" y="67"/>
                  <a:pt x="255" y="111"/>
                </a:cubicBezTo>
                <a:cubicBezTo>
                  <a:pt x="257" y="118"/>
                  <a:pt x="258" y="126"/>
                  <a:pt x="258" y="134"/>
                </a:cubicBezTo>
                <a:cubicBezTo>
                  <a:pt x="258" y="154"/>
                  <a:pt x="252" y="175"/>
                  <a:pt x="240" y="191"/>
                </a:cubicBezTo>
                <a:cubicBezTo>
                  <a:pt x="223" y="214"/>
                  <a:pt x="196" y="214"/>
                  <a:pt x="173" y="214"/>
                </a:cubicBezTo>
                <a:cubicBezTo>
                  <a:pt x="173" y="214"/>
                  <a:pt x="173" y="214"/>
                  <a:pt x="173" y="214"/>
                </a:cubicBezTo>
                <a:cubicBezTo>
                  <a:pt x="141" y="214"/>
                  <a:pt x="108" y="206"/>
                  <a:pt x="83" y="186"/>
                </a:cubicBezTo>
                <a:cubicBezTo>
                  <a:pt x="61" y="168"/>
                  <a:pt x="52" y="139"/>
                  <a:pt x="52" y="112"/>
                </a:cubicBezTo>
                <a:cubicBezTo>
                  <a:pt x="52" y="100"/>
                  <a:pt x="54" y="88"/>
                  <a:pt x="57" y="77"/>
                </a:cubicBezTo>
                <a:cubicBezTo>
                  <a:pt x="69" y="38"/>
                  <a:pt x="97" y="6"/>
                  <a:pt x="139" y="1"/>
                </a:cubicBezTo>
                <a:cubicBezTo>
                  <a:pt x="145" y="0"/>
                  <a:pt x="150" y="0"/>
                  <a:pt x="155" y="0"/>
                </a:cubicBezTo>
                <a:cubicBezTo>
                  <a:pt x="174" y="0"/>
                  <a:pt x="192" y="4"/>
                  <a:pt x="210" y="12"/>
                </a:cubicBezTo>
                <a:cubicBezTo>
                  <a:pt x="229" y="21"/>
                  <a:pt x="241" y="37"/>
                  <a:pt x="254" y="51"/>
                </a:cubicBezTo>
                <a:cubicBezTo>
                  <a:pt x="278" y="74"/>
                  <a:pt x="289" y="107"/>
                  <a:pt x="289" y="140"/>
                </a:cubicBezTo>
                <a:cubicBezTo>
                  <a:pt x="289" y="180"/>
                  <a:pt x="272" y="221"/>
                  <a:pt x="239" y="246"/>
                </a:cubicBezTo>
                <a:cubicBezTo>
                  <a:pt x="218" y="262"/>
                  <a:pt x="186" y="266"/>
                  <a:pt x="157" y="266"/>
                </a:cubicBezTo>
                <a:cubicBezTo>
                  <a:pt x="143" y="266"/>
                  <a:pt x="129" y="265"/>
                  <a:pt x="118" y="264"/>
                </a:cubicBezTo>
                <a:cubicBezTo>
                  <a:pt x="96" y="262"/>
                  <a:pt x="76" y="257"/>
                  <a:pt x="55" y="254"/>
                </a:cubicBezTo>
                <a:cubicBezTo>
                  <a:pt x="49" y="253"/>
                  <a:pt x="43" y="252"/>
                  <a:pt x="37" y="252"/>
                </a:cubicBezTo>
                <a:cubicBezTo>
                  <a:pt x="49" y="260"/>
                  <a:pt x="62" y="275"/>
                  <a:pt x="69" y="287"/>
                </a:cubicBezTo>
                <a:cubicBezTo>
                  <a:pt x="63" y="292"/>
                  <a:pt x="63" y="292"/>
                  <a:pt x="63" y="292"/>
                </a:cubicBezTo>
                <a:cubicBezTo>
                  <a:pt x="48" y="277"/>
                  <a:pt x="30" y="264"/>
                  <a:pt x="13" y="251"/>
                </a:cubicBezTo>
                <a:cubicBezTo>
                  <a:pt x="11" y="250"/>
                  <a:pt x="8" y="249"/>
                  <a:pt x="6" y="248"/>
                </a:cubicBezTo>
                <a:cubicBezTo>
                  <a:pt x="0" y="243"/>
                  <a:pt x="0" y="243"/>
                  <a:pt x="0" y="243"/>
                </a:cubicBezTo>
                <a:lnTo>
                  <a:pt x="7" y="240"/>
                </a:lnTo>
                <a:close/>
              </a:path>
            </a:pathLst>
          </a:custGeom>
          <a:solidFill>
            <a:srgbClr val="FFC000"/>
          </a:solidFill>
          <a:ln>
            <a:noFill/>
          </a:ln>
        </p:spPr>
        <p:txBody>
          <a:bodyPr vert="horz" wrap="square" lIns="68589" tIns="34295" rIns="68589" bIns="3429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方正卡通简体" panose="03000509000000000000" pitchFamily="65" charset="-122"/>
              <a:ea typeface="方正卡通简体" panose="03000509000000000000" pitchFamily="65" charset="-122"/>
              <a:sym typeface="方正卡通简体" panose="03000509000000000000" pitchFamily="65" charset="-122"/>
            </a:endParaRPr>
          </a:p>
        </p:txBody>
      </p:sp>
      <p:cxnSp>
        <p:nvCxnSpPr>
          <p:cNvPr id="5" name="直接连接符 4"/>
          <p:cNvCxnSpPr/>
          <p:nvPr/>
        </p:nvCxnSpPr>
        <p:spPr>
          <a:xfrm flipH="1">
            <a:off x="3617838" y="2193900"/>
            <a:ext cx="3241443" cy="1429191"/>
          </a:xfrm>
          <a:prstGeom prst="line">
            <a:avLst/>
          </a:prstGeom>
          <a:noFill/>
          <a:ln w="12700" cap="flat" cmpd="sng" algn="ctr">
            <a:solidFill>
              <a:srgbClr val="0070C0"/>
            </a:solidFill>
            <a:prstDash val="solid"/>
            <a:miter lim="800000"/>
          </a:ln>
          <a:effectLst/>
        </p:spPr>
      </p:cxnSp>
      <p:sp>
        <p:nvSpPr>
          <p:cNvPr id="7" name="Freeform 5"/>
          <p:cNvSpPr/>
          <p:nvPr/>
        </p:nvSpPr>
        <p:spPr bwMode="auto">
          <a:xfrm flipH="1">
            <a:off x="4985990" y="3057996"/>
            <a:ext cx="1129347" cy="1139305"/>
          </a:xfrm>
          <a:custGeom>
            <a:avLst/>
            <a:gdLst>
              <a:gd name="T0" fmla="*/ 49 w 289"/>
              <a:gd name="T1" fmla="*/ 232 h 292"/>
              <a:gd name="T2" fmla="*/ 69 w 289"/>
              <a:gd name="T3" fmla="*/ 223 h 292"/>
              <a:gd name="T4" fmla="*/ 70 w 289"/>
              <a:gd name="T5" fmla="*/ 221 h 292"/>
              <a:gd name="T6" fmla="*/ 70 w 289"/>
              <a:gd name="T7" fmla="*/ 221 h 292"/>
              <a:gd name="T8" fmla="*/ 74 w 289"/>
              <a:gd name="T9" fmla="*/ 223 h 292"/>
              <a:gd name="T10" fmla="*/ 78 w 289"/>
              <a:gd name="T11" fmla="*/ 223 h 292"/>
              <a:gd name="T12" fmla="*/ 51 w 289"/>
              <a:gd name="T13" fmla="*/ 240 h 292"/>
              <a:gd name="T14" fmla="*/ 56 w 289"/>
              <a:gd name="T15" fmla="*/ 245 h 292"/>
              <a:gd name="T16" fmla="*/ 157 w 289"/>
              <a:gd name="T17" fmla="*/ 258 h 292"/>
              <a:gd name="T18" fmla="*/ 280 w 289"/>
              <a:gd name="T19" fmla="*/ 140 h 292"/>
              <a:gd name="T20" fmla="*/ 206 w 289"/>
              <a:gd name="T21" fmla="*/ 20 h 292"/>
              <a:gd name="T22" fmla="*/ 140 w 289"/>
              <a:gd name="T23" fmla="*/ 9 h 292"/>
              <a:gd name="T24" fmla="*/ 61 w 289"/>
              <a:gd name="T25" fmla="*/ 112 h 292"/>
              <a:gd name="T26" fmla="*/ 173 w 289"/>
              <a:gd name="T27" fmla="*/ 206 h 292"/>
              <a:gd name="T28" fmla="*/ 233 w 289"/>
              <a:gd name="T29" fmla="*/ 186 h 292"/>
              <a:gd name="T30" fmla="*/ 247 w 289"/>
              <a:gd name="T31" fmla="*/ 113 h 292"/>
              <a:gd name="T32" fmla="*/ 126 w 289"/>
              <a:gd name="T33" fmla="*/ 53 h 292"/>
              <a:gd name="T34" fmla="*/ 105 w 289"/>
              <a:gd name="T35" fmla="*/ 166 h 292"/>
              <a:gd name="T36" fmla="*/ 204 w 289"/>
              <a:gd name="T37" fmla="*/ 156 h 292"/>
              <a:gd name="T38" fmla="*/ 180 w 289"/>
              <a:gd name="T39" fmla="*/ 68 h 292"/>
              <a:gd name="T40" fmla="*/ 128 w 289"/>
              <a:gd name="T41" fmla="*/ 86 h 292"/>
              <a:gd name="T42" fmla="*/ 136 w 289"/>
              <a:gd name="T43" fmla="*/ 153 h 292"/>
              <a:gd name="T44" fmla="*/ 164 w 289"/>
              <a:gd name="T45" fmla="*/ 145 h 292"/>
              <a:gd name="T46" fmla="*/ 173 w 289"/>
              <a:gd name="T47" fmla="*/ 117 h 292"/>
              <a:gd name="T48" fmla="*/ 133 w 289"/>
              <a:gd name="T49" fmla="*/ 119 h 292"/>
              <a:gd name="T50" fmla="*/ 152 w 289"/>
              <a:gd name="T51" fmla="*/ 96 h 292"/>
              <a:gd name="T52" fmla="*/ 184 w 289"/>
              <a:gd name="T53" fmla="*/ 126 h 292"/>
              <a:gd name="T54" fmla="*/ 135 w 289"/>
              <a:gd name="T55" fmla="*/ 161 h 292"/>
              <a:gd name="T56" fmla="*/ 167 w 289"/>
              <a:gd name="T57" fmla="*/ 57 h 292"/>
              <a:gd name="T58" fmla="*/ 221 w 289"/>
              <a:gd name="T59" fmla="*/ 122 h 292"/>
              <a:gd name="T60" fmla="*/ 152 w 289"/>
              <a:gd name="T61" fmla="*/ 191 h 292"/>
              <a:gd name="T62" fmla="*/ 77 w 289"/>
              <a:gd name="T63" fmla="*/ 123 h 292"/>
              <a:gd name="T64" fmla="*/ 164 w 289"/>
              <a:gd name="T65" fmla="*/ 35 h 292"/>
              <a:gd name="T66" fmla="*/ 258 w 289"/>
              <a:gd name="T67" fmla="*/ 134 h 292"/>
              <a:gd name="T68" fmla="*/ 173 w 289"/>
              <a:gd name="T69" fmla="*/ 214 h 292"/>
              <a:gd name="T70" fmla="*/ 83 w 289"/>
              <a:gd name="T71" fmla="*/ 186 h 292"/>
              <a:gd name="T72" fmla="*/ 57 w 289"/>
              <a:gd name="T73" fmla="*/ 77 h 292"/>
              <a:gd name="T74" fmla="*/ 155 w 289"/>
              <a:gd name="T75" fmla="*/ 0 h 292"/>
              <a:gd name="T76" fmla="*/ 254 w 289"/>
              <a:gd name="T77" fmla="*/ 51 h 292"/>
              <a:gd name="T78" fmla="*/ 239 w 289"/>
              <a:gd name="T79" fmla="*/ 246 h 292"/>
              <a:gd name="T80" fmla="*/ 118 w 289"/>
              <a:gd name="T81" fmla="*/ 264 h 292"/>
              <a:gd name="T82" fmla="*/ 37 w 289"/>
              <a:gd name="T83" fmla="*/ 252 h 292"/>
              <a:gd name="T84" fmla="*/ 63 w 289"/>
              <a:gd name="T85" fmla="*/ 292 h 292"/>
              <a:gd name="T86" fmla="*/ 6 w 289"/>
              <a:gd name="T87" fmla="*/ 248 h 292"/>
              <a:gd name="T88" fmla="*/ 7 w 289"/>
              <a:gd name="T89" fmla="*/ 24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9" h="292">
                <a:moveTo>
                  <a:pt x="7" y="240"/>
                </a:moveTo>
                <a:cubicBezTo>
                  <a:pt x="21" y="236"/>
                  <a:pt x="36" y="237"/>
                  <a:pt x="49" y="232"/>
                </a:cubicBezTo>
                <a:cubicBezTo>
                  <a:pt x="51" y="232"/>
                  <a:pt x="57" y="229"/>
                  <a:pt x="63" y="226"/>
                </a:cubicBezTo>
                <a:cubicBezTo>
                  <a:pt x="65" y="225"/>
                  <a:pt x="67" y="224"/>
                  <a:pt x="69" y="223"/>
                </a:cubicBezTo>
                <a:cubicBezTo>
                  <a:pt x="70" y="222"/>
                  <a:pt x="70" y="222"/>
                  <a:pt x="70" y="221"/>
                </a:cubicBezTo>
                <a:cubicBezTo>
                  <a:pt x="70" y="221"/>
                  <a:pt x="70" y="221"/>
                  <a:pt x="70" y="221"/>
                </a:cubicBezTo>
                <a:cubicBezTo>
                  <a:pt x="70" y="221"/>
                  <a:pt x="70" y="221"/>
                  <a:pt x="70" y="221"/>
                </a:cubicBezTo>
                <a:cubicBezTo>
                  <a:pt x="70" y="221"/>
                  <a:pt x="70" y="221"/>
                  <a:pt x="70" y="221"/>
                </a:cubicBezTo>
                <a:cubicBezTo>
                  <a:pt x="72" y="223"/>
                  <a:pt x="72" y="223"/>
                  <a:pt x="72" y="223"/>
                </a:cubicBezTo>
                <a:cubicBezTo>
                  <a:pt x="74" y="223"/>
                  <a:pt x="74" y="223"/>
                  <a:pt x="74" y="223"/>
                </a:cubicBezTo>
                <a:cubicBezTo>
                  <a:pt x="77" y="220"/>
                  <a:pt x="77" y="220"/>
                  <a:pt x="77" y="220"/>
                </a:cubicBezTo>
                <a:cubicBezTo>
                  <a:pt x="78" y="221"/>
                  <a:pt x="78" y="223"/>
                  <a:pt x="78" y="223"/>
                </a:cubicBezTo>
                <a:cubicBezTo>
                  <a:pt x="78" y="227"/>
                  <a:pt x="76" y="228"/>
                  <a:pt x="74" y="229"/>
                </a:cubicBezTo>
                <a:cubicBezTo>
                  <a:pt x="68" y="234"/>
                  <a:pt x="57" y="239"/>
                  <a:pt x="51" y="240"/>
                </a:cubicBezTo>
                <a:cubicBezTo>
                  <a:pt x="46" y="242"/>
                  <a:pt x="41" y="243"/>
                  <a:pt x="36" y="244"/>
                </a:cubicBezTo>
                <a:cubicBezTo>
                  <a:pt x="43" y="244"/>
                  <a:pt x="50" y="245"/>
                  <a:pt x="56" y="245"/>
                </a:cubicBezTo>
                <a:cubicBezTo>
                  <a:pt x="77" y="248"/>
                  <a:pt x="98" y="254"/>
                  <a:pt x="119" y="256"/>
                </a:cubicBezTo>
                <a:cubicBezTo>
                  <a:pt x="130" y="257"/>
                  <a:pt x="143" y="258"/>
                  <a:pt x="157" y="258"/>
                </a:cubicBezTo>
                <a:cubicBezTo>
                  <a:pt x="185" y="258"/>
                  <a:pt x="215" y="254"/>
                  <a:pt x="234" y="239"/>
                </a:cubicBezTo>
                <a:cubicBezTo>
                  <a:pt x="264" y="216"/>
                  <a:pt x="280" y="178"/>
                  <a:pt x="280" y="140"/>
                </a:cubicBezTo>
                <a:cubicBezTo>
                  <a:pt x="280" y="109"/>
                  <a:pt x="270" y="78"/>
                  <a:pt x="248" y="56"/>
                </a:cubicBezTo>
                <a:cubicBezTo>
                  <a:pt x="234" y="42"/>
                  <a:pt x="223" y="27"/>
                  <a:pt x="206" y="20"/>
                </a:cubicBezTo>
                <a:cubicBezTo>
                  <a:pt x="189" y="12"/>
                  <a:pt x="173" y="8"/>
                  <a:pt x="155" y="8"/>
                </a:cubicBezTo>
                <a:cubicBezTo>
                  <a:pt x="150" y="8"/>
                  <a:pt x="146" y="8"/>
                  <a:pt x="140" y="9"/>
                </a:cubicBezTo>
                <a:cubicBezTo>
                  <a:pt x="101" y="14"/>
                  <a:pt x="77" y="42"/>
                  <a:pt x="65" y="80"/>
                </a:cubicBezTo>
                <a:cubicBezTo>
                  <a:pt x="62" y="90"/>
                  <a:pt x="61" y="101"/>
                  <a:pt x="61" y="112"/>
                </a:cubicBezTo>
                <a:cubicBezTo>
                  <a:pt x="61" y="138"/>
                  <a:pt x="69" y="164"/>
                  <a:pt x="88" y="179"/>
                </a:cubicBezTo>
                <a:cubicBezTo>
                  <a:pt x="111" y="198"/>
                  <a:pt x="143" y="206"/>
                  <a:pt x="173" y="206"/>
                </a:cubicBezTo>
                <a:cubicBezTo>
                  <a:pt x="173" y="206"/>
                  <a:pt x="173" y="206"/>
                  <a:pt x="173" y="206"/>
                </a:cubicBezTo>
                <a:cubicBezTo>
                  <a:pt x="197" y="206"/>
                  <a:pt x="219" y="205"/>
                  <a:pt x="233" y="186"/>
                </a:cubicBezTo>
                <a:cubicBezTo>
                  <a:pt x="244" y="172"/>
                  <a:pt x="250" y="152"/>
                  <a:pt x="250" y="134"/>
                </a:cubicBezTo>
                <a:cubicBezTo>
                  <a:pt x="250" y="127"/>
                  <a:pt x="249" y="120"/>
                  <a:pt x="247" y="113"/>
                </a:cubicBezTo>
                <a:cubicBezTo>
                  <a:pt x="236" y="72"/>
                  <a:pt x="203" y="44"/>
                  <a:pt x="164" y="44"/>
                </a:cubicBezTo>
                <a:cubicBezTo>
                  <a:pt x="152" y="44"/>
                  <a:pt x="139" y="46"/>
                  <a:pt x="126" y="53"/>
                </a:cubicBezTo>
                <a:cubicBezTo>
                  <a:pt x="103" y="64"/>
                  <a:pt x="86" y="95"/>
                  <a:pt x="86" y="123"/>
                </a:cubicBezTo>
                <a:cubicBezTo>
                  <a:pt x="86" y="140"/>
                  <a:pt x="92" y="156"/>
                  <a:pt x="105" y="166"/>
                </a:cubicBezTo>
                <a:cubicBezTo>
                  <a:pt x="118" y="177"/>
                  <a:pt x="135" y="182"/>
                  <a:pt x="152" y="182"/>
                </a:cubicBezTo>
                <a:cubicBezTo>
                  <a:pt x="172" y="182"/>
                  <a:pt x="192" y="174"/>
                  <a:pt x="204" y="156"/>
                </a:cubicBezTo>
                <a:cubicBezTo>
                  <a:pt x="210" y="147"/>
                  <a:pt x="213" y="134"/>
                  <a:pt x="213" y="122"/>
                </a:cubicBezTo>
                <a:cubicBezTo>
                  <a:pt x="213" y="98"/>
                  <a:pt x="202" y="75"/>
                  <a:pt x="180" y="68"/>
                </a:cubicBezTo>
                <a:cubicBezTo>
                  <a:pt x="176" y="66"/>
                  <a:pt x="171" y="65"/>
                  <a:pt x="167" y="65"/>
                </a:cubicBezTo>
                <a:cubicBezTo>
                  <a:pt x="152" y="65"/>
                  <a:pt x="138" y="74"/>
                  <a:pt x="128" y="86"/>
                </a:cubicBezTo>
                <a:cubicBezTo>
                  <a:pt x="117" y="98"/>
                  <a:pt x="111" y="114"/>
                  <a:pt x="111" y="127"/>
                </a:cubicBezTo>
                <a:cubicBezTo>
                  <a:pt x="111" y="141"/>
                  <a:pt x="117" y="151"/>
                  <a:pt x="136" y="153"/>
                </a:cubicBezTo>
                <a:cubicBezTo>
                  <a:pt x="137" y="153"/>
                  <a:pt x="138" y="153"/>
                  <a:pt x="139" y="153"/>
                </a:cubicBezTo>
                <a:cubicBezTo>
                  <a:pt x="148" y="153"/>
                  <a:pt x="157" y="150"/>
                  <a:pt x="164" y="145"/>
                </a:cubicBezTo>
                <a:cubicBezTo>
                  <a:pt x="171" y="140"/>
                  <a:pt x="175" y="134"/>
                  <a:pt x="175" y="126"/>
                </a:cubicBezTo>
                <a:cubicBezTo>
                  <a:pt x="175" y="124"/>
                  <a:pt x="175" y="121"/>
                  <a:pt x="173" y="117"/>
                </a:cubicBezTo>
                <a:cubicBezTo>
                  <a:pt x="170" y="109"/>
                  <a:pt x="161" y="104"/>
                  <a:pt x="152" y="104"/>
                </a:cubicBezTo>
                <a:cubicBezTo>
                  <a:pt x="143" y="104"/>
                  <a:pt x="135" y="109"/>
                  <a:pt x="133" y="119"/>
                </a:cubicBezTo>
                <a:cubicBezTo>
                  <a:pt x="125" y="117"/>
                  <a:pt x="125" y="117"/>
                  <a:pt x="125" y="117"/>
                </a:cubicBezTo>
                <a:cubicBezTo>
                  <a:pt x="127" y="103"/>
                  <a:pt x="140" y="95"/>
                  <a:pt x="152" y="96"/>
                </a:cubicBezTo>
                <a:cubicBezTo>
                  <a:pt x="164" y="96"/>
                  <a:pt x="176" y="102"/>
                  <a:pt x="181" y="114"/>
                </a:cubicBezTo>
                <a:cubicBezTo>
                  <a:pt x="183" y="118"/>
                  <a:pt x="184" y="122"/>
                  <a:pt x="184" y="126"/>
                </a:cubicBezTo>
                <a:cubicBezTo>
                  <a:pt x="183" y="149"/>
                  <a:pt x="159" y="161"/>
                  <a:pt x="139" y="161"/>
                </a:cubicBezTo>
                <a:cubicBezTo>
                  <a:pt x="138" y="161"/>
                  <a:pt x="137" y="161"/>
                  <a:pt x="135" y="161"/>
                </a:cubicBezTo>
                <a:cubicBezTo>
                  <a:pt x="113" y="159"/>
                  <a:pt x="102" y="144"/>
                  <a:pt x="103" y="127"/>
                </a:cubicBezTo>
                <a:cubicBezTo>
                  <a:pt x="103" y="96"/>
                  <a:pt x="131" y="58"/>
                  <a:pt x="167" y="57"/>
                </a:cubicBezTo>
                <a:cubicBezTo>
                  <a:pt x="172" y="57"/>
                  <a:pt x="178" y="58"/>
                  <a:pt x="183" y="60"/>
                </a:cubicBezTo>
                <a:cubicBezTo>
                  <a:pt x="209" y="69"/>
                  <a:pt x="221" y="96"/>
                  <a:pt x="221" y="122"/>
                </a:cubicBezTo>
                <a:cubicBezTo>
                  <a:pt x="221" y="136"/>
                  <a:pt x="218" y="149"/>
                  <a:pt x="211" y="160"/>
                </a:cubicBezTo>
                <a:cubicBezTo>
                  <a:pt x="197" y="181"/>
                  <a:pt x="175" y="191"/>
                  <a:pt x="152" y="191"/>
                </a:cubicBezTo>
                <a:cubicBezTo>
                  <a:pt x="133" y="191"/>
                  <a:pt x="114" y="185"/>
                  <a:pt x="100" y="173"/>
                </a:cubicBezTo>
                <a:cubicBezTo>
                  <a:pt x="84" y="160"/>
                  <a:pt x="77" y="142"/>
                  <a:pt x="77" y="123"/>
                </a:cubicBezTo>
                <a:cubicBezTo>
                  <a:pt x="78" y="92"/>
                  <a:pt x="95" y="59"/>
                  <a:pt x="122" y="45"/>
                </a:cubicBezTo>
                <a:cubicBezTo>
                  <a:pt x="137" y="38"/>
                  <a:pt x="151" y="35"/>
                  <a:pt x="164" y="35"/>
                </a:cubicBezTo>
                <a:cubicBezTo>
                  <a:pt x="207" y="35"/>
                  <a:pt x="243" y="67"/>
                  <a:pt x="255" y="111"/>
                </a:cubicBezTo>
                <a:cubicBezTo>
                  <a:pt x="257" y="118"/>
                  <a:pt x="258" y="126"/>
                  <a:pt x="258" y="134"/>
                </a:cubicBezTo>
                <a:cubicBezTo>
                  <a:pt x="258" y="154"/>
                  <a:pt x="252" y="175"/>
                  <a:pt x="240" y="191"/>
                </a:cubicBezTo>
                <a:cubicBezTo>
                  <a:pt x="223" y="214"/>
                  <a:pt x="196" y="214"/>
                  <a:pt x="173" y="214"/>
                </a:cubicBezTo>
                <a:cubicBezTo>
                  <a:pt x="173" y="214"/>
                  <a:pt x="173" y="214"/>
                  <a:pt x="173" y="214"/>
                </a:cubicBezTo>
                <a:cubicBezTo>
                  <a:pt x="141" y="214"/>
                  <a:pt x="108" y="206"/>
                  <a:pt x="83" y="186"/>
                </a:cubicBezTo>
                <a:cubicBezTo>
                  <a:pt x="61" y="168"/>
                  <a:pt x="52" y="139"/>
                  <a:pt x="52" y="112"/>
                </a:cubicBezTo>
                <a:cubicBezTo>
                  <a:pt x="52" y="100"/>
                  <a:pt x="54" y="88"/>
                  <a:pt x="57" y="77"/>
                </a:cubicBezTo>
                <a:cubicBezTo>
                  <a:pt x="69" y="38"/>
                  <a:pt x="97" y="6"/>
                  <a:pt x="139" y="1"/>
                </a:cubicBezTo>
                <a:cubicBezTo>
                  <a:pt x="145" y="0"/>
                  <a:pt x="150" y="0"/>
                  <a:pt x="155" y="0"/>
                </a:cubicBezTo>
                <a:cubicBezTo>
                  <a:pt x="174" y="0"/>
                  <a:pt x="192" y="4"/>
                  <a:pt x="210" y="12"/>
                </a:cubicBezTo>
                <a:cubicBezTo>
                  <a:pt x="229" y="21"/>
                  <a:pt x="241" y="37"/>
                  <a:pt x="254" y="51"/>
                </a:cubicBezTo>
                <a:cubicBezTo>
                  <a:pt x="278" y="74"/>
                  <a:pt x="289" y="107"/>
                  <a:pt x="289" y="140"/>
                </a:cubicBezTo>
                <a:cubicBezTo>
                  <a:pt x="289" y="180"/>
                  <a:pt x="272" y="221"/>
                  <a:pt x="239" y="246"/>
                </a:cubicBezTo>
                <a:cubicBezTo>
                  <a:pt x="218" y="262"/>
                  <a:pt x="186" y="266"/>
                  <a:pt x="157" y="266"/>
                </a:cubicBezTo>
                <a:cubicBezTo>
                  <a:pt x="143" y="266"/>
                  <a:pt x="129" y="265"/>
                  <a:pt x="118" y="264"/>
                </a:cubicBezTo>
                <a:cubicBezTo>
                  <a:pt x="96" y="262"/>
                  <a:pt x="76" y="257"/>
                  <a:pt x="55" y="254"/>
                </a:cubicBezTo>
                <a:cubicBezTo>
                  <a:pt x="49" y="253"/>
                  <a:pt x="43" y="252"/>
                  <a:pt x="37" y="252"/>
                </a:cubicBezTo>
                <a:cubicBezTo>
                  <a:pt x="49" y="260"/>
                  <a:pt x="62" y="275"/>
                  <a:pt x="69" y="287"/>
                </a:cubicBezTo>
                <a:cubicBezTo>
                  <a:pt x="63" y="292"/>
                  <a:pt x="63" y="292"/>
                  <a:pt x="63" y="292"/>
                </a:cubicBezTo>
                <a:cubicBezTo>
                  <a:pt x="48" y="277"/>
                  <a:pt x="30" y="264"/>
                  <a:pt x="13" y="251"/>
                </a:cubicBezTo>
                <a:cubicBezTo>
                  <a:pt x="11" y="250"/>
                  <a:pt x="8" y="249"/>
                  <a:pt x="6" y="248"/>
                </a:cubicBezTo>
                <a:cubicBezTo>
                  <a:pt x="0" y="243"/>
                  <a:pt x="0" y="243"/>
                  <a:pt x="0" y="243"/>
                </a:cubicBezTo>
                <a:lnTo>
                  <a:pt x="7" y="240"/>
                </a:lnTo>
                <a:close/>
              </a:path>
            </a:pathLst>
          </a:custGeom>
          <a:solidFill>
            <a:srgbClr val="009999"/>
          </a:solidFill>
          <a:ln>
            <a:noFill/>
          </a:ln>
        </p:spPr>
        <p:txBody>
          <a:bodyPr vert="horz" wrap="square" lIns="68589" tIns="34295" rIns="68589" bIns="34295"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方正卡通简体" panose="03000509000000000000" pitchFamily="65" charset="-122"/>
              <a:ea typeface="方正卡通简体" panose="03000509000000000000" pitchFamily="65" charset="-122"/>
              <a:sym typeface="方正卡通简体" panose="03000509000000000000" pitchFamily="65" charset="-122"/>
            </a:endParaRPr>
          </a:p>
        </p:txBody>
      </p:sp>
      <p:sp>
        <p:nvSpPr>
          <p:cNvPr id="8" name="Rectangle 47"/>
          <p:cNvSpPr/>
          <p:nvPr/>
        </p:nvSpPr>
        <p:spPr>
          <a:xfrm>
            <a:off x="1457598" y="1545828"/>
            <a:ext cx="2448272" cy="276999"/>
          </a:xfrm>
          <a:prstGeom prst="rect">
            <a:avLst/>
          </a:prstGeom>
        </p:spPr>
        <p:txBody>
          <a:bodyPr wrap="square" lIns="0" tIns="0" rIns="0" bIns="0">
            <a:spAutoFit/>
          </a:bodyPr>
          <a:lstStyle/>
          <a:p>
            <a:r>
              <a:rPr lang="zh-CN" altLang="en-US" dirty="0" smtClean="0">
                <a:solidFill>
                  <a:srgbClr val="002685"/>
                </a:solidFill>
                <a:latin typeface="微软雅黑" panose="020B0503020204020204" charset="-122"/>
                <a:ea typeface="微软雅黑" panose="020B0503020204020204" charset="-122"/>
                <a:sym typeface="+mn-ea"/>
              </a:rPr>
              <a:t>了解常用软件配置管理</a:t>
            </a:r>
            <a:endParaRPr lang="zh-CN" altLang="en-US" dirty="0" smtClean="0">
              <a:solidFill>
                <a:srgbClr val="002685"/>
              </a:solidFill>
              <a:latin typeface="微软雅黑" panose="020B0503020204020204" charset="-122"/>
              <a:ea typeface="微软雅黑" panose="020B0503020204020204" charset="-122"/>
              <a:sym typeface="方正卡通简体" panose="03000509000000000000" pitchFamily="65" charset="-122"/>
            </a:endParaRPr>
          </a:p>
        </p:txBody>
      </p:sp>
      <p:sp>
        <p:nvSpPr>
          <p:cNvPr id="9" name="Rectangle 47"/>
          <p:cNvSpPr/>
          <p:nvPr/>
        </p:nvSpPr>
        <p:spPr>
          <a:xfrm>
            <a:off x="6279614" y="3839051"/>
            <a:ext cx="3456384" cy="276999"/>
          </a:xfrm>
          <a:prstGeom prst="rect">
            <a:avLst/>
          </a:prstGeom>
        </p:spPr>
        <p:txBody>
          <a:bodyPr wrap="square" lIns="0" tIns="0" rIns="0" bIns="0">
            <a:spAutoFit/>
          </a:bodyPr>
          <a:lstStyle/>
          <a:p>
            <a:r>
              <a:rPr lang="zh-CN" altLang="en-US" dirty="0" smtClean="0">
                <a:solidFill>
                  <a:srgbClr val="002685"/>
                </a:solidFill>
                <a:latin typeface="微软雅黑" panose="020B0503020204020204" charset="-122"/>
                <a:ea typeface="微软雅黑" panose="020B0503020204020204" charset="-122"/>
              </a:rPr>
              <a:t>掌握业界最流行的版本控制工具</a:t>
            </a:r>
            <a:endParaRPr lang="zh-CN" altLang="en-US" dirty="0" smtClean="0">
              <a:solidFill>
                <a:srgbClr val="002685"/>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3704" y="236116"/>
            <a:ext cx="9218260" cy="430887"/>
          </a:xfrm>
          <a:prstGeom prst="rect">
            <a:avLst/>
          </a:prstGeom>
        </p:spPr>
        <p:txBody>
          <a:bodyPr vert="horz" wrap="square" lIns="0" tIns="0" rIns="0" bIns="0" rtlCol="0">
            <a:spAutoFit/>
          </a:bodyPr>
          <a:lstStyle/>
          <a:p>
            <a:pPr marL="12700">
              <a:lnSpc>
                <a:spcPct val="100000"/>
              </a:lnSpc>
            </a:pPr>
            <a:r>
              <a:rPr dirty="0"/>
              <a:t>软件配置管理</a:t>
            </a:r>
            <a:endParaRPr dirty="0"/>
          </a:p>
        </p:txBody>
      </p:sp>
      <p:sp>
        <p:nvSpPr>
          <p:cNvPr id="3" name="object 3"/>
          <p:cNvSpPr txBox="1"/>
          <p:nvPr/>
        </p:nvSpPr>
        <p:spPr>
          <a:xfrm>
            <a:off x="238688" y="1013732"/>
            <a:ext cx="9729200" cy="1733487"/>
          </a:xfrm>
          <a:prstGeom prst="rect">
            <a:avLst/>
          </a:prstGeom>
          <a:noFill/>
          <a:extLst>
            <a:ext uri="{909E8E84-426E-40DD-AFC4-6F175D3DCCD1}">
              <a14:hiddenFill xmlns:a14="http://schemas.microsoft.com/office/drawing/2010/main">
                <a:solidFill>
                  <a:srgbClr val="ECEBEB"/>
                </a:solidFill>
              </a14:hiddenFill>
            </a:ext>
          </a:extLst>
        </p:spPr>
        <p:txBody>
          <a:bodyPr vert="horz" wrap="square" lIns="0" tIns="75247" rIns="0" bIns="107950" rtlCol="0">
            <a:spAutoFit/>
          </a:bodyPr>
          <a:lstStyle/>
          <a:p>
            <a:pPr marL="251460" marR="236220">
              <a:lnSpc>
                <a:spcPct val="129000"/>
              </a:lnSpc>
              <a:spcBef>
                <a:spcPts val="790"/>
              </a:spcBef>
            </a:pPr>
            <a:r>
              <a:rPr sz="2600" b="1" spc="10" dirty="0">
                <a:solidFill>
                  <a:srgbClr val="0033CC"/>
                </a:solidFill>
                <a:latin typeface="微软雅黑" panose="020B0503020204020204" charset="-122"/>
                <a:cs typeface="微软雅黑" panose="020B0503020204020204" charset="-122"/>
              </a:rPr>
              <a:t>软件配置管理</a:t>
            </a:r>
            <a:r>
              <a:rPr sz="2600" b="1" spc="10" dirty="0">
                <a:solidFill>
                  <a:schemeClr val="tx2">
                    <a:lumMod val="50000"/>
                  </a:schemeClr>
                </a:solidFill>
                <a:latin typeface="微软雅黑" panose="020B0503020204020204" charset="-122"/>
                <a:cs typeface="微软雅黑" panose="020B0503020204020204" charset="-122"/>
              </a:rPr>
              <a:t>是一种标识、组织和控制修改的技术，它作用于整个软件生命</a:t>
            </a:r>
            <a:r>
              <a:rPr sz="2600" b="1" dirty="0">
                <a:solidFill>
                  <a:schemeClr val="tx2">
                    <a:lumMod val="50000"/>
                  </a:schemeClr>
                </a:solidFill>
                <a:latin typeface="微软雅黑" panose="020B0503020204020204" charset="-122"/>
                <a:cs typeface="微软雅黑" panose="020B0503020204020204" charset="-122"/>
              </a:rPr>
              <a:t>周期，其目的是使错误达到最小并最有效地提高生产率。</a:t>
            </a:r>
            <a:endParaRPr sz="2600" b="1" dirty="0">
              <a:solidFill>
                <a:schemeClr val="tx2">
                  <a:lumMod val="50000"/>
                </a:schemeClr>
              </a:solidFill>
              <a:latin typeface="微软雅黑" panose="020B0503020204020204" charset="-122"/>
              <a:cs typeface="微软雅黑" panose="020B0503020204020204" charset="-122"/>
            </a:endParaRPr>
          </a:p>
        </p:txBody>
      </p:sp>
      <p:sp>
        <p:nvSpPr>
          <p:cNvPr id="4" name="object 4"/>
          <p:cNvSpPr txBox="1"/>
          <p:nvPr/>
        </p:nvSpPr>
        <p:spPr>
          <a:xfrm>
            <a:off x="512288" y="2488116"/>
            <a:ext cx="9229737" cy="2202654"/>
          </a:xfrm>
          <a:prstGeom prst="rect">
            <a:avLst/>
          </a:prstGeom>
        </p:spPr>
        <p:txBody>
          <a:bodyPr vert="horz" wrap="square" lIns="0" tIns="0" rIns="0" bIns="0" rtlCol="0">
            <a:spAutoFit/>
          </a:bodyPr>
          <a:lstStyle/>
          <a:p>
            <a:pPr marL="12700" defTabSz="0">
              <a:lnSpc>
                <a:spcPct val="100000"/>
              </a:lnSpc>
              <a:tabLst>
                <a:tab pos="377190" algn="l"/>
              </a:tabLst>
            </a:pPr>
            <a:r>
              <a:rPr sz="2400" b="1" dirty="0">
                <a:solidFill>
                  <a:schemeClr val="tx2">
                    <a:lumMod val="50000"/>
                  </a:schemeClr>
                </a:solidFill>
                <a:latin typeface="Arial" panose="020B0604020202020204"/>
                <a:cs typeface="Arial" panose="020B0604020202020204"/>
              </a:rPr>
              <a:t>•	</a:t>
            </a:r>
            <a:r>
              <a:rPr sz="2400" b="1" dirty="0">
                <a:solidFill>
                  <a:schemeClr val="tx2">
                    <a:lumMod val="50000"/>
                  </a:schemeClr>
                </a:solidFill>
                <a:latin typeface="微软雅黑" panose="020B0503020204020204" charset="-122"/>
                <a:cs typeface="微软雅黑" panose="020B0503020204020204" charset="-122"/>
              </a:rPr>
              <a:t>记录软件产品的演化过程</a:t>
            </a:r>
            <a:endParaRPr sz="2400" b="1" dirty="0">
              <a:solidFill>
                <a:schemeClr val="tx2">
                  <a:lumMod val="50000"/>
                </a:schemeClr>
              </a:solidFill>
              <a:latin typeface="微软雅黑" panose="020B0503020204020204" charset="-122"/>
              <a:cs typeface="微软雅黑" panose="020B0503020204020204" charset="-122"/>
            </a:endParaRPr>
          </a:p>
          <a:p>
            <a:pPr marL="381000" marR="5080" indent="-368300" defTabSz="0">
              <a:lnSpc>
                <a:spcPct val="140000"/>
              </a:lnSpc>
              <a:spcBef>
                <a:spcPts val="1095"/>
              </a:spcBef>
              <a:tabLst>
                <a:tab pos="379730" algn="l"/>
              </a:tabLst>
            </a:pPr>
            <a:r>
              <a:rPr sz="2400" b="1" dirty="0">
                <a:solidFill>
                  <a:schemeClr val="tx2">
                    <a:lumMod val="50000"/>
                  </a:schemeClr>
                </a:solidFill>
                <a:latin typeface="Arial" panose="020B0604020202020204"/>
                <a:cs typeface="Arial" panose="020B0604020202020204"/>
              </a:rPr>
              <a:t>•	</a:t>
            </a:r>
            <a:r>
              <a:rPr sz="2400" b="1" spc="30" dirty="0">
                <a:solidFill>
                  <a:schemeClr val="tx2">
                    <a:lumMod val="50000"/>
                  </a:schemeClr>
                </a:solidFill>
                <a:latin typeface="微软雅黑" panose="020B0503020204020204" charset="-122"/>
                <a:cs typeface="微软雅黑" panose="020B0503020204020204" charset="-122"/>
              </a:rPr>
              <a:t>确保开发人员在软件生命周期的每一个阶段  </a:t>
            </a:r>
            <a:r>
              <a:rPr sz="2400" b="1" dirty="0">
                <a:solidFill>
                  <a:schemeClr val="tx2">
                    <a:lumMod val="50000"/>
                  </a:schemeClr>
                </a:solidFill>
                <a:latin typeface="微软雅黑" panose="020B0503020204020204" charset="-122"/>
                <a:cs typeface="微软雅黑" panose="020B0503020204020204" charset="-122"/>
              </a:rPr>
              <a:t>都可以获得精确的产品配置</a:t>
            </a:r>
            <a:endParaRPr sz="2400" b="1" dirty="0">
              <a:solidFill>
                <a:schemeClr val="tx2">
                  <a:lumMod val="50000"/>
                </a:schemeClr>
              </a:solidFill>
              <a:latin typeface="微软雅黑" panose="020B0503020204020204" charset="-122"/>
              <a:cs typeface="微软雅黑" panose="020B0503020204020204" charset="-122"/>
            </a:endParaRPr>
          </a:p>
          <a:p>
            <a:pPr marL="381000" marR="5080" indent="-368300" defTabSz="0">
              <a:lnSpc>
                <a:spcPct val="140000"/>
              </a:lnSpc>
              <a:spcBef>
                <a:spcPts val="1095"/>
              </a:spcBef>
              <a:tabLst>
                <a:tab pos="379730" algn="l"/>
              </a:tabLst>
            </a:pPr>
            <a:r>
              <a:rPr sz="2400" b="1" dirty="0">
                <a:solidFill>
                  <a:schemeClr val="tx2">
                    <a:lumMod val="50000"/>
                  </a:schemeClr>
                </a:solidFill>
                <a:latin typeface="Arial" panose="020B0604020202020204"/>
                <a:cs typeface="Arial" panose="020B0604020202020204"/>
              </a:rPr>
              <a:t>•	</a:t>
            </a:r>
            <a:r>
              <a:rPr sz="2400" b="1" dirty="0">
                <a:solidFill>
                  <a:schemeClr val="tx2">
                    <a:lumMod val="50000"/>
                  </a:schemeClr>
                </a:solidFill>
                <a:latin typeface="微软雅黑" panose="020B0503020204020204" charset="-122"/>
                <a:cs typeface="微软雅黑" panose="020B0503020204020204" charset="-122"/>
              </a:rPr>
              <a:t>保证软件产品的完整性、一致性和可追溯性</a:t>
            </a:r>
            <a:endParaRPr sz="2400" b="1" dirty="0">
              <a:solidFill>
                <a:schemeClr val="tx2">
                  <a:lumMod val="50000"/>
                </a:schemeClr>
              </a:solidFill>
              <a:latin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3704" y="236116"/>
            <a:ext cx="9218260" cy="430887"/>
          </a:xfrm>
          <a:prstGeom prst="rect">
            <a:avLst/>
          </a:prstGeom>
        </p:spPr>
        <p:txBody>
          <a:bodyPr vert="horz" wrap="square" lIns="0" tIns="0" rIns="0" bIns="0" rtlCol="0">
            <a:spAutoFit/>
          </a:bodyPr>
          <a:lstStyle/>
          <a:p>
            <a:pPr marL="12700">
              <a:lnSpc>
                <a:spcPct val="100000"/>
              </a:lnSpc>
            </a:pPr>
            <a:r>
              <a:rPr dirty="0"/>
              <a:t>软件配置管理工具</a:t>
            </a:r>
            <a:endParaRPr dirty="0"/>
          </a:p>
        </p:txBody>
      </p:sp>
      <p:grpSp>
        <p:nvGrpSpPr>
          <p:cNvPr id="3" name="组合 19"/>
          <p:cNvGrpSpPr/>
          <p:nvPr/>
        </p:nvGrpSpPr>
        <p:grpSpPr>
          <a:xfrm>
            <a:off x="277163" y="1447085"/>
            <a:ext cx="9667925" cy="3659112"/>
            <a:chOff x="1606" y="2612"/>
            <a:chExt cx="16137" cy="7456"/>
          </a:xfrm>
        </p:grpSpPr>
        <p:sp>
          <p:nvSpPr>
            <p:cNvPr id="21" name="object 3"/>
            <p:cNvSpPr/>
            <p:nvPr/>
          </p:nvSpPr>
          <p:spPr>
            <a:xfrm>
              <a:off x="3083" y="3084"/>
              <a:ext cx="129" cy="1682"/>
            </a:xfrm>
            <a:custGeom>
              <a:avLst/>
              <a:gdLst/>
              <a:ahLst/>
              <a:cxnLst/>
              <a:rect l="l" t="t" r="r" b="b"/>
              <a:pathLst>
                <a:path w="81914" h="1068070">
                  <a:moveTo>
                    <a:pt x="81838" y="0"/>
                  </a:moveTo>
                  <a:lnTo>
                    <a:pt x="0" y="81838"/>
                  </a:lnTo>
                  <a:lnTo>
                    <a:pt x="0" y="1067904"/>
                  </a:lnTo>
                  <a:lnTo>
                    <a:pt x="81838" y="986066"/>
                  </a:lnTo>
                  <a:lnTo>
                    <a:pt x="81838" y="0"/>
                  </a:lnTo>
                  <a:close/>
                </a:path>
              </a:pathLst>
            </a:custGeom>
            <a:solidFill>
              <a:srgbClr val="D6D6D6"/>
            </a:solidFill>
          </p:spPr>
          <p:txBody>
            <a:bodyPr wrap="square" lIns="0" tIns="0" rIns="0" bIns="0" rtlCol="0"/>
            <a:lstStyle/>
            <a:p>
              <a:endParaRPr b="1"/>
            </a:p>
          </p:txBody>
        </p:sp>
        <p:sp>
          <p:nvSpPr>
            <p:cNvPr id="22" name="object 4"/>
            <p:cNvSpPr/>
            <p:nvPr/>
          </p:nvSpPr>
          <p:spPr>
            <a:xfrm>
              <a:off x="1937" y="3084"/>
              <a:ext cx="1274" cy="129"/>
            </a:xfrm>
            <a:custGeom>
              <a:avLst/>
              <a:gdLst/>
              <a:ahLst/>
              <a:cxnLst/>
              <a:rect l="l" t="t" r="r" b="b"/>
              <a:pathLst>
                <a:path w="808989" h="81914">
                  <a:moveTo>
                    <a:pt x="808990" y="0"/>
                  </a:moveTo>
                  <a:lnTo>
                    <a:pt x="81838" y="0"/>
                  </a:lnTo>
                  <a:lnTo>
                    <a:pt x="0" y="81838"/>
                  </a:lnTo>
                  <a:lnTo>
                    <a:pt x="727151" y="81838"/>
                  </a:lnTo>
                  <a:lnTo>
                    <a:pt x="808990" y="0"/>
                  </a:lnTo>
                  <a:close/>
                </a:path>
              </a:pathLst>
            </a:custGeom>
            <a:solidFill>
              <a:srgbClr val="FFFFFF"/>
            </a:solidFill>
          </p:spPr>
          <p:txBody>
            <a:bodyPr wrap="square" lIns="0" tIns="0" rIns="0" bIns="0" rtlCol="0"/>
            <a:lstStyle/>
            <a:p>
              <a:endParaRPr b="1"/>
            </a:p>
          </p:txBody>
        </p:sp>
        <p:sp>
          <p:nvSpPr>
            <p:cNvPr id="23" name="object 5"/>
            <p:cNvSpPr/>
            <p:nvPr/>
          </p:nvSpPr>
          <p:spPr>
            <a:xfrm>
              <a:off x="1937" y="3084"/>
              <a:ext cx="1274" cy="1682"/>
            </a:xfrm>
            <a:custGeom>
              <a:avLst/>
              <a:gdLst/>
              <a:ahLst/>
              <a:cxnLst/>
              <a:rect l="l" t="t" r="r" b="b"/>
              <a:pathLst>
                <a:path w="808989" h="1068070">
                  <a:moveTo>
                    <a:pt x="0" y="81836"/>
                  </a:moveTo>
                  <a:lnTo>
                    <a:pt x="81836" y="0"/>
                  </a:lnTo>
                  <a:lnTo>
                    <a:pt x="808989" y="0"/>
                  </a:lnTo>
                  <a:lnTo>
                    <a:pt x="808989" y="986064"/>
                  </a:lnTo>
                  <a:lnTo>
                    <a:pt x="727152" y="1067899"/>
                  </a:lnTo>
                  <a:lnTo>
                    <a:pt x="0" y="1067899"/>
                  </a:lnTo>
                  <a:lnTo>
                    <a:pt x="0" y="81836"/>
                  </a:lnTo>
                  <a:close/>
                </a:path>
              </a:pathLst>
            </a:custGeom>
            <a:ln w="12699">
              <a:solidFill>
                <a:srgbClr val="2A4A77"/>
              </a:solidFill>
            </a:ln>
          </p:spPr>
          <p:txBody>
            <a:bodyPr wrap="square" lIns="0" tIns="0" rIns="0" bIns="0" rtlCol="0"/>
            <a:lstStyle/>
            <a:p>
              <a:endParaRPr b="1"/>
            </a:p>
          </p:txBody>
        </p:sp>
        <p:sp>
          <p:nvSpPr>
            <p:cNvPr id="24" name="object 6"/>
            <p:cNvSpPr/>
            <p:nvPr/>
          </p:nvSpPr>
          <p:spPr>
            <a:xfrm>
              <a:off x="1937" y="3084"/>
              <a:ext cx="1274" cy="129"/>
            </a:xfrm>
            <a:custGeom>
              <a:avLst/>
              <a:gdLst/>
              <a:ahLst/>
              <a:cxnLst/>
              <a:rect l="l" t="t" r="r" b="b"/>
              <a:pathLst>
                <a:path w="808989" h="81914">
                  <a:moveTo>
                    <a:pt x="0" y="81836"/>
                  </a:moveTo>
                  <a:lnTo>
                    <a:pt x="727152" y="81836"/>
                  </a:lnTo>
                  <a:lnTo>
                    <a:pt x="808989" y="0"/>
                  </a:lnTo>
                </a:path>
              </a:pathLst>
            </a:custGeom>
            <a:ln w="12699">
              <a:solidFill>
                <a:srgbClr val="2A4A77"/>
              </a:solidFill>
            </a:ln>
          </p:spPr>
          <p:txBody>
            <a:bodyPr wrap="square" lIns="0" tIns="0" rIns="0" bIns="0" rtlCol="0"/>
            <a:lstStyle/>
            <a:p>
              <a:endParaRPr b="1"/>
            </a:p>
          </p:txBody>
        </p:sp>
        <p:sp>
          <p:nvSpPr>
            <p:cNvPr id="25" name="object 7"/>
            <p:cNvSpPr/>
            <p:nvPr/>
          </p:nvSpPr>
          <p:spPr>
            <a:xfrm>
              <a:off x="1941" y="3203"/>
              <a:ext cx="1152" cy="1576"/>
            </a:xfrm>
            <a:prstGeom prst="rect">
              <a:avLst/>
            </a:prstGeom>
            <a:blipFill>
              <a:blip r:embed="rId1" cstate="print"/>
              <a:stretch>
                <a:fillRect/>
              </a:stretch>
            </a:blipFill>
          </p:spPr>
          <p:txBody>
            <a:bodyPr wrap="square" lIns="0" tIns="0" rIns="0" bIns="0" rtlCol="0"/>
            <a:lstStyle/>
            <a:p>
              <a:endParaRPr b="1"/>
            </a:p>
          </p:txBody>
        </p:sp>
        <p:sp>
          <p:nvSpPr>
            <p:cNvPr id="26" name="object 8"/>
            <p:cNvSpPr/>
            <p:nvPr/>
          </p:nvSpPr>
          <p:spPr>
            <a:xfrm>
              <a:off x="1931" y="3222"/>
              <a:ext cx="1161" cy="1567"/>
            </a:xfrm>
            <a:custGeom>
              <a:avLst/>
              <a:gdLst/>
              <a:ahLst/>
              <a:cxnLst/>
              <a:rect l="l" t="t" r="r" b="b"/>
              <a:pathLst>
                <a:path w="737235" h="995044">
                  <a:moveTo>
                    <a:pt x="0" y="0"/>
                  </a:moveTo>
                  <a:lnTo>
                    <a:pt x="736996" y="0"/>
                  </a:lnTo>
                  <a:lnTo>
                    <a:pt x="736996" y="994568"/>
                  </a:lnTo>
                  <a:lnTo>
                    <a:pt x="0" y="994568"/>
                  </a:lnTo>
                  <a:lnTo>
                    <a:pt x="0" y="0"/>
                  </a:lnTo>
                  <a:close/>
                </a:path>
              </a:pathLst>
            </a:custGeom>
            <a:ln w="12699">
              <a:solidFill>
                <a:srgbClr val="2A4A77"/>
              </a:solidFill>
            </a:ln>
          </p:spPr>
          <p:txBody>
            <a:bodyPr wrap="square" lIns="0" tIns="0" rIns="0" bIns="0" rtlCol="0"/>
            <a:lstStyle/>
            <a:p>
              <a:endParaRPr b="1"/>
            </a:p>
          </p:txBody>
        </p:sp>
        <p:sp>
          <p:nvSpPr>
            <p:cNvPr id="27" name="object 9"/>
            <p:cNvSpPr txBox="1"/>
            <p:nvPr/>
          </p:nvSpPr>
          <p:spPr>
            <a:xfrm>
              <a:off x="3679" y="2612"/>
              <a:ext cx="5678" cy="3104"/>
            </a:xfrm>
            <a:prstGeom prst="rect">
              <a:avLst/>
            </a:prstGeom>
          </p:spPr>
          <p:txBody>
            <a:bodyPr vert="horz" wrap="square" lIns="0" tIns="0" rIns="0" bIns="0" rtlCol="0">
              <a:spAutoFit/>
            </a:bodyPr>
            <a:lstStyle/>
            <a:p>
              <a:pPr marL="12700" marR="5080" defTabSz="0">
                <a:lnSpc>
                  <a:spcPct val="110000"/>
                </a:lnSpc>
                <a:tabLst>
                  <a:tab pos="1021080" algn="l"/>
                  <a:tab pos="2271395" algn="l"/>
                </a:tabLst>
              </a:pPr>
              <a:r>
                <a:rPr sz="1800" b="1" spc="-5" dirty="0">
                  <a:solidFill>
                    <a:srgbClr val="0033CC"/>
                  </a:solidFill>
                  <a:latin typeface="Arial" panose="020B0604020202020204"/>
                  <a:cs typeface="Arial" panose="020B0604020202020204"/>
                </a:rPr>
                <a:t>Rational	</a:t>
              </a:r>
              <a:r>
                <a:rPr sz="1800" b="1" dirty="0">
                  <a:solidFill>
                    <a:srgbClr val="0033CC"/>
                  </a:solidFill>
                  <a:latin typeface="Arial" panose="020B0604020202020204"/>
                  <a:cs typeface="Arial" panose="020B0604020202020204"/>
                </a:rPr>
                <a:t>ClearCase	</a:t>
              </a:r>
              <a:r>
                <a:rPr sz="1800" b="1" dirty="0">
                  <a:solidFill>
                    <a:schemeClr val="tx2">
                      <a:lumMod val="50000"/>
                    </a:schemeClr>
                  </a:solidFill>
                  <a:latin typeface="微软雅黑" panose="020B0503020204020204" charset="-122"/>
                  <a:cs typeface="微软雅黑" panose="020B0503020204020204" charset="-122"/>
                </a:rPr>
                <a:t>是</a:t>
              </a:r>
              <a:r>
                <a:rPr sz="1800" b="1" dirty="0">
                  <a:solidFill>
                    <a:schemeClr val="tx2">
                      <a:lumMod val="50000"/>
                    </a:schemeClr>
                  </a:solidFill>
                  <a:latin typeface="Arial" panose="020B0604020202020204"/>
                  <a:cs typeface="Arial" panose="020B0604020202020204"/>
                </a:rPr>
                <a:t>IBM</a:t>
              </a:r>
              <a:r>
                <a:rPr sz="1800" b="1" dirty="0">
                  <a:solidFill>
                    <a:schemeClr val="tx2">
                      <a:lumMod val="50000"/>
                    </a:schemeClr>
                  </a:solidFill>
                  <a:latin typeface="微软雅黑" panose="020B0503020204020204" charset="-122"/>
                  <a:cs typeface="微软雅黑" panose="020B0503020204020204" charset="-122"/>
                </a:rPr>
                <a:t>公司</a:t>
              </a:r>
              <a:r>
                <a:rPr sz="1800" b="1" spc="90" dirty="0">
                  <a:solidFill>
                    <a:schemeClr val="tx2">
                      <a:lumMod val="50000"/>
                    </a:schemeClr>
                  </a:solidFill>
                  <a:latin typeface="微软雅黑" panose="020B0503020204020204" charset="-122"/>
                  <a:cs typeface="微软雅黑" panose="020B0503020204020204" charset="-122"/>
                </a:rPr>
                <a:t>的一款重量级软件配置管理工</a:t>
              </a:r>
              <a:r>
                <a:rPr sz="1800" b="1" dirty="0">
                  <a:solidFill>
                    <a:schemeClr val="tx2">
                      <a:lumMod val="50000"/>
                    </a:schemeClr>
                  </a:solidFill>
                  <a:latin typeface="微软雅黑" panose="020B0503020204020204" charset="-122"/>
                  <a:cs typeface="微软雅黑" panose="020B0503020204020204" charset="-122"/>
                </a:rPr>
                <a:t>具，</a:t>
              </a:r>
              <a:r>
                <a:rPr sz="1800" b="1" spc="200" dirty="0">
                  <a:solidFill>
                    <a:schemeClr val="tx2">
                      <a:lumMod val="50000"/>
                    </a:schemeClr>
                  </a:solidFill>
                  <a:latin typeface="微软雅黑" panose="020B0503020204020204" charset="-122"/>
                  <a:cs typeface="微软雅黑" panose="020B0503020204020204" charset="-122"/>
                </a:rPr>
                <a:t>包括版本控制</a:t>
              </a:r>
              <a:r>
                <a:rPr sz="1800" b="1" spc="-310" dirty="0">
                  <a:solidFill>
                    <a:schemeClr val="tx2">
                      <a:lumMod val="50000"/>
                    </a:schemeClr>
                  </a:solidFill>
                  <a:latin typeface="微软雅黑" panose="020B0503020204020204" charset="-122"/>
                  <a:cs typeface="微软雅黑" panose="020B0503020204020204" charset="-122"/>
                </a:rPr>
                <a:t> </a:t>
              </a:r>
              <a:r>
                <a:rPr sz="1800" b="1" dirty="0">
                  <a:solidFill>
                    <a:schemeClr val="tx2">
                      <a:lumMod val="50000"/>
                    </a:schemeClr>
                  </a:solidFill>
                  <a:latin typeface="微软雅黑" panose="020B0503020204020204" charset="-122"/>
                  <a:cs typeface="微软雅黑" panose="020B0503020204020204" charset="-122"/>
                </a:rPr>
                <a:t>、</a:t>
              </a:r>
              <a:r>
                <a:rPr sz="1800" b="1" spc="-310" dirty="0">
                  <a:solidFill>
                    <a:schemeClr val="tx2">
                      <a:lumMod val="50000"/>
                    </a:schemeClr>
                  </a:solidFill>
                  <a:latin typeface="微软雅黑" panose="020B0503020204020204" charset="-122"/>
                  <a:cs typeface="微软雅黑" panose="020B0503020204020204" charset="-122"/>
                </a:rPr>
                <a:t> </a:t>
              </a:r>
              <a:r>
                <a:rPr sz="1800" b="1" spc="195" dirty="0">
                  <a:solidFill>
                    <a:schemeClr val="tx2">
                      <a:lumMod val="50000"/>
                    </a:schemeClr>
                  </a:solidFill>
                  <a:latin typeface="微软雅黑" panose="020B0503020204020204" charset="-122"/>
                  <a:cs typeface="微软雅黑" panose="020B0503020204020204" charset="-122"/>
                </a:rPr>
                <a:t>工作空间管</a:t>
              </a:r>
              <a:r>
                <a:rPr sz="1800" b="1" spc="-310" dirty="0">
                  <a:solidFill>
                    <a:schemeClr val="tx2">
                      <a:lumMod val="50000"/>
                    </a:schemeClr>
                  </a:solidFill>
                  <a:latin typeface="微软雅黑" panose="020B0503020204020204" charset="-122"/>
                  <a:cs typeface="微软雅黑" panose="020B0503020204020204" charset="-122"/>
                </a:rPr>
                <a:t> </a:t>
              </a:r>
              <a:r>
                <a:rPr sz="1800" b="1" dirty="0">
                  <a:solidFill>
                    <a:schemeClr val="tx2">
                      <a:lumMod val="50000"/>
                    </a:schemeClr>
                  </a:solidFill>
                  <a:latin typeface="微软雅黑" panose="020B0503020204020204" charset="-122"/>
                  <a:cs typeface="微软雅黑" panose="020B0503020204020204" charset="-122"/>
                </a:rPr>
                <a:t>理、</a:t>
              </a:r>
              <a:r>
                <a:rPr sz="1800" b="1" spc="90" dirty="0">
                  <a:solidFill>
                    <a:schemeClr val="tx2">
                      <a:lumMod val="50000"/>
                    </a:schemeClr>
                  </a:solidFill>
                  <a:latin typeface="微软雅黑" panose="020B0503020204020204" charset="-122"/>
                  <a:cs typeface="微软雅黑" panose="020B0503020204020204" charset="-122"/>
                </a:rPr>
                <a:t>构建管理、过程控制，支持并行</a:t>
              </a:r>
              <a:r>
                <a:rPr sz="1800" b="1" dirty="0">
                  <a:solidFill>
                    <a:schemeClr val="tx2">
                      <a:lumMod val="50000"/>
                    </a:schemeClr>
                  </a:solidFill>
                  <a:latin typeface="微软雅黑" panose="020B0503020204020204" charset="-122"/>
                  <a:cs typeface="微软雅黑" panose="020B0503020204020204" charset="-122"/>
                </a:rPr>
                <a:t>开发与分布式操作。</a:t>
              </a:r>
              <a:endParaRPr sz="1800" b="1" dirty="0">
                <a:solidFill>
                  <a:schemeClr val="tx2">
                    <a:lumMod val="50000"/>
                  </a:schemeClr>
                </a:solidFill>
                <a:latin typeface="微软雅黑" panose="020B0503020204020204" charset="-122"/>
                <a:cs typeface="微软雅黑" panose="020B0503020204020204" charset="-122"/>
              </a:endParaRPr>
            </a:p>
          </p:txBody>
        </p:sp>
        <p:sp>
          <p:nvSpPr>
            <p:cNvPr id="28" name="object 10"/>
            <p:cNvSpPr txBox="1"/>
            <p:nvPr/>
          </p:nvSpPr>
          <p:spPr>
            <a:xfrm>
              <a:off x="3679" y="6333"/>
              <a:ext cx="5336" cy="3725"/>
            </a:xfrm>
            <a:prstGeom prst="rect">
              <a:avLst/>
            </a:prstGeom>
          </p:spPr>
          <p:txBody>
            <a:bodyPr vert="horz" wrap="square" lIns="0" tIns="0" rIns="0" bIns="0" rtlCol="0">
              <a:spAutoFit/>
            </a:bodyPr>
            <a:lstStyle/>
            <a:p>
              <a:pPr marL="12700" marR="5080" algn="just">
                <a:lnSpc>
                  <a:spcPct val="110000"/>
                </a:lnSpc>
              </a:pPr>
              <a:r>
                <a:rPr sz="1800" b="1" spc="-100" dirty="0">
                  <a:solidFill>
                    <a:srgbClr val="0033CC"/>
                  </a:solidFill>
                  <a:uFillTx/>
                  <a:latin typeface="Arial" panose="020B0604020202020204"/>
                  <a:cs typeface="Arial" panose="020B0604020202020204"/>
                </a:rPr>
                <a:t>Microsoft Visual Sourcesafe </a:t>
              </a:r>
              <a:r>
                <a:rPr sz="1800" b="1" dirty="0">
                  <a:solidFill>
                    <a:schemeClr val="tx2">
                      <a:lumMod val="50000"/>
                    </a:schemeClr>
                  </a:solidFill>
                  <a:latin typeface="微软雅黑" panose="020B0503020204020204" charset="-122"/>
                  <a:cs typeface="微软雅黑" panose="020B0503020204020204" charset="-122"/>
                </a:rPr>
                <a:t>是微</a:t>
              </a:r>
              <a:r>
                <a:rPr sz="1800" b="1" spc="90" dirty="0">
                  <a:solidFill>
                    <a:schemeClr val="tx2">
                      <a:lumMod val="50000"/>
                    </a:schemeClr>
                  </a:solidFill>
                  <a:latin typeface="微软雅黑" panose="020B0503020204020204" charset="-122"/>
                  <a:cs typeface="微软雅黑" panose="020B0503020204020204" charset="-122"/>
                </a:rPr>
                <a:t>软公司推出的一款支持团队协同  开发的配置管理工具，提供基本的文件版本跟踪功能，与微软的</a:t>
              </a:r>
              <a:r>
                <a:rPr sz="1800" b="1" dirty="0">
                  <a:solidFill>
                    <a:schemeClr val="tx2">
                      <a:lumMod val="50000"/>
                    </a:schemeClr>
                  </a:solidFill>
                  <a:latin typeface="微软雅黑" panose="020B0503020204020204" charset="-122"/>
                  <a:cs typeface="微软雅黑" panose="020B0503020204020204" charset="-122"/>
                </a:rPr>
                <a:t>开发工具实现无缝集成。</a:t>
              </a:r>
              <a:endParaRPr sz="1800" b="1" dirty="0">
                <a:solidFill>
                  <a:schemeClr val="tx2">
                    <a:lumMod val="50000"/>
                  </a:schemeClr>
                </a:solidFill>
                <a:latin typeface="微软雅黑" panose="020B0503020204020204" charset="-122"/>
                <a:cs typeface="微软雅黑" panose="020B0503020204020204" charset="-122"/>
              </a:endParaRPr>
            </a:p>
          </p:txBody>
        </p:sp>
        <p:sp>
          <p:nvSpPr>
            <p:cNvPr id="29" name="object 11"/>
            <p:cNvSpPr/>
            <p:nvPr/>
          </p:nvSpPr>
          <p:spPr>
            <a:xfrm>
              <a:off x="10132" y="3168"/>
              <a:ext cx="1735" cy="1564"/>
            </a:xfrm>
            <a:prstGeom prst="rect">
              <a:avLst/>
            </a:prstGeom>
            <a:blipFill>
              <a:blip r:embed="rId2" cstate="print"/>
              <a:stretch>
                <a:fillRect/>
              </a:stretch>
            </a:blipFill>
          </p:spPr>
          <p:txBody>
            <a:bodyPr wrap="square" lIns="0" tIns="0" rIns="0" bIns="0" rtlCol="0"/>
            <a:lstStyle/>
            <a:p>
              <a:endParaRPr b="1"/>
            </a:p>
          </p:txBody>
        </p:sp>
        <p:sp>
          <p:nvSpPr>
            <p:cNvPr id="30" name="object 12"/>
            <p:cNvSpPr/>
            <p:nvPr/>
          </p:nvSpPr>
          <p:spPr>
            <a:xfrm>
              <a:off x="10195" y="3229"/>
              <a:ext cx="1525" cy="1353"/>
            </a:xfrm>
            <a:prstGeom prst="rect">
              <a:avLst/>
            </a:prstGeom>
            <a:blipFill>
              <a:blip r:embed="rId3" cstate="print"/>
              <a:stretch>
                <a:fillRect/>
              </a:stretch>
            </a:blipFill>
          </p:spPr>
          <p:txBody>
            <a:bodyPr wrap="square" lIns="0" tIns="0" rIns="0" bIns="0" rtlCol="0"/>
            <a:lstStyle/>
            <a:p>
              <a:endParaRPr b="1"/>
            </a:p>
          </p:txBody>
        </p:sp>
        <p:sp>
          <p:nvSpPr>
            <p:cNvPr id="31" name="object 13"/>
            <p:cNvSpPr/>
            <p:nvPr/>
          </p:nvSpPr>
          <p:spPr>
            <a:xfrm>
              <a:off x="10187" y="3222"/>
              <a:ext cx="1540" cy="1369"/>
            </a:xfrm>
            <a:custGeom>
              <a:avLst/>
              <a:gdLst/>
              <a:ahLst/>
              <a:cxnLst/>
              <a:rect l="l" t="t" r="r" b="b"/>
              <a:pathLst>
                <a:path w="977900" h="869314">
                  <a:moveTo>
                    <a:pt x="0" y="0"/>
                  </a:moveTo>
                  <a:lnTo>
                    <a:pt x="977899" y="0"/>
                  </a:lnTo>
                  <a:lnTo>
                    <a:pt x="977899" y="868758"/>
                  </a:lnTo>
                  <a:lnTo>
                    <a:pt x="0" y="868758"/>
                  </a:lnTo>
                  <a:lnTo>
                    <a:pt x="0" y="0"/>
                  </a:lnTo>
                  <a:close/>
                </a:path>
              </a:pathLst>
            </a:custGeom>
            <a:ln w="9524">
              <a:solidFill>
                <a:srgbClr val="2A4A77"/>
              </a:solidFill>
            </a:ln>
          </p:spPr>
          <p:txBody>
            <a:bodyPr wrap="square" lIns="0" tIns="0" rIns="0" bIns="0" rtlCol="0"/>
            <a:lstStyle/>
            <a:p>
              <a:endParaRPr b="1"/>
            </a:p>
          </p:txBody>
        </p:sp>
        <p:sp>
          <p:nvSpPr>
            <p:cNvPr id="32" name="object 14"/>
            <p:cNvSpPr txBox="1"/>
            <p:nvPr/>
          </p:nvSpPr>
          <p:spPr>
            <a:xfrm>
              <a:off x="12072" y="2622"/>
              <a:ext cx="5336" cy="3725"/>
            </a:xfrm>
            <a:prstGeom prst="rect">
              <a:avLst/>
            </a:prstGeom>
          </p:spPr>
          <p:txBody>
            <a:bodyPr vert="horz" wrap="square" lIns="0" tIns="0" rIns="0" bIns="0" rtlCol="0">
              <a:spAutoFit/>
            </a:bodyPr>
            <a:lstStyle/>
            <a:p>
              <a:pPr marL="12700" marR="5080" algn="just">
                <a:lnSpc>
                  <a:spcPct val="110000"/>
                </a:lnSpc>
              </a:pPr>
              <a:r>
                <a:rPr sz="1800" b="1" spc="55" dirty="0">
                  <a:solidFill>
                    <a:srgbClr val="0033CC"/>
                  </a:solidFill>
                  <a:latin typeface="Arial" panose="020B0604020202020204"/>
                  <a:cs typeface="Arial" panose="020B0604020202020204"/>
                </a:rPr>
                <a:t>Subversion</a:t>
              </a:r>
              <a:r>
                <a:rPr sz="1800" b="1" spc="55" dirty="0">
                  <a:solidFill>
                    <a:srgbClr val="0033CC"/>
                  </a:solidFill>
                  <a:latin typeface="微软雅黑" panose="020B0503020204020204" charset="-122"/>
                  <a:cs typeface="微软雅黑" panose="020B0503020204020204" charset="-122"/>
                </a:rPr>
                <a:t>（</a:t>
              </a:r>
              <a:r>
                <a:rPr sz="1800" b="1" spc="55" dirty="0">
                  <a:solidFill>
                    <a:srgbClr val="0033CC"/>
                  </a:solidFill>
                  <a:latin typeface="Arial" panose="020B0604020202020204"/>
                  <a:cs typeface="Arial" panose="020B0604020202020204"/>
                </a:rPr>
                <a:t>SVN</a:t>
              </a:r>
              <a:r>
                <a:rPr sz="1800" b="1" spc="55" dirty="0">
                  <a:solidFill>
                    <a:srgbClr val="004DD6"/>
                  </a:solidFill>
                  <a:latin typeface="微软雅黑" panose="020B0503020204020204" charset="-122"/>
                  <a:cs typeface="微软雅黑" panose="020B0503020204020204" charset="-122"/>
                </a:rPr>
                <a:t>）</a:t>
              </a:r>
              <a:r>
                <a:rPr sz="1800" b="1" spc="55" dirty="0">
                  <a:solidFill>
                    <a:schemeClr val="tx2">
                      <a:lumMod val="50000"/>
                    </a:schemeClr>
                  </a:solidFill>
                  <a:latin typeface="微软雅黑" panose="020B0503020204020204" charset="-122"/>
                  <a:cs typeface="微软雅黑" panose="020B0503020204020204" charset="-122"/>
                </a:rPr>
                <a:t>是一个开源</a:t>
              </a:r>
              <a:r>
                <a:rPr sz="1800" b="1" spc="90" dirty="0">
                  <a:solidFill>
                    <a:schemeClr val="tx2">
                      <a:lumMod val="50000"/>
                    </a:schemeClr>
                  </a:solidFill>
                  <a:latin typeface="微软雅黑" panose="020B0503020204020204" charset="-122"/>
                  <a:cs typeface="微软雅黑" panose="020B0503020204020204" charset="-122"/>
                </a:rPr>
                <a:t>的版本控制系统，支持可在本地访问或通过网络访问的数据库和文件系统存储库，具有较强而且</a:t>
              </a:r>
              <a:r>
                <a:rPr sz="1800" b="1" dirty="0">
                  <a:solidFill>
                    <a:schemeClr val="tx2">
                      <a:lumMod val="50000"/>
                    </a:schemeClr>
                  </a:solidFill>
                  <a:latin typeface="微软雅黑" panose="020B0503020204020204" charset="-122"/>
                  <a:cs typeface="微软雅黑" panose="020B0503020204020204" charset="-122"/>
                </a:rPr>
                <a:t>易用的分支以及合并功能。</a:t>
              </a:r>
              <a:endParaRPr sz="1800" b="1" dirty="0">
                <a:solidFill>
                  <a:schemeClr val="tx2">
                    <a:lumMod val="50000"/>
                  </a:schemeClr>
                </a:solidFill>
                <a:latin typeface="微软雅黑" panose="020B0503020204020204" charset="-122"/>
                <a:cs typeface="微软雅黑" panose="020B0503020204020204" charset="-122"/>
              </a:endParaRPr>
            </a:p>
          </p:txBody>
        </p:sp>
        <p:sp>
          <p:nvSpPr>
            <p:cNvPr id="33" name="object 15"/>
            <p:cNvSpPr/>
            <p:nvPr/>
          </p:nvSpPr>
          <p:spPr>
            <a:xfrm>
              <a:off x="10342" y="6743"/>
              <a:ext cx="1272" cy="1495"/>
            </a:xfrm>
            <a:prstGeom prst="rect">
              <a:avLst/>
            </a:prstGeom>
            <a:blipFill>
              <a:blip r:embed="rId4" cstate="print"/>
              <a:stretch>
                <a:fillRect/>
              </a:stretch>
            </a:blipFill>
          </p:spPr>
          <p:txBody>
            <a:bodyPr wrap="square" lIns="0" tIns="0" rIns="0" bIns="0" rtlCol="0"/>
            <a:lstStyle/>
            <a:p>
              <a:endParaRPr b="1"/>
            </a:p>
          </p:txBody>
        </p:sp>
        <p:sp>
          <p:nvSpPr>
            <p:cNvPr id="34" name="object 16"/>
            <p:cNvSpPr txBox="1"/>
            <p:nvPr/>
          </p:nvSpPr>
          <p:spPr>
            <a:xfrm>
              <a:off x="12065" y="6343"/>
              <a:ext cx="5678" cy="3725"/>
            </a:xfrm>
            <a:prstGeom prst="rect">
              <a:avLst/>
            </a:prstGeom>
          </p:spPr>
          <p:txBody>
            <a:bodyPr vert="horz" wrap="square" lIns="0" tIns="0" rIns="0" bIns="0" rtlCol="0">
              <a:spAutoFit/>
            </a:bodyPr>
            <a:lstStyle/>
            <a:p>
              <a:pPr marL="12700" marR="5080">
                <a:lnSpc>
                  <a:spcPct val="110000"/>
                </a:lnSpc>
              </a:pPr>
              <a:r>
                <a:rPr sz="1800" b="1" dirty="0">
                  <a:solidFill>
                    <a:srgbClr val="0033CC"/>
                  </a:solidFill>
                  <a:latin typeface="Arial" panose="020B0604020202020204"/>
                  <a:cs typeface="Arial" panose="020B0604020202020204"/>
                </a:rPr>
                <a:t>Git </a:t>
              </a:r>
              <a:r>
                <a:rPr sz="1800" b="1" dirty="0">
                  <a:solidFill>
                    <a:schemeClr val="tx2">
                      <a:lumMod val="50000"/>
                    </a:schemeClr>
                  </a:solidFill>
                  <a:latin typeface="微软雅黑" panose="020B0503020204020204" charset="-122"/>
                  <a:cs typeface="微软雅黑" panose="020B0503020204020204" charset="-122"/>
                </a:rPr>
                <a:t>是一个开源的分布式版本控制</a:t>
              </a:r>
              <a:r>
                <a:rPr sz="1800" b="1" spc="65" dirty="0">
                  <a:solidFill>
                    <a:schemeClr val="tx2">
                      <a:lumMod val="50000"/>
                    </a:schemeClr>
                  </a:solidFill>
                  <a:latin typeface="微软雅黑" panose="020B0503020204020204" charset="-122"/>
                  <a:cs typeface="微软雅黑" panose="020B0503020204020204" charset="-122"/>
                </a:rPr>
                <a:t>工具，作为</a:t>
              </a:r>
              <a:r>
                <a:rPr sz="1800" b="1" spc="65" dirty="0">
                  <a:solidFill>
                    <a:schemeClr val="tx2">
                      <a:lumMod val="50000"/>
                    </a:schemeClr>
                  </a:solidFill>
                  <a:latin typeface="Arial" panose="020B0604020202020204"/>
                  <a:cs typeface="Arial" panose="020B0604020202020204"/>
                </a:rPr>
                <a:t>Subversion</a:t>
              </a:r>
              <a:r>
                <a:rPr sz="1800" b="1" spc="65" dirty="0">
                  <a:solidFill>
                    <a:schemeClr val="tx2">
                      <a:lumMod val="50000"/>
                    </a:schemeClr>
                  </a:solidFill>
                  <a:latin typeface="微软雅黑" panose="020B0503020204020204" charset="-122"/>
                  <a:cs typeface="微软雅黑" panose="020B0503020204020204" charset="-122"/>
                </a:rPr>
                <a:t>的升级</a:t>
              </a:r>
              <a:r>
                <a:rPr sz="1800" b="1" dirty="0">
                  <a:solidFill>
                    <a:schemeClr val="tx2">
                      <a:lumMod val="50000"/>
                    </a:schemeClr>
                  </a:solidFill>
                  <a:latin typeface="微软雅黑" panose="020B0503020204020204" charset="-122"/>
                  <a:cs typeface="微软雅黑" panose="020B0503020204020204" charset="-122"/>
                </a:rPr>
                <a:t>版，</a:t>
              </a:r>
              <a:r>
                <a:rPr sz="1800" b="1" spc="90" dirty="0">
                  <a:solidFill>
                    <a:schemeClr val="tx2">
                      <a:lumMod val="50000"/>
                    </a:schemeClr>
                  </a:solidFill>
                  <a:latin typeface="微软雅黑" panose="020B0503020204020204" charset="-122"/>
                  <a:cs typeface="微软雅黑" panose="020B0503020204020204" charset="-122"/>
                </a:rPr>
                <a:t>可以支持分布式异地开发，提供加密的历史记录，以变更集为单</a:t>
              </a:r>
              <a:r>
                <a:rPr sz="1800" b="1" dirty="0">
                  <a:solidFill>
                    <a:schemeClr val="tx2">
                      <a:lumMod val="50000"/>
                    </a:schemeClr>
                  </a:solidFill>
                  <a:latin typeface="微软雅黑" panose="020B0503020204020204" charset="-122"/>
                  <a:cs typeface="微软雅黑" panose="020B0503020204020204" charset="-122"/>
                </a:rPr>
                <a:t>位存储版本历史，支持标签功能。</a:t>
              </a:r>
              <a:endParaRPr sz="1800" b="1" dirty="0">
                <a:solidFill>
                  <a:schemeClr val="tx2">
                    <a:lumMod val="50000"/>
                  </a:schemeClr>
                </a:solidFill>
                <a:latin typeface="微软雅黑" panose="020B0503020204020204" charset="-122"/>
                <a:cs typeface="微软雅黑" panose="020B0503020204020204" charset="-122"/>
              </a:endParaRPr>
            </a:p>
          </p:txBody>
        </p:sp>
        <p:sp>
          <p:nvSpPr>
            <p:cNvPr id="37" name="object 19"/>
            <p:cNvSpPr/>
            <p:nvPr/>
          </p:nvSpPr>
          <p:spPr>
            <a:xfrm>
              <a:off x="1606" y="6643"/>
              <a:ext cx="1903" cy="1903"/>
            </a:xfrm>
            <a:prstGeom prst="rect">
              <a:avLst/>
            </a:prstGeom>
            <a:blipFill>
              <a:blip r:embed="rId5" cstate="print"/>
              <a:stretch>
                <a:fillRect/>
              </a:stretch>
            </a:blipFill>
          </p:spPr>
          <p:txBody>
            <a:bodyPr wrap="square" lIns="0" tIns="0" rIns="0" bIns="0" rtlCol="0"/>
            <a:lstStyle/>
            <a:p>
              <a:endParaRPr b="1"/>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3704" y="236116"/>
            <a:ext cx="9218260" cy="430887"/>
          </a:xfrm>
          <a:prstGeom prst="rect">
            <a:avLst/>
          </a:prstGeom>
        </p:spPr>
        <p:txBody>
          <a:bodyPr vert="horz" wrap="square" lIns="0" tIns="0" rIns="0" bIns="0" rtlCol="0">
            <a:spAutoFit/>
          </a:bodyPr>
          <a:lstStyle/>
          <a:p>
            <a:pPr marL="12700">
              <a:lnSpc>
                <a:spcPct val="100000"/>
              </a:lnSpc>
            </a:pPr>
            <a:r>
              <a:rPr dirty="0"/>
              <a:t>软件配置管理工具</a:t>
            </a:r>
            <a:endParaRPr dirty="0"/>
          </a:p>
        </p:txBody>
      </p:sp>
      <p:sp>
        <p:nvSpPr>
          <p:cNvPr id="3" name="object 3"/>
          <p:cNvSpPr txBox="1"/>
          <p:nvPr/>
        </p:nvSpPr>
        <p:spPr>
          <a:xfrm>
            <a:off x="523689" y="1130144"/>
            <a:ext cx="9089374" cy="1905650"/>
          </a:xfrm>
          <a:prstGeom prst="rect">
            <a:avLst/>
          </a:prstGeom>
        </p:spPr>
        <p:txBody>
          <a:bodyPr vert="horz" wrap="square" lIns="0" tIns="0" rIns="0" bIns="0" rtlCol="0">
            <a:spAutoFit/>
          </a:bodyPr>
          <a:lstStyle/>
          <a:p>
            <a:pPr marL="12700" marR="5080" algn="just">
              <a:lnSpc>
                <a:spcPct val="129000"/>
              </a:lnSpc>
            </a:pPr>
            <a:r>
              <a:rPr sz="2400" b="1" spc="35" dirty="0">
                <a:solidFill>
                  <a:schemeClr val="tx2">
                    <a:lumMod val="50000"/>
                  </a:schemeClr>
                </a:solidFill>
                <a:latin typeface="Arial" panose="020B0604020202020204"/>
                <a:cs typeface="Arial" panose="020B0604020202020204"/>
              </a:rPr>
              <a:t>Git</a:t>
            </a:r>
            <a:r>
              <a:rPr sz="2400" b="1" spc="35" dirty="0">
                <a:solidFill>
                  <a:schemeClr val="tx2">
                    <a:lumMod val="50000"/>
                  </a:schemeClr>
                </a:solidFill>
                <a:latin typeface="微软雅黑" panose="020B0503020204020204" charset="-122"/>
                <a:cs typeface="微软雅黑" panose="020B0503020204020204" charset="-122"/>
              </a:rPr>
              <a:t>是一个开源的分布式版本控制系统，它最初由 </a:t>
            </a:r>
            <a:r>
              <a:rPr sz="2400" b="1" spc="30" dirty="0">
                <a:solidFill>
                  <a:schemeClr val="tx2">
                    <a:lumMod val="50000"/>
                  </a:schemeClr>
                </a:solidFill>
                <a:latin typeface="Arial" panose="020B0604020202020204"/>
                <a:cs typeface="Arial" panose="020B0604020202020204"/>
              </a:rPr>
              <a:t>Linux </a:t>
            </a:r>
            <a:r>
              <a:rPr sz="2400" b="1" dirty="0">
                <a:solidFill>
                  <a:schemeClr val="tx2">
                    <a:lumMod val="50000"/>
                  </a:schemeClr>
                </a:solidFill>
                <a:latin typeface="Arial" panose="020B0604020202020204"/>
                <a:cs typeface="Arial" panose="020B0604020202020204"/>
              </a:rPr>
              <a:t>Torvalds </a:t>
            </a:r>
            <a:r>
              <a:rPr sz="2400" b="1" spc="35" dirty="0">
                <a:solidFill>
                  <a:schemeClr val="tx2">
                    <a:lumMod val="50000"/>
                  </a:schemeClr>
                </a:solidFill>
                <a:latin typeface="微软雅黑" panose="020B0503020204020204" charset="-122"/>
                <a:cs typeface="微软雅黑" panose="020B0503020204020204" charset="-122"/>
              </a:rPr>
              <a:t>编写，用作  </a:t>
            </a:r>
            <a:r>
              <a:rPr sz="2400" b="1" spc="10" dirty="0">
                <a:solidFill>
                  <a:schemeClr val="tx2">
                    <a:lumMod val="50000"/>
                  </a:schemeClr>
                </a:solidFill>
                <a:latin typeface="Arial" panose="020B0604020202020204"/>
                <a:cs typeface="Arial" panose="020B0604020202020204"/>
              </a:rPr>
              <a:t>Linux </a:t>
            </a:r>
            <a:r>
              <a:rPr sz="2400" b="1" spc="15" dirty="0">
                <a:solidFill>
                  <a:schemeClr val="tx2">
                    <a:lumMod val="50000"/>
                  </a:schemeClr>
                </a:solidFill>
                <a:latin typeface="微软雅黑" panose="020B0503020204020204" charset="-122"/>
                <a:cs typeface="微软雅黑" panose="020B0503020204020204" charset="-122"/>
              </a:rPr>
              <a:t>内核代码的管理，后来在许多其他项目中取得很大的成功。它除了常见的</a:t>
            </a:r>
            <a:r>
              <a:rPr sz="2400" b="1" dirty="0">
                <a:solidFill>
                  <a:schemeClr val="tx2">
                    <a:lumMod val="50000"/>
                  </a:schemeClr>
                </a:solidFill>
                <a:latin typeface="微软雅黑" panose="020B0503020204020204" charset="-122"/>
                <a:cs typeface="微软雅黑" panose="020B0503020204020204" charset="-122"/>
              </a:rPr>
              <a:t>版本控制管理功能之外，具有处理速度快、分支与合并表现出色的特点。</a:t>
            </a:r>
            <a:endParaRPr sz="2400" b="1" dirty="0">
              <a:solidFill>
                <a:schemeClr val="tx2">
                  <a:lumMod val="50000"/>
                </a:schemeClr>
              </a:solidFill>
              <a:latin typeface="微软雅黑" panose="020B0503020204020204" charset="-122"/>
              <a:cs typeface="微软雅黑" panose="020B0503020204020204" charset="-122"/>
            </a:endParaRPr>
          </a:p>
        </p:txBody>
      </p:sp>
      <p:sp>
        <p:nvSpPr>
          <p:cNvPr id="5" name="object 5"/>
          <p:cNvSpPr txBox="1"/>
          <p:nvPr/>
        </p:nvSpPr>
        <p:spPr>
          <a:xfrm>
            <a:off x="3731368" y="3014717"/>
            <a:ext cx="5854620" cy="1905650"/>
          </a:xfrm>
          <a:prstGeom prst="rect">
            <a:avLst/>
          </a:prstGeom>
        </p:spPr>
        <p:txBody>
          <a:bodyPr vert="horz" wrap="square" lIns="0" tIns="0" rIns="0" bIns="0" rtlCol="0">
            <a:spAutoFit/>
          </a:bodyPr>
          <a:lstStyle/>
          <a:p>
            <a:pPr marL="12700" marR="5080" algn="just">
              <a:lnSpc>
                <a:spcPct val="129000"/>
              </a:lnSpc>
            </a:pPr>
            <a:r>
              <a:rPr sz="2400" b="1" dirty="0">
                <a:solidFill>
                  <a:schemeClr val="tx2">
                    <a:lumMod val="50000"/>
                  </a:schemeClr>
                </a:solidFill>
                <a:latin typeface="Arial" panose="020B0604020202020204"/>
                <a:cs typeface="Arial" panose="020B0604020202020204"/>
              </a:rPr>
              <a:t>Github</a:t>
            </a:r>
            <a:r>
              <a:rPr sz="2400" b="1" dirty="0">
                <a:solidFill>
                  <a:schemeClr val="tx2">
                    <a:lumMod val="50000"/>
                  </a:schemeClr>
                </a:solidFill>
                <a:latin typeface="微软雅黑" panose="020B0503020204020204" charset="-122"/>
                <a:cs typeface="微软雅黑" panose="020B0503020204020204" charset="-122"/>
              </a:rPr>
              <a:t>是一个基于 </a:t>
            </a:r>
            <a:r>
              <a:rPr sz="2400" b="1" dirty="0">
                <a:solidFill>
                  <a:schemeClr val="tx2">
                    <a:lumMod val="50000"/>
                  </a:schemeClr>
                </a:solidFill>
                <a:latin typeface="Arial" panose="020B0604020202020204"/>
                <a:cs typeface="Arial" panose="020B0604020202020204"/>
              </a:rPr>
              <a:t>Git </a:t>
            </a:r>
            <a:r>
              <a:rPr sz="2400" b="1" dirty="0">
                <a:solidFill>
                  <a:schemeClr val="tx2">
                    <a:lumMod val="50000"/>
                  </a:schemeClr>
                </a:solidFill>
                <a:latin typeface="微软雅黑" panose="020B0503020204020204" charset="-122"/>
                <a:cs typeface="微软雅黑" panose="020B0503020204020204" charset="-122"/>
              </a:rPr>
              <a:t>的开源项目托管库，目前成为</a:t>
            </a:r>
            <a:r>
              <a:rPr sz="2400" b="1" spc="30" dirty="0">
                <a:solidFill>
                  <a:schemeClr val="tx2">
                    <a:lumMod val="50000"/>
                  </a:schemeClr>
                </a:solidFill>
                <a:latin typeface="微软雅黑" panose="020B0503020204020204" charset="-122"/>
                <a:cs typeface="微软雅黑" panose="020B0503020204020204" charset="-122"/>
              </a:rPr>
              <a:t>全球最大的开源社交编程及代码托管网站。它可以托</a:t>
            </a:r>
            <a:r>
              <a:rPr sz="2400" b="1" dirty="0">
                <a:solidFill>
                  <a:schemeClr val="tx2">
                    <a:lumMod val="50000"/>
                  </a:schemeClr>
                </a:solidFill>
                <a:latin typeface="微软雅黑" panose="020B0503020204020204" charset="-122"/>
                <a:cs typeface="微软雅黑" panose="020B0503020204020204" charset="-122"/>
              </a:rPr>
              <a:t>管各种 </a:t>
            </a:r>
            <a:r>
              <a:rPr sz="2400" b="1" dirty="0">
                <a:solidFill>
                  <a:schemeClr val="tx2">
                    <a:lumMod val="50000"/>
                  </a:schemeClr>
                </a:solidFill>
                <a:latin typeface="Arial" panose="020B0604020202020204"/>
                <a:cs typeface="Arial" panose="020B0604020202020204"/>
              </a:rPr>
              <a:t>Git </a:t>
            </a:r>
            <a:r>
              <a:rPr sz="2400" b="1" dirty="0">
                <a:solidFill>
                  <a:schemeClr val="tx2">
                    <a:lumMod val="50000"/>
                  </a:schemeClr>
                </a:solidFill>
                <a:latin typeface="微软雅黑" panose="020B0503020204020204" charset="-122"/>
                <a:cs typeface="微软雅黑" panose="020B0503020204020204" charset="-122"/>
              </a:rPr>
              <a:t>库，并提供一个 </a:t>
            </a:r>
            <a:r>
              <a:rPr sz="2400" b="1" spc="-15" dirty="0">
                <a:solidFill>
                  <a:schemeClr val="tx2">
                    <a:lumMod val="50000"/>
                  </a:schemeClr>
                </a:solidFill>
                <a:latin typeface="Arial" panose="020B0604020202020204"/>
                <a:cs typeface="Arial" panose="020B0604020202020204"/>
              </a:rPr>
              <a:t>Web</a:t>
            </a:r>
            <a:r>
              <a:rPr sz="2400" b="1" spc="-25" dirty="0">
                <a:solidFill>
                  <a:schemeClr val="tx2">
                    <a:lumMod val="50000"/>
                  </a:schemeClr>
                </a:solidFill>
                <a:latin typeface="Arial" panose="020B0604020202020204"/>
                <a:cs typeface="Arial" panose="020B0604020202020204"/>
              </a:rPr>
              <a:t> </a:t>
            </a:r>
            <a:r>
              <a:rPr sz="2400" b="1" dirty="0">
                <a:solidFill>
                  <a:schemeClr val="tx2">
                    <a:lumMod val="50000"/>
                  </a:schemeClr>
                </a:solidFill>
                <a:latin typeface="微软雅黑" panose="020B0503020204020204" charset="-122"/>
                <a:cs typeface="微软雅黑" panose="020B0503020204020204" charset="-122"/>
              </a:rPr>
              <a:t>界面。</a:t>
            </a:r>
            <a:endParaRPr sz="2400" b="1" dirty="0">
              <a:solidFill>
                <a:schemeClr val="tx2">
                  <a:lumMod val="50000"/>
                </a:schemeClr>
              </a:solidFill>
              <a:latin typeface="微软雅黑" panose="020B0503020204020204" charset="-122"/>
              <a:cs typeface="微软雅黑" panose="020B0503020204020204" charset="-122"/>
            </a:endParaRPr>
          </a:p>
        </p:txBody>
      </p:sp>
      <p:sp>
        <p:nvSpPr>
          <p:cNvPr id="6" name="object 4"/>
          <p:cNvSpPr/>
          <p:nvPr/>
        </p:nvSpPr>
        <p:spPr>
          <a:xfrm>
            <a:off x="179486" y="3277338"/>
            <a:ext cx="3303274" cy="1043379"/>
          </a:xfrm>
          <a:prstGeom prst="rect">
            <a:avLst/>
          </a:prstGeom>
          <a:blipFill>
            <a:blip r:embed="rId1" cstate="print"/>
            <a:stretch>
              <a:fillRect/>
            </a:stretch>
          </a:blipFill>
        </p:spPr>
        <p:txBody>
          <a:bodyPr wrap="square" lIns="0" tIns="0" rIns="0" bIns="0" rtlCol="0"/>
          <a:lstStyle/>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897758" y="105668"/>
            <a:ext cx="3816424" cy="461665"/>
          </a:xfrm>
          <a:prstGeom prst="rect">
            <a:avLst/>
          </a:prstGeom>
          <a:noFill/>
        </p:spPr>
        <p:txBody>
          <a:bodyPr wrap="square" rtlCol="0">
            <a:spAutoFit/>
          </a:bodyPr>
          <a:lstStyle/>
          <a:p>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en-US" altLang="zh-CN" sz="2400" dirty="0" err="1"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Git</a:t>
            </a:r>
            <a:r>
              <a:rPr lang="en-US" altLang="zh-CN"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 </a:t>
            </a:r>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与 </a:t>
            </a:r>
            <a:r>
              <a:rPr lang="en-US" altLang="zh-CN" sz="2400" dirty="0" err="1"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GitHub</a:t>
            </a:r>
            <a:r>
              <a:rPr lang="zh-CN" altLang="en-US" sz="2400" dirty="0" smtClean="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rPr>
              <a:t>的关系</a:t>
            </a:r>
            <a:endParaRPr lang="zh-CN" altLang="en-US" sz="2400" dirty="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endParaRPr>
          </a:p>
        </p:txBody>
      </p:sp>
      <p:sp>
        <p:nvSpPr>
          <p:cNvPr id="7" name="TextBox 6"/>
          <p:cNvSpPr txBox="1"/>
          <p:nvPr/>
        </p:nvSpPr>
        <p:spPr>
          <a:xfrm>
            <a:off x="809526" y="969764"/>
            <a:ext cx="7920880" cy="369332"/>
          </a:xfrm>
          <a:prstGeom prst="rect">
            <a:avLst/>
          </a:prstGeom>
          <a:noFill/>
        </p:spPr>
        <p:txBody>
          <a:bodyPr wrap="square" rtlCol="0">
            <a:spAutoFit/>
          </a:bodyPr>
          <a:lstStyle/>
          <a:p>
            <a:r>
              <a:rPr lang="en-US" altLang="zh-CN" dirty="0" err="1" smtClean="0"/>
              <a:t>git</a:t>
            </a:r>
            <a:r>
              <a:rPr lang="zh-CN" altLang="en-US" dirty="0" smtClean="0"/>
              <a:t>是版本控制工具，它记录工程任何一个文件的历史，以及它的发展过程</a:t>
            </a:r>
            <a:endParaRPr lang="en-US" altLang="zh-CN" dirty="0" smtClean="0"/>
          </a:p>
        </p:txBody>
      </p:sp>
      <p:pic>
        <p:nvPicPr>
          <p:cNvPr id="6" name="图片 5" descr="水印.png"/>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75808" y="199261"/>
            <a:ext cx="1942465" cy="454025"/>
          </a:xfrm>
          <a:prstGeom prst="rect">
            <a:avLst/>
          </a:prstGeom>
        </p:spPr>
      </p:pic>
      <p:cxnSp>
        <p:nvCxnSpPr>
          <p:cNvPr id="25" name="直线连接符 3"/>
          <p:cNvCxnSpPr/>
          <p:nvPr/>
        </p:nvCxnSpPr>
        <p:spPr>
          <a:xfrm>
            <a:off x="881534" y="681732"/>
            <a:ext cx="9217024" cy="0"/>
          </a:xfrm>
          <a:prstGeom prst="line">
            <a:avLst/>
          </a:prstGeom>
          <a:ln w="3175" cmpd="sng"/>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809526" y="1833860"/>
            <a:ext cx="7560840" cy="646331"/>
          </a:xfrm>
          <a:prstGeom prst="rect">
            <a:avLst/>
          </a:prstGeom>
          <a:noFill/>
        </p:spPr>
        <p:txBody>
          <a:bodyPr wrap="square" rtlCol="0">
            <a:spAutoFit/>
          </a:bodyPr>
          <a:lstStyle/>
          <a:p>
            <a:r>
              <a:rPr lang="en-US" altLang="zh-CN" dirty="0" err="1" smtClean="0"/>
              <a:t>github</a:t>
            </a:r>
            <a:r>
              <a:rPr lang="zh-CN" altLang="en-US" dirty="0" smtClean="0"/>
              <a:t>是一个面向开源以及私有软件项目的托管平台，因为只支持</a:t>
            </a:r>
            <a:r>
              <a:rPr lang="en-US" altLang="zh-CN" dirty="0" err="1" smtClean="0"/>
              <a:t>git</a:t>
            </a:r>
            <a:r>
              <a:rPr lang="zh-CN" altLang="en-US" dirty="0" smtClean="0"/>
              <a:t>作为唯一的版本库格式进行托管，故名</a:t>
            </a:r>
            <a:r>
              <a:rPr lang="en-US" altLang="zh-CN" dirty="0" err="1" smtClean="0"/>
              <a:t>github</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8946430" y="1041772"/>
            <a:ext cx="1085850" cy="1238250"/>
          </a:xfrm>
          <a:prstGeom prst="rect">
            <a:avLst/>
          </a:prstGeom>
          <a:noFill/>
          <a:ln w="9525">
            <a:noFill/>
            <a:miter lim="800000"/>
            <a:headEnd/>
            <a:tailEnd/>
          </a:ln>
        </p:spPr>
      </p:pic>
      <p:sp>
        <p:nvSpPr>
          <p:cNvPr id="10" name="TextBox 9"/>
          <p:cNvSpPr txBox="1"/>
          <p:nvPr/>
        </p:nvSpPr>
        <p:spPr>
          <a:xfrm>
            <a:off x="1025550" y="3130004"/>
            <a:ext cx="7200800" cy="369332"/>
          </a:xfrm>
          <a:prstGeom prst="rect">
            <a:avLst/>
          </a:prstGeom>
          <a:noFill/>
        </p:spPr>
        <p:txBody>
          <a:bodyPr wrap="square" rtlCol="0">
            <a:spAutoFit/>
          </a:bodyPr>
          <a:lstStyle/>
          <a:p>
            <a:r>
              <a:rPr lang="zh-CN" altLang="en-US" b="1" dirty="0" smtClean="0">
                <a:solidFill>
                  <a:srgbClr val="FF0000"/>
                </a:solidFill>
                <a:effectLst>
                  <a:outerShdw blurRad="38100" dist="38100" dir="2700000" algn="tl">
                    <a:srgbClr val="000000">
                      <a:alpha val="43137"/>
                    </a:srgbClr>
                  </a:outerShdw>
                </a:effectLst>
              </a:rPr>
              <a:t>说白了，</a:t>
            </a:r>
            <a:r>
              <a:rPr lang="en-US" altLang="zh-CN" b="1" dirty="0" err="1" smtClean="0">
                <a:solidFill>
                  <a:srgbClr val="FF0000"/>
                </a:solidFill>
                <a:effectLst>
                  <a:outerShdw blurRad="38100" dist="38100" dir="2700000" algn="tl">
                    <a:srgbClr val="000000">
                      <a:alpha val="43137"/>
                    </a:srgbClr>
                  </a:outerShdw>
                </a:effectLst>
              </a:rPr>
              <a:t>github</a:t>
            </a:r>
            <a:r>
              <a:rPr lang="zh-CN" altLang="en-US" b="1" dirty="0" smtClean="0">
                <a:solidFill>
                  <a:srgbClr val="FF0000"/>
                </a:solidFill>
                <a:effectLst>
                  <a:outerShdw blurRad="38100" dist="38100" dir="2700000" algn="tl">
                    <a:srgbClr val="000000">
                      <a:alpha val="43137"/>
                    </a:srgbClr>
                  </a:outerShdw>
                </a:effectLst>
              </a:rPr>
              <a:t>就是一个容器，</a:t>
            </a:r>
            <a:r>
              <a:rPr lang="en-US" altLang="zh-CN" b="1" dirty="0" err="1" smtClean="0">
                <a:solidFill>
                  <a:srgbClr val="FF0000"/>
                </a:solidFill>
                <a:effectLst>
                  <a:outerShdw blurRad="38100" dist="38100" dir="2700000" algn="tl">
                    <a:srgbClr val="000000">
                      <a:alpha val="43137"/>
                    </a:srgbClr>
                  </a:outerShdw>
                </a:effectLst>
              </a:rPr>
              <a:t>git</a:t>
            </a:r>
            <a:r>
              <a:rPr lang="zh-CN" altLang="en-US" b="1" dirty="0" smtClean="0">
                <a:solidFill>
                  <a:srgbClr val="FF0000"/>
                </a:solidFill>
                <a:effectLst>
                  <a:outerShdw blurRad="38100" dist="38100" dir="2700000" algn="tl">
                    <a:srgbClr val="000000">
                      <a:alpha val="43137"/>
                    </a:srgbClr>
                  </a:outerShdw>
                </a:effectLst>
              </a:rPr>
              <a:t>就是往容器加东西的工具</a:t>
            </a:r>
            <a:endParaRPr lang="zh-CN" altLang="en-US"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3289</Words>
  <Application>WPS 演示</Application>
  <PresentationFormat>自定义</PresentationFormat>
  <Paragraphs>210</Paragraphs>
  <Slides>33</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Arial</vt:lpstr>
      <vt:lpstr>宋体</vt:lpstr>
      <vt:lpstr>Wingdings</vt:lpstr>
      <vt:lpstr>微软雅黑</vt:lpstr>
      <vt:lpstr>Calibri</vt:lpstr>
      <vt:lpstr>Arial Unicode MS</vt:lpstr>
      <vt:lpstr>方正卡通简体</vt:lpstr>
      <vt:lpstr>Arial</vt:lpstr>
      <vt:lpstr>自定义设计方案</vt:lpstr>
      <vt:lpstr>PowerPoint 演示文稿</vt:lpstr>
      <vt:lpstr>PowerPoint 演示文稿</vt:lpstr>
      <vt:lpstr>PowerPoint 演示文稿</vt:lpstr>
      <vt:lpstr>PowerPoint 演示文稿</vt:lpstr>
      <vt:lpstr>PowerPoint 演示文稿</vt:lpstr>
      <vt:lpstr>软件配置管理</vt:lpstr>
      <vt:lpstr>软件配置管理工具</vt:lpstr>
      <vt:lpstr>软件配置管理工具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Windows 用户</dc:creator>
  <cp:lastModifiedBy>美兰</cp:lastModifiedBy>
  <cp:revision>642</cp:revision>
  <dcterms:created xsi:type="dcterms:W3CDTF">2016-04-25T01:13:00Z</dcterms:created>
  <dcterms:modified xsi:type="dcterms:W3CDTF">2020-11-16T23:53:34Z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