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4" r:id="rId3"/>
    <p:sldId id="386" r:id="rId5"/>
    <p:sldId id="437" r:id="rId6"/>
    <p:sldId id="438" r:id="rId7"/>
    <p:sldId id="439" r:id="rId8"/>
    <p:sldId id="445" r:id="rId9"/>
    <p:sldId id="443" r:id="rId10"/>
    <p:sldId id="450" r:id="rId11"/>
    <p:sldId id="451" r:id="rId12"/>
    <p:sldId id="454" r:id="rId13"/>
    <p:sldId id="455" r:id="rId14"/>
    <p:sldId id="456" r:id="rId15"/>
    <p:sldId id="457" r:id="rId16"/>
    <p:sldId id="444" r:id="rId17"/>
    <p:sldId id="446" r:id="rId18"/>
    <p:sldId id="447" r:id="rId19"/>
    <p:sldId id="317" r:id="rId20"/>
  </p:sldIdLst>
  <p:sldSz cx="10259695" cy="53955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王倩倩" initials="Wq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4F1"/>
    <a:srgbClr val="F2F2F2"/>
    <a:srgbClr val="7DCDFF"/>
    <a:srgbClr val="9BD9FF"/>
    <a:srgbClr val="8AE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95" d="100"/>
          <a:sy n="95" d="100"/>
        </p:scale>
        <p:origin x="-342" y="288"/>
      </p:cViewPr>
      <p:guideLst>
        <p:guide orient="horz" pos="1700"/>
        <p:guide pos="32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FEC91-376F-4B3F-A168-65C97BFAF6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69863" y="685800"/>
            <a:ext cx="65182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528F52-921D-4B5E-90E1-89DF6F6F58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9938" y="1676400"/>
            <a:ext cx="8720137" cy="1155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8288" y="3057525"/>
            <a:ext cx="7183437" cy="13795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39025" y="215900"/>
            <a:ext cx="2308225" cy="460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2763" y="215900"/>
            <a:ext cx="6773862" cy="460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1213" y="3467100"/>
            <a:ext cx="8720137" cy="10715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1213" y="2287588"/>
            <a:ext cx="8720137" cy="1179512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2763" y="1258888"/>
            <a:ext cx="4540250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05413" y="1258888"/>
            <a:ext cx="4541837" cy="3560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08088"/>
            <a:ext cx="4533900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763" y="1711325"/>
            <a:ext cx="4533900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11763" y="1208088"/>
            <a:ext cx="4535487" cy="5032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11763" y="1711325"/>
            <a:ext cx="4535487" cy="3108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763" y="214313"/>
            <a:ext cx="3375025" cy="914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11613" y="214313"/>
            <a:ext cx="5735637" cy="46053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2763" y="1128713"/>
            <a:ext cx="3375025" cy="36909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1363" y="3776663"/>
            <a:ext cx="6156325" cy="44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1363" y="482600"/>
            <a:ext cx="6156325" cy="32369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1363" y="4222750"/>
            <a:ext cx="6156325" cy="6334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2763" y="215900"/>
            <a:ext cx="9234487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2763" y="1258888"/>
            <a:ext cx="9234487" cy="3560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2763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1E9A6-3BBE-4152-ABC2-7AF76252B6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05200" y="5000625"/>
            <a:ext cx="3249613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53300" y="5000625"/>
            <a:ext cx="2393950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A614B-7A5B-4F2F-9614-821D6EA5116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github.com/huangbangyi2019/Team.git" TargetMode="Externa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20"/>
          <p:cNvSpPr/>
          <p:nvPr/>
        </p:nvSpPr>
        <p:spPr>
          <a:xfrm>
            <a:off x="2367278" y="1829391"/>
            <a:ext cx="5488305" cy="1372621"/>
          </a:xfrm>
          <a:prstGeom prst="roundRect">
            <a:avLst>
              <a:gd name="adj" fmla="val 674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69766" y="2121892"/>
            <a:ext cx="4546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课程内容  </a:t>
            </a:r>
            <a:r>
              <a:rPr kumimoji="1" lang="en-US" altLang="zh-CN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  </a:t>
            </a:r>
            <a:r>
              <a:rPr kumimoji="1" lang="en-US" altLang="zh-CN" sz="2400" b="1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Git</a:t>
            </a:r>
            <a:r>
              <a:rPr kumimoji="1" lang="zh-CN" altLang="en-US" sz="2400" b="1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Wingdings" panose="05000000000000000000" pitchFamily="2" charset="2"/>
              </a:rPr>
              <a:t>实训课</a:t>
            </a:r>
            <a:endParaRPr kumimoji="1"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796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272414" y="3081834"/>
            <a:ext cx="75565" cy="7556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50744" y="2935466"/>
            <a:ext cx="1440160" cy="3371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讲师  蒋思芳</a:t>
            </a:r>
            <a:endParaRPr lang="zh-CN" altLang="en-US" sz="1600" dirty="0"/>
          </a:p>
        </p:txBody>
      </p:sp>
      <p:pic>
        <p:nvPicPr>
          <p:cNvPr id="11" name="图片 10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998018" y="1545828"/>
            <a:ext cx="4392295" cy="432435"/>
          </a:xfrm>
          <a:prstGeom prst="roundRect">
            <a:avLst/>
          </a:prstGeom>
          <a:solidFill>
            <a:srgbClr val="7DC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"/>
          <p:cNvSpPr txBox="1"/>
          <p:nvPr/>
        </p:nvSpPr>
        <p:spPr>
          <a:xfrm>
            <a:off x="3147878" y="1593453"/>
            <a:ext cx="391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</a:t>
            </a:r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冲突解决方案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第二步：从远程下载下来的本地工程针对某个地方进行修改，此时远程也对同个地方进行修改。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86" y="1905868"/>
            <a:ext cx="446449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7478" y="161783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本地修改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4062" y="1545828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rgbClr val="FF0000"/>
                </a:solidFill>
              </a:rPr>
              <a:t>远程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修改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0046" y="1833860"/>
            <a:ext cx="4769967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冲突解决方案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第三步：将本地修改内容提交本地仓库，然后更新本地工程</a:t>
            </a:r>
            <a:r>
              <a:rPr lang="zh-CN" altLang="en-US" dirty="0" smtClean="0"/>
              <a:t>同步</a:t>
            </a:r>
            <a:r>
              <a:rPr lang="zh-CN" altLang="en-US" dirty="0" smtClean="0"/>
              <a:t>远程代码，然后会出现代码冲突问题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9846" y="2193900"/>
            <a:ext cx="280987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478" y="1401812"/>
            <a:ext cx="2736304" cy="360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>
            <a:off x="3185790" y="3130004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7685" y="1617836"/>
            <a:ext cx="29523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右箭头 13"/>
          <p:cNvSpPr/>
          <p:nvPr/>
        </p:nvSpPr>
        <p:spPr>
          <a:xfrm>
            <a:off x="6570166" y="313000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冲突解决方案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第四步：协商后保存谁的代码，把却掉的代码从类中删除。删除后把类最新代码更新到本地仓库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46" y="1689844"/>
            <a:ext cx="288032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2254" y="1257796"/>
            <a:ext cx="2304256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>
            <a:off x="2969766" y="28419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3822" y="1473820"/>
            <a:ext cx="3096344" cy="2881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箭头 14"/>
          <p:cNvSpPr/>
          <p:nvPr/>
        </p:nvSpPr>
        <p:spPr>
          <a:xfrm>
            <a:off x="6570166" y="284197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冲突解决方案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第五步：将本地仓库的工程提交到远程仓库，并查看远程仓库是否为最新代码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486" y="1329804"/>
            <a:ext cx="8424936" cy="352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第六步</a:t>
            </a:r>
            <a:r>
              <a:rPr lang="zh-CN" altLang="en-US" dirty="0" smtClean="0"/>
              <a:t>：填写相关提交信息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257796"/>
            <a:ext cx="7632848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第七步</a:t>
            </a:r>
            <a:r>
              <a:rPr lang="zh-CN" altLang="en-US" dirty="0" smtClean="0"/>
              <a:t>：配置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到远程仓库的信息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5" y="1473820"/>
            <a:ext cx="4896544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485" y="1113780"/>
            <a:ext cx="4752528" cy="2752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右箭头 11"/>
          <p:cNvSpPr/>
          <p:nvPr/>
        </p:nvSpPr>
        <p:spPr>
          <a:xfrm>
            <a:off x="5057998" y="2265908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 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推送远程仓库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897756"/>
            <a:ext cx="907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代</a:t>
            </a:r>
            <a:r>
              <a:rPr lang="zh-CN" altLang="en-US" dirty="0" smtClean="0"/>
              <a:t>码冲突后，经过协商，已经将本地最新代码同步到远程。其他同学可以更新最新代码</a:t>
            </a:r>
            <a:endParaRPr lang="zh-CN" alt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534" y="1329803"/>
            <a:ext cx="8948266" cy="4066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76675" y="1990090"/>
            <a:ext cx="23050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  谢！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1814" y="105668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课程目标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45630" y="1833860"/>
            <a:ext cx="6336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课程内容</a:t>
            </a:r>
            <a:r>
              <a:rPr lang="zh-CN" altLang="en-US" dirty="0" smtClean="0"/>
              <a:t>：</a:t>
            </a:r>
            <a:r>
              <a:rPr lang="zh-CN" altLang="en-US" sz="2000" dirty="0" smtClean="0"/>
              <a:t>使用</a:t>
            </a:r>
            <a:r>
              <a:rPr lang="en-US" altLang="zh-CN" sz="2000" dirty="0" err="1" smtClean="0"/>
              <a:t>Git</a:t>
            </a:r>
            <a:r>
              <a:rPr lang="zh-CN" altLang="en-US" sz="2000" dirty="0" smtClean="0"/>
              <a:t>进行团</a:t>
            </a:r>
            <a:r>
              <a:rPr lang="zh-CN" altLang="en-US" sz="2000" dirty="0" smtClean="0"/>
              <a:t>队开发冲突解决。</a:t>
            </a:r>
            <a:endParaRPr lang="en-US" altLang="zh-CN" sz="2000" dirty="0" smtClean="0"/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45630" y="3057996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课堂作业</a:t>
            </a:r>
            <a:r>
              <a:rPr lang="zh-CN" altLang="en-US" sz="2000" dirty="0" smtClean="0"/>
              <a:t>：根据</a:t>
            </a:r>
            <a:r>
              <a:rPr lang="en-US" altLang="zh-CN" sz="2000" dirty="0" smtClean="0"/>
              <a:t>&lt;</a:t>
            </a:r>
            <a:r>
              <a:rPr lang="zh-CN" altLang="en-US" sz="2000" dirty="0" smtClean="0"/>
              <a:t>实验报告模版</a:t>
            </a:r>
            <a:r>
              <a:rPr lang="en-US" altLang="zh-CN" sz="2000" dirty="0" smtClean="0"/>
              <a:t>&gt;</a:t>
            </a:r>
            <a:r>
              <a:rPr lang="zh-CN" altLang="en-US" sz="2000" dirty="0" smtClean="0"/>
              <a:t>的模版填写、截图实训课的相关内容并打印出来上交到老师。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1"/>
            <a:ext cx="9001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用户名和邮箱要使用老师的账户和邮箱，因为接下来会登入到老师远程仓库下载初始化工程：</a:t>
            </a:r>
            <a:r>
              <a:rPr lang="en-US" altLang="zh-CN" dirty="0" err="1" smtClean="0">
                <a:solidFill>
                  <a:srgbClr val="FF0000"/>
                </a:solidFill>
              </a:rPr>
              <a:t>user.name</a:t>
            </a:r>
            <a:r>
              <a:rPr lang="en-US" altLang="zh-CN" dirty="0" smtClean="0"/>
              <a:t> =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注册的名称（</a:t>
            </a:r>
            <a:r>
              <a:rPr lang="en-US" altLang="zh-CN" dirty="0" smtClean="0"/>
              <a:t>jiangsifang</a:t>
            </a:r>
            <a:r>
              <a:rPr lang="zh-CN" altLang="en-US" dirty="0" smtClean="0"/>
              <a:t>）；</a:t>
            </a:r>
            <a:r>
              <a:rPr lang="en-US" altLang="zh-CN" dirty="0" err="1" smtClean="0">
                <a:solidFill>
                  <a:srgbClr val="FF0000"/>
                </a:solidFill>
              </a:rPr>
              <a:t>user.email</a:t>
            </a:r>
            <a:r>
              <a:rPr lang="en-US" altLang="zh-CN" dirty="0" smtClean="0"/>
              <a:t>=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注册的邮箱</a:t>
            </a:r>
            <a:r>
              <a:rPr lang="en-US" altLang="zh-CN" dirty="0" smtClean="0"/>
              <a:t>(691887420@qq.com)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3542" y="1833860"/>
            <a:ext cx="8208912" cy="3562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</a:t>
            </a:r>
            <a:r>
              <a:rPr lang="en-US" altLang="zh-CN" dirty="0" smtClean="0"/>
              <a:t>Eclipse </a:t>
            </a:r>
            <a:r>
              <a:rPr lang="zh-CN" altLang="en-US" dirty="0" smtClean="0"/>
              <a:t>配置</a:t>
            </a:r>
            <a:r>
              <a:rPr lang="en-US" altLang="zh-CN" dirty="0" err="1" smtClean="0"/>
              <a:t>ssh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，生成</a:t>
            </a:r>
            <a:r>
              <a:rPr lang="en-US" altLang="zh-CN" dirty="0" smtClean="0"/>
              <a:t>SSH2 key</a:t>
            </a:r>
            <a:r>
              <a:rPr lang="zh-CN" altLang="en-US" dirty="0" smtClean="0"/>
              <a:t>步骤：</a:t>
            </a:r>
            <a:r>
              <a:rPr lang="en-US" altLang="zh-CN" dirty="0" smtClean="0"/>
              <a:t>windows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perferences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General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Network</a:t>
            </a:r>
            <a:r>
              <a:rPr lang="en-US" altLang="zh-CN" dirty="0" smtClean="0"/>
              <a:t> Commection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SSH2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key  </a:t>
            </a:r>
            <a:r>
              <a:rPr lang="en-US" altLang="zh-CN" dirty="0" err="1" smtClean="0"/>
              <a:t>management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General</a:t>
            </a:r>
            <a:r>
              <a:rPr lang="en-US" altLang="zh-CN" dirty="0" smtClean="0"/>
              <a:t> RSA Key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473820"/>
            <a:ext cx="8561387" cy="407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第三步：把生成的</a:t>
            </a:r>
            <a:r>
              <a:rPr lang="en-US" altLang="zh-CN" dirty="0" smtClean="0"/>
              <a:t>SSH Key </a:t>
            </a:r>
            <a:r>
              <a:rPr lang="zh-CN" altLang="en-US" dirty="0" smtClean="0"/>
              <a:t>注册到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上，登录</a:t>
            </a:r>
            <a:r>
              <a:rPr lang="en-US" altLang="zh-CN" dirty="0" err="1" smtClean="0"/>
              <a:t>github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settings</a:t>
            </a:r>
            <a:r>
              <a:rPr lang="en-US" altLang="zh-CN" dirty="0" err="1" smtClean="0">
                <a:sym typeface="Wingdings" panose="05000000000000000000" pitchFamily="2" charset="2"/>
              </a:rPr>
              <a:t></a:t>
            </a:r>
            <a:r>
              <a:rPr lang="en-US" altLang="zh-CN" dirty="0" err="1" smtClean="0"/>
              <a:t>add</a:t>
            </a:r>
            <a:r>
              <a:rPr lang="zh-CN" altLang="en-US" dirty="0" smtClean="0"/>
              <a:t>把本地生成的</a:t>
            </a:r>
            <a:r>
              <a:rPr lang="en-US" altLang="zh-CN" dirty="0" smtClean="0"/>
              <a:t>SSH Key</a:t>
            </a:r>
            <a:r>
              <a:rPr lang="zh-CN" altLang="en-US" dirty="0" smtClean="0"/>
              <a:t>粘贴即可，注意不要有空格。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518" y="1545827"/>
            <a:ext cx="8856984" cy="3208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eclipse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集成</a:t>
            </a:r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相关配置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第四步：配置</a:t>
            </a:r>
            <a:r>
              <a:rPr lang="en-US" altLang="zh-CN" dirty="0" err="1" smtClean="0"/>
              <a:t>ssl</a:t>
            </a:r>
            <a:r>
              <a:rPr lang="en-US" altLang="zh-CN" dirty="0" smtClean="0"/>
              <a:t> 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70" y="2193900"/>
            <a:ext cx="5184576" cy="2866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98973" y="1113780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key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http.sslVerify</a:t>
            </a:r>
            <a:r>
              <a:rPr lang="zh-CN" altLang="en-US" dirty="0" smtClean="0"/>
              <a:t>，值为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安装目录下的</a:t>
            </a:r>
            <a:r>
              <a:rPr lang="en-US" altLang="zh-CN" dirty="0" err="1" smtClean="0"/>
              <a:t>eclipse.ini</a:t>
            </a:r>
            <a:r>
              <a:rPr lang="zh-CN" altLang="en-US" dirty="0" smtClean="0"/>
              <a:t>添加一句：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Dhttps.protocols</a:t>
            </a:r>
            <a:r>
              <a:rPr lang="en-US" altLang="zh-CN" dirty="0" smtClean="0"/>
              <a:t>=TLSv1,TLSv1.1,TLSv1.2  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、重启</a:t>
            </a:r>
            <a:r>
              <a:rPr lang="en-US" altLang="zh-CN" dirty="0" smtClean="0"/>
              <a:t>eclipse</a:t>
            </a:r>
            <a:endParaRPr lang="zh-CN" alt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2094" y="2121892"/>
            <a:ext cx="4337919" cy="284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从远程仓库导入初始化工程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470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第一步：打开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file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，填写好</a:t>
            </a:r>
            <a:endParaRPr lang="en-US" altLang="zh-CN" dirty="0" smtClean="0"/>
          </a:p>
          <a:p>
            <a:r>
              <a:rPr lang="zh-CN" altLang="en-US" dirty="0" smtClean="0"/>
              <a:t>第三个截图后一路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下去就行了。</a:t>
            </a: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454" y="1545828"/>
            <a:ext cx="220980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750" y="1617836"/>
            <a:ext cx="22322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右箭头 10"/>
          <p:cNvSpPr/>
          <p:nvPr/>
        </p:nvSpPr>
        <p:spPr>
          <a:xfrm>
            <a:off x="2393702" y="2049884"/>
            <a:ext cx="432048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054" y="681732"/>
            <a:ext cx="4481935" cy="32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右箭头 12"/>
          <p:cNvSpPr/>
          <p:nvPr/>
        </p:nvSpPr>
        <p:spPr>
          <a:xfrm>
            <a:off x="5057998" y="2049884"/>
            <a:ext cx="504056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33462" y="3274020"/>
            <a:ext cx="626469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</a:t>
            </a:r>
            <a:r>
              <a:rPr lang="zh-CN" altLang="en-US" dirty="0" smtClean="0"/>
              <a:t>：第三个截图所有学生都是使用老师远程仓库的工程</a:t>
            </a:r>
            <a:endParaRPr lang="en-US" altLang="zh-CN" dirty="0" smtClean="0"/>
          </a:p>
          <a:p>
            <a:r>
              <a:rPr lang="en-US" altLang="zh-CN" dirty="0" smtClean="0"/>
              <a:t>URI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5"/>
              </a:rPr>
              <a:t>https://github.com/jiangsifang/MyTeam.git</a:t>
            </a:r>
            <a:endParaRPr lang="en-US" altLang="zh-CN" dirty="0" smtClean="0"/>
          </a:p>
          <a:p>
            <a:r>
              <a:rPr lang="en-US" altLang="zh-CN" dirty="0" smtClean="0"/>
              <a:t>User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jiangsifang</a:t>
            </a:r>
            <a:endParaRPr lang="en-US" altLang="zh-CN" dirty="0" smtClean="0"/>
          </a:p>
          <a:p>
            <a:r>
              <a:rPr lang="en-US" altLang="zh-CN" dirty="0" smtClean="0"/>
              <a:t>Password:</a:t>
            </a:r>
            <a:r>
              <a:rPr lang="en-US" dirty="0" smtClean="0"/>
              <a:t>meilan891215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从远程仓库导入初始化工程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第二步：将远程工程导入到本地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中进行开发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470" y="1257796"/>
            <a:ext cx="4953000" cy="3550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右箭头 14"/>
          <p:cNvSpPr/>
          <p:nvPr/>
        </p:nvSpPr>
        <p:spPr>
          <a:xfrm>
            <a:off x="5274022" y="2913980"/>
            <a:ext cx="936104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1461135"/>
            <a:ext cx="2524125" cy="3143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09526" y="17767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Git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冲突解决方案</a:t>
            </a:r>
            <a:endParaRPr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 descr="水印.png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08" y="199261"/>
            <a:ext cx="1942465" cy="454025"/>
          </a:xfrm>
          <a:prstGeom prst="rect">
            <a:avLst/>
          </a:prstGeom>
        </p:spPr>
      </p:pic>
      <p:cxnSp>
        <p:nvCxnSpPr>
          <p:cNvPr id="25" name="直线连接符 3"/>
          <p:cNvCxnSpPr/>
          <p:nvPr/>
        </p:nvCxnSpPr>
        <p:spPr>
          <a:xfrm>
            <a:off x="881534" y="681732"/>
            <a:ext cx="9217024" cy="0"/>
          </a:xfrm>
          <a:prstGeom prst="line">
            <a:avLst/>
          </a:prstGeom>
          <a:ln w="31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9526" y="753740"/>
            <a:ext cx="9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第一步</a:t>
            </a:r>
            <a:r>
              <a:rPr lang="zh-CN" altLang="en-US" dirty="0" smtClean="0"/>
              <a:t>：先更新本地工程，更新前先确定是否存在如下配置，如果不存在则需要如下配置，然后在提交本地代码到远程仓库。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25750" y="1473820"/>
            <a:ext cx="4176464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查看是否需要添加在本次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仓库修改</a:t>
            </a:r>
            <a:r>
              <a:rPr lang="en-US" altLang="zh-CN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文件内容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[branch "master"] </a:t>
            </a:r>
            <a:endParaRPr lang="en-US" altLang="zh-CN" dirty="0" smtClean="0"/>
          </a:p>
          <a:p>
            <a:r>
              <a:rPr lang="en-US" altLang="zh-CN" dirty="0" smtClean="0"/>
              <a:t>	remote = origin </a:t>
            </a:r>
            <a:endParaRPr lang="en-US" altLang="zh-CN" dirty="0" smtClean="0"/>
          </a:p>
          <a:p>
            <a:r>
              <a:rPr lang="en-US" altLang="zh-CN" dirty="0" smtClean="0"/>
              <a:t>	merge = refs/heads/master</a:t>
            </a:r>
            <a:endParaRPr lang="en-US" altLang="zh-CN" dirty="0" smtClean="0"/>
          </a:p>
          <a:p>
            <a:r>
              <a:rPr lang="en-US" altLang="zh-CN" dirty="0" smtClean="0"/>
              <a:t>[remote "origin"] </a:t>
            </a:r>
            <a:endParaRPr lang="en-US" altLang="zh-CN" dirty="0" smtClean="0"/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= </a:t>
            </a:r>
            <a:r>
              <a:rPr lang="en-US" altLang="zh-CN" dirty="0" smtClean="0">
                <a:solidFill>
                  <a:srgbClr val="FF0000"/>
                </a:solidFill>
              </a:rPr>
              <a:t>https://github.com/jiangsifang/MyTeam.git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	fetch = +refs/heads/*:refs/remotes/origin/* </a:t>
            </a:r>
            <a:endParaRPr lang="en-US" altLang="zh-CN" dirty="0" smtClean="0"/>
          </a:p>
          <a:p>
            <a:r>
              <a:rPr lang="en-US" altLang="zh-CN" dirty="0" smtClean="0"/>
              <a:t>	push = refs/heads/</a:t>
            </a:r>
            <a:r>
              <a:rPr lang="en-US" altLang="zh-CN" dirty="0" err="1" smtClean="0"/>
              <a:t>master:refs</a:t>
            </a:r>
            <a:r>
              <a:rPr lang="en-US" altLang="zh-CN" dirty="0" smtClean="0"/>
              <a:t>/heads/master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1478</Words>
  <Application>WPS 演示</Application>
  <PresentationFormat>自定义</PresentationFormat>
  <Paragraphs>94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美兰</cp:lastModifiedBy>
  <cp:revision>900</cp:revision>
  <dcterms:created xsi:type="dcterms:W3CDTF">2016-04-25T01:13:00Z</dcterms:created>
  <dcterms:modified xsi:type="dcterms:W3CDTF">2020-12-01T06:52:44Z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