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570" r:id="rId2"/>
    <p:sldId id="263" r:id="rId3"/>
    <p:sldId id="524" r:id="rId4"/>
    <p:sldId id="577" r:id="rId5"/>
    <p:sldId id="565" r:id="rId6"/>
    <p:sldId id="578" r:id="rId7"/>
    <p:sldId id="579" r:id="rId8"/>
    <p:sldId id="581" r:id="rId9"/>
    <p:sldId id="5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89394"/>
  </p:normalViewPr>
  <p:slideViewPr>
    <p:cSldViewPr snapToGrid="0" snapToObjects="1">
      <p:cViewPr varScale="1">
        <p:scale>
          <a:sx n="140" d="100"/>
          <a:sy n="140" d="100"/>
        </p:scale>
        <p:origin x="15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855F8-45D9-904B-86ED-44884E6C8F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56F2FAA-328B-E648-B4EA-8428C6F98ED1}">
      <dgm:prSet phldrT="[文本]"/>
      <dgm:spPr/>
      <dgm:t>
        <a:bodyPr/>
        <a:lstStyle/>
        <a:p>
          <a:r>
            <a:rPr lang="zh-CN" altLang="en-US" dirty="0"/>
            <a:t>定义算法的加解密运算矩阵</a:t>
          </a:r>
        </a:p>
      </dgm:t>
    </dgm:pt>
    <dgm:pt modelId="{F1268805-63BA-E24B-B415-43E7AACFD8A9}" type="parTrans" cxnId="{1B610769-47B6-794E-AF55-7529A0AABCF9}">
      <dgm:prSet/>
      <dgm:spPr/>
      <dgm:t>
        <a:bodyPr/>
        <a:lstStyle/>
        <a:p>
          <a:endParaRPr lang="zh-CN" altLang="en-US"/>
        </a:p>
      </dgm:t>
    </dgm:pt>
    <dgm:pt modelId="{DA9F755B-91EC-B047-BBC8-6EBD7E372494}" type="sibTrans" cxnId="{1B610769-47B6-794E-AF55-7529A0AABCF9}">
      <dgm:prSet/>
      <dgm:spPr/>
      <dgm:t>
        <a:bodyPr/>
        <a:lstStyle/>
        <a:p>
          <a:endParaRPr lang="zh-CN" altLang="en-US"/>
        </a:p>
      </dgm:t>
    </dgm:pt>
    <dgm:pt modelId="{1BDF8B86-3782-3248-887B-C57F0354477B}">
      <dgm:prSet phldrT="[文本]"/>
      <dgm:spPr/>
      <dgm:t>
        <a:bodyPr/>
        <a:lstStyle/>
        <a:p>
          <a:r>
            <a:rPr lang="zh-CN" altLang="en-US" dirty="0"/>
            <a:t>定义关注的差分形式</a:t>
          </a:r>
        </a:p>
      </dgm:t>
    </dgm:pt>
    <dgm:pt modelId="{753E6982-8381-CA4F-9B05-543673ECA5B9}" type="parTrans" cxnId="{3EA7B4CC-6D42-FE4B-BA90-2B1A7FBB9F8F}">
      <dgm:prSet/>
      <dgm:spPr/>
      <dgm:t>
        <a:bodyPr/>
        <a:lstStyle/>
        <a:p>
          <a:endParaRPr lang="zh-CN" altLang="en-US"/>
        </a:p>
      </dgm:t>
    </dgm:pt>
    <dgm:pt modelId="{F7C7E044-6815-3E43-BB66-F408AB6B6EFB}" type="sibTrans" cxnId="{3EA7B4CC-6D42-FE4B-BA90-2B1A7FBB9F8F}">
      <dgm:prSet/>
      <dgm:spPr/>
      <dgm:t>
        <a:bodyPr/>
        <a:lstStyle/>
        <a:p>
          <a:endParaRPr lang="zh-CN" altLang="en-US"/>
        </a:p>
      </dgm:t>
    </dgm:pt>
    <dgm:pt modelId="{74375F1D-357A-7744-A115-5BB584FE10DC}">
      <dgm:prSet phldrT="[文本]"/>
      <dgm:spPr/>
      <dgm:t>
        <a:bodyPr/>
        <a:lstStyle/>
        <a:p>
          <a:r>
            <a:rPr lang="zh-CN" altLang="en-US" dirty="0"/>
            <a:t>定义运算规则</a:t>
          </a:r>
        </a:p>
      </dgm:t>
    </dgm:pt>
    <dgm:pt modelId="{E24DF8B1-2618-EB4D-81E1-47E7F73A4299}" type="parTrans" cxnId="{5C6DB705-AF5B-034E-B95B-AF031523F979}">
      <dgm:prSet/>
      <dgm:spPr/>
      <dgm:t>
        <a:bodyPr/>
        <a:lstStyle/>
        <a:p>
          <a:endParaRPr lang="zh-CN" altLang="en-US"/>
        </a:p>
      </dgm:t>
    </dgm:pt>
    <dgm:pt modelId="{6B739362-894C-8943-A53F-9F806227EB8A}" type="sibTrans" cxnId="{5C6DB705-AF5B-034E-B95B-AF031523F979}">
      <dgm:prSet/>
      <dgm:spPr/>
      <dgm:t>
        <a:bodyPr/>
        <a:lstStyle/>
        <a:p>
          <a:endParaRPr lang="zh-CN" altLang="en-US"/>
        </a:p>
      </dgm:t>
    </dgm:pt>
    <dgm:pt modelId="{EE7AE287-2181-D141-BD14-83DE100A1716}">
      <dgm:prSet/>
      <dgm:spPr/>
      <dgm:t>
        <a:bodyPr/>
        <a:lstStyle/>
        <a:p>
          <a:r>
            <a:rPr lang="zh-CN" altLang="en-US" dirty="0"/>
            <a:t>遍历头尾差分，分别搜索传播概率为</a:t>
          </a:r>
          <a:r>
            <a:rPr lang="en-US" altLang="zh-CN" dirty="0"/>
            <a:t>1</a:t>
          </a:r>
          <a:r>
            <a:rPr lang="zh-CN" altLang="en-US" dirty="0"/>
            <a:t>的多轮差分</a:t>
          </a:r>
        </a:p>
      </dgm:t>
    </dgm:pt>
    <dgm:pt modelId="{7ADF04DB-7DD0-7041-925A-782CC125DB0F}" type="parTrans" cxnId="{7D7F4771-70A5-CF42-AC4F-461D3BF7E0C8}">
      <dgm:prSet/>
      <dgm:spPr/>
      <dgm:t>
        <a:bodyPr/>
        <a:lstStyle/>
        <a:p>
          <a:endParaRPr lang="zh-CN" altLang="en-US"/>
        </a:p>
      </dgm:t>
    </dgm:pt>
    <dgm:pt modelId="{7446FE5D-7BB4-5749-8095-E45FA8586341}" type="sibTrans" cxnId="{7D7F4771-70A5-CF42-AC4F-461D3BF7E0C8}">
      <dgm:prSet/>
      <dgm:spPr/>
      <dgm:t>
        <a:bodyPr/>
        <a:lstStyle/>
        <a:p>
          <a:endParaRPr lang="zh-CN" altLang="en-US"/>
        </a:p>
      </dgm:t>
    </dgm:pt>
    <dgm:pt modelId="{9885A785-1CB6-2C40-ADA5-1E0B0D810212}">
      <dgm:prSet/>
      <dgm:spPr/>
      <dgm:t>
        <a:bodyPr/>
        <a:lstStyle/>
        <a:p>
          <a:r>
            <a:rPr lang="zh-CN" altLang="en-US" dirty="0"/>
            <a:t>寻找矛盾点进行连接，将长度最长的输出</a:t>
          </a:r>
        </a:p>
      </dgm:t>
    </dgm:pt>
    <dgm:pt modelId="{1DDD67A7-5BC6-F941-9A99-F90104556157}" type="parTrans" cxnId="{6B866857-D25C-2B43-B861-B40B650AD134}">
      <dgm:prSet/>
      <dgm:spPr/>
      <dgm:t>
        <a:bodyPr/>
        <a:lstStyle/>
        <a:p>
          <a:endParaRPr lang="zh-CN" altLang="en-US"/>
        </a:p>
      </dgm:t>
    </dgm:pt>
    <dgm:pt modelId="{A24B5C51-20B1-B142-B399-93ED7E0C1E36}" type="sibTrans" cxnId="{6B866857-D25C-2B43-B861-B40B650AD134}">
      <dgm:prSet/>
      <dgm:spPr/>
      <dgm:t>
        <a:bodyPr/>
        <a:lstStyle/>
        <a:p>
          <a:endParaRPr lang="zh-CN" altLang="en-US"/>
        </a:p>
      </dgm:t>
    </dgm:pt>
    <dgm:pt modelId="{11887FEC-B201-C341-8128-BF4567CB0E44}" type="pres">
      <dgm:prSet presAssocID="{509855F8-45D9-904B-86ED-44884E6C8F82}" presName="Name0" presStyleCnt="0">
        <dgm:presLayoutVars>
          <dgm:dir/>
          <dgm:resizeHandles val="exact"/>
        </dgm:presLayoutVars>
      </dgm:prSet>
      <dgm:spPr/>
    </dgm:pt>
    <dgm:pt modelId="{755E8526-3D5A-594A-BDAA-92B2EC5AB5A7}" type="pres">
      <dgm:prSet presAssocID="{C56F2FAA-328B-E648-B4EA-8428C6F98ED1}" presName="node" presStyleLbl="node1" presStyleIdx="0" presStyleCnt="5">
        <dgm:presLayoutVars>
          <dgm:bulletEnabled val="1"/>
        </dgm:presLayoutVars>
      </dgm:prSet>
      <dgm:spPr/>
    </dgm:pt>
    <dgm:pt modelId="{585C63BC-BDCA-174E-9A33-CD8AF269052A}" type="pres">
      <dgm:prSet presAssocID="{DA9F755B-91EC-B047-BBC8-6EBD7E372494}" presName="sibTrans" presStyleLbl="sibTrans2D1" presStyleIdx="0" presStyleCnt="4"/>
      <dgm:spPr/>
    </dgm:pt>
    <dgm:pt modelId="{23AF1A38-42D7-5144-847F-753F809457A1}" type="pres">
      <dgm:prSet presAssocID="{DA9F755B-91EC-B047-BBC8-6EBD7E372494}" presName="connectorText" presStyleLbl="sibTrans2D1" presStyleIdx="0" presStyleCnt="4"/>
      <dgm:spPr/>
    </dgm:pt>
    <dgm:pt modelId="{E3E36D66-F4F3-4444-9F2F-CB013FB7FB12}" type="pres">
      <dgm:prSet presAssocID="{1BDF8B86-3782-3248-887B-C57F0354477B}" presName="node" presStyleLbl="node1" presStyleIdx="1" presStyleCnt="5">
        <dgm:presLayoutVars>
          <dgm:bulletEnabled val="1"/>
        </dgm:presLayoutVars>
      </dgm:prSet>
      <dgm:spPr/>
    </dgm:pt>
    <dgm:pt modelId="{D07015C7-AFC1-344E-AA1C-263B46CF5414}" type="pres">
      <dgm:prSet presAssocID="{F7C7E044-6815-3E43-BB66-F408AB6B6EFB}" presName="sibTrans" presStyleLbl="sibTrans2D1" presStyleIdx="1" presStyleCnt="4"/>
      <dgm:spPr/>
    </dgm:pt>
    <dgm:pt modelId="{AFB8339B-38EE-F845-9D33-03CF8FB18729}" type="pres">
      <dgm:prSet presAssocID="{F7C7E044-6815-3E43-BB66-F408AB6B6EFB}" presName="connectorText" presStyleLbl="sibTrans2D1" presStyleIdx="1" presStyleCnt="4"/>
      <dgm:spPr/>
    </dgm:pt>
    <dgm:pt modelId="{6FB65C7B-2D71-904D-8A9B-704AB342E335}" type="pres">
      <dgm:prSet presAssocID="{74375F1D-357A-7744-A115-5BB584FE10DC}" presName="node" presStyleLbl="node1" presStyleIdx="2" presStyleCnt="5">
        <dgm:presLayoutVars>
          <dgm:bulletEnabled val="1"/>
        </dgm:presLayoutVars>
      </dgm:prSet>
      <dgm:spPr/>
    </dgm:pt>
    <dgm:pt modelId="{3070F179-7980-8942-B40F-F532C83D83EB}" type="pres">
      <dgm:prSet presAssocID="{6B739362-894C-8943-A53F-9F806227EB8A}" presName="sibTrans" presStyleLbl="sibTrans2D1" presStyleIdx="2" presStyleCnt="4"/>
      <dgm:spPr/>
    </dgm:pt>
    <dgm:pt modelId="{7FE7A509-FB6B-6D45-8741-561028ED3ECA}" type="pres">
      <dgm:prSet presAssocID="{6B739362-894C-8943-A53F-9F806227EB8A}" presName="connectorText" presStyleLbl="sibTrans2D1" presStyleIdx="2" presStyleCnt="4"/>
      <dgm:spPr/>
    </dgm:pt>
    <dgm:pt modelId="{030FDD07-1D85-4340-A792-6C9459F6F5F4}" type="pres">
      <dgm:prSet presAssocID="{EE7AE287-2181-D141-BD14-83DE100A1716}" presName="node" presStyleLbl="node1" presStyleIdx="3" presStyleCnt="5">
        <dgm:presLayoutVars>
          <dgm:bulletEnabled val="1"/>
        </dgm:presLayoutVars>
      </dgm:prSet>
      <dgm:spPr/>
    </dgm:pt>
    <dgm:pt modelId="{289DF642-0FC9-2546-8607-7F3A38029D3B}" type="pres">
      <dgm:prSet presAssocID="{7446FE5D-7BB4-5749-8095-E45FA8586341}" presName="sibTrans" presStyleLbl="sibTrans2D1" presStyleIdx="3" presStyleCnt="4"/>
      <dgm:spPr/>
    </dgm:pt>
    <dgm:pt modelId="{D073F077-A585-DC45-873E-FD6FE0A58CF4}" type="pres">
      <dgm:prSet presAssocID="{7446FE5D-7BB4-5749-8095-E45FA8586341}" presName="connectorText" presStyleLbl="sibTrans2D1" presStyleIdx="3" presStyleCnt="4"/>
      <dgm:spPr/>
    </dgm:pt>
    <dgm:pt modelId="{62127032-6AB1-F540-97EA-3C9668637A4E}" type="pres">
      <dgm:prSet presAssocID="{9885A785-1CB6-2C40-ADA5-1E0B0D810212}" presName="node" presStyleLbl="node1" presStyleIdx="4" presStyleCnt="5">
        <dgm:presLayoutVars>
          <dgm:bulletEnabled val="1"/>
        </dgm:presLayoutVars>
      </dgm:prSet>
      <dgm:spPr/>
    </dgm:pt>
  </dgm:ptLst>
  <dgm:cxnLst>
    <dgm:cxn modelId="{5C6DB705-AF5B-034E-B95B-AF031523F979}" srcId="{509855F8-45D9-904B-86ED-44884E6C8F82}" destId="{74375F1D-357A-7744-A115-5BB584FE10DC}" srcOrd="2" destOrd="0" parTransId="{E24DF8B1-2618-EB4D-81E1-47E7F73A4299}" sibTransId="{6B739362-894C-8943-A53F-9F806227EB8A}"/>
    <dgm:cxn modelId="{CDC1910E-D67D-3F4A-AF88-183B612D1D73}" type="presOf" srcId="{1BDF8B86-3782-3248-887B-C57F0354477B}" destId="{E3E36D66-F4F3-4444-9F2F-CB013FB7FB12}" srcOrd="0" destOrd="0" presId="urn:microsoft.com/office/officeart/2005/8/layout/process1"/>
    <dgm:cxn modelId="{C9E7FE16-02BE-474F-A8A2-FD445F35E311}" type="presOf" srcId="{F7C7E044-6815-3E43-BB66-F408AB6B6EFB}" destId="{D07015C7-AFC1-344E-AA1C-263B46CF5414}" srcOrd="0" destOrd="0" presId="urn:microsoft.com/office/officeart/2005/8/layout/process1"/>
    <dgm:cxn modelId="{1682031D-41EA-194E-82B3-5D2668093A76}" type="presOf" srcId="{74375F1D-357A-7744-A115-5BB584FE10DC}" destId="{6FB65C7B-2D71-904D-8A9B-704AB342E335}" srcOrd="0" destOrd="0" presId="urn:microsoft.com/office/officeart/2005/8/layout/process1"/>
    <dgm:cxn modelId="{27F93331-6864-8F4A-BA79-B5F9A82DBF92}" type="presOf" srcId="{509855F8-45D9-904B-86ED-44884E6C8F82}" destId="{11887FEC-B201-C341-8128-BF4567CB0E44}" srcOrd="0" destOrd="0" presId="urn:microsoft.com/office/officeart/2005/8/layout/process1"/>
    <dgm:cxn modelId="{9AEE673D-6C63-DE49-A37F-E5B3ADAC1888}" type="presOf" srcId="{DA9F755B-91EC-B047-BBC8-6EBD7E372494}" destId="{585C63BC-BDCA-174E-9A33-CD8AF269052A}" srcOrd="0" destOrd="0" presId="urn:microsoft.com/office/officeart/2005/8/layout/process1"/>
    <dgm:cxn modelId="{1B610769-47B6-794E-AF55-7529A0AABCF9}" srcId="{509855F8-45D9-904B-86ED-44884E6C8F82}" destId="{C56F2FAA-328B-E648-B4EA-8428C6F98ED1}" srcOrd="0" destOrd="0" parTransId="{F1268805-63BA-E24B-B415-43E7AACFD8A9}" sibTransId="{DA9F755B-91EC-B047-BBC8-6EBD7E372494}"/>
    <dgm:cxn modelId="{F956006F-AEAE-2849-8B70-3E8A2850A26B}" type="presOf" srcId="{7446FE5D-7BB4-5749-8095-E45FA8586341}" destId="{D073F077-A585-DC45-873E-FD6FE0A58CF4}" srcOrd="1" destOrd="0" presId="urn:microsoft.com/office/officeart/2005/8/layout/process1"/>
    <dgm:cxn modelId="{7D7F4771-70A5-CF42-AC4F-461D3BF7E0C8}" srcId="{509855F8-45D9-904B-86ED-44884E6C8F82}" destId="{EE7AE287-2181-D141-BD14-83DE100A1716}" srcOrd="3" destOrd="0" parTransId="{7ADF04DB-7DD0-7041-925A-782CC125DB0F}" sibTransId="{7446FE5D-7BB4-5749-8095-E45FA8586341}"/>
    <dgm:cxn modelId="{F852EB56-8B44-764A-B26A-5D82E05FC825}" type="presOf" srcId="{9885A785-1CB6-2C40-ADA5-1E0B0D810212}" destId="{62127032-6AB1-F540-97EA-3C9668637A4E}" srcOrd="0" destOrd="0" presId="urn:microsoft.com/office/officeart/2005/8/layout/process1"/>
    <dgm:cxn modelId="{6B866857-D25C-2B43-B861-B40B650AD134}" srcId="{509855F8-45D9-904B-86ED-44884E6C8F82}" destId="{9885A785-1CB6-2C40-ADA5-1E0B0D810212}" srcOrd="4" destOrd="0" parTransId="{1DDD67A7-5BC6-F941-9A99-F90104556157}" sibTransId="{A24B5C51-20B1-B142-B399-93ED7E0C1E36}"/>
    <dgm:cxn modelId="{6D85E67C-625C-6D4B-BD3F-D43E73E1C264}" type="presOf" srcId="{EE7AE287-2181-D141-BD14-83DE100A1716}" destId="{030FDD07-1D85-4340-A792-6C9459F6F5F4}" srcOrd="0" destOrd="0" presId="urn:microsoft.com/office/officeart/2005/8/layout/process1"/>
    <dgm:cxn modelId="{0540A67F-C1D9-F142-A460-C2E696DA2003}" type="presOf" srcId="{C56F2FAA-328B-E648-B4EA-8428C6F98ED1}" destId="{755E8526-3D5A-594A-BDAA-92B2EC5AB5A7}" srcOrd="0" destOrd="0" presId="urn:microsoft.com/office/officeart/2005/8/layout/process1"/>
    <dgm:cxn modelId="{00FA0783-07F1-2B42-8131-6B0CB26897E0}" type="presOf" srcId="{DA9F755B-91EC-B047-BBC8-6EBD7E372494}" destId="{23AF1A38-42D7-5144-847F-753F809457A1}" srcOrd="1" destOrd="0" presId="urn:microsoft.com/office/officeart/2005/8/layout/process1"/>
    <dgm:cxn modelId="{91EA92C6-0941-7246-B5EA-13824BC294BA}" type="presOf" srcId="{7446FE5D-7BB4-5749-8095-E45FA8586341}" destId="{289DF642-0FC9-2546-8607-7F3A38029D3B}" srcOrd="0" destOrd="0" presId="urn:microsoft.com/office/officeart/2005/8/layout/process1"/>
    <dgm:cxn modelId="{763844C9-E2F5-E246-BF92-297838B51D28}" type="presOf" srcId="{6B739362-894C-8943-A53F-9F806227EB8A}" destId="{3070F179-7980-8942-B40F-F532C83D83EB}" srcOrd="0" destOrd="0" presId="urn:microsoft.com/office/officeart/2005/8/layout/process1"/>
    <dgm:cxn modelId="{3EA7B4CC-6D42-FE4B-BA90-2B1A7FBB9F8F}" srcId="{509855F8-45D9-904B-86ED-44884E6C8F82}" destId="{1BDF8B86-3782-3248-887B-C57F0354477B}" srcOrd="1" destOrd="0" parTransId="{753E6982-8381-CA4F-9B05-543673ECA5B9}" sibTransId="{F7C7E044-6815-3E43-BB66-F408AB6B6EFB}"/>
    <dgm:cxn modelId="{C877B8CF-AAB4-A74C-93CE-50EF7930E5B2}" type="presOf" srcId="{6B739362-894C-8943-A53F-9F806227EB8A}" destId="{7FE7A509-FB6B-6D45-8741-561028ED3ECA}" srcOrd="1" destOrd="0" presId="urn:microsoft.com/office/officeart/2005/8/layout/process1"/>
    <dgm:cxn modelId="{8FAE51F2-D8DD-054A-A4D9-D97183938883}" type="presOf" srcId="{F7C7E044-6815-3E43-BB66-F408AB6B6EFB}" destId="{AFB8339B-38EE-F845-9D33-03CF8FB18729}" srcOrd="1" destOrd="0" presId="urn:microsoft.com/office/officeart/2005/8/layout/process1"/>
    <dgm:cxn modelId="{DC2A46DA-2FD7-9345-A2CD-0D73557BD535}" type="presParOf" srcId="{11887FEC-B201-C341-8128-BF4567CB0E44}" destId="{755E8526-3D5A-594A-BDAA-92B2EC5AB5A7}" srcOrd="0" destOrd="0" presId="urn:microsoft.com/office/officeart/2005/8/layout/process1"/>
    <dgm:cxn modelId="{3F2DDE4B-2AA8-C740-A9CC-68276C44E226}" type="presParOf" srcId="{11887FEC-B201-C341-8128-BF4567CB0E44}" destId="{585C63BC-BDCA-174E-9A33-CD8AF269052A}" srcOrd="1" destOrd="0" presId="urn:microsoft.com/office/officeart/2005/8/layout/process1"/>
    <dgm:cxn modelId="{43716715-5BAA-1346-874D-1D38CDADE8B6}" type="presParOf" srcId="{585C63BC-BDCA-174E-9A33-CD8AF269052A}" destId="{23AF1A38-42D7-5144-847F-753F809457A1}" srcOrd="0" destOrd="0" presId="urn:microsoft.com/office/officeart/2005/8/layout/process1"/>
    <dgm:cxn modelId="{DD47498E-42A8-D546-B91D-E12933B67A21}" type="presParOf" srcId="{11887FEC-B201-C341-8128-BF4567CB0E44}" destId="{E3E36D66-F4F3-4444-9F2F-CB013FB7FB12}" srcOrd="2" destOrd="0" presId="urn:microsoft.com/office/officeart/2005/8/layout/process1"/>
    <dgm:cxn modelId="{14DC9838-B906-1241-B7CD-0A16DDCFBC24}" type="presParOf" srcId="{11887FEC-B201-C341-8128-BF4567CB0E44}" destId="{D07015C7-AFC1-344E-AA1C-263B46CF5414}" srcOrd="3" destOrd="0" presId="urn:microsoft.com/office/officeart/2005/8/layout/process1"/>
    <dgm:cxn modelId="{429332F0-F51A-2F4C-9264-B90ECD6AAB8F}" type="presParOf" srcId="{D07015C7-AFC1-344E-AA1C-263B46CF5414}" destId="{AFB8339B-38EE-F845-9D33-03CF8FB18729}" srcOrd="0" destOrd="0" presId="urn:microsoft.com/office/officeart/2005/8/layout/process1"/>
    <dgm:cxn modelId="{0D8318C2-F03F-ED4D-9436-07A9D60B1E3F}" type="presParOf" srcId="{11887FEC-B201-C341-8128-BF4567CB0E44}" destId="{6FB65C7B-2D71-904D-8A9B-704AB342E335}" srcOrd="4" destOrd="0" presId="urn:microsoft.com/office/officeart/2005/8/layout/process1"/>
    <dgm:cxn modelId="{B1FF67A8-92CF-EB4B-AB8B-827E75494535}" type="presParOf" srcId="{11887FEC-B201-C341-8128-BF4567CB0E44}" destId="{3070F179-7980-8942-B40F-F532C83D83EB}" srcOrd="5" destOrd="0" presId="urn:microsoft.com/office/officeart/2005/8/layout/process1"/>
    <dgm:cxn modelId="{DA716471-7F58-7742-8303-C57A62A55442}" type="presParOf" srcId="{3070F179-7980-8942-B40F-F532C83D83EB}" destId="{7FE7A509-FB6B-6D45-8741-561028ED3ECA}" srcOrd="0" destOrd="0" presId="urn:microsoft.com/office/officeart/2005/8/layout/process1"/>
    <dgm:cxn modelId="{A257C4ED-EF59-0A41-8DAA-A59F57BFFF3A}" type="presParOf" srcId="{11887FEC-B201-C341-8128-BF4567CB0E44}" destId="{030FDD07-1D85-4340-A792-6C9459F6F5F4}" srcOrd="6" destOrd="0" presId="urn:microsoft.com/office/officeart/2005/8/layout/process1"/>
    <dgm:cxn modelId="{3B87DCE0-CF91-BC4D-9B64-B54A6AD39B62}" type="presParOf" srcId="{11887FEC-B201-C341-8128-BF4567CB0E44}" destId="{289DF642-0FC9-2546-8607-7F3A38029D3B}" srcOrd="7" destOrd="0" presId="urn:microsoft.com/office/officeart/2005/8/layout/process1"/>
    <dgm:cxn modelId="{A9BF7DA2-0F2F-5D47-8A5B-A139BC8C9AE9}" type="presParOf" srcId="{289DF642-0FC9-2546-8607-7F3A38029D3B}" destId="{D073F077-A585-DC45-873E-FD6FE0A58CF4}" srcOrd="0" destOrd="0" presId="urn:microsoft.com/office/officeart/2005/8/layout/process1"/>
    <dgm:cxn modelId="{3F09E1F5-A0D8-9943-945D-FBEBC14FA11B}" type="presParOf" srcId="{11887FEC-B201-C341-8128-BF4567CB0E44}" destId="{62127032-6AB1-F540-97EA-3C9668637A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E8526-3D5A-594A-BDAA-92B2EC5AB5A7}">
      <dsp:nvSpPr>
        <dsp:cNvPr id="0" name=""/>
        <dsp:cNvSpPr/>
      </dsp:nvSpPr>
      <dsp:spPr>
        <a:xfrm>
          <a:off x="5423" y="1873976"/>
          <a:ext cx="1681222" cy="167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定义算法的加解密运算矩阵</a:t>
          </a:r>
        </a:p>
      </dsp:txBody>
      <dsp:txXfrm>
        <a:off x="54357" y="1922910"/>
        <a:ext cx="1583354" cy="1572846"/>
      </dsp:txXfrm>
    </dsp:sp>
    <dsp:sp modelId="{585C63BC-BDCA-174E-9A33-CD8AF269052A}">
      <dsp:nvSpPr>
        <dsp:cNvPr id="0" name=""/>
        <dsp:cNvSpPr/>
      </dsp:nvSpPr>
      <dsp:spPr>
        <a:xfrm>
          <a:off x="1854767" y="2500861"/>
          <a:ext cx="356419" cy="4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54767" y="2584250"/>
        <a:ext cx="249493" cy="250165"/>
      </dsp:txXfrm>
    </dsp:sp>
    <dsp:sp modelId="{E3E36D66-F4F3-4444-9F2F-CB013FB7FB12}">
      <dsp:nvSpPr>
        <dsp:cNvPr id="0" name=""/>
        <dsp:cNvSpPr/>
      </dsp:nvSpPr>
      <dsp:spPr>
        <a:xfrm>
          <a:off x="2359134" y="1873976"/>
          <a:ext cx="1681222" cy="167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定义关注的差分形式</a:t>
          </a:r>
        </a:p>
      </dsp:txBody>
      <dsp:txXfrm>
        <a:off x="2408068" y="1922910"/>
        <a:ext cx="1583354" cy="1572846"/>
      </dsp:txXfrm>
    </dsp:sp>
    <dsp:sp modelId="{D07015C7-AFC1-344E-AA1C-263B46CF5414}">
      <dsp:nvSpPr>
        <dsp:cNvPr id="0" name=""/>
        <dsp:cNvSpPr/>
      </dsp:nvSpPr>
      <dsp:spPr>
        <a:xfrm>
          <a:off x="4208478" y="2500861"/>
          <a:ext cx="356419" cy="4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208478" y="2584250"/>
        <a:ext cx="249493" cy="250165"/>
      </dsp:txXfrm>
    </dsp:sp>
    <dsp:sp modelId="{6FB65C7B-2D71-904D-8A9B-704AB342E335}">
      <dsp:nvSpPr>
        <dsp:cNvPr id="0" name=""/>
        <dsp:cNvSpPr/>
      </dsp:nvSpPr>
      <dsp:spPr>
        <a:xfrm>
          <a:off x="4712844" y="1873976"/>
          <a:ext cx="1681222" cy="167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定义运算规则</a:t>
          </a:r>
        </a:p>
      </dsp:txBody>
      <dsp:txXfrm>
        <a:off x="4761778" y="1922910"/>
        <a:ext cx="1583354" cy="1572846"/>
      </dsp:txXfrm>
    </dsp:sp>
    <dsp:sp modelId="{3070F179-7980-8942-B40F-F532C83D83EB}">
      <dsp:nvSpPr>
        <dsp:cNvPr id="0" name=""/>
        <dsp:cNvSpPr/>
      </dsp:nvSpPr>
      <dsp:spPr>
        <a:xfrm>
          <a:off x="6562189" y="2500861"/>
          <a:ext cx="356419" cy="4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562189" y="2584250"/>
        <a:ext cx="249493" cy="250165"/>
      </dsp:txXfrm>
    </dsp:sp>
    <dsp:sp modelId="{030FDD07-1D85-4340-A792-6C9459F6F5F4}">
      <dsp:nvSpPr>
        <dsp:cNvPr id="0" name=""/>
        <dsp:cNvSpPr/>
      </dsp:nvSpPr>
      <dsp:spPr>
        <a:xfrm>
          <a:off x="7066555" y="1873976"/>
          <a:ext cx="1681222" cy="167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遍历头尾差分，分别搜索传播概率为</a:t>
          </a:r>
          <a:r>
            <a:rPr lang="en-US" altLang="zh-CN" sz="1800" kern="1200" dirty="0"/>
            <a:t>1</a:t>
          </a:r>
          <a:r>
            <a:rPr lang="zh-CN" altLang="en-US" sz="1800" kern="1200" dirty="0"/>
            <a:t>的多轮差分</a:t>
          </a:r>
        </a:p>
      </dsp:txBody>
      <dsp:txXfrm>
        <a:off x="7115489" y="1922910"/>
        <a:ext cx="1583354" cy="1572846"/>
      </dsp:txXfrm>
    </dsp:sp>
    <dsp:sp modelId="{289DF642-0FC9-2546-8607-7F3A38029D3B}">
      <dsp:nvSpPr>
        <dsp:cNvPr id="0" name=""/>
        <dsp:cNvSpPr/>
      </dsp:nvSpPr>
      <dsp:spPr>
        <a:xfrm>
          <a:off x="8915900" y="2500861"/>
          <a:ext cx="356419" cy="41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915900" y="2584250"/>
        <a:ext cx="249493" cy="250165"/>
      </dsp:txXfrm>
    </dsp:sp>
    <dsp:sp modelId="{62127032-6AB1-F540-97EA-3C9668637A4E}">
      <dsp:nvSpPr>
        <dsp:cNvPr id="0" name=""/>
        <dsp:cNvSpPr/>
      </dsp:nvSpPr>
      <dsp:spPr>
        <a:xfrm>
          <a:off x="9420266" y="1873976"/>
          <a:ext cx="1681222" cy="1670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寻找矛盾点进行连接，将长度最长的输出</a:t>
          </a:r>
        </a:p>
      </dsp:txBody>
      <dsp:txXfrm>
        <a:off x="9469200" y="1922910"/>
        <a:ext cx="1583354" cy="157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本次课主要参考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Companion</a:t>
            </a:r>
          </a:p>
        </p:txBody>
      </p:sp>
    </p:spTree>
    <p:extLst>
      <p:ext uri="{BB962C8B-B14F-4D97-AF65-F5344CB8AC3E}">
        <p14:creationId xmlns:p14="http://schemas.microsoft.com/office/powerpoint/2010/main" val="203876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教材中没放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9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41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Feistel</a:t>
            </a:r>
            <a:r>
              <a:rPr kumimoji="1" lang="zh-CN" altLang="en-US" dirty="0"/>
              <a:t>结构为例，来解释，解释</a:t>
            </a:r>
            <a:r>
              <a:rPr kumimoji="1" lang="en-US" altLang="zh-CN" dirty="0"/>
              <a:t>1F</a:t>
            </a:r>
            <a:r>
              <a:rPr kumimoji="1" lang="zh-CN" altLang="en-US" dirty="0"/>
              <a:t>的含义等等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26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从两个方向找矛盾点，先找</a:t>
            </a:r>
            <a:r>
              <a:rPr kumimoji="1" lang="en-US" altLang="zh-CN" dirty="0"/>
              <a:t>0+</a:t>
            </a:r>
            <a:r>
              <a:rPr kumimoji="1" lang="zh-CN" altLang="en-US" dirty="0"/>
              <a:t>？的，最长</a:t>
            </a:r>
            <a:r>
              <a:rPr kumimoji="1" lang="en-US" altLang="zh-CN" dirty="0"/>
              <a:t>3</a:t>
            </a:r>
            <a:r>
              <a:rPr kumimoji="1" lang="zh-CN" altLang="en-US" dirty="0"/>
              <a:t>轮，再找</a:t>
            </a:r>
            <a:r>
              <a:rPr kumimoji="1" lang="en-US" altLang="zh-CN" dirty="0"/>
              <a:t>1+</a:t>
            </a:r>
            <a:r>
              <a:rPr kumimoji="1" lang="zh-CN" altLang="en-US" dirty="0"/>
              <a:t>？，再找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说明可找到几轮的不可能差分？如何判断最长的不可能差分？所以如何设计搜索算法？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69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输入差分共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种情况</a:t>
            </a:r>
            <a:r>
              <a:rPr kumimoji="1" lang="en-US" altLang="zh-CN" dirty="0"/>
              <a:t>,</a:t>
            </a:r>
            <a:r>
              <a:rPr kumimoji="1" lang="zh-CN" altLang="en-US" dirty="0"/>
              <a:t>只需要考虑每个分支取</a:t>
            </a:r>
            <a:r>
              <a:rPr kumimoji="1" lang="en-US" altLang="zh-CN" dirty="0"/>
              <a:t>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*的情况即可，论文中是头部和尾部分别计算，复杂度是相加的关系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44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59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30.png"/><Relationship Id="rId4" Type="http://schemas.openxmlformats.org/officeDocument/2006/relationships/image" Target="NULL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3.png"/><Relationship Id="rId9" Type="http://schemas.openxmlformats.org/officeDocument/2006/relationships/image" Target="NULL"/><Relationship Id="rId1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kumimoji="1" lang="zh-CN" altLang="en-US" sz="4400" dirty="0"/>
              <a:t>不可能差分的搜索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2630398" y="5748247"/>
            <a:ext cx="69667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237D1E-1B21-854B-BBFA-EBF0D85FA4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59041" y="4227195"/>
            <a:ext cx="1193868" cy="640080"/>
          </a:xfrm>
        </p:spPr>
        <p:txBody>
          <a:bodyPr/>
          <a:lstStyle/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srgbClr val="464653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867F70-8EB7-254A-91E9-906F392ADD3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54EA8B-BA8B-724F-9E5A-1E3B13FD4DD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1715B9F-7955-2648-AF98-43B042F53D6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ECC229B-63B3-254D-AEA2-F6390AB3DF4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F49871-AF95-A14E-95E8-FC4CA38B83C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6391D0-A8B3-5543-AADE-0DCC06892C2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不可能差分的搜索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zh-CN" altLang="en-US" dirty="0"/>
                  <a:t>方向相反、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概率为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kumimoji="1" lang="zh-CN" altLang="en-US" dirty="0"/>
                  <a:t>，</a:t>
                </a:r>
                <a:r>
                  <a:rPr kumimoji="1" lang="en-US" altLang="zh-CN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groupChr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kumimoji="1"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groupChr>
                      <m:groupChrPr>
                        <m:chr m:val="←"/>
                        <m:vertJc m:val="bot"/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sSup>
                          <m:sSupPr>
                            <m:ctrlPr>
                              <a:rPr kumimoji="1"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kumimoji="1"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endParaRPr kumimoji="1" lang="en-US" altLang="zh-CN" b="1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CN" dirty="0"/>
                  <a:t>Miss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middle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kumimoji="1"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kumimoji="1"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r>
                      <a:rPr kumimoji="1"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sSub>
                      <m:sSubPr>
                        <m:ctrl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kumimoji="1"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b="1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代表算法：</a:t>
                </a:r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zh-CN" altLang="en-US" sz="2400" dirty="0"/>
                  <a:t>算法（只与算法结构有关，与算法所采用的具体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盒无关）</a:t>
                </a:r>
                <a:endParaRPr lang="en-US" altLang="zh-CN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/>
                  <a:t>INDOCRYPT 2003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:r>
                  <a:rPr lang="en-US" altLang="zh-CN" sz="2000" dirty="0" err="1"/>
                  <a:t>Jongsung</a:t>
                </a:r>
                <a:r>
                  <a:rPr lang="en-US" altLang="zh-CN" sz="2000" dirty="0"/>
                  <a:t> Kim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Seokhie</a:t>
                </a:r>
                <a:r>
                  <a:rPr lang="en-US" altLang="zh-CN" sz="2000" dirty="0"/>
                  <a:t> Hong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Jaechul</a:t>
                </a:r>
                <a:r>
                  <a:rPr lang="en-US" altLang="zh-CN" sz="2000" dirty="0"/>
                  <a:t> Sung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Sangjin</a:t>
                </a:r>
                <a:r>
                  <a:rPr lang="en-US" altLang="zh-CN" sz="2000" dirty="0"/>
                  <a:t> Lee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Jongin</a:t>
                </a:r>
                <a:r>
                  <a:rPr lang="en-US" altLang="zh-CN" sz="2000" dirty="0"/>
                  <a:t> Lim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Soohak</a:t>
                </a:r>
                <a:r>
                  <a:rPr lang="en-US" altLang="zh-CN" sz="2000" dirty="0"/>
                  <a:t> Sung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Impossible differential cryptanalysis for block cipher structures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CN" sz="2000" dirty="0">
                  <a:solidFill>
                    <a:srgbClr val="FF66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400" dirty="0"/>
                  <a:t>关注的差分形式？以概率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进行的运算规则？</a:t>
                </a: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endParaRPr lang="en-US" altLang="zh-CN" sz="24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B841C2-9232-B84C-A107-5E65880A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CF848-792C-784E-8661-54DAC613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不可能差分的差分形式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F3D11-E76E-F54B-888F-7F9D05CB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6752"/>
            <a:ext cx="10363200" cy="4975448"/>
          </a:xfrm>
        </p:spPr>
        <p:txBody>
          <a:bodyPr/>
          <a:lstStyle/>
          <a:p>
            <a:r>
              <a:rPr kumimoji="1" lang="zh-CN" altLang="en-US" dirty="0"/>
              <a:t>一般按照非线性变换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盒的长度进行划分</a:t>
            </a:r>
            <a:endParaRPr kumimoji="1" lang="en-US" altLang="zh-CN" dirty="0"/>
          </a:p>
          <a:p>
            <a:r>
              <a:rPr kumimoji="1" lang="zh-CN" altLang="en-US" dirty="0"/>
              <a:t>定义需要考虑的差分状态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E0232-EDD9-7045-B5C6-7101764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F97966-7C9E-CB4B-88BA-279BBFF25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36154"/>
                  </p:ext>
                </p:extLst>
              </p:nvPr>
            </p:nvGraphicFramePr>
            <p:xfrm>
              <a:off x="1206809" y="2804944"/>
              <a:ext cx="9106423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000">
                      <a:extLst>
                        <a:ext uri="{9D8B030D-6E8A-4147-A177-3AD203B41FA5}">
                          <a16:colId xmlns:a16="http://schemas.microsoft.com/office/drawing/2014/main" val="599124157"/>
                        </a:ext>
                      </a:extLst>
                    </a:gridCol>
                    <a:gridCol w="7167423">
                      <a:extLst>
                        <a:ext uri="{9D8B030D-6E8A-4147-A177-3AD203B41FA5}">
                          <a16:colId xmlns:a16="http://schemas.microsoft.com/office/drawing/2014/main" val="41040787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对应差分形式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2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零差分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56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非零且取值不确定的差分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840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1</a:t>
                          </a:r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非零且取值固定的差分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92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2</a:t>
                          </a:r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非零且取值固定的差分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zh-CN" altLang="en-US" sz="2400" dirty="0"/>
                            <a:t>非零且取值不确定的差分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097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(≥2)</m:t>
                              </m:r>
                            </m:oMath>
                          </a14:m>
                          <a:r>
                            <a:rPr lang="zh-CN" altLang="en-US" sz="2400" dirty="0"/>
                            <a:t>，？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不确定差分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656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F97966-7C9E-CB4B-88BA-279BBFF25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36154"/>
                  </p:ext>
                </p:extLst>
              </p:nvPr>
            </p:nvGraphicFramePr>
            <p:xfrm>
              <a:off x="1206809" y="2804944"/>
              <a:ext cx="9106423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000">
                      <a:extLst>
                        <a:ext uri="{9D8B030D-6E8A-4147-A177-3AD203B41FA5}">
                          <a16:colId xmlns:a16="http://schemas.microsoft.com/office/drawing/2014/main" val="599124157"/>
                        </a:ext>
                      </a:extLst>
                    </a:gridCol>
                    <a:gridCol w="7167423">
                      <a:extLst>
                        <a:ext uri="{9D8B030D-6E8A-4147-A177-3AD203B41FA5}">
                          <a16:colId xmlns:a16="http://schemas.microsoft.com/office/drawing/2014/main" val="41040787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对应差分形式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247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零差分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568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非零且取值不确定的差分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84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1</a:t>
                          </a:r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非零且取值固定的差分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923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2</a:t>
                          </a:r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103" t="-412000" r="-34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50972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" t="-512000" r="-371384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不确定差分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656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E0526C2-F927-3049-BDE8-D61CE232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66" y="298004"/>
            <a:ext cx="2139666" cy="22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一轮运算的等价矩阵（加密和解密方向分别考虑）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81E52-18AD-764D-9A58-E6F08BB9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67" y="2089118"/>
            <a:ext cx="2910167" cy="1966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32D47-5434-DB49-9205-25BABB0C2034}"/>
                  </a:ext>
                </a:extLst>
              </p:cNvPr>
              <p:cNvSpPr txBox="1"/>
              <p:nvPr/>
            </p:nvSpPr>
            <p:spPr>
              <a:xfrm>
                <a:off x="4670551" y="1834115"/>
                <a:ext cx="530292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32D47-5434-DB49-9205-25BABB0C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51" y="1834115"/>
                <a:ext cx="5302927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BE6C782-1E95-2D41-AB0A-F43EA53D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34" y="3481473"/>
            <a:ext cx="6644859" cy="109380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3B7662-6EDE-9ADE-8E46-8A0CCC6DBEE8}"/>
              </a:ext>
            </a:extLst>
          </p:cNvPr>
          <p:cNvCxnSpPr/>
          <p:nvPr/>
        </p:nvCxnSpPr>
        <p:spPr>
          <a:xfrm>
            <a:off x="1323833" y="2845558"/>
            <a:ext cx="77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861B0F-FF5C-9425-674D-C797A18F594C}"/>
              </a:ext>
            </a:extLst>
          </p:cNvPr>
          <p:cNvCxnSpPr/>
          <p:nvPr/>
        </p:nvCxnSpPr>
        <p:spPr>
          <a:xfrm>
            <a:off x="2763672" y="2845558"/>
            <a:ext cx="70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8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C8BE-1F7C-3040-8A91-8575C0B7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</p:spPr>
        <p:txBody>
          <a:bodyPr/>
          <a:lstStyle/>
          <a:p>
            <a:r>
              <a:rPr kumimoji="1" lang="zh-CN" altLang="en-US" dirty="0"/>
              <a:t>差分形式的传播规则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D7D63-507A-9840-9D08-6139A36D9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zh-CN" altLang="en-US" dirty="0"/>
                  <a:t>记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过拉线，非线性变换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dirty="0">
                    <a:highlight>
                      <a:srgbClr val="FFFF00"/>
                    </a:highlight>
                  </a:rPr>
                  <a:t>,</a:t>
                </a:r>
                <a:r>
                  <a:rPr kumimoji="1" lang="zh-CN" altLang="en-US" dirty="0"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∙0=0</m:t>
                    </m:r>
                  </m:oMath>
                </a14:m>
                <a:r>
                  <a:rPr kumimoji="1" lang="en-US" altLang="zh-CN" dirty="0">
                    <a:highlight>
                      <a:srgbClr val="FFFF00"/>
                    </a:highlight>
                  </a:rPr>
                  <a:t>,</a:t>
                </a:r>
                <a:r>
                  <a:rPr kumimoji="1" lang="en-US" altLang="zh-CN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zh-CN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例外：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过异或运算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过</a:t>
                </a:r>
                <a:r>
                  <a:rPr kumimoji="1" lang="en-US" altLang="zh-CN" dirty="0"/>
                  <a:t>MC</a:t>
                </a:r>
                <a:r>
                  <a:rPr kumimoji="1" lang="zh-CN" altLang="en-US" dirty="0"/>
                  <a:t>变换？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结合分支数分析，例如</a:t>
                </a:r>
                <a:r>
                  <a:rPr kumimoji="1" lang="en-US" altLang="zh-CN" dirty="0"/>
                  <a:t>AES</a:t>
                </a:r>
                <a:r>
                  <a:rPr kumimoji="1" lang="zh-CN" altLang="en-US" dirty="0"/>
                  <a:t>，一般只考虑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的情况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D7D63-507A-9840-9D08-6139A36D9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 t="-1591" b="-1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AD354-31BD-2B42-9DD1-E79BEAF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4BC39B-B61B-0B40-AC31-985FAF8916EA}"/>
              </a:ext>
            </a:extLst>
          </p:cNvPr>
          <p:cNvGrpSpPr/>
          <p:nvPr/>
        </p:nvGrpSpPr>
        <p:grpSpPr>
          <a:xfrm>
            <a:off x="9623550" y="1035945"/>
            <a:ext cx="1737776" cy="376029"/>
            <a:chOff x="7054472" y="1217474"/>
            <a:chExt cx="1737776" cy="3760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F61943-8C41-E241-8A4A-23C26199C481}"/>
                </a:ext>
              </a:extLst>
            </p:cNvPr>
            <p:cNvSpPr/>
            <p:nvPr/>
          </p:nvSpPr>
          <p:spPr>
            <a:xfrm>
              <a:off x="7659216" y="1217474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1D41DD-27D1-0B4E-9919-5AD66B82F011}"/>
                </a:ext>
              </a:extLst>
            </p:cNvPr>
            <p:cNvSpPr txBox="1"/>
            <p:nvPr/>
          </p:nvSpPr>
          <p:spPr>
            <a:xfrm>
              <a:off x="7054472" y="1217474"/>
              <a:ext cx="39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AAC94B38-14A9-B74C-B6CF-A314A043671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7308304" y="1407663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E911B63-1DD5-7E43-8423-A021AA311C30}"/>
                </a:ext>
              </a:extLst>
            </p:cNvPr>
            <p:cNvSpPr/>
            <p:nvPr/>
          </p:nvSpPr>
          <p:spPr>
            <a:xfrm>
              <a:off x="7659216" y="1238495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/>
                <a:t>F</a:t>
              </a:r>
              <a:endParaRPr kumimoji="1" lang="zh-CN" altLang="en-US" i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D75A30-D609-4949-98A0-063A0F040746}"/>
                </a:ext>
              </a:extLst>
            </p:cNvPr>
            <p:cNvSpPr txBox="1"/>
            <p:nvPr/>
          </p:nvSpPr>
          <p:spPr>
            <a:xfrm>
              <a:off x="8315908" y="1224171"/>
              <a:ext cx="47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54AA1B-F797-1545-AD77-DCF7B4964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76" y="1425918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F2EFA7E-6F06-A941-AD40-67E52FEE9A63}"/>
              </a:ext>
            </a:extLst>
          </p:cNvPr>
          <p:cNvGrpSpPr/>
          <p:nvPr/>
        </p:nvGrpSpPr>
        <p:grpSpPr>
          <a:xfrm>
            <a:off x="9623550" y="1543449"/>
            <a:ext cx="1737776" cy="376029"/>
            <a:chOff x="7054472" y="1217474"/>
            <a:chExt cx="1737776" cy="3760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20BF858-5AA2-0C4F-8D21-9C0B3E35F49D}"/>
                </a:ext>
              </a:extLst>
            </p:cNvPr>
            <p:cNvSpPr/>
            <p:nvPr/>
          </p:nvSpPr>
          <p:spPr>
            <a:xfrm>
              <a:off x="7659216" y="1217474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15503D5-2998-5840-A031-696665DEFF3E}"/>
                </a:ext>
              </a:extLst>
            </p:cNvPr>
            <p:cNvSpPr txBox="1"/>
            <p:nvPr/>
          </p:nvSpPr>
          <p:spPr>
            <a:xfrm>
              <a:off x="7054472" y="1217474"/>
              <a:ext cx="39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D475FDC-C12D-044C-9BF9-1C158799F96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7308304" y="1407663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31CFE9-C6A7-0E4E-902A-B1136D26DF39}"/>
                </a:ext>
              </a:extLst>
            </p:cNvPr>
            <p:cNvSpPr/>
            <p:nvPr/>
          </p:nvSpPr>
          <p:spPr>
            <a:xfrm>
              <a:off x="7659216" y="1238495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/>
                <a:t>F</a:t>
              </a:r>
              <a:endParaRPr kumimoji="1" lang="zh-CN" altLang="en-US" i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5090AE-9985-8247-A0D6-8A1DC9328DE9}"/>
                </a:ext>
              </a:extLst>
            </p:cNvPr>
            <p:cNvSpPr txBox="1"/>
            <p:nvPr/>
          </p:nvSpPr>
          <p:spPr>
            <a:xfrm>
              <a:off x="8315908" y="1224171"/>
              <a:ext cx="47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D75C43C-3A57-6542-898F-E594238F4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76" y="1425918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5A27C93-583F-764D-A8E2-80A0B3076BF7}"/>
              </a:ext>
            </a:extLst>
          </p:cNvPr>
          <p:cNvGrpSpPr/>
          <p:nvPr/>
        </p:nvGrpSpPr>
        <p:grpSpPr>
          <a:xfrm>
            <a:off x="9539046" y="2019957"/>
            <a:ext cx="1822280" cy="376029"/>
            <a:chOff x="6969968" y="1217474"/>
            <a:chExt cx="1822280" cy="376029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98D8B91-5407-3346-9DD5-0CAD84268E9A}"/>
                </a:ext>
              </a:extLst>
            </p:cNvPr>
            <p:cNvSpPr/>
            <p:nvPr/>
          </p:nvSpPr>
          <p:spPr>
            <a:xfrm>
              <a:off x="7659216" y="1217474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7AFBC4-2659-EF4E-96D3-B5305DEE3A97}"/>
                </a:ext>
              </a:extLst>
            </p:cNvPr>
            <p:cNvSpPr txBox="1"/>
            <p:nvPr/>
          </p:nvSpPr>
          <p:spPr>
            <a:xfrm>
              <a:off x="6969968" y="1217474"/>
              <a:ext cx="48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r>
                <a:rPr kumimoji="1" lang="zh-CN" altLang="en-US" dirty="0"/>
                <a:t>*</a:t>
              </a:r>
            </a:p>
          </p:txBody>
        </p: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DC06CE98-6EF7-E74B-A2F7-3DF7EB00B2EC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7308304" y="1407663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876280C-3A8E-3649-A502-56EEA3A8998D}"/>
                </a:ext>
              </a:extLst>
            </p:cNvPr>
            <p:cNvSpPr/>
            <p:nvPr/>
          </p:nvSpPr>
          <p:spPr>
            <a:xfrm>
              <a:off x="7659216" y="1238495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/>
                <a:t>F</a:t>
              </a:r>
              <a:endParaRPr kumimoji="1" lang="zh-CN" altLang="en-US" i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5AEAAEF-EA53-014C-9240-69F70E0660A0}"/>
                </a:ext>
              </a:extLst>
            </p:cNvPr>
            <p:cNvSpPr txBox="1"/>
            <p:nvPr/>
          </p:nvSpPr>
          <p:spPr>
            <a:xfrm>
              <a:off x="8315908" y="1224171"/>
              <a:ext cx="47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F8BCE5B-F0B1-3C4E-BD58-89C63B7B2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76" y="1425918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B964E7-19BE-CE41-8F3B-772082DDF80C}"/>
              </a:ext>
            </a:extLst>
          </p:cNvPr>
          <p:cNvGrpSpPr/>
          <p:nvPr/>
        </p:nvGrpSpPr>
        <p:grpSpPr>
          <a:xfrm>
            <a:off x="9559026" y="2498639"/>
            <a:ext cx="1802300" cy="376029"/>
            <a:chOff x="6989948" y="1217474"/>
            <a:chExt cx="1802300" cy="37602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B48A780-36EB-1445-A750-19DDCDE0A666}"/>
                </a:ext>
              </a:extLst>
            </p:cNvPr>
            <p:cNvSpPr/>
            <p:nvPr/>
          </p:nvSpPr>
          <p:spPr>
            <a:xfrm>
              <a:off x="7659216" y="1217474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6B9115-8E02-0247-B66E-175C939E8CAE}"/>
                </a:ext>
              </a:extLst>
            </p:cNvPr>
            <p:cNvSpPr txBox="1"/>
            <p:nvPr/>
          </p:nvSpPr>
          <p:spPr>
            <a:xfrm>
              <a:off x="6989948" y="1217474"/>
              <a:ext cx="462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r>
                <a:rPr kumimoji="1" lang="zh-CN" altLang="en-US" dirty="0"/>
                <a:t>*</a:t>
              </a:r>
            </a:p>
          </p:txBody>
        </p: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AFB23F79-1EC8-8541-9673-3D6A3DD65BBE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7308304" y="1407663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A921AD3-0311-1949-BD90-68201C98B4E0}"/>
                </a:ext>
              </a:extLst>
            </p:cNvPr>
            <p:cNvSpPr/>
            <p:nvPr/>
          </p:nvSpPr>
          <p:spPr>
            <a:xfrm>
              <a:off x="7659216" y="1238495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/>
                <a:t>F</a:t>
              </a:r>
              <a:endParaRPr kumimoji="1" lang="zh-CN" altLang="en-US" i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AF21B89-F1D7-7844-92A3-309CA7082F88}"/>
                </a:ext>
              </a:extLst>
            </p:cNvPr>
            <p:cNvSpPr txBox="1"/>
            <p:nvPr/>
          </p:nvSpPr>
          <p:spPr>
            <a:xfrm>
              <a:off x="8315908" y="1224171"/>
              <a:ext cx="47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6DEF0A6D-DB3C-4740-BFEC-D9D2E8716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76" y="1425918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0B194D8-F09B-D548-9F53-529C7714070C}"/>
              </a:ext>
            </a:extLst>
          </p:cNvPr>
          <p:cNvGrpSpPr/>
          <p:nvPr/>
        </p:nvGrpSpPr>
        <p:grpSpPr>
          <a:xfrm>
            <a:off x="9559026" y="2976445"/>
            <a:ext cx="1802300" cy="376029"/>
            <a:chOff x="6989948" y="1217474"/>
            <a:chExt cx="1802300" cy="37602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1866411-CBE6-CB4E-B07D-ED04B64F0167}"/>
                </a:ext>
              </a:extLst>
            </p:cNvPr>
            <p:cNvSpPr/>
            <p:nvPr/>
          </p:nvSpPr>
          <p:spPr>
            <a:xfrm>
              <a:off x="7659216" y="1217474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77D74DD-DDE0-0548-8BD2-0820C8DA21A8}"/>
                </a:ext>
              </a:extLst>
            </p:cNvPr>
            <p:cNvSpPr txBox="1"/>
            <p:nvPr/>
          </p:nvSpPr>
          <p:spPr>
            <a:xfrm>
              <a:off x="6989948" y="1217474"/>
              <a:ext cx="462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7ED1487C-971F-6A45-BC15-2B1897F09AEF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7308304" y="1407663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1308B9E-89FF-B44D-83CD-76B5F4011F53}"/>
                </a:ext>
              </a:extLst>
            </p:cNvPr>
            <p:cNvSpPr/>
            <p:nvPr/>
          </p:nvSpPr>
          <p:spPr>
            <a:xfrm>
              <a:off x="7659216" y="1238495"/>
              <a:ext cx="338336" cy="33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/>
                <a:t>F</a:t>
              </a:r>
              <a:endParaRPr kumimoji="1" lang="zh-CN" altLang="en-US" i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0899DFB-5063-F742-80D4-ED1A10C9BB51}"/>
                </a:ext>
              </a:extLst>
            </p:cNvPr>
            <p:cNvSpPr txBox="1"/>
            <p:nvPr/>
          </p:nvSpPr>
          <p:spPr>
            <a:xfrm>
              <a:off x="8315908" y="1224171"/>
              <a:ext cx="47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1D969184-97E7-2645-89AD-39DDBE148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276" y="1425918"/>
              <a:ext cx="350912" cy="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F2E866A-7BDA-F147-B759-836BE254979A}"/>
              </a:ext>
            </a:extLst>
          </p:cNvPr>
          <p:cNvGrpSpPr/>
          <p:nvPr/>
        </p:nvGrpSpPr>
        <p:grpSpPr>
          <a:xfrm>
            <a:off x="6190392" y="4125009"/>
            <a:ext cx="2108842" cy="1748144"/>
            <a:chOff x="1107743" y="3960687"/>
            <a:chExt cx="2108842" cy="1748144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FE529AE-3E73-8541-B2D7-56409CF534E8}"/>
                </a:ext>
              </a:extLst>
            </p:cNvPr>
            <p:cNvGrpSpPr/>
            <p:nvPr/>
          </p:nvGrpSpPr>
          <p:grpSpPr>
            <a:xfrm>
              <a:off x="1450110" y="4410118"/>
              <a:ext cx="1766475" cy="1298713"/>
              <a:chOff x="1171329" y="2358293"/>
              <a:chExt cx="1766475" cy="1298713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3B3860D-FFED-FB40-9A1A-871EAC15EF23}"/>
                  </a:ext>
                </a:extLst>
              </p:cNvPr>
              <p:cNvCxnSpPr/>
              <p:nvPr/>
            </p:nvCxnSpPr>
            <p:spPr>
              <a:xfrm>
                <a:off x="2051824" y="2358293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8A6E39F8-EF09-424D-B068-1542B9970BFB}"/>
                      </a:ext>
                    </a:extLst>
                  </p:cNvPr>
                  <p:cNvSpPr/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⨁</m:t>
                          </m:r>
                        </m:oMath>
                      </m:oMathPara>
                    </a14:m>
                    <a:endParaRPr lang="zh-CN" alt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8A6E39F8-EF09-424D-B068-1542B997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737" r="-3947" b="-164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7CA9BA67-EA46-084E-86C1-DA1CE13B35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480405" y="2886265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F1C26377-322B-2D43-8623-04612947AC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28728" y="2899791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D90E5C7-E371-A24F-8B87-C925B801D1ED}"/>
                </a:ext>
              </a:extLst>
            </p:cNvPr>
            <p:cNvSpPr/>
            <p:nvPr/>
          </p:nvSpPr>
          <p:spPr>
            <a:xfrm>
              <a:off x="1107743" y="4985556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FE409DB-A6AE-AA47-B4B8-78056FFC211B}"/>
                </a:ext>
              </a:extLst>
            </p:cNvPr>
            <p:cNvSpPr/>
            <p:nvPr/>
          </p:nvSpPr>
          <p:spPr>
            <a:xfrm>
              <a:off x="2047514" y="3960687"/>
              <a:ext cx="56618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49DC11C-BF97-F74C-9B01-BF32B4CB529A}"/>
              </a:ext>
            </a:extLst>
          </p:cNvPr>
          <p:cNvGrpSpPr/>
          <p:nvPr/>
        </p:nvGrpSpPr>
        <p:grpSpPr>
          <a:xfrm>
            <a:off x="1177866" y="4125009"/>
            <a:ext cx="2088804" cy="1748144"/>
            <a:chOff x="1127781" y="3960687"/>
            <a:chExt cx="2088804" cy="1748144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2BE07E80-2BAE-3144-A9BF-FEE5DAECC0BC}"/>
                </a:ext>
              </a:extLst>
            </p:cNvPr>
            <p:cNvGrpSpPr/>
            <p:nvPr/>
          </p:nvGrpSpPr>
          <p:grpSpPr>
            <a:xfrm>
              <a:off x="1450110" y="4410118"/>
              <a:ext cx="1766475" cy="1298713"/>
              <a:chOff x="1171329" y="2358293"/>
              <a:chExt cx="1766475" cy="1298713"/>
            </a:xfrm>
          </p:grpSpPr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E9FED5A9-17EA-4F41-8C70-2D4FC7D852E0}"/>
                  </a:ext>
                </a:extLst>
              </p:cNvPr>
              <p:cNvCxnSpPr/>
              <p:nvPr/>
            </p:nvCxnSpPr>
            <p:spPr>
              <a:xfrm>
                <a:off x="2051824" y="2358293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8090787B-205D-EB45-B004-2B7C33F05ACA}"/>
                      </a:ext>
                    </a:extLst>
                  </p:cNvPr>
                  <p:cNvSpPr/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⨁</m:t>
                          </m:r>
                        </m:oMath>
                      </m:oMathPara>
                    </a14:m>
                    <a:endParaRPr lang="zh-CN" alt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8090787B-205D-EB45-B004-2B7C33F05A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182" r="-3896" b="-164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线箭头连接符 88">
                <a:extLst>
                  <a:ext uri="{FF2B5EF4-FFF2-40B4-BE49-F238E27FC236}">
                    <a16:creationId xmlns:a16="http://schemas.microsoft.com/office/drawing/2014/main" id="{F28D9447-8002-2247-A5F3-CDF07870EA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480405" y="2886265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473E5BEB-85F7-5C46-9C7E-2B998AA0B9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28728" y="2899791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5178EB1-72EA-E844-B832-E48AF03AAB29}"/>
                </a:ext>
              </a:extLst>
            </p:cNvPr>
            <p:cNvSpPr/>
            <p:nvPr/>
          </p:nvSpPr>
          <p:spPr>
            <a:xfrm>
              <a:off x="1127781" y="4985556"/>
              <a:ext cx="33855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zh-CN" altLang="en-U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654FC66-D860-EE48-A0B5-76FDF9DB346C}"/>
                </a:ext>
              </a:extLst>
            </p:cNvPr>
            <p:cNvSpPr/>
            <p:nvPr/>
          </p:nvSpPr>
          <p:spPr>
            <a:xfrm>
              <a:off x="2141290" y="3960687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239C2D16-95D8-7849-955C-60917EF04A18}"/>
              </a:ext>
            </a:extLst>
          </p:cNvPr>
          <p:cNvSpPr/>
          <p:nvPr/>
        </p:nvSpPr>
        <p:spPr>
          <a:xfrm>
            <a:off x="3201434" y="5144467"/>
            <a:ext cx="3497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EC0B05B7-2565-DE42-94D3-00C7AD0B58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7058" y="3360509"/>
              <a:ext cx="593855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192">
                      <a:extLst>
                        <a:ext uri="{9D8B030D-6E8A-4147-A177-3AD203B41FA5}">
                          <a16:colId xmlns:a16="http://schemas.microsoft.com/office/drawing/2014/main" val="1771708844"/>
                        </a:ext>
                      </a:extLst>
                    </a:gridCol>
                    <a:gridCol w="1383555">
                      <a:extLst>
                        <a:ext uri="{9D8B030D-6E8A-4147-A177-3AD203B41FA5}">
                          <a16:colId xmlns:a16="http://schemas.microsoft.com/office/drawing/2014/main" val="3762139745"/>
                        </a:ext>
                      </a:extLst>
                    </a:gridCol>
                    <a:gridCol w="1741170">
                      <a:extLst>
                        <a:ext uri="{9D8B030D-6E8A-4147-A177-3AD203B41FA5}">
                          <a16:colId xmlns:a16="http://schemas.microsoft.com/office/drawing/2014/main" val="3684997846"/>
                        </a:ext>
                      </a:extLst>
                    </a:gridCol>
                    <a:gridCol w="1484639">
                      <a:extLst>
                        <a:ext uri="{9D8B030D-6E8A-4147-A177-3AD203B41FA5}">
                          <a16:colId xmlns:a16="http://schemas.microsoft.com/office/drawing/2014/main" val="2416099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⨁1=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9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？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b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oMath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0942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EC0B05B7-2565-DE42-94D3-00C7AD0B5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633751"/>
                  </p:ext>
                </p:extLst>
              </p:nvPr>
            </p:nvGraphicFramePr>
            <p:xfrm>
              <a:off x="1297058" y="3360509"/>
              <a:ext cx="593855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192">
                      <a:extLst>
                        <a:ext uri="{9D8B030D-6E8A-4147-A177-3AD203B41FA5}">
                          <a16:colId xmlns:a16="http://schemas.microsoft.com/office/drawing/2014/main" val="1771708844"/>
                        </a:ext>
                      </a:extLst>
                    </a:gridCol>
                    <a:gridCol w="1383555">
                      <a:extLst>
                        <a:ext uri="{9D8B030D-6E8A-4147-A177-3AD203B41FA5}">
                          <a16:colId xmlns:a16="http://schemas.microsoft.com/office/drawing/2014/main" val="3762139745"/>
                        </a:ext>
                      </a:extLst>
                    </a:gridCol>
                    <a:gridCol w="1741170">
                      <a:extLst>
                        <a:ext uri="{9D8B030D-6E8A-4147-A177-3AD203B41FA5}">
                          <a16:colId xmlns:a16="http://schemas.microsoft.com/office/drawing/2014/main" val="3684997846"/>
                        </a:ext>
                      </a:extLst>
                    </a:gridCol>
                    <a:gridCol w="1484639">
                      <a:extLst>
                        <a:ext uri="{9D8B030D-6E8A-4147-A177-3AD203B41FA5}">
                          <a16:colId xmlns:a16="http://schemas.microsoft.com/office/drawing/2014/main" val="2416099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52" r="-347619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7248" r="-234862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6934" r="-86861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855" r="-1709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9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52" t="-100000" r="-347619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7248" t="-100000" r="-234862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6934" t="-100000" r="-86861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855" t="-100000" r="-170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942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E161E47-81BC-CD45-BADE-B6086765943F}"/>
                  </a:ext>
                </a:extLst>
              </p:cNvPr>
              <p:cNvSpPr/>
              <p:nvPr/>
            </p:nvSpPr>
            <p:spPr>
              <a:xfrm>
                <a:off x="8125335" y="5144467"/>
                <a:ext cx="614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8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E161E47-81BC-CD45-BADE-B60867659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335" y="5144467"/>
                <a:ext cx="614720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31A1ADE9-6E2F-AC48-A7C0-66D94D92A759}"/>
              </a:ext>
            </a:extLst>
          </p:cNvPr>
          <p:cNvGrpSpPr/>
          <p:nvPr/>
        </p:nvGrpSpPr>
        <p:grpSpPr>
          <a:xfrm>
            <a:off x="3685021" y="4125009"/>
            <a:ext cx="2108842" cy="1748144"/>
            <a:chOff x="1107743" y="3960687"/>
            <a:chExt cx="2108842" cy="1748144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E9F6EF3-838A-9347-87A5-1B693FD36E79}"/>
                </a:ext>
              </a:extLst>
            </p:cNvPr>
            <p:cNvGrpSpPr/>
            <p:nvPr/>
          </p:nvGrpSpPr>
          <p:grpSpPr>
            <a:xfrm>
              <a:off x="1450110" y="4410118"/>
              <a:ext cx="1766475" cy="1298713"/>
              <a:chOff x="1171329" y="2358293"/>
              <a:chExt cx="1766475" cy="1298713"/>
            </a:xfrm>
          </p:grpSpPr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03EB0ECB-2C0C-B34F-8C33-5081EA807BDE}"/>
                  </a:ext>
                </a:extLst>
              </p:cNvPr>
              <p:cNvCxnSpPr/>
              <p:nvPr/>
            </p:nvCxnSpPr>
            <p:spPr>
              <a:xfrm>
                <a:off x="2051824" y="2358293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8E89ED2B-4115-164F-A04E-E618A89DA238}"/>
                      </a:ext>
                    </a:extLst>
                  </p:cNvPr>
                  <p:cNvSpPr/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⨁</m:t>
                          </m:r>
                        </m:oMath>
                      </m:oMathPara>
                    </a14:m>
                    <a:endParaRPr lang="zh-CN" alt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8E89ED2B-4115-164F-A04E-E618A89DA2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8209" y="2733676"/>
                    <a:ext cx="960519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182" r="-2597" b="-164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3E72C7F4-B932-0646-8C47-B808D6CCBE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480405" y="2886265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线箭头连接符 101">
                <a:extLst>
                  <a:ext uri="{FF2B5EF4-FFF2-40B4-BE49-F238E27FC236}">
                    <a16:creationId xmlns:a16="http://schemas.microsoft.com/office/drawing/2014/main" id="{EC76A32E-1292-464F-BD8D-F54D557FD8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28728" y="2899791"/>
                <a:ext cx="0" cy="6181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F6E99C2-2921-2747-AD17-4F309FC1FBBF}"/>
                </a:ext>
              </a:extLst>
            </p:cNvPr>
            <p:cNvSpPr/>
            <p:nvPr/>
          </p:nvSpPr>
          <p:spPr>
            <a:xfrm>
              <a:off x="1107743" y="4985556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29F4468-4E68-1B43-94B7-FD6F4625A827}"/>
                </a:ext>
              </a:extLst>
            </p:cNvPr>
            <p:cNvSpPr/>
            <p:nvPr/>
          </p:nvSpPr>
          <p:spPr>
            <a:xfrm>
              <a:off x="2141290" y="3960687"/>
              <a:ext cx="3786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27ECC8EC-D1F8-A845-9C13-DF70D67A67E4}"/>
              </a:ext>
            </a:extLst>
          </p:cNvPr>
          <p:cNvSpPr/>
          <p:nvPr/>
        </p:nvSpPr>
        <p:spPr>
          <a:xfrm>
            <a:off x="5632541" y="5144467"/>
            <a:ext cx="543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FF582DDD-955C-B848-BB4A-9EDC6DE69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0348" y="3588933"/>
            <a:ext cx="1167538" cy="2712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AD966C9-9311-D344-85EB-F7424B4C0852}"/>
                  </a:ext>
                </a:extLst>
              </p:cNvPr>
              <p:cNvSpPr txBox="1"/>
              <p:nvPr/>
            </p:nvSpPr>
            <p:spPr>
              <a:xfrm>
                <a:off x="8896091" y="6191654"/>
                <a:ext cx="1431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b="1" dirty="0"/>
                  <a:t>               </a:t>
                </a:r>
                <a:r>
                  <a:rPr kumimoji="1" lang="en-US" altLang="zh-CN" b="1" dirty="0"/>
                  <a:t>0</a:t>
                </a:r>
                <a:r>
                  <a:rPr kumimoji="1"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AD966C9-9311-D344-85EB-F7424B4C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91" y="6191654"/>
                <a:ext cx="1431417" cy="276999"/>
              </a:xfrm>
              <a:prstGeom prst="rect">
                <a:avLst/>
              </a:prstGeom>
              <a:blipFill>
                <a:blip r:embed="rId12"/>
                <a:stretch>
                  <a:fillRect l="-3509" t="-27273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2B6C64D-22A2-B042-8172-CE9F6DAD7BBE}"/>
                  </a:ext>
                </a:extLst>
              </p:cNvPr>
              <p:cNvSpPr txBox="1"/>
              <p:nvPr/>
            </p:nvSpPr>
            <p:spPr>
              <a:xfrm>
                <a:off x="8791481" y="5657994"/>
                <a:ext cx="15388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2B6C64D-22A2-B042-8172-CE9F6DAD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81" y="5657994"/>
                <a:ext cx="1538818" cy="276999"/>
              </a:xfrm>
              <a:prstGeom prst="rect">
                <a:avLst/>
              </a:prstGeom>
              <a:blipFill>
                <a:blip r:embed="rId13"/>
                <a:stretch>
                  <a:fillRect l="-2459" t="-4545" r="-82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21825DE-E1D9-9A42-B82C-7988BE86CE3E}"/>
                  </a:ext>
                </a:extLst>
              </p:cNvPr>
              <p:cNvSpPr txBox="1"/>
              <p:nvPr/>
            </p:nvSpPr>
            <p:spPr>
              <a:xfrm>
                <a:off x="8791481" y="5091646"/>
                <a:ext cx="161730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21825DE-E1D9-9A42-B82C-7988BE86C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81" y="5091646"/>
                <a:ext cx="1617301" cy="276999"/>
              </a:xfrm>
              <a:prstGeom prst="rect">
                <a:avLst/>
              </a:prstGeom>
              <a:blipFill>
                <a:blip r:embed="rId14"/>
                <a:stretch>
                  <a:fillRect l="-775" t="-4348" r="-465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19B34B2-8DF9-CA42-9B76-4B071822C4BC}"/>
                  </a:ext>
                </a:extLst>
              </p:cNvPr>
              <p:cNvSpPr txBox="1"/>
              <p:nvPr/>
            </p:nvSpPr>
            <p:spPr>
              <a:xfrm>
                <a:off x="8761984" y="4520722"/>
                <a:ext cx="18336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19B34B2-8DF9-CA42-9B76-4B071822C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84" y="4520722"/>
                <a:ext cx="1833642" cy="276999"/>
              </a:xfrm>
              <a:prstGeom prst="rect">
                <a:avLst/>
              </a:prstGeom>
              <a:blipFill>
                <a:blip r:embed="rId15"/>
                <a:stretch>
                  <a:fillRect l="-2069" t="-4348" r="-275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5801DB0-BC16-654A-BA1C-97BA0FB661B5}"/>
                  </a:ext>
                </a:extLst>
              </p:cNvPr>
              <p:cNvSpPr txBox="1"/>
              <p:nvPr/>
            </p:nvSpPr>
            <p:spPr>
              <a:xfrm>
                <a:off x="8761984" y="3958261"/>
                <a:ext cx="15563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5801DB0-BC16-654A-BA1C-97BA0FB6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84" y="3958261"/>
                <a:ext cx="1556388" cy="276999"/>
              </a:xfrm>
              <a:prstGeom prst="rect">
                <a:avLst/>
              </a:prstGeom>
              <a:blipFill>
                <a:blip r:embed="rId16"/>
                <a:stretch>
                  <a:fillRect l="-1626" t="-9524" r="-3252"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44AA2DB-989D-E942-8D11-ED3A4171D4D9}"/>
                  </a:ext>
                </a:extLst>
              </p:cNvPr>
              <p:cNvSpPr txBox="1"/>
              <p:nvPr/>
            </p:nvSpPr>
            <p:spPr>
              <a:xfrm>
                <a:off x="8894019" y="3421676"/>
                <a:ext cx="1317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44AA2DB-989D-E942-8D11-ED3A4171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019" y="3421676"/>
                <a:ext cx="1317668" cy="276999"/>
              </a:xfrm>
              <a:prstGeom prst="rect">
                <a:avLst/>
              </a:prstGeom>
              <a:blipFill>
                <a:blip r:embed="rId17"/>
                <a:stretch>
                  <a:fillRect l="-2857" t="-4348" r="-285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AAAF8D05-104E-0D4F-8EA1-0B2023DDEFD5}"/>
              </a:ext>
            </a:extLst>
          </p:cNvPr>
          <p:cNvCxnSpPr/>
          <p:nvPr/>
        </p:nvCxnSpPr>
        <p:spPr>
          <a:xfrm flipV="1">
            <a:off x="10397462" y="3722239"/>
            <a:ext cx="0" cy="256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表格 111">
                <a:extLst>
                  <a:ext uri="{FF2B5EF4-FFF2-40B4-BE49-F238E27FC236}">
                    <a16:creationId xmlns:a16="http://schemas.microsoft.com/office/drawing/2014/main" id="{FA2053EE-2DC6-D642-9980-110C637898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881674"/>
                  </p:ext>
                </p:extLst>
              </p:nvPr>
            </p:nvGraphicFramePr>
            <p:xfrm>
              <a:off x="10501249" y="3718171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(1,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,1)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(0,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表格 111">
                <a:extLst>
                  <a:ext uri="{FF2B5EF4-FFF2-40B4-BE49-F238E27FC236}">
                    <a16:creationId xmlns:a16="http://schemas.microsoft.com/office/drawing/2014/main" id="{FA2053EE-2DC6-D642-9980-110C637898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881674"/>
                  </p:ext>
                </p:extLst>
              </p:nvPr>
            </p:nvGraphicFramePr>
            <p:xfrm>
              <a:off x="10501249" y="3718171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3448" r="-175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3448" r="-1449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206897" r="-1449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296667" r="-1449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410345" r="-1449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493333" r="-1449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57971" t="-613793" r="-1449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6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/>
      <p:bldP spid="94" grpId="0"/>
      <p:bldP spid="103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00D6546-4506-0645-9C0E-4DA9A01697C5}"/>
              </a:ext>
            </a:extLst>
          </p:cNvPr>
          <p:cNvGrpSpPr/>
          <p:nvPr/>
        </p:nvGrpSpPr>
        <p:grpSpPr>
          <a:xfrm>
            <a:off x="5631398" y="1421044"/>
            <a:ext cx="3853978" cy="3021328"/>
            <a:chOff x="5631398" y="1421044"/>
            <a:chExt cx="3853978" cy="302132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0D6FDD7-3C90-864F-A099-A5C11E07C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398" y="1421044"/>
              <a:ext cx="3853978" cy="302132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C6FEC1-BDD6-3941-83B4-AB920279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0240" y="4093829"/>
              <a:ext cx="131001" cy="20284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A9614D3-3FAE-2747-A322-0703E404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矛盾点的刻画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>
                <a:extLst>
                  <a:ext uri="{FF2B5EF4-FFF2-40B4-BE49-F238E27FC236}">
                    <a16:creationId xmlns:a16="http://schemas.microsoft.com/office/drawing/2014/main" id="{D78243FC-71E3-4949-BE4D-169EAD025C4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531219" y="4513828"/>
              <a:ext cx="3813717" cy="1964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187">
                      <a:extLst>
                        <a:ext uri="{9D8B030D-6E8A-4147-A177-3AD203B41FA5}">
                          <a16:colId xmlns:a16="http://schemas.microsoft.com/office/drawing/2014/main" val="3617026335"/>
                        </a:ext>
                      </a:extLst>
                    </a:gridCol>
                    <a:gridCol w="3054530">
                      <a:extLst>
                        <a:ext uri="{9D8B030D-6E8A-4147-A177-3AD203B41FA5}">
                          <a16:colId xmlns:a16="http://schemas.microsoft.com/office/drawing/2014/main" val="4274488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集合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矛盾集合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5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ba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={1,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2324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ba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={0}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3827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kumimoji="1"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={0,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1558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kumimoji="1" lang="zh-CN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kumimoji="1"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027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>
                <a:extLst>
                  <a:ext uri="{FF2B5EF4-FFF2-40B4-BE49-F238E27FC236}">
                    <a16:creationId xmlns:a16="http://schemas.microsoft.com/office/drawing/2014/main" id="{D78243FC-71E3-4949-BE4D-169EAD025C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347035"/>
                  </p:ext>
                </p:extLst>
              </p:nvPr>
            </p:nvGraphicFramePr>
            <p:xfrm>
              <a:off x="1531219" y="4513828"/>
              <a:ext cx="3813717" cy="1964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187">
                      <a:extLst>
                        <a:ext uri="{9D8B030D-6E8A-4147-A177-3AD203B41FA5}">
                          <a16:colId xmlns:a16="http://schemas.microsoft.com/office/drawing/2014/main" val="3617026335"/>
                        </a:ext>
                      </a:extLst>
                    </a:gridCol>
                    <a:gridCol w="3054530">
                      <a:extLst>
                        <a:ext uri="{9D8B030D-6E8A-4147-A177-3AD203B41FA5}">
                          <a16:colId xmlns:a16="http://schemas.microsoft.com/office/drawing/2014/main" val="4274488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集合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矛盾集合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580931"/>
                      </a:ext>
                    </a:extLst>
                  </a:tr>
                  <a:tr h="398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896" t="-96875" r="-415" b="-3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324866"/>
                      </a:ext>
                    </a:extLst>
                  </a:tr>
                  <a:tr h="398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896" t="-196875" r="-415" b="-2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827147"/>
                      </a:ext>
                    </a:extLst>
                  </a:tr>
                  <a:tr h="3983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306452" r="-403333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896" t="-306452" r="-415" b="-1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558439"/>
                      </a:ext>
                    </a:extLst>
                  </a:tr>
                  <a:tr h="3983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393750" r="-40333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896" t="-393750" r="-415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272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8718C-3ABE-6744-80B3-33D08549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B9A297-8523-6C43-995A-003270A0EE49}"/>
              </a:ext>
            </a:extLst>
          </p:cNvPr>
          <p:cNvSpPr/>
          <p:nvPr/>
        </p:nvSpPr>
        <p:spPr>
          <a:xfrm>
            <a:off x="3740294" y="2387848"/>
            <a:ext cx="3209287" cy="31271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184C5FA-ECD7-FD48-944A-0AAC3F814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146" y="1447616"/>
            <a:ext cx="1167538" cy="2712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0C925C-25D0-1D4C-AC7B-8BBE337D66FC}"/>
                  </a:ext>
                </a:extLst>
              </p:cNvPr>
              <p:cNvSpPr txBox="1"/>
              <p:nvPr/>
            </p:nvSpPr>
            <p:spPr>
              <a:xfrm>
                <a:off x="1677889" y="4050337"/>
                <a:ext cx="1431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b="1" dirty="0"/>
                  <a:t>               </a:t>
                </a:r>
                <a:r>
                  <a:rPr kumimoji="1" lang="en-US" altLang="zh-CN" b="1" dirty="0"/>
                  <a:t>0</a:t>
                </a:r>
                <a:r>
                  <a:rPr kumimoji="1"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0C925C-25D0-1D4C-AC7B-8BBE337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89" y="4050337"/>
                <a:ext cx="1431417" cy="276999"/>
              </a:xfrm>
              <a:prstGeom prst="rect">
                <a:avLst/>
              </a:prstGeom>
              <a:blipFill>
                <a:blip r:embed="rId7"/>
                <a:stretch>
                  <a:fillRect l="-4425" t="-26087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02934E-6DEE-D146-AC36-A809D40F3825}"/>
                  </a:ext>
                </a:extLst>
              </p:cNvPr>
              <p:cNvSpPr txBox="1"/>
              <p:nvPr/>
            </p:nvSpPr>
            <p:spPr>
              <a:xfrm>
                <a:off x="1573279" y="3516677"/>
                <a:ext cx="15388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02934E-6DEE-D146-AC36-A809D40F3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79" y="3516677"/>
                <a:ext cx="1538818" cy="276999"/>
              </a:xfrm>
              <a:prstGeom prst="rect">
                <a:avLst/>
              </a:prstGeom>
              <a:blipFill>
                <a:blip r:embed="rId8"/>
                <a:stretch>
                  <a:fillRect l="-2459" t="-4348" r="-820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6CB047-0CE6-694E-99FD-43164E42F832}"/>
                  </a:ext>
                </a:extLst>
              </p:cNvPr>
              <p:cNvSpPr txBox="1"/>
              <p:nvPr/>
            </p:nvSpPr>
            <p:spPr>
              <a:xfrm>
                <a:off x="1573279" y="2950329"/>
                <a:ext cx="161730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6CB047-0CE6-694E-99FD-43164E42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79" y="2950329"/>
                <a:ext cx="1617301" cy="276999"/>
              </a:xfrm>
              <a:prstGeom prst="rect">
                <a:avLst/>
              </a:prstGeom>
              <a:blipFill>
                <a:blip r:embed="rId9"/>
                <a:stretch>
                  <a:fillRect l="-1563" t="-4348" r="-468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E9657C-7DF9-454E-9D53-E3E7D5946ED3}"/>
                  </a:ext>
                </a:extLst>
              </p:cNvPr>
              <p:cNvSpPr txBox="1"/>
              <p:nvPr/>
            </p:nvSpPr>
            <p:spPr>
              <a:xfrm>
                <a:off x="1543782" y="2379405"/>
                <a:ext cx="18336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E9657C-7DF9-454E-9D53-E3E7D594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82" y="2379405"/>
                <a:ext cx="1833642" cy="276999"/>
              </a:xfrm>
              <a:prstGeom prst="rect">
                <a:avLst/>
              </a:prstGeom>
              <a:blipFill>
                <a:blip r:embed="rId10"/>
                <a:stretch>
                  <a:fillRect l="-2069" t="-4348" r="-275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853A-B4CA-EA4C-BD8C-9CB1A012D39E}"/>
                  </a:ext>
                </a:extLst>
              </p:cNvPr>
              <p:cNvSpPr txBox="1"/>
              <p:nvPr/>
            </p:nvSpPr>
            <p:spPr>
              <a:xfrm>
                <a:off x="1543782" y="1816944"/>
                <a:ext cx="15563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853A-B4CA-EA4C-BD8C-9CB1A012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82" y="1816944"/>
                <a:ext cx="1556388" cy="276999"/>
              </a:xfrm>
              <a:prstGeom prst="rect">
                <a:avLst/>
              </a:prstGeom>
              <a:blipFill>
                <a:blip r:embed="rId11"/>
                <a:stretch>
                  <a:fillRect l="-1626" t="-4348" r="-243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5B41F9-9694-BC41-AFB5-621DCF4A58DC}"/>
                  </a:ext>
                </a:extLst>
              </p:cNvPr>
              <p:cNvSpPr txBox="1"/>
              <p:nvPr/>
            </p:nvSpPr>
            <p:spPr>
              <a:xfrm>
                <a:off x="1675817" y="1280359"/>
                <a:ext cx="1317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zh-CN" alt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5B41F9-9694-BC41-AFB5-621DCF4A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17" y="1280359"/>
                <a:ext cx="1317668" cy="276999"/>
              </a:xfrm>
              <a:prstGeom prst="rect">
                <a:avLst/>
              </a:prstGeom>
              <a:blipFill>
                <a:blip r:embed="rId12"/>
                <a:stretch>
                  <a:fillRect l="-3846" t="-8696" r="-288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DA6CBA8-3101-2941-89B6-EB5D836610F7}"/>
              </a:ext>
            </a:extLst>
          </p:cNvPr>
          <p:cNvCxnSpPr/>
          <p:nvPr/>
        </p:nvCxnSpPr>
        <p:spPr>
          <a:xfrm flipV="1">
            <a:off x="3625875" y="1667233"/>
            <a:ext cx="0" cy="256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F931B32A-B1A1-074E-A1D9-ADDC93E266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0294" y="1652389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(1,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,1)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(0,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F931B32A-B1A1-074E-A1D9-ADDC93E266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257460"/>
                  </p:ext>
                </p:extLst>
              </p:nvPr>
            </p:nvGraphicFramePr>
            <p:xfrm>
              <a:off x="3740294" y="1652389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500" t="-3448" r="-17250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3448" b="-6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206897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306897" b="-3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406897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49000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9420" t="-610345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6D01E8BF-FC57-A143-8199-52CF25622E37}"/>
              </a:ext>
            </a:extLst>
          </p:cNvPr>
          <p:cNvSpPr/>
          <p:nvPr/>
        </p:nvSpPr>
        <p:spPr>
          <a:xfrm>
            <a:off x="3740293" y="2750783"/>
            <a:ext cx="3209287" cy="31271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DA259C-5725-CE47-9F0D-C743EBAB45EA}"/>
              </a:ext>
            </a:extLst>
          </p:cNvPr>
          <p:cNvSpPr/>
          <p:nvPr/>
        </p:nvSpPr>
        <p:spPr>
          <a:xfrm>
            <a:off x="3740292" y="3165729"/>
            <a:ext cx="3209287" cy="31271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75ABCF-5124-9944-A083-E0BAF3EA1D82}"/>
                  </a:ext>
                </a:extLst>
              </p:cNvPr>
              <p:cNvSpPr/>
              <p:nvPr/>
            </p:nvSpPr>
            <p:spPr>
              <a:xfrm>
                <a:off x="5728814" y="4572830"/>
                <a:ext cx="5974008" cy="133946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ea typeface="Arial Unicode MS" pitchFamily="34" charset="-122"/>
                    <a:cs typeface="Arial Unicode MS" pitchFamily="34" charset="-122"/>
                  </a:rPr>
                  <a:t>矛盾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形式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：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⨁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𝛿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(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𝛿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0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Arial Unicode MS" pitchFamily="34" charset="-122"/>
                        <a:cs typeface="Arial Unicode MS" pitchFamily="34" charset="-122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 smtClean="0"/>
                      <m:t>Pr</m:t>
                    </m:r>
                    <m:r>
                      <m:rPr>
                        <m:nor/>
                      </m:rPr>
                      <a:rPr kumimoji="1" lang="en-US" altLang="zh-CN" sz="2400" dirty="0" smtClean="0"/>
                      <m:t>(</m:t>
                    </m:r>
                    <m:r>
                      <m:rPr>
                        <m:nor/>
                      </m:rPr>
                      <a:rPr kumimoji="1" lang="zh-CN" altLang="en-US" sz="2400" dirty="0"/>
                      <m:t>∗ 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groupCh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/>
                      <m:t>0)=0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是双射，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zh-CN" altLang="en-US" sz="2400" dirty="0"/>
                  <a:t>是任意非零值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75ABCF-5124-9944-A083-E0BAF3EA1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14" y="4572830"/>
                <a:ext cx="5974008" cy="1339469"/>
              </a:xfrm>
              <a:prstGeom prst="rect">
                <a:avLst/>
              </a:prstGeom>
              <a:blipFill>
                <a:blip r:embed="rId14"/>
                <a:stretch>
                  <a:fillRect l="-1324" t="-3153" r="-509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8A03B0EB-7435-4F40-AB6C-65F2499608A2}"/>
              </a:ext>
            </a:extLst>
          </p:cNvPr>
          <p:cNvSpPr/>
          <p:nvPr/>
        </p:nvSpPr>
        <p:spPr>
          <a:xfrm>
            <a:off x="3740291" y="3550644"/>
            <a:ext cx="3209287" cy="31271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48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15A6D-24DD-C94D-AC4A-E1DEAD5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1B21-0B1C-0B44-AE86-3A5D002B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将算法轮函数用矩阵刻画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分别遍历输入输出差分形式的以概率</a:t>
            </a:r>
            <a:r>
              <a:rPr kumimoji="1" lang="en-US" altLang="zh-CN" dirty="0"/>
              <a:t>1</a:t>
            </a:r>
            <a:r>
              <a:rPr kumimoji="1" lang="zh-CN" altLang="en-US" dirty="0"/>
              <a:t>传播的所有可能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结合运算，差分形式的每种可能根据传播规则的变化情况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FFFF00"/>
                </a:highlight>
              </a:rPr>
              <a:t>何时终止？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highlight>
                  <a:srgbClr val="FFFF00"/>
                </a:highlight>
              </a:rPr>
              <a:t>均为</a:t>
            </a:r>
            <a:r>
              <a:rPr kumimoji="1" lang="en-US" altLang="zh-CN" i="1" dirty="0">
                <a:highlight>
                  <a:srgbClr val="FFFF00"/>
                </a:highlight>
              </a:rPr>
              <a:t>t</a:t>
            </a:r>
            <a:r>
              <a:rPr kumimoji="1" lang="zh-CN" altLang="en-US" dirty="0">
                <a:highlight>
                  <a:srgbClr val="FFFF00"/>
                </a:highlight>
              </a:rPr>
              <a:t>时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得到两个集合，找矛盾点，级联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复杂度？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改进：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更多样的矛盾点刻画，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更细致的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函数刻画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2D91B-33A3-E84A-80A0-89F6A43B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FAF76-F228-894A-99BF-A9A7C4DF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35"/>
          <a:stretch/>
        </p:blipFill>
        <p:spPr>
          <a:xfrm>
            <a:off x="8870697" y="2856648"/>
            <a:ext cx="1366810" cy="3021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6565910-34D3-654C-836B-2B0E6BE828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2550" y="3114794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(1,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,1)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(0,</a:t>
                          </a:r>
                          <a:r>
                            <a:rPr kumimoji="1" lang="en-US" altLang="zh-CN" sz="18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zh-CN" alt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6565910-34D3-654C-836B-2B0E6BE828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73772"/>
                  </p:ext>
                </p:extLst>
              </p:nvPr>
            </p:nvGraphicFramePr>
            <p:xfrm>
              <a:off x="7312550" y="3114794"/>
              <a:ext cx="137323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473">
                      <a:extLst>
                        <a:ext uri="{9D8B030D-6E8A-4147-A177-3AD203B41FA5}">
                          <a16:colId xmlns:a16="http://schemas.microsoft.com/office/drawing/2014/main" val="143265178"/>
                        </a:ext>
                      </a:extLst>
                    </a:gridCol>
                    <a:gridCol w="865761">
                      <a:extLst>
                        <a:ext uri="{9D8B030D-6E8A-4147-A177-3AD203B41FA5}">
                          <a16:colId xmlns:a16="http://schemas.microsoft.com/office/drawing/2014/main" val="285359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448" r="-17250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3448" b="-6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6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(3,3)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206897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464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306897" b="-3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1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406897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49000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324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7971" t="-610345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956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D0E91F8-DE8C-AB4A-93DE-5726B2BEBD94}"/>
              </a:ext>
            </a:extLst>
          </p:cNvPr>
          <p:cNvCxnSpPr/>
          <p:nvPr/>
        </p:nvCxnSpPr>
        <p:spPr>
          <a:xfrm flipV="1">
            <a:off x="8846313" y="2975182"/>
            <a:ext cx="0" cy="273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23B126C-AA36-2246-9B15-2F3CCA3C2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589" y="386910"/>
            <a:ext cx="2060309" cy="1392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7B5ACB-8D78-0542-8149-4A6E67FF7AF0}"/>
                  </a:ext>
                </a:extLst>
              </p:cNvPr>
              <p:cNvSpPr txBox="1"/>
              <p:nvPr/>
            </p:nvSpPr>
            <p:spPr>
              <a:xfrm>
                <a:off x="8129431" y="460591"/>
                <a:ext cx="3416256" cy="1171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7B5ACB-8D78-0542-8149-4A6E67FF7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431" y="460591"/>
                <a:ext cx="3416256" cy="1171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EC14431-E7B9-2A42-9303-33516EA9D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379" y="1147331"/>
            <a:ext cx="3441700" cy="558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D76ED0-AAD0-FF4F-A3A4-D332D85B20FB}"/>
              </a:ext>
            </a:extLst>
          </p:cNvPr>
          <p:cNvSpPr/>
          <p:nvPr/>
        </p:nvSpPr>
        <p:spPr>
          <a:xfrm>
            <a:off x="7859887" y="3521729"/>
            <a:ext cx="772007" cy="28925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005F78-6D20-4C41-98C9-C7158DAC9313}"/>
              </a:ext>
            </a:extLst>
          </p:cNvPr>
          <p:cNvSpPr/>
          <p:nvPr/>
        </p:nvSpPr>
        <p:spPr>
          <a:xfrm>
            <a:off x="9451555" y="5516621"/>
            <a:ext cx="772007" cy="28925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6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E7D46-3594-41FA-86C2-C6ABFFA7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298DA-E579-4997-9E76-615C743E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2F952-05FE-4367-85CA-47BD5B7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08A63-42DD-40F1-9CEB-95F56BBC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00" y="0"/>
            <a:ext cx="418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E6B1DD9-4AE5-B446-B434-0E0D1ABAFA11}"/>
              </a:ext>
            </a:extLst>
          </p:cNvPr>
          <p:cNvGraphicFramePr/>
          <p:nvPr/>
        </p:nvGraphicFramePr>
        <p:xfrm>
          <a:off x="844296" y="-550996"/>
          <a:ext cx="111069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6DE1991-2C69-5F4D-BFF8-4CDD83CE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7DBE4-8516-5C4F-97F6-3849A516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4807"/>
            <a:ext cx="10363200" cy="497544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搜索不可能差分的主要思路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AFC4B-2786-9646-ABB4-BF9E0B30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77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14830</TotalTime>
  <Words>792</Words>
  <Application>Microsoft Office PowerPoint</Application>
  <PresentationFormat>宽屏</PresentationFormat>
  <Paragraphs>190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Arial</vt:lpstr>
      <vt:lpstr>Calibri</vt:lpstr>
      <vt:lpstr>Cambria Math</vt:lpstr>
      <vt:lpstr>Rockwell</vt:lpstr>
      <vt:lpstr>Rockwell Extra Bold</vt:lpstr>
      <vt:lpstr>Times New Roman</vt:lpstr>
      <vt:lpstr>Wingdings</vt:lpstr>
      <vt:lpstr>木活字</vt:lpstr>
      <vt:lpstr>密码分析学  不可能差分的搜索</vt:lpstr>
      <vt:lpstr>不可能差分的搜索</vt:lpstr>
      <vt:lpstr>不可能差分的差分形式</vt:lpstr>
      <vt:lpstr>一轮运算的等价矩阵（加密和解密方向分别考虑）</vt:lpstr>
      <vt:lpstr>差分形式的传播规则</vt:lpstr>
      <vt:lpstr>矛盾点的刻画</vt:lpstr>
      <vt:lpstr>搜索算法</vt:lpstr>
      <vt:lpstr>PowerPoint 演示文稿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400</cp:revision>
  <dcterms:created xsi:type="dcterms:W3CDTF">2020-06-15T02:07:14Z</dcterms:created>
  <dcterms:modified xsi:type="dcterms:W3CDTF">2023-11-19T12:57:53Z</dcterms:modified>
</cp:coreProperties>
</file>