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  <p:sldMasterId id="2147483665" r:id="rId2"/>
    <p:sldMasterId id="2147483691" r:id="rId3"/>
  </p:sldMasterIdLst>
  <p:notesMasterIdLst>
    <p:notesMasterId r:id="rId18"/>
  </p:notesMasterIdLst>
  <p:sldIdLst>
    <p:sldId id="2519" r:id="rId4"/>
    <p:sldId id="2520" r:id="rId5"/>
    <p:sldId id="2522" r:id="rId6"/>
    <p:sldId id="2544" r:id="rId7"/>
    <p:sldId id="2546" r:id="rId8"/>
    <p:sldId id="2547" r:id="rId9"/>
    <p:sldId id="2548" r:id="rId10"/>
    <p:sldId id="2549" r:id="rId11"/>
    <p:sldId id="2550" r:id="rId12"/>
    <p:sldId id="2551" r:id="rId13"/>
    <p:sldId id="2552" r:id="rId14"/>
    <p:sldId id="2553" r:id="rId15"/>
    <p:sldId id="2554" r:id="rId16"/>
    <p:sldId id="255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13B"/>
    <a:srgbClr val="C82C41"/>
    <a:srgbClr val="92888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9" autoAdjust="0"/>
  </p:normalViewPr>
  <p:slideViewPr>
    <p:cSldViewPr snapToGrid="0">
      <p:cViewPr varScale="1">
        <p:scale>
          <a:sx n="75" d="100"/>
          <a:sy n="75" d="100"/>
        </p:scale>
        <p:origin x="946" y="110"/>
      </p:cViewPr>
      <p:guideLst>
        <p:guide orient="horz" pos="22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6CDA-9961-4B62-8364-C815A63D6A31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65BCF-036B-4021-8F83-8402EE668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5BCF-036B-4021-8F83-8402EE66839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5BCF-036B-4021-8F83-8402EE6683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35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5BCF-036B-4021-8F83-8402EE6683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04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5BCF-036B-4021-8F83-8402EE6683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34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5BCF-036B-4021-8F83-8402EE6683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54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5BCF-036B-4021-8F83-8402EE6683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9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5BCF-036B-4021-8F83-8402EE6683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8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5BCF-036B-4021-8F83-8402EE6683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54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5BCF-036B-4021-8F83-8402EE6683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7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5BCF-036B-4021-8F83-8402EE6683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4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5BCF-036B-4021-8F83-8402EE6683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42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5BCF-036B-4021-8F83-8402EE6683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8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5BCF-036B-4021-8F83-8402EE6683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44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5BCF-036B-4021-8F83-8402EE6683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7E8C-BD17-4D0C-8C92-9D8FF8BCB48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059A-22F8-4BA4-89F4-353E6AE4D4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59.xml"/><Relationship Id="rId7" Type="http://schemas.openxmlformats.org/officeDocument/2006/relationships/image" Target="../media/image3.jpe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6.xml"/><Relationship Id="rId4" Type="http://schemas.openxmlformats.org/officeDocument/2006/relationships/tags" Target="../tags/tag6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63.xml"/><Relationship Id="rId7" Type="http://schemas.openxmlformats.org/officeDocument/2006/relationships/image" Target="../media/image3.jpe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6.xml"/><Relationship Id="rId4" Type="http://schemas.openxmlformats.org/officeDocument/2006/relationships/tags" Target="../tags/tag6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67.xml"/><Relationship Id="rId7" Type="http://schemas.openxmlformats.org/officeDocument/2006/relationships/image" Target="../media/image3.jpe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6.xml"/><Relationship Id="rId4" Type="http://schemas.openxmlformats.org/officeDocument/2006/relationships/tags" Target="../tags/tag6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3.jpe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6.xml"/><Relationship Id="rId4" Type="http://schemas.openxmlformats.org/officeDocument/2006/relationships/tags" Target="../tags/tag7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3.jpe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6.xml"/><Relationship Id="rId4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" Type="http://schemas.openxmlformats.org/officeDocument/2006/relationships/tags" Target="../tags/tag12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1.xml"/><Relationship Id="rId7" Type="http://schemas.openxmlformats.org/officeDocument/2006/relationships/image" Target="../media/image3.jpe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6.xml"/><Relationship Id="rId4" Type="http://schemas.openxmlformats.org/officeDocument/2006/relationships/tags" Target="../tags/tag3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5.xml"/><Relationship Id="rId7" Type="http://schemas.openxmlformats.org/officeDocument/2006/relationships/image" Target="../media/image3.jpe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6.xml"/><Relationship Id="rId4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9.xml"/><Relationship Id="rId7" Type="http://schemas.openxmlformats.org/officeDocument/2006/relationships/image" Target="../media/image3.jpe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6.xml"/><Relationship Id="rId4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3.xml"/><Relationship Id="rId7" Type="http://schemas.openxmlformats.org/officeDocument/2006/relationships/image" Target="../media/image3.jpe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6.xml"/><Relationship Id="rId4" Type="http://schemas.openxmlformats.org/officeDocument/2006/relationships/tags" Target="../tags/tag44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7.xml"/><Relationship Id="rId7" Type="http://schemas.openxmlformats.org/officeDocument/2006/relationships/image" Target="../media/image3.jpe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6.xml"/><Relationship Id="rId4" Type="http://schemas.openxmlformats.org/officeDocument/2006/relationships/tags" Target="../tags/tag4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1.xml"/><Relationship Id="rId7" Type="http://schemas.openxmlformats.org/officeDocument/2006/relationships/image" Target="../media/image3.jpe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6.xml"/><Relationship Id="rId4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5.xml"/><Relationship Id="rId7" Type="http://schemas.openxmlformats.org/officeDocument/2006/relationships/image" Target="../media/image3.jpe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6.xml"/><Relationship Id="rId4" Type="http://schemas.openxmlformats.org/officeDocument/2006/relationships/tags" Target="../tags/tag56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>
            <p:custDataLst>
              <p:tags r:id="rId1"/>
            </p:custDataLst>
          </p:nvPr>
        </p:nvSpPr>
        <p:spPr>
          <a:xfrm>
            <a:off x="0" y="3570514"/>
            <a:ext cx="3381829" cy="3287486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>
            <p:custDataLst>
              <p:tags r:id="rId2"/>
            </p:custDataLst>
          </p:nvPr>
        </p:nvSpPr>
        <p:spPr>
          <a:xfrm rot="10800000">
            <a:off x="8810171" y="0"/>
            <a:ext cx="3381829" cy="3287486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-24311" y="2155666"/>
            <a:ext cx="3505200" cy="4660900"/>
          </a:xfrm>
          <a:custGeom>
            <a:avLst/>
            <a:gdLst>
              <a:gd name="connsiteX0" fmla="*/ 0 w 3505200"/>
              <a:gd name="connsiteY0" fmla="*/ 0 h 4660900"/>
              <a:gd name="connsiteX1" fmla="*/ 3505200 w 3505200"/>
              <a:gd name="connsiteY1" fmla="*/ 3505200 h 4660900"/>
              <a:gd name="connsiteX2" fmla="*/ 2324100 w 3505200"/>
              <a:gd name="connsiteY2" fmla="*/ 4660900 h 466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5200" h="4660900">
                <a:moveTo>
                  <a:pt x="0" y="0"/>
                </a:moveTo>
                <a:lnTo>
                  <a:pt x="3505200" y="3505200"/>
                </a:lnTo>
                <a:lnTo>
                  <a:pt x="2324100" y="4660900"/>
                </a:lnTo>
              </a:path>
            </a:pathLst>
          </a:custGeom>
          <a:noFill/>
          <a:ln w="12700">
            <a:solidFill>
              <a:srgbClr val="9288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5330823" y="-25400"/>
            <a:ext cx="1536700" cy="774700"/>
          </a:xfrm>
          <a:custGeom>
            <a:avLst/>
            <a:gdLst>
              <a:gd name="connsiteX0" fmla="*/ 0 w 1498600"/>
              <a:gd name="connsiteY0" fmla="*/ 0 h 749300"/>
              <a:gd name="connsiteX1" fmla="*/ 762000 w 1498600"/>
              <a:gd name="connsiteY1" fmla="*/ 749300 h 749300"/>
              <a:gd name="connsiteX2" fmla="*/ 1498600 w 1498600"/>
              <a:gd name="connsiteY2" fmla="*/ 12700 h 749300"/>
              <a:gd name="connsiteX0-1" fmla="*/ 0 w 1536700"/>
              <a:gd name="connsiteY0-2" fmla="*/ 25400 h 774700"/>
              <a:gd name="connsiteX1-3" fmla="*/ 762000 w 1536700"/>
              <a:gd name="connsiteY1-4" fmla="*/ 774700 h 774700"/>
              <a:gd name="connsiteX2-5" fmla="*/ 1536700 w 1536700"/>
              <a:gd name="connsiteY2-6" fmla="*/ 0 h 7747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536700" h="774700">
                <a:moveTo>
                  <a:pt x="0" y="25400"/>
                </a:moveTo>
                <a:lnTo>
                  <a:pt x="762000" y="774700"/>
                </a:lnTo>
                <a:lnTo>
                  <a:pt x="1536700" y="0"/>
                </a:lnTo>
              </a:path>
            </a:pathLst>
          </a:custGeom>
          <a:noFill/>
          <a:ln w="12700">
            <a:solidFill>
              <a:srgbClr val="9288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>
            <a:off x="8458200" y="3797300"/>
            <a:ext cx="3048000" cy="3022600"/>
          </a:xfrm>
          <a:custGeom>
            <a:avLst/>
            <a:gdLst>
              <a:gd name="connsiteX0" fmla="*/ 3048000 w 3048000"/>
              <a:gd name="connsiteY0" fmla="*/ 0 h 3022600"/>
              <a:gd name="connsiteX1" fmla="*/ 0 w 3048000"/>
              <a:gd name="connsiteY1" fmla="*/ 3022600 h 302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0" h="3022600">
                <a:moveTo>
                  <a:pt x="3048000" y="0"/>
                </a:moveTo>
                <a:lnTo>
                  <a:pt x="0" y="3022600"/>
                </a:lnTo>
              </a:path>
            </a:pathLst>
          </a:custGeom>
          <a:noFill/>
          <a:ln w="12700">
            <a:solidFill>
              <a:srgbClr val="9288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>
            <p:custDataLst>
              <p:tags r:id="rId6"/>
            </p:custDataLst>
          </p:nvPr>
        </p:nvSpPr>
        <p:spPr>
          <a:xfrm>
            <a:off x="9423400" y="5041900"/>
            <a:ext cx="1816100" cy="1803400"/>
          </a:xfrm>
          <a:custGeom>
            <a:avLst/>
            <a:gdLst>
              <a:gd name="connsiteX0" fmla="*/ 0 w 1816100"/>
              <a:gd name="connsiteY0" fmla="*/ 0 h 1803400"/>
              <a:gd name="connsiteX1" fmla="*/ 1816100 w 1816100"/>
              <a:gd name="connsiteY1" fmla="*/ 180340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6100" h="1803400">
                <a:moveTo>
                  <a:pt x="0" y="0"/>
                </a:moveTo>
                <a:lnTo>
                  <a:pt x="1816100" y="1803400"/>
                </a:lnTo>
              </a:path>
            </a:pathLst>
          </a:custGeom>
          <a:noFill/>
          <a:ln w="12700">
            <a:solidFill>
              <a:srgbClr val="9288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>
            <p:custDataLst>
              <p:tags r:id="rId7"/>
            </p:custDataLst>
          </p:nvPr>
        </p:nvSpPr>
        <p:spPr>
          <a:xfrm>
            <a:off x="10401300" y="1905000"/>
            <a:ext cx="1790700" cy="3543300"/>
          </a:xfrm>
          <a:custGeom>
            <a:avLst/>
            <a:gdLst>
              <a:gd name="connsiteX0" fmla="*/ 1778000 w 1790700"/>
              <a:gd name="connsiteY0" fmla="*/ 0 h 3543300"/>
              <a:gd name="connsiteX1" fmla="*/ 0 w 1790700"/>
              <a:gd name="connsiteY1" fmla="*/ 1765300 h 3543300"/>
              <a:gd name="connsiteX2" fmla="*/ 1790700 w 1790700"/>
              <a:gd name="connsiteY2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3543300">
                <a:moveTo>
                  <a:pt x="1778000" y="0"/>
                </a:moveTo>
                <a:lnTo>
                  <a:pt x="0" y="1765300"/>
                </a:lnTo>
                <a:lnTo>
                  <a:pt x="1790700" y="3543300"/>
                </a:lnTo>
              </a:path>
            </a:pathLst>
          </a:custGeom>
          <a:noFill/>
          <a:ln w="12700">
            <a:solidFill>
              <a:srgbClr val="9288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2971075" y="4073372"/>
            <a:ext cx="6096000" cy="3473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2000" b="0" i="0" u="none" strike="noStrike" dirty="0">
                <a:solidFill>
                  <a:schemeClr val="dk1">
                    <a:lumMod val="90000"/>
                    <a:lumOff val="10000"/>
                  </a:schemeClr>
                </a:solidFill>
                <a:effectLst/>
                <a:cs typeface="+mn-ea"/>
                <a:sym typeface="+mn-lt"/>
              </a:rPr>
              <a:t>汇报人：</a:t>
            </a:r>
            <a:r>
              <a:rPr lang="en-US" altLang="zh-CN" sz="2000" b="0" i="0" u="none" strike="noStrike" dirty="0">
                <a:solidFill>
                  <a:schemeClr val="dk1">
                    <a:lumMod val="90000"/>
                    <a:lumOff val="10000"/>
                  </a:schemeClr>
                </a:solidFill>
                <a:effectLst/>
                <a:cs typeface="+mn-ea"/>
                <a:sym typeface="+mn-lt"/>
              </a:rPr>
              <a:t>20</a:t>
            </a:r>
            <a:r>
              <a:rPr lang="zh-CN" altLang="en-US" sz="2000" b="0" i="0" u="none" strike="noStrike" dirty="0">
                <a:solidFill>
                  <a:schemeClr val="dk1">
                    <a:lumMod val="90000"/>
                    <a:lumOff val="10000"/>
                  </a:schemeClr>
                </a:solidFill>
                <a:effectLst/>
                <a:cs typeface="+mn-ea"/>
                <a:sym typeface="+mn-lt"/>
              </a:rPr>
              <a:t>组</a:t>
            </a:r>
            <a:endParaRPr lang="en-US" altLang="zh-CN" sz="2000" b="0" i="0" u="none" strike="noStrike" dirty="0">
              <a:solidFill>
                <a:schemeClr val="dk1">
                  <a:lumMod val="90000"/>
                  <a:lumOff val="10000"/>
                </a:schemeClr>
              </a:solidFill>
              <a:effectLst/>
              <a:cs typeface="+mn-ea"/>
              <a:sym typeface="+mn-lt"/>
            </a:endParaRPr>
          </a:p>
        </p:txBody>
      </p:sp>
      <p:pic>
        <p:nvPicPr>
          <p:cNvPr id="24" name="图片 23" descr="山东大学校徽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3835" y="4819650"/>
            <a:ext cx="1631315" cy="16262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162501-A42B-DA4F-9287-D6262AC615E6}"/>
              </a:ext>
            </a:extLst>
          </p:cNvPr>
          <p:cNvSpPr txBox="1"/>
          <p:nvPr/>
        </p:nvSpPr>
        <p:spPr>
          <a:xfrm>
            <a:off x="1816100" y="2619104"/>
            <a:ext cx="9039860" cy="431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4800" dirty="0">
                <a:solidFill>
                  <a:schemeClr val="dk1">
                    <a:lumMod val="90000"/>
                    <a:lumOff val="10000"/>
                  </a:schemeClr>
                </a:solidFill>
                <a:cs typeface="+mn-ea"/>
              </a:rPr>
              <a:t>实验三：不可能差分与线性分析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F4AAE1-5C4D-951D-4C6C-7A4E813A717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921545" y="3325780"/>
            <a:ext cx="6096000" cy="3473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2000" b="0" i="0" u="none" strike="noStrike" dirty="0">
                <a:solidFill>
                  <a:schemeClr val="dk1">
                    <a:lumMod val="90000"/>
                    <a:lumOff val="10000"/>
                  </a:schemeClr>
                </a:solidFill>
                <a:effectLst/>
                <a:cs typeface="+mn-ea"/>
                <a:sym typeface="+mn-lt"/>
              </a:rPr>
              <a:t>密码分析学</a:t>
            </a:r>
            <a:endParaRPr lang="en-US" altLang="zh-CN" sz="2000" b="0" i="0" u="none" strike="noStrike" dirty="0">
              <a:solidFill>
                <a:schemeClr val="dk1">
                  <a:lumMod val="90000"/>
                  <a:lumOff val="10000"/>
                </a:schemeClr>
              </a:soli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4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723900" y="303571"/>
            <a:ext cx="11468099" cy="583565"/>
            <a:chOff x="723900" y="303571"/>
            <a:chExt cx="11468099" cy="583565"/>
          </a:xfrm>
          <a:solidFill>
            <a:schemeClr val="accent2"/>
          </a:solidFill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723900" y="354013"/>
              <a:ext cx="11468099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98102" y="303571"/>
              <a:ext cx="8206119" cy="583565"/>
              <a:chOff x="6723288" y="1568753"/>
              <a:chExt cx="8206119" cy="583565"/>
            </a:xfrm>
            <a:grpFill/>
          </p:grpSpPr>
          <p:sp>
            <p:nvSpPr>
              <p:cNvPr id="10" name="文本框 9"/>
              <p:cNvSpPr txBox="1"/>
              <p:nvPr/>
            </p:nvSpPr>
            <p:spPr>
              <a:xfrm>
                <a:off x="6723288" y="1568753"/>
                <a:ext cx="4126593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1200" cap="none" spc="5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0517064" y="1836812"/>
                <a:ext cx="4412343" cy="2308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1" i="0" u="none" strike="noStrike" kern="1200" cap="none" spc="40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INDUSTRY SUBJECT BUSINESS ANALYSIS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01847" y="257072"/>
            <a:ext cx="717104" cy="717102"/>
            <a:chOff x="304800" y="673100"/>
            <a:chExt cx="4000500" cy="4000500"/>
          </a:xfrm>
          <a:effectLst>
            <a:outerShdw blurRad="4445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</p:grpSpPr>
        <p:sp>
          <p:nvSpPr>
            <p:cNvPr id="6" name="同心圆 98"/>
            <p:cNvSpPr/>
            <p:nvPr>
              <p:custDataLst>
                <p:tags r:id="rId1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2F2F2">
                    <a:lumMod val="95000"/>
                  </a:srgbClr>
                </a:gs>
                <a:gs pos="100000">
                  <a:srgbClr val="A6A6A6">
                    <a:lumMod val="65000"/>
                  </a:srgbClr>
                </a:gs>
              </a:gsLst>
              <a:lin ang="81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dk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2"/>
              </p:custDataLst>
            </p:nvPr>
          </p:nvSpPr>
          <p:spPr>
            <a:xfrm>
              <a:off x="392112" y="760412"/>
              <a:ext cx="3825876" cy="38258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2F2F2">
                    <a:lumMod val="95000"/>
                  </a:srgbClr>
                </a:gs>
                <a:gs pos="100000">
                  <a:srgbClr val="BFBFBF">
                    <a:lumMod val="75000"/>
                  </a:srgbClr>
                </a:gs>
              </a:gsLst>
              <a:lin ang="189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dk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pic>
        <p:nvPicPr>
          <p:cNvPr id="3" name="图片 2" descr="山东大学校徽与中英文校名标准组合（横式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970" y="177165"/>
            <a:ext cx="2178685" cy="9709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CC47385-EA82-15AC-EF43-3060E7D43E71}"/>
              </a:ext>
            </a:extLst>
          </p:cNvPr>
          <p:cNvSpPr txBox="1"/>
          <p:nvPr/>
        </p:nvSpPr>
        <p:spPr>
          <a:xfrm>
            <a:off x="723900" y="1324928"/>
            <a:ext cx="11152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得到四条路径后，很自然可以想到，五轮偏差最大的情况也许不是由三轮偏差最大路线导出的，于是继续搜索三轮近似式偏差次大</a:t>
            </a:r>
            <a:r>
              <a:rPr lang="en-US" altLang="zh-CN" dirty="0"/>
              <a:t>/</a:t>
            </a:r>
            <a:r>
              <a:rPr lang="zh-CN" altLang="en-US" dirty="0"/>
              <a:t>第三大的情况，发现所有 </a:t>
            </a:r>
            <a:r>
              <a:rPr lang="en-US" altLang="zh-CN" dirty="0"/>
              <a:t>S </a:t>
            </a:r>
            <a:r>
              <a:rPr lang="zh-CN" altLang="en-US" dirty="0"/>
              <a:t>盒偏差次大时都不满足”掩码非零位只有一个“的条件。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4161C4-8037-BC0F-E49C-171CF6551DC4}"/>
              </a:ext>
            </a:extLst>
          </p:cNvPr>
          <p:cNvSpPr txBox="1"/>
          <p:nvPr/>
        </p:nvSpPr>
        <p:spPr>
          <a:xfrm>
            <a:off x="723900" y="2224385"/>
            <a:ext cx="11152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搜索偏差第三大，可以发现只有第 </a:t>
            </a:r>
            <a:r>
              <a:rPr lang="en-US" altLang="zh-CN" dirty="0"/>
              <a:t>7 </a:t>
            </a:r>
            <a:r>
              <a:rPr lang="zh-CN" altLang="en-US" dirty="0"/>
              <a:t>个和第八个 </a:t>
            </a:r>
            <a:r>
              <a:rPr lang="en-US" altLang="zh-CN" dirty="0"/>
              <a:t>S </a:t>
            </a:r>
            <a:r>
              <a:rPr lang="zh-CN" altLang="en-US" dirty="0"/>
              <a:t>盒存在可以构造的五轮近似式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89261F0-2BC3-42AE-9315-C73FBDBC28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389" y="2939928"/>
            <a:ext cx="11207301" cy="33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723900" y="303571"/>
            <a:ext cx="11468099" cy="583565"/>
            <a:chOff x="723900" y="303571"/>
            <a:chExt cx="11468099" cy="583565"/>
          </a:xfrm>
          <a:solidFill>
            <a:schemeClr val="accent2"/>
          </a:solidFill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723900" y="354013"/>
              <a:ext cx="11468099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98102" y="303571"/>
              <a:ext cx="8206119" cy="583565"/>
              <a:chOff x="6723288" y="1568753"/>
              <a:chExt cx="8206119" cy="583565"/>
            </a:xfrm>
            <a:grpFill/>
          </p:grpSpPr>
          <p:sp>
            <p:nvSpPr>
              <p:cNvPr id="10" name="文本框 9"/>
              <p:cNvSpPr txBox="1"/>
              <p:nvPr/>
            </p:nvSpPr>
            <p:spPr>
              <a:xfrm>
                <a:off x="6723288" y="1568753"/>
                <a:ext cx="4126593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1200" cap="none" spc="5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0517064" y="1836812"/>
                <a:ext cx="4412343" cy="2308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1" i="0" u="none" strike="noStrike" kern="1200" cap="none" spc="40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INDUSTRY SUBJECT BUSINESS ANALYSIS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01847" y="257072"/>
            <a:ext cx="717104" cy="717102"/>
            <a:chOff x="304800" y="673100"/>
            <a:chExt cx="4000500" cy="4000500"/>
          </a:xfrm>
          <a:effectLst>
            <a:outerShdw blurRad="4445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</p:grpSpPr>
        <p:sp>
          <p:nvSpPr>
            <p:cNvPr id="6" name="同心圆 98"/>
            <p:cNvSpPr/>
            <p:nvPr>
              <p:custDataLst>
                <p:tags r:id="rId1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2F2F2">
                    <a:lumMod val="95000"/>
                  </a:srgbClr>
                </a:gs>
                <a:gs pos="100000">
                  <a:srgbClr val="A6A6A6">
                    <a:lumMod val="65000"/>
                  </a:srgbClr>
                </a:gs>
              </a:gsLst>
              <a:lin ang="81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dk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2"/>
              </p:custDataLst>
            </p:nvPr>
          </p:nvSpPr>
          <p:spPr>
            <a:xfrm>
              <a:off x="392112" y="760412"/>
              <a:ext cx="3825876" cy="38258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2F2F2">
                    <a:lumMod val="95000"/>
                  </a:srgbClr>
                </a:gs>
                <a:gs pos="100000">
                  <a:srgbClr val="BFBFBF">
                    <a:lumMod val="75000"/>
                  </a:srgbClr>
                </a:gs>
              </a:gsLst>
              <a:lin ang="189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dk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pic>
        <p:nvPicPr>
          <p:cNvPr id="3" name="图片 2" descr="山东大学校徽与中英文校名标准组合（横式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970" y="177165"/>
            <a:ext cx="2178685" cy="9709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42AC57-4E8A-B84B-3B4F-916244F59E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69" y="927675"/>
            <a:ext cx="9753731" cy="54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723900" y="303571"/>
            <a:ext cx="11468099" cy="583565"/>
            <a:chOff x="723900" y="303571"/>
            <a:chExt cx="11468099" cy="583565"/>
          </a:xfrm>
          <a:solidFill>
            <a:schemeClr val="accent2"/>
          </a:solidFill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723900" y="354013"/>
              <a:ext cx="11468099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98102" y="303571"/>
              <a:ext cx="8206119" cy="583565"/>
              <a:chOff x="6723288" y="1568753"/>
              <a:chExt cx="8206119" cy="583565"/>
            </a:xfrm>
            <a:grpFill/>
          </p:grpSpPr>
          <p:sp>
            <p:nvSpPr>
              <p:cNvPr id="10" name="文本框 9"/>
              <p:cNvSpPr txBox="1"/>
              <p:nvPr/>
            </p:nvSpPr>
            <p:spPr>
              <a:xfrm>
                <a:off x="6723288" y="1568753"/>
                <a:ext cx="4126593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1200" cap="none" spc="5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0517064" y="1836812"/>
                <a:ext cx="4412343" cy="2308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1" i="0" u="none" strike="noStrike" kern="1200" cap="none" spc="40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INDUSTRY SUBJECT BUSINESS ANALYSIS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01847" y="257072"/>
            <a:ext cx="717104" cy="717102"/>
            <a:chOff x="304800" y="673100"/>
            <a:chExt cx="4000500" cy="4000500"/>
          </a:xfrm>
          <a:effectLst>
            <a:outerShdw blurRad="4445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</p:grpSpPr>
        <p:sp>
          <p:nvSpPr>
            <p:cNvPr id="6" name="同心圆 98"/>
            <p:cNvSpPr/>
            <p:nvPr>
              <p:custDataLst>
                <p:tags r:id="rId1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2F2F2">
                    <a:lumMod val="95000"/>
                  </a:srgbClr>
                </a:gs>
                <a:gs pos="100000">
                  <a:srgbClr val="A6A6A6">
                    <a:lumMod val="65000"/>
                  </a:srgbClr>
                </a:gs>
              </a:gsLst>
              <a:lin ang="81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dk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2"/>
              </p:custDataLst>
            </p:nvPr>
          </p:nvSpPr>
          <p:spPr>
            <a:xfrm>
              <a:off x="392112" y="760412"/>
              <a:ext cx="3825876" cy="38258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2F2F2">
                    <a:lumMod val="95000"/>
                  </a:srgbClr>
                </a:gs>
                <a:gs pos="100000">
                  <a:srgbClr val="BFBFBF">
                    <a:lumMod val="75000"/>
                  </a:srgbClr>
                </a:gs>
              </a:gsLst>
              <a:lin ang="189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dk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pic>
        <p:nvPicPr>
          <p:cNvPr id="3" name="图片 2" descr="山东大学校徽与中英文校名标准组合（横式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970" y="177165"/>
            <a:ext cx="2178685" cy="9709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7EBEBD-7789-8C4F-5AAF-006BFB15F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10" y="802462"/>
            <a:ext cx="7160985" cy="572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6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723900" y="303571"/>
            <a:ext cx="11468099" cy="583565"/>
            <a:chOff x="723900" y="303571"/>
            <a:chExt cx="11468099" cy="583565"/>
          </a:xfrm>
          <a:solidFill>
            <a:schemeClr val="accent2"/>
          </a:solidFill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723900" y="354013"/>
              <a:ext cx="11468099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98102" y="303571"/>
              <a:ext cx="8206119" cy="583565"/>
              <a:chOff x="6723288" y="1568753"/>
              <a:chExt cx="8206119" cy="583565"/>
            </a:xfrm>
            <a:grpFill/>
          </p:grpSpPr>
          <p:sp>
            <p:nvSpPr>
              <p:cNvPr id="10" name="文本框 9"/>
              <p:cNvSpPr txBox="1"/>
              <p:nvPr/>
            </p:nvSpPr>
            <p:spPr>
              <a:xfrm>
                <a:off x="6723288" y="1568753"/>
                <a:ext cx="4126593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1200" cap="none" spc="5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0517064" y="1836812"/>
                <a:ext cx="4412343" cy="2308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1" i="0" u="none" strike="noStrike" kern="1200" cap="none" spc="40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INDUSTRY SUBJECT BUSINESS ANALYSIS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01847" y="257072"/>
            <a:ext cx="717104" cy="717102"/>
            <a:chOff x="304800" y="673100"/>
            <a:chExt cx="4000500" cy="4000500"/>
          </a:xfrm>
          <a:effectLst>
            <a:outerShdw blurRad="4445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</p:grpSpPr>
        <p:sp>
          <p:nvSpPr>
            <p:cNvPr id="6" name="同心圆 98"/>
            <p:cNvSpPr/>
            <p:nvPr>
              <p:custDataLst>
                <p:tags r:id="rId1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2F2F2">
                    <a:lumMod val="95000"/>
                  </a:srgbClr>
                </a:gs>
                <a:gs pos="100000">
                  <a:srgbClr val="A6A6A6">
                    <a:lumMod val="65000"/>
                  </a:srgbClr>
                </a:gs>
              </a:gsLst>
              <a:lin ang="81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dk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2"/>
              </p:custDataLst>
            </p:nvPr>
          </p:nvSpPr>
          <p:spPr>
            <a:xfrm>
              <a:off x="392112" y="760412"/>
              <a:ext cx="3825876" cy="38258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2F2F2">
                    <a:lumMod val="95000"/>
                  </a:srgbClr>
                </a:gs>
                <a:gs pos="100000">
                  <a:srgbClr val="BFBFBF">
                    <a:lumMod val="75000"/>
                  </a:srgbClr>
                </a:gs>
              </a:gsLst>
              <a:lin ang="189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dk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pic>
        <p:nvPicPr>
          <p:cNvPr id="3" name="图片 2" descr="山东大学校徽与中英文校名标准组合（横式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970" y="177165"/>
            <a:ext cx="2178685" cy="97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723900" y="303571"/>
            <a:ext cx="11468099" cy="583565"/>
            <a:chOff x="723900" y="303571"/>
            <a:chExt cx="11468099" cy="583565"/>
          </a:xfrm>
          <a:solidFill>
            <a:schemeClr val="accent2"/>
          </a:solidFill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723900" y="354013"/>
              <a:ext cx="11468099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98102" y="303571"/>
              <a:ext cx="8206119" cy="583565"/>
              <a:chOff x="6723288" y="1568753"/>
              <a:chExt cx="8206119" cy="583565"/>
            </a:xfrm>
            <a:grpFill/>
          </p:grpSpPr>
          <p:sp>
            <p:nvSpPr>
              <p:cNvPr id="10" name="文本框 9"/>
              <p:cNvSpPr txBox="1"/>
              <p:nvPr/>
            </p:nvSpPr>
            <p:spPr>
              <a:xfrm>
                <a:off x="6723288" y="1568753"/>
                <a:ext cx="4126593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1200" cap="none" spc="5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0517064" y="1836812"/>
                <a:ext cx="4412343" cy="2308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1" i="0" u="none" strike="noStrike" kern="1200" cap="none" spc="40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INDUSTRY SUBJECT BUSINESS ANALYSIS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01847" y="257072"/>
            <a:ext cx="717104" cy="717102"/>
            <a:chOff x="304800" y="673100"/>
            <a:chExt cx="4000500" cy="4000500"/>
          </a:xfrm>
          <a:effectLst>
            <a:outerShdw blurRad="4445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</p:grpSpPr>
        <p:sp>
          <p:nvSpPr>
            <p:cNvPr id="6" name="同心圆 98"/>
            <p:cNvSpPr/>
            <p:nvPr>
              <p:custDataLst>
                <p:tags r:id="rId1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2F2F2">
                    <a:lumMod val="95000"/>
                  </a:srgbClr>
                </a:gs>
                <a:gs pos="100000">
                  <a:srgbClr val="A6A6A6">
                    <a:lumMod val="65000"/>
                  </a:srgbClr>
                </a:gs>
              </a:gsLst>
              <a:lin ang="81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dk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2"/>
              </p:custDataLst>
            </p:nvPr>
          </p:nvSpPr>
          <p:spPr>
            <a:xfrm>
              <a:off x="392112" y="760412"/>
              <a:ext cx="3825876" cy="38258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2F2F2">
                    <a:lumMod val="95000"/>
                  </a:srgbClr>
                </a:gs>
                <a:gs pos="100000">
                  <a:srgbClr val="BFBFBF">
                    <a:lumMod val="75000"/>
                  </a:srgbClr>
                </a:gs>
              </a:gsLst>
              <a:lin ang="189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dk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pic>
        <p:nvPicPr>
          <p:cNvPr id="3" name="图片 2" descr="山东大学校徽与中英文校名标准组合（横式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970" y="177165"/>
            <a:ext cx="2178685" cy="97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1"/>
            </p:custDataLst>
          </p:nvPr>
        </p:nvSpPr>
        <p:spPr>
          <a:xfrm>
            <a:off x="14514" y="23894"/>
            <a:ext cx="12177486" cy="6850743"/>
          </a:xfrm>
          <a:custGeom>
            <a:avLst/>
            <a:gdLst>
              <a:gd name="connsiteX0" fmla="*/ 0 w 12177486"/>
              <a:gd name="connsiteY0" fmla="*/ 0 h 6850743"/>
              <a:gd name="connsiteX1" fmla="*/ 0 w 12177486"/>
              <a:gd name="connsiteY1" fmla="*/ 711200 h 6850743"/>
              <a:gd name="connsiteX2" fmla="*/ 6139543 w 12177486"/>
              <a:gd name="connsiteY2" fmla="*/ 6850743 h 6850743"/>
              <a:gd name="connsiteX3" fmla="*/ 12177486 w 12177486"/>
              <a:gd name="connsiteY3" fmla="*/ 6850743 h 6850743"/>
              <a:gd name="connsiteX4" fmla="*/ 12177486 w 12177486"/>
              <a:gd name="connsiteY4" fmla="*/ 2844800 h 6850743"/>
              <a:gd name="connsiteX5" fmla="*/ 9332686 w 12177486"/>
              <a:gd name="connsiteY5" fmla="*/ 0 h 6850743"/>
              <a:gd name="connsiteX6" fmla="*/ 0 w 12177486"/>
              <a:gd name="connsiteY6" fmla="*/ 0 h 68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7486" h="6850743">
                <a:moveTo>
                  <a:pt x="0" y="0"/>
                </a:moveTo>
                <a:lnTo>
                  <a:pt x="0" y="711200"/>
                </a:lnTo>
                <a:lnTo>
                  <a:pt x="6139543" y="6850743"/>
                </a:lnTo>
                <a:lnTo>
                  <a:pt x="12177486" y="6850743"/>
                </a:lnTo>
                <a:lnTo>
                  <a:pt x="12177486" y="2844800"/>
                </a:lnTo>
                <a:lnTo>
                  <a:pt x="933268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-38825" y="3146266"/>
            <a:ext cx="1036320" cy="2039620"/>
          </a:xfrm>
          <a:custGeom>
            <a:avLst/>
            <a:gdLst>
              <a:gd name="connsiteX0" fmla="*/ 0 w 3505200"/>
              <a:gd name="connsiteY0" fmla="*/ 0 h 4660900"/>
              <a:gd name="connsiteX1" fmla="*/ 3505200 w 3505200"/>
              <a:gd name="connsiteY1" fmla="*/ 3505200 h 4660900"/>
              <a:gd name="connsiteX2" fmla="*/ 2324100 w 3505200"/>
              <a:gd name="connsiteY2" fmla="*/ 4660900 h 4660900"/>
              <a:gd name="connsiteX0-1" fmla="*/ 0 w 3482340"/>
              <a:gd name="connsiteY0-2" fmla="*/ 0 h 3670300"/>
              <a:gd name="connsiteX1-3" fmla="*/ 3482340 w 3482340"/>
              <a:gd name="connsiteY1-4" fmla="*/ 2514600 h 3670300"/>
              <a:gd name="connsiteX2-5" fmla="*/ 2301240 w 3482340"/>
              <a:gd name="connsiteY2-6" fmla="*/ 3670300 h 3670300"/>
              <a:gd name="connsiteX0-7" fmla="*/ 0 w 2301240"/>
              <a:gd name="connsiteY0-8" fmla="*/ 0 h 3670300"/>
              <a:gd name="connsiteX1-9" fmla="*/ 1013460 w 2301240"/>
              <a:gd name="connsiteY1-10" fmla="*/ 1005840 h 3670300"/>
              <a:gd name="connsiteX2-11" fmla="*/ 2301240 w 2301240"/>
              <a:gd name="connsiteY2-12" fmla="*/ 3670300 h 3670300"/>
              <a:gd name="connsiteX0-13" fmla="*/ 22860 w 1036320"/>
              <a:gd name="connsiteY0-14" fmla="*/ 0 h 2039620"/>
              <a:gd name="connsiteX1-15" fmla="*/ 1036320 w 1036320"/>
              <a:gd name="connsiteY1-16" fmla="*/ 1005840 h 2039620"/>
              <a:gd name="connsiteX2-17" fmla="*/ 0 w 1036320"/>
              <a:gd name="connsiteY2-18" fmla="*/ 2039620 h 20396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36320" h="2039620">
                <a:moveTo>
                  <a:pt x="22860" y="0"/>
                </a:moveTo>
                <a:lnTo>
                  <a:pt x="1036320" y="1005840"/>
                </a:lnTo>
                <a:lnTo>
                  <a:pt x="0" y="2039620"/>
                </a:lnTo>
              </a:path>
            </a:pathLst>
          </a:custGeom>
          <a:noFill/>
          <a:ln w="12700">
            <a:solidFill>
              <a:srgbClr val="9288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 rot="16200000">
            <a:off x="1338399" y="4808004"/>
            <a:ext cx="1363980" cy="2748280"/>
          </a:xfrm>
          <a:custGeom>
            <a:avLst/>
            <a:gdLst>
              <a:gd name="connsiteX0" fmla="*/ 0 w 3505200"/>
              <a:gd name="connsiteY0" fmla="*/ 0 h 4660900"/>
              <a:gd name="connsiteX1" fmla="*/ 3505200 w 3505200"/>
              <a:gd name="connsiteY1" fmla="*/ 3505200 h 4660900"/>
              <a:gd name="connsiteX2" fmla="*/ 2324100 w 3505200"/>
              <a:gd name="connsiteY2" fmla="*/ 4660900 h 4660900"/>
              <a:gd name="connsiteX0-1" fmla="*/ 0 w 3482340"/>
              <a:gd name="connsiteY0-2" fmla="*/ 0 h 3670300"/>
              <a:gd name="connsiteX1-3" fmla="*/ 3482340 w 3482340"/>
              <a:gd name="connsiteY1-4" fmla="*/ 2514600 h 3670300"/>
              <a:gd name="connsiteX2-5" fmla="*/ 2301240 w 3482340"/>
              <a:gd name="connsiteY2-6" fmla="*/ 3670300 h 3670300"/>
              <a:gd name="connsiteX0-7" fmla="*/ 0 w 2301240"/>
              <a:gd name="connsiteY0-8" fmla="*/ 0 h 3670300"/>
              <a:gd name="connsiteX1-9" fmla="*/ 1013460 w 2301240"/>
              <a:gd name="connsiteY1-10" fmla="*/ 1005840 h 3670300"/>
              <a:gd name="connsiteX2-11" fmla="*/ 2301240 w 2301240"/>
              <a:gd name="connsiteY2-12" fmla="*/ 3670300 h 3670300"/>
              <a:gd name="connsiteX0-13" fmla="*/ 22860 w 1036320"/>
              <a:gd name="connsiteY0-14" fmla="*/ 0 h 2039620"/>
              <a:gd name="connsiteX1-15" fmla="*/ 1036320 w 1036320"/>
              <a:gd name="connsiteY1-16" fmla="*/ 1005840 h 2039620"/>
              <a:gd name="connsiteX2-17" fmla="*/ 0 w 1036320"/>
              <a:gd name="connsiteY2-18" fmla="*/ 2039620 h 2039620"/>
              <a:gd name="connsiteX0-19" fmla="*/ 0 w 1348740"/>
              <a:gd name="connsiteY0-20" fmla="*/ 0 h 2405380"/>
              <a:gd name="connsiteX1-21" fmla="*/ 1348740 w 1348740"/>
              <a:gd name="connsiteY1-22" fmla="*/ 1371600 h 2405380"/>
              <a:gd name="connsiteX2-23" fmla="*/ 312420 w 1348740"/>
              <a:gd name="connsiteY2-24" fmla="*/ 2405380 h 2405380"/>
              <a:gd name="connsiteX0-25" fmla="*/ 15240 w 1363980"/>
              <a:gd name="connsiteY0-26" fmla="*/ 0 h 2748280"/>
              <a:gd name="connsiteX1-27" fmla="*/ 1363980 w 1363980"/>
              <a:gd name="connsiteY1-28" fmla="*/ 1371600 h 2748280"/>
              <a:gd name="connsiteX2-29" fmla="*/ 0 w 1363980"/>
              <a:gd name="connsiteY2-30" fmla="*/ 2748280 h 274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63980" h="2748280">
                <a:moveTo>
                  <a:pt x="15240" y="0"/>
                </a:moveTo>
                <a:lnTo>
                  <a:pt x="1363980" y="1371600"/>
                </a:lnTo>
                <a:lnTo>
                  <a:pt x="0" y="2748280"/>
                </a:lnTo>
              </a:path>
            </a:pathLst>
          </a:custGeom>
          <a:noFill/>
          <a:ln w="12700">
            <a:solidFill>
              <a:srgbClr val="9288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70000" y="2165353"/>
            <a:ext cx="2527299" cy="2527294"/>
            <a:chOff x="304800" y="673100"/>
            <a:chExt cx="4000500" cy="4000500"/>
          </a:xfrm>
          <a:effectLst>
            <a:outerShdw blurRad="4445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</p:grpSpPr>
        <p:sp>
          <p:nvSpPr>
            <p:cNvPr id="10" name="同心圆 98"/>
            <p:cNvSpPr/>
            <p:nvPr>
              <p:custDataLst>
                <p:tags r:id="rId18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2F2F2">
                    <a:lumMod val="95000"/>
                  </a:srgbClr>
                </a:gs>
                <a:gs pos="100000">
                  <a:srgbClr val="A6A6A6">
                    <a:lumMod val="65000"/>
                  </a:srgbClr>
                </a:gs>
              </a:gsLst>
              <a:lin ang="81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9"/>
              </p:custDataLst>
            </p:nvPr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2F2F2">
                    <a:lumMod val="95000"/>
                  </a:srgbClr>
                </a:gs>
                <a:gs pos="100000">
                  <a:srgbClr val="BFBFBF">
                    <a:lumMod val="75000"/>
                  </a:srgbClr>
                </a:gs>
              </a:gsLst>
              <a:lin ang="189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883409" y="3044278"/>
            <a:ext cx="13004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493416" y="1474254"/>
            <a:ext cx="854889" cy="854887"/>
            <a:chOff x="304800" y="673100"/>
            <a:chExt cx="4000500" cy="4000500"/>
          </a:xfrm>
          <a:effectLst>
            <a:outerShdw blurRad="4445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</p:grpSpPr>
        <p:sp>
          <p:nvSpPr>
            <p:cNvPr id="14" name="同心圆 98"/>
            <p:cNvSpPr/>
            <p:nvPr>
              <p:custDataLst>
                <p:tags r:id="rId16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2F2F2">
                    <a:lumMod val="95000"/>
                  </a:srgbClr>
                </a:gs>
                <a:gs pos="100000">
                  <a:srgbClr val="A6A6A6">
                    <a:lumMod val="65000"/>
                  </a:srgbClr>
                </a:gs>
              </a:gsLst>
              <a:lin ang="81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17"/>
              </p:custDataLst>
            </p:nvPr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2F2F2">
                    <a:lumMod val="95000"/>
                  </a:srgbClr>
                </a:gs>
                <a:gs pos="100000">
                  <a:srgbClr val="BFBFBF">
                    <a:lumMod val="75000"/>
                  </a:srgbClr>
                </a:gs>
              </a:gsLst>
              <a:lin ang="189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dk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00275" y="1442649"/>
            <a:ext cx="4844594" cy="798904"/>
            <a:chOff x="6556600" y="1384797"/>
            <a:chExt cx="4844594" cy="798904"/>
          </a:xfrm>
        </p:grpSpPr>
        <p:sp>
          <p:nvSpPr>
            <p:cNvPr id="17" name="文本框 16"/>
            <p:cNvSpPr txBox="1"/>
            <p:nvPr>
              <p:custDataLst>
                <p:tags r:id="rId14"/>
              </p:custDataLst>
            </p:nvPr>
          </p:nvSpPr>
          <p:spPr>
            <a:xfrm>
              <a:off x="6556600" y="1384797"/>
              <a:ext cx="48445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5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2000" b="1" i="0" u="none" strike="noStrike" kern="1200" cap="none" spc="5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U </a:t>
              </a:r>
              <a:r>
                <a:rPr kumimoji="0" lang="zh-CN" altLang="en-US" sz="2000" b="1" i="0" u="none" strike="noStrike" kern="1200" cap="none" spc="5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算法分析</a:t>
              </a:r>
              <a:r>
                <a:rPr kumimoji="0" lang="en-US" altLang="zh-CN" sz="2000" b="1" i="0" u="none" strike="noStrike" kern="1200" cap="none" spc="5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CLEFIA-128</a:t>
              </a:r>
              <a:endParaRPr kumimoji="0" lang="zh-CN" altLang="en-US" sz="2000" b="1" i="0" u="none" strike="noStrike" kern="1200" cap="none" spc="5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5"/>
              </p:custDataLst>
            </p:nvPr>
          </p:nvSpPr>
          <p:spPr>
            <a:xfrm>
              <a:off x="6772726" y="1952869"/>
              <a:ext cx="44123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0" u="none" strike="noStrike" kern="1200" cap="none" spc="4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INDUSTRY SUBJECT BUSINESS ANALYSIS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66963" y="2690530"/>
            <a:ext cx="4461781" cy="846675"/>
            <a:chOff x="6723288" y="1475526"/>
            <a:chExt cx="4461781" cy="846675"/>
          </a:xfrm>
        </p:grpSpPr>
        <p:sp>
          <p:nvSpPr>
            <p:cNvPr id="20" name="文本框 19"/>
            <p:cNvSpPr txBox="1"/>
            <p:nvPr>
              <p:custDataLst>
                <p:tags r:id="rId12"/>
              </p:custDataLst>
            </p:nvPr>
          </p:nvSpPr>
          <p:spPr>
            <a:xfrm>
              <a:off x="6723288" y="1475526"/>
              <a:ext cx="41265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5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13"/>
              </p:custDataLst>
            </p:nvPr>
          </p:nvSpPr>
          <p:spPr>
            <a:xfrm>
              <a:off x="6772726" y="1952869"/>
              <a:ext cx="4412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0" u="none" strike="noStrike" kern="1200" cap="none" spc="4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OUTSTANDING COMPETITIVE PERFORMANCE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66963" y="3794826"/>
            <a:ext cx="4461781" cy="708175"/>
            <a:chOff x="6723288" y="1475526"/>
            <a:chExt cx="4461781" cy="708175"/>
          </a:xfrm>
        </p:grpSpPr>
        <p:sp>
          <p:nvSpPr>
            <p:cNvPr id="23" name="文本框 22"/>
            <p:cNvSpPr txBox="1"/>
            <p:nvPr>
              <p:custDataLst>
                <p:tags r:id="rId10"/>
              </p:custDataLst>
            </p:nvPr>
          </p:nvSpPr>
          <p:spPr>
            <a:xfrm>
              <a:off x="6723288" y="1475526"/>
              <a:ext cx="41265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5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11"/>
              </p:custDataLst>
            </p:nvPr>
          </p:nvSpPr>
          <p:spPr>
            <a:xfrm>
              <a:off x="6772726" y="1952869"/>
              <a:ext cx="44123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0" u="none" strike="noStrike" kern="1200" cap="none" spc="4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ASPECTS AFFECTING THE INDUSTRY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93416" y="2594379"/>
            <a:ext cx="854889" cy="854887"/>
            <a:chOff x="304800" y="673100"/>
            <a:chExt cx="4000500" cy="4000500"/>
          </a:xfrm>
          <a:effectLst>
            <a:outerShdw blurRad="4445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</p:grpSpPr>
        <p:sp>
          <p:nvSpPr>
            <p:cNvPr id="29" name="同心圆 98"/>
            <p:cNvSpPr/>
            <p:nvPr>
              <p:custDataLst>
                <p:tags r:id="rId8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2F2F2">
                    <a:lumMod val="95000"/>
                  </a:srgbClr>
                </a:gs>
                <a:gs pos="100000">
                  <a:srgbClr val="A6A6A6">
                    <a:lumMod val="65000"/>
                  </a:srgbClr>
                </a:gs>
              </a:gsLst>
              <a:lin ang="81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>
              <p:custDataLst>
                <p:tags r:id="rId9"/>
              </p:custDataLst>
            </p:nvPr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2F2F2">
                    <a:lumMod val="95000"/>
                  </a:srgbClr>
                </a:gs>
                <a:gs pos="100000">
                  <a:srgbClr val="BFBFBF">
                    <a:lumMod val="75000"/>
                  </a:srgbClr>
                </a:gs>
              </a:gsLst>
              <a:lin ang="189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dk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493416" y="3712276"/>
            <a:ext cx="854889" cy="854887"/>
            <a:chOff x="304800" y="673100"/>
            <a:chExt cx="4000500" cy="4000500"/>
          </a:xfrm>
          <a:effectLst>
            <a:outerShdw blurRad="4445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</p:grpSpPr>
        <p:sp>
          <p:nvSpPr>
            <p:cNvPr id="32" name="同心圆 98"/>
            <p:cNvSpPr/>
            <p:nvPr>
              <p:custDataLst>
                <p:tags r:id="rId6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2F2F2">
                    <a:lumMod val="95000"/>
                  </a:srgbClr>
                </a:gs>
                <a:gs pos="100000">
                  <a:srgbClr val="A6A6A6">
                    <a:lumMod val="65000"/>
                  </a:srgbClr>
                </a:gs>
              </a:gsLst>
              <a:lin ang="81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>
              <p:custDataLst>
                <p:tags r:id="rId7"/>
              </p:custDataLst>
            </p:nvPr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2F2F2">
                    <a:lumMod val="95000"/>
                  </a:srgbClr>
                </a:gs>
                <a:gs pos="100000">
                  <a:srgbClr val="BFBFBF">
                    <a:lumMod val="75000"/>
                  </a:srgbClr>
                </a:gs>
              </a:gsLst>
              <a:lin ang="189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dk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pic>
        <p:nvPicPr>
          <p:cNvPr id="37" name="图片 36" descr="山东大学校徽负形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962640" y="95885"/>
            <a:ext cx="1113790" cy="11156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CD447B-86AB-4B0A-FF97-73D1EA00227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283162" y="2719485"/>
            <a:ext cx="4844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5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rPr>
              <a:t>推导</a:t>
            </a:r>
            <a:r>
              <a:rPr kumimoji="0" lang="en-US" altLang="zh-CN" sz="2000" b="1" i="0" u="none" strike="noStrike" kern="1200" cap="none" spc="5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rPr>
              <a:t>des</a:t>
            </a:r>
            <a:r>
              <a:rPr kumimoji="0" lang="zh-CN" altLang="en-US" sz="2000" b="1" i="0" u="none" strike="noStrike" kern="1200" cap="none" spc="5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rPr>
              <a:t>三轮</a:t>
            </a:r>
            <a:r>
              <a:rPr kumimoji="0" lang="en-US" altLang="zh-CN" sz="2000" b="1" i="0" u="none" strike="noStrike" kern="1200" cap="none" spc="5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rPr>
              <a:t>/</a:t>
            </a:r>
            <a:r>
              <a:rPr kumimoji="0" lang="zh-CN" altLang="en-US" sz="2000" b="1" i="0" u="none" strike="noStrike" kern="1200" cap="none" spc="5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rPr>
              <a:t>五轮线性近似式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50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550756-BF42-EE0C-A40F-A2577317F28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29646" y="3872059"/>
            <a:ext cx="4844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5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rPr>
              <a:t>Des</a:t>
            </a:r>
            <a:r>
              <a:rPr kumimoji="0" lang="zh-CN" altLang="en-US" sz="2000" b="1" i="0" u="none" strike="noStrike" kern="1200" cap="none" spc="5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rPr>
              <a:t>六轮密钥恢复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switch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7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2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7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2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52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  <p:bldP spid="7" grpId="0" bldLvl="0" animBg="1"/>
          <p:bldP spid="8" grpId="0" bldLvl="0" animBg="1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2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2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52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  <p:bldP spid="7" grpId="0" bldLvl="0" animBg="1"/>
          <p:bldP spid="8" grpId="0" bldLvl="0" animBg="1"/>
          <p:bldP spid="1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723900" y="303571"/>
            <a:ext cx="11468099" cy="583565"/>
            <a:chOff x="723900" y="303571"/>
            <a:chExt cx="11468099" cy="583565"/>
          </a:xfrm>
          <a:solidFill>
            <a:schemeClr val="accent2"/>
          </a:solidFill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723900" y="354013"/>
              <a:ext cx="11468099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98102" y="303571"/>
              <a:ext cx="8206119" cy="583565"/>
              <a:chOff x="6723288" y="1568753"/>
              <a:chExt cx="8206119" cy="583565"/>
            </a:xfrm>
            <a:grpFill/>
          </p:grpSpPr>
          <p:sp>
            <p:nvSpPr>
              <p:cNvPr id="10" name="文本框 9"/>
              <p:cNvSpPr txBox="1"/>
              <p:nvPr/>
            </p:nvSpPr>
            <p:spPr>
              <a:xfrm>
                <a:off x="6723288" y="1568753"/>
                <a:ext cx="4126593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1200" cap="none" spc="5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0517064" y="1836812"/>
                <a:ext cx="4412343" cy="2308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1" i="0" u="none" strike="noStrike" kern="1200" cap="none" spc="40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INDUSTRY SUBJECT BUSINESS ANALYSIS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01847" y="257072"/>
            <a:ext cx="717104" cy="717102"/>
            <a:chOff x="304800" y="673100"/>
            <a:chExt cx="4000500" cy="4000500"/>
          </a:xfrm>
          <a:effectLst>
            <a:outerShdw blurRad="4445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</p:grpSpPr>
        <p:sp>
          <p:nvSpPr>
            <p:cNvPr id="6" name="同心圆 98"/>
            <p:cNvSpPr/>
            <p:nvPr>
              <p:custDataLst>
                <p:tags r:id="rId1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2F2F2">
                    <a:lumMod val="95000"/>
                  </a:srgbClr>
                </a:gs>
                <a:gs pos="100000">
                  <a:srgbClr val="A6A6A6">
                    <a:lumMod val="65000"/>
                  </a:srgbClr>
                </a:gs>
              </a:gsLst>
              <a:lin ang="81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dk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2"/>
              </p:custDataLst>
            </p:nvPr>
          </p:nvSpPr>
          <p:spPr>
            <a:xfrm>
              <a:off x="392112" y="760412"/>
              <a:ext cx="3825876" cy="38258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2F2F2">
                    <a:lumMod val="95000"/>
                  </a:srgbClr>
                </a:gs>
                <a:gs pos="100000">
                  <a:srgbClr val="BFBFBF">
                    <a:lumMod val="75000"/>
                  </a:srgbClr>
                </a:gs>
              </a:gsLst>
              <a:lin ang="189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dk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pic>
        <p:nvPicPr>
          <p:cNvPr id="3" name="图片 2" descr="山东大学校徽与中英文校名标准组合（横式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970" y="177165"/>
            <a:ext cx="2178685" cy="97091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F41E3AD-79A5-B2CD-122B-6BC53FB14B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449" y="1260520"/>
            <a:ext cx="5514975" cy="17335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4A956C2-A4C7-9D26-F7A0-55416926C2BF}"/>
              </a:ext>
            </a:extLst>
          </p:cNvPr>
          <p:cNvSpPr txBox="1"/>
          <p:nvPr/>
        </p:nvSpPr>
        <p:spPr>
          <a:xfrm>
            <a:off x="900449" y="3881457"/>
            <a:ext cx="619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将算法轮函数用矩阵刻画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分别遍历输入输出差分形式的以概率</a:t>
            </a:r>
            <a:r>
              <a:rPr kumimoji="1" lang="en-US" altLang="zh-CN" dirty="0"/>
              <a:t>1</a:t>
            </a:r>
            <a:r>
              <a:rPr kumimoji="1" lang="zh-CN" altLang="en-US" dirty="0"/>
              <a:t>传播的所有可能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结合运算，差分形式的每种可能根据传播规则的变化情况</a:t>
            </a:r>
            <a:endParaRPr kumimoji="1"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BE976B6-9A6F-2366-E6E3-882191AA91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0627" y="958523"/>
            <a:ext cx="5514974" cy="566062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47B1322-B0EA-C09B-D7E0-A3E02B5B0DEF}"/>
              </a:ext>
            </a:extLst>
          </p:cNvPr>
          <p:cNvSpPr txBox="1"/>
          <p:nvPr/>
        </p:nvSpPr>
        <p:spPr>
          <a:xfrm>
            <a:off x="900449" y="5527299"/>
            <a:ext cx="619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得到了两条 </a:t>
            </a:r>
            <a:r>
              <a:rPr lang="en-US" altLang="zh-CN" dirty="0"/>
              <a:t>9 </a:t>
            </a:r>
            <a:r>
              <a:rPr lang="zh-CN" altLang="en-US" dirty="0"/>
              <a:t>轮不可能差分路线，分别是 </a:t>
            </a:r>
            <a:r>
              <a:rPr lang="en-US" altLang="zh-CN" dirty="0"/>
              <a:t>[0,0,0,1*]→[0,0,0,1*] </a:t>
            </a:r>
            <a:r>
              <a:rPr lang="zh-CN" altLang="en-US" dirty="0"/>
              <a:t>和 </a:t>
            </a:r>
            <a:r>
              <a:rPr lang="en-US" altLang="zh-CN" dirty="0"/>
              <a:t>[0,1*,0,0]→[0,1*,0,0]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723900" y="303571"/>
            <a:ext cx="11468099" cy="583565"/>
            <a:chOff x="723900" y="303571"/>
            <a:chExt cx="11468099" cy="583565"/>
          </a:xfrm>
          <a:solidFill>
            <a:schemeClr val="accent2"/>
          </a:solidFill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723900" y="354013"/>
              <a:ext cx="11468099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98102" y="303571"/>
              <a:ext cx="8206119" cy="583565"/>
              <a:chOff x="6723288" y="1568753"/>
              <a:chExt cx="8206119" cy="583565"/>
            </a:xfrm>
            <a:grpFill/>
          </p:grpSpPr>
          <p:sp>
            <p:nvSpPr>
              <p:cNvPr id="10" name="文本框 9"/>
              <p:cNvSpPr txBox="1"/>
              <p:nvPr/>
            </p:nvSpPr>
            <p:spPr>
              <a:xfrm>
                <a:off x="6723288" y="1568753"/>
                <a:ext cx="4126593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1200" cap="none" spc="5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0517064" y="1836812"/>
                <a:ext cx="4412343" cy="2308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1" i="0" u="none" strike="noStrike" kern="1200" cap="none" spc="40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INDUSTRY SUBJECT BUSINESS ANALYSIS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01847" y="257072"/>
            <a:ext cx="717104" cy="717102"/>
            <a:chOff x="304800" y="673100"/>
            <a:chExt cx="4000500" cy="4000500"/>
          </a:xfrm>
          <a:effectLst>
            <a:outerShdw blurRad="4445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</p:grpSpPr>
        <p:sp>
          <p:nvSpPr>
            <p:cNvPr id="6" name="同心圆 98"/>
            <p:cNvSpPr/>
            <p:nvPr>
              <p:custDataLst>
                <p:tags r:id="rId1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2F2F2">
                    <a:lumMod val="95000"/>
                  </a:srgbClr>
                </a:gs>
                <a:gs pos="100000">
                  <a:srgbClr val="A6A6A6">
                    <a:lumMod val="65000"/>
                  </a:srgbClr>
                </a:gs>
              </a:gsLst>
              <a:lin ang="81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dk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2"/>
              </p:custDataLst>
            </p:nvPr>
          </p:nvSpPr>
          <p:spPr>
            <a:xfrm>
              <a:off x="392112" y="760412"/>
              <a:ext cx="3825876" cy="38258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2F2F2">
                    <a:lumMod val="95000"/>
                  </a:srgbClr>
                </a:gs>
                <a:gs pos="100000">
                  <a:srgbClr val="BFBFBF">
                    <a:lumMod val="75000"/>
                  </a:srgbClr>
                </a:gs>
              </a:gsLst>
              <a:lin ang="189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dk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pic>
        <p:nvPicPr>
          <p:cNvPr id="3" name="图片 2" descr="山东大学校徽与中英文校名标准组合（横式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970" y="177165"/>
            <a:ext cx="2178685" cy="9709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BCD42C-90A3-FF32-B5D6-102D40BAEF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0107" y="877233"/>
            <a:ext cx="8718507" cy="61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723900" y="303571"/>
            <a:ext cx="11468099" cy="583565"/>
            <a:chOff x="723900" y="303571"/>
            <a:chExt cx="11468099" cy="583565"/>
          </a:xfrm>
          <a:solidFill>
            <a:schemeClr val="accent2"/>
          </a:solidFill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723900" y="354013"/>
              <a:ext cx="11468099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98102" y="303571"/>
              <a:ext cx="8206119" cy="583565"/>
              <a:chOff x="6723288" y="1568753"/>
              <a:chExt cx="8206119" cy="583565"/>
            </a:xfrm>
            <a:grpFill/>
          </p:grpSpPr>
          <p:sp>
            <p:nvSpPr>
              <p:cNvPr id="10" name="文本框 9"/>
              <p:cNvSpPr txBox="1"/>
              <p:nvPr/>
            </p:nvSpPr>
            <p:spPr>
              <a:xfrm>
                <a:off x="6723288" y="1568753"/>
                <a:ext cx="4126593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3200" b="1" spc="50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设计</a:t>
                </a:r>
                <a:endParaRPr kumimoji="0" lang="zh-CN" altLang="en-US" sz="3200" b="1" i="0" u="none" strike="noStrike" kern="1200" cap="none" spc="5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0517064" y="1836812"/>
                <a:ext cx="4412343" cy="2308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1" i="0" u="none" strike="noStrike" kern="1200" cap="none" spc="40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INDUSTRY SUBJECT BUSINESS ANALYSIS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01847" y="257072"/>
            <a:ext cx="717104" cy="717102"/>
            <a:chOff x="304800" y="673100"/>
            <a:chExt cx="4000500" cy="4000500"/>
          </a:xfrm>
          <a:effectLst>
            <a:outerShdw blurRad="4445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</p:grpSpPr>
        <p:sp>
          <p:nvSpPr>
            <p:cNvPr id="6" name="同心圆 98"/>
            <p:cNvSpPr/>
            <p:nvPr>
              <p:custDataLst>
                <p:tags r:id="rId1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2F2F2">
                    <a:lumMod val="95000"/>
                  </a:srgbClr>
                </a:gs>
                <a:gs pos="100000">
                  <a:srgbClr val="A6A6A6">
                    <a:lumMod val="65000"/>
                  </a:srgbClr>
                </a:gs>
              </a:gsLst>
              <a:lin ang="81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dk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2"/>
              </p:custDataLst>
            </p:nvPr>
          </p:nvSpPr>
          <p:spPr>
            <a:xfrm>
              <a:off x="392112" y="760412"/>
              <a:ext cx="3825876" cy="38258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2F2F2">
                    <a:lumMod val="95000"/>
                  </a:srgbClr>
                </a:gs>
                <a:gs pos="100000">
                  <a:srgbClr val="BFBFBF">
                    <a:lumMod val="75000"/>
                  </a:srgbClr>
                </a:gs>
              </a:gsLst>
              <a:lin ang="189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dk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pic>
        <p:nvPicPr>
          <p:cNvPr id="3" name="图片 2" descr="山东大学校徽与中英文校名标准组合（横式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970" y="177165"/>
            <a:ext cx="2178685" cy="9709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17FD04-2BA4-BA1C-1C35-7FC2467AE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820" y="1039813"/>
            <a:ext cx="9882659" cy="52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723900" y="303571"/>
            <a:ext cx="11468099" cy="583565"/>
            <a:chOff x="723900" y="303571"/>
            <a:chExt cx="11468099" cy="583565"/>
          </a:xfrm>
          <a:solidFill>
            <a:schemeClr val="accent2"/>
          </a:solidFill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723900" y="354013"/>
              <a:ext cx="11468099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98102" y="303571"/>
              <a:ext cx="8206119" cy="583565"/>
              <a:chOff x="6723288" y="1568753"/>
              <a:chExt cx="8206119" cy="583565"/>
            </a:xfrm>
            <a:grpFill/>
          </p:grpSpPr>
          <p:sp>
            <p:nvSpPr>
              <p:cNvPr id="10" name="文本框 9"/>
              <p:cNvSpPr txBox="1"/>
              <p:nvPr/>
            </p:nvSpPr>
            <p:spPr>
              <a:xfrm>
                <a:off x="6723288" y="1568753"/>
                <a:ext cx="4126593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1200" cap="none" spc="5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0517064" y="1836812"/>
                <a:ext cx="4412343" cy="2308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1" i="0" u="none" strike="noStrike" kern="1200" cap="none" spc="40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INDUSTRY SUBJECT BUSINESS ANALYSIS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01847" y="257072"/>
            <a:ext cx="717104" cy="717102"/>
            <a:chOff x="304800" y="673100"/>
            <a:chExt cx="4000500" cy="4000500"/>
          </a:xfrm>
          <a:effectLst>
            <a:outerShdw blurRad="4445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</p:grpSpPr>
        <p:sp>
          <p:nvSpPr>
            <p:cNvPr id="6" name="同心圆 98"/>
            <p:cNvSpPr/>
            <p:nvPr>
              <p:custDataLst>
                <p:tags r:id="rId1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2F2F2">
                    <a:lumMod val="95000"/>
                  </a:srgbClr>
                </a:gs>
                <a:gs pos="100000">
                  <a:srgbClr val="A6A6A6">
                    <a:lumMod val="65000"/>
                  </a:srgbClr>
                </a:gs>
              </a:gsLst>
              <a:lin ang="81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dk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2"/>
              </p:custDataLst>
            </p:nvPr>
          </p:nvSpPr>
          <p:spPr>
            <a:xfrm>
              <a:off x="392112" y="760412"/>
              <a:ext cx="3825876" cy="38258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2F2F2">
                    <a:lumMod val="95000"/>
                  </a:srgbClr>
                </a:gs>
                <a:gs pos="100000">
                  <a:srgbClr val="BFBFBF">
                    <a:lumMod val="75000"/>
                  </a:srgbClr>
                </a:gs>
              </a:gsLst>
              <a:lin ang="189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dk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pic>
        <p:nvPicPr>
          <p:cNvPr id="3" name="图片 2" descr="山东大学校徽与中英文校名标准组合（横式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970" y="177165"/>
            <a:ext cx="2178685" cy="9709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AB8143-6DC1-E119-5CBE-2F8E24B9C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523" y="1054081"/>
            <a:ext cx="10380954" cy="14750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E48238-CF9A-B67C-892D-146A69423A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510" y="2818939"/>
            <a:ext cx="11924979" cy="316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9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723900" y="303571"/>
            <a:ext cx="11468099" cy="583565"/>
            <a:chOff x="723900" y="303571"/>
            <a:chExt cx="11468099" cy="583565"/>
          </a:xfrm>
          <a:solidFill>
            <a:schemeClr val="accent2"/>
          </a:solidFill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723900" y="354013"/>
              <a:ext cx="11468099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98102" y="303571"/>
              <a:ext cx="8206119" cy="583565"/>
              <a:chOff x="6723288" y="1568753"/>
              <a:chExt cx="8206119" cy="583565"/>
            </a:xfrm>
            <a:grpFill/>
          </p:grpSpPr>
          <p:sp>
            <p:nvSpPr>
              <p:cNvPr id="10" name="文本框 9"/>
              <p:cNvSpPr txBox="1"/>
              <p:nvPr/>
            </p:nvSpPr>
            <p:spPr>
              <a:xfrm>
                <a:off x="6723288" y="1568753"/>
                <a:ext cx="4126593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1200" cap="none" spc="5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0517064" y="1836812"/>
                <a:ext cx="4412343" cy="2308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1" i="0" u="none" strike="noStrike" kern="1200" cap="none" spc="40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INDUSTRY SUBJECT BUSINESS ANALYSIS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01847" y="257072"/>
            <a:ext cx="717104" cy="717102"/>
            <a:chOff x="304800" y="673100"/>
            <a:chExt cx="4000500" cy="4000500"/>
          </a:xfrm>
          <a:effectLst>
            <a:outerShdw blurRad="4445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</p:grpSpPr>
        <p:sp>
          <p:nvSpPr>
            <p:cNvPr id="6" name="同心圆 98"/>
            <p:cNvSpPr/>
            <p:nvPr>
              <p:custDataLst>
                <p:tags r:id="rId1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2F2F2">
                    <a:lumMod val="95000"/>
                  </a:srgbClr>
                </a:gs>
                <a:gs pos="100000">
                  <a:srgbClr val="A6A6A6">
                    <a:lumMod val="65000"/>
                  </a:srgbClr>
                </a:gs>
              </a:gsLst>
              <a:lin ang="81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dk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2"/>
              </p:custDataLst>
            </p:nvPr>
          </p:nvSpPr>
          <p:spPr>
            <a:xfrm>
              <a:off x="392112" y="760412"/>
              <a:ext cx="3825876" cy="38258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2F2F2">
                    <a:lumMod val="95000"/>
                  </a:srgbClr>
                </a:gs>
                <a:gs pos="100000">
                  <a:srgbClr val="BFBFBF">
                    <a:lumMod val="75000"/>
                  </a:srgbClr>
                </a:gs>
              </a:gsLst>
              <a:lin ang="189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dk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pic>
        <p:nvPicPr>
          <p:cNvPr id="3" name="图片 2" descr="山东大学校徽与中英文校名标准组合（横式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970" y="177165"/>
            <a:ext cx="2178685" cy="9709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B033ACA-CB39-4E94-AF99-C830E96A9E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4" y="1055279"/>
            <a:ext cx="9514236" cy="56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0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723900" y="303571"/>
            <a:ext cx="11468099" cy="583565"/>
            <a:chOff x="723900" y="303571"/>
            <a:chExt cx="11468099" cy="583565"/>
          </a:xfrm>
          <a:solidFill>
            <a:schemeClr val="accent2"/>
          </a:solidFill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723900" y="354013"/>
              <a:ext cx="11468099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98102" y="303571"/>
              <a:ext cx="8206119" cy="583565"/>
              <a:chOff x="6723288" y="1568753"/>
              <a:chExt cx="8206119" cy="583565"/>
            </a:xfrm>
            <a:grpFill/>
          </p:grpSpPr>
          <p:sp>
            <p:nvSpPr>
              <p:cNvPr id="10" name="文本框 9"/>
              <p:cNvSpPr txBox="1"/>
              <p:nvPr/>
            </p:nvSpPr>
            <p:spPr>
              <a:xfrm>
                <a:off x="6723288" y="1568753"/>
                <a:ext cx="4126593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1200" cap="none" spc="5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0517064" y="1836812"/>
                <a:ext cx="4412343" cy="2308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1" i="0" u="none" strike="noStrike" kern="1200" cap="none" spc="40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INDUSTRY SUBJECT BUSINESS ANALYSIS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01847" y="257072"/>
            <a:ext cx="717104" cy="717102"/>
            <a:chOff x="304800" y="673100"/>
            <a:chExt cx="4000500" cy="4000500"/>
          </a:xfrm>
          <a:effectLst>
            <a:outerShdw blurRad="4445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</p:grpSpPr>
        <p:sp>
          <p:nvSpPr>
            <p:cNvPr id="6" name="同心圆 98"/>
            <p:cNvSpPr/>
            <p:nvPr>
              <p:custDataLst>
                <p:tags r:id="rId1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2F2F2">
                    <a:lumMod val="95000"/>
                  </a:srgbClr>
                </a:gs>
                <a:gs pos="100000">
                  <a:srgbClr val="A6A6A6">
                    <a:lumMod val="65000"/>
                  </a:srgbClr>
                </a:gs>
              </a:gsLst>
              <a:lin ang="81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dk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2"/>
              </p:custDataLst>
            </p:nvPr>
          </p:nvSpPr>
          <p:spPr>
            <a:xfrm>
              <a:off x="392112" y="760412"/>
              <a:ext cx="3825876" cy="38258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2F2F2">
                    <a:lumMod val="95000"/>
                  </a:srgbClr>
                </a:gs>
                <a:gs pos="100000">
                  <a:srgbClr val="BFBFBF">
                    <a:lumMod val="75000"/>
                  </a:srgbClr>
                </a:gs>
              </a:gsLst>
              <a:lin ang="189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dk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pic>
        <p:nvPicPr>
          <p:cNvPr id="3" name="图片 2" descr="山东大学校徽与中英文校名标准组合（横式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970" y="177165"/>
            <a:ext cx="2178685" cy="9709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E995BDA-0754-748B-3B9D-9401EEE16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102" y="1020079"/>
            <a:ext cx="9572669" cy="588651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7CA269E-0CB2-D2A3-A2AD-FEB8A035A2B2}"/>
              </a:ext>
            </a:extLst>
          </p:cNvPr>
          <p:cNvSpPr txBox="1"/>
          <p:nvPr/>
        </p:nvSpPr>
        <p:spPr>
          <a:xfrm>
            <a:off x="6096000" y="1471447"/>
            <a:ext cx="572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与</a:t>
            </a:r>
            <a:r>
              <a:rPr lang="en-US" altLang="zh-CN" b="1" dirty="0" err="1"/>
              <a:t>P_l</a:t>
            </a:r>
            <a:r>
              <a:rPr lang="zh-CN" altLang="en-US" b="1" dirty="0"/>
              <a:t>有关，需要保证新添加的一轮近似式只过一个</a:t>
            </a:r>
            <a:r>
              <a:rPr lang="en-US" altLang="zh-CN" b="1" dirty="0"/>
              <a:t>S</a:t>
            </a:r>
            <a:r>
              <a:rPr lang="zh-CN" altLang="en-US" b="1" dirty="0"/>
              <a:t>盒</a:t>
            </a:r>
          </a:p>
        </p:txBody>
      </p:sp>
    </p:spTree>
    <p:extLst>
      <p:ext uri="{BB962C8B-B14F-4D97-AF65-F5344CB8AC3E}">
        <p14:creationId xmlns:p14="http://schemas.microsoft.com/office/powerpoint/2010/main" val="247169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723900" y="303571"/>
            <a:ext cx="11468099" cy="583565"/>
            <a:chOff x="723900" y="303571"/>
            <a:chExt cx="11468099" cy="583565"/>
          </a:xfrm>
          <a:solidFill>
            <a:schemeClr val="accent2"/>
          </a:solidFill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723900" y="354013"/>
              <a:ext cx="11468099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98102" y="303571"/>
              <a:ext cx="8206119" cy="583565"/>
              <a:chOff x="6723288" y="1568753"/>
              <a:chExt cx="8206119" cy="583565"/>
            </a:xfrm>
            <a:grpFill/>
          </p:grpSpPr>
          <p:sp>
            <p:nvSpPr>
              <p:cNvPr id="10" name="文本框 9"/>
              <p:cNvSpPr txBox="1"/>
              <p:nvPr/>
            </p:nvSpPr>
            <p:spPr>
              <a:xfrm>
                <a:off x="6723288" y="1568753"/>
                <a:ext cx="4126593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1200" cap="none" spc="50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0517064" y="1836812"/>
                <a:ext cx="4412343" cy="2308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1" i="0" u="none" strike="noStrike" kern="1200" cap="none" spc="40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INDUSTRY SUBJECT BUSINESS ANALYSIS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01847" y="257072"/>
            <a:ext cx="717104" cy="717102"/>
            <a:chOff x="304800" y="673100"/>
            <a:chExt cx="4000500" cy="4000500"/>
          </a:xfrm>
          <a:effectLst>
            <a:outerShdw blurRad="4445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</p:grpSpPr>
        <p:sp>
          <p:nvSpPr>
            <p:cNvPr id="6" name="同心圆 98"/>
            <p:cNvSpPr/>
            <p:nvPr>
              <p:custDataLst>
                <p:tags r:id="rId1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2F2F2">
                    <a:lumMod val="95000"/>
                  </a:srgbClr>
                </a:gs>
                <a:gs pos="100000">
                  <a:srgbClr val="A6A6A6">
                    <a:lumMod val="65000"/>
                  </a:srgbClr>
                </a:gs>
              </a:gsLst>
              <a:lin ang="81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dk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2"/>
              </p:custDataLst>
            </p:nvPr>
          </p:nvSpPr>
          <p:spPr>
            <a:xfrm>
              <a:off x="392112" y="760412"/>
              <a:ext cx="3825876" cy="38258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2F2F2">
                    <a:lumMod val="95000"/>
                  </a:srgbClr>
                </a:gs>
                <a:gs pos="100000">
                  <a:srgbClr val="BFBFBF">
                    <a:lumMod val="75000"/>
                  </a:srgbClr>
                </a:gs>
              </a:gsLst>
              <a:lin ang="18900000" scaled="0"/>
            </a:gra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6830" dir="2700000" sx="0" sy="0" rotWithShape="0">
                      <a:schemeClr val="dk1">
                        <a:lumMod val="75000"/>
                        <a:lumOff val="25000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dk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pic>
        <p:nvPicPr>
          <p:cNvPr id="3" name="图片 2" descr="山东大学校徽与中英文校名标准组合（横式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970" y="177165"/>
            <a:ext cx="2178685" cy="97091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784669A-4D42-5D4F-9FD9-C3D02D728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9673" y="1150708"/>
            <a:ext cx="9326945" cy="127718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65A05BD-FC09-47E8-A948-6F68CF1EF80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360"/>
          <a:stretch/>
        </p:blipFill>
        <p:spPr>
          <a:xfrm>
            <a:off x="1098102" y="2207171"/>
            <a:ext cx="9864225" cy="369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5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5"/>
  <p:tag name="KSO_WM_UNIT_FILL_FORE_SCHEMECOLOR_INDEX_2_TRANS" val="0"/>
  <p:tag name="KSO_WM_UNIT_FILL_FORE_SCHEMECOLOR_INDEX_3_BRIGHTNESS" val="-0.3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135"/>
  <p:tag name="KSO_WM_UNIT_FILL_GRADIENT_DIRECTION" val="2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1"/>
  <p:tag name="KSO_WM_UNIT_FILL_FORE_SCHEMECOLOR_INDEX_2_TRANS" val="0"/>
  <p:tag name="KSO_WM_UNIT_FILL_FORE_SCHEMECOLOR_INDEX_3_BRIGHTNESS" val="-0.2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5"/>
  <p:tag name="KSO_WM_UNIT_FILL_FORE_SCHEMECOLOR_INDEX_2_TRANS" val="0"/>
  <p:tag name="KSO_WM_UNIT_FILL_FORE_SCHEMECOLOR_INDEX_3_BRIGHTNESS" val="-0.3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135"/>
  <p:tag name="KSO_WM_UNIT_FILL_GRADIENT_DIRECTION" val="2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1"/>
  <p:tag name="KSO_WM_UNIT_FILL_FORE_SCHEMECOLOR_INDEX_2_TRANS" val="0"/>
  <p:tag name="KSO_WM_UNIT_FILL_FORE_SCHEMECOLOR_INDEX_3_BRIGHTNESS" val="-0.2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5"/>
  <p:tag name="KSO_WM_UNIT_FILL_FORE_SCHEMECOLOR_INDEX_2_TRANS" val="0"/>
  <p:tag name="KSO_WM_UNIT_FILL_FORE_SCHEMECOLOR_INDEX_3_BRIGHTNESS" val="-0.3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135"/>
  <p:tag name="KSO_WM_UNIT_FILL_GRADIENT_DIRECTION" val="2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1"/>
  <p:tag name="KSO_WM_UNIT_FILL_FORE_SCHEMECOLOR_INDEX_2_TRANS" val="0"/>
  <p:tag name="KSO_WM_UNIT_FILL_FORE_SCHEMECOLOR_INDEX_3_BRIGHTNESS" val="-0.2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5"/>
  <p:tag name="KSO_WM_UNIT_FILL_FORE_SCHEMECOLOR_INDEX_2_TRANS" val="0"/>
  <p:tag name="KSO_WM_UNIT_FILL_FORE_SCHEMECOLOR_INDEX_3_BRIGHTNESS" val="-0.3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135"/>
  <p:tag name="KSO_WM_UNIT_FILL_GRADIENT_DIRECTION" val="2"/>
  <p:tag name="KSO_WM_UNIT_FILL_TYPE" val="3"/>
  <p:tag name="KSO_WM_UNIT_SHADOW_SCHEMECOLOR_INDEX_BRIGHTNESS" val="0.35"/>
  <p:tag name="KSO_WM_UNIT_SHADOW_SCHEMECOLOR_INDEX" val="13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1"/>
  <p:tag name="KSO_WM_UNIT_FILL_FORE_SCHEMECOLOR_INDEX_2_TRANS" val="0"/>
  <p:tag name="KSO_WM_UNIT_FILL_FORE_SCHEMECOLOR_INDEX_3_BRIGHTNESS" val="-0.2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5"/>
  <p:tag name="KSO_WM_UNIT_FILL_FORE_SCHEMECOLOR_INDEX_2_TRANS" val="0"/>
  <p:tag name="KSO_WM_UNIT_FILL_FORE_SCHEMECOLOR_INDEX_3_BRIGHTNESS" val="-0.3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135"/>
  <p:tag name="KSO_WM_UNIT_FILL_GRADIENT_DIRECTION" val="2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1"/>
  <p:tag name="KSO_WM_UNIT_FILL_FORE_SCHEMECOLOR_INDEX_2_TRANS" val="0"/>
  <p:tag name="KSO_WM_UNIT_FILL_FORE_SCHEMECOLOR_INDEX_3_BRIGHTNESS" val="-0.2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5"/>
  <p:tag name="KSO_WM_UNIT_FILL_FORE_SCHEMECOLOR_INDEX_2_TRANS" val="0"/>
  <p:tag name="KSO_WM_UNIT_FILL_FORE_SCHEMECOLOR_INDEX_3_BRIGHTNESS" val="-0.3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135"/>
  <p:tag name="KSO_WM_UNIT_FILL_GRADIENT_DIRECTION" val="2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1"/>
  <p:tag name="KSO_WM_UNIT_FILL_FORE_SCHEMECOLOR_INDEX_2_TRANS" val="0"/>
  <p:tag name="KSO_WM_UNIT_FILL_FORE_SCHEMECOLOR_INDEX_3_BRIGHTNESS" val="-0.2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5"/>
  <p:tag name="KSO_WM_UNIT_FILL_FORE_SCHEMECOLOR_INDEX_2_TRANS" val="0"/>
  <p:tag name="KSO_WM_UNIT_FILL_FORE_SCHEMECOLOR_INDEX_3_BRIGHTNESS" val="-0.3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135"/>
  <p:tag name="KSO_WM_UNIT_FILL_GRADIENT_DIRECTION" val="2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1"/>
  <p:tag name="KSO_WM_UNIT_FILL_FORE_SCHEMECOLOR_INDEX_2_TRANS" val="0"/>
  <p:tag name="KSO_WM_UNIT_FILL_FORE_SCHEMECOLOR_INDEX_3_BRIGHTNESS" val="-0.2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5"/>
  <p:tag name="KSO_WM_UNIT_FILL_FORE_SCHEMECOLOR_INDEX_2_TRANS" val="0"/>
  <p:tag name="KSO_WM_UNIT_FILL_FORE_SCHEMECOLOR_INDEX_3_BRIGHTNESS" val="-0.3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135"/>
  <p:tag name="KSO_WM_UNIT_FILL_GRADIENT_DIRECTION" val="2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1"/>
  <p:tag name="KSO_WM_UNIT_FILL_FORE_SCHEMECOLOR_INDEX_2_TRANS" val="0"/>
  <p:tag name="KSO_WM_UNIT_FILL_FORE_SCHEMECOLOR_INDEX_3_BRIGHTNESS" val="-0.2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5"/>
  <p:tag name="KSO_WM_UNIT_FILL_FORE_SCHEMECOLOR_INDEX_2_TRANS" val="0"/>
  <p:tag name="KSO_WM_UNIT_FILL_FORE_SCHEMECOLOR_INDEX_3_BRIGHTNESS" val="-0.3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135"/>
  <p:tag name="KSO_WM_UNIT_FILL_GRADIENT_DIRECTION" val="2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1"/>
  <p:tag name="KSO_WM_UNIT_FILL_FORE_SCHEMECOLOR_INDEX_2_TRANS" val="0"/>
  <p:tag name="KSO_WM_UNIT_FILL_FORE_SCHEMECOLOR_INDEX_3_BRIGHTNESS" val="-0.2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5"/>
  <p:tag name="KSO_WM_UNIT_FILL_FORE_SCHEMECOLOR_INDEX_2_TRANS" val="0"/>
  <p:tag name="KSO_WM_UNIT_FILL_FORE_SCHEMECOLOR_INDEX_3_BRIGHTNESS" val="-0.3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135"/>
  <p:tag name="KSO_WM_UNIT_FILL_GRADIENT_DIRECTION" val="2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1"/>
  <p:tag name="KSO_WM_UNIT_FILL_FORE_SCHEMECOLOR_INDEX_2_TRANS" val="0"/>
  <p:tag name="KSO_WM_UNIT_FILL_FORE_SCHEMECOLOR_INDEX_3_BRIGHTNESS" val="-0.2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5"/>
  <p:tag name="KSO_WM_UNIT_FILL_FORE_SCHEMECOLOR_INDEX_2_TRANS" val="0"/>
  <p:tag name="KSO_WM_UNIT_FILL_FORE_SCHEMECOLOR_INDEX_3_BRIGHTNESS" val="-0.3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135"/>
  <p:tag name="KSO_WM_UNIT_FILL_GRADIENT_DIRECTION" val="2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1"/>
  <p:tag name="KSO_WM_UNIT_FILL_FORE_SCHEMECOLOR_INDEX_2_TRANS" val="0"/>
  <p:tag name="KSO_WM_UNIT_FILL_FORE_SCHEMECOLOR_INDEX_3_BRIGHTNESS" val="-0.2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5"/>
  <p:tag name="KSO_WM_UNIT_FILL_FORE_SCHEMECOLOR_INDEX_2_TRANS" val="0"/>
  <p:tag name="KSO_WM_UNIT_FILL_FORE_SCHEMECOLOR_INDEX_3_BRIGHTNESS" val="-0.3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135"/>
  <p:tag name="KSO_WM_UNIT_FILL_GRADIENT_DIRECTION" val="2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1"/>
  <p:tag name="KSO_WM_UNIT_FILL_FORE_SCHEMECOLOR_INDEX_2_TRANS" val="0"/>
  <p:tag name="KSO_WM_UNIT_FILL_FORE_SCHEMECOLOR_INDEX_3_BRIGHTNESS" val="-0.2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5"/>
  <p:tag name="KSO_WM_UNIT_FILL_FORE_SCHEMECOLOR_INDEX_2_TRANS" val="0"/>
  <p:tag name="KSO_WM_UNIT_FILL_FORE_SCHEMECOLOR_INDEX_3_BRIGHTNESS" val="-0.3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135"/>
  <p:tag name="KSO_WM_UNIT_FILL_GRADIENT_DIRECTION" val="2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1"/>
  <p:tag name="KSO_WM_UNIT_FILL_FORE_SCHEMECOLOR_INDEX_2_TRANS" val="0"/>
  <p:tag name="KSO_WM_UNIT_FILL_FORE_SCHEMECOLOR_INDEX_3_BRIGHTNESS" val="-0.2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5"/>
  <p:tag name="KSO_WM_UNIT_FILL_FORE_SCHEMECOLOR_INDEX_2_TRANS" val="0"/>
  <p:tag name="KSO_WM_UNIT_FILL_FORE_SCHEMECOLOR_INDEX_3_BRIGHTNESS" val="-0.3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135"/>
  <p:tag name="KSO_WM_UNIT_FILL_GRADIENT_DIRECTION" val="2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1"/>
  <p:tag name="KSO_WM_UNIT_FILL_FORE_SCHEMECOLOR_INDEX_2_TRANS" val="0"/>
  <p:tag name="KSO_WM_UNIT_FILL_FORE_SCHEMECOLOR_INDEX_3_BRIGHTNESS" val="-0.2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5"/>
  <p:tag name="KSO_WM_UNIT_FILL_FORE_SCHEMECOLOR_INDEX_2_TRANS" val="0"/>
  <p:tag name="KSO_WM_UNIT_FILL_FORE_SCHEMECOLOR_INDEX_3_BRIGHTNESS" val="-0.3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135"/>
  <p:tag name="KSO_WM_UNIT_FILL_GRADIENT_DIRECTION" val="2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1"/>
  <p:tag name="KSO_WM_UNIT_FILL_FORE_SCHEMECOLOR_INDEX_2_TRANS" val="0"/>
  <p:tag name="KSO_WM_UNIT_FILL_FORE_SCHEMECOLOR_INDEX_3_BRIGHTNESS" val="-0.2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5"/>
  <p:tag name="KSO_WM_UNIT_FILL_FORE_SCHEMECOLOR_INDEX_2_TRANS" val="0"/>
  <p:tag name="KSO_WM_UNIT_FILL_FORE_SCHEMECOLOR_INDEX_3_BRIGHTNESS" val="-0.3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135"/>
  <p:tag name="KSO_WM_UNIT_FILL_GRADIENT_DIRECTION" val="2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"/>
  <p:tag name="KSO_WM_UNIT_FILL_FORE_SCHEMECOLOR_INDEX_2_BRIGHTNESS" val="-0.05"/>
  <p:tag name="KSO_WM_UNIT_FILL_FORE_SCHEMECOLOR_INDEX_2" val="14"/>
  <p:tag name="KSO_WM_UNIT_FILL_FORE_SCHEMECOLOR_INDEX_2_POS" val="0.51"/>
  <p:tag name="KSO_WM_UNIT_FILL_FORE_SCHEMECOLOR_INDEX_2_TRANS" val="0"/>
  <p:tag name="KSO_WM_UNIT_FILL_FORE_SCHEMECOLOR_INDEX_3_BRIGHTNESS" val="-0.25"/>
  <p:tag name="KSO_WM_UNIT_FILL_FORE_SCHEMECOLOR_INDEX_3" val="14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SHADOW_SCHEMECOLOR_INDEX_BRIGHTNESS" val="0.35"/>
  <p:tag name="KSO_WM_UNIT_SHADOW_SCHEMECOLOR_INDEX" val="13"/>
  <p:tag name="KSO_WM_UNIT_TEXT_FILL_FORE_SCHEMECOLOR_INDEX_BRIGHTNESS" val="0.25"/>
  <p:tag name="KSO_WM_UNIT_TEXT_FILL_FORE_SCHEMECOLOR_INDEX" val="13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2_第一PPT，www.1ppt.com​">
  <a:themeElements>
    <a:clrScheme name="">
      <a:dk1>
        <a:srgbClr val="5A0610"/>
      </a:dk1>
      <a:lt1>
        <a:srgbClr val="FFFFFF"/>
      </a:lt1>
      <a:dk2>
        <a:srgbClr val="970B1C"/>
      </a:dk2>
      <a:lt2>
        <a:srgbClr val="970B1C"/>
      </a:lt2>
      <a:accent1>
        <a:srgbClr val="C00000"/>
      </a:accent1>
      <a:accent2>
        <a:srgbClr val="970B1C"/>
      </a:accent2>
      <a:accent3>
        <a:srgbClr val="5A0610"/>
      </a:accent3>
      <a:accent4>
        <a:srgbClr val="920D14"/>
      </a:accent4>
      <a:accent5>
        <a:srgbClr val="5A0610"/>
      </a:accent5>
      <a:accent6>
        <a:srgbClr val="920D14"/>
      </a:accent6>
      <a:hlink>
        <a:srgbClr val="0563C1"/>
      </a:hlink>
      <a:folHlink>
        <a:srgbClr val="954F72"/>
      </a:folHlink>
    </a:clrScheme>
    <a:fontScheme name="rs2evova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第一PPT，www.1ppt.com​">
  <a:themeElements>
    <a:clrScheme name="">
      <a:dk1>
        <a:srgbClr val="5A0610"/>
      </a:dk1>
      <a:lt1>
        <a:srgbClr val="FFFFFF"/>
      </a:lt1>
      <a:dk2>
        <a:srgbClr val="970B1C"/>
      </a:dk2>
      <a:lt2>
        <a:srgbClr val="970B1C"/>
      </a:lt2>
      <a:accent1>
        <a:srgbClr val="C00000"/>
      </a:accent1>
      <a:accent2>
        <a:srgbClr val="970B1C"/>
      </a:accent2>
      <a:accent3>
        <a:srgbClr val="5A0610"/>
      </a:accent3>
      <a:accent4>
        <a:srgbClr val="920D14"/>
      </a:accent4>
      <a:accent5>
        <a:srgbClr val="5A0610"/>
      </a:accent5>
      <a:accent6>
        <a:srgbClr val="920D14"/>
      </a:accent6>
      <a:hlink>
        <a:srgbClr val="0563C1"/>
      </a:hlink>
      <a:folHlink>
        <a:srgbClr val="954F72"/>
      </a:folHlink>
    </a:clrScheme>
    <a:fontScheme name="rs2evova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第一PPT，www.1ppt.com​">
  <a:themeElements>
    <a:clrScheme name="">
      <a:dk1>
        <a:srgbClr val="5A0610"/>
      </a:dk1>
      <a:lt1>
        <a:srgbClr val="FFFFFF"/>
      </a:lt1>
      <a:dk2>
        <a:srgbClr val="970B1C"/>
      </a:dk2>
      <a:lt2>
        <a:srgbClr val="970B1C"/>
      </a:lt2>
      <a:accent1>
        <a:srgbClr val="C00000"/>
      </a:accent1>
      <a:accent2>
        <a:srgbClr val="970B1C"/>
      </a:accent2>
      <a:accent3>
        <a:srgbClr val="5A0610"/>
      </a:accent3>
      <a:accent4>
        <a:srgbClr val="920D14"/>
      </a:accent4>
      <a:accent5>
        <a:srgbClr val="5A0610"/>
      </a:accent5>
      <a:accent6>
        <a:srgbClr val="920D14"/>
      </a:accent6>
      <a:hlink>
        <a:srgbClr val="0563C1"/>
      </a:hlink>
      <a:folHlink>
        <a:srgbClr val="954F72"/>
      </a:folHlink>
    </a:clrScheme>
    <a:fontScheme name="rs2evova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298</Words>
  <Application>Microsoft Office PowerPoint</Application>
  <PresentationFormat>宽屏</PresentationFormat>
  <Paragraphs>59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微软雅黑</vt:lpstr>
      <vt:lpstr>Arial</vt:lpstr>
      <vt:lpstr>2_第一PPT，www.1ppt.com​</vt:lpstr>
      <vt:lpstr>3_第一PPT，www.1ppt.com​</vt:lpstr>
      <vt:lpstr>5_第一PPT，www.1ppt.com​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商业分析报告</dc:title>
  <dc:creator>第一PPT</dc:creator>
  <cp:keywords>www.1ppt.com</cp:keywords>
  <dc:description>www.1ppt.com</dc:description>
  <cp:lastModifiedBy>昕 李</cp:lastModifiedBy>
  <cp:revision>75</cp:revision>
  <dcterms:created xsi:type="dcterms:W3CDTF">2022-05-05T01:54:26Z</dcterms:created>
  <dcterms:modified xsi:type="dcterms:W3CDTF">2023-11-05T13:14:56Z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eyJoZGlkIjoiNDA0ODg2Yjk0MDA3ZGUzMDkzY2NlMmQwNDBkOGJmYTEifQ==</vt:lpwstr>
  </property>
  <property fmtid="{D5CDD505-2E9C-101B-9397-08002B2CF9AE}" pid="3" name="ICV">
    <vt:lpwstr>F34431891DEC4AE4BF317F1FD61193DA</vt:lpwstr>
  </property>
  <property fmtid="{D5CDD505-2E9C-101B-9397-08002B2CF9AE}" pid="4" name="KSOProductBuildVer">
    <vt:lpwstr>2052-4.1.2.6545</vt:lpwstr>
  </property>
</Properties>
</file>