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2"/>
  </p:notesMasterIdLst>
  <p:sldIdLst>
    <p:sldId id="365" r:id="rId2"/>
    <p:sldId id="598" r:id="rId3"/>
    <p:sldId id="599" r:id="rId4"/>
    <p:sldId id="550" r:id="rId5"/>
    <p:sldId id="494" r:id="rId6"/>
    <p:sldId id="531" r:id="rId7"/>
    <p:sldId id="515" r:id="rId8"/>
    <p:sldId id="518" r:id="rId9"/>
    <p:sldId id="520" r:id="rId10"/>
    <p:sldId id="600" r:id="rId11"/>
    <p:sldId id="601" r:id="rId12"/>
    <p:sldId id="521" r:id="rId13"/>
    <p:sldId id="523" r:id="rId14"/>
    <p:sldId id="522" r:id="rId15"/>
    <p:sldId id="525" r:id="rId16"/>
    <p:sldId id="524" r:id="rId17"/>
    <p:sldId id="593" r:id="rId18"/>
    <p:sldId id="594" r:id="rId19"/>
    <p:sldId id="526" r:id="rId20"/>
    <p:sldId id="519" r:id="rId21"/>
    <p:sldId id="595" r:id="rId22"/>
    <p:sldId id="533" r:id="rId23"/>
    <p:sldId id="527" r:id="rId24"/>
    <p:sldId id="528" r:id="rId25"/>
    <p:sldId id="592" r:id="rId26"/>
    <p:sldId id="529" r:id="rId27"/>
    <p:sldId id="534" r:id="rId28"/>
    <p:sldId id="514" r:id="rId29"/>
    <p:sldId id="596" r:id="rId30"/>
    <p:sldId id="53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671"/>
  </p:normalViewPr>
  <p:slideViewPr>
    <p:cSldViewPr snapToGrid="0" snapToObjects="1">
      <p:cViewPr varScale="1">
        <p:scale>
          <a:sx n="72" d="100"/>
          <a:sy n="72" d="100"/>
        </p:scale>
        <p:origin x="17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4E8A0-14CF-604D-9777-0D9AAC44E323}" type="doc">
      <dgm:prSet loTypeId="urn:microsoft.com/office/officeart/2008/layout/AscendingPictureAccen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E7586D-19A1-A149-9FAF-78601008C0AB}">
      <dgm:prSet phldrT="[文本]" custT="1"/>
      <dgm:spPr/>
      <dgm:t>
        <a:bodyPr/>
        <a:lstStyle/>
        <a:p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差分</a:t>
          </a:r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-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线性的级联</a:t>
          </a:r>
        </a:p>
      </dgm:t>
    </dgm:pt>
    <dgm:pt modelId="{1960BFF4-FDAA-2041-B19A-76AB53ECAA01}" type="parTrans" cxnId="{48634A68-65B9-784D-BFC8-B6D9C7FF4CBD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6979DCA-5FF5-C141-8755-9D33354C98E8}" type="sibTrans" cxnId="{48634A68-65B9-784D-BFC8-B6D9C7FF4CBD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A478EDD-6167-3144-BAB7-4F9F2EE3590D}">
      <dgm:prSet phldrT="[文本]" custT="1"/>
      <dgm:spPr/>
      <dgm:t>
        <a:bodyPr/>
        <a:lstStyle/>
        <a:p>
          <a:r>
            <a:rPr lang="zh-CN" altLang="en-US" sz="1800" dirty="0">
              <a:latin typeface="宋体" panose="02010600030101010101" pitchFamily="2" charset="-122"/>
              <a:ea typeface="宋体" panose="02010600030101010101" pitchFamily="2" charset="-122"/>
            </a:rPr>
            <a:t>确定性的中间状态的线性逼近式</a:t>
          </a:r>
        </a:p>
      </dgm:t>
    </dgm:pt>
    <dgm:pt modelId="{2AF6B429-D6C8-A14A-9714-6751C210C630}" type="parTrans" cxnId="{2F0EE875-7613-7A49-BE6C-237567E9BB8E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4BC281A-F1C4-BF44-89D1-4A4D9445FD44}" type="sibTrans" cxnId="{2F0EE875-7613-7A49-BE6C-237567E9BB8E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9561361-8C65-F043-AFE4-25E42B0C767E}">
      <dgm:prSet custT="1"/>
      <dgm:spPr/>
      <dgm:t>
        <a:bodyPr/>
        <a:lstStyle/>
        <a:p>
          <a:r>
            <a:rPr lang="zh-CN" altLang="en-US" sz="1800" dirty="0">
              <a:latin typeface="宋体" panose="02010600030101010101" pitchFamily="2" charset="-122"/>
              <a:ea typeface="宋体" panose="02010600030101010101" pitchFamily="2" charset="-122"/>
            </a:rPr>
            <a:t>不确定的中间状态的线性逼近式</a:t>
          </a:r>
        </a:p>
      </dgm:t>
    </dgm:pt>
    <dgm:pt modelId="{AA3E9F27-DD78-7A4B-AF5D-34B4CD98AC65}" type="parTrans" cxnId="{C4D89FB6-9D1D-4D41-9C19-C579A9932C9C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15C7126-0FCC-334E-9CB0-0F03CCA243A4}" type="sibTrans" cxnId="{C4D89FB6-9D1D-4D41-9C19-C579A9932C9C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BF28EAD-DB5B-604E-A5AC-8D57949DC781}" type="pres">
      <dgm:prSet presAssocID="{6D74E8A0-14CF-604D-9777-0D9AAC44E323}" presName="Name0" presStyleCnt="0">
        <dgm:presLayoutVars>
          <dgm:chMax val="7"/>
          <dgm:chPref val="7"/>
          <dgm:dir/>
        </dgm:presLayoutVars>
      </dgm:prSet>
      <dgm:spPr/>
    </dgm:pt>
    <dgm:pt modelId="{920B9A1B-66E1-2147-8802-1BD74BA971CB}" type="pres">
      <dgm:prSet presAssocID="{6D74E8A0-14CF-604D-9777-0D9AAC44E323}" presName="dot1" presStyleLbl="alignNode1" presStyleIdx="0" presStyleCnt="12"/>
      <dgm:spPr/>
    </dgm:pt>
    <dgm:pt modelId="{7E646D83-27C6-B447-B5EF-10380FB0C107}" type="pres">
      <dgm:prSet presAssocID="{6D74E8A0-14CF-604D-9777-0D9AAC44E323}" presName="dot2" presStyleLbl="alignNode1" presStyleIdx="1" presStyleCnt="12"/>
      <dgm:spPr/>
    </dgm:pt>
    <dgm:pt modelId="{53E1EB4F-C21C-D144-86A7-1337077A2219}" type="pres">
      <dgm:prSet presAssocID="{6D74E8A0-14CF-604D-9777-0D9AAC44E323}" presName="dot3" presStyleLbl="alignNode1" presStyleIdx="2" presStyleCnt="12"/>
      <dgm:spPr/>
    </dgm:pt>
    <dgm:pt modelId="{9D283E5E-31C0-0C47-823C-74548EBBE4F8}" type="pres">
      <dgm:prSet presAssocID="{6D74E8A0-14CF-604D-9777-0D9AAC44E323}" presName="dot4" presStyleLbl="alignNode1" presStyleIdx="3" presStyleCnt="12"/>
      <dgm:spPr/>
    </dgm:pt>
    <dgm:pt modelId="{9C810353-33A4-5447-A5B1-D322076CA1D0}" type="pres">
      <dgm:prSet presAssocID="{6D74E8A0-14CF-604D-9777-0D9AAC44E323}" presName="dot5" presStyleLbl="alignNode1" presStyleIdx="4" presStyleCnt="12"/>
      <dgm:spPr/>
    </dgm:pt>
    <dgm:pt modelId="{17470706-3A33-6744-B414-FC10C6C8E593}" type="pres">
      <dgm:prSet presAssocID="{6D74E8A0-14CF-604D-9777-0D9AAC44E323}" presName="dotArrow1" presStyleLbl="alignNode1" presStyleIdx="5" presStyleCnt="12"/>
      <dgm:spPr/>
    </dgm:pt>
    <dgm:pt modelId="{C6472629-D314-1A4C-A0DF-CF062BC4F799}" type="pres">
      <dgm:prSet presAssocID="{6D74E8A0-14CF-604D-9777-0D9AAC44E323}" presName="dotArrow2" presStyleLbl="alignNode1" presStyleIdx="6" presStyleCnt="12"/>
      <dgm:spPr/>
    </dgm:pt>
    <dgm:pt modelId="{6B452F52-77A0-AA41-83B2-0CF1A9C76A2A}" type="pres">
      <dgm:prSet presAssocID="{6D74E8A0-14CF-604D-9777-0D9AAC44E323}" presName="dotArrow3" presStyleLbl="alignNode1" presStyleIdx="7" presStyleCnt="12"/>
      <dgm:spPr/>
    </dgm:pt>
    <dgm:pt modelId="{2FC2B8B6-3D31-5B46-B9EC-3767EA033048}" type="pres">
      <dgm:prSet presAssocID="{6D74E8A0-14CF-604D-9777-0D9AAC44E323}" presName="dotArrow4" presStyleLbl="alignNode1" presStyleIdx="8" presStyleCnt="12"/>
      <dgm:spPr/>
    </dgm:pt>
    <dgm:pt modelId="{C42B5AE8-1AC2-2146-B7D5-DFDDE353114D}" type="pres">
      <dgm:prSet presAssocID="{6D74E8A0-14CF-604D-9777-0D9AAC44E323}" presName="dotArrow5" presStyleLbl="alignNode1" presStyleIdx="9" presStyleCnt="12"/>
      <dgm:spPr/>
    </dgm:pt>
    <dgm:pt modelId="{C0CBFBCD-0F22-A441-93C9-9E3D953343EC}" type="pres">
      <dgm:prSet presAssocID="{6D74E8A0-14CF-604D-9777-0D9AAC44E323}" presName="dotArrow6" presStyleLbl="alignNode1" presStyleIdx="10" presStyleCnt="12"/>
      <dgm:spPr/>
    </dgm:pt>
    <dgm:pt modelId="{1EEEE603-E465-D445-8F72-705217F98B9F}" type="pres">
      <dgm:prSet presAssocID="{6D74E8A0-14CF-604D-9777-0D9AAC44E323}" presName="dotArrow7" presStyleLbl="alignNode1" presStyleIdx="11" presStyleCnt="12"/>
      <dgm:spPr/>
    </dgm:pt>
    <dgm:pt modelId="{BC4C9132-A9ED-8644-BA6A-5FFEBD8AFD54}" type="pres">
      <dgm:prSet presAssocID="{28E7586D-19A1-A149-9FAF-78601008C0AB}" presName="parTx1" presStyleLbl="node1" presStyleIdx="0" presStyleCnt="3"/>
      <dgm:spPr/>
    </dgm:pt>
    <dgm:pt modelId="{DFF18FC9-489C-0F49-9CF8-8938B262B856}" type="pres">
      <dgm:prSet presAssocID="{86979DCA-5FF5-C141-8755-9D33354C98E8}" presName="picture1" presStyleCnt="0"/>
      <dgm:spPr/>
    </dgm:pt>
    <dgm:pt modelId="{57755BAE-C09E-2446-95B1-0464F17D315D}" type="pres">
      <dgm:prSet presAssocID="{86979DCA-5FF5-C141-8755-9D33354C98E8}" presName="imageRepeatNode" presStyleLbl="fgImgPlace1" presStyleIdx="0" presStyleCnt="3"/>
      <dgm:spPr/>
    </dgm:pt>
    <dgm:pt modelId="{573721FF-0B1A-7844-8160-23E76E535239}" type="pres">
      <dgm:prSet presAssocID="{1A478EDD-6167-3144-BAB7-4F9F2EE3590D}" presName="parTx2" presStyleLbl="node1" presStyleIdx="1" presStyleCnt="3"/>
      <dgm:spPr/>
    </dgm:pt>
    <dgm:pt modelId="{DE493775-66BA-AF45-87C0-109E2BE5F825}" type="pres">
      <dgm:prSet presAssocID="{E4BC281A-F1C4-BF44-89D1-4A4D9445FD44}" presName="picture2" presStyleCnt="0"/>
      <dgm:spPr/>
    </dgm:pt>
    <dgm:pt modelId="{F6A57985-0708-094E-9E53-E64289B39DB8}" type="pres">
      <dgm:prSet presAssocID="{E4BC281A-F1C4-BF44-89D1-4A4D9445FD44}" presName="imageRepeatNode" presStyleLbl="fgImgPlace1" presStyleIdx="1" presStyleCnt="3"/>
      <dgm:spPr/>
    </dgm:pt>
    <dgm:pt modelId="{FAF7328E-44A7-AD46-BE90-1112C8B55BE4}" type="pres">
      <dgm:prSet presAssocID="{19561361-8C65-F043-AFE4-25E42B0C767E}" presName="parTx3" presStyleLbl="node1" presStyleIdx="2" presStyleCnt="3"/>
      <dgm:spPr/>
    </dgm:pt>
    <dgm:pt modelId="{1E779D62-79BF-A244-A125-519872CFEE6D}" type="pres">
      <dgm:prSet presAssocID="{615C7126-0FCC-334E-9CB0-0F03CCA243A4}" presName="picture3" presStyleCnt="0"/>
      <dgm:spPr/>
    </dgm:pt>
    <dgm:pt modelId="{5B98F527-CC14-4946-AD1F-8F2E5DF93C6B}" type="pres">
      <dgm:prSet presAssocID="{615C7126-0FCC-334E-9CB0-0F03CCA243A4}" presName="imageRepeatNode" presStyleLbl="fgImgPlace1" presStyleIdx="2" presStyleCnt="3"/>
      <dgm:spPr/>
    </dgm:pt>
  </dgm:ptLst>
  <dgm:cxnLst>
    <dgm:cxn modelId="{A9885806-C41B-4B47-8646-20F04B395338}" type="presOf" srcId="{E4BC281A-F1C4-BF44-89D1-4A4D9445FD44}" destId="{F6A57985-0708-094E-9E53-E64289B39DB8}" srcOrd="0" destOrd="0" presId="urn:microsoft.com/office/officeart/2008/layout/AscendingPictureAccentProcess"/>
    <dgm:cxn modelId="{7149EB06-27E5-6648-BD88-B19B19C5074F}" type="presOf" srcId="{28E7586D-19A1-A149-9FAF-78601008C0AB}" destId="{BC4C9132-A9ED-8644-BA6A-5FFEBD8AFD54}" srcOrd="0" destOrd="0" presId="urn:microsoft.com/office/officeart/2008/layout/AscendingPictureAccentProcess"/>
    <dgm:cxn modelId="{9DD63E1F-F3DE-FF4D-8239-68617869268C}" type="presOf" srcId="{6D74E8A0-14CF-604D-9777-0D9AAC44E323}" destId="{DBF28EAD-DB5B-604E-A5AC-8D57949DC781}" srcOrd="0" destOrd="0" presId="urn:microsoft.com/office/officeart/2008/layout/AscendingPictureAccentProcess"/>
    <dgm:cxn modelId="{37F4AF1F-D85E-2549-A11F-D2F58A40C88D}" type="presOf" srcId="{86979DCA-5FF5-C141-8755-9D33354C98E8}" destId="{57755BAE-C09E-2446-95B1-0464F17D315D}" srcOrd="0" destOrd="0" presId="urn:microsoft.com/office/officeart/2008/layout/AscendingPictureAccentProcess"/>
    <dgm:cxn modelId="{48634A68-65B9-784D-BFC8-B6D9C7FF4CBD}" srcId="{6D74E8A0-14CF-604D-9777-0D9AAC44E323}" destId="{28E7586D-19A1-A149-9FAF-78601008C0AB}" srcOrd="0" destOrd="0" parTransId="{1960BFF4-FDAA-2041-B19A-76AB53ECAA01}" sibTransId="{86979DCA-5FF5-C141-8755-9D33354C98E8}"/>
    <dgm:cxn modelId="{2F0EE875-7613-7A49-BE6C-237567E9BB8E}" srcId="{6D74E8A0-14CF-604D-9777-0D9AAC44E323}" destId="{1A478EDD-6167-3144-BAB7-4F9F2EE3590D}" srcOrd="1" destOrd="0" parTransId="{2AF6B429-D6C8-A14A-9714-6751C210C630}" sibTransId="{E4BC281A-F1C4-BF44-89D1-4A4D9445FD44}"/>
    <dgm:cxn modelId="{A58DAA58-FA94-E944-831C-85594DCE5DA6}" type="presOf" srcId="{615C7126-0FCC-334E-9CB0-0F03CCA243A4}" destId="{5B98F527-CC14-4946-AD1F-8F2E5DF93C6B}" srcOrd="0" destOrd="0" presId="urn:microsoft.com/office/officeart/2008/layout/AscendingPictureAccentProcess"/>
    <dgm:cxn modelId="{C4D89FB6-9D1D-4D41-9C19-C579A9932C9C}" srcId="{6D74E8A0-14CF-604D-9777-0D9AAC44E323}" destId="{19561361-8C65-F043-AFE4-25E42B0C767E}" srcOrd="2" destOrd="0" parTransId="{AA3E9F27-DD78-7A4B-AF5D-34B4CD98AC65}" sibTransId="{615C7126-0FCC-334E-9CB0-0F03CCA243A4}"/>
    <dgm:cxn modelId="{475E4CBE-1542-9744-A2BB-8F488D39EA12}" type="presOf" srcId="{19561361-8C65-F043-AFE4-25E42B0C767E}" destId="{FAF7328E-44A7-AD46-BE90-1112C8B55BE4}" srcOrd="0" destOrd="0" presId="urn:microsoft.com/office/officeart/2008/layout/AscendingPictureAccentProcess"/>
    <dgm:cxn modelId="{402011C7-2617-4147-B397-3943464EFAAE}" type="presOf" srcId="{1A478EDD-6167-3144-BAB7-4F9F2EE3590D}" destId="{573721FF-0B1A-7844-8160-23E76E535239}" srcOrd="0" destOrd="0" presId="urn:microsoft.com/office/officeart/2008/layout/AscendingPictureAccentProcess"/>
    <dgm:cxn modelId="{E7C892C6-1DC4-2941-A4F8-3EA8CD9B638C}" type="presParOf" srcId="{DBF28EAD-DB5B-604E-A5AC-8D57949DC781}" destId="{920B9A1B-66E1-2147-8802-1BD74BA971CB}" srcOrd="0" destOrd="0" presId="urn:microsoft.com/office/officeart/2008/layout/AscendingPictureAccentProcess"/>
    <dgm:cxn modelId="{9F6FB7DC-28E8-4449-8D9C-0FFABEE899FB}" type="presParOf" srcId="{DBF28EAD-DB5B-604E-A5AC-8D57949DC781}" destId="{7E646D83-27C6-B447-B5EF-10380FB0C107}" srcOrd="1" destOrd="0" presId="urn:microsoft.com/office/officeart/2008/layout/AscendingPictureAccentProcess"/>
    <dgm:cxn modelId="{5DDC2ACF-755B-2742-BD6B-2E8CEC18C2E4}" type="presParOf" srcId="{DBF28EAD-DB5B-604E-A5AC-8D57949DC781}" destId="{53E1EB4F-C21C-D144-86A7-1337077A2219}" srcOrd="2" destOrd="0" presId="urn:microsoft.com/office/officeart/2008/layout/AscendingPictureAccentProcess"/>
    <dgm:cxn modelId="{73A46426-1C89-7F47-972F-B8D7795D2785}" type="presParOf" srcId="{DBF28EAD-DB5B-604E-A5AC-8D57949DC781}" destId="{9D283E5E-31C0-0C47-823C-74548EBBE4F8}" srcOrd="3" destOrd="0" presId="urn:microsoft.com/office/officeart/2008/layout/AscendingPictureAccentProcess"/>
    <dgm:cxn modelId="{F1D0BF0A-0702-EB44-8FD4-58500AF6C5F2}" type="presParOf" srcId="{DBF28EAD-DB5B-604E-A5AC-8D57949DC781}" destId="{9C810353-33A4-5447-A5B1-D322076CA1D0}" srcOrd="4" destOrd="0" presId="urn:microsoft.com/office/officeart/2008/layout/AscendingPictureAccentProcess"/>
    <dgm:cxn modelId="{9DA069C8-62F4-4B4E-9534-83414B358553}" type="presParOf" srcId="{DBF28EAD-DB5B-604E-A5AC-8D57949DC781}" destId="{17470706-3A33-6744-B414-FC10C6C8E593}" srcOrd="5" destOrd="0" presId="urn:microsoft.com/office/officeart/2008/layout/AscendingPictureAccentProcess"/>
    <dgm:cxn modelId="{02068D84-BDF3-2B43-AE4D-4057EE824E72}" type="presParOf" srcId="{DBF28EAD-DB5B-604E-A5AC-8D57949DC781}" destId="{C6472629-D314-1A4C-A0DF-CF062BC4F799}" srcOrd="6" destOrd="0" presId="urn:microsoft.com/office/officeart/2008/layout/AscendingPictureAccentProcess"/>
    <dgm:cxn modelId="{6E7EB5ED-11F9-6F49-A5AA-78AFD253D03D}" type="presParOf" srcId="{DBF28EAD-DB5B-604E-A5AC-8D57949DC781}" destId="{6B452F52-77A0-AA41-83B2-0CF1A9C76A2A}" srcOrd="7" destOrd="0" presId="urn:microsoft.com/office/officeart/2008/layout/AscendingPictureAccentProcess"/>
    <dgm:cxn modelId="{75AC83CB-FFF2-E04B-9CF0-20A235A8EE6E}" type="presParOf" srcId="{DBF28EAD-DB5B-604E-A5AC-8D57949DC781}" destId="{2FC2B8B6-3D31-5B46-B9EC-3767EA033048}" srcOrd="8" destOrd="0" presId="urn:microsoft.com/office/officeart/2008/layout/AscendingPictureAccentProcess"/>
    <dgm:cxn modelId="{FC52D2B9-795B-4541-960F-8D9248479832}" type="presParOf" srcId="{DBF28EAD-DB5B-604E-A5AC-8D57949DC781}" destId="{C42B5AE8-1AC2-2146-B7D5-DFDDE353114D}" srcOrd="9" destOrd="0" presId="urn:microsoft.com/office/officeart/2008/layout/AscendingPictureAccentProcess"/>
    <dgm:cxn modelId="{81D129FE-26FC-0940-B9B1-307D9203BA2E}" type="presParOf" srcId="{DBF28EAD-DB5B-604E-A5AC-8D57949DC781}" destId="{C0CBFBCD-0F22-A441-93C9-9E3D953343EC}" srcOrd="10" destOrd="0" presId="urn:microsoft.com/office/officeart/2008/layout/AscendingPictureAccentProcess"/>
    <dgm:cxn modelId="{0A49D6B5-7416-3B4A-8B3C-AD48F6AF9F18}" type="presParOf" srcId="{DBF28EAD-DB5B-604E-A5AC-8D57949DC781}" destId="{1EEEE603-E465-D445-8F72-705217F98B9F}" srcOrd="11" destOrd="0" presId="urn:microsoft.com/office/officeart/2008/layout/AscendingPictureAccentProcess"/>
    <dgm:cxn modelId="{F12FE614-FC9A-E64B-BAA7-4CFD0AD277AD}" type="presParOf" srcId="{DBF28EAD-DB5B-604E-A5AC-8D57949DC781}" destId="{BC4C9132-A9ED-8644-BA6A-5FFEBD8AFD54}" srcOrd="12" destOrd="0" presId="urn:microsoft.com/office/officeart/2008/layout/AscendingPictureAccentProcess"/>
    <dgm:cxn modelId="{F9AF1EE2-C691-5B43-A8B7-EA7ECCE3AD8C}" type="presParOf" srcId="{DBF28EAD-DB5B-604E-A5AC-8D57949DC781}" destId="{DFF18FC9-489C-0F49-9CF8-8938B262B856}" srcOrd="13" destOrd="0" presId="urn:microsoft.com/office/officeart/2008/layout/AscendingPictureAccentProcess"/>
    <dgm:cxn modelId="{D094FF32-9672-B84B-958B-E01FD347864A}" type="presParOf" srcId="{DFF18FC9-489C-0F49-9CF8-8938B262B856}" destId="{57755BAE-C09E-2446-95B1-0464F17D315D}" srcOrd="0" destOrd="0" presId="urn:microsoft.com/office/officeart/2008/layout/AscendingPictureAccentProcess"/>
    <dgm:cxn modelId="{352C28EE-FD1E-4C40-9187-062C0EA1E619}" type="presParOf" srcId="{DBF28EAD-DB5B-604E-A5AC-8D57949DC781}" destId="{573721FF-0B1A-7844-8160-23E76E535239}" srcOrd="14" destOrd="0" presId="urn:microsoft.com/office/officeart/2008/layout/AscendingPictureAccentProcess"/>
    <dgm:cxn modelId="{58154705-7F0C-D147-943B-E2F28BFA00BB}" type="presParOf" srcId="{DBF28EAD-DB5B-604E-A5AC-8D57949DC781}" destId="{DE493775-66BA-AF45-87C0-109E2BE5F825}" srcOrd="15" destOrd="0" presId="urn:microsoft.com/office/officeart/2008/layout/AscendingPictureAccentProcess"/>
    <dgm:cxn modelId="{2D63F3E5-DAC3-5D40-9F75-47A73861DA9D}" type="presParOf" srcId="{DE493775-66BA-AF45-87C0-109E2BE5F825}" destId="{F6A57985-0708-094E-9E53-E64289B39DB8}" srcOrd="0" destOrd="0" presId="urn:microsoft.com/office/officeart/2008/layout/AscendingPictureAccentProcess"/>
    <dgm:cxn modelId="{7034D334-5B15-5843-9164-0E3542751655}" type="presParOf" srcId="{DBF28EAD-DB5B-604E-A5AC-8D57949DC781}" destId="{FAF7328E-44A7-AD46-BE90-1112C8B55BE4}" srcOrd="16" destOrd="0" presId="urn:microsoft.com/office/officeart/2008/layout/AscendingPictureAccentProcess"/>
    <dgm:cxn modelId="{5FFF3703-FDD7-7F40-8DFD-03510D033228}" type="presParOf" srcId="{DBF28EAD-DB5B-604E-A5AC-8D57949DC781}" destId="{1E779D62-79BF-A244-A125-519872CFEE6D}" srcOrd="17" destOrd="0" presId="urn:microsoft.com/office/officeart/2008/layout/AscendingPictureAccentProcess"/>
    <dgm:cxn modelId="{0849A858-689C-9445-9650-DE6CFB3D4441}" type="presParOf" srcId="{1E779D62-79BF-A244-A125-519872CFEE6D}" destId="{5B98F527-CC14-4946-AD1F-8F2E5DF93C6B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45D7A-8A88-1F4E-B626-2CC0F46F6747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15DAA6-8833-0E44-94D4-4DF191BCA6ED}">
      <dgm:prSet phldrT="[文本]" custT="1"/>
      <dgm:spPr/>
      <dgm:t>
        <a:bodyPr/>
        <a:lstStyle/>
        <a:p>
          <a:r>
            <a:rPr lang="zh-CN" altLang="en-US" sz="3200" dirty="0"/>
            <a:t>掌握</a:t>
          </a:r>
        </a:p>
      </dgm:t>
    </dgm:pt>
    <dgm:pt modelId="{BF0110CC-F9E3-1E4F-90D8-57B0CADB437F}" type="parTrans" cxnId="{75082073-58C6-1247-A52C-A2506593E921}">
      <dgm:prSet/>
      <dgm:spPr/>
      <dgm:t>
        <a:bodyPr/>
        <a:lstStyle/>
        <a:p>
          <a:endParaRPr lang="zh-CN" altLang="en-US"/>
        </a:p>
      </dgm:t>
    </dgm:pt>
    <dgm:pt modelId="{E9DF3610-74AD-F647-950A-107F7E4D126C}" type="sibTrans" cxnId="{75082073-58C6-1247-A52C-A2506593E921}">
      <dgm:prSet/>
      <dgm:spPr/>
      <dgm:t>
        <a:bodyPr/>
        <a:lstStyle/>
        <a:p>
          <a:endParaRPr lang="zh-CN" altLang="en-US"/>
        </a:p>
      </dgm:t>
    </dgm:pt>
    <dgm:pt modelId="{34770EAE-9BC2-664B-BE55-BDEC070C756A}">
      <dgm:prSet phldrT="[文本]" custT="1"/>
      <dgm:spPr/>
      <dgm:t>
        <a:bodyPr/>
        <a:lstStyle/>
        <a:p>
          <a:r>
            <a: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差分</a:t>
          </a:r>
          <a:r>
            <a: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线性分析的概率模型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36D1B01-59A2-5F46-BD8F-219F2070FB1A}" type="parTrans" cxnId="{88F1BBE8-8474-4647-883C-973A11356F75}">
      <dgm:prSet/>
      <dgm:spPr/>
      <dgm:t>
        <a:bodyPr/>
        <a:lstStyle/>
        <a:p>
          <a:endParaRPr lang="zh-CN" altLang="en-US"/>
        </a:p>
      </dgm:t>
    </dgm:pt>
    <dgm:pt modelId="{9EF7FF97-06E8-394C-A0FD-B7CD735B1478}" type="sibTrans" cxnId="{88F1BBE8-8474-4647-883C-973A11356F75}">
      <dgm:prSet/>
      <dgm:spPr/>
      <dgm:t>
        <a:bodyPr/>
        <a:lstStyle/>
        <a:p>
          <a:endParaRPr lang="zh-CN" altLang="en-US"/>
        </a:p>
      </dgm:t>
    </dgm:pt>
    <dgm:pt modelId="{2718BB22-3780-1949-83F1-EE445789AB30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级联方式</a:t>
          </a:r>
        </a:p>
      </dgm:t>
    </dgm:pt>
    <dgm:pt modelId="{CE483223-FE2A-4040-8D80-EA0A76484E26}" type="parTrans" cxnId="{F86EE4E7-AD73-7949-907B-0A4F7FD9A870}">
      <dgm:prSet/>
      <dgm:spPr/>
      <dgm:t>
        <a:bodyPr/>
        <a:lstStyle/>
        <a:p>
          <a:endParaRPr lang="zh-CN" altLang="en-US"/>
        </a:p>
      </dgm:t>
    </dgm:pt>
    <dgm:pt modelId="{023554AE-05B3-5941-975B-2AAEC3409B07}" type="sibTrans" cxnId="{F86EE4E7-AD73-7949-907B-0A4F7FD9A870}">
      <dgm:prSet/>
      <dgm:spPr/>
      <dgm:t>
        <a:bodyPr/>
        <a:lstStyle/>
        <a:p>
          <a:endParaRPr lang="zh-CN" altLang="en-US"/>
        </a:p>
      </dgm:t>
    </dgm:pt>
    <dgm:pt modelId="{997843D9-D59C-4C4B-A8F4-B72FCF5D39AD}" type="pres">
      <dgm:prSet presAssocID="{19D45D7A-8A88-1F4E-B626-2CC0F46F6747}" presName="Name0" presStyleCnt="0">
        <dgm:presLayoutVars>
          <dgm:dir/>
          <dgm:animLvl val="lvl"/>
          <dgm:resizeHandles val="exact"/>
        </dgm:presLayoutVars>
      </dgm:prSet>
      <dgm:spPr/>
    </dgm:pt>
    <dgm:pt modelId="{BEF180F9-EEB4-3E42-88DD-6248A3D0DCAE}" type="pres">
      <dgm:prSet presAssocID="{7615DAA6-8833-0E44-94D4-4DF191BCA6ED}" presName="composite" presStyleCnt="0"/>
      <dgm:spPr/>
    </dgm:pt>
    <dgm:pt modelId="{9298E466-FE6D-BE4C-B5CA-2E2EA795F7A2}" type="pres">
      <dgm:prSet presAssocID="{7615DAA6-8833-0E44-94D4-4DF191BCA6E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7FC337-A0C9-4545-AF44-DE63805EE8D2}" type="pres">
      <dgm:prSet presAssocID="{7615DAA6-8833-0E44-94D4-4DF191BCA6ED}" presName="desTx" presStyleLbl="alignAccFollowNode1" presStyleIdx="0" presStyleCnt="1" custScaleY="100310">
        <dgm:presLayoutVars>
          <dgm:bulletEnabled val="1"/>
        </dgm:presLayoutVars>
      </dgm:prSet>
      <dgm:spPr/>
    </dgm:pt>
  </dgm:ptLst>
  <dgm:cxnLst>
    <dgm:cxn modelId="{23B24D0B-2E2D-AA4B-A881-8CA181B8DA09}" type="presOf" srcId="{2718BB22-3780-1949-83F1-EE445789AB30}" destId="{687FC337-A0C9-4545-AF44-DE63805EE8D2}" srcOrd="0" destOrd="1" presId="urn:microsoft.com/office/officeart/2005/8/layout/hList1"/>
    <dgm:cxn modelId="{3DA2005E-95EF-6A42-A094-3044D898088D}" type="presOf" srcId="{7615DAA6-8833-0E44-94D4-4DF191BCA6ED}" destId="{9298E466-FE6D-BE4C-B5CA-2E2EA795F7A2}" srcOrd="0" destOrd="0" presId="urn:microsoft.com/office/officeart/2005/8/layout/hList1"/>
    <dgm:cxn modelId="{75082073-58C6-1247-A52C-A2506593E921}" srcId="{19D45D7A-8A88-1F4E-B626-2CC0F46F6747}" destId="{7615DAA6-8833-0E44-94D4-4DF191BCA6ED}" srcOrd="0" destOrd="0" parTransId="{BF0110CC-F9E3-1E4F-90D8-57B0CADB437F}" sibTransId="{E9DF3610-74AD-F647-950A-107F7E4D126C}"/>
    <dgm:cxn modelId="{9910E3B0-94F8-5244-A63B-B5A2BB3BB5FB}" type="presOf" srcId="{34770EAE-9BC2-664B-BE55-BDEC070C756A}" destId="{687FC337-A0C9-4545-AF44-DE63805EE8D2}" srcOrd="0" destOrd="0" presId="urn:microsoft.com/office/officeart/2005/8/layout/hList1"/>
    <dgm:cxn modelId="{0D46B0D2-7B75-CF45-8EAF-C0126F823878}" type="presOf" srcId="{19D45D7A-8A88-1F4E-B626-2CC0F46F6747}" destId="{997843D9-D59C-4C4B-A8F4-B72FCF5D39AD}" srcOrd="0" destOrd="0" presId="urn:microsoft.com/office/officeart/2005/8/layout/hList1"/>
    <dgm:cxn modelId="{F86EE4E7-AD73-7949-907B-0A4F7FD9A870}" srcId="{7615DAA6-8833-0E44-94D4-4DF191BCA6ED}" destId="{2718BB22-3780-1949-83F1-EE445789AB30}" srcOrd="1" destOrd="0" parTransId="{CE483223-FE2A-4040-8D80-EA0A76484E26}" sibTransId="{023554AE-05B3-5941-975B-2AAEC3409B07}"/>
    <dgm:cxn modelId="{88F1BBE8-8474-4647-883C-973A11356F75}" srcId="{7615DAA6-8833-0E44-94D4-4DF191BCA6ED}" destId="{34770EAE-9BC2-664B-BE55-BDEC070C756A}" srcOrd="0" destOrd="0" parTransId="{136D1B01-59A2-5F46-BD8F-219F2070FB1A}" sibTransId="{9EF7FF97-06E8-394C-A0FD-B7CD735B1478}"/>
    <dgm:cxn modelId="{5245C7E0-1FDF-5C43-B941-9CB95AA5B743}" type="presParOf" srcId="{997843D9-D59C-4C4B-A8F4-B72FCF5D39AD}" destId="{BEF180F9-EEB4-3E42-88DD-6248A3D0DCAE}" srcOrd="0" destOrd="0" presId="urn:microsoft.com/office/officeart/2005/8/layout/hList1"/>
    <dgm:cxn modelId="{8CF1EC55-372A-F148-BBE7-29951E58EDF7}" type="presParOf" srcId="{BEF180F9-EEB4-3E42-88DD-6248A3D0DCAE}" destId="{9298E466-FE6D-BE4C-B5CA-2E2EA795F7A2}" srcOrd="0" destOrd="0" presId="urn:microsoft.com/office/officeart/2005/8/layout/hList1"/>
    <dgm:cxn modelId="{77A24221-23DD-5040-8EF4-D9B62AE61E3E}" type="presParOf" srcId="{BEF180F9-EEB4-3E42-88DD-6248A3D0DCAE}" destId="{687FC337-A0C9-4545-AF44-DE63805EE8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B9A1B-66E1-2147-8802-1BD74BA971CB}">
      <dsp:nvSpPr>
        <dsp:cNvPr id="0" name=""/>
        <dsp:cNvSpPr/>
      </dsp:nvSpPr>
      <dsp:spPr>
        <a:xfrm>
          <a:off x="2884345" y="2983998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46D83-27C6-B447-B5EF-10380FB0C107}">
      <dsp:nvSpPr>
        <dsp:cNvPr id="0" name=""/>
        <dsp:cNvSpPr/>
      </dsp:nvSpPr>
      <dsp:spPr>
        <a:xfrm>
          <a:off x="2678682" y="3083002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1EB4F-C21C-D144-86A7-1337077A2219}">
      <dsp:nvSpPr>
        <dsp:cNvPr id="0" name=""/>
        <dsp:cNvSpPr/>
      </dsp:nvSpPr>
      <dsp:spPr>
        <a:xfrm>
          <a:off x="2463200" y="3161204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83E5E-31C0-0C47-823C-74548EBBE4F8}">
      <dsp:nvSpPr>
        <dsp:cNvPr id="0" name=""/>
        <dsp:cNvSpPr/>
      </dsp:nvSpPr>
      <dsp:spPr>
        <a:xfrm>
          <a:off x="3871743" y="1837940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10353-33A4-5447-A5B1-D322076CA1D0}">
      <dsp:nvSpPr>
        <dsp:cNvPr id="0" name=""/>
        <dsp:cNvSpPr/>
      </dsp:nvSpPr>
      <dsp:spPr>
        <a:xfrm>
          <a:off x="3788823" y="2039415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70706-3A33-6744-B414-FC10C6C8E593}">
      <dsp:nvSpPr>
        <dsp:cNvPr id="0" name=""/>
        <dsp:cNvSpPr/>
      </dsp:nvSpPr>
      <dsp:spPr>
        <a:xfrm>
          <a:off x="3729907" y="321290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72629-D314-1A4C-A0DF-CF062BC4F799}">
      <dsp:nvSpPr>
        <dsp:cNvPr id="0" name=""/>
        <dsp:cNvSpPr/>
      </dsp:nvSpPr>
      <dsp:spPr>
        <a:xfrm>
          <a:off x="3881563" y="224983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52F52-77A0-AA41-83B2-0CF1A9C76A2A}">
      <dsp:nvSpPr>
        <dsp:cNvPr id="0" name=""/>
        <dsp:cNvSpPr/>
      </dsp:nvSpPr>
      <dsp:spPr>
        <a:xfrm>
          <a:off x="4033218" y="128675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2B8B6-3D31-5B46-B9EC-3767EA033048}">
      <dsp:nvSpPr>
        <dsp:cNvPr id="0" name=""/>
        <dsp:cNvSpPr/>
      </dsp:nvSpPr>
      <dsp:spPr>
        <a:xfrm>
          <a:off x="4184874" y="224983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B5AE8-1AC2-2146-B7D5-DFDDE353114D}">
      <dsp:nvSpPr>
        <dsp:cNvPr id="0" name=""/>
        <dsp:cNvSpPr/>
      </dsp:nvSpPr>
      <dsp:spPr>
        <a:xfrm>
          <a:off x="4336529" y="321290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BFBCD-0F22-A441-93C9-9E3D953343EC}">
      <dsp:nvSpPr>
        <dsp:cNvPr id="0" name=""/>
        <dsp:cNvSpPr/>
      </dsp:nvSpPr>
      <dsp:spPr>
        <a:xfrm>
          <a:off x="4033218" y="331691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EE603-E465-D445-8F72-705217F98B9F}">
      <dsp:nvSpPr>
        <dsp:cNvPr id="0" name=""/>
        <dsp:cNvSpPr/>
      </dsp:nvSpPr>
      <dsp:spPr>
        <a:xfrm>
          <a:off x="4033218" y="535093"/>
          <a:ext cx="109104" cy="109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C9132-A9ED-8644-BA6A-5FFEBD8AFD54}">
      <dsp:nvSpPr>
        <dsp:cNvPr id="0" name=""/>
        <dsp:cNvSpPr/>
      </dsp:nvSpPr>
      <dsp:spPr>
        <a:xfrm>
          <a:off x="1931315" y="3393347"/>
          <a:ext cx="2353390" cy="631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134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差分</a:t>
          </a: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-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线性的级联</a:t>
          </a:r>
        </a:p>
      </dsp:txBody>
      <dsp:txXfrm>
        <a:off x="1962118" y="3424150"/>
        <a:ext cx="2291784" cy="569400"/>
      </dsp:txXfrm>
    </dsp:sp>
    <dsp:sp modelId="{57755BAE-C09E-2446-95B1-0464F17D315D}">
      <dsp:nvSpPr>
        <dsp:cNvPr id="0" name=""/>
        <dsp:cNvSpPr/>
      </dsp:nvSpPr>
      <dsp:spPr>
        <a:xfrm>
          <a:off x="1278868" y="2774668"/>
          <a:ext cx="1091047" cy="10909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721FF-0B1A-7844-8160-23E76E535239}">
      <dsp:nvSpPr>
        <dsp:cNvPr id="0" name=""/>
        <dsp:cNvSpPr/>
      </dsp:nvSpPr>
      <dsp:spPr>
        <a:xfrm>
          <a:off x="3445143" y="2573964"/>
          <a:ext cx="2353390" cy="631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134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确定性的中间状态的线性逼近式</a:t>
          </a:r>
        </a:p>
      </dsp:txBody>
      <dsp:txXfrm>
        <a:off x="3475946" y="2604767"/>
        <a:ext cx="2291784" cy="569400"/>
      </dsp:txXfrm>
    </dsp:sp>
    <dsp:sp modelId="{F6A57985-0708-094E-9E53-E64289B39DB8}">
      <dsp:nvSpPr>
        <dsp:cNvPr id="0" name=""/>
        <dsp:cNvSpPr/>
      </dsp:nvSpPr>
      <dsp:spPr>
        <a:xfrm>
          <a:off x="2792697" y="1955285"/>
          <a:ext cx="1091047" cy="10909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7328E-44A7-AD46-BE90-1112C8B55BE4}">
      <dsp:nvSpPr>
        <dsp:cNvPr id="0" name=""/>
        <dsp:cNvSpPr/>
      </dsp:nvSpPr>
      <dsp:spPr>
        <a:xfrm>
          <a:off x="4140141" y="1331212"/>
          <a:ext cx="2353390" cy="631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134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不确定的中间状态的线性逼近式</a:t>
          </a:r>
        </a:p>
      </dsp:txBody>
      <dsp:txXfrm>
        <a:off x="4170944" y="1362015"/>
        <a:ext cx="2291784" cy="569400"/>
      </dsp:txXfrm>
    </dsp:sp>
    <dsp:sp modelId="{5B98F527-CC14-4946-AD1F-8F2E5DF93C6B}">
      <dsp:nvSpPr>
        <dsp:cNvPr id="0" name=""/>
        <dsp:cNvSpPr/>
      </dsp:nvSpPr>
      <dsp:spPr>
        <a:xfrm>
          <a:off x="3487694" y="712533"/>
          <a:ext cx="1091047" cy="10909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8E466-FE6D-BE4C-B5CA-2E2EA795F7A2}">
      <dsp:nvSpPr>
        <dsp:cNvPr id="0" name=""/>
        <dsp:cNvSpPr/>
      </dsp:nvSpPr>
      <dsp:spPr>
        <a:xfrm>
          <a:off x="0" y="14214"/>
          <a:ext cx="3145536" cy="1258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掌握</a:t>
          </a:r>
        </a:p>
      </dsp:txBody>
      <dsp:txXfrm>
        <a:off x="0" y="14214"/>
        <a:ext cx="3145536" cy="1258214"/>
      </dsp:txXfrm>
    </dsp:sp>
    <dsp:sp modelId="{687FC337-A0C9-4545-AF44-DE63805EE8D2}">
      <dsp:nvSpPr>
        <dsp:cNvPr id="0" name=""/>
        <dsp:cNvSpPr/>
      </dsp:nvSpPr>
      <dsp:spPr>
        <a:xfrm>
          <a:off x="0" y="1269297"/>
          <a:ext cx="3145536" cy="20265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差分</a:t>
          </a:r>
          <a:r>
            <a:rPr kumimoji="1" lang="en-US" altLang="zh-CN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-</a:t>
          </a:r>
          <a:r>
            <a:rPr kumimoji="1"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线性分析的概率模型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级联方式</a:t>
          </a:r>
        </a:p>
      </dsp:txBody>
      <dsp:txXfrm>
        <a:off x="0" y="1269297"/>
        <a:ext cx="3145536" cy="202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AB73-F9F7-B742-B6F8-D7C0403672CF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74CE-9FFD-1746-99A3-B06B2D271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本次课主要参考</a:t>
            </a:r>
            <a:r>
              <a:rPr lang="en-US" altLang="zh-CN" dirty="0"/>
              <a:t>ppt</a:t>
            </a:r>
            <a:r>
              <a:rPr lang="zh-CN" altLang="en-US" dirty="0"/>
              <a:t>中提到的两篇论文</a:t>
            </a:r>
          </a:p>
        </p:txBody>
      </p:sp>
    </p:spTree>
    <p:extLst>
      <p:ext uri="{BB962C8B-B14F-4D97-AF65-F5344CB8AC3E}">
        <p14:creationId xmlns:p14="http://schemas.microsoft.com/office/powerpoint/2010/main" val="321489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偏差，这里因为给定了是</a:t>
            </a:r>
            <a:r>
              <a:rPr kumimoji="1" lang="en-US" altLang="zh-CN" dirty="0"/>
              <a:t>0</a:t>
            </a:r>
            <a:r>
              <a:rPr kumimoji="1" lang="zh-CN" altLang="en-US"/>
              <a:t>，而不是等于密钥，所以有两种可能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45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探测内部状态的不随机特性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15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注意让同学自己思考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30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服从差分的以概率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满足掩码乘差分为定值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，不服从差分的以概率</a:t>
                </a:r>
                <a:r>
                  <a:rPr kumimoji="1" lang="en-US" altLang="zh-CN" dirty="0"/>
                  <a:t>1/2</a:t>
                </a:r>
                <a:r>
                  <a:rPr kumimoji="1" lang="zh-CN" altLang="en-US" dirty="0"/>
                  <a:t>取</a:t>
                </a:r>
                <a:r>
                  <a:rPr kumimoji="1" lang="en-US" altLang="zh-CN" dirty="0"/>
                  <a:t>0or1</a:t>
                </a:r>
                <a:r>
                  <a:rPr kumimoji="1" lang="zh-CN" altLang="en-US" dirty="0"/>
                  <a:t>，所以按照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的取值来</a:t>
                </a:r>
                <a:r>
                  <a:rPr kumimoji="1" lang="zh-CN" altLang="en-US"/>
                  <a:t>分情况讨论</a:t>
                </a:r>
                <a:endParaRPr kumimoji="1" lang="en-US" altLang="zh-CN"/>
              </a:p>
              <a:p>
                <a:r>
                  <a:rPr kumimoji="1" lang="en-US" altLang="zh-CN" dirty="0"/>
                  <a:t>?</a:t>
                </a:r>
                <a:r>
                  <a:rPr kumimoji="1" lang="zh-CN" altLang="en-US" dirty="0"/>
                  <a:t>表示未知比特</a:t>
                </a:r>
                <a:endParaRPr kumimoji="1" lang="en-US" altLang="zh-CN" dirty="0"/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可以！，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，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满足差分的以概率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满足差分为零，不满足差分的以概率</a:t>
                </a:r>
                <a:r>
                  <a:rPr kumimoji="1" lang="en-US" altLang="zh-CN" dirty="0"/>
                  <a:t>1/2</a:t>
                </a:r>
                <a:r>
                  <a:rPr kumimoji="1" lang="zh-CN" altLang="en-US" dirty="0"/>
                  <a:t>满足差分为零</a:t>
                </a:r>
                <a:endParaRPr kumimoji="1" lang="en-US" altLang="zh-CN" dirty="0"/>
              </a:p>
              <a:p>
                <a:r>
                  <a:rPr kumimoji="1" lang="en-US" altLang="zh-CN" dirty="0"/>
                  <a:t>?</a:t>
                </a:r>
                <a:r>
                  <a:rPr kumimoji="1" lang="zh-CN" altLang="en-US" dirty="0"/>
                  <a:t>表示未知比特</a:t>
                </a:r>
                <a:endParaRPr kumimoji="1" lang="en-US" altLang="zh-CN" dirty="0"/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可以！，</a:t>
                </a:r>
                <a:r>
                  <a:rPr kumimoji="1" lang="en-US" altLang="zh-CN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Pr⁡〖(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𝜆_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𝑃∙(𝑥_1⨁𝑥_2 )=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1)=〗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1/2+𝑝′/2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，</a:t>
                </a:r>
                <a:r>
                  <a:rPr kumimoji="1" lang="en-US" altLang="zh-CN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Pr⁡〖(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𝜆_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𝑃∙(𝑥_1⨁𝑥_2 )=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0)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=〗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</a:t>
                </a:r>
                <a:r>
                  <a:rPr kumimoji="1"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𝑝′/2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，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442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服从差分的以概率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满足掩码乘差分为定值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，不服从差分的以概率</a:t>
                </a:r>
                <a:r>
                  <a:rPr kumimoji="1" lang="en-US" altLang="zh-CN" dirty="0"/>
                  <a:t>1/2</a:t>
                </a:r>
                <a:r>
                  <a:rPr kumimoji="1" lang="zh-CN" altLang="en-US" dirty="0"/>
                  <a:t>取</a:t>
                </a:r>
                <a:r>
                  <a:rPr kumimoji="1" lang="en-US" altLang="zh-CN" dirty="0"/>
                  <a:t>0or1</a:t>
                </a:r>
                <a:r>
                  <a:rPr kumimoji="1" lang="zh-CN" altLang="en-US" dirty="0"/>
                  <a:t>，所以按照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的取值来分情况讨论</a:t>
                </a:r>
                <a:endParaRPr kumimoji="1" lang="en-US" altLang="zh-CN" dirty="0"/>
              </a:p>
              <a:p>
                <a:r>
                  <a:rPr kumimoji="1" lang="en-US" altLang="zh-CN" dirty="0"/>
                  <a:t>?</a:t>
                </a:r>
                <a:r>
                  <a:rPr kumimoji="1" lang="zh-CN" altLang="en-US" dirty="0"/>
                  <a:t>表示未知比特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，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满足差分的以概率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满足差分为零，不满足差分的以概率</a:t>
                </a:r>
                <a:r>
                  <a:rPr kumimoji="1" lang="en-US" altLang="zh-CN" dirty="0"/>
                  <a:t>1/2</a:t>
                </a:r>
                <a:r>
                  <a:rPr kumimoji="1" lang="zh-CN" altLang="en-US" dirty="0"/>
                  <a:t>满足差分为零</a:t>
                </a:r>
                <a:endParaRPr kumimoji="1" lang="en-US" altLang="zh-CN" dirty="0"/>
              </a:p>
              <a:p>
                <a:r>
                  <a:rPr kumimoji="1" lang="en-US" altLang="zh-CN" dirty="0"/>
                  <a:t>?</a:t>
                </a:r>
                <a:r>
                  <a:rPr kumimoji="1" lang="zh-CN" altLang="en-US" dirty="0"/>
                  <a:t>表示未知比特</a:t>
                </a:r>
                <a:endParaRPr kumimoji="1" lang="en-US" altLang="zh-CN" dirty="0"/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可以！，</a:t>
                </a:r>
                <a:r>
                  <a:rPr kumimoji="1" lang="en-US" altLang="zh-CN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Pr⁡〖(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𝜆_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𝑃∙(𝑥_1⨁𝑥_2 )=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1)=〗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1/2+𝑝′/2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，</a:t>
                </a:r>
                <a:r>
                  <a:rPr kumimoji="1" lang="en-US" altLang="zh-CN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Pr⁡〖(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𝜆_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𝑃∙(𝑥_1⨁𝑥_2 )=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0)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=〗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</a:t>
                </a:r>
                <a:r>
                  <a:rPr kumimoji="1"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kumimoji="1"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𝑝′/2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，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80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区分器和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316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区分攻击和密钥恢复攻击注意区分一下</a:t>
                </a:r>
                <a:endParaRPr kumimoji="1" lang="en-US" altLang="zh-CN" dirty="0"/>
              </a:p>
              <a:p>
                <a:r>
                  <a:rPr kumimoji="1" lang="en-US" altLang="zh-CN" dirty="0"/>
                  <a:t>The parameters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 selected as 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maximize the success rate of 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dirty="0"/>
                  <a:t>attack while requiring the lowest data complexity.</a:t>
                </a:r>
              </a:p>
              <a:p>
                <a:r>
                  <a:rPr kumimoji="1" lang="zh-CN" altLang="en-US" dirty="0"/>
                  <a:t>绝对值：</a:t>
                </a:r>
                <a:r>
                  <a:rPr kumimoji="1" lang="en-US" altLang="zh-CN" dirty="0"/>
                  <a:t>This follows from the fact that in this specific attack the bias is</a:t>
                </a:r>
              </a:p>
              <a:p>
                <a:r>
                  <a:rPr kumimoji="1" lang="en-US" altLang="zh-CN" dirty="0"/>
                  <a:t>always positive and is unaffected by any key bit (as all the affected key bits are</a:t>
                </a:r>
              </a:p>
              <a:p>
                <a:r>
                  <a:rPr kumimoji="1" lang="en-US" altLang="zh-CN" dirty="0"/>
                  <a:t>used twice and thus cancelled).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parameters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𝜖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 selected as 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maximize the success rate of 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dirty="0"/>
                  <a:t>attack while requiring the lowest data complexity.</a:t>
                </a:r>
              </a:p>
              <a:p>
                <a:r>
                  <a:rPr kumimoji="1" lang="zh-CN" altLang="en-US" dirty="0"/>
                  <a:t>绝对值：</a:t>
                </a:r>
                <a:r>
                  <a:rPr kumimoji="1" lang="en-US" altLang="zh-CN" dirty="0"/>
                  <a:t>This follows from the fact that in this specific attack the bias is</a:t>
                </a:r>
              </a:p>
              <a:p>
                <a:r>
                  <a:rPr kumimoji="1" lang="en-US" altLang="zh-CN" dirty="0"/>
                  <a:t>always positive and is unaffected by any key bit (as all the affected key bits are</a:t>
                </a:r>
              </a:p>
              <a:p>
                <a:r>
                  <a:rPr kumimoji="1" lang="en-US" altLang="zh-CN" dirty="0"/>
                  <a:t>used twice and thus cancelled).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226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9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77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站在巨人的肩膀上再思考问题就轻松许多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93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19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hellman</a:t>
            </a:r>
            <a:r>
              <a:rPr kumimoji="1" lang="zh-CN" altLang="en-US" dirty="0"/>
              <a:t>主页：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ee.stanford.edu</a:t>
            </a:r>
            <a:r>
              <a:rPr kumimoji="1" lang="en-US" altLang="zh-CN" dirty="0"/>
              <a:t>/~</a:t>
            </a:r>
            <a:r>
              <a:rPr kumimoji="1" lang="en-US" altLang="zh-CN" dirty="0" err="1"/>
              <a:t>hellman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76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自己的理解</a:t>
            </a:r>
            <a:endParaRPr kumimoji="1" lang="en-US" altLang="zh-CN" dirty="0"/>
          </a:p>
          <a:p>
            <a:r>
              <a:rPr kumimoji="1" lang="zh-CN" altLang="en-US" dirty="0"/>
              <a:t>借助其他形式的特征呢？截断差分？回飞棒？积分？</a:t>
            </a:r>
            <a:endParaRPr kumimoji="1" lang="en-US" altLang="zh-CN" dirty="0"/>
          </a:p>
          <a:p>
            <a:r>
              <a:rPr kumimoji="1" lang="zh-CN" altLang="en-US" dirty="0"/>
              <a:t>因为线性分析类似将信息压缩成了</a:t>
            </a:r>
            <a:r>
              <a:rPr kumimoji="1" lang="en-US" altLang="zh-CN" dirty="0"/>
              <a:t>1</a:t>
            </a:r>
            <a:r>
              <a:rPr kumimoji="1" lang="zh-CN" altLang="en-US" dirty="0"/>
              <a:t>比特，所以在线性后面接其他形式的区分器，比如差分，很难满足差分的头部，只能以随机概率满足，所以先考虑将线性接在后面。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225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用线性凑一个差分出来，两条线性</a:t>
            </a:r>
            <a:endParaRPr kumimoji="1" lang="en-US" altLang="zh-CN" dirty="0"/>
          </a:p>
          <a:p>
            <a:r>
              <a:rPr kumimoji="1" lang="zh-CN" altLang="en-US" dirty="0"/>
              <a:t>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62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用线性凑一个差分出来，两条线性</a:t>
            </a:r>
            <a:endParaRPr kumimoji="1" lang="en-US" altLang="zh-CN" dirty="0"/>
          </a:p>
          <a:p>
            <a:r>
              <a:rPr kumimoji="1" lang="zh-CN" altLang="en-US" dirty="0"/>
              <a:t>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036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差分值只要确定即可，为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</a:t>
            </a:r>
            <a:r>
              <a:rPr kumimoji="1" lang="zh-CN" altLang="en-US" dirty="0"/>
              <a:t>均可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91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2AF1B-A51B-104D-A0EB-A8D46DCC8399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522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224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1676400" y="6324602"/>
            <a:ext cx="5105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8077200" y="6324602"/>
            <a:ext cx="10668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457200" y="1066800"/>
            <a:ext cx="61722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350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1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195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165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02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1511"/>
            <a:ext cx="7772400" cy="10688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7850"/>
            <a:ext cx="7772400" cy="405079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3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283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31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768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24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502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152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447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1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132" y="1423318"/>
            <a:ext cx="7772400" cy="4525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2023/11/14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17.png"/><Relationship Id="rId3" Type="http://schemas.openxmlformats.org/officeDocument/2006/relationships/tags" Target="../tags/tag3.xml"/><Relationship Id="rId21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4.png"/><Relationship Id="rId29" Type="http://schemas.openxmlformats.org/officeDocument/2006/relationships/image" Target="../media/image11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4.xml"/><Relationship Id="rId28" Type="http://schemas.openxmlformats.org/officeDocument/2006/relationships/image" Target="../media/image18.png"/><Relationship Id="rId10" Type="http://schemas.openxmlformats.org/officeDocument/2006/relationships/tags" Target="../tags/tag10.xml"/><Relationship Id="rId19" Type="http://schemas.openxmlformats.org/officeDocument/2006/relationships/tags" Target="../tags/tag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5.png"/><Relationship Id="rId27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35.png"/><Relationship Id="rId5" Type="http://schemas.openxmlformats.org/officeDocument/2006/relationships/image" Target="../media/image1010.png"/><Relationship Id="rId10" Type="http://schemas.openxmlformats.org/officeDocument/2006/relationships/image" Target="../media/image34.png"/><Relationship Id="rId4" Type="http://schemas.openxmlformats.org/officeDocument/2006/relationships/image" Target="../media/image910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4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2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300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68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2.png"/><Relationship Id="rId5" Type="http://schemas.openxmlformats.org/officeDocument/2006/relationships/image" Target="../media/image70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69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480.png"/><Relationship Id="rId3" Type="http://schemas.openxmlformats.org/officeDocument/2006/relationships/tags" Target="../tags/tag20.xml"/><Relationship Id="rId21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22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450.png"/><Relationship Id="rId29" Type="http://schemas.openxmlformats.org/officeDocument/2006/relationships/image" Target="../media/image11.tmp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470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21.xml"/><Relationship Id="rId28" Type="http://schemas.openxmlformats.org/officeDocument/2006/relationships/image" Target="../media/image49.png"/><Relationship Id="rId10" Type="http://schemas.openxmlformats.org/officeDocument/2006/relationships/tags" Target="../tags/tag27.xml"/><Relationship Id="rId19" Type="http://schemas.openxmlformats.org/officeDocument/2006/relationships/tags" Target="../tags/tag19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460.png"/><Relationship Id="rId27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25.png"/><Relationship Id="rId3" Type="http://schemas.openxmlformats.org/officeDocument/2006/relationships/image" Target="../media/image51.png"/><Relationship Id="rId7" Type="http://schemas.openxmlformats.org/officeDocument/2006/relationships/image" Target="../media/image69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5.png"/><Relationship Id="rId10" Type="http://schemas.openxmlformats.org/officeDocument/2006/relationships/image" Target="../media/image72.png"/><Relationship Id="rId4" Type="http://schemas.openxmlformats.org/officeDocument/2006/relationships/image" Target="../media/image680.png"/><Relationship Id="rId9" Type="http://schemas.openxmlformats.org/officeDocument/2006/relationships/image" Target="../media/image710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4.png"/><Relationship Id="rId10" Type="http://schemas.openxmlformats.org/officeDocument/2006/relationships/image" Target="../media/image79.png"/><Relationship Id="rId4" Type="http://schemas.openxmlformats.org/officeDocument/2006/relationships/image" Target="../media/image53.png"/><Relationship Id="rId9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79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88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3.png"/><Relationship Id="rId5" Type="http://schemas.openxmlformats.org/officeDocument/2006/relationships/image" Target="../media/image105.png"/><Relationship Id="rId10" Type="http://schemas.openxmlformats.org/officeDocument/2006/relationships/image" Target="../media/image112.png"/><Relationship Id="rId4" Type="http://schemas.openxmlformats.org/officeDocument/2006/relationships/image" Target="../media/image103.png"/><Relationship Id="rId9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35.png"/><Relationship Id="rId5" Type="http://schemas.openxmlformats.org/officeDocument/2006/relationships/image" Target="../media/image1010.png"/><Relationship Id="rId10" Type="http://schemas.openxmlformats.org/officeDocument/2006/relationships/image" Target="../media/image34.png"/><Relationship Id="rId4" Type="http://schemas.openxmlformats.org/officeDocument/2006/relationships/image" Target="../media/image910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4050" dirty="0"/>
              <a:t>密码分析学</a:t>
            </a:r>
            <a:br>
              <a:rPr lang="en-US" altLang="zh-CN" sz="4050" dirty="0"/>
            </a:br>
            <a:br>
              <a:rPr lang="en-US" altLang="zh-CN" sz="4050" dirty="0"/>
            </a:br>
            <a:r>
              <a:rPr kumimoji="1" lang="zh-CN" altLang="en-US" sz="3300" dirty="0"/>
              <a:t>零相关线性分析与差分</a:t>
            </a:r>
            <a:r>
              <a:rPr kumimoji="1" lang="en-US" altLang="zh-CN" sz="3300" dirty="0"/>
              <a:t>-</a:t>
            </a:r>
            <a:r>
              <a:rPr kumimoji="1" lang="zh-CN" altLang="en-US" sz="3300" dirty="0"/>
              <a:t>线性分析</a:t>
            </a:r>
            <a:endParaRPr lang="zh-CN" altLang="en-US" sz="33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1744789" y="4372110"/>
            <a:ext cx="5684711" cy="802386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王薇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weiwangsdu@sdu.edu.cn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3329863" y="5157193"/>
            <a:ext cx="264668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6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2022-2023</a:t>
            </a:r>
            <a:r>
              <a:rPr lang="zh-CN" altLang="en-US" sz="16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学年第一学期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095500" y="1809750"/>
            <a:ext cx="47625" cy="57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97FA9E-6945-524E-B6AF-FDFC29818EC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B6745B-FED5-CF4C-92A7-27E9C8C4406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0A503-155C-3348-A76B-164C5EFF7BF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B5C5F6-DA48-F24E-B717-8AA5E0B9F1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6C0DC2-46A0-F647-A16F-218CB693AF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60B1D1-0434-024F-B9CF-AA2395F45C9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59AB97-E3CC-6B40-93F5-B4DEC647FCD4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36F28-C430-4838-B732-DAF279F9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E49C7-89CD-4C42-9BB8-3BFB2D64BCC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24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⨁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（）</m:t>
                    </m:r>
                  </m:oMath>
                </a14:m>
                <a:endParaRPr kumimoji="1" lang="en-US" altLang="zh-CN" sz="2400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E49C7-89CD-4C42-9BB8-3BFB2D64B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>
                <a:blip r:embed="rId20"/>
                <a:stretch>
                  <a:fillRect l="-1250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1058E2-FB47-47E9-8F15-E6C9723DD87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1058E2-FB47-47E9-8F15-E6C9723DD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>
                <a:blip r:embed="rId22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09AB2F-5103-485F-BE94-A8CAD76849AC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09AB2F-5103-485F-BE94-A8CAD7684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>
                <a:blip r:embed="rId24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D6206A-7225-45E2-B32E-C28D1ACB7802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D6206A-7225-45E2-B32E-C28D1ACB7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>
                <a:blip r:embed="rId26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5C9AA-3B30-4ACA-9AB1-60CB9DC3E75A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5C9AA-3B30-4ACA-9AB1-60CB9DC3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>
                <a:blip r:embed="rId28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FA3266E6-F661-4F18-97C5-60996D8BD3B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B938A8-72BC-4AC3-ACEB-B354C943924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E30868-F6A9-4279-9A10-9D7AD42A344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0AF0330-ED5B-4499-8C26-9441053F8C0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AEF904-BE82-4D65-B3A2-FDFD07261A0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48AFC2-9E24-4310-98E2-01199EDA98C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14FE5D13-8DE7-41CE-B805-611E798C114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1244FAA-00D0-4219-9441-34B936CC4E4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B4FAD195-0632-41FA-879B-D394F182AE9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319BFAC1-82B0-41B9-B7A0-2CCC73C8DA4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6A991CF-7AF5-45F8-B867-BBF6EA2D993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364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6B5E6-8E26-3349-93B6-91F3125E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8DB086-04FD-B54D-A522-434F42172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161" y="1071810"/>
                <a:ext cx="7315598" cy="4245936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dirty="0"/>
                  <a:t>线性逼近式：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kumimoji="1" lang="en-US" altLang="zh-CN" dirty="0"/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kumimoji="1" lang="en-US" altLang="zh-CN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即找到了关于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的线性逼近，且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)=0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8DB086-04FD-B54D-A522-434F42172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161" y="1071810"/>
                <a:ext cx="7315598" cy="4245936"/>
              </a:xfr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648C8-F6C2-9A44-AD06-CB6769D2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11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552A46-05E7-6A4F-8F8D-EAFD700AC881}"/>
                  </a:ext>
                </a:extLst>
              </p:cNvPr>
              <p:cNvSpPr txBox="1"/>
              <p:nvPr/>
            </p:nvSpPr>
            <p:spPr>
              <a:xfrm>
                <a:off x="7185579" y="1087505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552A46-05E7-6A4F-8F8D-EAFD700A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79" y="1087505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322ED71-6BE0-D840-AC96-DF098ED22D3D}"/>
              </a:ext>
            </a:extLst>
          </p:cNvPr>
          <p:cNvCxnSpPr>
            <a:cxnSpLocks/>
          </p:cNvCxnSpPr>
          <p:nvPr/>
        </p:nvCxnSpPr>
        <p:spPr>
          <a:xfrm flipH="1">
            <a:off x="7290290" y="1346298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919E97B-EA9B-B94D-B772-08DEAB66281C}"/>
              </a:ext>
            </a:extLst>
          </p:cNvPr>
          <p:cNvSpPr txBox="1"/>
          <p:nvPr/>
        </p:nvSpPr>
        <p:spPr>
          <a:xfrm>
            <a:off x="7113848" y="1777512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7C7CA3D-689B-1C43-B15B-120116873B91}"/>
              </a:ext>
            </a:extLst>
          </p:cNvPr>
          <p:cNvCxnSpPr>
            <a:cxnSpLocks/>
          </p:cNvCxnSpPr>
          <p:nvPr/>
        </p:nvCxnSpPr>
        <p:spPr>
          <a:xfrm flipH="1">
            <a:off x="7303479" y="213039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9CA852-85F3-554A-9C3B-BB29A6272253}"/>
                  </a:ext>
                </a:extLst>
              </p:cNvPr>
              <p:cNvSpPr txBox="1"/>
              <p:nvPr/>
            </p:nvSpPr>
            <p:spPr>
              <a:xfrm>
                <a:off x="7185578" y="2476639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9CA852-85F3-554A-9C3B-BB29A6272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78" y="2476639"/>
                <a:ext cx="282578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96E62A-5560-384C-BB00-C09E7B755B44}"/>
                  </a:ext>
                </a:extLst>
              </p:cNvPr>
              <p:cNvSpPr txBox="1"/>
              <p:nvPr/>
            </p:nvSpPr>
            <p:spPr>
              <a:xfrm>
                <a:off x="8345299" y="1093082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96E62A-5560-384C-BB00-C09E7B755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99" y="1093082"/>
                <a:ext cx="28623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6F27DA3-8A70-3544-AC09-01F524DC7F99}"/>
              </a:ext>
            </a:extLst>
          </p:cNvPr>
          <p:cNvCxnSpPr>
            <a:cxnSpLocks/>
          </p:cNvCxnSpPr>
          <p:nvPr/>
        </p:nvCxnSpPr>
        <p:spPr>
          <a:xfrm flipH="1">
            <a:off x="8450011" y="1351874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125B5D5-4084-A14E-9FF4-C9C7338C27ED}"/>
              </a:ext>
            </a:extLst>
          </p:cNvPr>
          <p:cNvSpPr txBox="1"/>
          <p:nvPr/>
        </p:nvSpPr>
        <p:spPr>
          <a:xfrm>
            <a:off x="8273568" y="1783089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BC05665-E75D-E44D-B33B-6C562D4A82C7}"/>
              </a:ext>
            </a:extLst>
          </p:cNvPr>
          <p:cNvCxnSpPr>
            <a:cxnSpLocks/>
          </p:cNvCxnSpPr>
          <p:nvPr/>
        </p:nvCxnSpPr>
        <p:spPr>
          <a:xfrm flipH="1">
            <a:off x="8463199" y="2135966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1E3BD5-9023-1E42-BF31-2417A7E20926}"/>
                  </a:ext>
                </a:extLst>
              </p:cNvPr>
              <p:cNvSpPr txBox="1"/>
              <p:nvPr/>
            </p:nvSpPr>
            <p:spPr>
              <a:xfrm>
                <a:off x="8345300" y="2482215"/>
                <a:ext cx="28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1E3BD5-9023-1E42-BF31-2417A7E20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00" y="2482215"/>
                <a:ext cx="287899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DFFADA-E9AC-664E-8F8F-940754B3431C}"/>
              </a:ext>
            </a:extLst>
          </p:cNvPr>
          <p:cNvGrpSpPr/>
          <p:nvPr/>
        </p:nvGrpSpPr>
        <p:grpSpPr>
          <a:xfrm>
            <a:off x="6798657" y="1053903"/>
            <a:ext cx="301881" cy="1705311"/>
            <a:chOff x="9086170" y="3079674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1A92100-7051-6C44-8BD2-032E7F39BA68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1A92100-7051-6C44-8BD2-032E7F39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000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80F897-06BD-DC4B-897F-B374FF76B7C1}"/>
                    </a:ext>
                  </a:extLst>
                </p:cNvPr>
                <p:cNvSpPr txBox="1"/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80F897-06BD-DC4B-897F-B374FF76B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000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2A445A9-8192-6546-B13B-6C32561F09D1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9284473" y="3449006"/>
              <a:ext cx="28283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C4C5C6-A21F-9D4D-A214-23169E8F4143}"/>
              </a:ext>
            </a:extLst>
          </p:cNvPr>
          <p:cNvGrpSpPr/>
          <p:nvPr/>
        </p:nvGrpSpPr>
        <p:grpSpPr>
          <a:xfrm>
            <a:off x="8661525" y="1048327"/>
            <a:ext cx="301881" cy="1705311"/>
            <a:chOff x="11569996" y="3072239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804E969-86CA-894F-AD88-40B3D49CEEA1}"/>
                    </a:ext>
                  </a:extLst>
                </p:cNvPr>
                <p:cNvSpPr txBox="1"/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804E969-86CA-894F-AD88-40B3D49CE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6000" b="-1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33C47D-2DC9-E24A-9468-351D1F840221}"/>
                    </a:ext>
                  </a:extLst>
                </p:cNvPr>
                <p:cNvSpPr txBox="1"/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33C47D-2DC9-E24A-9468-351D1F840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7391"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58D9AF67-0E5D-1E41-AFA5-19C3D3FC736E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11754664" y="3493808"/>
              <a:ext cx="511" cy="148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C4C7418-DA13-2B48-A8D8-D1D7E3D45FC2}"/>
              </a:ext>
            </a:extLst>
          </p:cNvPr>
          <p:cNvSpPr/>
          <p:nvPr/>
        </p:nvSpPr>
        <p:spPr>
          <a:xfrm>
            <a:off x="2435922" y="5211916"/>
            <a:ext cx="2908490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关于</a:t>
            </a:r>
            <a:r>
              <a:rPr lang="zh-CN" altLang="en-US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差分值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的掩码！</a:t>
            </a:r>
          </a:p>
        </p:txBody>
      </p:sp>
    </p:spTree>
    <p:extLst>
      <p:ext uri="{BB962C8B-B14F-4D97-AF65-F5344CB8AC3E}">
        <p14:creationId xmlns:p14="http://schemas.microsoft.com/office/powerpoint/2010/main" val="24149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DCD4-4A27-2646-90F0-DAB161D5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347285-D3E4-CB49-8034-0A936F488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57850"/>
                <a:ext cx="8211620" cy="4050792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如何保证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中间值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以概率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1</a:t>
                </a:r>
                <a:r>
                  <a:rPr kumimoji="1"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dirty="0"/>
                      <m:t>0</m:t>
                    </m:r>
                  </m:oMath>
                </a14:m>
                <a:r>
                  <a:rPr kumimoji="1" lang="zh-CN" altLang="en-US" dirty="0"/>
                  <a:t>？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差分来保证！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)=0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确定的？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概率的？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347285-D3E4-CB49-8034-0A936F488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57850"/>
                <a:ext cx="8211620" cy="4050792"/>
              </a:xfrm>
              <a:blipFill>
                <a:blip r:embed="rId3"/>
                <a:stretch>
                  <a:fillRect l="-668" t="-2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73F774E-C5FB-0147-B6D4-F2E6B8A4A92B}"/>
              </a:ext>
            </a:extLst>
          </p:cNvPr>
          <p:cNvGrpSpPr/>
          <p:nvPr/>
        </p:nvGrpSpPr>
        <p:grpSpPr>
          <a:xfrm>
            <a:off x="7483498" y="3120390"/>
            <a:ext cx="842666" cy="1862952"/>
            <a:chOff x="9977997" y="3017520"/>
            <a:chExt cx="1123555" cy="248393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D0653BA-5645-BE43-B979-CD23876F57F6}"/>
                </a:ext>
              </a:extLst>
            </p:cNvPr>
            <p:cNvGrpSpPr/>
            <p:nvPr/>
          </p:nvGrpSpPr>
          <p:grpSpPr>
            <a:xfrm>
              <a:off x="9977997" y="3017520"/>
              <a:ext cx="1074712" cy="376768"/>
              <a:chOff x="9977997" y="1078992"/>
              <a:chExt cx="1074712" cy="376768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38EA714B-06F2-9440-9B32-60D5BC23719C}"/>
                  </a:ext>
                </a:extLst>
              </p:cNvPr>
              <p:cNvCxnSpPr>
                <a:stCxn id="5" idx="3"/>
                <a:endCxn id="10" idx="1"/>
              </p:cNvCxnSpPr>
              <p:nvPr/>
            </p:nvCxnSpPr>
            <p:spPr>
              <a:xfrm>
                <a:off x="9977997" y="1448325"/>
                <a:ext cx="1074712" cy="7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5542384-0B1F-9F43-8C55-826F20E3C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9256" y="1078992"/>
                    <a:ext cx="50176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5542384-0B1F-9F43-8C55-826F20E3C2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9256" y="1078992"/>
                    <a:ext cx="50176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677" r="-322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3E3AA44-5B89-5C4C-8B17-BCAC05848C77}"/>
                </a:ext>
              </a:extLst>
            </p:cNvPr>
            <p:cNvGrpSpPr/>
            <p:nvPr/>
          </p:nvGrpSpPr>
          <p:grpSpPr>
            <a:xfrm>
              <a:off x="10025771" y="4937455"/>
              <a:ext cx="1075781" cy="564001"/>
              <a:chOff x="10025771" y="2998927"/>
              <a:chExt cx="1075781" cy="564001"/>
            </a:xfrm>
          </p:grpSpPr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ED27FDC1-8CA8-374E-A708-7D5DA2A68AA6}"/>
                  </a:ext>
                </a:extLst>
              </p:cNvPr>
              <p:cNvCxnSpPr/>
              <p:nvPr/>
            </p:nvCxnSpPr>
            <p:spPr>
              <a:xfrm>
                <a:off x="10025771" y="3368259"/>
                <a:ext cx="1075781" cy="7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E002BEA-3207-FC45-8D03-307FD15D7E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100" y="2998927"/>
                    <a:ext cx="655650" cy="5640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  <m:e/>
                              </m:eqAr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E002BEA-3207-FC45-8D03-307FD15D7E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100" y="2998927"/>
                    <a:ext cx="655650" cy="56400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524ECF-19FB-E048-AA80-26EC2EF9868F}"/>
              </a:ext>
            </a:extLst>
          </p:cNvPr>
          <p:cNvGrpSpPr/>
          <p:nvPr/>
        </p:nvGrpSpPr>
        <p:grpSpPr>
          <a:xfrm>
            <a:off x="7129813" y="3258890"/>
            <a:ext cx="1573712" cy="1678189"/>
            <a:chOff x="9506414" y="3202186"/>
            <a:chExt cx="2098282" cy="2237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53B7E9C-D137-B744-B6F3-09D6356B52A9}"/>
                    </a:ext>
                  </a:extLst>
                </p:cNvPr>
                <p:cNvSpPr txBox="1"/>
                <p:nvPr/>
              </p:nvSpPr>
              <p:spPr>
                <a:xfrm>
                  <a:off x="9506414" y="3202186"/>
                  <a:ext cx="4715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53B7E9C-D137-B744-B6F3-09D6356B5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6414" y="3202186"/>
                  <a:ext cx="47158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448" r="-3448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0982FA09-49DF-8E40-9B0C-0529B84C1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670" y="3571518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056E5A-8F24-FF49-8D72-5088BC0ABFD7}"/>
                </a:ext>
              </a:extLst>
            </p:cNvPr>
            <p:cNvSpPr txBox="1"/>
            <p:nvPr/>
          </p:nvSpPr>
          <p:spPr>
            <a:xfrm>
              <a:off x="9506414" y="4146471"/>
              <a:ext cx="551987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E</a:t>
              </a:r>
              <a:r>
                <a:rPr kumimoji="1" lang="en-US" altLang="zh-CN" baseline="-25000" dirty="0"/>
                <a:t>1</a:t>
              </a:r>
              <a:endParaRPr kumimoji="1" lang="zh-CN" altLang="en-US" baseline="-25000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CC3FB618-9ED5-2B45-A55F-EC0513427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255" y="4601339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2E93AEF-17D3-D846-8237-28E6BE75F1D2}"/>
                    </a:ext>
                  </a:extLst>
                </p:cNvPr>
                <p:cNvSpPr txBox="1"/>
                <p:nvPr/>
              </p:nvSpPr>
              <p:spPr>
                <a:xfrm>
                  <a:off x="11052709" y="3209621"/>
                  <a:ext cx="4786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2E93AEF-17D3-D846-8237-28E6BE75F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709" y="3209621"/>
                  <a:ext cx="4786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897" r="-3448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0B252805-6D0A-BF48-AE63-41E44F583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87964" y="3578953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98E96E-ED79-F54B-8DA5-EF319358B69A}"/>
                </a:ext>
              </a:extLst>
            </p:cNvPr>
            <p:cNvSpPr txBox="1"/>
            <p:nvPr/>
          </p:nvSpPr>
          <p:spPr>
            <a:xfrm>
              <a:off x="11052709" y="4153906"/>
              <a:ext cx="551987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E</a:t>
              </a:r>
              <a:r>
                <a:rPr kumimoji="1" lang="en-US" altLang="zh-CN" baseline="-25000" dirty="0"/>
                <a:t>1</a:t>
              </a:r>
              <a:endParaRPr kumimoji="1" lang="zh-CN" altLang="en-US" baseline="-25000" dirty="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B4F4915-4D23-0F4E-9460-945D12D36C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5549" y="4608774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8C946D2-693C-7241-80FA-477B7EB17D40}"/>
                    </a:ext>
                  </a:extLst>
                </p:cNvPr>
                <p:cNvSpPr txBox="1"/>
                <p:nvPr/>
              </p:nvSpPr>
              <p:spPr>
                <a:xfrm>
                  <a:off x="11148349" y="5070439"/>
                  <a:ext cx="3816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8C946D2-693C-7241-80FA-477B7EB17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8349" y="5070439"/>
                  <a:ext cx="38164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167" r="-41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F77F1A7-6671-DF46-84BC-180B44881352}"/>
                    </a:ext>
                  </a:extLst>
                </p:cNvPr>
                <p:cNvSpPr txBox="1"/>
                <p:nvPr/>
              </p:nvSpPr>
              <p:spPr>
                <a:xfrm>
                  <a:off x="9594613" y="5070439"/>
                  <a:ext cx="3745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F77F1A7-6671-DF46-84BC-180B44881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613" y="5070439"/>
                  <a:ext cx="37454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696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3E5AFC1-56FA-4A1B-BFC9-9FFEF5651CEF}"/>
              </a:ext>
            </a:extLst>
          </p:cNvPr>
          <p:cNvSpPr/>
          <p:nvPr/>
        </p:nvSpPr>
        <p:spPr>
          <a:xfrm>
            <a:off x="5882172" y="1971450"/>
            <a:ext cx="2908490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关于</a:t>
            </a:r>
            <a:r>
              <a:rPr lang="zh-CN" altLang="en-US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差分值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的掩码！</a:t>
            </a:r>
          </a:p>
        </p:txBody>
      </p:sp>
    </p:spTree>
    <p:extLst>
      <p:ext uri="{BB962C8B-B14F-4D97-AF65-F5344CB8AC3E}">
        <p14:creationId xmlns:p14="http://schemas.microsoft.com/office/powerpoint/2010/main" val="16064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06B1B-4BB1-D541-AC10-3BD21223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线性分析举例</a:t>
            </a:r>
            <a:r>
              <a:rPr kumimoji="1" lang="en-US" altLang="zh-CN" dirty="0"/>
              <a:t>-crypto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1994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39100038-FDB8-E546-8773-FBBE01811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4814"/>
                <a:ext cx="4616780" cy="373158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3</a:t>
                </a:r>
                <a:r>
                  <a:rPr lang="zh-CN" altLang="en-US" dirty="0"/>
                  <a:t>轮</a:t>
                </a:r>
                <a:r>
                  <a:rPr lang="en-US" altLang="zh-CN" dirty="0"/>
                  <a:t>DES</a:t>
                </a:r>
                <a:r>
                  <a:rPr lang="zh-CN" altLang="en-US" dirty="0"/>
                  <a:t>的最优线性逼近式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0.195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头部添加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轮（截断）差分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39100038-FDB8-E546-8773-FBBE01811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4814"/>
                <a:ext cx="4616780" cy="3731586"/>
              </a:xfrm>
              <a:blipFill>
                <a:blip r:embed="rId3"/>
                <a:stretch>
                  <a:fillRect l="-1189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B0362-19D9-EC41-BCC9-2EAF1A83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DA0B04-FE26-E34F-857F-85637245E2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615"/>
          <a:stretch/>
        </p:blipFill>
        <p:spPr>
          <a:xfrm>
            <a:off x="5818951" y="3026527"/>
            <a:ext cx="3251897" cy="2867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CCE84F-2D28-B44F-8C9C-D63E8086E486}"/>
                  </a:ext>
                </a:extLst>
              </p:cNvPr>
              <p:cNvSpPr txBox="1"/>
              <p:nvPr/>
            </p:nvSpPr>
            <p:spPr>
              <a:xfrm>
                <a:off x="190411" y="2184033"/>
                <a:ext cx="5038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3,8,14,25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3,8,14,25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CCE84F-2D28-B44F-8C9C-D63E8086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1" y="2184033"/>
                <a:ext cx="5038367" cy="276999"/>
              </a:xfrm>
              <a:prstGeom prst="rect">
                <a:avLst/>
              </a:prstGeom>
              <a:blipFill>
                <a:blip r:embed="rId5"/>
                <a:stretch>
                  <a:fillRect l="-503" r="-2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C74F0AA1-7164-3643-9BAB-5C6811BA4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712" y="1433322"/>
            <a:ext cx="3313885" cy="177842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5626862-268B-CF40-9C92-44C8720D33A8}"/>
              </a:ext>
            </a:extLst>
          </p:cNvPr>
          <p:cNvCxnSpPr/>
          <p:nvPr/>
        </p:nvCxnSpPr>
        <p:spPr>
          <a:xfrm>
            <a:off x="6382512" y="3026527"/>
            <a:ext cx="1965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718D2D4A-E908-9F40-9909-98DBE0400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322" y="5698761"/>
            <a:ext cx="3515678" cy="22271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B45E41B-7384-DF40-A36D-51A038EC3C1E}"/>
              </a:ext>
            </a:extLst>
          </p:cNvPr>
          <p:cNvSpPr/>
          <p:nvPr/>
        </p:nvSpPr>
        <p:spPr>
          <a:xfrm>
            <a:off x="5696712" y="3026527"/>
            <a:ext cx="3313885" cy="18521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9116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2326E2-4167-B643-9F98-7D4F3B175B11}"/>
              </a:ext>
            </a:extLst>
          </p:cNvPr>
          <p:cNvGrpSpPr/>
          <p:nvPr/>
        </p:nvGrpSpPr>
        <p:grpSpPr>
          <a:xfrm>
            <a:off x="5543106" y="938754"/>
            <a:ext cx="3420300" cy="2506739"/>
            <a:chOff x="7390808" y="108672"/>
            <a:chExt cx="4560400" cy="334231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6E045CA-1F55-F94D-A65A-521516B77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772"/>
            <a:stretch/>
          </p:blipFill>
          <p:spPr>
            <a:xfrm>
              <a:off x="7390808" y="108672"/>
              <a:ext cx="4560400" cy="2821618"/>
            </a:xfrm>
            <a:prstGeom prst="rect">
              <a:avLst/>
            </a:prstGeom>
          </p:spPr>
        </p:pic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1D4B94F-2FB2-9543-B887-ED56A6D8ED63}"/>
                </a:ext>
              </a:extLst>
            </p:cNvPr>
            <p:cNvGrpSpPr/>
            <p:nvPr/>
          </p:nvGrpSpPr>
          <p:grpSpPr>
            <a:xfrm>
              <a:off x="8368284" y="1194841"/>
              <a:ext cx="2313390" cy="2256149"/>
              <a:chOff x="8368284" y="1194841"/>
              <a:chExt cx="2313390" cy="2256149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4D3DE9CF-C36D-0A49-B304-151418AFD3CC}"/>
                  </a:ext>
                </a:extLst>
              </p:cNvPr>
              <p:cNvGrpSpPr/>
              <p:nvPr/>
            </p:nvGrpSpPr>
            <p:grpSpPr>
              <a:xfrm>
                <a:off x="8368284" y="1194841"/>
                <a:ext cx="921258" cy="1051281"/>
                <a:chOff x="8368284" y="1194841"/>
                <a:chExt cx="921258" cy="1051281"/>
              </a:xfrm>
            </p:grpSpPr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935BB5D5-4248-CE42-972D-163A2BFC9D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8284" y="1954022"/>
                  <a:ext cx="381000" cy="29210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1F55D9CD-FF52-3A45-A0EE-BE55A4BC8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22842" y="1194841"/>
                  <a:ext cx="266700" cy="30480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</p:grpSp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D2E47FC5-E096-6B44-BB1B-1706DF307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1466" y="3082898"/>
                <a:ext cx="266700" cy="304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D1DAA325-9F14-9E44-93D7-AF0E15B9A8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9874" y="3146190"/>
                <a:ext cx="431800" cy="30480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49F79D5A-1ED3-6F43-88C5-663A93D8D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4816" y="2714390"/>
                <a:ext cx="1733508" cy="431800"/>
              </a:xfrm>
              <a:prstGeom prst="rect">
                <a:avLst/>
              </a:prstGeom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230AE4F-9D5F-4B4F-A1DF-F4F2DA83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2DFD8E-5F72-B448-AD62-B4DD6D36DD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57850"/>
                <a:ext cx="5512212" cy="4050792"/>
              </a:xfrm>
            </p:spPr>
            <p:txBody>
              <a:bodyPr/>
              <a:lstStyle/>
              <a:p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轮的截断差分，头部差分有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种可能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kumimoji="1"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只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kumimoji="1" lang="zh-CN" altLang="en-US" dirty="0"/>
                  <a:t>第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比特或第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比特差分非零</a:t>
                </a:r>
                <a:endParaRPr kumimoji="1" lang="en-US" altLang="zh-CN" dirty="0"/>
              </a:p>
              <a:p>
                <a:r>
                  <a:rPr lang="zh-CN" altLang="en-US" dirty="0"/>
                  <a:t>保证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轮之后的中间状态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处，线性特征相关的比特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3,8,14,25</m:t>
                        </m:r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[17]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差分以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概率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/>
                  <a:t>取</a:t>
                </a:r>
                <a:r>
                  <a:rPr lang="en-US" altLang="zh-CN" dirty="0"/>
                  <a:t>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2DFD8E-5F72-B448-AD62-B4DD6D36D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57850"/>
                <a:ext cx="5512212" cy="4050792"/>
              </a:xfrm>
              <a:blipFill>
                <a:blip r:embed="rId7"/>
                <a:stretch>
                  <a:fillRect l="-996" t="-2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F4DE7A-C95D-7C43-A1FF-C765BB3F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E567E331-9BF4-154A-871B-5CCD29958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2"/>
          <a:stretch/>
        </p:blipFill>
        <p:spPr bwMode="auto">
          <a:xfrm>
            <a:off x="685801" y="3332009"/>
            <a:ext cx="2554880" cy="321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925596B-0BEA-BC42-9072-282E86F7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99964"/>
              </p:ext>
            </p:extLst>
          </p:nvPr>
        </p:nvGraphicFramePr>
        <p:xfrm>
          <a:off x="3199956" y="4126505"/>
          <a:ext cx="2343150" cy="2537676"/>
        </p:xfrm>
        <a:graphic>
          <a:graphicData uri="http://schemas.openxmlformats.org/drawingml/2006/table">
            <a:tbl>
              <a:tblPr/>
              <a:tblGrid>
                <a:gridCol w="390525">
                  <a:extLst>
                    <a:ext uri="{9D8B030D-6E8A-4147-A177-3AD203B41FA5}">
                      <a16:colId xmlns:a16="http://schemas.microsoft.com/office/drawing/2014/main" val="175692367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611762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92210473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95275658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76408254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168976798"/>
                    </a:ext>
                  </a:extLst>
                </a:gridCol>
              </a:tblGrid>
              <a:tr h="274373"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400" b="1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54804"/>
                  </a:ext>
                </a:extLst>
              </a:tr>
              <a:tr h="274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73065"/>
                  </a:ext>
                </a:extLst>
              </a:tr>
              <a:tr h="274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91488"/>
                  </a:ext>
                </a:extLst>
              </a:tr>
              <a:tr h="274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372"/>
                  </a:ext>
                </a:extLst>
              </a:tr>
              <a:tr h="274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84679"/>
                  </a:ext>
                </a:extLst>
              </a:tr>
              <a:tr h="274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000614"/>
                  </a:ext>
                </a:extLst>
              </a:tr>
              <a:tr h="274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668864"/>
                  </a:ext>
                </a:extLst>
              </a:tr>
              <a:tr h="274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30830"/>
                  </a:ext>
                </a:extLst>
              </a:tr>
              <a:tr h="274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2" marB="343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9166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395E792-6404-D443-BA40-DB2B99B0A2AD}"/>
              </a:ext>
            </a:extLst>
          </p:cNvPr>
          <p:cNvSpPr/>
          <p:nvPr/>
        </p:nvSpPr>
        <p:spPr>
          <a:xfrm>
            <a:off x="3662812" y="4373299"/>
            <a:ext cx="1458162" cy="2222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3543EDE-A4DD-C44B-B07D-5BDAD42087CF}"/>
              </a:ext>
            </a:extLst>
          </p:cNvPr>
          <p:cNvSpPr/>
          <p:nvPr/>
        </p:nvSpPr>
        <p:spPr>
          <a:xfrm>
            <a:off x="786384" y="5009093"/>
            <a:ext cx="228600" cy="25124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E548B8C-476E-1B4D-98DB-27ADF2051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20286"/>
              </p:ext>
            </p:extLst>
          </p:nvPr>
        </p:nvGraphicFramePr>
        <p:xfrm>
          <a:off x="6198012" y="4239372"/>
          <a:ext cx="1926432" cy="236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300" i="1" baseline="0" dirty="0"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lang="zh-CN" altLang="en-US" sz="1300" i="1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29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lang="zh-CN" altLang="en-US" sz="1300" baseline="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lang="zh-CN" altLang="en-US" sz="1300" baseline="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lang="zh-CN" altLang="en-US" sz="1300" baseline="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lang="zh-CN" altLang="en-US" sz="1300" baseline="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aseline="0" dirty="0"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  <a:endParaRPr lang="zh-CN" altLang="en-US" sz="13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4214" marR="64214" marT="32099" marB="3209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F3E8C462-EABE-4EEB-8C65-0584E8C11CC2}"/>
              </a:ext>
            </a:extLst>
          </p:cNvPr>
          <p:cNvSpPr/>
          <p:nvPr/>
        </p:nvSpPr>
        <p:spPr>
          <a:xfrm>
            <a:off x="6431622" y="3169424"/>
            <a:ext cx="157963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9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2CAB5-F532-8B4F-8260-F816848F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线性分析举例</a:t>
            </a:r>
            <a:r>
              <a:rPr kumimoji="1" lang="en-US" altLang="zh-CN" dirty="0"/>
              <a:t>-6</a:t>
            </a:r>
            <a:r>
              <a:rPr kumimoji="1" lang="zh-CN" altLang="en-US" dirty="0"/>
              <a:t>轮区分器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22EA5-4726-6146-B74A-AB62CDE32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6</a:t>
                </a:r>
                <a:r>
                  <a:rPr kumimoji="1" lang="zh-CN" altLang="en-US" dirty="0"/>
                  <a:t>轮</a:t>
                </a:r>
                <a:r>
                  <a:rPr kumimoji="1" lang="en-US" altLang="zh-CN" dirty="0"/>
                  <a:t>DES</a:t>
                </a:r>
                <a:r>
                  <a:rPr kumimoji="1" lang="zh-CN" altLang="en-US" dirty="0"/>
                  <a:t>的区分器：</a:t>
                </a:r>
                <a:r>
                  <a:rPr kumimoji="1" lang="en-US" altLang="zh-CN" dirty="0"/>
                  <a:t>3+3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若明文对满足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，则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选择明文攻击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明文量与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成正比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22EA5-4726-6146-B74A-AB62CDE32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6" t="-2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4A974-B9B3-6F45-B47C-6D96F98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8515B5-1215-1843-8C95-A0926A4B15DA}"/>
                  </a:ext>
                </a:extLst>
              </p:cNvPr>
              <p:cNvSpPr txBox="1"/>
              <p:nvPr/>
            </p:nvSpPr>
            <p:spPr>
              <a:xfrm>
                <a:off x="6718331" y="1804994"/>
                <a:ext cx="353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8515B5-1215-1843-8C95-A0926A4B1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31" y="1804994"/>
                <a:ext cx="353687" cy="276999"/>
              </a:xfrm>
              <a:prstGeom prst="rect">
                <a:avLst/>
              </a:prstGeom>
              <a:blipFill>
                <a:blip r:embed="rId4"/>
                <a:stretch>
                  <a:fillRect l="-689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BB4541D-086F-2840-A02C-69399FFEED9E}"/>
              </a:ext>
            </a:extLst>
          </p:cNvPr>
          <p:cNvCxnSpPr>
            <a:cxnSpLocks/>
          </p:cNvCxnSpPr>
          <p:nvPr/>
        </p:nvCxnSpPr>
        <p:spPr>
          <a:xfrm flipH="1">
            <a:off x="6894773" y="2081993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9078001-4933-8A4C-A804-811C3161025E}"/>
              </a:ext>
            </a:extLst>
          </p:cNvPr>
          <p:cNvSpPr txBox="1"/>
          <p:nvPr/>
        </p:nvSpPr>
        <p:spPr>
          <a:xfrm>
            <a:off x="6718330" y="2513207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54DC330-257D-6A4F-863D-2F46D127287F}"/>
              </a:ext>
            </a:extLst>
          </p:cNvPr>
          <p:cNvCxnSpPr>
            <a:cxnSpLocks/>
          </p:cNvCxnSpPr>
          <p:nvPr/>
        </p:nvCxnSpPr>
        <p:spPr>
          <a:xfrm flipH="1">
            <a:off x="6907962" y="2854359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5CE8F3-9D0B-9F4B-B9F3-744FD990174B}"/>
                  </a:ext>
                </a:extLst>
              </p:cNvPr>
              <p:cNvSpPr txBox="1"/>
              <p:nvPr/>
            </p:nvSpPr>
            <p:spPr>
              <a:xfrm>
                <a:off x="6790062" y="3200608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5CE8F3-9D0B-9F4B-B9F3-744FD9901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62" y="3200608"/>
                <a:ext cx="280911" cy="276999"/>
              </a:xfrm>
              <a:prstGeom prst="rect">
                <a:avLst/>
              </a:prstGeom>
              <a:blipFill>
                <a:blip r:embed="rId5"/>
                <a:stretch>
                  <a:fillRect l="-869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D5D5DC2-8E27-D349-BDC8-36098B75376C}"/>
              </a:ext>
            </a:extLst>
          </p:cNvPr>
          <p:cNvCxnSpPr>
            <a:cxnSpLocks/>
          </p:cNvCxnSpPr>
          <p:nvPr/>
        </p:nvCxnSpPr>
        <p:spPr>
          <a:xfrm flipH="1">
            <a:off x="6894773" y="345940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C5187E1-A64E-274F-8B09-B5122546A28D}"/>
              </a:ext>
            </a:extLst>
          </p:cNvPr>
          <p:cNvSpPr txBox="1"/>
          <p:nvPr/>
        </p:nvSpPr>
        <p:spPr>
          <a:xfrm>
            <a:off x="6718330" y="3890615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2FD4504-AC53-4E48-B1F0-0EC969EE2C6E}"/>
              </a:ext>
            </a:extLst>
          </p:cNvPr>
          <p:cNvCxnSpPr>
            <a:cxnSpLocks/>
          </p:cNvCxnSpPr>
          <p:nvPr/>
        </p:nvCxnSpPr>
        <p:spPr>
          <a:xfrm flipH="1">
            <a:off x="6907962" y="4243492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662F099-F6C4-C749-A417-9CFA1508124F}"/>
                  </a:ext>
                </a:extLst>
              </p:cNvPr>
              <p:cNvSpPr txBox="1"/>
              <p:nvPr/>
            </p:nvSpPr>
            <p:spPr>
              <a:xfrm>
                <a:off x="6790061" y="4589741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662F099-F6C4-C749-A417-9CFA1508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61" y="4589741"/>
                <a:ext cx="282578" cy="276999"/>
              </a:xfrm>
              <a:prstGeom prst="rect">
                <a:avLst/>
              </a:prstGeom>
              <a:blipFill>
                <a:blip r:embed="rId6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57FC128C-64B8-8140-A917-9AA5B0AA68C8}"/>
              </a:ext>
            </a:extLst>
          </p:cNvPr>
          <p:cNvGrpSpPr/>
          <p:nvPr/>
        </p:nvGrpSpPr>
        <p:grpSpPr>
          <a:xfrm>
            <a:off x="7878051" y="1810570"/>
            <a:ext cx="413990" cy="3061746"/>
            <a:chOff x="10517453" y="1271093"/>
            <a:chExt cx="551986" cy="4082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51857C6-FD6E-314D-B2DB-C3076458B899}"/>
                    </a:ext>
                  </a:extLst>
                </p:cNvPr>
                <p:cNvSpPr txBox="1"/>
                <p:nvPr/>
              </p:nvSpPr>
              <p:spPr>
                <a:xfrm>
                  <a:off x="10517453" y="1271093"/>
                  <a:ext cx="4786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51857C6-FD6E-314D-B2DB-C3076458B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7453" y="1271093"/>
                  <a:ext cx="47867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667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0255119D-85F2-3F4B-AD8E-029D22F6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709" y="1640425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A92EE72-9F13-F24E-80A6-9820F9DA0D83}"/>
                </a:ext>
              </a:extLst>
            </p:cNvPr>
            <p:cNvSpPr txBox="1"/>
            <p:nvPr/>
          </p:nvSpPr>
          <p:spPr>
            <a:xfrm>
              <a:off x="10517453" y="2215378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E</a:t>
              </a:r>
              <a:r>
                <a:rPr kumimoji="1" lang="en-US" altLang="zh-CN" baseline="-25000" dirty="0"/>
                <a:t>1</a:t>
              </a:r>
              <a:endParaRPr kumimoji="1" lang="zh-CN" altLang="en-US" baseline="-25000" dirty="0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17C1807A-3D96-FF4A-8748-F5F24256A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0294" y="2670246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D98F32B-434C-404C-91B6-D57F7C006B72}"/>
                    </a:ext>
                  </a:extLst>
                </p:cNvPr>
                <p:cNvSpPr txBox="1"/>
                <p:nvPr/>
              </p:nvSpPr>
              <p:spPr>
                <a:xfrm>
                  <a:off x="10613094" y="3131910"/>
                  <a:ext cx="3816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D98F32B-434C-404C-91B6-D57F7C006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094" y="3131910"/>
                  <a:ext cx="38164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333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6694B827-BDD9-F746-83B9-C5AA64036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709" y="3476968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C552342-7FBD-9349-AAA3-76902E7D5687}"/>
                </a:ext>
              </a:extLst>
            </p:cNvPr>
            <p:cNvSpPr txBox="1"/>
            <p:nvPr/>
          </p:nvSpPr>
          <p:spPr>
            <a:xfrm>
              <a:off x="10517453" y="4051921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E</a:t>
              </a:r>
              <a:r>
                <a:rPr kumimoji="1" lang="en-US" altLang="zh-CN" baseline="-25000" dirty="0"/>
                <a:t>2</a:t>
              </a:r>
              <a:endParaRPr kumimoji="1" lang="zh-CN" altLang="en-US" baseline="-250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D55357CF-3079-5348-A8ED-BA6EA3225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0294" y="4522424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E937573-ABC7-124A-B52A-5A4FB1F4EF5E}"/>
                    </a:ext>
                  </a:extLst>
                </p:cNvPr>
                <p:cNvSpPr txBox="1"/>
                <p:nvPr/>
              </p:nvSpPr>
              <p:spPr>
                <a:xfrm>
                  <a:off x="10613094" y="4984089"/>
                  <a:ext cx="3838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E937573-ABC7-124A-B52A-5A4FB1F4E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094" y="4984089"/>
                  <a:ext cx="38386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1C34E4-5E5B-5D4F-8CCC-2443B6E35B0E}"/>
              </a:ext>
            </a:extLst>
          </p:cNvPr>
          <p:cNvGrpSpPr/>
          <p:nvPr/>
        </p:nvGrpSpPr>
        <p:grpSpPr>
          <a:xfrm>
            <a:off x="7072018" y="1663984"/>
            <a:ext cx="806033" cy="285085"/>
            <a:chOff x="9429357" y="1075647"/>
            <a:chExt cx="1074711" cy="380113"/>
          </a:xfrm>
        </p:grpSpPr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88CF7CC3-0152-C54D-8932-55E0FB0B8D60}"/>
                </a:ext>
              </a:extLst>
            </p:cNvPr>
            <p:cNvCxnSpPr>
              <a:stCxn id="6" idx="3"/>
              <a:endCxn id="16" idx="1"/>
            </p:cNvCxnSpPr>
            <p:nvPr/>
          </p:nvCxnSpPr>
          <p:spPr>
            <a:xfrm>
              <a:off x="9429357" y="1448325"/>
              <a:ext cx="1074711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8BEA664-8A1C-F84B-9D82-78A4CA05927E}"/>
                    </a:ext>
                  </a:extLst>
                </p:cNvPr>
                <p:cNvSpPr txBox="1"/>
                <p:nvPr/>
              </p:nvSpPr>
              <p:spPr>
                <a:xfrm>
                  <a:off x="9764664" y="1075647"/>
                  <a:ext cx="501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8BEA664-8A1C-F84B-9D82-78A4CA059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4664" y="1075647"/>
                  <a:ext cx="50176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3333" r="-333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CDA1C54-C86E-5C49-9E6F-2D4E8F4FDDE9}"/>
              </a:ext>
            </a:extLst>
          </p:cNvPr>
          <p:cNvGrpSpPr/>
          <p:nvPr/>
        </p:nvGrpSpPr>
        <p:grpSpPr>
          <a:xfrm>
            <a:off x="7107849" y="3106446"/>
            <a:ext cx="806836" cy="423001"/>
            <a:chOff x="10025771" y="2998927"/>
            <a:chExt cx="1075781" cy="564001"/>
          </a:xfrm>
        </p:grpSpPr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7E2BF224-BE16-4644-B125-C05684C5DA84}"/>
                </a:ext>
              </a:extLst>
            </p:cNvPr>
            <p:cNvCxnSpPr/>
            <p:nvPr/>
          </p:nvCxnSpPr>
          <p:spPr>
            <a:xfrm>
              <a:off x="10025771" y="3368259"/>
              <a:ext cx="1075781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4BB9EC4-D4CB-9D45-8340-062AB81B7F73}"/>
                    </a:ext>
                  </a:extLst>
                </p:cNvPr>
                <p:cNvSpPr txBox="1"/>
                <p:nvPr/>
              </p:nvSpPr>
              <p:spPr>
                <a:xfrm>
                  <a:off x="10348100" y="2998927"/>
                  <a:ext cx="655650" cy="564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eqArr>
                              <m:eqArr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e/>
                            </m:eqAr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4BB9EC4-D4CB-9D45-8340-062AB81B7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8100" y="2998927"/>
                  <a:ext cx="655650" cy="564001"/>
                </a:xfrm>
                <a:prstGeom prst="rect">
                  <a:avLst/>
                </a:prstGeom>
                <a:blipFill>
                  <a:blip r:embed="rId11"/>
                  <a:stretch>
                    <a:fillRect l="-7692" r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F63030-F710-E64D-8820-690EABCA5743}"/>
              </a:ext>
            </a:extLst>
          </p:cNvPr>
          <p:cNvGrpSpPr/>
          <p:nvPr/>
        </p:nvGrpSpPr>
        <p:grpSpPr>
          <a:xfrm>
            <a:off x="6403140" y="3167005"/>
            <a:ext cx="301881" cy="1705311"/>
            <a:chOff x="9086170" y="3079674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6B315DC-7AF4-3D48-8A8F-F753ADA8D926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6B315DC-7AF4-3D48-8A8F-F753ADA8D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083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862752C-6B73-B046-A957-282BC476795C}"/>
                    </a:ext>
                  </a:extLst>
                </p:cNvPr>
                <p:cNvSpPr txBox="1"/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862752C-6B73-B046-A957-282BC4767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0833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8DB54958-7453-9548-B819-6823EE6F780C}"/>
                </a:ext>
              </a:extLst>
            </p:cNvPr>
            <p:cNvCxnSpPr>
              <a:endCxn id="33" idx="0"/>
            </p:cNvCxnSpPr>
            <p:nvPr/>
          </p:nvCxnSpPr>
          <p:spPr>
            <a:xfrm flipH="1">
              <a:off x="9284473" y="3449006"/>
              <a:ext cx="28283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8A2E988-9C40-3846-9424-CDFD38F2185F}"/>
              </a:ext>
            </a:extLst>
          </p:cNvPr>
          <p:cNvGrpSpPr/>
          <p:nvPr/>
        </p:nvGrpSpPr>
        <p:grpSpPr>
          <a:xfrm>
            <a:off x="8266007" y="3161429"/>
            <a:ext cx="301881" cy="1705311"/>
            <a:chOff x="11569996" y="3072239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890F6A9-33FE-E34B-9A27-7E6735B6A232}"/>
                    </a:ext>
                  </a:extLst>
                </p:cNvPr>
                <p:cNvSpPr txBox="1"/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890F6A9-33FE-E34B-9A27-7E6735B6A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5385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227D713-9832-ED4A-8C42-DC590766DFD4}"/>
                    </a:ext>
                  </a:extLst>
                </p:cNvPr>
                <p:cNvSpPr txBox="1"/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227D713-9832-ED4A-8C42-DC590766D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6667"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734305BA-29DF-D34D-8D24-306F156CACB1}"/>
                </a:ext>
              </a:extLst>
            </p:cNvPr>
            <p:cNvCxnSpPr>
              <a:endCxn id="37" idx="0"/>
            </p:cNvCxnSpPr>
            <p:nvPr/>
          </p:nvCxnSpPr>
          <p:spPr>
            <a:xfrm flipH="1">
              <a:off x="11755175" y="3441571"/>
              <a:ext cx="41407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51FF13F1-F29A-304C-AB0C-BA93E0333E3B}"/>
              </a:ext>
            </a:extLst>
          </p:cNvPr>
          <p:cNvSpPr/>
          <p:nvPr/>
        </p:nvSpPr>
        <p:spPr>
          <a:xfrm>
            <a:off x="6249005" y="3045081"/>
            <a:ext cx="2503449" cy="186560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803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117D-2DCB-2F43-8AB4-7DDD78C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线性分析举例</a:t>
            </a:r>
            <a:r>
              <a:rPr kumimoji="1" lang="en-US" altLang="zh-CN" dirty="0"/>
              <a:t>-7</a:t>
            </a:r>
            <a:r>
              <a:rPr kumimoji="1" lang="zh-CN" altLang="en-US" dirty="0"/>
              <a:t>轮的密钥恢复攻击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B3F3C2-481C-774F-83F9-8BF9FE6B5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只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与密文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有关的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线性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逼近式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0.195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3,8,14,2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3,8,14,25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0.195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0.076</m:t>
                      </m:r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密钥恢复攻击？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采样？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算法</a:t>
                </a:r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B3F3C2-481C-774F-83F9-8BF9FE6B5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9" t="-2560" b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F8CF5-D935-8945-B320-57B2E3F9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16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82A6D9-97B2-1F4F-919A-75B4CB17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632" y="3841687"/>
            <a:ext cx="5306568" cy="2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FB00-E71D-8248-AD39-DC1DB857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线性分析的概率模型</a:t>
            </a:r>
            <a:r>
              <a:rPr kumimoji="1" lang="en-US" altLang="zh-CN" dirty="0"/>
              <a:t>-crypto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1994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303A9-3011-1D40-9EAF-A412553F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借助差分</a:t>
            </a:r>
            <a:r>
              <a:rPr kumimoji="1" lang="zh-CN" altLang="en-US" dirty="0"/>
              <a:t>拉长线性区分器</a:t>
            </a:r>
            <a:endParaRPr kumimoji="1" lang="en-US" altLang="zh-CN" dirty="0"/>
          </a:p>
          <a:p>
            <a:r>
              <a:rPr kumimoji="1" lang="zh-CN" altLang="en-US" dirty="0"/>
              <a:t>将高概率但</a:t>
            </a:r>
            <a:r>
              <a:rPr kumimoji="1" lang="zh-CN" altLang="en-US" dirty="0">
                <a:solidFill>
                  <a:srgbClr val="C00000"/>
                </a:solidFill>
              </a:rPr>
              <a:t>短</a:t>
            </a:r>
            <a:r>
              <a:rPr kumimoji="1" lang="zh-CN" altLang="en-US" dirty="0"/>
              <a:t>轮数的差分放在线性壳的</a:t>
            </a:r>
            <a:r>
              <a:rPr kumimoji="1" lang="zh-CN" altLang="en-US" dirty="0">
                <a:solidFill>
                  <a:srgbClr val="C00000"/>
                </a:solidFill>
              </a:rPr>
              <a:t>头部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8830DA-8DB5-F04D-A678-BD5153F0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C37F377-4676-E44F-8498-C4B8033BB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835" y="2191916"/>
                <a:ext cx="6004372" cy="40808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⨁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kumimoji="1" lang="en-US" altLang="zh-CN" b="0" smtClean="0">
                                <a:solidFill>
                                  <a:srgbClr val="C00000"/>
                                </a:solidFill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kumimoji="1" lang="en-US" altLang="zh-CN" i="1" dirty="0">
                                <a:solidFill>
                                  <a:srgbClr val="C00000"/>
                                </a:solidFill>
                                <a:latin typeface="宋体" panose="02010600030101010101" pitchFamily="2" charset="-122"/>
                                <a:ea typeface="宋体" panose="02010600030101010101" pitchFamily="2" charset="-122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eqArr>
                      </m:e>
                    </m:d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kumimoji="1"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堆积引理</a:t>
                </a:r>
                <a:endParaRPr kumimoji="1"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？</a:t>
                </a:r>
                <a:endParaRPr kumimoji="1"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kumimoji="1"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kumimoji="1"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kumimoji="1"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C37F377-4676-E44F-8498-C4B8033BB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35" y="2191916"/>
                <a:ext cx="6004372" cy="4080869"/>
              </a:xfrm>
              <a:prstGeom prst="rect">
                <a:avLst/>
              </a:prstGeom>
              <a:blipFill>
                <a:blip r:embed="rId2"/>
                <a:stretch>
                  <a:fillRect l="-914" t="-1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54172C-E018-4B4B-BA6C-B14A1BA6DCC8}"/>
                  </a:ext>
                </a:extLst>
              </p:cNvPr>
              <p:cNvSpPr txBox="1"/>
              <p:nvPr/>
            </p:nvSpPr>
            <p:spPr>
              <a:xfrm>
                <a:off x="6718331" y="1804994"/>
                <a:ext cx="353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54172C-E018-4B4B-BA6C-B14A1BA6D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31" y="1804994"/>
                <a:ext cx="353687" cy="276999"/>
              </a:xfrm>
              <a:prstGeom prst="rect">
                <a:avLst/>
              </a:prstGeom>
              <a:blipFill>
                <a:blip r:embed="rId3"/>
                <a:stretch>
                  <a:fillRect l="-689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F9A3B04-4E77-4D40-ADF0-257D4367CC2B}"/>
              </a:ext>
            </a:extLst>
          </p:cNvPr>
          <p:cNvCxnSpPr>
            <a:cxnSpLocks/>
          </p:cNvCxnSpPr>
          <p:nvPr/>
        </p:nvCxnSpPr>
        <p:spPr>
          <a:xfrm flipH="1">
            <a:off x="6894773" y="2081993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B3680E-D4B4-134B-B7CC-5F2BA6F3BEBC}"/>
              </a:ext>
            </a:extLst>
          </p:cNvPr>
          <p:cNvSpPr txBox="1"/>
          <p:nvPr/>
        </p:nvSpPr>
        <p:spPr>
          <a:xfrm>
            <a:off x="6718330" y="2513207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D92CC10-8D3E-8A4D-8CAE-82FDA5462CC4}"/>
              </a:ext>
            </a:extLst>
          </p:cNvPr>
          <p:cNvCxnSpPr>
            <a:cxnSpLocks/>
          </p:cNvCxnSpPr>
          <p:nvPr/>
        </p:nvCxnSpPr>
        <p:spPr>
          <a:xfrm flipH="1">
            <a:off x="6907962" y="2854359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3EFAB36-1521-ED40-973E-5B5D3E98907D}"/>
                  </a:ext>
                </a:extLst>
              </p:cNvPr>
              <p:cNvSpPr txBox="1"/>
              <p:nvPr/>
            </p:nvSpPr>
            <p:spPr>
              <a:xfrm>
                <a:off x="6790062" y="3200608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3EFAB36-1521-ED40-973E-5B5D3E98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62" y="3200608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869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FB8315E-AF1F-5043-9C98-03322D8691B1}"/>
              </a:ext>
            </a:extLst>
          </p:cNvPr>
          <p:cNvCxnSpPr>
            <a:cxnSpLocks/>
          </p:cNvCxnSpPr>
          <p:nvPr/>
        </p:nvCxnSpPr>
        <p:spPr>
          <a:xfrm flipH="1">
            <a:off x="6894773" y="345940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4017491-385B-834F-99F5-4184C4B34325}"/>
              </a:ext>
            </a:extLst>
          </p:cNvPr>
          <p:cNvSpPr txBox="1"/>
          <p:nvPr/>
        </p:nvSpPr>
        <p:spPr>
          <a:xfrm>
            <a:off x="6718330" y="3890615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4078E80-EDAA-6749-B9A3-B224D3A7E1D6}"/>
              </a:ext>
            </a:extLst>
          </p:cNvPr>
          <p:cNvCxnSpPr>
            <a:cxnSpLocks/>
          </p:cNvCxnSpPr>
          <p:nvPr/>
        </p:nvCxnSpPr>
        <p:spPr>
          <a:xfrm flipH="1">
            <a:off x="6907962" y="4243492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692EE0-3537-1A4A-BE10-F2213ED55F8E}"/>
                  </a:ext>
                </a:extLst>
              </p:cNvPr>
              <p:cNvSpPr txBox="1"/>
              <p:nvPr/>
            </p:nvSpPr>
            <p:spPr>
              <a:xfrm>
                <a:off x="6790061" y="4589741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692EE0-3537-1A4A-BE10-F2213ED55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61" y="4589741"/>
                <a:ext cx="282578" cy="276999"/>
              </a:xfrm>
              <a:prstGeom prst="rect">
                <a:avLst/>
              </a:prstGeom>
              <a:blipFill>
                <a:blip r:embed="rId5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82C3CD-77E5-EF45-B2C5-4CD028137554}"/>
              </a:ext>
            </a:extLst>
          </p:cNvPr>
          <p:cNvGrpSpPr/>
          <p:nvPr/>
        </p:nvGrpSpPr>
        <p:grpSpPr>
          <a:xfrm>
            <a:off x="7878051" y="1810570"/>
            <a:ext cx="413990" cy="3061746"/>
            <a:chOff x="10517453" y="1271093"/>
            <a:chExt cx="551986" cy="4082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6CA92F-7A52-EF41-9108-ADA723A05344}"/>
                    </a:ext>
                  </a:extLst>
                </p:cNvPr>
                <p:cNvSpPr txBox="1"/>
                <p:nvPr/>
              </p:nvSpPr>
              <p:spPr>
                <a:xfrm>
                  <a:off x="10517453" y="1271093"/>
                  <a:ext cx="4786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51857C6-FD6E-314D-B2DB-C3076458B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7453" y="1271093"/>
                  <a:ext cx="47867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667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4D0D9B15-EEFD-D84C-A40C-9369E74D0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709" y="1640425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44AC89E-D885-C748-803E-4A8E23E911D7}"/>
                </a:ext>
              </a:extLst>
            </p:cNvPr>
            <p:cNvSpPr txBox="1"/>
            <p:nvPr/>
          </p:nvSpPr>
          <p:spPr>
            <a:xfrm>
              <a:off x="10517453" y="2215378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E</a:t>
              </a:r>
              <a:r>
                <a:rPr kumimoji="1" lang="en-US" altLang="zh-CN" baseline="-25000" dirty="0"/>
                <a:t>1</a:t>
              </a:r>
              <a:endParaRPr kumimoji="1" lang="zh-CN" altLang="en-US" baseline="-25000" dirty="0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324141A7-C209-F94E-A54A-6989072FA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0294" y="2670246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B80DA4C-ACA7-2344-836D-A72EA3DDA2EE}"/>
                    </a:ext>
                  </a:extLst>
                </p:cNvPr>
                <p:cNvSpPr txBox="1"/>
                <p:nvPr/>
              </p:nvSpPr>
              <p:spPr>
                <a:xfrm>
                  <a:off x="10613094" y="3131910"/>
                  <a:ext cx="3816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D98F32B-434C-404C-91B6-D57F7C006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094" y="3131910"/>
                  <a:ext cx="38164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333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AD83F66-0BBD-7B45-BD7B-C9C4EF423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709" y="3476968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49808B1-25DB-2A40-8C48-DCFC03278E67}"/>
                </a:ext>
              </a:extLst>
            </p:cNvPr>
            <p:cNvSpPr txBox="1"/>
            <p:nvPr/>
          </p:nvSpPr>
          <p:spPr>
            <a:xfrm>
              <a:off x="10517453" y="4051921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E</a:t>
              </a:r>
              <a:r>
                <a:rPr kumimoji="1" lang="en-US" altLang="zh-CN" baseline="-25000" dirty="0"/>
                <a:t>2</a:t>
              </a:r>
              <a:endParaRPr kumimoji="1" lang="zh-CN" altLang="en-US" baseline="-250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75994239-EE72-4644-A7B3-64C6F525D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0294" y="4522424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11D8C07-15B4-744E-939F-7D037D09AC17}"/>
                    </a:ext>
                  </a:extLst>
                </p:cNvPr>
                <p:cNvSpPr txBox="1"/>
                <p:nvPr/>
              </p:nvSpPr>
              <p:spPr>
                <a:xfrm>
                  <a:off x="10613094" y="4984089"/>
                  <a:ext cx="3838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E937573-ABC7-124A-B52A-5A4FB1F4E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094" y="4984089"/>
                  <a:ext cx="38386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6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52AD009-42CC-AA43-AC17-4598A2FBB832}"/>
              </a:ext>
            </a:extLst>
          </p:cNvPr>
          <p:cNvGrpSpPr/>
          <p:nvPr/>
        </p:nvGrpSpPr>
        <p:grpSpPr>
          <a:xfrm>
            <a:off x="7072018" y="1663984"/>
            <a:ext cx="806033" cy="285085"/>
            <a:chOff x="9429357" y="1075647"/>
            <a:chExt cx="1074711" cy="380113"/>
          </a:xfrm>
        </p:grpSpPr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9E94AE59-D7E9-A846-8193-5B38E3B14552}"/>
                </a:ext>
              </a:extLst>
            </p:cNvPr>
            <p:cNvCxnSpPr>
              <a:stCxn id="6" idx="3"/>
              <a:endCxn id="16" idx="1"/>
            </p:cNvCxnSpPr>
            <p:nvPr/>
          </p:nvCxnSpPr>
          <p:spPr>
            <a:xfrm>
              <a:off x="9429357" y="1448325"/>
              <a:ext cx="1074711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DF128DDC-7B52-D942-B812-9A35A828114B}"/>
                    </a:ext>
                  </a:extLst>
                </p:cNvPr>
                <p:cNvSpPr txBox="1"/>
                <p:nvPr/>
              </p:nvSpPr>
              <p:spPr>
                <a:xfrm>
                  <a:off x="9764664" y="1075647"/>
                  <a:ext cx="501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8BEA664-8A1C-F84B-9D82-78A4CA059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4664" y="1075647"/>
                  <a:ext cx="50176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3333" r="-333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97421F0-B39F-274E-8B4D-8C49E581C27B}"/>
              </a:ext>
            </a:extLst>
          </p:cNvPr>
          <p:cNvGrpSpPr/>
          <p:nvPr/>
        </p:nvGrpSpPr>
        <p:grpSpPr>
          <a:xfrm>
            <a:off x="7107849" y="3106446"/>
            <a:ext cx="806836" cy="423001"/>
            <a:chOff x="10025771" y="2998927"/>
            <a:chExt cx="1075781" cy="564001"/>
          </a:xfrm>
        </p:grpSpPr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109A64D8-576A-3E40-86BD-2FCE28E0DCAD}"/>
                </a:ext>
              </a:extLst>
            </p:cNvPr>
            <p:cNvCxnSpPr/>
            <p:nvPr/>
          </p:nvCxnSpPr>
          <p:spPr>
            <a:xfrm>
              <a:off x="10025771" y="3368259"/>
              <a:ext cx="1075781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5DFDDF0-C01E-2048-A180-1A0F293AA3E6}"/>
                    </a:ext>
                  </a:extLst>
                </p:cNvPr>
                <p:cNvSpPr txBox="1"/>
                <p:nvPr/>
              </p:nvSpPr>
              <p:spPr>
                <a:xfrm>
                  <a:off x="10348100" y="2998927"/>
                  <a:ext cx="655650" cy="564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eqArr>
                              <m:eqArr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e/>
                            </m:eqAr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4BB9EC4-D4CB-9D45-8340-062AB81B7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8100" y="2998927"/>
                  <a:ext cx="655650" cy="564001"/>
                </a:xfrm>
                <a:prstGeom prst="rect">
                  <a:avLst/>
                </a:prstGeom>
                <a:blipFill>
                  <a:blip r:embed="rId11"/>
                  <a:stretch>
                    <a:fillRect l="-7692" r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439F10-579B-AD48-BCF6-E7CCCC8C28F3}"/>
              </a:ext>
            </a:extLst>
          </p:cNvPr>
          <p:cNvGrpSpPr/>
          <p:nvPr/>
        </p:nvGrpSpPr>
        <p:grpSpPr>
          <a:xfrm>
            <a:off x="6403140" y="3167005"/>
            <a:ext cx="301881" cy="1705311"/>
            <a:chOff x="9086170" y="3079674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26DB0F6-50B4-AA4E-B62C-6FE13849529C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6B315DC-7AF4-3D48-8A8F-F753ADA8D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083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2F2517C-63B2-8C4A-AAEF-84A8A7B50D7B}"/>
                    </a:ext>
                  </a:extLst>
                </p:cNvPr>
                <p:cNvSpPr txBox="1"/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862752C-6B73-B046-A957-282BC4767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0833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D4905769-0903-7E49-8414-79708836FFE2}"/>
                </a:ext>
              </a:extLst>
            </p:cNvPr>
            <p:cNvCxnSpPr>
              <a:endCxn id="33" idx="0"/>
            </p:cNvCxnSpPr>
            <p:nvPr/>
          </p:nvCxnSpPr>
          <p:spPr>
            <a:xfrm flipH="1">
              <a:off x="9284473" y="3449006"/>
              <a:ext cx="28283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291A386-B997-F04B-A853-3FEF30DE967D}"/>
              </a:ext>
            </a:extLst>
          </p:cNvPr>
          <p:cNvGrpSpPr/>
          <p:nvPr/>
        </p:nvGrpSpPr>
        <p:grpSpPr>
          <a:xfrm>
            <a:off x="8266007" y="3161429"/>
            <a:ext cx="301881" cy="1705311"/>
            <a:chOff x="11569996" y="3072239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F17398D-2652-3D4E-9C28-335580DE4505}"/>
                    </a:ext>
                  </a:extLst>
                </p:cNvPr>
                <p:cNvSpPr txBox="1"/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890F6A9-33FE-E34B-9A27-7E6735B6A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5385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2D4AFE0-0F8A-E645-A8BA-3BAA9478C472}"/>
                    </a:ext>
                  </a:extLst>
                </p:cNvPr>
                <p:cNvSpPr txBox="1"/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227D713-9832-ED4A-8C42-DC590766D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6667"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8EB59F26-7875-1E48-8579-B4F158E0BE0D}"/>
                </a:ext>
              </a:extLst>
            </p:cNvPr>
            <p:cNvCxnSpPr>
              <a:endCxn id="37" idx="0"/>
            </p:cNvCxnSpPr>
            <p:nvPr/>
          </p:nvCxnSpPr>
          <p:spPr>
            <a:xfrm flipH="1">
              <a:off x="11755175" y="3441571"/>
              <a:ext cx="41407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A3658C1B-FCAA-D646-A3EB-6C78B596E4C5}"/>
              </a:ext>
            </a:extLst>
          </p:cNvPr>
          <p:cNvSpPr/>
          <p:nvPr/>
        </p:nvSpPr>
        <p:spPr>
          <a:xfrm>
            <a:off x="6249005" y="3045081"/>
            <a:ext cx="2503449" cy="186560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065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36F28-C430-4838-B732-DAF279F9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E49C7-89CD-4C42-9BB8-3BFB2D64BCC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24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⨁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nor/>
                              </m:rPr>
                              <a:rPr kumimoji="1" lang="en-US" altLang="zh-CN" sz="2400" i="1" dirty="0"/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（）</m:t>
                    </m:r>
                  </m:oMath>
                </a14:m>
                <a:endParaRPr kumimoji="1" lang="en-US" altLang="zh-CN" sz="2400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E49C7-89CD-4C42-9BB8-3BFB2D64B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>
                <a:blip r:embed="rId20"/>
                <a:stretch>
                  <a:fillRect l="-1250" b="-7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1058E2-FB47-47E9-8F15-E6C9723DD87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1058E2-FB47-47E9-8F15-E6C9723DD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>
                <a:blip r:embed="rId22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09AB2F-5103-485F-BE94-A8CAD76849AC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09AB2F-5103-485F-BE94-A8CAD7684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>
                <a:blip r:embed="rId24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D6206A-7225-45E2-B32E-C28D1ACB7802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D6206A-7225-45E2-B32E-C28D1ACB7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>
                <a:blip r:embed="rId26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5C9AA-3B30-4ACA-9AB1-60CB9DC3E75A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5C9AA-3B30-4ACA-9AB1-60CB9DC3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>
                <a:blip r:embed="rId28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FA3266E6-F661-4F18-97C5-60996D8BD3B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B938A8-72BC-4AC3-ACEB-B354C943924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E30868-F6A9-4279-9A10-9D7AD42A344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0AF0330-ED5B-4499-8C26-9441053F8C0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AEF904-BE82-4D65-B3A2-FDFD07261A0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48AFC2-9E24-4310-98E2-01199EDA98C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14FE5D13-8DE7-41CE-B805-611E798C114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1244FAA-00D0-4219-9441-34B936CC4E4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B4FAD195-0632-41FA-879B-D394F182AE9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319BFAC1-82B0-41B9-B7A0-2CCC73C8DA4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6A991CF-7AF5-45F8-B867-BBF6EA2D993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529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93CCC-4E6D-674D-B364-437DAC6F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线性分析的概率模型</a:t>
            </a:r>
            <a:r>
              <a:rPr kumimoji="1" lang="en-US" altLang="zh-CN" dirty="0"/>
              <a:t>-</a:t>
            </a:r>
            <a:r>
              <a:rPr lang="en-US" altLang="zh-CN" dirty="0"/>
              <a:t> ASIACRYPT 2002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2067C-0D70-FE49-ADE4-E29A07B7B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669" y="1489012"/>
                <a:ext cx="5985007" cy="408086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⨁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nor/>
                              </m:rPr>
                              <a:rPr kumimoji="1" lang="en-US" altLang="zh-CN" i="1" dirty="0"/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eqArr>
                      </m:e>
                    </m:d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i="1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kumimoji="1" lang="en-US" altLang="zh-CN" i="1" dirty="0"/>
              </a:p>
              <a:p>
                <a:r>
                  <a:rPr kumimoji="1" lang="zh-CN" altLang="en-US" dirty="0"/>
                  <a:t>堆积引理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=?</a:t>
                </a:r>
                <a:endParaRPr lang="zh-CN" altLang="en-US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2067C-0D70-FE49-ADE4-E29A07B7B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669" y="1489012"/>
                <a:ext cx="5985007" cy="4080869"/>
              </a:xfrm>
              <a:blipFill>
                <a:blip r:embed="rId3"/>
                <a:stretch>
                  <a:fillRect l="-916" t="-1045" b="-9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A25D42-EE43-5F4F-B19A-1CD9AD9E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1F9D77-2E57-3E4D-B072-FB0F626049F0}"/>
                  </a:ext>
                </a:extLst>
              </p:cNvPr>
              <p:cNvSpPr txBox="1"/>
              <p:nvPr/>
            </p:nvSpPr>
            <p:spPr>
              <a:xfrm>
                <a:off x="7129811" y="1804994"/>
                <a:ext cx="353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1F9D77-2E57-3E4D-B072-FB0F6260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1" y="1804994"/>
                <a:ext cx="353687" cy="276999"/>
              </a:xfrm>
              <a:prstGeom prst="rect">
                <a:avLst/>
              </a:prstGeom>
              <a:blipFill>
                <a:blip r:embed="rId4"/>
                <a:stretch>
                  <a:fillRect l="-3448" r="-34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4183073-661B-DD40-B86E-12082C12EA4B}"/>
              </a:ext>
            </a:extLst>
          </p:cNvPr>
          <p:cNvCxnSpPr>
            <a:cxnSpLocks/>
          </p:cNvCxnSpPr>
          <p:nvPr/>
        </p:nvCxnSpPr>
        <p:spPr>
          <a:xfrm flipH="1">
            <a:off x="7306253" y="2081993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CE3BA7A-8F07-0D48-862F-30E2422805C2}"/>
              </a:ext>
            </a:extLst>
          </p:cNvPr>
          <p:cNvSpPr txBox="1"/>
          <p:nvPr/>
        </p:nvSpPr>
        <p:spPr>
          <a:xfrm>
            <a:off x="7129810" y="2513207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D7AB4F0-6028-7D47-99C1-1B7161478804}"/>
              </a:ext>
            </a:extLst>
          </p:cNvPr>
          <p:cNvCxnSpPr>
            <a:cxnSpLocks/>
          </p:cNvCxnSpPr>
          <p:nvPr/>
        </p:nvCxnSpPr>
        <p:spPr>
          <a:xfrm flipH="1">
            <a:off x="7319442" y="2854359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B80673-26B3-3E42-A25D-404606703845}"/>
                  </a:ext>
                </a:extLst>
              </p:cNvPr>
              <p:cNvSpPr txBox="1"/>
              <p:nvPr/>
            </p:nvSpPr>
            <p:spPr>
              <a:xfrm>
                <a:off x="7201542" y="3200608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B80673-26B3-3E42-A25D-404606703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2" y="3200608"/>
                <a:ext cx="280911" cy="276999"/>
              </a:xfrm>
              <a:prstGeom prst="rect">
                <a:avLst/>
              </a:prstGeom>
              <a:blipFill>
                <a:blip r:embed="rId5"/>
                <a:stretch>
                  <a:fillRect l="-8696" r="-434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360B9AC-F26E-DE44-AC87-531816371983}"/>
              </a:ext>
            </a:extLst>
          </p:cNvPr>
          <p:cNvCxnSpPr>
            <a:cxnSpLocks/>
          </p:cNvCxnSpPr>
          <p:nvPr/>
        </p:nvCxnSpPr>
        <p:spPr>
          <a:xfrm flipH="1">
            <a:off x="7306253" y="345940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AFD6A8C-4A59-3840-80A6-49EBCB22DC2B}"/>
              </a:ext>
            </a:extLst>
          </p:cNvPr>
          <p:cNvSpPr txBox="1"/>
          <p:nvPr/>
        </p:nvSpPr>
        <p:spPr>
          <a:xfrm>
            <a:off x="7129810" y="3890615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59E7777-BB56-7340-9F96-73978F71D893}"/>
              </a:ext>
            </a:extLst>
          </p:cNvPr>
          <p:cNvCxnSpPr>
            <a:cxnSpLocks/>
          </p:cNvCxnSpPr>
          <p:nvPr/>
        </p:nvCxnSpPr>
        <p:spPr>
          <a:xfrm flipH="1">
            <a:off x="7319442" y="4243492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BB8C30-3F3D-BB40-B2DB-DDA2404F7521}"/>
                  </a:ext>
                </a:extLst>
              </p:cNvPr>
              <p:cNvSpPr txBox="1"/>
              <p:nvPr/>
            </p:nvSpPr>
            <p:spPr>
              <a:xfrm>
                <a:off x="7201541" y="4589741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BB8C30-3F3D-BB40-B2DB-DDA2404F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1" y="4589741"/>
                <a:ext cx="282578" cy="276999"/>
              </a:xfrm>
              <a:prstGeom prst="rect">
                <a:avLst/>
              </a:prstGeom>
              <a:blipFill>
                <a:blip r:embed="rId6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BD22FC5C-26CE-2D46-AA9E-1E3D3A48E9AF}"/>
              </a:ext>
            </a:extLst>
          </p:cNvPr>
          <p:cNvGrpSpPr/>
          <p:nvPr/>
        </p:nvGrpSpPr>
        <p:grpSpPr>
          <a:xfrm>
            <a:off x="8289531" y="1810570"/>
            <a:ext cx="413990" cy="3061746"/>
            <a:chOff x="10517453" y="1271093"/>
            <a:chExt cx="551986" cy="4082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75EE160-C9C5-0C41-8DEE-E8C388A2CBDB}"/>
                    </a:ext>
                  </a:extLst>
                </p:cNvPr>
                <p:cNvSpPr txBox="1"/>
                <p:nvPr/>
              </p:nvSpPr>
              <p:spPr>
                <a:xfrm>
                  <a:off x="10517453" y="1271093"/>
                  <a:ext cx="4786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75EE160-C9C5-0C41-8DEE-E8C388A2C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7453" y="1271093"/>
                  <a:ext cx="47867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897" r="-3448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4CC61224-5871-B64B-88C1-6A0711B7B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709" y="1640425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3AF64C1-856C-5345-8C61-0F4D3C726523}"/>
                </a:ext>
              </a:extLst>
            </p:cNvPr>
            <p:cNvSpPr txBox="1"/>
            <p:nvPr/>
          </p:nvSpPr>
          <p:spPr>
            <a:xfrm>
              <a:off x="10517453" y="2215378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E</a:t>
              </a:r>
              <a:r>
                <a:rPr kumimoji="1" lang="en-US" altLang="zh-CN" baseline="-25000" dirty="0"/>
                <a:t>1</a:t>
              </a:r>
              <a:endParaRPr kumimoji="1" lang="zh-CN" altLang="en-US" baseline="-25000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FC259457-F0B6-6B4B-A3B2-61BBF0F20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0294" y="2670246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60A3E96-C949-CD43-937C-D5463FA66670}"/>
                    </a:ext>
                  </a:extLst>
                </p:cNvPr>
                <p:cNvSpPr txBox="1"/>
                <p:nvPr/>
              </p:nvSpPr>
              <p:spPr>
                <a:xfrm>
                  <a:off x="10613094" y="3131910"/>
                  <a:ext cx="3816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60A3E96-C949-CD43-937C-D5463FA66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094" y="3131910"/>
                  <a:ext cx="38164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167" r="-4167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FC8C3A6C-8F9F-0E44-9B4E-669421867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2709" y="3476968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D51E92F-E34E-F34C-917E-4168461A65F8}"/>
                </a:ext>
              </a:extLst>
            </p:cNvPr>
            <p:cNvSpPr txBox="1"/>
            <p:nvPr/>
          </p:nvSpPr>
          <p:spPr>
            <a:xfrm>
              <a:off x="10517453" y="4051921"/>
              <a:ext cx="551986" cy="492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E</a:t>
              </a:r>
              <a:r>
                <a:rPr kumimoji="1" lang="en-US" altLang="zh-CN" baseline="-25000" dirty="0"/>
                <a:t>2</a:t>
              </a:r>
              <a:endParaRPr kumimoji="1" lang="zh-CN" altLang="en-US" baseline="-25000" dirty="0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CE6E9BF4-8E1D-C349-85F0-9FA487971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0294" y="4522424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5C86F24-5A6B-C844-8BA9-553E1A2F5EC5}"/>
                    </a:ext>
                  </a:extLst>
                </p:cNvPr>
                <p:cNvSpPr txBox="1"/>
                <p:nvPr/>
              </p:nvSpPr>
              <p:spPr>
                <a:xfrm>
                  <a:off x="10613094" y="4984089"/>
                  <a:ext cx="3838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5C86F24-5A6B-C844-8BA9-553E1A2F5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094" y="4984089"/>
                  <a:ext cx="38386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667" r="-416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FDCEFD-65B0-B74F-8A99-9B00E244A3FD}"/>
              </a:ext>
            </a:extLst>
          </p:cNvPr>
          <p:cNvGrpSpPr/>
          <p:nvPr/>
        </p:nvGrpSpPr>
        <p:grpSpPr>
          <a:xfrm>
            <a:off x="7483498" y="1666493"/>
            <a:ext cx="806033" cy="282576"/>
            <a:chOff x="9977997" y="1078992"/>
            <a:chExt cx="1074711" cy="376768"/>
          </a:xfrm>
        </p:grpSpPr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6CD40304-7868-214E-B145-5360DF3CE96E}"/>
                </a:ext>
              </a:extLst>
            </p:cNvPr>
            <p:cNvCxnSpPr>
              <a:stCxn id="5" idx="3"/>
              <a:endCxn id="15" idx="1"/>
            </p:cNvCxnSpPr>
            <p:nvPr/>
          </p:nvCxnSpPr>
          <p:spPr>
            <a:xfrm>
              <a:off x="9977997" y="1448325"/>
              <a:ext cx="1074711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15B185D-581F-CA47-9747-24880A4F7822}"/>
                    </a:ext>
                  </a:extLst>
                </p:cNvPr>
                <p:cNvSpPr txBox="1"/>
                <p:nvPr/>
              </p:nvSpPr>
              <p:spPr>
                <a:xfrm>
                  <a:off x="10299256" y="1078992"/>
                  <a:ext cx="501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15B185D-581F-CA47-9747-24880A4F7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256" y="1078992"/>
                  <a:ext cx="50176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677" r="-3226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8FB736A-FCE9-9E45-A11A-161A3C6C2BAE}"/>
              </a:ext>
            </a:extLst>
          </p:cNvPr>
          <p:cNvGrpSpPr/>
          <p:nvPr/>
        </p:nvGrpSpPr>
        <p:grpSpPr>
          <a:xfrm>
            <a:off x="7519329" y="3106446"/>
            <a:ext cx="806836" cy="423001"/>
            <a:chOff x="10025771" y="2998927"/>
            <a:chExt cx="1075781" cy="564001"/>
          </a:xfrm>
        </p:grpSpPr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7B9586AB-3216-164D-881A-E7033DF32C3C}"/>
                </a:ext>
              </a:extLst>
            </p:cNvPr>
            <p:cNvCxnSpPr/>
            <p:nvPr/>
          </p:nvCxnSpPr>
          <p:spPr>
            <a:xfrm>
              <a:off x="10025771" y="3368259"/>
              <a:ext cx="1075781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8E6A9FB-7B23-114E-9F10-344DF8DFB54F}"/>
                    </a:ext>
                  </a:extLst>
                </p:cNvPr>
                <p:cNvSpPr txBox="1"/>
                <p:nvPr/>
              </p:nvSpPr>
              <p:spPr>
                <a:xfrm>
                  <a:off x="10348100" y="2998927"/>
                  <a:ext cx="655650" cy="5640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eqArr>
                              <m:eqArr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e/>
                            </m:eqAr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8E6A9FB-7B23-114E-9F10-344DF8DFB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8100" y="2998927"/>
                  <a:ext cx="655650" cy="564001"/>
                </a:xfrm>
                <a:prstGeom prst="rect">
                  <a:avLst/>
                </a:prstGeom>
                <a:blipFill>
                  <a:blip r:embed="rId11"/>
                  <a:stretch>
                    <a:fillRect l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C5E6C1B-7799-BA47-887F-40943F33FB12}"/>
              </a:ext>
            </a:extLst>
          </p:cNvPr>
          <p:cNvGrpSpPr/>
          <p:nvPr/>
        </p:nvGrpSpPr>
        <p:grpSpPr>
          <a:xfrm>
            <a:off x="6814620" y="3167005"/>
            <a:ext cx="301881" cy="1705311"/>
            <a:chOff x="9086170" y="3079674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54794FD7-161F-3E4B-A068-B8A8BFEAE6E5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54794FD7-161F-3E4B-A068-B8A8BFEAE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416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AAECACD-24FE-1644-818F-406DBA585E6A}"/>
                    </a:ext>
                  </a:extLst>
                </p:cNvPr>
                <p:cNvSpPr txBox="1"/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AAECACD-24FE-1644-818F-406DBA585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7869880-8151-274A-9270-ECD6B017A8E9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9284473" y="3449006"/>
              <a:ext cx="28283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2E9CD81-7A8A-EE45-91FE-AB8131E5D452}"/>
              </a:ext>
            </a:extLst>
          </p:cNvPr>
          <p:cNvGrpSpPr/>
          <p:nvPr/>
        </p:nvGrpSpPr>
        <p:grpSpPr>
          <a:xfrm>
            <a:off x="8677487" y="3161429"/>
            <a:ext cx="301881" cy="1705311"/>
            <a:chOff x="11569996" y="3072239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8FEE722-C055-5840-98B5-F9260CCC6FD0}"/>
                    </a:ext>
                  </a:extLst>
                </p:cNvPr>
                <p:cNvSpPr txBox="1"/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8FEE722-C055-5840-98B5-F9260CCC6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153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A44D26D-D733-E64C-92CF-47CCE55DA98B}"/>
                    </a:ext>
                  </a:extLst>
                </p:cNvPr>
                <p:cNvSpPr txBox="1"/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A44D26D-D733-E64C-92CF-47CCE55DA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6667"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410E594B-2833-154F-BFF0-1C69215D95C8}"/>
                </a:ext>
              </a:extLst>
            </p:cNvPr>
            <p:cNvCxnSpPr>
              <a:endCxn id="36" idx="0"/>
            </p:cNvCxnSpPr>
            <p:nvPr/>
          </p:nvCxnSpPr>
          <p:spPr>
            <a:xfrm flipH="1">
              <a:off x="11755175" y="3441571"/>
              <a:ext cx="41407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B016DD7C-90C7-C74B-BC4B-D5137E2C23CB}"/>
              </a:ext>
            </a:extLst>
          </p:cNvPr>
          <p:cNvSpPr/>
          <p:nvPr/>
        </p:nvSpPr>
        <p:spPr>
          <a:xfrm>
            <a:off x="6814628" y="3045081"/>
            <a:ext cx="2212146" cy="186560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064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80FCA-81CE-C84F-8F13-A7F1C475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    线性      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  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BE91B-7834-594F-AD33-1868A9EC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盒的线性近似表       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盒的差分分布表</a:t>
            </a:r>
            <a:endParaRPr kumimoji="1" lang="en-US" altLang="zh-CN" dirty="0"/>
          </a:p>
          <a:p>
            <a:r>
              <a:rPr kumimoji="1" lang="zh-CN" altLang="en-US" dirty="0"/>
              <a:t>线性逼近式                 差分特征</a:t>
            </a:r>
            <a:endParaRPr kumimoji="1" lang="en-US" altLang="zh-CN" dirty="0"/>
          </a:p>
          <a:p>
            <a:r>
              <a:rPr kumimoji="1" lang="zh-CN" altLang="en-US" dirty="0"/>
              <a:t>线性逼近式的级联     差分特征的级联</a:t>
            </a:r>
            <a:endParaRPr kumimoji="1" lang="en-US" altLang="zh-CN" dirty="0"/>
          </a:p>
          <a:p>
            <a:r>
              <a:rPr kumimoji="1" lang="zh-CN" altLang="en-US" dirty="0"/>
              <a:t>线性壳                         差分</a:t>
            </a:r>
            <a:endParaRPr kumimoji="1" lang="en-US" altLang="zh-CN" dirty="0"/>
          </a:p>
          <a:p>
            <a:r>
              <a:rPr kumimoji="1" lang="zh-CN" altLang="en-US" dirty="0"/>
              <a:t>多维线性                     截断差分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C00000"/>
                </a:solidFill>
              </a:rPr>
              <a:t>零相关线性                 不可能差分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/>
              <a:t>……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91D46-0E99-7B4C-BBF9-C7AD6ADE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DCE88DB-3268-2643-9AA6-634ABD63E557}"/>
              </a:ext>
            </a:extLst>
          </p:cNvPr>
          <p:cNvCxnSpPr>
            <a:cxnSpLocks/>
          </p:cNvCxnSpPr>
          <p:nvPr/>
        </p:nvCxnSpPr>
        <p:spPr>
          <a:xfrm>
            <a:off x="3601843" y="1098853"/>
            <a:ext cx="0" cy="3406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FA22-B54A-CF42-B6F0-5B0AAC9A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线性分析的概率模型</a:t>
            </a:r>
            <a:r>
              <a:rPr kumimoji="1" lang="en-US" altLang="zh-CN" dirty="0"/>
              <a:t>-</a:t>
            </a:r>
            <a:r>
              <a:rPr lang="en-US" altLang="zh-CN" dirty="0"/>
              <a:t> ASIACRYPT 2002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BC331B-933F-2B4C-9A5F-20F450EC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差分：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′&lt;1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kumimoji="1" lang="zh-CN" altLang="en-US" dirty="0"/>
                  <a:t>相关比特的差分不一定为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的情况</a:t>
                </a:r>
                <a:endParaRPr kumimoji="1" lang="en-US" altLang="zh-CN" dirty="0"/>
              </a:p>
              <a:p>
                <a:r>
                  <a:rPr kumimoji="1" lang="zh-CN" altLang="en-US" b="0" dirty="0"/>
                  <a:t>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注意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不同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BC331B-933F-2B4C-9A5F-20F450EC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4FDB-221F-054D-9DEF-881D388F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20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BC543-8DCB-634A-A6F0-A18EB2C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中间状态差分对应的概率</a:t>
            </a:r>
            <a:r>
              <a:rPr kumimoji="1" lang="en-US" altLang="zh-CN" dirty="0"/>
              <a:t>-</a:t>
            </a:r>
            <a:r>
              <a:rPr kumimoji="1" lang="zh-CN" altLang="en-US" dirty="0"/>
              <a:t>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6CCE4C-8A7B-5545-9F3F-1F9C0FE6D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654" y="1005155"/>
                <a:ext cx="9403618" cy="4087987"/>
              </a:xfrm>
            </p:spPr>
            <p:txBody>
              <a:bodyPr>
                <a:noAutofit/>
              </a:bodyPr>
              <a:lstStyle/>
              <a:p>
                <a:pPr lvl="0">
                  <a:buClr>
                    <a:srgbClr val="D34817">
                      <a:lumMod val="75000"/>
                    </a:srgbClr>
                  </a:buClr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例如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差分：</a:t>
                </a:r>
                <a:r>
                  <a:rPr kumimoji="1"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kumimoji="1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groupChr>
                    <m:sSub>
                      <m:sSub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′&lt;1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=10?0?</m:t>
                    </m:r>
                    <m:r>
                      <a:rPr kumimoji="1"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007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76?11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00000</m:t>
                    </m:r>
                    <m:r>
                      <a:rPr kumimoji="1"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7 00000001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对应的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个比特中，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bit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差分为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比特差分为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48640" lvl="1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kumimoji="1" lang="en-US" altLang="zh-CN" dirty="0"/>
                      <m:t>= 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6CCE4C-8A7B-5545-9F3F-1F9C0FE6D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54" y="1005155"/>
                <a:ext cx="9403618" cy="4087987"/>
              </a:xfrm>
              <a:blipFill>
                <a:blip r:embed="rId3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187AD-1E0B-5043-B18F-AE710C74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21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9F3C1D-AC8B-3446-A308-E2992053F87E}"/>
                  </a:ext>
                </a:extLst>
              </p:cNvPr>
              <p:cNvSpPr txBox="1"/>
              <p:nvPr/>
            </p:nvSpPr>
            <p:spPr>
              <a:xfrm>
                <a:off x="4327700" y="4682333"/>
                <a:ext cx="353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9F3C1D-AC8B-3446-A308-E2992053F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700" y="4682333"/>
                <a:ext cx="353687" cy="276999"/>
              </a:xfrm>
              <a:prstGeom prst="rect">
                <a:avLst/>
              </a:prstGeom>
              <a:blipFill>
                <a:blip r:embed="rId4"/>
                <a:stretch>
                  <a:fillRect l="-8621" r="-517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4003810-3E81-3B4B-AFF8-A4571A3BA8ED}"/>
              </a:ext>
            </a:extLst>
          </p:cNvPr>
          <p:cNvCxnSpPr>
            <a:cxnSpLocks/>
          </p:cNvCxnSpPr>
          <p:nvPr/>
        </p:nvCxnSpPr>
        <p:spPr>
          <a:xfrm flipH="1">
            <a:off x="4504141" y="4959332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72EB81C-21EA-1F45-BE14-829BF9EE2909}"/>
              </a:ext>
            </a:extLst>
          </p:cNvPr>
          <p:cNvSpPr txBox="1"/>
          <p:nvPr/>
        </p:nvSpPr>
        <p:spPr>
          <a:xfrm>
            <a:off x="4327699" y="5390546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2977122-8B89-7442-9FD1-7B87C736D08A}"/>
              </a:ext>
            </a:extLst>
          </p:cNvPr>
          <p:cNvCxnSpPr>
            <a:cxnSpLocks/>
          </p:cNvCxnSpPr>
          <p:nvPr/>
        </p:nvCxnSpPr>
        <p:spPr>
          <a:xfrm flipH="1">
            <a:off x="4517330" y="5731698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1D199F-5994-F444-94A5-2624830203A4}"/>
                  </a:ext>
                </a:extLst>
              </p:cNvPr>
              <p:cNvSpPr txBox="1"/>
              <p:nvPr/>
            </p:nvSpPr>
            <p:spPr>
              <a:xfrm>
                <a:off x="4399430" y="6077947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1D199F-5994-F444-94A5-26248302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30" y="6077947"/>
                <a:ext cx="280911" cy="276999"/>
              </a:xfrm>
              <a:prstGeom prst="rect">
                <a:avLst/>
              </a:prstGeom>
              <a:blipFill>
                <a:blip r:embed="rId5"/>
                <a:stretch>
                  <a:fillRect l="-10870" r="-65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C846A4-AAA5-8144-A80E-78435730D35E}"/>
                  </a:ext>
                </a:extLst>
              </p:cNvPr>
              <p:cNvSpPr txBox="1"/>
              <p:nvPr/>
            </p:nvSpPr>
            <p:spPr>
              <a:xfrm>
                <a:off x="5487420" y="4687909"/>
                <a:ext cx="359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C846A4-AAA5-8144-A80E-78435730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420" y="4687909"/>
                <a:ext cx="359009" cy="276999"/>
              </a:xfrm>
              <a:prstGeom prst="rect">
                <a:avLst/>
              </a:prstGeom>
              <a:blipFill>
                <a:blip r:embed="rId6"/>
                <a:stretch>
                  <a:fillRect l="-8475" r="-678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CB69500-E750-D64C-8934-5ED650EC83EE}"/>
              </a:ext>
            </a:extLst>
          </p:cNvPr>
          <p:cNvCxnSpPr>
            <a:cxnSpLocks/>
          </p:cNvCxnSpPr>
          <p:nvPr/>
        </p:nvCxnSpPr>
        <p:spPr>
          <a:xfrm flipH="1">
            <a:off x="5663862" y="4964908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362B22A-6E5C-F24D-A877-2CFA240B002D}"/>
              </a:ext>
            </a:extLst>
          </p:cNvPr>
          <p:cNvSpPr txBox="1"/>
          <p:nvPr/>
        </p:nvSpPr>
        <p:spPr>
          <a:xfrm>
            <a:off x="5487419" y="5396123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2B925B5-A4C0-524D-9A90-AE0877773B7D}"/>
              </a:ext>
            </a:extLst>
          </p:cNvPr>
          <p:cNvCxnSpPr>
            <a:cxnSpLocks/>
          </p:cNvCxnSpPr>
          <p:nvPr/>
        </p:nvCxnSpPr>
        <p:spPr>
          <a:xfrm flipH="1">
            <a:off x="5677051" y="5737274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1F691F-FC64-BB43-BCCB-BFDC67681434}"/>
                  </a:ext>
                </a:extLst>
              </p:cNvPr>
              <p:cNvSpPr txBox="1"/>
              <p:nvPr/>
            </p:nvSpPr>
            <p:spPr>
              <a:xfrm>
                <a:off x="5559150" y="6083523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1F691F-FC64-BB43-BCCB-BFDC67681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50" y="6083523"/>
                <a:ext cx="286232" cy="276999"/>
              </a:xfrm>
              <a:prstGeom prst="rect">
                <a:avLst/>
              </a:prstGeom>
              <a:blipFill>
                <a:blip r:embed="rId7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A305D52-BC33-4B4F-987E-478E50550C5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681387" y="4820833"/>
            <a:ext cx="806033" cy="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6DF2335-61A4-C14D-AE88-A8404EBA1442}"/>
                  </a:ext>
                </a:extLst>
              </p:cNvPr>
              <p:cNvSpPr txBox="1"/>
              <p:nvPr/>
            </p:nvSpPr>
            <p:spPr>
              <a:xfrm>
                <a:off x="4922331" y="4543834"/>
                <a:ext cx="376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6DF2335-61A4-C14D-AE88-A8404EBA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331" y="4543834"/>
                <a:ext cx="376321" cy="276999"/>
              </a:xfrm>
              <a:prstGeom prst="rect">
                <a:avLst/>
              </a:prstGeom>
              <a:blipFill>
                <a:blip r:embed="rId8"/>
                <a:stretch>
                  <a:fillRect l="-12903" r="-8065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F646A53-AFDB-F24B-93A8-6B6C5271A421}"/>
              </a:ext>
            </a:extLst>
          </p:cNvPr>
          <p:cNvCxnSpPr>
            <a:cxnSpLocks/>
          </p:cNvCxnSpPr>
          <p:nvPr/>
        </p:nvCxnSpPr>
        <p:spPr>
          <a:xfrm>
            <a:off x="4717217" y="6260784"/>
            <a:ext cx="806836" cy="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6D0D7F-78CE-A741-BB3D-CE8158FFCB54}"/>
                  </a:ext>
                </a:extLst>
              </p:cNvPr>
              <p:cNvSpPr txBox="1"/>
              <p:nvPr/>
            </p:nvSpPr>
            <p:spPr>
              <a:xfrm>
                <a:off x="4958963" y="5983785"/>
                <a:ext cx="491738" cy="423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e/>
                          </m:eqAr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6D0D7F-78CE-A741-BB3D-CE8158FF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963" y="5983785"/>
                <a:ext cx="491738" cy="423001"/>
              </a:xfrm>
              <a:prstGeom prst="rect">
                <a:avLst/>
              </a:prstGeom>
              <a:blipFill>
                <a:blip r:embed="rId9"/>
                <a:stretch>
                  <a:fillRect l="-9877" r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5D3225A-FE66-B043-A0AB-06C0B5EFE3E4}"/>
              </a:ext>
            </a:extLst>
          </p:cNvPr>
          <p:cNvCxnSpPr>
            <a:cxnSpLocks/>
          </p:cNvCxnSpPr>
          <p:nvPr/>
        </p:nvCxnSpPr>
        <p:spPr>
          <a:xfrm>
            <a:off x="5092952" y="4888740"/>
            <a:ext cx="0" cy="118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15A228-502E-7B46-AED8-62108E9FBF6A}"/>
                  </a:ext>
                </a:extLst>
              </p:cNvPr>
              <p:cNvSpPr/>
              <p:nvPr/>
            </p:nvSpPr>
            <p:spPr>
              <a:xfrm>
                <a:off x="5044035" y="5266597"/>
                <a:ext cx="36901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15A228-502E-7B46-AED8-62108E9FB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035" y="5266597"/>
                <a:ext cx="369012" cy="300082"/>
              </a:xfrm>
              <a:prstGeom prst="rect">
                <a:avLst/>
              </a:prstGeom>
              <a:blipFill>
                <a:blip r:embed="rId10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68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BC543-8DCB-634A-A6F0-A18EB2C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中间状态差分对应的概率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6CCE4C-8A7B-5545-9F3F-1F9C0FE6D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654" y="1005155"/>
                <a:ext cx="8335722" cy="408798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nor/>
                          </m:rPr>
                          <a:rPr kumimoji="1" lang="en-US" altLang="zh-CN" dirty="0">
                            <a:latin typeface="Cambria Math" panose="02040503050406030204" pitchFamily="18" charset="0"/>
                          </a:rPr>
                          <m:t>random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时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注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1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呢？（练习）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，偏差的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绝对值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不变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latin typeface="Cambria Math" panose="02040503050406030204" pitchFamily="18" charset="0"/>
                  </a:rPr>
                  <a:t>注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2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是估计值，假设不存在其他高概率差分，需结合测试或推导来保障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pPr marL="205740" lvl="1" indent="0">
                  <a:buNone/>
                </a:pPr>
                <a:endParaRPr kumimoji="1"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6CCE4C-8A7B-5545-9F3F-1F9C0FE6D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54" y="1005155"/>
                <a:ext cx="8335722" cy="4087987"/>
              </a:xfrm>
              <a:blipFill>
                <a:blip r:embed="rId3"/>
                <a:stretch>
                  <a:fillRect l="-658" t="-1940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187AD-1E0B-5043-B18F-AE710C74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9F3C1D-AC8B-3446-A308-E2992053F87E}"/>
                  </a:ext>
                </a:extLst>
              </p:cNvPr>
              <p:cNvSpPr txBox="1"/>
              <p:nvPr/>
            </p:nvSpPr>
            <p:spPr>
              <a:xfrm>
                <a:off x="6699164" y="820921"/>
                <a:ext cx="353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9F3C1D-AC8B-3446-A308-E2992053F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64" y="820921"/>
                <a:ext cx="353687" cy="276999"/>
              </a:xfrm>
              <a:prstGeom prst="rect">
                <a:avLst/>
              </a:prstGeom>
              <a:blipFill>
                <a:blip r:embed="rId4"/>
                <a:stretch>
                  <a:fillRect l="-8621" r="-517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4003810-3E81-3B4B-AFF8-A4571A3BA8ED}"/>
              </a:ext>
            </a:extLst>
          </p:cNvPr>
          <p:cNvCxnSpPr>
            <a:cxnSpLocks/>
          </p:cNvCxnSpPr>
          <p:nvPr/>
        </p:nvCxnSpPr>
        <p:spPr>
          <a:xfrm flipH="1">
            <a:off x="6875605" y="109792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72EB81C-21EA-1F45-BE14-829BF9EE2909}"/>
              </a:ext>
            </a:extLst>
          </p:cNvPr>
          <p:cNvSpPr txBox="1"/>
          <p:nvPr/>
        </p:nvSpPr>
        <p:spPr>
          <a:xfrm>
            <a:off x="6699163" y="1529134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2977122-8B89-7442-9FD1-7B87C736D08A}"/>
              </a:ext>
            </a:extLst>
          </p:cNvPr>
          <p:cNvCxnSpPr>
            <a:cxnSpLocks/>
          </p:cNvCxnSpPr>
          <p:nvPr/>
        </p:nvCxnSpPr>
        <p:spPr>
          <a:xfrm flipH="1">
            <a:off x="6888794" y="1870286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1D199F-5994-F444-94A5-2624830203A4}"/>
                  </a:ext>
                </a:extLst>
              </p:cNvPr>
              <p:cNvSpPr txBox="1"/>
              <p:nvPr/>
            </p:nvSpPr>
            <p:spPr>
              <a:xfrm>
                <a:off x="6770894" y="2216535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1D199F-5994-F444-94A5-26248302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94" y="2216535"/>
                <a:ext cx="280911" cy="276999"/>
              </a:xfrm>
              <a:prstGeom prst="rect">
                <a:avLst/>
              </a:prstGeom>
              <a:blipFill>
                <a:blip r:embed="rId5"/>
                <a:stretch>
                  <a:fillRect l="-10870" r="-65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C846A4-AAA5-8144-A80E-78435730D35E}"/>
                  </a:ext>
                </a:extLst>
              </p:cNvPr>
              <p:cNvSpPr txBox="1"/>
              <p:nvPr/>
            </p:nvSpPr>
            <p:spPr>
              <a:xfrm>
                <a:off x="7858884" y="826497"/>
                <a:ext cx="359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C846A4-AAA5-8144-A80E-78435730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826497"/>
                <a:ext cx="359009" cy="276999"/>
              </a:xfrm>
              <a:prstGeom prst="rect">
                <a:avLst/>
              </a:prstGeom>
              <a:blipFill>
                <a:blip r:embed="rId6"/>
                <a:stretch>
                  <a:fillRect l="-8475" r="-678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CB69500-E750-D64C-8934-5ED650EC83EE}"/>
              </a:ext>
            </a:extLst>
          </p:cNvPr>
          <p:cNvCxnSpPr>
            <a:cxnSpLocks/>
          </p:cNvCxnSpPr>
          <p:nvPr/>
        </p:nvCxnSpPr>
        <p:spPr>
          <a:xfrm flipH="1">
            <a:off x="8035326" y="1103496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362B22A-6E5C-F24D-A877-2CFA240B002D}"/>
              </a:ext>
            </a:extLst>
          </p:cNvPr>
          <p:cNvSpPr txBox="1"/>
          <p:nvPr/>
        </p:nvSpPr>
        <p:spPr>
          <a:xfrm>
            <a:off x="7858883" y="1534711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2B925B5-A4C0-524D-9A90-AE0877773B7D}"/>
              </a:ext>
            </a:extLst>
          </p:cNvPr>
          <p:cNvCxnSpPr>
            <a:cxnSpLocks/>
          </p:cNvCxnSpPr>
          <p:nvPr/>
        </p:nvCxnSpPr>
        <p:spPr>
          <a:xfrm flipH="1">
            <a:off x="8048515" y="1875862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1F691F-FC64-BB43-BCCB-BFDC67681434}"/>
                  </a:ext>
                </a:extLst>
              </p:cNvPr>
              <p:cNvSpPr txBox="1"/>
              <p:nvPr/>
            </p:nvSpPr>
            <p:spPr>
              <a:xfrm>
                <a:off x="7930614" y="2222111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1F691F-FC64-BB43-BCCB-BFDC67681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14" y="2222111"/>
                <a:ext cx="286232" cy="276999"/>
              </a:xfrm>
              <a:prstGeom prst="rect">
                <a:avLst/>
              </a:prstGeom>
              <a:blipFill>
                <a:blip r:embed="rId7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A305D52-BC33-4B4F-987E-478E50550C5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052851" y="959421"/>
            <a:ext cx="806033" cy="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6DF2335-61A4-C14D-AE88-A8404EBA1442}"/>
                  </a:ext>
                </a:extLst>
              </p:cNvPr>
              <p:cNvSpPr txBox="1"/>
              <p:nvPr/>
            </p:nvSpPr>
            <p:spPr>
              <a:xfrm>
                <a:off x="7293795" y="682422"/>
                <a:ext cx="376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6DF2335-61A4-C14D-AE88-A8404EBA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795" y="682422"/>
                <a:ext cx="376321" cy="276999"/>
              </a:xfrm>
              <a:prstGeom prst="rect">
                <a:avLst/>
              </a:prstGeom>
              <a:blipFill>
                <a:blip r:embed="rId8"/>
                <a:stretch>
                  <a:fillRect l="-12903" r="-806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F646A53-AFDB-F24B-93A8-6B6C5271A421}"/>
              </a:ext>
            </a:extLst>
          </p:cNvPr>
          <p:cNvCxnSpPr/>
          <p:nvPr/>
        </p:nvCxnSpPr>
        <p:spPr>
          <a:xfrm>
            <a:off x="7088681" y="2399372"/>
            <a:ext cx="806836" cy="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6D0D7F-78CE-A741-BB3D-CE8158FFCB54}"/>
                  </a:ext>
                </a:extLst>
              </p:cNvPr>
              <p:cNvSpPr txBox="1"/>
              <p:nvPr/>
            </p:nvSpPr>
            <p:spPr>
              <a:xfrm>
                <a:off x="7330427" y="2122373"/>
                <a:ext cx="491738" cy="423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e/>
                          </m:eqAr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6D0D7F-78CE-A741-BB3D-CE8158FF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427" y="2122373"/>
                <a:ext cx="491738" cy="423001"/>
              </a:xfrm>
              <a:prstGeom prst="rect">
                <a:avLst/>
              </a:prstGeom>
              <a:blipFill>
                <a:blip r:embed="rId9"/>
                <a:stretch>
                  <a:fillRect l="-9877" r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5D3225A-FE66-B043-A0AB-06C0B5EFE3E4}"/>
              </a:ext>
            </a:extLst>
          </p:cNvPr>
          <p:cNvCxnSpPr/>
          <p:nvPr/>
        </p:nvCxnSpPr>
        <p:spPr>
          <a:xfrm>
            <a:off x="7464416" y="1027328"/>
            <a:ext cx="0" cy="118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15A228-502E-7B46-AED8-62108E9FBF6A}"/>
                  </a:ext>
                </a:extLst>
              </p:cNvPr>
              <p:cNvSpPr/>
              <p:nvPr/>
            </p:nvSpPr>
            <p:spPr>
              <a:xfrm>
                <a:off x="7415499" y="1405185"/>
                <a:ext cx="36901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15A228-502E-7B46-AED8-62108E9FB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499" y="1405185"/>
                <a:ext cx="369012" cy="300082"/>
              </a:xfrm>
              <a:prstGeom prst="rect">
                <a:avLst/>
              </a:prstGeom>
              <a:blipFill>
                <a:blip r:embed="rId10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8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C574E-E076-BD4E-90DC-B92D3E3E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29470"/>
            <a:ext cx="8129427" cy="6961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轮的差分特征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3F7F9E-8D79-7B4C-896F-25C3B5939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024" y="1754814"/>
                <a:ext cx="3502216" cy="373158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1+3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kumimoji="1" lang="en-US" altLang="zh-CN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0.109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3F7F9E-8D79-7B4C-896F-25C3B5939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024" y="1754814"/>
                <a:ext cx="3502216" cy="3731586"/>
              </a:xfrm>
              <a:blipFill>
                <a:blip r:embed="rId2"/>
                <a:stretch>
                  <a:fillRect l="-1568" t="-2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888C4-2AA8-494E-A528-516D0E34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35EB5C-9B8E-3D45-8AEC-9AF3380DB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39" y="925578"/>
            <a:ext cx="5238167" cy="5002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8E339D-6D89-A34B-AEFF-AA563C9A4EE6}"/>
                  </a:ext>
                </a:extLst>
              </p:cNvPr>
              <p:cNvSpPr txBox="1"/>
              <p:nvPr/>
            </p:nvSpPr>
            <p:spPr>
              <a:xfrm>
                <a:off x="3725240" y="2500662"/>
                <a:ext cx="469038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zh-CN" alt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kumimoji="1" lang="zh-CN" alt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kumimoji="1" lang="zh-CN" alt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kumimoji="1" lang="zh-CN" alt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</m:t>
                      </m:r>
                      <m:r>
                        <a:rPr kumimoji="1" lang="en-US" altLang="zh-CN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13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8E339D-6D89-A34B-AEFF-AA563C9A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40" y="2500662"/>
                <a:ext cx="4690387" cy="207749"/>
              </a:xfrm>
              <a:prstGeom prst="rect">
                <a:avLst/>
              </a:prstGeom>
              <a:blipFill>
                <a:blip r:embed="rId4"/>
                <a:stretch>
                  <a:fillRect l="-270" t="-5882" b="-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F9412A2-4BF6-3F4A-9BF2-15C9024C54DF}"/>
                  </a:ext>
                </a:extLst>
              </p:cNvPr>
              <p:cNvSpPr/>
              <p:nvPr/>
            </p:nvSpPr>
            <p:spPr>
              <a:xfrm>
                <a:off x="8347480" y="1688250"/>
                <a:ext cx="798360" cy="4826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kumimoji="1" lang="en-US" altLang="zh-CN" sz="1350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F9412A2-4BF6-3F4A-9BF2-15C9024C5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480" y="1688250"/>
                <a:ext cx="798360" cy="482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20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93713-B1A9-A848-A5D9-E3FEBC17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46" y="491210"/>
            <a:ext cx="7772400" cy="69610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轮的线性逼近式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63AA3-7EEE-0249-A91D-793E5D84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A59624-55F1-6041-AFF9-A57655E3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86" y="1859117"/>
            <a:ext cx="5243861" cy="4596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D599E6C-6F23-BD4C-A5C3-93114146A7E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38046" y="1287624"/>
                <a:ext cx="7772400" cy="81868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3,8,14,25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17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3,8,14,25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17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0.195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D599E6C-6F23-BD4C-A5C3-93114146A7E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046" y="1287624"/>
                <a:ext cx="7772400" cy="818686"/>
              </a:xfrm>
              <a:prstGeom prst="rect">
                <a:avLst/>
              </a:prstGeom>
              <a:blipFill>
                <a:blip r:embed="rId3"/>
                <a:stretch>
                  <a:fillRect l="-1794" t="-606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672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93713-B1A9-A848-A5D9-E3FEBC17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97" y="288740"/>
            <a:ext cx="7772400" cy="6961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轮</a:t>
            </a:r>
            <a:r>
              <a:rPr kumimoji="1" lang="en-US" altLang="zh-CN" dirty="0"/>
              <a:t>DES</a:t>
            </a:r>
            <a:r>
              <a:rPr kumimoji="1" lang="zh-CN" altLang="en-US" dirty="0"/>
              <a:t>的差分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线性区分器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63AA3-7EEE-0249-A91D-793E5D84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E14E049-2F58-A541-BEB6-77088D400DF3}"/>
              </a:ext>
            </a:extLst>
          </p:cNvPr>
          <p:cNvGrpSpPr/>
          <p:nvPr/>
        </p:nvGrpSpPr>
        <p:grpSpPr>
          <a:xfrm>
            <a:off x="4778823" y="1327874"/>
            <a:ext cx="4131006" cy="3755635"/>
            <a:chOff x="5137698" y="1058671"/>
            <a:chExt cx="5508008" cy="50075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DAE5493-1428-2042-873E-9F160C030B0B}"/>
                    </a:ext>
                  </a:extLst>
                </p:cNvPr>
                <p:cNvSpPr txBox="1"/>
                <p:nvPr/>
              </p:nvSpPr>
              <p:spPr>
                <a:xfrm>
                  <a:off x="6982670" y="1434031"/>
                  <a:ext cx="4715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DAE5493-1428-2042-873E-9F160C030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670" y="1434031"/>
                  <a:ext cx="47158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897" r="-3448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0A552AD-7399-2A4C-8A8E-E9F45DB8C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7926" y="1803362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29D56E1-C3C3-D649-B0CA-0FC47530BE8A}"/>
                </a:ext>
              </a:extLst>
            </p:cNvPr>
            <p:cNvSpPr txBox="1"/>
            <p:nvPr/>
          </p:nvSpPr>
          <p:spPr>
            <a:xfrm>
              <a:off x="6982670" y="2378315"/>
              <a:ext cx="55198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aseline="-25000" dirty="0"/>
                <a:t>4R</a:t>
              </a:r>
              <a:endParaRPr kumimoji="1" lang="zh-CN" altLang="en-US" baseline="-25000" dirty="0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879E86C7-57C7-7E47-A4ED-03BE5F264C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511" y="2833183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FD88C08-45F6-4149-84C4-EA4416C1A9F4}"/>
                    </a:ext>
                  </a:extLst>
                </p:cNvPr>
                <p:cNvSpPr txBox="1"/>
                <p:nvPr/>
              </p:nvSpPr>
              <p:spPr>
                <a:xfrm>
                  <a:off x="7078311" y="3294848"/>
                  <a:ext cx="3745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FD88C08-45F6-4149-84C4-EA4416C1A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311" y="3294848"/>
                  <a:ext cx="3745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87D0BE-E9C3-5946-B82E-EB9253376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7926" y="3639905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41CBFD8-326A-3B44-A989-1551BA60E67F}"/>
                </a:ext>
              </a:extLst>
            </p:cNvPr>
            <p:cNvSpPr txBox="1"/>
            <p:nvPr/>
          </p:nvSpPr>
          <p:spPr>
            <a:xfrm>
              <a:off x="6982670" y="4214858"/>
              <a:ext cx="55198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aseline="-25000" dirty="0"/>
                <a:t>3R</a:t>
              </a:r>
              <a:endParaRPr kumimoji="1" lang="zh-CN" altLang="en-US" baseline="-25000" dirty="0"/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E1EF09ED-55CB-FE4C-AF27-A242D5933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511" y="4685361"/>
              <a:ext cx="1" cy="56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A6683F8-B33F-8D4C-A6F8-CD09234C49D9}"/>
                    </a:ext>
                  </a:extLst>
                </p:cNvPr>
                <p:cNvSpPr txBox="1"/>
                <p:nvPr/>
              </p:nvSpPr>
              <p:spPr>
                <a:xfrm>
                  <a:off x="7078311" y="5147026"/>
                  <a:ext cx="3767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A6683F8-B33F-8D4C-A6F8-CD09234C4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311" y="5147026"/>
                  <a:ext cx="37677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391" r="-4348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2C7CB76-0708-884D-A1B2-DDDC0C8F8969}"/>
                </a:ext>
              </a:extLst>
            </p:cNvPr>
            <p:cNvGrpSpPr/>
            <p:nvPr/>
          </p:nvGrpSpPr>
          <p:grpSpPr>
            <a:xfrm>
              <a:off x="8528964" y="1441465"/>
              <a:ext cx="551986" cy="4082328"/>
              <a:chOff x="10517453" y="1271093"/>
              <a:chExt cx="551986" cy="4082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3D6D07D-FE83-5F45-98DB-730B188658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7453" y="1271093"/>
                    <a:ext cx="47867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3D6D07D-FE83-5F45-98DB-730B188658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7453" y="1271093"/>
                    <a:ext cx="4786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89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7ED12039-6BAF-E548-8675-6EA3F0574B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2709" y="1640425"/>
                <a:ext cx="1" cy="563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AD11358-C501-114D-9150-999EBB3FAB57}"/>
                  </a:ext>
                </a:extLst>
              </p:cNvPr>
              <p:cNvSpPr txBox="1"/>
              <p:nvPr/>
            </p:nvSpPr>
            <p:spPr>
              <a:xfrm>
                <a:off x="10517453" y="2215378"/>
                <a:ext cx="55198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aseline="-25000" dirty="0"/>
                  <a:t>4R</a:t>
                </a:r>
                <a:endParaRPr kumimoji="1" lang="zh-CN" altLang="en-US" baseline="-25000" dirty="0"/>
              </a:p>
            </p:txBody>
          </p: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968F0E89-B80D-E648-8DE0-DA0D99741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0294" y="2670246"/>
                <a:ext cx="1" cy="563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1EDC3E48-F280-6444-AB19-6C447A8793AA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94" y="3131911"/>
                    <a:ext cx="381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1EDC3E48-F280-6444-AB19-6C447A8793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3094" y="3131911"/>
                    <a:ext cx="381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A9E6A13E-373B-BB48-921C-0FC8ADA82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2709" y="3476968"/>
                <a:ext cx="1" cy="563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491C21-C964-C646-89E3-1C61FC9CE364}"/>
                  </a:ext>
                </a:extLst>
              </p:cNvPr>
              <p:cNvSpPr txBox="1"/>
              <p:nvPr/>
            </p:nvSpPr>
            <p:spPr>
              <a:xfrm>
                <a:off x="10517453" y="4051922"/>
                <a:ext cx="55198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aseline="-25000" dirty="0"/>
                  <a:t>3R</a:t>
                </a:r>
                <a:endParaRPr kumimoji="1" lang="zh-CN" altLang="en-US" baseline="-25000" dirty="0"/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4828D3A4-6171-C644-816C-0427A724B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0294" y="4522424"/>
                <a:ext cx="1" cy="563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029309A9-6D20-5F40-8611-C503261FB44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94" y="4984089"/>
                    <a:ext cx="3838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029309A9-6D20-5F40-8611-C503261FB4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3094" y="4984089"/>
                    <a:ext cx="38386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667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2D46405C-10A5-2946-B948-CF6E37FE5905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>
              <a:off x="7454252" y="1618697"/>
              <a:ext cx="1074712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566C4E00-4F82-5643-9053-043B7FDF152E}"/>
                </a:ext>
              </a:extLst>
            </p:cNvPr>
            <p:cNvCxnSpPr/>
            <p:nvPr/>
          </p:nvCxnSpPr>
          <p:spPr>
            <a:xfrm>
              <a:off x="7502027" y="3538631"/>
              <a:ext cx="1075781" cy="74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695E0DF-6E3B-AD45-8F2F-0D08687C9475}"/>
                </a:ext>
              </a:extLst>
            </p:cNvPr>
            <p:cNvGrpSpPr/>
            <p:nvPr/>
          </p:nvGrpSpPr>
          <p:grpSpPr>
            <a:xfrm>
              <a:off x="6562426" y="3250046"/>
              <a:ext cx="406606" cy="2273747"/>
              <a:chOff x="9086170" y="3079674"/>
              <a:chExt cx="406606" cy="22737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C6811B4F-300E-654A-9EAE-A360A662582B}"/>
                      </a:ext>
                    </a:extLst>
                  </p:cNvPr>
                  <p:cNvSpPr txBox="1"/>
                  <p:nvPr/>
                </p:nvSpPr>
                <p:spPr>
                  <a:xfrm>
                    <a:off x="9088141" y="3079674"/>
                    <a:ext cx="4005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C6811B4F-300E-654A-9EAE-A360A66258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8141" y="3079674"/>
                    <a:ext cx="40053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08E4C198-122C-034F-B695-26006538CB01}"/>
                      </a:ext>
                    </a:extLst>
                  </p:cNvPr>
                  <p:cNvSpPr txBox="1"/>
                  <p:nvPr/>
                </p:nvSpPr>
                <p:spPr>
                  <a:xfrm>
                    <a:off x="9086170" y="4984089"/>
                    <a:ext cx="40660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08E4C198-122C-034F-B695-26006538C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6170" y="4984089"/>
                    <a:ext cx="40660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000" r="-4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F74C98EA-9A80-7844-BF39-1BE99BA805B8}"/>
                  </a:ext>
                </a:extLst>
              </p:cNvPr>
              <p:cNvCxnSpPr>
                <a:endCxn id="34" idx="0"/>
              </p:cNvCxnSpPr>
              <p:nvPr/>
            </p:nvCxnSpPr>
            <p:spPr>
              <a:xfrm flipH="1">
                <a:off x="9289474" y="3449006"/>
                <a:ext cx="23281" cy="1535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088E437-7F60-4045-902C-10D7E44AF6D8}"/>
                </a:ext>
              </a:extLst>
            </p:cNvPr>
            <p:cNvGrpSpPr/>
            <p:nvPr/>
          </p:nvGrpSpPr>
          <p:grpSpPr>
            <a:xfrm>
              <a:off x="9046252" y="3242611"/>
              <a:ext cx="406606" cy="2273747"/>
              <a:chOff x="11569996" y="3072239"/>
              <a:chExt cx="406606" cy="22737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D8071EBD-B3AF-6440-89D1-29E61F13227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1967" y="3072239"/>
                    <a:ext cx="400538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D8071EBD-B3AF-6440-89D1-29E61F132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1967" y="3072239"/>
                    <a:ext cx="40053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5385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74E5BE2D-580F-2C4B-800E-36E46083469D}"/>
                      </a:ext>
                    </a:extLst>
                  </p:cNvPr>
                  <p:cNvSpPr txBox="1"/>
                  <p:nvPr/>
                </p:nvSpPr>
                <p:spPr>
                  <a:xfrm>
                    <a:off x="11569996" y="4976654"/>
                    <a:ext cx="40660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74E5BE2D-580F-2C4B-800E-36E4608346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996" y="4976654"/>
                    <a:ext cx="40660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38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直线箭头连接符 38">
                <a:extLst>
                  <a:ext uri="{FF2B5EF4-FFF2-40B4-BE49-F238E27FC236}">
                    <a16:creationId xmlns:a16="http://schemas.microsoft.com/office/drawing/2014/main" id="{D7DC3B3B-B40F-C84E-A784-0C2C3224A7D4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 flipH="1">
                <a:off x="11773300" y="3441571"/>
                <a:ext cx="23281" cy="1535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23C3AE8F-550D-8B41-A5A6-8433C54E4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13734" y="1058671"/>
              <a:ext cx="4652364" cy="5079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391E559F-50B4-1C48-9E8A-B5E1957BD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37698" y="5565455"/>
              <a:ext cx="5508008" cy="50072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D599E6C-6F23-BD4C-A5C3-93114146A7E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6020" y="1777542"/>
                <a:ext cx="4238543" cy="311463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+4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0.109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0.195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−5.91</m:t>
                        </m:r>
                      </m:sup>
                    </m:sSup>
                  </m:oMath>
                </a14:m>
                <a:endParaRPr kumimoji="1" lang="en-US" altLang="zh-CN" sz="2000" dirty="0">
                  <a:ea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区分器？明文量？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(4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kumimoji="1" lang="en-US" altLang="zh-CN" baseline="300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D599E6C-6F23-BD4C-A5C3-93114146A7E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020" y="1777542"/>
                <a:ext cx="4238543" cy="3114635"/>
              </a:xfrm>
              <a:prstGeom prst="rect">
                <a:avLst/>
              </a:prstGeom>
              <a:blipFill>
                <a:blip r:embed="rId15"/>
                <a:stretch>
                  <a:fillRect l="-3453" b="-3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5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1495B-2D25-D34A-B843-BA09E575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轮</a:t>
            </a:r>
            <a:r>
              <a:rPr kumimoji="1" lang="en-US" altLang="zh-CN" dirty="0"/>
              <a:t>DES</a:t>
            </a:r>
            <a:r>
              <a:rPr kumimoji="1" lang="zh-CN" altLang="en-US" dirty="0"/>
              <a:t>的区分攻击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2938B8-4775-1A48-83E7-FD33BF26B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9961" y="1288597"/>
                <a:ext cx="7772400" cy="4050792"/>
              </a:xfrm>
            </p:spPr>
            <p:txBody>
              <a:bodyPr>
                <a:normAutofit fontScale="92500"/>
              </a:bodyPr>
              <a:lstStyle/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选择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−5.91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11.82</m:t>
                        </m:r>
                      </m:sup>
                    </m:sSup>
                  </m:oMath>
                </a14:m>
                <a:r>
                  <a:rPr kumimoji="1" lang="zh-CN" altLang="en-US" dirty="0"/>
                  <a:t>个满足输入差分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的明文对</a:t>
                </a:r>
                <a:endParaRPr kumimoji="1" lang="en-US" altLang="zh-CN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获得相应的密文对</a:t>
                </a:r>
                <a:endParaRPr kumimoji="1" lang="en-US" altLang="zh-CN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对每一个密文对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，并统计满足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/>
                  <a:t>的对数，记为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i="1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kumimoji="1" lang="en-US" altLang="zh-CN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其中，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>
                        <a:latin typeface="Cambria Math" panose="02040503050406030204" pitchFamily="18" charset="0"/>
                      </a:rPr>
                      <m:t>×4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/>
                  <a:t>，则判断算法为</a:t>
                </a:r>
                <a:r>
                  <a:rPr kumimoji="1" lang="en-US" altLang="zh-CN" dirty="0"/>
                  <a:t>7</a:t>
                </a:r>
                <a:r>
                  <a:rPr kumimoji="1" lang="zh-CN" altLang="en-US" dirty="0"/>
                  <a:t>轮</a:t>
                </a:r>
                <a:r>
                  <a:rPr kumimoji="1" lang="en-US" altLang="zh-CN" dirty="0"/>
                  <a:t>DES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否则，判断算法不是</a:t>
                </a:r>
                <a:r>
                  <a:rPr kumimoji="1" lang="en-US" altLang="zh-CN" dirty="0"/>
                  <a:t>7</a:t>
                </a:r>
                <a:r>
                  <a:rPr kumimoji="1" lang="zh-CN" altLang="en-US" dirty="0"/>
                  <a:t>轮</a:t>
                </a:r>
                <a:r>
                  <a:rPr kumimoji="1" lang="en-US" altLang="zh-CN" dirty="0"/>
                  <a:t>DES</a:t>
                </a: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成功率？（练习）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dirty="0"/>
                  <a:t>注意：不是绝对值，不是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kumimoji="1" lang="en-US" altLang="zh-CN" dirty="0"/>
              </a:p>
              <a:p>
                <a:pPr marL="385763" indent="-385763">
                  <a:buFont typeface="+mj-lt"/>
                  <a:buAutoNum type="arabicPeriod"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2938B8-4775-1A48-83E7-FD33BF26B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961" y="1288597"/>
                <a:ext cx="7772400" cy="4050792"/>
              </a:xfrm>
              <a:blipFill>
                <a:blip r:embed="rId3"/>
                <a:stretch>
                  <a:fillRect l="-1020" t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CC9BE-80AF-6A49-9106-450BAE7A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26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F611-B892-904F-9123-3403569A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轮</a:t>
            </a:r>
            <a:r>
              <a:rPr kumimoji="1" lang="en-US" altLang="zh-CN" dirty="0"/>
              <a:t>DES</a:t>
            </a:r>
            <a:r>
              <a:rPr kumimoji="1" lang="zh-CN" altLang="en-US" dirty="0"/>
              <a:t>的密钥恢复攻击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59A2AA-C199-494D-AD79-804B74A4D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4904" y="1511887"/>
                <a:ext cx="8803888" cy="3731586"/>
              </a:xfrm>
            </p:spPr>
            <p:txBody>
              <a:bodyPr>
                <a:noAutofit/>
              </a:bodyPr>
              <a:lstStyle/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选择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−5.91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.81</m:t>
                        </m:r>
                      </m:sup>
                    </m:sSup>
                  </m:oMath>
                </a14:m>
                <a:r>
                  <a:rPr kumimoji="1" lang="zh-CN" altLang="en-US" dirty="0"/>
                  <a:t>个满足输入差分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的明文对</a:t>
                </a:r>
                <a:endParaRPr kumimoji="1" lang="en-US" altLang="zh-CN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获得相应的密文对</a:t>
                </a:r>
                <a:endParaRPr kumimoji="1" lang="en-US" altLang="zh-CN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设置</a:t>
                </a:r>
                <a:r>
                  <a:rPr kumimoji="1" lang="en-US" altLang="zh-CN" dirty="0"/>
                  <a:t>64</a:t>
                </a:r>
                <a:r>
                  <a:rPr kumimoji="1" lang="zh-CN" altLang="en-US" dirty="0"/>
                  <a:t>个计数器，并初始化为</a:t>
                </a:r>
                <a:r>
                  <a:rPr kumimoji="1" lang="en-US" altLang="zh-CN" dirty="0"/>
                  <a:t>0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对每一个密文对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591503" lvl="1" indent="-385763">
                  <a:buFont typeface="+mj-ea"/>
                  <a:buAutoNum type="circleNumDbPlain"/>
                </a:pPr>
                <a:r>
                  <a:rPr kumimoji="1" lang="zh-CN" altLang="en-US" dirty="0"/>
                  <a:t>猜测第</a:t>
                </a:r>
                <a:r>
                  <a:rPr kumimoji="1" lang="en-US" altLang="zh-CN" dirty="0"/>
                  <a:t>8</a:t>
                </a:r>
                <a:r>
                  <a:rPr kumimoji="1" lang="zh-CN" altLang="en-US" dirty="0"/>
                  <a:t>轮的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对应的</a:t>
                </a:r>
                <a:r>
                  <a:rPr kumimoji="1" lang="en-US" altLang="zh-CN" dirty="0"/>
                  <a:t>6</a:t>
                </a:r>
                <a:r>
                  <a:rPr kumimoji="1" lang="zh-CN" altLang="en-US" dirty="0"/>
                  <a:t>比特的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(00008000)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marL="591503" lvl="1" indent="-385763">
                  <a:buFont typeface="+mj-ea"/>
                  <a:buAutoNum type="circleNumDbPlain"/>
                </a:pPr>
                <a:r>
                  <a:rPr kumimoji="1" lang="zh-CN" altLang="en-US" dirty="0"/>
                  <a:t>结合密文与第</a:t>
                </a:r>
                <a:r>
                  <a:rPr kumimoji="1" lang="en-US" altLang="zh-CN" dirty="0"/>
                  <a:t>8</a:t>
                </a:r>
                <a:r>
                  <a:rPr kumimoji="1" lang="zh-CN" altLang="en-US" dirty="0"/>
                  <a:t>轮的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的输出，计算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，若满足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/>
                  <a:t>，相应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8,1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的计数器</a:t>
                </a:r>
                <a:r>
                  <a:rPr kumimoji="1" lang="en-US" altLang="zh-CN" dirty="0"/>
                  <a:t>+1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计数器最大的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8,1</m:t>
                        </m:r>
                      </m:sub>
                    </m:sSub>
                  </m:oMath>
                </a14:m>
                <a:r>
                  <a:rPr kumimoji="1" lang="zh-CN" altLang="en-US" dirty="0"/>
                  <a:t>记为正确的</a:t>
                </a:r>
                <a:endParaRPr kumimoji="1" lang="en-US" altLang="zh-CN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kumimoji="1" lang="zh-CN" altLang="en-US" dirty="0"/>
                  <a:t>穷举或借助其他路线等方式，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恢复其余的密钥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59A2AA-C199-494D-AD79-804B74A4D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904" y="1511887"/>
                <a:ext cx="8803888" cy="3731586"/>
              </a:xfrm>
              <a:blipFill>
                <a:blip r:embed="rId3"/>
                <a:stretch>
                  <a:fillRect l="-1108" t="-2778" r="-3186" b="-16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2280F-4BA3-5B41-8C4B-835A2037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A69F32-811C-6043-BEF7-C9C4E813283A}"/>
              </a:ext>
            </a:extLst>
          </p:cNvPr>
          <p:cNvSpPr/>
          <p:nvPr/>
        </p:nvSpPr>
        <p:spPr>
          <a:xfrm>
            <a:off x="4641696" y="4434783"/>
            <a:ext cx="4413095" cy="884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61801C-A735-814B-A7D1-32CB048B05F3}"/>
              </a:ext>
            </a:extLst>
          </p:cNvPr>
          <p:cNvSpPr/>
          <p:nvPr/>
        </p:nvSpPr>
        <p:spPr>
          <a:xfrm>
            <a:off x="7041995" y="4746238"/>
            <a:ext cx="727617" cy="209086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B89F3C-7120-0745-9976-55A23C83A84B}"/>
              </a:ext>
            </a:extLst>
          </p:cNvPr>
          <p:cNvGrpSpPr/>
          <p:nvPr/>
        </p:nvGrpSpPr>
        <p:grpSpPr>
          <a:xfrm>
            <a:off x="4572000" y="4110440"/>
            <a:ext cx="4491154" cy="1777796"/>
            <a:chOff x="6096000" y="4482550"/>
            <a:chExt cx="5988205" cy="23703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3E0F6B8-D569-9547-9853-1E6376D9669F}"/>
                </a:ext>
              </a:extLst>
            </p:cNvPr>
            <p:cNvGrpSpPr/>
            <p:nvPr/>
          </p:nvGrpSpPr>
          <p:grpSpPr>
            <a:xfrm>
              <a:off x="6096000" y="4952534"/>
              <a:ext cx="5977054" cy="1900410"/>
              <a:chOff x="6096000" y="4952534"/>
              <a:chExt cx="5977054" cy="190041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52B81D1B-2944-FE47-BEFE-068F5370576C}"/>
                  </a:ext>
                </a:extLst>
              </p:cNvPr>
              <p:cNvGrpSpPr/>
              <p:nvPr/>
            </p:nvGrpSpPr>
            <p:grpSpPr>
              <a:xfrm>
                <a:off x="6096000" y="4952534"/>
                <a:ext cx="5977054" cy="1816255"/>
                <a:chOff x="4059044" y="1885950"/>
                <a:chExt cx="6913756" cy="2187556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63CF4385-E3DE-884F-A34C-E381CC698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59044" y="1885950"/>
                  <a:ext cx="6913756" cy="2187556"/>
                </a:xfrm>
                <a:prstGeom prst="rect">
                  <a:avLst/>
                </a:prstGeom>
              </p:spPr>
            </p:pic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62545764-673A-2F45-8920-40075EB013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8564" y="2186258"/>
                  <a:ext cx="289933" cy="386577"/>
                </a:xfrm>
                <a:prstGeom prst="rect">
                  <a:avLst/>
                </a:prstGeom>
              </p:spPr>
            </p:pic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8E036B-BC2C-FF46-A3B1-3E1038D6516B}"/>
                  </a:ext>
                </a:extLst>
              </p:cNvPr>
              <p:cNvSpPr/>
              <p:nvPr/>
            </p:nvSpPr>
            <p:spPr>
              <a:xfrm>
                <a:off x="6746488" y="6127596"/>
                <a:ext cx="1550019" cy="2831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5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7D98B9-7728-824D-BE39-7B734FCDA233}"/>
                  </a:ext>
                </a:extLst>
              </p:cNvPr>
              <p:cNvSpPr/>
              <p:nvPr/>
            </p:nvSpPr>
            <p:spPr>
              <a:xfrm>
                <a:off x="6746488" y="6569796"/>
                <a:ext cx="1550019" cy="2831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5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C1A4842-4D39-464E-9838-00C636F32BEE}"/>
                  </a:ext>
                </a:extLst>
              </p:cNvPr>
              <p:cNvSpPr/>
              <p:nvPr/>
            </p:nvSpPr>
            <p:spPr>
              <a:xfrm>
                <a:off x="9965473" y="6093799"/>
                <a:ext cx="1550019" cy="2831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350"/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584A273-EF8E-A54C-BBA2-72FE33604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0078" y="5285678"/>
              <a:ext cx="5884127" cy="62745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4075A8B-2D62-404F-A881-83D556B6D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7988" y="4482550"/>
              <a:ext cx="5073077" cy="8373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E062D29-8894-C64B-BA95-C5BB593D3A94}"/>
                  </a:ext>
                </a:extLst>
              </p:cNvPr>
              <p:cNvSpPr/>
              <p:nvPr/>
            </p:nvSpPr>
            <p:spPr>
              <a:xfrm>
                <a:off x="4464100" y="5681110"/>
                <a:ext cx="483369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135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1350" dirty="0"/>
                  <a:t> 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1350" dirty="0"/>
                  <a:t> 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E062D29-8894-C64B-BA95-C5BB593D3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100" y="5681110"/>
                <a:ext cx="4833696" cy="300082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8BFF01-5829-9046-9C21-7C9C065FE27A}"/>
                  </a:ext>
                </a:extLst>
              </p:cNvPr>
              <p:cNvSpPr/>
              <p:nvPr/>
            </p:nvSpPr>
            <p:spPr>
              <a:xfrm>
                <a:off x="8041136" y="4536355"/>
                <a:ext cx="99738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350" i="1" dirty="0">
                          <a:latin typeface="Cambria Math" panose="02040503050406030204" pitchFamily="18" charset="0"/>
                        </a:rPr>
                        <m:t>00008000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8BFF01-5829-9046-9C21-7C9C065FE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136" y="4536355"/>
                <a:ext cx="997389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B7DB16-43EF-9E4D-B81E-14D32280E86A}"/>
                  </a:ext>
                </a:extLst>
              </p:cNvPr>
              <p:cNvSpPr/>
              <p:nvPr/>
            </p:nvSpPr>
            <p:spPr>
              <a:xfrm>
                <a:off x="4472340" y="4482749"/>
                <a:ext cx="485889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135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1350" dirty="0"/>
                  <a:t>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135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35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1350" dirty="0"/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B7DB16-43EF-9E4D-B81E-14D32280E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340" y="4482749"/>
                <a:ext cx="4858894" cy="300082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6BBBB4A-11A9-E944-997A-4B8BAD916666}"/>
                  </a:ext>
                </a:extLst>
              </p:cNvPr>
              <p:cNvSpPr/>
              <p:nvPr/>
            </p:nvSpPr>
            <p:spPr>
              <a:xfrm>
                <a:off x="4716670" y="4501954"/>
                <a:ext cx="99738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350" i="1" dirty="0">
                          <a:latin typeface="Cambria Math" panose="02040503050406030204" pitchFamily="18" charset="0"/>
                        </a:rPr>
                        <m:t>21040080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6BBBB4A-11A9-E944-997A-4B8BAD916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70" y="4501954"/>
                <a:ext cx="997389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9DEB0-8392-FC4C-BBE2-6AE8A2966712}"/>
              </a:ext>
            </a:extLst>
          </p:cNvPr>
          <p:cNvCxnSpPr/>
          <p:nvPr/>
        </p:nvCxnSpPr>
        <p:spPr>
          <a:xfrm flipV="1">
            <a:off x="8848493" y="5318878"/>
            <a:ext cx="0" cy="51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39297 0.097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3079 L -0.39232 0.10278 " pathEditMode="relative" ptsTypes="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B1A69-68DB-3B4E-8495-65F3BC3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A0677-72FD-A94A-9F31-9FA709BD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dirty="0"/>
              <a:t>零相关线性区分器的原理</a:t>
            </a:r>
            <a:endParaRPr kumimoji="1" lang="en-US" altLang="zh-CN" dirty="0"/>
          </a:p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线性分析的区分器的概率模型</a:t>
            </a:r>
            <a:endParaRPr kumimoji="1" lang="en-US" altLang="zh-CN" dirty="0"/>
          </a:p>
          <a:p>
            <a:r>
              <a:rPr kumimoji="1" lang="zh-CN" altLang="en-US" dirty="0"/>
              <a:t>思考：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有没有其他的组合形式？矩形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线性？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75C41-94DA-994F-BD11-C789FDB0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20B9A-B915-436B-9CA9-C0F31AA5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82077"/>
            <a:ext cx="5432374" cy="150773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3193A3-C212-4CFC-BA94-3A96A5C8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582274"/>
            <a:ext cx="7308929" cy="20556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1370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52421-0425-4E83-8819-16F55E13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随堂测试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CC99A1-4C1F-49E4-931F-0E2C3CF96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57850"/>
                <a:ext cx="6208160" cy="405079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200" dirty="0"/>
                  <a:t>8</a:t>
                </a:r>
                <a:r>
                  <a:rPr kumimoji="1" lang="zh-CN" altLang="en-US" sz="3200" dirty="0"/>
                  <a:t>轮</a:t>
                </a:r>
                <a:r>
                  <a:rPr kumimoji="1" lang="en-US" altLang="zh-CN" sz="3200" dirty="0"/>
                  <a:t>DES</a:t>
                </a:r>
                <a:r>
                  <a:rPr kumimoji="1" lang="zh-CN" altLang="en-US" sz="3200" dirty="0"/>
                  <a:t>密钥恢复攻击的复杂度分析</a:t>
                </a:r>
                <a:endParaRPr kumimoji="1" lang="en-US" altLang="zh-CN" sz="3200" dirty="0"/>
              </a:p>
              <a:p>
                <a:r>
                  <a:rPr kumimoji="1" lang="en-US" altLang="zh-CN" sz="3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轮</a:t>
                </a:r>
                <a:r>
                  <a:rPr kumimoji="1" lang="en-US" altLang="zh-CN" sz="3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DES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的区分攻击成功率的计算</a:t>
                </a:r>
                <a:endParaRPr kumimoji="1" lang="en-US" altLang="zh-CN" sz="3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提示：对随机置换，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kumimoji="1"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kumimoji="1"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11.81</m:t>
                        </m:r>
                      </m:sup>
                    </m:sSup>
                    <m:r>
                      <a:rPr kumimoji="1"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；对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轮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DES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kumimoji="1"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kumimoji="1"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11.81</m:t>
                        </m:r>
                      </m:sup>
                    </m:sSup>
                    <m:r>
                      <a:rPr kumimoji="1"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−5.91</m:t>
                        </m:r>
                      </m:sup>
                    </m:sSup>
                    <m:r>
                      <a:rPr kumimoji="1"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3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请在开头写清学号</a:t>
                </a:r>
                <a:r>
                  <a:rPr kumimoji="1" lang="en-US" altLang="zh-CN" sz="3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sz="3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姓名，以雨课堂中“投稿” 方式提交</a:t>
                </a:r>
                <a:endParaRPr kumimoji="1"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CC99A1-4C1F-49E4-931F-0E2C3CF96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57850"/>
                <a:ext cx="6208160" cy="4050792"/>
              </a:xfrm>
              <a:blipFill>
                <a:blip r:embed="rId2"/>
                <a:stretch>
                  <a:fillRect l="-1866" t="-3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92074-0E95-4A37-8879-495D44BD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4181D9-895E-4977-836B-F7DCF725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49" y="4877375"/>
            <a:ext cx="2857413" cy="1760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571051-BFB5-4A9A-BBD0-B04906BEB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278" y="2856309"/>
            <a:ext cx="1905098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9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D9D5B-F1D9-415C-BBE8-E2461071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零相关线性分析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6100C-9888-4387-8084-D02A6FAB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C55CC-59DF-499E-9CFE-7072E4AE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246920-B61B-4138-95A2-2FCF30F93973}"/>
                  </a:ext>
                </a:extLst>
              </p:cNvPr>
              <p:cNvSpPr txBox="1"/>
              <p:nvPr/>
            </p:nvSpPr>
            <p:spPr>
              <a:xfrm>
                <a:off x="556551" y="1487377"/>
                <a:ext cx="4351637" cy="3780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零相关线性分析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偏差</m:t>
                    </m:r>
                    <m:r>
                      <a:rPr kumimoji="1"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⟺</m:t>
                    </m:r>
                    <m:r>
                      <m:rPr>
                        <m:nor/>
                      </m:rPr>
                      <a:rPr kumimoji="1" lang="el-GR" altLang="zh-CN" sz="2400" dirty="0">
                        <a:ea typeface="宋体" panose="02010600030101010101" pitchFamily="2" charset="-122"/>
                      </a:rPr>
                      <m:t>Cor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不可能差分分析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概率为</a:t>
                </a:r>
                <a:r>
                  <a:rPr kumimoji="1"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的差分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246920-B61B-4138-95A2-2FCF30F9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1" y="1487377"/>
                <a:ext cx="4351637" cy="3780587"/>
              </a:xfrm>
              <a:prstGeom prst="rect">
                <a:avLst/>
              </a:prstGeom>
              <a:blipFill>
                <a:blip r:embed="rId2"/>
                <a:stretch>
                  <a:fillRect l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DC5D70-E8D6-40D9-96A8-D8B2252ACD7A}"/>
                  </a:ext>
                </a:extLst>
              </p:cNvPr>
              <p:cNvSpPr/>
              <p:nvPr/>
            </p:nvSpPr>
            <p:spPr>
              <a:xfrm>
                <a:off x="4628904" y="1487378"/>
                <a:ext cx="3901214" cy="277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线性分析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00075" lvl="1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kumimoji="1"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尽可能大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差分分析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858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差分的概率尽可能大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DC5D70-E8D6-40D9-96A8-D8B2252AC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04" y="1487378"/>
                <a:ext cx="3901214" cy="2775760"/>
              </a:xfrm>
              <a:prstGeom prst="rect">
                <a:avLst/>
              </a:prstGeom>
              <a:blipFill>
                <a:blip r:embed="rId3"/>
                <a:stretch>
                  <a:fillRect l="-2344"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5">
            <a:extLst>
              <a:ext uri="{FF2B5EF4-FFF2-40B4-BE49-F238E27FC236}">
                <a16:creationId xmlns:a16="http://schemas.microsoft.com/office/drawing/2014/main" id="{702B7593-55FE-4C8E-89F4-DCA5A0A49C49}"/>
              </a:ext>
            </a:extLst>
          </p:cNvPr>
          <p:cNvCxnSpPr/>
          <p:nvPr/>
        </p:nvCxnSpPr>
        <p:spPr>
          <a:xfrm>
            <a:off x="4369598" y="1487378"/>
            <a:ext cx="0" cy="2574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0F654CD-E38B-4593-AEFD-31279250C1AB}"/>
              </a:ext>
            </a:extLst>
          </p:cNvPr>
          <p:cNvCxnSpPr/>
          <p:nvPr/>
        </p:nvCxnSpPr>
        <p:spPr>
          <a:xfrm>
            <a:off x="428534" y="2598617"/>
            <a:ext cx="76626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9">
            <a:extLst>
              <a:ext uri="{FF2B5EF4-FFF2-40B4-BE49-F238E27FC236}">
                <a16:creationId xmlns:a16="http://schemas.microsoft.com/office/drawing/2014/main" id="{95FD7EA9-955F-4CC5-A6A2-BE8048B4C3B8}"/>
              </a:ext>
            </a:extLst>
          </p:cNvPr>
          <p:cNvCxnSpPr/>
          <p:nvPr/>
        </p:nvCxnSpPr>
        <p:spPr>
          <a:xfrm>
            <a:off x="685800" y="4940317"/>
            <a:ext cx="578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465D155-9239-4A0D-9181-9F474BA13F6C}"/>
              </a:ext>
            </a:extLst>
          </p:cNvPr>
          <p:cNvSpPr/>
          <p:nvPr/>
        </p:nvSpPr>
        <p:spPr>
          <a:xfrm>
            <a:off x="329692" y="4594068"/>
            <a:ext cx="292388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11D256E-7F96-4CA6-BD3F-2BBF05901B65}"/>
              </a:ext>
            </a:extLst>
          </p:cNvPr>
          <p:cNvGrpSpPr/>
          <p:nvPr/>
        </p:nvGrpSpPr>
        <p:grpSpPr>
          <a:xfrm>
            <a:off x="3177641" y="4896408"/>
            <a:ext cx="618937" cy="106952"/>
            <a:chOff x="5120854" y="4212546"/>
            <a:chExt cx="825249" cy="14260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2BA2881-ADB9-4012-9B38-9A55CF9C6CC8}"/>
                </a:ext>
              </a:extLst>
            </p:cNvPr>
            <p:cNvSpPr/>
            <p:nvPr/>
          </p:nvSpPr>
          <p:spPr>
            <a:xfrm>
              <a:off x="5120854" y="4212546"/>
              <a:ext cx="133200" cy="1317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D11DD08-D5E5-4D16-8E26-D3533F3B81C2}"/>
                </a:ext>
              </a:extLst>
            </p:cNvPr>
            <p:cNvSpPr/>
            <p:nvPr/>
          </p:nvSpPr>
          <p:spPr>
            <a:xfrm>
              <a:off x="5303313" y="4215267"/>
              <a:ext cx="133200" cy="1317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509E12-C588-4C3B-A338-17115B0A1060}"/>
                </a:ext>
              </a:extLst>
            </p:cNvPr>
            <p:cNvSpPr/>
            <p:nvPr/>
          </p:nvSpPr>
          <p:spPr>
            <a:xfrm>
              <a:off x="5630444" y="4220655"/>
              <a:ext cx="133200" cy="1317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187DFE8-5326-43D2-803F-CBA56A978353}"/>
                </a:ext>
              </a:extLst>
            </p:cNvPr>
            <p:cNvSpPr/>
            <p:nvPr/>
          </p:nvSpPr>
          <p:spPr>
            <a:xfrm>
              <a:off x="5812903" y="4223376"/>
              <a:ext cx="133200" cy="1317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213FEDC-6F02-42B0-9A1E-EA8262F7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252551"/>
            <a:ext cx="3731075" cy="14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7A6D-9A33-8047-AF13-AE6FBA3C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轮</a:t>
            </a:r>
            <a:r>
              <a:rPr kumimoji="1" lang="en-US" altLang="zh-CN" dirty="0"/>
              <a:t>DES</a:t>
            </a:r>
            <a:r>
              <a:rPr kumimoji="1" lang="zh-CN" altLang="en-US" dirty="0"/>
              <a:t>的密钥恢复攻击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E2FE69-B234-614D-A135-E459DB071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dirty="0"/>
                  <a:t>7</a:t>
                </a:r>
                <a:r>
                  <a:rPr kumimoji="1" lang="zh-CN" altLang="en-US" dirty="0"/>
                  <a:t>轮答案：</a:t>
                </a:r>
                <a:r>
                  <a:rPr kumimoji="1" lang="en-US" altLang="zh-CN" dirty="0"/>
                  <a:t>84.13%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数据复杂度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13.81</m:t>
                        </m:r>
                      </m:sup>
                    </m:sSup>
                    <m:r>
                      <a:rPr kumimoji="1" lang="zh-CN" alt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2=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.81</m:t>
                        </m:r>
                      </m:sup>
                    </m:sSup>
                  </m:oMath>
                </a14:m>
                <a:r>
                  <a:rPr kumimoji="1" lang="zh-CN" altLang="en-US" dirty="0"/>
                  <a:t>个明文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时间复杂度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14.81</m:t>
                        </m:r>
                      </m:sup>
                    </m:sSup>
                    <m:r>
                      <a:rPr kumimoji="1" lang="zh-CN" altLang="en-US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64=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14.81</m:t>
                        </m:r>
                      </m:sup>
                    </m:sSup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次加密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64</a:t>
                </a:r>
                <a:r>
                  <a:rPr kumimoji="1" lang="zh-CN" altLang="en-US" dirty="0"/>
                  <a:t>：</a:t>
                </a:r>
                <a:r>
                  <a:rPr kumimoji="1" lang="en-US" altLang="zh-CN" dirty="0"/>
                  <a:t>8</a:t>
                </a:r>
                <a:r>
                  <a:rPr kumimoji="1" lang="zh-CN" altLang="en-US" dirty="0"/>
                  <a:t>轮共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×8=64</m:t>
                    </m:r>
                  </m:oMath>
                </a14:m>
                <a:r>
                  <a:rPr kumimoji="1" lang="zh-CN" altLang="en-US" dirty="0"/>
                  <a:t>次查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盒的运算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存储复杂度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9.8</m:t>
                        </m:r>
                      </m:sup>
                    </m:sSup>
                  </m:oMath>
                </a14:m>
                <a:r>
                  <a:rPr kumimoji="1" lang="en-US" altLang="zh-CN" dirty="0"/>
                  <a:t>-bit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E2FE69-B234-614D-A135-E459DB071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3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1BCB46-DDEF-F74A-B405-6DFAE936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30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2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39F1A-AE80-DA47-8D6F-627409BC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66106"/>
            <a:ext cx="8156448" cy="696108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不可能差分分析     </a:t>
            </a:r>
            <a:r>
              <a:rPr kumimoji="1" lang="en-US" altLang="zh-CN" sz="2800" dirty="0"/>
              <a:t>VS</a:t>
            </a:r>
            <a:r>
              <a:rPr kumimoji="1" lang="zh-CN" altLang="en-US" sz="2800" dirty="0"/>
              <a:t>  零相关线性分析（</a:t>
            </a:r>
            <a:r>
              <a:rPr kumimoji="1" lang="en-US" altLang="zh-CN" sz="2800" dirty="0" err="1"/>
              <a:t>eprint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2011</a:t>
            </a:r>
            <a:r>
              <a:rPr kumimoji="1" lang="zh-CN" altLang="en-US" sz="2800" dirty="0"/>
              <a:t>）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C2658-08E5-204C-87D5-38A89438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4814"/>
            <a:ext cx="3721608" cy="1845636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条概率为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的差分</a:t>
            </a:r>
            <a:r>
              <a:rPr kumimoji="1" lang="en-US" altLang="zh-CN" dirty="0"/>
              <a:t>+</a:t>
            </a:r>
            <a:r>
              <a:rPr kumimoji="1" lang="zh-CN" altLang="en-US" dirty="0"/>
              <a:t>矛盾点</a:t>
            </a:r>
            <a:endParaRPr kumimoji="1" lang="en-US" altLang="zh-CN" dirty="0"/>
          </a:p>
          <a:p>
            <a:r>
              <a:rPr kumimoji="1" lang="zh-CN" altLang="en-US" dirty="0"/>
              <a:t>区分正确密钥还是错误密钥？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解到区分器头尾的是错误密钥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排除法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7740A-28B2-1F45-9FD7-675ADE56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FD453D6-D952-A340-B48D-70704DFE12AD}"/>
              </a:ext>
            </a:extLst>
          </p:cNvPr>
          <p:cNvSpPr txBox="1">
            <a:spLocks/>
          </p:cNvSpPr>
          <p:nvPr/>
        </p:nvSpPr>
        <p:spPr>
          <a:xfrm>
            <a:off x="4572000" y="1754814"/>
            <a:ext cx="4391406" cy="18456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条概率为</a:t>
            </a:r>
            <a:r>
              <a:rPr kumimoji="1"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的线性逼近式</a:t>
            </a:r>
            <a:r>
              <a:rPr kumimoji="1"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矛盾点</a:t>
            </a:r>
            <a:endParaRPr kumimoji="1"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区分正确密钥还是错误密钥？</a:t>
            </a:r>
            <a:endParaRPr kumimoji="1"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正确密钥满足零相关特性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kumimoji="1"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所有的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明密文，该密钥计算出的相关度</a:t>
            </a:r>
            <a:r>
              <a:rPr kumimoji="1"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恒为</a:t>
            </a:r>
            <a:r>
              <a:rPr kumimoji="1" lang="en-US" altLang="zh-CN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，判断为正确密钥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36B0093-79B7-7846-B653-CBEA4F7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3" y="4358942"/>
            <a:ext cx="8296275" cy="827087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B363340-2293-9947-971D-641DDE2CC72D}"/>
              </a:ext>
            </a:extLst>
          </p:cNvPr>
          <p:cNvCxnSpPr>
            <a:cxnSpLocks/>
          </p:cNvCxnSpPr>
          <p:nvPr/>
        </p:nvCxnSpPr>
        <p:spPr>
          <a:xfrm>
            <a:off x="1091473" y="4712520"/>
            <a:ext cx="1771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C5C090A-A563-334F-94B9-CEBCF49E3615}"/>
              </a:ext>
            </a:extLst>
          </p:cNvPr>
          <p:cNvCxnSpPr>
            <a:cxnSpLocks/>
          </p:cNvCxnSpPr>
          <p:nvPr/>
        </p:nvCxnSpPr>
        <p:spPr>
          <a:xfrm flipH="1">
            <a:off x="6647229" y="4712492"/>
            <a:ext cx="1961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4D4D3C-63B9-9348-BB46-85D5DD2B9F6B}"/>
              </a:ext>
            </a:extLst>
          </p:cNvPr>
          <p:cNvGrpSpPr/>
          <p:nvPr/>
        </p:nvGrpSpPr>
        <p:grpSpPr>
          <a:xfrm>
            <a:off x="2628695" y="4286250"/>
            <a:ext cx="4356329" cy="916951"/>
            <a:chOff x="3834111" y="3169920"/>
            <a:chExt cx="5808439" cy="122260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47308F1-2499-F542-BA97-F02528C693F5}"/>
                </a:ext>
              </a:extLst>
            </p:cNvPr>
            <p:cNvSpPr/>
            <p:nvPr/>
          </p:nvSpPr>
          <p:spPr>
            <a:xfrm>
              <a:off x="4146035" y="3169920"/>
              <a:ext cx="5046120" cy="1222601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350" dirty="0">
                  <a:solidFill>
                    <a:srgbClr val="C00000"/>
                  </a:solidFill>
                </a:rPr>
                <a:t>zero</a:t>
              </a:r>
              <a:r>
                <a:rPr kumimoji="1" lang="zh-CN" altLang="en-US" sz="1350" dirty="0">
                  <a:solidFill>
                    <a:srgbClr val="C00000"/>
                  </a:solidFill>
                </a:rPr>
                <a:t> </a:t>
              </a:r>
              <a:r>
                <a:rPr kumimoji="1" lang="en-US" altLang="zh-CN" sz="1350" dirty="0">
                  <a:solidFill>
                    <a:srgbClr val="C00000"/>
                  </a:solidFill>
                </a:rPr>
                <a:t>correlation</a:t>
              </a:r>
              <a:endParaRPr kumimoji="1" lang="zh-CN" altLang="en-US" sz="135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0A95FBF-B042-4F49-99F0-089F80141990}"/>
                    </a:ext>
                  </a:extLst>
                </p:cNvPr>
                <p:cNvSpPr/>
                <p:nvPr/>
              </p:nvSpPr>
              <p:spPr>
                <a:xfrm>
                  <a:off x="3834111" y="3436187"/>
                  <a:ext cx="44986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350" i="1" dirty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0A95FBF-B042-4F49-99F0-089F80141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111" y="3436187"/>
                  <a:ext cx="449867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3152353-4B62-D643-B229-75B23A9AD6A5}"/>
                    </a:ext>
                  </a:extLst>
                </p:cNvPr>
                <p:cNvSpPr/>
                <p:nvPr/>
              </p:nvSpPr>
              <p:spPr>
                <a:xfrm>
                  <a:off x="9192683" y="3381977"/>
                  <a:ext cx="44986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3152353-4B62-D643-B229-75B23A9AD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683" y="3381977"/>
                  <a:ext cx="449867" cy="400109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7794DCD-C080-D54A-AE74-3C30E1562965}"/>
              </a:ext>
            </a:extLst>
          </p:cNvPr>
          <p:cNvSpPr/>
          <p:nvPr/>
        </p:nvSpPr>
        <p:spPr>
          <a:xfrm>
            <a:off x="1256452" y="4298965"/>
            <a:ext cx="16230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50" dirty="0">
                <a:solidFill>
                  <a:srgbClr val="C00000"/>
                </a:solidFill>
              </a:rPr>
              <a:t>partial</a:t>
            </a:r>
            <a:r>
              <a:rPr kumimoji="1" lang="zh-CN" altLang="en-US" sz="1350" dirty="0">
                <a:solidFill>
                  <a:srgbClr val="C00000"/>
                </a:solidFill>
              </a:rPr>
              <a:t> </a:t>
            </a:r>
            <a:r>
              <a:rPr kumimoji="1" lang="en-US" altLang="zh-CN" sz="1350" dirty="0">
                <a:solidFill>
                  <a:srgbClr val="C00000"/>
                </a:solidFill>
              </a:rPr>
              <a:t>encryption</a:t>
            </a:r>
            <a:endParaRPr kumimoji="1" lang="zh-CN" altLang="en-US" sz="1350" dirty="0">
              <a:solidFill>
                <a:srgbClr val="C0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092617-96D3-1548-80B0-1A20050E7F77}"/>
              </a:ext>
            </a:extLst>
          </p:cNvPr>
          <p:cNvSpPr/>
          <p:nvPr/>
        </p:nvSpPr>
        <p:spPr>
          <a:xfrm>
            <a:off x="6723961" y="4248755"/>
            <a:ext cx="16326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50" dirty="0">
                <a:solidFill>
                  <a:srgbClr val="C00000"/>
                </a:solidFill>
              </a:rPr>
              <a:t>partial</a:t>
            </a:r>
            <a:r>
              <a:rPr kumimoji="1" lang="zh-CN" altLang="en-US" sz="1350" dirty="0">
                <a:solidFill>
                  <a:srgbClr val="C00000"/>
                </a:solidFill>
              </a:rPr>
              <a:t> </a:t>
            </a:r>
            <a:r>
              <a:rPr kumimoji="1" lang="en-US" altLang="zh-CN" sz="1350" dirty="0">
                <a:solidFill>
                  <a:srgbClr val="C00000"/>
                </a:solidFill>
              </a:rPr>
              <a:t>decryption</a:t>
            </a:r>
            <a:endParaRPr kumimoji="1" lang="zh-CN" altLang="en-US" sz="1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408B-CA20-2D45-81B9-CCA5816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F414E7-02E6-6244-B703-DF46EC5B8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差分分析 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𝑟𝑜𝑢𝑛𝑑</m:t>
                        </m:r>
                        <m:r>
                          <m:rPr>
                            <m:brk m:alnAt="2"/>
                          </m:rP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</m:oMath>
                </a14:m>
                <a:r>
                  <a:rPr kumimoji="1"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线性分析 </a:t>
                </a:r>
                <a:r>
                  <a:rPr kumimoji="1" lang="en-US" altLang="zh-CN" dirty="0"/>
                  <a:t>: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b="0" dirty="0">
                  <a:solidFill>
                    <a:srgbClr val="C00000"/>
                  </a:solidFill>
                </a:endParaRPr>
              </a:p>
              <a:p>
                <a:r>
                  <a:rPr kumimoji="1" lang="zh-CN" altLang="en-US" dirty="0"/>
                  <a:t>都是考虑的异或运算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级联？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F414E7-02E6-6244-B703-DF46EC5B8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B617A-86CA-2B40-8AA5-109B6D23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0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82B49-9889-AC42-A5E6-AD543DF1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教学目标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线性分析的一般模型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D43BE32-AAF7-504C-ADEE-1F8AB3BA7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609474"/>
              </p:ext>
            </p:extLst>
          </p:nvPr>
        </p:nvGraphicFramePr>
        <p:xfrm>
          <a:off x="-1254977" y="1588020"/>
          <a:ext cx="7772400" cy="415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0AC4E-5D02-0C40-9189-7ADED1B8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6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97CF2D84-CC35-8441-88D8-7C7C1BA7D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221682"/>
              </p:ext>
            </p:extLst>
          </p:nvPr>
        </p:nvGraphicFramePr>
        <p:xfrm>
          <a:off x="5312664" y="2116162"/>
          <a:ext cx="3145536" cy="331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937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15EB1-69E7-C947-9A0E-41D08135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线性分析（</a:t>
            </a:r>
            <a:r>
              <a:rPr kumimoji="1" lang="en-US" altLang="zh-CN" dirty="0"/>
              <a:t>Differential-linear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Cryptanalysis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B77F0-5AEA-AF4E-A46A-B5895F39C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4814"/>
                <a:ext cx="8506206" cy="3731586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组合差分分析和线性分析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连接高概率的差分和大偏差（绝对值）的线性壳</a:t>
                </a:r>
                <a:endParaRPr kumimoji="1" lang="en-US" altLang="zh-CN" dirty="0"/>
              </a:p>
              <a:p>
                <a:r>
                  <a:rPr lang="en-US" altLang="zh-CN" dirty="0"/>
                  <a:t>CRYPTO 1994,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Suzan K. Langford,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Martin E. Hellman</a:t>
                </a:r>
                <a:r>
                  <a:rPr lang="en-US" altLang="zh-CN" dirty="0"/>
                  <a:t>, Differential-Linear Cryptanalysis</a:t>
                </a:r>
                <a:r>
                  <a:rPr lang="zh-CN" altLang="en-US" dirty="0"/>
                  <a:t> （输出差分的活跃比特与线性逼近式的输入掩码相关比特无关）</a:t>
                </a:r>
                <a:endParaRPr lang="en-US" altLang="zh-CN" dirty="0"/>
              </a:p>
              <a:p>
                <a:r>
                  <a:rPr lang="en-US" altLang="zh-CN" dirty="0"/>
                  <a:t>ASIACRYPT 2002,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Eil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Biham</a:t>
                </a:r>
                <a:r>
                  <a:rPr lang="en-US" altLang="zh-CN" dirty="0"/>
                  <a:t>, Orr </a:t>
                </a:r>
                <a:r>
                  <a:rPr lang="en-US" altLang="zh-CN" dirty="0" err="1"/>
                  <a:t>Dunkelman</a:t>
                </a:r>
                <a:r>
                  <a:rPr lang="en-US" altLang="zh-CN" dirty="0"/>
                  <a:t>, Nathan Keller,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Enhancing Differential-Linear Cryptanalysis</a:t>
                </a:r>
              </a:p>
              <a:p>
                <a:r>
                  <a:rPr kumimoji="1" lang="zh-CN" altLang="en-US" dirty="0"/>
                  <a:t>将一个加密算法分为两部分：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B77F0-5AEA-AF4E-A46A-B5895F39C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4814"/>
                <a:ext cx="8506206" cy="3731586"/>
              </a:xfrm>
              <a:blipFill>
                <a:blip r:embed="rId3"/>
                <a:stretch>
                  <a:fillRect l="-645" t="-2778" r="-645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D0774-EEBA-B043-BE92-271F7403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F9748A-BA44-F848-A627-AF280453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812" y="1518129"/>
            <a:ext cx="1178845" cy="11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CF8B-0B53-8A45-8A08-CF380F08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5C96F9-EB4A-3045-AE1F-7658992A4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352" y="1737326"/>
                <a:ext cx="6315815" cy="3731586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dirty="0"/>
                  <a:t>设找到高偏差但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短</a:t>
                </a:r>
                <a:r>
                  <a:rPr kumimoji="1" lang="zh-CN" altLang="en-US" dirty="0"/>
                  <a:t>轮数的线性壳：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𝑛𝑐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groupCh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如何拉长线性特征的轮数？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线性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线性，线性特征的级联？</a:t>
                </a:r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其他形式的区分器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线性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？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or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线性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其他形式的区分器？</a:t>
                </a:r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/>
                  <a:t>若线性区分器的头部，变为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未知</a:t>
                </a:r>
                <a:r>
                  <a:rPr kumimoji="1" lang="zh-CN" altLang="en-US" dirty="0"/>
                  <a:t>的中间状态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如何探测中间状态的信息？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可否借助其他形式的区分器探测（以概率保证）中间值信息？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差分</a:t>
                </a:r>
                <a:r>
                  <a:rPr kumimoji="1" lang="en-US" altLang="zh-CN" dirty="0"/>
                  <a:t>-</a:t>
                </a:r>
                <a:r>
                  <a:rPr kumimoji="1" lang="zh-CN" altLang="en-US" dirty="0"/>
                  <a:t>线性如何相接？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5C96F9-EB4A-3045-AE1F-7658992A4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352" y="1737326"/>
                <a:ext cx="6315815" cy="3731586"/>
              </a:xfrm>
              <a:blipFill>
                <a:blip r:embed="rId3"/>
                <a:stretch>
                  <a:fillRect l="-869" t="-2778" b="-32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FB6EE-C630-9F4C-B280-112469B1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226E9CC-4CE2-D74A-B585-772D1D5B42EA}"/>
                  </a:ext>
                </a:extLst>
              </p:cNvPr>
              <p:cNvSpPr txBox="1"/>
              <p:nvPr/>
            </p:nvSpPr>
            <p:spPr>
              <a:xfrm>
                <a:off x="7201542" y="3200608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226E9CC-4CE2-D74A-B585-772D1D5B4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2" y="3200608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B01935AE-F259-CA42-BB02-73427A91FE46}"/>
              </a:ext>
            </a:extLst>
          </p:cNvPr>
          <p:cNvCxnSpPr>
            <a:cxnSpLocks/>
          </p:cNvCxnSpPr>
          <p:nvPr/>
        </p:nvCxnSpPr>
        <p:spPr>
          <a:xfrm flipH="1">
            <a:off x="7306253" y="345940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21356F4-4AFA-4A49-A5F3-2BD0B9ED24F8}"/>
              </a:ext>
            </a:extLst>
          </p:cNvPr>
          <p:cNvSpPr txBox="1"/>
          <p:nvPr/>
        </p:nvSpPr>
        <p:spPr>
          <a:xfrm>
            <a:off x="7129810" y="3890615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77947C0-13A4-9443-A7D3-2976627B3BCB}"/>
              </a:ext>
            </a:extLst>
          </p:cNvPr>
          <p:cNvCxnSpPr>
            <a:cxnSpLocks/>
          </p:cNvCxnSpPr>
          <p:nvPr/>
        </p:nvCxnSpPr>
        <p:spPr>
          <a:xfrm flipH="1">
            <a:off x="7319442" y="4243492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7A5AC98-6D81-1149-8EB7-AD5B90685322}"/>
                  </a:ext>
                </a:extLst>
              </p:cNvPr>
              <p:cNvSpPr txBox="1"/>
              <p:nvPr/>
            </p:nvSpPr>
            <p:spPr>
              <a:xfrm>
                <a:off x="7201541" y="4589741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7A5AC98-6D81-1149-8EB7-AD5B9068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1" y="4589741"/>
                <a:ext cx="282578" cy="276999"/>
              </a:xfrm>
              <a:prstGeom prst="rect">
                <a:avLst/>
              </a:prstGeom>
              <a:blipFill>
                <a:blip r:embed="rId5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E7564A4D-E602-DE40-9C69-761BF511DA54}"/>
              </a:ext>
            </a:extLst>
          </p:cNvPr>
          <p:cNvGrpSpPr/>
          <p:nvPr/>
        </p:nvGrpSpPr>
        <p:grpSpPr>
          <a:xfrm>
            <a:off x="6814620" y="3167005"/>
            <a:ext cx="301881" cy="1705311"/>
            <a:chOff x="9086170" y="3079674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96DEBAC-E531-C64D-9E03-5183CB52FAB9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96DEBAC-E531-C64D-9E03-5183CB52F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667" r="-416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BC80BAF7-EE5A-974A-A18B-BE7998AB3509}"/>
                    </a:ext>
                  </a:extLst>
                </p:cNvPr>
                <p:cNvSpPr txBox="1"/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BC80BAF7-EE5A-974A-A18B-BE7998AB3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6D7B70EC-2FD4-D44C-8200-CD146FE59A7D}"/>
                </a:ext>
              </a:extLst>
            </p:cNvPr>
            <p:cNvCxnSpPr>
              <a:endCxn id="71" idx="0"/>
            </p:cNvCxnSpPr>
            <p:nvPr/>
          </p:nvCxnSpPr>
          <p:spPr>
            <a:xfrm flipH="1">
              <a:off x="9284473" y="3449006"/>
              <a:ext cx="28283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4093107-AB43-A748-87E8-4295B9557EB8}"/>
                  </a:ext>
                </a:extLst>
              </p:cNvPr>
              <p:cNvSpPr txBox="1"/>
              <p:nvPr/>
            </p:nvSpPr>
            <p:spPr>
              <a:xfrm>
                <a:off x="7110526" y="1807141"/>
                <a:ext cx="353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4093107-AB43-A748-87E8-4295B955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26" y="1807141"/>
                <a:ext cx="353687" cy="276999"/>
              </a:xfrm>
              <a:prstGeom prst="rect">
                <a:avLst/>
              </a:prstGeom>
              <a:blipFill>
                <a:blip r:embed="rId8"/>
                <a:stretch>
                  <a:fillRect l="-689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4E99DD6-4E49-9F4C-827D-5247653FB24C}"/>
              </a:ext>
            </a:extLst>
          </p:cNvPr>
          <p:cNvCxnSpPr>
            <a:cxnSpLocks/>
          </p:cNvCxnSpPr>
          <p:nvPr/>
        </p:nvCxnSpPr>
        <p:spPr>
          <a:xfrm flipH="1">
            <a:off x="7286968" y="208414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EDC6F79-A967-1642-B39A-37818A3D2DF4}"/>
              </a:ext>
            </a:extLst>
          </p:cNvPr>
          <p:cNvSpPr txBox="1"/>
          <p:nvPr/>
        </p:nvSpPr>
        <p:spPr>
          <a:xfrm>
            <a:off x="7110526" y="2515354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09EDB0F-EFA0-214A-8E89-206FBB0D16AA}"/>
              </a:ext>
            </a:extLst>
          </p:cNvPr>
          <p:cNvCxnSpPr>
            <a:cxnSpLocks/>
          </p:cNvCxnSpPr>
          <p:nvPr/>
        </p:nvCxnSpPr>
        <p:spPr>
          <a:xfrm flipH="1">
            <a:off x="7300157" y="2856505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6B5E6-8E26-3349-93B6-91F3125E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线性分析的数学模型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8DB086-04FD-B54D-A522-434F42172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161" y="1071810"/>
                <a:ext cx="7315598" cy="4245936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dirty="0"/>
                  <a:t>线性逼近式：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groupCh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kumimoji="1" lang="en-US" altLang="zh-CN" dirty="0"/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kumimoji="1" lang="en-US" altLang="zh-CN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⨁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？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8DB086-04FD-B54D-A522-434F42172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161" y="1071810"/>
                <a:ext cx="7315598" cy="4245936"/>
              </a:xfrm>
              <a:blipFill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648C8-F6C2-9A44-AD06-CB6769D2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552A46-05E7-6A4F-8F8D-EAFD700AC881}"/>
                  </a:ext>
                </a:extLst>
              </p:cNvPr>
              <p:cNvSpPr txBox="1"/>
              <p:nvPr/>
            </p:nvSpPr>
            <p:spPr>
              <a:xfrm>
                <a:off x="7185579" y="1087505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552A46-05E7-6A4F-8F8D-EAFD700A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79" y="1087505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322ED71-6BE0-D840-AC96-DF098ED22D3D}"/>
              </a:ext>
            </a:extLst>
          </p:cNvPr>
          <p:cNvCxnSpPr>
            <a:cxnSpLocks/>
          </p:cNvCxnSpPr>
          <p:nvPr/>
        </p:nvCxnSpPr>
        <p:spPr>
          <a:xfrm flipH="1">
            <a:off x="7290290" y="1346298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919E97B-EA9B-B94D-B772-08DEAB66281C}"/>
              </a:ext>
            </a:extLst>
          </p:cNvPr>
          <p:cNvSpPr txBox="1"/>
          <p:nvPr/>
        </p:nvSpPr>
        <p:spPr>
          <a:xfrm>
            <a:off x="7113848" y="1777512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7C7CA3D-689B-1C43-B15B-120116873B91}"/>
              </a:ext>
            </a:extLst>
          </p:cNvPr>
          <p:cNvCxnSpPr>
            <a:cxnSpLocks/>
          </p:cNvCxnSpPr>
          <p:nvPr/>
        </p:nvCxnSpPr>
        <p:spPr>
          <a:xfrm flipH="1">
            <a:off x="7303479" y="2130390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9CA852-85F3-554A-9C3B-BB29A6272253}"/>
                  </a:ext>
                </a:extLst>
              </p:cNvPr>
              <p:cNvSpPr txBox="1"/>
              <p:nvPr/>
            </p:nvSpPr>
            <p:spPr>
              <a:xfrm>
                <a:off x="7185578" y="2476639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9CA852-85F3-554A-9C3B-BB29A6272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78" y="2476639"/>
                <a:ext cx="282578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96E62A-5560-384C-BB00-C09E7B755B44}"/>
                  </a:ext>
                </a:extLst>
              </p:cNvPr>
              <p:cNvSpPr txBox="1"/>
              <p:nvPr/>
            </p:nvSpPr>
            <p:spPr>
              <a:xfrm>
                <a:off x="8345299" y="1093082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96E62A-5560-384C-BB00-C09E7B755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99" y="1093082"/>
                <a:ext cx="28623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6F27DA3-8A70-3544-AC09-01F524DC7F99}"/>
              </a:ext>
            </a:extLst>
          </p:cNvPr>
          <p:cNvCxnSpPr>
            <a:cxnSpLocks/>
          </p:cNvCxnSpPr>
          <p:nvPr/>
        </p:nvCxnSpPr>
        <p:spPr>
          <a:xfrm flipH="1">
            <a:off x="8450011" y="1351874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125B5D5-4084-A14E-9FF4-C9C7338C27ED}"/>
              </a:ext>
            </a:extLst>
          </p:cNvPr>
          <p:cNvSpPr txBox="1"/>
          <p:nvPr/>
        </p:nvSpPr>
        <p:spPr>
          <a:xfrm>
            <a:off x="8273568" y="1783089"/>
            <a:ext cx="413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BC05665-E75D-E44D-B33B-6C562D4A82C7}"/>
              </a:ext>
            </a:extLst>
          </p:cNvPr>
          <p:cNvCxnSpPr>
            <a:cxnSpLocks/>
          </p:cNvCxnSpPr>
          <p:nvPr/>
        </p:nvCxnSpPr>
        <p:spPr>
          <a:xfrm flipH="1">
            <a:off x="8463199" y="2135966"/>
            <a:ext cx="1" cy="422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1E3BD5-9023-1E42-BF31-2417A7E20926}"/>
                  </a:ext>
                </a:extLst>
              </p:cNvPr>
              <p:cNvSpPr txBox="1"/>
              <p:nvPr/>
            </p:nvSpPr>
            <p:spPr>
              <a:xfrm>
                <a:off x="8345300" y="2482215"/>
                <a:ext cx="28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1E3BD5-9023-1E42-BF31-2417A7E20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00" y="2482215"/>
                <a:ext cx="287899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DFFADA-E9AC-664E-8F8F-940754B3431C}"/>
              </a:ext>
            </a:extLst>
          </p:cNvPr>
          <p:cNvGrpSpPr/>
          <p:nvPr/>
        </p:nvGrpSpPr>
        <p:grpSpPr>
          <a:xfrm>
            <a:off x="6798657" y="1053903"/>
            <a:ext cx="301881" cy="1705311"/>
            <a:chOff x="9086170" y="3079674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1A92100-7051-6C44-8BD2-032E7F39BA68}"/>
                    </a:ext>
                  </a:extLst>
                </p:cNvPr>
                <p:cNvSpPr txBox="1"/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1A92100-7051-6C44-8BD2-032E7F39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141" y="3079674"/>
                  <a:ext cx="40053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000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80F897-06BD-DC4B-897F-B374FF76B7C1}"/>
                    </a:ext>
                  </a:extLst>
                </p:cNvPr>
                <p:cNvSpPr txBox="1"/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80F897-06BD-DC4B-897F-B374FF76B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170" y="4984089"/>
                  <a:ext cx="39660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000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2A445A9-8192-6546-B13B-6C32561F09D1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9284473" y="3449006"/>
              <a:ext cx="28283" cy="153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C4C5C6-A21F-9D4D-A214-23169E8F4143}"/>
              </a:ext>
            </a:extLst>
          </p:cNvPr>
          <p:cNvGrpSpPr/>
          <p:nvPr/>
        </p:nvGrpSpPr>
        <p:grpSpPr>
          <a:xfrm>
            <a:off x="8661525" y="1048327"/>
            <a:ext cx="301881" cy="1705311"/>
            <a:chOff x="11569996" y="3072239"/>
            <a:chExt cx="402508" cy="2273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804E969-86CA-894F-AD88-40B3D49CEEA1}"/>
                    </a:ext>
                  </a:extLst>
                </p:cNvPr>
                <p:cNvSpPr txBox="1"/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804E969-86CA-894F-AD88-40B3D49CE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967" y="3072239"/>
                  <a:ext cx="40053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6000" b="-1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33C47D-2DC9-E24A-9468-351D1F840221}"/>
                    </a:ext>
                  </a:extLst>
                </p:cNvPr>
                <p:cNvSpPr txBox="1"/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33C47D-2DC9-E24A-9468-351D1F840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9996" y="4976654"/>
                  <a:ext cx="37035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7391"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58D9AF67-0E5D-1E41-AFA5-19C3D3FC736E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11754664" y="3493808"/>
              <a:ext cx="511" cy="148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318309A-01DA-8340-9851-620112C3471E}"/>
              </a:ext>
            </a:extLst>
          </p:cNvPr>
          <p:cNvSpPr/>
          <p:nvPr/>
        </p:nvSpPr>
        <p:spPr>
          <a:xfrm>
            <a:off x="5998958" y="2920383"/>
            <a:ext cx="1143000" cy="54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F46623-0799-4644-902D-1463C619392E}"/>
              </a:ext>
            </a:extLst>
          </p:cNvPr>
          <p:cNvGrpSpPr/>
          <p:nvPr/>
        </p:nvGrpSpPr>
        <p:grpSpPr>
          <a:xfrm>
            <a:off x="1396577" y="3098177"/>
            <a:ext cx="4259460" cy="751173"/>
            <a:chOff x="1609344" y="3276613"/>
            <a:chExt cx="4700616" cy="10015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675A750-0417-0A4F-B0F5-C74488563D50}"/>
                </a:ext>
              </a:extLst>
            </p:cNvPr>
            <p:cNvSpPr/>
            <p:nvPr/>
          </p:nvSpPr>
          <p:spPr>
            <a:xfrm>
              <a:off x="1609344" y="3276613"/>
              <a:ext cx="4698776" cy="393179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4" name="下箭头 13">
              <a:extLst>
                <a:ext uri="{FF2B5EF4-FFF2-40B4-BE49-F238E27FC236}">
                  <a16:creationId xmlns:a16="http://schemas.microsoft.com/office/drawing/2014/main" id="{454DC764-1E40-5C44-B5DB-0B9E06FDA5BE}"/>
                </a:ext>
              </a:extLst>
            </p:cNvPr>
            <p:cNvSpPr/>
            <p:nvPr/>
          </p:nvSpPr>
          <p:spPr>
            <a:xfrm>
              <a:off x="3893045" y="3713184"/>
              <a:ext cx="179083" cy="188256"/>
            </a:xfrm>
            <a:prstGeom prst="downArrow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A2ECAB8-A2EA-0A47-A9CF-6448A83F894A}"/>
                </a:ext>
              </a:extLst>
            </p:cNvPr>
            <p:cNvSpPr/>
            <p:nvPr/>
          </p:nvSpPr>
          <p:spPr>
            <a:xfrm>
              <a:off x="1611184" y="3884998"/>
              <a:ext cx="4698776" cy="393179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609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12999</TotalTime>
  <Words>2240</Words>
  <Application>Microsoft Office PowerPoint</Application>
  <PresentationFormat>全屏显示(4:3)</PresentationFormat>
  <Paragraphs>507</Paragraphs>
  <Slides>30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等线</vt:lpstr>
      <vt:lpstr>黑体</vt:lpstr>
      <vt:lpstr>宋体</vt:lpstr>
      <vt:lpstr>Microsoft Yahei</vt:lpstr>
      <vt:lpstr>Arial</vt:lpstr>
      <vt:lpstr>Calibri</vt:lpstr>
      <vt:lpstr>Cambria</vt:lpstr>
      <vt:lpstr>Cambria Math</vt:lpstr>
      <vt:lpstr>Rockwell</vt:lpstr>
      <vt:lpstr>Rockwell Extra Bold</vt:lpstr>
      <vt:lpstr>Times New Roman</vt:lpstr>
      <vt:lpstr>Wingdings</vt:lpstr>
      <vt:lpstr>木活字</vt:lpstr>
      <vt:lpstr>密码分析学  零相关线性分析与差分-线性分析</vt:lpstr>
      <vt:lpstr>     线性       VS   差分</vt:lpstr>
      <vt:lpstr>零相关线性分析</vt:lpstr>
      <vt:lpstr>不可能差分分析     VS  零相关线性分析（eprint 2011） </vt:lpstr>
      <vt:lpstr>导入</vt:lpstr>
      <vt:lpstr>教学目标——差分-线性分析的一般模型</vt:lpstr>
      <vt:lpstr>差分-线性分析（Differential-linear Cryptanalysis）</vt:lpstr>
      <vt:lpstr>差分-线性分析的数学模型</vt:lpstr>
      <vt:lpstr>差分-线性分析的数学模型</vt:lpstr>
      <vt:lpstr>PowerPoint 演示文稿</vt:lpstr>
      <vt:lpstr>差分-线性分析的数学模型</vt:lpstr>
      <vt:lpstr>差分-线性分析的数学模型</vt:lpstr>
      <vt:lpstr>差分-线性分析举例-crypto 1994</vt:lpstr>
      <vt:lpstr>差分-线性分析举例</vt:lpstr>
      <vt:lpstr>差分-线性分析举例-6轮区分器</vt:lpstr>
      <vt:lpstr>差分-线性分析举例-7轮的密钥恢复攻击</vt:lpstr>
      <vt:lpstr>差分-线性分析的概率模型-crypto 1994</vt:lpstr>
      <vt:lpstr>PowerPoint 演示文稿</vt:lpstr>
      <vt:lpstr>差分-线性分析的概率模型- ASIACRYPT 2002</vt:lpstr>
      <vt:lpstr>差分-线性分析的概率模型- ASIACRYPT 2002</vt:lpstr>
      <vt:lpstr>中间状态差分对应的概率-举例</vt:lpstr>
      <vt:lpstr>中间状态差分对应的概率</vt:lpstr>
      <vt:lpstr>4轮的差分特征</vt:lpstr>
      <vt:lpstr>3轮的线性逼近式 </vt:lpstr>
      <vt:lpstr>7轮DES的差分-线性区分器</vt:lpstr>
      <vt:lpstr>7轮DES的区分攻击</vt:lpstr>
      <vt:lpstr>8轮DES的密钥恢复攻击</vt:lpstr>
      <vt:lpstr>小结</vt:lpstr>
      <vt:lpstr>随堂测试</vt:lpstr>
      <vt:lpstr>8轮DES的密钥恢复攻击——复杂度分析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昕 李</cp:lastModifiedBy>
  <cp:revision>414</cp:revision>
  <dcterms:created xsi:type="dcterms:W3CDTF">2020-06-15T02:07:14Z</dcterms:created>
  <dcterms:modified xsi:type="dcterms:W3CDTF">2023-11-14T09:35:20Z</dcterms:modified>
</cp:coreProperties>
</file>