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7" r:id="rId2"/>
  </p:sldMasterIdLst>
  <p:notesMasterIdLst>
    <p:notesMasterId r:id="rId24"/>
  </p:notesMasterIdLst>
  <p:sldIdLst>
    <p:sldId id="365" r:id="rId3"/>
    <p:sldId id="366" r:id="rId4"/>
    <p:sldId id="615" r:id="rId5"/>
    <p:sldId id="368" r:id="rId6"/>
    <p:sldId id="541" r:id="rId7"/>
    <p:sldId id="369" r:id="rId8"/>
    <p:sldId id="433" r:id="rId9"/>
    <p:sldId id="616" r:id="rId10"/>
    <p:sldId id="589" r:id="rId11"/>
    <p:sldId id="618" r:id="rId12"/>
    <p:sldId id="619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20" r:id="rId21"/>
    <p:sldId id="553" r:id="rId22"/>
    <p:sldId id="5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5"/>
    <p:restoredTop sz="85009" autoAdjust="0"/>
  </p:normalViewPr>
  <p:slideViewPr>
    <p:cSldViewPr snapToGrid="0" snapToObjects="1">
      <p:cViewPr varScale="1">
        <p:scale>
          <a:sx n="69" d="100"/>
          <a:sy n="69" d="100"/>
        </p:scale>
        <p:origin x="15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7F18B-6914-A840-BEFA-17282A7DAAD1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F457D263-C1A7-1A4E-8B17-994FFB5E25F0}">
      <dgm:prSet phldrT="[文本]" custT="1"/>
      <dgm:spPr/>
      <dgm:t>
        <a:bodyPr/>
        <a:lstStyle/>
        <a:p>
          <a:r>
            <a:rPr lang="zh-CN" altLang="en-US" sz="2400" dirty="0"/>
            <a:t>三轮加密的差分分析</a:t>
          </a:r>
        </a:p>
      </dgm:t>
    </dgm:pt>
    <dgm:pt modelId="{3CA064C2-F23E-ED42-A16B-D807F521DA16}" type="parTrans" cxnId="{E323F568-96E0-3B42-BBE1-832AF1182B75}">
      <dgm:prSet/>
      <dgm:spPr/>
      <dgm:t>
        <a:bodyPr/>
        <a:lstStyle/>
        <a:p>
          <a:endParaRPr lang="zh-CN" altLang="en-US"/>
        </a:p>
      </dgm:t>
    </dgm:pt>
    <dgm:pt modelId="{3F2F9210-BE31-1B48-8E75-D4ED5A7A1077}" type="sibTrans" cxnId="{E323F568-96E0-3B42-BBE1-832AF1182B75}">
      <dgm:prSet/>
      <dgm:spPr/>
      <dgm:t>
        <a:bodyPr/>
        <a:lstStyle/>
        <a:p>
          <a:endParaRPr lang="zh-CN" altLang="en-US"/>
        </a:p>
      </dgm:t>
    </dgm:pt>
    <dgm:pt modelId="{D4069C8B-BB8A-DD43-BB40-2B4A4FD75EF2}">
      <dgm:prSet phldrT="[文本]" custT="1"/>
      <dgm:spPr/>
      <dgm:t>
        <a:bodyPr/>
        <a:lstStyle/>
        <a:p>
          <a:r>
            <a:rPr lang="en-US" altLang="zh-CN" sz="2400" dirty="0" err="1"/>
            <a:t>CipherFour</a:t>
          </a:r>
          <a:r>
            <a:rPr lang="zh-CN" altLang="en-US" sz="2400" dirty="0"/>
            <a:t>算法的分析实例</a:t>
          </a:r>
        </a:p>
      </dgm:t>
    </dgm:pt>
    <dgm:pt modelId="{30D24A2B-5FA4-0C4C-91C4-7F023DF1DB97}" type="parTrans" cxnId="{7C01CD75-D120-B045-9FC5-62D095AEB2FC}">
      <dgm:prSet/>
      <dgm:spPr/>
      <dgm:t>
        <a:bodyPr/>
        <a:lstStyle/>
        <a:p>
          <a:endParaRPr lang="zh-CN" altLang="en-US"/>
        </a:p>
      </dgm:t>
    </dgm:pt>
    <dgm:pt modelId="{53DE3AC6-CDDD-C142-B712-E9A588D5546C}" type="sibTrans" cxnId="{7C01CD75-D120-B045-9FC5-62D095AEB2FC}">
      <dgm:prSet/>
      <dgm:spPr/>
      <dgm:t>
        <a:bodyPr/>
        <a:lstStyle/>
        <a:p>
          <a:endParaRPr lang="zh-CN" altLang="en-US"/>
        </a:p>
      </dgm:t>
    </dgm:pt>
    <dgm:pt modelId="{49BE2723-C83E-4A4A-96B3-62AA43077371}">
      <dgm:prSet phldrT="[文本]" custT="1"/>
      <dgm:spPr/>
      <dgm:t>
        <a:bodyPr/>
        <a:lstStyle/>
        <a:p>
          <a:r>
            <a:rPr lang="zh-CN" altLang="en-US" sz="2400" dirty="0"/>
            <a:t>差分分析的一般模型</a:t>
          </a:r>
        </a:p>
      </dgm:t>
    </dgm:pt>
    <dgm:pt modelId="{0FE9BEE0-1DEF-9144-80C0-C983C82037A4}" type="parTrans" cxnId="{E291DBD5-8A15-5542-A21A-C477DDAE7B25}">
      <dgm:prSet/>
      <dgm:spPr/>
      <dgm:t>
        <a:bodyPr/>
        <a:lstStyle/>
        <a:p>
          <a:endParaRPr lang="zh-CN" altLang="en-US"/>
        </a:p>
      </dgm:t>
    </dgm:pt>
    <dgm:pt modelId="{1EB68ED2-1363-824D-BC6B-9431E7DD1B36}" type="sibTrans" cxnId="{E291DBD5-8A15-5542-A21A-C477DDAE7B25}">
      <dgm:prSet/>
      <dgm:spPr/>
      <dgm:t>
        <a:bodyPr/>
        <a:lstStyle/>
        <a:p>
          <a:endParaRPr lang="zh-CN" altLang="en-US"/>
        </a:p>
      </dgm:t>
    </dgm:pt>
    <dgm:pt modelId="{BD140256-10AE-5C45-BD38-0B2CC0DAA4C5}" type="pres">
      <dgm:prSet presAssocID="{EAA7F18B-6914-A840-BEFA-17282A7DAAD1}" presName="Name0" presStyleCnt="0">
        <dgm:presLayoutVars>
          <dgm:dir/>
          <dgm:resizeHandles val="exact"/>
        </dgm:presLayoutVars>
      </dgm:prSet>
      <dgm:spPr/>
    </dgm:pt>
    <dgm:pt modelId="{F7F9E45A-FB71-B947-A9FD-6241CCD9F6D7}" type="pres">
      <dgm:prSet presAssocID="{EAA7F18B-6914-A840-BEFA-17282A7DAAD1}" presName="vNodes" presStyleCnt="0"/>
      <dgm:spPr/>
    </dgm:pt>
    <dgm:pt modelId="{323A1F86-4DFB-BB41-B092-156C28DACE28}" type="pres">
      <dgm:prSet presAssocID="{F457D263-C1A7-1A4E-8B17-994FFB5E25F0}" presName="node" presStyleLbl="node1" presStyleIdx="0" presStyleCnt="3" custScaleX="156500">
        <dgm:presLayoutVars>
          <dgm:bulletEnabled val="1"/>
        </dgm:presLayoutVars>
      </dgm:prSet>
      <dgm:spPr/>
    </dgm:pt>
    <dgm:pt modelId="{43DE0651-8C3A-484C-91D1-D1FFB443F424}" type="pres">
      <dgm:prSet presAssocID="{3F2F9210-BE31-1B48-8E75-D4ED5A7A1077}" presName="spacerT" presStyleCnt="0"/>
      <dgm:spPr/>
    </dgm:pt>
    <dgm:pt modelId="{77E63898-42B4-2741-A95D-011DFA6991CC}" type="pres">
      <dgm:prSet presAssocID="{3F2F9210-BE31-1B48-8E75-D4ED5A7A1077}" presName="sibTrans" presStyleLbl="sibTrans2D1" presStyleIdx="0" presStyleCnt="2"/>
      <dgm:spPr/>
    </dgm:pt>
    <dgm:pt modelId="{CF0446CC-FAF9-F947-B018-CAB01CE96337}" type="pres">
      <dgm:prSet presAssocID="{3F2F9210-BE31-1B48-8E75-D4ED5A7A1077}" presName="spacerB" presStyleCnt="0"/>
      <dgm:spPr/>
    </dgm:pt>
    <dgm:pt modelId="{22289520-C071-F44D-993D-7A91DA54B3B2}" type="pres">
      <dgm:prSet presAssocID="{D4069C8B-BB8A-DD43-BB40-2B4A4FD75EF2}" presName="node" presStyleLbl="node1" presStyleIdx="1" presStyleCnt="3" custScaleX="155155">
        <dgm:presLayoutVars>
          <dgm:bulletEnabled val="1"/>
        </dgm:presLayoutVars>
      </dgm:prSet>
      <dgm:spPr/>
    </dgm:pt>
    <dgm:pt modelId="{4A62BBE7-C70C-1948-9B53-FD2FF9B45289}" type="pres">
      <dgm:prSet presAssocID="{EAA7F18B-6914-A840-BEFA-17282A7DAAD1}" presName="sibTransLast" presStyleLbl="sibTrans2D1" presStyleIdx="1" presStyleCnt="2"/>
      <dgm:spPr/>
    </dgm:pt>
    <dgm:pt modelId="{15AF804F-3944-4F47-AA5F-AD4436AB13C3}" type="pres">
      <dgm:prSet presAssocID="{EAA7F18B-6914-A840-BEFA-17282A7DAAD1}" presName="connectorText" presStyleLbl="sibTrans2D1" presStyleIdx="1" presStyleCnt="2"/>
      <dgm:spPr/>
    </dgm:pt>
    <dgm:pt modelId="{FAA1EA6E-39A1-5942-ADC2-7AB0FA18C01A}" type="pres">
      <dgm:prSet presAssocID="{EAA7F18B-6914-A840-BEFA-17282A7DAAD1}" presName="lastNode" presStyleLbl="node1" presStyleIdx="2" presStyleCnt="3" custScaleX="71838" custScaleY="63991">
        <dgm:presLayoutVars>
          <dgm:bulletEnabled val="1"/>
        </dgm:presLayoutVars>
      </dgm:prSet>
      <dgm:spPr/>
    </dgm:pt>
  </dgm:ptLst>
  <dgm:cxnLst>
    <dgm:cxn modelId="{B6DB135D-D1CE-9547-AA50-387679EDAA25}" type="presOf" srcId="{F457D263-C1A7-1A4E-8B17-994FFB5E25F0}" destId="{323A1F86-4DFB-BB41-B092-156C28DACE28}" srcOrd="0" destOrd="0" presId="urn:microsoft.com/office/officeart/2005/8/layout/equation2"/>
    <dgm:cxn modelId="{E323F568-96E0-3B42-BBE1-832AF1182B75}" srcId="{EAA7F18B-6914-A840-BEFA-17282A7DAAD1}" destId="{F457D263-C1A7-1A4E-8B17-994FFB5E25F0}" srcOrd="0" destOrd="0" parTransId="{3CA064C2-F23E-ED42-A16B-D807F521DA16}" sibTransId="{3F2F9210-BE31-1B48-8E75-D4ED5A7A1077}"/>
    <dgm:cxn modelId="{7C01CD75-D120-B045-9FC5-62D095AEB2FC}" srcId="{EAA7F18B-6914-A840-BEFA-17282A7DAAD1}" destId="{D4069C8B-BB8A-DD43-BB40-2B4A4FD75EF2}" srcOrd="1" destOrd="0" parTransId="{30D24A2B-5FA4-0C4C-91C4-7F023DF1DB97}" sibTransId="{53DE3AC6-CDDD-C142-B712-E9A588D5546C}"/>
    <dgm:cxn modelId="{9B70FC5A-BC32-FE4F-9895-04009723A32A}" type="presOf" srcId="{EAA7F18B-6914-A840-BEFA-17282A7DAAD1}" destId="{BD140256-10AE-5C45-BD38-0B2CC0DAA4C5}" srcOrd="0" destOrd="0" presId="urn:microsoft.com/office/officeart/2005/8/layout/equation2"/>
    <dgm:cxn modelId="{25BF597E-AD52-E54F-9AC1-6D2C5022333D}" type="presOf" srcId="{49BE2723-C83E-4A4A-96B3-62AA43077371}" destId="{FAA1EA6E-39A1-5942-ADC2-7AB0FA18C01A}" srcOrd="0" destOrd="0" presId="urn:microsoft.com/office/officeart/2005/8/layout/equation2"/>
    <dgm:cxn modelId="{8E0F9690-986A-F74F-8C1F-2DC69789B326}" type="presOf" srcId="{D4069C8B-BB8A-DD43-BB40-2B4A4FD75EF2}" destId="{22289520-C071-F44D-993D-7A91DA54B3B2}" srcOrd="0" destOrd="0" presId="urn:microsoft.com/office/officeart/2005/8/layout/equation2"/>
    <dgm:cxn modelId="{E935C9A1-488A-514C-A580-BA85BA3042C5}" type="presOf" srcId="{53DE3AC6-CDDD-C142-B712-E9A588D5546C}" destId="{15AF804F-3944-4F47-AA5F-AD4436AB13C3}" srcOrd="1" destOrd="0" presId="urn:microsoft.com/office/officeart/2005/8/layout/equation2"/>
    <dgm:cxn modelId="{B2E202C3-0A47-664C-8BFB-57C85E8C37DD}" type="presOf" srcId="{3F2F9210-BE31-1B48-8E75-D4ED5A7A1077}" destId="{77E63898-42B4-2741-A95D-011DFA6991CC}" srcOrd="0" destOrd="0" presId="urn:microsoft.com/office/officeart/2005/8/layout/equation2"/>
    <dgm:cxn modelId="{E291DBD5-8A15-5542-A21A-C477DDAE7B25}" srcId="{EAA7F18B-6914-A840-BEFA-17282A7DAAD1}" destId="{49BE2723-C83E-4A4A-96B3-62AA43077371}" srcOrd="2" destOrd="0" parTransId="{0FE9BEE0-1DEF-9144-80C0-C983C82037A4}" sibTransId="{1EB68ED2-1363-824D-BC6B-9431E7DD1B36}"/>
    <dgm:cxn modelId="{B97F70DB-FA28-3741-9A04-9DDD9D424ECD}" type="presOf" srcId="{53DE3AC6-CDDD-C142-B712-E9A588D5546C}" destId="{4A62BBE7-C70C-1948-9B53-FD2FF9B45289}" srcOrd="0" destOrd="0" presId="urn:microsoft.com/office/officeart/2005/8/layout/equation2"/>
    <dgm:cxn modelId="{B16906A4-AD7D-A34E-9F30-3F64ABC72B36}" type="presParOf" srcId="{BD140256-10AE-5C45-BD38-0B2CC0DAA4C5}" destId="{F7F9E45A-FB71-B947-A9FD-6241CCD9F6D7}" srcOrd="0" destOrd="0" presId="urn:microsoft.com/office/officeart/2005/8/layout/equation2"/>
    <dgm:cxn modelId="{10287961-C4B0-B142-93F3-3AA7EF182080}" type="presParOf" srcId="{F7F9E45A-FB71-B947-A9FD-6241CCD9F6D7}" destId="{323A1F86-4DFB-BB41-B092-156C28DACE28}" srcOrd="0" destOrd="0" presId="urn:microsoft.com/office/officeart/2005/8/layout/equation2"/>
    <dgm:cxn modelId="{20ED1B34-C301-E749-86B8-B0AC3F2E6958}" type="presParOf" srcId="{F7F9E45A-FB71-B947-A9FD-6241CCD9F6D7}" destId="{43DE0651-8C3A-484C-91D1-D1FFB443F424}" srcOrd="1" destOrd="0" presId="urn:microsoft.com/office/officeart/2005/8/layout/equation2"/>
    <dgm:cxn modelId="{0E2FD7D8-D21E-B044-A0B8-2592FCACDD16}" type="presParOf" srcId="{F7F9E45A-FB71-B947-A9FD-6241CCD9F6D7}" destId="{77E63898-42B4-2741-A95D-011DFA6991CC}" srcOrd="2" destOrd="0" presId="urn:microsoft.com/office/officeart/2005/8/layout/equation2"/>
    <dgm:cxn modelId="{825A234C-2F48-6A42-B645-306F6C9CB2E3}" type="presParOf" srcId="{F7F9E45A-FB71-B947-A9FD-6241CCD9F6D7}" destId="{CF0446CC-FAF9-F947-B018-CAB01CE96337}" srcOrd="3" destOrd="0" presId="urn:microsoft.com/office/officeart/2005/8/layout/equation2"/>
    <dgm:cxn modelId="{DF95CB1F-E2F3-3C40-B654-AECAAEFD105F}" type="presParOf" srcId="{F7F9E45A-FB71-B947-A9FD-6241CCD9F6D7}" destId="{22289520-C071-F44D-993D-7A91DA54B3B2}" srcOrd="4" destOrd="0" presId="urn:microsoft.com/office/officeart/2005/8/layout/equation2"/>
    <dgm:cxn modelId="{A7AA57A3-4BEE-294D-AB0B-DC1F991DA56E}" type="presParOf" srcId="{BD140256-10AE-5C45-BD38-0B2CC0DAA4C5}" destId="{4A62BBE7-C70C-1948-9B53-FD2FF9B45289}" srcOrd="1" destOrd="0" presId="urn:microsoft.com/office/officeart/2005/8/layout/equation2"/>
    <dgm:cxn modelId="{E7F37998-6177-3E43-A9A5-9E6D1F3B3592}" type="presParOf" srcId="{4A62BBE7-C70C-1948-9B53-FD2FF9B45289}" destId="{15AF804F-3944-4F47-AA5F-AD4436AB13C3}" srcOrd="0" destOrd="0" presId="urn:microsoft.com/office/officeart/2005/8/layout/equation2"/>
    <dgm:cxn modelId="{83083F06-DA0F-3848-854C-08C8BB51E6B9}" type="presParOf" srcId="{BD140256-10AE-5C45-BD38-0B2CC0DAA4C5}" destId="{FAA1EA6E-39A1-5942-ADC2-7AB0FA18C01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2821C-150E-5642-B1FE-93EA2D06466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4810FB-79F4-4C4C-9446-7362B016FE39}">
      <dgm:prSet phldrT="[文本]" custT="1"/>
      <dgm:spPr/>
      <dgm:t>
        <a:bodyPr/>
        <a:lstStyle/>
        <a:p>
          <a:r>
            <a:rPr lang="zh-CN" altLang="en-US" sz="2800" dirty="0"/>
            <a:t>掌 握</a:t>
          </a:r>
        </a:p>
      </dgm:t>
    </dgm:pt>
    <dgm:pt modelId="{1B700877-4E3E-994D-B2FD-4D2CE5C2A08B}" type="parTrans" cxnId="{09AE0B2A-578C-1D45-A357-F8FF375E1C65}">
      <dgm:prSet/>
      <dgm:spPr/>
      <dgm:t>
        <a:bodyPr/>
        <a:lstStyle/>
        <a:p>
          <a:endParaRPr lang="zh-CN" altLang="en-US"/>
        </a:p>
      </dgm:t>
    </dgm:pt>
    <dgm:pt modelId="{8E1A1220-00B6-D24F-B6D1-3F04FF079176}" type="sibTrans" cxnId="{09AE0B2A-578C-1D45-A357-F8FF375E1C65}">
      <dgm:prSet/>
      <dgm:spPr/>
      <dgm:t>
        <a:bodyPr/>
        <a:lstStyle/>
        <a:p>
          <a:endParaRPr lang="zh-CN" altLang="en-US"/>
        </a:p>
      </dgm:t>
    </dgm:pt>
    <dgm:pt modelId="{0283BCBA-B733-7845-99B8-546FEE465A17}">
      <dgm:prSet phldrT="[文本]" custT="1"/>
      <dgm:spPr/>
      <dgm:t>
        <a:bodyPr/>
        <a:lstStyle/>
        <a:p>
          <a:r>
            <a:rPr lang="zh-CN" altLang="en-US" sz="2400" dirty="0"/>
            <a:t>差分分析的模型及一般步骤</a:t>
          </a:r>
        </a:p>
      </dgm:t>
    </dgm:pt>
    <dgm:pt modelId="{88D13013-2A80-B042-A045-833812B81F31}" type="parTrans" cxnId="{5902A856-F196-0746-A90F-316EAA6DE37C}">
      <dgm:prSet/>
      <dgm:spPr/>
      <dgm:t>
        <a:bodyPr/>
        <a:lstStyle/>
        <a:p>
          <a:endParaRPr lang="zh-CN" altLang="en-US"/>
        </a:p>
      </dgm:t>
    </dgm:pt>
    <dgm:pt modelId="{FE111A1C-F3F4-3343-859C-F5B09FD4E468}" type="sibTrans" cxnId="{5902A856-F196-0746-A90F-316EAA6DE37C}">
      <dgm:prSet/>
      <dgm:spPr/>
      <dgm:t>
        <a:bodyPr/>
        <a:lstStyle/>
        <a:p>
          <a:endParaRPr lang="zh-CN" altLang="en-US"/>
        </a:p>
      </dgm:t>
    </dgm:pt>
    <dgm:pt modelId="{CFA7AACD-33BC-4049-80A4-78CBECFED9D0}">
      <dgm:prSet phldrT="[文本]" custT="1"/>
      <dgm:spPr/>
      <dgm:t>
        <a:bodyPr/>
        <a:lstStyle/>
        <a:p>
          <a:r>
            <a:rPr lang="zh-CN" altLang="en-US" sz="2400" dirty="0"/>
            <a:t>差分的传播规则</a:t>
          </a:r>
        </a:p>
      </dgm:t>
    </dgm:pt>
    <dgm:pt modelId="{8527984C-0883-8B45-8313-9C9F09628F31}" type="parTrans" cxnId="{93767276-0811-7847-8961-F009DEF0A20D}">
      <dgm:prSet/>
      <dgm:spPr/>
      <dgm:t>
        <a:bodyPr/>
        <a:lstStyle/>
        <a:p>
          <a:endParaRPr lang="zh-CN" altLang="en-US"/>
        </a:p>
      </dgm:t>
    </dgm:pt>
    <dgm:pt modelId="{F4C0D4A6-8C35-7146-A0B8-DAE4598DDF8B}" type="sibTrans" cxnId="{93767276-0811-7847-8961-F009DEF0A20D}">
      <dgm:prSet/>
      <dgm:spPr/>
      <dgm:t>
        <a:bodyPr/>
        <a:lstStyle/>
        <a:p>
          <a:endParaRPr lang="zh-CN" altLang="en-US"/>
        </a:p>
      </dgm:t>
    </dgm:pt>
    <dgm:pt modelId="{97852E4F-946C-2E43-AF47-94983D47829C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E8D6D42C-CE66-8F41-BD6A-1CF8DFFE3635}" type="parTrans" cxnId="{15DD1009-2F1E-C745-A1B1-5E93D9FFB29C}">
      <dgm:prSet/>
      <dgm:spPr/>
      <dgm:t>
        <a:bodyPr/>
        <a:lstStyle/>
        <a:p>
          <a:endParaRPr lang="zh-CN" altLang="en-US"/>
        </a:p>
      </dgm:t>
    </dgm:pt>
    <dgm:pt modelId="{D6FB8109-037A-4A47-AFEA-342F10B4F345}" type="sibTrans" cxnId="{15DD1009-2F1E-C745-A1B1-5E93D9FFB29C}">
      <dgm:prSet/>
      <dgm:spPr/>
      <dgm:t>
        <a:bodyPr/>
        <a:lstStyle/>
        <a:p>
          <a:endParaRPr lang="zh-CN" altLang="en-US"/>
        </a:p>
      </dgm:t>
    </dgm:pt>
    <dgm:pt modelId="{C9C92272-6B1C-5447-A428-62DD20C9BDBA}" type="pres">
      <dgm:prSet presAssocID="{E4F2821C-150E-5642-B1FE-93EA2D06466C}" presName="Name0" presStyleCnt="0">
        <dgm:presLayoutVars>
          <dgm:dir/>
          <dgm:animLvl val="lvl"/>
          <dgm:resizeHandles val="exact"/>
        </dgm:presLayoutVars>
      </dgm:prSet>
      <dgm:spPr/>
    </dgm:pt>
    <dgm:pt modelId="{3A78AB71-F638-F445-8589-EFA2B9EE6C27}" type="pres">
      <dgm:prSet presAssocID="{7F4810FB-79F4-4C4C-9446-7362B016FE39}" presName="composite" presStyleCnt="0"/>
      <dgm:spPr/>
    </dgm:pt>
    <dgm:pt modelId="{C74FBA33-7F22-6840-8C92-12D20311E87E}" type="pres">
      <dgm:prSet presAssocID="{7F4810FB-79F4-4C4C-9446-7362B016FE39}" presName="parTx" presStyleLbl="alignNode1" presStyleIdx="0" presStyleCnt="1" custScaleX="100000" custScaleY="100000" custLinFactNeighborX="2849" custLinFactNeighborY="-5392">
        <dgm:presLayoutVars>
          <dgm:chMax val="0"/>
          <dgm:chPref val="0"/>
          <dgm:bulletEnabled val="1"/>
        </dgm:presLayoutVars>
      </dgm:prSet>
      <dgm:spPr/>
    </dgm:pt>
    <dgm:pt modelId="{BB6DCB3F-EE79-1742-B846-8F289FC7E4FC}" type="pres">
      <dgm:prSet presAssocID="{7F4810FB-79F4-4C4C-9446-7362B016FE39}" presName="desTx" presStyleLbl="alignAccFollowNode1" presStyleIdx="0" presStyleCnt="1" custScaleY="100000" custLinFactNeighborX="-558" custLinFactNeighborY="-8541">
        <dgm:presLayoutVars>
          <dgm:bulletEnabled val="1"/>
        </dgm:presLayoutVars>
      </dgm:prSet>
      <dgm:spPr/>
    </dgm:pt>
  </dgm:ptLst>
  <dgm:cxnLst>
    <dgm:cxn modelId="{15DD1009-2F1E-C745-A1B1-5E93D9FFB29C}" srcId="{7F4810FB-79F4-4C4C-9446-7362B016FE39}" destId="{97852E4F-946C-2E43-AF47-94983D47829C}" srcOrd="0" destOrd="0" parTransId="{E8D6D42C-CE66-8F41-BD6A-1CF8DFFE3635}" sibTransId="{D6FB8109-037A-4A47-AFEA-342F10B4F345}"/>
    <dgm:cxn modelId="{09AE0B2A-578C-1D45-A357-F8FF375E1C65}" srcId="{E4F2821C-150E-5642-B1FE-93EA2D06466C}" destId="{7F4810FB-79F4-4C4C-9446-7362B016FE39}" srcOrd="0" destOrd="0" parTransId="{1B700877-4E3E-994D-B2FD-4D2CE5C2A08B}" sibTransId="{8E1A1220-00B6-D24F-B6D1-3F04FF079176}"/>
    <dgm:cxn modelId="{6CFCEA38-32E2-8345-B660-3A9E9EC7A1E8}" type="presOf" srcId="{E4F2821C-150E-5642-B1FE-93EA2D06466C}" destId="{C9C92272-6B1C-5447-A428-62DD20C9BDBA}" srcOrd="0" destOrd="0" presId="urn:microsoft.com/office/officeart/2005/8/layout/hList1"/>
    <dgm:cxn modelId="{91057567-3641-BC4E-9D64-9DBFB0CA6DC1}" type="presOf" srcId="{CFA7AACD-33BC-4049-80A4-78CBECFED9D0}" destId="{BB6DCB3F-EE79-1742-B846-8F289FC7E4FC}" srcOrd="0" destOrd="2" presId="urn:microsoft.com/office/officeart/2005/8/layout/hList1"/>
    <dgm:cxn modelId="{4993874D-9659-C643-B334-7841D2B64328}" type="presOf" srcId="{97852E4F-946C-2E43-AF47-94983D47829C}" destId="{BB6DCB3F-EE79-1742-B846-8F289FC7E4FC}" srcOrd="0" destOrd="0" presId="urn:microsoft.com/office/officeart/2005/8/layout/hList1"/>
    <dgm:cxn modelId="{93767276-0811-7847-8961-F009DEF0A20D}" srcId="{7F4810FB-79F4-4C4C-9446-7362B016FE39}" destId="{CFA7AACD-33BC-4049-80A4-78CBECFED9D0}" srcOrd="2" destOrd="0" parTransId="{8527984C-0883-8B45-8313-9C9F09628F31}" sibTransId="{F4C0D4A6-8C35-7146-A0B8-DAE4598DDF8B}"/>
    <dgm:cxn modelId="{5902A856-F196-0746-A90F-316EAA6DE37C}" srcId="{7F4810FB-79F4-4C4C-9446-7362B016FE39}" destId="{0283BCBA-B733-7845-99B8-546FEE465A17}" srcOrd="1" destOrd="0" parTransId="{88D13013-2A80-B042-A045-833812B81F31}" sibTransId="{FE111A1C-F3F4-3343-859C-F5B09FD4E468}"/>
    <dgm:cxn modelId="{31F5F8AA-CE12-494A-86CD-D83D3D295BA3}" type="presOf" srcId="{0283BCBA-B733-7845-99B8-546FEE465A17}" destId="{BB6DCB3F-EE79-1742-B846-8F289FC7E4FC}" srcOrd="0" destOrd="1" presId="urn:microsoft.com/office/officeart/2005/8/layout/hList1"/>
    <dgm:cxn modelId="{AE6695DF-DE8D-FF4F-A9DC-BFFF5181926D}" type="presOf" srcId="{7F4810FB-79F4-4C4C-9446-7362B016FE39}" destId="{C74FBA33-7F22-6840-8C92-12D20311E87E}" srcOrd="0" destOrd="0" presId="urn:microsoft.com/office/officeart/2005/8/layout/hList1"/>
    <dgm:cxn modelId="{729FE31A-F218-A146-A592-4E300225135B}" type="presParOf" srcId="{C9C92272-6B1C-5447-A428-62DD20C9BDBA}" destId="{3A78AB71-F638-F445-8589-EFA2B9EE6C27}" srcOrd="0" destOrd="0" presId="urn:microsoft.com/office/officeart/2005/8/layout/hList1"/>
    <dgm:cxn modelId="{D3A62B9B-CD64-4541-BCB8-81FBAE626742}" type="presParOf" srcId="{3A78AB71-F638-F445-8589-EFA2B9EE6C27}" destId="{C74FBA33-7F22-6840-8C92-12D20311E87E}" srcOrd="0" destOrd="0" presId="urn:microsoft.com/office/officeart/2005/8/layout/hList1"/>
    <dgm:cxn modelId="{1054383A-9124-BB4E-93D2-941D34C01D8B}" type="presParOf" srcId="{3A78AB71-F638-F445-8589-EFA2B9EE6C27}" destId="{BB6DCB3F-EE79-1742-B846-8F289FC7E4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A7F18B-6914-A840-BEFA-17282A7DAAD1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F457D263-C1A7-1A4E-8B17-994FFB5E25F0}">
      <dgm:prSet phldrT="[文本]" custT="1"/>
      <dgm:spPr/>
      <dgm:t>
        <a:bodyPr/>
        <a:lstStyle/>
        <a:p>
          <a:r>
            <a:rPr lang="zh-CN" altLang="en-US" sz="2400" dirty="0"/>
            <a:t>三轮加密的差分分析</a:t>
          </a:r>
        </a:p>
      </dgm:t>
    </dgm:pt>
    <dgm:pt modelId="{3CA064C2-F23E-ED42-A16B-D807F521DA16}" type="parTrans" cxnId="{E323F568-96E0-3B42-BBE1-832AF1182B75}">
      <dgm:prSet/>
      <dgm:spPr/>
      <dgm:t>
        <a:bodyPr/>
        <a:lstStyle/>
        <a:p>
          <a:endParaRPr lang="zh-CN" altLang="en-US"/>
        </a:p>
      </dgm:t>
    </dgm:pt>
    <dgm:pt modelId="{3F2F9210-BE31-1B48-8E75-D4ED5A7A1077}" type="sibTrans" cxnId="{E323F568-96E0-3B42-BBE1-832AF1182B75}">
      <dgm:prSet/>
      <dgm:spPr/>
      <dgm:t>
        <a:bodyPr/>
        <a:lstStyle/>
        <a:p>
          <a:endParaRPr lang="zh-CN" altLang="en-US"/>
        </a:p>
      </dgm:t>
    </dgm:pt>
    <dgm:pt modelId="{D4069C8B-BB8A-DD43-BB40-2B4A4FD75EF2}">
      <dgm:prSet phldrT="[文本]" custT="1"/>
      <dgm:spPr/>
      <dgm:t>
        <a:bodyPr/>
        <a:lstStyle/>
        <a:p>
          <a:r>
            <a:rPr lang="en-US" altLang="zh-CN" sz="2400" dirty="0" err="1"/>
            <a:t>CipherFour</a:t>
          </a:r>
          <a:r>
            <a:rPr lang="zh-CN" altLang="en-US" sz="2400" dirty="0"/>
            <a:t>算法的分析实例</a:t>
          </a:r>
        </a:p>
      </dgm:t>
    </dgm:pt>
    <dgm:pt modelId="{30D24A2B-5FA4-0C4C-91C4-7F023DF1DB97}" type="parTrans" cxnId="{7C01CD75-D120-B045-9FC5-62D095AEB2FC}">
      <dgm:prSet/>
      <dgm:spPr/>
      <dgm:t>
        <a:bodyPr/>
        <a:lstStyle/>
        <a:p>
          <a:endParaRPr lang="zh-CN" altLang="en-US"/>
        </a:p>
      </dgm:t>
    </dgm:pt>
    <dgm:pt modelId="{53DE3AC6-CDDD-C142-B712-E9A588D5546C}" type="sibTrans" cxnId="{7C01CD75-D120-B045-9FC5-62D095AEB2FC}">
      <dgm:prSet/>
      <dgm:spPr/>
      <dgm:t>
        <a:bodyPr/>
        <a:lstStyle/>
        <a:p>
          <a:endParaRPr lang="zh-CN" altLang="en-US"/>
        </a:p>
      </dgm:t>
    </dgm:pt>
    <dgm:pt modelId="{49BE2723-C83E-4A4A-96B3-62AA43077371}">
      <dgm:prSet phldrT="[文本]" custT="1"/>
      <dgm:spPr/>
      <dgm:t>
        <a:bodyPr/>
        <a:lstStyle/>
        <a:p>
          <a:r>
            <a:rPr lang="zh-CN" altLang="en-US" sz="2400" dirty="0"/>
            <a:t>差分分析的一般模型</a:t>
          </a:r>
        </a:p>
      </dgm:t>
    </dgm:pt>
    <dgm:pt modelId="{0FE9BEE0-1DEF-9144-80C0-C983C82037A4}" type="parTrans" cxnId="{E291DBD5-8A15-5542-A21A-C477DDAE7B25}">
      <dgm:prSet/>
      <dgm:spPr/>
      <dgm:t>
        <a:bodyPr/>
        <a:lstStyle/>
        <a:p>
          <a:endParaRPr lang="zh-CN" altLang="en-US"/>
        </a:p>
      </dgm:t>
    </dgm:pt>
    <dgm:pt modelId="{1EB68ED2-1363-824D-BC6B-9431E7DD1B36}" type="sibTrans" cxnId="{E291DBD5-8A15-5542-A21A-C477DDAE7B25}">
      <dgm:prSet/>
      <dgm:spPr/>
      <dgm:t>
        <a:bodyPr/>
        <a:lstStyle/>
        <a:p>
          <a:endParaRPr lang="zh-CN" altLang="en-US"/>
        </a:p>
      </dgm:t>
    </dgm:pt>
    <dgm:pt modelId="{BD140256-10AE-5C45-BD38-0B2CC0DAA4C5}" type="pres">
      <dgm:prSet presAssocID="{EAA7F18B-6914-A840-BEFA-17282A7DAAD1}" presName="Name0" presStyleCnt="0">
        <dgm:presLayoutVars>
          <dgm:dir/>
          <dgm:resizeHandles val="exact"/>
        </dgm:presLayoutVars>
      </dgm:prSet>
      <dgm:spPr/>
    </dgm:pt>
    <dgm:pt modelId="{F7F9E45A-FB71-B947-A9FD-6241CCD9F6D7}" type="pres">
      <dgm:prSet presAssocID="{EAA7F18B-6914-A840-BEFA-17282A7DAAD1}" presName="vNodes" presStyleCnt="0"/>
      <dgm:spPr/>
    </dgm:pt>
    <dgm:pt modelId="{323A1F86-4DFB-BB41-B092-156C28DACE28}" type="pres">
      <dgm:prSet presAssocID="{F457D263-C1A7-1A4E-8B17-994FFB5E25F0}" presName="node" presStyleLbl="node1" presStyleIdx="0" presStyleCnt="3" custScaleX="156500">
        <dgm:presLayoutVars>
          <dgm:bulletEnabled val="1"/>
        </dgm:presLayoutVars>
      </dgm:prSet>
      <dgm:spPr/>
    </dgm:pt>
    <dgm:pt modelId="{43DE0651-8C3A-484C-91D1-D1FFB443F424}" type="pres">
      <dgm:prSet presAssocID="{3F2F9210-BE31-1B48-8E75-D4ED5A7A1077}" presName="spacerT" presStyleCnt="0"/>
      <dgm:spPr/>
    </dgm:pt>
    <dgm:pt modelId="{77E63898-42B4-2741-A95D-011DFA6991CC}" type="pres">
      <dgm:prSet presAssocID="{3F2F9210-BE31-1B48-8E75-D4ED5A7A1077}" presName="sibTrans" presStyleLbl="sibTrans2D1" presStyleIdx="0" presStyleCnt="2"/>
      <dgm:spPr/>
    </dgm:pt>
    <dgm:pt modelId="{CF0446CC-FAF9-F947-B018-CAB01CE96337}" type="pres">
      <dgm:prSet presAssocID="{3F2F9210-BE31-1B48-8E75-D4ED5A7A1077}" presName="spacerB" presStyleCnt="0"/>
      <dgm:spPr/>
    </dgm:pt>
    <dgm:pt modelId="{22289520-C071-F44D-993D-7A91DA54B3B2}" type="pres">
      <dgm:prSet presAssocID="{D4069C8B-BB8A-DD43-BB40-2B4A4FD75EF2}" presName="node" presStyleLbl="node1" presStyleIdx="1" presStyleCnt="3" custScaleX="155155">
        <dgm:presLayoutVars>
          <dgm:bulletEnabled val="1"/>
        </dgm:presLayoutVars>
      </dgm:prSet>
      <dgm:spPr/>
    </dgm:pt>
    <dgm:pt modelId="{4A62BBE7-C70C-1948-9B53-FD2FF9B45289}" type="pres">
      <dgm:prSet presAssocID="{EAA7F18B-6914-A840-BEFA-17282A7DAAD1}" presName="sibTransLast" presStyleLbl="sibTrans2D1" presStyleIdx="1" presStyleCnt="2"/>
      <dgm:spPr/>
    </dgm:pt>
    <dgm:pt modelId="{15AF804F-3944-4F47-AA5F-AD4436AB13C3}" type="pres">
      <dgm:prSet presAssocID="{EAA7F18B-6914-A840-BEFA-17282A7DAAD1}" presName="connectorText" presStyleLbl="sibTrans2D1" presStyleIdx="1" presStyleCnt="2"/>
      <dgm:spPr/>
    </dgm:pt>
    <dgm:pt modelId="{FAA1EA6E-39A1-5942-ADC2-7AB0FA18C01A}" type="pres">
      <dgm:prSet presAssocID="{EAA7F18B-6914-A840-BEFA-17282A7DAAD1}" presName="lastNode" presStyleLbl="node1" presStyleIdx="2" presStyleCnt="3" custScaleX="71838" custScaleY="63991">
        <dgm:presLayoutVars>
          <dgm:bulletEnabled val="1"/>
        </dgm:presLayoutVars>
      </dgm:prSet>
      <dgm:spPr/>
    </dgm:pt>
  </dgm:ptLst>
  <dgm:cxnLst>
    <dgm:cxn modelId="{B6DB135D-D1CE-9547-AA50-387679EDAA25}" type="presOf" srcId="{F457D263-C1A7-1A4E-8B17-994FFB5E25F0}" destId="{323A1F86-4DFB-BB41-B092-156C28DACE28}" srcOrd="0" destOrd="0" presId="urn:microsoft.com/office/officeart/2005/8/layout/equation2"/>
    <dgm:cxn modelId="{E323F568-96E0-3B42-BBE1-832AF1182B75}" srcId="{EAA7F18B-6914-A840-BEFA-17282A7DAAD1}" destId="{F457D263-C1A7-1A4E-8B17-994FFB5E25F0}" srcOrd="0" destOrd="0" parTransId="{3CA064C2-F23E-ED42-A16B-D807F521DA16}" sibTransId="{3F2F9210-BE31-1B48-8E75-D4ED5A7A1077}"/>
    <dgm:cxn modelId="{7C01CD75-D120-B045-9FC5-62D095AEB2FC}" srcId="{EAA7F18B-6914-A840-BEFA-17282A7DAAD1}" destId="{D4069C8B-BB8A-DD43-BB40-2B4A4FD75EF2}" srcOrd="1" destOrd="0" parTransId="{30D24A2B-5FA4-0C4C-91C4-7F023DF1DB97}" sibTransId="{53DE3AC6-CDDD-C142-B712-E9A588D5546C}"/>
    <dgm:cxn modelId="{9B70FC5A-BC32-FE4F-9895-04009723A32A}" type="presOf" srcId="{EAA7F18B-6914-A840-BEFA-17282A7DAAD1}" destId="{BD140256-10AE-5C45-BD38-0B2CC0DAA4C5}" srcOrd="0" destOrd="0" presId="urn:microsoft.com/office/officeart/2005/8/layout/equation2"/>
    <dgm:cxn modelId="{25BF597E-AD52-E54F-9AC1-6D2C5022333D}" type="presOf" srcId="{49BE2723-C83E-4A4A-96B3-62AA43077371}" destId="{FAA1EA6E-39A1-5942-ADC2-7AB0FA18C01A}" srcOrd="0" destOrd="0" presId="urn:microsoft.com/office/officeart/2005/8/layout/equation2"/>
    <dgm:cxn modelId="{8E0F9690-986A-F74F-8C1F-2DC69789B326}" type="presOf" srcId="{D4069C8B-BB8A-DD43-BB40-2B4A4FD75EF2}" destId="{22289520-C071-F44D-993D-7A91DA54B3B2}" srcOrd="0" destOrd="0" presId="urn:microsoft.com/office/officeart/2005/8/layout/equation2"/>
    <dgm:cxn modelId="{E935C9A1-488A-514C-A580-BA85BA3042C5}" type="presOf" srcId="{53DE3AC6-CDDD-C142-B712-E9A588D5546C}" destId="{15AF804F-3944-4F47-AA5F-AD4436AB13C3}" srcOrd="1" destOrd="0" presId="urn:microsoft.com/office/officeart/2005/8/layout/equation2"/>
    <dgm:cxn modelId="{B2E202C3-0A47-664C-8BFB-57C85E8C37DD}" type="presOf" srcId="{3F2F9210-BE31-1B48-8E75-D4ED5A7A1077}" destId="{77E63898-42B4-2741-A95D-011DFA6991CC}" srcOrd="0" destOrd="0" presId="urn:microsoft.com/office/officeart/2005/8/layout/equation2"/>
    <dgm:cxn modelId="{E291DBD5-8A15-5542-A21A-C477DDAE7B25}" srcId="{EAA7F18B-6914-A840-BEFA-17282A7DAAD1}" destId="{49BE2723-C83E-4A4A-96B3-62AA43077371}" srcOrd="2" destOrd="0" parTransId="{0FE9BEE0-1DEF-9144-80C0-C983C82037A4}" sibTransId="{1EB68ED2-1363-824D-BC6B-9431E7DD1B36}"/>
    <dgm:cxn modelId="{B97F70DB-FA28-3741-9A04-9DDD9D424ECD}" type="presOf" srcId="{53DE3AC6-CDDD-C142-B712-E9A588D5546C}" destId="{4A62BBE7-C70C-1948-9B53-FD2FF9B45289}" srcOrd="0" destOrd="0" presId="urn:microsoft.com/office/officeart/2005/8/layout/equation2"/>
    <dgm:cxn modelId="{B16906A4-AD7D-A34E-9F30-3F64ABC72B36}" type="presParOf" srcId="{BD140256-10AE-5C45-BD38-0B2CC0DAA4C5}" destId="{F7F9E45A-FB71-B947-A9FD-6241CCD9F6D7}" srcOrd="0" destOrd="0" presId="urn:microsoft.com/office/officeart/2005/8/layout/equation2"/>
    <dgm:cxn modelId="{10287961-C4B0-B142-93F3-3AA7EF182080}" type="presParOf" srcId="{F7F9E45A-FB71-B947-A9FD-6241CCD9F6D7}" destId="{323A1F86-4DFB-BB41-B092-156C28DACE28}" srcOrd="0" destOrd="0" presId="urn:microsoft.com/office/officeart/2005/8/layout/equation2"/>
    <dgm:cxn modelId="{20ED1B34-C301-E749-86B8-B0AC3F2E6958}" type="presParOf" srcId="{F7F9E45A-FB71-B947-A9FD-6241CCD9F6D7}" destId="{43DE0651-8C3A-484C-91D1-D1FFB443F424}" srcOrd="1" destOrd="0" presId="urn:microsoft.com/office/officeart/2005/8/layout/equation2"/>
    <dgm:cxn modelId="{0E2FD7D8-D21E-B044-A0B8-2592FCACDD16}" type="presParOf" srcId="{F7F9E45A-FB71-B947-A9FD-6241CCD9F6D7}" destId="{77E63898-42B4-2741-A95D-011DFA6991CC}" srcOrd="2" destOrd="0" presId="urn:microsoft.com/office/officeart/2005/8/layout/equation2"/>
    <dgm:cxn modelId="{825A234C-2F48-6A42-B645-306F6C9CB2E3}" type="presParOf" srcId="{F7F9E45A-FB71-B947-A9FD-6241CCD9F6D7}" destId="{CF0446CC-FAF9-F947-B018-CAB01CE96337}" srcOrd="3" destOrd="0" presId="urn:microsoft.com/office/officeart/2005/8/layout/equation2"/>
    <dgm:cxn modelId="{DF95CB1F-E2F3-3C40-B654-AECAAEFD105F}" type="presParOf" srcId="{F7F9E45A-FB71-B947-A9FD-6241CCD9F6D7}" destId="{22289520-C071-F44D-993D-7A91DA54B3B2}" srcOrd="4" destOrd="0" presId="urn:microsoft.com/office/officeart/2005/8/layout/equation2"/>
    <dgm:cxn modelId="{A7AA57A3-4BEE-294D-AB0B-DC1F991DA56E}" type="presParOf" srcId="{BD140256-10AE-5C45-BD38-0B2CC0DAA4C5}" destId="{4A62BBE7-C70C-1948-9B53-FD2FF9B45289}" srcOrd="1" destOrd="0" presId="urn:microsoft.com/office/officeart/2005/8/layout/equation2"/>
    <dgm:cxn modelId="{E7F37998-6177-3E43-A9A5-9E6D1F3B3592}" type="presParOf" srcId="{4A62BBE7-C70C-1948-9B53-FD2FF9B45289}" destId="{15AF804F-3944-4F47-AA5F-AD4436AB13C3}" srcOrd="0" destOrd="0" presId="urn:microsoft.com/office/officeart/2005/8/layout/equation2"/>
    <dgm:cxn modelId="{83083F06-DA0F-3848-854C-08C8BB51E6B9}" type="presParOf" srcId="{BD140256-10AE-5C45-BD38-0B2CC0DAA4C5}" destId="{FAA1EA6E-39A1-5942-ADC2-7AB0FA18C01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2821C-150E-5642-B1FE-93EA2D06466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4810FB-79F4-4C4C-9446-7362B016FE39}">
      <dgm:prSet phldrT="[文本]" custT="1"/>
      <dgm:spPr/>
      <dgm:t>
        <a:bodyPr/>
        <a:lstStyle/>
        <a:p>
          <a:r>
            <a:rPr lang="zh-CN" altLang="en-US" sz="2800" dirty="0"/>
            <a:t>掌 握</a:t>
          </a:r>
        </a:p>
      </dgm:t>
    </dgm:pt>
    <dgm:pt modelId="{1B700877-4E3E-994D-B2FD-4D2CE5C2A08B}" type="parTrans" cxnId="{09AE0B2A-578C-1D45-A357-F8FF375E1C65}">
      <dgm:prSet/>
      <dgm:spPr/>
      <dgm:t>
        <a:bodyPr/>
        <a:lstStyle/>
        <a:p>
          <a:endParaRPr lang="zh-CN" altLang="en-US"/>
        </a:p>
      </dgm:t>
    </dgm:pt>
    <dgm:pt modelId="{8E1A1220-00B6-D24F-B6D1-3F04FF079176}" type="sibTrans" cxnId="{09AE0B2A-578C-1D45-A357-F8FF375E1C65}">
      <dgm:prSet/>
      <dgm:spPr/>
      <dgm:t>
        <a:bodyPr/>
        <a:lstStyle/>
        <a:p>
          <a:endParaRPr lang="zh-CN" altLang="en-US"/>
        </a:p>
      </dgm:t>
    </dgm:pt>
    <dgm:pt modelId="{0283BCBA-B733-7845-99B8-546FEE465A17}">
      <dgm:prSet phldrT="[文本]" custT="1"/>
      <dgm:spPr/>
      <dgm:t>
        <a:bodyPr/>
        <a:lstStyle/>
        <a:p>
          <a:r>
            <a:rPr lang="zh-CN" altLang="en-US" sz="2400" dirty="0"/>
            <a:t>差分分析的模型及一般步骤</a:t>
          </a:r>
        </a:p>
      </dgm:t>
    </dgm:pt>
    <dgm:pt modelId="{88D13013-2A80-B042-A045-833812B81F31}" type="parTrans" cxnId="{5902A856-F196-0746-A90F-316EAA6DE37C}">
      <dgm:prSet/>
      <dgm:spPr/>
      <dgm:t>
        <a:bodyPr/>
        <a:lstStyle/>
        <a:p>
          <a:endParaRPr lang="zh-CN" altLang="en-US"/>
        </a:p>
      </dgm:t>
    </dgm:pt>
    <dgm:pt modelId="{FE111A1C-F3F4-3343-859C-F5B09FD4E468}" type="sibTrans" cxnId="{5902A856-F196-0746-A90F-316EAA6DE37C}">
      <dgm:prSet/>
      <dgm:spPr/>
      <dgm:t>
        <a:bodyPr/>
        <a:lstStyle/>
        <a:p>
          <a:endParaRPr lang="zh-CN" altLang="en-US"/>
        </a:p>
      </dgm:t>
    </dgm:pt>
    <dgm:pt modelId="{CFA7AACD-33BC-4049-80A4-78CBECFED9D0}">
      <dgm:prSet phldrT="[文本]" custT="1"/>
      <dgm:spPr/>
      <dgm:t>
        <a:bodyPr/>
        <a:lstStyle/>
        <a:p>
          <a:r>
            <a:rPr lang="zh-CN" altLang="en-US" sz="2400" dirty="0"/>
            <a:t>差分的传播规则</a:t>
          </a:r>
        </a:p>
      </dgm:t>
    </dgm:pt>
    <dgm:pt modelId="{8527984C-0883-8B45-8313-9C9F09628F31}" type="parTrans" cxnId="{93767276-0811-7847-8961-F009DEF0A20D}">
      <dgm:prSet/>
      <dgm:spPr/>
      <dgm:t>
        <a:bodyPr/>
        <a:lstStyle/>
        <a:p>
          <a:endParaRPr lang="zh-CN" altLang="en-US"/>
        </a:p>
      </dgm:t>
    </dgm:pt>
    <dgm:pt modelId="{F4C0D4A6-8C35-7146-A0B8-DAE4598DDF8B}" type="sibTrans" cxnId="{93767276-0811-7847-8961-F009DEF0A20D}">
      <dgm:prSet/>
      <dgm:spPr/>
      <dgm:t>
        <a:bodyPr/>
        <a:lstStyle/>
        <a:p>
          <a:endParaRPr lang="zh-CN" altLang="en-US"/>
        </a:p>
      </dgm:t>
    </dgm:pt>
    <dgm:pt modelId="{97852E4F-946C-2E43-AF47-94983D47829C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E8D6D42C-CE66-8F41-BD6A-1CF8DFFE3635}" type="parTrans" cxnId="{15DD1009-2F1E-C745-A1B1-5E93D9FFB29C}">
      <dgm:prSet/>
      <dgm:spPr/>
      <dgm:t>
        <a:bodyPr/>
        <a:lstStyle/>
        <a:p>
          <a:endParaRPr lang="zh-CN" altLang="en-US"/>
        </a:p>
      </dgm:t>
    </dgm:pt>
    <dgm:pt modelId="{D6FB8109-037A-4A47-AFEA-342F10B4F345}" type="sibTrans" cxnId="{15DD1009-2F1E-C745-A1B1-5E93D9FFB29C}">
      <dgm:prSet/>
      <dgm:spPr/>
      <dgm:t>
        <a:bodyPr/>
        <a:lstStyle/>
        <a:p>
          <a:endParaRPr lang="zh-CN" altLang="en-US"/>
        </a:p>
      </dgm:t>
    </dgm:pt>
    <dgm:pt modelId="{C9C92272-6B1C-5447-A428-62DD20C9BDBA}" type="pres">
      <dgm:prSet presAssocID="{E4F2821C-150E-5642-B1FE-93EA2D06466C}" presName="Name0" presStyleCnt="0">
        <dgm:presLayoutVars>
          <dgm:dir/>
          <dgm:animLvl val="lvl"/>
          <dgm:resizeHandles val="exact"/>
        </dgm:presLayoutVars>
      </dgm:prSet>
      <dgm:spPr/>
    </dgm:pt>
    <dgm:pt modelId="{3A78AB71-F638-F445-8589-EFA2B9EE6C27}" type="pres">
      <dgm:prSet presAssocID="{7F4810FB-79F4-4C4C-9446-7362B016FE39}" presName="composite" presStyleCnt="0"/>
      <dgm:spPr/>
    </dgm:pt>
    <dgm:pt modelId="{C74FBA33-7F22-6840-8C92-12D20311E87E}" type="pres">
      <dgm:prSet presAssocID="{7F4810FB-79F4-4C4C-9446-7362B016FE39}" presName="parTx" presStyleLbl="alignNode1" presStyleIdx="0" presStyleCnt="1" custScaleX="100000" custScaleY="100000" custLinFactNeighborX="2849" custLinFactNeighborY="-5392">
        <dgm:presLayoutVars>
          <dgm:chMax val="0"/>
          <dgm:chPref val="0"/>
          <dgm:bulletEnabled val="1"/>
        </dgm:presLayoutVars>
      </dgm:prSet>
      <dgm:spPr/>
    </dgm:pt>
    <dgm:pt modelId="{BB6DCB3F-EE79-1742-B846-8F289FC7E4FC}" type="pres">
      <dgm:prSet presAssocID="{7F4810FB-79F4-4C4C-9446-7362B016FE39}" presName="desTx" presStyleLbl="alignAccFollowNode1" presStyleIdx="0" presStyleCnt="1" custScaleY="100000" custLinFactNeighborX="-558" custLinFactNeighborY="-8541">
        <dgm:presLayoutVars>
          <dgm:bulletEnabled val="1"/>
        </dgm:presLayoutVars>
      </dgm:prSet>
      <dgm:spPr/>
    </dgm:pt>
  </dgm:ptLst>
  <dgm:cxnLst>
    <dgm:cxn modelId="{15DD1009-2F1E-C745-A1B1-5E93D9FFB29C}" srcId="{7F4810FB-79F4-4C4C-9446-7362B016FE39}" destId="{97852E4F-946C-2E43-AF47-94983D47829C}" srcOrd="0" destOrd="0" parTransId="{E8D6D42C-CE66-8F41-BD6A-1CF8DFFE3635}" sibTransId="{D6FB8109-037A-4A47-AFEA-342F10B4F345}"/>
    <dgm:cxn modelId="{09AE0B2A-578C-1D45-A357-F8FF375E1C65}" srcId="{E4F2821C-150E-5642-B1FE-93EA2D06466C}" destId="{7F4810FB-79F4-4C4C-9446-7362B016FE39}" srcOrd="0" destOrd="0" parTransId="{1B700877-4E3E-994D-B2FD-4D2CE5C2A08B}" sibTransId="{8E1A1220-00B6-D24F-B6D1-3F04FF079176}"/>
    <dgm:cxn modelId="{6CFCEA38-32E2-8345-B660-3A9E9EC7A1E8}" type="presOf" srcId="{E4F2821C-150E-5642-B1FE-93EA2D06466C}" destId="{C9C92272-6B1C-5447-A428-62DD20C9BDBA}" srcOrd="0" destOrd="0" presId="urn:microsoft.com/office/officeart/2005/8/layout/hList1"/>
    <dgm:cxn modelId="{91057567-3641-BC4E-9D64-9DBFB0CA6DC1}" type="presOf" srcId="{CFA7AACD-33BC-4049-80A4-78CBECFED9D0}" destId="{BB6DCB3F-EE79-1742-B846-8F289FC7E4FC}" srcOrd="0" destOrd="2" presId="urn:microsoft.com/office/officeart/2005/8/layout/hList1"/>
    <dgm:cxn modelId="{4993874D-9659-C643-B334-7841D2B64328}" type="presOf" srcId="{97852E4F-946C-2E43-AF47-94983D47829C}" destId="{BB6DCB3F-EE79-1742-B846-8F289FC7E4FC}" srcOrd="0" destOrd="0" presId="urn:microsoft.com/office/officeart/2005/8/layout/hList1"/>
    <dgm:cxn modelId="{93767276-0811-7847-8961-F009DEF0A20D}" srcId="{7F4810FB-79F4-4C4C-9446-7362B016FE39}" destId="{CFA7AACD-33BC-4049-80A4-78CBECFED9D0}" srcOrd="2" destOrd="0" parTransId="{8527984C-0883-8B45-8313-9C9F09628F31}" sibTransId="{F4C0D4A6-8C35-7146-A0B8-DAE4598DDF8B}"/>
    <dgm:cxn modelId="{5902A856-F196-0746-A90F-316EAA6DE37C}" srcId="{7F4810FB-79F4-4C4C-9446-7362B016FE39}" destId="{0283BCBA-B733-7845-99B8-546FEE465A17}" srcOrd="1" destOrd="0" parTransId="{88D13013-2A80-B042-A045-833812B81F31}" sibTransId="{FE111A1C-F3F4-3343-859C-F5B09FD4E468}"/>
    <dgm:cxn modelId="{31F5F8AA-CE12-494A-86CD-D83D3D295BA3}" type="presOf" srcId="{0283BCBA-B733-7845-99B8-546FEE465A17}" destId="{BB6DCB3F-EE79-1742-B846-8F289FC7E4FC}" srcOrd="0" destOrd="1" presId="urn:microsoft.com/office/officeart/2005/8/layout/hList1"/>
    <dgm:cxn modelId="{AE6695DF-DE8D-FF4F-A9DC-BFFF5181926D}" type="presOf" srcId="{7F4810FB-79F4-4C4C-9446-7362B016FE39}" destId="{C74FBA33-7F22-6840-8C92-12D20311E87E}" srcOrd="0" destOrd="0" presId="urn:microsoft.com/office/officeart/2005/8/layout/hList1"/>
    <dgm:cxn modelId="{729FE31A-F218-A146-A592-4E300225135B}" type="presParOf" srcId="{C9C92272-6B1C-5447-A428-62DD20C9BDBA}" destId="{3A78AB71-F638-F445-8589-EFA2B9EE6C27}" srcOrd="0" destOrd="0" presId="urn:microsoft.com/office/officeart/2005/8/layout/hList1"/>
    <dgm:cxn modelId="{D3A62B9B-CD64-4541-BCB8-81FBAE626742}" type="presParOf" srcId="{3A78AB71-F638-F445-8589-EFA2B9EE6C27}" destId="{C74FBA33-7F22-6840-8C92-12D20311E87E}" srcOrd="0" destOrd="0" presId="urn:microsoft.com/office/officeart/2005/8/layout/hList1"/>
    <dgm:cxn modelId="{1054383A-9124-BB4E-93D2-941D34C01D8B}" type="presParOf" srcId="{3A78AB71-F638-F445-8589-EFA2B9EE6C27}" destId="{BB6DCB3F-EE79-1742-B846-8F289FC7E4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201A8F-E1AC-FF45-BC2C-A5735254DA8D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B2C66C-28B9-A446-B933-0BF0258FEFE7}">
      <dgm:prSet phldrT="[文本]" custT="1"/>
      <dgm:spPr/>
      <dgm:t>
        <a:bodyPr/>
        <a:lstStyle/>
        <a:p>
          <a:r>
            <a: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根据语言特性，发现明密文对应关系（</a:t>
          </a:r>
          <a:r>
            <a: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Crib</a:t>
          </a:r>
          <a:r>
            <a: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gm:t>
    </dgm:pt>
    <dgm:pt modelId="{D7B0CFA3-4C8B-1D47-AEBF-AF6875B395F4}" type="parTrans" cxnId="{468769F0-4603-F74D-A879-728136212A8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E16D6E7-E5C7-6B44-BBFA-53C153567231}" type="sibTrans" cxnId="{468769F0-4603-F74D-A879-728136212A8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747FE5D-B542-FC44-8CC6-F59016510316}">
      <dgm:prSet phldrT="[文本]" custT="1"/>
      <dgm:spPr/>
      <dgm:t>
        <a:bodyPr/>
        <a:lstStyle/>
        <a:p>
          <a:r>
            <a: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利用</a:t>
          </a:r>
          <a:r>
            <a:rPr lang="zh-CN" altLang="en-US" sz="26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特殊的</a:t>
          </a:r>
          <a:r>
            <a: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crib</a:t>
          </a:r>
          <a:r>
            <a: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发现环路</a:t>
          </a:r>
        </a:p>
      </dgm:t>
    </dgm:pt>
    <dgm:pt modelId="{C2BBFEA0-90B7-0046-A1CC-AB321E80E83D}" type="parTrans" cxnId="{A3E7E76F-8D7A-CC48-85EA-4ADCB5AB060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3EDFB13-D38E-9D4A-BA3D-C635E3C9CE38}" type="sibTrans" cxnId="{A3E7E76F-8D7A-CC48-85EA-4ADCB5AB060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416EAB3-FF07-384E-9F56-71A94FDB6B52}">
      <dgm:prSet phldrT="[文本]" custT="1"/>
      <dgm:spPr/>
      <dgm:t>
        <a:bodyPr/>
        <a:lstStyle/>
        <a:p>
          <a:r>
            <a: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消除线路接线板影响，实现分割，恢复扰频器设置</a:t>
          </a:r>
        </a:p>
      </dgm:t>
    </dgm:pt>
    <dgm:pt modelId="{B5A1610B-15C5-0242-906B-D7F3D356D1F6}" type="parTrans" cxnId="{8DC4A3A2-5A41-5149-8CE7-F9EE29DA5D0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8E98767-4146-AA4A-92EA-1D3AD6568E05}" type="sibTrans" cxnId="{8DC4A3A2-5A41-5149-8CE7-F9EE29DA5D0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373D34C0-7CA9-E046-8703-C1F674BA4227}">
      <dgm:prSet custT="1"/>
      <dgm:spPr/>
      <dgm:t>
        <a:bodyPr/>
        <a:lstStyle/>
        <a:p>
          <a:r>
            <a: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恢复线路接线板设置</a:t>
          </a:r>
        </a:p>
      </dgm:t>
    </dgm:pt>
    <dgm:pt modelId="{E4F66CFA-AB31-D042-A80E-9EB9ADFD947A}" type="parTrans" cxnId="{D162D25E-A38A-A241-AE5C-1469D8576CA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F5BF69B-A1F0-0745-838C-37D59DCC84BD}" type="sibTrans" cxnId="{D162D25E-A38A-A241-AE5C-1469D8576CA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F43319E-B5BD-F94F-8F98-51FCD5E0A6DB}">
      <dgm:prSet custT="1"/>
      <dgm:spPr/>
      <dgm:t>
        <a:bodyPr/>
        <a:lstStyle/>
        <a:p>
          <a:r>
            <a: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破解</a:t>
          </a:r>
          <a:r>
            <a: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Enigma</a:t>
          </a:r>
          <a:endParaRPr lang="zh-CN" altLang="en-US" sz="2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A8D3A104-1CE2-C540-AAC4-7D3D88D00AC6}" type="parTrans" cxnId="{67DA83A8-CE80-104C-9045-FB8FEC1F7A4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143D4D9-98FA-114A-A25B-1FE296D2FE32}" type="sibTrans" cxnId="{67DA83A8-CE80-104C-9045-FB8FEC1F7A4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9751473-0725-3544-B32A-CCF40AAF2EAD}" type="pres">
      <dgm:prSet presAssocID="{47201A8F-E1AC-FF45-BC2C-A5735254DA8D}" presName="rootnode" presStyleCnt="0">
        <dgm:presLayoutVars>
          <dgm:chMax/>
          <dgm:chPref/>
          <dgm:dir/>
          <dgm:animLvl val="lvl"/>
        </dgm:presLayoutVars>
      </dgm:prSet>
      <dgm:spPr/>
    </dgm:pt>
    <dgm:pt modelId="{D7D27257-F9DC-5441-9BAF-C4254F40B69E}" type="pres">
      <dgm:prSet presAssocID="{AFB2C66C-28B9-A446-B933-0BF0258FEFE7}" presName="composite" presStyleCnt="0"/>
      <dgm:spPr/>
    </dgm:pt>
    <dgm:pt modelId="{CABF457C-9414-E948-92DB-48C4BD431FB9}" type="pres">
      <dgm:prSet presAssocID="{AFB2C66C-28B9-A446-B933-0BF0258FEFE7}" presName="LShape" presStyleLbl="alignNode1" presStyleIdx="0" presStyleCnt="9"/>
      <dgm:spPr/>
    </dgm:pt>
    <dgm:pt modelId="{7DB31ACF-4FC2-EF40-9473-ECC0C7CD8AA6}" type="pres">
      <dgm:prSet presAssocID="{AFB2C66C-28B9-A446-B933-0BF0258FEFE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9038AFB-D36F-DC46-8371-06A8AFE49B9F}" type="pres">
      <dgm:prSet presAssocID="{AFB2C66C-28B9-A446-B933-0BF0258FEFE7}" presName="Triangle" presStyleLbl="alignNode1" presStyleIdx="1" presStyleCnt="9"/>
      <dgm:spPr/>
    </dgm:pt>
    <dgm:pt modelId="{8EA8316F-A07C-6642-B081-63C37286203B}" type="pres">
      <dgm:prSet presAssocID="{4E16D6E7-E5C7-6B44-BBFA-53C153567231}" presName="sibTrans" presStyleCnt="0"/>
      <dgm:spPr/>
    </dgm:pt>
    <dgm:pt modelId="{E1FC88A5-E3A9-5C41-8275-374962B25F28}" type="pres">
      <dgm:prSet presAssocID="{4E16D6E7-E5C7-6B44-BBFA-53C153567231}" presName="space" presStyleCnt="0"/>
      <dgm:spPr/>
    </dgm:pt>
    <dgm:pt modelId="{A90FE557-2DB3-A746-AF42-4A29360CC9D5}" type="pres">
      <dgm:prSet presAssocID="{0747FE5D-B542-FC44-8CC6-F59016510316}" presName="composite" presStyleCnt="0"/>
      <dgm:spPr/>
    </dgm:pt>
    <dgm:pt modelId="{C915F476-8F4B-304F-BC89-A1089B645543}" type="pres">
      <dgm:prSet presAssocID="{0747FE5D-B542-FC44-8CC6-F59016510316}" presName="LShape" presStyleLbl="alignNode1" presStyleIdx="2" presStyleCnt="9"/>
      <dgm:spPr/>
    </dgm:pt>
    <dgm:pt modelId="{F95E3AEF-0DA5-EB42-9CFC-823E5E1195D8}" type="pres">
      <dgm:prSet presAssocID="{0747FE5D-B542-FC44-8CC6-F5901651031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AF9ED67-AC5B-9645-8913-DB3A55A72AF0}" type="pres">
      <dgm:prSet presAssocID="{0747FE5D-B542-FC44-8CC6-F59016510316}" presName="Triangle" presStyleLbl="alignNode1" presStyleIdx="3" presStyleCnt="9"/>
      <dgm:spPr/>
    </dgm:pt>
    <dgm:pt modelId="{E80AB48A-403A-CF44-9AB3-A50DC58B6D7A}" type="pres">
      <dgm:prSet presAssocID="{43EDFB13-D38E-9D4A-BA3D-C635E3C9CE38}" presName="sibTrans" presStyleCnt="0"/>
      <dgm:spPr/>
    </dgm:pt>
    <dgm:pt modelId="{3FB36402-13FB-2C4F-87A4-DFA97B3DDEE7}" type="pres">
      <dgm:prSet presAssocID="{43EDFB13-D38E-9D4A-BA3D-C635E3C9CE38}" presName="space" presStyleCnt="0"/>
      <dgm:spPr/>
    </dgm:pt>
    <dgm:pt modelId="{F627DC48-C22F-B249-A965-A4AA512AE263}" type="pres">
      <dgm:prSet presAssocID="{D416EAB3-FF07-384E-9F56-71A94FDB6B52}" presName="composite" presStyleCnt="0"/>
      <dgm:spPr/>
    </dgm:pt>
    <dgm:pt modelId="{A47957C0-2AEE-F14B-8750-9FC364BB158A}" type="pres">
      <dgm:prSet presAssocID="{D416EAB3-FF07-384E-9F56-71A94FDB6B52}" presName="LShape" presStyleLbl="alignNode1" presStyleIdx="4" presStyleCnt="9"/>
      <dgm:spPr/>
    </dgm:pt>
    <dgm:pt modelId="{5C24EB3B-9121-9B49-B22F-3BD928967CD9}" type="pres">
      <dgm:prSet presAssocID="{D416EAB3-FF07-384E-9F56-71A94FDB6B52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CC679B4E-50FD-4748-94E7-1EB1DD7662AF}" type="pres">
      <dgm:prSet presAssocID="{D416EAB3-FF07-384E-9F56-71A94FDB6B52}" presName="Triangle" presStyleLbl="alignNode1" presStyleIdx="5" presStyleCnt="9"/>
      <dgm:spPr/>
    </dgm:pt>
    <dgm:pt modelId="{7E3C67E1-B74D-044E-B7A4-4E09A6523DB3}" type="pres">
      <dgm:prSet presAssocID="{18E98767-4146-AA4A-92EA-1D3AD6568E05}" presName="sibTrans" presStyleCnt="0"/>
      <dgm:spPr/>
    </dgm:pt>
    <dgm:pt modelId="{C00494CD-5113-D540-B8DE-B41D3C7A2456}" type="pres">
      <dgm:prSet presAssocID="{18E98767-4146-AA4A-92EA-1D3AD6568E05}" presName="space" presStyleCnt="0"/>
      <dgm:spPr/>
    </dgm:pt>
    <dgm:pt modelId="{28ADCEC6-F1F8-7347-A4A5-07AAD1DEAB3D}" type="pres">
      <dgm:prSet presAssocID="{373D34C0-7CA9-E046-8703-C1F674BA4227}" presName="composite" presStyleCnt="0"/>
      <dgm:spPr/>
    </dgm:pt>
    <dgm:pt modelId="{83278139-90F2-CD4E-B081-DB2EAC260E9A}" type="pres">
      <dgm:prSet presAssocID="{373D34C0-7CA9-E046-8703-C1F674BA4227}" presName="LShape" presStyleLbl="alignNode1" presStyleIdx="6" presStyleCnt="9"/>
      <dgm:spPr/>
    </dgm:pt>
    <dgm:pt modelId="{13D109EC-5A66-5949-A6DB-A5C7619F0A88}" type="pres">
      <dgm:prSet presAssocID="{373D34C0-7CA9-E046-8703-C1F674BA4227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B9234E9-FA14-E74F-8762-5A4339511C44}" type="pres">
      <dgm:prSet presAssocID="{373D34C0-7CA9-E046-8703-C1F674BA4227}" presName="Triangle" presStyleLbl="alignNode1" presStyleIdx="7" presStyleCnt="9"/>
      <dgm:spPr/>
    </dgm:pt>
    <dgm:pt modelId="{7A764A78-D7C6-5642-BFAB-C0004889CABA}" type="pres">
      <dgm:prSet presAssocID="{BF5BF69B-A1F0-0745-838C-37D59DCC84BD}" presName="sibTrans" presStyleCnt="0"/>
      <dgm:spPr/>
    </dgm:pt>
    <dgm:pt modelId="{74629D26-857B-1C4F-B53D-4ACBAEB736CF}" type="pres">
      <dgm:prSet presAssocID="{BF5BF69B-A1F0-0745-838C-37D59DCC84BD}" presName="space" presStyleCnt="0"/>
      <dgm:spPr/>
    </dgm:pt>
    <dgm:pt modelId="{C50FD6FF-85D7-3E41-8E06-340148C61502}" type="pres">
      <dgm:prSet presAssocID="{7F43319E-B5BD-F94F-8F98-51FCD5E0A6DB}" presName="composite" presStyleCnt="0"/>
      <dgm:spPr/>
    </dgm:pt>
    <dgm:pt modelId="{C43EDA9C-6080-BC41-840A-A494410BADC5}" type="pres">
      <dgm:prSet presAssocID="{7F43319E-B5BD-F94F-8F98-51FCD5E0A6DB}" presName="LShape" presStyleLbl="alignNode1" presStyleIdx="8" presStyleCnt="9"/>
      <dgm:spPr/>
    </dgm:pt>
    <dgm:pt modelId="{24B8A7F6-24E8-BB4B-A433-F6CC69118EE0}" type="pres">
      <dgm:prSet presAssocID="{7F43319E-B5BD-F94F-8F98-51FCD5E0A6DB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5921604-A313-6443-8921-028894BD139F}" type="presOf" srcId="{47201A8F-E1AC-FF45-BC2C-A5735254DA8D}" destId="{49751473-0725-3544-B32A-CCF40AAF2EAD}" srcOrd="0" destOrd="0" presId="urn:microsoft.com/office/officeart/2009/3/layout/StepUpProcess"/>
    <dgm:cxn modelId="{98013216-22C3-5046-9673-C544AD687648}" type="presOf" srcId="{7F43319E-B5BD-F94F-8F98-51FCD5E0A6DB}" destId="{24B8A7F6-24E8-BB4B-A433-F6CC69118EE0}" srcOrd="0" destOrd="0" presId="urn:microsoft.com/office/officeart/2009/3/layout/StepUpProcess"/>
    <dgm:cxn modelId="{E5E44718-5885-E846-9F08-1003242D98A1}" type="presOf" srcId="{D416EAB3-FF07-384E-9F56-71A94FDB6B52}" destId="{5C24EB3B-9121-9B49-B22F-3BD928967CD9}" srcOrd="0" destOrd="0" presId="urn:microsoft.com/office/officeart/2009/3/layout/StepUpProcess"/>
    <dgm:cxn modelId="{D162D25E-A38A-A241-AE5C-1469D8576CAE}" srcId="{47201A8F-E1AC-FF45-BC2C-A5735254DA8D}" destId="{373D34C0-7CA9-E046-8703-C1F674BA4227}" srcOrd="3" destOrd="0" parTransId="{E4F66CFA-AB31-D042-A80E-9EB9ADFD947A}" sibTransId="{BF5BF69B-A1F0-0745-838C-37D59DCC84BD}"/>
    <dgm:cxn modelId="{A11CBF46-493F-6041-AD92-651A5C5C6A53}" type="presOf" srcId="{373D34C0-7CA9-E046-8703-C1F674BA4227}" destId="{13D109EC-5A66-5949-A6DB-A5C7619F0A88}" srcOrd="0" destOrd="0" presId="urn:microsoft.com/office/officeart/2009/3/layout/StepUpProcess"/>
    <dgm:cxn modelId="{A3E7E76F-8D7A-CC48-85EA-4ADCB5AB0602}" srcId="{47201A8F-E1AC-FF45-BC2C-A5735254DA8D}" destId="{0747FE5D-B542-FC44-8CC6-F59016510316}" srcOrd="1" destOrd="0" parTransId="{C2BBFEA0-90B7-0046-A1CC-AB321E80E83D}" sibTransId="{43EDFB13-D38E-9D4A-BA3D-C635E3C9CE38}"/>
    <dgm:cxn modelId="{8DC4A3A2-5A41-5149-8CE7-F9EE29DA5D03}" srcId="{47201A8F-E1AC-FF45-BC2C-A5735254DA8D}" destId="{D416EAB3-FF07-384E-9F56-71A94FDB6B52}" srcOrd="2" destOrd="0" parTransId="{B5A1610B-15C5-0242-906B-D7F3D356D1F6}" sibTransId="{18E98767-4146-AA4A-92EA-1D3AD6568E05}"/>
    <dgm:cxn modelId="{67DA83A8-CE80-104C-9045-FB8FEC1F7A48}" srcId="{47201A8F-E1AC-FF45-BC2C-A5735254DA8D}" destId="{7F43319E-B5BD-F94F-8F98-51FCD5E0A6DB}" srcOrd="4" destOrd="0" parTransId="{A8D3A104-1CE2-C540-AAC4-7D3D88D00AC6}" sibTransId="{B143D4D9-98FA-114A-A25B-1FE296D2FE32}"/>
    <dgm:cxn modelId="{D67460C3-92C0-8A48-A52B-C8AFA6D8930E}" type="presOf" srcId="{0747FE5D-B542-FC44-8CC6-F59016510316}" destId="{F95E3AEF-0DA5-EB42-9CFC-823E5E1195D8}" srcOrd="0" destOrd="0" presId="urn:microsoft.com/office/officeart/2009/3/layout/StepUpProcess"/>
    <dgm:cxn modelId="{714E88E6-185E-3544-AA4D-5A0501CE71EC}" type="presOf" srcId="{AFB2C66C-28B9-A446-B933-0BF0258FEFE7}" destId="{7DB31ACF-4FC2-EF40-9473-ECC0C7CD8AA6}" srcOrd="0" destOrd="0" presId="urn:microsoft.com/office/officeart/2009/3/layout/StepUpProcess"/>
    <dgm:cxn modelId="{468769F0-4603-F74D-A879-728136212A82}" srcId="{47201A8F-E1AC-FF45-BC2C-A5735254DA8D}" destId="{AFB2C66C-28B9-A446-B933-0BF0258FEFE7}" srcOrd="0" destOrd="0" parTransId="{D7B0CFA3-4C8B-1D47-AEBF-AF6875B395F4}" sibTransId="{4E16D6E7-E5C7-6B44-BBFA-53C153567231}"/>
    <dgm:cxn modelId="{9725D3C6-33BC-AD43-85C6-E99BA4F0E5D6}" type="presParOf" srcId="{49751473-0725-3544-B32A-CCF40AAF2EAD}" destId="{D7D27257-F9DC-5441-9BAF-C4254F40B69E}" srcOrd="0" destOrd="0" presId="urn:microsoft.com/office/officeart/2009/3/layout/StepUpProcess"/>
    <dgm:cxn modelId="{CC58ED28-140D-1249-AFFD-BF2032A56D58}" type="presParOf" srcId="{D7D27257-F9DC-5441-9BAF-C4254F40B69E}" destId="{CABF457C-9414-E948-92DB-48C4BD431FB9}" srcOrd="0" destOrd="0" presId="urn:microsoft.com/office/officeart/2009/3/layout/StepUpProcess"/>
    <dgm:cxn modelId="{828478C8-D371-324A-955B-DE1828B273BC}" type="presParOf" srcId="{D7D27257-F9DC-5441-9BAF-C4254F40B69E}" destId="{7DB31ACF-4FC2-EF40-9473-ECC0C7CD8AA6}" srcOrd="1" destOrd="0" presId="urn:microsoft.com/office/officeart/2009/3/layout/StepUpProcess"/>
    <dgm:cxn modelId="{52729902-3CFF-C14B-9FD7-99264EB0A2EA}" type="presParOf" srcId="{D7D27257-F9DC-5441-9BAF-C4254F40B69E}" destId="{59038AFB-D36F-DC46-8371-06A8AFE49B9F}" srcOrd="2" destOrd="0" presId="urn:microsoft.com/office/officeart/2009/3/layout/StepUpProcess"/>
    <dgm:cxn modelId="{4B85DDB0-535F-0F4D-AB0C-888FA5FE3BA2}" type="presParOf" srcId="{49751473-0725-3544-B32A-CCF40AAF2EAD}" destId="{8EA8316F-A07C-6642-B081-63C37286203B}" srcOrd="1" destOrd="0" presId="urn:microsoft.com/office/officeart/2009/3/layout/StepUpProcess"/>
    <dgm:cxn modelId="{8D9FE38C-0EC4-3840-989C-EFA3EB86B49D}" type="presParOf" srcId="{8EA8316F-A07C-6642-B081-63C37286203B}" destId="{E1FC88A5-E3A9-5C41-8275-374962B25F28}" srcOrd="0" destOrd="0" presId="urn:microsoft.com/office/officeart/2009/3/layout/StepUpProcess"/>
    <dgm:cxn modelId="{9F77C5F0-4F42-5B41-944C-B80C4C46C767}" type="presParOf" srcId="{49751473-0725-3544-B32A-CCF40AAF2EAD}" destId="{A90FE557-2DB3-A746-AF42-4A29360CC9D5}" srcOrd="2" destOrd="0" presId="urn:microsoft.com/office/officeart/2009/3/layout/StepUpProcess"/>
    <dgm:cxn modelId="{C4F36131-14DA-C245-B9E8-08A2F21D375C}" type="presParOf" srcId="{A90FE557-2DB3-A746-AF42-4A29360CC9D5}" destId="{C915F476-8F4B-304F-BC89-A1089B645543}" srcOrd="0" destOrd="0" presId="urn:microsoft.com/office/officeart/2009/3/layout/StepUpProcess"/>
    <dgm:cxn modelId="{973F5450-9A3D-874F-BE4E-67E8D37B4932}" type="presParOf" srcId="{A90FE557-2DB3-A746-AF42-4A29360CC9D5}" destId="{F95E3AEF-0DA5-EB42-9CFC-823E5E1195D8}" srcOrd="1" destOrd="0" presId="urn:microsoft.com/office/officeart/2009/3/layout/StepUpProcess"/>
    <dgm:cxn modelId="{5C2E174A-BC19-8D46-86A0-85DA405280A7}" type="presParOf" srcId="{A90FE557-2DB3-A746-AF42-4A29360CC9D5}" destId="{CAF9ED67-AC5B-9645-8913-DB3A55A72AF0}" srcOrd="2" destOrd="0" presId="urn:microsoft.com/office/officeart/2009/3/layout/StepUpProcess"/>
    <dgm:cxn modelId="{2283E2FD-D829-AD47-8ACB-0CCA73AA9C25}" type="presParOf" srcId="{49751473-0725-3544-B32A-CCF40AAF2EAD}" destId="{E80AB48A-403A-CF44-9AB3-A50DC58B6D7A}" srcOrd="3" destOrd="0" presId="urn:microsoft.com/office/officeart/2009/3/layout/StepUpProcess"/>
    <dgm:cxn modelId="{123A5AEE-5D7D-724D-858C-F35E389B5793}" type="presParOf" srcId="{E80AB48A-403A-CF44-9AB3-A50DC58B6D7A}" destId="{3FB36402-13FB-2C4F-87A4-DFA97B3DDEE7}" srcOrd="0" destOrd="0" presId="urn:microsoft.com/office/officeart/2009/3/layout/StepUpProcess"/>
    <dgm:cxn modelId="{826ED847-1F69-B648-A45F-01140C9C6C59}" type="presParOf" srcId="{49751473-0725-3544-B32A-CCF40AAF2EAD}" destId="{F627DC48-C22F-B249-A965-A4AA512AE263}" srcOrd="4" destOrd="0" presId="urn:microsoft.com/office/officeart/2009/3/layout/StepUpProcess"/>
    <dgm:cxn modelId="{01C065B9-16E7-C348-A85A-E97AF05D3CC1}" type="presParOf" srcId="{F627DC48-C22F-B249-A965-A4AA512AE263}" destId="{A47957C0-2AEE-F14B-8750-9FC364BB158A}" srcOrd="0" destOrd="0" presId="urn:microsoft.com/office/officeart/2009/3/layout/StepUpProcess"/>
    <dgm:cxn modelId="{E53C5C0F-F02F-5F49-B470-76ACFC46DD91}" type="presParOf" srcId="{F627DC48-C22F-B249-A965-A4AA512AE263}" destId="{5C24EB3B-9121-9B49-B22F-3BD928967CD9}" srcOrd="1" destOrd="0" presId="urn:microsoft.com/office/officeart/2009/3/layout/StepUpProcess"/>
    <dgm:cxn modelId="{320A4DFA-86D1-8A4E-8CCA-5D8271328AA7}" type="presParOf" srcId="{F627DC48-C22F-B249-A965-A4AA512AE263}" destId="{CC679B4E-50FD-4748-94E7-1EB1DD7662AF}" srcOrd="2" destOrd="0" presId="urn:microsoft.com/office/officeart/2009/3/layout/StepUpProcess"/>
    <dgm:cxn modelId="{F1C0986E-8248-2342-BEF6-A43E7D7445D6}" type="presParOf" srcId="{49751473-0725-3544-B32A-CCF40AAF2EAD}" destId="{7E3C67E1-B74D-044E-B7A4-4E09A6523DB3}" srcOrd="5" destOrd="0" presId="urn:microsoft.com/office/officeart/2009/3/layout/StepUpProcess"/>
    <dgm:cxn modelId="{DF41DA6C-A7AC-344B-94F0-D3C52B21CE3E}" type="presParOf" srcId="{7E3C67E1-B74D-044E-B7A4-4E09A6523DB3}" destId="{C00494CD-5113-D540-B8DE-B41D3C7A2456}" srcOrd="0" destOrd="0" presId="urn:microsoft.com/office/officeart/2009/3/layout/StepUpProcess"/>
    <dgm:cxn modelId="{E32B2C61-8B8F-F14E-9EA7-3EBBD31FA739}" type="presParOf" srcId="{49751473-0725-3544-B32A-CCF40AAF2EAD}" destId="{28ADCEC6-F1F8-7347-A4A5-07AAD1DEAB3D}" srcOrd="6" destOrd="0" presId="urn:microsoft.com/office/officeart/2009/3/layout/StepUpProcess"/>
    <dgm:cxn modelId="{6CF0E125-578F-2D40-9CB7-54EF51F1FAF2}" type="presParOf" srcId="{28ADCEC6-F1F8-7347-A4A5-07AAD1DEAB3D}" destId="{83278139-90F2-CD4E-B081-DB2EAC260E9A}" srcOrd="0" destOrd="0" presId="urn:microsoft.com/office/officeart/2009/3/layout/StepUpProcess"/>
    <dgm:cxn modelId="{8B98C415-D648-804F-A0D8-B012FD7DC9F1}" type="presParOf" srcId="{28ADCEC6-F1F8-7347-A4A5-07AAD1DEAB3D}" destId="{13D109EC-5A66-5949-A6DB-A5C7619F0A88}" srcOrd="1" destOrd="0" presId="urn:microsoft.com/office/officeart/2009/3/layout/StepUpProcess"/>
    <dgm:cxn modelId="{72C4AC3A-B27E-7341-8AB6-6DA5B09D451C}" type="presParOf" srcId="{28ADCEC6-F1F8-7347-A4A5-07AAD1DEAB3D}" destId="{CB9234E9-FA14-E74F-8762-5A4339511C44}" srcOrd="2" destOrd="0" presId="urn:microsoft.com/office/officeart/2009/3/layout/StepUpProcess"/>
    <dgm:cxn modelId="{11B3FDC6-BF20-0644-8568-E3931DCAB713}" type="presParOf" srcId="{49751473-0725-3544-B32A-CCF40AAF2EAD}" destId="{7A764A78-D7C6-5642-BFAB-C0004889CABA}" srcOrd="7" destOrd="0" presId="urn:microsoft.com/office/officeart/2009/3/layout/StepUpProcess"/>
    <dgm:cxn modelId="{D615E928-D260-A747-9CB1-8FDA8BAF7FAD}" type="presParOf" srcId="{7A764A78-D7C6-5642-BFAB-C0004889CABA}" destId="{74629D26-857B-1C4F-B53D-4ACBAEB736CF}" srcOrd="0" destOrd="0" presId="urn:microsoft.com/office/officeart/2009/3/layout/StepUpProcess"/>
    <dgm:cxn modelId="{4409BEF8-D2BE-6545-A507-8FD13376CF79}" type="presParOf" srcId="{49751473-0725-3544-B32A-CCF40AAF2EAD}" destId="{C50FD6FF-85D7-3E41-8E06-340148C61502}" srcOrd="8" destOrd="0" presId="urn:microsoft.com/office/officeart/2009/3/layout/StepUpProcess"/>
    <dgm:cxn modelId="{6BA003CC-18B6-7E46-86CA-E1864F63D999}" type="presParOf" srcId="{C50FD6FF-85D7-3E41-8E06-340148C61502}" destId="{C43EDA9C-6080-BC41-840A-A494410BADC5}" srcOrd="0" destOrd="0" presId="urn:microsoft.com/office/officeart/2009/3/layout/StepUpProcess"/>
    <dgm:cxn modelId="{48971F7D-F782-B047-89DE-6261241133E6}" type="presParOf" srcId="{C50FD6FF-85D7-3E41-8E06-340148C61502}" destId="{24B8A7F6-24E8-BB4B-A433-F6CC69118EE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802C5A-2053-0444-85DC-04537F64697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613808-1089-4E4B-8BD6-FC876D5D74C6}">
      <dgm:prSet phldrT="[文本]"/>
      <dgm:spPr/>
      <dgm:t>
        <a:bodyPr/>
        <a:lstStyle/>
        <a:p>
          <a:r>
            <a:rPr lang="zh-CN" altLang="en-US" dirty="0"/>
            <a:t>理解</a:t>
          </a:r>
        </a:p>
      </dgm:t>
    </dgm:pt>
    <dgm:pt modelId="{15E5294F-18CC-E34C-A51F-3C6F28683EBE}" type="parTrans" cxnId="{4CAA0C88-3E54-B342-A46E-9E506A118C5B}">
      <dgm:prSet/>
      <dgm:spPr/>
      <dgm:t>
        <a:bodyPr/>
        <a:lstStyle/>
        <a:p>
          <a:endParaRPr lang="zh-CN" altLang="en-US"/>
        </a:p>
      </dgm:t>
    </dgm:pt>
    <dgm:pt modelId="{BE51FE26-7C07-DF47-8D4A-D5E577EEE6F3}" type="sibTrans" cxnId="{4CAA0C88-3E54-B342-A46E-9E506A118C5B}">
      <dgm:prSet/>
      <dgm:spPr/>
      <dgm:t>
        <a:bodyPr/>
        <a:lstStyle/>
        <a:p>
          <a:endParaRPr lang="zh-CN" altLang="en-US"/>
        </a:p>
      </dgm:t>
    </dgm:pt>
    <dgm:pt modelId="{6634F9AA-BD10-774C-B564-D082CC8F0F5D}">
      <dgm:prSet phldrT="[文本]"/>
      <dgm:spPr/>
      <dgm:t>
        <a:bodyPr/>
        <a:lstStyle/>
        <a:p>
          <a:r>
            <a:rPr lang="zh-CN" altLang="en-US" dirty="0"/>
            <a:t>对</a:t>
          </a:r>
          <a:r>
            <a:rPr lang="en-US" altLang="zh-CN" dirty="0"/>
            <a:t>Enigma</a:t>
          </a:r>
          <a:r>
            <a:rPr lang="zh-CN" altLang="en-US" dirty="0"/>
            <a:t>实现分而治之的主要思想</a:t>
          </a:r>
        </a:p>
      </dgm:t>
    </dgm:pt>
    <dgm:pt modelId="{2EF4EF04-05F6-4341-A927-05EDE312F8C3}" type="parTrans" cxnId="{5C7F1FC8-54AF-894C-8A6C-92AAF7230737}">
      <dgm:prSet/>
      <dgm:spPr/>
      <dgm:t>
        <a:bodyPr/>
        <a:lstStyle/>
        <a:p>
          <a:endParaRPr lang="zh-CN" altLang="en-US"/>
        </a:p>
      </dgm:t>
    </dgm:pt>
    <dgm:pt modelId="{49F1C98C-38B1-DB41-80CA-EDDF8CEAD6D7}" type="sibTrans" cxnId="{5C7F1FC8-54AF-894C-8A6C-92AAF7230737}">
      <dgm:prSet/>
      <dgm:spPr/>
      <dgm:t>
        <a:bodyPr/>
        <a:lstStyle/>
        <a:p>
          <a:endParaRPr lang="zh-CN" altLang="en-US"/>
        </a:p>
      </dgm:t>
    </dgm:pt>
    <dgm:pt modelId="{7535EF1E-B797-444A-B1C5-DFA00ED9E064}">
      <dgm:prSet phldrT="[文本]"/>
      <dgm:spPr/>
      <dgm:t>
        <a:bodyPr/>
        <a:lstStyle/>
        <a:p>
          <a:r>
            <a:rPr lang="zh-CN" altLang="en-US" dirty="0"/>
            <a:t>掌握</a:t>
          </a:r>
        </a:p>
      </dgm:t>
    </dgm:pt>
    <dgm:pt modelId="{62241F55-23A3-C04A-8258-D0A2C8E1F1B6}" type="parTrans" cxnId="{04313C74-C757-2440-9D03-FC4ED81840AC}">
      <dgm:prSet/>
      <dgm:spPr/>
      <dgm:t>
        <a:bodyPr/>
        <a:lstStyle/>
        <a:p>
          <a:endParaRPr lang="zh-CN" altLang="en-US"/>
        </a:p>
      </dgm:t>
    </dgm:pt>
    <dgm:pt modelId="{A0FC1F51-0445-1D4B-A3CA-B75AA9070DE8}" type="sibTrans" cxnId="{04313C74-C757-2440-9D03-FC4ED81840AC}">
      <dgm:prSet/>
      <dgm:spPr/>
      <dgm:t>
        <a:bodyPr/>
        <a:lstStyle/>
        <a:p>
          <a:endParaRPr lang="zh-CN" altLang="en-US"/>
        </a:p>
      </dgm:t>
    </dgm:pt>
    <dgm:pt modelId="{0B80F536-0404-F343-B191-E1586E2956F5}">
      <dgm:prSet phldrT="[文本]"/>
      <dgm:spPr/>
      <dgm:t>
        <a:bodyPr/>
        <a:lstStyle/>
        <a:p>
          <a:r>
            <a:rPr lang="zh-CN" altLang="en-US" dirty="0"/>
            <a:t>扰频器正确起始点的判断依据</a:t>
          </a:r>
        </a:p>
      </dgm:t>
    </dgm:pt>
    <dgm:pt modelId="{00968C68-03BD-BF47-8B8C-262DB3B38E6B}" type="parTrans" cxnId="{A654F9E8-19EA-1C45-B477-1C8DD601DE6B}">
      <dgm:prSet/>
      <dgm:spPr/>
      <dgm:t>
        <a:bodyPr/>
        <a:lstStyle/>
        <a:p>
          <a:endParaRPr lang="zh-CN" altLang="en-US"/>
        </a:p>
      </dgm:t>
    </dgm:pt>
    <dgm:pt modelId="{8A4297B8-9B7B-CD4D-80EF-3468D320658C}" type="sibTrans" cxnId="{A654F9E8-19EA-1C45-B477-1C8DD601DE6B}">
      <dgm:prSet/>
      <dgm:spPr/>
      <dgm:t>
        <a:bodyPr/>
        <a:lstStyle/>
        <a:p>
          <a:endParaRPr lang="zh-CN" altLang="en-US"/>
        </a:p>
      </dgm:t>
    </dgm:pt>
    <dgm:pt modelId="{40667B11-7014-A447-99DF-8D2E0CCCA9BD}">
      <dgm:prSet phldrT="[文本]"/>
      <dgm:spPr/>
      <dgm:t>
        <a:bodyPr/>
        <a:lstStyle/>
        <a:p>
          <a:r>
            <a:rPr lang="zh-CN" altLang="en-US" dirty="0"/>
            <a:t>实现</a:t>
          </a:r>
        </a:p>
      </dgm:t>
    </dgm:pt>
    <dgm:pt modelId="{D14CECF7-6940-1143-B086-817D5797EABD}" type="parTrans" cxnId="{FE342D7F-2959-EF42-87C0-76E31CB2DE36}">
      <dgm:prSet/>
      <dgm:spPr/>
      <dgm:t>
        <a:bodyPr/>
        <a:lstStyle/>
        <a:p>
          <a:endParaRPr lang="zh-CN" altLang="en-US"/>
        </a:p>
      </dgm:t>
    </dgm:pt>
    <dgm:pt modelId="{FD634BCE-9AE1-A647-8873-758A224F0127}" type="sibTrans" cxnId="{FE342D7F-2959-EF42-87C0-76E31CB2DE36}">
      <dgm:prSet/>
      <dgm:spPr/>
      <dgm:t>
        <a:bodyPr/>
        <a:lstStyle/>
        <a:p>
          <a:endParaRPr lang="zh-CN" altLang="en-US"/>
        </a:p>
      </dgm:t>
    </dgm:pt>
    <dgm:pt modelId="{F43EBAA4-4B2E-6B4E-A19D-713BF7E7B11F}">
      <dgm:prSet phldrT="[文本]"/>
      <dgm:spPr/>
      <dgm:t>
        <a:bodyPr/>
        <a:lstStyle/>
        <a:p>
          <a:r>
            <a:rPr lang="en-US" altLang="zh-CN" dirty="0"/>
            <a:t>Enigma</a:t>
          </a:r>
          <a:r>
            <a:rPr lang="zh-CN" altLang="en-US" dirty="0"/>
            <a:t>初级版本的加解密及破解</a:t>
          </a:r>
        </a:p>
      </dgm:t>
    </dgm:pt>
    <dgm:pt modelId="{114C0F3A-086C-B044-86B2-7DD2B0AA7DA4}" type="parTrans" cxnId="{80CA97C9-9218-7641-A1B4-A9EEF2729AF9}">
      <dgm:prSet/>
      <dgm:spPr/>
      <dgm:t>
        <a:bodyPr/>
        <a:lstStyle/>
        <a:p>
          <a:endParaRPr lang="zh-CN" altLang="en-US"/>
        </a:p>
      </dgm:t>
    </dgm:pt>
    <dgm:pt modelId="{521CF22E-7E6E-624D-99CA-1DF21C4DD47D}" type="sibTrans" cxnId="{80CA97C9-9218-7641-A1B4-A9EEF2729AF9}">
      <dgm:prSet/>
      <dgm:spPr/>
      <dgm:t>
        <a:bodyPr/>
        <a:lstStyle/>
        <a:p>
          <a:endParaRPr lang="zh-CN" altLang="en-US"/>
        </a:p>
      </dgm:t>
    </dgm:pt>
    <dgm:pt modelId="{80C9FC1C-02AA-0848-98E0-DBB8F0BDFDB8}">
      <dgm:prSet phldrT="[文本]"/>
      <dgm:spPr/>
      <dgm:t>
        <a:bodyPr/>
        <a:lstStyle/>
        <a:p>
          <a:r>
            <a:rPr lang="zh-CN" altLang="en-US" dirty="0"/>
            <a:t>接线板正确设置的判断依据</a:t>
          </a:r>
        </a:p>
      </dgm:t>
    </dgm:pt>
    <dgm:pt modelId="{8A8A10F2-EA5A-0345-AE93-9D2187B7DE8B}" type="parTrans" cxnId="{4A61A019-EB1C-F943-A64C-E264BD2F83AD}">
      <dgm:prSet/>
      <dgm:spPr/>
      <dgm:t>
        <a:bodyPr/>
        <a:lstStyle/>
        <a:p>
          <a:endParaRPr lang="zh-CN" altLang="en-US"/>
        </a:p>
      </dgm:t>
    </dgm:pt>
    <dgm:pt modelId="{94CCA490-70DF-AC4B-ACE6-A80202CD9350}" type="sibTrans" cxnId="{4A61A019-EB1C-F943-A64C-E264BD2F83AD}">
      <dgm:prSet/>
      <dgm:spPr/>
      <dgm:t>
        <a:bodyPr/>
        <a:lstStyle/>
        <a:p>
          <a:endParaRPr lang="zh-CN" altLang="en-US"/>
        </a:p>
      </dgm:t>
    </dgm:pt>
    <dgm:pt modelId="{1FE2A600-AB71-644F-8904-DEA8E8BEEE0F}">
      <dgm:prSet phldrT="[文本]"/>
      <dgm:spPr/>
      <dgm:t>
        <a:bodyPr/>
        <a:lstStyle/>
        <a:p>
          <a:r>
            <a:rPr lang="zh-CN" altLang="en-US" dirty="0"/>
            <a:t>分析中特殊现象的发现及利用</a:t>
          </a:r>
        </a:p>
      </dgm:t>
    </dgm:pt>
    <dgm:pt modelId="{8005DD4C-C92A-2A40-83C5-108D5CEE04EF}" type="parTrans" cxnId="{40095806-4DFF-A244-91DE-C39E912FEB4D}">
      <dgm:prSet/>
      <dgm:spPr/>
      <dgm:t>
        <a:bodyPr/>
        <a:lstStyle/>
        <a:p>
          <a:endParaRPr lang="zh-CN" altLang="en-US"/>
        </a:p>
      </dgm:t>
    </dgm:pt>
    <dgm:pt modelId="{F832B7F7-7734-654F-83E2-AE7BC6E88A92}" type="sibTrans" cxnId="{40095806-4DFF-A244-91DE-C39E912FEB4D}">
      <dgm:prSet/>
      <dgm:spPr/>
      <dgm:t>
        <a:bodyPr/>
        <a:lstStyle/>
        <a:p>
          <a:endParaRPr lang="zh-CN" altLang="en-US"/>
        </a:p>
      </dgm:t>
    </dgm:pt>
    <dgm:pt modelId="{AA9C8B17-E4FE-43F7-9F7D-4C553A75CE9D}">
      <dgm:prSet phldrT="[文本]"/>
      <dgm:spPr/>
      <dgm:t>
        <a:bodyPr/>
        <a:lstStyle/>
        <a:p>
          <a:r>
            <a:rPr lang="zh-CN" altLang="en-US" dirty="0"/>
            <a:t>完整性；准确性（加密，破解）；创新性</a:t>
          </a:r>
        </a:p>
      </dgm:t>
    </dgm:pt>
    <dgm:pt modelId="{A764FEE8-DDDD-4FA8-8CCF-FE89EDA36C0E}" type="parTrans" cxnId="{25879376-5027-4ECA-8CE0-EEAE3939B569}">
      <dgm:prSet/>
      <dgm:spPr/>
      <dgm:t>
        <a:bodyPr/>
        <a:lstStyle/>
        <a:p>
          <a:endParaRPr lang="zh-CN" altLang="en-US"/>
        </a:p>
      </dgm:t>
    </dgm:pt>
    <dgm:pt modelId="{3D4F0384-889A-4D7F-A491-6537074B4240}" type="sibTrans" cxnId="{25879376-5027-4ECA-8CE0-EEAE3939B569}">
      <dgm:prSet/>
      <dgm:spPr/>
      <dgm:t>
        <a:bodyPr/>
        <a:lstStyle/>
        <a:p>
          <a:endParaRPr lang="zh-CN" altLang="en-US"/>
        </a:p>
      </dgm:t>
    </dgm:pt>
    <dgm:pt modelId="{B6DFBC46-E4B5-4549-8B9F-A56ABAE3B0AF}" type="pres">
      <dgm:prSet presAssocID="{1C802C5A-2053-0444-85DC-04537F646974}" presName="linearFlow" presStyleCnt="0">
        <dgm:presLayoutVars>
          <dgm:dir/>
          <dgm:animLvl val="lvl"/>
          <dgm:resizeHandles val="exact"/>
        </dgm:presLayoutVars>
      </dgm:prSet>
      <dgm:spPr/>
    </dgm:pt>
    <dgm:pt modelId="{7B5C3CCD-0566-F042-B107-40F795DB3D76}" type="pres">
      <dgm:prSet presAssocID="{41613808-1089-4E4B-8BD6-FC876D5D74C6}" presName="composite" presStyleCnt="0"/>
      <dgm:spPr/>
    </dgm:pt>
    <dgm:pt modelId="{3E6EB9AC-80DA-6547-A9F0-7A7C389B7E74}" type="pres">
      <dgm:prSet presAssocID="{41613808-1089-4E4B-8BD6-FC876D5D74C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2281BBF-8832-0A4B-8F8E-4BC6E7DE538B}" type="pres">
      <dgm:prSet presAssocID="{41613808-1089-4E4B-8BD6-FC876D5D74C6}" presName="descendantText" presStyleLbl="alignAcc1" presStyleIdx="0" presStyleCnt="3">
        <dgm:presLayoutVars>
          <dgm:bulletEnabled val="1"/>
        </dgm:presLayoutVars>
      </dgm:prSet>
      <dgm:spPr/>
    </dgm:pt>
    <dgm:pt modelId="{48810193-C0CC-BE42-A5B4-8012E90D1AB4}" type="pres">
      <dgm:prSet presAssocID="{BE51FE26-7C07-DF47-8D4A-D5E577EEE6F3}" presName="sp" presStyleCnt="0"/>
      <dgm:spPr/>
    </dgm:pt>
    <dgm:pt modelId="{F9A9FFC6-72C4-5243-8A8A-508EE5E8EC28}" type="pres">
      <dgm:prSet presAssocID="{7535EF1E-B797-444A-B1C5-DFA00ED9E064}" presName="composite" presStyleCnt="0"/>
      <dgm:spPr/>
    </dgm:pt>
    <dgm:pt modelId="{748EA4D2-05E9-CF4A-9CA7-4EF4A695A3A0}" type="pres">
      <dgm:prSet presAssocID="{7535EF1E-B797-444A-B1C5-DFA00ED9E06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1BF17BF-09B4-B849-96D4-267B3E43DAF1}" type="pres">
      <dgm:prSet presAssocID="{7535EF1E-B797-444A-B1C5-DFA00ED9E064}" presName="descendantText" presStyleLbl="alignAcc1" presStyleIdx="1" presStyleCnt="3">
        <dgm:presLayoutVars>
          <dgm:bulletEnabled val="1"/>
        </dgm:presLayoutVars>
      </dgm:prSet>
      <dgm:spPr/>
    </dgm:pt>
    <dgm:pt modelId="{54E5F7CF-DA25-D044-B1ED-031CF0E77D3B}" type="pres">
      <dgm:prSet presAssocID="{A0FC1F51-0445-1D4B-A3CA-B75AA9070DE8}" presName="sp" presStyleCnt="0"/>
      <dgm:spPr/>
    </dgm:pt>
    <dgm:pt modelId="{4643232C-CCB4-064D-8FC8-93515F46E83F}" type="pres">
      <dgm:prSet presAssocID="{40667B11-7014-A447-99DF-8D2E0CCCA9BD}" presName="composite" presStyleCnt="0"/>
      <dgm:spPr/>
    </dgm:pt>
    <dgm:pt modelId="{677A8AC4-8EBE-1543-9AB8-7BBE70CE93E6}" type="pres">
      <dgm:prSet presAssocID="{40667B11-7014-A447-99DF-8D2E0CCCA9B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E4CA2E-8E00-CE41-88FE-8FD35CF48192}" type="pres">
      <dgm:prSet presAssocID="{40667B11-7014-A447-99DF-8D2E0CCCA9B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0095806-4DFF-A244-91DE-C39E912FEB4D}" srcId="{41613808-1089-4E4B-8BD6-FC876D5D74C6}" destId="{1FE2A600-AB71-644F-8904-DEA8E8BEEE0F}" srcOrd="1" destOrd="0" parTransId="{8005DD4C-C92A-2A40-83C5-108D5CEE04EF}" sibTransId="{F832B7F7-7734-654F-83E2-AE7BC6E88A92}"/>
    <dgm:cxn modelId="{4A61A019-EB1C-F943-A64C-E264BD2F83AD}" srcId="{7535EF1E-B797-444A-B1C5-DFA00ED9E064}" destId="{80C9FC1C-02AA-0848-98E0-DBB8F0BDFDB8}" srcOrd="1" destOrd="0" parTransId="{8A8A10F2-EA5A-0345-AE93-9D2187B7DE8B}" sibTransId="{94CCA490-70DF-AC4B-ACE6-A80202CD9350}"/>
    <dgm:cxn modelId="{52566324-4117-4040-BD4C-CF884EDEE80A}" type="presOf" srcId="{80C9FC1C-02AA-0848-98E0-DBB8F0BDFDB8}" destId="{81BF17BF-09B4-B849-96D4-267B3E43DAF1}" srcOrd="0" destOrd="1" presId="urn:microsoft.com/office/officeart/2005/8/layout/chevron2"/>
    <dgm:cxn modelId="{B6EC1061-CD8E-B54B-B42A-FC4A27F31E9F}" type="presOf" srcId="{7535EF1E-B797-444A-B1C5-DFA00ED9E064}" destId="{748EA4D2-05E9-CF4A-9CA7-4EF4A695A3A0}" srcOrd="0" destOrd="0" presId="urn:microsoft.com/office/officeart/2005/8/layout/chevron2"/>
    <dgm:cxn modelId="{B3AE574D-EE6D-4093-88E4-ADEAAA4BD2C5}" type="presOf" srcId="{AA9C8B17-E4FE-43F7-9F7D-4C553A75CE9D}" destId="{BCE4CA2E-8E00-CE41-88FE-8FD35CF48192}" srcOrd="0" destOrd="1" presId="urn:microsoft.com/office/officeart/2005/8/layout/chevron2"/>
    <dgm:cxn modelId="{19779C50-CEF5-FA4D-9BDF-4C1A7A7E6562}" type="presOf" srcId="{1C802C5A-2053-0444-85DC-04537F646974}" destId="{B6DFBC46-E4B5-4549-8B9F-A56ABAE3B0AF}" srcOrd="0" destOrd="0" presId="urn:microsoft.com/office/officeart/2005/8/layout/chevron2"/>
    <dgm:cxn modelId="{04313C74-C757-2440-9D03-FC4ED81840AC}" srcId="{1C802C5A-2053-0444-85DC-04537F646974}" destId="{7535EF1E-B797-444A-B1C5-DFA00ED9E064}" srcOrd="1" destOrd="0" parTransId="{62241F55-23A3-C04A-8258-D0A2C8E1F1B6}" sibTransId="{A0FC1F51-0445-1D4B-A3CA-B75AA9070DE8}"/>
    <dgm:cxn modelId="{25879376-5027-4ECA-8CE0-EEAE3939B569}" srcId="{40667B11-7014-A447-99DF-8D2E0CCCA9BD}" destId="{AA9C8B17-E4FE-43F7-9F7D-4C553A75CE9D}" srcOrd="1" destOrd="0" parTransId="{A764FEE8-DDDD-4FA8-8CCF-FE89EDA36C0E}" sibTransId="{3D4F0384-889A-4D7F-A491-6537074B4240}"/>
    <dgm:cxn modelId="{AC0EA95A-D3FB-4C49-A7B4-60458A574E5E}" type="presOf" srcId="{1FE2A600-AB71-644F-8904-DEA8E8BEEE0F}" destId="{D2281BBF-8832-0A4B-8F8E-4BC6E7DE538B}" srcOrd="0" destOrd="1" presId="urn:microsoft.com/office/officeart/2005/8/layout/chevron2"/>
    <dgm:cxn modelId="{3891367E-3CDA-2E49-B31F-075D189816C4}" type="presOf" srcId="{6634F9AA-BD10-774C-B564-D082CC8F0F5D}" destId="{D2281BBF-8832-0A4B-8F8E-4BC6E7DE538B}" srcOrd="0" destOrd="0" presId="urn:microsoft.com/office/officeart/2005/8/layout/chevron2"/>
    <dgm:cxn modelId="{FE342D7F-2959-EF42-87C0-76E31CB2DE36}" srcId="{1C802C5A-2053-0444-85DC-04537F646974}" destId="{40667B11-7014-A447-99DF-8D2E0CCCA9BD}" srcOrd="2" destOrd="0" parTransId="{D14CECF7-6940-1143-B086-817D5797EABD}" sibTransId="{FD634BCE-9AE1-A647-8873-758A224F0127}"/>
    <dgm:cxn modelId="{6395377F-6030-1645-8DDC-1E7C9E7611DE}" type="presOf" srcId="{F43EBAA4-4B2E-6B4E-A19D-713BF7E7B11F}" destId="{BCE4CA2E-8E00-CE41-88FE-8FD35CF48192}" srcOrd="0" destOrd="0" presId="urn:microsoft.com/office/officeart/2005/8/layout/chevron2"/>
    <dgm:cxn modelId="{4CAA0C88-3E54-B342-A46E-9E506A118C5B}" srcId="{1C802C5A-2053-0444-85DC-04537F646974}" destId="{41613808-1089-4E4B-8BD6-FC876D5D74C6}" srcOrd="0" destOrd="0" parTransId="{15E5294F-18CC-E34C-A51F-3C6F28683EBE}" sibTransId="{BE51FE26-7C07-DF47-8D4A-D5E577EEE6F3}"/>
    <dgm:cxn modelId="{6A3E9491-C74A-B94B-93F1-17A721DC2337}" type="presOf" srcId="{41613808-1089-4E4B-8BD6-FC876D5D74C6}" destId="{3E6EB9AC-80DA-6547-A9F0-7A7C389B7E74}" srcOrd="0" destOrd="0" presId="urn:microsoft.com/office/officeart/2005/8/layout/chevron2"/>
    <dgm:cxn modelId="{FB4676B3-E63B-0742-B035-F9251879AB4E}" type="presOf" srcId="{40667B11-7014-A447-99DF-8D2E0CCCA9BD}" destId="{677A8AC4-8EBE-1543-9AB8-7BBE70CE93E6}" srcOrd="0" destOrd="0" presId="urn:microsoft.com/office/officeart/2005/8/layout/chevron2"/>
    <dgm:cxn modelId="{5C7F1FC8-54AF-894C-8A6C-92AAF7230737}" srcId="{41613808-1089-4E4B-8BD6-FC876D5D74C6}" destId="{6634F9AA-BD10-774C-B564-D082CC8F0F5D}" srcOrd="0" destOrd="0" parTransId="{2EF4EF04-05F6-4341-A927-05EDE312F8C3}" sibTransId="{49F1C98C-38B1-DB41-80CA-EDDF8CEAD6D7}"/>
    <dgm:cxn modelId="{80CA97C9-9218-7641-A1B4-A9EEF2729AF9}" srcId="{40667B11-7014-A447-99DF-8D2E0CCCA9BD}" destId="{F43EBAA4-4B2E-6B4E-A19D-713BF7E7B11F}" srcOrd="0" destOrd="0" parTransId="{114C0F3A-086C-B044-86B2-7DD2B0AA7DA4}" sibTransId="{521CF22E-7E6E-624D-99CA-1DF21C4DD47D}"/>
    <dgm:cxn modelId="{A8B80CD1-68AE-2C4F-8419-85335CD98DB4}" type="presOf" srcId="{0B80F536-0404-F343-B191-E1586E2956F5}" destId="{81BF17BF-09B4-B849-96D4-267B3E43DAF1}" srcOrd="0" destOrd="0" presId="urn:microsoft.com/office/officeart/2005/8/layout/chevron2"/>
    <dgm:cxn modelId="{A654F9E8-19EA-1C45-B477-1C8DD601DE6B}" srcId="{7535EF1E-B797-444A-B1C5-DFA00ED9E064}" destId="{0B80F536-0404-F343-B191-E1586E2956F5}" srcOrd="0" destOrd="0" parTransId="{00968C68-03BD-BF47-8B8C-262DB3B38E6B}" sibTransId="{8A4297B8-9B7B-CD4D-80EF-3468D320658C}"/>
    <dgm:cxn modelId="{661038F3-D88E-0E4D-A3B9-D3C0629121FB}" type="presParOf" srcId="{B6DFBC46-E4B5-4549-8B9F-A56ABAE3B0AF}" destId="{7B5C3CCD-0566-F042-B107-40F795DB3D76}" srcOrd="0" destOrd="0" presId="urn:microsoft.com/office/officeart/2005/8/layout/chevron2"/>
    <dgm:cxn modelId="{3C7441FE-14E4-B544-9A8F-8497242DF73B}" type="presParOf" srcId="{7B5C3CCD-0566-F042-B107-40F795DB3D76}" destId="{3E6EB9AC-80DA-6547-A9F0-7A7C389B7E74}" srcOrd="0" destOrd="0" presId="urn:microsoft.com/office/officeart/2005/8/layout/chevron2"/>
    <dgm:cxn modelId="{67B0F84D-86BA-A04A-B12F-BF2746703A19}" type="presParOf" srcId="{7B5C3CCD-0566-F042-B107-40F795DB3D76}" destId="{D2281BBF-8832-0A4B-8F8E-4BC6E7DE538B}" srcOrd="1" destOrd="0" presId="urn:microsoft.com/office/officeart/2005/8/layout/chevron2"/>
    <dgm:cxn modelId="{77370115-03FF-2041-AD73-8F461C4C3C41}" type="presParOf" srcId="{B6DFBC46-E4B5-4549-8B9F-A56ABAE3B0AF}" destId="{48810193-C0CC-BE42-A5B4-8012E90D1AB4}" srcOrd="1" destOrd="0" presId="urn:microsoft.com/office/officeart/2005/8/layout/chevron2"/>
    <dgm:cxn modelId="{01ED0988-E424-9640-8CCC-375602D2E2CA}" type="presParOf" srcId="{B6DFBC46-E4B5-4549-8B9F-A56ABAE3B0AF}" destId="{F9A9FFC6-72C4-5243-8A8A-508EE5E8EC28}" srcOrd="2" destOrd="0" presId="urn:microsoft.com/office/officeart/2005/8/layout/chevron2"/>
    <dgm:cxn modelId="{86B4F787-C02B-F949-8973-570929BFFB89}" type="presParOf" srcId="{F9A9FFC6-72C4-5243-8A8A-508EE5E8EC28}" destId="{748EA4D2-05E9-CF4A-9CA7-4EF4A695A3A0}" srcOrd="0" destOrd="0" presId="urn:microsoft.com/office/officeart/2005/8/layout/chevron2"/>
    <dgm:cxn modelId="{BC8E4D9F-D0C3-D14A-AF07-D8F5BB612F05}" type="presParOf" srcId="{F9A9FFC6-72C4-5243-8A8A-508EE5E8EC28}" destId="{81BF17BF-09B4-B849-96D4-267B3E43DAF1}" srcOrd="1" destOrd="0" presId="urn:microsoft.com/office/officeart/2005/8/layout/chevron2"/>
    <dgm:cxn modelId="{B321B491-EA55-3947-9F88-B14929E7019C}" type="presParOf" srcId="{B6DFBC46-E4B5-4549-8B9F-A56ABAE3B0AF}" destId="{54E5F7CF-DA25-D044-B1ED-031CF0E77D3B}" srcOrd="3" destOrd="0" presId="urn:microsoft.com/office/officeart/2005/8/layout/chevron2"/>
    <dgm:cxn modelId="{A6F9C487-A604-4F44-B52D-3D7241849214}" type="presParOf" srcId="{B6DFBC46-E4B5-4549-8B9F-A56ABAE3B0AF}" destId="{4643232C-CCB4-064D-8FC8-93515F46E83F}" srcOrd="4" destOrd="0" presId="urn:microsoft.com/office/officeart/2005/8/layout/chevron2"/>
    <dgm:cxn modelId="{B61FC1A8-F449-C44C-B3E6-A4717A2C95E6}" type="presParOf" srcId="{4643232C-CCB4-064D-8FC8-93515F46E83F}" destId="{677A8AC4-8EBE-1543-9AB8-7BBE70CE93E6}" srcOrd="0" destOrd="0" presId="urn:microsoft.com/office/officeart/2005/8/layout/chevron2"/>
    <dgm:cxn modelId="{F60CB3C1-B7CA-344D-B24A-B5B9643C2E3D}" type="presParOf" srcId="{4643232C-CCB4-064D-8FC8-93515F46E83F}" destId="{BCE4CA2E-8E00-CE41-88FE-8FD35CF481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A1F86-4DFB-BB41-B092-156C28DACE28}">
      <dsp:nvSpPr>
        <dsp:cNvPr id="0" name=""/>
        <dsp:cNvSpPr/>
      </dsp:nvSpPr>
      <dsp:spPr>
        <a:xfrm>
          <a:off x="1389879" y="1980"/>
          <a:ext cx="2542827" cy="1624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三轮加密的差分分析</a:t>
          </a:r>
        </a:p>
      </dsp:txBody>
      <dsp:txXfrm>
        <a:off x="1762267" y="239928"/>
        <a:ext cx="1798051" cy="1148914"/>
      </dsp:txXfrm>
    </dsp:sp>
    <dsp:sp modelId="{77E63898-42B4-2741-A95D-011DFA6991CC}">
      <dsp:nvSpPr>
        <dsp:cNvPr id="0" name=""/>
        <dsp:cNvSpPr/>
      </dsp:nvSpPr>
      <dsp:spPr>
        <a:xfrm>
          <a:off x="2190098" y="1758725"/>
          <a:ext cx="942389" cy="9423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315012" y="2119095"/>
        <a:ext cx="692561" cy="221649"/>
      </dsp:txXfrm>
    </dsp:sp>
    <dsp:sp modelId="{22289520-C071-F44D-993D-7A91DA54B3B2}">
      <dsp:nvSpPr>
        <dsp:cNvPr id="0" name=""/>
        <dsp:cNvSpPr/>
      </dsp:nvSpPr>
      <dsp:spPr>
        <a:xfrm>
          <a:off x="1400806" y="2833049"/>
          <a:ext cx="2520974" cy="1624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CipherFour</a:t>
          </a:r>
          <a:r>
            <a:rPr lang="zh-CN" altLang="en-US" sz="2400" kern="1200" dirty="0"/>
            <a:t>算法的分析实例</a:t>
          </a:r>
        </a:p>
      </dsp:txBody>
      <dsp:txXfrm>
        <a:off x="1769994" y="3070997"/>
        <a:ext cx="1782598" cy="1148914"/>
      </dsp:txXfrm>
    </dsp:sp>
    <dsp:sp modelId="{4A62BBE7-C70C-1948-9B53-FD2FF9B45289}">
      <dsp:nvSpPr>
        <dsp:cNvPr id="0" name=""/>
        <dsp:cNvSpPr/>
      </dsp:nvSpPr>
      <dsp:spPr>
        <a:xfrm>
          <a:off x="4176429" y="1927705"/>
          <a:ext cx="516689" cy="604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4176429" y="2048591"/>
        <a:ext cx="361682" cy="362657"/>
      </dsp:txXfrm>
    </dsp:sp>
    <dsp:sp modelId="{FAA1EA6E-39A1-5942-ADC2-7AB0FA18C01A}">
      <dsp:nvSpPr>
        <dsp:cNvPr id="0" name=""/>
        <dsp:cNvSpPr/>
      </dsp:nvSpPr>
      <dsp:spPr>
        <a:xfrm>
          <a:off x="4907593" y="1190187"/>
          <a:ext cx="2334462" cy="20794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差分分析的一般模型</a:t>
          </a:r>
        </a:p>
      </dsp:txBody>
      <dsp:txXfrm>
        <a:off x="5249467" y="1494717"/>
        <a:ext cx="1650714" cy="1470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BA33-7F22-6840-8C92-12D20311E87E}">
      <dsp:nvSpPr>
        <dsp:cNvPr id="0" name=""/>
        <dsp:cNvSpPr/>
      </dsp:nvSpPr>
      <dsp:spPr>
        <a:xfrm>
          <a:off x="0" y="0"/>
          <a:ext cx="4279392" cy="164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掌 握</a:t>
          </a:r>
        </a:p>
      </dsp:txBody>
      <dsp:txXfrm>
        <a:off x="0" y="0"/>
        <a:ext cx="4279392" cy="1641600"/>
      </dsp:txXfrm>
    </dsp:sp>
    <dsp:sp modelId="{BB6DCB3F-EE79-1742-B846-8F289FC7E4FC}">
      <dsp:nvSpPr>
        <dsp:cNvPr id="0" name=""/>
        <dsp:cNvSpPr/>
      </dsp:nvSpPr>
      <dsp:spPr>
        <a:xfrm>
          <a:off x="0" y="1430950"/>
          <a:ext cx="4279392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差分分析的模型及一般步骤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差分的传播规则</a:t>
          </a:r>
        </a:p>
      </dsp:txBody>
      <dsp:txXfrm>
        <a:off x="0" y="1430950"/>
        <a:ext cx="4279392" cy="2503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A1F86-4DFB-BB41-B092-156C28DACE28}">
      <dsp:nvSpPr>
        <dsp:cNvPr id="0" name=""/>
        <dsp:cNvSpPr/>
      </dsp:nvSpPr>
      <dsp:spPr>
        <a:xfrm>
          <a:off x="1389879" y="1980"/>
          <a:ext cx="2542827" cy="1624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三轮加密的差分分析</a:t>
          </a:r>
        </a:p>
      </dsp:txBody>
      <dsp:txXfrm>
        <a:off x="1762267" y="239928"/>
        <a:ext cx="1798051" cy="1148914"/>
      </dsp:txXfrm>
    </dsp:sp>
    <dsp:sp modelId="{77E63898-42B4-2741-A95D-011DFA6991CC}">
      <dsp:nvSpPr>
        <dsp:cNvPr id="0" name=""/>
        <dsp:cNvSpPr/>
      </dsp:nvSpPr>
      <dsp:spPr>
        <a:xfrm>
          <a:off x="2190098" y="1758725"/>
          <a:ext cx="942389" cy="9423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315012" y="2119095"/>
        <a:ext cx="692561" cy="221649"/>
      </dsp:txXfrm>
    </dsp:sp>
    <dsp:sp modelId="{22289520-C071-F44D-993D-7A91DA54B3B2}">
      <dsp:nvSpPr>
        <dsp:cNvPr id="0" name=""/>
        <dsp:cNvSpPr/>
      </dsp:nvSpPr>
      <dsp:spPr>
        <a:xfrm>
          <a:off x="1400806" y="2833049"/>
          <a:ext cx="2520974" cy="1624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CipherFour</a:t>
          </a:r>
          <a:r>
            <a:rPr lang="zh-CN" altLang="en-US" sz="2400" kern="1200" dirty="0"/>
            <a:t>算法的分析实例</a:t>
          </a:r>
        </a:p>
      </dsp:txBody>
      <dsp:txXfrm>
        <a:off x="1769994" y="3070997"/>
        <a:ext cx="1782598" cy="1148914"/>
      </dsp:txXfrm>
    </dsp:sp>
    <dsp:sp modelId="{4A62BBE7-C70C-1948-9B53-FD2FF9B45289}">
      <dsp:nvSpPr>
        <dsp:cNvPr id="0" name=""/>
        <dsp:cNvSpPr/>
      </dsp:nvSpPr>
      <dsp:spPr>
        <a:xfrm>
          <a:off x="4176429" y="1927705"/>
          <a:ext cx="516689" cy="604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4176429" y="2048591"/>
        <a:ext cx="361682" cy="362657"/>
      </dsp:txXfrm>
    </dsp:sp>
    <dsp:sp modelId="{FAA1EA6E-39A1-5942-ADC2-7AB0FA18C01A}">
      <dsp:nvSpPr>
        <dsp:cNvPr id="0" name=""/>
        <dsp:cNvSpPr/>
      </dsp:nvSpPr>
      <dsp:spPr>
        <a:xfrm>
          <a:off x="4907593" y="1190187"/>
          <a:ext cx="2334462" cy="20794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差分分析的一般模型</a:t>
          </a:r>
        </a:p>
      </dsp:txBody>
      <dsp:txXfrm>
        <a:off x="5249467" y="1494717"/>
        <a:ext cx="1650714" cy="1470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BA33-7F22-6840-8C92-12D20311E87E}">
      <dsp:nvSpPr>
        <dsp:cNvPr id="0" name=""/>
        <dsp:cNvSpPr/>
      </dsp:nvSpPr>
      <dsp:spPr>
        <a:xfrm>
          <a:off x="0" y="0"/>
          <a:ext cx="4279392" cy="164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掌 握</a:t>
          </a:r>
        </a:p>
      </dsp:txBody>
      <dsp:txXfrm>
        <a:off x="0" y="0"/>
        <a:ext cx="4279392" cy="1641600"/>
      </dsp:txXfrm>
    </dsp:sp>
    <dsp:sp modelId="{BB6DCB3F-EE79-1742-B846-8F289FC7E4FC}">
      <dsp:nvSpPr>
        <dsp:cNvPr id="0" name=""/>
        <dsp:cNvSpPr/>
      </dsp:nvSpPr>
      <dsp:spPr>
        <a:xfrm>
          <a:off x="0" y="1430950"/>
          <a:ext cx="4279392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差分分析的模型及一般步骤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差分的传播规则</a:t>
          </a:r>
        </a:p>
      </dsp:txBody>
      <dsp:txXfrm>
        <a:off x="0" y="1430950"/>
        <a:ext cx="4279392" cy="2503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F457C-9414-E948-92DB-48C4BD431FB9}">
      <dsp:nvSpPr>
        <dsp:cNvPr id="0" name=""/>
        <dsp:cNvSpPr/>
      </dsp:nvSpPr>
      <dsp:spPr>
        <a:xfrm rot="5400000">
          <a:off x="424057" y="2062331"/>
          <a:ext cx="1250094" cy="20801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31ACF-4FC2-EF40-9473-ECC0C7CD8AA6}">
      <dsp:nvSpPr>
        <dsp:cNvPr id="0" name=""/>
        <dsp:cNvSpPr/>
      </dsp:nvSpPr>
      <dsp:spPr>
        <a:xfrm>
          <a:off x="215385" y="2683842"/>
          <a:ext cx="1877952" cy="164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根据语言特性，发现明密文对应关系（</a:t>
          </a:r>
          <a:r>
            <a:rPr lang="en-US" altLang="zh-CN" sz="2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Crib</a:t>
          </a:r>
          <a:r>
            <a:rPr lang="zh-CN" altLang="en-US" sz="2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）</a:t>
          </a:r>
        </a:p>
      </dsp:txBody>
      <dsp:txXfrm>
        <a:off x="215385" y="2683842"/>
        <a:ext cx="1877952" cy="1646135"/>
      </dsp:txXfrm>
    </dsp:sp>
    <dsp:sp modelId="{59038AFB-D36F-DC46-8371-06A8AFE49B9F}">
      <dsp:nvSpPr>
        <dsp:cNvPr id="0" name=""/>
        <dsp:cNvSpPr/>
      </dsp:nvSpPr>
      <dsp:spPr>
        <a:xfrm>
          <a:off x="1739007" y="1909189"/>
          <a:ext cx="354330" cy="35433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5F476-8F4B-304F-BC89-A1089B645543}">
      <dsp:nvSpPr>
        <dsp:cNvPr id="0" name=""/>
        <dsp:cNvSpPr/>
      </dsp:nvSpPr>
      <dsp:spPr>
        <a:xfrm rot="5400000">
          <a:off x="2723038" y="1493446"/>
          <a:ext cx="1250094" cy="20801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E3AEF-0DA5-EB42-9CFC-823E5E1195D8}">
      <dsp:nvSpPr>
        <dsp:cNvPr id="0" name=""/>
        <dsp:cNvSpPr/>
      </dsp:nvSpPr>
      <dsp:spPr>
        <a:xfrm>
          <a:off x="2514366" y="2114956"/>
          <a:ext cx="1877952" cy="164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利用</a:t>
          </a:r>
          <a:r>
            <a:rPr lang="zh-CN" altLang="en-US" sz="2600" kern="1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特殊的</a:t>
          </a:r>
          <a:r>
            <a:rPr lang="en-US" altLang="zh-CN" sz="2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crib</a:t>
          </a:r>
          <a:r>
            <a:rPr lang="zh-CN" altLang="en-US" sz="2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发现环路</a:t>
          </a:r>
        </a:p>
      </dsp:txBody>
      <dsp:txXfrm>
        <a:off x="2514366" y="2114956"/>
        <a:ext cx="1877952" cy="1646135"/>
      </dsp:txXfrm>
    </dsp:sp>
    <dsp:sp modelId="{CAF9ED67-AC5B-9645-8913-DB3A55A72AF0}">
      <dsp:nvSpPr>
        <dsp:cNvPr id="0" name=""/>
        <dsp:cNvSpPr/>
      </dsp:nvSpPr>
      <dsp:spPr>
        <a:xfrm>
          <a:off x="4037988" y="1340304"/>
          <a:ext cx="354330" cy="35433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957C0-2AEE-F14B-8750-9FC364BB158A}">
      <dsp:nvSpPr>
        <dsp:cNvPr id="0" name=""/>
        <dsp:cNvSpPr/>
      </dsp:nvSpPr>
      <dsp:spPr>
        <a:xfrm rot="5400000">
          <a:off x="5022019" y="924560"/>
          <a:ext cx="1250094" cy="20801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EB3B-9121-9B49-B22F-3BD928967CD9}">
      <dsp:nvSpPr>
        <dsp:cNvPr id="0" name=""/>
        <dsp:cNvSpPr/>
      </dsp:nvSpPr>
      <dsp:spPr>
        <a:xfrm>
          <a:off x="4813347" y="1546071"/>
          <a:ext cx="1877952" cy="164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消除线路接线板影响，实现分割，恢复扰频器设置</a:t>
          </a:r>
        </a:p>
      </dsp:txBody>
      <dsp:txXfrm>
        <a:off x="4813347" y="1546071"/>
        <a:ext cx="1877952" cy="1646135"/>
      </dsp:txXfrm>
    </dsp:sp>
    <dsp:sp modelId="{CC679B4E-50FD-4748-94E7-1EB1DD7662AF}">
      <dsp:nvSpPr>
        <dsp:cNvPr id="0" name=""/>
        <dsp:cNvSpPr/>
      </dsp:nvSpPr>
      <dsp:spPr>
        <a:xfrm>
          <a:off x="6336970" y="771419"/>
          <a:ext cx="354330" cy="35433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78139-90F2-CD4E-B081-DB2EAC260E9A}">
      <dsp:nvSpPr>
        <dsp:cNvPr id="0" name=""/>
        <dsp:cNvSpPr/>
      </dsp:nvSpPr>
      <dsp:spPr>
        <a:xfrm rot="5400000">
          <a:off x="7321000" y="355675"/>
          <a:ext cx="1250094" cy="20801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109EC-5A66-5949-A6DB-A5C7619F0A88}">
      <dsp:nvSpPr>
        <dsp:cNvPr id="0" name=""/>
        <dsp:cNvSpPr/>
      </dsp:nvSpPr>
      <dsp:spPr>
        <a:xfrm>
          <a:off x="7112329" y="977186"/>
          <a:ext cx="1877952" cy="164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恢复线路接线板设置</a:t>
          </a:r>
        </a:p>
      </dsp:txBody>
      <dsp:txXfrm>
        <a:off x="7112329" y="977186"/>
        <a:ext cx="1877952" cy="1646135"/>
      </dsp:txXfrm>
    </dsp:sp>
    <dsp:sp modelId="{CB9234E9-FA14-E74F-8762-5A4339511C44}">
      <dsp:nvSpPr>
        <dsp:cNvPr id="0" name=""/>
        <dsp:cNvSpPr/>
      </dsp:nvSpPr>
      <dsp:spPr>
        <a:xfrm>
          <a:off x="8635951" y="202534"/>
          <a:ext cx="354330" cy="35433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EDA9C-6080-BC41-840A-A494410BADC5}">
      <dsp:nvSpPr>
        <dsp:cNvPr id="0" name=""/>
        <dsp:cNvSpPr/>
      </dsp:nvSpPr>
      <dsp:spPr>
        <a:xfrm rot="5400000">
          <a:off x="9619982" y="-213209"/>
          <a:ext cx="1250094" cy="20801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8A7F6-24E8-BB4B-A433-F6CC69118EE0}">
      <dsp:nvSpPr>
        <dsp:cNvPr id="0" name=""/>
        <dsp:cNvSpPr/>
      </dsp:nvSpPr>
      <dsp:spPr>
        <a:xfrm>
          <a:off x="9411310" y="408301"/>
          <a:ext cx="1877952" cy="164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破解</a:t>
          </a:r>
          <a:r>
            <a:rPr lang="en-US" altLang="zh-CN" sz="2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Enigma</a:t>
          </a:r>
          <a:endParaRPr lang="zh-CN" altLang="en-US" sz="2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9411310" y="408301"/>
        <a:ext cx="1877952" cy="16461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EB9AC-80DA-6547-A9F0-7A7C389B7E74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理解</a:t>
          </a:r>
        </a:p>
      </dsp:txBody>
      <dsp:txXfrm rot="-5400000">
        <a:off x="1" y="679096"/>
        <a:ext cx="1352020" cy="579438"/>
      </dsp:txXfrm>
    </dsp:sp>
    <dsp:sp modelId="{D2281BBF-8832-0A4B-8F8E-4BC6E7DE538B}">
      <dsp:nvSpPr>
        <dsp:cNvPr id="0" name=""/>
        <dsp:cNvSpPr/>
      </dsp:nvSpPr>
      <dsp:spPr>
        <a:xfrm rot="5400000">
          <a:off x="5073322" y="-3718215"/>
          <a:ext cx="1255447" cy="8698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对</a:t>
          </a:r>
          <a:r>
            <a:rPr lang="en-US" altLang="zh-CN" sz="2500" kern="1200" dirty="0"/>
            <a:t>Enigma</a:t>
          </a:r>
          <a:r>
            <a:rPr lang="zh-CN" altLang="en-US" sz="2500" kern="1200" dirty="0"/>
            <a:t>实现分而治之的主要思想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分析中特殊现象的发现及利用</a:t>
          </a:r>
        </a:p>
      </dsp:txBody>
      <dsp:txXfrm rot="-5400000">
        <a:off x="1352020" y="64373"/>
        <a:ext cx="8636765" cy="1132875"/>
      </dsp:txXfrm>
    </dsp:sp>
    <dsp:sp modelId="{748EA4D2-05E9-CF4A-9CA7-4EF4A695A3A0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掌握</a:t>
          </a:r>
        </a:p>
      </dsp:txBody>
      <dsp:txXfrm rot="-5400000">
        <a:off x="1" y="2419614"/>
        <a:ext cx="1352020" cy="579438"/>
      </dsp:txXfrm>
    </dsp:sp>
    <dsp:sp modelId="{81BF17BF-09B4-B849-96D4-267B3E43DAF1}">
      <dsp:nvSpPr>
        <dsp:cNvPr id="0" name=""/>
        <dsp:cNvSpPr/>
      </dsp:nvSpPr>
      <dsp:spPr>
        <a:xfrm rot="5400000">
          <a:off x="5073322" y="-1977697"/>
          <a:ext cx="1255447" cy="8698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扰频器正确起始点的判断依据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接线板正确设置的判断依据</a:t>
          </a:r>
        </a:p>
      </dsp:txBody>
      <dsp:txXfrm rot="-5400000">
        <a:off x="1352020" y="1804891"/>
        <a:ext cx="8636765" cy="1132875"/>
      </dsp:txXfrm>
    </dsp:sp>
    <dsp:sp modelId="{677A8AC4-8EBE-1543-9AB8-7BBE70CE93E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实现</a:t>
          </a:r>
        </a:p>
      </dsp:txBody>
      <dsp:txXfrm rot="-5400000">
        <a:off x="1" y="4160131"/>
        <a:ext cx="1352020" cy="579438"/>
      </dsp:txXfrm>
    </dsp:sp>
    <dsp:sp modelId="{BCE4CA2E-8E00-CE41-88FE-8FD35CF48192}">
      <dsp:nvSpPr>
        <dsp:cNvPr id="0" name=""/>
        <dsp:cNvSpPr/>
      </dsp:nvSpPr>
      <dsp:spPr>
        <a:xfrm rot="5400000">
          <a:off x="5073322" y="-237179"/>
          <a:ext cx="1255447" cy="8698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Enigma</a:t>
          </a:r>
          <a:r>
            <a:rPr lang="zh-CN" altLang="en-US" sz="2500" kern="1200" dirty="0"/>
            <a:t>初级版本的加解密及破解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500" kern="1200" dirty="0"/>
            <a:t>完整性；准确性（加密，破解）；创新性</a:t>
          </a:r>
        </a:p>
      </dsp:txBody>
      <dsp:txXfrm rot="-5400000">
        <a:off x="1352020" y="3545409"/>
        <a:ext cx="8636765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AB73-F9F7-B742-B6F8-D7C0403672CF}" type="datetimeFigureOut">
              <a:rPr kumimoji="1" lang="zh-CN" altLang="en-US" smtClean="0"/>
              <a:t>2023/11/10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74CE-9FFD-1746-99A3-B06B2D271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本次课主要参考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cipher</a:t>
            </a:r>
            <a:r>
              <a:rPr lang="zh-CN" altLang="en-US" dirty="0"/>
              <a:t> </a:t>
            </a:r>
            <a:r>
              <a:rPr lang="en-US" altLang="zh-CN" dirty="0"/>
              <a:t>Companion</a:t>
            </a:r>
          </a:p>
        </p:txBody>
      </p:sp>
    </p:spTree>
    <p:extLst>
      <p:ext uri="{BB962C8B-B14F-4D97-AF65-F5344CB8AC3E}">
        <p14:creationId xmlns:p14="http://schemas.microsoft.com/office/powerpoint/2010/main" val="321489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D2FB2-C50E-4465-BB44-79A66BAEB5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904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45FDC4-EB0A-4ADA-AF2F-3124F8E76E9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29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sz="1200" dirty="0"/>
              <a:t>细化到每个部件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7986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差分关心差异的传播，输入差分到输出差分之间的高概率的对应关系</a:t>
            </a:r>
            <a:endParaRPr kumimoji="1" lang="en-US" altLang="zh-CN" dirty="0"/>
          </a:p>
          <a:p>
            <a:r>
              <a:rPr kumimoji="1" lang="zh-CN" altLang="en-US" dirty="0"/>
              <a:t>线性代数知识，</a:t>
            </a:r>
            <a:endParaRPr kumimoji="1" lang="en-US" altLang="zh-CN" dirty="0"/>
          </a:p>
          <a:p>
            <a:r>
              <a:rPr kumimoji="1" lang="zh-CN" altLang="en-US" dirty="0"/>
              <a:t>提问，轮函数</a:t>
            </a:r>
            <a:r>
              <a:rPr kumimoji="1" lang="en-US" altLang="zh-CN" dirty="0"/>
              <a:t>g</a:t>
            </a:r>
            <a:r>
              <a:rPr kumimoji="1" lang="zh-CN" altLang="en-US" dirty="0"/>
              <a:t>里面常用的部件，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置换，</a:t>
            </a:r>
            <a:r>
              <a:rPr kumimoji="1" lang="en-US" altLang="zh-CN" dirty="0"/>
              <a:t>MC</a:t>
            </a:r>
            <a:r>
              <a:rPr kumimoji="1" lang="zh-CN" altLang="en-US" dirty="0"/>
              <a:t>变换，等让同学自己分析差分的变化情况，确定</a:t>
            </a:r>
            <a:r>
              <a:rPr kumimoji="1" lang="en-US" altLang="zh-CN" dirty="0"/>
              <a:t>or</a:t>
            </a:r>
            <a:r>
              <a:rPr kumimoji="1" lang="zh-CN" altLang="en-US" dirty="0"/>
              <a:t>不确定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143C0-FCC7-E646-A46A-A77CD5369B8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85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检测的时候</a:t>
            </a:r>
            <a:r>
              <a:rPr kumimoji="1" lang="en-US" altLang="zh-CN" dirty="0"/>
              <a:t>26</a:t>
            </a:r>
            <a:r>
              <a:rPr kumimoji="1" lang="zh-CN" altLang="en-US" dirty="0"/>
              <a:t>个字母中任意一个亮灯就可以，不是</a:t>
            </a:r>
            <a:r>
              <a:rPr kumimoji="1" lang="en-US" altLang="zh-CN" dirty="0"/>
              <a:t>26</a:t>
            </a:r>
            <a:r>
              <a:rPr kumimoji="1" lang="zh-CN" altLang="en-US" dirty="0"/>
              <a:t>种情况都亮灯</a:t>
            </a:r>
            <a:endParaRPr kumimoji="1" lang="en-US" altLang="zh-CN" dirty="0"/>
          </a:p>
          <a:p>
            <a:r>
              <a:rPr kumimoji="1" lang="zh-CN" altLang="en-US" dirty="0"/>
              <a:t>深挖明密文对提供的各类信息</a:t>
            </a:r>
            <a:endParaRPr kumimoji="1" lang="en-US" altLang="zh-CN" dirty="0"/>
          </a:p>
          <a:p>
            <a:r>
              <a:rPr kumimoji="1" lang="zh-CN" altLang="en-US" dirty="0"/>
              <a:t>板书：不随机现象</a:t>
            </a:r>
            <a:r>
              <a:rPr kumimoji="1" lang="en-US" altLang="zh-CN" dirty="0"/>
              <a:t>-》</a:t>
            </a:r>
            <a:r>
              <a:rPr kumimoji="1" lang="zh-CN" altLang="en-US" dirty="0"/>
              <a:t>正误依据</a:t>
            </a:r>
            <a:endParaRPr kumimoji="1" lang="en-US" altLang="zh-CN" dirty="0"/>
          </a:p>
          <a:p>
            <a:r>
              <a:rPr kumimoji="1" lang="zh-CN" altLang="en-US" dirty="0"/>
              <a:t>提问，利用什么进行区分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0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先假设：轮密钥相互独立</a:t>
            </a:r>
            <a:endParaRPr kumimoji="1" lang="en-US" altLang="zh-CN" dirty="0"/>
          </a:p>
          <a:p>
            <a:r>
              <a:rPr kumimoji="1" lang="zh-CN" altLang="en-US" dirty="0"/>
              <a:t>短轮数，类似</a:t>
            </a:r>
            <a:r>
              <a:rPr kumimoji="1" lang="en-US" altLang="zh-CN" dirty="0"/>
              <a:t>Enigma</a:t>
            </a:r>
            <a:r>
              <a:rPr kumimoji="1" lang="zh-CN" altLang="en-US" dirty="0"/>
              <a:t>机分割的思想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3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此页大二讲过了，略</a:t>
            </a:r>
            <a:endParaRPr kumimoji="1" lang="en-US" altLang="zh-CN" dirty="0"/>
          </a:p>
          <a:p>
            <a:r>
              <a:rPr kumimoji="1" lang="en-US" altLang="zh-CN" dirty="0" err="1"/>
              <a:t>shamir</a:t>
            </a:r>
            <a:r>
              <a:rPr kumimoji="1" lang="zh-CN" altLang="en-US" dirty="0"/>
              <a:t>山大名誉博士，</a:t>
            </a:r>
            <a:r>
              <a:rPr kumimoji="1" lang="en-US" altLang="zh-CN" dirty="0"/>
              <a:t>2005</a:t>
            </a:r>
            <a:r>
              <a:rPr kumimoji="1" lang="zh-CN" altLang="en-US" dirty="0"/>
              <a:t>年以来经常到实验室访问指导，听取研究生报告，天才，出，入，</a:t>
            </a:r>
            <a:r>
              <a:rPr kumimoji="1" lang="en-US" altLang="zh-CN" dirty="0"/>
              <a:t>GPS</a:t>
            </a:r>
            <a:r>
              <a:rPr kumimoji="1" lang="zh-CN" altLang="en-US" dirty="0"/>
              <a:t>，每天坚持看两次</a:t>
            </a:r>
            <a:r>
              <a:rPr kumimoji="1" lang="en-US" altLang="zh-CN" dirty="0" err="1"/>
              <a:t>eprint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airx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50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此页大二讲过了，略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03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何谓高概率？</a:t>
            </a:r>
            <a:endParaRPr kumimoji="1" lang="en-US" altLang="zh-CN" dirty="0"/>
          </a:p>
          <a:p>
            <a:r>
              <a:rPr kumimoji="1" lang="zh-CN" altLang="en-US" dirty="0"/>
              <a:t>板书：一般化：与</a:t>
            </a:r>
            <a:r>
              <a:rPr kumimoji="1" lang="en-US" altLang="zh-CN" dirty="0"/>
              <a:t>K2</a:t>
            </a:r>
            <a:r>
              <a:rPr kumimoji="1" lang="zh-CN" altLang="en-US" dirty="0"/>
              <a:t>有关的带概率的方程，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随机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12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先提问，需猜测</a:t>
            </a:r>
            <a:r>
              <a:rPr kumimoji="1" lang="en-US" altLang="zh-CN" dirty="0"/>
              <a:t>k2,k3</a:t>
            </a:r>
            <a:r>
              <a:rPr kumimoji="1" lang="zh-CN" altLang="en-US" dirty="0"/>
              <a:t>，能否减少？怎么才能少猜密钥？回想中间密钥 </a:t>
            </a:r>
            <a:r>
              <a:rPr kumimoji="1" lang="en-US" altLang="zh-CN" dirty="0"/>
              <a:t>k1</a:t>
            </a:r>
            <a:r>
              <a:rPr kumimoji="1" lang="zh-CN" altLang="en-US" dirty="0"/>
              <a:t>为啥不用猜了？引出考虑两层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盒的高概率</a:t>
            </a:r>
            <a:endParaRPr kumimoji="1" lang="en-US" altLang="zh-CN" dirty="0"/>
          </a:p>
          <a:p>
            <a:r>
              <a:rPr kumimoji="1" lang="zh-CN" altLang="en-US" dirty="0"/>
              <a:t>对于不随机的定义是什么？什么样的区分器更好？更长概率更高！</a:t>
            </a:r>
            <a:endParaRPr kumimoji="1" lang="en-US" altLang="zh-CN" dirty="0"/>
          </a:p>
          <a:p>
            <a:r>
              <a:rPr kumimoji="1" lang="zh-CN" altLang="en-US" dirty="0"/>
              <a:t>板书：区分器概率关键：表，连接关键：前一个的输出差分</a:t>
            </a:r>
            <a:r>
              <a:rPr kumimoji="1" lang="en-US" altLang="zh-CN" dirty="0"/>
              <a:t>=</a:t>
            </a:r>
            <a:r>
              <a:rPr kumimoji="1" lang="zh-CN" altLang="en-US" dirty="0"/>
              <a:t>后一个的输入差分；概率求解：相乘</a:t>
            </a:r>
            <a:endParaRPr kumimoji="1" lang="en-US" altLang="zh-CN" dirty="0"/>
          </a:p>
          <a:p>
            <a:r>
              <a:rPr kumimoji="1" lang="zh-CN" altLang="en-US" dirty="0"/>
              <a:t>板书：不随机现象：输入差分到输出差分，判断依据：保证头部，解密到尾部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02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此页描述不严谨，类似于每个事件是</a:t>
            </a:r>
            <a:r>
              <a:rPr kumimoji="1" lang="en-US" altLang="zh-CN" dirty="0" err="1"/>
              <a:t>x_i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的差分等于特定输出差分，则</a:t>
            </a:r>
            <a:r>
              <a:rPr kumimoji="1" lang="en-US" altLang="zh-CN" dirty="0" err="1"/>
              <a:t>X_i</a:t>
            </a:r>
            <a:r>
              <a:rPr kumimoji="1" lang="zh-CN" altLang="en-US" dirty="0"/>
              <a:t>取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，否则取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，为二项分布，考察</a:t>
            </a:r>
            <a:r>
              <a:rPr kumimoji="1" lang="en-US" altLang="zh-CN" dirty="0" err="1"/>
              <a:t>x_i</a:t>
            </a:r>
            <a:r>
              <a:rPr kumimoji="1" lang="zh-CN" altLang="en-US" dirty="0"/>
              <a:t>的加和，即统计量的分布，用正态分布近似，</a:t>
            </a:r>
            <a:r>
              <a:rPr kumimoji="1" lang="en-US" altLang="zh-CN" dirty="0"/>
              <a:t>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np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npq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160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经过异或可以消掉，经过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盒加概率，就可以预测每轮加密后的输出差分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强调</a:t>
            </a:r>
            <a:r>
              <a:rPr kumimoji="1" lang="zh-CN" altLang="en-US"/>
              <a:t>区分器的轮数要尽可能长！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76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2023/11/10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8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A3509-1928-F744-B1B5-A165A90BD704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7C201-2381-4FA3-8AD6-5D978C4EEA6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-7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69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0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矩形 7"/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A6CF7-6C70-4CE0-B5BC-63471397F3D0}" type="datetimeFigureOut">
              <a:rPr lang="zh-CN" altLang="en-US"/>
              <a:pPr>
                <a:defRPr/>
              </a:pPr>
              <a:t>2023/11/10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A73EB-7BB8-411F-9E76-80E589F739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0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2023/11/10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2AF1B-A51B-104D-A0EB-A8D46DCC8399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5284C-0033-4805-ABC8-D1BD204EC992}" type="slidenum">
              <a:rPr kumimoji="0" lang="zh-CN" altLang="en-US" sz="28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800" b="1" i="0" u="none" strike="noStrike" kern="1200" cap="none" spc="-7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7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68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34817">
                  <a:lumMod val="50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34817">
                  <a:lumMod val="50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674B7-57E9-4233-A9D4-F357DC1CE15A}" type="slidenum">
              <a:rPr kumimoji="0" lang="en-US" altLang="zh-CN" sz="11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15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6CF7-6C70-4CE0-B5BC-63471397F3D0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727CA3">
                    <a:lumMod val="50000"/>
                  </a:srgbClr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727CA3">
                  <a:lumMod val="50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727CA3">
                  <a:lumMod val="50000"/>
                </a:srgbClr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A73EB-7BB8-411F-9E76-80E589F739E9}" type="slidenum">
              <a:rPr kumimoji="0" lang="zh-CN" altLang="en-US" sz="11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473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2023/11/10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A3509-1928-F744-B1B5-A165A90BD704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7C201-2381-4FA3-8AD6-5D978C4EEA6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-7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92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2.xml"/><Relationship Id="rId21" Type="http://schemas.openxmlformats.org/officeDocument/2006/relationships/image" Target="../media/image16.pn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image" Target="../media/image1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tags" Target="../tags/tag11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slideLayout" Target="../slideLayouts/slideLayout5.xml"/><Relationship Id="rId26" Type="http://schemas.openxmlformats.org/officeDocument/2006/relationships/image" Target="../media/image22.png"/><Relationship Id="rId3" Type="http://schemas.openxmlformats.org/officeDocument/2006/relationships/tags" Target="../tags/tag29.xml"/><Relationship Id="rId21" Type="http://schemas.openxmlformats.org/officeDocument/2006/relationships/tags" Target="../tags/tag30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32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image" Target="../media/image19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1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31.xml"/><Relationship Id="rId28" Type="http://schemas.openxmlformats.org/officeDocument/2006/relationships/image" Target="../media/image15.tmp"/><Relationship Id="rId10" Type="http://schemas.openxmlformats.org/officeDocument/2006/relationships/tags" Target="../tags/tag36.xml"/><Relationship Id="rId19" Type="http://schemas.openxmlformats.org/officeDocument/2006/relationships/tags" Target="../tags/tag28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0.png"/><Relationship Id="rId27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34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file:////var/folders/t4/g6yzx9lj1fd_j2p2hkql497m0000gn/T/com.microsoft.Powerpoint/converted_emf.em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5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400" dirty="0"/>
              <a:t>密码分析学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kumimoji="1" lang="zh-CN" altLang="en-US" sz="4400" dirty="0"/>
              <a:t>差分分析</a:t>
            </a:r>
            <a:endParaRPr lang="zh-CN" altLang="en-US" sz="44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326386" y="4389120"/>
            <a:ext cx="7579614" cy="1069848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439817" y="5733257"/>
            <a:ext cx="35289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2022-2023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ABDE31-9B4E-D646-B23F-42F2DEAD790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B8A2FA6-9E9D-F74D-B844-98203A681C8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5AA31D5-89F6-B74E-9BC3-390EDFDDCD3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B54DC9-F6DF-C940-948D-E6FC29EF93E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如图所示，置换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sz="2800" dirty="0"/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8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;</a:t>
                </a:r>
              </a:p>
              <a:p>
                <a:r>
                  <a:rPr kumimoji="1" lang="zh-CN" altLang="en-US" sz="28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sz="28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不确定，不确定</a:t>
            </a: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，不确定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E3737FB-D427-2544-BAC0-69B93B9819F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61345" y="2039503"/>
            <a:ext cx="5589863" cy="4175560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289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182880" lvl="0" indent="-18288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置换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的所有可能如表所示，则</a:t>
                </a:r>
                <a:endParaRPr kumimoji="1" lang="en-US" altLang="zh-CN" sz="26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d>
                      <m:d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e>
                    </m:d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34189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34189" cy="642938"/>
              </a:xfrm>
              <a:prstGeom prst="rect">
                <a:avLst/>
              </a:prstGeom>
              <a:blipFill>
                <a:blip r:embed="rId22"/>
                <a:stretch>
                  <a:fillRect t="-476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1668651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1668651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E3737FB-D427-2544-BAC0-69B93B9819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61345" y="2039503"/>
            <a:ext cx="5589863" cy="4175560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400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B9823-B99A-D442-A75E-E25E9B8C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教学目标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B8DCFE2-639D-9A4A-BF00-39D299BBC1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804672" y="1333532"/>
          <a:ext cx="8631936" cy="445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F15F9-2C09-F847-96CF-FDA0DC32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838D124-DDA1-C84B-88F9-45ECA8B6E34F}"/>
              </a:ext>
            </a:extLst>
          </p:cNvPr>
          <p:cNvGraphicFramePr/>
          <p:nvPr/>
        </p:nvGraphicFramePr>
        <p:xfrm>
          <a:off x="7351776" y="1641994"/>
          <a:ext cx="4279392" cy="415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202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768D3-1C15-634E-AA98-576FD7AA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三轮加密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EC858-080D-1944-858A-C630E3B92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n-</a:t>
                </a:r>
                <a:r>
                  <a:rPr kumimoji="1" lang="en-US" altLang="zh-CN" dirty="0"/>
                  <a:t>bit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加密：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攻击者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选择</a:t>
                </a:r>
                <a:r>
                  <a:rPr kumimoji="1" lang="zh-CN" altLang="en-US" dirty="0"/>
                  <a:t>两个明密文对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，如何恢复密钥？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两层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是否存在高概率的输入输出异或对应关系？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若存在，则只需猜测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，即可计算出相应的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例子：第一个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盒：</a:t>
                </a:r>
                <a:r>
                  <a:rPr kumimoji="1" lang="en-US" altLang="zh-CN" dirty="0"/>
                  <a:t> f</a:t>
                </a:r>
                <a:r>
                  <a:rPr kumimoji="1" lang="zh-CN" altLang="en-US" dirty="0"/>
                  <a:t>→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 err="1"/>
                  <a:t>Pr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→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第二个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盒：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d</a:t>
                </a:r>
                <a:r>
                  <a:rPr kumimoji="1" lang="zh-CN" altLang="en-US" dirty="0"/>
                  <a:t> →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Pr(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→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→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 →</a:t>
                </a:r>
                <a:r>
                  <a:rPr kumimoji="1" lang="en-US" altLang="zh-CN" dirty="0"/>
                  <a:t>c,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Pr(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f</a:t>
                </a:r>
                <a:r>
                  <a:rPr kumimoji="1" lang="zh-CN" altLang="en-US" dirty="0"/>
                  <a:t>→</a:t>
                </a:r>
                <a:r>
                  <a:rPr kumimoji="1" lang="en-US" altLang="zh-CN" dirty="0"/>
                  <a:t>d</a:t>
                </a:r>
                <a:r>
                  <a:rPr kumimoji="1" lang="zh-CN" altLang="en-US" dirty="0"/>
                  <a:t> →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得到只与</a:t>
                </a:r>
                <a:r>
                  <a:rPr kumimoji="1" lang="en-US" altLang="zh-CN" i="1" dirty="0"/>
                  <a:t>k</a:t>
                </a:r>
                <a:r>
                  <a:rPr kumimoji="1" lang="en-US" altLang="zh-CN" baseline="-25000" dirty="0"/>
                  <a:t>3</a:t>
                </a:r>
                <a:r>
                  <a:rPr kumimoji="1" lang="zh-CN" altLang="en-US" dirty="0"/>
                  <a:t>有关的</a:t>
                </a:r>
                <a:r>
                  <a:rPr kumimoji="1" lang="en-US" altLang="zh-CN" i="1" dirty="0"/>
                  <a:t>n</a:t>
                </a:r>
                <a:r>
                  <a:rPr kumimoji="1" lang="en-US" altLang="zh-CN" dirty="0"/>
                  <a:t>-bit</a:t>
                </a:r>
                <a:r>
                  <a:rPr kumimoji="1" lang="zh-CN" altLang="en-US" dirty="0"/>
                  <a:t>带概率的方程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EC858-080D-1944-858A-C630E3B92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t="-1591" b="-1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96BCF-B7A3-CA4C-9EC8-2F7B6FCF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FEBA0-5D76-924A-8E7D-80EE73A50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96" y="2286000"/>
            <a:ext cx="8360939" cy="1124293"/>
          </a:xfrm>
          <a:prstGeom prst="rect">
            <a:avLst/>
          </a:prstGeom>
        </p:spPr>
      </p:pic>
      <p:sp>
        <p:nvSpPr>
          <p:cNvPr id="7" name="禁止符 6">
            <a:extLst>
              <a:ext uri="{FF2B5EF4-FFF2-40B4-BE49-F238E27FC236}">
                <a16:creationId xmlns:a16="http://schemas.microsoft.com/office/drawing/2014/main" id="{D2C5664A-FF9B-4C4A-8A9A-EBC3DD5BEEA1}"/>
              </a:ext>
            </a:extLst>
          </p:cNvPr>
          <p:cNvSpPr/>
          <p:nvPr/>
        </p:nvSpPr>
        <p:spPr>
          <a:xfrm>
            <a:off x="2752392" y="2422966"/>
            <a:ext cx="256478" cy="2574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99C799D-C46F-C449-B4B3-6A3317C25ACA}"/>
                  </a:ext>
                </a:extLst>
              </p:cNvPr>
              <p:cNvSpPr/>
              <p:nvPr/>
            </p:nvSpPr>
            <p:spPr>
              <a:xfrm>
                <a:off x="25400" y="2880841"/>
                <a:ext cx="2247900" cy="65665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选择明文，保证</a:t>
                </a:r>
                <a:r>
                  <a:rPr lang="en-US" altLang="zh-CN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</a:t>
                </a:r>
                <a:r>
                  <a:rPr lang="zh-CN" altLang="en-US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的特殊的输入异或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i="1" dirty="0"/>
                  <a:t> </a:t>
                </a:r>
                <a:endParaRPr lang="zh-CN" altLang="en-US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99C799D-C46F-C449-B4B3-6A3317C25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" y="2880841"/>
                <a:ext cx="2247900" cy="656655"/>
              </a:xfrm>
              <a:prstGeom prst="rect">
                <a:avLst/>
              </a:prstGeom>
              <a:blipFill>
                <a:blip r:embed="rId5"/>
                <a:stretch>
                  <a:fillRect l="-562" t="-3774" r="-562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禁止符 9">
            <a:extLst>
              <a:ext uri="{FF2B5EF4-FFF2-40B4-BE49-F238E27FC236}">
                <a16:creationId xmlns:a16="http://schemas.microsoft.com/office/drawing/2014/main" id="{5FE9A958-D348-7249-9C84-6A14D0F84C47}"/>
              </a:ext>
            </a:extLst>
          </p:cNvPr>
          <p:cNvSpPr/>
          <p:nvPr/>
        </p:nvSpPr>
        <p:spPr>
          <a:xfrm>
            <a:off x="6512965" y="2452987"/>
            <a:ext cx="256478" cy="2574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57AA880-ADEC-0147-BC40-E2B4771FFE00}"/>
                  </a:ext>
                </a:extLst>
              </p:cNvPr>
              <p:cNvSpPr/>
              <p:nvPr/>
            </p:nvSpPr>
            <p:spPr>
              <a:xfrm>
                <a:off x="5459083" y="2173867"/>
                <a:ext cx="1589314" cy="6465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输</m:t>
                      </m:r>
                      <m:r>
                        <a:rPr lang="zh-CN" altLang="en-US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出</m:t>
                      </m:r>
                      <m:r>
                        <a:rPr lang="zh-CN" altLang="en-US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异或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en-US" altLang="zh-CN" i="1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baseline="-25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求出</m:t>
                      </m:r>
                    </m:oMath>
                  </m:oMathPara>
                </a14:m>
                <a:endParaRPr lang="zh-CN" altLang="en-US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57AA880-ADEC-0147-BC40-E2B4771F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83" y="2173867"/>
                <a:ext cx="1589314" cy="646587"/>
              </a:xfrm>
              <a:prstGeom prst="rect">
                <a:avLst/>
              </a:prstGeom>
              <a:blipFill>
                <a:blip r:embed="rId6"/>
                <a:stretch>
                  <a:fillRect l="-2381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78AB8E31-DFF6-3740-A49F-A4F43E327204}"/>
              </a:ext>
            </a:extLst>
          </p:cNvPr>
          <p:cNvSpPr/>
          <p:nvPr/>
        </p:nvSpPr>
        <p:spPr>
          <a:xfrm>
            <a:off x="3722035" y="5482845"/>
            <a:ext cx="2790930" cy="56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95009C-AE89-D649-8063-3F3442D72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065" y="74273"/>
            <a:ext cx="8349143" cy="1052977"/>
          </a:xfrm>
          <a:prstGeom prst="rect">
            <a:avLst/>
          </a:prstGeom>
        </p:spPr>
      </p:pic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7417FB8-CFD3-F641-9B03-C3F61152D10F}"/>
              </a:ext>
            </a:extLst>
          </p:cNvPr>
          <p:cNvCxnSpPr/>
          <p:nvPr/>
        </p:nvCxnSpPr>
        <p:spPr>
          <a:xfrm flipH="1">
            <a:off x="7404100" y="966629"/>
            <a:ext cx="4343400" cy="203223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禁止符 18">
            <a:extLst>
              <a:ext uri="{FF2B5EF4-FFF2-40B4-BE49-F238E27FC236}">
                <a16:creationId xmlns:a16="http://schemas.microsoft.com/office/drawing/2014/main" id="{6E162AF8-917D-624C-8B5A-B0A58605C56D}"/>
              </a:ext>
            </a:extLst>
          </p:cNvPr>
          <p:cNvSpPr/>
          <p:nvPr/>
        </p:nvSpPr>
        <p:spPr>
          <a:xfrm>
            <a:off x="7648397" y="191521"/>
            <a:ext cx="256478" cy="2574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禁止符 19">
            <a:extLst>
              <a:ext uri="{FF2B5EF4-FFF2-40B4-BE49-F238E27FC236}">
                <a16:creationId xmlns:a16="http://schemas.microsoft.com/office/drawing/2014/main" id="{E002024B-8F68-D24F-BBB7-72A750DDB362}"/>
              </a:ext>
            </a:extLst>
          </p:cNvPr>
          <p:cNvSpPr/>
          <p:nvPr/>
        </p:nvSpPr>
        <p:spPr>
          <a:xfrm>
            <a:off x="4416092" y="191521"/>
            <a:ext cx="256478" cy="2574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禁止符 20">
            <a:extLst>
              <a:ext uri="{FF2B5EF4-FFF2-40B4-BE49-F238E27FC236}">
                <a16:creationId xmlns:a16="http://schemas.microsoft.com/office/drawing/2014/main" id="{FCD2072E-58CE-AA4A-9997-C9631A35DE54}"/>
              </a:ext>
            </a:extLst>
          </p:cNvPr>
          <p:cNvSpPr/>
          <p:nvPr/>
        </p:nvSpPr>
        <p:spPr>
          <a:xfrm>
            <a:off x="4358067" y="2422966"/>
            <a:ext cx="256478" cy="2574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6262408-6504-5746-BF20-93806D95EF55}"/>
                  </a:ext>
                </a:extLst>
              </p:cNvPr>
              <p:cNvSpPr/>
              <p:nvPr/>
            </p:nvSpPr>
            <p:spPr>
              <a:xfrm>
                <a:off x="3040631" y="2557245"/>
                <a:ext cx="3118766" cy="765817"/>
              </a:xfrm>
              <a:prstGeom prst="rect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67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sz="1867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67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kumimoji="1" lang="zh-CN" altLang="en-US" sz="1867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</m:t>
                        </m:r>
                        <m: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𝑢𝑡</m:t>
                        </m:r>
                      </m:sub>
                    </m:sSub>
                  </m:oMath>
                </a14:m>
                <a:endParaRPr kumimoji="1" lang="zh-CN" altLang="en-US" sz="1867" i="1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6262408-6504-5746-BF20-93806D95E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631" y="2557245"/>
                <a:ext cx="3118766" cy="765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7C99F4AD-6136-7644-A027-D9C8680A7993}"/>
              </a:ext>
            </a:extLst>
          </p:cNvPr>
          <p:cNvSpPr/>
          <p:nvPr/>
        </p:nvSpPr>
        <p:spPr>
          <a:xfrm>
            <a:off x="8356473" y="4822183"/>
            <a:ext cx="32624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四轮？五轮？</a:t>
            </a:r>
            <a:endParaRPr kumimoji="1" lang="en-US" altLang="zh-CN" sz="2400" dirty="0"/>
          </a:p>
          <a:p>
            <a:r>
              <a:rPr kumimoji="1" lang="zh-CN" altLang="en-US" sz="2400" dirty="0"/>
              <a:t>可无限分析下去么？</a:t>
            </a:r>
            <a:endParaRPr kumimoji="1" lang="en-US" altLang="zh-CN" sz="2400" dirty="0"/>
          </a:p>
          <a:p>
            <a:r>
              <a:rPr kumimoji="1" lang="zh-CN" altLang="en-US" sz="2400" dirty="0"/>
              <a:t>什么样的区分器更好？</a:t>
            </a:r>
            <a:endParaRPr kumimoji="1" lang="en-US" altLang="zh-CN" sz="24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37F160E-2F5D-4243-8EB4-E06424610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3002" y="1127250"/>
            <a:ext cx="5904808" cy="44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 animBg="1"/>
      <p:bldP spid="11" grpId="0"/>
      <p:bldP spid="15" grpId="0" animBg="1"/>
      <p:bldP spid="23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E8EEEE78-E411-C546-A50F-4C4798E3A6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不随机现象</a:t>
                </a:r>
                <a:r>
                  <a:rPr kumimoji="1" lang="en-US" altLang="zh-CN" dirty="0"/>
                  <a:t>——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zh-CN" altLang="en-US" dirty="0"/>
                  <a:t>轮差分区分器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不严谨</a:t>
                </a:r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E8EEEE78-E411-C546-A50F-4C4798E3A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D9F01D5-DAD2-7440-924D-53364F046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10936224" cy="51885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dirty="0"/>
                  <a:t>敌手得到一个黑盒（</a:t>
                </a:r>
                <a:r>
                  <a:rPr kumimoji="1" lang="en-US" altLang="zh-CN" dirty="0"/>
                  <a:t>black box</a:t>
                </a:r>
                <a:r>
                  <a:rPr kumimoji="1" lang="zh-CN" altLang="en-US" dirty="0"/>
                  <a:t>），可以选择输入并获得相应的输出，需判断该黑盒是</a:t>
                </a:r>
                <a:r>
                  <a:rPr kumimoji="1" lang="en-US" altLang="zh-CN" i="1" dirty="0"/>
                  <a:t>r</a:t>
                </a:r>
                <a:r>
                  <a:rPr kumimoji="1" lang="zh-CN" altLang="en-US" dirty="0"/>
                  <a:t>轮加密函数还是一个随机置换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zh-CN" altLang="en-US" dirty="0"/>
                  <a:t>设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𝑟𝑜𝑢𝑛𝑑</m:t>
                            </m:r>
                            <m:r>
                              <m:rPr>
                                <m:brk m:alnAt="2"/>
                              </m:rPr>
                              <a:rPr kumimoji="1"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𝑒𝑛𝑐𝑟𝑦𝑝𝑡𝑖𝑜𝑛</m:t>
                            </m:r>
                          </m:e>
                        </m:groupCh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，则随机选择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kumimoji="1" lang="zh-CN" altLang="en-US" dirty="0"/>
                  <a:t>个明文对</a:t>
                </a:r>
                <a:r>
                  <a:rPr kumimoji="1" lang="en-US" altLang="zh-CN" dirty="0"/>
                  <a:t>(</a:t>
                </a:r>
                <a:r>
                  <a:rPr kumimoji="1" lang="en-US" altLang="zh-CN" i="1" dirty="0"/>
                  <a:t>X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X</a:t>
                </a:r>
                <a:r>
                  <a:rPr kumimoji="1" lang="zh-CN" altLang="en-US" baseline="30000" dirty="0"/>
                  <a:t> *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，其中 </a:t>
                </a:r>
                <a:r>
                  <a:rPr kumimoji="1" lang="en-US" altLang="zh-CN" i="1" dirty="0"/>
                  <a:t>X</a:t>
                </a:r>
                <a:r>
                  <a:rPr kumimoji="1" lang="zh-CN" altLang="en-US" dirty="0"/>
                  <a:t>⊕</a:t>
                </a:r>
                <a:r>
                  <a:rPr kumimoji="1" lang="en-US" altLang="zh-CN" i="1" dirty="0"/>
                  <a:t>X</a:t>
                </a:r>
                <a:r>
                  <a:rPr kumimoji="1" lang="zh-CN" altLang="en-US" baseline="30000" dirty="0"/>
                  <a:t> *</a:t>
                </a:r>
                <a:r>
                  <a:rPr kumimoji="1"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，获得加密后的相应的密文对</a:t>
                </a:r>
                <a:r>
                  <a:rPr kumimoji="1" lang="en-US" altLang="zh-CN" dirty="0"/>
                  <a:t>(</a:t>
                </a:r>
                <a:r>
                  <a:rPr kumimoji="1" lang="en-US" altLang="zh-CN" i="1" dirty="0"/>
                  <a:t>Y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Y</a:t>
                </a:r>
                <a:r>
                  <a:rPr kumimoji="1" lang="zh-CN" altLang="en-US" baseline="30000" dirty="0"/>
                  <a:t> *</a:t>
                </a:r>
                <a:r>
                  <a:rPr kumimoji="1" lang="en-US" altLang="zh-CN" dirty="0"/>
                  <a:t>) </a:t>
                </a:r>
                <a:r>
                  <a:rPr kumimoji="1" lang="zh-CN" altLang="en-US" dirty="0"/>
                  <a:t>，并计数满足</a:t>
                </a:r>
                <a:r>
                  <a:rPr kumimoji="1" lang="en-US" altLang="zh-CN" i="1" dirty="0"/>
                  <a:t>Y</a:t>
                </a:r>
                <a:r>
                  <a:rPr kumimoji="1" lang="zh-CN" altLang="en-US" dirty="0"/>
                  <a:t>⊕</a:t>
                </a:r>
                <a:r>
                  <a:rPr kumimoji="1" lang="en-US" altLang="zh-CN" i="1" dirty="0"/>
                  <a:t>Y</a:t>
                </a:r>
                <a:r>
                  <a:rPr kumimoji="1" lang="zh-CN" altLang="en-US" baseline="30000" dirty="0"/>
                  <a:t> *</a:t>
                </a:r>
                <a:r>
                  <a:rPr kumimoji="1"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的对数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，若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接近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/>
                  <a:t>，则判定该算法为特定</a:t>
                </a:r>
                <a:r>
                  <a:rPr kumimoji="1" lang="en-US" altLang="zh-CN" i="1" dirty="0">
                    <a:solidFill>
                      <a:srgbClr val="FF0000"/>
                    </a:solidFill>
                  </a:rPr>
                  <a:t>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轮</a:t>
                </a:r>
                <a:r>
                  <a:rPr kumimoji="1" lang="zh-CN" altLang="en-US" dirty="0"/>
                  <a:t>加密函数，否则，为随机置换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选择明文攻击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假设检验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复杂度，成功率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D9F01D5-DAD2-7440-924D-53364F046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10936224" cy="5188550"/>
              </a:xfrm>
              <a:blipFill>
                <a:blip r:embed="rId4"/>
                <a:stretch>
                  <a:fillRect l="-613" t="-2115" r="-502" b="-1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>
            <a:extLst>
              <a:ext uri="{FF2B5EF4-FFF2-40B4-BE49-F238E27FC236}">
                <a16:creationId xmlns:a16="http://schemas.microsoft.com/office/drawing/2014/main" id="{8792E969-0EDA-6F45-8074-C4CD707D277C}"/>
              </a:ext>
            </a:extLst>
          </p:cNvPr>
          <p:cNvSpPr/>
          <p:nvPr/>
        </p:nvSpPr>
        <p:spPr>
          <a:xfrm>
            <a:off x="7870371" y="4588325"/>
            <a:ext cx="718458" cy="1959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BC8F9B-8ED7-4F46-A4CD-6CF4BF5BBDC3}"/>
              </a:ext>
            </a:extLst>
          </p:cNvPr>
          <p:cNvSpPr/>
          <p:nvPr/>
        </p:nvSpPr>
        <p:spPr>
          <a:xfrm>
            <a:off x="8610600" y="4201886"/>
            <a:ext cx="1110343" cy="936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Black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866C8-D7BC-9740-8573-7DC2585B9CC1}"/>
              </a:ext>
            </a:extLst>
          </p:cNvPr>
          <p:cNvSpPr/>
          <p:nvPr/>
        </p:nvSpPr>
        <p:spPr>
          <a:xfrm>
            <a:off x="7486337" y="4442346"/>
            <a:ext cx="3513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1F387815-3724-D742-B4A4-FA3EAA897425}"/>
              </a:ext>
            </a:extLst>
          </p:cNvPr>
          <p:cNvSpPr/>
          <p:nvPr/>
        </p:nvSpPr>
        <p:spPr>
          <a:xfrm>
            <a:off x="9720943" y="4572000"/>
            <a:ext cx="718458" cy="1959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BD6060-FBCF-4F42-A79C-DE9054B1779C}"/>
              </a:ext>
            </a:extLst>
          </p:cNvPr>
          <p:cNvSpPr/>
          <p:nvPr/>
        </p:nvSpPr>
        <p:spPr>
          <a:xfrm>
            <a:off x="10367979" y="4439138"/>
            <a:ext cx="4058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97D7F4-0620-4E49-B0ED-9CCF02D3584A}"/>
              </a:ext>
            </a:extLst>
          </p:cNvPr>
          <p:cNvGrpSpPr/>
          <p:nvPr/>
        </p:nvGrpSpPr>
        <p:grpSpPr>
          <a:xfrm>
            <a:off x="687481" y="4077144"/>
            <a:ext cx="11061700" cy="1320800"/>
            <a:chOff x="687481" y="4077144"/>
            <a:chExt cx="11061700" cy="1320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71CC70A-25F9-284A-AC25-FA555761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81" y="4077144"/>
              <a:ext cx="11061700" cy="13208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EC2B64-A179-8C45-BD9D-CB7FA4B0EDCB}"/>
                </a:ext>
              </a:extLst>
            </p:cNvPr>
            <p:cNvSpPr/>
            <p:nvPr/>
          </p:nvSpPr>
          <p:spPr>
            <a:xfrm>
              <a:off x="8224896" y="4310320"/>
              <a:ext cx="638688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8083DCF-1CA3-DD4E-9C15-E54E8BA8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差分分析的主要思想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8BB7E2-3E02-B64A-8824-FF2539A46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通过选择满足特定差分的明文对，追踪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差分在多轮加密过程中的变换情况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dirty="0"/>
                  <a:t>发现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长轮数</a:t>
                </a:r>
                <a:r>
                  <a:rPr kumimoji="1" lang="zh-CN" altLang="en-US" dirty="0"/>
                  <a:t>的高概率差分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𝑟𝑜𝑢𝑛𝑑</m:t>
                        </m:r>
                        <m:r>
                          <m:rPr>
                            <m:brk m:alnAt="2"/>
                          </m:rPr>
                          <a:rPr kumimoji="1"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</m:oMath>
                </a14:m>
                <a:r>
                  <a:rPr kumimoji="1"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dirty="0"/>
                  <a:t>推测从密文解密到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的密钥信息，求解带概率的方程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关键：差分通过</a:t>
                </a:r>
                <a:r>
                  <a:rPr kumimoji="1" lang="en-US" altLang="zh-CN" i="1" dirty="0"/>
                  <a:t>g</a:t>
                </a:r>
                <a:r>
                  <a:rPr kumimoji="1" lang="zh-CN" altLang="en-US" dirty="0"/>
                  <a:t>函数（非线性部件）传播的不均匀性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8BB7E2-3E02-B64A-8824-FF2539A46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80" t="-1018" r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96CA2-42FB-A947-8F29-E1B1E475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FE881A-13FB-EE4E-AA56-DFD76BF7E9AF}"/>
                  </a:ext>
                </a:extLst>
              </p:cNvPr>
              <p:cNvSpPr/>
              <p:nvPr/>
            </p:nvSpPr>
            <p:spPr>
              <a:xfrm>
                <a:off x="8422557" y="5012853"/>
                <a:ext cx="676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FE881A-13FB-EE4E-AA56-DFD76BF7E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557" y="5012853"/>
                <a:ext cx="6764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13B880D-6775-8849-B7B0-729E7695A684}"/>
              </a:ext>
            </a:extLst>
          </p:cNvPr>
          <p:cNvCxnSpPr>
            <a:cxnSpLocks/>
          </p:cNvCxnSpPr>
          <p:nvPr/>
        </p:nvCxnSpPr>
        <p:spPr>
          <a:xfrm flipH="1">
            <a:off x="8965580" y="4296750"/>
            <a:ext cx="24644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AB4F25-87D1-5D40-BF3D-92767B514A6D}"/>
                  </a:ext>
                </a:extLst>
              </p:cNvPr>
              <p:cNvSpPr/>
              <p:nvPr/>
            </p:nvSpPr>
            <p:spPr>
              <a:xfrm>
                <a:off x="2388591" y="4182213"/>
                <a:ext cx="6576989" cy="1171632"/>
              </a:xfrm>
              <a:prstGeom prst="rect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>
                              <m: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eqArr>
                        </m:e>
                        <m:sub>
                          <m:r>
                            <a:rPr kumimoji="1"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AB4F25-87D1-5D40-BF3D-92767B514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591" y="4182213"/>
                <a:ext cx="6576989" cy="1171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禁止符 9">
            <a:extLst>
              <a:ext uri="{FF2B5EF4-FFF2-40B4-BE49-F238E27FC236}">
                <a16:creationId xmlns:a16="http://schemas.microsoft.com/office/drawing/2014/main" id="{4CD6A718-DBC8-E34B-B19D-A3CA1269F6D8}"/>
              </a:ext>
            </a:extLst>
          </p:cNvPr>
          <p:cNvSpPr/>
          <p:nvPr/>
        </p:nvSpPr>
        <p:spPr>
          <a:xfrm>
            <a:off x="1905194" y="4259228"/>
            <a:ext cx="256478" cy="2574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禁止符 10">
            <a:extLst>
              <a:ext uri="{FF2B5EF4-FFF2-40B4-BE49-F238E27FC236}">
                <a16:creationId xmlns:a16="http://schemas.microsoft.com/office/drawing/2014/main" id="{ACEE4ED5-0776-504A-9058-1F7A5316D856}"/>
              </a:ext>
            </a:extLst>
          </p:cNvPr>
          <p:cNvSpPr/>
          <p:nvPr/>
        </p:nvSpPr>
        <p:spPr>
          <a:xfrm>
            <a:off x="4337498" y="4280677"/>
            <a:ext cx="256478" cy="2574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禁止符 11">
            <a:extLst>
              <a:ext uri="{FF2B5EF4-FFF2-40B4-BE49-F238E27FC236}">
                <a16:creationId xmlns:a16="http://schemas.microsoft.com/office/drawing/2014/main" id="{3A90D824-32AA-884D-80B9-37548153F925}"/>
              </a:ext>
            </a:extLst>
          </p:cNvPr>
          <p:cNvSpPr/>
          <p:nvPr/>
        </p:nvSpPr>
        <p:spPr>
          <a:xfrm>
            <a:off x="6769802" y="4296750"/>
            <a:ext cx="256478" cy="2574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差分分析的一般步骤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444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2400" dirty="0"/>
                  <a:t>结合具体算法，在</a:t>
                </a:r>
                <a:r>
                  <a:rPr lang="en-US" altLang="zh-CN" sz="2400" i="1" dirty="0"/>
                  <a:t>r</a:t>
                </a:r>
                <a:r>
                  <a:rPr lang="zh-CN" altLang="en-US" sz="2400" i="1" dirty="0"/>
                  <a:t> </a:t>
                </a:r>
                <a:r>
                  <a:rPr lang="zh-CN" altLang="en-US" sz="2400" dirty="0"/>
                  <a:t>轮高概率差分区分器的尾部（或头部）添加若干轮，并确定得到区分器的头尾状态涉及的密钥比特，即为需要恢复的密钥比特，设为</a:t>
                </a:r>
                <a:r>
                  <a:rPr lang="en-US" altLang="zh-CN" sz="2400" i="1" dirty="0"/>
                  <a:t>k</a:t>
                </a:r>
                <a:r>
                  <a:rPr lang="en-US" altLang="zh-CN" sz="2400" dirty="0"/>
                  <a:t>-bit</a:t>
                </a:r>
                <a:r>
                  <a:rPr lang="zh-CN" altLang="en-US" sz="2400" dirty="0"/>
                  <a:t>。对每个可能的候选密钥，设置相应的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个计数器，并初始化成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。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zh-CN" altLang="en-US" dirty="0"/>
                  <a:t>采样：选择满足区分器头部差分</a:t>
                </a:r>
                <a:r>
                  <a:rPr lang="zh-CN" altLang="en-US" sz="2400" dirty="0"/>
                  <a:t>的明文对，并获得相应密文对。</a:t>
                </a:r>
                <a:endParaRPr lang="en-US" altLang="zh-CN" dirty="0"/>
              </a:p>
              <a:p>
                <a:pPr lvl="1">
                  <a:spcAft>
                    <a:spcPts val="600"/>
                  </a:spcAft>
                </a:pPr>
                <a:r>
                  <a:rPr lang="zh-CN" altLang="en-US" dirty="0"/>
                  <a:t>去噪：根据尾部差分的取值对搜集到的密文对进行初步过滤。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zh-CN" altLang="en-US" dirty="0"/>
                  <a:t>提取信息：建立关于密钥比特的方程组，用每一个猜测的轮密钥加密或解密到区分器的尾部。若吻合，则给相应计数器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。</a:t>
                </a:r>
                <a:r>
                  <a:rPr lang="zh-CN" altLang="en-US" sz="2400" dirty="0"/>
                  <a:t>所有明文对处理完毕后，计数器中数最大的即为正确子密钥。</a:t>
                </a:r>
                <a:endParaRPr lang="en-US" altLang="zh-CN" sz="2400" dirty="0"/>
              </a:p>
              <a:p>
                <a:pPr lvl="1" eaLnBrk="1" hangingPunct="1">
                  <a:spcAft>
                    <a:spcPts val="600"/>
                  </a:spcAft>
                </a:pPr>
                <a:r>
                  <a:rPr lang="zh-CN" altLang="en-US" sz="2400" dirty="0"/>
                  <a:t>换一个区分器求解剩下的密钥比特，或穷举搜索剩下的密钥比特。</a:t>
                </a:r>
              </a:p>
            </p:txBody>
          </p:sp>
        </mc:Choice>
        <mc:Fallback xmlns="">
          <p:sp>
            <p:nvSpPr>
              <p:cNvPr id="18944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13" r="-3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45BBC23-CC20-C54B-8B06-3FA0CDCEA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517776"/>
            <a:ext cx="11582400" cy="13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0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0223" y="624469"/>
                <a:ext cx="10582509" cy="3445726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>
                  <a:defRPr/>
                </a:pPr>
                <a:br>
                  <a:rPr kumimoji="1" lang="en-US" altLang="zh-CN" sz="3600" dirty="0"/>
                </a:br>
                <a:br>
                  <a:rPr kumimoji="1" lang="en-US" altLang="zh-CN" sz="3600" dirty="0"/>
                </a:br>
                <a:br>
                  <a:rPr kumimoji="1" lang="en-US" altLang="zh-CN" sz="3600" dirty="0"/>
                </a:br>
                <a:br>
                  <a:rPr kumimoji="1" lang="en-US" altLang="zh-CN" sz="3600" dirty="0"/>
                </a:br>
                <a:br>
                  <a:rPr kumimoji="1" lang="en-US" altLang="zh-CN" sz="3600" dirty="0"/>
                </a:br>
                <a:br>
                  <a:rPr kumimoji="1" lang="en-US" altLang="zh-CN" sz="3600" dirty="0"/>
                </a:br>
                <a:r>
                  <a:rPr kumimoji="1" lang="zh-CN" altLang="en-US" sz="3600" dirty="0"/>
                  <a:t>  发现高概率差分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brk m:alnAt="2"/>
                          </m:rP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𝑟𝑜𝑢𝑛𝑑</m:t>
                        </m:r>
                        <m:r>
                          <m:rPr>
                            <m:brk m:alnAt="2"/>
                          </m:rPr>
                          <a:rPr kumimoji="1" lang="zh-CN" alt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groupChr>
                  </m:oMath>
                </a14:m>
                <a:r>
                  <a:rPr kumimoji="1" lang="en-US" altLang="zh-CN" sz="3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0223" y="624469"/>
                <a:ext cx="10582509" cy="34457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3" name="副标题 12">
            <a:extLst>
              <a:ext uri="{FF2B5EF4-FFF2-40B4-BE49-F238E27FC236}">
                <a16:creationId xmlns:a16="http://schemas.microsoft.com/office/drawing/2014/main" id="{83C3BEB7-6660-C146-A584-68D41BE6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095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FBF57B9-B7C5-4D4E-9136-F9D7FCCC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差分在各部件的传播特性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2FE363-CCF1-C548-968D-E8FF9257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38752"/>
            <a:ext cx="10363200" cy="49754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异或密钥差分值不变：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i</a:t>
            </a:r>
            <a:r>
              <a:rPr lang="zh-CN" altLang="en-US" dirty="0"/>
              <a:t>为第</a:t>
            </a:r>
            <a:r>
              <a:rPr lang="en-US" altLang="zh-CN" i="1" dirty="0" err="1"/>
              <a:t>i</a:t>
            </a:r>
            <a:r>
              <a:rPr lang="zh-CN" altLang="en-US" dirty="0"/>
              <a:t>轮的轮密钥，则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⊕</a:t>
            </a:r>
            <a:r>
              <a:rPr lang="en-US" altLang="zh-CN" i="1" dirty="0"/>
              <a:t> K</a:t>
            </a:r>
            <a:r>
              <a:rPr lang="en-US" altLang="zh-CN" i="1" baseline="-25000" dirty="0"/>
              <a:t>i</a:t>
            </a:r>
            <a:r>
              <a:rPr lang="en-US" altLang="zh-CN" dirty="0"/>
              <a:t>)⊕(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 </a:t>
            </a:r>
            <a:r>
              <a:rPr lang="en-US" altLang="zh-CN" dirty="0"/>
              <a:t>⊕</a:t>
            </a:r>
            <a:r>
              <a:rPr lang="en-US" altLang="zh-CN" i="1" dirty="0"/>
              <a:t> K</a:t>
            </a:r>
            <a:r>
              <a:rPr lang="en-US" altLang="zh-CN" i="1" baseline="-25000" dirty="0"/>
              <a:t>i</a:t>
            </a:r>
            <a:r>
              <a:rPr lang="en-US" altLang="zh-CN" dirty="0"/>
              <a:t>)=</a:t>
            </a:r>
            <a:r>
              <a:rPr lang="en-US" altLang="zh-CN" i="1" dirty="0"/>
              <a:t>X</a:t>
            </a:r>
            <a:r>
              <a:rPr lang="en-US" altLang="zh-CN" dirty="0"/>
              <a:t>⊕</a:t>
            </a:r>
            <a:r>
              <a:rPr lang="en-US" altLang="zh-CN" i="1" dirty="0"/>
              <a:t>X</a:t>
            </a:r>
            <a:r>
              <a:rPr lang="en-US" altLang="zh-CN" dirty="0"/>
              <a:t>=∆</a:t>
            </a:r>
            <a:r>
              <a:rPr lang="en-US" altLang="zh-CN" i="1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zh-CN" altLang="en-US" dirty="0"/>
              <a:t>过线性变换差分值确定：</a:t>
            </a:r>
            <a:endParaRPr lang="en-US" altLang="zh-CN" dirty="0"/>
          </a:p>
          <a:p>
            <a:pPr lvl="1"/>
            <a:r>
              <a:rPr lang="zh-CN" altLang="en-US" dirty="0"/>
              <a:t>设 </a:t>
            </a:r>
            <a:r>
              <a:rPr lang="en-US" altLang="zh-CN" i="1" dirty="0"/>
              <a:t>P </a:t>
            </a:r>
            <a:r>
              <a:rPr lang="zh-CN" altLang="en-US" dirty="0"/>
              <a:t>为线性变换，则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⊕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</a:t>
            </a:r>
            <a:r>
              <a:rPr lang="en-US" altLang="zh-CN" dirty="0"/>
              <a:t>) =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 </a:t>
            </a:r>
            <a:r>
              <a:rPr lang="en-US" altLang="zh-CN" dirty="0"/>
              <a:t>⊕ 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</a:t>
            </a:r>
            <a:r>
              <a:rPr lang="en-US" altLang="zh-CN" dirty="0"/>
              <a:t>) = </a:t>
            </a:r>
            <a:r>
              <a:rPr lang="en-US" altLang="zh-CN" i="1" dirty="0"/>
              <a:t>P</a:t>
            </a:r>
            <a:r>
              <a:rPr lang="en-US" altLang="zh-CN" dirty="0"/>
              <a:t>(∆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i="1" dirty="0"/>
              <a:t> = 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||</a:t>
            </a:r>
            <a:r>
              <a:rPr lang="en-US" altLang="zh-CN" i="1" dirty="0"/>
              <a:t> X</a:t>
            </a:r>
            <a:r>
              <a:rPr lang="en-US" altLang="zh-CN" baseline="-25000" dirty="0"/>
              <a:t>1 </a:t>
            </a:r>
            <a:r>
              <a:rPr lang="en-US" altLang="zh-CN" dirty="0"/>
              <a:t>||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|| </a:t>
            </a:r>
            <a:r>
              <a:rPr lang="en-US" altLang="zh-CN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||</a:t>
            </a:r>
            <a:r>
              <a:rPr lang="en-US" altLang="zh-CN" i="1" dirty="0"/>
              <a:t> X</a:t>
            </a:r>
            <a:r>
              <a:rPr lang="en-US" altLang="zh-CN" baseline="-25000" dirty="0"/>
              <a:t>1 </a:t>
            </a:r>
            <a:r>
              <a:rPr lang="en-US" altLang="zh-CN" dirty="0"/>
              <a:t>|| </a:t>
            </a:r>
            <a:r>
              <a:rPr lang="en-US" altLang="zh-CN" i="1" dirty="0"/>
              <a:t>X</a:t>
            </a:r>
            <a:r>
              <a:rPr lang="en-US" altLang="zh-CN" baseline="-25000" dirty="0"/>
              <a:t>0 </a:t>
            </a:r>
            <a:r>
              <a:rPr lang="en-US" altLang="zh-CN" dirty="0"/>
              <a:t>||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</a:p>
          <a:p>
            <a:pPr marL="457200" lvl="1" indent="0">
              <a:buNone/>
            </a:pPr>
            <a:r>
              <a:rPr lang="en-US" altLang="zh-CN" i="1" dirty="0"/>
              <a:t>	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⊕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</a:t>
            </a:r>
            <a:r>
              <a:rPr lang="en-US" altLang="zh-CN" dirty="0"/>
              <a:t>) =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||</a:t>
            </a:r>
            <a:r>
              <a:rPr lang="en-US" altLang="zh-CN" i="1" dirty="0"/>
              <a:t> X</a:t>
            </a:r>
            <a:r>
              <a:rPr lang="en-US" altLang="zh-CN" baseline="-25000" dirty="0"/>
              <a:t>1 </a:t>
            </a:r>
            <a:r>
              <a:rPr lang="en-US" altLang="zh-CN" dirty="0"/>
              <a:t>||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|| </a:t>
            </a:r>
            <a:r>
              <a:rPr lang="en-US" altLang="zh-CN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) ⊕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</a:t>
            </a:r>
            <a:r>
              <a:rPr lang="en-US" altLang="zh-CN" baseline="-25000" dirty="0"/>
              <a:t>0</a:t>
            </a:r>
            <a:r>
              <a:rPr lang="en-US" altLang="zh-CN" dirty="0"/>
              <a:t>||</a:t>
            </a:r>
            <a:r>
              <a:rPr lang="en-US" altLang="zh-CN" i="1" dirty="0"/>
              <a:t> X</a:t>
            </a:r>
            <a:r>
              <a:rPr kumimoji="1" lang="zh-CN" altLang="en-US" baseline="30000" dirty="0"/>
              <a:t> *</a:t>
            </a:r>
            <a:r>
              <a:rPr lang="en-US" altLang="zh-CN" baseline="-25000" dirty="0"/>
              <a:t>1 </a:t>
            </a:r>
            <a:r>
              <a:rPr lang="en-US" altLang="zh-CN" dirty="0"/>
              <a:t>|| 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</a:t>
            </a:r>
            <a:r>
              <a:rPr lang="en-US" altLang="zh-CN" baseline="-25000" dirty="0"/>
              <a:t>2 </a:t>
            </a:r>
            <a:r>
              <a:rPr lang="en-US" altLang="zh-CN" dirty="0"/>
              <a:t>|| 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</a:t>
            </a:r>
            <a:r>
              <a:rPr lang="en-US" altLang="zh-CN" baseline="-25000" dirty="0"/>
              <a:t>3</a:t>
            </a:r>
            <a:r>
              <a:rPr lang="en-US" altLang="zh-CN" dirty="0"/>
              <a:t>) </a:t>
            </a:r>
          </a:p>
          <a:p>
            <a:pPr marL="457200" lvl="1" indent="0">
              <a:buNone/>
            </a:pPr>
            <a:r>
              <a:rPr lang="en-US" altLang="zh-CN" dirty="0"/>
              <a:t>	=</a:t>
            </a:r>
            <a:r>
              <a:rPr lang="en-US" altLang="zh-CN" i="1" dirty="0"/>
              <a:t> </a:t>
            </a:r>
            <a:r>
              <a:rPr lang="en-US" altLang="zh-CN" dirty="0"/>
              <a:t>∆ </a:t>
            </a:r>
            <a:r>
              <a:rPr lang="en-US" altLang="zh-CN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|| ∆</a:t>
            </a:r>
            <a:r>
              <a:rPr lang="en-US" altLang="zh-CN" i="1" dirty="0"/>
              <a:t> X</a:t>
            </a:r>
            <a:r>
              <a:rPr lang="en-US" altLang="zh-CN" baseline="-25000" dirty="0"/>
              <a:t>1 </a:t>
            </a:r>
            <a:r>
              <a:rPr lang="en-US" altLang="zh-CN" dirty="0"/>
              <a:t>|| ∆ </a:t>
            </a:r>
            <a:r>
              <a:rPr lang="en-US" altLang="zh-CN" i="1" dirty="0"/>
              <a:t>X</a:t>
            </a:r>
            <a:r>
              <a:rPr lang="en-US" altLang="zh-CN" baseline="-25000" dirty="0"/>
              <a:t>0 </a:t>
            </a:r>
            <a:r>
              <a:rPr lang="en-US" altLang="zh-CN" dirty="0"/>
              <a:t>|| ∆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P</a:t>
            </a:r>
            <a:r>
              <a:rPr lang="en-US" altLang="zh-CN" dirty="0"/>
              <a:t>(∆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||</a:t>
            </a:r>
            <a:r>
              <a:rPr lang="en-US" altLang="zh-CN" i="1" dirty="0"/>
              <a:t> </a:t>
            </a:r>
            <a:r>
              <a:rPr lang="en-US" altLang="zh-CN" dirty="0"/>
              <a:t>∆ </a:t>
            </a:r>
            <a:r>
              <a:rPr lang="en-US" altLang="zh-CN" i="1" dirty="0"/>
              <a:t>X</a:t>
            </a:r>
            <a:r>
              <a:rPr lang="en-US" altLang="zh-CN" baseline="-25000" dirty="0"/>
              <a:t>1 </a:t>
            </a:r>
            <a:r>
              <a:rPr lang="en-US" altLang="zh-CN" dirty="0"/>
              <a:t>|| ∆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|| ∆ </a:t>
            </a:r>
            <a:r>
              <a:rPr lang="en-US" altLang="zh-CN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) = </a:t>
            </a:r>
            <a:r>
              <a:rPr lang="en-US" altLang="zh-CN" i="1" dirty="0"/>
              <a:t>P</a:t>
            </a:r>
            <a:r>
              <a:rPr lang="en-US" altLang="zh-CN" dirty="0"/>
              <a:t>(∆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</a:p>
          <a:p>
            <a:pPr marL="525780" indent="-342900"/>
            <a:r>
              <a:rPr lang="en-US" altLang="zh-CN" dirty="0"/>
              <a:t>E,</a:t>
            </a:r>
            <a:r>
              <a:rPr lang="zh-CN" altLang="en-US" dirty="0"/>
              <a:t> </a:t>
            </a:r>
            <a:r>
              <a:rPr lang="en-US" altLang="zh-CN" dirty="0"/>
              <a:t>MC,</a:t>
            </a:r>
            <a:r>
              <a:rPr lang="zh-CN" altLang="en-US" dirty="0"/>
              <a:t> </a:t>
            </a:r>
            <a:r>
              <a:rPr lang="en-US" altLang="zh-CN" dirty="0"/>
              <a:t>P,…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过非线性变换差分值不确定：</a:t>
            </a:r>
            <a:endParaRPr lang="en-US" altLang="zh-CN" dirty="0"/>
          </a:p>
          <a:p>
            <a:pPr lvl="1"/>
            <a:r>
              <a:rPr lang="zh-CN" altLang="en-US" dirty="0"/>
              <a:t>设 </a:t>
            </a:r>
            <a:r>
              <a:rPr lang="en-US" altLang="zh-CN" i="1" dirty="0"/>
              <a:t>S </a:t>
            </a:r>
            <a:r>
              <a:rPr lang="zh-CN" altLang="en-US" dirty="0"/>
              <a:t>为非线性变换，则一般情况下，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⊕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kumimoji="1" lang="zh-CN" altLang="en-US" baseline="30000" dirty="0"/>
              <a:t> *</a:t>
            </a:r>
            <a:r>
              <a:rPr lang="en-US" altLang="zh-CN" dirty="0"/>
              <a:t>)</a:t>
            </a:r>
            <a:r>
              <a:rPr lang="zh-CN" altLang="en-US" dirty="0"/>
              <a:t> ≠ </a:t>
            </a:r>
            <a:r>
              <a:rPr lang="en-US" altLang="zh-CN" i="1" dirty="0"/>
              <a:t>S</a:t>
            </a:r>
            <a:r>
              <a:rPr lang="en-US" altLang="zh-CN" dirty="0"/>
              <a:t>(∆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460717-59E0-1747-BB4A-FEE447AC5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7" r="24842"/>
          <a:stretch/>
        </p:blipFill>
        <p:spPr>
          <a:xfrm>
            <a:off x="2011680" y="5517776"/>
            <a:ext cx="6998208" cy="13088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B8B16E-A6E1-4F4A-A903-669D66901D2C}"/>
              </a:ext>
            </a:extLst>
          </p:cNvPr>
          <p:cNvSpPr/>
          <p:nvPr/>
        </p:nvSpPr>
        <p:spPr>
          <a:xfrm>
            <a:off x="7865801" y="473920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不确定就没辙了么？</a:t>
            </a:r>
          </a:p>
        </p:txBody>
      </p:sp>
    </p:spTree>
    <p:extLst>
      <p:ext uri="{BB962C8B-B14F-4D97-AF65-F5344CB8AC3E}">
        <p14:creationId xmlns:p14="http://schemas.microsoft.com/office/powerpoint/2010/main" val="68505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E62D5-876B-0C41-B026-06A02C8C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95818-E730-394C-9BC5-543CAD0D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差分在各部件的传播特性</a:t>
            </a:r>
            <a:endParaRPr kumimoji="1" lang="en-US" altLang="zh-CN" dirty="0"/>
          </a:p>
          <a:p>
            <a:r>
              <a:rPr kumimoji="1" lang="zh-CN" altLang="en-US" dirty="0"/>
              <a:t>差分分析的一般模型及步骤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思考：为何差分分布表中的数都是偶数？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17971-CE98-BF42-9CFB-73A986CA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28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C6809-D2B5-014E-85C7-4B77D6B5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48C7E-B271-444E-83BB-10B402D4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6752"/>
            <a:ext cx="10363200" cy="4975448"/>
          </a:xfrm>
        </p:spPr>
        <p:txBody>
          <a:bodyPr/>
          <a:lstStyle/>
          <a:p>
            <a:r>
              <a:rPr kumimoji="1" lang="en-US" altLang="zh-CN" dirty="0"/>
              <a:t>Enigma</a:t>
            </a:r>
            <a:r>
              <a:rPr kumimoji="1" lang="zh-CN" altLang="en-US" dirty="0"/>
              <a:t>的破解：区分，分割，恢复密钥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F43DF-5EDA-994E-A70E-8BAF77E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99A928-4F30-CA4F-A913-AC45C4A905F6}"/>
              </a:ext>
            </a:extLst>
          </p:cNvPr>
          <p:cNvGrpSpPr/>
          <p:nvPr/>
        </p:nvGrpSpPr>
        <p:grpSpPr>
          <a:xfrm>
            <a:off x="458345" y="2405364"/>
            <a:ext cx="4309380" cy="2558224"/>
            <a:chOff x="2874082" y="1877335"/>
            <a:chExt cx="5543534" cy="32157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B746B32-F4B5-634F-A516-CE1A14B84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082" y="1877335"/>
              <a:ext cx="5543534" cy="2583497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E1D2175-C58B-B747-A2CA-3179001121C3}"/>
                </a:ext>
              </a:extLst>
            </p:cNvPr>
            <p:cNvGrpSpPr/>
            <p:nvPr/>
          </p:nvGrpSpPr>
          <p:grpSpPr>
            <a:xfrm>
              <a:off x="3235407" y="1877335"/>
              <a:ext cx="5182209" cy="3215798"/>
              <a:chOff x="3235407" y="1877335"/>
              <a:chExt cx="5182209" cy="3215798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67B435F-E483-6A46-91F6-3D1520EA6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5407" y="4460832"/>
                <a:ext cx="5182209" cy="40565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</p:pic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2A5CE50D-1C3B-144C-A570-F69EC5233F69}"/>
                  </a:ext>
                </a:extLst>
              </p:cNvPr>
              <p:cNvCxnSpPr/>
              <p:nvPr/>
            </p:nvCxnSpPr>
            <p:spPr>
              <a:xfrm>
                <a:off x="3569918" y="1877335"/>
                <a:ext cx="0" cy="319570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309A1E71-004D-7E4C-842F-EEBBF660E5CC}"/>
                  </a:ext>
                </a:extLst>
              </p:cNvPr>
              <p:cNvCxnSpPr/>
              <p:nvPr/>
            </p:nvCxnSpPr>
            <p:spPr>
              <a:xfrm>
                <a:off x="4636718" y="1877335"/>
                <a:ext cx="0" cy="319570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6114D14F-B027-5A4D-94BE-5D6E60D7614B}"/>
                  </a:ext>
                </a:extLst>
              </p:cNvPr>
              <p:cNvCxnSpPr/>
              <p:nvPr/>
            </p:nvCxnSpPr>
            <p:spPr>
              <a:xfrm>
                <a:off x="5645849" y="1877335"/>
                <a:ext cx="0" cy="319570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B3834FDD-A827-2149-B690-ECAD13DC3DC7}"/>
                  </a:ext>
                </a:extLst>
              </p:cNvPr>
              <p:cNvCxnSpPr/>
              <p:nvPr/>
            </p:nvCxnSpPr>
            <p:spPr>
              <a:xfrm>
                <a:off x="6703513" y="1877335"/>
                <a:ext cx="0" cy="319570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1C2EDCCB-F4D3-3E4C-9652-93534927D959}"/>
                  </a:ext>
                </a:extLst>
              </p:cNvPr>
              <p:cNvCxnSpPr/>
              <p:nvPr/>
            </p:nvCxnSpPr>
            <p:spPr>
              <a:xfrm>
                <a:off x="7605387" y="1897427"/>
                <a:ext cx="0" cy="3195706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17376088-9428-5540-AD51-A83C9588B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069" y="1615857"/>
            <a:ext cx="6849510" cy="43817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2A2B1A-B5FE-784B-B9EA-ED1DD7F8C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242" y="1635813"/>
            <a:ext cx="6662764" cy="198107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F57314A-10B0-C34F-9927-353FEBC2A9CB}"/>
              </a:ext>
            </a:extLst>
          </p:cNvPr>
          <p:cNvSpPr/>
          <p:nvPr/>
        </p:nvSpPr>
        <p:spPr>
          <a:xfrm>
            <a:off x="6864263" y="3582444"/>
            <a:ext cx="1466274" cy="3256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73753E-3D2F-5E46-B457-D938E4B96971}"/>
              </a:ext>
            </a:extLst>
          </p:cNvPr>
          <p:cNvSpPr/>
          <p:nvPr/>
        </p:nvSpPr>
        <p:spPr>
          <a:xfrm>
            <a:off x="9192820" y="3616890"/>
            <a:ext cx="1466274" cy="3256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D9EFE1-FAF5-D546-B365-84A726A195F8}"/>
              </a:ext>
            </a:extLst>
          </p:cNvPr>
          <p:cNvSpPr txBox="1"/>
          <p:nvPr/>
        </p:nvSpPr>
        <p:spPr>
          <a:xfrm>
            <a:off x="10424659" y="4464820"/>
            <a:ext cx="12037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-3,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417F2E-4F20-FF40-ADB1-80291519B272}"/>
              </a:ext>
            </a:extLst>
          </p:cNvPr>
          <p:cNvSpPr txBox="1"/>
          <p:nvPr/>
        </p:nvSpPr>
        <p:spPr>
          <a:xfrm>
            <a:off x="8027462" y="4437900"/>
            <a:ext cx="12949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-1,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BE46BF-7BB9-874E-88D2-5AB1F9E8320F}"/>
              </a:ext>
            </a:extLst>
          </p:cNvPr>
          <p:cNvSpPr txBox="1"/>
          <p:nvPr/>
        </p:nvSpPr>
        <p:spPr>
          <a:xfrm>
            <a:off x="5966452" y="4455625"/>
            <a:ext cx="8622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993E24-5C67-B945-B1C9-670949539A20}"/>
              </a:ext>
            </a:extLst>
          </p:cNvPr>
          <p:cNvSpPr/>
          <p:nvPr/>
        </p:nvSpPr>
        <p:spPr>
          <a:xfrm>
            <a:off x="2272969" y="381471"/>
            <a:ext cx="93554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不随机现象⇒正确密钥和错误密钥的判定依据</a:t>
            </a:r>
          </a:p>
        </p:txBody>
      </p:sp>
    </p:spTree>
    <p:extLst>
      <p:ext uri="{BB962C8B-B14F-4D97-AF65-F5344CB8AC3E}">
        <p14:creationId xmlns:p14="http://schemas.microsoft.com/office/powerpoint/2010/main" val="55038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62A67-8871-C748-A753-6C1734AB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实验一：</a:t>
            </a:r>
            <a:r>
              <a:rPr kumimoji="1" lang="en-US" altLang="zh-CN" dirty="0"/>
              <a:t>Enigma</a:t>
            </a:r>
            <a:r>
              <a:rPr kumimoji="1" lang="zh-CN" altLang="en-US" dirty="0"/>
              <a:t>的破解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A22E1-9812-F944-8C94-E1915578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E99BA-325C-A043-9287-A3E6DF2B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20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28C09C2-663B-8743-9697-5F73ECF77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702754"/>
              </p:ext>
            </p:extLst>
          </p:nvPr>
        </p:nvGraphicFramePr>
        <p:xfrm>
          <a:off x="652905" y="1438090"/>
          <a:ext cx="11298303" cy="4531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36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72F3F-8493-5343-83A2-E3F5C54C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36" y="188875"/>
            <a:ext cx="10363200" cy="928144"/>
          </a:xfrm>
        </p:spPr>
        <p:txBody>
          <a:bodyPr/>
          <a:lstStyle/>
          <a:p>
            <a:r>
              <a:rPr kumimoji="1" lang="zh-CN" altLang="en-US" dirty="0"/>
              <a:t>实验一：教学目标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25662-6290-4343-BB09-F349BF18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D5057-968E-8D47-B5AD-C4D5D777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9583DFB-376A-DC47-AA24-0BF25FB61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070054"/>
              </p:ext>
            </p:extLst>
          </p:nvPr>
        </p:nvGraphicFramePr>
        <p:xfrm>
          <a:off x="914400" y="1219244"/>
          <a:ext cx="100500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B9823-B99A-D442-A75E-E25E9B8C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教学目标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6B8DCFE2-639D-9A4A-BF00-39D299BBC1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804672" y="1333532"/>
          <a:ext cx="8631936" cy="445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F15F9-2C09-F847-96CF-FDA0DC32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838D124-DDA1-C84B-88F9-45ECA8B6E34F}"/>
              </a:ext>
            </a:extLst>
          </p:cNvPr>
          <p:cNvGraphicFramePr/>
          <p:nvPr/>
        </p:nvGraphicFramePr>
        <p:xfrm>
          <a:off x="7351776" y="1641994"/>
          <a:ext cx="4279392" cy="415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4731942A-4607-A847-BD9B-8B4132E31ABA}"/>
              </a:ext>
            </a:extLst>
          </p:cNvPr>
          <p:cNvSpPr/>
          <p:nvPr/>
        </p:nvSpPr>
        <p:spPr>
          <a:xfrm>
            <a:off x="5852976" y="301853"/>
            <a:ext cx="6186310" cy="120032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如何定义并发现不随机事件？</a:t>
            </a:r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如何实现密钥空间的分割？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0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2037B-F186-AD45-921C-854B6688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分组密码的一般结构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F5A6F5-F488-7342-8A25-ACEC281BB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zh-CN" altLang="en-US" dirty="0"/>
                  <a:t>迭代型分组密码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明文</a:t>
                </a:r>
                <a:r>
                  <a:rPr kumimoji="1" lang="en-US" altLang="zh-CN" i="1" dirty="0"/>
                  <a:t>m</a:t>
                </a:r>
                <a:r>
                  <a:rPr kumimoji="1" lang="en-US" altLang="zh-CN" dirty="0"/>
                  <a:t>(</a:t>
                </a:r>
                <a:r>
                  <a:rPr kumimoji="1" lang="en-US" altLang="zh-CN" i="1" dirty="0"/>
                  <a:t>P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，密文</a:t>
                </a:r>
                <a:r>
                  <a:rPr kumimoji="1" lang="en-US" altLang="zh-CN" i="1" dirty="0"/>
                  <a:t>C</a:t>
                </a:r>
                <a:r>
                  <a:rPr kumimoji="1" lang="zh-CN" altLang="en-US" dirty="0"/>
                  <a:t>，密钥</a:t>
                </a:r>
                <a:r>
                  <a:rPr kumimoji="1" lang="en-US" altLang="zh-CN" i="1" dirty="0"/>
                  <a:t>K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密钥生成算法：主密钥</a:t>
                </a:r>
                <a:r>
                  <a:rPr kumimoji="1" lang="en-US" altLang="zh-CN" i="1" dirty="0"/>
                  <a:t>K</a:t>
                </a:r>
                <a:r>
                  <a:rPr kumimoji="1" lang="zh-CN" altLang="en-US" dirty="0"/>
                  <a:t>→轮密钥</a:t>
                </a:r>
                <a:r>
                  <a:rPr kumimoji="1" lang="en-US" altLang="zh-CN" i="1" dirty="0"/>
                  <a:t>K</a:t>
                </a:r>
                <a:r>
                  <a:rPr kumimoji="1" lang="en-US" altLang="zh-CN" baseline="-25000" dirty="0"/>
                  <a:t>0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K</a:t>
                </a:r>
                <a:r>
                  <a:rPr kumimoji="1" lang="en-US" altLang="zh-CN" baseline="-25000" dirty="0"/>
                  <a:t>1</a:t>
                </a:r>
                <a:r>
                  <a:rPr kumimoji="1" lang="en-US" altLang="zh-CN" dirty="0"/>
                  <a:t>, …,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K</a:t>
                </a:r>
                <a:r>
                  <a:rPr kumimoji="1" lang="en-US" altLang="zh-CN" i="1" baseline="-25000" dirty="0"/>
                  <a:t>r</a:t>
                </a:r>
              </a:p>
              <a:p>
                <a:pPr lvl="1"/>
                <a:r>
                  <a:rPr kumimoji="1" lang="zh-CN" altLang="en-US" dirty="0"/>
                  <a:t>轮函数</a:t>
                </a:r>
                <a:r>
                  <a:rPr kumimoji="1" lang="en-US" altLang="zh-CN" i="1" dirty="0"/>
                  <a:t>g</a:t>
                </a:r>
              </a:p>
              <a:p>
                <a:pPr lvl="1"/>
                <a:r>
                  <a:rPr kumimoji="1" lang="zh-CN" altLang="en-US" dirty="0"/>
                  <a:t>轮数</a:t>
                </a:r>
                <a:r>
                  <a:rPr kumimoji="1" lang="en-US" altLang="zh-CN" i="1" dirty="0"/>
                  <a:t>r</a:t>
                </a:r>
              </a:p>
              <a:p>
                <a:pPr lvl="1"/>
                <a:r>
                  <a:rPr kumimoji="1" lang="zh-CN" altLang="en-US" dirty="0"/>
                  <a:t>通过多轮迭代，提高安全性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假设：轮密钥相互独立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分析：小算法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短轮数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F5A6F5-F488-7342-8A25-ACEC281BB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t="-2448" b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2D9B6-4E03-5F40-9D38-02A86A8F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76A80D-CDAC-084E-8305-0A7698987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52" y="1808837"/>
            <a:ext cx="10095677" cy="11697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BDAF919-1C56-0241-B09D-0BEBB8F9481D}"/>
              </a:ext>
            </a:extLst>
          </p:cNvPr>
          <p:cNvSpPr/>
          <p:nvPr/>
        </p:nvSpPr>
        <p:spPr>
          <a:xfrm>
            <a:off x="10070592" y="1808837"/>
            <a:ext cx="548640" cy="9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3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5C9B46-0D4B-5941-8C85-EF5287318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差分分析的引入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F380194-DBC5-9245-88CD-CE706D817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48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D07D-B732-AE4C-882F-830D4E10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差分分析</a:t>
            </a:r>
            <a:r>
              <a:rPr lang="zh-CN" altLang="en-US" dirty="0"/>
              <a:t>（</a:t>
            </a:r>
            <a:r>
              <a:rPr lang="en-US" altLang="zh-CN" dirty="0"/>
              <a:t>Differential</a:t>
            </a:r>
            <a:r>
              <a:rPr lang="zh-CN" altLang="en-US" dirty="0"/>
              <a:t> </a:t>
            </a:r>
            <a:r>
              <a:rPr lang="en-US" altLang="zh-CN" dirty="0"/>
              <a:t>Cryptanalysis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6D77E-FF94-1642-B52E-A8EB3407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57911"/>
            <a:ext cx="10475578" cy="49754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选择明文攻击，分析迭代型分组密码安全性的重要手段</a:t>
            </a:r>
            <a:r>
              <a:rPr lang="en-US" altLang="zh-CN" dirty="0"/>
              <a:t>,</a:t>
            </a:r>
            <a:r>
              <a:rPr kumimoji="1" lang="zh-CN" altLang="en-US" dirty="0"/>
              <a:t>在杂凑函数、消息认证码、甚至网络安全等领域都有类似分析思想出现</a:t>
            </a:r>
            <a:endParaRPr lang="en-US" altLang="zh-CN" dirty="0"/>
          </a:p>
          <a:p>
            <a:r>
              <a:rPr lang="en-US" altLang="zh-CN" dirty="0"/>
              <a:t>1990</a:t>
            </a:r>
            <a:r>
              <a:rPr lang="zh-CN" altLang="en-US" dirty="0"/>
              <a:t>年，</a:t>
            </a:r>
            <a:r>
              <a:rPr lang="en-US" altLang="zh-CN" dirty="0">
                <a:cs typeface="Times New Roman" pitchFamily="18" charset="0"/>
              </a:rPr>
              <a:t>Eli </a:t>
            </a:r>
            <a:r>
              <a:rPr lang="en-US" altLang="zh-CN" dirty="0" err="1">
                <a:cs typeface="Times New Roman" pitchFamily="18" charset="0"/>
              </a:rPr>
              <a:t>Biham</a:t>
            </a:r>
            <a:r>
              <a:rPr lang="zh-CN" altLang="en-US" dirty="0">
                <a:cs typeface="Times New Roman" pitchFamily="18" charset="0"/>
              </a:rPr>
              <a:t>与</a:t>
            </a:r>
            <a:r>
              <a:rPr lang="en-US" altLang="zh-CN" b="1" dirty="0">
                <a:cs typeface="Times New Roman" pitchFamily="18" charset="0"/>
              </a:rPr>
              <a:t>Adi Shamir</a:t>
            </a:r>
            <a:r>
              <a:rPr lang="zh-CN" altLang="en-US" dirty="0">
                <a:cs typeface="Times New Roman" pitchFamily="18" charset="0"/>
              </a:rPr>
              <a:t>在密码学顶级会议美密会</a:t>
            </a:r>
            <a:r>
              <a:rPr lang="en-US" altLang="zh-CN" dirty="0">
                <a:cs typeface="Times New Roman" pitchFamily="18" charset="0"/>
              </a:rPr>
              <a:t>Crypto</a:t>
            </a:r>
            <a:r>
              <a:rPr lang="zh-CN" altLang="en-US" dirty="0"/>
              <a:t>公开发表对</a:t>
            </a:r>
            <a:r>
              <a:rPr lang="en-US" altLang="zh-CN" dirty="0"/>
              <a:t>DES</a:t>
            </a:r>
            <a:r>
              <a:rPr lang="zh-CN" altLang="en-US" dirty="0"/>
              <a:t>的差分分析</a:t>
            </a:r>
            <a:endParaRPr lang="en-US" altLang="zh-CN" dirty="0"/>
          </a:p>
          <a:p>
            <a:pPr lvl="1"/>
            <a:r>
              <a:rPr lang="en-US" altLang="zh-CN" dirty="0" err="1"/>
              <a:t>Biham</a:t>
            </a:r>
            <a:r>
              <a:rPr lang="en-US" altLang="zh-CN" dirty="0"/>
              <a:t>, E. and A. Shamir. Differential Cryptanalysis of DES-like Cryptosystems. Advances in Cryptology-CRYPTO ‘90. Springer-Verlag.</a:t>
            </a:r>
            <a:r>
              <a:rPr lang="zh-CN" altLang="en-US" dirty="0"/>
              <a:t> </a:t>
            </a:r>
            <a:r>
              <a:rPr lang="en-US" altLang="zh-CN" dirty="0"/>
              <a:t>pp. 2–21.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早在</a:t>
            </a:r>
            <a:r>
              <a:rPr lang="en-US" altLang="zh-CN" dirty="0"/>
              <a:t>DES</a:t>
            </a:r>
            <a:r>
              <a:rPr lang="zh-CN" altLang="en-US" dirty="0"/>
              <a:t>设计时已考虑要抵抗差分分析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1947DC-A93D-CD4E-A1E6-CB98DCFC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783911-7742-F144-9539-F60E1277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4254758"/>
            <a:ext cx="10475579" cy="2476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00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437BB-7759-764D-A20D-B07A3C00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异或加密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3741C4-80C3-EF41-ACCE-63D8613C6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11036808" cy="4975448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dirty="0"/>
                  <a:t>明文</a:t>
                </a:r>
                <a:r>
                  <a:rPr kumimoji="1" lang="en-US" altLang="zh-CN" i="1" dirty="0"/>
                  <a:t>m</a:t>
                </a:r>
                <a:r>
                  <a:rPr kumimoji="1" lang="zh-CN" altLang="en-US" dirty="0"/>
                  <a:t>，密文</a:t>
                </a:r>
                <a:r>
                  <a:rPr kumimoji="1" lang="en-US" altLang="zh-CN" i="1" dirty="0"/>
                  <a:t>c</a:t>
                </a:r>
                <a:r>
                  <a:rPr kumimoji="1" lang="zh-CN" altLang="en-US" dirty="0"/>
                  <a:t>，密钥</a:t>
                </a:r>
                <a:r>
                  <a:rPr kumimoji="1" lang="en-US" altLang="zh-CN" i="1" dirty="0"/>
                  <a:t>k</a:t>
                </a:r>
              </a:p>
              <a:p>
                <a:r>
                  <a:rPr kumimoji="1" lang="zh-CN" altLang="en-US" dirty="0"/>
                  <a:t>加密：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dirty="0"/>
                  <a:t>重复使用，有何不随机现象？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=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zh-CN" altLang="en-US" dirty="0">
                    <a:ea typeface="Cambria Math" panose="02040503050406030204" pitchFamily="18" charset="0"/>
                  </a:rPr>
                  <a:t>根据密文对的异或值，可以推测明文对的异或值</a:t>
                </a:r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zh-CN" alt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明文成对考虑增加了不随机现象的可能形式</a:t>
                </a:r>
                <a:endParaRPr kumimoji="1" lang="en-US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引入差分的目的：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消除密钥的影响，体现差异性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r>
                  <a:rPr kumimoji="1" lang="zh-CN" altLang="en-US" dirty="0"/>
                  <a:t>若加密算法的定义为：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26)</m:t>
                    </m:r>
                  </m:oMath>
                </a14:m>
                <a:r>
                  <a:rPr kumimoji="1" lang="zh-CN" altLang="en-US" dirty="0">
                    <a:ea typeface="Cambria Math" panose="02040503050406030204" pitchFamily="18" charset="0"/>
                  </a:rPr>
                  <a:t>，</a:t>
                </a:r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dirty="0"/>
                  <a:t>重复使用，有何不随机现象？</a:t>
                </a:r>
                <a:endParaRPr kumimoji="1" lang="en-US" altLang="zh-CN" dirty="0"/>
              </a:p>
              <a:p>
                <a:r>
                  <a:rPr lang="zh-CN" altLang="en-US" dirty="0"/>
                  <a:t>一轮加密，两轮加密，三轮加密</a:t>
                </a:r>
                <a:endParaRPr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3741C4-80C3-EF41-ACCE-63D8613C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11036808" cy="4975448"/>
              </a:xfrm>
              <a:blipFill>
                <a:blip r:embed="rId3"/>
                <a:stretch>
                  <a:fillRect l="-718" t="-1591" b="-6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26951-D7C8-5A4A-8933-D980F1D7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7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84DC0-4325-354C-AEDE-9C91BBF1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D5D903-345C-2541-8E10-A7F245298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差分：刻画差异性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不随机现象：以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高</a:t>
                </a:r>
                <a:r>
                  <a:rPr kumimoji="1" lang="zh-CN" altLang="en-US" dirty="0"/>
                  <a:t>概率</a:t>
                </a:r>
                <a:r>
                  <a:rPr kumimoji="1" lang="en-US" altLang="zh-CN" i="1" dirty="0"/>
                  <a:t>p</a:t>
                </a:r>
                <a:r>
                  <a:rPr kumimoji="1" lang="zh-CN" altLang="en-US" dirty="0"/>
                  <a:t>成立的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如何利用不随机现象来判断正确密钥和错误密钥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不随机现象 ⇒ </a:t>
                </a:r>
                <a:r>
                  <a:rPr kumimoji="1" lang="en-US" altLang="zh-CN" i="1" dirty="0"/>
                  <a:t>n</a:t>
                </a:r>
                <a:r>
                  <a:rPr kumimoji="1" lang="en-US" altLang="zh-CN" dirty="0"/>
                  <a:t>-bit</a:t>
                </a:r>
                <a:r>
                  <a:rPr kumimoji="1" lang="zh-CN" altLang="en-US" dirty="0"/>
                  <a:t>的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带概率</a:t>
                </a:r>
                <a:r>
                  <a:rPr kumimoji="1" lang="zh-CN" altLang="en-US" dirty="0"/>
                  <a:t>的方程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猜对，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猜错，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zh-CN" dirty="0"/>
                      <m:t> 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D5D903-345C-2541-8E10-A7F245298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8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EFB35D-E290-A144-90B7-A46DCB9E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6CC686-795B-7D44-A1C0-29718D6BD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758" y="5188889"/>
            <a:ext cx="7976108" cy="889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3FFDDE-5BC8-974E-B7DF-810FD28A978B}"/>
                  </a:ext>
                </a:extLst>
              </p:cNvPr>
              <p:cNvSpPr/>
              <p:nvPr/>
            </p:nvSpPr>
            <p:spPr>
              <a:xfrm>
                <a:off x="3392632" y="5281469"/>
                <a:ext cx="1441713" cy="704604"/>
              </a:xfrm>
              <a:prstGeom prst="rect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67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sz="1867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67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kumimoji="1" lang="zh-CN" altLang="en-US" sz="1867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kumimoji="1" lang="en-US" altLang="zh-CN" sz="1867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𝑢𝑡</m:t>
                        </m:r>
                      </m:sub>
                    </m:sSub>
                  </m:oMath>
                </a14:m>
                <a:endParaRPr kumimoji="1" lang="zh-CN" altLang="en-US" sz="1867" i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3FFDDE-5BC8-974E-B7DF-810FD28A9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632" y="5281469"/>
                <a:ext cx="1441713" cy="704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6FBF4E4-0268-5B44-85BC-0FB0EFB4598C}"/>
              </a:ext>
            </a:extLst>
          </p:cNvPr>
          <p:cNvSpPr/>
          <p:nvPr/>
        </p:nvSpPr>
        <p:spPr>
          <a:xfrm>
            <a:off x="4248862" y="365755"/>
            <a:ext cx="67941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正确的密钥⇒不随机现象出现的概率保持不变</a:t>
            </a:r>
            <a:endParaRPr lang="en-US" altLang="zh-CN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错误的密钥⇒不随机现象出现的概率为随机概率</a:t>
            </a:r>
          </a:p>
        </p:txBody>
      </p:sp>
    </p:spTree>
    <p:extLst>
      <p:ext uri="{BB962C8B-B14F-4D97-AF65-F5344CB8AC3E}">
        <p14:creationId xmlns:p14="http://schemas.microsoft.com/office/powerpoint/2010/main" val="360310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800" dirty="0"/>
                  <a:t>若</a:t>
                </a:r>
                <a:r>
                  <a:rPr lang="en-US" altLang="zh-CN" sz="2800" dirty="0"/>
                  <a:t>X’=1001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X=0011</a:t>
                </a:r>
                <a:r>
                  <a:rPr lang="zh-CN" altLang="en-US" sz="2800" dirty="0"/>
                  <a:t>，则</a:t>
                </a:r>
                <a:r>
                  <a:rPr lang="en-US" altLang="zh-CN" sz="2800" dirty="0"/>
                  <a:t>X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CN" sz="2800" dirty="0"/>
                  <a:t> X</a:t>
                </a:r>
                <a:r>
                  <a:rPr lang="zh-CN" altLang="en-US" sz="2800" dirty="0"/>
                  <a:t>’</a:t>
                </a:r>
                <a:r>
                  <a:rPr lang="en-US" altLang="zh-CN" sz="2800" dirty="0"/>
                  <a:t>=</a:t>
                </a:r>
                <a:r>
                  <a:rPr lang="zh-CN" altLang="en-US" sz="2800" dirty="0">
                    <a:solidFill>
                      <a:srgbClr val="639EF4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639EF4"/>
                    </a:solidFill>
                  </a:rPr>
                  <a:t>[</a:t>
                </a:r>
                <a:r>
                  <a:rPr lang="zh-CN" altLang="en-US" sz="2800" dirty="0">
                    <a:solidFill>
                      <a:srgbClr val="639EF4"/>
                    </a:solidFill>
                  </a:rPr>
                  <a:t>填空</a:t>
                </a:r>
                <a:r>
                  <a:rPr lang="en-US" altLang="zh-CN" sz="2800" dirty="0">
                    <a:solidFill>
                      <a:srgbClr val="639EF4"/>
                    </a:solidFill>
                  </a:rPr>
                  <a:t>1]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X’-X=</a:t>
                </a:r>
                <a:r>
                  <a:rPr lang="zh-CN" altLang="en-US" sz="2800" dirty="0">
                    <a:solidFill>
                      <a:srgbClr val="639EF4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639EF4"/>
                    </a:solidFill>
                  </a:rPr>
                  <a:t>[</a:t>
                </a:r>
                <a:r>
                  <a:rPr lang="zh-CN" altLang="en-US" sz="2800" dirty="0">
                    <a:solidFill>
                      <a:srgbClr val="639EF4"/>
                    </a:solidFill>
                  </a:rPr>
                  <a:t>填空</a:t>
                </a:r>
                <a:r>
                  <a:rPr lang="en-US" altLang="zh-CN" sz="2800" dirty="0">
                    <a:solidFill>
                      <a:srgbClr val="639EF4"/>
                    </a:solidFill>
                  </a:rPr>
                  <a:t>2]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1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8144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1010&quot;]},{&quot;num&quot;:2,&quot;caseSensitive&quot;:false,&quot;fuzzyMatch&quot;:false,&quot;Score&quot;:1.0,&quot;answers&quot;:[&quot;0110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13338</TotalTime>
  <Words>2027</Words>
  <Application>Microsoft Office PowerPoint</Application>
  <PresentationFormat>宽屏</PresentationFormat>
  <Paragraphs>221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Microsoft Yahei</vt:lpstr>
      <vt:lpstr>Arial</vt:lpstr>
      <vt:lpstr>Calibri</vt:lpstr>
      <vt:lpstr>Cambria Math</vt:lpstr>
      <vt:lpstr>Rockwell</vt:lpstr>
      <vt:lpstr>Rockwell Extra Bold</vt:lpstr>
      <vt:lpstr>Times New Roman</vt:lpstr>
      <vt:lpstr>Wingdings</vt:lpstr>
      <vt:lpstr>木活字</vt:lpstr>
      <vt:lpstr>1_木活字</vt:lpstr>
      <vt:lpstr>密码分析学  差分分析</vt:lpstr>
      <vt:lpstr>回顾</vt:lpstr>
      <vt:lpstr>教学目标</vt:lpstr>
      <vt:lpstr>分组密码的一般结构</vt:lpstr>
      <vt:lpstr>差分分析的引入</vt:lpstr>
      <vt:lpstr>差分分析（Differential Cryptanalysis）</vt:lpstr>
      <vt:lpstr>异或加密</vt:lpstr>
      <vt:lpstr>回顾</vt:lpstr>
      <vt:lpstr>PowerPoint 演示文稿</vt:lpstr>
      <vt:lpstr>PowerPoint 演示文稿</vt:lpstr>
      <vt:lpstr>PowerPoint 演示文稿</vt:lpstr>
      <vt:lpstr>教学目标</vt:lpstr>
      <vt:lpstr>三轮加密</vt:lpstr>
      <vt:lpstr>不随机现象——γ轮差分区分器(不严谨)</vt:lpstr>
      <vt:lpstr>差分分析的主要思想</vt:lpstr>
      <vt:lpstr>差分分析的一般步骤</vt:lpstr>
      <vt:lpstr>        发现高概率差分∆_in →┴(   r-round    ) ∆_out</vt:lpstr>
      <vt:lpstr>差分在各部件的传播特性</vt:lpstr>
      <vt:lpstr>小结</vt:lpstr>
      <vt:lpstr>实验一：Enigma的破解</vt:lpstr>
      <vt:lpstr>实验一：教学目标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昕 李</cp:lastModifiedBy>
  <cp:revision>295</cp:revision>
  <dcterms:created xsi:type="dcterms:W3CDTF">2020-06-15T02:07:14Z</dcterms:created>
  <dcterms:modified xsi:type="dcterms:W3CDTF">2023-11-10T08:45:05Z</dcterms:modified>
</cp:coreProperties>
</file>