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00.xml" ContentType="application/vnd.openxmlformats-officedocument.presentationml.tags+xml"/>
  <Override PartName="/ppt/tags/tag310.xml" ContentType="application/vnd.openxmlformats-officedocument.presentationml.tags+xml"/>
  <Override PartName="/ppt/tags/tag320.xml" ContentType="application/vnd.openxmlformats-officedocument.presentationml.tags+xml"/>
  <Override PartName="/ppt/tags/tag1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31"/>
  </p:notesMasterIdLst>
  <p:sldIdLst>
    <p:sldId id="365" r:id="rId3"/>
    <p:sldId id="588" r:id="rId4"/>
    <p:sldId id="619" r:id="rId5"/>
    <p:sldId id="578" r:id="rId6"/>
    <p:sldId id="620" r:id="rId7"/>
    <p:sldId id="599" r:id="rId8"/>
    <p:sldId id="618" r:id="rId9"/>
    <p:sldId id="589" r:id="rId10"/>
    <p:sldId id="579" r:id="rId11"/>
    <p:sldId id="583" r:id="rId12"/>
    <p:sldId id="621" r:id="rId13"/>
    <p:sldId id="592" r:id="rId14"/>
    <p:sldId id="584" r:id="rId15"/>
    <p:sldId id="622" r:id="rId16"/>
    <p:sldId id="624" r:id="rId17"/>
    <p:sldId id="628" r:id="rId18"/>
    <p:sldId id="585" r:id="rId19"/>
    <p:sldId id="586" r:id="rId20"/>
    <p:sldId id="630" r:id="rId21"/>
    <p:sldId id="561" r:id="rId22"/>
    <p:sldId id="571" r:id="rId23"/>
    <p:sldId id="572" r:id="rId24"/>
    <p:sldId id="631" r:id="rId25"/>
    <p:sldId id="590" r:id="rId26"/>
    <p:sldId id="563" r:id="rId27"/>
    <p:sldId id="597" r:id="rId28"/>
    <p:sldId id="598" r:id="rId29"/>
    <p:sldId id="57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9431"/>
  </p:normalViewPr>
  <p:slideViewPr>
    <p:cSldViewPr snapToGrid="0" snapToObjects="1">
      <p:cViewPr varScale="1">
        <p:scale>
          <a:sx n="72" d="100"/>
          <a:sy n="72" d="100"/>
        </p:scale>
        <p:origin x="152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7F18B-6914-A840-BEFA-17282A7DAAD1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</dgm:pt>
    <dgm:pt modelId="{D0DCD608-6FB5-4649-B7F9-0AF4B634FF1D}">
      <dgm:prSet custT="1"/>
      <dgm:spPr/>
      <dgm:t>
        <a:bodyPr/>
        <a:lstStyle/>
        <a:p>
          <a:r>
            <a:rPr lang="en-US" altLang="zh-CN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CipherFour</a:t>
          </a:r>
          <a:r>
            <a: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算法的差分区分器</a:t>
          </a:r>
        </a:p>
      </dgm:t>
    </dgm:pt>
    <dgm:pt modelId="{0B8A9F10-2701-C14B-B244-02059AB76B79}" type="parTrans" cxnId="{43E40A0D-144F-6642-9190-DE35C42646A8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565349-214B-0E4A-9E3C-62C5BB8366C5}" type="sibTrans" cxnId="{43E40A0D-144F-6642-9190-DE35C42646A8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F5D19D-C9F0-7A45-B993-0C9925009BA9}">
      <dgm:prSet phldrT="[文本]" custT="1"/>
      <dgm:spPr/>
      <dgm:t>
        <a:bodyPr/>
        <a:lstStyle/>
        <a:p>
          <a:r>
            <a: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轮差分特征</a:t>
          </a:r>
        </a:p>
      </dgm:t>
    </dgm:pt>
    <dgm:pt modelId="{5F711A15-F0CE-8E4D-B4F5-F21B8FFAB436}" type="parTrans" cxnId="{F204A09D-DBB7-BF49-8473-06D7A4DA5786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3C3368-412B-EB43-8770-82F2B554F987}" type="sibTrans" cxnId="{F204A09D-DBB7-BF49-8473-06D7A4DA5786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58F30D-A145-2B43-A5F9-681F3285CE7B}">
      <dgm:prSet custT="1"/>
      <dgm:spPr/>
      <dgm:t>
        <a:bodyPr/>
        <a:lstStyle/>
        <a:p>
          <a:r>
            <a: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轮差分特征</a:t>
          </a:r>
        </a:p>
      </dgm:t>
    </dgm:pt>
    <dgm:pt modelId="{04DBEE40-029B-D342-8D4B-2055B4E57152}" type="parTrans" cxnId="{BE151CDD-CF96-2A45-8F36-CDC41F2F8FCE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226021-488F-154C-AA85-EEB2899EEA43}" type="sibTrans" cxnId="{BE151CDD-CF96-2A45-8F36-CDC41F2F8FCE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DE46FC-1279-4284-A7D9-EB56F10A635D}">
      <dgm:prSet phldrT="[文本]" custT="1"/>
      <dgm:spPr/>
      <dgm:t>
        <a:bodyPr/>
        <a:lstStyle/>
        <a:p>
          <a:r>
            <a: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轮差分特征</a:t>
          </a:r>
        </a:p>
      </dgm:t>
    </dgm:pt>
    <dgm:pt modelId="{4387BB11-C33A-4C2B-849E-973DBC92BE81}" type="parTrans" cxnId="{FBDB68B1-14EB-419C-9FBC-454740471DBD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A14DD5-15B5-4C99-923E-3502BACAAF2D}" type="sibTrans" cxnId="{FBDB68B1-14EB-419C-9FBC-454740471DBD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B55108-28C2-422F-86C6-289C3384D312}">
      <dgm:prSet custT="1"/>
      <dgm:spPr/>
      <dgm:t>
        <a:bodyPr/>
        <a:lstStyle/>
        <a:p>
          <a:r>
            <a: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轮差分</a:t>
          </a:r>
        </a:p>
      </dgm:t>
    </dgm:pt>
    <dgm:pt modelId="{F8F652CD-9B64-4D6F-88B9-875A144C434A}" type="parTrans" cxnId="{419C6DC4-3486-485A-BB40-31CA80769A86}">
      <dgm:prSet/>
      <dgm:spPr/>
      <dgm:t>
        <a:bodyPr/>
        <a:lstStyle/>
        <a:p>
          <a:endParaRPr lang="zh-CN" altLang="en-US"/>
        </a:p>
      </dgm:t>
    </dgm:pt>
    <dgm:pt modelId="{6DE028CF-447B-457F-9F3C-E934C0B435F0}" type="sibTrans" cxnId="{419C6DC4-3486-485A-BB40-31CA80769A86}">
      <dgm:prSet/>
      <dgm:spPr/>
      <dgm:t>
        <a:bodyPr/>
        <a:lstStyle/>
        <a:p>
          <a:endParaRPr lang="zh-CN" altLang="en-US"/>
        </a:p>
      </dgm:t>
    </dgm:pt>
    <dgm:pt modelId="{A4566D01-0FC9-6F4F-8123-F4D3D3C0FFF2}" type="pres">
      <dgm:prSet presAssocID="{EAA7F18B-6914-A840-BEFA-17282A7DAAD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D799572-98C1-BB4D-ACAF-84634838435C}" type="pres">
      <dgm:prSet presAssocID="{D0DCD608-6FB5-4649-B7F9-0AF4B634FF1D}" presName="centerShape" presStyleLbl="node0" presStyleIdx="0" presStyleCnt="1" custScaleX="118079"/>
      <dgm:spPr/>
    </dgm:pt>
    <dgm:pt modelId="{0F78DE0E-4CE1-E849-BC0E-4BCB047E6FF4}" type="pres">
      <dgm:prSet presAssocID="{35F5D19D-C9F0-7A45-B993-0C9925009BA9}" presName="node" presStyleLbl="node1" presStyleIdx="0" presStyleCnt="4" custScaleX="118869">
        <dgm:presLayoutVars>
          <dgm:bulletEnabled val="1"/>
        </dgm:presLayoutVars>
      </dgm:prSet>
      <dgm:spPr/>
    </dgm:pt>
    <dgm:pt modelId="{E6C4BCCF-04C4-D249-97BE-0AD85255DA04}" type="pres">
      <dgm:prSet presAssocID="{35F5D19D-C9F0-7A45-B993-0C9925009BA9}" presName="dummy" presStyleCnt="0"/>
      <dgm:spPr/>
    </dgm:pt>
    <dgm:pt modelId="{F255E18C-9D4C-C14A-9C26-6788C9394780}" type="pres">
      <dgm:prSet presAssocID="{DC3C3368-412B-EB43-8770-82F2B554F987}" presName="sibTrans" presStyleLbl="sibTrans2D1" presStyleIdx="0" presStyleCnt="4"/>
      <dgm:spPr/>
    </dgm:pt>
    <dgm:pt modelId="{283FF151-3508-4E7C-B23C-C1903AC7D72E}" type="pres">
      <dgm:prSet presAssocID="{FDDE46FC-1279-4284-A7D9-EB56F10A635D}" presName="node" presStyleLbl="node1" presStyleIdx="1" presStyleCnt="4" custScaleX="113248">
        <dgm:presLayoutVars>
          <dgm:bulletEnabled val="1"/>
        </dgm:presLayoutVars>
      </dgm:prSet>
      <dgm:spPr/>
    </dgm:pt>
    <dgm:pt modelId="{A939A91A-C6DC-4885-B413-DC879B7EF582}" type="pres">
      <dgm:prSet presAssocID="{FDDE46FC-1279-4284-A7D9-EB56F10A635D}" presName="dummy" presStyleCnt="0"/>
      <dgm:spPr/>
    </dgm:pt>
    <dgm:pt modelId="{D512BC4C-2A29-4401-8288-EF975CA55DAE}" type="pres">
      <dgm:prSet presAssocID="{D6A14DD5-15B5-4C99-923E-3502BACAAF2D}" presName="sibTrans" presStyleLbl="sibTrans2D1" presStyleIdx="1" presStyleCnt="4"/>
      <dgm:spPr/>
    </dgm:pt>
    <dgm:pt modelId="{F883E181-D876-4849-9B19-2F49641DF739}" type="pres">
      <dgm:prSet presAssocID="{7558F30D-A145-2B43-A5F9-681F3285CE7B}" presName="node" presStyleLbl="node1" presStyleIdx="2" presStyleCnt="4" custScaleX="114550">
        <dgm:presLayoutVars>
          <dgm:bulletEnabled val="1"/>
        </dgm:presLayoutVars>
      </dgm:prSet>
      <dgm:spPr/>
    </dgm:pt>
    <dgm:pt modelId="{3B5DBF3C-B383-7740-85C4-96EBA2A87110}" type="pres">
      <dgm:prSet presAssocID="{7558F30D-A145-2B43-A5F9-681F3285CE7B}" presName="dummy" presStyleCnt="0"/>
      <dgm:spPr/>
    </dgm:pt>
    <dgm:pt modelId="{17E4EA56-DF26-4A4A-BAD6-811153B3B1B9}" type="pres">
      <dgm:prSet presAssocID="{69226021-488F-154C-AA85-EEB2899EEA43}" presName="sibTrans" presStyleLbl="sibTrans2D1" presStyleIdx="2" presStyleCnt="4"/>
      <dgm:spPr/>
    </dgm:pt>
    <dgm:pt modelId="{18F54DB7-7F2B-435F-90AE-E06253D6A7D3}" type="pres">
      <dgm:prSet presAssocID="{FBB55108-28C2-422F-86C6-289C3384D312}" presName="node" presStyleLbl="node1" presStyleIdx="3" presStyleCnt="4" custScaleX="130792">
        <dgm:presLayoutVars>
          <dgm:bulletEnabled val="1"/>
        </dgm:presLayoutVars>
      </dgm:prSet>
      <dgm:spPr/>
    </dgm:pt>
    <dgm:pt modelId="{4DA06A37-F7E6-442B-AAFB-185AAA92FC32}" type="pres">
      <dgm:prSet presAssocID="{FBB55108-28C2-422F-86C6-289C3384D312}" presName="dummy" presStyleCnt="0"/>
      <dgm:spPr/>
    </dgm:pt>
    <dgm:pt modelId="{1A784C9E-2E38-4624-887F-DC01F199CD4D}" type="pres">
      <dgm:prSet presAssocID="{6DE028CF-447B-457F-9F3C-E934C0B435F0}" presName="sibTrans" presStyleLbl="sibTrans2D1" presStyleIdx="3" presStyleCnt="4"/>
      <dgm:spPr/>
    </dgm:pt>
  </dgm:ptLst>
  <dgm:cxnLst>
    <dgm:cxn modelId="{43E40A0D-144F-6642-9190-DE35C42646A8}" srcId="{EAA7F18B-6914-A840-BEFA-17282A7DAAD1}" destId="{D0DCD608-6FB5-4649-B7F9-0AF4B634FF1D}" srcOrd="0" destOrd="0" parTransId="{0B8A9F10-2701-C14B-B244-02059AB76B79}" sibTransId="{A8565349-214B-0E4A-9E3C-62C5BB8366C5}"/>
    <dgm:cxn modelId="{BB374530-DDD3-0D4D-8005-A5DD3A201EA7}" type="presOf" srcId="{EAA7F18B-6914-A840-BEFA-17282A7DAAD1}" destId="{A4566D01-0FC9-6F4F-8123-F4D3D3C0FFF2}" srcOrd="0" destOrd="0" presId="urn:microsoft.com/office/officeart/2005/8/layout/radial6"/>
    <dgm:cxn modelId="{E5CA415E-5379-41BB-9B20-8AE281E7133F}" type="presOf" srcId="{FDDE46FC-1279-4284-A7D9-EB56F10A635D}" destId="{283FF151-3508-4E7C-B23C-C1903AC7D72E}" srcOrd="0" destOrd="0" presId="urn:microsoft.com/office/officeart/2005/8/layout/radial6"/>
    <dgm:cxn modelId="{71F67C6D-8B39-4B37-A027-27AFF45687D7}" type="presOf" srcId="{6DE028CF-447B-457F-9F3C-E934C0B435F0}" destId="{1A784C9E-2E38-4624-887F-DC01F199CD4D}" srcOrd="0" destOrd="0" presId="urn:microsoft.com/office/officeart/2005/8/layout/radial6"/>
    <dgm:cxn modelId="{4AC1A757-0191-C449-AB0C-FB4B1E30F27A}" type="presOf" srcId="{69226021-488F-154C-AA85-EEB2899EEA43}" destId="{17E4EA56-DF26-4A4A-BAD6-811153B3B1B9}" srcOrd="0" destOrd="0" presId="urn:microsoft.com/office/officeart/2005/8/layout/radial6"/>
    <dgm:cxn modelId="{8A4BD48A-60EA-4B7A-B01A-E8E921BBB9FC}" type="presOf" srcId="{FBB55108-28C2-422F-86C6-289C3384D312}" destId="{18F54DB7-7F2B-435F-90AE-E06253D6A7D3}" srcOrd="0" destOrd="0" presId="urn:microsoft.com/office/officeart/2005/8/layout/radial6"/>
    <dgm:cxn modelId="{F204A09D-DBB7-BF49-8473-06D7A4DA5786}" srcId="{D0DCD608-6FB5-4649-B7F9-0AF4B634FF1D}" destId="{35F5D19D-C9F0-7A45-B993-0C9925009BA9}" srcOrd="0" destOrd="0" parTransId="{5F711A15-F0CE-8E4D-B4F5-F21B8FFAB436}" sibTransId="{DC3C3368-412B-EB43-8770-82F2B554F987}"/>
    <dgm:cxn modelId="{FBDB68B1-14EB-419C-9FBC-454740471DBD}" srcId="{D0DCD608-6FB5-4649-B7F9-0AF4B634FF1D}" destId="{FDDE46FC-1279-4284-A7D9-EB56F10A635D}" srcOrd="1" destOrd="0" parTransId="{4387BB11-C33A-4C2B-849E-973DBC92BE81}" sibTransId="{D6A14DD5-15B5-4C99-923E-3502BACAAF2D}"/>
    <dgm:cxn modelId="{B46370B6-BCD6-F14F-B9DF-C1BCF8B200B6}" type="presOf" srcId="{D0DCD608-6FB5-4649-B7F9-0AF4B634FF1D}" destId="{6D799572-98C1-BB4D-ACAF-84634838435C}" srcOrd="0" destOrd="0" presId="urn:microsoft.com/office/officeart/2005/8/layout/radial6"/>
    <dgm:cxn modelId="{419C6DC4-3486-485A-BB40-31CA80769A86}" srcId="{D0DCD608-6FB5-4649-B7F9-0AF4B634FF1D}" destId="{FBB55108-28C2-422F-86C6-289C3384D312}" srcOrd="3" destOrd="0" parTransId="{F8F652CD-9B64-4D6F-88B9-875A144C434A}" sibTransId="{6DE028CF-447B-457F-9F3C-E934C0B435F0}"/>
    <dgm:cxn modelId="{4E5781D0-57C2-134E-9F29-F85135E1E80B}" type="presOf" srcId="{7558F30D-A145-2B43-A5F9-681F3285CE7B}" destId="{F883E181-D876-4849-9B19-2F49641DF739}" srcOrd="0" destOrd="0" presId="urn:microsoft.com/office/officeart/2005/8/layout/radial6"/>
    <dgm:cxn modelId="{BE151CDD-CF96-2A45-8F36-CDC41F2F8FCE}" srcId="{D0DCD608-6FB5-4649-B7F9-0AF4B634FF1D}" destId="{7558F30D-A145-2B43-A5F9-681F3285CE7B}" srcOrd="2" destOrd="0" parTransId="{04DBEE40-029B-D342-8D4B-2055B4E57152}" sibTransId="{69226021-488F-154C-AA85-EEB2899EEA43}"/>
    <dgm:cxn modelId="{089C94DD-3A23-3C40-9562-E9F39F99FCED}" type="presOf" srcId="{35F5D19D-C9F0-7A45-B993-0C9925009BA9}" destId="{0F78DE0E-4CE1-E849-BC0E-4BCB047E6FF4}" srcOrd="0" destOrd="0" presId="urn:microsoft.com/office/officeart/2005/8/layout/radial6"/>
    <dgm:cxn modelId="{46838BE5-744B-4E47-943F-EA05EDD0BB49}" type="presOf" srcId="{D6A14DD5-15B5-4C99-923E-3502BACAAF2D}" destId="{D512BC4C-2A29-4401-8288-EF975CA55DAE}" srcOrd="0" destOrd="0" presId="urn:microsoft.com/office/officeart/2005/8/layout/radial6"/>
    <dgm:cxn modelId="{41C5C8F3-CF33-E44E-9056-28338C7D945C}" type="presOf" srcId="{DC3C3368-412B-EB43-8770-82F2B554F987}" destId="{F255E18C-9D4C-C14A-9C26-6788C9394780}" srcOrd="0" destOrd="0" presId="urn:microsoft.com/office/officeart/2005/8/layout/radial6"/>
    <dgm:cxn modelId="{0F7E6A56-BF25-0B46-9687-717A309E7F0F}" type="presParOf" srcId="{A4566D01-0FC9-6F4F-8123-F4D3D3C0FFF2}" destId="{6D799572-98C1-BB4D-ACAF-84634838435C}" srcOrd="0" destOrd="0" presId="urn:microsoft.com/office/officeart/2005/8/layout/radial6"/>
    <dgm:cxn modelId="{96AD5BB5-F4F3-D141-A306-81C032F06B0B}" type="presParOf" srcId="{A4566D01-0FC9-6F4F-8123-F4D3D3C0FFF2}" destId="{0F78DE0E-4CE1-E849-BC0E-4BCB047E6FF4}" srcOrd="1" destOrd="0" presId="urn:microsoft.com/office/officeart/2005/8/layout/radial6"/>
    <dgm:cxn modelId="{D9AD12F7-4736-B34C-9712-93EFD41370AE}" type="presParOf" srcId="{A4566D01-0FC9-6F4F-8123-F4D3D3C0FFF2}" destId="{E6C4BCCF-04C4-D249-97BE-0AD85255DA04}" srcOrd="2" destOrd="0" presId="urn:microsoft.com/office/officeart/2005/8/layout/radial6"/>
    <dgm:cxn modelId="{34AACBF8-743F-2C4D-BA29-0C7314A036C0}" type="presParOf" srcId="{A4566D01-0FC9-6F4F-8123-F4D3D3C0FFF2}" destId="{F255E18C-9D4C-C14A-9C26-6788C9394780}" srcOrd="3" destOrd="0" presId="urn:microsoft.com/office/officeart/2005/8/layout/radial6"/>
    <dgm:cxn modelId="{E4B1F3C9-2042-4106-AD8C-97836F887EC1}" type="presParOf" srcId="{A4566D01-0FC9-6F4F-8123-F4D3D3C0FFF2}" destId="{283FF151-3508-4E7C-B23C-C1903AC7D72E}" srcOrd="4" destOrd="0" presId="urn:microsoft.com/office/officeart/2005/8/layout/radial6"/>
    <dgm:cxn modelId="{CCA176F3-90DC-4103-9DC3-F3EF73091A67}" type="presParOf" srcId="{A4566D01-0FC9-6F4F-8123-F4D3D3C0FFF2}" destId="{A939A91A-C6DC-4885-B413-DC879B7EF582}" srcOrd="5" destOrd="0" presId="urn:microsoft.com/office/officeart/2005/8/layout/radial6"/>
    <dgm:cxn modelId="{05A90763-0102-4C4D-B3D9-FD1B578783C2}" type="presParOf" srcId="{A4566D01-0FC9-6F4F-8123-F4D3D3C0FFF2}" destId="{D512BC4C-2A29-4401-8288-EF975CA55DAE}" srcOrd="6" destOrd="0" presId="urn:microsoft.com/office/officeart/2005/8/layout/radial6"/>
    <dgm:cxn modelId="{CECFB2B8-24DB-4843-828B-649BA2615456}" type="presParOf" srcId="{A4566D01-0FC9-6F4F-8123-F4D3D3C0FFF2}" destId="{F883E181-D876-4849-9B19-2F49641DF739}" srcOrd="7" destOrd="0" presId="urn:microsoft.com/office/officeart/2005/8/layout/radial6"/>
    <dgm:cxn modelId="{48E26DB5-59A7-E442-9507-FB54F399BD67}" type="presParOf" srcId="{A4566D01-0FC9-6F4F-8123-F4D3D3C0FFF2}" destId="{3B5DBF3C-B383-7740-85C4-96EBA2A87110}" srcOrd="8" destOrd="0" presId="urn:microsoft.com/office/officeart/2005/8/layout/radial6"/>
    <dgm:cxn modelId="{7FB0C3E0-70F7-3447-AEA4-DEB1E3431197}" type="presParOf" srcId="{A4566D01-0FC9-6F4F-8123-F4D3D3C0FFF2}" destId="{17E4EA56-DF26-4A4A-BAD6-811153B3B1B9}" srcOrd="9" destOrd="0" presId="urn:microsoft.com/office/officeart/2005/8/layout/radial6"/>
    <dgm:cxn modelId="{86B87E3F-2C50-40ED-8F4B-2AE48084E899}" type="presParOf" srcId="{A4566D01-0FC9-6F4F-8123-F4D3D3C0FFF2}" destId="{18F54DB7-7F2B-435F-90AE-E06253D6A7D3}" srcOrd="10" destOrd="0" presId="urn:microsoft.com/office/officeart/2005/8/layout/radial6"/>
    <dgm:cxn modelId="{7C778178-4A27-4465-A0C6-F5CB0AFE1C59}" type="presParOf" srcId="{A4566D01-0FC9-6F4F-8123-F4D3D3C0FFF2}" destId="{4DA06A37-F7E6-442B-AAFB-185AAA92FC32}" srcOrd="11" destOrd="0" presId="urn:microsoft.com/office/officeart/2005/8/layout/radial6"/>
    <dgm:cxn modelId="{E4E224AD-2E64-40A6-9C38-0BDF449AEFF7}" type="presParOf" srcId="{A4566D01-0FC9-6F4F-8123-F4D3D3C0FFF2}" destId="{1A784C9E-2E38-4624-887F-DC01F199CD4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F2821C-150E-5642-B1FE-93EA2D06466C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4810FB-79F4-4C4C-9446-7362B016FE39}">
      <dgm:prSet phldrT="[文本]" custT="1"/>
      <dgm:spPr/>
      <dgm:t>
        <a:bodyPr/>
        <a:lstStyle/>
        <a:p>
          <a:r>
            <a:rPr lang="zh-CN" altLang="en-US" sz="2800" dirty="0"/>
            <a:t>掌 握</a:t>
          </a:r>
        </a:p>
      </dgm:t>
    </dgm:pt>
    <dgm:pt modelId="{1B700877-4E3E-994D-B2FD-4D2CE5C2A08B}" type="parTrans" cxnId="{09AE0B2A-578C-1D45-A357-F8FF375E1C65}">
      <dgm:prSet/>
      <dgm:spPr/>
      <dgm:t>
        <a:bodyPr/>
        <a:lstStyle/>
        <a:p>
          <a:endParaRPr lang="zh-CN" altLang="en-US"/>
        </a:p>
      </dgm:t>
    </dgm:pt>
    <dgm:pt modelId="{8E1A1220-00B6-D24F-B6D1-3F04FF079176}" type="sibTrans" cxnId="{09AE0B2A-578C-1D45-A357-F8FF375E1C65}">
      <dgm:prSet/>
      <dgm:spPr/>
      <dgm:t>
        <a:bodyPr/>
        <a:lstStyle/>
        <a:p>
          <a:endParaRPr lang="zh-CN" altLang="en-US"/>
        </a:p>
      </dgm:t>
    </dgm:pt>
    <dgm:pt modelId="{DFB88136-7FBD-2840-9E53-EF399E10E0B4}">
      <dgm:prSet phldrT="[文本]" custT="1"/>
      <dgm:spPr/>
      <dgm:t>
        <a:bodyPr/>
        <a:lstStyle/>
        <a:p>
          <a:r>
            <a:rPr lang="zh-CN" altLang="en-US" sz="2400" dirty="0"/>
            <a:t>多轮差分特征的构造</a:t>
          </a:r>
        </a:p>
      </dgm:t>
    </dgm:pt>
    <dgm:pt modelId="{BF9FAF33-07DD-F148-8596-DA5126D501EC}" type="parTrans" cxnId="{5930F234-D68F-784C-A57A-41FC3E920557}">
      <dgm:prSet/>
      <dgm:spPr/>
      <dgm:t>
        <a:bodyPr/>
        <a:lstStyle/>
        <a:p>
          <a:endParaRPr lang="zh-CN" altLang="en-US"/>
        </a:p>
      </dgm:t>
    </dgm:pt>
    <dgm:pt modelId="{487BF1AC-02D1-914F-BA74-D105EA5C5476}" type="sibTrans" cxnId="{5930F234-D68F-784C-A57A-41FC3E920557}">
      <dgm:prSet/>
      <dgm:spPr/>
      <dgm:t>
        <a:bodyPr/>
        <a:lstStyle/>
        <a:p>
          <a:endParaRPr lang="zh-CN" altLang="en-US"/>
        </a:p>
      </dgm:t>
    </dgm:pt>
    <dgm:pt modelId="{97852E4F-946C-2E43-AF47-94983D47829C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E8D6D42C-CE66-8F41-BD6A-1CF8DFFE3635}" type="parTrans" cxnId="{15DD1009-2F1E-C745-A1B1-5E93D9FFB29C}">
      <dgm:prSet/>
      <dgm:spPr/>
      <dgm:t>
        <a:bodyPr/>
        <a:lstStyle/>
        <a:p>
          <a:endParaRPr lang="zh-CN" altLang="en-US"/>
        </a:p>
      </dgm:t>
    </dgm:pt>
    <dgm:pt modelId="{D6FB8109-037A-4A47-AFEA-342F10B4F345}" type="sibTrans" cxnId="{15DD1009-2F1E-C745-A1B1-5E93D9FFB29C}">
      <dgm:prSet/>
      <dgm:spPr/>
      <dgm:t>
        <a:bodyPr/>
        <a:lstStyle/>
        <a:p>
          <a:endParaRPr lang="zh-CN" altLang="en-US"/>
        </a:p>
      </dgm:t>
    </dgm:pt>
    <dgm:pt modelId="{19D5E53B-F809-314F-A556-75953C7E5E27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E7EED8A5-0352-B14C-B1D8-BC0D707268EC}" type="parTrans" cxnId="{7F4B3605-033B-0443-AADD-6539BD643362}">
      <dgm:prSet/>
      <dgm:spPr/>
      <dgm:t>
        <a:bodyPr/>
        <a:lstStyle/>
        <a:p>
          <a:endParaRPr lang="zh-CN" altLang="en-US"/>
        </a:p>
      </dgm:t>
    </dgm:pt>
    <dgm:pt modelId="{57E6C36D-3C76-9C4F-AAE1-C719F2D4ABFD}" type="sibTrans" cxnId="{7F4B3605-033B-0443-AADD-6539BD643362}">
      <dgm:prSet/>
      <dgm:spPr/>
      <dgm:t>
        <a:bodyPr/>
        <a:lstStyle/>
        <a:p>
          <a:endParaRPr lang="zh-CN" altLang="en-US"/>
        </a:p>
      </dgm:t>
    </dgm:pt>
    <dgm:pt modelId="{E94FEA77-AF69-CD41-9D4E-3603DCBD28EE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5BE92B4A-0F00-994F-BA3E-8756C44198D8}" type="sibTrans" cxnId="{ECCE8608-3FCF-3B47-B5BD-A3120AC9FD24}">
      <dgm:prSet/>
      <dgm:spPr/>
      <dgm:t>
        <a:bodyPr/>
        <a:lstStyle/>
        <a:p>
          <a:endParaRPr lang="zh-CN" altLang="en-US"/>
        </a:p>
      </dgm:t>
    </dgm:pt>
    <dgm:pt modelId="{A8C87C0D-E6D6-B648-A6CA-7991CD06F9DC}" type="parTrans" cxnId="{ECCE8608-3FCF-3B47-B5BD-A3120AC9FD24}">
      <dgm:prSet/>
      <dgm:spPr/>
      <dgm:t>
        <a:bodyPr/>
        <a:lstStyle/>
        <a:p>
          <a:endParaRPr lang="zh-CN" altLang="en-US"/>
        </a:p>
      </dgm:t>
    </dgm:pt>
    <dgm:pt modelId="{593629B0-DF78-4C2A-93A2-78B2CEA3A877}">
      <dgm:prSet phldrT="[文本]" custT="1"/>
      <dgm:spPr/>
      <dgm:t>
        <a:bodyPr/>
        <a:lstStyle/>
        <a:p>
          <a:r>
            <a:rPr lang="zh-CN" altLang="en-US" sz="2400" dirty="0"/>
            <a:t>差分和差分特征的关系</a:t>
          </a:r>
        </a:p>
      </dgm:t>
    </dgm:pt>
    <dgm:pt modelId="{CAE6C5C0-DFDD-4FAA-BEC4-62AF9A97E6AB}" type="parTrans" cxnId="{19864BD3-7FE5-4064-AACD-6D494FEC2EE9}">
      <dgm:prSet/>
      <dgm:spPr/>
      <dgm:t>
        <a:bodyPr/>
        <a:lstStyle/>
        <a:p>
          <a:endParaRPr lang="zh-CN" altLang="en-US"/>
        </a:p>
      </dgm:t>
    </dgm:pt>
    <dgm:pt modelId="{D552A126-1338-45B3-A5F9-37BC9DF6EC83}" type="sibTrans" cxnId="{19864BD3-7FE5-4064-AACD-6D494FEC2EE9}">
      <dgm:prSet/>
      <dgm:spPr/>
      <dgm:t>
        <a:bodyPr/>
        <a:lstStyle/>
        <a:p>
          <a:endParaRPr lang="zh-CN" altLang="en-US"/>
        </a:p>
      </dgm:t>
    </dgm:pt>
    <dgm:pt modelId="{4AE3DD44-4C96-402C-8370-E24C564BB5FE}">
      <dgm:prSet phldrT="[文本]" custT="1"/>
      <dgm:spPr/>
      <dgm:t>
        <a:bodyPr/>
        <a:lstStyle/>
        <a:p>
          <a:r>
            <a:rPr lang="zh-CN" altLang="en-US" sz="2400" dirty="0"/>
            <a:t>最优差分特征</a:t>
          </a:r>
        </a:p>
      </dgm:t>
    </dgm:pt>
    <dgm:pt modelId="{D2DA81E6-BDBC-4191-B803-2C33E007E0F9}" type="parTrans" cxnId="{1AB5650A-07D9-42D7-B1A1-B45965214C47}">
      <dgm:prSet/>
      <dgm:spPr/>
      <dgm:t>
        <a:bodyPr/>
        <a:lstStyle/>
        <a:p>
          <a:endParaRPr lang="zh-CN" altLang="en-US"/>
        </a:p>
      </dgm:t>
    </dgm:pt>
    <dgm:pt modelId="{F470C261-7C82-4D26-8C50-B8AA8CCB7ED5}" type="sibTrans" cxnId="{1AB5650A-07D9-42D7-B1A1-B45965214C47}">
      <dgm:prSet/>
      <dgm:spPr/>
      <dgm:t>
        <a:bodyPr/>
        <a:lstStyle/>
        <a:p>
          <a:endParaRPr lang="zh-CN" altLang="en-US"/>
        </a:p>
      </dgm:t>
    </dgm:pt>
    <dgm:pt modelId="{C9C92272-6B1C-5447-A428-62DD20C9BDBA}" type="pres">
      <dgm:prSet presAssocID="{E4F2821C-150E-5642-B1FE-93EA2D06466C}" presName="Name0" presStyleCnt="0">
        <dgm:presLayoutVars>
          <dgm:dir/>
          <dgm:animLvl val="lvl"/>
          <dgm:resizeHandles val="exact"/>
        </dgm:presLayoutVars>
      </dgm:prSet>
      <dgm:spPr/>
    </dgm:pt>
    <dgm:pt modelId="{3A78AB71-F638-F445-8589-EFA2B9EE6C27}" type="pres">
      <dgm:prSet presAssocID="{7F4810FB-79F4-4C4C-9446-7362B016FE39}" presName="composite" presStyleCnt="0"/>
      <dgm:spPr/>
    </dgm:pt>
    <dgm:pt modelId="{C74FBA33-7F22-6840-8C92-12D20311E87E}" type="pres">
      <dgm:prSet presAssocID="{7F4810FB-79F4-4C4C-9446-7362B016FE39}" presName="parTx" presStyleLbl="alignNode1" presStyleIdx="0" presStyleCnt="1" custScaleX="100000" custScaleY="100000" custLinFactNeighborX="2849" custLinFactNeighborY="-5392">
        <dgm:presLayoutVars>
          <dgm:chMax val="0"/>
          <dgm:chPref val="0"/>
          <dgm:bulletEnabled val="1"/>
        </dgm:presLayoutVars>
      </dgm:prSet>
      <dgm:spPr/>
    </dgm:pt>
    <dgm:pt modelId="{BB6DCB3F-EE79-1742-B846-8F289FC7E4FC}" type="pres">
      <dgm:prSet presAssocID="{7F4810FB-79F4-4C4C-9446-7362B016FE39}" presName="desTx" presStyleLbl="alignAccFollowNode1" presStyleIdx="0" presStyleCnt="1" custScaleY="100000" custLinFactNeighborX="-558" custLinFactNeighborY="-8541">
        <dgm:presLayoutVars>
          <dgm:bulletEnabled val="1"/>
        </dgm:presLayoutVars>
      </dgm:prSet>
      <dgm:spPr/>
    </dgm:pt>
  </dgm:ptLst>
  <dgm:cxnLst>
    <dgm:cxn modelId="{7F4B3605-033B-0443-AADD-6539BD643362}" srcId="{7F4810FB-79F4-4C4C-9446-7362B016FE39}" destId="{19D5E53B-F809-314F-A556-75953C7E5E27}" srcOrd="4" destOrd="0" parTransId="{E7EED8A5-0352-B14C-B1D8-BC0D707268EC}" sibTransId="{57E6C36D-3C76-9C4F-AAE1-C719F2D4ABFD}"/>
    <dgm:cxn modelId="{ECCE8608-3FCF-3B47-B5BD-A3120AC9FD24}" srcId="{7F4810FB-79F4-4C4C-9446-7362B016FE39}" destId="{E94FEA77-AF69-CD41-9D4E-3603DCBD28EE}" srcOrd="5" destOrd="0" parTransId="{A8C87C0D-E6D6-B648-A6CA-7991CD06F9DC}" sibTransId="{5BE92B4A-0F00-994F-BA3E-8756C44198D8}"/>
    <dgm:cxn modelId="{15DD1009-2F1E-C745-A1B1-5E93D9FFB29C}" srcId="{7F4810FB-79F4-4C4C-9446-7362B016FE39}" destId="{97852E4F-946C-2E43-AF47-94983D47829C}" srcOrd="0" destOrd="0" parTransId="{E8D6D42C-CE66-8F41-BD6A-1CF8DFFE3635}" sibTransId="{D6FB8109-037A-4A47-AFEA-342F10B4F345}"/>
    <dgm:cxn modelId="{1AB5650A-07D9-42D7-B1A1-B45965214C47}" srcId="{7F4810FB-79F4-4C4C-9446-7362B016FE39}" destId="{4AE3DD44-4C96-402C-8370-E24C564BB5FE}" srcOrd="2" destOrd="0" parTransId="{D2DA81E6-BDBC-4191-B803-2C33E007E0F9}" sibTransId="{F470C261-7C82-4D26-8C50-B8AA8CCB7ED5}"/>
    <dgm:cxn modelId="{09AE0B2A-578C-1D45-A357-F8FF375E1C65}" srcId="{E4F2821C-150E-5642-B1FE-93EA2D06466C}" destId="{7F4810FB-79F4-4C4C-9446-7362B016FE39}" srcOrd="0" destOrd="0" parTransId="{1B700877-4E3E-994D-B2FD-4D2CE5C2A08B}" sibTransId="{8E1A1220-00B6-D24F-B6D1-3F04FF079176}"/>
    <dgm:cxn modelId="{5930F234-D68F-784C-A57A-41FC3E920557}" srcId="{7F4810FB-79F4-4C4C-9446-7362B016FE39}" destId="{DFB88136-7FBD-2840-9E53-EF399E10E0B4}" srcOrd="1" destOrd="0" parTransId="{BF9FAF33-07DD-F148-8596-DA5126D501EC}" sibTransId="{487BF1AC-02D1-914F-BA74-D105EA5C5476}"/>
    <dgm:cxn modelId="{6CFCEA38-32E2-8345-B660-3A9E9EC7A1E8}" type="presOf" srcId="{E4F2821C-150E-5642-B1FE-93EA2D06466C}" destId="{C9C92272-6B1C-5447-A428-62DD20C9BDBA}" srcOrd="0" destOrd="0" presId="urn:microsoft.com/office/officeart/2005/8/layout/hList1"/>
    <dgm:cxn modelId="{4993874D-9659-C643-B334-7841D2B64328}" type="presOf" srcId="{97852E4F-946C-2E43-AF47-94983D47829C}" destId="{BB6DCB3F-EE79-1742-B846-8F289FC7E4FC}" srcOrd="0" destOrd="0" presId="urn:microsoft.com/office/officeart/2005/8/layout/hList1"/>
    <dgm:cxn modelId="{35D523B3-3804-F741-9B4D-912601A84D6A}" type="presOf" srcId="{E94FEA77-AF69-CD41-9D4E-3603DCBD28EE}" destId="{BB6DCB3F-EE79-1742-B846-8F289FC7E4FC}" srcOrd="0" destOrd="5" presId="urn:microsoft.com/office/officeart/2005/8/layout/hList1"/>
    <dgm:cxn modelId="{03231EB7-2487-F346-A4AE-CE56E1C59FE1}" type="presOf" srcId="{19D5E53B-F809-314F-A556-75953C7E5E27}" destId="{BB6DCB3F-EE79-1742-B846-8F289FC7E4FC}" srcOrd="0" destOrd="4" presId="urn:microsoft.com/office/officeart/2005/8/layout/hList1"/>
    <dgm:cxn modelId="{4815A3B9-B4C3-1248-BCB4-D19022CE0028}" type="presOf" srcId="{DFB88136-7FBD-2840-9E53-EF399E10E0B4}" destId="{BB6DCB3F-EE79-1742-B846-8F289FC7E4FC}" srcOrd="0" destOrd="1" presId="urn:microsoft.com/office/officeart/2005/8/layout/hList1"/>
    <dgm:cxn modelId="{19864BD3-7FE5-4064-AACD-6D494FEC2EE9}" srcId="{7F4810FB-79F4-4C4C-9446-7362B016FE39}" destId="{593629B0-DF78-4C2A-93A2-78B2CEA3A877}" srcOrd="3" destOrd="0" parTransId="{CAE6C5C0-DFDD-4FAA-BEC4-62AF9A97E6AB}" sibTransId="{D552A126-1338-45B3-A5F9-37BC9DF6EC83}"/>
    <dgm:cxn modelId="{B22358D5-67D6-4958-AD80-73A5896010FB}" type="presOf" srcId="{593629B0-DF78-4C2A-93A2-78B2CEA3A877}" destId="{BB6DCB3F-EE79-1742-B846-8F289FC7E4FC}" srcOrd="0" destOrd="3" presId="urn:microsoft.com/office/officeart/2005/8/layout/hList1"/>
    <dgm:cxn modelId="{AE6695DF-DE8D-FF4F-A9DC-BFFF5181926D}" type="presOf" srcId="{7F4810FB-79F4-4C4C-9446-7362B016FE39}" destId="{C74FBA33-7F22-6840-8C92-12D20311E87E}" srcOrd="0" destOrd="0" presId="urn:microsoft.com/office/officeart/2005/8/layout/hList1"/>
    <dgm:cxn modelId="{E54D58EC-5914-4CC7-96DD-F0C0EA2BBFC4}" type="presOf" srcId="{4AE3DD44-4C96-402C-8370-E24C564BB5FE}" destId="{BB6DCB3F-EE79-1742-B846-8F289FC7E4FC}" srcOrd="0" destOrd="2" presId="urn:microsoft.com/office/officeart/2005/8/layout/hList1"/>
    <dgm:cxn modelId="{729FE31A-F218-A146-A592-4E300225135B}" type="presParOf" srcId="{C9C92272-6B1C-5447-A428-62DD20C9BDBA}" destId="{3A78AB71-F638-F445-8589-EFA2B9EE6C27}" srcOrd="0" destOrd="0" presId="urn:microsoft.com/office/officeart/2005/8/layout/hList1"/>
    <dgm:cxn modelId="{D3A62B9B-CD64-4541-BCB8-81FBAE626742}" type="presParOf" srcId="{3A78AB71-F638-F445-8589-EFA2B9EE6C27}" destId="{C74FBA33-7F22-6840-8C92-12D20311E87E}" srcOrd="0" destOrd="0" presId="urn:microsoft.com/office/officeart/2005/8/layout/hList1"/>
    <dgm:cxn modelId="{1054383A-9124-BB4E-93D2-941D34C01D8B}" type="presParOf" srcId="{3A78AB71-F638-F445-8589-EFA2B9EE6C27}" destId="{BB6DCB3F-EE79-1742-B846-8F289FC7E4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84C9E-2E38-4624-887F-DC01F199CD4D}">
      <dsp:nvSpPr>
        <dsp:cNvPr id="0" name=""/>
        <dsp:cNvSpPr/>
      </dsp:nvSpPr>
      <dsp:spPr>
        <a:xfrm>
          <a:off x="4925194" y="634857"/>
          <a:ext cx="4242210" cy="4242210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4EA56-DF26-4A4A-BAD6-811153B3B1B9}">
      <dsp:nvSpPr>
        <dsp:cNvPr id="0" name=""/>
        <dsp:cNvSpPr/>
      </dsp:nvSpPr>
      <dsp:spPr>
        <a:xfrm>
          <a:off x="4925194" y="634857"/>
          <a:ext cx="4242210" cy="4242210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2BC4C-2A29-4401-8288-EF975CA55DAE}">
      <dsp:nvSpPr>
        <dsp:cNvPr id="0" name=""/>
        <dsp:cNvSpPr/>
      </dsp:nvSpPr>
      <dsp:spPr>
        <a:xfrm>
          <a:off x="4925194" y="634857"/>
          <a:ext cx="4242210" cy="4242210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5E18C-9D4C-C14A-9C26-6788C9394780}">
      <dsp:nvSpPr>
        <dsp:cNvPr id="0" name=""/>
        <dsp:cNvSpPr/>
      </dsp:nvSpPr>
      <dsp:spPr>
        <a:xfrm>
          <a:off x="4925194" y="634857"/>
          <a:ext cx="4242210" cy="4242210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99572-98C1-BB4D-ACAF-84634838435C}">
      <dsp:nvSpPr>
        <dsp:cNvPr id="0" name=""/>
        <dsp:cNvSpPr/>
      </dsp:nvSpPr>
      <dsp:spPr>
        <a:xfrm>
          <a:off x="5894275" y="1780324"/>
          <a:ext cx="2304048" cy="1951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CipherFour</a:t>
          </a:r>
          <a:r>
            <a:rPr lang="zh-CN" alt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算法的差分区分器</a:t>
          </a:r>
        </a:p>
      </dsp:txBody>
      <dsp:txXfrm>
        <a:off x="6231695" y="2066082"/>
        <a:ext cx="1629208" cy="1379761"/>
      </dsp:txXfrm>
    </dsp:sp>
    <dsp:sp modelId="{0F78DE0E-4CE1-E849-BC0E-4BCB047E6FF4}">
      <dsp:nvSpPr>
        <dsp:cNvPr id="0" name=""/>
        <dsp:cNvSpPr/>
      </dsp:nvSpPr>
      <dsp:spPr>
        <a:xfrm>
          <a:off x="6234487" y="1082"/>
          <a:ext cx="1623624" cy="136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zh-CN" alt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轮差分特征</a:t>
          </a:r>
        </a:p>
      </dsp:txBody>
      <dsp:txXfrm>
        <a:off x="6472261" y="201113"/>
        <a:ext cx="1148076" cy="965832"/>
      </dsp:txXfrm>
    </dsp:sp>
    <dsp:sp modelId="{283FF151-3508-4E7C-B23C-C1903AC7D72E}">
      <dsp:nvSpPr>
        <dsp:cNvPr id="0" name=""/>
        <dsp:cNvSpPr/>
      </dsp:nvSpPr>
      <dsp:spPr>
        <a:xfrm>
          <a:off x="8344809" y="2073015"/>
          <a:ext cx="1546847" cy="136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zh-CN" alt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轮差分特征</a:t>
          </a:r>
        </a:p>
      </dsp:txBody>
      <dsp:txXfrm>
        <a:off x="8571339" y="2273046"/>
        <a:ext cx="1093787" cy="965832"/>
      </dsp:txXfrm>
    </dsp:sp>
    <dsp:sp modelId="{F883E181-D876-4849-9B19-2F49641DF739}">
      <dsp:nvSpPr>
        <dsp:cNvPr id="0" name=""/>
        <dsp:cNvSpPr/>
      </dsp:nvSpPr>
      <dsp:spPr>
        <a:xfrm>
          <a:off x="6263983" y="4144949"/>
          <a:ext cx="1564631" cy="136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轮差分特征</a:t>
          </a:r>
        </a:p>
      </dsp:txBody>
      <dsp:txXfrm>
        <a:off x="6493118" y="4344980"/>
        <a:ext cx="1106361" cy="965832"/>
      </dsp:txXfrm>
    </dsp:sp>
    <dsp:sp modelId="{18F54DB7-7F2B-435F-90AE-E06253D6A7D3}">
      <dsp:nvSpPr>
        <dsp:cNvPr id="0" name=""/>
        <dsp:cNvSpPr/>
      </dsp:nvSpPr>
      <dsp:spPr>
        <a:xfrm>
          <a:off x="4081126" y="2073015"/>
          <a:ext cx="1786480" cy="136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zh-CN" alt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轮差分</a:t>
          </a:r>
        </a:p>
      </dsp:txBody>
      <dsp:txXfrm>
        <a:off x="4342750" y="2273046"/>
        <a:ext cx="1263232" cy="965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BA33-7F22-6840-8C92-12D20311E87E}">
      <dsp:nvSpPr>
        <dsp:cNvPr id="0" name=""/>
        <dsp:cNvSpPr/>
      </dsp:nvSpPr>
      <dsp:spPr>
        <a:xfrm>
          <a:off x="0" y="0"/>
          <a:ext cx="4279392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掌 握</a:t>
          </a:r>
        </a:p>
      </dsp:txBody>
      <dsp:txXfrm>
        <a:off x="0" y="0"/>
        <a:ext cx="4279392" cy="1065600"/>
      </dsp:txXfrm>
    </dsp:sp>
    <dsp:sp modelId="{BB6DCB3F-EE79-1742-B846-8F289FC7E4FC}">
      <dsp:nvSpPr>
        <dsp:cNvPr id="0" name=""/>
        <dsp:cNvSpPr/>
      </dsp:nvSpPr>
      <dsp:spPr>
        <a:xfrm>
          <a:off x="0" y="824774"/>
          <a:ext cx="4279392" cy="3046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多轮差分特征的构造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最优差分特征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差分和差分特征的关系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</dsp:txBody>
      <dsp:txXfrm>
        <a:off x="0" y="824774"/>
        <a:ext cx="4279392" cy="3046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1AB73-F9F7-B742-B6F8-D7C0403672CF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74CE-9FFD-1746-99A3-B06B2D271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0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本次课主要参考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cipher</a:t>
            </a:r>
            <a:r>
              <a:rPr lang="zh-CN" altLang="en-US" dirty="0"/>
              <a:t> </a:t>
            </a:r>
            <a:r>
              <a:rPr lang="en-US" altLang="zh-CN" dirty="0"/>
              <a:t>Companion</a:t>
            </a:r>
          </a:p>
        </p:txBody>
      </p:sp>
    </p:spTree>
    <p:extLst>
      <p:ext uri="{BB962C8B-B14F-4D97-AF65-F5344CB8AC3E}">
        <p14:creationId xmlns:p14="http://schemas.microsoft.com/office/powerpoint/2010/main" val="3214898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提问，需结合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盒的输入输出差分和</a:t>
            </a:r>
            <a:r>
              <a:rPr kumimoji="1" lang="en-US" altLang="zh-CN" dirty="0"/>
              <a:t>P</a:t>
            </a:r>
            <a:r>
              <a:rPr kumimoji="1" lang="zh-CN" altLang="en-US" dirty="0"/>
              <a:t>置换同时考虑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B74CE-9FFD-1746-99A3-B06B2D27163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0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B74CE-9FFD-1746-99A3-B06B2D27163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00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略，作业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32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中间相遇找满足头尾差分特征的思路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342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概率分析，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，事件的并</a:t>
            </a:r>
            <a:endParaRPr kumimoji="1" lang="en-US" altLang="zh-CN" dirty="0"/>
          </a:p>
          <a:p>
            <a:r>
              <a:rPr kumimoji="1" lang="zh-CN" altLang="en-US" dirty="0"/>
              <a:t>很难找到最优的差分，难以判断，超出计算能力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143C0-FCC7-E646-A46A-A77CD5369B8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1315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普通差分随着轮数的增加，受雪崩效应的影响，差分特征的概率会迅速减小，而对于迭代差分，递减的速度要小得多，构造的区分器可能更加有效</a:t>
            </a:r>
            <a:endParaRPr kumimoji="1" lang="en-US" altLang="zh-CN" dirty="0"/>
          </a:p>
          <a:p>
            <a:r>
              <a:rPr kumimoji="1" lang="zh-CN" altLang="en-US" dirty="0"/>
              <a:t>直接测试大量数据，发现不随机特性，再结合算法内部分析不随机特性出现的原因，可先测试小算法或者短轮数算法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143C0-FCC7-E646-A46A-A77CD5369B81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78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提问，传播规律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7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明确了传输规则后，来看一下如何得到多轮的差分特征</a:t>
                </a:r>
                <a:endParaRPr kumimoji="1" lang="en-US" altLang="zh-CN" dirty="0"/>
              </a:p>
              <a:p>
                <a:pPr marL="742950" lvl="1" indent="-285750">
                  <a:buFont typeface="Wingdings" pitchFamily="2" charset="2"/>
                  <a:buChar char="n"/>
                </a:pPr>
                <a:r>
                  <a:rPr kumimoji="1" lang="zh-CN" altLang="en-US" dirty="0"/>
                  <a:t>对随机置换</a:t>
                </a:r>
                <a:r>
                  <a:rPr kumimoji="1" lang="en-US" altLang="zh-CN" sz="24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∀∆_in=𝛼</a:t>
                </a:r>
                <a:r>
                  <a:rPr kumimoji="1" lang="zh-CN" altLang="en-US" sz="24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，则</a:t>
                </a:r>
                <a:r>
                  <a:rPr kumimoji="1" lang="en-US" altLang="zh-CN" sz="24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∆_𝑜𝑢𝑡</a:t>
                </a:r>
                <a:r>
                  <a:rPr kumimoji="1" lang="zh-CN" altLang="en-US" sz="2400" dirty="0"/>
                  <a:t>：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  <a:r>
                  <a:rPr lang="en-US" altLang="zh-CN" sz="2400" baseline="30000" dirty="0">
                    <a:solidFill>
                      <a:prstClr val="black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itchFamily="18" charset="0"/>
                    <a:ea typeface="宋体" pitchFamily="2" charset="-122"/>
                  </a:rPr>
                  <a:t>/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  <a:r>
                  <a:rPr lang="zh-CN" altLang="en-US" sz="2400" baseline="30000" dirty="0">
                    <a:solidFill>
                      <a:prstClr val="black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itchFamily="18" charset="0"/>
                    <a:ea typeface="宋体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8</a:t>
                </a:r>
                <a:r>
                  <a:rPr lang="zh-CN" altLang="en-US" sz="2400" dirty="0">
                    <a:latin typeface="Times New Roman" pitchFamily="18" charset="0"/>
                    <a:ea typeface="宋体" pitchFamily="2" charset="-122"/>
                  </a:rPr>
                  <a:t>种可能，但不确定哪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</a:rPr>
                  <a:t>8</a:t>
                </a:r>
                <a:r>
                  <a:rPr lang="zh-CN" altLang="en-US" sz="2400" dirty="0">
                    <a:latin typeface="Times New Roman" pitchFamily="18" charset="0"/>
                    <a:ea typeface="宋体" pitchFamily="2" charset="-122"/>
                  </a:rPr>
                  <a:t>种</a:t>
                </a:r>
                <a:endParaRPr lang="en-US" altLang="zh-CN" sz="2400" dirty="0">
                  <a:latin typeface="Times New Roman" pitchFamily="18" charset="0"/>
                  <a:ea typeface="宋体" pitchFamily="2" charset="-122"/>
                </a:endParaRPr>
              </a:p>
              <a:p>
                <a:pPr marL="1200150" lvl="2" indent="-285750">
                  <a:buFont typeface="Wingdings" pitchFamily="2" charset="2"/>
                  <a:buChar char="n"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itchFamily="18" charset="0"/>
                    <a:ea typeface="宋体" pitchFamily="2" charset="-122"/>
                  </a:rPr>
                  <a:t>在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  <a:r>
                  <a:rPr lang="en-US" altLang="zh-CN" sz="2400" baseline="30000" dirty="0">
                    <a:solidFill>
                      <a:prstClr val="black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itchFamily="18" charset="0"/>
                    <a:ea typeface="宋体" pitchFamily="2" charset="-122"/>
                  </a:rPr>
                  <a:t>里均匀分布，</a:t>
                </a:r>
                <a:r>
                  <a:rPr kumimoji="1" lang="en-US" altLang="zh-CN" sz="2400" dirty="0"/>
                  <a:t> </a:t>
                </a:r>
                <a:r>
                  <a:rPr kumimoji="1" lang="en-US" altLang="zh-CN" sz="24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∀∆_𝑜𝑢𝑡</a:t>
                </a:r>
                <a:r>
                  <a:rPr kumimoji="1" lang="en-US" altLang="zh-CN" sz="24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=𝛽</a:t>
                </a:r>
                <a:endParaRPr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B74CE-9FFD-1746-99A3-B06B2D27163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33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盒进行分割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B74CE-9FFD-1746-99A3-B06B2D27163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053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差分关心差异的传播，输入差分到输出差分之间的高概率的对应关系</a:t>
            </a:r>
            <a:endParaRPr kumimoji="1" lang="en-US" altLang="zh-CN" dirty="0"/>
          </a:p>
          <a:p>
            <a:r>
              <a:rPr kumimoji="1" lang="zh-CN" altLang="en-US" dirty="0"/>
              <a:t>线性代数知识，</a:t>
            </a:r>
            <a:endParaRPr kumimoji="1" lang="en-US" altLang="zh-CN" dirty="0"/>
          </a:p>
          <a:p>
            <a:r>
              <a:rPr kumimoji="1" lang="zh-CN" altLang="en-US" dirty="0"/>
              <a:t>提问，轮函数</a:t>
            </a:r>
            <a:r>
              <a:rPr kumimoji="1" lang="en-US" altLang="zh-CN" dirty="0"/>
              <a:t>g</a:t>
            </a:r>
            <a:r>
              <a:rPr kumimoji="1" lang="zh-CN" altLang="en-US" dirty="0"/>
              <a:t>里面常用的部件，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置换，</a:t>
            </a:r>
            <a:r>
              <a:rPr kumimoji="1" lang="en-US" altLang="zh-CN" dirty="0"/>
              <a:t>MC</a:t>
            </a:r>
            <a:r>
              <a:rPr kumimoji="1" lang="zh-CN" altLang="en-US" dirty="0"/>
              <a:t>变换，等让同学自己分析差分的变化情况，确定</a:t>
            </a:r>
            <a:r>
              <a:rPr kumimoji="1" lang="en-US" altLang="zh-CN" dirty="0"/>
              <a:t>or</a:t>
            </a:r>
            <a:r>
              <a:rPr kumimoji="1" lang="zh-CN" altLang="en-US" dirty="0"/>
              <a:t>不确定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143C0-FCC7-E646-A46A-A77CD5369B8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85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结合板书</a:t>
            </a:r>
            <a:endParaRPr kumimoji="1" lang="en-US" altLang="zh-CN" dirty="0"/>
          </a:p>
          <a:p>
            <a:r>
              <a:rPr kumimoji="1" lang="zh-CN" altLang="en-US" dirty="0"/>
              <a:t>级联时注意前一个的尾作为后一个的头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143C0-FCC7-E646-A46A-A77CD5369B8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440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特征写在黑板上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B74CE-9FFD-1746-99A3-B06B2D27163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763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选项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92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特征及概率写下来，含有一轮最优</a:t>
            </a:r>
            <a:endParaRPr kumimoji="1" lang="en-US" altLang="zh-CN" dirty="0"/>
          </a:p>
          <a:p>
            <a:r>
              <a:rPr kumimoji="1" lang="zh-CN" altLang="en-US" dirty="0"/>
              <a:t>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B74CE-9FFD-1746-99A3-B06B2D27163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96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2AF1B-A51B-104D-A0EB-A8D46DCC8399}" type="datetime1">
              <a:rPr lang="zh-CN" altLang="en-US" smtClean="0">
                <a:solidFill>
                  <a:srgbClr val="464653"/>
                </a:solidFill>
              </a:rPr>
              <a:t>2023/11/10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4227195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9F35284C-0033-4805-ABC8-D1BD204EC99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8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A3509-1928-F744-B1B5-A165A90BD704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D7C201-2381-4FA3-8AD6-5D978C4EEA6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-7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6019800"/>
            <a:ext cx="12848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2235200" y="6324601"/>
            <a:ext cx="68072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10769600" y="6324601"/>
            <a:ext cx="1422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609600" y="1066800"/>
            <a:ext cx="82296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8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2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2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74B7-57E9-4233-A9D4-F357DC1C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02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1219200" y="2819401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矩形 7"/>
          <p:cNvSpPr/>
          <p:nvPr/>
        </p:nvSpPr>
        <p:spPr>
          <a:xfrm>
            <a:off x="1219200" y="2819401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A6CF7-6C70-4CE0-B5BC-63471397F3D0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634" y="6354763"/>
            <a:ext cx="202776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A73EB-7BB8-411F-9E76-80E589F739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00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2023/11/10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47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2AF1B-A51B-104D-A0EB-A8D46DCC8399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4227195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5284C-0033-4805-ABC8-D1BD204EC992}" type="slidenum">
              <a:rPr kumimoji="0" lang="zh-CN" altLang="en-US" sz="28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800" b="1" i="0" u="none" strike="noStrike" kern="1200" cap="none" spc="-7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1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0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6019800"/>
            <a:ext cx="12848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2235200" y="6324601"/>
            <a:ext cx="68072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10769600" y="6324601"/>
            <a:ext cx="1422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609600" y="1066800"/>
            <a:ext cx="82296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8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2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2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D34817">
                  <a:lumMod val="50000"/>
                </a:srgbClr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D34817">
                  <a:lumMod val="50000"/>
                </a:srgbClr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B674B7-57E9-4233-A9D4-F357DC1CE15A}" type="slidenum">
              <a:rPr kumimoji="0" lang="en-US" altLang="zh-CN" sz="1100" b="1" i="0" u="none" strike="noStrike" kern="120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1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6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1219200" y="2819401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矩形 7"/>
          <p:cNvSpPr/>
          <p:nvPr/>
        </p:nvSpPr>
        <p:spPr>
          <a:xfrm>
            <a:off x="1219200" y="2819401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CA6CF7-6C70-4CE0-B5BC-63471397F3D0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727CA3">
                    <a:lumMod val="50000"/>
                  </a:srgbClr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727CA3">
                  <a:lumMod val="50000"/>
                </a:srgbClr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727CA3">
                  <a:lumMod val="50000"/>
                </a:srgbClr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634" y="6354763"/>
            <a:ext cx="2027767" cy="3667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A73EB-7BB8-411F-9E76-80E589F739E9}" type="slidenum">
              <a:rPr kumimoji="0" lang="zh-CN" altLang="en-US" sz="1100" b="1" i="0" u="none" strike="noStrike" kern="120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271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10363200" cy="928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96752"/>
            <a:ext cx="10363200" cy="497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2023/11/10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cap="all" baseline="0"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10363200" cy="928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96752"/>
            <a:ext cx="10363200" cy="497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A3509-1928-F744-B1B5-A165A90BD704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D7C201-2381-4FA3-8AD6-5D978C4EEA6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-7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20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cap="all" baseline="0"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4/g6yzx9lj1fd_j2p2hkql497m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image" Target="../media/image6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notesSlide" Target="../notesSlides/notesSlide8.xml"/><Relationship Id="rId2" Type="http://schemas.openxmlformats.org/officeDocument/2006/relationships/tags" Target="../tags/tag36.xml"/><Relationship Id="rId16" Type="http://schemas.openxmlformats.org/officeDocument/2006/relationships/slideLayout" Target="../slideLayouts/slideLayout10.xml"/><Relationship Id="rId20" Type="http://schemas.openxmlformats.org/officeDocument/2006/relationships/image" Target="../media/image9.tmp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12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tags" Target="../tags/tag51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slideLayout" Target="../slideLayouts/slideLayout10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image" Target="../media/image9.tmp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image" Target="../media/image21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9.tmp"/><Relationship Id="rId5" Type="http://schemas.openxmlformats.org/officeDocument/2006/relationships/tags" Target="../tags/tag70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76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slideLayout" Target="../slideLayouts/slideLayout10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image" Target="../media/image9.tmp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10" Type="http://schemas.openxmlformats.org/officeDocument/2006/relationships/tags" Target="../tags/tag84.xml"/><Relationship Id="rId19" Type="http://schemas.openxmlformats.org/officeDocument/2006/relationships/image" Target="../media/image24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0.png"/><Relationship Id="rId5" Type="http://schemas.openxmlformats.org/officeDocument/2006/relationships/image" Target="../media/image170.png"/><Relationship Id="rId4" Type="http://schemas.openxmlformats.org/officeDocument/2006/relationships/image" Target="../media/image16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5.xml"/><Relationship Id="rId26" Type="http://schemas.openxmlformats.org/officeDocument/2006/relationships/image" Target="../media/image220.png"/><Relationship Id="rId3" Type="http://schemas.openxmlformats.org/officeDocument/2006/relationships/tags" Target="../tags/tag3.xml"/><Relationship Id="rId21" Type="http://schemas.openxmlformats.org/officeDocument/2006/relationships/tags" Target="../tags/tag30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320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1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310.xml"/><Relationship Id="rId28" Type="http://schemas.openxmlformats.org/officeDocument/2006/relationships/image" Target="../media/image9.tmp"/><Relationship Id="rId10" Type="http://schemas.openxmlformats.org/officeDocument/2006/relationships/tags" Target="../tags/tag10.xml"/><Relationship Id="rId19" Type="http://schemas.openxmlformats.org/officeDocument/2006/relationships/tags" Target="../tags/tag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01.png"/><Relationship Id="rId27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20.xml"/><Relationship Id="rId21" Type="http://schemas.openxmlformats.org/officeDocument/2006/relationships/image" Target="../media/image8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60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tags" Target="../tags/tag110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5400" dirty="0"/>
              <a:t>密码分析学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kumimoji="1" lang="zh-CN" altLang="en-US" sz="4400" dirty="0"/>
              <a:t>差分分析</a:t>
            </a:r>
            <a:endParaRPr lang="zh-CN" altLang="en-US" sz="4400" dirty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2326386" y="4389120"/>
            <a:ext cx="7579614" cy="1069848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王薇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weiwangsdu@sdu.edu.cn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439817" y="5733257"/>
            <a:ext cx="35289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2023-2024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学年第一学期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021CB-61AB-CC40-93E6-22E1BB37D18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ED5195-04D3-D648-BFE6-F1AD8D41E02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D5E916-C3AA-414C-A272-4089A77B6DB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960338-D57B-774C-839B-99C9AACDBB8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93743F-8AE7-B64F-AC6C-B7E2EF65406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6C5A80-59E3-7747-B0CE-B2A1F09CDBB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4C09C7-A500-C24A-AF57-0F52B590CA5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986A0E-F68C-EB49-A7D5-8EB84684D22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14368F-3EC5-E140-BBB0-9FA32673D4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ABDE31-9B4E-D646-B23F-42F2DEAD790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B8A2FA6-9E9D-F74D-B844-98203A681C8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5AA31D5-89F6-B74E-9BC3-390EDFDDCD3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85455AC-0833-B249-B8AD-1E635F8572C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B589AD1-D3C2-FB4B-A5A8-2D19ADEC20A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925CDB7-E077-1D4F-B371-BFE1AADB5D4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264B4-37B3-0049-AB1F-8B43AB02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CipherFour</a:t>
            </a:r>
            <a:r>
              <a:rPr lang="zh-CN" altLang="en-US" dirty="0"/>
              <a:t>的一轮差分特征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AA54E6-7CF5-684B-814F-D2138323A0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031" y="1196751"/>
                <a:ext cx="6715725" cy="5441159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CN" dirty="0"/>
                  <a:t>trivial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one-round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characteristic: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  <a:r>
                  <a:rPr kumimoji="1" lang="el-GR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 err="1"/>
                  <a:t>Pr</a:t>
                </a:r>
                <a:r>
                  <a:rPr kumimoji="1" lang="en-US" altLang="zh-CN" dirty="0"/>
                  <a:t>=1</a:t>
                </a:r>
              </a:p>
              <a:p>
                <a:r>
                  <a:rPr kumimoji="1" lang="en-US" altLang="zh-CN" dirty="0"/>
                  <a:t>nontrivial one-round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characteristic</a:t>
                </a:r>
              </a:p>
              <a:p>
                <a:pPr lvl="1"/>
                <a:r>
                  <a:rPr kumimoji="1" lang="zh-CN" altLang="en-US" dirty="0"/>
                  <a:t>选几个非零</a:t>
                </a:r>
                <a:r>
                  <a:rPr kumimoji="1" lang="en-US" altLang="zh-CN" dirty="0"/>
                  <a:t>nibble</a:t>
                </a:r>
                <a:r>
                  <a:rPr kumimoji="1" lang="zh-CN" altLang="en-US" dirty="0"/>
                  <a:t>？哪几个？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输入差分不是全零，至多三个</a:t>
                </a:r>
                <a:r>
                  <a:rPr kumimoji="1" lang="en-US" altLang="zh-CN" dirty="0"/>
                  <a:t>nibble</a:t>
                </a:r>
                <a:r>
                  <a:rPr kumimoji="1" lang="zh-CN" altLang="en-US" dirty="0"/>
                  <a:t>为零，不妨取最后一个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盒的输入差分非零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输入差分取什么值？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）</a:t>
                </a:r>
                <a:r>
                  <a:rPr kumimoji="1" lang="el-GR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groupCh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d</a:t>
                </a:r>
                <a:r>
                  <a:rPr kumimoji="1" lang="zh-CN" altLang="en-US" dirty="0"/>
                  <a:t>）</a:t>
                </a:r>
                <a:r>
                  <a:rPr kumimoji="1" lang="el-GR" altLang="zh-CN" dirty="0"/>
                  <a:t> </a:t>
                </a:r>
                <a:endParaRPr kumimoji="1" lang="en-US" altLang="zh-CN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），</a:t>
                </a:r>
                <a:endParaRPr kumimoji="1" lang="en-US" altLang="zh-CN" dirty="0"/>
              </a:p>
              <a:p>
                <a:pPr marL="274320" lvl="1" indent="0">
                  <a:buNone/>
                </a:pPr>
                <a:r>
                  <a:rPr kumimoji="1" lang="en-US" altLang="zh-CN" dirty="0"/>
                  <a:t>DP=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AA54E6-7CF5-684B-814F-D2138323A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031" y="1196751"/>
                <a:ext cx="6715725" cy="5441159"/>
              </a:xfrm>
              <a:blipFill>
                <a:blip r:embed="rId3"/>
                <a:stretch>
                  <a:fillRect l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AE72F-94C9-534F-8B87-CDE566FE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DEAEF0-829C-A544-9A9E-39BBBA455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756" y="0"/>
            <a:ext cx="5105400" cy="47244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08D4969-7558-9144-985E-A9BE49D7886F}"/>
              </a:ext>
            </a:extLst>
          </p:cNvPr>
          <p:cNvSpPr/>
          <p:nvPr/>
        </p:nvSpPr>
        <p:spPr>
          <a:xfrm>
            <a:off x="11180064" y="4437888"/>
            <a:ext cx="280416" cy="286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DE67DB-323A-844C-A436-8B2CA4DDBA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579" b="46467"/>
          <a:stretch/>
        </p:blipFill>
        <p:spPr>
          <a:xfrm>
            <a:off x="7839456" y="4691274"/>
            <a:ext cx="3736050" cy="21667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53876BC-48DF-F64C-B12C-A97E418D8CD7}"/>
              </a:ext>
            </a:extLst>
          </p:cNvPr>
          <p:cNvSpPr/>
          <p:nvPr/>
        </p:nvSpPr>
        <p:spPr>
          <a:xfrm>
            <a:off x="7839456" y="5243698"/>
            <a:ext cx="5497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11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159914-0D35-2946-BF1C-9641F6CF2C9E}"/>
              </a:ext>
            </a:extLst>
          </p:cNvPr>
          <p:cNvSpPr/>
          <p:nvPr/>
        </p:nvSpPr>
        <p:spPr>
          <a:xfrm>
            <a:off x="7839455" y="6531901"/>
            <a:ext cx="5497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554873-5A8D-264B-8BD6-4556981531F8}"/>
              </a:ext>
            </a:extLst>
          </p:cNvPr>
          <p:cNvSpPr/>
          <p:nvPr/>
        </p:nvSpPr>
        <p:spPr>
          <a:xfrm>
            <a:off x="7839454" y="4568553"/>
            <a:ext cx="5497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1111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3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C38F8-9A92-4FEB-85B8-0DEB8B70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最优差分路线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88194B-EA6B-4AD6-A8F4-33CCECE0F7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）</a:t>
                </a:r>
                <a:r>
                  <a:rPr kumimoji="1" lang="el-GR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groupCh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d</a:t>
                </a:r>
                <a:r>
                  <a:rPr kumimoji="1" lang="zh-CN" altLang="en-US" dirty="0"/>
                  <a:t>）</a:t>
                </a:r>
                <a:r>
                  <a:rPr kumimoji="1" lang="el-GR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），</a:t>
                </a:r>
                <a:endParaRPr kumimoji="1" lang="en-US" altLang="zh-CN" dirty="0"/>
              </a:p>
              <a:p>
                <a:pPr marL="274320" lvl="1" indent="0">
                  <a:buNone/>
                </a:pPr>
                <a:r>
                  <a:rPr kumimoji="1" lang="en-US" altLang="zh-CN" dirty="0" err="1"/>
                  <a:t>Pr</a:t>
                </a:r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是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最优</a:t>
                </a:r>
                <a:r>
                  <a:rPr kumimoji="1" lang="zh-CN" altLang="en-US" dirty="0"/>
                  <a:t>的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轮差分路线么？</a:t>
                </a:r>
              </a:p>
              <a:p>
                <a:r>
                  <a:rPr lang="zh-CN" altLang="en-US" dirty="0"/>
                  <a:t>最优差分路线可能不止一条</a:t>
                </a:r>
                <a:endParaRPr lang="en-US" altLang="zh-CN" dirty="0"/>
              </a:p>
              <a:p>
                <a:r>
                  <a:rPr lang="zh-CN" altLang="en-US" dirty="0"/>
                  <a:t>判定：理论分析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编程测试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88194B-EA6B-4AD6-A8F4-33CCECE0F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04702-B99D-4303-89AD-FE605D97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016679-4834-421F-AC9C-29B29F9AE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96752"/>
            <a:ext cx="11068256" cy="110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3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err="1"/>
              <a:t>CipherFour</a:t>
            </a:r>
            <a:r>
              <a:rPr lang="zh-CN" altLang="en-US" sz="2800" dirty="0"/>
              <a:t>的所有的一轮差分特征</a:t>
            </a:r>
            <a:r>
              <a:rPr lang="zh-CN" altLang="en-US" sz="2800" dirty="0">
                <a:solidFill>
                  <a:srgbClr val="C00000"/>
                </a:solidFill>
              </a:rPr>
              <a:t>大约</a:t>
            </a:r>
            <a:r>
              <a:rPr lang="zh-CN" altLang="en-US" sz="2800" dirty="0"/>
              <a:t>有多少条？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6.4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(2</a:t>
            </a:r>
            <a:r>
              <a:rPr lang="en-US" altLang="zh-CN" sz="24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6.4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(2</a:t>
            </a:r>
            <a:r>
              <a:rPr lang="en-US" altLang="zh-CN" sz="28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-1)(2</a:t>
            </a:r>
            <a:r>
              <a:rPr lang="en-US" altLang="zh-CN" sz="28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6.4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9DEAEF0-829C-A544-9A9E-39BBBA4555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6509" y="1906018"/>
            <a:ext cx="4200832" cy="38873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890869" y="2183250"/>
            <a:ext cx="374974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每个表有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≈2</a:t>
            </a:r>
            <a:r>
              <a:rPr lang="en-US" altLang="zh-CN" sz="2400" b="0" cap="none" spc="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6.4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个非零值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DDE67DB-323A-844C-A436-8B2CA4DDBAE3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17579" b="46467"/>
          <a:stretch/>
        </p:blipFill>
        <p:spPr>
          <a:xfrm>
            <a:off x="4044757" y="2833104"/>
            <a:ext cx="2794058" cy="162041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0F646F6-08C5-4766-AE5C-631562E5D545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  <a:r>
                <a:rPr lang="en-US" altLang="zh-CN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(</a:t>
              </a: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匿名</a:t>
              </a:r>
              <a:r>
                <a:rPr lang="en-US" altLang="zh-CN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)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" name="TipText">
              <a:extLst>
                <a:ext uri="{FF2B5EF4-FFF2-40B4-BE49-F238E27FC236}">
                  <a16:creationId xmlns:a16="http://schemas.microsoft.com/office/drawing/2014/main" id="{4E0364B5-C38A-4AFB-B193-81AA33E52F95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20751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11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009B5A-ED55-B54F-AC0D-57ECE2A6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55" y="168362"/>
            <a:ext cx="3898553" cy="36076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CB2DF55-1CE9-654F-A9EB-1CF7CB8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CipherFour</a:t>
            </a:r>
            <a:r>
              <a:rPr lang="zh-CN" altLang="en-US" dirty="0"/>
              <a:t>的二轮差分特征</a:t>
            </a:r>
            <a:r>
              <a:rPr lang="en-US" altLang="zh-CN" dirty="0"/>
              <a:t>-1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8D5B90-83F6-6640-875E-4D3CDAE697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38256"/>
                <a:ext cx="10363200" cy="4975448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盒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(1,1,0,1)</a:t>
                </a:r>
                <a:r>
                  <a:rPr kumimoji="1" lang="el-GR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(2,2,0,2)</a:t>
                </a:r>
              </a:p>
              <a:p>
                <a:pPr lvl="1"/>
                <a:r>
                  <a:rPr kumimoji="1" lang="zh-CN" altLang="en-US" dirty="0"/>
                  <a:t>上一轮的输出差分等于下一轮的输入差分</a:t>
                </a:r>
                <a:endParaRPr kumimoji="1" lang="en-US" altLang="zh-CN" dirty="0"/>
              </a:p>
              <a:p>
                <a:r>
                  <a:rPr kumimoji="1" lang="el-GR" altLang="zh-CN" dirty="0" err="1"/>
                  <a:t>Pr</a:t>
                </a:r>
                <a:r>
                  <a:rPr kumimoji="1" lang="en-US" altLang="zh-CN" dirty="0"/>
                  <a:t>((1,1,0,1)</a:t>
                </a:r>
                <a:r>
                  <a:rPr kumimoji="1" lang="el-GR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(2,2,0,2))=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置换：</a:t>
                </a:r>
                <a:r>
                  <a:rPr kumimoji="1" lang="en-US" altLang="zh-CN" dirty="0"/>
                  <a:t> (2,2,0,2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0,0,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,0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r>
                  <a:rPr kumimoji="1" lang="zh-CN" altLang="en-US" dirty="0"/>
                  <a:t>一轮差分特征</a:t>
                </a:r>
                <a:r>
                  <a:rPr kumimoji="1" lang="en-US" altLang="zh-CN" dirty="0"/>
                  <a:t>:(1,1,0,1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(0,0,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8D5B90-83F6-6640-875E-4D3CDAE69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38256"/>
                <a:ext cx="10363200" cy="4975448"/>
              </a:xfrm>
              <a:blipFill>
                <a:blip r:embed="rId4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B48049-3CCB-5747-B5AD-2AA81DEE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3A557F2-A22F-904E-8503-0A08357B5A14}"/>
              </a:ext>
            </a:extLst>
          </p:cNvPr>
          <p:cNvSpPr/>
          <p:nvPr/>
        </p:nvSpPr>
        <p:spPr>
          <a:xfrm>
            <a:off x="8753856" y="628328"/>
            <a:ext cx="280416" cy="286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EC4808-1D82-5A45-BD44-14BD2AD61B94}"/>
              </a:ext>
            </a:extLst>
          </p:cNvPr>
          <p:cNvSpPr/>
          <p:nvPr/>
        </p:nvSpPr>
        <p:spPr>
          <a:xfrm>
            <a:off x="3547432" y="1104496"/>
            <a:ext cx="1536192" cy="565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01AB4A-324F-F24E-AFF9-9FF9FF615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014" y="2443512"/>
            <a:ext cx="3940025" cy="22233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D62E0A-5006-8349-994B-549DAAB99F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946" b="46467"/>
          <a:stretch/>
        </p:blipFill>
        <p:spPr>
          <a:xfrm>
            <a:off x="8177133" y="4644842"/>
            <a:ext cx="4014867" cy="22033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F6F257A-83E9-0C48-99D9-0E780D058940}"/>
              </a:ext>
            </a:extLst>
          </p:cNvPr>
          <p:cNvSpPr/>
          <p:nvPr/>
        </p:nvSpPr>
        <p:spPr>
          <a:xfrm>
            <a:off x="8295444" y="2223633"/>
            <a:ext cx="5497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1111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44119B-D5E8-9342-95F6-122EF7522E8A}"/>
              </a:ext>
            </a:extLst>
          </p:cNvPr>
          <p:cNvSpPr/>
          <p:nvPr/>
        </p:nvSpPr>
        <p:spPr>
          <a:xfrm>
            <a:off x="8188014" y="5162558"/>
            <a:ext cx="5497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0010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0010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0010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93E8CA-7BB4-0041-B25E-474A9F5EA217}"/>
              </a:ext>
            </a:extLst>
          </p:cNvPr>
          <p:cNvSpPr/>
          <p:nvPr/>
        </p:nvSpPr>
        <p:spPr>
          <a:xfrm>
            <a:off x="8188014" y="6565919"/>
            <a:ext cx="5497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1101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52DB07-7644-4AF0-848E-A90895A6BD0E}"/>
              </a:ext>
            </a:extLst>
          </p:cNvPr>
          <p:cNvSpPr/>
          <p:nvPr/>
        </p:nvSpPr>
        <p:spPr>
          <a:xfrm>
            <a:off x="4953923" y="2316754"/>
            <a:ext cx="1536192" cy="565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09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/>
      <p:bldP spid="13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64223-C0E2-4D27-9F10-AB9F0D58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CipherFour</a:t>
            </a:r>
            <a:r>
              <a:rPr lang="zh-CN" altLang="en-US" dirty="0"/>
              <a:t>的二轮差分特征</a:t>
            </a:r>
            <a:r>
              <a:rPr lang="en-US" altLang="zh-CN" dirty="0"/>
              <a:t>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E46A51-D6E2-46E4-A680-5AA14084C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6411817" cy="4975448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D34817">
                      <a:lumMod val="75000"/>
                    </a:srgbClr>
                  </a:buClr>
                </a:pPr>
                <a:r>
                  <a:rPr kumimoji="1" lang="zh-CN" altLang="en-US" dirty="0">
                    <a:solidFill>
                      <a:prstClr val="black"/>
                    </a:solidFill>
                  </a:rPr>
                  <a:t>一轮差分特征</a:t>
                </a:r>
                <a:r>
                  <a:rPr kumimoji="1" lang="en-US" altLang="zh-CN" dirty="0">
                    <a:solidFill>
                      <a:prstClr val="black"/>
                    </a:solidFill>
                  </a:rPr>
                  <a:t>:(</a:t>
                </a:r>
                <a:r>
                  <a:rPr kumimoji="1" lang="en-US" altLang="zh-CN" dirty="0"/>
                  <a:t>0,0,0,f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r>
                  <a:rPr kumimoji="1" lang="zh-CN" altLang="en-US" dirty="0"/>
                  <a:t>一轮差分特征</a:t>
                </a:r>
                <a:r>
                  <a:rPr kumimoji="1" lang="en-US" altLang="zh-CN" dirty="0"/>
                  <a:t>:(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1,1,0,1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(0,0,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r>
                  <a:rPr kumimoji="1" lang="zh-CN" altLang="en-US" dirty="0"/>
                  <a:t>差分特征的级联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二轮差分特征：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0,0,0,f</a:t>
                </a:r>
                <a:r>
                  <a:rPr kumimoji="1" lang="zh-CN" altLang="en-US" dirty="0"/>
                  <a:t>）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en-US" altLang="zh-CN" dirty="0"/>
                  <a:t>(1,1,0,1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(0,0,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 err="1"/>
                  <a:t>Pr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0,0,0,f</a:t>
                </a:r>
                <a:r>
                  <a:rPr kumimoji="1" lang="zh-CN" altLang="en-US" dirty="0"/>
                  <a:t>）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en-US" altLang="zh-CN" dirty="0"/>
                  <a:t>(1,1,0,1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(0,0,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kumimoji="1" lang="en-US" altLang="zh-CN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135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4096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≈0.033</m:t>
                    </m:r>
                  </m:oMath>
                </a14:m>
                <a:endParaRPr kumimoji="1" lang="en-US" altLang="zh-CN" dirty="0"/>
              </a:p>
              <a:p>
                <a:pPr marL="274320" lvl="1" indent="0">
                  <a:buNone/>
                </a:pPr>
                <a:endParaRPr lang="zh-CN" altLang="en-US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pPr marL="27432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E46A51-D6E2-46E4-A680-5AA14084C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6411817" cy="4975448"/>
              </a:xfrm>
              <a:blipFill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C6E773-949B-4103-8BC7-484567D5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3335" y="4774492"/>
            <a:ext cx="64008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746AB14B-B04B-4CB4-9BD5-BC6AE8F6417F}"/>
              </a:ext>
            </a:extLst>
          </p:cNvPr>
          <p:cNvSpPr txBox="1">
            <a:spLocks/>
          </p:cNvSpPr>
          <p:nvPr/>
        </p:nvSpPr>
        <p:spPr>
          <a:xfrm>
            <a:off x="10793335" y="4774492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b="1" kern="1200" spc="-7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  <a:latin typeface="Rockwell" panose="02060603020205020403"/>
                <a:ea typeface="方正姚体" panose="02010601030101010101" pitchFamily="2" charset="-122"/>
              </a:rPr>
              <a:pPr>
                <a:defRPr/>
              </a:pPr>
              <a:t>14</a:t>
            </a:fld>
            <a:endParaRPr lang="zh-CN" altLang="en-US" dirty="0">
              <a:solidFill>
                <a:srgbClr val="464653"/>
              </a:solidFill>
              <a:latin typeface="Rockwell" panose="02060603020205020403"/>
              <a:ea typeface="方正姚体" panose="02010601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D85A7E-DE49-4679-A9DE-143DF3957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221" y="945218"/>
            <a:ext cx="3940025" cy="22233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4CCDCE-0682-4595-B396-AF30F91C73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946" b="46467"/>
          <a:stretch/>
        </p:blipFill>
        <p:spPr>
          <a:xfrm>
            <a:off x="7659340" y="3146548"/>
            <a:ext cx="4014867" cy="220339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B125F34-9082-4415-A79D-44E339274DB7}"/>
              </a:ext>
            </a:extLst>
          </p:cNvPr>
          <p:cNvSpPr/>
          <p:nvPr/>
        </p:nvSpPr>
        <p:spPr>
          <a:xfrm>
            <a:off x="7832872" y="742246"/>
            <a:ext cx="5497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1111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0F7FA2-334E-4D8C-8FE7-1EB59994ED83}"/>
              </a:ext>
            </a:extLst>
          </p:cNvPr>
          <p:cNvSpPr/>
          <p:nvPr/>
        </p:nvSpPr>
        <p:spPr>
          <a:xfrm>
            <a:off x="7725442" y="5084532"/>
            <a:ext cx="5497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1101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0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F496C3-66C9-49F4-91E8-BB0458B4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84267B-CA79-4AD5-9234-62AB917A7BFA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kumimoji="1"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0,0,0,f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(1,1,0,1</a:t>
                </a:r>
                <a14:m>
                  <m:oMath xmlns:m="http://schemas.openxmlformats.org/officeDocument/2006/math"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l-GR" altLang="zh-CN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(0,0,</m:t>
                    </m:r>
                    <m:r>
                      <m:rPr>
                        <m:sty m:val="p"/>
                      </m:rPr>
                      <a:rPr kumimoji="1" lang="en-US" altLang="zh-CN" sz="2800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with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0.033</m:t>
                    </m:r>
                  </m:oMath>
                </a14:m>
                <a:endPara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是否是最</a:t>
                </a:r>
                <a:r>
                  <a:rPr kumimoji="1" lang="zh-CN" alt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优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轮差分特征？</a:t>
                </a:r>
                <a:endParaRPr lang="zh-CN" altLang="en-US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84267B-CA79-4AD5-9234-62AB917A7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19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1A91EEB3-9549-4D98-AD99-7604740EC7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FE2F06-273E-4462-A315-05CD11841BE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10900A-E542-44DA-9884-63FF32B3FE5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不确定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7AEA4E-FC92-4D3A-852E-6D74CA372D3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801C87C-7201-4EB0-884A-5863A76D506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5445F85-11FB-40A2-9B75-4F8DFCBF462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E192A9D-643A-4BCA-BE65-A916A483FB4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DCA9A7A-0715-446D-987A-9B5A0A219AD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2422177-B103-4B52-A718-CED8FF6CEF31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D82B388A-F003-416C-A009-6E6A58C54C3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A4790BCB-0476-4591-911C-41ADFC89AF4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5EE74628-AB83-4CD4-BB63-FBF0A0F34DC2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D1300572-1BDC-40BF-8639-6E976C75382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C085110-11C6-4068-B362-7751E00DADEA}"/>
              </a:ext>
            </a:extLst>
          </p:cNvPr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380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F18F98-3191-4241-A035-04CC2CE4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D7C201-2381-4FA3-8AD6-5D978C4EEA6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100" b="1" i="0" u="none" strike="noStrike" kern="1200" cap="none" spc="-7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AE5925-AC96-40E0-A987-D1216211ED6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62114" y="5715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800" dirty="0"/>
              <a:t>影响差分特征</a:t>
            </a:r>
            <a:r>
              <a:rPr kumimoji="1" lang="zh-CN" altLang="en-US" sz="2800" dirty="0">
                <a:solidFill>
                  <a:srgbClr val="FF0000"/>
                </a:solidFill>
              </a:rPr>
              <a:t>概率</a:t>
            </a:r>
            <a:r>
              <a:rPr kumimoji="1" lang="zh-CN" altLang="en-US" sz="2800" dirty="0"/>
              <a:t>的因素？</a:t>
            </a:r>
            <a:endParaRPr kumimoji="1" lang="en-US" altLang="zh-CN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B4560AC-885F-4488-9E95-04011C3F47E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F87AB1-1795-4712-88AA-4D67F4E0772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B3661FBF-E0B1-4621-B6A0-D5D7AC1657C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D100DA23-AEB7-4FFA-B0AE-70701B3DB6E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BBE69EC0-DA15-4246-9AB6-FC82B719EF9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53F0EC94-046B-44A5-A3A7-BF8E49E0430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3859DF0-DD97-4310-B1BD-7A7BA6F3201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945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66C74-B5D8-FD49-B487-812810C7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CipherFour</a:t>
            </a:r>
            <a:r>
              <a:rPr lang="zh-CN" altLang="en-US" dirty="0"/>
              <a:t>的二轮差分特征</a:t>
            </a:r>
            <a:r>
              <a:rPr lang="en-US" altLang="zh-CN" dirty="0"/>
              <a:t>-2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8EEA61-6AA1-9449-8306-521591ECF8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908" y="1196752"/>
                <a:ext cx="10363200" cy="4975448"/>
              </a:xfrm>
            </p:spPr>
            <p:txBody>
              <a:bodyPr/>
              <a:lstStyle/>
              <a:p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0,0,0,f</a:t>
                </a:r>
                <a:r>
                  <a:rPr kumimoji="1" lang="zh-CN" altLang="en-US" dirty="0"/>
                  <a:t>）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en-US" altLang="zh-CN" dirty="0"/>
                  <a:t>(1,1,0,1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(0,0,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Pr</a:t>
                </a:r>
                <a:r>
                  <a:rPr kumimoji="1" lang="en-US" altLang="zh-CN" dirty="0"/>
                  <a:t>=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0.033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最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优</a:t>
                </a:r>
                <a:r>
                  <a:rPr kumimoji="1" lang="zh-CN" altLang="en-US" dirty="0"/>
                  <a:t>的差分特征？有没有更好的？</a:t>
                </a:r>
                <a:endParaRPr kumimoji="1" lang="en-US" altLang="zh-CN" dirty="0"/>
              </a:p>
              <a:p>
                <a:r>
                  <a:rPr kumimoji="1" lang="zh-CN" altLang="en-US" b="1" dirty="0">
                    <a:highlight>
                      <a:srgbClr val="FFFF00"/>
                    </a:highlight>
                  </a:rPr>
                  <a:t>影响差分特征</a:t>
                </a:r>
                <a:r>
                  <a:rPr kumimoji="1" lang="zh-CN" altLang="en-US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概率</a:t>
                </a:r>
                <a:r>
                  <a:rPr kumimoji="1" lang="zh-CN" altLang="en-US" b="1" dirty="0">
                    <a:highlight>
                      <a:srgbClr val="FFFF00"/>
                    </a:highlight>
                  </a:rPr>
                  <a:t>的因素？</a:t>
                </a:r>
                <a:endParaRPr kumimoji="1" lang="en-US" altLang="zh-CN" b="1" dirty="0">
                  <a:highlight>
                    <a:srgbClr val="FFFF00"/>
                  </a:highlight>
                </a:endParaRPr>
              </a:p>
              <a:p>
                <a:pPr lvl="1"/>
                <a:r>
                  <a:rPr lang="zh-CN" altLang="en-US" b="1" dirty="0">
                    <a:highlight>
                      <a:srgbClr val="FFFF00"/>
                    </a:highlight>
                  </a:rPr>
                  <a:t>二轮差分特征中</a:t>
                </a:r>
                <a:r>
                  <a:rPr kumimoji="1" lang="zh-CN" altLang="en-US" b="1" dirty="0">
                    <a:solidFill>
                      <a:srgbClr val="C00000"/>
                    </a:solidFill>
                    <a:highlight>
                      <a:srgbClr val="FFFF00"/>
                    </a:highlight>
                  </a:rPr>
                  <a:t>活跃（输入差分非零）</a:t>
                </a:r>
                <a:r>
                  <a:rPr kumimoji="1" lang="en-US" altLang="zh-CN" b="1" dirty="0">
                    <a:highlight>
                      <a:srgbClr val="FFFF00"/>
                    </a:highlight>
                  </a:rPr>
                  <a:t>S</a:t>
                </a:r>
                <a:r>
                  <a:rPr kumimoji="1" lang="zh-CN" altLang="en-US" b="1" dirty="0">
                    <a:highlight>
                      <a:srgbClr val="FFFF00"/>
                    </a:highlight>
                  </a:rPr>
                  <a:t>盒的个数</a:t>
                </a:r>
                <a:endParaRPr kumimoji="1" lang="en-US" altLang="zh-CN" b="1" dirty="0">
                  <a:highlight>
                    <a:srgbClr val="FFFF00"/>
                  </a:highlight>
                </a:endParaRPr>
              </a:p>
              <a:p>
                <a:pPr lvl="1"/>
                <a:r>
                  <a:rPr kumimoji="1" lang="en-US" altLang="zh-CN" b="1" dirty="0">
                    <a:highlight>
                      <a:srgbClr val="FFFF00"/>
                    </a:highlight>
                  </a:rPr>
                  <a:t>S</a:t>
                </a:r>
                <a:r>
                  <a:rPr kumimoji="1" lang="zh-CN" altLang="en-US" b="1" dirty="0">
                    <a:highlight>
                      <a:srgbClr val="FFFF00"/>
                    </a:highlight>
                  </a:rPr>
                  <a:t>盒的差分分布表</a:t>
                </a:r>
                <a:endParaRPr kumimoji="1" lang="en-US" altLang="zh-CN" b="1" dirty="0">
                  <a:highlight>
                    <a:srgbClr val="FFFF00"/>
                  </a:highlight>
                </a:endParaRPr>
              </a:p>
              <a:p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轮差分特征，活跃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盒个数至少？个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如何控制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活跃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盒的个数？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输入输出差分结合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置换一同考虑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例如：输出差分只有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比特非零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8EEA61-6AA1-9449-8306-521591ECF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908" y="1196752"/>
                <a:ext cx="10363200" cy="4975448"/>
              </a:xfrm>
              <a:blipFill>
                <a:blip r:embed="rId3"/>
                <a:stretch>
                  <a:fillRect l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545A92-8902-DD46-9F01-B8147429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6E6838-0289-E94F-87E8-D8CFF8AC8F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946" b="46467"/>
          <a:stretch/>
        </p:blipFill>
        <p:spPr>
          <a:xfrm>
            <a:off x="7855159" y="4434521"/>
            <a:ext cx="4014867" cy="22033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5E5667-B788-E84B-94CD-5CA6752671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946" b="46467"/>
          <a:stretch/>
        </p:blipFill>
        <p:spPr>
          <a:xfrm>
            <a:off x="7855158" y="2231131"/>
            <a:ext cx="4014867" cy="220339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0E8CB1D-617D-4807-A709-7AF2F0C3B19D}"/>
              </a:ext>
            </a:extLst>
          </p:cNvPr>
          <p:cNvSpPr/>
          <p:nvPr/>
        </p:nvSpPr>
        <p:spPr>
          <a:xfrm>
            <a:off x="8432867" y="1251086"/>
            <a:ext cx="3437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个活跃</a:t>
            </a:r>
            <a:r>
              <a:rPr kumimoji="1"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盒，最优？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70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89641A0F-CD2C-0546-AB1D-54B302CFF63F}"/>
              </a:ext>
            </a:extLst>
          </p:cNvPr>
          <p:cNvGrpSpPr/>
          <p:nvPr/>
        </p:nvGrpSpPr>
        <p:grpSpPr>
          <a:xfrm>
            <a:off x="8293447" y="188640"/>
            <a:ext cx="3898553" cy="3607616"/>
            <a:chOff x="8293447" y="188640"/>
            <a:chExt cx="3898553" cy="360761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2A132D5-6A0A-0647-B564-B21DF5ACD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3447" y="188640"/>
              <a:ext cx="3898553" cy="360761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6AA77F-42A7-3A44-9742-101A6FF0ABB7}"/>
                </a:ext>
              </a:extLst>
            </p:cNvPr>
            <p:cNvSpPr/>
            <p:nvPr/>
          </p:nvSpPr>
          <p:spPr>
            <a:xfrm>
              <a:off x="9092485" y="188640"/>
              <a:ext cx="206061" cy="3507597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CCE0951-CE1E-1043-A972-4C5299A0B69E}"/>
                </a:ext>
              </a:extLst>
            </p:cNvPr>
            <p:cNvSpPr/>
            <p:nvPr/>
          </p:nvSpPr>
          <p:spPr>
            <a:xfrm>
              <a:off x="9552146" y="238484"/>
              <a:ext cx="162503" cy="3457754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A0D012-FCFE-B24E-A267-C2817C5B41CC}"/>
                </a:ext>
              </a:extLst>
            </p:cNvPr>
            <p:cNvSpPr/>
            <p:nvPr/>
          </p:nvSpPr>
          <p:spPr>
            <a:xfrm>
              <a:off x="10412413" y="256108"/>
              <a:ext cx="148264" cy="3440130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740F781-9E68-4344-82CA-E3BB0689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CipherFour</a:t>
            </a:r>
            <a:r>
              <a:rPr lang="zh-CN" altLang="en-US" dirty="0"/>
              <a:t>的二轮差分特征</a:t>
            </a:r>
            <a:r>
              <a:rPr lang="en-US" altLang="zh-CN" dirty="0"/>
              <a:t>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CA6023-2941-CE46-8705-0448759BA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1"/>
                <a:ext cx="10363200" cy="5441159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一轮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(0,0,2,0)</a:t>
                </a:r>
                <a:r>
                  <a:rPr kumimoji="1" lang="el-GR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(0,0,2,0)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C00000"/>
                        </a:solidFill>
                      </a:rPr>
                      <m:t>0,0,2,0</m:t>
                    </m:r>
                    <m:r>
                      <m:rPr>
                        <m:nor/>
                      </m:rPr>
                      <a:rPr kumimoji="1" lang="en-US" altLang="zh-CN" b="0" i="0" dirty="0" smtClean="0">
                        <a:solidFill>
                          <a:srgbClr val="C00000"/>
                        </a:solidFill>
                      </a:rPr>
                      <m:t>)</m:t>
                    </m:r>
                  </m:oMath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kumimoji="1" lang="en-US" altLang="zh-CN" dirty="0"/>
                  <a:t>Pr((0,0,2,0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(0,0,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kumimoji="1" lang="en-US" altLang="zh-CN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r>
                  <a:rPr kumimoji="1" lang="zh-CN" altLang="en-US" dirty="0">
                    <a:solidFill>
                      <a:srgbClr val="C00000"/>
                    </a:solidFill>
                  </a:rPr>
                  <a:t>迭代</a:t>
                </a:r>
                <a:r>
                  <a:rPr kumimoji="1" lang="zh-CN" altLang="en-US" dirty="0">
                    <a:solidFill>
                      <a:prstClr val="black"/>
                    </a:solidFill>
                  </a:rPr>
                  <a:t>差分特征：</a:t>
                </a:r>
                <a:r>
                  <a:rPr kumimoji="1" lang="en-US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</m:groupCh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r>
                  <a:rPr kumimoji="1" lang="zh-CN" altLang="en-US" dirty="0">
                    <a:solidFill>
                      <a:srgbClr val="C00000"/>
                    </a:solidFill>
                  </a:rPr>
                  <a:t>迭代</a:t>
                </a:r>
                <a:r>
                  <a:rPr kumimoji="1" lang="zh-CN" altLang="en-US" dirty="0">
                    <a:solidFill>
                      <a:prstClr val="black"/>
                    </a:solidFill>
                  </a:rPr>
                  <a:t>差分：</a:t>
                </a:r>
                <a:r>
                  <a:rPr kumimoji="1" lang="en-US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</m:groupCh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r>
                  <a:rPr kumimoji="1" lang="zh-CN" altLang="en-US" dirty="0"/>
                  <a:t>二轮：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(0,0,2,0)</a:t>
                </a:r>
                <a:r>
                  <a:rPr kumimoji="1" lang="el-GR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(0,0,2,0)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C00000"/>
                        </a:solidFill>
                      </a:rPr>
                      <m:t>0,0,2,0)</m:t>
                    </m:r>
                  </m:oMath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kumimoji="1" lang="en-US" altLang="zh-CN" dirty="0"/>
                  <a:t>Pr=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kumimoji="1"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endParaRPr kumimoji="1" lang="en-US" altLang="zh-CN" dirty="0"/>
              </a:p>
              <a:p>
                <a:endParaRPr kumimoji="1" lang="en-US" altLang="zh-CN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CA6023-2941-CE46-8705-0448759BA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1"/>
                <a:ext cx="10363200" cy="5441159"/>
              </a:xfrm>
              <a:blipFill>
                <a:blip r:embed="rId4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DB75C-C4C1-D44D-ACF5-7C0ED1FB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2BEF27-21EC-1A41-B2A0-A50BE72A615F}"/>
              </a:ext>
            </a:extLst>
          </p:cNvPr>
          <p:cNvSpPr/>
          <p:nvPr/>
        </p:nvSpPr>
        <p:spPr>
          <a:xfrm>
            <a:off x="8835223" y="188639"/>
            <a:ext cx="206061" cy="3507597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29907B-4CEA-7C4A-AB50-8EF37C45DB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579" b="46467"/>
          <a:stretch/>
        </p:blipFill>
        <p:spPr>
          <a:xfrm>
            <a:off x="8293447" y="1629530"/>
            <a:ext cx="3736050" cy="21667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7D51DC7-920F-FF45-A053-5CD9EA6DDF96}"/>
              </a:ext>
            </a:extLst>
          </p:cNvPr>
          <p:cNvSpPr/>
          <p:nvPr/>
        </p:nvSpPr>
        <p:spPr>
          <a:xfrm>
            <a:off x="8293447" y="2203731"/>
            <a:ext cx="5497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317414-39EB-8F41-8D2C-009284CFC2AB}"/>
              </a:ext>
            </a:extLst>
          </p:cNvPr>
          <p:cNvSpPr/>
          <p:nvPr/>
        </p:nvSpPr>
        <p:spPr>
          <a:xfrm>
            <a:off x="8293446" y="3491934"/>
            <a:ext cx="5497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</a:t>
            </a:r>
            <a:r>
              <a:rPr kumimoji="0" lang="en-US" altLang="zh-CN" sz="2000" b="1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9FC09C-D134-3A4F-A769-215CF3D60B36}"/>
              </a:ext>
            </a:extLst>
          </p:cNvPr>
          <p:cNvSpPr/>
          <p:nvPr/>
        </p:nvSpPr>
        <p:spPr>
          <a:xfrm>
            <a:off x="8293445" y="1519554"/>
            <a:ext cx="5497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82439B6-957C-A54E-8705-27EA1FCC99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579" b="46467"/>
          <a:stretch/>
        </p:blipFill>
        <p:spPr>
          <a:xfrm>
            <a:off x="8310987" y="3648560"/>
            <a:ext cx="3736050" cy="216672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7A94ACD-5BF5-0943-98FB-C27A21CAE472}"/>
              </a:ext>
            </a:extLst>
          </p:cNvPr>
          <p:cNvSpPr/>
          <p:nvPr/>
        </p:nvSpPr>
        <p:spPr>
          <a:xfrm>
            <a:off x="8310987" y="4222761"/>
            <a:ext cx="5497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7CD5DA-8F05-284B-977A-3A9B7DA1E486}"/>
              </a:ext>
            </a:extLst>
          </p:cNvPr>
          <p:cNvSpPr/>
          <p:nvPr/>
        </p:nvSpPr>
        <p:spPr>
          <a:xfrm>
            <a:off x="8310986" y="5510964"/>
            <a:ext cx="5497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</a:t>
            </a:r>
            <a:r>
              <a:rPr kumimoji="0" lang="en-US" altLang="zh-CN" sz="2000" b="1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7C12EF-EBB6-4C4F-9A2A-A0DAF76ED940}"/>
              </a:ext>
            </a:extLst>
          </p:cNvPr>
          <p:cNvSpPr/>
          <p:nvPr/>
        </p:nvSpPr>
        <p:spPr>
          <a:xfrm>
            <a:off x="8310985" y="3538584"/>
            <a:ext cx="5497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0000</a:t>
            </a:r>
            <a:r>
              <a:rPr kumimoji="0" lang="zh-CN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91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F496C3-66C9-49F4-91E8-BB0458B4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84267B-CA79-4AD5-9234-62AB917A7BFA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kumimoji="1" lang="en-US" altLang="zh-CN" sz="2800" dirty="0">
                    <a:solidFill>
                      <a:srgbClr val="C00000"/>
                    </a:solidFill>
                  </a:rPr>
                  <a:t>(0,0,2,0)</a:t>
                </a:r>
                <a:r>
                  <a:rPr kumimoji="1" lang="el-GR" altLang="zh-CN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(0,0,2,0)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zh-CN" sz="2800" dirty="0">
                        <a:solidFill>
                          <a:srgbClr val="C00000"/>
                        </a:solidFill>
                      </a:rPr>
                      <m:t>0,0,2,0)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with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是否是最优的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轮差分特征？</a:t>
                </a:r>
                <a:endParaRPr lang="zh-CN" altLang="en-US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84267B-CA79-4AD5-9234-62AB917A7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19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1A91EEB3-9549-4D98-AD99-7604740EC7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FE2F06-273E-4462-A315-05CD11841BE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10900A-E542-44DA-9884-63FF32B3FE5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不确定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7AEA4E-FC92-4D3A-852E-6D74CA372D3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801C87C-7201-4EB0-884A-5863A76D506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5445F85-11FB-40A2-9B75-4F8DFCBF462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E192A9D-643A-4BCA-BE65-A916A483FB4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DCA9A7A-0715-446D-987A-9B5A0A219AD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07AE9D-0C06-4662-9AC0-535F7803A911}"/>
              </a:ext>
            </a:extLst>
          </p:cNvPr>
          <p:cNvSpPr/>
          <p:nvPr/>
        </p:nvSpPr>
        <p:spPr>
          <a:xfrm>
            <a:off x="4114086" y="3595449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注：一轮最优不能保证多轮最优，应综合考虑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CCE847-F11E-4073-91ED-D5AF752EC006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D82B388A-F003-416C-A009-6E6A58C54C3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A4790BCB-0476-4591-911C-41ADFC89AF4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5EE74628-AB83-4CD4-BB63-FBF0A0F34DC2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" name="TipText">
              <a:extLst>
                <a:ext uri="{FF2B5EF4-FFF2-40B4-BE49-F238E27FC236}">
                  <a16:creationId xmlns:a16="http://schemas.microsoft.com/office/drawing/2014/main" id="{021D134F-2443-46AE-8F4A-BB41B6E508F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C085110-11C6-4068-B362-7751E00DADEA}"/>
              </a:ext>
            </a:extLst>
          </p:cNvPr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1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BA08B-12E0-9E4B-9C7D-5BF68FA8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EBA92-A7D8-3740-A174-B49192EA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16784"/>
            <a:ext cx="10363200" cy="4975448"/>
          </a:xfrm>
        </p:spPr>
        <p:txBody>
          <a:bodyPr/>
          <a:lstStyle/>
          <a:p>
            <a:r>
              <a:rPr kumimoji="1" lang="zh-CN" altLang="en-US" dirty="0"/>
              <a:t>差分区分器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追踪明文差分在加密过程中的传播</a:t>
            </a:r>
            <a:endParaRPr kumimoji="1" lang="en-US" altLang="zh-CN" dirty="0"/>
          </a:p>
          <a:p>
            <a:r>
              <a:rPr kumimoji="1" lang="zh-CN" altLang="en-US" dirty="0"/>
              <a:t>差分在各部件的传播特性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非线性？</a:t>
            </a:r>
            <a:endParaRPr kumimoji="1" lang="en-US" altLang="zh-CN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906C56B-94D5-B74B-AD1D-D793ECF64448}"/>
              </a:ext>
            </a:extLst>
          </p:cNvPr>
          <p:cNvSpPr txBox="1">
            <a:spLocks/>
          </p:cNvSpPr>
          <p:nvPr/>
        </p:nvSpPr>
        <p:spPr>
          <a:xfrm>
            <a:off x="5070749" y="582360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b="1" kern="1200" spc="-7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BBE573-8194-3947-B03F-421E97F0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497" y="859972"/>
            <a:ext cx="5641450" cy="522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7B4C2-ABD5-2D45-9D5F-712BB9B7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8640"/>
            <a:ext cx="10363200" cy="928144"/>
          </a:xfrm>
        </p:spPr>
        <p:txBody>
          <a:bodyPr/>
          <a:lstStyle/>
          <a:p>
            <a:r>
              <a:rPr lang="en-US" altLang="zh-CN" dirty="0" err="1"/>
              <a:t>CipherFour</a:t>
            </a:r>
            <a:r>
              <a:rPr lang="zh-CN" altLang="en-US" dirty="0"/>
              <a:t>的四轮差分特征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F8BDF6-FEEA-2048-A30D-01491556B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4054" y="965915"/>
                <a:ext cx="11969546" cy="5209032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CN" dirty="0">
                    <a:solidFill>
                      <a:srgbClr val="C00000"/>
                    </a:solidFill>
                  </a:rPr>
                  <a:t>(0,0,2,0)</a:t>
                </a:r>
                <a:r>
                  <a:rPr kumimoji="1" lang="el-GR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(0,0,2,0)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(0,0,2,0)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(0,0,2,0)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(0,0,2,0) </a:t>
                </a:r>
              </a:p>
              <a:p>
                <a:pPr lvl="1"/>
                <a:r>
                  <a:rPr kumimoji="1" lang="en-US" altLang="zh-CN" dirty="0" err="1"/>
                  <a:t>Pr</a:t>
                </a:r>
                <a:r>
                  <a:rPr kumimoji="1" lang="en-US" altLang="zh-CN" dirty="0"/>
                  <a:t>((0,0,2,0)</a:t>
                </a:r>
                <a:r>
                  <a:rPr kumimoji="1" lang="el-GR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(0,0,2,0)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(0,0,2,0)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(0,0,2,0)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(0,0,2,0) 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0.02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最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优</a:t>
                </a:r>
                <a:r>
                  <a:rPr kumimoji="1" lang="zh-CN" altLang="en-US" dirty="0"/>
                  <a:t>的</a:t>
                </a:r>
                <a:r>
                  <a:rPr lang="zh-CN" altLang="en-US" dirty="0"/>
                  <a:t>四轮</a:t>
                </a:r>
                <a:r>
                  <a:rPr kumimoji="1" lang="zh-CN" altLang="en-US" dirty="0"/>
                  <a:t>差分特征？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lvl="1"/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F8BDF6-FEEA-2048-A30D-01491556B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054" y="965915"/>
                <a:ext cx="11969546" cy="5209032"/>
              </a:xfrm>
              <a:blipFill>
                <a:blip r:embed="rId3"/>
                <a:stretch>
                  <a:fillRect l="-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B6FB2-9A81-9F4D-8A6D-FF587D64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20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3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F3781-D85F-A64E-B1B2-A31D725A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CipherFour</a:t>
            </a:r>
            <a:r>
              <a:rPr lang="zh-CN" altLang="en-US" dirty="0"/>
              <a:t>的</a:t>
            </a:r>
            <a:r>
              <a:rPr kumimoji="1" lang="en-US" altLang="zh-CN" i="1" cap="none" dirty="0">
                <a:solidFill>
                  <a:prstClr val="black"/>
                </a:solidFill>
                <a:latin typeface="Rockwell" panose="02060603020205020403"/>
              </a:rPr>
              <a:t>r</a:t>
            </a:r>
            <a:r>
              <a:rPr lang="zh-CN" altLang="en-US" dirty="0"/>
              <a:t>轮差分特征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82F565-DE0C-664C-9454-DCE326665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CN" dirty="0"/>
                  <a:t>(0,0,2,0)</a:t>
                </a:r>
                <a:r>
                  <a:rPr kumimoji="1" lang="el-GR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(0,0,2,0)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</a:t>
                </a:r>
                <a:r>
                  <a:rPr kumimoji="1" lang="el-GR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(0,0,2,0)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(0,0,2,0) </a:t>
                </a:r>
              </a:p>
              <a:p>
                <a:pPr lvl="1"/>
                <a:r>
                  <a:rPr kumimoji="1" lang="en-US" altLang="zh-CN" dirty="0" err="1"/>
                  <a:t>Pr</a:t>
                </a:r>
                <a:r>
                  <a:rPr kumimoji="1" lang="en-US" altLang="zh-CN" dirty="0"/>
                  <a:t>((0,0,2,0)</a:t>
                </a:r>
                <a:r>
                  <a:rPr kumimoji="1" lang="el-GR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(0,0,2,0)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</a:t>
                </a:r>
                <a:r>
                  <a:rPr kumimoji="1" lang="el-GR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(0,0,2,0)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(0,0,2,0) 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5</a:t>
                </a:r>
                <a:r>
                  <a:rPr kumimoji="1" lang="zh-CN" altLang="en-US" dirty="0"/>
                  <a:t>轮呢？随机置换的概率为多少？随着加密轮数的增大，总能找到优于随机置换的差分特征么？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随着轮数的增加，对应的单条</a:t>
                </a:r>
                <a:r>
                  <a:rPr lang="zh-CN" altLang="en-US" dirty="0"/>
                  <a:t>差分特征</a:t>
                </a:r>
                <a:r>
                  <a:rPr kumimoji="1" lang="zh-CN" altLang="en-US" dirty="0"/>
                  <a:t>概率降低，将会趋于或小于随机概率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没有高概率的差分特征就放弃么？</a:t>
                </a:r>
                <a:r>
                  <a:rPr lang="zh-CN" altLang="en-US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有没有必要固定</a:t>
                </a:r>
                <a:r>
                  <a:rPr lang="zh-CN" alt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中间状态的</a:t>
                </a:r>
                <a:r>
                  <a:rPr lang="zh-CN" altLang="en-US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差分？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攻击中只用到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kumimoji="1" lang="zh-CN" altLang="en-US" dirty="0"/>
                  <a:t>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82F565-DE0C-664C-9454-DCE326665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r="-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FD3B2-EF0F-7F41-8F01-9C4E78A2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21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99EEF6D-7CA1-B94F-AFC2-256A7838713B}"/>
              </a:ext>
            </a:extLst>
          </p:cNvPr>
          <p:cNvGrpSpPr/>
          <p:nvPr/>
        </p:nvGrpSpPr>
        <p:grpSpPr>
          <a:xfrm>
            <a:off x="2820472" y="5785164"/>
            <a:ext cx="7817090" cy="975243"/>
            <a:chOff x="1469211" y="436350"/>
            <a:chExt cx="10655808" cy="125410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7D630D0-EE44-474F-8197-5F60ACD4D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9211" y="436350"/>
              <a:ext cx="10655808" cy="1254107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6D36FA2-CEF7-DC47-8186-729254A862CC}"/>
                </a:ext>
              </a:extLst>
            </p:cNvPr>
            <p:cNvGrpSpPr/>
            <p:nvPr/>
          </p:nvGrpSpPr>
          <p:grpSpPr>
            <a:xfrm>
              <a:off x="2535936" y="521868"/>
              <a:ext cx="4983480" cy="282804"/>
              <a:chOff x="2535936" y="521868"/>
              <a:chExt cx="4983480" cy="282804"/>
            </a:xfrm>
          </p:grpSpPr>
          <p:sp>
            <p:nvSpPr>
              <p:cNvPr id="9" name="禁止符 8">
                <a:extLst>
                  <a:ext uri="{FF2B5EF4-FFF2-40B4-BE49-F238E27FC236}">
                    <a16:creationId xmlns:a16="http://schemas.microsoft.com/office/drawing/2014/main" id="{A3696253-1FAD-934D-8628-D1E4FD57DE20}"/>
                  </a:ext>
                </a:extLst>
              </p:cNvPr>
              <p:cNvSpPr/>
              <p:nvPr/>
            </p:nvSpPr>
            <p:spPr>
              <a:xfrm>
                <a:off x="2535936" y="542984"/>
                <a:ext cx="304800" cy="261688"/>
              </a:xfrm>
              <a:prstGeom prst="noSmoking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禁止符 9">
                <a:extLst>
                  <a:ext uri="{FF2B5EF4-FFF2-40B4-BE49-F238E27FC236}">
                    <a16:creationId xmlns:a16="http://schemas.microsoft.com/office/drawing/2014/main" id="{8EB293AF-6DC5-7141-BD7D-723904816B03}"/>
                  </a:ext>
                </a:extLst>
              </p:cNvPr>
              <p:cNvSpPr/>
              <p:nvPr/>
            </p:nvSpPr>
            <p:spPr>
              <a:xfrm>
                <a:off x="7214616" y="521868"/>
                <a:ext cx="304800" cy="261688"/>
              </a:xfrm>
              <a:prstGeom prst="noSmoking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禁止符 10">
                <a:extLst>
                  <a:ext uri="{FF2B5EF4-FFF2-40B4-BE49-F238E27FC236}">
                    <a16:creationId xmlns:a16="http://schemas.microsoft.com/office/drawing/2014/main" id="{579AC104-BF26-6B4B-BBBD-FC60DBB17A53}"/>
                  </a:ext>
                </a:extLst>
              </p:cNvPr>
              <p:cNvSpPr/>
              <p:nvPr/>
            </p:nvSpPr>
            <p:spPr>
              <a:xfrm>
                <a:off x="4882896" y="521868"/>
                <a:ext cx="304800" cy="261688"/>
              </a:xfrm>
              <a:prstGeom prst="noSmoking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359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3F5FA-8391-6C4F-8F49-A059357A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CipherFour</a:t>
            </a:r>
            <a:r>
              <a:rPr lang="zh-CN" altLang="en-US" dirty="0"/>
              <a:t>的</a:t>
            </a:r>
            <a:r>
              <a:rPr kumimoji="1" lang="en-US" altLang="zh-CN" i="1" cap="none" dirty="0">
                <a:solidFill>
                  <a:prstClr val="black"/>
                </a:solidFill>
                <a:latin typeface="Rockwell" panose="02060603020205020403"/>
              </a:rPr>
              <a:t>r</a:t>
            </a:r>
            <a:r>
              <a:rPr lang="zh-CN" altLang="en-US" dirty="0"/>
              <a:t>轮差分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16972-6DD0-DC4B-8B98-39C413ED9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0,0,2,0)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𝑟𝑜𝑢𝑛𝑑</m:t>
                            </m:r>
                            <m:r>
                              <m:rPr>
                                <m:brk m:alnAt="2"/>
                              </m:rPr>
                              <a:rPr kumimoji="1"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𝑒𝑛𝑐𝑟𝑦𝑝𝑡𝑖𝑜𝑛</m:t>
                            </m:r>
                          </m:e>
                        </m:groupChr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0,0,2,0)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m:rPr>
                            <m:brk m:alnAt="7"/>
                          </m:rP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𝐷𝑃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(Ω)</m:t>
                        </m:r>
                      </m:e>
                    </m:nary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讨论：如何计算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0,0,2,0)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groupChr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0,0,2,0)</m:t>
                        </m:r>
                      </m:e>
                    </m:d>
                  </m:oMath>
                </a14:m>
                <a:r>
                  <a:rPr kumimoji="1" lang="zh-CN" altLang="en-US" dirty="0"/>
                  <a:t>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分析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测试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16972-6DD0-DC4B-8B98-39C413ED9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5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7B8FF-6C90-3242-9775-7C513560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416028" y="6272786"/>
            <a:ext cx="640080" cy="365125"/>
          </a:xfrm>
        </p:spPr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22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D0D88DF-608C-5F40-9A45-E724C22C228D}"/>
              </a:ext>
            </a:extLst>
          </p:cNvPr>
          <p:cNvGrpSpPr/>
          <p:nvPr/>
        </p:nvGrpSpPr>
        <p:grpSpPr>
          <a:xfrm>
            <a:off x="1240592" y="1828873"/>
            <a:ext cx="10898658" cy="2279551"/>
            <a:chOff x="210688" y="2355527"/>
            <a:chExt cx="10898658" cy="2279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C110DD1-F0EC-7B4D-BBAA-2C57922B69DD}"/>
                    </a:ext>
                  </a:extLst>
                </p:cNvPr>
                <p:cNvSpPr/>
                <p:nvPr/>
              </p:nvSpPr>
              <p:spPr>
                <a:xfrm>
                  <a:off x="210688" y="3028175"/>
                  <a:ext cx="10898658" cy="5504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C00000"/>
                    </a:buClr>
                    <a:buSzPct val="80000"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2400" dirty="0" smtClean="0">
                          <a:solidFill>
                            <a:srgbClr val="C00000"/>
                          </a:solidFill>
                        </a:rPr>
                        <m:t>(0,0,2,0)</m:t>
                      </m:r>
                      <m:r>
                        <m:rPr>
                          <m:nor/>
                        </m:rPr>
                        <a:rPr kumimoji="1" lang="zh-CN" altLang="en-US" sz="2400" b="0" i="0" dirty="0" smtClean="0">
                          <a:solidFill>
                            <a:srgbClr val="C00000"/>
                          </a:solidFill>
                        </a:rPr>
                        <m:t>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zh-CN" alt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zh-CN" alt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</m:t>
                          </m:r>
                          <m:r>
                            <m:rPr>
                              <m:brk m:alnAt="2"/>
                            </m:rP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brk m:alnAt="2"/>
                            </m:rPr>
                            <a:rPr kumimoji="1" lang="zh-CN" alt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zh-CN" alt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</m:e>
                      </m:groupChr>
                    </m:oMath>
                  </a14:m>
                  <a:r>
                    <a:rPr kumimoji="1" lang="en-US" altLang="zh-CN" sz="2200" dirty="0">
                      <a:solidFill>
                        <a:prstClr val="black"/>
                      </a:solidFill>
                      <a:latin typeface="Times New Roman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</m:t>
                          </m:r>
                          <m:r>
                            <m:rPr>
                              <m:brk m:alnAt="2"/>
                            </m:r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brk m:alnAt="2"/>
                            </m:rP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</m:e>
                      </m:groupChr>
                      <m:sSubSup>
                        <m:sSubSup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zh-CN" sz="2400" dirty="0">
                      <a:solidFill>
                        <a:prstClr val="black"/>
                      </a:solidFill>
                      <a:latin typeface="Times New Roman" pitchFamily="18" charset="0"/>
                      <a:ea typeface="Cambria Math" panose="02040503050406030204" pitchFamily="18" charset="0"/>
                    </a:rPr>
                    <a:t>…</a:t>
                  </a:r>
                  <a14:m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</m:t>
                          </m:r>
                          <m:r>
                            <m:rPr>
                              <m:brk m:alnAt="2"/>
                            </m:r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brk m:alnAt="2"/>
                            </m:rP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</m:e>
                      </m:groupChr>
                      <m:sSubSup>
                        <m:sSubSup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</m:t>
                          </m:r>
                          <m:r>
                            <m:rPr>
                              <m:brk m:alnAt="2"/>
                            </m:r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brk m:alnAt="2"/>
                            </m:rP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</m:e>
                      </m:groupChr>
                      <m:r>
                        <m:rPr>
                          <m:nor/>
                        </m:rPr>
                        <a:rPr kumimoji="1"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1" lang="en-US" altLang="zh-CN" sz="2400" dirty="0" smtClean="0">
                          <a:solidFill>
                            <a:srgbClr val="C00000"/>
                          </a:solidFill>
                        </a:rPr>
                        <m:t>0,0,2,0)</m:t>
                      </m:r>
                    </m:oMath>
                  </a14:m>
                  <a:endParaRPr kumimoji="1" lang="en-US" altLang="zh-CN" sz="2400" i="1" dirty="0">
                    <a:solidFill>
                      <a:prstClr val="black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C110DD1-F0EC-7B4D-BBAA-2C57922B69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88" y="3028175"/>
                  <a:ext cx="10898658" cy="550407"/>
                </a:xfrm>
                <a:prstGeom prst="rect">
                  <a:avLst/>
                </a:prstGeom>
                <a:blipFill>
                  <a:blip r:embed="rId4"/>
                  <a:stretch>
                    <a:fillRect l="-466" t="-9091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168F664E-4EC7-8E41-BB96-5AF3FAF9E36E}"/>
                </a:ext>
              </a:extLst>
            </p:cNvPr>
            <p:cNvCxnSpPr>
              <a:cxnSpLocks/>
            </p:cNvCxnSpPr>
            <p:nvPr/>
          </p:nvCxnSpPr>
          <p:spPr>
            <a:xfrm>
              <a:off x="1546940" y="3319741"/>
              <a:ext cx="1381455" cy="104171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2769E63F-E44C-D64B-BB8D-15EEF5002A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940" y="2720051"/>
              <a:ext cx="1381455" cy="59458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92D72EE-68D4-A04C-9C66-3BEE661EC46F}"/>
                    </a:ext>
                  </a:extLst>
                </p:cNvPr>
                <p:cNvSpPr txBox="1"/>
                <p:nvPr/>
              </p:nvSpPr>
              <p:spPr>
                <a:xfrm>
                  <a:off x="2777921" y="3662952"/>
                  <a:ext cx="5764193" cy="972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2400" dirty="0"/>
                    <a:t>  </a:t>
                  </a:r>
                  <a:r>
                    <a:rPr kumimoji="1" lang="en-US" altLang="zh-CN" sz="2400" dirty="0"/>
                    <a:t>…</a:t>
                  </a:r>
                  <a:r>
                    <a:rPr kumimoji="1" lang="zh-CN" altLang="en-US" sz="2400" dirty="0"/>
                    <a:t>                    </a:t>
                  </a:r>
                  <a:r>
                    <a:rPr kumimoji="1" lang="en-US" altLang="zh-CN" sz="2400" dirty="0"/>
                    <a:t>…</a:t>
                  </a:r>
                  <a:r>
                    <a:rPr kumimoji="1" lang="zh-CN" altLang="en-US" sz="2400" dirty="0"/>
                    <a:t>                          </a:t>
                  </a:r>
                  <a:r>
                    <a:rPr kumimoji="1" lang="en-US" altLang="zh-CN" sz="2400" dirty="0"/>
                    <a:t>…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zh-CN" altLang="en-US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groupChr>
                          <m:groupChrPr>
                            <m:chr m:val="→"/>
                            <m:vertJc m:val="bot"/>
                            <m:ctrl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m:rPr>
                                <m:brk m:alnAt="2"/>
                              </m:r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m:rPr>
                                <m:brk m:alnAt="2"/>
                              </m:rPr>
                              <a:rPr kumimoji="1"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</m:e>
                        </m:groupChr>
                        <m:sSubSup>
                          <m:sSubSupPr>
                            <m:ctrl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m:rPr>
                                <m:brk m:alnAt="2"/>
                              </m:r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m:rPr>
                                <m:brk m:alnAt="2"/>
                              </m:rPr>
                              <a:rPr kumimoji="1"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</m:e>
                        </m:groupChr>
                        <m:sSubSup>
                          <m:sSubSupPr>
                            <m:ctrl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92D72EE-68D4-A04C-9C66-3BEE661EC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7921" y="3662952"/>
                  <a:ext cx="5764193" cy="972126"/>
                </a:xfrm>
                <a:prstGeom prst="rect">
                  <a:avLst/>
                </a:prstGeom>
                <a:blipFill>
                  <a:blip r:embed="rId5"/>
                  <a:stretch>
                    <a:fillRect l="-1322" t="-5195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2CC8C7CD-293A-B940-87C7-2B040FDFC436}"/>
                    </a:ext>
                  </a:extLst>
                </p:cNvPr>
                <p:cNvSpPr/>
                <p:nvPr/>
              </p:nvSpPr>
              <p:spPr>
                <a:xfrm>
                  <a:off x="2882437" y="2355527"/>
                  <a:ext cx="4874732" cy="5505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dirty="0"/>
                    <a:t>(0,0,2,0)</a:t>
                  </a:r>
                  <a:r>
                    <a:rPr kumimoji="1" lang="el-GR" altLang="zh-CN" sz="2400" dirty="0"/>
                    <a:t> </a:t>
                  </a:r>
                  <a14:m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brk m:alnAt="2"/>
                            </m:rPr>
                            <a:rPr kumimoji="1" lang="zh-CN" alt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nor/>
                        </m:rPr>
                        <a:rPr kumimoji="1" lang="en-US" altLang="zh-CN" sz="2400" dirty="0"/>
                        <m:t>(0,0,2,0)</m:t>
                      </m:r>
                    </m:oMath>
                  </a14:m>
                  <a:r>
                    <a:rPr kumimoji="1" lang="en-US" altLang="zh-CN" sz="2200" dirty="0">
                      <a:solidFill>
                        <a:prstClr val="black"/>
                      </a:solidFill>
                      <a:latin typeface="Times New Roman" pitchFamily="18" charset="0"/>
                      <a:ea typeface="Cambria Math" panose="02040503050406030204" pitchFamily="18" charset="0"/>
                    </a:rPr>
                    <a:t>…</a:t>
                  </a:r>
                  <a14:m>
                    <m:oMath xmlns:m="http://schemas.openxmlformats.org/officeDocument/2006/math">
                      <m:r>
                        <a:rPr kumimoji="1" lang="zh-CN" altLang="en-US" sz="2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brk m:alnAt="2"/>
                            </m:rPr>
                            <a:rPr kumimoji="1" lang="zh-CN" alt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nor/>
                        </m:rPr>
                        <a:rPr kumimoji="1" lang="en-US" altLang="zh-CN" sz="2400" dirty="0"/>
                        <m:t>(0,0,2,0)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2CC8C7CD-293A-B940-87C7-2B040FDFC4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437" y="2355527"/>
                  <a:ext cx="4874732" cy="550535"/>
                </a:xfrm>
                <a:prstGeom prst="rect">
                  <a:avLst/>
                </a:prstGeom>
                <a:blipFill>
                  <a:blip r:embed="rId6"/>
                  <a:stretch>
                    <a:fillRect l="-1818" t="-2326" b="-25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F21D22F7-741D-5649-96B5-E1D98D1CD50C}"/>
                </a:ext>
              </a:extLst>
            </p:cNvPr>
            <p:cNvCxnSpPr/>
            <p:nvPr/>
          </p:nvCxnSpPr>
          <p:spPr>
            <a:xfrm>
              <a:off x="7824486" y="2720051"/>
              <a:ext cx="1713053" cy="4977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2BCA7755-CF9D-EA43-ACE3-12EB9F3BAF88}"/>
                </a:ext>
              </a:extLst>
            </p:cNvPr>
            <p:cNvCxnSpPr/>
            <p:nvPr/>
          </p:nvCxnSpPr>
          <p:spPr>
            <a:xfrm flipV="1">
              <a:off x="8009681" y="3566474"/>
              <a:ext cx="1551008" cy="8897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E4CDCCB-47A2-6446-ABE9-5DDFBD900F7F}"/>
              </a:ext>
            </a:extLst>
          </p:cNvPr>
          <p:cNvGrpSpPr/>
          <p:nvPr/>
        </p:nvGrpSpPr>
        <p:grpSpPr>
          <a:xfrm>
            <a:off x="4587132" y="887300"/>
            <a:ext cx="3898553" cy="3607616"/>
            <a:chOff x="2923432" y="887300"/>
            <a:chExt cx="3898553" cy="360761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911A036-BEB5-ED47-9EEA-92BFCBC8AB86}"/>
                </a:ext>
              </a:extLst>
            </p:cNvPr>
            <p:cNvGrpSpPr/>
            <p:nvPr/>
          </p:nvGrpSpPr>
          <p:grpSpPr>
            <a:xfrm>
              <a:off x="2923432" y="887300"/>
              <a:ext cx="3898553" cy="3607616"/>
              <a:chOff x="8293447" y="188640"/>
              <a:chExt cx="3898553" cy="3607616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2D4F29E9-8D8E-D942-9EE7-68FED5EBE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3447" y="188640"/>
                <a:ext cx="3898553" cy="3607616"/>
              </a:xfrm>
              <a:prstGeom prst="rect">
                <a:avLst/>
              </a:prstGeom>
            </p:spPr>
          </p:pic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EB5923B-D140-034E-AA1C-08978CEED109}"/>
                  </a:ext>
                </a:extLst>
              </p:cNvPr>
              <p:cNvSpPr/>
              <p:nvPr/>
            </p:nvSpPr>
            <p:spPr>
              <a:xfrm>
                <a:off x="9092485" y="188640"/>
                <a:ext cx="206061" cy="3507597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94570E0-41A6-5D42-B4A3-4CCBE4DEF6EA}"/>
                </a:ext>
              </a:extLst>
            </p:cNvPr>
            <p:cNvSpPr/>
            <p:nvPr/>
          </p:nvSpPr>
          <p:spPr>
            <a:xfrm>
              <a:off x="3050691" y="1584101"/>
              <a:ext cx="3639230" cy="244772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71065" y="267976"/>
            <a:ext cx="5497444" cy="6407765"/>
            <a:chOff x="8471065" y="267976"/>
            <a:chExt cx="5497444" cy="640776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B8FC4DF-53A2-0046-906D-2826869259CE}"/>
                </a:ext>
              </a:extLst>
            </p:cNvPr>
            <p:cNvSpPr/>
            <p:nvPr/>
          </p:nvSpPr>
          <p:spPr>
            <a:xfrm>
              <a:off x="8471066" y="267976"/>
              <a:ext cx="5497443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0000</a:t>
              </a:r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</a:t>
              </a:r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0000</a:t>
              </a:r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</a:t>
              </a:r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00</a:t>
              </a:r>
              <a:r>
                <a:rPr lang="en-US" altLang="zh-CN" sz="2000" dirty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</a:t>
              </a:r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0000</a:t>
              </a:r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  </a:t>
              </a:r>
            </a:p>
            <a:p>
              <a:pPr algn="ctr"/>
              <a:endPara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63CBA22-C84A-044B-B396-876E0E7C6E95}"/>
                </a:ext>
              </a:extLst>
            </p:cNvPr>
            <p:cNvSpPr/>
            <p:nvPr/>
          </p:nvSpPr>
          <p:spPr>
            <a:xfrm>
              <a:off x="8471065" y="5967855"/>
              <a:ext cx="5497443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0000</a:t>
              </a:r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</a:t>
              </a:r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0000</a:t>
              </a:r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</a:t>
              </a:r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00</a:t>
              </a:r>
              <a:r>
                <a:rPr lang="en-US" altLang="zh-CN" sz="2000" dirty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</a:t>
              </a:r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0000</a:t>
              </a:r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  </a:t>
              </a:r>
            </a:p>
            <a:p>
              <a:pPr algn="ctr"/>
              <a:endPara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8195" y="659145"/>
              <a:ext cx="2849009" cy="5403293"/>
            </a:xfrm>
            <a:prstGeom prst="rect">
              <a:avLst/>
            </a:prstGeom>
          </p:spPr>
        </p:pic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952E0E-3CE5-4670-9C30-2E6AF99FAE52}"/>
              </a:ext>
            </a:extLst>
          </p:cNvPr>
          <p:cNvCxnSpPr>
            <a:cxnSpLocks/>
          </p:cNvCxnSpPr>
          <p:nvPr/>
        </p:nvCxnSpPr>
        <p:spPr>
          <a:xfrm>
            <a:off x="11644828" y="659145"/>
            <a:ext cx="0" cy="2601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6B918B8-6BBB-47D4-BEF0-51342A2FED46}"/>
              </a:ext>
            </a:extLst>
          </p:cNvPr>
          <p:cNvCxnSpPr/>
          <p:nvPr/>
        </p:nvCxnSpPr>
        <p:spPr>
          <a:xfrm flipV="1">
            <a:off x="11622795" y="3536414"/>
            <a:ext cx="0" cy="252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00F4E-4552-4147-8BFD-103EFDFB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CipherFour</a:t>
            </a:r>
            <a:r>
              <a:rPr lang="zh-CN" altLang="en-US" dirty="0"/>
              <a:t>的</a:t>
            </a:r>
            <a:r>
              <a:rPr kumimoji="1" lang="en-US" altLang="zh-CN" cap="none" dirty="0">
                <a:solidFill>
                  <a:prstClr val="black"/>
                </a:solidFill>
                <a:latin typeface="Rockwell" panose="02060603020205020403"/>
              </a:rPr>
              <a:t>4</a:t>
            </a:r>
            <a:r>
              <a:rPr lang="zh-CN" altLang="en-US" dirty="0"/>
              <a:t>轮差分实验测试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D4CEE5-21E0-44A2-8EAE-23E9FE60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23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25A4B2-9F36-4AEB-881A-0CCE285C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4" y="1196752"/>
            <a:ext cx="11168099" cy="1425262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6D90589-ACDB-4C58-9D14-3C98280DD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5814" y="3199129"/>
            <a:ext cx="10734977" cy="4620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34E38A-E13F-4D3A-84AF-F0440D704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14" y="3815483"/>
            <a:ext cx="11237961" cy="8410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018C4DA-4A49-48C6-8448-2CD9A01BBE2B}"/>
              </a:ext>
            </a:extLst>
          </p:cNvPr>
          <p:cNvSpPr/>
          <p:nvPr/>
        </p:nvSpPr>
        <p:spPr>
          <a:xfrm>
            <a:off x="4108951" y="2638113"/>
            <a:ext cx="37978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围绕在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0.08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附近   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0.02</a:t>
            </a:r>
            <a:endParaRPr lang="zh-CN" altLang="en-US" sz="28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D5A828B-F5F1-4BD9-9CB5-5F3BCD68AB8A}"/>
                  </a:ext>
                </a:extLst>
              </p:cNvPr>
              <p:cNvSpPr/>
              <p:nvPr/>
            </p:nvSpPr>
            <p:spPr>
              <a:xfrm>
                <a:off x="4744454" y="4656490"/>
                <a:ext cx="2399631" cy="70070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2800" b="0" cap="none" spc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围绕在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cap="none" spc="0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cap="none" spc="0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16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b="0" cap="none" spc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附近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D5A828B-F5F1-4BD9-9CB5-5F3BCD68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454" y="4656490"/>
                <a:ext cx="2399631" cy="700705"/>
              </a:xfrm>
              <a:prstGeom prst="rect">
                <a:avLst/>
              </a:prstGeom>
              <a:blipFill>
                <a:blip r:embed="rId5"/>
                <a:stretch>
                  <a:fillRect l="-4315" t="-870" r="-4569" b="-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4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51559-0095-1443-80CA-9CB1151E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CipherFour</a:t>
            </a:r>
            <a:r>
              <a:rPr lang="zh-CN" altLang="en-US" dirty="0"/>
              <a:t>的四轮差分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0B01AB-5FF3-E54A-8A2D-D1A4B5723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en-US" altLang="zh-CN" dirty="0">
                    <a:solidFill>
                      <a:srgbClr val="C00000"/>
                    </a:solidFill>
                  </a:rPr>
                  <a:t>(0,0,2,0)</a:t>
                </a:r>
                <a:r>
                  <a:rPr kumimoji="1" lang="el-GR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kumimoji="1" lang="el-GR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)</a:t>
                </a:r>
                <a:r>
                  <a:rPr kumimoji="1" lang="el-GR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C00000"/>
                        </a:solidFill>
                      </a:rPr>
                      <m:t>0,0,2,0)</m:t>
                    </m:r>
                  </m:oMath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kumimoji="1" lang="zh-CN" altLang="en-US" dirty="0"/>
                  <a:t>*可取任意</a:t>
                </a:r>
                <a:r>
                  <a:rPr kumimoji="1" lang="en-US" altLang="zh-CN" dirty="0"/>
                  <a:t>4-bit</a:t>
                </a:r>
                <a:r>
                  <a:rPr kumimoji="1" lang="zh-CN" altLang="en-US" dirty="0"/>
                  <a:t>值</a:t>
                </a:r>
                <a:endParaRPr kumimoji="1" lang="en-US" altLang="zh-CN" dirty="0"/>
              </a:p>
              <a:p>
                <a:r>
                  <a:rPr kumimoji="1" lang="zh-CN" altLang="en-US" dirty="0">
                    <a:solidFill>
                      <a:srgbClr val="C00000"/>
                    </a:solidFill>
                  </a:rPr>
                  <a:t>找到（至少存在）</a:t>
                </a:r>
                <a:r>
                  <a:rPr kumimoji="1" lang="zh-CN" altLang="en-US" dirty="0"/>
                  <a:t>以下四条路线，每条路线的概率均为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Pr((0,0,2,0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(0,0,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,0)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0.08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0B01AB-5FF3-E54A-8A2D-D1A4B5723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8" b="-1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F0EA7-8256-5642-BCF0-AFD4F7C2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B6C828-CF23-454D-9D9C-216B33E462EB}"/>
              </a:ext>
            </a:extLst>
          </p:cNvPr>
          <p:cNvGrpSpPr/>
          <p:nvPr/>
        </p:nvGrpSpPr>
        <p:grpSpPr>
          <a:xfrm>
            <a:off x="1353312" y="3060191"/>
            <a:ext cx="8854486" cy="2267713"/>
            <a:chOff x="1353312" y="2852927"/>
            <a:chExt cx="8854486" cy="226771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10E28CF-AE5F-6448-AB0B-DAF2FF8D6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8900" y="2909190"/>
              <a:ext cx="8848898" cy="219925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CEEB95-888D-224E-B723-1DD130702213}"/>
                </a:ext>
              </a:extLst>
            </p:cNvPr>
            <p:cNvSpPr/>
            <p:nvPr/>
          </p:nvSpPr>
          <p:spPr>
            <a:xfrm>
              <a:off x="1353312" y="2865120"/>
              <a:ext cx="1450848" cy="2255520"/>
            </a:xfrm>
            <a:prstGeom prst="rect">
              <a:avLst/>
            </a:prstGeom>
            <a:solidFill>
              <a:schemeClr val="accent1"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7D6B99-8D06-6442-B59E-FCDBBFBCF2EB}"/>
                </a:ext>
              </a:extLst>
            </p:cNvPr>
            <p:cNvSpPr/>
            <p:nvPr/>
          </p:nvSpPr>
          <p:spPr>
            <a:xfrm>
              <a:off x="8662416" y="2852927"/>
              <a:ext cx="1450848" cy="2255520"/>
            </a:xfrm>
            <a:prstGeom prst="rect">
              <a:avLst/>
            </a:prstGeom>
            <a:solidFill>
              <a:schemeClr val="accent1"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1EA6DB60-A15C-9A4F-AC0B-A7337F6C84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273"/>
          <a:stretch/>
        </p:blipFill>
        <p:spPr>
          <a:xfrm>
            <a:off x="8052655" y="188640"/>
            <a:ext cx="3898553" cy="9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4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3D31A2-0821-44D8-A06F-A946B8723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048713"/>
            <a:ext cx="10730429" cy="3022081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CB465D2-5B8A-4F49-89FA-D5EC04ED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600" i="1" cap="none" dirty="0">
                <a:solidFill>
                  <a:prstClr val="black"/>
                </a:solidFill>
                <a:latin typeface="Rockwell" panose="02060603020205020403"/>
                <a:cs typeface="+mn-cs"/>
              </a:rPr>
              <a:t>r</a:t>
            </a:r>
            <a:r>
              <a:rPr kumimoji="1" lang="zh-CN" altLang="en-US" sz="2600" i="1" cap="none" dirty="0">
                <a:solidFill>
                  <a:prstClr val="black"/>
                </a:solidFill>
                <a:latin typeface="Rockwell" panose="02060603020205020403"/>
                <a:cs typeface="+mn-cs"/>
              </a:rPr>
              <a:t> </a:t>
            </a:r>
            <a:r>
              <a:rPr kumimoji="1" lang="zh-CN" altLang="en-US" dirty="0"/>
              <a:t>轮差分的概率 （基于独立性假设）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D6A19906-354D-E640-BA29-DA477ABF6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04" y="4119032"/>
            <a:ext cx="4619299" cy="417439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实际攻击中多用</a:t>
            </a:r>
            <a:r>
              <a:rPr kumimoji="1" lang="zh-CN" altLang="en-US" dirty="0">
                <a:solidFill>
                  <a:srgbClr val="C00000"/>
                </a:solidFill>
              </a:rPr>
              <a:t>高概率（最优？）</a:t>
            </a:r>
            <a:r>
              <a:rPr kumimoji="1" lang="zh-CN" altLang="en-US" dirty="0"/>
              <a:t>的差分，但本质上还是先找到差分特征，再估计差分的概率</a:t>
            </a:r>
            <a:endParaRPr kumimoji="1"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9976CDE-E6A7-3F48-85F2-E1B6E52D26F0}"/>
                  </a:ext>
                </a:extLst>
              </p:cNvPr>
              <p:cNvSpPr/>
              <p:nvPr/>
            </p:nvSpPr>
            <p:spPr>
              <a:xfrm>
                <a:off x="696621" y="4578326"/>
                <a:ext cx="10898658" cy="565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SzPct val="80000"/>
                  <a:buFont typeface="Wingdings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𝑟𝑜𝑢𝑛𝑑</m:t>
                        </m:r>
                      </m:e>
                    </m:groupChr>
                  </m:oMath>
                </a14:m>
                <a:r>
                  <a:rPr kumimoji="1" lang="en-US" altLang="zh-CN" sz="2200" dirty="0">
                    <a:solidFill>
                      <a:prstClr val="black"/>
                    </a:solidFill>
                    <a:latin typeface="Times New Roman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𝑟𝑜𝑢𝑛𝑑</m:t>
                        </m:r>
                      </m:e>
                    </m:groupChr>
                  </m:oMath>
                </a14:m>
                <a:r>
                  <a:rPr kumimoji="1" lang="en-US" altLang="zh-CN" sz="2200" dirty="0">
                    <a:solidFill>
                      <a:prstClr val="black"/>
                    </a:solidFill>
                    <a:latin typeface="Times New Roman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itchFamily="18" charset="0"/>
                    <a:ea typeface="Cambria Math" panose="02040503050406030204" pitchFamily="18" charset="0"/>
                  </a:rPr>
                  <a:t>…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𝑟𝑜𝑢𝑛𝑑</m:t>
                        </m:r>
                      </m:e>
                    </m:groupChr>
                    <m:sSubSup>
                      <m:sSubSup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𝑟𝑜𝑢𝑛𝑑</m:t>
                        </m:r>
                      </m:e>
                    </m:groupChr>
                    <m:sSub>
                      <m:sSub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9976CDE-E6A7-3F48-85F2-E1B6E52D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1" y="4578326"/>
                <a:ext cx="10898658" cy="565411"/>
              </a:xfrm>
              <a:prstGeom prst="rect">
                <a:avLst/>
              </a:prstGeom>
              <a:blipFill>
                <a:blip r:embed="rId4"/>
                <a:stretch>
                  <a:fillRect b="-20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170F1A-EAFC-9C43-80FF-C0153FF323A0}"/>
                  </a:ext>
                </a:extLst>
              </p:cNvPr>
              <p:cNvSpPr txBox="1"/>
              <p:nvPr/>
            </p:nvSpPr>
            <p:spPr>
              <a:xfrm>
                <a:off x="2218656" y="5191976"/>
                <a:ext cx="5764193" cy="9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  </a:t>
                </a:r>
                <a:r>
                  <a:rPr kumimoji="1" lang="en-US" altLang="zh-CN" sz="2400" dirty="0"/>
                  <a:t>…</a:t>
                </a:r>
                <a:r>
                  <a:rPr kumimoji="1" lang="zh-CN" altLang="en-US" sz="2400" dirty="0"/>
                  <a:t>            </a:t>
                </a:r>
                <a:r>
                  <a:rPr kumimoji="1" lang="en-US" altLang="zh-CN" sz="2400" dirty="0"/>
                  <a:t>…</a:t>
                </a:r>
                <a:r>
                  <a:rPr kumimoji="1" lang="zh-CN" altLang="en-US" sz="2400" dirty="0"/>
                  <a:t>                     </a:t>
                </a:r>
                <a:r>
                  <a:rPr kumimoji="1" lang="en-US" altLang="zh-CN" sz="2400" dirty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𝑟𝑜𝑢𝑛𝑑</m:t>
                          </m:r>
                        </m:e>
                      </m:groupChr>
                      <m:sSubSup>
                        <m:sSubSup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kumimoji="1"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𝑟𝑜𝑢𝑛𝑑</m:t>
                          </m:r>
                        </m:e>
                      </m:groupChr>
                      <m:sSubSup>
                        <m:sSubSup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170F1A-EAFC-9C43-80FF-C0153FF32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656" y="5191976"/>
                <a:ext cx="5764193" cy="972126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A77BE78-6490-C142-82CE-F286E06F5680}"/>
                  </a:ext>
                </a:extLst>
              </p:cNvPr>
              <p:cNvSpPr/>
              <p:nvPr/>
            </p:nvSpPr>
            <p:spPr>
              <a:xfrm>
                <a:off x="2218656" y="3960123"/>
                <a:ext cx="3927294" cy="569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1" lang="en-US" altLang="zh-CN" sz="22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1" lang="zh-CN" altLang="en-US" sz="22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𝑟𝑜𝑢𝑛𝑑</m:t>
                        </m:r>
                      </m:e>
                    </m:groupChr>
                    <m:sSubSup>
                      <m:sSubSup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1" lang="en-US" altLang="zh-CN" sz="2200" dirty="0">
                    <a:solidFill>
                      <a:prstClr val="black"/>
                    </a:solidFill>
                    <a:latin typeface="Times New Roman" pitchFamily="18" charset="0"/>
                    <a:ea typeface="Cambria Math" panose="02040503050406030204" pitchFamily="18" charset="0"/>
                  </a:rPr>
                  <a:t>…</a:t>
                </a:r>
                <a14:m>
                  <m:oMath xmlns:m="http://schemas.openxmlformats.org/officeDocument/2006/math">
                    <m:r>
                      <a:rPr kumimoji="1" lang="zh-CN" altLang="en-US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𝑟𝑜𝑢𝑛𝑑</m:t>
                        </m:r>
                      </m:e>
                    </m:groupChr>
                    <m:sSubSup>
                      <m:sSubSup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A77BE78-6490-C142-82CE-F286E06F5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656" y="3960123"/>
                <a:ext cx="3927294" cy="569964"/>
              </a:xfrm>
              <a:prstGeom prst="rect">
                <a:avLst/>
              </a:prstGeom>
              <a:blipFill>
                <a:blip r:embed="rId6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3CC197F-7ADC-6A47-B32C-EC8B98A6EB20}"/>
              </a:ext>
            </a:extLst>
          </p:cNvPr>
          <p:cNvCxnSpPr/>
          <p:nvPr/>
        </p:nvCxnSpPr>
        <p:spPr>
          <a:xfrm flipV="1">
            <a:off x="1182028" y="4343738"/>
            <a:ext cx="1036628" cy="32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2EA86F4-E2F3-2941-9EA6-88E070F1E052}"/>
              </a:ext>
            </a:extLst>
          </p:cNvPr>
          <p:cNvCxnSpPr>
            <a:cxnSpLocks/>
          </p:cNvCxnSpPr>
          <p:nvPr/>
        </p:nvCxnSpPr>
        <p:spPr>
          <a:xfrm>
            <a:off x="1182028" y="5128967"/>
            <a:ext cx="1126273" cy="8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ADEBF16-7797-434E-98B7-8C2C2ABBC6D4}"/>
              </a:ext>
            </a:extLst>
          </p:cNvPr>
          <p:cNvCxnSpPr>
            <a:cxnSpLocks/>
          </p:cNvCxnSpPr>
          <p:nvPr/>
        </p:nvCxnSpPr>
        <p:spPr>
          <a:xfrm>
            <a:off x="6006789" y="4262034"/>
            <a:ext cx="1074234" cy="40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D8B50CC-DCA0-9842-B0A6-3F2297B6761C}"/>
              </a:ext>
            </a:extLst>
          </p:cNvPr>
          <p:cNvCxnSpPr>
            <a:cxnSpLocks/>
          </p:cNvCxnSpPr>
          <p:nvPr/>
        </p:nvCxnSpPr>
        <p:spPr>
          <a:xfrm flipV="1">
            <a:off x="5966650" y="5128967"/>
            <a:ext cx="1114373" cy="76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4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6CBFB-A3AC-5C46-8D1C-2921E2AE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发现高概率差分的基本思路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51EB7-6534-5447-B894-FF7FA82C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估算活跃</a:t>
            </a:r>
            <a:r>
              <a:rPr lang="en-US" altLang="zh-CN" dirty="0"/>
              <a:t>S</a:t>
            </a:r>
            <a:r>
              <a:rPr lang="zh-CN" altLang="en-US" dirty="0"/>
              <a:t>盒的个数和位置（上界，目标值）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寻找非线性组件</a:t>
            </a:r>
            <a:r>
              <a:rPr lang="en-US" altLang="zh-CN" dirty="0"/>
              <a:t>S</a:t>
            </a:r>
            <a:r>
              <a:rPr lang="zh-CN" altLang="en-US" dirty="0"/>
              <a:t>盒的高概率差分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将上述高概率差分跨过线性组件，延伸到整轮，得到一轮的高概率差分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继续向上向下扩展，生成多轮的高</a:t>
            </a:r>
            <a:r>
              <a:rPr lang="zh-CN" altLang="en-US" dirty="0">
                <a:solidFill>
                  <a:srgbClr val="C00000"/>
                </a:solidFill>
              </a:rPr>
              <a:t>概率</a:t>
            </a:r>
            <a:r>
              <a:rPr lang="zh-CN" altLang="en-US" dirty="0"/>
              <a:t>差分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857557-753B-D24E-8205-52DCFE37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26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23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0C5E9C0-CF6B-6A42-9427-BF9C6424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差分特征的常见构造方法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293117-C6DE-9E4B-A806-12CAD762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短轮数：搜索最优路线</a:t>
            </a:r>
            <a:endParaRPr kumimoji="1" lang="en-US" altLang="zh-CN" dirty="0"/>
          </a:p>
          <a:p>
            <a:r>
              <a:rPr kumimoji="1" lang="zh-CN" altLang="en-US" dirty="0"/>
              <a:t>长轮数：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输入差分为零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迭代差分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测试</a:t>
            </a:r>
            <a:endParaRPr kumimoji="1" lang="en-US" altLang="zh-CN" dirty="0"/>
          </a:p>
          <a:p>
            <a:r>
              <a:rPr kumimoji="1" lang="zh-CN" altLang="en-US" dirty="0"/>
              <a:t>自动化搜索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MILP</a:t>
            </a:r>
          </a:p>
          <a:p>
            <a:pPr lvl="1"/>
            <a:r>
              <a:rPr kumimoji="1" lang="en-US" altLang="zh-CN" dirty="0"/>
              <a:t>SAT</a:t>
            </a:r>
          </a:p>
          <a:p>
            <a:pPr lvl="1"/>
            <a:r>
              <a:rPr kumimoji="1" lang="en-US" altLang="zh-CN" dirty="0"/>
              <a:t>CP</a:t>
            </a:r>
          </a:p>
          <a:p>
            <a:pPr lvl="1"/>
            <a:r>
              <a:rPr kumimoji="1" lang="zh-CN" altLang="en-US" dirty="0"/>
              <a:t>深度学习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等等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727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813CE-CE5C-3244-9080-73CFEF0B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8F2AB-BCAF-A442-A5EC-B31347FA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差分特征的级联</a:t>
            </a:r>
            <a:endParaRPr kumimoji="1" lang="en-US" altLang="zh-CN" dirty="0"/>
          </a:p>
          <a:p>
            <a:r>
              <a:rPr kumimoji="1" lang="zh-CN" altLang="en-US" dirty="0"/>
              <a:t>高概率差分特征的选取依据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活跃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盒的个数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</a:t>
            </a:r>
            <a:r>
              <a:rPr kumimoji="1" lang="zh-CN" altLang="en-US" dirty="0"/>
              <a:t>盒差分分布表</a:t>
            </a:r>
            <a:endParaRPr kumimoji="1" lang="en-US" altLang="zh-CN" dirty="0"/>
          </a:p>
          <a:p>
            <a:r>
              <a:rPr kumimoji="1" lang="zh-CN" altLang="en-US" dirty="0"/>
              <a:t>差分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差分特征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思考：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如何进行</a:t>
            </a:r>
            <a:r>
              <a:rPr kumimoji="1" lang="en-US" altLang="zh-CN" dirty="0"/>
              <a:t>5</a:t>
            </a:r>
            <a:r>
              <a:rPr kumimoji="1" lang="zh-CN" altLang="en-US" dirty="0"/>
              <a:t>轮的密钥恢复攻击？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4BE7E9-2111-1446-9FB1-F903642E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28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1339EC-B315-6548-AD69-634BBF3D5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3" t="626" r="3067" b="516"/>
          <a:stretch/>
        </p:blipFill>
        <p:spPr>
          <a:xfrm>
            <a:off x="9052951" y="60960"/>
            <a:ext cx="2441643" cy="67538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286C3E-501A-F047-B580-7EAE44505003}"/>
              </a:ext>
            </a:extLst>
          </p:cNvPr>
          <p:cNvSpPr/>
          <p:nvPr/>
        </p:nvSpPr>
        <p:spPr>
          <a:xfrm>
            <a:off x="9052951" y="390144"/>
            <a:ext cx="2441643" cy="5266944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21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05145" y="571500"/>
                <a:ext cx="9753600" cy="1665421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marL="182880" lvl="0" indent="-18288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:r>
                  <a:rPr kumimoji="1" lang="zh-CN" alt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置换</a:t>
                </a:r>
                <a14:m>
                  <m:oMath xmlns:m="http://schemas.openxmlformats.org/officeDocument/2006/math"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zh-CN" alt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</m:oMath>
                </a14:m>
                <a:r>
                  <a:rPr kumimoji="1"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zh-CN" alt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的所有可能如表所示，则除</a:t>
                </a:r>
                <a14:m>
                  <m:oMath xmlns:m="http://schemas.openxmlformats.org/officeDocument/2006/math">
                    <m:r>
                      <a:rPr kumimoji="1" lang="en-US" altLang="zh-CN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</m:oMath>
                </a14:m>
                <a:r>
                  <a:rPr kumimoji="1"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zh-CN" alt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外，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zh-CN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kumimoji="1" lang="en-US" altLang="zh-CN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</m:oMath>
                </a14:m>
                <a:r>
                  <a:rPr kumimoji="1"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))=</m:t>
                    </m:r>
                    <m:d>
                      <m:d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e>
                    </m:d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05145" y="571500"/>
                <a:ext cx="9753600" cy="1665421"/>
              </a:xfrm>
              <a:prstGeom prst="rect">
                <a:avLst/>
              </a:prstGeom>
              <a:blipFill>
                <a:blip r:embed="rId20"/>
                <a:stretch>
                  <a:fillRect l="-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不确定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834189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3643313"/>
                <a:ext cx="834189" cy="642938"/>
              </a:xfrm>
              <a:prstGeom prst="rect">
                <a:avLst/>
              </a:prstGeom>
              <a:blipFill>
                <a:blip r:embed="rId22"/>
                <a:stretch>
                  <a:fillRect t="-476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1668651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4500563"/>
                <a:ext cx="1668651" cy="6429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E3737FB-D427-2544-BAC0-69B93B9819F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920669" y="2083570"/>
            <a:ext cx="5589863" cy="4175560"/>
          </a:xfrm>
          <a:prstGeom prst="rect">
            <a:avLst/>
          </a:prstGeom>
        </p:spPr>
      </p:pic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998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D801B94-E384-4DE4-B848-EA3F5D9F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9" y="1625661"/>
            <a:ext cx="5402480" cy="40355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1634BF-18AE-224C-9A2C-3795558B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196545"/>
            <a:ext cx="10363200" cy="928144"/>
          </a:xfrm>
        </p:spPr>
        <p:txBody>
          <a:bodyPr/>
          <a:lstStyle/>
          <a:p>
            <a:r>
              <a:rPr lang="en-US" altLang="zh-CN" i="1" dirty="0"/>
              <a:t>S</a:t>
            </a:r>
            <a:r>
              <a:rPr lang="zh-CN" altLang="en-US" dirty="0"/>
              <a:t>盒的差分分布表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0D6D2-1F93-3842-B220-49FC08C7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6DC4A-81A6-BA49-AE99-F5A714B7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C0BD5D6-FC86-2948-9A3F-4869FD42AD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2933" y="1625661"/>
                <a:ext cx="5564667" cy="3866582"/>
              </a:xfrm>
              <a:prstGeom prst="rect">
                <a:avLst/>
              </a:prstGeom>
              <a:noFill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D34817">
                      <a:lumMod val="75000"/>
                    </a:srgbClr>
                  </a:buClr>
                  <a:defRPr/>
                </a:pP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Pr(0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  <m:r>
                      <a:rPr kumimoji="1"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0)=1</a:t>
                </a:r>
              </a:p>
              <a:p>
                <a:pPr marL="182880" marR="0" lvl="0" indent="-18288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4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kumimoji="1" lang="en-US" altLang="zh-CN" sz="24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)=10/16</a:t>
                </a:r>
              </a:p>
              <a:p>
                <a:pPr marL="182880" marR="0" lvl="0" indent="-18288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  <a:tabLst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不可能导致</a:t>
                </a:r>
                <a14:m>
                  <m:oMath xmlns:m="http://schemas.openxmlformats.org/officeDocument/2006/math">
                    <m:r>
                      <a:rPr kumimoji="1" lang="zh-CN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，记为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↛</a:t>
                </a:r>
                <a14:m>
                  <m:oMath xmlns:m="http://schemas.openxmlformats.org/officeDocument/2006/math">
                    <m:r>
                      <a:rPr kumimoji="1" lang="zh-CN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</a:t>
                </a: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4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zh-CN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↛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</a:p>
              <a:p>
                <a:pPr marL="0" indent="0">
                  <a:buClr>
                    <a:srgbClr val="D34817">
                      <a:lumMod val="75000"/>
                    </a:srgbClr>
                  </a:buClr>
                  <a:buNone/>
                  <a:defRPr/>
                </a:pP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</a:t>
                </a:r>
                <a:r>
                  <a:rPr kumimoji="1" lang="en-US" altLang="zh-CN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(f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  <m:r>
                      <a:rPr kumimoji="1"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1)=0</a:t>
                </a:r>
              </a:p>
              <a:p>
                <a:pPr marL="182880" marR="0" lvl="1" indent="-18288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对随机置换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RP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Pr(</a:t>
                </a:r>
                <a14:m>
                  <m:oMath xmlns:m="http://schemas.openxmlformats.org/officeDocument/2006/math"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groupChr>
                    <m:r>
                      <a:rPr kumimoji="0" lang="zh-CN" alt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C0BD5D6-FC86-2948-9A3F-4869FD42A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33" y="1625661"/>
                <a:ext cx="5564667" cy="3866582"/>
              </a:xfrm>
              <a:prstGeom prst="rect">
                <a:avLst/>
              </a:prstGeom>
              <a:blipFill>
                <a:blip r:embed="rId4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779A505A-F452-F94D-BA51-DCC9866DB781}"/>
              </a:ext>
            </a:extLst>
          </p:cNvPr>
          <p:cNvSpPr/>
          <p:nvPr/>
        </p:nvSpPr>
        <p:spPr>
          <a:xfrm>
            <a:off x="970127" y="1961803"/>
            <a:ext cx="278781" cy="256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C4DAFA4-2B8D-644C-9D8F-6EDE7E23154F}"/>
              </a:ext>
            </a:extLst>
          </p:cNvPr>
          <p:cNvSpPr/>
          <p:nvPr/>
        </p:nvSpPr>
        <p:spPr>
          <a:xfrm>
            <a:off x="4860803" y="5322925"/>
            <a:ext cx="278781" cy="256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67A341C-FEC8-0D43-82D4-E6F895F8ABA3}"/>
              </a:ext>
            </a:extLst>
          </p:cNvPr>
          <p:cNvSpPr/>
          <p:nvPr/>
        </p:nvSpPr>
        <p:spPr>
          <a:xfrm>
            <a:off x="1289616" y="5322925"/>
            <a:ext cx="278781" cy="256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A7BC4A-7601-6C46-86A0-11B33E559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749" y="378582"/>
            <a:ext cx="8144183" cy="10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5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54A98-5E2D-F64A-94C0-31D84B80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轮</a:t>
            </a:r>
            <a:r>
              <a:rPr lang="en-US" altLang="zh-CN" dirty="0" err="1"/>
              <a:t>CipherFour</a:t>
            </a:r>
            <a:r>
              <a:rPr lang="zh-CN" altLang="en-US" dirty="0"/>
              <a:t>算法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7FD66E-9CDB-D94C-9A8A-C730459F2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625" y="821803"/>
                <a:ext cx="10363200" cy="57118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zh-CN" altLang="en-US" dirty="0"/>
                  <a:t>假设每个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盒的输入密钥相互独立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异或密钥，差分值不变</a:t>
                </a:r>
                <a:endParaRPr kumimoji="1" lang="en-US" altLang="zh-CN" dirty="0"/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盒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l-GR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groupCh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kumimoji="1" lang="en-US" altLang="zh-CN" dirty="0" err="1"/>
                  <a:t>Pr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groupChr>
                          <m:groupChrPr>
                            <m:chr m:val="→"/>
                            <m:vertJc m:val="bot"/>
                            <m:ctrlPr>
                              <a:rPr kumimoji="1" lang="el-GR" altLang="zh-CN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kumimoji="1" lang="el-GR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groupCh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 err="1"/>
                  <a:t>Pr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groupCh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置换：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l-GR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marL="539750" lvl="1" indent="-274638"/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) ⊕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X</a:t>
                </a:r>
                <a:r>
                  <a:rPr kumimoji="1" lang="zh-CN" altLang="en-US" baseline="30000" dirty="0"/>
                  <a:t> ’</a:t>
                </a:r>
                <a:r>
                  <a:rPr lang="en-US" altLang="zh-CN" dirty="0"/>
                  <a:t>) =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||</a:t>
                </a:r>
                <a:r>
                  <a:rPr lang="en-US" altLang="zh-CN" i="1" dirty="0"/>
                  <a:t> X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|| </a:t>
                </a:r>
                <a:r>
                  <a:rPr lang="en-US" altLang="zh-CN" i="1" dirty="0"/>
                  <a:t>…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|| 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15</a:t>
                </a:r>
                <a:r>
                  <a:rPr lang="en-US" altLang="zh-CN" dirty="0"/>
                  <a:t>) ⊕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X</a:t>
                </a:r>
                <a:r>
                  <a:rPr kumimoji="1" lang="zh-CN" altLang="en-US" baseline="30000" dirty="0"/>
                  <a:t> </a:t>
                </a:r>
                <a:r>
                  <a:rPr kumimoji="1" lang="en-US" altLang="zh-CN" baseline="30000" dirty="0"/>
                  <a:t>’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||</a:t>
                </a:r>
                <a:r>
                  <a:rPr lang="en-US" altLang="zh-CN" i="1" dirty="0"/>
                  <a:t> X</a:t>
                </a:r>
                <a:r>
                  <a:rPr kumimoji="1" lang="zh-CN" altLang="en-US" baseline="30000" dirty="0"/>
                  <a:t> </a:t>
                </a:r>
                <a:r>
                  <a:rPr kumimoji="1" lang="en-US" altLang="zh-CN" baseline="30000" dirty="0"/>
                  <a:t>’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|| </a:t>
                </a:r>
                <a:r>
                  <a:rPr lang="en-US" altLang="zh-CN" i="1" dirty="0"/>
                  <a:t>…</a:t>
                </a:r>
                <a:r>
                  <a:rPr lang="en-US" altLang="zh-CN" dirty="0"/>
                  <a:t>|| </a:t>
                </a:r>
                <a:r>
                  <a:rPr lang="en-US" altLang="zh-CN" i="1" dirty="0"/>
                  <a:t>X</a:t>
                </a:r>
                <a:r>
                  <a:rPr kumimoji="1" lang="zh-CN" altLang="en-US" baseline="30000" dirty="0"/>
                  <a:t> </a:t>
                </a:r>
                <a:r>
                  <a:rPr kumimoji="1" lang="en-US" altLang="zh-CN" baseline="30000" dirty="0"/>
                  <a:t>’</a:t>
                </a:r>
                <a:r>
                  <a:rPr lang="en-US" altLang="zh-CN" baseline="-25000" dirty="0"/>
                  <a:t>15</a:t>
                </a:r>
                <a:r>
                  <a:rPr lang="en-US" altLang="zh-CN" dirty="0"/>
                  <a:t>) =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∆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|| ∆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4 </a:t>
                </a:r>
                <a:r>
                  <a:rPr lang="en-US" altLang="zh-CN" dirty="0"/>
                  <a:t>|| …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|| ∆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15</a:t>
                </a:r>
                <a:r>
                  <a:rPr lang="en-US" altLang="zh-CN" dirty="0"/>
                  <a:t>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(∆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||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∆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|| …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|| ∆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15</a:t>
                </a:r>
                <a:r>
                  <a:rPr lang="en-US" altLang="zh-CN" dirty="0"/>
                  <a:t>)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(∆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) </a:t>
                </a:r>
              </a:p>
              <a:p>
                <a:pPr lvl="1"/>
                <a:r>
                  <a:rPr kumimoji="1" lang="en-US" altLang="zh-CN" dirty="0" err="1"/>
                  <a:t>Pr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kumimoji="1"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)=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r>
                  <a:rPr kumimoji="1" lang="zh-CN" altLang="en-US" dirty="0"/>
                  <a:t>一轮加密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kumimoji="1" lang="en-US" altLang="zh-CN" dirty="0"/>
                  <a:t>Pr(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  <m:brk m:alnAt="2"/>
                          </m:rPr>
                          <a:rPr kumimoji="1"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groupCh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)=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7FD66E-9CDB-D94C-9A8A-C730459F2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625" y="821803"/>
                <a:ext cx="10363200" cy="5711875"/>
              </a:xfrm>
              <a:blipFill>
                <a:blip r:embed="rId3"/>
                <a:stretch>
                  <a:fillRect l="-647" t="-1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B34E1-537C-264E-BE3A-7C6A28C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A1CC23-F672-1342-86CF-6DF40A138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68" b="46467"/>
          <a:stretch/>
        </p:blipFill>
        <p:spPr>
          <a:xfrm>
            <a:off x="7849108" y="390144"/>
            <a:ext cx="4102100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B4730D-3473-4EFA-96F3-AF8AB10E729C}"/>
                  </a:ext>
                </a:extLst>
              </p:cNvPr>
              <p:cNvSpPr/>
              <p:nvPr/>
            </p:nvSpPr>
            <p:spPr>
              <a:xfrm>
                <a:off x="9161398" y="-19172"/>
                <a:ext cx="165744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B4730D-3473-4EFA-96F3-AF8AB10E7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398" y="-19172"/>
                <a:ext cx="1657441" cy="404983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76D7FB8-E475-487B-A009-6A85D86200D8}"/>
              </a:ext>
            </a:extLst>
          </p:cNvPr>
          <p:cNvSpPr/>
          <p:nvPr/>
        </p:nvSpPr>
        <p:spPr>
          <a:xfrm>
            <a:off x="7820101" y="1634184"/>
            <a:ext cx="41601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0000     0000      0000      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1101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981C47-5CF3-406E-9180-2CBC2E538F30}"/>
              </a:ext>
            </a:extLst>
          </p:cNvPr>
          <p:cNvSpPr/>
          <p:nvPr/>
        </p:nvSpPr>
        <p:spPr>
          <a:xfrm>
            <a:off x="7849108" y="3142748"/>
            <a:ext cx="41601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000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000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000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A7FF81-428E-4EE3-A16E-41A0DEB6F26C}"/>
              </a:ext>
            </a:extLst>
          </p:cNvPr>
          <p:cNvSpPr/>
          <p:nvPr/>
        </p:nvSpPr>
        <p:spPr>
          <a:xfrm>
            <a:off x="7328761" y="5655982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完全取决于</a:t>
            </a:r>
            <a:r>
              <a:rPr kumimoji="1" lang="en-US" altLang="zh-CN" dirty="0">
                <a:solidFill>
                  <a:srgbClr val="C00000"/>
                </a:solidFill>
              </a:rPr>
              <a:t>S</a:t>
            </a:r>
            <a:r>
              <a:rPr kumimoji="1" lang="zh-CN" altLang="en-US" dirty="0">
                <a:solidFill>
                  <a:srgbClr val="C00000"/>
                </a:solidFill>
              </a:rPr>
              <a:t>盒</a:t>
            </a:r>
            <a:r>
              <a:rPr kumimoji="1" lang="zh-CN" altLang="en-US" dirty="0"/>
              <a:t>的差分传播概率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2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FBF57B9-B7C5-4D4E-9136-F9D7FCCC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差分在各部件的传播特性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2FE363-CCF1-C548-968D-E8FF9257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38752"/>
            <a:ext cx="10363200" cy="4975448"/>
          </a:xfrm>
        </p:spPr>
        <p:txBody>
          <a:bodyPr>
            <a:normAutofit/>
          </a:bodyPr>
          <a:lstStyle/>
          <a:p>
            <a:r>
              <a:rPr lang="zh-CN" altLang="en-US" dirty="0"/>
              <a:t>异或密钥差分值不变：</a:t>
            </a:r>
            <a:endParaRPr lang="en-US" altLang="zh-CN" dirty="0"/>
          </a:p>
          <a:p>
            <a:pPr lvl="1"/>
            <a:r>
              <a:rPr lang="zh-CN" altLang="en-US" dirty="0"/>
              <a:t>设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i</a:t>
            </a:r>
            <a:r>
              <a:rPr lang="zh-CN" altLang="en-US" dirty="0"/>
              <a:t>为第</a:t>
            </a:r>
            <a:r>
              <a:rPr lang="en-US" altLang="zh-CN" i="1" dirty="0" err="1"/>
              <a:t>i</a:t>
            </a:r>
            <a:r>
              <a:rPr lang="zh-CN" altLang="en-US" dirty="0"/>
              <a:t>轮的轮密钥，则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⊕</a:t>
            </a:r>
            <a:r>
              <a:rPr lang="en-US" altLang="zh-CN" i="1" dirty="0"/>
              <a:t> K</a:t>
            </a:r>
            <a:r>
              <a:rPr lang="en-US" altLang="zh-CN" i="1" baseline="-25000" dirty="0"/>
              <a:t>i</a:t>
            </a:r>
            <a:r>
              <a:rPr lang="en-US" altLang="zh-CN" dirty="0"/>
              <a:t>)⊕(</a:t>
            </a:r>
            <a:r>
              <a:rPr lang="en-US" altLang="zh-CN" i="1" dirty="0"/>
              <a:t>X</a:t>
            </a:r>
            <a:r>
              <a:rPr kumimoji="1" lang="zh-CN" altLang="en-US" baseline="30000" dirty="0"/>
              <a:t> * </a:t>
            </a:r>
            <a:r>
              <a:rPr lang="en-US" altLang="zh-CN" dirty="0"/>
              <a:t>⊕</a:t>
            </a:r>
            <a:r>
              <a:rPr lang="en-US" altLang="zh-CN" i="1" dirty="0"/>
              <a:t> K</a:t>
            </a:r>
            <a:r>
              <a:rPr lang="en-US" altLang="zh-CN" i="1" baseline="-25000" dirty="0"/>
              <a:t>i</a:t>
            </a:r>
            <a:r>
              <a:rPr lang="en-US" altLang="zh-CN" dirty="0"/>
              <a:t>)=</a:t>
            </a:r>
            <a:r>
              <a:rPr lang="en-US" altLang="zh-CN" i="1" dirty="0"/>
              <a:t>X</a:t>
            </a:r>
            <a:r>
              <a:rPr lang="en-US" altLang="zh-CN" dirty="0"/>
              <a:t>⊕</a:t>
            </a:r>
            <a:r>
              <a:rPr lang="en-US" altLang="zh-CN" i="1" dirty="0"/>
              <a:t>X</a:t>
            </a:r>
            <a:r>
              <a:rPr lang="en-US" altLang="zh-CN" dirty="0"/>
              <a:t>=∆</a:t>
            </a:r>
            <a:r>
              <a:rPr lang="en-US" altLang="zh-CN" i="1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r>
              <a:rPr lang="zh-CN" altLang="en-US" dirty="0"/>
              <a:t>过线性变换差分值确定：</a:t>
            </a:r>
            <a:endParaRPr lang="en-US" altLang="zh-CN" dirty="0"/>
          </a:p>
          <a:p>
            <a:pPr lvl="1"/>
            <a:r>
              <a:rPr lang="zh-CN" altLang="en-US" dirty="0"/>
              <a:t>设 </a:t>
            </a:r>
            <a:r>
              <a:rPr lang="en-US" altLang="zh-CN" i="1" dirty="0"/>
              <a:t>P </a:t>
            </a:r>
            <a:r>
              <a:rPr lang="zh-CN" altLang="en-US" dirty="0"/>
              <a:t>为线性变换，则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⊕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kumimoji="1" lang="zh-CN" altLang="en-US" baseline="30000" dirty="0"/>
              <a:t> *</a:t>
            </a:r>
            <a:r>
              <a:rPr lang="en-US" altLang="zh-CN" dirty="0"/>
              <a:t>) =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 </a:t>
            </a:r>
            <a:r>
              <a:rPr lang="en-US" altLang="zh-CN" dirty="0"/>
              <a:t>⊕ </a:t>
            </a:r>
            <a:r>
              <a:rPr lang="en-US" altLang="zh-CN" i="1" dirty="0"/>
              <a:t>X</a:t>
            </a:r>
            <a:r>
              <a:rPr kumimoji="1" lang="zh-CN" altLang="en-US" baseline="30000" dirty="0"/>
              <a:t> *</a:t>
            </a:r>
            <a:r>
              <a:rPr lang="en-US" altLang="zh-CN" dirty="0"/>
              <a:t>) = </a:t>
            </a:r>
            <a:r>
              <a:rPr lang="en-US" altLang="zh-CN" i="1" dirty="0"/>
              <a:t>P</a:t>
            </a:r>
            <a:r>
              <a:rPr lang="en-US" altLang="zh-CN" dirty="0"/>
              <a:t>(∆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例如，</a:t>
            </a:r>
            <a:r>
              <a:rPr lang="en-US" altLang="zh-CN" dirty="0"/>
              <a:t>E,</a:t>
            </a:r>
            <a:r>
              <a:rPr lang="zh-CN" altLang="en-US" dirty="0"/>
              <a:t> </a:t>
            </a:r>
            <a:r>
              <a:rPr lang="en-US" altLang="zh-CN" dirty="0"/>
              <a:t>MC,</a:t>
            </a:r>
            <a:r>
              <a:rPr lang="zh-CN" altLang="en-US" dirty="0"/>
              <a:t> </a:t>
            </a:r>
            <a:r>
              <a:rPr lang="en-US" altLang="zh-CN" dirty="0"/>
              <a:t>P,…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过非线性变换差分值不确定，传播概率由</a:t>
            </a:r>
            <a:r>
              <a:rPr lang="en-US" altLang="zh-CN" dirty="0"/>
              <a:t>S</a:t>
            </a:r>
            <a:r>
              <a:rPr lang="zh-CN" altLang="en-US" dirty="0"/>
              <a:t>盒的</a:t>
            </a:r>
            <a:r>
              <a:rPr lang="en-US" altLang="zh-CN" dirty="0"/>
              <a:t>DDT</a:t>
            </a:r>
            <a:r>
              <a:rPr lang="zh-CN" altLang="en-US" dirty="0"/>
              <a:t>所决定：</a:t>
            </a:r>
            <a:endParaRPr lang="en-US" altLang="zh-CN" dirty="0"/>
          </a:p>
          <a:p>
            <a:pPr lvl="1"/>
            <a:br>
              <a:rPr lang="zh-CN" altLang="en-US" dirty="0"/>
            </a:b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77165E-5AC5-4431-910A-8744576D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88" y="4959866"/>
            <a:ext cx="731622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5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kumimoji="1" lang="zh-CN" altLang="en-US" sz="2800" dirty="0"/>
                  <a:t>如图所示，置换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zh-CN" altLang="en-US" sz="2800" dirty="0"/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sz="28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;</a:t>
                </a:r>
              </a:p>
              <a:p>
                <a:r>
                  <a:rPr kumimoji="1" lang="zh-CN" altLang="en-US" sz="28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zh-CN" altLang="en-US" sz="28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20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不确定，不确定</a:t>
            </a: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不确定，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，不确定</a:t>
            </a: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E3737FB-D427-2544-BAC0-69B93B9819F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61345" y="2039503"/>
            <a:ext cx="5589863" cy="4175560"/>
          </a:xfrm>
          <a:prstGeom prst="rect">
            <a:avLst/>
          </a:prstGeom>
        </p:spPr>
      </p:pic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960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B9823-B99A-D442-A75E-E25E9B8C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教学目标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6B8DCFE2-639D-9A4A-BF00-39D299BBC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181298"/>
              </p:ext>
            </p:extLst>
          </p:nvPr>
        </p:nvGraphicFramePr>
        <p:xfrm>
          <a:off x="-3900520" y="1116543"/>
          <a:ext cx="13972783" cy="5511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F15F9-2C09-F847-96CF-FDA0DC32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8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838D124-DDA1-C84B-88F9-45ECA8B6E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5015832"/>
              </p:ext>
            </p:extLst>
          </p:nvPr>
        </p:nvGraphicFramePr>
        <p:xfrm>
          <a:off x="6384110" y="1271015"/>
          <a:ext cx="4279392" cy="4151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2125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975A90-1012-D44A-92F5-20FD8B35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差分路线（差分特征，</a:t>
            </a:r>
            <a:r>
              <a:rPr kumimoji="1" lang="en-US" altLang="zh-CN" dirty="0"/>
              <a:t>differential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characteristic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Differential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trail</a:t>
            </a:r>
            <a:r>
              <a:rPr kumimoji="1"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D53694E-1045-1243-8CD6-5A0D98C31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47324"/>
                <a:ext cx="10363200" cy="4975448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CN" sz="2400" dirty="0"/>
                  <a:t>1</a:t>
                </a:r>
                <a:r>
                  <a:rPr kumimoji="1" lang="zh-CN" altLang="en-US" sz="2400" dirty="0"/>
                  <a:t>轮的差分路线：</a:t>
                </a:r>
                <a:endParaRPr kumimoji="1" lang="en-US" altLang="zh-CN" sz="2400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zh-CN" altLang="en-US" sz="2000" dirty="0"/>
                  <a:t>输入对的差分为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/>
                  <a:t>，相应输出对的差分为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brk m:alnAt="2"/>
                          </m:rPr>
                          <a:rPr kumimoji="1"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𝑒𝑛𝑐𝑟𝑦𝑝𝑡𝑖𝑜𝑛</m:t>
                        </m:r>
                      </m:e>
                    </m:groupCh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是一轮的差分路线</a:t>
                </a:r>
                <a:endParaRPr kumimoji="1" lang="en-US" altLang="zh-CN" sz="2000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zh-CN" altLang="en-US" sz="2000" dirty="0"/>
                  <a:t>记为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groupChr>
                          <m:groupChrPr>
                            <m:chr m:val="→"/>
                            <m:vertJc m:val="bot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m:rPr>
                                <m:brk m:alnAt="2"/>
                              </m:rPr>
                              <a:rPr kumimoji="1"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𝑒𝑛𝑐𝑟𝑦𝑝𝑡𝑖𝑜𝑛</m:t>
                            </m:r>
                          </m:e>
                        </m:groupCh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sz="20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kumimoji="1" lang="zh-CN" altLang="en-US" sz="2000" dirty="0"/>
                  <a:t>主要受该轮</a:t>
                </a:r>
                <a:r>
                  <a:rPr kumimoji="1" lang="zh-CN" altLang="en-US" sz="2000" dirty="0">
                    <a:solidFill>
                      <a:srgbClr val="C00000"/>
                    </a:solidFill>
                  </a:rPr>
                  <a:t>输入差分非零</a:t>
                </a:r>
                <a:r>
                  <a:rPr kumimoji="1" lang="zh-CN" altLang="en-US" sz="2000" dirty="0"/>
                  <a:t>的</a:t>
                </a:r>
                <a:r>
                  <a:rPr kumimoji="1" lang="en-US" altLang="zh-CN" sz="2000" dirty="0"/>
                  <a:t>S</a:t>
                </a:r>
                <a:r>
                  <a:rPr kumimoji="1" lang="zh-CN" altLang="en-US" sz="2000" dirty="0"/>
                  <a:t>盒（活跃</a:t>
                </a:r>
                <a:r>
                  <a:rPr kumimoji="1" lang="en-US" altLang="zh-CN" sz="2000" dirty="0"/>
                  <a:t>S</a:t>
                </a:r>
                <a:r>
                  <a:rPr kumimoji="1" lang="zh-CN" altLang="en-US" sz="2000" dirty="0"/>
                  <a:t>盒）的差分特征的影响</a:t>
                </a:r>
                <a:endParaRPr kumimoji="1"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sz="2400" i="1" dirty="0"/>
                  <a:t>i</a:t>
                </a:r>
                <a:r>
                  <a:rPr kumimoji="1" lang="zh-CN" altLang="en-US" sz="2400" dirty="0"/>
                  <a:t>轮差分路线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kumimoji="1"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dirty="0"/>
                  <a:t>：</a:t>
                </a:r>
                <a:endParaRPr kumimoji="1" lang="en-US" altLang="zh-CN" sz="2400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zh-CN" altLang="en-US" sz="2000" dirty="0"/>
                  <a:t>多个一轮差分路线（前一个的输出差分等于后一条的输入差分）的级联：</a:t>
                </a:r>
                <a:endParaRPr kumimoji="1" lang="en-US" altLang="zh-CN" sz="2000" dirty="0"/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kumimoji="1" lang="zh-CN" altLang="en-US" sz="200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brk m:alnAt="2"/>
                          </m:rPr>
                          <a:rPr kumimoji="1"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𝑒𝑛𝑐𝑟𝑦𝑝𝑡𝑖𝑜𝑛</m:t>
                        </m:r>
                      </m:e>
                    </m:groupCh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brk m:alnAt="2"/>
                          </m:rPr>
                          <a:rPr kumimoji="1"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𝑒𝑛𝑐𝑟𝑦𝑝𝑡𝑖𝑜𝑛</m:t>
                        </m:r>
                      </m:e>
                    </m:groupChr>
                  </m:oMath>
                </a14:m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ea typeface="Cambria Math" panose="02040503050406030204" pitchFamily="18" charset="0"/>
                  </a:rPr>
                  <a:t> …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brk m:alnAt="2"/>
                          </m:rPr>
                          <a:rPr kumimoji="1"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𝑒𝑛𝑐𝑟𝑦𝑝𝑡𝑖𝑜𝑛</m:t>
                        </m:r>
                      </m:e>
                    </m:groupChr>
                  </m:oMath>
                </a14:m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brk m:alnAt="2"/>
                          </m:rPr>
                          <a:rPr kumimoji="1"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𝑒𝑛𝑐𝑟𝑦𝑝𝑡𝑖𝑜𝑛</m:t>
                        </m:r>
                      </m:e>
                    </m:groupCh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sz="2000" i="1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zh-CN" sz="2000" i="1" dirty="0" err="1"/>
                  <a:t>i</a:t>
                </a:r>
                <a:r>
                  <a:rPr kumimoji="1" lang="zh-CN" altLang="en-US" sz="2000" dirty="0"/>
                  <a:t>轮差分特征的概率  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𝐷𝑃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groupChr>
                          <m:groupChrPr>
                            <m:chr m:val="→"/>
                            <m:vertJc m:val="bot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m:rPr>
                                <m:brk m:alnAt="2"/>
                              </m:rPr>
                              <a:rPr kumimoji="1"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𝑒𝑛𝑐𝑟𝑦𝑝𝑡𝑖𝑜𝑛</m:t>
                            </m:r>
                          </m:e>
                        </m:groupChr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zh-CN" altLang="en-US" sz="2000" dirty="0"/>
                  <a:t>（</a:t>
                </a:r>
                <a:r>
                  <a:rPr kumimoji="1" lang="zh-CN" altLang="en-US" sz="2000" b="1" dirty="0">
                    <a:solidFill>
                      <a:srgbClr val="C00000"/>
                    </a:solidFill>
                  </a:rPr>
                  <a:t>独立性假设</a:t>
                </a:r>
                <a:r>
                  <a:rPr kumimoji="1" lang="zh-CN" altLang="en-US" sz="2000" dirty="0"/>
                  <a:t>）</a:t>
                </a:r>
                <a:endParaRPr kumimoji="1" lang="en-US" altLang="zh-CN" sz="20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D53694E-1045-1243-8CD6-5A0D98C31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47324"/>
                <a:ext cx="10363200" cy="4975448"/>
              </a:xfrm>
              <a:blipFill>
                <a:blip r:embed="rId3"/>
                <a:stretch>
                  <a:fillRect l="-529" t="-1348" r="-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91762E1B-CDC0-B945-B7BF-44D2345813B0}"/>
              </a:ext>
            </a:extLst>
          </p:cNvPr>
          <p:cNvGrpSpPr/>
          <p:nvPr/>
        </p:nvGrpSpPr>
        <p:grpSpPr>
          <a:xfrm>
            <a:off x="3307557" y="4420865"/>
            <a:ext cx="4008597" cy="315798"/>
            <a:chOff x="3340608" y="5621706"/>
            <a:chExt cx="4008597" cy="31579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DBB8079-FF8F-B643-BC0C-AE9073628E24}"/>
                </a:ext>
              </a:extLst>
            </p:cNvPr>
            <p:cNvSpPr/>
            <p:nvPr/>
          </p:nvSpPr>
          <p:spPr>
            <a:xfrm>
              <a:off x="3340608" y="5632704"/>
              <a:ext cx="414528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871C609-3903-4E46-8F3A-DF275A5EA653}"/>
                </a:ext>
              </a:extLst>
            </p:cNvPr>
            <p:cNvSpPr/>
            <p:nvPr/>
          </p:nvSpPr>
          <p:spPr>
            <a:xfrm>
              <a:off x="4943856" y="5632704"/>
              <a:ext cx="414528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6C84594-78E0-A944-B2BD-8A0A12BAF2AE}"/>
                </a:ext>
              </a:extLst>
            </p:cNvPr>
            <p:cNvSpPr/>
            <p:nvPr/>
          </p:nvSpPr>
          <p:spPr>
            <a:xfrm>
              <a:off x="6934677" y="5621706"/>
              <a:ext cx="414528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98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olling"/>
  <p:tag name="RAINPROBLEM" val="Polling"/>
  <p:tag name="PROBLEMSCORE" val="0.0"/>
  <p:tag name="ANONYMOUSPOLLING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ONYMOUSPOLLING" val="False"/>
  <p:tag name="RAINPROBLEMTYPE" val="MultipleChoice"/>
  <p:tag name="RAINPROBLEM" val="MultipleChoice"/>
  <p:tag name="PROBLEMSCORE" val="1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42126</TotalTime>
  <Words>2213</Words>
  <Application>Microsoft Office PowerPoint</Application>
  <PresentationFormat>宽屏</PresentationFormat>
  <Paragraphs>316</Paragraphs>
  <Slides>28</Slides>
  <Notes>15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等线</vt:lpstr>
      <vt:lpstr>宋体</vt:lpstr>
      <vt:lpstr>Microsoft Yahei</vt:lpstr>
      <vt:lpstr>Arial</vt:lpstr>
      <vt:lpstr>Calibri</vt:lpstr>
      <vt:lpstr>Cambria</vt:lpstr>
      <vt:lpstr>Cambria Math</vt:lpstr>
      <vt:lpstr>Rockwell</vt:lpstr>
      <vt:lpstr>Rockwell Extra Bold</vt:lpstr>
      <vt:lpstr>Times New Roman</vt:lpstr>
      <vt:lpstr>Wingdings</vt:lpstr>
      <vt:lpstr>木活字</vt:lpstr>
      <vt:lpstr>1_木活字</vt:lpstr>
      <vt:lpstr>密码分析学  差分分析</vt:lpstr>
      <vt:lpstr>回顾</vt:lpstr>
      <vt:lpstr>PowerPoint 演示文稿</vt:lpstr>
      <vt:lpstr>S盒的差分分布表</vt:lpstr>
      <vt:lpstr>1轮CipherFour算法</vt:lpstr>
      <vt:lpstr>差分在各部件的传播特性</vt:lpstr>
      <vt:lpstr>PowerPoint 演示文稿</vt:lpstr>
      <vt:lpstr>教学目标</vt:lpstr>
      <vt:lpstr>差分路线（差分特征，differential characteristic，Differential trail）</vt:lpstr>
      <vt:lpstr>CipherFour的一轮差分特征</vt:lpstr>
      <vt:lpstr>最优差分路线</vt:lpstr>
      <vt:lpstr>PowerPoint 演示文稿</vt:lpstr>
      <vt:lpstr>CipherFour的二轮差分特征-1</vt:lpstr>
      <vt:lpstr>CipherFour的二轮差分特征-1</vt:lpstr>
      <vt:lpstr>PowerPoint 演示文稿</vt:lpstr>
      <vt:lpstr>PowerPoint 演示文稿</vt:lpstr>
      <vt:lpstr>CipherFour的二轮差分特征-2</vt:lpstr>
      <vt:lpstr>CipherFour的二轮差分特征-2</vt:lpstr>
      <vt:lpstr>PowerPoint 演示文稿</vt:lpstr>
      <vt:lpstr>CipherFour的四轮差分特征</vt:lpstr>
      <vt:lpstr>CipherFour的r轮差分特征</vt:lpstr>
      <vt:lpstr>CipherFour的r轮差分</vt:lpstr>
      <vt:lpstr>CipherFour的4轮差分实验测试</vt:lpstr>
      <vt:lpstr>CipherFour的四轮差分</vt:lpstr>
      <vt:lpstr>r 轮差分的概率 （基于独立性假设）</vt:lpstr>
      <vt:lpstr>发现高概率差分的基本思路</vt:lpstr>
      <vt:lpstr>差分特征的常见构造方法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昕 李</cp:lastModifiedBy>
  <cp:revision>413</cp:revision>
  <dcterms:created xsi:type="dcterms:W3CDTF">2020-06-15T02:07:14Z</dcterms:created>
  <dcterms:modified xsi:type="dcterms:W3CDTF">2023-11-10T11:10:32Z</dcterms:modified>
</cp:coreProperties>
</file>