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1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365" r:id="rId2"/>
    <p:sldId id="593" r:id="rId3"/>
    <p:sldId id="601" r:id="rId4"/>
    <p:sldId id="530" r:id="rId5"/>
    <p:sldId id="602" r:id="rId6"/>
    <p:sldId id="581" r:id="rId7"/>
    <p:sldId id="615" r:id="rId8"/>
    <p:sldId id="582" r:id="rId9"/>
    <p:sldId id="583" r:id="rId10"/>
    <p:sldId id="603" r:id="rId11"/>
    <p:sldId id="605" r:id="rId12"/>
    <p:sldId id="604" r:id="rId13"/>
    <p:sldId id="585" r:id="rId14"/>
    <p:sldId id="608" r:id="rId15"/>
    <p:sldId id="577" r:id="rId16"/>
    <p:sldId id="609" r:id="rId17"/>
    <p:sldId id="595" r:id="rId18"/>
    <p:sldId id="576" r:id="rId19"/>
    <p:sldId id="611" r:id="rId20"/>
    <p:sldId id="510" r:id="rId21"/>
    <p:sldId id="514" r:id="rId22"/>
    <p:sldId id="521" r:id="rId23"/>
    <p:sldId id="588" r:id="rId24"/>
    <p:sldId id="451" r:id="rId25"/>
    <p:sldId id="587" r:id="rId26"/>
    <p:sldId id="467" r:id="rId27"/>
    <p:sldId id="600" r:id="rId28"/>
    <p:sldId id="592" r:id="rId29"/>
    <p:sldId id="580" r:id="rId30"/>
    <p:sldId id="613" r:id="rId31"/>
    <p:sldId id="614" r:id="rId32"/>
    <p:sldId id="599" r:id="rId33"/>
    <p:sldId id="598" r:id="rId34"/>
    <p:sldId id="589" r:id="rId35"/>
    <p:sldId id="43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3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3"/>
    <p:restoredTop sz="89431"/>
  </p:normalViewPr>
  <p:slideViewPr>
    <p:cSldViewPr snapToGrid="0" snapToObjects="1">
      <p:cViewPr varScale="1">
        <p:scale>
          <a:sx n="72" d="100"/>
          <a:sy n="72" d="100"/>
        </p:scale>
        <p:origin x="12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7T23:59:57.401"/>
    </inkml:context>
    <inkml:brush xml:id="br0">
      <inkml:brushProperty name="width" value="0.025" units="cm"/>
      <inkml:brushProperty name="height" value="0.025" units="cm"/>
    </inkml:brush>
  </inkml:definitions>
  <inkml:trace contextRef="#ctx0" brushRef="#br0">31 5 4481,'-4'-4'2152,"4"4"-791,-6 2-465,4-2-528,0 0-136,0 0-160,0 0 24,0 0 32,0 0 0,0 0-72,0 0-32,0 0-88,0 0-72,2 0-256,0 0-208,4 0-752,16 6 847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8T00:01:50.008"/>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8T00:02:15.009"/>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8T00:02:15.918"/>
    </inkml:context>
    <inkml:brush xml:id="br0">
      <inkml:brushProperty name="width" value="0.025" units="cm"/>
      <inkml:brushProperty name="height" value="0.025" units="cm"/>
      <inkml:brushProperty name="ignorePressure" value="1"/>
    </inkml:brush>
  </inkml:definitions>
  <inkml:trace contextRef="#ctx0" brushRef="#br0">1 1,'0'0</inkml:trace>
  <inkml:trace contextRef="#ctx0" brushRef="#br0" timeOffset="284.94">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00:13:24.439"/>
    </inkml:context>
    <inkml:brush xml:id="br0">
      <inkml:brushProperty name="width" value="0.025" units="cm"/>
      <inkml:brushProperty name="height" value="0.025" units="cm"/>
    </inkml:brush>
  </inkml:definitions>
  <inkml:trace contextRef="#ctx0" brushRef="#br0">31 5 4481,'-4'-4'2152,"4"4"-791,-6 2-465,4-2-528,0 0-136,0 0-160,0 0 24,0 0 32,0 0 0,0 0-72,0 0-32,0 0-88,0 0-72,2 0-256,0 0-208,4 0-752,16 6 847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8T00:13:24.440"/>
    </inkml:context>
    <inkml:brush xml:id="br0">
      <inkml:brushProperty name="width" value="0.025" units="cm"/>
      <inkml:brushProperty name="height" value="0.025" units="cm"/>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8T00:13:24.441"/>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1AB73-F9F7-B742-B6F8-D7C0403672CF}" type="datetimeFigureOut">
              <a:rPr kumimoji="1" lang="zh-CN" altLang="en-US" smtClean="0"/>
              <a:t>2023/11/18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B74CE-9FFD-1746-99A3-B06B2D271635}" type="slidenum">
              <a:rPr kumimoji="1" lang="zh-CN" altLang="en-US" smtClean="0"/>
              <a:t>‹#›</a:t>
            </a:fld>
            <a:endParaRPr kumimoji="1" lang="zh-CN" altLang="en-US"/>
          </a:p>
        </p:txBody>
      </p:sp>
    </p:spTree>
    <p:extLst>
      <p:ext uri="{BB962C8B-B14F-4D97-AF65-F5344CB8AC3E}">
        <p14:creationId xmlns:p14="http://schemas.microsoft.com/office/powerpoint/2010/main" val="5890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本次课主要参考 </a:t>
            </a:r>
            <a:r>
              <a:rPr lang="en-US" altLang="zh-CN" dirty="0"/>
              <a:t>The</a:t>
            </a:r>
            <a:r>
              <a:rPr lang="zh-CN" altLang="en-US" dirty="0"/>
              <a:t> </a:t>
            </a:r>
            <a:r>
              <a:rPr lang="en-US" altLang="zh-CN" dirty="0"/>
              <a:t>block</a:t>
            </a:r>
            <a:r>
              <a:rPr lang="zh-CN" altLang="en-US" dirty="0"/>
              <a:t> </a:t>
            </a:r>
            <a:r>
              <a:rPr lang="en-US" altLang="zh-CN" dirty="0"/>
              <a:t>cipher</a:t>
            </a:r>
            <a:r>
              <a:rPr lang="zh-CN" altLang="en-US" dirty="0"/>
              <a:t> </a:t>
            </a:r>
            <a:r>
              <a:rPr lang="en-US" altLang="zh-CN" dirty="0"/>
              <a:t>Companion</a:t>
            </a:r>
          </a:p>
        </p:txBody>
      </p:sp>
    </p:spTree>
    <p:extLst>
      <p:ext uri="{BB962C8B-B14F-4D97-AF65-F5344CB8AC3E}">
        <p14:creationId xmlns:p14="http://schemas.microsoft.com/office/powerpoint/2010/main" val="321489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15</a:t>
            </a:fld>
            <a:endParaRPr kumimoji="1" lang="zh-CN" altLang="en-US"/>
          </a:p>
        </p:txBody>
      </p:sp>
    </p:spTree>
    <p:extLst>
      <p:ext uri="{BB962C8B-B14F-4D97-AF65-F5344CB8AC3E}">
        <p14:creationId xmlns:p14="http://schemas.microsoft.com/office/powerpoint/2010/main" val="3953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100/15=6.67</a:t>
            </a:r>
            <a:endParaRPr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16</a:t>
            </a:fld>
            <a:endParaRPr kumimoji="1" lang="zh-CN" altLang="en-US"/>
          </a:p>
        </p:txBody>
      </p:sp>
    </p:spTree>
    <p:extLst>
      <p:ext uri="{BB962C8B-B14F-4D97-AF65-F5344CB8AC3E}">
        <p14:creationId xmlns:p14="http://schemas.microsoft.com/office/powerpoint/2010/main" val="157745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物尽其用，锱铢必较</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18</a:t>
            </a:fld>
            <a:endParaRPr kumimoji="1" lang="zh-CN" altLang="en-US"/>
          </a:p>
        </p:txBody>
      </p:sp>
    </p:spTree>
    <p:extLst>
      <p:ext uri="{BB962C8B-B14F-4D97-AF65-F5344CB8AC3E}">
        <p14:creationId xmlns:p14="http://schemas.microsoft.com/office/powerpoint/2010/main" val="139732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观察尾部差分经过一轮加密后的结果，去噪真的会改变信噪比么</a:t>
            </a:r>
            <a:r>
              <a:rPr kumimoji="1" lang="zh-CN" altLang="en-US"/>
              <a:t>？因为此处过滤</a:t>
            </a:r>
            <a:r>
              <a:rPr kumimoji="1" lang="zh-CN" altLang="en-US" dirty="0"/>
              <a:t>掉的错误对解不</a:t>
            </a:r>
            <a:r>
              <a:rPr kumimoji="1" lang="zh-CN" altLang="en-US"/>
              <a:t>出任何密钥。</a:t>
            </a:r>
            <a:endParaRPr kumimoji="1" lang="en-US" altLang="zh-CN" dirty="0"/>
          </a:p>
          <a:p>
            <a:r>
              <a:rPr kumimoji="1" lang="zh-CN" altLang="en-US" dirty="0"/>
              <a:t>逆否命题</a:t>
            </a:r>
            <a:endParaRPr kumimoji="1" lang="en-US" altLang="zh-CN"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20</a:t>
            </a:fld>
            <a:endParaRPr kumimoji="1" lang="zh-CN" altLang="en-US"/>
          </a:p>
        </p:txBody>
      </p:sp>
    </p:spTree>
    <p:extLst>
      <p:ext uri="{BB962C8B-B14F-4D97-AF65-F5344CB8AC3E}">
        <p14:creationId xmlns:p14="http://schemas.microsoft.com/office/powerpoint/2010/main" val="412754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这里的这个例子说明，去噪阶段过滤的比例，直接按照随机概率来算是不准确的，这里面至少有正确对会保留下来，然后再加上随机满足的对，还是要结合测试来看</a:t>
            </a:r>
            <a:endParaRPr kumimoji="1" lang="en-US" altLang="zh-CN" dirty="0"/>
          </a:p>
          <a:p>
            <a:r>
              <a:rPr kumimoji="1" lang="zh-CN" altLang="en-US" dirty="0"/>
              <a:t>（任一正确密钥的表现也应该近似这个结果）</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21</a:t>
            </a:fld>
            <a:endParaRPr kumimoji="1" lang="zh-CN" altLang="en-US"/>
          </a:p>
        </p:txBody>
      </p:sp>
    </p:spTree>
    <p:extLst>
      <p:ext uri="{BB962C8B-B14F-4D97-AF65-F5344CB8AC3E}">
        <p14:creationId xmlns:p14="http://schemas.microsoft.com/office/powerpoint/2010/main" val="4000401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其余</a:t>
            </a:r>
            <a:r>
              <a:rPr lang="en-US" altLang="zh-CN" dirty="0"/>
              <a:t>$6*16-4=92$-bit</a:t>
            </a:r>
            <a:r>
              <a:rPr lang="zh-CN" altLang="en-US" dirty="0"/>
              <a:t>密钥可通过其他差分或穷举的方式进行恢复，一般认为只要比穷举攻击的复杂度低，就实现了对算法的破解</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22</a:t>
            </a:fld>
            <a:endParaRPr kumimoji="1" lang="zh-CN" altLang="en-US"/>
          </a:p>
        </p:txBody>
      </p:sp>
    </p:spTree>
    <p:extLst>
      <p:ext uri="{BB962C8B-B14F-4D97-AF65-F5344CB8AC3E}">
        <p14:creationId xmlns:p14="http://schemas.microsoft.com/office/powerpoint/2010/main" val="145556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明文量与信噪比之间的关系</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23</a:t>
            </a:fld>
            <a:endParaRPr kumimoji="1" lang="zh-CN" altLang="en-US"/>
          </a:p>
        </p:txBody>
      </p:sp>
    </p:spTree>
    <p:extLst>
      <p:ext uri="{BB962C8B-B14F-4D97-AF65-F5344CB8AC3E}">
        <p14:creationId xmlns:p14="http://schemas.microsoft.com/office/powerpoint/2010/main" val="1801315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24</a:t>
            </a:fld>
            <a:endParaRPr kumimoji="1" lang="zh-CN" altLang="en-US"/>
          </a:p>
        </p:txBody>
      </p:sp>
    </p:spTree>
    <p:extLst>
      <p:ext uri="{BB962C8B-B14F-4D97-AF65-F5344CB8AC3E}">
        <p14:creationId xmlns:p14="http://schemas.microsoft.com/office/powerpoint/2010/main" val="49586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40</a:t>
            </a:r>
            <a:r>
              <a:rPr kumimoji="1" lang="zh-CN" altLang="en-US" dirty="0"/>
              <a:t>个正确对</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25</a:t>
            </a:fld>
            <a:endParaRPr kumimoji="1" lang="zh-CN" altLang="en-US"/>
          </a:p>
        </p:txBody>
      </p:sp>
    </p:spTree>
    <p:extLst>
      <p:ext uri="{BB962C8B-B14F-4D97-AF65-F5344CB8AC3E}">
        <p14:creationId xmlns:p14="http://schemas.microsoft.com/office/powerpoint/2010/main" val="153641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Rot="1" noChangeAspect="1" noTextEdit="1"/>
          </p:cNvSpPr>
          <p:nvPr>
            <p:ph type="sldImg"/>
          </p:nvPr>
        </p:nvSpPr>
        <p:spPr bwMode="auto">
          <a:noFill/>
          <a:ln>
            <a:solidFill>
              <a:srgbClr val="000000"/>
            </a:solidFill>
            <a:miter lim="800000"/>
            <a:headEnd/>
            <a:tailEnd/>
          </a:ln>
        </p:spPr>
      </p:sp>
      <p:sp>
        <p:nvSpPr>
          <p:cNvPr id="2170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290237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a:t>
            </a:fld>
            <a:endParaRPr kumimoji="1" lang="zh-CN" altLang="en-US"/>
          </a:p>
        </p:txBody>
      </p:sp>
    </p:spTree>
    <p:extLst>
      <p:ext uri="{BB962C8B-B14F-4D97-AF65-F5344CB8AC3E}">
        <p14:creationId xmlns:p14="http://schemas.microsoft.com/office/powerpoint/2010/main" val="2041039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40</a:t>
            </a:r>
            <a:r>
              <a:rPr kumimoji="1" lang="zh-CN" altLang="en-US" dirty="0"/>
              <a:t>个正确对</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27</a:t>
            </a:fld>
            <a:endParaRPr kumimoji="1" lang="zh-CN" altLang="en-US"/>
          </a:p>
        </p:txBody>
      </p:sp>
    </p:spTree>
    <p:extLst>
      <p:ext uri="{BB962C8B-B14F-4D97-AF65-F5344CB8AC3E}">
        <p14:creationId xmlns:p14="http://schemas.microsoft.com/office/powerpoint/2010/main" val="2482118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受到信噪比，需要恢复的密钥比特数影响</a:t>
            </a:r>
          </a:p>
        </p:txBody>
      </p:sp>
      <p:sp>
        <p:nvSpPr>
          <p:cNvPr id="4" name="灯片编号占位符 3"/>
          <p:cNvSpPr>
            <a:spLocks noGrp="1"/>
          </p:cNvSpPr>
          <p:nvPr>
            <p:ph type="sldNum" sz="quarter" idx="5"/>
          </p:nvPr>
        </p:nvSpPr>
        <p:spPr/>
        <p:txBody>
          <a:bodyPr/>
          <a:lstStyle/>
          <a:p>
            <a:fld id="{E97143C0-FCC7-E646-A46A-A77CD5369B81}" type="slidenum">
              <a:rPr kumimoji="1" lang="zh-CN" altLang="en-US" smtClean="0"/>
              <a:t>28</a:t>
            </a:fld>
            <a:endParaRPr kumimoji="1" lang="zh-CN" altLang="en-US"/>
          </a:p>
        </p:txBody>
      </p:sp>
    </p:spTree>
    <p:extLst>
      <p:ext uri="{BB962C8B-B14F-4D97-AF65-F5344CB8AC3E}">
        <p14:creationId xmlns:p14="http://schemas.microsoft.com/office/powerpoint/2010/main" val="3497202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恢复</a:t>
            </a:r>
            <a:r>
              <a:rPr kumimoji="1" lang="en-US" altLang="zh-CN" dirty="0"/>
              <a:t>48</a:t>
            </a:r>
            <a:r>
              <a:rPr kumimoji="1" lang="zh-CN" altLang="en-US" dirty="0"/>
              <a:t>比特密钥信息</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29</a:t>
            </a:fld>
            <a:endParaRPr kumimoji="1" lang="zh-CN" altLang="en-US"/>
          </a:p>
        </p:txBody>
      </p:sp>
    </p:spTree>
    <p:extLst>
      <p:ext uri="{BB962C8B-B14F-4D97-AF65-F5344CB8AC3E}">
        <p14:creationId xmlns:p14="http://schemas.microsoft.com/office/powerpoint/2010/main" val="220486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计数器</a:t>
            </a:r>
            <a:r>
              <a:rPr lang="en-US" altLang="zh-CN" dirty="0"/>
              <a:t>8-bit</a:t>
            </a:r>
            <a:r>
              <a:rPr lang="zh-CN" altLang="en-US" dirty="0"/>
              <a:t>是真正存的时候一般是字节来存</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33</a:t>
            </a:fld>
            <a:endParaRPr kumimoji="1" lang="zh-CN" altLang="en-US"/>
          </a:p>
        </p:txBody>
      </p:sp>
    </p:spTree>
    <p:extLst>
      <p:ext uri="{BB962C8B-B14F-4D97-AF65-F5344CB8AC3E}">
        <p14:creationId xmlns:p14="http://schemas.microsoft.com/office/powerpoint/2010/main" val="1675312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有的算法可能假设不成立</a:t>
            </a:r>
          </a:p>
        </p:txBody>
      </p:sp>
      <p:sp>
        <p:nvSpPr>
          <p:cNvPr id="4" name="灯片编号占位符 3"/>
          <p:cNvSpPr>
            <a:spLocks noGrp="1"/>
          </p:cNvSpPr>
          <p:nvPr>
            <p:ph type="sldNum" sz="quarter" idx="5"/>
          </p:nvPr>
        </p:nvSpPr>
        <p:spPr/>
        <p:txBody>
          <a:bodyPr/>
          <a:lstStyle/>
          <a:p>
            <a:fld id="{E97143C0-FCC7-E646-A46A-A77CD5369B81}" type="slidenum">
              <a:rPr kumimoji="1" lang="zh-CN" altLang="en-US" smtClean="0"/>
              <a:t>34</a:t>
            </a:fld>
            <a:endParaRPr kumimoji="1" lang="zh-CN" altLang="en-US"/>
          </a:p>
        </p:txBody>
      </p:sp>
    </p:spTree>
    <p:extLst>
      <p:ext uri="{BB962C8B-B14F-4D97-AF65-F5344CB8AC3E}">
        <p14:creationId xmlns:p14="http://schemas.microsoft.com/office/powerpoint/2010/main" val="17479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区分器解决前</a:t>
            </a:r>
            <a:r>
              <a:rPr lang="en-US" altLang="zh-CN" dirty="0"/>
              <a:t>4</a:t>
            </a:r>
            <a:r>
              <a:rPr lang="zh-CN" altLang="en-US" dirty="0"/>
              <a:t>轮，泄漏中间状态差分信息，求密钥只用最后一轮，强调中间状态信息泄露</a:t>
            </a:r>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4</a:t>
            </a:fld>
            <a:endParaRPr kumimoji="1" lang="zh-CN" altLang="en-US"/>
          </a:p>
        </p:txBody>
      </p:sp>
    </p:spTree>
    <p:extLst>
      <p:ext uri="{BB962C8B-B14F-4D97-AF65-F5344CB8AC3E}">
        <p14:creationId xmlns:p14="http://schemas.microsoft.com/office/powerpoint/2010/main" val="299719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a:t>
            </a:r>
            <a:r>
              <a:rPr lang="en-US" altLang="zh-CN" dirty="0"/>
              <a:t>des</a:t>
            </a:r>
            <a:r>
              <a:rPr lang="zh-CN" altLang="en-US" dirty="0"/>
              <a:t>的密钥恢复攻击，包括</a:t>
            </a:r>
            <a:r>
              <a:rPr lang="en-US" altLang="zh-CN" dirty="0"/>
              <a:t>3</a:t>
            </a:r>
            <a:r>
              <a:rPr lang="zh-CN" altLang="en-US" dirty="0"/>
              <a:t>轮的密钥恢复攻击</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5</a:t>
            </a:fld>
            <a:endParaRPr kumimoji="1" lang="zh-CN" altLang="en-US"/>
          </a:p>
        </p:txBody>
      </p:sp>
    </p:spTree>
    <p:extLst>
      <p:ext uri="{BB962C8B-B14F-4D97-AF65-F5344CB8AC3E}">
        <p14:creationId xmlns:p14="http://schemas.microsoft.com/office/powerpoint/2010/main" val="95163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r>
              <a:rPr kumimoji="1" lang="zh-CN" altLang="en-US" sz="1200" dirty="0"/>
              <a:t>提问，根据前面学过的</a:t>
            </a:r>
            <a:r>
              <a:rPr kumimoji="1" lang="en-US" altLang="zh-CN" sz="1200" dirty="0"/>
              <a:t>des</a:t>
            </a:r>
            <a:r>
              <a:rPr kumimoji="1" lang="zh-CN" altLang="en-US" sz="1200" dirty="0"/>
              <a:t>的差分分析，此时如何攻击</a:t>
            </a:r>
            <a:endParaRPr kumimoji="1" lang="en-US" altLang="zh-CN" sz="1200" dirty="0"/>
          </a:p>
          <a:p>
            <a:r>
              <a:rPr kumimoji="1" lang="zh-CN" altLang="en-US" sz="1200" dirty="0"/>
              <a:t>注意此时中间状态都是未知的，敌手得到的是一个黑盒，和区分器区分的轮数不同，强调“区分器导致中间状态信息的泄漏”</a:t>
            </a:r>
            <a:endParaRPr kumimoji="1" lang="en-US" altLang="zh-CN" sz="1200" dirty="0"/>
          </a:p>
          <a:p>
            <a:endParaRPr lang="zh-CN" altLang="en-US" sz="1200" dirty="0"/>
          </a:p>
        </p:txBody>
      </p:sp>
    </p:spTree>
    <p:extLst>
      <p:ext uri="{BB962C8B-B14F-4D97-AF65-F5344CB8AC3E}">
        <p14:creationId xmlns:p14="http://schemas.microsoft.com/office/powerpoint/2010/main" val="183511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与第一节模型相对应，采样，去噪，恢复密钥。</a:t>
            </a:r>
            <a:endParaRPr kumimoji="1" lang="en-US" altLang="zh-CN" dirty="0"/>
          </a:p>
          <a:p>
            <a:r>
              <a:rPr kumimoji="1" lang="zh-CN" altLang="en-US" dirty="0"/>
              <a:t>提问，如何选取，如何和差分建立联系，头部保证了，尾部呢？</a:t>
            </a:r>
            <a:endParaRPr kumimoji="1" lang="en-US" altLang="zh-CN" dirty="0"/>
          </a:p>
          <a:p>
            <a:r>
              <a:rPr kumimoji="1" lang="zh-CN" altLang="en-US" dirty="0"/>
              <a:t>最后一个问题不要展开讲，后面会讨论，先给正确对和错误对的定义</a:t>
            </a:r>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8</a:t>
            </a:fld>
            <a:endParaRPr kumimoji="1" lang="zh-CN" altLang="en-US"/>
          </a:p>
        </p:txBody>
      </p:sp>
    </p:spTree>
    <p:extLst>
      <p:ext uri="{BB962C8B-B14F-4D97-AF65-F5344CB8AC3E}">
        <p14:creationId xmlns:p14="http://schemas.microsoft.com/office/powerpoint/2010/main" val="4216138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本</a:t>
                </a:r>
                <a:r>
                  <a:rPr kumimoji="1" lang="en-US" altLang="zh-CN" dirty="0"/>
                  <a:t>ppt</a:t>
                </a:r>
                <a:r>
                  <a:rPr kumimoji="1" lang="zh-CN" altLang="en-US" dirty="0"/>
                  <a:t>中的例子，正确对</a:t>
                </a:r>
                <a:r>
                  <a:rPr kumimoji="1" lang="en-US" altLang="zh-CN" dirty="0"/>
                  <a:t>0.08</a:t>
                </a:r>
                <a14:m>
                  <m:oMath xmlns:m="http://schemas.openxmlformats.org/officeDocument/2006/math">
                    <m:r>
                      <a:rPr kumimoji="1" lang="en-US" altLang="zh-CN" b="0" i="1" smtClean="0">
                        <a:latin typeface="Cambria Math" panose="02040503050406030204" pitchFamily="18" charset="0"/>
                      </a:rPr>
                      <m:t>𝑚</m:t>
                    </m:r>
                  </m:oMath>
                </a14:m>
                <a:r>
                  <a:rPr kumimoji="1" lang="zh-CN" altLang="en-US" dirty="0"/>
                  <a:t>对，错误对</a:t>
                </a:r>
                <a:r>
                  <a:rPr kumimoji="1" lang="en-US" altLang="zh-CN" dirty="0"/>
                  <a:t>0.92</a:t>
                </a:r>
                <a14:m>
                  <m:oMath xmlns:m="http://schemas.openxmlformats.org/officeDocument/2006/math">
                    <m:r>
                      <a:rPr kumimoji="1" lang="en-US" altLang="zh-CN" b="0" i="1" smtClean="0">
                        <a:latin typeface="Cambria Math" panose="02040503050406030204" pitchFamily="18" charset="0"/>
                      </a:rPr>
                      <m:t>𝑚</m:t>
                    </m:r>
                  </m:oMath>
                </a14:m>
                <a:r>
                  <a:rPr kumimoji="1" lang="zh-CN" altLang="en-US" dirty="0"/>
                  <a:t>占大多数</a:t>
                </a:r>
              </a:p>
            </p:txBody>
          </p:sp>
        </mc:Choice>
        <mc:Fallback xmlns="">
          <p:sp>
            <p:nvSpPr>
              <p:cNvPr id="3" name="备注占位符 2"/>
              <p:cNvSpPr>
                <a:spLocks noGrp="1"/>
              </p:cNvSpPr>
              <p:nvPr>
                <p:ph type="body" idx="1"/>
              </p:nvPr>
            </p:nvSpPr>
            <p:spPr/>
            <p:txBody>
              <a:bodyPr/>
              <a:lstStyle/>
              <a:p>
                <a:r>
                  <a:rPr kumimoji="1" lang="zh-CN" altLang="en-US" dirty="0"/>
                  <a:t>本</a:t>
                </a:r>
                <a:r>
                  <a:rPr kumimoji="1" lang="en-US" altLang="zh-CN" dirty="0"/>
                  <a:t>ppt</a:t>
                </a:r>
                <a:r>
                  <a:rPr kumimoji="1" lang="zh-CN" altLang="en-US" dirty="0"/>
                  <a:t>中的例子，正确对</a:t>
                </a:r>
                <a:r>
                  <a:rPr kumimoji="1" lang="en-US" altLang="zh-CN" dirty="0"/>
                  <a:t>0.08</a:t>
                </a:r>
                <a:r>
                  <a:rPr kumimoji="1" lang="en-US" altLang="zh-CN" b="0" i="0">
                    <a:latin typeface="Cambria Math" panose="02040503050406030204" pitchFamily="18" charset="0"/>
                    <a:ea typeface="Cambria Math" panose="02040503050406030204" pitchFamily="18" charset="0"/>
                  </a:rPr>
                  <a:t>𝑁</a:t>
                </a:r>
                <a:r>
                  <a:rPr kumimoji="1" lang="zh-CN" altLang="en-US" dirty="0"/>
                  <a:t>对，错误对</a:t>
                </a:r>
                <a:r>
                  <a:rPr kumimoji="1" lang="en-US" altLang="zh-CN" dirty="0"/>
                  <a:t>0.92</a:t>
                </a:r>
                <a:r>
                  <a:rPr kumimoji="1" lang="en-US" altLang="zh-CN" b="0" i="0">
                    <a:latin typeface="Cambria Math" panose="02040503050406030204" pitchFamily="18" charset="0"/>
                    <a:ea typeface="Cambria Math" panose="02040503050406030204" pitchFamily="18" charset="0"/>
                  </a:rPr>
                  <a:t>𝑁</a:t>
                </a:r>
                <a:r>
                  <a:rPr kumimoji="1" lang="zh-CN" altLang="en-US" dirty="0"/>
                  <a:t>占大多数</a:t>
                </a:r>
              </a:p>
            </p:txBody>
          </p:sp>
        </mc:Fallback>
      </mc:AlternateContent>
      <p:sp>
        <p:nvSpPr>
          <p:cNvPr id="4" name="灯片编号占位符 3"/>
          <p:cNvSpPr>
            <a:spLocks noGrp="1"/>
          </p:cNvSpPr>
          <p:nvPr>
            <p:ph type="sldNum" sz="quarter" idx="5"/>
          </p:nvPr>
        </p:nvSpPr>
        <p:spPr/>
        <p:txBody>
          <a:bodyPr/>
          <a:lstStyle/>
          <a:p>
            <a:fld id="{C11B74CE-9FFD-1746-99A3-B06B2D271635}" type="slidenum">
              <a:rPr kumimoji="1" lang="zh-CN" altLang="en-US" smtClean="0"/>
              <a:t>9</a:t>
            </a:fld>
            <a:endParaRPr kumimoji="1" lang="zh-CN" altLang="en-US"/>
          </a:p>
        </p:txBody>
      </p:sp>
    </p:spTree>
    <p:extLst>
      <p:ext uri="{BB962C8B-B14F-4D97-AF65-F5344CB8AC3E}">
        <p14:creationId xmlns:p14="http://schemas.microsoft.com/office/powerpoint/2010/main" val="113522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穷举解方程为例，</a:t>
            </a:r>
            <a:r>
              <a:rPr kumimoji="1" lang="en-US" altLang="zh-CN" dirty="0"/>
              <a:t>k</a:t>
            </a:r>
            <a:r>
              <a:rPr kumimoji="1" lang="zh-CN" altLang="en-US" dirty="0"/>
              <a:t>和</a:t>
            </a:r>
            <a:r>
              <a:rPr kumimoji="1" lang="en-US" altLang="zh-CN" dirty="0"/>
              <a:t>k\</a:t>
            </a:r>
            <a:r>
              <a:rPr kumimoji="1" lang="en-US" altLang="zh-CN" dirty="0" err="1"/>
              <a:t>oplus</a:t>
            </a:r>
            <a:r>
              <a:rPr kumimoji="1" lang="zh-CN" altLang="en-US" dirty="0"/>
              <a:t> </a:t>
            </a:r>
            <a:r>
              <a:rPr kumimoji="1" lang="en-US" altLang="zh-CN" dirty="0"/>
              <a:t>c2\</a:t>
            </a:r>
            <a:r>
              <a:rPr kumimoji="1" lang="en-US" altLang="zh-CN" dirty="0" err="1"/>
              <a:t>oplus</a:t>
            </a:r>
            <a:r>
              <a:rPr kumimoji="1" lang="zh-CN" altLang="en-US" dirty="0"/>
              <a:t> </a:t>
            </a:r>
            <a:r>
              <a:rPr kumimoji="1" lang="en-US" altLang="zh-CN" dirty="0"/>
              <a:t>c2’</a:t>
            </a:r>
            <a:r>
              <a:rPr kumimoji="1" lang="zh-CN" altLang="en-US" dirty="0"/>
              <a:t>也满足方程，解的个数成对出现</a:t>
            </a:r>
          </a:p>
        </p:txBody>
      </p:sp>
      <p:sp>
        <p:nvSpPr>
          <p:cNvPr id="4" name="灯片编号占位符 3"/>
          <p:cNvSpPr>
            <a:spLocks noGrp="1"/>
          </p:cNvSpPr>
          <p:nvPr>
            <p:ph type="sldNum" sz="quarter" idx="5"/>
          </p:nvPr>
        </p:nvSpPr>
        <p:spPr/>
        <p:txBody>
          <a:bodyPr/>
          <a:lstStyle/>
          <a:p>
            <a:fld id="{E97143C0-FCC7-E646-A46A-A77CD5369B81}" type="slidenum">
              <a:rPr kumimoji="1" lang="zh-CN" altLang="en-US" smtClean="0"/>
              <a:t>13</a:t>
            </a:fld>
            <a:endParaRPr kumimoji="1" lang="zh-CN" altLang="en-US"/>
          </a:p>
        </p:txBody>
      </p:sp>
    </p:spTree>
    <p:extLst>
      <p:ext uri="{BB962C8B-B14F-4D97-AF65-F5344CB8AC3E}">
        <p14:creationId xmlns:p14="http://schemas.microsoft.com/office/powerpoint/2010/main" val="17896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14</a:t>
            </a:fld>
            <a:endParaRPr kumimoji="1" lang="zh-CN" altLang="en-US"/>
          </a:p>
        </p:txBody>
      </p:sp>
    </p:spTree>
    <p:extLst>
      <p:ext uri="{BB962C8B-B14F-4D97-AF65-F5344CB8AC3E}">
        <p14:creationId xmlns:p14="http://schemas.microsoft.com/office/powerpoint/2010/main" val="3947181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14400" y="1346948"/>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914400" y="4282764"/>
            <a:ext cx="103632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914400" y="1484779"/>
            <a:ext cx="103632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a:grpSpLocks noChangeAspect="1"/>
          </p:cNvGrpSpPr>
          <p:nvPr/>
        </p:nvGrpSpPr>
        <p:grpSpPr>
          <a:xfrm>
            <a:off x="9646373" y="4107023"/>
            <a:ext cx="12192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1012444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82AF1B-A51B-104D-A0EB-A8D46DCC8399}" type="datetime1">
              <a:rPr lang="zh-CN" altLang="en-US" smtClean="0">
                <a:solidFill>
                  <a:srgbClr val="464653"/>
                </a:solidFill>
              </a:rPr>
              <a:t>2023/11/18</a:t>
            </a:fld>
            <a:endParaRPr lang="zh-CN" altLang="en-US">
              <a:solidFill>
                <a:srgbClr val="464653"/>
              </a:solidFill>
            </a:endParaRPr>
          </a:p>
        </p:txBody>
      </p:sp>
      <p:sp>
        <p:nvSpPr>
          <p:cNvPr id="5" name="Footer Placeholder 4"/>
          <p:cNvSpPr>
            <a:spLocks noGrp="1"/>
          </p:cNvSpPr>
          <p:nvPr>
            <p:ph type="ftr" sz="quarter" idx="11"/>
          </p:nvPr>
        </p:nvSpPr>
        <p:spPr>
          <a:xfrm>
            <a:off x="1083740" y="6272786"/>
            <a:ext cx="6327648" cy="365125"/>
          </a:xfrm>
        </p:spPr>
        <p:txBody>
          <a:bodyPr/>
          <a:lstStyle/>
          <a:p>
            <a:pPr>
              <a:defRPr/>
            </a:pPr>
            <a:endParaRPr lang="zh-CN" altLang="en-US">
              <a:solidFill>
                <a:srgbClr val="464653"/>
              </a:solidFill>
            </a:endParaRPr>
          </a:p>
        </p:txBody>
      </p:sp>
      <p:sp>
        <p:nvSpPr>
          <p:cNvPr id="6" name="Slide Number Placeholder 5"/>
          <p:cNvSpPr>
            <a:spLocks noGrp="1"/>
          </p:cNvSpPr>
          <p:nvPr>
            <p:ph type="sldNum" sz="quarter" idx="12"/>
          </p:nvPr>
        </p:nvSpPr>
        <p:spPr>
          <a:xfrm>
            <a:off x="9659041" y="4227195"/>
            <a:ext cx="1193868" cy="640080"/>
          </a:xfrm>
        </p:spPr>
        <p:txBody>
          <a:bodyPr/>
          <a:lstStyle>
            <a:lvl1pPr>
              <a:defRPr sz="2800" b="1"/>
            </a:lvl1pPr>
          </a:lstStyle>
          <a:p>
            <a:pPr>
              <a:defRPr/>
            </a:pPr>
            <a:fld id="{9F35284C-0033-4805-ABC8-D1BD204EC99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266028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vl1pPr>
            <a:lvl2pPr>
              <a:lnSpc>
                <a:spcPct val="100000"/>
              </a:lnSpc>
              <a:defRPr/>
            </a:lvl2pPr>
          </a:lstStyle>
          <a:p>
            <a:pPr lvl="0"/>
            <a:r>
              <a:rPr lang="zh-CN" altLang="en-US" dirty="0"/>
              <a:t>编辑母版文本样式</a:t>
            </a:r>
            <a:endParaRPr lang="en-US" altLang="zh-CN" dirty="0"/>
          </a:p>
          <a:p>
            <a:pPr lvl="1"/>
            <a:r>
              <a:rPr lang="zh-CN" altLang="en-US" dirty="0"/>
              <a:t>
第二级
第三级
第四级
第五级</a:t>
            </a:r>
            <a:endParaRPr lang="en-US" altLang="zh-CN" dirty="0"/>
          </a:p>
        </p:txBody>
      </p:sp>
      <p:sp>
        <p:nvSpPr>
          <p:cNvPr id="7" name="Date Placeholder 6"/>
          <p:cNvSpPr>
            <a:spLocks noGrp="1"/>
          </p:cNvSpPr>
          <p:nvPr>
            <p:ph type="dt" sz="half" idx="10"/>
          </p:nvPr>
        </p:nvSpPr>
        <p:spPr/>
        <p:txBody>
          <a:bodyPr/>
          <a:lstStyle/>
          <a:p>
            <a:pPr>
              <a:defRPr/>
            </a:pPr>
            <a:endParaRPr lang="zh-CN" altLang="en-US" dirty="0">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a:t>
            </a:fld>
            <a:endParaRPr lang="zh-CN" altLang="en-US" dirty="0">
              <a:solidFill>
                <a:srgbClr val="464653"/>
              </a:solidFill>
            </a:endParaRPr>
          </a:p>
        </p:txBody>
      </p:sp>
    </p:spTree>
    <p:extLst>
      <p:ext uri="{BB962C8B-B14F-4D97-AF65-F5344CB8AC3E}">
        <p14:creationId xmlns:p14="http://schemas.microsoft.com/office/powerpoint/2010/main" val="22848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9347201" y="6019800"/>
            <a:ext cx="128481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2235200" y="6324601"/>
            <a:ext cx="68072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8" name="组合 25"/>
          <p:cNvGrpSpPr>
            <a:grpSpLocks/>
          </p:cNvGrpSpPr>
          <p:nvPr userDrawn="1"/>
        </p:nvGrpSpPr>
        <p:grpSpPr bwMode="auto">
          <a:xfrm>
            <a:off x="10769600" y="6324601"/>
            <a:ext cx="14224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1" name="组合 22"/>
          <p:cNvGrpSpPr>
            <a:grpSpLocks/>
          </p:cNvGrpSpPr>
          <p:nvPr userDrawn="1"/>
        </p:nvGrpSpPr>
        <p:grpSpPr bwMode="auto">
          <a:xfrm>
            <a:off x="609600" y="1066800"/>
            <a:ext cx="8229600" cy="46038"/>
            <a:chOff x="1828800" y="1371600"/>
            <a:chExt cx="6172200" cy="45719"/>
          </a:xfrm>
        </p:grpSpPr>
        <p:grpSp>
          <p:nvGrpSpPr>
            <p:cNvPr id="12"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4" name="矩形 13"/>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sp>
            <p:nvSpPr>
              <p:cNvPr id="15" name="矩形 14"/>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800"/>
              </a:p>
            </p:txBody>
          </p:sp>
        </p:grpSp>
      </p:grpSp>
      <p:sp>
        <p:nvSpPr>
          <p:cNvPr id="22" name="内容占位符 7"/>
          <p:cNvSpPr>
            <a:spLocks noGrp="1"/>
          </p:cNvSpPr>
          <p:nvPr>
            <p:ph sz="quarter" idx="13"/>
          </p:nvPr>
        </p:nvSpPr>
        <p:spPr>
          <a:xfrm>
            <a:off x="609600" y="1371600"/>
            <a:ext cx="10972800" cy="4556760"/>
          </a:xfrm>
        </p:spPr>
        <p:txBody>
          <a:bodyPr/>
          <a:lstStyle>
            <a:lvl1pPr>
              <a:buClr>
                <a:srgbClr val="C00000"/>
              </a:buClr>
              <a:buSzPct val="80000"/>
              <a:buFont typeface="Wingdings" pitchFamily="2" charset="2"/>
              <a:buChar char="n"/>
              <a:defRPr sz="2800" baseline="0">
                <a:latin typeface="Times New Roman" pitchFamily="18" charset="0"/>
                <a:ea typeface="宋体" pitchFamily="2" charset="-122"/>
              </a:defRPr>
            </a:lvl1pPr>
            <a:lvl2pPr>
              <a:buClr>
                <a:srgbClr val="C00000"/>
              </a:buClr>
              <a:buSzPct val="80000"/>
              <a:buFont typeface="Wingdings" pitchFamily="2" charset="2"/>
              <a:buChar char="Ø"/>
              <a:defRPr sz="2600" baseline="0">
                <a:solidFill>
                  <a:schemeClr val="tx1"/>
                </a:solidFill>
                <a:latin typeface="Times New Roman" pitchFamily="18" charset="0"/>
                <a:ea typeface="宋体" pitchFamily="2" charset="-122"/>
              </a:defRPr>
            </a:lvl2pPr>
            <a:lvl3pPr>
              <a:buClr>
                <a:srgbClr val="C00000"/>
              </a:buClr>
              <a:buSzPct val="70000"/>
              <a:buFont typeface="Wingdings" pitchFamily="2" charset="2"/>
              <a:buChar char="l"/>
              <a:defRPr sz="2400" baseline="0">
                <a:solidFill>
                  <a:schemeClr val="tx1"/>
                </a:solidFill>
                <a:latin typeface="Times New Roman" pitchFamily="18" charset="0"/>
                <a:ea typeface="宋体" pitchFamily="2" charset="-122"/>
              </a:defRPr>
            </a:lvl3pPr>
            <a:lvl4pPr>
              <a:buClr>
                <a:srgbClr val="C00000"/>
              </a:buClr>
              <a:buSzPct val="65000"/>
              <a:buFont typeface="Wingdings" pitchFamily="2" charset="2"/>
              <a:buChar char="u"/>
              <a:defRPr sz="2200" baseline="0">
                <a:solidFill>
                  <a:schemeClr val="tx1"/>
                </a:solidFill>
                <a:latin typeface="Times New Roman" pitchFamily="18" charset="0"/>
                <a:ea typeface="宋体" pitchFamily="2" charset="-122"/>
              </a:defRPr>
            </a:lvl4pPr>
            <a:lvl5pPr>
              <a:buClr>
                <a:srgbClr val="C00000"/>
              </a:buClr>
              <a:buSzPct val="80000"/>
              <a:buFont typeface="Arial" pitchFamily="34" charset="0"/>
              <a:buChar char="•"/>
              <a:defRPr sz="2000" baseline="0">
                <a:solidFill>
                  <a:schemeClr val="tx1"/>
                </a:solidFill>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3" name="标题 1"/>
          <p:cNvSpPr>
            <a:spLocks noGrp="1"/>
          </p:cNvSpPr>
          <p:nvPr>
            <p:ph type="title"/>
          </p:nvPr>
        </p:nvSpPr>
        <p:spPr>
          <a:xfrm>
            <a:off x="609600" y="381000"/>
            <a:ext cx="109728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18" name="日期占位符 13"/>
          <p:cNvSpPr>
            <a:spLocks noGrp="1"/>
          </p:cNvSpPr>
          <p:nvPr>
            <p:ph type="dt" sz="half" idx="14"/>
          </p:nvPr>
        </p:nvSpPr>
        <p:spPr/>
        <p:txBody>
          <a:bodyPr/>
          <a:lstStyle>
            <a:lvl1pPr>
              <a:defRPr/>
            </a:lvl1pPr>
          </a:lstStyle>
          <a:p>
            <a:pPr>
              <a:defRPr/>
            </a:pPr>
            <a:endParaRPr lang="en-US" altLang="zh-CN"/>
          </a:p>
        </p:txBody>
      </p:sp>
      <p:sp>
        <p:nvSpPr>
          <p:cNvPr id="19" name="页脚占位符 2"/>
          <p:cNvSpPr>
            <a:spLocks noGrp="1"/>
          </p:cNvSpPr>
          <p:nvPr>
            <p:ph type="ftr" sz="quarter" idx="15"/>
          </p:nvPr>
        </p:nvSpPr>
        <p:spPr/>
        <p:txBody>
          <a:bodyPr/>
          <a:lstStyle>
            <a:lvl1pPr>
              <a:defRPr/>
            </a:lvl1pPr>
          </a:lstStyle>
          <a:p>
            <a:pPr>
              <a:defRPr/>
            </a:pPr>
            <a:endParaRPr lang="en-US" altLang="zh-CN"/>
          </a:p>
        </p:txBody>
      </p:sp>
      <p:sp>
        <p:nvSpPr>
          <p:cNvPr id="20" name="灯片编号占位符 22"/>
          <p:cNvSpPr>
            <a:spLocks noGrp="1"/>
          </p:cNvSpPr>
          <p:nvPr>
            <p:ph type="sldNum" sz="quarter" idx="16"/>
          </p:nvPr>
        </p:nvSpPr>
        <p:spPr/>
        <p:txBody>
          <a:bodyPr/>
          <a:lstStyle>
            <a:lvl1pPr>
              <a:defRPr/>
            </a:lvl1pPr>
          </a:lstStyle>
          <a:p>
            <a:pPr>
              <a:defRPr/>
            </a:pPr>
            <a:fld id="{53B674B7-57E9-4233-A9D4-F357DC1CE15A}" type="slidenum">
              <a:rPr lang="en-US" altLang="zh-CN"/>
              <a:pPr>
                <a:defRPr/>
              </a:pPr>
              <a:t>‹#›</a:t>
            </a:fld>
            <a:endParaRPr lang="en-US" altLang="zh-CN"/>
          </a:p>
        </p:txBody>
      </p:sp>
    </p:spTree>
    <p:extLst>
      <p:ext uri="{BB962C8B-B14F-4D97-AF65-F5344CB8AC3E}">
        <p14:creationId xmlns:p14="http://schemas.microsoft.com/office/powerpoint/2010/main" val="106702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节标题">
    <p:bg>
      <p:bgRef idx="1001">
        <a:schemeClr val="bg2"/>
      </p:bgRef>
    </p:bg>
    <p:spTree>
      <p:nvGrpSpPr>
        <p:cNvPr id="1" name=""/>
        <p:cNvGrpSpPr/>
        <p:nvPr/>
      </p:nvGrpSpPr>
      <p:grpSpPr>
        <a:xfrm>
          <a:off x="0" y="0"/>
          <a:ext cx="0" cy="0"/>
          <a:chOff x="0" y="0"/>
          <a:chExt cx="0" cy="0"/>
        </a:xfrm>
      </p:grpSpPr>
      <p:sp>
        <p:nvSpPr>
          <p:cNvPr id="4" name="矩形 6"/>
          <p:cNvSpPr/>
          <p:nvPr/>
        </p:nvSpPr>
        <p:spPr>
          <a:xfrm>
            <a:off x="1219200" y="2819401"/>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矩形 7"/>
          <p:cNvSpPr/>
          <p:nvPr/>
        </p:nvSpPr>
        <p:spPr>
          <a:xfrm>
            <a:off x="1219200" y="2819401"/>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标题 1"/>
          <p:cNvSpPr>
            <a:spLocks noGrp="1"/>
          </p:cNvSpPr>
          <p:nvPr>
            <p:ph type="title"/>
          </p:nvPr>
        </p:nvSpPr>
        <p:spPr>
          <a:xfrm>
            <a:off x="1625600" y="2971800"/>
            <a:ext cx="9144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8534400" y="6354763"/>
            <a:ext cx="3048000" cy="366712"/>
          </a:xfrm>
        </p:spPr>
        <p:txBody>
          <a:bodyPr/>
          <a:lstStyle>
            <a:lvl1pPr>
              <a:defRPr/>
            </a:lvl1pPr>
          </a:lstStyle>
          <a:p>
            <a:pPr>
              <a:defRPr/>
            </a:pPr>
            <a:fld id="{4FCA6CF7-6C70-4CE0-B5BC-63471397F3D0}" type="datetimeFigureOut">
              <a:rPr lang="zh-CN" altLang="en-US"/>
              <a:pPr>
                <a:defRPr/>
              </a:pPr>
              <a:t>2023/11/18</a:t>
            </a:fld>
            <a:endParaRPr lang="zh-CN" altLang="en-US"/>
          </a:p>
        </p:txBody>
      </p:sp>
      <p:sp>
        <p:nvSpPr>
          <p:cNvPr id="7" name="页脚占位符 4"/>
          <p:cNvSpPr>
            <a:spLocks noGrp="1"/>
          </p:cNvSpPr>
          <p:nvPr>
            <p:ph type="ftr" sz="quarter" idx="11"/>
          </p:nvPr>
        </p:nvSpPr>
        <p:spPr>
          <a:xfrm>
            <a:off x="3865033" y="6354763"/>
            <a:ext cx="4633384"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426634" y="6354763"/>
            <a:ext cx="2027767" cy="366712"/>
          </a:xfrm>
        </p:spPr>
        <p:txBody>
          <a:bodyPr/>
          <a:lstStyle>
            <a:lvl1pPr>
              <a:defRPr/>
            </a:lvl1pPr>
          </a:lstStyle>
          <a:p>
            <a:pPr>
              <a:defRPr/>
            </a:pPr>
            <a:fld id="{C67A73EB-7BB8-411F-9E76-80E589F739E9}" type="slidenum">
              <a:rPr lang="zh-CN" altLang="en-US"/>
              <a:pPr>
                <a:defRPr/>
              </a:pPr>
              <a:t>‹#›</a:t>
            </a:fld>
            <a:endParaRPr lang="zh-CN" altLang="en-US"/>
          </a:p>
        </p:txBody>
      </p:sp>
    </p:spTree>
    <p:extLst>
      <p:ext uri="{BB962C8B-B14F-4D97-AF65-F5344CB8AC3E}">
        <p14:creationId xmlns:p14="http://schemas.microsoft.com/office/powerpoint/2010/main" val="24181000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18A3509-1928-F744-B1B5-A165A90BD704}" type="datetime1">
              <a:rPr lang="zh-CN" altLang="en-US" smtClean="0">
                <a:solidFill>
                  <a:srgbClr val="464653"/>
                </a:solidFill>
              </a:rPr>
              <a:t>2023/11/18</a:t>
            </a:fld>
            <a:endParaRPr lang="zh-CN" altLang="en-US">
              <a:solidFill>
                <a:srgbClr val="464653"/>
              </a:solidFill>
            </a:endParaRPr>
          </a:p>
        </p:txBody>
      </p:sp>
      <p:sp>
        <p:nvSpPr>
          <p:cNvPr id="3" name="页脚占位符 2"/>
          <p:cNvSpPr>
            <a:spLocks noGrp="1"/>
          </p:cNvSpPr>
          <p:nvPr>
            <p:ph type="ftr" sz="quarter" idx="11"/>
          </p:nvPr>
        </p:nvSpPr>
        <p:spPr/>
        <p:txBody>
          <a:bodyPr/>
          <a:lstStyle/>
          <a:p>
            <a:pPr>
              <a:defRPr/>
            </a:pPr>
            <a:endParaRPr lang="zh-CN" altLang="en-US">
              <a:solidFill>
                <a:srgbClr val="464653"/>
              </a:solidFill>
            </a:endParaRPr>
          </a:p>
        </p:txBody>
      </p:sp>
      <p:sp>
        <p:nvSpPr>
          <p:cNvPr id="4" name="灯片编号占位符 3"/>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4102879616"/>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11363552" y="6255258"/>
            <a:ext cx="524256"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914400" y="188640"/>
            <a:ext cx="10363200" cy="9281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14400" y="1196752"/>
            <a:ext cx="10363200" cy="4975448"/>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1"/>
            <a:r>
              <a:rPr lang="zh-CN" altLang="en-US" dirty="0"/>
              <a:t>
第二级
第三级
第四级
第五级</a:t>
            </a:r>
            <a:endParaRPr lang="en-US" dirty="0"/>
          </a:p>
        </p:txBody>
      </p:sp>
      <p:sp>
        <p:nvSpPr>
          <p:cNvPr id="4" name="Date Placeholder 3"/>
          <p:cNvSpPr>
            <a:spLocks noGrp="1"/>
          </p:cNvSpPr>
          <p:nvPr>
            <p:ph type="dt" sz="half" idx="2"/>
          </p:nvPr>
        </p:nvSpPr>
        <p:spPr>
          <a:xfrm>
            <a:off x="7989824" y="6272786"/>
            <a:ext cx="3273552"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918A3509-1928-F744-B1B5-A165A90BD704}" type="datetime1">
              <a:rPr lang="zh-CN" altLang="en-US" smtClean="0">
                <a:solidFill>
                  <a:srgbClr val="464653"/>
                </a:solidFill>
              </a:rPr>
              <a:t>2023/11/18</a:t>
            </a:fld>
            <a:endParaRPr lang="zh-CN" altLang="en-US">
              <a:solidFill>
                <a:srgbClr val="464653"/>
              </a:solidFill>
            </a:endParaRPr>
          </a:p>
        </p:txBody>
      </p:sp>
      <p:sp>
        <p:nvSpPr>
          <p:cNvPr id="5" name="Footer Placeholder 4"/>
          <p:cNvSpPr>
            <a:spLocks noGrp="1"/>
          </p:cNvSpPr>
          <p:nvPr>
            <p:ph type="ftr" sz="quarter" idx="3"/>
          </p:nvPr>
        </p:nvSpPr>
        <p:spPr>
          <a:xfrm>
            <a:off x="914400" y="6272786"/>
            <a:ext cx="6327648"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zh-CN" altLang="en-US">
              <a:solidFill>
                <a:srgbClr val="464653"/>
              </a:solidFill>
            </a:endParaRPr>
          </a:p>
        </p:txBody>
      </p:sp>
      <p:sp>
        <p:nvSpPr>
          <p:cNvPr id="6" name="Slide Number Placeholder 5"/>
          <p:cNvSpPr>
            <a:spLocks noGrp="1"/>
          </p:cNvSpPr>
          <p:nvPr>
            <p:ph type="sldNum" sz="quarter" idx="4"/>
          </p:nvPr>
        </p:nvSpPr>
        <p:spPr>
          <a:xfrm>
            <a:off x="11311128" y="6272786"/>
            <a:ext cx="64008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41730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3600" b="0" kern="1200" cap="all" baseline="0">
          <a:blipFill>
            <a:blip r:embed="rId9">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50.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34.xml"/><Relationship Id="rId2" Type="http://schemas.openxmlformats.org/officeDocument/2006/relationships/tags" Target="../tags/tag34.xml"/><Relationship Id="rId16"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6.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1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image" Target="../media/image160.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49.xml"/><Relationship Id="rId2" Type="http://schemas.openxmlformats.org/officeDocument/2006/relationships/tags" Target="../tags/tag49.xml"/><Relationship Id="rId16" Type="http://schemas.openxmlformats.org/officeDocument/2006/relationships/slideLayout" Target="../slideLayouts/slideLayout5.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6.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2.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image" Target="../media/image17.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64.xml"/><Relationship Id="rId2" Type="http://schemas.openxmlformats.org/officeDocument/2006/relationships/tags" Target="../tags/tag64.xml"/><Relationship Id="rId16" Type="http://schemas.openxmlformats.org/officeDocument/2006/relationships/slideLayout" Target="../slideLayouts/slideLayout5.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image" Target="../media/image6.tmp"/><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13.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8.png"/><Relationship Id="rId7" Type="http://schemas.openxmlformats.org/officeDocument/2006/relationships/image" Target="../media/image11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NUL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5.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image" Target="../media/image6.tmp"/><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tags" Target="../tags/tag92.xml"/><Relationship Id="rId10" Type="http://schemas.openxmlformats.org/officeDocument/2006/relationships/tags" Target="../tags/tag87.xml"/><Relationship Id="rId19" Type="http://schemas.openxmlformats.org/officeDocument/2006/relationships/notesSlide" Target="../notesSlides/notesSlide9.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1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Layout" Target="../slideLayouts/slideLayout5.xml"/><Relationship Id="rId3" Type="http://schemas.openxmlformats.org/officeDocument/2006/relationships/tags" Target="../tags/tag97.xml"/><Relationship Id="rId21" Type="http://schemas.openxmlformats.org/officeDocument/2006/relationships/image" Target="../media/image19.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notesSlide" Target="../notesSlides/notesSlide11.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6.tmp"/></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6.xml"/><Relationship Id="rId4" Type="http://schemas.openxmlformats.org/officeDocument/2006/relationships/image" Target="../media/image15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20.png"/><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image" Target="../media/image220.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13.xml"/><Relationship Id="rId5" Type="http://schemas.openxmlformats.org/officeDocument/2006/relationships/tags" Target="../tags/tag116.xml"/><Relationship Id="rId15" Type="http://schemas.openxmlformats.org/officeDocument/2006/relationships/image" Target="../media/image6.tmp"/><Relationship Id="rId10" Type="http://schemas.openxmlformats.org/officeDocument/2006/relationships/slideLayout" Target="../slideLayouts/slideLayout5.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90.png"/><Relationship Id="rId7"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60.png"/></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80.png"/><Relationship Id="rId10" Type="http://schemas.openxmlformats.org/officeDocument/2006/relationships/image" Target="../media/image271.png"/><Relationship Id="rId4" Type="http://schemas.openxmlformats.org/officeDocument/2006/relationships/image" Target="../media/image27.wmf"/><Relationship Id="rId9" Type="http://schemas.openxmlformats.org/officeDocument/2006/relationships/image" Target="../media/image26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26" Type="http://schemas.openxmlformats.org/officeDocument/2006/relationships/image" Target="../media/image9.png"/><Relationship Id="rId3" Type="http://schemas.openxmlformats.org/officeDocument/2006/relationships/tags" Target="../tags/tag3.xml"/><Relationship Id="rId21"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6.png"/><Relationship Id="rId29" Type="http://schemas.openxmlformats.org/officeDocument/2006/relationships/image" Target="../media/image6.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4.xml"/><Relationship Id="rId28" Type="http://schemas.openxmlformats.org/officeDocument/2006/relationships/image" Target="../media/image10.png"/><Relationship Id="rId10" Type="http://schemas.openxmlformats.org/officeDocument/2006/relationships/tags" Target="../tags/tag10.xml"/><Relationship Id="rId19" Type="http://schemas.openxmlformats.org/officeDocument/2006/relationships/tags" Target="../tags/tag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27" Type="http://schemas.openxmlformats.org/officeDocument/2006/relationships/tags" Target="../tags/tag6.xml"/></Relationships>
</file>

<file path=ppt/slides/_rels/slide3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image" Target="../media/image31.pn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38.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22.xml"/><Relationship Id="rId5" Type="http://schemas.openxmlformats.org/officeDocument/2006/relationships/tags" Target="../tags/tag125.xml"/><Relationship Id="rId10" Type="http://schemas.openxmlformats.org/officeDocument/2006/relationships/slideLayout" Target="../slideLayouts/slideLayout5.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image" Target="../media/image6.tmp"/></Relationships>
</file>

<file path=ppt/slides/_rels/slide31.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image" Target="../media/image31.png"/><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image" Target="../media/image39.png"/><Relationship Id="rId2" Type="http://schemas.openxmlformats.org/officeDocument/2006/relationships/tags" Target="../tags/tag131.xml"/><Relationship Id="rId16" Type="http://schemas.openxmlformats.org/officeDocument/2006/relationships/tags" Target="../tags/tag137.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slideLayout" Target="../slideLayouts/slideLayout5.xml"/><Relationship Id="rId10" Type="http://schemas.openxmlformats.org/officeDocument/2006/relationships/tags" Target="../tags/tag139.xml"/><Relationship Id="rId19" Type="http://schemas.openxmlformats.org/officeDocument/2006/relationships/image" Target="../media/image6.tmp"/><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44.xml"/><Relationship Id="rId6" Type="http://schemas.openxmlformats.org/officeDocument/2006/relationships/image" Target="../media/image380.png"/><Relationship Id="rId5" Type="http://schemas.openxmlformats.org/officeDocument/2006/relationships/tags" Target="../tags/tag144.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11.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notesSlide" Target="../notesSlides/notesSlide4.xml"/><Relationship Id="rId2" Type="http://schemas.openxmlformats.org/officeDocument/2006/relationships/tags" Target="../tags/tag19.xml"/><Relationship Id="rId16"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6.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6.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0.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1.png"/><Relationship Id="rId4" Type="http://schemas.openxmlformats.org/officeDocument/2006/relationships/customXml" Target="../ink/ink1.xml"/><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defRPr/>
            </a:pPr>
            <a:r>
              <a:rPr lang="zh-CN" altLang="en-US" sz="5400" dirty="0"/>
              <a:t>密码分析学</a:t>
            </a:r>
            <a:br>
              <a:rPr lang="en-US" altLang="zh-CN" sz="5400" dirty="0"/>
            </a:br>
            <a:br>
              <a:rPr lang="en-US" altLang="zh-CN" sz="5400" dirty="0"/>
            </a:br>
            <a:r>
              <a:rPr kumimoji="1" lang="zh-CN" altLang="en-US" sz="4400" dirty="0"/>
              <a:t>差分分析</a:t>
            </a:r>
            <a:endParaRPr lang="zh-CN" altLang="en-US" sz="4400" dirty="0"/>
          </a:p>
        </p:txBody>
      </p:sp>
      <p:sp>
        <p:nvSpPr>
          <p:cNvPr id="14338" name="副标题 2"/>
          <p:cNvSpPr>
            <a:spLocks noGrp="1"/>
          </p:cNvSpPr>
          <p:nvPr>
            <p:ph type="subTitle" idx="1"/>
          </p:nvPr>
        </p:nvSpPr>
        <p:spPr>
          <a:xfrm>
            <a:off x="2326386" y="4389120"/>
            <a:ext cx="7579614" cy="1069848"/>
          </a:xfrm>
        </p:spPr>
        <p:txBody>
          <a:bodyPr>
            <a:normAutofit/>
          </a:bodyPr>
          <a:lstStyle/>
          <a:p>
            <a:pPr algn="ctr" eaLnBrk="1" hangingPunct="1">
              <a:spcBef>
                <a:spcPct val="0"/>
              </a:spcBef>
              <a:buClrTx/>
              <a:buSzTx/>
            </a:pPr>
            <a:r>
              <a:rPr lang="zh-CN" altLang="en-US" sz="3200" dirty="0">
                <a:solidFill>
                  <a:srgbClr val="000000"/>
                </a:solidFill>
                <a:latin typeface="Times New Roman" pitchFamily="18" charset="0"/>
                <a:ea typeface="华文新魏"/>
                <a:cs typeface="Times New Roman" pitchFamily="18" charset="0"/>
              </a:rPr>
              <a:t>王薇</a:t>
            </a:r>
            <a:endParaRPr lang="en-US" altLang="zh-CN" sz="3200" dirty="0">
              <a:solidFill>
                <a:srgbClr val="000000"/>
              </a:solidFill>
              <a:latin typeface="Times New Roman" pitchFamily="18" charset="0"/>
              <a:ea typeface="华文新魏"/>
              <a:cs typeface="Times New Roman" pitchFamily="18" charset="0"/>
            </a:endParaRPr>
          </a:p>
          <a:p>
            <a:pPr algn="ctr" eaLnBrk="1" hangingPunct="1">
              <a:spcBef>
                <a:spcPct val="0"/>
              </a:spcBef>
              <a:buClrTx/>
              <a:buSzTx/>
            </a:pPr>
            <a:r>
              <a:rPr lang="en-US" altLang="zh-CN" sz="3200" dirty="0" err="1">
                <a:solidFill>
                  <a:srgbClr val="000000"/>
                </a:solidFill>
                <a:latin typeface="Times New Roman" pitchFamily="18" charset="0"/>
                <a:ea typeface="华文新魏"/>
                <a:cs typeface="Times New Roman" pitchFamily="18" charset="0"/>
              </a:rPr>
              <a:t>weiwangsdu@sdu.edu.cn</a:t>
            </a:r>
            <a:endParaRPr lang="en-US" altLang="zh-CN" sz="3200" dirty="0">
              <a:solidFill>
                <a:srgbClr val="000000"/>
              </a:solidFill>
              <a:latin typeface="Times New Roman" pitchFamily="18" charset="0"/>
              <a:ea typeface="华文新魏"/>
              <a:cs typeface="Times New Roman" pitchFamily="18" charset="0"/>
            </a:endParaRPr>
          </a:p>
        </p:txBody>
      </p:sp>
      <p:sp>
        <p:nvSpPr>
          <p:cNvPr id="14339" name="TextBox 3"/>
          <p:cNvSpPr txBox="1">
            <a:spLocks noChangeArrowheads="1"/>
          </p:cNvSpPr>
          <p:nvPr/>
        </p:nvSpPr>
        <p:spPr bwMode="auto">
          <a:xfrm>
            <a:off x="4439817" y="5733257"/>
            <a:ext cx="3671796" cy="430887"/>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2023-2024</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学年第一学期</a:t>
            </a:r>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p:pic>
        <p:nvPicPr>
          <p:cNvPr id="13" name="图片 12">
            <a:extLst>
              <a:ext uri="{FF2B5EF4-FFF2-40B4-BE49-F238E27FC236}">
                <a16:creationId xmlns:a16="http://schemas.microsoft.com/office/drawing/2014/main" id="{0914368F-3EC5-E140-BBB0-9FA32673D438}"/>
              </a:ext>
            </a:extLst>
          </p:cNvPr>
          <p:cNvPicPr>
            <a:picLocks noChangeAspect="1"/>
          </p:cNvPicPr>
          <p:nvPr/>
        </p:nvPicPr>
        <p:blipFill>
          <a:blip r:link="rId3"/>
          <a:stretch>
            <a:fillRect/>
          </a:stretch>
        </p:blipFill>
        <p:spPr>
          <a:xfrm>
            <a:off x="1270000" y="1270000"/>
            <a:ext cx="63500" cy="76200"/>
          </a:xfrm>
          <a:prstGeom prst="rect">
            <a:avLst/>
          </a:prstGeom>
        </p:spPr>
      </p:pic>
      <p:pic>
        <p:nvPicPr>
          <p:cNvPr id="14" name="图片 13">
            <a:extLst>
              <a:ext uri="{FF2B5EF4-FFF2-40B4-BE49-F238E27FC236}">
                <a16:creationId xmlns:a16="http://schemas.microsoft.com/office/drawing/2014/main" id="{ECABDE31-9B4E-D646-B23F-42F2DEAD7901}"/>
              </a:ext>
            </a:extLst>
          </p:cNvPr>
          <p:cNvPicPr>
            <a:picLocks noChangeAspect="1"/>
          </p:cNvPicPr>
          <p:nvPr/>
        </p:nvPicPr>
        <p:blipFill>
          <a:blip r:link="rId3"/>
          <a:stretch>
            <a:fillRect/>
          </a:stretch>
        </p:blipFill>
        <p:spPr>
          <a:xfrm>
            <a:off x="1270000" y="1270000"/>
            <a:ext cx="63500" cy="76200"/>
          </a:xfrm>
          <a:prstGeom prst="rect">
            <a:avLst/>
          </a:prstGeom>
        </p:spPr>
      </p:pic>
      <p:pic>
        <p:nvPicPr>
          <p:cNvPr id="15" name="图片 14">
            <a:extLst>
              <a:ext uri="{FF2B5EF4-FFF2-40B4-BE49-F238E27FC236}">
                <a16:creationId xmlns:a16="http://schemas.microsoft.com/office/drawing/2014/main" id="{AB8A2FA6-9E9D-F74D-B844-98203A681C88}"/>
              </a:ext>
            </a:extLst>
          </p:cNvPr>
          <p:cNvPicPr>
            <a:picLocks noChangeAspect="1"/>
          </p:cNvPicPr>
          <p:nvPr/>
        </p:nvPicPr>
        <p:blipFill>
          <a:blip r:link="rId3"/>
          <a:stretch>
            <a:fillRect/>
          </a:stretch>
        </p:blipFill>
        <p:spPr>
          <a:xfrm>
            <a:off x="1270000" y="1270000"/>
            <a:ext cx="63500" cy="76200"/>
          </a:xfrm>
          <a:prstGeom prst="rect">
            <a:avLst/>
          </a:prstGeom>
        </p:spPr>
      </p:pic>
      <p:pic>
        <p:nvPicPr>
          <p:cNvPr id="16" name="图片 15">
            <a:extLst>
              <a:ext uri="{FF2B5EF4-FFF2-40B4-BE49-F238E27FC236}">
                <a16:creationId xmlns:a16="http://schemas.microsoft.com/office/drawing/2014/main" id="{D5AA31D5-89F6-B74E-9BC3-390EDFDDCD3F}"/>
              </a:ext>
            </a:extLst>
          </p:cNvPr>
          <p:cNvPicPr>
            <a:picLocks noChangeAspect="1"/>
          </p:cNvPicPr>
          <p:nvPr/>
        </p:nvPicPr>
        <p:blipFill>
          <a:blip r:link="rId3"/>
          <a:stretch>
            <a:fillRect/>
          </a:stretch>
        </p:blipFill>
        <p:spPr>
          <a:xfrm>
            <a:off x="1270000" y="1270000"/>
            <a:ext cx="63500" cy="76200"/>
          </a:xfrm>
          <a:prstGeom prst="rect">
            <a:avLst/>
          </a:prstGeom>
        </p:spPr>
      </p:pic>
      <p:pic>
        <p:nvPicPr>
          <p:cNvPr id="12" name="图片 11">
            <a:extLst>
              <a:ext uri="{FF2B5EF4-FFF2-40B4-BE49-F238E27FC236}">
                <a16:creationId xmlns:a16="http://schemas.microsoft.com/office/drawing/2014/main" id="{75C122B7-1731-EB4D-A29B-F5927A6313F4}"/>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78050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10</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800" dirty="0"/>
                  <a:t>将密文对代入</a:t>
                </a:r>
                <a:r>
                  <a:rPr kumimoji="1" lang="en-US" altLang="zh-CN" sz="2800" dirty="0"/>
                  <a:t>S</a:t>
                </a:r>
                <a:r>
                  <a:rPr kumimoji="1" lang="zh-CN" altLang="en-US" sz="2800" dirty="0"/>
                  <a:t>盒有关的方程</a:t>
                </a:r>
                <a14:m>
                  <m:oMath xmlns:m="http://schemas.openxmlformats.org/officeDocument/2006/math">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m:t>
                    </m:r>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sz="2800" dirty="0"/>
                      <m:t> </m:t>
                    </m:r>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=2</m:t>
                    </m:r>
                  </m:oMath>
                </a14:m>
                <a:r>
                  <a:rPr kumimoji="1" lang="zh-CN" altLang="en-US" sz="2800" dirty="0"/>
                  <a:t>，若是正确对，则对正确的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oMath>
                </a14:m>
                <a:r>
                  <a:rPr kumimoji="1" lang="zh-CN" altLang="en-US" sz="2800" dirty="0"/>
                  <a:t>，（）</a:t>
                </a:r>
                <a:endParaRPr kumimoji="1" lang="en-US" altLang="zh-CN" sz="2800" dirty="0"/>
              </a:p>
            </p:txBody>
          </p:sp>
        </mc:Choice>
        <mc:Fallback xmlns="">
          <p:sp>
            <p:nvSpPr>
              <p:cNvPr id="6" name="文本框 5"/>
              <p:cNvSpPr txBox="1">
                <a:spLocks noRot="1" noChangeAspect="1" noMove="1" noResize="1" noEditPoints="1" noAdjustHandles="1" noChangeArrowheads="1" noChangeShapeType="1" noTextEdit="1"/>
              </p:cNvSpPr>
              <p:nvPr>
                <p:custDataLst>
                  <p:tags r:id="rId17"/>
                </p:custDataLst>
              </p:nvPr>
            </p:nvSpPr>
            <p:spPr>
              <a:xfrm>
                <a:off x="1219200" y="635000"/>
                <a:ext cx="9753600" cy="2143125"/>
              </a:xfrm>
              <a:prstGeom prst="rect">
                <a:avLst/>
              </a:prstGeom>
              <a:blipFill>
                <a:blip r:embed="rId18"/>
                <a:stretch>
                  <a:fillRect l="-1250" r="-4875"/>
                </a:stretch>
              </a:blipFill>
            </p:spPr>
            <p:txBody>
              <a:bodyPr/>
              <a:lstStyle/>
              <a:p>
                <a:r>
                  <a:rPr lang="zh-CN" altLang="en-US">
                    <a:noFill/>
                  </a:rPr>
                  <a:t> </a:t>
                </a:r>
              </a:p>
            </p:txBody>
          </p:sp>
        </mc:Fallback>
      </mc:AlternateContent>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一定满足方程</a:t>
            </a: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一定不满足方程</a:t>
            </a: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p:sp>
        <p:nvSpPr>
          <p:cNvPr id="11" name="椭圆 10"/>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0"/>
            </p:custDataLst>
          </p:nvPr>
        </p:nvGrpSpPr>
        <p:grpSpPr>
          <a:xfrm>
            <a:off x="0" y="0"/>
            <a:ext cx="12192000" cy="635000"/>
            <a:chOff x="0" y="0"/>
            <a:chExt cx="12192000" cy="635000"/>
          </a:xfrm>
        </p:grpSpPr>
        <p:sp>
          <p:nvSpPr>
            <p:cNvPr id="16"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3686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11</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800" dirty="0"/>
                  <a:t>将密文对代入</a:t>
                </a:r>
                <a:r>
                  <a:rPr kumimoji="1" lang="en-US" altLang="zh-CN" sz="2800" dirty="0"/>
                  <a:t>S</a:t>
                </a:r>
                <a:r>
                  <a:rPr kumimoji="1" lang="zh-CN" altLang="en-US" sz="2800" dirty="0"/>
                  <a:t>盒有关的方程</a:t>
                </a:r>
                <a14:m>
                  <m:oMath xmlns:m="http://schemas.openxmlformats.org/officeDocument/2006/math">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m:t>
                    </m:r>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sz="2800" dirty="0"/>
                      <m:t> </m:t>
                    </m:r>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=2</m:t>
                    </m:r>
                  </m:oMath>
                </a14:m>
                <a:r>
                  <a:rPr kumimoji="1" lang="zh-CN" altLang="en-US" sz="2800" dirty="0"/>
                  <a:t>，若是正确对，则对错误的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oMath>
                </a14:m>
                <a:r>
                  <a:rPr kumimoji="1" lang="zh-CN" altLang="en-US" sz="2800" dirty="0"/>
                  <a:t>，（）</a:t>
                </a:r>
                <a:endParaRPr kumimoji="1" lang="en-US" altLang="zh-CN" sz="2800" dirty="0"/>
              </a:p>
            </p:txBody>
          </p:sp>
        </mc:Choice>
        <mc:Fallback xmlns="">
          <p:sp>
            <p:nvSpPr>
              <p:cNvPr id="6" name="文本框 5"/>
              <p:cNvSpPr txBox="1">
                <a:spLocks noRot="1" noChangeAspect="1" noMove="1" noResize="1" noEditPoints="1" noAdjustHandles="1" noChangeArrowheads="1" noChangeShapeType="1" noTextEdit="1"/>
              </p:cNvSpPr>
              <p:nvPr>
                <p:custDataLst>
                  <p:tags r:id="rId17"/>
                </p:custDataLst>
              </p:nvPr>
            </p:nvSpPr>
            <p:spPr>
              <a:xfrm>
                <a:off x="1219200" y="635000"/>
                <a:ext cx="9753600" cy="2143125"/>
              </a:xfrm>
              <a:prstGeom prst="rect">
                <a:avLst/>
              </a:prstGeom>
              <a:blipFill>
                <a:blip r:embed="rId18"/>
                <a:stretch>
                  <a:fillRect l="-1250" r="-4875"/>
                </a:stretch>
              </a:blipFill>
            </p:spPr>
            <p:txBody>
              <a:bodyPr/>
              <a:lstStyle/>
              <a:p>
                <a:r>
                  <a:rPr lang="zh-CN" altLang="en-US">
                    <a:noFill/>
                  </a:rPr>
                  <a:t> </a:t>
                </a:r>
              </a:p>
            </p:txBody>
          </p:sp>
        </mc:Fallback>
      </mc:AlternateContent>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一定满足方程</a:t>
            </a: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一定不满足方程</a:t>
            </a: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有可能满足方程</a:t>
            </a:r>
          </a:p>
        </p:txBody>
      </p:sp>
      <p:sp>
        <p:nvSpPr>
          <p:cNvPr id="11" name="椭圆 10"/>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0"/>
            </p:custDataLst>
          </p:nvPr>
        </p:nvGrpSpPr>
        <p:grpSpPr>
          <a:xfrm>
            <a:off x="0" y="0"/>
            <a:ext cx="12192000" cy="635000"/>
            <a:chOff x="0" y="0"/>
            <a:chExt cx="12192000" cy="635000"/>
          </a:xfrm>
        </p:grpSpPr>
        <p:sp>
          <p:nvSpPr>
            <p:cNvPr id="16"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7341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12</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800" dirty="0"/>
                  <a:t>将密文对代入</a:t>
                </a:r>
                <a:r>
                  <a:rPr kumimoji="1" lang="en-US" altLang="zh-CN" sz="2800" dirty="0"/>
                  <a:t>S</a:t>
                </a:r>
                <a:r>
                  <a:rPr kumimoji="1" lang="zh-CN" altLang="en-US" sz="2800" dirty="0"/>
                  <a:t>盒有关的方程</a:t>
                </a:r>
                <a14:m>
                  <m:oMath xmlns:m="http://schemas.openxmlformats.org/officeDocument/2006/math">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m:t>
                    </m:r>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sz="2800" dirty="0"/>
                      <m:t> </m:t>
                    </m:r>
                    <m:sSup>
                      <m:sSupPr>
                        <m:ctrlPr>
                          <a:rPr kumimoji="1" lang="en-US" altLang="zh-CN" sz="2800" i="1">
                            <a:latin typeface="Cambria Math" panose="02040503050406030204" pitchFamily="18" charset="0"/>
                          </a:rPr>
                        </m:ctrlPr>
                      </m:sSupPr>
                      <m:e>
                        <m:r>
                          <a:rPr kumimoji="1" lang="en-US" altLang="zh-CN" sz="2800" i="1">
                            <a:latin typeface="Cambria Math" panose="02040503050406030204" pitchFamily="18" charset="0"/>
                          </a:rPr>
                          <m:t>𝑆</m:t>
                        </m:r>
                      </m:e>
                      <m:sup>
                        <m:r>
                          <a:rPr kumimoji="1" lang="en-US" altLang="zh-CN" sz="2800" i="1">
                            <a:latin typeface="Cambria Math" panose="02040503050406030204" pitchFamily="18" charset="0"/>
                          </a:rPr>
                          <m:t>−1</m:t>
                        </m:r>
                      </m:sup>
                    </m:sSup>
                    <m:r>
                      <a:rPr kumimoji="1" lang="en-US" altLang="zh-CN" sz="2800" i="1">
                        <a:latin typeface="Cambria Math" panose="02040503050406030204" pitchFamily="18" charset="0"/>
                      </a:rPr>
                      <m:t>(</m:t>
                    </m:r>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sz="28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sz="2800" i="1">
                        <a:latin typeface="Cambria Math" panose="02040503050406030204" pitchFamily="18" charset="0"/>
                      </a:rPr>
                      <m:t>)</m:t>
                    </m:r>
                    <m:r>
                      <m:rPr>
                        <m:nor/>
                      </m:rPr>
                      <a:rPr lang="en-US" altLang="zh-CN" sz="2800" dirty="0">
                        <a:ln w="0"/>
                        <a:effectLst>
                          <a:outerShdw blurRad="38100" dist="19050" dir="2700000" algn="tl" rotWithShape="0">
                            <a:schemeClr val="dk1">
                              <a:alpha val="40000"/>
                            </a:schemeClr>
                          </a:outerShdw>
                        </a:effectLst>
                        <a:ea typeface="Cambria Math" panose="02040503050406030204" pitchFamily="18" charset="0"/>
                      </a:rPr>
                      <m:t> =2</m:t>
                    </m:r>
                  </m:oMath>
                </a14:m>
                <a:r>
                  <a:rPr kumimoji="1" lang="zh-CN" altLang="en-US" sz="2800" dirty="0"/>
                  <a:t>，若是错误对，则对正确的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oMath>
                </a14:m>
                <a:r>
                  <a:rPr kumimoji="1" lang="zh-CN" altLang="en-US" sz="2800" dirty="0"/>
                  <a:t>，（）</a:t>
                </a:r>
                <a:endParaRPr kumimoji="1" lang="en-US" altLang="zh-CN" sz="2800" dirty="0"/>
              </a:p>
            </p:txBody>
          </p:sp>
        </mc:Choice>
        <mc:Fallback xmlns="">
          <p:sp>
            <p:nvSpPr>
              <p:cNvPr id="6" name="文本框 5"/>
              <p:cNvSpPr txBox="1">
                <a:spLocks noRot="1" noChangeAspect="1" noMove="1" noResize="1" noEditPoints="1" noAdjustHandles="1" noChangeArrowheads="1" noChangeShapeType="1" noTextEdit="1"/>
              </p:cNvSpPr>
              <p:nvPr>
                <p:custDataLst>
                  <p:tags r:id="rId17"/>
                </p:custDataLst>
              </p:nvPr>
            </p:nvSpPr>
            <p:spPr>
              <a:xfrm>
                <a:off x="1219200" y="635000"/>
                <a:ext cx="9753600" cy="2143125"/>
              </a:xfrm>
              <a:prstGeom prst="rect">
                <a:avLst/>
              </a:prstGeom>
              <a:blipFill>
                <a:blip r:embed="rId18"/>
                <a:stretch>
                  <a:fillRect l="-1250" r="-4875"/>
                </a:stretch>
              </a:blipFill>
            </p:spPr>
            <p:txBody>
              <a:bodyPr/>
              <a:lstStyle/>
              <a:p>
                <a:r>
                  <a:rPr lang="zh-CN" altLang="en-US">
                    <a:noFill/>
                  </a:rPr>
                  <a:t> </a:t>
                </a:r>
              </a:p>
            </p:txBody>
          </p:sp>
        </mc:Fallback>
      </mc:AlternateContent>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一定满足方程</a:t>
            </a: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一定不满足方程</a:t>
            </a: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p:sp>
        <p:nvSpPr>
          <p:cNvPr id="11" name="椭圆 10"/>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0"/>
            </p:custDataLst>
          </p:nvPr>
        </p:nvGrpSpPr>
        <p:grpSpPr>
          <a:xfrm>
            <a:off x="0" y="0"/>
            <a:ext cx="12192000" cy="635000"/>
            <a:chOff x="0" y="0"/>
            <a:chExt cx="12192000" cy="635000"/>
          </a:xfrm>
        </p:grpSpPr>
        <p:sp>
          <p:nvSpPr>
            <p:cNvPr id="16"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4429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B154E-3087-D049-BA50-35664E6C8623}"/>
              </a:ext>
            </a:extLst>
          </p:cNvPr>
          <p:cNvSpPr>
            <a:spLocks noGrp="1"/>
          </p:cNvSpPr>
          <p:nvPr>
            <p:ph type="title"/>
          </p:nvPr>
        </p:nvSpPr>
        <p:spPr/>
        <p:txBody>
          <a:bodyPr/>
          <a:lstStyle/>
          <a:p>
            <a:r>
              <a:rPr kumimoji="1" lang="zh-CN" altLang="en-US" dirty="0"/>
              <a:t>正确对和错误对在密钥恢复中的影响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7C7CDF-C34A-CB4C-B459-F9ABBD7964C2}"/>
                  </a:ext>
                </a:extLst>
              </p:cNvPr>
              <p:cNvSpPr>
                <a:spLocks noGrp="1"/>
              </p:cNvSpPr>
              <p:nvPr>
                <p:ph idx="1"/>
              </p:nvPr>
            </p:nvSpPr>
            <p:spPr>
              <a:xfrm>
                <a:off x="914400" y="1196751"/>
                <a:ext cx="8430256" cy="5326711"/>
              </a:xfrm>
            </p:spPr>
            <p:txBody>
              <a:bodyPr>
                <a:normAutofit fontScale="92500"/>
              </a:bodyPr>
              <a:lstStyle/>
              <a:p>
                <a:r>
                  <a:rPr kumimoji="1" lang="zh-CN" altLang="en-US" dirty="0"/>
                  <a:t>假设已经满足输入差分</a:t>
                </a:r>
                <a:endParaRPr kumimoji="1" lang="en-US" altLang="zh-CN" dirty="0"/>
              </a:p>
              <a:p>
                <a:pPr lvl="1"/>
                <a:r>
                  <a:rPr kumimoji="1" lang="zh-CN" altLang="en-US" dirty="0"/>
                  <a:t>正确对</a:t>
                </a:r>
                <a:r>
                  <a:rPr kumimoji="1" lang="en-US" altLang="zh-CN" dirty="0"/>
                  <a:t>+</a:t>
                </a:r>
                <a:r>
                  <a:rPr kumimoji="1" lang="zh-CN" altLang="en-US" dirty="0"/>
                  <a:t>正确密钥解密⇒中间结果</a:t>
                </a:r>
                <a:r>
                  <a:rPr kumimoji="1" lang="zh-CN" altLang="en-US" dirty="0">
                    <a:solidFill>
                      <a:srgbClr val="C00000"/>
                    </a:solidFill>
                  </a:rPr>
                  <a:t>一定</a:t>
                </a:r>
                <a:r>
                  <a:rPr kumimoji="1" lang="zh-CN" altLang="en-US" dirty="0"/>
                  <a:t>为</a:t>
                </a:r>
                <a14:m>
                  <m:oMath xmlns:m="http://schemas.openxmlformats.org/officeDocument/2006/math">
                    <m:sSub>
                      <m:sSubPr>
                        <m:ctrlPr>
                          <a:rPr kumimoji="1" lang="en-US" altLang="zh-CN" i="1">
                            <a:solidFill>
                              <a:srgbClr val="C00000"/>
                            </a:solidFill>
                            <a:latin typeface="Cambria Math" panose="02040503050406030204" pitchFamily="18" charset="0"/>
                            <a:ea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𝛥</m:t>
                        </m:r>
                      </m:e>
                      <m:sub>
                        <m:r>
                          <a:rPr kumimoji="1" lang="en-US" altLang="zh-CN" i="1">
                            <a:solidFill>
                              <a:srgbClr val="C00000"/>
                            </a:solidFill>
                            <a:latin typeface="Cambria Math" panose="02040503050406030204" pitchFamily="18" charset="0"/>
                            <a:ea typeface="Cambria Math" panose="02040503050406030204" pitchFamily="18" charset="0"/>
                          </a:rPr>
                          <m:t>𝑜𝑢𝑡</m:t>
                        </m:r>
                      </m:sub>
                    </m:sSub>
                  </m:oMath>
                </a14:m>
                <a:endParaRPr kumimoji="1" lang="en-US" altLang="zh-CN" i="1" dirty="0"/>
              </a:p>
              <a:p>
                <a:pPr lvl="1"/>
                <a:r>
                  <a:rPr kumimoji="1" lang="zh-CN" altLang="en-US" dirty="0"/>
                  <a:t>错误对</a:t>
                </a:r>
                <a:r>
                  <a:rPr kumimoji="1" lang="en-US" altLang="zh-CN" dirty="0"/>
                  <a:t>+</a:t>
                </a:r>
                <a:r>
                  <a:rPr kumimoji="1" lang="zh-CN" altLang="en-US" dirty="0"/>
                  <a:t>正确密钥解密⇒中间结果</a:t>
                </a:r>
                <a:r>
                  <a:rPr kumimoji="1" lang="zh-CN" altLang="en-US" dirty="0">
                    <a:solidFill>
                      <a:srgbClr val="C00000"/>
                    </a:solidFill>
                  </a:rPr>
                  <a:t>一定不</a:t>
                </a:r>
                <a:r>
                  <a:rPr kumimoji="1" lang="zh-CN" altLang="en-US" dirty="0"/>
                  <a:t>为</a:t>
                </a:r>
                <a14:m>
                  <m:oMath xmlns:m="http://schemas.openxmlformats.org/officeDocument/2006/math">
                    <m:sSub>
                      <m:sSubPr>
                        <m:ctrlPr>
                          <a:rPr kumimoji="1" lang="en-US" altLang="zh-CN" i="1">
                            <a:solidFill>
                              <a:srgbClr val="C00000"/>
                            </a:solidFill>
                            <a:latin typeface="Cambria Math" panose="02040503050406030204" pitchFamily="18" charset="0"/>
                            <a:ea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𝛥</m:t>
                        </m:r>
                      </m:e>
                      <m:sub>
                        <m:r>
                          <a:rPr kumimoji="1" lang="en-US" altLang="zh-CN" i="1">
                            <a:solidFill>
                              <a:srgbClr val="C00000"/>
                            </a:solidFill>
                            <a:latin typeface="Cambria Math" panose="02040503050406030204" pitchFamily="18" charset="0"/>
                            <a:ea typeface="Cambria Math" panose="02040503050406030204" pitchFamily="18" charset="0"/>
                          </a:rPr>
                          <m:t>𝑜𝑢𝑡</m:t>
                        </m:r>
                      </m:sub>
                    </m:sSub>
                  </m:oMath>
                </a14:m>
                <a:r>
                  <a:rPr kumimoji="1" lang="zh-CN" altLang="en-US" dirty="0"/>
                  <a:t>（部分情况）</a:t>
                </a:r>
                <a:endParaRPr kumimoji="1" lang="en-US" altLang="zh-CN" i="1" dirty="0"/>
              </a:p>
              <a:p>
                <a:pPr lvl="1"/>
                <a:r>
                  <a:rPr kumimoji="1" lang="zh-CN" altLang="en-US" dirty="0"/>
                  <a:t>明文对</a:t>
                </a:r>
                <a:r>
                  <a:rPr kumimoji="1" lang="en-US" altLang="zh-CN" dirty="0"/>
                  <a:t>+</a:t>
                </a:r>
                <a:r>
                  <a:rPr kumimoji="1" lang="zh-CN" altLang="en-US" dirty="0"/>
                  <a:t>错误密钥解密⇒中间结果</a:t>
                </a:r>
                <a:r>
                  <a:rPr kumimoji="1" lang="zh-CN" altLang="en-US" dirty="0">
                    <a:solidFill>
                      <a:srgbClr val="C00000"/>
                    </a:solidFill>
                  </a:rPr>
                  <a:t>以随机概率</a:t>
                </a:r>
                <a:r>
                  <a:rPr kumimoji="1" lang="zh-CN" altLang="en-US" dirty="0"/>
                  <a:t>为</a:t>
                </a:r>
                <a14:m>
                  <m:oMath xmlns:m="http://schemas.openxmlformats.org/officeDocument/2006/math">
                    <m:sSub>
                      <m:sSubPr>
                        <m:ctrlPr>
                          <a:rPr kumimoji="1" lang="en-US" altLang="zh-CN" i="1">
                            <a:solidFill>
                              <a:srgbClr val="C00000"/>
                            </a:solidFill>
                            <a:latin typeface="Cambria Math" panose="02040503050406030204" pitchFamily="18" charset="0"/>
                            <a:ea typeface="Cambria Math" panose="02040503050406030204" pitchFamily="18" charset="0"/>
                          </a:rPr>
                        </m:ctrlPr>
                      </m:sSubPr>
                      <m:e>
                        <m:r>
                          <a:rPr kumimoji="1" lang="en-US" altLang="zh-CN" i="1">
                            <a:solidFill>
                              <a:srgbClr val="C00000"/>
                            </a:solidFill>
                            <a:latin typeface="Cambria Math" panose="02040503050406030204" pitchFamily="18" charset="0"/>
                            <a:ea typeface="Cambria Math" panose="02040503050406030204" pitchFamily="18" charset="0"/>
                          </a:rPr>
                          <m:t>𝛥</m:t>
                        </m:r>
                      </m:e>
                      <m:sub>
                        <m:r>
                          <a:rPr kumimoji="1" lang="en-US" altLang="zh-CN" i="1">
                            <a:solidFill>
                              <a:srgbClr val="C00000"/>
                            </a:solidFill>
                            <a:latin typeface="Cambria Math" panose="02040503050406030204" pitchFamily="18" charset="0"/>
                            <a:ea typeface="Cambria Math" panose="02040503050406030204" pitchFamily="18" charset="0"/>
                          </a:rPr>
                          <m:t>𝑜𝑢𝑡</m:t>
                        </m:r>
                      </m:sub>
                    </m:sSub>
                  </m:oMath>
                </a14:m>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4A7C7CDF-C34A-CB4C-B459-F9ABBD7964C2}"/>
                  </a:ext>
                </a:extLst>
              </p:cNvPr>
              <p:cNvSpPr>
                <a:spLocks noGrp="1" noRot="1" noChangeAspect="1" noMove="1" noResize="1" noEditPoints="1" noAdjustHandles="1" noChangeArrowheads="1" noChangeShapeType="1" noTextEdit="1"/>
              </p:cNvSpPr>
              <p:nvPr>
                <p:ph idx="1"/>
              </p:nvPr>
            </p:nvSpPr>
            <p:spPr>
              <a:xfrm>
                <a:off x="914400" y="1196751"/>
                <a:ext cx="8430256" cy="5326711"/>
              </a:xfrm>
              <a:blipFill>
                <a:blip r:embed="rId3"/>
                <a:stretch>
                  <a:fillRect l="-795" t="-12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5193832-8AE9-4A47-96A5-D2BC52A2477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13</a:t>
            </a:fld>
            <a:endParaRPr lang="zh-CN" altLang="en-US" dirty="0">
              <a:solidFill>
                <a:srgbClr val="464653"/>
              </a:solidFill>
            </a:endParaRPr>
          </a:p>
        </p:txBody>
      </p:sp>
      <p:grpSp>
        <p:nvGrpSpPr>
          <p:cNvPr id="5" name="组合 4">
            <a:extLst>
              <a:ext uri="{FF2B5EF4-FFF2-40B4-BE49-F238E27FC236}">
                <a16:creationId xmlns:a16="http://schemas.microsoft.com/office/drawing/2014/main" id="{FBCECFFB-D04D-C44F-A181-0BB56F449771}"/>
              </a:ext>
            </a:extLst>
          </p:cNvPr>
          <p:cNvGrpSpPr/>
          <p:nvPr/>
        </p:nvGrpSpPr>
        <p:grpSpPr>
          <a:xfrm>
            <a:off x="8908109" y="0"/>
            <a:ext cx="3061973" cy="6753898"/>
            <a:chOff x="8432621" y="134112"/>
            <a:chExt cx="3061973" cy="6753898"/>
          </a:xfrm>
        </p:grpSpPr>
        <p:pic>
          <p:nvPicPr>
            <p:cNvPr id="6" name="图片 5">
              <a:extLst>
                <a:ext uri="{FF2B5EF4-FFF2-40B4-BE49-F238E27FC236}">
                  <a16:creationId xmlns:a16="http://schemas.microsoft.com/office/drawing/2014/main" id="{62F43DFF-B3B6-C745-AD49-782AFA2DBDC6}"/>
                </a:ext>
              </a:extLst>
            </p:cNvPr>
            <p:cNvPicPr>
              <a:picLocks noChangeAspect="1"/>
            </p:cNvPicPr>
            <p:nvPr/>
          </p:nvPicPr>
          <p:blipFill rotWithShape="1">
            <a:blip r:embed="rId4"/>
            <a:srcRect l="1863" t="626" r="3067" b="516"/>
            <a:stretch/>
          </p:blipFill>
          <p:spPr>
            <a:xfrm>
              <a:off x="9052951" y="134112"/>
              <a:ext cx="2441643" cy="6753898"/>
            </a:xfrm>
            <a:prstGeom prst="rect">
              <a:avLst/>
            </a:prstGeom>
          </p:spPr>
        </p:pic>
        <p:sp>
          <p:nvSpPr>
            <p:cNvPr id="7" name="矩形 6">
              <a:extLst>
                <a:ext uri="{FF2B5EF4-FFF2-40B4-BE49-F238E27FC236}">
                  <a16:creationId xmlns:a16="http://schemas.microsoft.com/office/drawing/2014/main" id="{B83EA175-DD4F-4B4F-8E29-DEAD6BFB84C6}"/>
                </a:ext>
              </a:extLst>
            </p:cNvPr>
            <p:cNvSpPr/>
            <p:nvPr/>
          </p:nvSpPr>
          <p:spPr>
            <a:xfrm>
              <a:off x="9052951" y="463296"/>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9C735D4-E924-B04B-BF5B-551B5CF6A836}"/>
                    </a:ext>
                  </a:extLst>
                </p:cNvPr>
                <p:cNvSpPr txBox="1"/>
                <p:nvPr/>
              </p:nvSpPr>
              <p:spPr>
                <a:xfrm>
                  <a:off x="8432621" y="5360908"/>
                  <a:ext cx="6411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rgbClr val="C00000"/>
                                </a:solidFill>
                                <a:latin typeface="Cambria Math" panose="02040503050406030204" pitchFamily="18" charset="0"/>
                              </a:rPr>
                            </m:ctrlPr>
                          </m:sSubPr>
                          <m:e>
                            <m:r>
                              <a:rPr kumimoji="1" lang="en-US" altLang="zh-CN" sz="2400" b="1" i="1" smtClean="0">
                                <a:solidFill>
                                  <a:srgbClr val="C00000"/>
                                </a:solidFill>
                                <a:latin typeface="Cambria Math" panose="02040503050406030204" pitchFamily="18" charset="0"/>
                                <a:ea typeface="Cambria Math" panose="02040503050406030204" pitchFamily="18" charset="0"/>
                              </a:rPr>
                              <m:t>∆</m:t>
                            </m:r>
                          </m:e>
                          <m:sub>
                            <m:r>
                              <a:rPr kumimoji="1" lang="en-US" altLang="zh-CN" sz="2400" b="1" i="1" smtClean="0">
                                <a:solidFill>
                                  <a:srgbClr val="C00000"/>
                                </a:solidFill>
                                <a:latin typeface="Cambria Math" panose="02040503050406030204" pitchFamily="18" charset="0"/>
                              </a:rPr>
                              <m:t>𝒐𝒖𝒕</m:t>
                            </m:r>
                          </m:sub>
                        </m:sSub>
                      </m:oMath>
                    </m:oMathPara>
                  </a14:m>
                  <a:endParaRPr kumimoji="1" lang="zh-CN" altLang="en-US" sz="2400" b="1" dirty="0">
                    <a:solidFill>
                      <a:srgbClr val="C00000"/>
                    </a:solidFill>
                  </a:endParaRPr>
                </a:p>
              </p:txBody>
            </p:sp>
          </mc:Choice>
          <mc:Fallback xmlns="">
            <p:sp>
              <p:nvSpPr>
                <p:cNvPr id="10" name="文本框 9">
                  <a:extLst>
                    <a:ext uri="{FF2B5EF4-FFF2-40B4-BE49-F238E27FC236}">
                      <a16:creationId xmlns:a16="http://schemas.microsoft.com/office/drawing/2014/main" id="{8B0D0CFD-3A36-5A48-843B-5B58A528EECB}"/>
                    </a:ext>
                  </a:extLst>
                </p:cNvPr>
                <p:cNvSpPr txBox="1">
                  <a:spLocks noRot="1" noChangeAspect="1" noMove="1" noResize="1" noEditPoints="1" noAdjustHandles="1" noChangeArrowheads="1" noChangeShapeType="1" noTextEdit="1"/>
                </p:cNvSpPr>
                <p:nvPr/>
              </p:nvSpPr>
              <p:spPr>
                <a:xfrm>
                  <a:off x="8432621" y="5360908"/>
                  <a:ext cx="641138" cy="369332"/>
                </a:xfrm>
                <a:prstGeom prst="rect">
                  <a:avLst/>
                </a:prstGeom>
                <a:blipFill>
                  <a:blip r:embed="rId6"/>
                  <a:stretch>
                    <a:fillRect l="-7843" r="-1961" b="-13333"/>
                  </a:stretch>
                </a:blipFill>
              </p:spPr>
              <p:txBody>
                <a:bodyPr/>
                <a:lstStyle/>
                <a:p>
                  <a:r>
                    <a:rPr lang="zh-CN" altLang="en-US">
                      <a:noFill/>
                    </a:rPr>
                    <a:t> </a:t>
                  </a:r>
                </a:p>
              </p:txBody>
            </p:sp>
          </mc:Fallback>
        </mc:AlternateContent>
      </p:grpSp>
      <p:sp>
        <p:nvSpPr>
          <p:cNvPr id="9" name="矩形 8">
            <a:extLst>
              <a:ext uri="{FF2B5EF4-FFF2-40B4-BE49-F238E27FC236}">
                <a16:creationId xmlns:a16="http://schemas.microsoft.com/office/drawing/2014/main" id="{8E86E7CB-241F-9C46-AAE6-D762AFED76D2}"/>
              </a:ext>
            </a:extLst>
          </p:cNvPr>
          <p:cNvSpPr/>
          <p:nvPr/>
        </p:nvSpPr>
        <p:spPr>
          <a:xfrm>
            <a:off x="9535707" y="5275007"/>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CEEA3947-4265-4B41-A7EF-8155C40C143E}"/>
              </a:ext>
            </a:extLst>
          </p:cNvPr>
          <p:cNvSpPr/>
          <p:nvPr/>
        </p:nvSpPr>
        <p:spPr>
          <a:xfrm>
            <a:off x="10846090" y="5280232"/>
            <a:ext cx="438912" cy="1411115"/>
          </a:xfrm>
          <a:prstGeom prst="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081DDFEA-5B0A-7C4F-A08A-F27003FD4163}"/>
                  </a:ext>
                </a:extLst>
              </p:cNvPr>
              <p:cNvSpPr/>
              <p:nvPr/>
            </p:nvSpPr>
            <p:spPr>
              <a:xfrm>
                <a:off x="9344656" y="6062607"/>
                <a:ext cx="2736390" cy="477888"/>
              </a:xfrm>
              <a:prstGeom prst="rect">
                <a:avLst/>
              </a:prstGeom>
              <a:noFill/>
            </p:spPr>
            <p:txBody>
              <a:bodyPr wrap="none" lIns="91440" tIns="45720" rIns="91440" bIns="45720">
                <a:spAutoFit/>
              </a:bodyPr>
              <a:lstStyle/>
              <a:p>
                <a:pPr algn="ctr"/>
                <a14:m>
                  <m:oMath xmlns:m="http://schemas.openxmlformats.org/officeDocument/2006/math">
                    <m:sSub>
                      <m:sSubPr>
                        <m:ctrlP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5,0</m:t>
                        </m:r>
                      </m:sub>
                    </m:sSub>
                  </m:oMath>
                </a14:m>
                <a:r>
                  <a:rPr lang="zh-CN" altLang="en-US" sz="2400" b="0" cap="none" spc="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1</m:t>
                        </m:r>
                      </m:sub>
                    </m:sSub>
                  </m:oMath>
                </a14:m>
                <a:r>
                  <a:rPr lang="zh-CN" altLang="en-US" sz="2400" dirty="0">
                    <a:ln w="0"/>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2</m:t>
                        </m:r>
                      </m:sub>
                    </m:sSub>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zh-CN" altLang="en-US" sz="2400" b="0" i="1" smtClean="0">
                            <a:ln w="0"/>
                            <a:effectLst>
                              <a:outerShdw blurRad="38100" dist="19050" dir="2700000" algn="tl" rotWithShape="0">
                                <a:schemeClr val="dk1">
                                  <a:alpha val="40000"/>
                                </a:schemeClr>
                              </a:outerShdw>
                            </a:effectLst>
                            <a:latin typeface="Cambria Math" panose="02040503050406030204" pitchFamily="18" charset="0"/>
                          </a:rPr>
                          <m:t>  </m:t>
                        </m:r>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3</m:t>
                        </m:r>
                      </m:sub>
                    </m:sSub>
                  </m:oMath>
                </a14:m>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1" name="矩形 10">
                <a:extLst>
                  <a:ext uri="{FF2B5EF4-FFF2-40B4-BE49-F238E27FC236}">
                    <a16:creationId xmlns:a16="http://schemas.microsoft.com/office/drawing/2014/main" id="{081DDFEA-5B0A-7C4F-A08A-F27003FD4163}"/>
                  </a:ext>
                </a:extLst>
              </p:cNvPr>
              <p:cNvSpPr>
                <a:spLocks noRot="1" noChangeAspect="1" noMove="1" noResize="1" noEditPoints="1" noAdjustHandles="1" noChangeArrowheads="1" noChangeShapeType="1" noTextEdit="1"/>
              </p:cNvSpPr>
              <p:nvPr/>
            </p:nvSpPr>
            <p:spPr>
              <a:xfrm>
                <a:off x="9344656" y="6062607"/>
                <a:ext cx="2736390" cy="477888"/>
              </a:xfrm>
              <a:prstGeom prst="rect">
                <a:avLst/>
              </a:prstGeom>
              <a:blipFill>
                <a:blip r:embed="rId7"/>
                <a:stretch>
                  <a:fillRect l="-1382" b="-205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F14362D-B19E-754C-A08E-BED0E588326A}"/>
                  </a:ext>
                </a:extLst>
              </p:cNvPr>
              <p:cNvSpPr/>
              <p:nvPr/>
            </p:nvSpPr>
            <p:spPr>
              <a:xfrm>
                <a:off x="9446576" y="6301551"/>
                <a:ext cx="2532553" cy="461665"/>
              </a:xfrm>
              <a:prstGeom prst="rect">
                <a:avLst/>
              </a:prstGeom>
              <a:noFill/>
            </p:spPr>
            <p:txBody>
              <a:bodyPr wrap="none" lIns="91440" tIns="45720" rIns="91440" bIns="45720">
                <a:spAutoFit/>
              </a:bodyPr>
              <a:lstStyle/>
              <a:p>
                <a:pPr algn="ctr"/>
                <a14:m>
                  <m:oMath xmlns:m="http://schemas.openxmlformats.org/officeDocument/2006/math">
                    <m:sSub>
                      <m:sSubPr>
                        <m:ctrlP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a14:m>
                <a:r>
                  <a:rPr lang="zh-CN" altLang="en-US" sz="2400" b="0" cap="none" spc="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1</m:t>
                        </m:r>
                      </m:sub>
                    </m:sSub>
                  </m:oMath>
                </a14:m>
                <a:r>
                  <a:rPr lang="zh-CN" altLang="en-US" sz="2400" dirty="0">
                    <a:ln w="0"/>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2</m:t>
                        </m:r>
                      </m:sub>
                    </m:sSub>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zh-CN" altLang="en-US" sz="2400" b="0" i="1" smtClean="0">
                            <a:ln w="0"/>
                            <a:effectLst>
                              <a:outerShdw blurRad="38100" dist="19050" dir="2700000" algn="tl" rotWithShape="0">
                                <a:schemeClr val="dk1">
                                  <a:alpha val="40000"/>
                                </a:schemeClr>
                              </a:outerShdw>
                            </a:effectLst>
                            <a:latin typeface="Cambria Math" panose="02040503050406030204" pitchFamily="18" charset="0"/>
                          </a:rPr>
                          <m:t>      </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3</m:t>
                        </m:r>
                      </m:sub>
                    </m:sSub>
                  </m:oMath>
                </a14:m>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2" name="矩形 11">
                <a:extLst>
                  <a:ext uri="{FF2B5EF4-FFF2-40B4-BE49-F238E27FC236}">
                    <a16:creationId xmlns:a16="http://schemas.microsoft.com/office/drawing/2014/main" id="{5F14362D-B19E-754C-A08E-BED0E588326A}"/>
                  </a:ext>
                </a:extLst>
              </p:cNvPr>
              <p:cNvSpPr>
                <a:spLocks noRot="1" noChangeAspect="1" noMove="1" noResize="1" noEditPoints="1" noAdjustHandles="1" noChangeArrowheads="1" noChangeShapeType="1" noTextEdit="1"/>
              </p:cNvSpPr>
              <p:nvPr/>
            </p:nvSpPr>
            <p:spPr>
              <a:xfrm>
                <a:off x="9446576" y="6301551"/>
                <a:ext cx="2532553" cy="461665"/>
              </a:xfrm>
              <a:prstGeom prst="rect">
                <a:avLst/>
              </a:prstGeom>
              <a:blipFill>
                <a:blip r:embed="rId8"/>
                <a:stretch>
                  <a:fillRect l="-1000" r="-1000" b="-27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777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14</a:t>
            </a:fld>
            <a:endParaRPr lang="zh-CN" altLang="en-US" dirty="0">
              <a:solidFill>
                <a:srgbClr val="464653"/>
              </a:solidFill>
            </a:endParaRPr>
          </a:p>
        </p:txBody>
      </p:sp>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800" dirty="0"/>
              <a:t>对</a:t>
            </a:r>
            <a:r>
              <a:rPr kumimoji="1" lang="en-US" altLang="zh-CN" sz="2800" dirty="0" err="1"/>
              <a:t>CipherFour</a:t>
            </a:r>
            <a:r>
              <a:rPr kumimoji="1" lang="zh-CN" altLang="en-US" sz="2800" dirty="0"/>
              <a:t>对应的</a:t>
            </a:r>
            <a:r>
              <a:rPr kumimoji="1" lang="en-US" altLang="zh-CN" sz="2800" dirty="0"/>
              <a:t>S</a:t>
            </a:r>
            <a:r>
              <a:rPr kumimoji="1" lang="zh-CN" altLang="en-US" sz="2800" dirty="0"/>
              <a:t>盒方程，利用一个正确对求出的解集中一定包含正确密钥么？错误对求出的一定不包含正确密钥么？ （）</a:t>
            </a:r>
            <a:endParaRPr kumimoji="1" lang="en-US" altLang="zh-CN" sz="2800" dirty="0"/>
          </a:p>
        </p:txBody>
      </p:sp>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一定，一定</a:t>
            </a: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不一定，一定</a:t>
            </a: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一定，不一定</a:t>
            </a:r>
          </a:p>
        </p:txBody>
      </p:sp>
      <p:sp>
        <p:nvSpPr>
          <p:cNvPr id="10" name="文本框 9"/>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不一定，不一定</a:t>
            </a:r>
          </a:p>
        </p:txBody>
      </p:sp>
      <p:sp>
        <p:nvSpPr>
          <p:cNvPr id="11" name="椭圆 10"/>
          <p:cNvSpPr>
            <a:spLocks noChangeAspect="1"/>
          </p:cNvSpPr>
          <p:nvPr>
            <p:custDataLst>
              <p:tags r:id="rId7"/>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12E2FCE5-7847-4105-8291-821980055A64}"/>
              </a:ext>
            </a:extLst>
          </p:cNvPr>
          <p:cNvSpPr/>
          <p:nvPr/>
        </p:nvSpPr>
        <p:spPr>
          <a:xfrm>
            <a:off x="7414498" y="3297063"/>
            <a:ext cx="2339102"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由结果分析原因</a:t>
            </a:r>
          </a:p>
        </p:txBody>
      </p:sp>
      <p:grpSp>
        <p:nvGrpSpPr>
          <p:cNvPr id="20" name="组合 19"/>
          <p:cNvGrpSpPr/>
          <p:nvPr>
            <p:custDataLst>
              <p:tags r:id="rId12"/>
            </p:custDataLst>
          </p:nvPr>
        </p:nvGrpSpPr>
        <p:grpSpPr>
          <a:xfrm>
            <a:off x="0" y="0"/>
            <a:ext cx="12192000" cy="635000"/>
            <a:chOff x="0" y="0"/>
            <a:chExt cx="12192000" cy="635000"/>
          </a:xfrm>
        </p:grpSpPr>
        <p:sp>
          <p:nvSpPr>
            <p:cNvPr id="16"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708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B154E-3087-D049-BA50-35664E6C8623}"/>
              </a:ext>
            </a:extLst>
          </p:cNvPr>
          <p:cNvSpPr>
            <a:spLocks noGrp="1"/>
          </p:cNvSpPr>
          <p:nvPr>
            <p:ph type="title"/>
          </p:nvPr>
        </p:nvSpPr>
        <p:spPr/>
        <p:txBody>
          <a:bodyPr/>
          <a:lstStyle/>
          <a:p>
            <a:r>
              <a:rPr kumimoji="1" lang="zh-CN" altLang="en-US" dirty="0"/>
              <a:t>正确对和错误对在密钥恢复中的影响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7C7CDF-C34A-CB4C-B459-F9ABBD7964C2}"/>
                  </a:ext>
                </a:extLst>
              </p:cNvPr>
              <p:cNvSpPr>
                <a:spLocks noGrp="1"/>
              </p:cNvSpPr>
              <p:nvPr>
                <p:ph idx="1"/>
              </p:nvPr>
            </p:nvSpPr>
            <p:spPr>
              <a:xfrm>
                <a:off x="914400" y="1196751"/>
                <a:ext cx="10867292" cy="5326711"/>
              </a:xfrm>
            </p:spPr>
            <p:txBody>
              <a:bodyPr>
                <a:normAutofit/>
              </a:bodyPr>
              <a:lstStyle/>
              <a:p>
                <a:r>
                  <a:rPr kumimoji="1" lang="zh-CN" altLang="en-US" dirty="0"/>
                  <a:t>正确对，代入</a:t>
                </a:r>
                <a:r>
                  <a:rPr kumimoji="1" lang="en-US" altLang="zh-CN" dirty="0"/>
                  <a:t>S</a:t>
                </a:r>
                <a:r>
                  <a:rPr kumimoji="1" lang="zh-CN" altLang="en-US" dirty="0"/>
                  <a:t>盒有关的方程求解⇒解集中包含：正确密钥（一定包含，只有一个值）</a:t>
                </a:r>
                <a:r>
                  <a:rPr kumimoji="1" lang="en-US" altLang="zh-CN" dirty="0"/>
                  <a:t>+</a:t>
                </a:r>
                <a:r>
                  <a:rPr kumimoji="1" lang="zh-CN" altLang="en-US" dirty="0"/>
                  <a:t>错误密钥（</a:t>
                </a:r>
                <a:r>
                  <a:rPr kumimoji="1" lang="zh-CN" altLang="en-US" dirty="0">
                    <a:solidFill>
                      <a:srgbClr val="9B320E"/>
                    </a:solidFill>
                  </a:rPr>
                  <a:t>取值不固定</a:t>
                </a:r>
                <a:r>
                  <a:rPr kumimoji="1" lang="zh-CN" altLang="en-US" dirty="0"/>
                  <a:t>）</a:t>
                </a:r>
                <a:endParaRPr kumimoji="1" lang="en-US" altLang="zh-CN" dirty="0"/>
              </a:p>
              <a:p>
                <a:r>
                  <a:rPr kumimoji="1" lang="zh-CN" altLang="en-US" dirty="0"/>
                  <a:t>错误对，代入</a:t>
                </a:r>
                <a:r>
                  <a:rPr kumimoji="1" lang="en-US" altLang="zh-CN" dirty="0"/>
                  <a:t>S</a:t>
                </a:r>
                <a:r>
                  <a:rPr kumimoji="1" lang="zh-CN" altLang="en-US" dirty="0"/>
                  <a:t>盒有关的方程求解⇒解集中</a:t>
                </a:r>
                <a:r>
                  <a:rPr kumimoji="1" lang="zh-CN" altLang="en-US" dirty="0">
                    <a:solidFill>
                      <a:srgbClr val="FF0000"/>
                    </a:solidFill>
                  </a:rPr>
                  <a:t>只</a:t>
                </a:r>
                <a:r>
                  <a:rPr kumimoji="1" lang="zh-CN" altLang="en-US" dirty="0"/>
                  <a:t>包含：错误密钥（</a:t>
                </a:r>
                <a:r>
                  <a:rPr kumimoji="1" lang="zh-CN" altLang="en-US" dirty="0">
                    <a:solidFill>
                      <a:srgbClr val="9B320E"/>
                    </a:solidFill>
                  </a:rPr>
                  <a:t>取值不固定</a:t>
                </a:r>
                <a:r>
                  <a:rPr kumimoji="1" lang="zh-CN" altLang="en-US" dirty="0"/>
                  <a:t>）（部分情况）</a:t>
                </a:r>
                <a:endParaRPr kumimoji="1" lang="en-US" altLang="zh-CN" dirty="0"/>
              </a:p>
              <a:p>
                <a:r>
                  <a:rPr kumimoji="1" lang="zh-CN" altLang="en-US" dirty="0"/>
                  <a:t>正确密钥的判断：对解集中的每个解对应的计数器</a:t>
                </a:r>
                <a:r>
                  <a:rPr kumimoji="1" lang="en-US" altLang="zh-CN" dirty="0"/>
                  <a:t>+1</a:t>
                </a:r>
                <a:r>
                  <a:rPr kumimoji="1" lang="zh-CN" altLang="en-US" dirty="0"/>
                  <a:t>，</a:t>
                </a:r>
                <a:r>
                  <a:rPr lang="zh-CN" altLang="en-US" dirty="0"/>
                  <a:t>按计数器取值由大到小进行排序，前</a:t>
                </a:r>
                <a14:m>
                  <m:oMath xmlns:m="http://schemas.openxmlformats.org/officeDocument/2006/math">
                    <m:sSup>
                      <m:sSupPr>
                        <m:ctrlPr>
                          <a:rPr lang="en-US" altLang="zh-CN" i="1">
                            <a:solidFill>
                              <a:srgbClr val="9B320E"/>
                            </a:solidFill>
                            <a:latin typeface="Cambria Math" panose="02040503050406030204" pitchFamily="18" charset="0"/>
                          </a:rPr>
                        </m:ctrlPr>
                      </m:sSupPr>
                      <m:e>
                        <m:r>
                          <a:rPr lang="en-US" altLang="zh-CN" i="1">
                            <a:solidFill>
                              <a:srgbClr val="9B320E"/>
                            </a:solidFill>
                            <a:latin typeface="Cambria Math" panose="02040503050406030204" pitchFamily="18" charset="0"/>
                          </a:rPr>
                          <m:t>2</m:t>
                        </m:r>
                      </m:e>
                      <m:sup>
                        <m:r>
                          <a:rPr lang="en-US" altLang="zh-CN" b="0" i="1" smtClean="0">
                            <a:solidFill>
                              <a:srgbClr val="9B320E"/>
                            </a:solidFill>
                            <a:latin typeface="Cambria Math" panose="02040503050406030204" pitchFamily="18" charset="0"/>
                          </a:rPr>
                          <m:t>𝑘</m:t>
                        </m:r>
                        <m:r>
                          <a:rPr lang="en-US" altLang="zh-CN" i="1">
                            <a:solidFill>
                              <a:srgbClr val="9B320E"/>
                            </a:solidFill>
                            <a:latin typeface="Cambria Math" panose="02040503050406030204" pitchFamily="18" charset="0"/>
                          </a:rPr>
                          <m:t>−</m:t>
                        </m:r>
                        <m:r>
                          <a:rPr lang="en-US" altLang="zh-CN" i="1">
                            <a:solidFill>
                              <a:srgbClr val="9B320E"/>
                            </a:solidFill>
                            <a:latin typeface="Cambria Math" panose="02040503050406030204" pitchFamily="18" charset="0"/>
                          </a:rPr>
                          <m:t>𝑎</m:t>
                        </m:r>
                      </m:sup>
                    </m:sSup>
                  </m:oMath>
                </a14:m>
                <a:r>
                  <a:rPr lang="zh-CN" altLang="en-US" dirty="0"/>
                  <a:t>个作为正确密钥的候选值</a:t>
                </a:r>
                <a:endParaRPr kumimoji="1" lang="en-US" altLang="zh-CN" dirty="0"/>
              </a:p>
              <a:p>
                <a:pPr lvl="1"/>
                <a:r>
                  <a:rPr kumimoji="1" lang="zh-CN" altLang="en-US" dirty="0"/>
                  <a:t>成功：</a:t>
                </a:r>
                <a:r>
                  <a:rPr kumimoji="1" lang="zh-CN" altLang="en-US" dirty="0">
                    <a:solidFill>
                      <a:srgbClr val="C00000"/>
                    </a:solidFill>
                  </a:rPr>
                  <a:t>真正的</a:t>
                </a:r>
                <a:r>
                  <a:rPr kumimoji="1" lang="zh-CN" altLang="en-US" dirty="0"/>
                  <a:t>正确密钥 ∊ 候选值的集合</a:t>
                </a:r>
                <a:endParaRPr kumimoji="1" lang="en-US" altLang="zh-CN" dirty="0"/>
              </a:p>
              <a:p>
                <a:pPr lvl="1"/>
                <a:r>
                  <a:rPr kumimoji="1" lang="zh-CN" altLang="en-US" dirty="0"/>
                  <a:t>失败</a:t>
                </a:r>
                <a:endParaRPr kumimoji="1" lang="en-US" altLang="zh-CN" dirty="0"/>
              </a:p>
            </p:txBody>
          </p:sp>
        </mc:Choice>
        <mc:Fallback xmlns="">
          <p:sp>
            <p:nvSpPr>
              <p:cNvPr id="3" name="内容占位符 2">
                <a:extLst>
                  <a:ext uri="{FF2B5EF4-FFF2-40B4-BE49-F238E27FC236}">
                    <a16:creationId xmlns:a16="http://schemas.microsoft.com/office/drawing/2014/main" id="{4A7C7CDF-C34A-CB4C-B459-F9ABBD7964C2}"/>
                  </a:ext>
                </a:extLst>
              </p:cNvPr>
              <p:cNvSpPr>
                <a:spLocks noGrp="1" noRot="1" noChangeAspect="1" noMove="1" noResize="1" noEditPoints="1" noAdjustHandles="1" noChangeArrowheads="1" noChangeShapeType="1" noTextEdit="1"/>
              </p:cNvSpPr>
              <p:nvPr>
                <p:ph idx="1"/>
              </p:nvPr>
            </p:nvSpPr>
            <p:spPr>
              <a:xfrm>
                <a:off x="914400" y="1196751"/>
                <a:ext cx="10867292" cy="5326711"/>
              </a:xfrm>
              <a:blipFill>
                <a:blip r:embed="rId3"/>
                <a:stretch>
                  <a:fillRect l="-729" t="-1487" r="-44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5193832-8AE9-4A47-96A5-D2BC52A2477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15</a:t>
            </a:fld>
            <a:endParaRPr lang="zh-CN" altLang="en-US" dirty="0">
              <a:solidFill>
                <a:srgbClr val="464653"/>
              </a:solidFill>
            </a:endParaRPr>
          </a:p>
        </p:txBody>
      </p:sp>
    </p:spTree>
    <p:extLst>
      <p:ext uri="{BB962C8B-B14F-4D97-AF65-F5344CB8AC3E}">
        <p14:creationId xmlns:p14="http://schemas.microsoft.com/office/powerpoint/2010/main" val="22981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16</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440712" y="698500"/>
                <a:ext cx="9753600" cy="2143125"/>
              </a:xfrm>
              <a:prstGeom prst="rect">
                <a:avLst/>
              </a:prstGeom>
              <a:noFill/>
            </p:spPr>
            <p:txBody>
              <a:bodyPr vert="horz" wrap="square" rtlCol="0" anchor="ctr" anchorCtr="0">
                <a:noAutofit/>
              </a:bodyPr>
              <a:lstStyle/>
              <a:p>
                <a:r>
                  <a:rPr kumimoji="1" lang="zh-CN" altLang="en-US" sz="2800" dirty="0"/>
                  <a:t>区分器：</a:t>
                </a:r>
                <a:r>
                  <a:rPr kumimoji="1" lang="en-US" altLang="zh-CN" sz="2800" dirty="0">
                    <a:solidFill>
                      <a:srgbClr val="C00000"/>
                    </a:solidFill>
                  </a:rPr>
                  <a:t>(0,0,2,0)</a:t>
                </a:r>
                <a:r>
                  <a:rPr kumimoji="1" lang="el-GR" altLang="zh-CN" sz="2800" dirty="0">
                    <a:solidFill>
                      <a:srgbClr val="C00000"/>
                    </a:solidFill>
                  </a:rPr>
                  <a:t> </a:t>
                </a:r>
                <a14:m>
                  <m:oMath xmlns:m="http://schemas.openxmlformats.org/officeDocument/2006/math">
                    <m:groupChr>
                      <m:groupChrPr>
                        <m:chr m:val="→"/>
                        <m:vertJc m:val="bot"/>
                        <m:ctrlPr>
                          <a:rPr kumimoji="1" lang="el-GR" altLang="zh-CN" sz="2800" i="1">
                            <a:latin typeface="Cambria Math" panose="02040503050406030204" pitchFamily="18" charset="0"/>
                          </a:rPr>
                        </m:ctrlPr>
                      </m:groupChrPr>
                      <m:e>
                        <m:r>
                          <m:rPr>
                            <m:brk m:alnAt="2"/>
                          </m:rPr>
                          <a:rPr kumimoji="1" lang="en-US" altLang="zh-CN" sz="2800" i="1">
                            <a:latin typeface="Cambria Math" panose="02040503050406030204" pitchFamily="18" charset="0"/>
                          </a:rPr>
                          <m:t>4</m:t>
                        </m:r>
                        <m:r>
                          <a:rPr kumimoji="1" lang="zh-CN" altLang="en-US" sz="2800" i="1">
                            <a:latin typeface="Cambria Math" panose="02040503050406030204" pitchFamily="18" charset="0"/>
                          </a:rPr>
                          <m:t> </m:t>
                        </m:r>
                        <m:r>
                          <m:rPr>
                            <m:sty m:val="p"/>
                          </m:rPr>
                          <a:rPr kumimoji="1" lang="en-US" altLang="zh-CN" sz="2800" i="1">
                            <a:latin typeface="Cambria Math" panose="02040503050406030204" pitchFamily="18" charset="0"/>
                          </a:rPr>
                          <m:t>R</m:t>
                        </m:r>
                      </m:e>
                    </m:groupChr>
                  </m:oMath>
                </a14:m>
                <a:r>
                  <a:rPr kumimoji="1" lang="zh-CN" altLang="en-US" sz="2800" dirty="0"/>
                  <a:t> </a:t>
                </a:r>
                <a14:m>
                  <m:oMath xmlns:m="http://schemas.openxmlformats.org/officeDocument/2006/math">
                    <m:r>
                      <a:rPr kumimoji="1" lang="en-US" altLang="zh-CN" sz="2800" i="1">
                        <a:latin typeface="Cambria Math" panose="02040503050406030204" pitchFamily="18" charset="0"/>
                      </a:rPr>
                      <m:t>(</m:t>
                    </m:r>
                    <m:r>
                      <m:rPr>
                        <m:nor/>
                      </m:rPr>
                      <a:rPr kumimoji="1" lang="en-US" altLang="zh-CN" sz="2800" dirty="0"/>
                      <m:t>0,0,2,0)</m:t>
                    </m:r>
                  </m:oMath>
                </a14:m>
                <a:r>
                  <a:rPr kumimoji="1" lang="zh-CN" altLang="en-US" sz="2800" dirty="0"/>
                  <a:t> </a:t>
                </a:r>
                <a:r>
                  <a:rPr kumimoji="1" lang="en-US" altLang="zh-CN" sz="2800" dirty="0"/>
                  <a:t>with</a:t>
                </a:r>
                <a:r>
                  <a:rPr kumimoji="1" lang="zh-CN" altLang="en-US" sz="2800" dirty="0"/>
                  <a:t> </a:t>
                </a:r>
                <a:r>
                  <a:rPr kumimoji="1" lang="en-US" altLang="zh-CN" sz="2800" dirty="0" err="1"/>
                  <a:t>Pr</a:t>
                </a:r>
                <a14:m>
                  <m:oMath xmlns:m="http://schemas.openxmlformats.org/officeDocument/2006/math">
                    <m:r>
                      <a:rPr kumimoji="1" lang="en-US" altLang="zh-CN" sz="2800" b="1" i="1">
                        <a:latin typeface="Cambria Math" panose="02040503050406030204" pitchFamily="18" charset="0"/>
                        <a:ea typeface="Cambria Math" panose="02040503050406030204" pitchFamily="18" charset="0"/>
                      </a:rPr>
                      <m:t>≥</m:t>
                    </m:r>
                  </m:oMath>
                </a14:m>
                <a:r>
                  <a:rPr kumimoji="1" lang="en-US" altLang="zh-CN" sz="2800" dirty="0"/>
                  <a:t> </a:t>
                </a:r>
                <a14:m>
                  <m:oMath xmlns:m="http://schemas.openxmlformats.org/officeDocument/2006/math">
                    <m:r>
                      <a:rPr kumimoji="1" lang="en-US" altLang="zh-CN" sz="2800" i="1">
                        <a:latin typeface="Cambria Math" panose="02040503050406030204" pitchFamily="18" charset="0"/>
                        <a:ea typeface="Cambria Math" panose="02040503050406030204" pitchFamily="18" charset="0"/>
                      </a:rPr>
                      <m:t>0.08</m:t>
                    </m:r>
                    <m:r>
                      <a:rPr kumimoji="1" lang="zh-CN" altLang="en-US" sz="2800">
                        <a:latin typeface="Cambria Math" panose="02040503050406030204" pitchFamily="18" charset="0"/>
                        <a:ea typeface="Cambria Math" panose="02040503050406030204" pitchFamily="18" charset="0"/>
                      </a:rPr>
                      <m:t>，</m:t>
                    </m:r>
                  </m:oMath>
                </a14:m>
                <a:r>
                  <a:rPr kumimoji="1" lang="zh-CN" altLang="en-US" sz="2800" dirty="0"/>
                  <a:t>随机选择</a:t>
                </a:r>
                <a14:m>
                  <m:oMath xmlns:m="http://schemas.openxmlformats.org/officeDocument/2006/math">
                    <m:r>
                      <a:rPr kumimoji="1" lang="en-US" altLang="zh-CN" sz="2800" i="1">
                        <a:latin typeface="Cambria Math" panose="02040503050406030204" pitchFamily="18" charset="0"/>
                      </a:rPr>
                      <m:t>100</m:t>
                    </m:r>
                  </m:oMath>
                </a14:m>
                <a:r>
                  <a:rPr kumimoji="1" lang="zh-CN" altLang="en-US" sz="2800" dirty="0"/>
                  <a:t>对满足</a:t>
                </a:r>
                <a:r>
                  <a:rPr kumimoji="1" lang="en-US" altLang="zh-CN" sz="2800" i="1" dirty="0"/>
                  <a:t>X</a:t>
                </a:r>
                <a:r>
                  <a:rPr kumimoji="1" lang="zh-CN" altLang="en-US" sz="2800" dirty="0"/>
                  <a:t>⊕</a:t>
                </a:r>
                <a:r>
                  <a:rPr kumimoji="1" lang="en-US" altLang="zh-CN" sz="2800" i="1" dirty="0"/>
                  <a:t>X</a:t>
                </a:r>
                <a:r>
                  <a:rPr kumimoji="1" lang="zh-CN" altLang="en-US" sz="2800" baseline="30000" dirty="0"/>
                  <a:t> *</a:t>
                </a:r>
                <a:r>
                  <a:rPr kumimoji="1" lang="en-US" altLang="zh-CN" sz="2800" dirty="0"/>
                  <a:t>=</a:t>
                </a:r>
                <a:r>
                  <a:rPr kumimoji="1" lang="en-US" altLang="zh-CN" sz="2800" dirty="0">
                    <a:ea typeface="Cambria Math" panose="02040503050406030204" pitchFamily="18" charset="0"/>
                  </a:rPr>
                  <a:t> (0,0,2,0)</a:t>
                </a:r>
                <a:r>
                  <a:rPr kumimoji="1" lang="zh-CN" altLang="en-US" sz="2800" dirty="0"/>
                  <a:t>的明文对</a:t>
                </a:r>
                <a:r>
                  <a:rPr kumimoji="1" lang="en-US" altLang="zh-CN" sz="2800" dirty="0"/>
                  <a:t>(</a:t>
                </a:r>
                <a:r>
                  <a:rPr kumimoji="1" lang="en-US" altLang="zh-CN" sz="2800" i="1" dirty="0"/>
                  <a:t>X</a:t>
                </a:r>
                <a:r>
                  <a:rPr kumimoji="1" lang="en-US" altLang="zh-CN" sz="2800" dirty="0"/>
                  <a:t>,</a:t>
                </a:r>
                <a:r>
                  <a:rPr kumimoji="1" lang="zh-CN" altLang="en-US" sz="2800" dirty="0"/>
                  <a:t> </a:t>
                </a:r>
                <a:r>
                  <a:rPr kumimoji="1" lang="en-US" altLang="zh-CN" sz="2800" i="1" dirty="0"/>
                  <a:t>X</a:t>
                </a:r>
                <a:r>
                  <a:rPr kumimoji="1" lang="zh-CN" altLang="en-US" sz="2800" baseline="30000" dirty="0"/>
                  <a:t> *</a:t>
                </a:r>
                <a:r>
                  <a:rPr kumimoji="1" lang="en-US" altLang="zh-CN" sz="2800" dirty="0"/>
                  <a:t>)</a:t>
                </a:r>
                <a:r>
                  <a:rPr kumimoji="1" lang="zh-CN" altLang="en-US" sz="2800" dirty="0"/>
                  <a:t>，则正确密钥的期望计数为（   ），错误密钥的平均计数为（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custDataLst>
                  <p:tags r:id="rId20"/>
                </p:custDataLst>
              </p:nvPr>
            </p:nvSpPr>
            <p:spPr>
              <a:xfrm>
                <a:off x="1440712" y="698500"/>
                <a:ext cx="9753600" cy="2143125"/>
              </a:xfrm>
              <a:prstGeom prst="rect">
                <a:avLst/>
              </a:prstGeom>
              <a:blipFill>
                <a:blip r:embed="rId21"/>
                <a:stretch>
                  <a:fillRect l="-1250"/>
                </a:stretch>
              </a:blipFill>
            </p:spPr>
            <p:txBody>
              <a:bodyPr/>
              <a:lstStyle/>
              <a:p>
                <a:r>
                  <a:rPr lang="zh-CN" altLang="en-US">
                    <a:noFill/>
                  </a:rPr>
                  <a:t> </a:t>
                </a:r>
              </a:p>
            </p:txBody>
          </p:sp>
        </mc:Fallback>
      </mc:AlternateContent>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8,    6.67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16,  5.75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8,  5.75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12192000" cy="635000"/>
            <a:chOff x="0" y="0"/>
            <a:chExt cx="12192000" cy="635000"/>
          </a:xfrm>
        </p:grpSpPr>
        <p:sp>
          <p:nvSpPr>
            <p:cNvPr id="16"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8164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84595-D8B8-CA4A-9EA5-D5DB9A8F9760}"/>
              </a:ext>
            </a:extLst>
          </p:cNvPr>
          <p:cNvSpPr>
            <a:spLocks noGrp="1"/>
          </p:cNvSpPr>
          <p:nvPr>
            <p:ph type="title"/>
          </p:nvPr>
        </p:nvSpPr>
        <p:spPr/>
        <p:txBody>
          <a:bodyPr/>
          <a:lstStyle/>
          <a:p>
            <a:r>
              <a:rPr kumimoji="1" lang="zh-CN" altLang="en-US" dirty="0"/>
              <a:t>正确对和错误对在密钥恢复中的影响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8F8EA4-13E1-2E42-BA71-B3C710F6682E}"/>
                  </a:ext>
                </a:extLst>
              </p:cNvPr>
              <p:cNvSpPr>
                <a:spLocks noGrp="1"/>
              </p:cNvSpPr>
              <p:nvPr>
                <p:ph idx="1"/>
              </p:nvPr>
            </p:nvSpPr>
            <p:spPr/>
            <p:txBody>
              <a:bodyPr>
                <a:normAutofit/>
              </a:bodyPr>
              <a:lstStyle/>
              <a:p>
                <a:r>
                  <a:rPr kumimoji="1" lang="zh-CN" altLang="en-US" dirty="0"/>
                  <a:t>正确对</a:t>
                </a:r>
                <a:r>
                  <a:rPr kumimoji="1" lang="en-US" altLang="zh-CN" dirty="0"/>
                  <a:t>0.08</a:t>
                </a:r>
                <a14:m>
                  <m:oMath xmlns:m="http://schemas.openxmlformats.org/officeDocument/2006/math">
                    <m:r>
                      <a:rPr kumimoji="1" lang="en-US" altLang="zh-CN" b="0" i="1" smtClean="0">
                        <a:latin typeface="Cambria Math" panose="02040503050406030204" pitchFamily="18" charset="0"/>
                      </a:rPr>
                      <m:t>𝑚</m:t>
                    </m:r>
                  </m:oMath>
                </a14:m>
                <a:r>
                  <a:rPr kumimoji="1" lang="zh-CN" altLang="en-US" dirty="0"/>
                  <a:t>对，错误对</a:t>
                </a:r>
                <a:r>
                  <a:rPr kumimoji="1" lang="en-US" altLang="zh-CN" dirty="0"/>
                  <a:t>0.92</a:t>
                </a:r>
                <a14:m>
                  <m:oMath xmlns:m="http://schemas.openxmlformats.org/officeDocument/2006/math">
                    <m:r>
                      <a:rPr kumimoji="1" lang="en-US" altLang="zh-CN" b="0" i="1" smtClean="0">
                        <a:latin typeface="Cambria Math" panose="02040503050406030204" pitchFamily="18" charset="0"/>
                      </a:rPr>
                      <m:t>𝑚</m:t>
                    </m:r>
                  </m:oMath>
                </a14:m>
                <a:r>
                  <a:rPr kumimoji="1" lang="zh-CN" altLang="en-US" dirty="0"/>
                  <a:t>对</a:t>
                </a:r>
                <a:endParaRPr kumimoji="1" lang="en-US" altLang="zh-CN" dirty="0"/>
              </a:p>
              <a:p>
                <a14:m>
                  <m:oMath xmlns:m="http://schemas.openxmlformats.org/officeDocument/2006/math">
                    <m:r>
                      <a:rPr kumimoji="1" lang="en-US" altLang="zh-CN" i="1">
                        <a:latin typeface="Cambria Math" panose="02040503050406030204" pitchFamily="18" charset="0"/>
                      </a:rPr>
                      <m:t>𝑆</m:t>
                    </m:r>
                  </m:oMath>
                </a14:m>
                <a:r>
                  <a:rPr kumimoji="1" lang="zh-CN" altLang="en-US" dirty="0"/>
                  <a:t>：信号（</a:t>
                </a:r>
                <a:r>
                  <a:rPr kumimoji="1" lang="en-US" altLang="zh-CN" dirty="0"/>
                  <a:t>Signal</a:t>
                </a:r>
                <a:r>
                  <a:rPr kumimoji="1" lang="zh-CN" altLang="en-US" dirty="0"/>
                  <a:t>），正确密钥的计数，</a:t>
                </a:r>
                <a:r>
                  <a:rPr kumimoji="1" lang="en-US" altLang="zh-CN" dirty="0"/>
                  <a:t>0.08</a:t>
                </a:r>
                <a14:m>
                  <m:oMath xmlns:m="http://schemas.openxmlformats.org/officeDocument/2006/math">
                    <m:r>
                      <a:rPr kumimoji="1" lang="en-US" altLang="zh-CN" b="0" i="1" smtClean="0">
                        <a:latin typeface="Cambria Math" panose="02040503050406030204" pitchFamily="18" charset="0"/>
                      </a:rPr>
                      <m:t>𝑚</m:t>
                    </m:r>
                  </m:oMath>
                </a14:m>
                <a:endParaRPr kumimoji="1" lang="en-US" altLang="zh-CN" dirty="0"/>
              </a:p>
              <a:p>
                <a14:m>
                  <m:oMath xmlns:m="http://schemas.openxmlformats.org/officeDocument/2006/math">
                    <m:r>
                      <a:rPr kumimoji="1" lang="en-US" altLang="zh-CN" b="0" i="1" dirty="0" smtClean="0">
                        <a:latin typeface="Cambria Math" panose="02040503050406030204" pitchFamily="18" charset="0"/>
                      </a:rPr>
                      <m:t>𝑁</m:t>
                    </m:r>
                  </m:oMath>
                </a14:m>
                <a:r>
                  <a:rPr kumimoji="1" lang="zh-CN" altLang="en-US" dirty="0"/>
                  <a:t>：</a:t>
                </a:r>
                <a14:m>
                  <m:oMath xmlns:m="http://schemas.openxmlformats.org/officeDocument/2006/math">
                    <m:r>
                      <a:rPr kumimoji="1" lang="zh-CN" altLang="en-US" i="1" dirty="0">
                        <a:latin typeface="Cambria Math" panose="02040503050406030204" pitchFamily="18" charset="0"/>
                      </a:rPr>
                      <m:t>噪声</m:t>
                    </m:r>
                  </m:oMath>
                </a14:m>
                <a:r>
                  <a:rPr kumimoji="1" lang="zh-CN" altLang="en-US" dirty="0"/>
                  <a:t>（</a:t>
                </a:r>
                <a:r>
                  <a:rPr kumimoji="1" lang="en-US" altLang="zh-CN" dirty="0"/>
                  <a:t>Noise</a:t>
                </a:r>
                <a:r>
                  <a:rPr kumimoji="1" lang="zh-CN" altLang="en-US" dirty="0"/>
                  <a:t>），错误密钥的</a:t>
                </a:r>
                <a:r>
                  <a:rPr kumimoji="1" lang="zh-CN" altLang="en-US" dirty="0">
                    <a:solidFill>
                      <a:srgbClr val="C00000"/>
                    </a:solidFill>
                  </a:rPr>
                  <a:t>平均</a:t>
                </a:r>
                <a:r>
                  <a:rPr kumimoji="1" lang="zh-CN" altLang="en-US" dirty="0"/>
                  <a:t>计数，</a:t>
                </a:r>
                <a:r>
                  <a:rPr kumimoji="1" lang="en-US" altLang="zh-CN" dirty="0"/>
                  <a:t>0.92</a:t>
                </a:r>
                <a14:m>
                  <m:oMath xmlns:m="http://schemas.openxmlformats.org/officeDocument/2006/math">
                    <m:r>
                      <a:rPr kumimoji="1" lang="en-US" altLang="zh-CN" i="1">
                        <a:latin typeface="Cambria Math" panose="02040503050406030204" pitchFamily="18" charset="0"/>
                      </a:rPr>
                      <m:t>𝑚</m:t>
                    </m:r>
                    <m:r>
                      <a:rPr kumimoji="1" lang="en-US" altLang="zh-CN" i="1" smtClean="0">
                        <a:latin typeface="Cambria Math" panose="02040503050406030204" pitchFamily="18" charset="0"/>
                        <a:ea typeface="Cambria Math" panose="02040503050406030204" pitchFamily="18" charset="0"/>
                      </a:rPr>
                      <m:t>∗</m:t>
                    </m:r>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15</m:t>
                        </m:r>
                      </m:den>
                    </m:f>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0.06</m:t>
                    </m:r>
                    <m:r>
                      <a:rPr kumimoji="1" lang="en-US" altLang="zh-CN" i="1">
                        <a:latin typeface="Cambria Math" panose="02040503050406030204" pitchFamily="18" charset="0"/>
                      </a:rPr>
                      <m:t>𝑚</m:t>
                    </m:r>
                  </m:oMath>
                </a14:m>
                <a:endParaRPr kumimoji="1" lang="en-US" altLang="zh-CN" dirty="0"/>
              </a:p>
              <a:p>
                <a:r>
                  <a:rPr kumimoji="1" lang="zh-CN" altLang="en-US" dirty="0"/>
                  <a:t>如何提高成攻率？怎样才能拉开</a:t>
                </a:r>
                <a14:m>
                  <m:oMath xmlns:m="http://schemas.openxmlformats.org/officeDocument/2006/math">
                    <m:r>
                      <a:rPr kumimoji="1" lang="en-US" altLang="zh-CN" i="1">
                        <a:latin typeface="Cambria Math" panose="02040503050406030204" pitchFamily="18" charset="0"/>
                      </a:rPr>
                      <m:t>𝑆</m:t>
                    </m:r>
                  </m:oMath>
                </a14:m>
                <a:r>
                  <a:rPr kumimoji="1" lang="zh-CN" altLang="en-US" dirty="0"/>
                  <a:t>和</a:t>
                </a:r>
                <a14:m>
                  <m:oMath xmlns:m="http://schemas.openxmlformats.org/officeDocument/2006/math">
                    <m:r>
                      <a:rPr kumimoji="1" lang="en-US" altLang="zh-CN" i="1" dirty="0">
                        <a:latin typeface="Cambria Math" panose="02040503050406030204" pitchFamily="18" charset="0"/>
                      </a:rPr>
                      <m:t>𝑁</m:t>
                    </m:r>
                  </m:oMath>
                </a14:m>
                <a:r>
                  <a:rPr kumimoji="1" lang="zh-CN" altLang="en-US" dirty="0"/>
                  <a:t>的差距？</a:t>
                </a:r>
                <a:endParaRPr kumimoji="1" lang="en-US" altLang="zh-CN" sz="2800" dirty="0"/>
              </a:p>
              <a:p>
                <a:r>
                  <a:rPr kumimoji="1" lang="zh-CN" altLang="en-US" sz="2800" dirty="0"/>
                  <a:t>明文和密文对是否隐含了</a:t>
                </a:r>
                <a:r>
                  <a:rPr kumimoji="1" lang="zh-CN" altLang="en-US" sz="2800" dirty="0">
                    <a:solidFill>
                      <a:srgbClr val="FF0000"/>
                    </a:solidFill>
                  </a:rPr>
                  <a:t>识别</a:t>
                </a:r>
                <a:r>
                  <a:rPr kumimoji="1" lang="zh-CN" altLang="en-US" sz="2800" dirty="0"/>
                  <a:t>正确对和错误对的信息？</a:t>
                </a:r>
                <a:endParaRPr kumimoji="1" lang="en-US" altLang="zh-CN" sz="2800" dirty="0"/>
              </a:p>
              <a:p>
                <a:r>
                  <a:rPr kumimoji="1" lang="zh-CN" altLang="en-US" dirty="0"/>
                  <a:t>去噪！</a:t>
                </a:r>
                <a:endParaRPr kumimoji="1" lang="en-US" altLang="zh-CN" sz="2800" dirty="0"/>
              </a:p>
              <a:p>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D48F8EA4-13E1-2E42-BA71-B3C710F6682E}"/>
                  </a:ext>
                </a:extLst>
              </p:cNvPr>
              <p:cNvSpPr>
                <a:spLocks noGrp="1" noRot="1" noChangeAspect="1" noMove="1" noResize="1" noEditPoints="1" noAdjustHandles="1" noChangeArrowheads="1" noChangeShapeType="1" noTextEdit="1"/>
              </p:cNvSpPr>
              <p:nvPr>
                <p:ph idx="1"/>
              </p:nvPr>
            </p:nvSpPr>
            <p:spPr>
              <a:blipFill>
                <a:blip r:embed="rId2"/>
                <a:stretch>
                  <a:fillRect l="-765" t="-159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15D89D6-97BC-A14B-A0FA-B89A1368ACE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17</a:t>
            </a:fld>
            <a:endParaRPr lang="zh-CN" altLang="en-US" dirty="0">
              <a:solidFill>
                <a:srgbClr val="464653"/>
              </a:solidFill>
            </a:endParaRPr>
          </a:p>
        </p:txBody>
      </p:sp>
      <p:grpSp>
        <p:nvGrpSpPr>
          <p:cNvPr id="54" name="组合 53">
            <a:extLst>
              <a:ext uri="{FF2B5EF4-FFF2-40B4-BE49-F238E27FC236}">
                <a16:creationId xmlns:a16="http://schemas.microsoft.com/office/drawing/2014/main" id="{57382613-C412-4BCB-9B25-BF35E3258532}"/>
              </a:ext>
            </a:extLst>
          </p:cNvPr>
          <p:cNvGrpSpPr/>
          <p:nvPr/>
        </p:nvGrpSpPr>
        <p:grpSpPr>
          <a:xfrm>
            <a:off x="8953195" y="3754400"/>
            <a:ext cx="3002925" cy="2935236"/>
            <a:chOff x="8854042" y="2784911"/>
            <a:chExt cx="3002925" cy="2935236"/>
          </a:xfrm>
        </p:grpSpPr>
        <p:grpSp>
          <p:nvGrpSpPr>
            <p:cNvPr id="55" name="组合 54">
              <a:extLst>
                <a:ext uri="{FF2B5EF4-FFF2-40B4-BE49-F238E27FC236}">
                  <a16:creationId xmlns:a16="http://schemas.microsoft.com/office/drawing/2014/main" id="{6DAEA3D0-768A-470D-AFC3-E47EE7A1F609}"/>
                </a:ext>
              </a:extLst>
            </p:cNvPr>
            <p:cNvGrpSpPr/>
            <p:nvPr/>
          </p:nvGrpSpPr>
          <p:grpSpPr>
            <a:xfrm>
              <a:off x="8854042" y="2784911"/>
              <a:ext cx="3002925" cy="2935236"/>
              <a:chOff x="5765800" y="2336800"/>
              <a:chExt cx="5930900" cy="4301111"/>
            </a:xfrm>
          </p:grpSpPr>
          <p:sp>
            <p:nvSpPr>
              <p:cNvPr id="67" name="椭圆 66">
                <a:extLst>
                  <a:ext uri="{FF2B5EF4-FFF2-40B4-BE49-F238E27FC236}">
                    <a16:creationId xmlns:a16="http://schemas.microsoft.com/office/drawing/2014/main" id="{B150B5A3-31D4-46F5-AD32-21FD7A1803AD}"/>
                  </a:ext>
                </a:extLst>
              </p:cNvPr>
              <p:cNvSpPr/>
              <p:nvPr/>
            </p:nvSpPr>
            <p:spPr>
              <a:xfrm>
                <a:off x="5765800" y="2336800"/>
                <a:ext cx="5930900" cy="4301111"/>
              </a:xfrm>
              <a:prstGeom prst="ellipse">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笑脸 67">
                <a:extLst>
                  <a:ext uri="{FF2B5EF4-FFF2-40B4-BE49-F238E27FC236}">
                    <a16:creationId xmlns:a16="http://schemas.microsoft.com/office/drawing/2014/main" id="{E9568C3A-DFEE-47AE-96A0-6E80260B2ABC}"/>
                  </a:ext>
                </a:extLst>
              </p:cNvPr>
              <p:cNvSpPr/>
              <p:nvPr/>
            </p:nvSpPr>
            <p:spPr>
              <a:xfrm>
                <a:off x="8263910" y="4133850"/>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笑脸 68">
                <a:extLst>
                  <a:ext uri="{FF2B5EF4-FFF2-40B4-BE49-F238E27FC236}">
                    <a16:creationId xmlns:a16="http://schemas.microsoft.com/office/drawing/2014/main" id="{EE83C762-70DD-4A2D-A639-6536523AA58A}"/>
                  </a:ext>
                </a:extLst>
              </p:cNvPr>
              <p:cNvSpPr/>
              <p:nvPr/>
            </p:nvSpPr>
            <p:spPr>
              <a:xfrm>
                <a:off x="7336810" y="4643326"/>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笑脸 69">
                <a:extLst>
                  <a:ext uri="{FF2B5EF4-FFF2-40B4-BE49-F238E27FC236}">
                    <a16:creationId xmlns:a16="http://schemas.microsoft.com/office/drawing/2014/main" id="{519D0B5A-B758-46BA-B014-CFC33D420A9E}"/>
                  </a:ext>
                </a:extLst>
              </p:cNvPr>
              <p:cNvSpPr/>
              <p:nvPr/>
            </p:nvSpPr>
            <p:spPr>
              <a:xfrm>
                <a:off x="9140210" y="4286250"/>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笑脸 70">
                <a:extLst>
                  <a:ext uri="{FF2B5EF4-FFF2-40B4-BE49-F238E27FC236}">
                    <a16:creationId xmlns:a16="http://schemas.microsoft.com/office/drawing/2014/main" id="{7509C8FA-C71A-4ED9-AEF7-4AB9ABFE83D7}"/>
                  </a:ext>
                </a:extLst>
              </p:cNvPr>
              <p:cNvSpPr/>
              <p:nvPr/>
            </p:nvSpPr>
            <p:spPr>
              <a:xfrm>
                <a:off x="8409960" y="5128363"/>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爆炸形 1 11">
                <a:extLst>
                  <a:ext uri="{FF2B5EF4-FFF2-40B4-BE49-F238E27FC236}">
                    <a16:creationId xmlns:a16="http://schemas.microsoft.com/office/drawing/2014/main" id="{3EDF6A59-AA7B-4E8D-8496-62C87C44F628}"/>
                  </a:ext>
                </a:extLst>
              </p:cNvPr>
              <p:cNvSpPr/>
              <p:nvPr/>
            </p:nvSpPr>
            <p:spPr>
              <a:xfrm>
                <a:off x="7512686" y="2799839"/>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爆炸形 1 12">
                <a:extLst>
                  <a:ext uri="{FF2B5EF4-FFF2-40B4-BE49-F238E27FC236}">
                    <a16:creationId xmlns:a16="http://schemas.microsoft.com/office/drawing/2014/main" id="{A6D92877-C0DA-426F-809A-A345A1D9879A}"/>
                  </a:ext>
                </a:extLst>
              </p:cNvPr>
              <p:cNvSpPr/>
              <p:nvPr/>
            </p:nvSpPr>
            <p:spPr>
              <a:xfrm>
                <a:off x="6081555" y="42862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爆炸形 1 13">
                <a:extLst>
                  <a:ext uri="{FF2B5EF4-FFF2-40B4-BE49-F238E27FC236}">
                    <a16:creationId xmlns:a16="http://schemas.microsoft.com/office/drawing/2014/main" id="{FA964816-29F0-4D07-B978-54B8818ABCE3}"/>
                  </a:ext>
                </a:extLst>
              </p:cNvPr>
              <p:cNvSpPr/>
              <p:nvPr/>
            </p:nvSpPr>
            <p:spPr>
              <a:xfrm>
                <a:off x="10093961" y="30797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爆炸形 1 14">
                <a:extLst>
                  <a:ext uri="{FF2B5EF4-FFF2-40B4-BE49-F238E27FC236}">
                    <a16:creationId xmlns:a16="http://schemas.microsoft.com/office/drawing/2014/main" id="{DE395767-4116-4C19-BFD2-8E99B3EB981A}"/>
                  </a:ext>
                </a:extLst>
              </p:cNvPr>
              <p:cNvSpPr/>
              <p:nvPr/>
            </p:nvSpPr>
            <p:spPr>
              <a:xfrm>
                <a:off x="9176386" y="286620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爆炸形 1 15">
                <a:extLst>
                  <a:ext uri="{FF2B5EF4-FFF2-40B4-BE49-F238E27FC236}">
                    <a16:creationId xmlns:a16="http://schemas.microsoft.com/office/drawing/2014/main" id="{7A556BFF-A995-4297-BFD2-208F5F5AD43C}"/>
                  </a:ext>
                </a:extLst>
              </p:cNvPr>
              <p:cNvSpPr/>
              <p:nvPr/>
            </p:nvSpPr>
            <p:spPr>
              <a:xfrm>
                <a:off x="7538086" y="530860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爆炸形 1 16">
                <a:extLst>
                  <a:ext uri="{FF2B5EF4-FFF2-40B4-BE49-F238E27FC236}">
                    <a16:creationId xmlns:a16="http://schemas.microsoft.com/office/drawing/2014/main" id="{ED9405C7-4E08-4D18-9BAF-D54F730084BE}"/>
                  </a:ext>
                </a:extLst>
              </p:cNvPr>
              <p:cNvSpPr/>
              <p:nvPr/>
            </p:nvSpPr>
            <p:spPr>
              <a:xfrm>
                <a:off x="8632701" y="4273550"/>
                <a:ext cx="289085" cy="43500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爆炸形 1 17">
                <a:extLst>
                  <a:ext uri="{FF2B5EF4-FFF2-40B4-BE49-F238E27FC236}">
                    <a16:creationId xmlns:a16="http://schemas.microsoft.com/office/drawing/2014/main" id="{A4CB0A5C-D967-4DC5-BEB8-68C3C7E07CD1}"/>
                  </a:ext>
                </a:extLst>
              </p:cNvPr>
              <p:cNvSpPr/>
              <p:nvPr/>
            </p:nvSpPr>
            <p:spPr>
              <a:xfrm>
                <a:off x="7322980" y="365360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爆炸形 1 18">
                <a:extLst>
                  <a:ext uri="{FF2B5EF4-FFF2-40B4-BE49-F238E27FC236}">
                    <a16:creationId xmlns:a16="http://schemas.microsoft.com/office/drawing/2014/main" id="{293C3693-016D-4F71-B445-373A3B732D93}"/>
                  </a:ext>
                </a:extLst>
              </p:cNvPr>
              <p:cNvSpPr/>
              <p:nvPr/>
            </p:nvSpPr>
            <p:spPr>
              <a:xfrm>
                <a:off x="6742749" y="375756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爆炸形 1 19">
                <a:extLst>
                  <a:ext uri="{FF2B5EF4-FFF2-40B4-BE49-F238E27FC236}">
                    <a16:creationId xmlns:a16="http://schemas.microsoft.com/office/drawing/2014/main" id="{01564A54-8FFB-4C08-80F4-35583E4D6393}"/>
                  </a:ext>
                </a:extLst>
              </p:cNvPr>
              <p:cNvSpPr/>
              <p:nvPr/>
            </p:nvSpPr>
            <p:spPr>
              <a:xfrm>
                <a:off x="10627361" y="3598566"/>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爆炸形 1 20">
                <a:extLst>
                  <a:ext uri="{FF2B5EF4-FFF2-40B4-BE49-F238E27FC236}">
                    <a16:creationId xmlns:a16="http://schemas.microsoft.com/office/drawing/2014/main" id="{936797B1-1F0E-4B60-B93C-30E90F83217C}"/>
                  </a:ext>
                </a:extLst>
              </p:cNvPr>
              <p:cNvSpPr/>
              <p:nvPr/>
            </p:nvSpPr>
            <p:spPr>
              <a:xfrm>
                <a:off x="8311451" y="2684955"/>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爆炸形 1 21">
                <a:extLst>
                  <a:ext uri="{FF2B5EF4-FFF2-40B4-BE49-F238E27FC236}">
                    <a16:creationId xmlns:a16="http://schemas.microsoft.com/office/drawing/2014/main" id="{9CB5DA83-C322-4667-8616-2F6963FDA272}"/>
                  </a:ext>
                </a:extLst>
              </p:cNvPr>
              <p:cNvSpPr/>
              <p:nvPr/>
            </p:nvSpPr>
            <p:spPr>
              <a:xfrm>
                <a:off x="7817486" y="329136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爆炸形 1 22">
                <a:extLst>
                  <a:ext uri="{FF2B5EF4-FFF2-40B4-BE49-F238E27FC236}">
                    <a16:creationId xmlns:a16="http://schemas.microsoft.com/office/drawing/2014/main" id="{04D453F4-BACA-48F3-9435-8563850A956A}"/>
                  </a:ext>
                </a:extLst>
              </p:cNvPr>
              <p:cNvSpPr/>
              <p:nvPr/>
            </p:nvSpPr>
            <p:spPr>
              <a:xfrm>
                <a:off x="7082474" y="42481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爆炸形 1 23">
                <a:extLst>
                  <a:ext uri="{FF2B5EF4-FFF2-40B4-BE49-F238E27FC236}">
                    <a16:creationId xmlns:a16="http://schemas.microsoft.com/office/drawing/2014/main" id="{BCE53DBE-D8F9-4B44-8C3B-FB3E274C3EB2}"/>
                  </a:ext>
                </a:extLst>
              </p:cNvPr>
              <p:cNvSpPr/>
              <p:nvPr/>
            </p:nvSpPr>
            <p:spPr>
              <a:xfrm>
                <a:off x="11225848" y="46164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爆炸形 1 24">
                <a:extLst>
                  <a:ext uri="{FF2B5EF4-FFF2-40B4-BE49-F238E27FC236}">
                    <a16:creationId xmlns:a16="http://schemas.microsoft.com/office/drawing/2014/main" id="{46AC2FBC-353F-4A3F-BD0B-FA71C946A032}"/>
                  </a:ext>
                </a:extLst>
              </p:cNvPr>
              <p:cNvSpPr/>
              <p:nvPr/>
            </p:nvSpPr>
            <p:spPr>
              <a:xfrm>
                <a:off x="8274686" y="327899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爆炸形 1 25">
                <a:extLst>
                  <a:ext uri="{FF2B5EF4-FFF2-40B4-BE49-F238E27FC236}">
                    <a16:creationId xmlns:a16="http://schemas.microsoft.com/office/drawing/2014/main" id="{5D9272F0-4738-4B7E-9603-CE29B525154F}"/>
                  </a:ext>
                </a:extLst>
              </p:cNvPr>
              <p:cNvSpPr/>
              <p:nvPr/>
            </p:nvSpPr>
            <p:spPr>
              <a:xfrm>
                <a:off x="7968299" y="3877922"/>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爆炸形 1 26">
                <a:extLst>
                  <a:ext uri="{FF2B5EF4-FFF2-40B4-BE49-F238E27FC236}">
                    <a16:creationId xmlns:a16="http://schemas.microsoft.com/office/drawing/2014/main" id="{0E64F3C3-6C9B-4FB2-A8E6-306118445F10}"/>
                  </a:ext>
                </a:extLst>
              </p:cNvPr>
              <p:cNvSpPr/>
              <p:nvPr/>
            </p:nvSpPr>
            <p:spPr>
              <a:xfrm>
                <a:off x="6536373" y="4337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爆炸形 1 27">
                <a:extLst>
                  <a:ext uri="{FF2B5EF4-FFF2-40B4-BE49-F238E27FC236}">
                    <a16:creationId xmlns:a16="http://schemas.microsoft.com/office/drawing/2014/main" id="{4A7F3065-3B18-4689-9BB9-C040FAD4C1C1}"/>
                  </a:ext>
                </a:extLst>
              </p:cNvPr>
              <p:cNvSpPr/>
              <p:nvPr/>
            </p:nvSpPr>
            <p:spPr>
              <a:xfrm>
                <a:off x="10068561" y="38925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爆炸形 1 28">
                <a:extLst>
                  <a:ext uri="{FF2B5EF4-FFF2-40B4-BE49-F238E27FC236}">
                    <a16:creationId xmlns:a16="http://schemas.microsoft.com/office/drawing/2014/main" id="{4CD89F99-9B1C-49FE-8460-AEF395B7C323}"/>
                  </a:ext>
                </a:extLst>
              </p:cNvPr>
              <p:cNvSpPr/>
              <p:nvPr/>
            </p:nvSpPr>
            <p:spPr>
              <a:xfrm>
                <a:off x="9049386" y="330953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爆炸形 1 29">
                <a:extLst>
                  <a:ext uri="{FF2B5EF4-FFF2-40B4-BE49-F238E27FC236}">
                    <a16:creationId xmlns:a16="http://schemas.microsoft.com/office/drawing/2014/main" id="{9AB55629-1381-4437-B928-D7A587DF2A34}"/>
                  </a:ext>
                </a:extLst>
              </p:cNvPr>
              <p:cNvSpPr/>
              <p:nvPr/>
            </p:nvSpPr>
            <p:spPr>
              <a:xfrm>
                <a:off x="8427086" y="604261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爆炸形 1 30">
                <a:extLst>
                  <a:ext uri="{FF2B5EF4-FFF2-40B4-BE49-F238E27FC236}">
                    <a16:creationId xmlns:a16="http://schemas.microsoft.com/office/drawing/2014/main" id="{B4211FCA-B08F-4199-AC9E-E35182E5A866}"/>
                  </a:ext>
                </a:extLst>
              </p:cNvPr>
              <p:cNvSpPr/>
              <p:nvPr/>
            </p:nvSpPr>
            <p:spPr>
              <a:xfrm>
                <a:off x="6256975" y="483574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爆炸形 1 31">
                <a:extLst>
                  <a:ext uri="{FF2B5EF4-FFF2-40B4-BE49-F238E27FC236}">
                    <a16:creationId xmlns:a16="http://schemas.microsoft.com/office/drawing/2014/main" id="{F097FC32-EFE0-4171-8346-43B65DB3AAB2}"/>
                  </a:ext>
                </a:extLst>
              </p:cNvPr>
              <p:cNvSpPr/>
              <p:nvPr/>
            </p:nvSpPr>
            <p:spPr>
              <a:xfrm>
                <a:off x="10490835" y="41465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爆炸形 1 32">
                <a:extLst>
                  <a:ext uri="{FF2B5EF4-FFF2-40B4-BE49-F238E27FC236}">
                    <a16:creationId xmlns:a16="http://schemas.microsoft.com/office/drawing/2014/main" id="{48FAF585-2310-4D10-91E0-571A0AF89A17}"/>
                  </a:ext>
                </a:extLst>
              </p:cNvPr>
              <p:cNvSpPr/>
              <p:nvPr/>
            </p:nvSpPr>
            <p:spPr>
              <a:xfrm>
                <a:off x="8579486" y="374885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爆炸形 1 33">
                <a:extLst>
                  <a:ext uri="{FF2B5EF4-FFF2-40B4-BE49-F238E27FC236}">
                    <a16:creationId xmlns:a16="http://schemas.microsoft.com/office/drawing/2014/main" id="{8A567758-12AE-4B7A-ACA4-036748DF4B3D}"/>
                  </a:ext>
                </a:extLst>
              </p:cNvPr>
              <p:cNvSpPr/>
              <p:nvPr/>
            </p:nvSpPr>
            <p:spPr>
              <a:xfrm>
                <a:off x="9250999" y="5846132"/>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爆炸形 1 34">
                <a:extLst>
                  <a:ext uri="{FF2B5EF4-FFF2-40B4-BE49-F238E27FC236}">
                    <a16:creationId xmlns:a16="http://schemas.microsoft.com/office/drawing/2014/main" id="{4D0B8119-2F84-4FDF-98A2-724E25B2E329}"/>
                  </a:ext>
                </a:extLst>
              </p:cNvPr>
              <p:cNvSpPr/>
              <p:nvPr/>
            </p:nvSpPr>
            <p:spPr>
              <a:xfrm>
                <a:off x="7910354" y="4768257"/>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爆炸形 1 35">
                <a:extLst>
                  <a:ext uri="{FF2B5EF4-FFF2-40B4-BE49-F238E27FC236}">
                    <a16:creationId xmlns:a16="http://schemas.microsoft.com/office/drawing/2014/main" id="{BE9D89ED-BA6D-4500-92D2-DF85E885D1C7}"/>
                  </a:ext>
                </a:extLst>
              </p:cNvPr>
              <p:cNvSpPr/>
              <p:nvPr/>
            </p:nvSpPr>
            <p:spPr>
              <a:xfrm>
                <a:off x="10742994" y="4643326"/>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爆炸形 1 36">
                <a:extLst>
                  <a:ext uri="{FF2B5EF4-FFF2-40B4-BE49-F238E27FC236}">
                    <a16:creationId xmlns:a16="http://schemas.microsoft.com/office/drawing/2014/main" id="{D5038330-DF6C-4CA6-8F0F-603C4C9B5023}"/>
                  </a:ext>
                </a:extLst>
              </p:cNvPr>
              <p:cNvSpPr/>
              <p:nvPr/>
            </p:nvSpPr>
            <p:spPr>
              <a:xfrm>
                <a:off x="9250999" y="3821855"/>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爆炸形 1 37">
                <a:extLst>
                  <a:ext uri="{FF2B5EF4-FFF2-40B4-BE49-F238E27FC236}">
                    <a16:creationId xmlns:a16="http://schemas.microsoft.com/office/drawing/2014/main" id="{32A6E1AB-8F39-430F-B9CD-89C1B8141FAE}"/>
                  </a:ext>
                </a:extLst>
              </p:cNvPr>
              <p:cNvSpPr/>
              <p:nvPr/>
            </p:nvSpPr>
            <p:spPr>
              <a:xfrm>
                <a:off x="6869749" y="5684726"/>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爆炸形 1 38">
                <a:extLst>
                  <a:ext uri="{FF2B5EF4-FFF2-40B4-BE49-F238E27FC236}">
                    <a16:creationId xmlns:a16="http://schemas.microsoft.com/office/drawing/2014/main" id="{555F85FD-6FC9-4E1E-A4A2-162412B025F3}"/>
                  </a:ext>
                </a:extLst>
              </p:cNvPr>
              <p:cNvSpPr/>
              <p:nvPr/>
            </p:nvSpPr>
            <p:spPr>
              <a:xfrm>
                <a:off x="6676074" y="50228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爆炸形 1 39">
                <a:extLst>
                  <a:ext uri="{FF2B5EF4-FFF2-40B4-BE49-F238E27FC236}">
                    <a16:creationId xmlns:a16="http://schemas.microsoft.com/office/drawing/2014/main" id="{AD3619F0-A524-44E8-8E58-16B3CFAB4949}"/>
                  </a:ext>
                </a:extLst>
              </p:cNvPr>
              <p:cNvSpPr/>
              <p:nvPr/>
            </p:nvSpPr>
            <p:spPr>
              <a:xfrm>
                <a:off x="9509761" y="45148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爆炸形 1 40">
                <a:extLst>
                  <a:ext uri="{FF2B5EF4-FFF2-40B4-BE49-F238E27FC236}">
                    <a16:creationId xmlns:a16="http://schemas.microsoft.com/office/drawing/2014/main" id="{301789E9-64A2-49F3-91F7-852C8F0E21E5}"/>
                  </a:ext>
                </a:extLst>
              </p:cNvPr>
              <p:cNvSpPr/>
              <p:nvPr/>
            </p:nvSpPr>
            <p:spPr>
              <a:xfrm>
                <a:off x="7626986" y="42294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爆炸形 1 41">
                <a:extLst>
                  <a:ext uri="{FF2B5EF4-FFF2-40B4-BE49-F238E27FC236}">
                    <a16:creationId xmlns:a16="http://schemas.microsoft.com/office/drawing/2014/main" id="{5DBA9215-AF3A-471B-8D84-A4554D18E610}"/>
                  </a:ext>
                </a:extLst>
              </p:cNvPr>
              <p:cNvSpPr/>
              <p:nvPr/>
            </p:nvSpPr>
            <p:spPr>
              <a:xfrm>
                <a:off x="8579486" y="55816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爆炸形 1 42">
                <a:extLst>
                  <a:ext uri="{FF2B5EF4-FFF2-40B4-BE49-F238E27FC236}">
                    <a16:creationId xmlns:a16="http://schemas.microsoft.com/office/drawing/2014/main" id="{973CD1FE-041D-4B09-AEA6-3274E97C2A01}"/>
                  </a:ext>
                </a:extLst>
              </p:cNvPr>
              <p:cNvSpPr/>
              <p:nvPr/>
            </p:nvSpPr>
            <p:spPr>
              <a:xfrm>
                <a:off x="7844474" y="5861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爆炸形 1 43">
                <a:extLst>
                  <a:ext uri="{FF2B5EF4-FFF2-40B4-BE49-F238E27FC236}">
                    <a16:creationId xmlns:a16="http://schemas.microsoft.com/office/drawing/2014/main" id="{1BBC8E59-61B9-4791-9876-48E9E8D83E71}"/>
                  </a:ext>
                </a:extLst>
              </p:cNvPr>
              <p:cNvSpPr/>
              <p:nvPr/>
            </p:nvSpPr>
            <p:spPr>
              <a:xfrm>
                <a:off x="10678161" y="5353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爆炸形 1 44">
                <a:extLst>
                  <a:ext uri="{FF2B5EF4-FFF2-40B4-BE49-F238E27FC236}">
                    <a16:creationId xmlns:a16="http://schemas.microsoft.com/office/drawing/2014/main" id="{82587500-6D21-49FD-B3F9-BC1D68620BF9}"/>
                  </a:ext>
                </a:extLst>
              </p:cNvPr>
              <p:cNvSpPr/>
              <p:nvPr/>
            </p:nvSpPr>
            <p:spPr>
              <a:xfrm>
                <a:off x="9036686" y="505695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爆炸形 1 45">
                <a:extLst>
                  <a:ext uri="{FF2B5EF4-FFF2-40B4-BE49-F238E27FC236}">
                    <a16:creationId xmlns:a16="http://schemas.microsoft.com/office/drawing/2014/main" id="{6ECB8C9F-67BF-4C64-98D0-17258824FB04}"/>
                  </a:ext>
                </a:extLst>
              </p:cNvPr>
              <p:cNvSpPr/>
              <p:nvPr/>
            </p:nvSpPr>
            <p:spPr>
              <a:xfrm>
                <a:off x="8107998" y="53651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爆炸形 1 46">
                <a:extLst>
                  <a:ext uri="{FF2B5EF4-FFF2-40B4-BE49-F238E27FC236}">
                    <a16:creationId xmlns:a16="http://schemas.microsoft.com/office/drawing/2014/main" id="{2892CAEF-3160-45CD-BCCC-F8C22FD80E79}"/>
                  </a:ext>
                </a:extLst>
              </p:cNvPr>
              <p:cNvSpPr/>
              <p:nvPr/>
            </p:nvSpPr>
            <p:spPr>
              <a:xfrm>
                <a:off x="7372986" y="56445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爆炸形 1 47">
                <a:extLst>
                  <a:ext uri="{FF2B5EF4-FFF2-40B4-BE49-F238E27FC236}">
                    <a16:creationId xmlns:a16="http://schemas.microsoft.com/office/drawing/2014/main" id="{9E2DCDDD-046D-4E68-B774-E778F6CACEB8}"/>
                  </a:ext>
                </a:extLst>
              </p:cNvPr>
              <p:cNvSpPr/>
              <p:nvPr/>
            </p:nvSpPr>
            <p:spPr>
              <a:xfrm>
                <a:off x="9785986" y="524266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爆炸形 1 48">
                <a:extLst>
                  <a:ext uri="{FF2B5EF4-FFF2-40B4-BE49-F238E27FC236}">
                    <a16:creationId xmlns:a16="http://schemas.microsoft.com/office/drawing/2014/main" id="{B99B502D-4B69-4E3B-89E7-A7A72CEBB1C0}"/>
                  </a:ext>
                </a:extLst>
              </p:cNvPr>
              <p:cNvSpPr/>
              <p:nvPr/>
            </p:nvSpPr>
            <p:spPr>
              <a:xfrm>
                <a:off x="8565198" y="484047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6" name="爆炸形 1 58">
              <a:extLst>
                <a:ext uri="{FF2B5EF4-FFF2-40B4-BE49-F238E27FC236}">
                  <a16:creationId xmlns:a16="http://schemas.microsoft.com/office/drawing/2014/main" id="{5360529F-97AE-48BB-B790-33BD958842DF}"/>
                </a:ext>
              </a:extLst>
            </p:cNvPr>
            <p:cNvSpPr/>
            <p:nvPr/>
          </p:nvSpPr>
          <p:spPr>
            <a:xfrm>
              <a:off x="11039274" y="509601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爆炸形 1 59">
              <a:extLst>
                <a:ext uri="{FF2B5EF4-FFF2-40B4-BE49-F238E27FC236}">
                  <a16:creationId xmlns:a16="http://schemas.microsoft.com/office/drawing/2014/main" id="{0809D6DF-66C1-42D0-B3AD-2D67DF34B84D}"/>
                </a:ext>
              </a:extLst>
            </p:cNvPr>
            <p:cNvSpPr/>
            <p:nvPr/>
          </p:nvSpPr>
          <p:spPr>
            <a:xfrm>
              <a:off x="11164226" y="4382343"/>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爆炸形 1 53">
              <a:extLst>
                <a:ext uri="{FF2B5EF4-FFF2-40B4-BE49-F238E27FC236}">
                  <a16:creationId xmlns:a16="http://schemas.microsoft.com/office/drawing/2014/main" id="{A33A8CAE-BD97-4DFA-A795-E95E84919B04}"/>
                </a:ext>
              </a:extLst>
            </p:cNvPr>
            <p:cNvSpPr/>
            <p:nvPr/>
          </p:nvSpPr>
          <p:spPr>
            <a:xfrm>
              <a:off x="10353901" y="5466297"/>
              <a:ext cx="117096"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爆炸形 1 54">
              <a:extLst>
                <a:ext uri="{FF2B5EF4-FFF2-40B4-BE49-F238E27FC236}">
                  <a16:creationId xmlns:a16="http://schemas.microsoft.com/office/drawing/2014/main" id="{8113C9F3-05D5-43BC-827A-404A1B961974}"/>
                </a:ext>
              </a:extLst>
            </p:cNvPr>
            <p:cNvSpPr/>
            <p:nvPr/>
          </p:nvSpPr>
          <p:spPr>
            <a:xfrm>
              <a:off x="10788098" y="5158265"/>
              <a:ext cx="117096"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爆炸形 1 58">
              <a:extLst>
                <a:ext uri="{FF2B5EF4-FFF2-40B4-BE49-F238E27FC236}">
                  <a16:creationId xmlns:a16="http://schemas.microsoft.com/office/drawing/2014/main" id="{2071AF5B-A6D1-4E0D-AE57-BEB333718689}"/>
                </a:ext>
              </a:extLst>
            </p:cNvPr>
            <p:cNvSpPr/>
            <p:nvPr/>
          </p:nvSpPr>
          <p:spPr>
            <a:xfrm>
              <a:off x="10739982" y="4884852"/>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爆炸形 1 58">
              <a:extLst>
                <a:ext uri="{FF2B5EF4-FFF2-40B4-BE49-F238E27FC236}">
                  <a16:creationId xmlns:a16="http://schemas.microsoft.com/office/drawing/2014/main" id="{6714EA63-A02C-47F0-8263-254350B59158}"/>
                </a:ext>
              </a:extLst>
            </p:cNvPr>
            <p:cNvSpPr/>
            <p:nvPr/>
          </p:nvSpPr>
          <p:spPr>
            <a:xfrm>
              <a:off x="10804993" y="3032371"/>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爆炸形 1 58">
              <a:extLst>
                <a:ext uri="{FF2B5EF4-FFF2-40B4-BE49-F238E27FC236}">
                  <a16:creationId xmlns:a16="http://schemas.microsoft.com/office/drawing/2014/main" id="{EB3525D6-A9C2-4BCE-85D1-C6D581CE173F}"/>
                </a:ext>
              </a:extLst>
            </p:cNvPr>
            <p:cNvSpPr/>
            <p:nvPr/>
          </p:nvSpPr>
          <p:spPr>
            <a:xfrm>
              <a:off x="10806371" y="343059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爆炸形 1 58">
              <a:extLst>
                <a:ext uri="{FF2B5EF4-FFF2-40B4-BE49-F238E27FC236}">
                  <a16:creationId xmlns:a16="http://schemas.microsoft.com/office/drawing/2014/main" id="{EE219E5D-406C-47ED-A465-D6C7AFFA450A}"/>
                </a:ext>
              </a:extLst>
            </p:cNvPr>
            <p:cNvSpPr/>
            <p:nvPr/>
          </p:nvSpPr>
          <p:spPr>
            <a:xfrm>
              <a:off x="9142208" y="350781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p14="http://schemas.microsoft.com/office/powerpoint/2010/main">
          <mc:Choice Requires="p14">
            <p:contentPart p14:bwMode="auto" r:id="rId3">
              <p14:nvContentPartPr>
                <p14:cNvPr id="64" name="墨迹 63">
                  <a:extLst>
                    <a:ext uri="{FF2B5EF4-FFF2-40B4-BE49-F238E27FC236}">
                      <a16:creationId xmlns:a16="http://schemas.microsoft.com/office/drawing/2014/main" id="{0BC1608A-4D54-4623-B5DC-5C3A6538E391}"/>
                    </a:ext>
                  </a:extLst>
                </p14:cNvPr>
                <p14:cNvContentPartPr/>
                <p14:nvPr/>
              </p14:nvContentPartPr>
              <p14:xfrm>
                <a:off x="10100360" y="3514381"/>
                <a:ext cx="11160" cy="3240"/>
              </p14:xfrm>
            </p:contentPart>
          </mc:Choice>
          <mc:Fallback xmlns="">
            <p:pic>
              <p:nvPicPr>
                <p:cNvPr id="64" name="墨迹 63">
                  <a:extLst>
                    <a:ext uri="{FF2B5EF4-FFF2-40B4-BE49-F238E27FC236}">
                      <a16:creationId xmlns:a16="http://schemas.microsoft.com/office/drawing/2014/main" id="{0BC1608A-4D54-4623-B5DC-5C3A6538E391}"/>
                    </a:ext>
                  </a:extLst>
                </p:cNvPr>
                <p:cNvPicPr/>
                <p:nvPr/>
              </p:nvPicPr>
              <p:blipFill>
                <a:blip r:embed="rId4"/>
                <a:stretch>
                  <a:fillRect/>
                </a:stretch>
              </p:blipFill>
              <p:spPr>
                <a:xfrm>
                  <a:off x="10096040" y="3510061"/>
                  <a:ext cx="1980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5" name="墨迹 64">
                  <a:extLst>
                    <a:ext uri="{FF2B5EF4-FFF2-40B4-BE49-F238E27FC236}">
                      <a16:creationId xmlns:a16="http://schemas.microsoft.com/office/drawing/2014/main" id="{48C8313C-237C-4C85-AF61-4B08FF3567EC}"/>
                    </a:ext>
                  </a:extLst>
                </p14:cNvPr>
                <p14:cNvContentPartPr/>
                <p14:nvPr/>
              </p14:nvContentPartPr>
              <p14:xfrm>
                <a:off x="9297920" y="4351021"/>
                <a:ext cx="360" cy="360"/>
              </p14:xfrm>
            </p:contentPart>
          </mc:Choice>
          <mc:Fallback xmlns="">
            <p:pic>
              <p:nvPicPr>
                <p:cNvPr id="65" name="墨迹 64">
                  <a:extLst>
                    <a:ext uri="{FF2B5EF4-FFF2-40B4-BE49-F238E27FC236}">
                      <a16:creationId xmlns:a16="http://schemas.microsoft.com/office/drawing/2014/main" id="{48C8313C-237C-4C85-AF61-4B08FF3567EC}"/>
                    </a:ext>
                  </a:extLst>
                </p:cNvPr>
                <p:cNvPicPr/>
                <p:nvPr/>
              </p:nvPicPr>
              <p:blipFill>
                <a:blip r:embed="rId6"/>
                <a:stretch>
                  <a:fillRect/>
                </a:stretch>
              </p:blipFill>
              <p:spPr>
                <a:xfrm>
                  <a:off x="9293600" y="434670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6" name="墨迹 65">
                  <a:extLst>
                    <a:ext uri="{FF2B5EF4-FFF2-40B4-BE49-F238E27FC236}">
                      <a16:creationId xmlns:a16="http://schemas.microsoft.com/office/drawing/2014/main" id="{B1B0E341-EC8F-4D7F-AF19-968E8B257FF2}"/>
                    </a:ext>
                  </a:extLst>
                </p14:cNvPr>
                <p14:cNvContentPartPr/>
                <p14:nvPr/>
              </p14:nvContentPartPr>
              <p14:xfrm>
                <a:off x="10674920" y="4968061"/>
                <a:ext cx="360" cy="360"/>
              </p14:xfrm>
            </p:contentPart>
          </mc:Choice>
          <mc:Fallback xmlns="">
            <p:pic>
              <p:nvPicPr>
                <p:cNvPr id="66" name="墨迹 65">
                  <a:extLst>
                    <a:ext uri="{FF2B5EF4-FFF2-40B4-BE49-F238E27FC236}">
                      <a16:creationId xmlns:a16="http://schemas.microsoft.com/office/drawing/2014/main" id="{B1B0E341-EC8F-4D7F-AF19-968E8B257FF2}"/>
                    </a:ext>
                  </a:extLst>
                </p:cNvPr>
                <p:cNvPicPr/>
                <p:nvPr/>
              </p:nvPicPr>
              <p:blipFill>
                <a:blip r:embed="rId6"/>
                <a:stretch>
                  <a:fillRect/>
                </a:stretch>
              </p:blipFill>
              <p:spPr>
                <a:xfrm>
                  <a:off x="10670600" y="4963741"/>
                  <a:ext cx="9000" cy="9000"/>
                </a:xfrm>
                <a:prstGeom prst="rect">
                  <a:avLst/>
                </a:prstGeom>
              </p:spPr>
            </p:pic>
          </mc:Fallback>
        </mc:AlternateContent>
      </p:grpSp>
    </p:spTree>
    <p:extLst>
      <p:ext uri="{BB962C8B-B14F-4D97-AF65-F5344CB8AC3E}">
        <p14:creationId xmlns:p14="http://schemas.microsoft.com/office/powerpoint/2010/main" val="19340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75B65-71D9-CB40-BE5F-5CF1B3A54FF9}"/>
              </a:ext>
            </a:extLst>
          </p:cNvPr>
          <p:cNvSpPr>
            <a:spLocks noGrp="1"/>
          </p:cNvSpPr>
          <p:nvPr>
            <p:ph type="title"/>
          </p:nvPr>
        </p:nvSpPr>
        <p:spPr/>
        <p:txBody>
          <a:bodyPr/>
          <a:lstStyle/>
          <a:p>
            <a:r>
              <a:rPr kumimoji="1" lang="zh-CN" altLang="en-US" dirty="0"/>
              <a:t>去噪</a:t>
            </a:r>
            <a:r>
              <a:rPr kumimoji="1" lang="en-US" altLang="zh-CN" dirty="0"/>
              <a:t>——</a:t>
            </a:r>
            <a:r>
              <a:rPr kumimoji="1" lang="zh-CN" altLang="en-US" dirty="0"/>
              <a:t>筛除部分错误对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FF1FE2-AB63-0540-A9B1-CD6D3ECEB31C}"/>
                  </a:ext>
                </a:extLst>
              </p:cNvPr>
              <p:cNvSpPr>
                <a:spLocks noGrp="1"/>
              </p:cNvSpPr>
              <p:nvPr>
                <p:ph idx="1"/>
              </p:nvPr>
            </p:nvSpPr>
            <p:spPr>
              <a:xfrm>
                <a:off x="914400" y="1196752"/>
                <a:ext cx="7788925" cy="4975448"/>
              </a:xfrm>
            </p:spPr>
            <p:txBody>
              <a:bodyPr>
                <a:normAutofit/>
              </a:bodyPr>
              <a:lstStyle/>
              <a:p>
                <a:r>
                  <a:rPr kumimoji="1" lang="zh-CN" altLang="en-US" dirty="0"/>
                  <a:t>若</a:t>
                </a:r>
                <a:r>
                  <a:rPr kumimoji="1" lang="en-US" altLang="zh-CN" dirty="0"/>
                  <a:t>4</a:t>
                </a:r>
                <a:r>
                  <a:rPr kumimoji="1" lang="zh-CN" altLang="en-US" dirty="0"/>
                  <a:t>轮加密后的中间状态为（</a:t>
                </a:r>
                <a:r>
                  <a:rPr kumimoji="1" lang="en-US" altLang="zh-CN" dirty="0"/>
                  <a:t>0,0,2,0</a:t>
                </a:r>
                <a:r>
                  <a:rPr kumimoji="1" lang="zh-CN" altLang="en-US" dirty="0"/>
                  <a:t>），密文对应有何特点？</a:t>
                </a:r>
                <a:endParaRPr kumimoji="1" lang="en-US" altLang="zh-CN" dirty="0"/>
              </a:p>
              <a:p>
                <a:r>
                  <a:rPr kumimoji="1" lang="en-US" altLang="zh-CN" dirty="0"/>
                  <a:t>0</a:t>
                </a:r>
                <a:r>
                  <a:rPr kumimoji="1" lang="zh-CN" altLang="en-US" dirty="0"/>
                  <a:t>差分：有用么？</a:t>
                </a:r>
                <a:endParaRPr kumimoji="1" lang="en-US" altLang="zh-CN" dirty="0"/>
              </a:p>
              <a:p>
                <a:r>
                  <a:rPr kumimoji="1" lang="zh-CN" altLang="en-US" dirty="0"/>
                  <a:t>若</a:t>
                </a:r>
                <a:r>
                  <a:rPr kumimoji="1" lang="en-US" altLang="zh-CN" dirty="0"/>
                  <a:t>S</a:t>
                </a:r>
                <a:r>
                  <a:rPr kumimoji="1" lang="zh-CN" altLang="en-US" dirty="0"/>
                  <a:t>盒是一个置换，则</a:t>
                </a:r>
                <a14:m>
                  <m:oMath xmlns:m="http://schemas.openxmlformats.org/officeDocument/2006/math">
                    <m:r>
                      <a:rPr kumimoji="1" lang="en-US" altLang="zh-CN" b="0" i="1" smtClean="0">
                        <a:solidFill>
                          <a:schemeClr val="tx1"/>
                        </a:solidFill>
                        <a:latin typeface="Cambria Math" panose="02040503050406030204" pitchFamily="18" charset="0"/>
                      </a:rPr>
                      <m:t>0</m:t>
                    </m:r>
                    <m:groupChr>
                      <m:groupChrPr>
                        <m:chr m:val="→"/>
                        <m:vertJc m:val="bot"/>
                        <m:ctrlPr>
                          <a:rPr kumimoji="1" lang="en-US" altLang="zh-CN" b="0" i="1" smtClean="0">
                            <a:solidFill>
                              <a:schemeClr val="tx1"/>
                            </a:solidFill>
                            <a:latin typeface="Cambria Math" panose="02040503050406030204" pitchFamily="18" charset="0"/>
                          </a:rPr>
                        </m:ctrlPr>
                      </m:groupChrPr>
                      <m:e>
                        <m:r>
                          <m:rPr>
                            <m:brk m:alnAt="2"/>
                          </m:rPr>
                          <a:rPr kumimoji="1" lang="en-US" altLang="zh-CN" b="0" i="1" smtClean="0">
                            <a:solidFill>
                              <a:schemeClr val="tx1"/>
                            </a:solidFill>
                            <a:latin typeface="Cambria Math" panose="02040503050406030204" pitchFamily="18" charset="0"/>
                          </a:rPr>
                          <m:t>𝑆</m:t>
                        </m:r>
                      </m:e>
                    </m:groupChr>
                    <m:r>
                      <a:rPr kumimoji="1" lang="en-US" altLang="zh-CN" b="0" i="1" smtClean="0">
                        <a:solidFill>
                          <a:schemeClr val="tx1"/>
                        </a:solidFill>
                        <a:latin typeface="Cambria Math" panose="02040503050406030204" pitchFamily="18" charset="0"/>
                      </a:rPr>
                      <m:t>0,</m:t>
                    </m:r>
                  </m:oMath>
                </a14:m>
                <a:r>
                  <a:rPr kumimoji="1" lang="en-US" altLang="zh-CN" dirty="0"/>
                  <a:t> </a:t>
                </a:r>
                <a14:m>
                  <m:oMath xmlns:m="http://schemas.openxmlformats.org/officeDocument/2006/math">
                    <m:r>
                      <a:rPr kumimoji="1" lang="en-US" altLang="zh-CN" i="1">
                        <a:latin typeface="Cambria Math" panose="02040503050406030204" pitchFamily="18" charset="0"/>
                      </a:rPr>
                      <m:t>0</m:t>
                    </m:r>
                    <m:groupChr>
                      <m:groupChrPr>
                        <m:chr m:val="→"/>
                        <m:vertJc m:val="bot"/>
                        <m:ctrlPr>
                          <a:rPr kumimoji="1" lang="en-US" altLang="zh-CN" i="1">
                            <a:latin typeface="Cambria Math" panose="02040503050406030204" pitchFamily="18" charset="0"/>
                          </a:rPr>
                        </m:ctrlPr>
                      </m:groupChrPr>
                      <m:e>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𝑆</m:t>
                            </m:r>
                          </m:e>
                          <m:sup>
                            <m:r>
                              <a:rPr kumimoji="1" lang="en-US" altLang="zh-CN" b="0" i="1" smtClean="0">
                                <a:latin typeface="Cambria Math" panose="02040503050406030204" pitchFamily="18" charset="0"/>
                              </a:rPr>
                              <m:t>−1</m:t>
                            </m:r>
                          </m:sup>
                        </m:sSup>
                      </m:e>
                    </m:groupChr>
                    <m:r>
                      <a:rPr kumimoji="1" lang="en-US" altLang="zh-CN" i="1">
                        <a:latin typeface="Cambria Math" panose="02040503050406030204" pitchFamily="18" charset="0"/>
                      </a:rPr>
                      <m:t>0</m:t>
                    </m:r>
                  </m:oMath>
                </a14:m>
                <a:endParaRPr kumimoji="1" lang="en-US" altLang="zh-CN" dirty="0">
                  <a:solidFill>
                    <a:srgbClr val="C00000"/>
                  </a:solidFill>
                </a:endParaRPr>
              </a:p>
              <a:p>
                <a:r>
                  <a:rPr kumimoji="1" lang="zh-CN" altLang="en-US" dirty="0"/>
                  <a:t>满足什么条件的一定是错误对？</a:t>
                </a:r>
                <a:endParaRPr kumimoji="1" lang="en-US" altLang="zh-CN" dirty="0"/>
              </a:p>
              <a:p>
                <a:r>
                  <a:rPr kumimoji="1" lang="zh-CN" altLang="en-US" dirty="0"/>
                  <a:t>若不满足</a:t>
                </a:r>
                <a14:m>
                  <m:oMath xmlns:m="http://schemas.openxmlformats.org/officeDocument/2006/math">
                    <m:sSub>
                      <m:sSubPr>
                        <m:ctrlPr>
                          <a:rPr kumimoji="1" lang="en-US" altLang="zh-CN" i="1">
                            <a:latin typeface="Cambria Math" panose="02040503050406030204" pitchFamily="18" charset="0"/>
                          </a:rPr>
                        </m:ctrlPr>
                      </m:sSubPr>
                      <m:e>
                        <m:r>
                          <a:rPr kumimoji="1" lang="zh-CN" altLang="en-US">
                            <a:latin typeface="Cambria Math" panose="02040503050406030204" pitchFamily="18" charset="0"/>
                          </a:rPr>
                          <m:t>  ∆</m:t>
                        </m:r>
                        <m:r>
                          <a:rPr kumimoji="1" lang="en-US" altLang="zh-CN">
                            <a:latin typeface="Cambria Math" panose="02040503050406030204" pitchFamily="18" charset="0"/>
                          </a:rPr>
                          <m:t>𝑐</m:t>
                        </m:r>
                      </m:e>
                      <m:sub>
                        <m:r>
                          <a:rPr kumimoji="1" lang="en-US" altLang="zh-CN">
                            <a:latin typeface="Cambria Math" panose="02040503050406030204" pitchFamily="18" charset="0"/>
                          </a:rPr>
                          <m:t>0</m:t>
                        </m:r>
                      </m:sub>
                    </m:sSub>
                  </m:oMath>
                </a14:m>
                <a:r>
                  <a:rPr kumimoji="1" lang="en-US" altLang="zh-CN" dirty="0">
                    <a:solidFill>
                      <a:srgbClr val="C00000"/>
                    </a:solidFill>
                  </a:rPr>
                  <a:t>=</a:t>
                </a:r>
                <a:r>
                  <a:rPr lang="en-US" altLang="zh-CN" dirty="0">
                    <a:ln w="0"/>
                    <a:effectLst>
                      <a:outerShdw blurRad="38100" dist="19050" dir="2700000" algn="tl" rotWithShape="0">
                        <a:schemeClr val="dk1">
                          <a:alpha val="40000"/>
                        </a:schemeClr>
                      </a:outerShdw>
                    </a:effectLst>
                    <a:ea typeface="Cambria Math" panose="02040503050406030204" pitchFamily="18" charset="0"/>
                  </a:rPr>
                  <a:t> </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m:t>
                        </m:r>
                      </m:sub>
                    </m:sSub>
                  </m:oMath>
                </a14:m>
                <a:r>
                  <a:rPr kumimoji="1" lang="en-US" altLang="zh-CN" dirty="0">
                    <a:solidFill>
                      <a:srgbClr val="C00000"/>
                    </a:solidFill>
                  </a:rPr>
                  <a:t>=</a:t>
                </a:r>
                <a:r>
                  <a:rPr lang="en-US" altLang="zh-CN" dirty="0">
                    <a:ln w="0"/>
                    <a:effectLst>
                      <a:outerShdw blurRad="38100" dist="19050" dir="2700000" algn="tl" rotWithShape="0">
                        <a:schemeClr val="dk1">
                          <a:alpha val="40000"/>
                        </a:schemeClr>
                      </a:outerShdw>
                    </a:effectLst>
                    <a:ea typeface="Cambria Math" panose="02040503050406030204" pitchFamily="18" charset="0"/>
                  </a:rPr>
                  <a:t> </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3</m:t>
                        </m:r>
                      </m:sub>
                    </m:s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=0</m:t>
                    </m:r>
                  </m:oMath>
                </a14:m>
                <a:r>
                  <a:rPr kumimoji="1" lang="zh-CN" altLang="en-US" dirty="0"/>
                  <a:t>，必为错误对</a:t>
                </a:r>
                <a:endParaRPr kumimoji="1" lang="en-US" altLang="zh-CN" dirty="0"/>
              </a:p>
              <a:p>
                <a:r>
                  <a:rPr kumimoji="1" lang="zh-CN" altLang="en-US" dirty="0"/>
                  <a:t>非零差分还能再用么？</a:t>
                </a:r>
                <a:endParaRPr kumimoji="1" lang="en-US" altLang="zh-CN" dirty="0">
                  <a:solidFill>
                    <a:srgbClr val="C00000"/>
                  </a:solidFill>
                </a:endParaRPr>
              </a:p>
            </p:txBody>
          </p:sp>
        </mc:Choice>
        <mc:Fallback xmlns="">
          <p:sp>
            <p:nvSpPr>
              <p:cNvPr id="3" name="内容占位符 2">
                <a:extLst>
                  <a:ext uri="{FF2B5EF4-FFF2-40B4-BE49-F238E27FC236}">
                    <a16:creationId xmlns:a16="http://schemas.microsoft.com/office/drawing/2014/main" id="{02FF1FE2-AB63-0540-A9B1-CD6D3ECEB31C}"/>
                  </a:ext>
                </a:extLst>
              </p:cNvPr>
              <p:cNvSpPr>
                <a:spLocks noGrp="1" noRot="1" noChangeAspect="1" noMove="1" noResize="1" noEditPoints="1" noAdjustHandles="1" noChangeArrowheads="1" noChangeShapeType="1" noTextEdit="1"/>
              </p:cNvSpPr>
              <p:nvPr>
                <p:ph idx="1"/>
              </p:nvPr>
            </p:nvSpPr>
            <p:spPr>
              <a:xfrm>
                <a:off x="914400" y="1196752"/>
                <a:ext cx="7788925" cy="4975448"/>
              </a:xfrm>
              <a:blipFill>
                <a:blip r:embed="rId3"/>
                <a:stretch>
                  <a:fillRect l="-1017" t="-159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79EE79E-D8D8-B843-9832-A2013588DC67}"/>
              </a:ext>
            </a:extLst>
          </p:cNvPr>
          <p:cNvSpPr>
            <a:spLocks noGrp="1"/>
          </p:cNvSpPr>
          <p:nvPr>
            <p:ph type="sldNum" sz="quarter" idx="12"/>
          </p:nvPr>
        </p:nvSpPr>
        <p:spPr>
          <a:xfrm>
            <a:off x="11311128" y="6406898"/>
            <a:ext cx="640080" cy="365125"/>
          </a:xfrm>
        </p:spPr>
        <p:txBody>
          <a:bodyPr/>
          <a:lstStyle/>
          <a:p>
            <a:pPr>
              <a:defRPr/>
            </a:pPr>
            <a:fld id="{D2CD09C5-75E1-4379-83E0-879119D51412}" type="slidenum">
              <a:rPr lang="zh-CN" altLang="en-US" smtClean="0">
                <a:solidFill>
                  <a:srgbClr val="464653"/>
                </a:solidFill>
              </a:rPr>
              <a:pPr>
                <a:defRPr/>
              </a:pPr>
              <a:t>18</a:t>
            </a:fld>
            <a:endParaRPr lang="zh-CN" altLang="en-US" dirty="0">
              <a:solidFill>
                <a:srgbClr val="464653"/>
              </a:solidFill>
            </a:endParaRPr>
          </a:p>
        </p:txBody>
      </p:sp>
      <p:pic>
        <p:nvPicPr>
          <p:cNvPr id="10" name="图片 9">
            <a:extLst>
              <a:ext uri="{FF2B5EF4-FFF2-40B4-BE49-F238E27FC236}">
                <a16:creationId xmlns:a16="http://schemas.microsoft.com/office/drawing/2014/main" id="{2BDD8ACB-B405-6747-B840-B1287FBB6634}"/>
              </a:ext>
            </a:extLst>
          </p:cNvPr>
          <p:cNvPicPr>
            <a:picLocks noChangeAspect="1"/>
          </p:cNvPicPr>
          <p:nvPr/>
        </p:nvPicPr>
        <p:blipFill rotWithShape="1">
          <a:blip r:embed="rId4"/>
          <a:srcRect l="1863" t="626" r="3067" b="516"/>
          <a:stretch/>
        </p:blipFill>
        <p:spPr>
          <a:xfrm>
            <a:off x="9052951" y="-2283406"/>
            <a:ext cx="2441643" cy="6753898"/>
          </a:xfrm>
          <a:prstGeom prst="rect">
            <a:avLst/>
          </a:prstGeom>
        </p:spPr>
      </p:pic>
      <p:sp>
        <p:nvSpPr>
          <p:cNvPr id="11" name="矩形 10">
            <a:extLst>
              <a:ext uri="{FF2B5EF4-FFF2-40B4-BE49-F238E27FC236}">
                <a16:creationId xmlns:a16="http://schemas.microsoft.com/office/drawing/2014/main" id="{B81A68C3-EF59-7348-B781-0992D86A829F}"/>
              </a:ext>
            </a:extLst>
          </p:cNvPr>
          <p:cNvSpPr/>
          <p:nvPr/>
        </p:nvSpPr>
        <p:spPr>
          <a:xfrm>
            <a:off x="9052951" y="-1954222"/>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51CE5798-279B-E04F-A9F2-AC9881203E96}"/>
              </a:ext>
            </a:extLst>
          </p:cNvPr>
          <p:cNvSpPr/>
          <p:nvPr/>
        </p:nvSpPr>
        <p:spPr>
          <a:xfrm>
            <a:off x="8940217" y="3033864"/>
            <a:ext cx="3811804"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a:t>
            </a:r>
            <a:r>
              <a:rPr lang="en-US" altLang="zh-CN" b="1"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dirty="0">
              <a:ln w="0"/>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B62305B3-A658-E045-A5D7-70E1DAEBD07F}"/>
              </a:ext>
            </a:extLst>
          </p:cNvPr>
          <p:cNvSpPr/>
          <p:nvPr/>
        </p:nvSpPr>
        <p:spPr>
          <a:xfrm>
            <a:off x="8956828" y="-2019532"/>
            <a:ext cx="3811804"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a:t>
            </a:r>
            <a:r>
              <a:rPr lang="en-US" altLang="zh-CN" b="1"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dirty="0">
              <a:ln w="0"/>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A1AE97E9-0C64-BA46-8AA4-B16823BF7271}"/>
              </a:ext>
            </a:extLst>
          </p:cNvPr>
          <p:cNvSpPr/>
          <p:nvPr/>
        </p:nvSpPr>
        <p:spPr>
          <a:xfrm>
            <a:off x="8956828" y="2943390"/>
            <a:ext cx="624494" cy="12651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3AB32665-E205-A945-B335-759DDD6DBC9A}"/>
              </a:ext>
            </a:extLst>
          </p:cNvPr>
          <p:cNvSpPr/>
          <p:nvPr/>
        </p:nvSpPr>
        <p:spPr>
          <a:xfrm>
            <a:off x="9652568" y="2963270"/>
            <a:ext cx="516591" cy="124529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812749BC-6F65-094F-81DF-7979782FEB6A}"/>
              </a:ext>
            </a:extLst>
          </p:cNvPr>
          <p:cNvSpPr/>
          <p:nvPr/>
        </p:nvSpPr>
        <p:spPr>
          <a:xfrm>
            <a:off x="10881413" y="3049124"/>
            <a:ext cx="492310" cy="115944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5EFACD2-AFB1-234E-A020-59EE4691857A}"/>
                  </a:ext>
                </a:extLst>
              </p:cNvPr>
              <p:cNvSpPr/>
              <p:nvPr/>
            </p:nvSpPr>
            <p:spPr>
              <a:xfrm>
                <a:off x="8956828" y="3812897"/>
                <a:ext cx="2389289"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0</m:t>
                              </m:r>
                            </m:sub>
                          </m:sSub>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m:t>
                              </m:r>
                            </m:sub>
                          </m:sSub>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7" name="矩形 16">
                <a:extLst>
                  <a:ext uri="{FF2B5EF4-FFF2-40B4-BE49-F238E27FC236}">
                    <a16:creationId xmlns:a16="http://schemas.microsoft.com/office/drawing/2014/main" id="{45EFACD2-AFB1-234E-A020-59EE4691857A}"/>
                  </a:ext>
                </a:extLst>
              </p:cNvPr>
              <p:cNvSpPr>
                <a:spLocks noRot="1" noChangeAspect="1" noMove="1" noResize="1" noEditPoints="1" noAdjustHandles="1" noChangeArrowheads="1" noChangeShapeType="1" noTextEdit="1"/>
              </p:cNvSpPr>
              <p:nvPr/>
            </p:nvSpPr>
            <p:spPr>
              <a:xfrm>
                <a:off x="8956828" y="3812897"/>
                <a:ext cx="2389289" cy="369332"/>
              </a:xfrm>
              <a:prstGeom prst="rect">
                <a:avLst/>
              </a:prstGeom>
              <a:blipFill>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8DA43694-4AA8-5C4E-9AAC-4771E30FE2D8}"/>
                  </a:ext>
                </a:extLst>
              </p:cNvPr>
              <p:cNvSpPr/>
              <p:nvPr/>
            </p:nvSpPr>
            <p:spPr>
              <a:xfrm>
                <a:off x="8956828" y="4085076"/>
                <a:ext cx="2389289"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0</m:t>
                              </m:r>
                            </m:sub>
                          </m:sSub>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m:t>
                              </m:r>
                            </m:sub>
                          </m:sSub>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8" name="矩形 17">
                <a:extLst>
                  <a:ext uri="{FF2B5EF4-FFF2-40B4-BE49-F238E27FC236}">
                    <a16:creationId xmlns:a16="http://schemas.microsoft.com/office/drawing/2014/main" id="{8DA43694-4AA8-5C4E-9AAC-4771E30FE2D8}"/>
                  </a:ext>
                </a:extLst>
              </p:cNvPr>
              <p:cNvSpPr>
                <a:spLocks noRot="1" noChangeAspect="1" noMove="1" noResize="1" noEditPoints="1" noAdjustHandles="1" noChangeArrowheads="1" noChangeShapeType="1" noTextEdit="1"/>
              </p:cNvSpPr>
              <p:nvPr/>
            </p:nvSpPr>
            <p:spPr>
              <a:xfrm>
                <a:off x="8956828" y="4085076"/>
                <a:ext cx="2389289" cy="369332"/>
              </a:xfrm>
              <a:prstGeom prst="rect">
                <a:avLst/>
              </a:prstGeom>
              <a:blipFill>
                <a:blip r:embed="rId6"/>
                <a:stretch>
                  <a:fillRect r="-1786"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300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19</a:t>
            </a:fld>
            <a:endParaRPr lang="zh-CN" altLang="en-US">
              <a:solidFill>
                <a:srgbClr val="464653"/>
              </a:solidFill>
            </a:endParaRPr>
          </a:p>
        </p:txBody>
      </p:sp>
      <mc:AlternateContent xmlns:mc="http://schemas.openxmlformats.org/markup-compatibility/2006" xmlns:a14="http://schemas.microsoft.com/office/drawing/2010/main">
        <mc:Choice Requires="a14">
          <p:sp>
            <p:nvSpPr>
              <p:cNvPr id="4" name="文本框 3"/>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kumimoji="1" lang="zh-CN" altLang="en-US" sz="2800" dirty="0"/>
                  <a:t>已知</a:t>
                </a:r>
                <a:r>
                  <a:rPr kumimoji="1" lang="en-US" altLang="zh-CN" sz="2800" dirty="0"/>
                  <a:t>S</a:t>
                </a:r>
                <a:r>
                  <a:rPr kumimoji="1" lang="zh-CN" altLang="en-US" sz="2800" dirty="0"/>
                  <a:t>盒的</a:t>
                </a:r>
                <a:r>
                  <a:rPr kumimoji="1" lang="en-US" altLang="zh-CN" sz="2800" dirty="0"/>
                  <a:t>DDT</a:t>
                </a:r>
                <a:r>
                  <a:rPr kumimoji="1" lang="zh-CN" altLang="en-US" sz="2800" dirty="0"/>
                  <a:t>如图所示，则</a:t>
                </a:r>
                <a14:m>
                  <m:oMath xmlns:m="http://schemas.openxmlformats.org/officeDocument/2006/math">
                    <m:r>
                      <a:rPr kumimoji="1" lang="en-US" altLang="zh-CN" sz="2800" i="1">
                        <a:latin typeface="Cambria Math" panose="02040503050406030204" pitchFamily="18" charset="0"/>
                      </a:rPr>
                      <m:t>(</m:t>
                    </m:r>
                    <m:r>
                      <m:rPr>
                        <m:nor/>
                      </m:rPr>
                      <a:rPr kumimoji="1" lang="en-US" altLang="zh-CN" sz="2800" dirty="0"/>
                      <m:t>0,0,2,0)</m:t>
                    </m:r>
                  </m:oMath>
                </a14:m>
                <a:r>
                  <a:rPr kumimoji="1" lang="el-GR" altLang="zh-CN" sz="2800" dirty="0"/>
                  <a:t> </a:t>
                </a:r>
                <a14:m>
                  <m:oMath xmlns:m="http://schemas.openxmlformats.org/officeDocument/2006/math">
                    <m:groupChr>
                      <m:groupChrPr>
                        <m:chr m:val="→"/>
                        <m:vertJc m:val="bot"/>
                        <m:ctrlPr>
                          <a:rPr kumimoji="1" lang="el-GR" altLang="zh-CN" sz="2800" i="1">
                            <a:latin typeface="Cambria Math" panose="02040503050406030204" pitchFamily="18" charset="0"/>
                          </a:rPr>
                        </m:ctrlPr>
                      </m:groupChrPr>
                      <m:e>
                        <m:r>
                          <m:rPr>
                            <m:sty m:val="p"/>
                            <m:brk m:alnAt="2"/>
                          </m:rPr>
                          <a:rPr kumimoji="1" lang="en-US" altLang="zh-CN" sz="2800" i="1">
                            <a:latin typeface="Cambria Math" panose="02040503050406030204" pitchFamily="18" charset="0"/>
                          </a:rPr>
                          <m:t>S</m:t>
                        </m:r>
                      </m:e>
                    </m:groupChr>
                  </m:oMath>
                </a14:m>
                <a:r>
                  <a:rPr kumimoji="1" lang="zh-CN" altLang="en-US" sz="2800" dirty="0"/>
                  <a:t>？有几种可能</a:t>
                </a:r>
                <a:r>
                  <a:rPr kumimoji="1" lang="zh-CN" altLang="en-US" sz="2800" dirty="0">
                    <a:solidFill>
                      <a:srgbClr val="639EF4"/>
                    </a:solidFill>
                  </a:rPr>
                  <a:t> </a:t>
                </a:r>
                <a:r>
                  <a:rPr kumimoji="1" lang="en-US" altLang="zh-CN" sz="2800" dirty="0">
                    <a:solidFill>
                      <a:srgbClr val="639EF4"/>
                    </a:solidFill>
                  </a:rPr>
                  <a:t>[</a:t>
                </a:r>
                <a:r>
                  <a:rPr kumimoji="1" lang="zh-CN" altLang="en-US" sz="2800" dirty="0">
                    <a:solidFill>
                      <a:srgbClr val="639EF4"/>
                    </a:solidFill>
                  </a:rPr>
                  <a:t>填空</a:t>
                </a:r>
                <a:r>
                  <a:rPr kumimoji="1" lang="en-US" altLang="zh-CN" sz="2800" dirty="0">
                    <a:solidFill>
                      <a:srgbClr val="639EF4"/>
                    </a:solidFill>
                  </a:rPr>
                  <a:t>1]</a:t>
                </a:r>
                <a:r>
                  <a:rPr kumimoji="1" lang="en-US" altLang="zh-CN" sz="2800" dirty="0">
                    <a:solidFill>
                      <a:srgbClr val="000000"/>
                    </a:solidFill>
                  </a:rPr>
                  <a:t> </a:t>
                </a:r>
                <a:r>
                  <a:rPr kumimoji="1" lang="zh-CN" altLang="en-US" sz="2800"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custDataLst>
                  <p:tags r:id="rId11"/>
                </p:custDataLst>
              </p:nvPr>
            </p:nvSpPr>
            <p:spPr>
              <a:xfrm>
                <a:off x="1219200" y="635000"/>
                <a:ext cx="9753600" cy="2143125"/>
              </a:xfrm>
              <a:prstGeom prst="rect">
                <a:avLst/>
              </a:prstGeom>
              <a:blipFill>
                <a:blip r:embed="rId12"/>
                <a:stretch>
                  <a:fillRect l="-1250"/>
                </a:stretch>
              </a:blipFill>
            </p:spPr>
            <p:txBody>
              <a:bodyPr/>
              <a:lstStyle/>
              <a:p>
                <a:r>
                  <a:rPr lang="zh-CN" altLang="en-US">
                    <a:noFill/>
                  </a:rPr>
                  <a:t> </a:t>
                </a:r>
              </a:p>
            </p:txBody>
          </p:sp>
        </mc:Fallback>
      </mc:AlternateContent>
      <p:sp>
        <p:nvSpPr>
          <p:cNvPr id="5" name="圆角矩形 4"/>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pic>
        <p:nvPicPr>
          <p:cNvPr id="12" name="图片 11">
            <a:extLst>
              <a:ext uri="{FF2B5EF4-FFF2-40B4-BE49-F238E27FC236}">
                <a16:creationId xmlns:a16="http://schemas.microsoft.com/office/drawing/2014/main" id="{AC4F3D4C-3967-1841-822C-1DAC95129731}"/>
              </a:ext>
            </a:extLst>
          </p:cNvPr>
          <p:cNvPicPr>
            <a:picLocks noChangeAspect="1"/>
          </p:cNvPicPr>
          <p:nvPr/>
        </p:nvPicPr>
        <p:blipFill>
          <a:blip r:embed="rId13"/>
          <a:stretch>
            <a:fillRect/>
          </a:stretch>
        </p:blipFill>
        <p:spPr>
          <a:xfrm>
            <a:off x="5365923" y="2268130"/>
            <a:ext cx="3898553" cy="3607616"/>
          </a:xfrm>
          <a:prstGeom prst="rect">
            <a:avLst/>
          </a:prstGeom>
        </p:spPr>
      </p:pic>
      <p:pic>
        <p:nvPicPr>
          <p:cNvPr id="13" name="图片 12">
            <a:extLst>
              <a:ext uri="{FF2B5EF4-FFF2-40B4-BE49-F238E27FC236}">
                <a16:creationId xmlns:a16="http://schemas.microsoft.com/office/drawing/2014/main" id="{55D9EB8B-CBE3-1141-8BDC-8566D5002A9E}"/>
              </a:ext>
            </a:extLst>
          </p:cNvPr>
          <p:cNvPicPr>
            <a:picLocks noChangeAspect="1"/>
          </p:cNvPicPr>
          <p:nvPr/>
        </p:nvPicPr>
        <p:blipFill>
          <a:blip r:embed="rId14"/>
          <a:stretch>
            <a:fillRect/>
          </a:stretch>
        </p:blipFill>
        <p:spPr>
          <a:xfrm>
            <a:off x="2863676" y="2624138"/>
            <a:ext cx="2438400" cy="1447800"/>
          </a:xfrm>
          <a:prstGeom prst="rect">
            <a:avLst/>
          </a:prstGeom>
        </p:spPr>
      </p:pic>
      <p:grpSp>
        <p:nvGrpSpPr>
          <p:cNvPr id="10" name="组合 9"/>
          <p:cNvGrpSpPr/>
          <p:nvPr>
            <p:custDataLst>
              <p:tags r:id="rId4"/>
            </p:custDataLst>
          </p:nvPr>
        </p:nvGrpSpPr>
        <p:grpSpPr>
          <a:xfrm>
            <a:off x="0" y="0"/>
            <a:ext cx="12192000" cy="635000"/>
            <a:chOff x="0" y="0"/>
            <a:chExt cx="12192000" cy="635000"/>
          </a:xfrm>
        </p:grpSpPr>
        <p:sp>
          <p:nvSpPr>
            <p:cNvPr id="6" name="TitleBackground"/>
            <p:cNvSpPr/>
            <p:nvPr>
              <p:custDataLst>
                <p:tags r:id="rId6"/>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7"/>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322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07E3E-9F84-D147-A8B6-3B983C59D326}"/>
              </a:ext>
            </a:extLst>
          </p:cNvPr>
          <p:cNvSpPr>
            <a:spLocks noGrp="1"/>
          </p:cNvSpPr>
          <p:nvPr>
            <p:ph type="title"/>
          </p:nvPr>
        </p:nvSpPr>
        <p:spPr/>
        <p:txBody>
          <a:bodyPr/>
          <a:lstStyle/>
          <a:p>
            <a:r>
              <a:rPr kumimoji="1" lang="zh-CN" altLang="en-US" dirty="0"/>
              <a:t>回顾</a:t>
            </a:r>
          </a:p>
        </p:txBody>
      </p:sp>
      <p:sp>
        <p:nvSpPr>
          <p:cNvPr id="3" name="内容占位符 2">
            <a:extLst>
              <a:ext uri="{FF2B5EF4-FFF2-40B4-BE49-F238E27FC236}">
                <a16:creationId xmlns:a16="http://schemas.microsoft.com/office/drawing/2014/main" id="{6A5B2313-2725-EE44-8A75-6F81090F17A3}"/>
              </a:ext>
            </a:extLst>
          </p:cNvPr>
          <p:cNvSpPr>
            <a:spLocks noGrp="1"/>
          </p:cNvSpPr>
          <p:nvPr>
            <p:ph idx="1"/>
          </p:nvPr>
        </p:nvSpPr>
        <p:spPr/>
        <p:txBody>
          <a:bodyPr/>
          <a:lstStyle/>
          <a:p>
            <a:r>
              <a:rPr kumimoji="1" lang="zh-CN" altLang="en-US" dirty="0"/>
              <a:t>差分在各部件的传播规则</a:t>
            </a:r>
            <a:endParaRPr kumimoji="1" lang="en-US" altLang="zh-CN" dirty="0"/>
          </a:p>
          <a:p>
            <a:r>
              <a:rPr kumimoji="1" lang="en-US" altLang="zh-CN" dirty="0" err="1"/>
              <a:t>CipherFour</a:t>
            </a:r>
            <a:r>
              <a:rPr kumimoji="1" lang="zh-CN" altLang="en-US" dirty="0"/>
              <a:t>算法的</a:t>
            </a:r>
            <a:r>
              <a:rPr kumimoji="1" lang="en-US" altLang="zh-CN" dirty="0"/>
              <a:t>1</a:t>
            </a:r>
            <a:r>
              <a:rPr kumimoji="1" lang="zh-CN" altLang="en-US" dirty="0"/>
              <a:t>轮、</a:t>
            </a:r>
            <a:r>
              <a:rPr kumimoji="1" lang="en-US" altLang="zh-CN" dirty="0"/>
              <a:t>2</a:t>
            </a:r>
            <a:r>
              <a:rPr kumimoji="1" lang="zh-CN" altLang="en-US" dirty="0"/>
              <a:t>轮、</a:t>
            </a:r>
            <a:r>
              <a:rPr kumimoji="1" lang="en-US" altLang="zh-CN" dirty="0"/>
              <a:t>4</a:t>
            </a:r>
            <a:r>
              <a:rPr kumimoji="1" lang="zh-CN" altLang="en-US" dirty="0"/>
              <a:t>轮差分特征及差分</a:t>
            </a:r>
            <a:endParaRPr kumimoji="1" lang="en-US" altLang="zh-CN" dirty="0"/>
          </a:p>
          <a:p>
            <a:r>
              <a:rPr kumimoji="1" lang="zh-CN" altLang="en-US" dirty="0"/>
              <a:t>差分及差分特征的关系</a:t>
            </a:r>
            <a:endParaRPr kumimoji="1" lang="en-US" altLang="zh-CN" dirty="0"/>
          </a:p>
          <a:p>
            <a:r>
              <a:rPr kumimoji="1" lang="zh-CN" altLang="en-US">
                <a:solidFill>
                  <a:prstClr val="black"/>
                </a:solidFill>
              </a:rPr>
              <a:t>理解精益求精的科研精神</a:t>
            </a:r>
            <a:endParaRPr kumimoji="1" lang="zh-CN" altLang="en-US" dirty="0"/>
          </a:p>
        </p:txBody>
      </p:sp>
      <p:sp>
        <p:nvSpPr>
          <p:cNvPr id="4" name="灯片编号占位符 3">
            <a:extLst>
              <a:ext uri="{FF2B5EF4-FFF2-40B4-BE49-F238E27FC236}">
                <a16:creationId xmlns:a16="http://schemas.microsoft.com/office/drawing/2014/main" id="{AC40F3E9-68C6-6D4D-BBC7-843CB6176E0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a:t>
            </a:fld>
            <a:endParaRPr lang="zh-CN" altLang="en-US" dirty="0">
              <a:solidFill>
                <a:srgbClr val="464653"/>
              </a:solidFill>
            </a:endParaRPr>
          </a:p>
        </p:txBody>
      </p:sp>
    </p:spTree>
    <p:extLst>
      <p:ext uri="{BB962C8B-B14F-4D97-AF65-F5344CB8AC3E}">
        <p14:creationId xmlns:p14="http://schemas.microsoft.com/office/powerpoint/2010/main" val="47451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D06F9-B378-8B4F-A7E7-36D57149A631}"/>
              </a:ext>
            </a:extLst>
          </p:cNvPr>
          <p:cNvSpPr>
            <a:spLocks noGrp="1"/>
          </p:cNvSpPr>
          <p:nvPr>
            <p:ph type="title"/>
          </p:nvPr>
        </p:nvSpPr>
        <p:spPr>
          <a:xfrm>
            <a:off x="134112" y="188640"/>
            <a:ext cx="10363200" cy="928144"/>
          </a:xfrm>
        </p:spPr>
        <p:txBody>
          <a:bodyPr/>
          <a:lstStyle/>
          <a:p>
            <a:r>
              <a:rPr kumimoji="1" lang="zh-CN" altLang="en-US" dirty="0"/>
              <a:t>  去噪</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07FB40-1738-4C41-9A6D-A5DE548E5CFB}"/>
                  </a:ext>
                </a:extLst>
              </p:cNvPr>
              <p:cNvSpPr>
                <a:spLocks noGrp="1"/>
              </p:cNvSpPr>
              <p:nvPr>
                <p:ph idx="1"/>
              </p:nvPr>
            </p:nvSpPr>
            <p:spPr>
              <a:xfrm>
                <a:off x="463826" y="1196752"/>
                <a:ext cx="7710018" cy="4975448"/>
              </a:xfrm>
            </p:spPr>
            <p:txBody>
              <a:bodyPr>
                <a:normAutofit/>
              </a:bodyPr>
              <a:lstStyle/>
              <a:p>
                <a:r>
                  <a:rPr kumimoji="1" lang="en-US" altLang="zh-CN" dirty="0"/>
                  <a:t>(0,0,2,0)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b="0" i="1" smtClean="0">
                            <a:latin typeface="Cambria Math" panose="02040503050406030204" pitchFamily="18" charset="0"/>
                          </a:rPr>
                          <m:t>4</m:t>
                        </m:r>
                        <m:r>
                          <a:rPr kumimoji="1" lang="zh-CN" altLang="en-US" b="0" i="1" smtClean="0">
                            <a:latin typeface="Cambria Math" panose="02040503050406030204" pitchFamily="18" charset="0"/>
                          </a:rPr>
                          <m:t> </m:t>
                        </m:r>
                        <m:r>
                          <m:rPr>
                            <m:sty m:val="p"/>
                          </m:rPr>
                          <a:rPr kumimoji="1" lang="en-US" altLang="zh-CN" i="1">
                            <a:latin typeface="Cambria Math" panose="02040503050406030204" pitchFamily="18" charset="0"/>
                          </a:rPr>
                          <m:t>R</m:t>
                        </m:r>
                      </m:e>
                    </m:groupChr>
                  </m:oMath>
                </a14:m>
                <a:r>
                  <a:rPr kumimoji="1" lang="zh-CN" altLang="en-US" dirty="0"/>
                  <a:t> </a:t>
                </a:r>
                <a14:m>
                  <m:oMath xmlns:m="http://schemas.openxmlformats.org/officeDocument/2006/math">
                    <m:r>
                      <a:rPr kumimoji="1" lang="en-US" altLang="zh-CN" i="1">
                        <a:solidFill>
                          <a:srgbClr val="C00000"/>
                        </a:solidFill>
                        <a:latin typeface="Cambria Math" panose="02040503050406030204" pitchFamily="18" charset="0"/>
                      </a:rPr>
                      <m:t>(</m:t>
                    </m:r>
                    <m:r>
                      <m:rPr>
                        <m:nor/>
                      </m:rPr>
                      <a:rPr kumimoji="1" lang="en-US" altLang="zh-CN" dirty="0">
                        <a:solidFill>
                          <a:srgbClr val="C00000"/>
                        </a:solidFill>
                      </a:rPr>
                      <m:t>0,0,2,0)</m:t>
                    </m:r>
                  </m:oMath>
                </a14:m>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sty m:val="p"/>
                            <m:brk m:alnAt="2"/>
                          </m:rPr>
                          <a:rPr kumimoji="1" lang="en-US" altLang="zh-CN" i="1">
                            <a:latin typeface="Cambria Math" panose="02040503050406030204" pitchFamily="18" charset="0"/>
                          </a:rPr>
                          <m:t>S</m:t>
                        </m:r>
                      </m:e>
                    </m:groupChr>
                  </m:oMath>
                </a14:m>
                <a:r>
                  <a:rPr kumimoji="1" lang="en-US" altLang="zh-CN" dirty="0"/>
                  <a:t> </a:t>
                </a:r>
                <a:r>
                  <a:rPr kumimoji="1" lang="zh-CN" altLang="en-US" dirty="0"/>
                  <a:t>？</a:t>
                </a:r>
                <a:endParaRPr kumimoji="1" lang="en-US" altLang="zh-CN" dirty="0">
                  <a:solidFill>
                    <a:srgbClr val="C00000"/>
                  </a:solidFill>
                </a:endParaRPr>
              </a:p>
              <a:p>
                <a:r>
                  <a:rPr lang="en-US" altLang="zh-CN" dirty="0" err="1"/>
                  <a:t>CipherFour</a:t>
                </a:r>
                <a:r>
                  <a:rPr lang="zh-CN" altLang="en-US" dirty="0">
                    <a:solidFill>
                      <a:srgbClr val="C00000"/>
                    </a:solidFill>
                  </a:rPr>
                  <a:t>四轮后输出差分</a:t>
                </a:r>
                <a:r>
                  <a:rPr lang="zh-CN" altLang="en-US" dirty="0"/>
                  <a:t>到密文差分的传播</a:t>
                </a:r>
                <a:endParaRPr kumimoji="1" lang="en-US" altLang="zh-CN" dirty="0">
                  <a:solidFill>
                    <a:srgbClr val="C00000"/>
                  </a:solidFill>
                </a:endParaRPr>
              </a:p>
              <a:p>
                <a:r>
                  <a:rPr kumimoji="1" lang="en-US" altLang="zh-CN" dirty="0">
                    <a:solidFill>
                      <a:schemeClr val="tx1"/>
                    </a:solidFill>
                  </a:rPr>
                  <a:t>(0,0,</a:t>
                </a:r>
                <a:r>
                  <a:rPr kumimoji="1" lang="en-US" altLang="zh-CN" dirty="0">
                    <a:solidFill>
                      <a:srgbClr val="C00000"/>
                    </a:solidFill>
                  </a:rPr>
                  <a:t>2</a:t>
                </a:r>
                <a:r>
                  <a:rPr kumimoji="1" lang="en-US" altLang="zh-CN" dirty="0">
                    <a:solidFill>
                      <a:schemeClr val="tx1"/>
                    </a:solidFill>
                  </a:rPr>
                  <a:t>,0)</a:t>
                </a:r>
                <a:r>
                  <a:rPr kumimoji="1" lang="el-GR" altLang="zh-CN" dirty="0">
                    <a:solidFill>
                      <a:schemeClr val="tx1"/>
                    </a:solidFill>
                  </a:rPr>
                  <a:t> </a:t>
                </a:r>
                <a14:m>
                  <m:oMath xmlns:m="http://schemas.openxmlformats.org/officeDocument/2006/math">
                    <m:groupChr>
                      <m:groupChrPr>
                        <m:chr m:val="→"/>
                        <m:vertJc m:val="bot"/>
                        <m:ctrlPr>
                          <a:rPr kumimoji="1" lang="el-GR" altLang="zh-CN" i="1" smtClean="0">
                            <a:solidFill>
                              <a:schemeClr val="tx1"/>
                            </a:solidFill>
                            <a:latin typeface="Cambria Math" panose="02040503050406030204" pitchFamily="18" charset="0"/>
                          </a:rPr>
                        </m:ctrlPr>
                      </m:groupChrPr>
                      <m:e>
                        <m:r>
                          <m:rPr>
                            <m:sty m:val="p"/>
                            <m:brk m:alnAt="2"/>
                          </m:rPr>
                          <a:rPr kumimoji="1" lang="en-US" altLang="zh-CN" i="1" smtClean="0">
                            <a:solidFill>
                              <a:schemeClr val="tx1"/>
                            </a:solidFill>
                            <a:latin typeface="Cambria Math" panose="02040503050406030204" pitchFamily="18" charset="0"/>
                          </a:rPr>
                          <m:t>S</m:t>
                        </m:r>
                      </m:e>
                    </m:groupChr>
                  </m:oMath>
                </a14:m>
                <a:r>
                  <a:rPr kumimoji="1" lang="en-US" altLang="zh-CN" dirty="0">
                    <a:solidFill>
                      <a:schemeClr val="tx1"/>
                    </a:solidFill>
                  </a:rPr>
                  <a:t> (0,0,</a:t>
                </a:r>
                <a:r>
                  <a:rPr kumimoji="1" lang="en-US" altLang="zh-CN" i="1" dirty="0">
                    <a:solidFill>
                      <a:srgbClr val="C00000"/>
                    </a:solidFill>
                  </a:rPr>
                  <a:t>h</a:t>
                </a:r>
                <a:r>
                  <a:rPr kumimoji="1" lang="en-US" altLang="zh-CN" dirty="0">
                    <a:solidFill>
                      <a:schemeClr val="tx1"/>
                    </a:solidFill>
                  </a:rPr>
                  <a:t>,0),</a:t>
                </a:r>
                <a:r>
                  <a:rPr kumimoji="1" lang="zh-CN" altLang="en-US" dirty="0">
                    <a:solidFill>
                      <a:schemeClr val="tx1"/>
                    </a:solidFill>
                  </a:rPr>
                  <a:t> </a:t>
                </a:r>
                <a14:m>
                  <m:oMath xmlns:m="http://schemas.openxmlformats.org/officeDocument/2006/math">
                    <m:r>
                      <a:rPr kumimoji="1" lang="en-US" altLang="zh-CN" b="0" i="1" smtClean="0">
                        <a:solidFill>
                          <a:schemeClr val="tx1"/>
                        </a:solidFill>
                        <a:latin typeface="Cambria Math" panose="02040503050406030204" pitchFamily="18" charset="0"/>
                      </a:rPr>
                      <m:t>h</m:t>
                    </m:r>
                    <m:r>
                      <a:rPr kumimoji="1" lang="en-US" altLang="zh-CN" b="0" i="1" smtClean="0">
                        <a:solidFill>
                          <a:schemeClr val="tx1"/>
                        </a:solidFill>
                        <a:latin typeface="Cambria Math" panose="02040503050406030204" pitchFamily="18" charset="0"/>
                        <a:ea typeface="Cambria Math" panose="02040503050406030204" pitchFamily="18" charset="0"/>
                      </a:rPr>
                      <m:t>∈</m:t>
                    </m:r>
                    <m:d>
                      <m:dPr>
                        <m:begChr m:val="{"/>
                        <m:endChr m:val="}"/>
                        <m:ctrlPr>
                          <a:rPr kumimoji="1" lang="en-US" altLang="zh-CN" b="0" i="1" smtClean="0">
                            <a:solidFill>
                              <a:schemeClr val="tx1"/>
                            </a:solidFill>
                            <a:latin typeface="Cambria Math" panose="02040503050406030204" pitchFamily="18" charset="0"/>
                            <a:ea typeface="Cambria Math" panose="02040503050406030204" pitchFamily="18" charset="0"/>
                          </a:rPr>
                        </m:ctrlPr>
                      </m:dPr>
                      <m:e>
                        <m:r>
                          <a:rPr kumimoji="1" lang="en-US" altLang="zh-CN" b="0" i="1" smtClean="0">
                            <a:solidFill>
                              <a:schemeClr val="tx1"/>
                            </a:solidFill>
                            <a:latin typeface="Cambria Math" panose="02040503050406030204" pitchFamily="18" charset="0"/>
                            <a:ea typeface="Cambria Math" panose="02040503050406030204" pitchFamily="18" charset="0"/>
                          </a:rPr>
                          <m:t>1,2,9,</m:t>
                        </m:r>
                        <m:r>
                          <m:rPr>
                            <m:sty m:val="p"/>
                          </m:rPr>
                          <a:rPr kumimoji="1" lang="en-US" altLang="zh-CN" b="0" i="0" smtClean="0">
                            <a:solidFill>
                              <a:schemeClr val="tx1"/>
                            </a:solidFill>
                            <a:latin typeface="Cambria Math" panose="02040503050406030204" pitchFamily="18" charset="0"/>
                            <a:ea typeface="Cambria Math" panose="02040503050406030204" pitchFamily="18" charset="0"/>
                          </a:rPr>
                          <m:t>a</m:t>
                        </m:r>
                      </m:e>
                    </m:d>
                  </m:oMath>
                </a14:m>
                <a:endParaRPr kumimoji="1" lang="en-US" altLang="zh-CN" b="0" dirty="0">
                  <a:solidFill>
                    <a:schemeClr val="tx1"/>
                  </a:solidFill>
                  <a:ea typeface="Cambria Math" panose="02040503050406030204" pitchFamily="18" charset="0"/>
                </a:endParaRPr>
              </a:p>
              <a:p>
                <a:r>
                  <a:rPr kumimoji="1" lang="zh-CN" altLang="en-US" dirty="0"/>
                  <a:t>正确对相应的</a:t>
                </a:r>
                <a:r>
                  <a:rPr kumimoji="1" lang="zh-CN" altLang="en-US" dirty="0">
                    <a:solidFill>
                      <a:schemeClr val="tx1"/>
                    </a:solidFill>
                  </a:rPr>
                  <a:t>密文差分</a:t>
                </a:r>
                <a:r>
                  <a:rPr kumimoji="1" lang="zh-CN" altLang="en-US" dirty="0">
                    <a:solidFill>
                      <a:srgbClr val="C00000"/>
                    </a:solidFill>
                  </a:rPr>
                  <a:t>只有四种可能</a:t>
                </a:r>
                <a:endParaRPr kumimoji="1" lang="en-US" altLang="zh-CN" dirty="0">
                  <a:solidFill>
                    <a:srgbClr val="C00000"/>
                  </a:solidFill>
                </a:endParaRPr>
              </a:p>
              <a:p>
                <a:pPr lvl="1"/>
                <a:r>
                  <a:rPr kumimoji="1" lang="en-US" altLang="zh-CN" dirty="0"/>
                  <a:t>(0,0,1,0),</a:t>
                </a:r>
                <a:r>
                  <a:rPr kumimoji="1" lang="zh-CN" altLang="en-US" dirty="0"/>
                  <a:t> </a:t>
                </a:r>
                <a:r>
                  <a:rPr kumimoji="1" lang="en-US" altLang="zh-CN" dirty="0"/>
                  <a:t>(0,0,2,0),</a:t>
                </a:r>
                <a14:m>
                  <m:oMath xmlns:m="http://schemas.openxmlformats.org/officeDocument/2006/math">
                    <m:r>
                      <a:rPr kumimoji="1" lang="zh-CN" altLang="en-US" b="0" i="0" dirty="0" smtClean="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m:t>(0,0,</m:t>
                    </m:r>
                    <m:r>
                      <m:rPr>
                        <m:nor/>
                      </m:rPr>
                      <a:rPr kumimoji="1" lang="en-US" altLang="zh-CN" b="0" i="0" dirty="0" smtClean="0"/>
                      <m:t>9</m:t>
                    </m:r>
                    <m:r>
                      <m:rPr>
                        <m:nor/>
                      </m:rPr>
                      <a:rPr kumimoji="1" lang="en-US" altLang="zh-CN" dirty="0"/>
                      <m:t>,0),</m:t>
                    </m:r>
                    <m:r>
                      <m:rPr>
                        <m:nor/>
                      </m:rPr>
                      <a:rPr kumimoji="1" lang="zh-CN" altLang="en-US" b="0" i="0" dirty="0" smtClean="0"/>
                      <m:t> </m:t>
                    </m:r>
                    <m:r>
                      <m:rPr>
                        <m:nor/>
                      </m:rPr>
                      <a:rPr kumimoji="1" lang="en-US" altLang="zh-CN" dirty="0"/>
                      <m:t>(0,0,</m:t>
                    </m:r>
                    <m:r>
                      <m:rPr>
                        <m:sty m:val="p"/>
                      </m:rPr>
                      <a:rPr kumimoji="1" lang="en-US" altLang="zh-CN" i="1" dirty="0" smtClean="0">
                        <a:latin typeface="Cambria Math" panose="02040503050406030204" pitchFamily="18" charset="0"/>
                      </a:rPr>
                      <m:t>a</m:t>
                    </m:r>
                    <m:r>
                      <m:rPr>
                        <m:nor/>
                      </m:rPr>
                      <a:rPr kumimoji="1" lang="en-US" altLang="zh-CN" dirty="0"/>
                      <m:t>,0)</m:t>
                    </m:r>
                  </m:oMath>
                </a14:m>
                <a:endParaRPr kumimoji="1" lang="en-US" altLang="zh-CN" dirty="0"/>
              </a:p>
              <a:p>
                <a:r>
                  <a:rPr kumimoji="1" lang="zh-CN" altLang="en-US" dirty="0"/>
                  <a:t>若采样阶段采集的明文对，对应的密文对的差分∉</a:t>
                </a:r>
                <a:r>
                  <a:rPr kumimoji="1" lang="en-US" altLang="zh-CN" dirty="0"/>
                  <a:t> {(0,0,</a:t>
                </a:r>
                <a:r>
                  <a:rPr kumimoji="1" lang="en-US" altLang="zh-CN" i="1" dirty="0"/>
                  <a:t>h</a:t>
                </a:r>
                <a:r>
                  <a:rPr kumimoji="1" lang="en-US" altLang="zh-CN" dirty="0"/>
                  <a:t>,0)|</a:t>
                </a:r>
                <a14:m>
                  <m:oMath xmlns:m="http://schemas.openxmlformats.org/officeDocument/2006/math">
                    <m:r>
                      <a:rPr kumimoji="1" lang="en-US" altLang="zh-CN" i="1">
                        <a:latin typeface="Cambria Math" panose="02040503050406030204" pitchFamily="18" charset="0"/>
                      </a:rPr>
                      <m:t>h</m:t>
                    </m:r>
                    <m:r>
                      <a:rPr kumimoji="1" lang="en-US" altLang="zh-CN" i="1">
                        <a:latin typeface="Cambria Math" panose="02040503050406030204" pitchFamily="18" charset="0"/>
                        <a:ea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1,2,9,</m:t>
                        </m:r>
                        <m:r>
                          <m:rPr>
                            <m:sty m:val="p"/>
                          </m:rPr>
                          <a:rPr kumimoji="1" lang="en-US" altLang="zh-CN">
                            <a:latin typeface="Cambria Math" panose="02040503050406030204" pitchFamily="18" charset="0"/>
                            <a:ea typeface="Cambria Math" panose="02040503050406030204" pitchFamily="18" charset="0"/>
                          </a:rPr>
                          <m:t>a</m:t>
                        </m:r>
                      </m:e>
                    </m:d>
                  </m:oMath>
                </a14:m>
                <a:r>
                  <a:rPr kumimoji="1" lang="en-US" altLang="zh-CN" dirty="0"/>
                  <a:t>}</a:t>
                </a:r>
                <a:r>
                  <a:rPr kumimoji="1" lang="zh-CN" altLang="en-US" dirty="0"/>
                  <a:t>，则</a:t>
                </a:r>
                <a:r>
                  <a:rPr kumimoji="1" lang="zh-CN" altLang="en-US" dirty="0">
                    <a:solidFill>
                      <a:srgbClr val="C00000"/>
                    </a:solidFill>
                  </a:rPr>
                  <a:t>一定是错误对</a:t>
                </a:r>
                <a:r>
                  <a:rPr kumimoji="1" lang="zh-CN" altLang="en-US" dirty="0"/>
                  <a:t>，筛除</a:t>
                </a:r>
                <a:r>
                  <a:rPr kumimoji="1" lang="en-US" altLang="zh-CN" dirty="0"/>
                  <a:t>!</a:t>
                </a:r>
              </a:p>
            </p:txBody>
          </p:sp>
        </mc:Choice>
        <mc:Fallback xmlns="">
          <p:sp>
            <p:nvSpPr>
              <p:cNvPr id="3" name="内容占位符 2">
                <a:extLst>
                  <a:ext uri="{FF2B5EF4-FFF2-40B4-BE49-F238E27FC236}">
                    <a16:creationId xmlns:a16="http://schemas.microsoft.com/office/drawing/2014/main" id="{2807FB40-1738-4C41-9A6D-A5DE548E5CFB}"/>
                  </a:ext>
                </a:extLst>
              </p:cNvPr>
              <p:cNvSpPr>
                <a:spLocks noGrp="1" noRot="1" noChangeAspect="1" noMove="1" noResize="1" noEditPoints="1" noAdjustHandles="1" noChangeArrowheads="1" noChangeShapeType="1" noTextEdit="1"/>
              </p:cNvSpPr>
              <p:nvPr>
                <p:ph idx="1"/>
              </p:nvPr>
            </p:nvSpPr>
            <p:spPr>
              <a:xfrm>
                <a:off x="463826" y="1196752"/>
                <a:ext cx="7710018" cy="4975448"/>
              </a:xfrm>
              <a:blipFill>
                <a:blip r:embed="rId3"/>
                <a:stretch>
                  <a:fillRect l="-987" r="-608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83E0971-B93D-BB40-8472-0D130FCA47C5}"/>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20</a:t>
            </a:fld>
            <a:endParaRPr lang="zh-CN" altLang="en-US" dirty="0">
              <a:solidFill>
                <a:srgbClr val="464653"/>
              </a:solidFill>
            </a:endParaRPr>
          </a:p>
        </p:txBody>
      </p:sp>
      <p:pic>
        <p:nvPicPr>
          <p:cNvPr id="5" name="图片 4">
            <a:extLst>
              <a:ext uri="{FF2B5EF4-FFF2-40B4-BE49-F238E27FC236}">
                <a16:creationId xmlns:a16="http://schemas.microsoft.com/office/drawing/2014/main" id="{A6A0B087-3DA3-DE47-9D76-35A3DBFA03DB}"/>
              </a:ext>
            </a:extLst>
          </p:cNvPr>
          <p:cNvPicPr>
            <a:picLocks noChangeAspect="1"/>
          </p:cNvPicPr>
          <p:nvPr/>
        </p:nvPicPr>
        <p:blipFill>
          <a:blip r:embed="rId4"/>
          <a:stretch>
            <a:fillRect/>
          </a:stretch>
        </p:blipFill>
        <p:spPr>
          <a:xfrm>
            <a:off x="8052655" y="0"/>
            <a:ext cx="3898553" cy="3607616"/>
          </a:xfrm>
          <a:prstGeom prst="rect">
            <a:avLst/>
          </a:prstGeom>
        </p:spPr>
      </p:pic>
      <p:grpSp>
        <p:nvGrpSpPr>
          <p:cNvPr id="6" name="组合 5">
            <a:extLst>
              <a:ext uri="{FF2B5EF4-FFF2-40B4-BE49-F238E27FC236}">
                <a16:creationId xmlns:a16="http://schemas.microsoft.com/office/drawing/2014/main" id="{17A198FA-AF3C-B749-8DD0-E2791BDCD1DF}"/>
              </a:ext>
            </a:extLst>
          </p:cNvPr>
          <p:cNvGrpSpPr/>
          <p:nvPr/>
        </p:nvGrpSpPr>
        <p:grpSpPr>
          <a:xfrm>
            <a:off x="9052951" y="853440"/>
            <a:ext cx="2441643" cy="6034570"/>
            <a:chOff x="9052951" y="134112"/>
            <a:chExt cx="2441643" cy="6753898"/>
          </a:xfrm>
        </p:grpSpPr>
        <p:pic>
          <p:nvPicPr>
            <p:cNvPr id="7" name="图片 6">
              <a:extLst>
                <a:ext uri="{FF2B5EF4-FFF2-40B4-BE49-F238E27FC236}">
                  <a16:creationId xmlns:a16="http://schemas.microsoft.com/office/drawing/2014/main" id="{0CEF68A9-CCC3-9F4A-BBE3-990580D169EF}"/>
                </a:ext>
              </a:extLst>
            </p:cNvPr>
            <p:cNvPicPr>
              <a:picLocks noChangeAspect="1"/>
            </p:cNvPicPr>
            <p:nvPr/>
          </p:nvPicPr>
          <p:blipFill rotWithShape="1">
            <a:blip r:embed="rId5"/>
            <a:srcRect l="1863" t="626" r="3067" b="516"/>
            <a:stretch/>
          </p:blipFill>
          <p:spPr>
            <a:xfrm>
              <a:off x="9052951" y="134112"/>
              <a:ext cx="2441643" cy="6753898"/>
            </a:xfrm>
            <a:prstGeom prst="rect">
              <a:avLst/>
            </a:prstGeom>
          </p:spPr>
        </p:pic>
        <p:sp>
          <p:nvSpPr>
            <p:cNvPr id="9" name="矩形 8">
              <a:extLst>
                <a:ext uri="{FF2B5EF4-FFF2-40B4-BE49-F238E27FC236}">
                  <a16:creationId xmlns:a16="http://schemas.microsoft.com/office/drawing/2014/main" id="{54B7A70A-4BC7-6C4A-B938-73021122436E}"/>
                </a:ext>
              </a:extLst>
            </p:cNvPr>
            <p:cNvSpPr/>
            <p:nvPr/>
          </p:nvSpPr>
          <p:spPr>
            <a:xfrm>
              <a:off x="9052951" y="463296"/>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矩形 10">
            <a:extLst>
              <a:ext uri="{FF2B5EF4-FFF2-40B4-BE49-F238E27FC236}">
                <a16:creationId xmlns:a16="http://schemas.microsoft.com/office/drawing/2014/main" id="{490B6046-D732-D741-9E72-7DB8FDBC047B}"/>
              </a:ext>
            </a:extLst>
          </p:cNvPr>
          <p:cNvSpPr/>
          <p:nvPr/>
        </p:nvSpPr>
        <p:spPr>
          <a:xfrm>
            <a:off x="8882446" y="5586443"/>
            <a:ext cx="5497443" cy="646331"/>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a:t>
            </a:r>
            <a:r>
              <a:rPr lang="en-US" altLang="zh-CN"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p>
          <a:p>
            <a:pPr algn="ctr"/>
            <a:endParaRPr lang="zh-CN" altLang="en-US" dirty="0">
              <a:ln w="0"/>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DE609A08-AD7D-E441-ABA3-B628A9C67F28}"/>
              </a:ext>
            </a:extLst>
          </p:cNvPr>
          <p:cNvSpPr/>
          <p:nvPr/>
        </p:nvSpPr>
        <p:spPr>
          <a:xfrm>
            <a:off x="7900416" y="652712"/>
            <a:ext cx="4038600" cy="263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707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D4A30-24BA-E341-A610-ED273FB386E6}"/>
              </a:ext>
            </a:extLst>
          </p:cNvPr>
          <p:cNvSpPr>
            <a:spLocks noGrp="1"/>
          </p:cNvSpPr>
          <p:nvPr>
            <p:ph type="title"/>
          </p:nvPr>
        </p:nvSpPr>
        <p:spPr/>
        <p:txBody>
          <a:bodyPr>
            <a:normAutofit/>
          </a:bodyPr>
          <a:lstStyle/>
          <a:p>
            <a:r>
              <a:rPr lang="en-US" altLang="zh-CN" dirty="0" err="1"/>
              <a:t>CipherFour</a:t>
            </a:r>
            <a:r>
              <a:rPr lang="zh-CN" altLang="en-US" dirty="0"/>
              <a:t>密文差分：实验结果</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A2F13E-A0A2-E445-8CF4-352AAAA364C8}"/>
                  </a:ext>
                </a:extLst>
              </p:cNvPr>
              <p:cNvSpPr>
                <a:spLocks noGrp="1"/>
              </p:cNvSpPr>
              <p:nvPr>
                <p:ph idx="1"/>
              </p:nvPr>
            </p:nvSpPr>
            <p:spPr>
              <a:xfrm>
                <a:off x="914400" y="1196752"/>
                <a:ext cx="10363200" cy="4975448"/>
              </a:xfrm>
            </p:spPr>
            <p:txBody>
              <a:bodyPr>
                <a:normAutofit/>
              </a:bodyPr>
              <a:lstStyle/>
              <a:p>
                <a:r>
                  <a:rPr kumimoji="1" lang="zh-CN" altLang="en-US" dirty="0"/>
                  <a:t>取定</a:t>
                </a:r>
                <a:r>
                  <a:rPr kumimoji="1" lang="en-US" altLang="zh-CN" dirty="0"/>
                  <a:t>6</a:t>
                </a:r>
                <a:r>
                  <a:rPr kumimoji="1" lang="zh-CN" altLang="en-US" dirty="0"/>
                  <a:t>个轮密钥为</a:t>
                </a:r>
                <a:r>
                  <a:rPr kumimoji="1" lang="en-US" altLang="zh-CN" dirty="0"/>
                  <a:t>5b92,</a:t>
                </a:r>
                <a:r>
                  <a:rPr kumimoji="1" lang="zh-CN" altLang="en-US" dirty="0"/>
                  <a:t> </a:t>
                </a:r>
                <a:r>
                  <a:rPr kumimoji="1" lang="en-US" altLang="zh-CN" dirty="0"/>
                  <a:t>064b,</a:t>
                </a:r>
                <a:r>
                  <a:rPr kumimoji="1" lang="zh-CN" altLang="en-US" dirty="0"/>
                  <a:t> </a:t>
                </a:r>
                <a:r>
                  <a:rPr kumimoji="1" lang="en-US" altLang="zh-CN" dirty="0"/>
                  <a:t>1e03,</a:t>
                </a:r>
                <a:r>
                  <a:rPr kumimoji="1" lang="zh-CN" altLang="en-US" dirty="0"/>
                  <a:t> </a:t>
                </a:r>
                <a:r>
                  <a:rPr kumimoji="1" lang="en-US" altLang="zh-CN" dirty="0"/>
                  <a:t>a55f,</a:t>
                </a:r>
                <a:r>
                  <a:rPr kumimoji="1" lang="zh-CN" altLang="en-US" dirty="0"/>
                  <a:t> </a:t>
                </a:r>
                <a:r>
                  <a:rPr kumimoji="1" lang="en-US" altLang="zh-CN" dirty="0" err="1"/>
                  <a:t>ecbd</a:t>
                </a:r>
                <a:r>
                  <a:rPr kumimoji="1" lang="en-US" altLang="zh-CN" dirty="0"/>
                  <a:t>,</a:t>
                </a:r>
                <a:r>
                  <a:rPr kumimoji="1" lang="zh-CN" altLang="en-US" dirty="0"/>
                  <a:t> </a:t>
                </a:r>
                <a:r>
                  <a:rPr kumimoji="1" lang="en-US" altLang="zh-CN" dirty="0"/>
                  <a:t>7ca5</a:t>
                </a:r>
              </a:p>
              <a:p>
                <a:r>
                  <a:rPr kumimoji="1" lang="zh-CN" altLang="en-US" dirty="0"/>
                  <a:t>测试所有的</a:t>
                </a:r>
                <a:r>
                  <a:rPr kumimoji="1" lang="en-US" altLang="zh-CN" dirty="0"/>
                  <a:t>2</a:t>
                </a:r>
                <a:r>
                  <a:rPr kumimoji="1" lang="en-US" altLang="zh-CN" baseline="30000" dirty="0"/>
                  <a:t>16</a:t>
                </a:r>
                <a:r>
                  <a:rPr kumimoji="1" lang="zh-CN" altLang="en-US" dirty="0"/>
                  <a:t>组满足输入差分</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zh-CN" altLang="en-US" dirty="0"/>
                  <a:t>的明文对，有</a:t>
                </a:r>
                <a:r>
                  <a:rPr kumimoji="1" lang="en-US" altLang="zh-CN" dirty="0"/>
                  <a:t>7216</a:t>
                </a:r>
                <a:r>
                  <a:rPr kumimoji="1" lang="zh-CN" altLang="en-US" dirty="0"/>
                  <a:t>组满足输出差分</a:t>
                </a:r>
                <a:r>
                  <a:rPr kumimoji="1" lang="en-US" altLang="zh-CN" dirty="0"/>
                  <a:t>(0,0,</a:t>
                </a:r>
                <a:r>
                  <a:rPr kumimoji="1" lang="en-US" altLang="zh-CN" i="1" dirty="0"/>
                  <a:t>h</a:t>
                </a:r>
                <a:r>
                  <a:rPr kumimoji="1" lang="en-US" altLang="zh-CN" dirty="0"/>
                  <a:t>,0),</a:t>
                </a:r>
                <a:r>
                  <a:rPr kumimoji="1" lang="zh-CN" altLang="en-US" dirty="0"/>
                  <a:t> </a:t>
                </a:r>
                <a14:m>
                  <m:oMath xmlns:m="http://schemas.openxmlformats.org/officeDocument/2006/math">
                    <m:r>
                      <a:rPr kumimoji="1" lang="en-US" altLang="zh-CN" i="1">
                        <a:latin typeface="Cambria Math" panose="02040503050406030204" pitchFamily="18" charset="0"/>
                      </a:rPr>
                      <m:t>h</m:t>
                    </m:r>
                    <m:r>
                      <a:rPr kumimoji="1" lang="en-US" altLang="zh-CN" i="1">
                        <a:latin typeface="Cambria Math" panose="02040503050406030204" pitchFamily="18" charset="0"/>
                        <a:ea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1,2,9,</m:t>
                        </m:r>
                        <m:r>
                          <m:rPr>
                            <m:sty m:val="p"/>
                          </m:rPr>
                          <a:rPr kumimoji="1" lang="en-US" altLang="zh-CN">
                            <a:latin typeface="Cambria Math" panose="02040503050406030204" pitchFamily="18" charset="0"/>
                            <a:ea typeface="Cambria Math" panose="02040503050406030204" pitchFamily="18" charset="0"/>
                          </a:rPr>
                          <m:t>a</m:t>
                        </m:r>
                      </m:e>
                    </m:d>
                    <m:r>
                      <a:rPr kumimoji="1" lang="en-US" altLang="zh-CN" i="1">
                        <a:latin typeface="Cambria Math" panose="02040503050406030204" pitchFamily="18" charset="0"/>
                        <a:ea typeface="Cambria Math" panose="02040503050406030204" pitchFamily="18" charset="0"/>
                      </a:rPr>
                      <m:t> </m:t>
                    </m:r>
                  </m:oMath>
                </a14:m>
                <a:endParaRPr kumimoji="1" lang="en-US" altLang="zh-CN" dirty="0"/>
              </a:p>
              <a:p>
                <a:r>
                  <a:rPr kumimoji="1" lang="zh-CN" altLang="en-US" dirty="0"/>
                  <a:t>换几个密钥重复上述测试，平均</a:t>
                </a:r>
                <a:r>
                  <a:rPr kumimoji="1" lang="en-US" altLang="zh-CN" dirty="0"/>
                  <a:t>7387</a:t>
                </a:r>
                <a:r>
                  <a:rPr kumimoji="1" lang="zh-CN" altLang="en-US" dirty="0"/>
                  <a:t>组满足，</a:t>
                </a:r>
                <a:r>
                  <a:rPr kumimoji="1" lang="en-US" altLang="zh-CN" dirty="0"/>
                  <a:t> 7387/ 2</a:t>
                </a:r>
                <a:r>
                  <a:rPr kumimoji="1" lang="en-US" altLang="zh-CN" baseline="30000" dirty="0"/>
                  <a:t>16</a:t>
                </a:r>
                <a:r>
                  <a:rPr kumimoji="1" lang="en-US" altLang="zh-CN" dirty="0"/>
                  <a:t>=11%</a:t>
                </a:r>
              </a:p>
              <a:p>
                <a:r>
                  <a:rPr kumimoji="1" lang="zh-CN" altLang="en-US" dirty="0"/>
                  <a:t>差分路线概率为</a:t>
                </a:r>
                <a:r>
                  <a:rPr kumimoji="1" lang="en-US" altLang="zh-CN" dirty="0"/>
                  <a:t>0.08</a:t>
                </a:r>
                <a:r>
                  <a:rPr kumimoji="1" lang="zh-CN" altLang="en-US" dirty="0"/>
                  <a:t>，故实际大约有</a:t>
                </a:r>
                <a:r>
                  <a:rPr kumimoji="1" lang="en-US" altLang="zh-CN" dirty="0"/>
                  <a:t>2</a:t>
                </a:r>
                <a:r>
                  <a:rPr kumimoji="1" lang="en-US" altLang="zh-CN" baseline="30000" dirty="0"/>
                  <a:t>16</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0.08≈</m:t>
                    </m:r>
                  </m:oMath>
                </a14:m>
                <a:r>
                  <a:rPr kumimoji="1" lang="en-US" altLang="zh-CN" dirty="0"/>
                  <a:t>5243</a:t>
                </a:r>
                <a:r>
                  <a:rPr kumimoji="1" lang="zh-CN" altLang="en-US" dirty="0"/>
                  <a:t>对（</a:t>
                </a:r>
                <a:r>
                  <a:rPr kumimoji="1" lang="zh-CN" altLang="en-US" dirty="0">
                    <a:solidFill>
                      <a:srgbClr val="C00000"/>
                    </a:solidFill>
                  </a:rPr>
                  <a:t>正确对</a:t>
                </a:r>
                <a:r>
                  <a:rPr kumimoji="1" lang="zh-CN" altLang="en-US" dirty="0"/>
                  <a:t>）符合</a:t>
                </a:r>
                <a:r>
                  <a:rPr kumimoji="1" lang="en-US" altLang="zh-CN" dirty="0"/>
                  <a:t>4</a:t>
                </a:r>
                <a:r>
                  <a:rPr kumimoji="1" lang="zh-CN" altLang="en-US" dirty="0"/>
                  <a:t>轮差分</a:t>
                </a:r>
                <a:endParaRPr kumimoji="1" lang="en-US" altLang="zh-CN" dirty="0"/>
              </a:p>
              <a:p>
                <a:r>
                  <a:rPr kumimoji="1" lang="zh-CN" altLang="en-US" dirty="0"/>
                  <a:t>过滤后</a:t>
                </a:r>
                <a:r>
                  <a:rPr kumimoji="1" lang="en-US" altLang="zh-CN" dirty="0"/>
                  <a:t>5243/7387=71%</a:t>
                </a:r>
                <a:r>
                  <a:rPr kumimoji="1" lang="zh-CN" altLang="en-US" dirty="0"/>
                  <a:t>的是正确对，过滤之前</a:t>
                </a:r>
                <a:r>
                  <a:rPr kumimoji="1" lang="en-US" altLang="zh-CN" dirty="0"/>
                  <a:t>8%</a:t>
                </a:r>
                <a:r>
                  <a:rPr kumimoji="1" lang="zh-CN" altLang="en-US" dirty="0"/>
                  <a:t>是正确对</a:t>
                </a:r>
                <a:endParaRPr kumimoji="1" lang="en-US" altLang="zh-CN" dirty="0"/>
              </a:p>
              <a:p>
                <a:r>
                  <a:rPr kumimoji="1" lang="zh-CN" altLang="en-US" dirty="0"/>
                  <a:t>过滤后更易于区分</a:t>
                </a:r>
              </a:p>
              <a:p>
                <a:r>
                  <a:rPr kumimoji="1" lang="zh-CN" altLang="en-US" dirty="0"/>
                  <a:t>有条件的情况下，理论分析与实验测试相结合</a:t>
                </a:r>
              </a:p>
            </p:txBody>
          </p:sp>
        </mc:Choice>
        <mc:Fallback xmlns="">
          <p:sp>
            <p:nvSpPr>
              <p:cNvPr id="3" name="内容占位符 2">
                <a:extLst>
                  <a:ext uri="{FF2B5EF4-FFF2-40B4-BE49-F238E27FC236}">
                    <a16:creationId xmlns:a16="http://schemas.microsoft.com/office/drawing/2014/main" id="{CEA2F13E-A0A2-E445-8CF4-352AAAA364C8}"/>
                  </a:ext>
                </a:extLst>
              </p:cNvPr>
              <p:cNvSpPr>
                <a:spLocks noGrp="1" noRot="1" noChangeAspect="1" noMove="1" noResize="1" noEditPoints="1" noAdjustHandles="1" noChangeArrowheads="1" noChangeShapeType="1" noTextEdit="1"/>
              </p:cNvSpPr>
              <p:nvPr>
                <p:ph idx="1"/>
              </p:nvPr>
            </p:nvSpPr>
            <p:spPr>
              <a:xfrm>
                <a:off x="914400" y="1196752"/>
                <a:ext cx="10363200" cy="4975448"/>
              </a:xfrm>
              <a:blipFill>
                <a:blip r:embed="rId3"/>
                <a:stretch>
                  <a:fillRect l="-765" t="-1591" r="-4647" b="-3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E7461AF-99AB-B14A-A7BD-55EAF2815D57}"/>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21</a:t>
            </a:fld>
            <a:endParaRPr lang="zh-CN" altLang="en-US" dirty="0">
              <a:solidFill>
                <a:srgbClr val="464653"/>
              </a:solidFill>
            </a:endParaRPr>
          </a:p>
        </p:txBody>
      </p:sp>
      <p:grpSp>
        <p:nvGrpSpPr>
          <p:cNvPr id="5" name="组合 4">
            <a:extLst>
              <a:ext uri="{FF2B5EF4-FFF2-40B4-BE49-F238E27FC236}">
                <a16:creationId xmlns:a16="http://schemas.microsoft.com/office/drawing/2014/main" id="{9D02304E-101B-4C13-A19C-CE6E5C7EE98A}"/>
              </a:ext>
            </a:extLst>
          </p:cNvPr>
          <p:cNvGrpSpPr/>
          <p:nvPr/>
        </p:nvGrpSpPr>
        <p:grpSpPr>
          <a:xfrm>
            <a:off x="9093200" y="4902200"/>
            <a:ext cx="2184400" cy="1866900"/>
            <a:chOff x="9093200" y="4902200"/>
            <a:chExt cx="2184400" cy="1866900"/>
          </a:xfrm>
        </p:grpSpPr>
        <p:sp>
          <p:nvSpPr>
            <p:cNvPr id="6" name="椭圆 5">
              <a:extLst>
                <a:ext uri="{FF2B5EF4-FFF2-40B4-BE49-F238E27FC236}">
                  <a16:creationId xmlns:a16="http://schemas.microsoft.com/office/drawing/2014/main" id="{5BF3C342-4F3F-6C45-8ED5-ACAD2604F345}"/>
                </a:ext>
              </a:extLst>
            </p:cNvPr>
            <p:cNvSpPr/>
            <p:nvPr/>
          </p:nvSpPr>
          <p:spPr>
            <a:xfrm>
              <a:off x="9093200" y="4902200"/>
              <a:ext cx="2184400" cy="1866900"/>
            </a:xfrm>
            <a:prstGeom prst="ellipse">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笑脸 6">
              <a:extLst>
                <a:ext uri="{FF2B5EF4-FFF2-40B4-BE49-F238E27FC236}">
                  <a16:creationId xmlns:a16="http://schemas.microsoft.com/office/drawing/2014/main" id="{366A8A7D-601B-9547-A29C-C24D503086AD}"/>
                </a:ext>
              </a:extLst>
            </p:cNvPr>
            <p:cNvSpPr/>
            <p:nvPr/>
          </p:nvSpPr>
          <p:spPr>
            <a:xfrm>
              <a:off x="9646198" y="5305108"/>
              <a:ext cx="96725" cy="136726"/>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笑脸 9">
              <a:extLst>
                <a:ext uri="{FF2B5EF4-FFF2-40B4-BE49-F238E27FC236}">
                  <a16:creationId xmlns:a16="http://schemas.microsoft.com/office/drawing/2014/main" id="{B854C95E-56EC-E24B-AD5F-4F5EA341DB92}"/>
                </a:ext>
              </a:extLst>
            </p:cNvPr>
            <p:cNvSpPr/>
            <p:nvPr/>
          </p:nvSpPr>
          <p:spPr>
            <a:xfrm>
              <a:off x="9765003" y="5934616"/>
              <a:ext cx="96725" cy="136726"/>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爆炸形 1 15">
              <a:extLst>
                <a:ext uri="{FF2B5EF4-FFF2-40B4-BE49-F238E27FC236}">
                  <a16:creationId xmlns:a16="http://schemas.microsoft.com/office/drawing/2014/main" id="{2289DD95-24F4-CF43-88FB-FBB177EBF3A5}"/>
                </a:ext>
              </a:extLst>
            </p:cNvPr>
            <p:cNvSpPr/>
            <p:nvPr/>
          </p:nvSpPr>
          <p:spPr>
            <a:xfrm>
              <a:off x="10300943" y="5743293"/>
              <a:ext cx="105135" cy="20508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爆炸形 1 24">
              <a:extLst>
                <a:ext uri="{FF2B5EF4-FFF2-40B4-BE49-F238E27FC236}">
                  <a16:creationId xmlns:a16="http://schemas.microsoft.com/office/drawing/2014/main" id="{3983FC02-1E52-9641-99DD-CFE93EE6DC04}"/>
                </a:ext>
              </a:extLst>
            </p:cNvPr>
            <p:cNvSpPr/>
            <p:nvPr/>
          </p:nvSpPr>
          <p:spPr>
            <a:xfrm>
              <a:off x="10059312" y="5556770"/>
              <a:ext cx="84109" cy="17090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笑脸 48">
              <a:extLst>
                <a:ext uri="{FF2B5EF4-FFF2-40B4-BE49-F238E27FC236}">
                  <a16:creationId xmlns:a16="http://schemas.microsoft.com/office/drawing/2014/main" id="{82CBFE33-6CFC-5948-8E0D-CAB3B60D4A53}"/>
                </a:ext>
              </a:extLst>
            </p:cNvPr>
            <p:cNvSpPr/>
            <p:nvPr/>
          </p:nvSpPr>
          <p:spPr>
            <a:xfrm>
              <a:off x="10696751" y="5713911"/>
              <a:ext cx="96725" cy="136726"/>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笑脸 49">
              <a:extLst>
                <a:ext uri="{FF2B5EF4-FFF2-40B4-BE49-F238E27FC236}">
                  <a16:creationId xmlns:a16="http://schemas.microsoft.com/office/drawing/2014/main" id="{F6F7528A-B5FC-FD4D-8323-B316B7890E8D}"/>
                </a:ext>
              </a:extLst>
            </p:cNvPr>
            <p:cNvSpPr/>
            <p:nvPr/>
          </p:nvSpPr>
          <p:spPr>
            <a:xfrm>
              <a:off x="10004641" y="6252168"/>
              <a:ext cx="96725" cy="136726"/>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929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A5062-C5D9-354B-8BB2-A1A8A731EC23}"/>
              </a:ext>
            </a:extLst>
          </p:cNvPr>
          <p:cNvSpPr>
            <a:spLocks noGrp="1"/>
          </p:cNvSpPr>
          <p:nvPr>
            <p:ph type="title"/>
          </p:nvPr>
        </p:nvSpPr>
        <p:spPr/>
        <p:txBody>
          <a:bodyPr/>
          <a:lstStyle/>
          <a:p>
            <a:r>
              <a:rPr lang="zh-CN" altLang="en-US" dirty="0"/>
              <a:t>恢复密钥</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0E847D-2FFD-4949-80EF-CFE67B64D5D9}"/>
                  </a:ext>
                </a:extLst>
              </p:cNvPr>
              <p:cNvSpPr>
                <a:spLocks noGrp="1"/>
              </p:cNvSpPr>
              <p:nvPr>
                <p:ph idx="1"/>
              </p:nvPr>
            </p:nvSpPr>
            <p:spPr>
              <a:xfrm>
                <a:off x="914400" y="1214033"/>
                <a:ext cx="8430256" cy="5441159"/>
              </a:xfrm>
            </p:spPr>
            <p:txBody>
              <a:bodyPr>
                <a:noAutofit/>
              </a:bodyPr>
              <a:lstStyle/>
              <a:p>
                <a:r>
                  <a:rPr kumimoji="1" lang="zh-CN" altLang="en-US" dirty="0"/>
                  <a:t>求解</a:t>
                </a:r>
                <a:r>
                  <a:rPr kumimoji="1" lang="en-US" altLang="zh-CN" dirty="0"/>
                  <a:t>S</a:t>
                </a:r>
                <a:r>
                  <a:rPr kumimoji="1" lang="zh-CN" altLang="en-US" dirty="0"/>
                  <a:t>盒的带概率的方程</a:t>
                </a:r>
                <a:endParaRPr kumimoji="1" lang="en-US" altLang="zh-CN" dirty="0"/>
              </a:p>
              <a:p>
                <a:pPr marL="0" indent="0" algn="ctr">
                  <a:buNone/>
                </a:pPr>
                <a:r>
                  <a:rPr kumimoji="1" lang="zh-CN" altLang="en-US" dirty="0"/>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dirty="0"/>
                      <m:t> </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=2</m:t>
                    </m:r>
                  </m:oMath>
                </a14:m>
                <a:endParaRPr kumimoji="1" lang="en-US" altLang="zh-CN" dirty="0"/>
              </a:p>
              <a:p>
                <a:r>
                  <a:rPr lang="zh-CN" altLang="en-US" dirty="0"/>
                  <a:t>对</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oMath>
                </a14:m>
                <a:r>
                  <a:rPr lang="zh-CN" altLang="en-US" dirty="0"/>
                  <a:t>的每种可能设置一个计数器</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b="0" i="1" smtClean="0">
                            <a:ln w="0"/>
                            <a:effectLst>
                              <a:outerShdw blurRad="38100" dist="19050" dir="2700000" algn="tl" rotWithShape="0">
                                <a:schemeClr val="dk1">
                                  <a:alpha val="40000"/>
                                </a:schemeClr>
                              </a:outerShdw>
                            </a:effectLst>
                            <a:latin typeface="Cambria Math" panose="02040503050406030204" pitchFamily="18" charset="0"/>
                          </a:rPr>
                          <m:t>𝑇</m:t>
                        </m:r>
                        <m:r>
                          <a:rPr lang="en-US" altLang="zh-CN" b="0" i="1" smtClean="0">
                            <a:ln w="0"/>
                            <a:effectLst>
                              <a:outerShdw blurRad="38100" dist="19050" dir="2700000" algn="tl" rotWithShape="0">
                                <a:schemeClr val="dk1">
                                  <a:alpha val="40000"/>
                                </a:schemeClr>
                              </a:outerShdw>
                            </a:effectLst>
                            <a:latin typeface="Cambria Math" panose="02040503050406030204" pitchFamily="18" charset="0"/>
                          </a:rPr>
                          <m:t>[</m:t>
                        </m:r>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b="0" i="1" smtClean="0">
                        <a:ln w="0"/>
                        <a:effectLst>
                          <a:outerShdw blurRad="38100" dist="19050" dir="2700000" algn="tl" rotWithShape="0">
                            <a:schemeClr val="dk1">
                              <a:alpha val="40000"/>
                            </a:schemeClr>
                          </a:outerShdw>
                        </a:effectLst>
                        <a:latin typeface="Cambria Math" panose="02040503050406030204" pitchFamily="18" charset="0"/>
                      </a:rPr>
                      <m:t>]</m:t>
                    </m:r>
                    <m:r>
                      <a:rPr lang="en-US" altLang="zh-CN" i="1">
                        <a:ln w="0"/>
                        <a:effectLst>
                          <a:outerShdw blurRad="38100" dist="19050" dir="2700000" algn="tl" rotWithShape="0">
                            <a:schemeClr val="dk1">
                              <a:alpha val="40000"/>
                            </a:schemeClr>
                          </a:outerShdw>
                        </a:effectLst>
                        <a:latin typeface="Cambria Math" panose="02040503050406030204" pitchFamily="18" charset="0"/>
                      </a:rPr>
                      <m:t> </m:t>
                    </m:r>
                  </m:oMath>
                </a14:m>
                <a:endParaRPr lang="en-US" altLang="zh-CN" dirty="0"/>
              </a:p>
              <a:p>
                <a:pPr lvl="1"/>
                <a:r>
                  <a:rPr lang="zh-CN" altLang="en-US" dirty="0"/>
                  <a:t>若对应取值是方程的解，则</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𝑇</m:t>
                        </m:r>
                        <m:r>
                          <a:rPr lang="en-US" altLang="zh-CN" i="1">
                            <a:ln w="0"/>
                            <a:effectLst>
                              <a:outerShdw blurRad="38100" dist="19050" dir="2700000" algn="tl" rotWithShape="0">
                                <a:schemeClr val="dk1">
                                  <a:alpha val="40000"/>
                                </a:schemeClr>
                              </a:outerShdw>
                            </a:effectLst>
                            <a:latin typeface="Cambria Math" panose="02040503050406030204" pitchFamily="18" charset="0"/>
                          </a:rPr>
                          <m:t>[</m:t>
                        </m:r>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rPr>
                      <m:t>]</m:t>
                    </m:r>
                    <m:r>
                      <a:rPr lang="en-US" altLang="zh-CN" b="0" i="1" smtClean="0">
                        <a:ln w="0"/>
                        <a:effectLst>
                          <a:outerShdw blurRad="38100" dist="19050" dir="2700000" algn="tl" rotWithShape="0">
                            <a:schemeClr val="dk1">
                              <a:alpha val="40000"/>
                            </a:schemeClr>
                          </a:outerShdw>
                        </a:effectLst>
                        <a:latin typeface="Cambria Math" panose="02040503050406030204" pitchFamily="18" charset="0"/>
                      </a:rPr>
                      <m:t>++</m:t>
                    </m:r>
                    <m:r>
                      <a:rPr lang="en-US" altLang="zh-CN" i="1">
                        <a:ln w="0"/>
                        <a:effectLst>
                          <a:outerShdw blurRad="38100" dist="19050" dir="2700000" algn="tl" rotWithShape="0">
                            <a:schemeClr val="dk1">
                              <a:alpha val="40000"/>
                            </a:schemeClr>
                          </a:outerShdw>
                        </a:effectLst>
                        <a:latin typeface="Cambria Math" panose="02040503050406030204" pitchFamily="18" charset="0"/>
                      </a:rPr>
                      <m:t> </m:t>
                    </m:r>
                  </m:oMath>
                </a14:m>
                <a:endParaRPr lang="en-US" altLang="zh-CN" dirty="0"/>
              </a:p>
              <a:p>
                <a:r>
                  <a:rPr lang="zh-CN" altLang="en-US" dirty="0"/>
                  <a:t>全部通过去噪阶段的明文对处理完后，按计数器取值由大到小进行排序，前</a:t>
                </a:r>
                <a14:m>
                  <m:oMath xmlns:m="http://schemas.openxmlformats.org/officeDocument/2006/math">
                    <m:sSup>
                      <m:sSupPr>
                        <m:ctrlPr>
                          <a:rPr lang="en-US" altLang="zh-CN" i="1" smtClean="0">
                            <a:solidFill>
                              <a:srgbClr val="9B320E"/>
                            </a:solidFill>
                            <a:latin typeface="Cambria Math" panose="02040503050406030204" pitchFamily="18" charset="0"/>
                          </a:rPr>
                        </m:ctrlPr>
                      </m:sSupPr>
                      <m:e>
                        <m:r>
                          <a:rPr lang="en-US" altLang="zh-CN" b="0" i="1" smtClean="0">
                            <a:solidFill>
                              <a:srgbClr val="9B320E"/>
                            </a:solidFill>
                            <a:latin typeface="Cambria Math" panose="02040503050406030204" pitchFamily="18" charset="0"/>
                          </a:rPr>
                          <m:t>2</m:t>
                        </m:r>
                      </m:e>
                      <m:sup>
                        <m:r>
                          <a:rPr lang="en-US" altLang="zh-CN" b="0" i="1" smtClean="0">
                            <a:solidFill>
                              <a:srgbClr val="9B320E"/>
                            </a:solidFill>
                            <a:latin typeface="Cambria Math" panose="02040503050406030204" pitchFamily="18" charset="0"/>
                          </a:rPr>
                          <m:t>4−</m:t>
                        </m:r>
                        <m:r>
                          <a:rPr lang="en-US" altLang="zh-CN" b="0" i="1" smtClean="0">
                            <a:solidFill>
                              <a:srgbClr val="9B320E"/>
                            </a:solidFill>
                            <a:latin typeface="Cambria Math" panose="02040503050406030204" pitchFamily="18" charset="0"/>
                          </a:rPr>
                          <m:t>𝑎</m:t>
                        </m:r>
                      </m:sup>
                    </m:sSup>
                  </m:oMath>
                </a14:m>
                <a:r>
                  <a:rPr lang="zh-CN" altLang="en-US" dirty="0"/>
                  <a:t>个作为正确密钥的候选值</a:t>
                </a:r>
              </a:p>
              <a:p>
                <a:r>
                  <a:rPr kumimoji="1" lang="zh-CN" altLang="en-US" dirty="0"/>
                  <a:t>恢复</a:t>
                </a:r>
                <a:r>
                  <a:rPr kumimoji="1" lang="en-US" altLang="zh-CN" dirty="0"/>
                  <a:t>4-bit</a:t>
                </a:r>
                <a:r>
                  <a:rPr kumimoji="1" lang="en-US" altLang="zh-CN" dirty="0">
                    <a:solidFill>
                      <a:srgbClr val="C00000"/>
                    </a:solidFill>
                  </a:rPr>
                  <a:t> </a:t>
                </a:r>
                <a14:m>
                  <m:oMath xmlns:m="http://schemas.openxmlformats.org/officeDocument/2006/math">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𝑘</m:t>
                        </m:r>
                      </m:e>
                      <m:sub>
                        <m:r>
                          <a:rPr kumimoji="1" lang="en-US" altLang="zh-CN" i="1">
                            <a:solidFill>
                              <a:srgbClr val="C00000"/>
                            </a:solidFill>
                            <a:latin typeface="Cambria Math" panose="02040503050406030204" pitchFamily="18" charset="0"/>
                          </a:rPr>
                          <m:t>5,2</m:t>
                        </m:r>
                      </m:sub>
                    </m:sSub>
                    <m:r>
                      <a:rPr kumimoji="1" lang="en-US" altLang="zh-CN" i="1">
                        <a:solidFill>
                          <a:srgbClr val="C00000"/>
                        </a:solidFill>
                        <a:latin typeface="Cambria Math" panose="02040503050406030204" pitchFamily="18" charset="0"/>
                      </a:rPr>
                      <m:t> </m:t>
                    </m:r>
                  </m:oMath>
                </a14:m>
                <a:r>
                  <a:rPr kumimoji="1" lang="zh-CN" altLang="en-US" dirty="0"/>
                  <a:t>，即实现分割</a:t>
                </a:r>
                <a:endParaRPr kumimoji="1" lang="en-US" altLang="zh-CN" dirty="0"/>
              </a:p>
              <a:p>
                <a:r>
                  <a:rPr kumimoji="1" lang="zh-CN" altLang="en-US" dirty="0"/>
                  <a:t>其余</a:t>
                </a:r>
                <a:r>
                  <a:rPr kumimoji="1" lang="en-US" altLang="zh-CN" dirty="0"/>
                  <a:t>92-bit</a:t>
                </a:r>
                <a:r>
                  <a:rPr kumimoji="1" lang="zh-CN" altLang="en-US" dirty="0"/>
                  <a:t>密钥？</a:t>
                </a:r>
                <a:endParaRPr kumimoji="1" lang="en-US" altLang="zh-CN" dirty="0"/>
              </a:p>
              <a:p>
                <a:pPr lvl="1"/>
                <a:r>
                  <a:rPr kumimoji="1" lang="zh-CN" altLang="en-US" dirty="0"/>
                  <a:t>差分或穷举</a:t>
                </a:r>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F30E847D-2FFD-4949-80EF-CFE67B64D5D9}"/>
                  </a:ext>
                </a:extLst>
              </p:cNvPr>
              <p:cNvSpPr>
                <a:spLocks noGrp="1" noRot="1" noChangeAspect="1" noMove="1" noResize="1" noEditPoints="1" noAdjustHandles="1" noChangeArrowheads="1" noChangeShapeType="1" noTextEdit="1"/>
              </p:cNvSpPr>
              <p:nvPr>
                <p:ph idx="1"/>
              </p:nvPr>
            </p:nvSpPr>
            <p:spPr>
              <a:xfrm>
                <a:off x="914400" y="1214033"/>
                <a:ext cx="8430256" cy="5441159"/>
              </a:xfrm>
              <a:blipFill>
                <a:blip r:embed="rId3"/>
                <a:stretch>
                  <a:fillRect l="-1054" t="-162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EE9F39B-4813-A34F-B5EB-206FEA520C9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22</a:t>
            </a:fld>
            <a:endParaRPr lang="zh-CN" altLang="en-US" dirty="0">
              <a:solidFill>
                <a:srgbClr val="464653"/>
              </a:solidFill>
            </a:endParaRPr>
          </a:p>
        </p:txBody>
      </p:sp>
      <p:grpSp>
        <p:nvGrpSpPr>
          <p:cNvPr id="5" name="组合 4">
            <a:extLst>
              <a:ext uri="{FF2B5EF4-FFF2-40B4-BE49-F238E27FC236}">
                <a16:creationId xmlns:a16="http://schemas.microsoft.com/office/drawing/2014/main" id="{827ED0C6-B9E3-3B4F-B9DC-ACE4183CBFAB}"/>
              </a:ext>
            </a:extLst>
          </p:cNvPr>
          <p:cNvGrpSpPr/>
          <p:nvPr/>
        </p:nvGrpSpPr>
        <p:grpSpPr>
          <a:xfrm>
            <a:off x="8908109" y="0"/>
            <a:ext cx="3061973" cy="6753898"/>
            <a:chOff x="8432621" y="134112"/>
            <a:chExt cx="3061973" cy="6753898"/>
          </a:xfrm>
        </p:grpSpPr>
        <p:pic>
          <p:nvPicPr>
            <p:cNvPr id="6" name="图片 5">
              <a:extLst>
                <a:ext uri="{FF2B5EF4-FFF2-40B4-BE49-F238E27FC236}">
                  <a16:creationId xmlns:a16="http://schemas.microsoft.com/office/drawing/2014/main" id="{FDDD86DB-A8DC-5647-921A-383BCBBE0E1C}"/>
                </a:ext>
              </a:extLst>
            </p:cNvPr>
            <p:cNvPicPr>
              <a:picLocks noChangeAspect="1"/>
            </p:cNvPicPr>
            <p:nvPr/>
          </p:nvPicPr>
          <p:blipFill rotWithShape="1">
            <a:blip r:embed="rId4"/>
            <a:srcRect l="1863" t="626" r="3067" b="516"/>
            <a:stretch/>
          </p:blipFill>
          <p:spPr>
            <a:xfrm>
              <a:off x="9052951" y="134112"/>
              <a:ext cx="2441643" cy="6753898"/>
            </a:xfrm>
            <a:prstGeom prst="rect">
              <a:avLst/>
            </a:prstGeom>
          </p:spPr>
        </p:pic>
        <p:sp>
          <p:nvSpPr>
            <p:cNvPr id="7" name="矩形 6">
              <a:extLst>
                <a:ext uri="{FF2B5EF4-FFF2-40B4-BE49-F238E27FC236}">
                  <a16:creationId xmlns:a16="http://schemas.microsoft.com/office/drawing/2014/main" id="{F8BAFB43-4F12-6547-B387-5DBB55E510C2}"/>
                </a:ext>
              </a:extLst>
            </p:cNvPr>
            <p:cNvSpPr/>
            <p:nvPr/>
          </p:nvSpPr>
          <p:spPr>
            <a:xfrm>
              <a:off x="9052951" y="463296"/>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4C8BEA2-C357-6E4C-A416-5CAD750F91AA}"/>
                    </a:ext>
                  </a:extLst>
                </p:cNvPr>
                <p:cNvSpPr txBox="1"/>
                <p:nvPr/>
              </p:nvSpPr>
              <p:spPr>
                <a:xfrm>
                  <a:off x="8432621" y="5360908"/>
                  <a:ext cx="6411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rgbClr val="C00000"/>
                                </a:solidFill>
                                <a:latin typeface="Cambria Math" panose="02040503050406030204" pitchFamily="18" charset="0"/>
                              </a:rPr>
                            </m:ctrlPr>
                          </m:sSubPr>
                          <m:e>
                            <m:r>
                              <a:rPr kumimoji="1" lang="en-US" altLang="zh-CN" sz="2400" b="1" i="1" smtClean="0">
                                <a:solidFill>
                                  <a:srgbClr val="C00000"/>
                                </a:solidFill>
                                <a:latin typeface="Cambria Math" panose="02040503050406030204" pitchFamily="18" charset="0"/>
                                <a:ea typeface="Cambria Math" panose="02040503050406030204" pitchFamily="18" charset="0"/>
                              </a:rPr>
                              <m:t>∆</m:t>
                            </m:r>
                          </m:e>
                          <m:sub>
                            <m:r>
                              <a:rPr kumimoji="1" lang="en-US" altLang="zh-CN" sz="2400" b="1" i="1" smtClean="0">
                                <a:solidFill>
                                  <a:srgbClr val="C00000"/>
                                </a:solidFill>
                                <a:latin typeface="Cambria Math" panose="02040503050406030204" pitchFamily="18" charset="0"/>
                              </a:rPr>
                              <m:t>𝒐𝒖𝒕</m:t>
                            </m:r>
                          </m:sub>
                        </m:sSub>
                      </m:oMath>
                    </m:oMathPara>
                  </a14:m>
                  <a:endParaRPr kumimoji="1" lang="zh-CN" altLang="en-US" sz="2400" b="1" dirty="0">
                    <a:solidFill>
                      <a:srgbClr val="C00000"/>
                    </a:solidFill>
                  </a:endParaRPr>
                </a:p>
              </p:txBody>
            </p:sp>
          </mc:Choice>
          <mc:Fallback xmlns="">
            <p:sp>
              <p:nvSpPr>
                <p:cNvPr id="10" name="文本框 9">
                  <a:extLst>
                    <a:ext uri="{FF2B5EF4-FFF2-40B4-BE49-F238E27FC236}">
                      <a16:creationId xmlns:a16="http://schemas.microsoft.com/office/drawing/2014/main" id="{8B0D0CFD-3A36-5A48-843B-5B58A528EECB}"/>
                    </a:ext>
                  </a:extLst>
                </p:cNvPr>
                <p:cNvSpPr txBox="1">
                  <a:spLocks noRot="1" noChangeAspect="1" noMove="1" noResize="1" noEditPoints="1" noAdjustHandles="1" noChangeArrowheads="1" noChangeShapeType="1" noTextEdit="1"/>
                </p:cNvSpPr>
                <p:nvPr/>
              </p:nvSpPr>
              <p:spPr>
                <a:xfrm>
                  <a:off x="8432621" y="5360908"/>
                  <a:ext cx="641138" cy="369332"/>
                </a:xfrm>
                <a:prstGeom prst="rect">
                  <a:avLst/>
                </a:prstGeom>
                <a:blipFill>
                  <a:blip r:embed="rId6"/>
                  <a:stretch>
                    <a:fillRect l="-7843" r="-1961" b="-13333"/>
                  </a:stretch>
                </a:blipFill>
              </p:spPr>
              <p:txBody>
                <a:bodyPr/>
                <a:lstStyle/>
                <a:p>
                  <a:r>
                    <a:rPr lang="zh-CN" altLang="en-US">
                      <a:noFill/>
                    </a:rPr>
                    <a:t> </a:t>
                  </a:r>
                </a:p>
              </p:txBody>
            </p:sp>
          </mc:Fallback>
        </mc:AlternateContent>
      </p:grpSp>
      <p:sp>
        <p:nvSpPr>
          <p:cNvPr id="9" name="矩形 8">
            <a:extLst>
              <a:ext uri="{FF2B5EF4-FFF2-40B4-BE49-F238E27FC236}">
                <a16:creationId xmlns:a16="http://schemas.microsoft.com/office/drawing/2014/main" id="{A0FC8B69-93E3-EB44-A5C4-4123F8E7DCAF}"/>
              </a:ext>
            </a:extLst>
          </p:cNvPr>
          <p:cNvSpPr/>
          <p:nvPr/>
        </p:nvSpPr>
        <p:spPr>
          <a:xfrm>
            <a:off x="9535707" y="5275007"/>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13C56FF8-A4B3-6844-863D-B7CE7D172C95}"/>
              </a:ext>
            </a:extLst>
          </p:cNvPr>
          <p:cNvSpPr/>
          <p:nvPr/>
        </p:nvSpPr>
        <p:spPr>
          <a:xfrm>
            <a:off x="10846090" y="5280232"/>
            <a:ext cx="438912" cy="1411115"/>
          </a:xfrm>
          <a:prstGeom prst="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7C14EE1-8FCC-3B4D-9A38-FECC58B7AB59}"/>
                  </a:ext>
                </a:extLst>
              </p:cNvPr>
              <p:cNvSpPr/>
              <p:nvPr/>
            </p:nvSpPr>
            <p:spPr>
              <a:xfrm>
                <a:off x="9344656" y="6062607"/>
                <a:ext cx="2736390" cy="477888"/>
              </a:xfrm>
              <a:prstGeom prst="rect">
                <a:avLst/>
              </a:prstGeom>
              <a:noFill/>
            </p:spPr>
            <p:txBody>
              <a:bodyPr wrap="none" lIns="91440" tIns="45720" rIns="91440" bIns="45720">
                <a:spAutoFit/>
              </a:bodyPr>
              <a:lstStyle/>
              <a:p>
                <a:pPr algn="ctr"/>
                <a14:m>
                  <m:oMath xmlns:m="http://schemas.openxmlformats.org/officeDocument/2006/math">
                    <m:sSub>
                      <m:sSubPr>
                        <m:ctrlP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5,0</m:t>
                        </m:r>
                      </m:sub>
                    </m:sSub>
                  </m:oMath>
                </a14:m>
                <a:r>
                  <a:rPr lang="zh-CN" altLang="en-US" sz="2400" b="0" cap="none" spc="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1</m:t>
                        </m:r>
                      </m:sub>
                    </m:sSub>
                  </m:oMath>
                </a14:m>
                <a:r>
                  <a:rPr lang="zh-CN" altLang="en-US" sz="2400" dirty="0">
                    <a:ln w="0"/>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2</m:t>
                        </m:r>
                      </m:sub>
                    </m:sSub>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zh-CN" altLang="en-US" sz="2400" b="0" i="1" smtClean="0">
                            <a:ln w="0"/>
                            <a:effectLst>
                              <a:outerShdw blurRad="38100" dist="19050" dir="2700000" algn="tl" rotWithShape="0">
                                <a:schemeClr val="dk1">
                                  <a:alpha val="40000"/>
                                </a:schemeClr>
                              </a:outerShdw>
                            </a:effectLst>
                            <a:latin typeface="Cambria Math" panose="02040503050406030204" pitchFamily="18" charset="0"/>
                          </a:rPr>
                          <m:t>  </m:t>
                        </m:r>
                        <m:r>
                          <a:rPr lang="en-US" altLang="zh-CN" sz="24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400" i="1">
                            <a:ln w="0"/>
                            <a:effectLst>
                              <a:outerShdw blurRad="38100" dist="19050" dir="2700000" algn="tl" rotWithShape="0">
                                <a:schemeClr val="dk1">
                                  <a:alpha val="40000"/>
                                </a:schemeClr>
                              </a:outerShdw>
                            </a:effectLst>
                            <a:latin typeface="Cambria Math" panose="02040503050406030204" pitchFamily="18" charset="0"/>
                          </a:rPr>
                          <m:t>5,</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3</m:t>
                        </m:r>
                      </m:sub>
                    </m:sSub>
                  </m:oMath>
                </a14:m>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1" name="矩形 10">
                <a:extLst>
                  <a:ext uri="{FF2B5EF4-FFF2-40B4-BE49-F238E27FC236}">
                    <a16:creationId xmlns:a16="http://schemas.microsoft.com/office/drawing/2014/main" id="{67C14EE1-8FCC-3B4D-9A38-FECC58B7AB59}"/>
                  </a:ext>
                </a:extLst>
              </p:cNvPr>
              <p:cNvSpPr>
                <a:spLocks noRot="1" noChangeAspect="1" noMove="1" noResize="1" noEditPoints="1" noAdjustHandles="1" noChangeArrowheads="1" noChangeShapeType="1" noTextEdit="1"/>
              </p:cNvSpPr>
              <p:nvPr/>
            </p:nvSpPr>
            <p:spPr>
              <a:xfrm>
                <a:off x="9344656" y="6062607"/>
                <a:ext cx="2736390" cy="477888"/>
              </a:xfrm>
              <a:prstGeom prst="rect">
                <a:avLst/>
              </a:prstGeom>
              <a:blipFill>
                <a:blip r:embed="rId7"/>
                <a:stretch>
                  <a:fillRect l="-463" b="-205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ABB2837-BD23-7F43-9261-F072B81FB514}"/>
                  </a:ext>
                </a:extLst>
              </p:cNvPr>
              <p:cNvSpPr/>
              <p:nvPr/>
            </p:nvSpPr>
            <p:spPr>
              <a:xfrm>
                <a:off x="9446576" y="6301551"/>
                <a:ext cx="2532553" cy="461665"/>
              </a:xfrm>
              <a:prstGeom prst="rect">
                <a:avLst/>
              </a:prstGeom>
              <a:noFill/>
            </p:spPr>
            <p:txBody>
              <a:bodyPr wrap="none" lIns="91440" tIns="45720" rIns="91440" bIns="45720">
                <a:spAutoFit/>
              </a:bodyPr>
              <a:lstStyle/>
              <a:p>
                <a:pPr algn="ctr"/>
                <a14:m>
                  <m:oMath xmlns:m="http://schemas.openxmlformats.org/officeDocument/2006/math">
                    <m:sSub>
                      <m:sSubPr>
                        <m:ctrlP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oMath>
                </a14:m>
                <a:r>
                  <a:rPr lang="zh-CN" altLang="en-US" sz="2400" b="0" cap="none" spc="0" dirty="0">
                    <a:ln w="0"/>
                    <a:solidFill>
                      <a:schemeClr val="tx1"/>
                    </a:solidFill>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1</m:t>
                        </m:r>
                      </m:sub>
                    </m:sSub>
                  </m:oMath>
                </a14:m>
                <a:r>
                  <a:rPr lang="zh-CN" altLang="en-US" sz="2400" dirty="0">
                    <a:ln w="0"/>
                    <a:effectLst>
                      <a:outerShdw blurRad="38100" dist="19050" dir="2700000" algn="tl" rotWithShape="0">
                        <a:schemeClr val="dk1">
                          <a:alpha val="40000"/>
                        </a:schemeClr>
                      </a:outerShdw>
                    </a:effectLst>
                  </a:rPr>
                  <a:t>      </a:t>
                </a:r>
                <a14:m>
                  <m:oMath xmlns:m="http://schemas.openxmlformats.org/officeDocument/2006/math">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2</m:t>
                        </m:r>
                      </m:sub>
                    </m:sSub>
                    <m:sSub>
                      <m:sSubPr>
                        <m:ctrlPr>
                          <a:rPr lang="en-US" altLang="zh-CN" sz="2400" i="1">
                            <a:ln w="0"/>
                            <a:effectLst>
                              <a:outerShdw blurRad="38100" dist="19050" dir="2700000" algn="tl" rotWithShape="0">
                                <a:schemeClr val="dk1">
                                  <a:alpha val="40000"/>
                                </a:schemeClr>
                              </a:outerShdw>
                            </a:effectLst>
                            <a:latin typeface="Cambria Math" panose="02040503050406030204" pitchFamily="18" charset="0"/>
                          </a:rPr>
                        </m:ctrlPr>
                      </m:sSubPr>
                      <m:e>
                        <m:r>
                          <a:rPr lang="zh-CN" altLang="en-US" sz="2400" b="0" i="1" smtClean="0">
                            <a:ln w="0"/>
                            <a:effectLst>
                              <a:outerShdw blurRad="38100" dist="19050" dir="2700000" algn="tl" rotWithShape="0">
                                <a:schemeClr val="dk1">
                                  <a:alpha val="40000"/>
                                </a:schemeClr>
                              </a:outerShdw>
                            </a:effectLst>
                            <a:latin typeface="Cambria Math" panose="02040503050406030204" pitchFamily="18" charset="0"/>
                          </a:rPr>
                          <m:t>      </m:t>
                        </m:r>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2400" b="0" i="1" smtClean="0">
                            <a:ln w="0"/>
                            <a:effectLst>
                              <a:outerShdw blurRad="38100" dist="19050" dir="2700000" algn="tl" rotWithShape="0">
                                <a:schemeClr val="dk1">
                                  <a:alpha val="40000"/>
                                </a:schemeClr>
                              </a:outerShdw>
                            </a:effectLst>
                            <a:latin typeface="Cambria Math" panose="02040503050406030204" pitchFamily="18" charset="0"/>
                          </a:rPr>
                          <m:t>3</m:t>
                        </m:r>
                      </m:sub>
                    </m:sSub>
                  </m:oMath>
                </a14:m>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2" name="矩形 11">
                <a:extLst>
                  <a:ext uri="{FF2B5EF4-FFF2-40B4-BE49-F238E27FC236}">
                    <a16:creationId xmlns:a16="http://schemas.microsoft.com/office/drawing/2014/main" id="{AABB2837-BD23-7F43-9261-F072B81FB514}"/>
                  </a:ext>
                </a:extLst>
              </p:cNvPr>
              <p:cNvSpPr>
                <a:spLocks noRot="1" noChangeAspect="1" noMove="1" noResize="1" noEditPoints="1" noAdjustHandles="1" noChangeArrowheads="1" noChangeShapeType="1" noTextEdit="1"/>
              </p:cNvSpPr>
              <p:nvPr/>
            </p:nvSpPr>
            <p:spPr>
              <a:xfrm>
                <a:off x="9446576" y="6301551"/>
                <a:ext cx="2532553" cy="461665"/>
              </a:xfrm>
              <a:prstGeom prst="rect">
                <a:avLst/>
              </a:prstGeom>
              <a:blipFill>
                <a:blip r:embed="rId8"/>
                <a:stretch>
                  <a:fillRect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766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linds(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linds(horizont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linds(horizont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linds(horizont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blinds(horizontal)">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blinds(horizontal)">
                                      <p:cBhvr>
                                        <p:cTn id="5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229F7-F087-4443-8F25-1772AF28D7C7}"/>
              </a:ext>
            </a:extLst>
          </p:cNvPr>
          <p:cNvSpPr>
            <a:spLocks noGrp="1"/>
          </p:cNvSpPr>
          <p:nvPr>
            <p:ph type="title"/>
          </p:nvPr>
        </p:nvSpPr>
        <p:spPr/>
        <p:txBody>
          <a:bodyPr/>
          <a:lstStyle/>
          <a:p>
            <a:r>
              <a:rPr kumimoji="1" lang="zh-CN" altLang="en-US" dirty="0"/>
              <a:t>复杂度</a:t>
            </a:r>
          </a:p>
        </p:txBody>
      </p:sp>
      <p:sp>
        <p:nvSpPr>
          <p:cNvPr id="3" name="内容占位符 2">
            <a:extLst>
              <a:ext uri="{FF2B5EF4-FFF2-40B4-BE49-F238E27FC236}">
                <a16:creationId xmlns:a16="http://schemas.microsoft.com/office/drawing/2014/main" id="{5328A304-ED6E-D841-AF64-81453E532E0F}"/>
              </a:ext>
            </a:extLst>
          </p:cNvPr>
          <p:cNvSpPr>
            <a:spLocks noGrp="1"/>
          </p:cNvSpPr>
          <p:nvPr>
            <p:ph idx="1"/>
          </p:nvPr>
        </p:nvSpPr>
        <p:spPr>
          <a:xfrm>
            <a:off x="914400" y="1196751"/>
            <a:ext cx="10363200" cy="5441159"/>
          </a:xfrm>
        </p:spPr>
        <p:txBody>
          <a:bodyPr>
            <a:normAutofit/>
          </a:bodyPr>
          <a:lstStyle/>
          <a:p>
            <a:r>
              <a:rPr kumimoji="1" lang="zh-CN" altLang="en-US" dirty="0"/>
              <a:t>数据复杂度：</a:t>
            </a:r>
            <a:r>
              <a:rPr kumimoji="1" lang="zh-CN" altLang="en-US" dirty="0">
                <a:solidFill>
                  <a:srgbClr val="C00000"/>
                </a:solidFill>
              </a:rPr>
              <a:t>选择明文个数</a:t>
            </a:r>
            <a:endParaRPr kumimoji="1" lang="en-US" altLang="zh-CN" dirty="0">
              <a:solidFill>
                <a:srgbClr val="C00000"/>
              </a:solidFill>
            </a:endParaRPr>
          </a:p>
          <a:p>
            <a:r>
              <a:rPr kumimoji="1" lang="zh-CN" altLang="en-US" dirty="0"/>
              <a:t>时间复杂度：</a:t>
            </a:r>
            <a:endParaRPr kumimoji="1" lang="en-US" altLang="zh-CN" dirty="0"/>
          </a:p>
          <a:p>
            <a:pPr lvl="1"/>
            <a:r>
              <a:rPr kumimoji="1" lang="zh-CN" altLang="en-US" dirty="0"/>
              <a:t>获取密文对的时间，即加密消息的时间，选择明文个数</a:t>
            </a:r>
            <a:endParaRPr kumimoji="1" lang="en-US" altLang="zh-CN" dirty="0"/>
          </a:p>
          <a:p>
            <a:pPr lvl="1"/>
            <a:r>
              <a:rPr kumimoji="1" lang="zh-CN" altLang="en-US" dirty="0"/>
              <a:t>去噪的时间</a:t>
            </a:r>
            <a:endParaRPr kumimoji="1" lang="en-US" altLang="zh-CN" dirty="0"/>
          </a:p>
          <a:p>
            <a:pPr lvl="1"/>
            <a:r>
              <a:rPr kumimoji="1" lang="zh-CN" altLang="en-US" dirty="0"/>
              <a:t>求解密钥的时间</a:t>
            </a:r>
            <a:endParaRPr kumimoji="1" lang="en-US" altLang="zh-CN" dirty="0"/>
          </a:p>
          <a:p>
            <a:pPr lvl="1"/>
            <a:endParaRPr kumimoji="1" lang="en-US" altLang="zh-CN" dirty="0"/>
          </a:p>
          <a:p>
            <a:r>
              <a:rPr kumimoji="1" lang="zh-CN" altLang="en-US" dirty="0"/>
              <a:t>存储复杂度：</a:t>
            </a:r>
            <a:endParaRPr kumimoji="1" lang="en-US" altLang="zh-CN" dirty="0"/>
          </a:p>
          <a:p>
            <a:pPr lvl="1"/>
            <a:r>
              <a:rPr kumimoji="1" lang="zh-CN" altLang="en-US" dirty="0"/>
              <a:t>存储明密文对</a:t>
            </a:r>
            <a:endParaRPr kumimoji="1" lang="en-US" altLang="zh-CN" dirty="0"/>
          </a:p>
          <a:p>
            <a:pPr lvl="1"/>
            <a:r>
              <a:rPr kumimoji="1" lang="zh-CN" altLang="en-US" dirty="0"/>
              <a:t>预计算表</a:t>
            </a:r>
            <a:endParaRPr kumimoji="1" lang="en-US" altLang="zh-CN" dirty="0"/>
          </a:p>
          <a:p>
            <a:pPr lvl="1"/>
            <a:r>
              <a:rPr kumimoji="1" lang="zh-CN" altLang="en-US" dirty="0"/>
              <a:t>密钥计数器</a:t>
            </a:r>
          </a:p>
        </p:txBody>
      </p:sp>
      <p:sp>
        <p:nvSpPr>
          <p:cNvPr id="4" name="灯片编号占位符 3">
            <a:extLst>
              <a:ext uri="{FF2B5EF4-FFF2-40B4-BE49-F238E27FC236}">
                <a16:creationId xmlns:a16="http://schemas.microsoft.com/office/drawing/2014/main" id="{B7776728-33D9-274E-82BC-C08AF8747C40}"/>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23</a:t>
            </a:fld>
            <a:endParaRPr lang="zh-CN" altLang="en-US" dirty="0">
              <a:solidFill>
                <a:srgbClr val="464653"/>
              </a:solidFill>
            </a:endParaRPr>
          </a:p>
        </p:txBody>
      </p:sp>
    </p:spTree>
    <p:extLst>
      <p:ext uri="{BB962C8B-B14F-4D97-AF65-F5344CB8AC3E}">
        <p14:creationId xmlns:p14="http://schemas.microsoft.com/office/powerpoint/2010/main" val="221100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F4C85-36C2-B54F-A0AB-2C549E7AA25F}"/>
              </a:ext>
            </a:extLst>
          </p:cNvPr>
          <p:cNvSpPr>
            <a:spLocks noGrp="1"/>
          </p:cNvSpPr>
          <p:nvPr>
            <p:ph type="title"/>
          </p:nvPr>
        </p:nvSpPr>
        <p:spPr/>
        <p:txBody>
          <a:bodyPr/>
          <a:lstStyle/>
          <a:p>
            <a:r>
              <a:rPr kumimoji="1" lang="zh-CN" altLang="en-US" dirty="0"/>
              <a:t>信噪比</a:t>
            </a:r>
            <a:r>
              <a:rPr kumimoji="1" lang="en-US" altLang="zh-CN" dirty="0"/>
              <a:t>——</a:t>
            </a:r>
            <a:r>
              <a:rPr kumimoji="1" lang="en-US" altLang="zh-CN" dirty="0" err="1"/>
              <a:t>Biham</a:t>
            </a:r>
            <a:r>
              <a:rPr kumimoji="1" lang="en-US" altLang="zh-CN" dirty="0"/>
              <a:t> &amp; SHAMIR</a:t>
            </a:r>
            <a:endParaRPr kumimoji="1" lang="zh-CN" altLang="en-US" dirty="0"/>
          </a:p>
        </p:txBody>
      </p:sp>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A4E04661-2E77-194D-997D-541C484844A3}"/>
                  </a:ext>
                </a:extLst>
              </p:cNvPr>
              <p:cNvSpPr>
                <a:spLocks noGrp="1"/>
              </p:cNvSpPr>
              <p:nvPr>
                <p:ph idx="1"/>
              </p:nvPr>
            </p:nvSpPr>
            <p:spPr>
              <a:xfrm>
                <a:off x="914399" y="1196752"/>
                <a:ext cx="11052313" cy="5323318"/>
              </a:xfrm>
            </p:spPr>
            <p:txBody>
              <a:bodyPr>
                <a:normAutofit fontScale="92500" lnSpcReduction="20000"/>
              </a:bodyPr>
              <a:lstStyle/>
              <a:p>
                <a14:m>
                  <m:oMath xmlns:m="http://schemas.openxmlformats.org/officeDocument/2006/math">
                    <m:r>
                      <m:rPr>
                        <m:nor/>
                      </m:rPr>
                      <a:rPr kumimoji="1" lang="en-US" altLang="zh-CN" i="1" dirty="0" smtClean="0"/>
                      <m:t>S</m:t>
                    </m:r>
                    <m:r>
                      <m:rPr>
                        <m:nor/>
                      </m:rPr>
                      <a:rPr kumimoji="1" lang="en-US" altLang="zh-CN" i="1" baseline="-25000" dirty="0" smtClean="0"/>
                      <m:t>N</m:t>
                    </m:r>
                  </m:oMath>
                </a14:m>
                <a:r>
                  <a:rPr kumimoji="1" lang="zh-CN" altLang="en-US" dirty="0"/>
                  <a:t>：正确密钥</a:t>
                </a:r>
                <a:r>
                  <a:rPr kumimoji="1" lang="en-US" altLang="zh-CN" dirty="0"/>
                  <a:t>(</a:t>
                </a:r>
                <a:r>
                  <a:rPr kumimoji="1" lang="zh-CN" altLang="en-US" dirty="0"/>
                  <a:t>信息</a:t>
                </a:r>
                <a:r>
                  <a:rPr kumimoji="1" lang="en-US" altLang="zh-CN" dirty="0"/>
                  <a:t>)</a:t>
                </a:r>
                <a:r>
                  <a:rPr kumimoji="1" lang="zh-CN" altLang="en-US" dirty="0"/>
                  <a:t>的计数</a:t>
                </a:r>
                <a:r>
                  <a:rPr kumimoji="1" lang="en-US" altLang="zh-CN" dirty="0"/>
                  <a:t>/</a:t>
                </a:r>
                <a:r>
                  <a:rPr kumimoji="1" lang="zh-CN" altLang="en-US" dirty="0"/>
                  <a:t>错误密钥（噪声）的平均计数</a:t>
                </a:r>
                <a:endParaRPr kumimoji="1" lang="en-US" altLang="zh-CN" dirty="0"/>
              </a:p>
              <a:p>
                <a:pPr lvl="1"/>
                <a14:m>
                  <m:oMath xmlns:m="http://schemas.openxmlformats.org/officeDocument/2006/math">
                    <m:r>
                      <a:rPr kumimoji="1" lang="en-US" altLang="zh-CN" b="0" i="1" dirty="0" smtClean="0">
                        <a:highlight>
                          <a:srgbClr val="FFFF00"/>
                        </a:highlight>
                        <a:latin typeface="Cambria Math" panose="02040503050406030204" pitchFamily="18" charset="0"/>
                        <a:ea typeface="Cambria Math" panose="02040503050406030204" pitchFamily="18" charset="0"/>
                      </a:rPr>
                      <m:t>𝑝</m:t>
                    </m:r>
                    <m:r>
                      <m:rPr>
                        <m:nor/>
                      </m:rPr>
                      <a:rPr kumimoji="1" lang="zh-CN" altLang="en-US" dirty="0">
                        <a:highlight>
                          <a:srgbClr val="FFFF00"/>
                        </a:highlight>
                      </a:rPr>
                      <m:t>：</m:t>
                    </m:r>
                    <m:r>
                      <a:rPr kumimoji="1" lang="zh-CN" altLang="en-US" i="1" dirty="0">
                        <a:highlight>
                          <a:srgbClr val="FFFF00"/>
                        </a:highlight>
                        <a:latin typeface="Cambria Math" panose="02040503050406030204" pitchFamily="18" charset="0"/>
                      </a:rPr>
                      <m:t>差分概率</m:t>
                    </m:r>
                  </m:oMath>
                </a14:m>
                <a:endParaRPr kumimoji="1" lang="en-US" altLang="zh-CN" i="1" dirty="0">
                  <a:highlight>
                    <a:srgbClr val="FFFF00"/>
                  </a:highlight>
                  <a:latin typeface="Cambria Math" panose="02040503050406030204" pitchFamily="18" charset="0"/>
                </a:endParaRPr>
              </a:p>
              <a:p>
                <a:pPr lvl="1"/>
                <a14:m>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𝑚</m:t>
                    </m:r>
                    <m:r>
                      <m:rPr>
                        <m:nor/>
                      </m:rPr>
                      <a:rPr kumimoji="1" lang="zh-CN" altLang="en-US" dirty="0"/>
                      <m:t>：</m:t>
                    </m:r>
                  </m:oMath>
                </a14:m>
                <a:r>
                  <a:rPr kumimoji="1" lang="zh-CN" altLang="en-US" dirty="0">
                    <a:latin typeface="Cambria Math" panose="02040503050406030204" pitchFamily="18" charset="0"/>
                  </a:rPr>
                  <a:t>采样阶段随机选取的明文</a:t>
                </a:r>
                <a:r>
                  <a:rPr kumimoji="1" lang="zh-CN" altLang="en-US" b="1" dirty="0">
                    <a:solidFill>
                      <a:srgbClr val="C00000"/>
                    </a:solidFill>
                    <a:latin typeface="Cambria Math" panose="02040503050406030204" pitchFamily="18" charset="0"/>
                  </a:rPr>
                  <a:t>对</a:t>
                </a:r>
                <a:r>
                  <a:rPr kumimoji="1" lang="zh-CN" altLang="en-US" dirty="0">
                    <a:latin typeface="Cambria Math" panose="02040503050406030204" pitchFamily="18" charset="0"/>
                  </a:rPr>
                  <a:t>数</a:t>
                </a:r>
                <a:endParaRPr kumimoji="1" lang="en-US" altLang="zh-CN" i="1" dirty="0">
                  <a:latin typeface="Cambria Math" panose="02040503050406030204" pitchFamily="18" charset="0"/>
                </a:endParaRPr>
              </a:p>
              <a:p>
                <a:pPr lvl="1"/>
                <a14:m>
                  <m:oMath xmlns:m="http://schemas.openxmlformats.org/officeDocument/2006/math">
                    <m:r>
                      <m:rPr>
                        <m:nor/>
                      </m:rPr>
                      <a:rPr kumimoji="1" lang="zh-CN" altLang="en-US" dirty="0" smtClean="0"/>
                      <m:t>正确密钥</m:t>
                    </m:r>
                    <m:r>
                      <m:rPr>
                        <m:nor/>
                      </m:rPr>
                      <a:rPr kumimoji="1" lang="en-US" altLang="zh-CN" dirty="0" smtClean="0"/>
                      <m:t>(</m:t>
                    </m:r>
                    <m:r>
                      <m:rPr>
                        <m:nor/>
                      </m:rPr>
                      <a:rPr kumimoji="1" lang="zh-CN" altLang="en-US" dirty="0" smtClean="0"/>
                      <m:t>信息</m:t>
                    </m:r>
                    <m:r>
                      <m:rPr>
                        <m:nor/>
                      </m:rPr>
                      <a:rPr kumimoji="1" lang="en-US" altLang="zh-CN" dirty="0" smtClean="0"/>
                      <m:t>)</m:t>
                    </m:r>
                    <m:r>
                      <m:rPr>
                        <m:nor/>
                      </m:rPr>
                      <a:rPr kumimoji="1" lang="zh-CN" altLang="en-US" dirty="0" smtClean="0"/>
                      <m:t>的计数</m:t>
                    </m:r>
                    <m:r>
                      <a:rPr kumimoji="1" lang="zh-CN" altLang="en-US" b="0" i="1" dirty="0" smtClean="0">
                        <a:latin typeface="Cambria Math" panose="02040503050406030204" pitchFamily="18" charset="0"/>
                      </a:rPr>
                      <m:t>：</m:t>
                    </m:r>
                    <m:r>
                      <a:rPr kumimoji="1" lang="en-US" altLang="zh-CN" b="0" i="1" dirty="0" smtClean="0">
                        <a:latin typeface="Cambria Math" panose="02040503050406030204" pitchFamily="18" charset="0"/>
                      </a:rPr>
                      <m:t>𝑚</m:t>
                    </m:r>
                    <m:r>
                      <a:rPr kumimoji="1" lang="en-US" altLang="zh-CN" b="0" i="1" smtClean="0">
                        <a:solidFill>
                          <a:schemeClr val="tx1"/>
                        </a:solidFill>
                        <a:latin typeface="Cambria Math" panose="02040503050406030204" pitchFamily="18" charset="0"/>
                        <a:ea typeface="Cambria Math" panose="02040503050406030204" pitchFamily="18" charset="0"/>
                      </a:rPr>
                      <m:t>𝑝</m:t>
                    </m:r>
                  </m:oMath>
                </a14:m>
                <a:endParaRPr kumimoji="1" lang="en-US" altLang="zh-CN" dirty="0"/>
              </a:p>
              <a:p>
                <a:pPr lvl="1"/>
                <a14:m>
                  <m:oMath xmlns:m="http://schemas.openxmlformats.org/officeDocument/2006/math">
                    <m:r>
                      <a:rPr kumimoji="1" lang="el-GR" altLang="zh-CN" i="1" dirty="0" smtClean="0">
                        <a:highlight>
                          <a:srgbClr val="FFFF00"/>
                        </a:highlight>
                        <a:latin typeface="Cambria Math" panose="02040503050406030204" pitchFamily="18" charset="0"/>
                        <a:ea typeface="Cambria Math" panose="02040503050406030204" pitchFamily="18" charset="0"/>
                      </a:rPr>
                      <m:t>𝜖</m:t>
                    </m:r>
                    <m:r>
                      <m:rPr>
                        <m:nor/>
                      </m:rPr>
                      <a:rPr kumimoji="1" lang="zh-CN" altLang="en-US" dirty="0">
                        <a:highlight>
                          <a:srgbClr val="FFFF00"/>
                        </a:highlight>
                      </a:rPr>
                      <m:t>：去噪阶段过滤的比例</m:t>
                    </m:r>
                  </m:oMath>
                </a14:m>
                <a:endParaRPr kumimoji="1" lang="en-US" altLang="zh-CN" dirty="0">
                  <a:highlight>
                    <a:srgbClr val="FFFF00"/>
                  </a:highlight>
                </a:endParaRPr>
              </a:p>
              <a:p>
                <a:pPr lvl="1"/>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𝑚</m:t>
                    </m:r>
                    <m:r>
                      <a:rPr kumimoji="1" lang="el-GR" altLang="zh-CN" i="1" dirty="0" smtClean="0">
                        <a:latin typeface="Cambria Math" panose="02040503050406030204" pitchFamily="18" charset="0"/>
                        <a:ea typeface="Cambria Math" panose="02040503050406030204" pitchFamily="18" charset="0"/>
                      </a:rPr>
                      <m:t>𝜖</m:t>
                    </m:r>
                    <m:r>
                      <m:rPr>
                        <m:nor/>
                      </m:rPr>
                      <a:rPr kumimoji="1" lang="zh-CN" altLang="en-US" dirty="0"/>
                      <m:t>：需要代入方程求解的对数</m:t>
                    </m:r>
                  </m:oMath>
                </a14:m>
                <a:endParaRPr kumimoji="1" lang="en-US" altLang="zh-CN" dirty="0"/>
              </a:p>
              <a:p>
                <a:pPr lvl="1"/>
                <a14:m>
                  <m:oMath xmlns:m="http://schemas.openxmlformats.org/officeDocument/2006/math">
                    <m:r>
                      <a:rPr kumimoji="1" lang="el-GR" altLang="zh-CN" i="1" smtClean="0">
                        <a:highlight>
                          <a:srgbClr val="FFFF00"/>
                        </a:highlight>
                        <a:latin typeface="Cambria Math" panose="02040503050406030204" pitchFamily="18" charset="0"/>
                        <a:ea typeface="Cambria Math" panose="02040503050406030204" pitchFamily="18" charset="0"/>
                      </a:rPr>
                      <m:t>𝜂</m:t>
                    </m:r>
                    <m:r>
                      <a:rPr kumimoji="1" lang="zh-CN" altLang="en-US">
                        <a:highlight>
                          <a:srgbClr val="FFFF00"/>
                        </a:highlight>
                        <a:latin typeface="Cambria Math" panose="02040503050406030204" pitchFamily="18" charset="0"/>
                      </a:rPr>
                      <m:t>：</m:t>
                    </m:r>
                    <m:r>
                      <a:rPr kumimoji="1" lang="zh-CN" altLang="en-US" i="1">
                        <a:highlight>
                          <a:srgbClr val="FFFF00"/>
                        </a:highlight>
                        <a:latin typeface="Cambria Math" panose="02040503050406030204" pitchFamily="18" charset="0"/>
                      </a:rPr>
                      <m:t>去噪后，每个</m:t>
                    </m:r>
                    <m:r>
                      <a:rPr kumimoji="1" lang="zh-CN" altLang="en-US">
                        <a:highlight>
                          <a:srgbClr val="FFFF00"/>
                        </a:highlight>
                        <a:latin typeface="Cambria Math" panose="02040503050406030204" pitchFamily="18" charset="0"/>
                      </a:rPr>
                      <m:t>对</m:t>
                    </m:r>
                    <m:r>
                      <m:rPr>
                        <m:nor/>
                      </m:rPr>
                      <a:rPr kumimoji="1" lang="zh-CN" altLang="en-US" dirty="0">
                        <a:highlight>
                          <a:srgbClr val="FFFF00"/>
                        </a:highlight>
                        <a:latin typeface="Cambria Math" panose="02040503050406030204" pitchFamily="18" charset="0"/>
                      </a:rPr>
                      <m:t>对应的可能候选密钥个数（方程组的解的个数）</m:t>
                    </m:r>
                  </m:oMath>
                </a14:m>
                <a:endParaRPr kumimoji="1" lang="en-US" altLang="zh-CN" dirty="0">
                  <a:highlight>
                    <a:srgbClr val="FFFF00"/>
                  </a:highlight>
                  <a:latin typeface="Cambria Math" panose="02040503050406030204" pitchFamily="18" charset="0"/>
                </a:endParaRPr>
              </a:p>
              <a:p>
                <a:pPr lvl="1"/>
                <a14:m>
                  <m:oMath xmlns:m="http://schemas.openxmlformats.org/officeDocument/2006/math">
                    <m:r>
                      <a:rPr kumimoji="1" lang="en-US" altLang="zh-CN" b="0" i="1" smtClean="0">
                        <a:highlight>
                          <a:srgbClr val="FFFF00"/>
                        </a:highlight>
                        <a:latin typeface="Cambria Math" panose="02040503050406030204" pitchFamily="18" charset="0"/>
                        <a:ea typeface="Cambria Math" panose="02040503050406030204" pitchFamily="18" charset="0"/>
                      </a:rPr>
                      <m:t>𝑘</m:t>
                    </m:r>
                    <m:r>
                      <a:rPr kumimoji="1" lang="zh-CN" altLang="en-US">
                        <a:highlight>
                          <a:srgbClr val="FFFF00"/>
                        </a:highlight>
                        <a:latin typeface="Cambria Math" panose="02040503050406030204" pitchFamily="18" charset="0"/>
                      </a:rPr>
                      <m:t>：</m:t>
                    </m:r>
                  </m:oMath>
                </a14:m>
                <a:r>
                  <a:rPr kumimoji="1" lang="zh-CN" altLang="en-US" dirty="0">
                    <a:highlight>
                      <a:srgbClr val="FFFF00"/>
                    </a:highlight>
                    <a:latin typeface="Cambria Math" panose="02040503050406030204" pitchFamily="18" charset="0"/>
                  </a:rPr>
                  <a:t>可恢复的密钥长度</a:t>
                </a:r>
                <a:endParaRPr kumimoji="1" lang="en-US" altLang="zh-CN" dirty="0">
                  <a:highlight>
                    <a:srgbClr val="FFFF00"/>
                  </a:highlight>
                  <a:latin typeface="Cambria Math" panose="02040503050406030204" pitchFamily="18" charset="0"/>
                </a:endParaRPr>
              </a:p>
              <a:p>
                <a:pPr lvl="1"/>
                <a14:m>
                  <m:oMath xmlns:m="http://schemas.openxmlformats.org/officeDocument/2006/math">
                    <m:r>
                      <m:rPr>
                        <m:nor/>
                      </m:rPr>
                      <a:rPr kumimoji="1" lang="zh-CN" altLang="en-US" dirty="0"/>
                      <m:t>错误密钥（噪声）的平均计数</m:t>
                    </m:r>
                    <m:r>
                      <a:rPr kumimoji="1" lang="zh-CN" altLang="en-US" b="0" i="1" dirty="0" smtClean="0">
                        <a:latin typeface="Cambria Math" panose="02040503050406030204" pitchFamily="18" charset="0"/>
                      </a:rPr>
                      <m:t>：</m:t>
                    </m:r>
                    <m:r>
                      <m:rPr>
                        <m:nor/>
                      </m:rPr>
                      <a:rPr kumimoji="1" lang="en-US" altLang="zh-CN" dirty="0">
                        <a:ea typeface="Cambria Math" panose="02040503050406030204" pitchFamily="18" charset="0"/>
                      </a:rPr>
                      <m:t>m</m:t>
                    </m:r>
                    <m:r>
                      <a:rPr kumimoji="1" lang="el-GR" altLang="zh-CN" i="1" dirty="0">
                        <a:latin typeface="Cambria Math" panose="02040503050406030204" pitchFamily="18" charset="0"/>
                        <a:ea typeface="Cambria Math" panose="02040503050406030204" pitchFamily="18" charset="0"/>
                      </a:rPr>
                      <m:t>𝜖</m:t>
                    </m:r>
                    <m:r>
                      <a:rPr kumimoji="1" lang="en-US" altLang="zh-CN" i="1">
                        <a:latin typeface="Cambria Math" panose="02040503050406030204" pitchFamily="18" charset="0"/>
                        <a:ea typeface="Cambria Math" panose="02040503050406030204" pitchFamily="18" charset="0"/>
                      </a:rPr>
                      <m:t>∙</m:t>
                    </m:r>
                    <m:r>
                      <a:rPr kumimoji="1" lang="el-GR" altLang="zh-CN" i="1">
                        <a:latin typeface="Cambria Math" panose="02040503050406030204" pitchFamily="18" charset="0"/>
                        <a:ea typeface="Cambria Math" panose="02040503050406030204" pitchFamily="18" charset="0"/>
                      </a:rPr>
                      <m:t>𝜂</m:t>
                    </m:r>
                    <m:r>
                      <a:rPr kumimoji="1" lang="en-US" altLang="zh-CN" b="0" i="0"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2</m:t>
                        </m:r>
                      </m:e>
                      <m:sup>
                        <m:r>
                          <a:rPr kumimoji="1" lang="en-US" altLang="zh-CN" b="0" i="1" smtClean="0">
                            <a:latin typeface="Cambria Math" panose="02040503050406030204" pitchFamily="18" charset="0"/>
                            <a:ea typeface="Cambria Math" panose="02040503050406030204" pitchFamily="18" charset="0"/>
                          </a:rPr>
                          <m:t>𝑘</m:t>
                        </m:r>
                      </m:sup>
                    </m:sSup>
                  </m:oMath>
                </a14:m>
                <a:endParaRPr kumimoji="1" lang="en-US" altLang="zh-CN" dirty="0"/>
              </a:p>
              <a:p>
                <a14:m>
                  <m:oMath xmlns:m="http://schemas.openxmlformats.org/officeDocument/2006/math">
                    <m:r>
                      <m:rPr>
                        <m:nor/>
                      </m:rPr>
                      <a:rPr kumimoji="1" lang="en-US" altLang="zh-CN" i="1" dirty="0"/>
                      <m:t>S</m:t>
                    </m:r>
                    <m:r>
                      <m:rPr>
                        <m:nor/>
                      </m:rPr>
                      <a:rPr kumimoji="1" lang="en-US" altLang="zh-CN" i="1" baseline="-25000" dirty="0"/>
                      <m:t>N</m:t>
                    </m:r>
                    <m:r>
                      <a:rPr kumimoji="1" lang="en-US" altLang="zh-CN" b="0" i="1" dirty="0" smtClean="0">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𝑆</m:t>
                        </m:r>
                      </m:num>
                      <m:den>
                        <m:r>
                          <a:rPr kumimoji="1" lang="en-US" altLang="zh-CN" i="1">
                            <a:latin typeface="Cambria Math" panose="02040503050406030204" pitchFamily="18" charset="0"/>
                          </a:rPr>
                          <m:t>𝑁</m:t>
                        </m:r>
                      </m:den>
                    </m:f>
                    <m:r>
                      <a:rPr kumimoji="1" lang="en-US" altLang="zh-CN" b="0" i="1" smtClean="0">
                        <a:latin typeface="Cambria Math" panose="02040503050406030204" pitchFamily="18" charset="0"/>
                      </a:rPr>
                      <m:t>=</m:t>
                    </m:r>
                  </m:oMath>
                </a14:m>
                <a:r>
                  <a:rPr kumimoji="1" lang="en-US" altLang="zh-CN" dirty="0"/>
                  <a:t> </a:t>
                </a:r>
                <a14:m>
                  <m:oMath xmlns:m="http://schemas.openxmlformats.org/officeDocument/2006/math">
                    <m:f>
                      <m:fPr>
                        <m:ctrlPr>
                          <a:rPr kumimoji="1" lang="en-US" altLang="zh-CN" b="0" i="1" smtClean="0">
                            <a:latin typeface="Cambria Math" panose="02040503050406030204" pitchFamily="18" charset="0"/>
                            <a:ea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𝑝</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2</m:t>
                            </m:r>
                          </m:e>
                          <m:sup>
                            <m:r>
                              <a:rPr kumimoji="1" lang="en-US" altLang="zh-CN" b="0" i="1" smtClean="0">
                                <a:latin typeface="Cambria Math" panose="02040503050406030204" pitchFamily="18" charset="0"/>
                                <a:ea typeface="Cambria Math" panose="02040503050406030204" pitchFamily="18" charset="0"/>
                              </a:rPr>
                              <m:t>𝑘</m:t>
                            </m:r>
                          </m:sup>
                        </m:sSup>
                      </m:num>
                      <m:den>
                        <m:r>
                          <a:rPr kumimoji="1" lang="el-GR" altLang="zh-CN" i="1" dirty="0">
                            <a:latin typeface="Cambria Math" panose="02040503050406030204" pitchFamily="18" charset="0"/>
                            <a:ea typeface="Cambria Math" panose="02040503050406030204" pitchFamily="18" charset="0"/>
                          </a:rPr>
                          <m:t>𝜖</m:t>
                        </m:r>
                        <m:r>
                          <a:rPr kumimoji="1" lang="en-US" altLang="zh-CN" i="1">
                            <a:latin typeface="Cambria Math" panose="02040503050406030204" pitchFamily="18" charset="0"/>
                            <a:ea typeface="Cambria Math" panose="02040503050406030204" pitchFamily="18" charset="0"/>
                          </a:rPr>
                          <m:t>∙</m:t>
                        </m:r>
                        <m:r>
                          <a:rPr kumimoji="1" lang="el-GR" altLang="zh-CN" i="1">
                            <a:latin typeface="Cambria Math" panose="02040503050406030204" pitchFamily="18" charset="0"/>
                            <a:ea typeface="Cambria Math" panose="02040503050406030204" pitchFamily="18" charset="0"/>
                          </a:rPr>
                          <m:t>𝜂</m:t>
                        </m:r>
                      </m:den>
                    </m:f>
                  </m:oMath>
                </a14:m>
                <a:endParaRPr kumimoji="1" lang="en-US" altLang="zh-CN" dirty="0"/>
              </a:p>
              <a:p>
                <a14:m>
                  <m:oMath xmlns:m="http://schemas.openxmlformats.org/officeDocument/2006/math">
                    <m:r>
                      <a:rPr kumimoji="1" lang="en-US" altLang="zh-CN" i="1">
                        <a:latin typeface="Cambria Math" panose="02040503050406030204" pitchFamily="18" charset="0"/>
                      </a:rPr>
                      <m:t>1</m:t>
                    </m:r>
                    <m:r>
                      <a:rPr kumimoji="1" lang="zh-CN" altLang="en-US" i="1">
                        <a:latin typeface="Cambria Math" panose="02040503050406030204" pitchFamily="18" charset="0"/>
                      </a:rPr>
                      <m:t>≤</m:t>
                    </m:r>
                    <m:r>
                      <m:rPr>
                        <m:nor/>
                      </m:rPr>
                      <a:rPr kumimoji="1" lang="en-US" altLang="zh-CN" i="1" dirty="0"/>
                      <m:t>S</m:t>
                    </m:r>
                    <m:r>
                      <m:rPr>
                        <m:nor/>
                      </m:rPr>
                      <a:rPr kumimoji="1" lang="en-US" altLang="zh-CN" i="1" baseline="-25000" dirty="0"/>
                      <m:t>N</m:t>
                    </m:r>
                    <m:r>
                      <a:rPr kumimoji="1" lang="zh-CN" altLang="en-US" i="1">
                        <a:latin typeface="Cambria Math" panose="02040503050406030204" pitchFamily="18" charset="0"/>
                      </a:rPr>
                      <m:t>≤</m:t>
                    </m:r>
                  </m:oMath>
                </a14:m>
                <a:r>
                  <a:rPr kumimoji="1" lang="en-US" altLang="zh-CN" dirty="0"/>
                  <a:t>2</a:t>
                </a:r>
                <a:r>
                  <a:rPr kumimoji="1" lang="zh-CN" altLang="en-US" dirty="0"/>
                  <a:t>，需保证有</a:t>
                </a:r>
                <a:r>
                  <a:rPr kumimoji="1" lang="en-US" altLang="zh-CN" dirty="0"/>
                  <a:t>20-40</a:t>
                </a:r>
                <a:r>
                  <a:rPr kumimoji="1" lang="zh-CN" altLang="en-US" dirty="0"/>
                  <a:t>正确对</a:t>
                </a:r>
                <a:endParaRPr kumimoji="1" lang="en-US" altLang="zh-CN" dirty="0"/>
              </a:p>
              <a:p>
                <a14:m>
                  <m:oMath xmlns:m="http://schemas.openxmlformats.org/officeDocument/2006/math">
                    <m:r>
                      <m:rPr>
                        <m:nor/>
                      </m:rPr>
                      <a:rPr kumimoji="1" lang="en-US" altLang="zh-CN" i="1" dirty="0"/>
                      <m:t>S</m:t>
                    </m:r>
                    <m:r>
                      <m:rPr>
                        <m:nor/>
                      </m:rPr>
                      <a:rPr kumimoji="1" lang="en-US" altLang="zh-CN" i="1" baseline="-25000" dirty="0"/>
                      <m:t>N</m:t>
                    </m:r>
                  </m:oMath>
                </a14:m>
                <a:r>
                  <a:rPr kumimoji="1" lang="zh-CN" altLang="en-US" dirty="0"/>
                  <a:t>较大，例如</a:t>
                </a:r>
                <a14:m>
                  <m:oMath xmlns:m="http://schemas.openxmlformats.org/officeDocument/2006/math">
                    <m:r>
                      <m:rPr>
                        <m:nor/>
                      </m:rPr>
                      <a:rPr kumimoji="1" lang="en-US" altLang="zh-CN" i="1" dirty="0"/>
                      <m:t>S</m:t>
                    </m:r>
                    <m:r>
                      <m:rPr>
                        <m:nor/>
                      </m:rPr>
                      <a:rPr kumimoji="1" lang="en-US" altLang="zh-CN" i="1" baseline="-25000" dirty="0"/>
                      <m:t>N</m:t>
                    </m:r>
                    <m:r>
                      <a:rPr kumimoji="1" lang="en-US" altLang="zh-CN" i="1" baseline="-25000" dirty="0">
                        <a:latin typeface="Cambria Math" panose="02040503050406030204" pitchFamily="18" charset="0"/>
                      </a:rPr>
                      <m:t> </m:t>
                    </m:r>
                    <m:r>
                      <a:rPr kumimoji="1" lang="zh-CN" altLang="en-US" i="1">
                        <a:latin typeface="Cambria Math" panose="02040503050406030204" pitchFamily="18" charset="0"/>
                      </a:rPr>
                      <m:t>≥</m:t>
                    </m:r>
                  </m:oMath>
                </a14:m>
                <a:r>
                  <a:rPr kumimoji="1" lang="en-US" altLang="zh-CN" dirty="0"/>
                  <a:t>100</a:t>
                </a:r>
                <a:r>
                  <a:rPr kumimoji="1" lang="zh-CN" altLang="en-US" dirty="0"/>
                  <a:t>时，需保证有</a:t>
                </a:r>
                <a:r>
                  <a:rPr kumimoji="1" lang="en-US" altLang="zh-CN" dirty="0"/>
                  <a:t>3-4</a:t>
                </a:r>
                <a:r>
                  <a:rPr kumimoji="1" lang="zh-CN" altLang="en-US" dirty="0"/>
                  <a:t>个正确对</a:t>
                </a:r>
              </a:p>
            </p:txBody>
          </p:sp>
        </mc:Choice>
        <mc:Fallback>
          <p:sp>
            <p:nvSpPr>
              <p:cNvPr id="2" name="内容占位符 1">
                <a:extLst>
                  <a:ext uri="{FF2B5EF4-FFF2-40B4-BE49-F238E27FC236}">
                    <a16:creationId xmlns:a16="http://schemas.microsoft.com/office/drawing/2014/main" id="{A4E04661-2E77-194D-997D-541C484844A3}"/>
                  </a:ext>
                </a:extLst>
              </p:cNvPr>
              <p:cNvSpPr>
                <a:spLocks noGrp="1" noRot="1" noChangeAspect="1" noMove="1" noResize="1" noEditPoints="1" noAdjustHandles="1" noChangeArrowheads="1" noChangeShapeType="1" noTextEdit="1"/>
              </p:cNvSpPr>
              <p:nvPr>
                <p:ph idx="1"/>
              </p:nvPr>
            </p:nvSpPr>
            <p:spPr>
              <a:xfrm>
                <a:off x="914399" y="1196752"/>
                <a:ext cx="11052313" cy="5323318"/>
              </a:xfrm>
              <a:blipFill>
                <a:blip r:embed="rId3"/>
                <a:stretch>
                  <a:fillRect t="-2746" b="-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90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linds(horizont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linds(horizontal)">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blinds(horizontal)">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blinds(horizontal)">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blinds(horizontal)">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blinds(horizontal)">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2C54D-87A5-2945-A054-FF59C32CADF9}"/>
              </a:ext>
            </a:extLst>
          </p:cNvPr>
          <p:cNvSpPr>
            <a:spLocks noGrp="1"/>
          </p:cNvSpPr>
          <p:nvPr>
            <p:ph type="title"/>
          </p:nvPr>
        </p:nvSpPr>
        <p:spPr/>
        <p:txBody>
          <a:bodyPr/>
          <a:lstStyle/>
          <a:p>
            <a:r>
              <a:rPr kumimoji="1" lang="zh-CN" altLang="en-US" dirty="0"/>
              <a:t>信噪比（例子）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4A1FCC-6EE9-674C-8305-EBFF36B7760A}"/>
                  </a:ext>
                </a:extLst>
              </p:cNvPr>
              <p:cNvSpPr>
                <a:spLocks noGrp="1"/>
              </p:cNvSpPr>
              <p:nvPr>
                <p:ph idx="1"/>
              </p:nvPr>
            </p:nvSpPr>
            <p:spPr>
              <a:xfrm>
                <a:off x="400834" y="1196751"/>
                <a:ext cx="10363200" cy="5441159"/>
              </a:xfrm>
            </p:spPr>
            <p:txBody>
              <a:bodyPr>
                <a:normAutofit/>
              </a:bodyPr>
              <a:lstStyle/>
              <a:p>
                <a:r>
                  <a:rPr kumimoji="1" lang="en-US" altLang="zh-CN" dirty="0"/>
                  <a:t>DP((0,0,2,0)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4</m:t>
                        </m:r>
                        <m:r>
                          <a:rPr kumimoji="1" lang="zh-CN" altLang="en-US" i="1">
                            <a:latin typeface="Cambria Math" panose="02040503050406030204" pitchFamily="18" charset="0"/>
                          </a:rPr>
                          <m:t> </m:t>
                        </m:r>
                        <m:r>
                          <m:rPr>
                            <m:sty m:val="p"/>
                          </m:rPr>
                          <a:rPr kumimoji="1" lang="en-US" altLang="zh-CN" i="1">
                            <a:latin typeface="Cambria Math" panose="02040503050406030204" pitchFamily="18" charset="0"/>
                          </a:rPr>
                          <m:t>R</m:t>
                        </m:r>
                      </m:e>
                    </m:groupChr>
                  </m:oMath>
                </a14:m>
                <a:r>
                  <a:rPr kumimoji="1" lang="zh-CN" altLang="en-US" dirty="0"/>
                  <a:t> </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en-US" altLang="zh-CN" dirty="0"/>
                  <a:t>)=0.08</a:t>
                </a:r>
              </a:p>
              <a:p>
                <a:r>
                  <a:rPr kumimoji="1" lang="en-US" altLang="zh-CN" dirty="0"/>
                  <a:t>(0,0,2,0)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sty m:val="p"/>
                            <m:brk m:alnAt="2"/>
                          </m:rPr>
                          <a:rPr kumimoji="1" lang="en-US" altLang="zh-CN" i="1">
                            <a:latin typeface="Cambria Math" panose="02040503050406030204" pitchFamily="18" charset="0"/>
                          </a:rPr>
                          <m:t>S</m:t>
                        </m:r>
                      </m:e>
                    </m:groupChr>
                  </m:oMath>
                </a14:m>
                <a:r>
                  <a:rPr kumimoji="1" lang="en-US" altLang="zh-CN" dirty="0"/>
                  <a:t> (0,0,</a:t>
                </a:r>
                <a:r>
                  <a:rPr kumimoji="1" lang="en-US" altLang="zh-CN" i="1" dirty="0"/>
                  <a:t>h</a:t>
                </a:r>
                <a:r>
                  <a:rPr kumimoji="1" lang="en-US" altLang="zh-CN" dirty="0"/>
                  <a:t>,0),</a:t>
                </a:r>
                <a:r>
                  <a:rPr kumimoji="1" lang="zh-CN" altLang="en-US" dirty="0"/>
                  <a:t> </a:t>
                </a:r>
                <a14:m>
                  <m:oMath xmlns:m="http://schemas.openxmlformats.org/officeDocument/2006/math">
                    <m:r>
                      <a:rPr kumimoji="1" lang="en-US" altLang="zh-CN" i="1">
                        <a:latin typeface="Cambria Math" panose="02040503050406030204" pitchFamily="18" charset="0"/>
                      </a:rPr>
                      <m:t>h</m:t>
                    </m:r>
                    <m:r>
                      <a:rPr kumimoji="1" lang="en-US" altLang="zh-CN" i="1">
                        <a:latin typeface="Cambria Math" panose="02040503050406030204" pitchFamily="18" charset="0"/>
                        <a:ea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1,2,9,</m:t>
                        </m:r>
                        <m:r>
                          <m:rPr>
                            <m:sty m:val="p"/>
                          </m:rPr>
                          <a:rPr kumimoji="1" lang="en-US" altLang="zh-CN">
                            <a:latin typeface="Cambria Math" panose="02040503050406030204" pitchFamily="18" charset="0"/>
                            <a:ea typeface="Cambria Math" panose="02040503050406030204" pitchFamily="18" charset="0"/>
                          </a:rPr>
                          <m:t>a</m:t>
                        </m:r>
                      </m:e>
                    </m:d>
                  </m:oMath>
                </a14:m>
                <a:endParaRPr kumimoji="1" lang="en-US" altLang="zh-CN" dirty="0">
                  <a:ea typeface="Cambria Math" panose="02040503050406030204" pitchFamily="18" charset="0"/>
                </a:endParaRPr>
              </a:p>
              <a:p>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dirty="0"/>
                      <m:t> </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=2</m:t>
                    </m:r>
                  </m:oMath>
                </a14:m>
                <a:endParaRPr kumimoji="1" lang="en-US" altLang="zh-CN" cap="all" dirty="0">
                  <a:blipFill>
                    <a:blip r:embed="rId3">
                      <a:extLst>
                        <a:ext uri="{28A0092B-C50C-407E-A947-70E740481C1C}">
                          <a14:useLocalDpi val="0"/>
                        </a:ext>
                      </a:extLst>
                    </a:blip>
                    <a:tile tx="6350" ty="-127000" sx="65000" sy="64000" flip="none" algn="tl"/>
                  </a:blipFill>
                </a:endParaRPr>
              </a:p>
              <a:p>
                <a14:m>
                  <m:oMath xmlns:m="http://schemas.openxmlformats.org/officeDocument/2006/math">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 </m:t>
                    </m:r>
                  </m:oMath>
                </a14:m>
                <a:r>
                  <a:rPr kumimoji="1" lang="en-US" altLang="zh-CN" dirty="0">
                    <a:latin typeface="Cambria Math" panose="02040503050406030204" pitchFamily="18" charset="0"/>
                    <a:ea typeface="Cambria Math" panose="02040503050406030204" pitchFamily="18" charset="0"/>
                  </a:rPr>
                  <a:t>=4,</a:t>
                </a:r>
                <a14:m>
                  <m:oMath xmlns:m="http://schemas.openxmlformats.org/officeDocument/2006/math">
                    <m:r>
                      <a:rPr kumimoji="1" lang="el-GR" altLang="zh-CN" i="1" dirty="0">
                        <a:latin typeface="Cambria Math" panose="02040503050406030204" pitchFamily="18" charset="0"/>
                        <a:ea typeface="Cambria Math" panose="02040503050406030204" pitchFamily="18" charset="0"/>
                      </a:rPr>
                      <m:t>𝜖</m:t>
                    </m:r>
                  </m:oMath>
                </a14:m>
                <a:r>
                  <a:rPr kumimoji="1" lang="zh-CN" altLang="en-US" dirty="0">
                    <a:latin typeface="Cambria Math" panose="02040503050406030204" pitchFamily="18" charset="0"/>
                    <a:ea typeface="Cambria Math" panose="02040503050406030204" pitchFamily="18" charset="0"/>
                  </a:rPr>
                  <a:t> </a:t>
                </a:r>
                <a:r>
                  <a:rPr kumimoji="1" lang="en-US" altLang="zh-CN" dirty="0">
                    <a:latin typeface="Cambria Math" panose="02040503050406030204" pitchFamily="18" charset="0"/>
                    <a:ea typeface="Cambria Math" panose="02040503050406030204" pitchFamily="18" charset="0"/>
                  </a:rPr>
                  <a:t>=</a:t>
                </a:r>
                <a:r>
                  <a:rPr kumimoji="1" lang="zh-CN" altLang="en-US" dirty="0">
                    <a:latin typeface="Cambria Math" panose="02040503050406030204" pitchFamily="18" charset="0"/>
                    <a:ea typeface="Cambria Math" panose="02040503050406030204" pitchFamily="18" charset="0"/>
                  </a:rPr>
                  <a:t> </a:t>
                </a:r>
                <a14:m>
                  <m:oMath xmlns:m="http://schemas.openxmlformats.org/officeDocument/2006/math">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7387</m:t>
                        </m:r>
                      </m:num>
                      <m:den>
                        <m:sSup>
                          <m:sSupPr>
                            <m:ctrlPr>
                              <a:rPr kumimoji="1" lang="en-US" altLang="zh-CN" i="1" dirty="0">
                                <a:latin typeface="Cambria Math" panose="02040503050406030204" pitchFamily="18" charset="0"/>
                                <a:ea typeface="Cambria Math" panose="02040503050406030204" pitchFamily="18" charset="0"/>
                              </a:rPr>
                            </m:ctrlPr>
                          </m:sSupPr>
                          <m:e>
                            <m:r>
                              <a:rPr kumimoji="1" lang="en-US" altLang="zh-CN" i="1" dirty="0">
                                <a:latin typeface="Cambria Math" panose="02040503050406030204" pitchFamily="18" charset="0"/>
                                <a:ea typeface="Cambria Math" panose="02040503050406030204" pitchFamily="18" charset="0"/>
                              </a:rPr>
                              <m:t>2</m:t>
                            </m:r>
                          </m:e>
                          <m:sup>
                            <m:r>
                              <a:rPr kumimoji="1" lang="en-US" altLang="zh-CN" i="1" dirty="0">
                                <a:latin typeface="Cambria Math" panose="02040503050406030204" pitchFamily="18" charset="0"/>
                                <a:ea typeface="Cambria Math" panose="02040503050406030204" pitchFamily="18" charset="0"/>
                              </a:rPr>
                              <m:t>16</m:t>
                            </m:r>
                          </m:sup>
                        </m:sSup>
                      </m:den>
                    </m:f>
                  </m:oMath>
                </a14:m>
                <a:r>
                  <a:rPr kumimoji="1" lang="en-US" altLang="zh-CN" dirty="0">
                    <a:latin typeface="Cambria Math" panose="02040503050406030204" pitchFamily="18" charset="0"/>
                    <a:ea typeface="Cambria Math" panose="02040503050406030204" pitchFamily="18" charset="0"/>
                  </a:rPr>
                  <a:t> ,</a:t>
                </a:r>
                <a14:m>
                  <m:oMath xmlns:m="http://schemas.openxmlformats.org/officeDocument/2006/math">
                    <m:r>
                      <a:rPr kumimoji="1" lang="el-GR" altLang="zh-CN" i="1">
                        <a:latin typeface="Cambria Math" panose="02040503050406030204" pitchFamily="18" charset="0"/>
                        <a:ea typeface="Cambria Math" panose="02040503050406030204" pitchFamily="18" charset="0"/>
                      </a:rPr>
                      <m:t>𝜂</m:t>
                    </m:r>
                    <m:r>
                      <a:rPr kumimoji="1" lang="en-US" altLang="zh-CN" b="0" i="0" smtClean="0">
                        <a:latin typeface="Cambria Math" panose="02040503050406030204" pitchFamily="18" charset="0"/>
                        <a:ea typeface="Cambria Math" panose="02040503050406030204" pitchFamily="18" charset="0"/>
                      </a:rPr>
                      <m:t>=?</m:t>
                    </m:r>
                  </m:oMath>
                </a14:m>
                <a:endParaRPr kumimoji="1" lang="en-US" altLang="zh-CN" b="0" i="0" dirty="0">
                  <a:latin typeface="Cambria Math" panose="02040503050406030204" pitchFamily="18" charset="0"/>
                  <a:ea typeface="Cambria Math" panose="02040503050406030204" pitchFamily="18" charset="0"/>
                </a:endParaRPr>
              </a:p>
              <a:p>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834A1FCC-6EE9-674C-8305-EBFF36B7760A}"/>
                  </a:ext>
                </a:extLst>
              </p:cNvPr>
              <p:cNvSpPr>
                <a:spLocks noGrp="1" noRot="1" noChangeAspect="1" noMove="1" noResize="1" noEditPoints="1" noAdjustHandles="1" noChangeArrowheads="1" noChangeShapeType="1" noTextEdit="1"/>
              </p:cNvSpPr>
              <p:nvPr>
                <p:ph idx="1"/>
              </p:nvPr>
            </p:nvSpPr>
            <p:spPr>
              <a:xfrm>
                <a:off x="400834" y="1196751"/>
                <a:ext cx="10363200" cy="5441159"/>
              </a:xfrm>
              <a:blipFill>
                <a:blip r:embed="rId4"/>
                <a:stretch>
                  <a:fillRect l="-8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2278E1C-DC60-DB41-A3F8-848D5E682F1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zh-CN" altLang="en-US" sz="1100" b="1" i="0" u="none" strike="noStrike" kern="1200" cap="none" spc="-70" normalizeH="0" baseline="0" noProof="0" dirty="0">
              <a:ln>
                <a:noFill/>
              </a:ln>
              <a:solidFill>
                <a:srgbClr val="464653"/>
              </a:solidFill>
              <a:effectLst/>
              <a:uLnTx/>
              <a:uFillTx/>
              <a:latin typeface="Rockwell" panose="02060603020205020403"/>
              <a:cs typeface="+mn-cs"/>
            </a:endParaRPr>
          </a:p>
        </p:txBody>
      </p:sp>
      <p:pic>
        <p:nvPicPr>
          <p:cNvPr id="5" name="图片 4">
            <a:extLst>
              <a:ext uri="{FF2B5EF4-FFF2-40B4-BE49-F238E27FC236}">
                <a16:creationId xmlns:a16="http://schemas.microsoft.com/office/drawing/2014/main" id="{816AB9CD-EB9B-AA48-8059-8A5CD43E0E3E}"/>
              </a:ext>
            </a:extLst>
          </p:cNvPr>
          <p:cNvPicPr>
            <a:picLocks noChangeAspect="1"/>
          </p:cNvPicPr>
          <p:nvPr/>
        </p:nvPicPr>
        <p:blipFill>
          <a:blip r:embed="rId5"/>
          <a:stretch>
            <a:fillRect/>
          </a:stretch>
        </p:blipFill>
        <p:spPr>
          <a:xfrm>
            <a:off x="6859959" y="1116783"/>
            <a:ext cx="4650400" cy="4303355"/>
          </a:xfrm>
          <a:prstGeom prst="rect">
            <a:avLst/>
          </a:prstGeom>
        </p:spPr>
      </p:pic>
    </p:spTree>
    <p:extLst>
      <p:ext uri="{BB962C8B-B14F-4D97-AF65-F5344CB8AC3E}">
        <p14:creationId xmlns:p14="http://schemas.microsoft.com/office/powerpoint/2010/main" val="272752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3" name="标题 1"/>
          <p:cNvSpPr>
            <a:spLocks noGrp="1"/>
          </p:cNvSpPr>
          <p:nvPr>
            <p:ph type="title"/>
          </p:nvPr>
        </p:nvSpPr>
        <p:spPr/>
        <p:txBody>
          <a:bodyPr/>
          <a:lstStyle/>
          <a:p>
            <a:r>
              <a:rPr lang="zh-CN" altLang="en-US" dirty="0"/>
              <a:t>有关</a:t>
            </a:r>
            <a:r>
              <a:rPr lang="en-US" altLang="zh-CN" dirty="0"/>
              <a:t>S</a:t>
            </a:r>
            <a:r>
              <a:rPr lang="zh-CN" altLang="en-US" dirty="0"/>
              <a:t>盒的方程求解</a:t>
            </a:r>
            <a:r>
              <a:rPr lang="en-US" altLang="zh-CN" dirty="0"/>
              <a:t>-</a:t>
            </a:r>
            <a:r>
              <a:rPr lang="zh-CN" altLang="en-US" dirty="0"/>
              <a:t>借助预计算表进行求解</a:t>
            </a:r>
          </a:p>
        </p:txBody>
      </p:sp>
      <p:graphicFrame>
        <p:nvGraphicFramePr>
          <p:cNvPr id="186370" name="Object 2"/>
          <p:cNvGraphicFramePr>
            <a:graphicFrameLocks noChangeAspect="1"/>
          </p:cNvGraphicFramePr>
          <p:nvPr/>
        </p:nvGraphicFramePr>
        <p:xfrm>
          <a:off x="505620" y="1469571"/>
          <a:ext cx="1081087" cy="3275785"/>
        </p:xfrm>
        <a:graphic>
          <a:graphicData uri="http://schemas.openxmlformats.org/presentationml/2006/ole">
            <mc:AlternateContent xmlns:mc="http://schemas.openxmlformats.org/markup-compatibility/2006">
              <mc:Choice xmlns:v="urn:schemas-microsoft-com:vml" Requires="v">
                <p:oleObj name="Equation" r:id="rId3" imgW="583920" imgH="1625400" progId="Equation.DSMT4">
                  <p:embed/>
                </p:oleObj>
              </mc:Choice>
              <mc:Fallback>
                <p:oleObj name="Equation" r:id="rId3" imgW="583920" imgH="1625400" progId="Equation.DSMT4">
                  <p:embed/>
                  <p:pic>
                    <p:nvPicPr>
                      <p:cNvPr id="1863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20" y="1469571"/>
                        <a:ext cx="1081087" cy="327578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86374" name="TextBox 5"/>
              <p:cNvSpPr txBox="1">
                <a:spLocks noChangeArrowheads="1"/>
              </p:cNvSpPr>
              <p:nvPr/>
            </p:nvSpPr>
            <p:spPr bwMode="auto">
              <a:xfrm>
                <a:off x="2838903" y="1095518"/>
                <a:ext cx="9058930" cy="4730654"/>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
                    <a:srgbClr val="C00000"/>
                  </a:buClr>
                  <a:buSzPct val="50000"/>
                  <a:buFont typeface="Wingdings" pitchFamily="2" charset="2"/>
                  <a:buChar char="n"/>
                  <a:tabLst/>
                  <a:defRPr/>
                </a:pP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key</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400" b="0"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key</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kumimoji="0" lang="zh-CN" altLang="en-US" sz="2400" b="0" i="1" u="none" strike="noStrike" kern="1200" cap="none" spc="0" normalizeH="0" baseline="0" noProof="0" dirty="0" smtClean="0">
                        <a:ln>
                          <a:noFill/>
                        </a:ln>
                        <a:solidFill>
                          <a:srgbClr val="C00000"/>
                        </a:solidFill>
                        <a:effectLst/>
                        <a:uLnTx/>
                        <a:uFillTx/>
                        <a:latin typeface="Cambria Math" panose="02040503050406030204" pitchFamily="18" charset="0"/>
                      </a:rPr>
                      <m:t>𝛽</m:t>
                    </m:r>
                  </m:oMath>
                </a14:m>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rgbClr val="C00000"/>
                  </a:buClr>
                  <a:buSzPct val="50000"/>
                  <a:buFont typeface="Wingdings"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方法一：直接穷举</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rgbClr val="C00000"/>
                  </a:buClr>
                  <a:buSzPct val="50000"/>
                  <a:buFont typeface="Wingdings"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方法二：利用</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盒差分分布表（</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DDT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），求解密钥</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marR="0" lvl="1" indent="-342900" algn="l" defTabSz="914400" rtl="0" eaLnBrk="1" fontAlgn="base" latinLnBrk="0" hangingPunct="1">
                  <a:lnSpc>
                    <a:spcPct val="100000"/>
                  </a:lnSpc>
                  <a:spcBef>
                    <a:spcPct val="0"/>
                  </a:spcBef>
                  <a:spcAft>
                    <a:spcPct val="0"/>
                  </a:spcAft>
                  <a:buClr>
                    <a:srgbClr val="C00000"/>
                  </a:buClr>
                  <a:buSzPct val="50000"/>
                  <a:buFont typeface="Wingdings"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性质：对一个</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盒，若已知输入对异或密钥之前的取值和相应输出对的差分，则可根据</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盒的差分分布表，确定候选密钥集合</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1" fontAlgn="base">
                  <a:spcBef>
                    <a:spcPct val="0"/>
                  </a:spcBef>
                  <a:spcAft>
                    <a:spcPct val="0"/>
                  </a:spcAft>
                  <a:buClr>
                    <a:srgbClr val="C00000"/>
                  </a:buClr>
                  <a:buSzPct val="50000"/>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d>
                      <m:dPr>
                        <m:begChr m:val=""/>
                        <m:endChr m:val="}"/>
                        <m:ctrlP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rPr>
                        </m:ctrlPr>
                      </m:dPr>
                      <m:e>
                        <m:eqArr>
                          <m:eqArrPr>
                            <m:ctrlP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rPr>
                            </m:ctrlPr>
                          </m:eqArrPr>
                          <m:e>
                            <m:r>
                              <m:rPr>
                                <m:nor/>
                              </m:rP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m:t>
                            </m:r>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t>𝑥</m:t>
                            </m:r>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t>, </m:t>
                            </m:r>
                            <m:sSup>
                              <m:sSupPr>
                                <m:ctrl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ctrlPr>
                              </m:sSupPr>
                              <m:e>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t>𝑥</m:t>
                                </m:r>
                              </m:e>
                              <m:sup>
                                <m:r>
                                  <a:rPr kumimoji="0" lang="zh-CN" altLang="en-US" sz="2800" b="0" i="1" u="none" strike="noStrike" kern="1200" cap="none" spc="0" normalizeH="0" baseline="0" noProof="0" dirty="0">
                                    <a:ln>
                                      <a:noFill/>
                                    </a:ln>
                                    <a:solidFill>
                                      <a:prstClr val="black"/>
                                    </a:solidFill>
                                    <a:effectLst/>
                                    <a:uLnTx/>
                                    <a:uFillTx/>
                                    <a:latin typeface="Cambria Math" panose="02040503050406030204" pitchFamily="18" charset="0"/>
                                  </a:rPr>
                                  <m:t>∗</m:t>
                                </m:r>
                              </m:sup>
                            </m:sSup>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t>)</m:t>
                            </m:r>
                            <m:r>
                              <m:rPr>
                                <m:nor/>
                              </m:rP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 </m:t>
                            </m:r>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m:t>
                            </m:r>
                            <m:r>
                              <m:rPr>
                                <m:nor/>
                              </m:rP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 </m:t>
                            </m:r>
                            <m:r>
                              <a:rPr kumimoji="0" lang="zh-CN" altLang="en-US" sz="28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rPr>
                              <m:t>𝑥</m:t>
                            </m:r>
                          </m:e>
                          <m:e>
                            <m:r>
                              <m:rPr>
                                <m:nor/>
                              </m:rPr>
                              <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m:t>
                            </m:r>
                            <m:r>
                              <a:rPr lang="en-US" altLang="zh-CN" sz="28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𝑦</m:t>
                            </m:r>
                            <m:r>
                              <a:rPr lang="en-US" altLang="zh-CN" sz="2800" i="1" dirty="0">
                                <a:solidFill>
                                  <a:prstClr val="black"/>
                                </a:solidFill>
                                <a:latin typeface="Cambria Math" panose="02040503050406030204" pitchFamily="18" charset="0"/>
                              </a:rPr>
                              <m:t>, </m:t>
                            </m:r>
                            <m:sSup>
                              <m:sSupPr>
                                <m:ctrlPr>
                                  <a:rPr lang="en-US" altLang="zh-CN" sz="2800" i="1" dirty="0">
                                    <a:solidFill>
                                      <a:prstClr val="black"/>
                                    </a:solidFill>
                                    <a:latin typeface="Cambria Math" panose="02040503050406030204" pitchFamily="18" charset="0"/>
                                  </a:rPr>
                                </m:ctrlPr>
                              </m:sSupPr>
                              <m:e>
                                <m:r>
                                  <a:rPr lang="en-US" altLang="zh-CN" sz="2800" b="0" i="1" dirty="0" smtClean="0">
                                    <a:solidFill>
                                      <a:prstClr val="black"/>
                                    </a:solidFill>
                                    <a:latin typeface="Cambria Math" panose="02040503050406030204" pitchFamily="18" charset="0"/>
                                  </a:rPr>
                                  <m:t>𝑦</m:t>
                                </m:r>
                              </m:e>
                              <m:sup>
                                <m:r>
                                  <a:rPr lang="zh-CN" altLang="en-US" sz="2800" i="1" dirty="0">
                                    <a:solidFill>
                                      <a:prstClr val="black"/>
                                    </a:solidFill>
                                    <a:latin typeface="Cambria Math" panose="02040503050406030204" pitchFamily="18" charset="0"/>
                                  </a:rPr>
                                  <m:t>∗</m:t>
                                </m:r>
                              </m:sup>
                            </m:sSup>
                            <m:r>
                              <a:rPr lang="en-US" altLang="zh-CN" sz="2800" i="1" dirty="0">
                                <a:solidFill>
                                  <a:prstClr val="black"/>
                                </a:solidFill>
                                <a:latin typeface="Cambria Math" panose="02040503050406030204" pitchFamily="18" charset="0"/>
                              </a:rPr>
                              <m:t>)</m:t>
                            </m:r>
                            <m:r>
                              <m:rPr>
                                <m:nor/>
                              </m:rPr>
                              <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 </m:t>
                            </m:r>
                            <m:r>
                              <a:rPr lang="en-US" altLang="zh-CN" sz="2800" i="1" dirty="0">
                                <a:solidFill>
                                  <a:prstClr val="black"/>
                                </a:solidFill>
                                <a:latin typeface="Cambria Math" panose="02040503050406030204" pitchFamily="18" charset="0"/>
                                <a:ea typeface="Cambria Math" panose="02040503050406030204" pitchFamily="18" charset="0"/>
                              </a:rPr>
                              <m:t>⇒</m:t>
                            </m:r>
                            <m:r>
                              <m:rPr>
                                <m:nor/>
                              </m:rP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 </m:t>
                            </m:r>
                            <m:r>
                              <a:rPr lang="zh-CN" altLang="en-US" sz="2800" i="1">
                                <a:solidFill>
                                  <a:prstClr val="black"/>
                                </a:solidFill>
                                <a:latin typeface="Cambria Math" panose="02040503050406030204" pitchFamily="18" charset="0"/>
                              </a:rPr>
                              <m:t>∆</m:t>
                            </m:r>
                            <m:r>
                              <a:rPr lang="en-US" altLang="zh-CN" sz="2800" b="0" i="1" smtClean="0">
                                <a:solidFill>
                                  <a:prstClr val="black"/>
                                </a:solidFill>
                                <a:latin typeface="Cambria Math" panose="02040503050406030204" pitchFamily="18" charset="0"/>
                              </a:rPr>
                              <m:t>𝑦</m:t>
                            </m:r>
                          </m:e>
                        </m:eqArr>
                      </m:e>
                    </m:d>
                    <m: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d>
                      <m:dPr>
                        <m:begChr m:val=""/>
                        <m:endChr m:val="}"/>
                        <m:ctrlP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rPr>
                        </m:ctrlPr>
                      </m:dPr>
                      <m:e>
                        <m:eqArr>
                          <m:eqArrPr>
                            <m:ctrlP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rPr>
                            </m:ctrlPr>
                          </m:eqArrPr>
                          <m:e>
                            <m:r>
                              <m:rPr>
                                <m:sty m:val="p"/>
                              </m:rP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rPr>
                              <m:t>S</m:t>
                            </m:r>
                            <m:r>
                              <a:rPr kumimoji="0" lang="zh-CN" alt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盒</m:t>
                            </m:r>
                            <m:r>
                              <a:rPr kumimoji="0" lang="zh-CN" altLang="en-US" sz="2400" b="0" i="1" u="none" strike="noStrike" kern="1200" cap="none" spc="0" normalizeH="0" baseline="0" noProof="0" dirty="0">
                                <a:ln>
                                  <a:noFill/>
                                </a:ln>
                                <a:solidFill>
                                  <a:prstClr val="black"/>
                                </a:solidFill>
                                <a:effectLst/>
                                <a:uLnTx/>
                                <a:uFillTx/>
                                <a:latin typeface="Cambria Math" panose="02040503050406030204" pitchFamily="18" charset="0"/>
                              </a:rPr>
                              <m:t>的</m:t>
                            </m:r>
                            <m:r>
                              <a:rPr kumimoji="0" lang="zh-CN" alt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可能的</m:t>
                            </m:r>
                            <m:r>
                              <a:rPr kumimoji="0" lang="zh-CN" altLang="en-US" sz="2400" b="0" i="1" u="none" strike="noStrike" kern="1200" cap="none" spc="0" normalizeH="0" baseline="0" noProof="0" dirty="0">
                                <a:ln>
                                  <a:noFill/>
                                </a:ln>
                                <a:solidFill>
                                  <a:prstClr val="black"/>
                                </a:solidFill>
                                <a:effectLst/>
                                <a:uLnTx/>
                                <a:uFillTx/>
                                <a:latin typeface="Cambria Math" panose="02040503050406030204" pitchFamily="18" charset="0"/>
                              </a:rPr>
                              <m:t>输入</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rPr>
                              <m:t>𝑋</m:t>
                            </m:r>
                            <m:r>
                              <a:rPr kumimoji="0" lang="zh-CN" altLang="en-US" sz="2400" b="0" i="1" u="none" strike="noStrike" kern="1200" cap="none" spc="0" normalizeH="0" baseline="0" noProof="0" dirty="0">
                                <a:ln>
                                  <a:noFill/>
                                </a:ln>
                                <a:solidFill>
                                  <a:prstClr val="black"/>
                                </a:solidFill>
                                <a:effectLst/>
                                <a:uLnTx/>
                                <a:uFillTx/>
                                <a:latin typeface="Cambria Math" panose="02040503050406030204" pitchFamily="18" charset="0"/>
                              </a:rPr>
                              <m:t>的</m:t>
                            </m:r>
                            <m:r>
                              <a:rPr kumimoji="0" lang="zh-CN" altLang="en-US" sz="2400" b="0" i="1" u="none" strike="noStrike" kern="1200" cap="none" spc="0" normalizeH="0" baseline="0" noProof="0" dirty="0" smtClean="0">
                                <a:ln>
                                  <a:noFill/>
                                </a:ln>
                                <a:solidFill>
                                  <a:prstClr val="black"/>
                                </a:solidFill>
                                <a:effectLst/>
                                <a:uLnTx/>
                                <a:uFillTx/>
                                <a:latin typeface="Cambria Math" panose="02040503050406030204" pitchFamily="18" charset="0"/>
                              </a:rPr>
                              <m:t>集</m:t>
                            </m:r>
                            <m:r>
                              <a:rPr kumimoji="0" lang="zh-CN" altLang="en-US" sz="2400" b="0" i="1" u="none" strike="noStrike" kern="1200" cap="none" spc="0" normalizeH="0" baseline="0" noProof="0" dirty="0">
                                <a:ln>
                                  <a:noFill/>
                                </a:ln>
                                <a:solidFill>
                                  <a:prstClr val="black"/>
                                </a:solidFill>
                                <a:effectLst/>
                                <a:uLnTx/>
                                <a:uFillTx/>
                                <a:latin typeface="Cambria Math" panose="02040503050406030204" pitchFamily="18" charset="0"/>
                              </a:rPr>
                              <m:t>合</m:t>
                            </m:r>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IN</m:t>
                            </m:r>
                            <m:r>
                              <m:rPr>
                                <m:nor/>
                              </m:rPr>
                              <a:rPr lang="en-US" altLang="zh-CN" sz="2400" i="1"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s</m:t>
                            </m:r>
                            <m:r>
                              <m:rPr>
                                <m:nor/>
                              </m:rP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m:t>
                            </m:r>
                            <m:r>
                              <a:rPr lang="zh-CN" altLang="en-US" sz="2400" i="1">
                                <a:solidFill>
                                  <a:prstClr val="black"/>
                                </a:solidFill>
                                <a:latin typeface="Cambria Math" panose="02040503050406030204" pitchFamily="18" charset="0"/>
                              </a:rPr>
                              <m:t>∆</m:t>
                            </m:r>
                            <m:r>
                              <a:rPr lang="en-US" altLang="zh-CN" sz="2400" i="1" dirty="0">
                                <a:solidFill>
                                  <a:prstClr val="black"/>
                                </a:solidFill>
                                <a:latin typeface="Cambria Math" panose="02040503050406030204" pitchFamily="18" charset="0"/>
                              </a:rPr>
                              <m:t>𝑥</m:t>
                            </m:r>
                            <m:r>
                              <m:rPr>
                                <m:nor/>
                              </m:rP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m:t>
                            </m:r>
                            <m:r>
                              <a:rPr lang="zh-CN" altLang="en-US"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𝑦</m:t>
                            </m:r>
                            <m:r>
                              <m:rPr>
                                <m:nor/>
                              </m:rP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m:t>
                            </m:r>
                          </m:e>
                          <m:e/>
                          <m:e>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rPr>
                              <m:t>𝑥</m:t>
                            </m:r>
                          </m:e>
                        </m:eqArr>
                      </m:e>
                    </m:d>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rgbClr val="C00000"/>
                  </a:buClr>
                  <a:buSzPct val="50000"/>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groupChr>
                      <m:groupChrPr>
                        <m:chr m:val="⇒"/>
                        <m:vertJc m:val="bot"/>
                        <m:ctrlP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ctrlPr>
                      </m:groupChrPr>
                      <m:e>
                        <m:r>
                          <m:rPr>
                            <m:brk m:alnAt="2"/>
                          </m:rP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𝑥</m:t>
                        </m:r>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𝑘𝑒𝑦</m:t>
                        </m:r>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𝑋</m:t>
                        </m:r>
                      </m:e>
                    </m:groupChr>
                    <m:r>
                      <a:rPr kumimoji="0" lang="zh-CN" alt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候选</m:t>
                    </m:r>
                    <m:r>
                      <a:rPr kumimoji="0" lang="zh-CN" altLang="en-US"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密钥</m:t>
                    </m:r>
                    <m:r>
                      <a:rPr kumimoji="0" lang="zh-CN" alt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集合</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𝑘𝑒𝑦</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𝑘𝑒𝑦</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𝑥</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brk m:alnAt="2"/>
                      </m:rP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𝑋</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𝑋</m:t>
                    </m:r>
                  </m:oMath>
                </a14:m>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nor/>
                      </m:rP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IN</m:t>
                    </m:r>
                    <m:r>
                      <m:rPr>
                        <m:nor/>
                      </m:rPr>
                      <a:rPr kumimoji="0" lang="en-US" altLang="zh-CN" sz="2400" b="0"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s</m:t>
                    </m:r>
                    <m:r>
                      <m:rPr>
                        <m:nor/>
                      </m:rP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rPr>
                      <m:t>𝑥</m:t>
                    </m:r>
                    <m:r>
                      <m:rPr>
                        <m:nor/>
                      </m:rP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rPr>
                      <m:t>𝑦</m:t>
                    </m:r>
                    <m:r>
                      <m:rPr>
                        <m:nor/>
                      </m:rP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m:t>
                    </m:r>
                  </m:oMath>
                </a14:m>
                <a:endPar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rgbClr val="C00000"/>
                  </a:buClr>
                  <a:buSzPct val="50000"/>
                  <a:buFont typeface="Wingdings" pitchFamily="2" charset="2"/>
                  <a:buChar char="n"/>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spcBef>
                    <a:spcPct val="0"/>
                  </a:spcBef>
                  <a:spcAft>
                    <a:spcPct val="0"/>
                  </a:spcAft>
                  <a:buClr>
                    <a:srgbClr val="C00000"/>
                  </a:buClr>
                  <a:buSzPct val="50000"/>
                  <a:buFont typeface="Wingdings" pitchFamily="2" charset="2"/>
                  <a:buChar char="n"/>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i="1"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s</m:t>
                    </m:r>
                    <m:r>
                      <m:rPr>
                        <m:nor/>
                      </m:rP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m:t>
                    </m:r>
                    <m:r>
                      <a:rPr lang="zh-CN" altLang="en-US" sz="2400" i="1">
                        <a:solidFill>
                          <a:prstClr val="black"/>
                        </a:solidFill>
                        <a:latin typeface="Cambria Math" panose="02040503050406030204" pitchFamily="18" charset="0"/>
                      </a:rPr>
                      <m:t>∆</m:t>
                    </m:r>
                    <m:r>
                      <a:rPr lang="en-US" altLang="zh-CN" sz="2400" i="1" dirty="0">
                        <a:solidFill>
                          <a:prstClr val="black"/>
                        </a:solidFill>
                        <a:latin typeface="Cambria Math" panose="02040503050406030204" pitchFamily="18" charset="0"/>
                      </a:rPr>
                      <m:t>𝑥</m:t>
                    </m:r>
                    <m:r>
                      <m:rPr>
                        <m:nor/>
                      </m:rP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m:t>,</m:t>
                    </m:r>
                    <m:r>
                      <a:rPr lang="zh-CN" altLang="en-US"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𝑦</m:t>
                    </m:r>
                    <m:r>
                      <a:rPr lang="en-US" altLang="zh-CN" sz="2400" b="0" i="1" dirty="0" smtClean="0">
                        <a:solidFill>
                          <a:schemeClr val="tx1"/>
                        </a:solidFill>
                        <a:latin typeface="Cambria Math" panose="02040503050406030204" pitchFamily="18" charset="0"/>
                      </a:rPr>
                      <m:t>)=4</m:t>
                    </m:r>
                    <m:r>
                      <a:rPr lang="zh-CN" altLang="en-US" sz="2400" i="1" dirty="0">
                        <a:solidFill>
                          <a:schemeClr val="tx1"/>
                        </a:solidFill>
                        <a:latin typeface="Cambria Math" panose="02040503050406030204" pitchFamily="18" charset="0"/>
                      </a:rPr>
                      <m:t>，</m:t>
                    </m:r>
                  </m:oMath>
                </a14:m>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则解集中有几个</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候选密钥</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值？</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6374" name="TextBox 5"/>
              <p:cNvSpPr txBox="1">
                <a:spLocks noRot="1" noChangeAspect="1" noMove="1" noResize="1" noEditPoints="1" noAdjustHandles="1" noChangeArrowheads="1" noChangeShapeType="1" noTextEdit="1"/>
              </p:cNvSpPr>
              <p:nvPr/>
            </p:nvSpPr>
            <p:spPr bwMode="auto">
              <a:xfrm>
                <a:off x="2838903" y="1095518"/>
                <a:ext cx="9058930" cy="4730654"/>
              </a:xfrm>
              <a:prstGeom prst="rect">
                <a:avLst/>
              </a:prstGeom>
              <a:blipFill>
                <a:blip r:embed="rId6"/>
                <a:stretch>
                  <a:fillRect t="-1418" b="-1546"/>
                </a:stretch>
              </a:blipFill>
              <a:ln w="9525">
                <a:noFill/>
                <a:miter lim="800000"/>
                <a:headEnd/>
                <a:tailEnd/>
              </a:ln>
            </p:spPr>
            <p:txBody>
              <a:bodyPr/>
              <a:lstStyle/>
              <a:p>
                <a:r>
                  <a:rPr lang="zh-CN" altLang="en-US">
                    <a:noFill/>
                  </a:rPr>
                  <a:t> </a:t>
                </a:r>
              </a:p>
            </p:txBody>
          </p:sp>
        </mc:Fallback>
      </mc:AlternateContent>
      <p:graphicFrame>
        <p:nvGraphicFramePr>
          <p:cNvPr id="9" name="Object 3">
            <a:extLst>
              <a:ext uri="{FF2B5EF4-FFF2-40B4-BE49-F238E27FC236}">
                <a16:creationId xmlns:a16="http://schemas.microsoft.com/office/drawing/2014/main" id="{E9E4B754-B638-4142-98F7-11C93185D468}"/>
              </a:ext>
            </a:extLst>
          </p:cNvPr>
          <p:cNvGraphicFramePr>
            <a:graphicFrameLocks noChangeAspect="1"/>
          </p:cNvGraphicFramePr>
          <p:nvPr/>
        </p:nvGraphicFramePr>
        <p:xfrm>
          <a:off x="1661145" y="1469572"/>
          <a:ext cx="1103320" cy="3277386"/>
        </p:xfrm>
        <a:graphic>
          <a:graphicData uri="http://schemas.openxmlformats.org/presentationml/2006/ole">
            <mc:AlternateContent xmlns:mc="http://schemas.openxmlformats.org/markup-compatibility/2006">
              <mc:Choice xmlns:v="urn:schemas-microsoft-com:vml" Requires="v">
                <p:oleObj name="Equation" r:id="rId7" imgW="583920" imgH="1663560" progId="Equation.DSMT4">
                  <p:embed/>
                </p:oleObj>
              </mc:Choice>
              <mc:Fallback>
                <p:oleObj name="Equation" r:id="rId7" imgW="583920" imgH="1663560" progId="Equation.DSMT4">
                  <p:embed/>
                  <p:pic>
                    <p:nvPicPr>
                      <p:cNvPr id="9" name="Object 3">
                        <a:extLst>
                          <a:ext uri="{FF2B5EF4-FFF2-40B4-BE49-F238E27FC236}">
                            <a16:creationId xmlns:a16="http://schemas.microsoft.com/office/drawing/2014/main" id="{E9E4B754-B638-4142-98F7-11C93185D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1145" y="1469572"/>
                        <a:ext cx="1103320" cy="327738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FDB2787-F7AB-B846-A48A-FE72C9AACECA}"/>
                  </a:ext>
                </a:extLst>
              </p:cNvPr>
              <p:cNvSpPr/>
              <p:nvPr/>
            </p:nvSpPr>
            <p:spPr>
              <a:xfrm>
                <a:off x="505620" y="2781781"/>
                <a:ext cx="1479318" cy="409599"/>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lvl="0" algn="ctr">
                  <a:defRPr/>
                </a:pPr>
                <a14:m>
                  <m:oMathPara xmlns:m="http://schemas.openxmlformats.org/officeDocument/2006/math">
                    <m:oMathParaPr>
                      <m:jc m:val="centerGroup"/>
                    </m:oMathParaPr>
                    <m:oMath xmlns:m="http://schemas.openxmlformats.org/officeDocument/2006/math">
                      <m:r>
                        <m:rPr>
                          <m:nor/>
                        </m:rPr>
                        <a:rPr kumimoji="0" lang="en-US" altLang="zh-CN" sz="2000" b="0" i="1" u="none" strike="noStrike" kern="1200" cap="none" spc="0" normalizeH="0" baseline="0" noProof="0" dirty="0">
                          <a:ln>
                            <a:noFill/>
                          </a:ln>
                          <a:solidFill>
                            <a:prstClr val="black"/>
                          </a:solidFill>
                          <a:effectLst/>
                          <a:uLnTx/>
                          <a:uFillTx/>
                          <a:latin typeface="Rockwell" panose="02060603020205020403"/>
                          <a:cs typeface="+mn-cs"/>
                        </a:rPr>
                        <m:t>IN</m:t>
                      </m:r>
                      <m:r>
                        <m:rPr>
                          <m:nor/>
                        </m:rPr>
                        <a:rPr kumimoji="0" lang="en-US" altLang="zh-CN" sz="2000" b="0" i="1" u="none" strike="noStrike" kern="1200" cap="none" spc="0" normalizeH="0" baseline="-25000" noProof="0" dirty="0">
                          <a:ln>
                            <a:noFill/>
                          </a:ln>
                          <a:solidFill>
                            <a:prstClr val="black"/>
                          </a:solidFill>
                          <a:effectLst/>
                          <a:uLnTx/>
                          <a:uFillTx/>
                          <a:latin typeface="Rockwell" panose="02060603020205020403"/>
                          <a:cs typeface="+mn-cs"/>
                        </a:rPr>
                        <m:t>s</m:t>
                      </m:r>
                      <m:r>
                        <m:rPr>
                          <m:nor/>
                        </m:rPr>
                        <a:rPr kumimoji="0" lang="en-US" altLang="zh-CN" sz="2000" b="0" i="0" u="none" strike="noStrike" kern="1200" cap="none" spc="0" normalizeH="0" baseline="0" noProof="0" dirty="0">
                          <a:ln>
                            <a:noFill/>
                          </a:ln>
                          <a:solidFill>
                            <a:prstClr val="black"/>
                          </a:solidFill>
                          <a:effectLst/>
                          <a:uLnTx/>
                          <a:uFillTx/>
                          <a:latin typeface="Rockwell" panose="02060603020205020403"/>
                          <a:cs typeface="+mn-cs"/>
                        </a:rPr>
                        <m:t>(</m:t>
                      </m:r>
                      <m:r>
                        <a:rPr kumimoji="0" lang="zh-CN" altLang="en-US"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r>
                        <m:rPr>
                          <m:nor/>
                        </m:rPr>
                        <a:rPr kumimoji="0" lang="en-US" altLang="zh-CN" sz="2000" b="0" i="0" u="none" strike="noStrike" kern="1200" cap="none" spc="0" normalizeH="0" baseline="0" noProof="0" dirty="0">
                          <a:ln>
                            <a:noFill/>
                          </a:ln>
                          <a:solidFill>
                            <a:prstClr val="black"/>
                          </a:solidFill>
                          <a:effectLst/>
                          <a:uLnTx/>
                          <a:uFillTx/>
                          <a:latin typeface="Rockwell" panose="02060603020205020403"/>
                          <a:cs typeface="+mn-cs"/>
                        </a:rPr>
                        <m:t>,</m:t>
                      </m:r>
                      <m:r>
                        <a:rPr lang="zh-CN" altLang="en-US" sz="2000" i="1" dirty="0">
                          <a:solidFill>
                            <a:srgbClr val="C00000"/>
                          </a:solidFill>
                          <a:latin typeface="Cambria Math" panose="02040503050406030204" pitchFamily="18" charset="0"/>
                        </a:rPr>
                        <m:t>𝛽</m:t>
                      </m:r>
                      <m:r>
                        <m:rPr>
                          <m:nor/>
                        </m:rPr>
                        <a:rPr kumimoji="0" lang="en-US" altLang="zh-CN" sz="2000" b="0" i="0" u="none" strike="noStrike" kern="1200" cap="none" spc="0" normalizeH="0" baseline="0" noProof="0" dirty="0">
                          <a:ln>
                            <a:noFill/>
                          </a:ln>
                          <a:solidFill>
                            <a:prstClr val="black"/>
                          </a:solidFill>
                          <a:effectLst/>
                          <a:uLnTx/>
                          <a:uFillTx/>
                          <a:latin typeface="Rockwell" panose="02060603020205020403"/>
                          <a:cs typeface="+mn-cs"/>
                        </a:rPr>
                        <m:t>)</m:t>
                      </m:r>
                    </m:oMath>
                  </m:oMathPara>
                </a14:m>
                <a:endParaRPr kumimoji="0" lang="zh-CN" altLang="en-US" sz="2000" b="0" i="1"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Rockwell" panose="02060603020205020403"/>
                  <a:cs typeface="+mn-cs"/>
                </a:endParaRPr>
              </a:p>
            </p:txBody>
          </p:sp>
        </mc:Choice>
        <mc:Fallback xmlns="">
          <p:sp>
            <p:nvSpPr>
              <p:cNvPr id="2" name="矩形 1">
                <a:extLst>
                  <a:ext uri="{FF2B5EF4-FFF2-40B4-BE49-F238E27FC236}">
                    <a16:creationId xmlns:a16="http://schemas.microsoft.com/office/drawing/2014/main" id="{CFDB2787-F7AB-B846-A48A-FE72C9AACECA}"/>
                  </a:ext>
                </a:extLst>
              </p:cNvPr>
              <p:cNvSpPr>
                <a:spLocks noRot="1" noChangeAspect="1" noMove="1" noResize="1" noEditPoints="1" noAdjustHandles="1" noChangeArrowheads="1" noChangeShapeType="1" noTextEdit="1"/>
              </p:cNvSpPr>
              <p:nvPr/>
            </p:nvSpPr>
            <p:spPr>
              <a:xfrm>
                <a:off x="505620" y="2781781"/>
                <a:ext cx="1479318" cy="409599"/>
              </a:xfrm>
              <a:prstGeom prst="rect">
                <a:avLst/>
              </a:prstGeom>
              <a:blipFill>
                <a:blip r:embed="rId9"/>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A5142FA-BD2B-0B4F-AC91-B0A61746AC0C}"/>
                  </a:ext>
                </a:extLst>
              </p:cNvPr>
              <p:cNvSpPr/>
              <p:nvPr/>
            </p:nvSpPr>
            <p:spPr>
              <a:xfrm>
                <a:off x="484523" y="3079989"/>
                <a:ext cx="3970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a:solidFill>
                            <a:prstClr val="black"/>
                          </a:solidFill>
                          <a:latin typeface="Cambria Math" panose="02040503050406030204" pitchFamily="18" charset="0"/>
                          <a:ea typeface="Cambria Math" panose="02040503050406030204" pitchFamily="18" charset="0"/>
                        </a:rPr>
                        <m:t>𝑋</m:t>
                      </m:r>
                    </m:oMath>
                  </m:oMathPara>
                </a14:m>
                <a:endParaRPr lang="zh-CN" altLang="en-US" dirty="0"/>
              </a:p>
            </p:txBody>
          </p:sp>
        </mc:Choice>
        <mc:Fallback xmlns="">
          <p:sp>
            <p:nvSpPr>
              <p:cNvPr id="3" name="矩形 2">
                <a:extLst>
                  <a:ext uri="{FF2B5EF4-FFF2-40B4-BE49-F238E27FC236}">
                    <a16:creationId xmlns:a16="http://schemas.microsoft.com/office/drawing/2014/main" id="{0A5142FA-BD2B-0B4F-AC91-B0A61746AC0C}"/>
                  </a:ext>
                </a:extLst>
              </p:cNvPr>
              <p:cNvSpPr>
                <a:spLocks noRot="1" noChangeAspect="1" noMove="1" noResize="1" noEditPoints="1" noAdjustHandles="1" noChangeArrowheads="1" noChangeShapeType="1" noTextEdit="1"/>
              </p:cNvSpPr>
              <p:nvPr/>
            </p:nvSpPr>
            <p:spPr>
              <a:xfrm>
                <a:off x="484523" y="3079989"/>
                <a:ext cx="39709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CFE44BB-1C07-B44B-ACB5-C70C076778AC}"/>
                  </a:ext>
                </a:extLst>
              </p:cNvPr>
              <p:cNvSpPr/>
              <p:nvPr/>
            </p:nvSpPr>
            <p:spPr>
              <a:xfrm>
                <a:off x="1661145" y="3107463"/>
                <a:ext cx="459613" cy="369332"/>
              </a:xfrm>
              <a:prstGeom prst="rect">
                <a:avLst/>
              </a:prstGeom>
            </p:spPr>
            <p:txBody>
              <a:bodyPr wrap="none">
                <a:spAutoFit/>
              </a:bodyPr>
              <a:lstStyle/>
              <a:p>
                <a14:m>
                  <m:oMath xmlns:m="http://schemas.openxmlformats.org/officeDocument/2006/math">
                    <m:r>
                      <a:rPr lang="en-US" altLang="zh-CN" i="1" dirty="0">
                        <a:solidFill>
                          <a:prstClr val="black"/>
                        </a:solidFill>
                        <a:latin typeface="Cambria Math" panose="02040503050406030204" pitchFamily="18" charset="0"/>
                        <a:ea typeface="Cambria Math" panose="02040503050406030204" pitchFamily="18" charset="0"/>
                      </a:rPr>
                      <m:t>𝑋</m:t>
                    </m:r>
                  </m:oMath>
                </a14:m>
                <a:r>
                  <a:rPr lang="zh-CN" altLang="en-US" dirty="0"/>
                  <a:t>*</a:t>
                </a:r>
              </a:p>
            </p:txBody>
          </p:sp>
        </mc:Choice>
        <mc:Fallback xmlns="">
          <p:sp>
            <p:nvSpPr>
              <p:cNvPr id="8" name="矩形 7">
                <a:extLst>
                  <a:ext uri="{FF2B5EF4-FFF2-40B4-BE49-F238E27FC236}">
                    <a16:creationId xmlns:a16="http://schemas.microsoft.com/office/drawing/2014/main" id="{ECFE44BB-1C07-B44B-ACB5-C70C076778AC}"/>
                  </a:ext>
                </a:extLst>
              </p:cNvPr>
              <p:cNvSpPr>
                <a:spLocks noRot="1" noChangeAspect="1" noMove="1" noResize="1" noEditPoints="1" noAdjustHandles="1" noChangeArrowheads="1" noChangeShapeType="1" noTextEdit="1"/>
              </p:cNvSpPr>
              <p:nvPr/>
            </p:nvSpPr>
            <p:spPr>
              <a:xfrm>
                <a:off x="1661145" y="3107463"/>
                <a:ext cx="459613" cy="369332"/>
              </a:xfrm>
              <a:prstGeom prst="rect">
                <a:avLst/>
              </a:prstGeom>
              <a:blipFill>
                <a:blip r:embed="rId11"/>
                <a:stretch>
                  <a:fillRect t="-6667" r="-8108"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64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4">
                                            <p:txEl>
                                              <p:pRg st="2" end="2"/>
                                            </p:txEl>
                                          </p:spTgt>
                                        </p:tgtEl>
                                        <p:attrNameLst>
                                          <p:attrName>style.visibility</p:attrName>
                                        </p:attrNameLst>
                                      </p:cBhvr>
                                      <p:to>
                                        <p:strVal val="visible"/>
                                      </p:to>
                                    </p:set>
                                    <p:animEffect transition="in" filter="fade">
                                      <p:cBhvr>
                                        <p:cTn id="7" dur="500"/>
                                        <p:tgtEl>
                                          <p:spTgt spid="1863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4">
                                            <p:txEl>
                                              <p:pRg st="3" end="3"/>
                                            </p:txEl>
                                          </p:spTgt>
                                        </p:tgtEl>
                                        <p:attrNameLst>
                                          <p:attrName>style.visibility</p:attrName>
                                        </p:attrNameLst>
                                      </p:cBhvr>
                                      <p:to>
                                        <p:strVal val="visible"/>
                                      </p:to>
                                    </p:set>
                                    <p:animEffect transition="in" filter="fade">
                                      <p:cBhvr>
                                        <p:cTn id="12" dur="500"/>
                                        <p:tgtEl>
                                          <p:spTgt spid="1863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4">
                                            <p:txEl>
                                              <p:pRg st="4" end="4"/>
                                            </p:txEl>
                                          </p:spTgt>
                                        </p:tgtEl>
                                        <p:attrNameLst>
                                          <p:attrName>style.visibility</p:attrName>
                                        </p:attrNameLst>
                                      </p:cBhvr>
                                      <p:to>
                                        <p:strVal val="visible"/>
                                      </p:to>
                                    </p:set>
                                    <p:animEffect transition="in" filter="fade">
                                      <p:cBhvr>
                                        <p:cTn id="17" dur="500"/>
                                        <p:tgtEl>
                                          <p:spTgt spid="18637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374">
                                            <p:txEl>
                                              <p:pRg st="5" end="5"/>
                                            </p:txEl>
                                          </p:spTgt>
                                        </p:tgtEl>
                                        <p:attrNameLst>
                                          <p:attrName>style.visibility</p:attrName>
                                        </p:attrNameLst>
                                      </p:cBhvr>
                                      <p:to>
                                        <p:strVal val="visible"/>
                                      </p:to>
                                    </p:set>
                                    <p:animEffect transition="in" filter="fade">
                                      <p:cBhvr>
                                        <p:cTn id="27" dur="500"/>
                                        <p:tgtEl>
                                          <p:spTgt spid="1863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374">
                                            <p:txEl>
                                              <p:pRg st="7" end="7"/>
                                            </p:txEl>
                                          </p:spTgt>
                                        </p:tgtEl>
                                        <p:attrNameLst>
                                          <p:attrName>style.visibility</p:attrName>
                                        </p:attrNameLst>
                                      </p:cBhvr>
                                      <p:to>
                                        <p:strVal val="visible"/>
                                      </p:to>
                                    </p:set>
                                    <p:animEffect transition="in" filter="fade">
                                      <p:cBhvr>
                                        <p:cTn id="32" dur="500"/>
                                        <p:tgtEl>
                                          <p:spTgt spid="1863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2C54D-87A5-2945-A054-FF59C32CADF9}"/>
              </a:ext>
            </a:extLst>
          </p:cNvPr>
          <p:cNvSpPr>
            <a:spLocks noGrp="1"/>
          </p:cNvSpPr>
          <p:nvPr>
            <p:ph type="title"/>
          </p:nvPr>
        </p:nvSpPr>
        <p:spPr/>
        <p:txBody>
          <a:bodyPr/>
          <a:lstStyle/>
          <a:p>
            <a:r>
              <a:rPr kumimoji="1" lang="zh-CN" altLang="en-US" dirty="0"/>
              <a:t>信噪比（例子）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4A1FCC-6EE9-674C-8305-EBFF36B7760A}"/>
                  </a:ext>
                </a:extLst>
              </p:cNvPr>
              <p:cNvSpPr>
                <a:spLocks noGrp="1"/>
              </p:cNvSpPr>
              <p:nvPr>
                <p:ph idx="1"/>
              </p:nvPr>
            </p:nvSpPr>
            <p:spPr/>
            <p:txBody>
              <a:bodyPr>
                <a:normAutofit fontScale="92500" lnSpcReduction="20000"/>
              </a:bodyPr>
              <a:lstStyle/>
              <a:p>
                <a:r>
                  <a:rPr kumimoji="1" lang="en-US" altLang="zh-CN" dirty="0"/>
                  <a:t>DP((0,0,2,0)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4</m:t>
                        </m:r>
                        <m:r>
                          <a:rPr kumimoji="1" lang="zh-CN" altLang="en-US" i="1">
                            <a:latin typeface="Cambria Math" panose="02040503050406030204" pitchFamily="18" charset="0"/>
                          </a:rPr>
                          <m:t> </m:t>
                        </m:r>
                        <m:r>
                          <m:rPr>
                            <m:sty m:val="p"/>
                          </m:rPr>
                          <a:rPr kumimoji="1" lang="en-US" altLang="zh-CN" i="1">
                            <a:latin typeface="Cambria Math" panose="02040503050406030204" pitchFamily="18" charset="0"/>
                          </a:rPr>
                          <m:t>R</m:t>
                        </m:r>
                      </m:e>
                    </m:groupChr>
                  </m:oMath>
                </a14:m>
                <a:r>
                  <a:rPr kumimoji="1" lang="zh-CN" altLang="en-US" dirty="0"/>
                  <a:t> </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en-US" altLang="zh-CN" dirty="0"/>
                  <a:t>)=0.08</a:t>
                </a:r>
              </a:p>
              <a:p>
                <a:r>
                  <a:rPr kumimoji="1" lang="en-US" altLang="zh-CN" dirty="0"/>
                  <a:t>(0,0,2,0)</a:t>
                </a:r>
                <a:r>
                  <a:rPr kumimoji="1" lang="el-GR" altLang="zh-CN" dirty="0"/>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sty m:val="p"/>
                            <m:brk m:alnAt="2"/>
                          </m:rPr>
                          <a:rPr kumimoji="1" lang="en-US" altLang="zh-CN" i="1">
                            <a:latin typeface="Cambria Math" panose="02040503050406030204" pitchFamily="18" charset="0"/>
                          </a:rPr>
                          <m:t>S</m:t>
                        </m:r>
                      </m:e>
                    </m:groupChr>
                  </m:oMath>
                </a14:m>
                <a:r>
                  <a:rPr kumimoji="1" lang="en-US" altLang="zh-CN" dirty="0"/>
                  <a:t> (0,0,</a:t>
                </a:r>
                <a:r>
                  <a:rPr kumimoji="1" lang="en-US" altLang="zh-CN" i="1" dirty="0"/>
                  <a:t>h</a:t>
                </a:r>
                <a:r>
                  <a:rPr kumimoji="1" lang="en-US" altLang="zh-CN" dirty="0"/>
                  <a:t>,0),</a:t>
                </a:r>
                <a:r>
                  <a:rPr kumimoji="1" lang="zh-CN" altLang="en-US" dirty="0"/>
                  <a:t> </a:t>
                </a:r>
                <a14:m>
                  <m:oMath xmlns:m="http://schemas.openxmlformats.org/officeDocument/2006/math">
                    <m:r>
                      <a:rPr kumimoji="1" lang="en-US" altLang="zh-CN" i="1">
                        <a:latin typeface="Cambria Math" panose="02040503050406030204" pitchFamily="18" charset="0"/>
                      </a:rPr>
                      <m:t>h</m:t>
                    </m:r>
                    <m:r>
                      <a:rPr kumimoji="1" lang="en-US" altLang="zh-CN" i="1">
                        <a:latin typeface="Cambria Math" panose="02040503050406030204" pitchFamily="18" charset="0"/>
                        <a:ea typeface="Cambria Math" panose="02040503050406030204" pitchFamily="18" charset="0"/>
                      </a:rPr>
                      <m:t>∈</m:t>
                    </m:r>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1,2,9,</m:t>
                        </m:r>
                        <m:r>
                          <m:rPr>
                            <m:sty m:val="p"/>
                          </m:rPr>
                          <a:rPr kumimoji="1" lang="en-US" altLang="zh-CN">
                            <a:latin typeface="Cambria Math" panose="02040503050406030204" pitchFamily="18" charset="0"/>
                            <a:ea typeface="Cambria Math" panose="02040503050406030204" pitchFamily="18" charset="0"/>
                          </a:rPr>
                          <m:t>a</m:t>
                        </m:r>
                      </m:e>
                    </m:d>
                  </m:oMath>
                </a14:m>
                <a:endParaRPr kumimoji="1" lang="en-US" altLang="zh-CN" dirty="0">
                  <a:ea typeface="Cambria Math" panose="02040503050406030204" pitchFamily="18" charset="0"/>
                </a:endParaRPr>
              </a:p>
              <a:p>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m:rPr>
                        <m:nor/>
                      </m:rPr>
                      <a:rPr kumimoji="1" lang="en-US" altLang="zh-CN" dirty="0"/>
                      <m:t> </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𝑆</m:t>
                        </m:r>
                      </m:e>
                      <m:sup>
                        <m:r>
                          <a:rPr kumimoji="1" lang="en-US" altLang="zh-CN" i="1">
                            <a:latin typeface="Cambria Math" panose="02040503050406030204" pitchFamily="18" charset="0"/>
                          </a:rPr>
                          <m:t>−1</m:t>
                        </m:r>
                      </m:sup>
                    </m:sSup>
                    <m:r>
                      <a:rPr kumimoji="1" lang="en-US" altLang="zh-CN" i="1">
                        <a:latin typeface="Cambria Math" panose="02040503050406030204" pitchFamily="18" charset="0"/>
                      </a:rPr>
                      <m:t>(</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r>
                      <a:rPr kumimoji="1" lang="en-US" altLang="zh-CN" i="1">
                        <a:latin typeface="Cambria Math" panose="02040503050406030204" pitchFamily="18" charset="0"/>
                      </a:rPr>
                      <m:t>)</m:t>
                    </m:r>
                    <m:r>
                      <m:rPr>
                        <m:nor/>
                      </m:rPr>
                      <a:rPr lang="en-US" altLang="zh-CN" dirty="0">
                        <a:ln w="0"/>
                        <a:effectLst>
                          <a:outerShdw blurRad="38100" dist="19050" dir="2700000" algn="tl" rotWithShape="0">
                            <a:schemeClr val="dk1">
                              <a:alpha val="40000"/>
                            </a:schemeClr>
                          </a:outerShdw>
                        </a:effectLst>
                        <a:ea typeface="Cambria Math" panose="02040503050406030204" pitchFamily="18" charset="0"/>
                      </a:rPr>
                      <m:t> =2</m:t>
                    </m:r>
                  </m:oMath>
                </a14:m>
                <a:endParaRPr kumimoji="1" lang="en-US" altLang="zh-CN" cap="all" dirty="0">
                  <a:blipFill>
                    <a:blip r:embed="rId3">
                      <a:extLst>
                        <a:ext uri="{28A0092B-C50C-407E-A947-70E740481C1C}">
                          <a14:useLocalDpi val="0"/>
                        </a:ext>
                      </a:extLst>
                    </a:blip>
                    <a:tile tx="6350" ty="-127000" sx="65000" sy="64000" flip="none" algn="tl"/>
                  </a:blipFill>
                </a:endParaRPr>
              </a:p>
              <a:p>
                <a:r>
                  <a:rPr kumimoji="1" lang="zh-CN" altLang="en-US" cap="all" dirty="0">
                    <a:blipFill>
                      <a:blip r:embed="rId3">
                        <a:extLst>
                          <a:ext uri="{28A0092B-C50C-407E-A947-70E740481C1C}">
                            <a14:useLocalDpi val="0"/>
                          </a:ext>
                        </a:extLst>
                      </a:blip>
                      <a:tile tx="6350" ty="-127000" sx="65000" sy="64000" flip="none" algn="tl"/>
                    </a:blipFill>
                  </a:rPr>
                  <a:t>设输出差分</a:t>
                </a:r>
                <a14:m>
                  <m:oMath xmlns:m="http://schemas.openxmlformats.org/officeDocument/2006/math">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Sub>
                    <m:r>
                      <a:rPr lang="en-US" altLang="zh-CN"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Sup>
                      <m:sSubSup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Sup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sub>
                      <m:sup>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up>
                    </m:sSubSup>
                  </m:oMath>
                </a14:m>
                <a:r>
                  <a:rPr kumimoji="1" lang="zh-CN" altLang="en-US" cap="all" dirty="0">
                    <a:blipFill>
                      <a:blip r:embed="rId3">
                        <a:extLst>
                          <a:ext uri="{28A0092B-C50C-407E-A947-70E740481C1C}">
                            <a14:useLocalDpi val="0"/>
                          </a:ext>
                        </a:extLst>
                      </a:blip>
                      <a:tile tx="6350" ty="-127000" sx="65000" sy="64000" flip="none" algn="tl"/>
                    </a:blipFill>
                  </a:rPr>
                  <a:t>在</a:t>
                </a:r>
                <a14:m>
                  <m:oMath xmlns:m="http://schemas.openxmlformats.org/officeDocument/2006/math">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1,2,9,</m:t>
                        </m:r>
                        <m:r>
                          <m:rPr>
                            <m:sty m:val="p"/>
                          </m:rPr>
                          <a:rPr kumimoji="1" lang="en-US" altLang="zh-CN">
                            <a:latin typeface="Cambria Math" panose="02040503050406030204" pitchFamily="18" charset="0"/>
                            <a:ea typeface="Cambria Math" panose="02040503050406030204" pitchFamily="18" charset="0"/>
                          </a:rPr>
                          <m:t>a</m:t>
                        </m:r>
                      </m:e>
                    </m:d>
                  </m:oMath>
                </a14:m>
                <a:r>
                  <a:rPr kumimoji="1" lang="zh-CN" altLang="en-US" cap="all" dirty="0">
                    <a:blipFill>
                      <a:blip r:embed="rId3">
                        <a:extLst>
                          <a:ext uri="{28A0092B-C50C-407E-A947-70E740481C1C}">
                            <a14:useLocalDpi val="0"/>
                          </a:ext>
                        </a:extLst>
                      </a:blip>
                      <a:tile tx="6350" ty="-127000" sx="65000" sy="64000" flip="none" algn="tl"/>
                    </a:blipFill>
                  </a:rPr>
                  <a:t>均匀分布</a:t>
                </a:r>
                <a:endParaRPr kumimoji="1" lang="en-US" altLang="zh-CN" cap="all" dirty="0">
                  <a:blipFill>
                    <a:blip r:embed="rId3">
                      <a:extLst>
                        <a:ext uri="{28A0092B-C50C-407E-A947-70E740481C1C}">
                          <a14:useLocalDpi val="0"/>
                        </a:ext>
                      </a:extLst>
                    </a:blip>
                    <a:tile tx="6350" ty="-127000" sx="65000" sy="64000" flip="none" algn="tl"/>
                  </a:blipFill>
                </a:endParaRPr>
              </a:p>
              <a:p>
                <a14:m>
                  <m:oMath xmlns:m="http://schemas.openxmlformats.org/officeDocument/2006/math">
                    <m:r>
                      <a:rPr kumimoji="1" lang="el-GR" altLang="zh-CN" i="1">
                        <a:latin typeface="Cambria Math" panose="02040503050406030204" pitchFamily="18" charset="0"/>
                        <a:ea typeface="Cambria Math" panose="02040503050406030204" pitchFamily="18" charset="0"/>
                      </a:rPr>
                      <m:t>𝜂</m:t>
                    </m:r>
                    <m:r>
                      <a:rPr kumimoji="1" lang="en-US" altLang="zh-CN">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6+6+2+2</m:t>
                        </m:r>
                      </m:num>
                      <m:den>
                        <m:r>
                          <a:rPr kumimoji="1" lang="en-US" altLang="zh-CN" i="1">
                            <a:latin typeface="Cambria Math" panose="02040503050406030204" pitchFamily="18" charset="0"/>
                            <a:ea typeface="Cambria Math" panose="02040503050406030204" pitchFamily="18" charset="0"/>
                          </a:rPr>
                          <m:t>4</m:t>
                        </m:r>
                      </m:den>
                    </m:f>
                    <m:r>
                      <a:rPr kumimoji="1" lang="en-US" altLang="zh-CN" i="1">
                        <a:latin typeface="Cambria Math" panose="02040503050406030204" pitchFamily="18" charset="0"/>
                        <a:ea typeface="Cambria Math" panose="02040503050406030204" pitchFamily="18" charset="0"/>
                      </a:rPr>
                      <m:t>=4</m:t>
                    </m:r>
                  </m:oMath>
                </a14:m>
                <a:endParaRPr kumimoji="1" lang="en-US" altLang="zh-CN" cap="all" dirty="0">
                  <a:blipFill>
                    <a:blip r:embed="rId3">
                      <a:extLst>
                        <a:ext uri="{28A0092B-C50C-407E-A947-70E740481C1C}">
                          <a14:useLocalDpi val="0"/>
                        </a:ext>
                      </a:extLst>
                    </a:blip>
                    <a:tile tx="6350" ty="-127000" sx="65000" sy="64000" flip="none" algn="tl"/>
                  </a:blipFill>
                </a:endParaRPr>
              </a:p>
              <a:p>
                <a14:m>
                  <m:oMath xmlns:m="http://schemas.openxmlformats.org/officeDocument/2006/math">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 </m:t>
                    </m:r>
                  </m:oMath>
                </a14:m>
                <a:r>
                  <a:rPr kumimoji="1" lang="en-US" altLang="zh-CN" dirty="0">
                    <a:latin typeface="Cambria Math" panose="02040503050406030204" pitchFamily="18" charset="0"/>
                    <a:ea typeface="Cambria Math" panose="02040503050406030204" pitchFamily="18" charset="0"/>
                  </a:rPr>
                  <a:t>=4,</a:t>
                </a:r>
                <a14:m>
                  <m:oMath xmlns:m="http://schemas.openxmlformats.org/officeDocument/2006/math">
                    <m:r>
                      <a:rPr kumimoji="1" lang="el-GR" altLang="zh-CN" i="1" dirty="0">
                        <a:latin typeface="Cambria Math" panose="02040503050406030204" pitchFamily="18" charset="0"/>
                        <a:ea typeface="Cambria Math" panose="02040503050406030204" pitchFamily="18" charset="0"/>
                      </a:rPr>
                      <m:t>𝜖</m:t>
                    </m:r>
                  </m:oMath>
                </a14:m>
                <a:r>
                  <a:rPr kumimoji="1" lang="zh-CN" altLang="en-US" dirty="0">
                    <a:latin typeface="Cambria Math" panose="02040503050406030204" pitchFamily="18" charset="0"/>
                    <a:ea typeface="Cambria Math" panose="02040503050406030204" pitchFamily="18" charset="0"/>
                  </a:rPr>
                  <a:t> </a:t>
                </a:r>
                <a:r>
                  <a:rPr kumimoji="1" lang="en-US" altLang="zh-CN" dirty="0">
                    <a:latin typeface="Cambria Math" panose="02040503050406030204" pitchFamily="18" charset="0"/>
                    <a:ea typeface="Cambria Math" panose="02040503050406030204" pitchFamily="18" charset="0"/>
                  </a:rPr>
                  <a:t>=</a:t>
                </a:r>
                <a:r>
                  <a:rPr kumimoji="1" lang="zh-CN" altLang="en-US" dirty="0">
                    <a:latin typeface="Cambria Math" panose="02040503050406030204" pitchFamily="18" charset="0"/>
                    <a:ea typeface="Cambria Math" panose="02040503050406030204" pitchFamily="18" charset="0"/>
                  </a:rPr>
                  <a:t> </a:t>
                </a:r>
                <a14:m>
                  <m:oMath xmlns:m="http://schemas.openxmlformats.org/officeDocument/2006/math">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7387</m:t>
                        </m:r>
                      </m:num>
                      <m:den>
                        <m:sSup>
                          <m:sSupPr>
                            <m:ctrlPr>
                              <a:rPr kumimoji="1" lang="en-US" altLang="zh-CN" i="1" dirty="0">
                                <a:latin typeface="Cambria Math" panose="02040503050406030204" pitchFamily="18" charset="0"/>
                                <a:ea typeface="Cambria Math" panose="02040503050406030204" pitchFamily="18" charset="0"/>
                              </a:rPr>
                            </m:ctrlPr>
                          </m:sSupPr>
                          <m:e>
                            <m:r>
                              <a:rPr kumimoji="1" lang="en-US" altLang="zh-CN" i="1" dirty="0">
                                <a:latin typeface="Cambria Math" panose="02040503050406030204" pitchFamily="18" charset="0"/>
                                <a:ea typeface="Cambria Math" panose="02040503050406030204" pitchFamily="18" charset="0"/>
                              </a:rPr>
                              <m:t>2</m:t>
                            </m:r>
                          </m:e>
                          <m:sup>
                            <m:r>
                              <a:rPr kumimoji="1" lang="en-US" altLang="zh-CN" i="1" dirty="0">
                                <a:latin typeface="Cambria Math" panose="02040503050406030204" pitchFamily="18" charset="0"/>
                                <a:ea typeface="Cambria Math" panose="02040503050406030204" pitchFamily="18" charset="0"/>
                              </a:rPr>
                              <m:t>16</m:t>
                            </m:r>
                          </m:sup>
                        </m:sSup>
                      </m:den>
                    </m:f>
                  </m:oMath>
                </a14:m>
                <a:r>
                  <a:rPr kumimoji="1" lang="en-US" altLang="zh-CN" dirty="0">
                    <a:latin typeface="Cambria Math" panose="02040503050406030204" pitchFamily="18" charset="0"/>
                    <a:ea typeface="Cambria Math" panose="02040503050406030204" pitchFamily="18" charset="0"/>
                  </a:rPr>
                  <a:t> ,</a:t>
                </a:r>
                <a14:m>
                  <m:oMath xmlns:m="http://schemas.openxmlformats.org/officeDocument/2006/math">
                    <m:r>
                      <a:rPr kumimoji="1" lang="el-GR" altLang="zh-CN" i="1" smtClean="0">
                        <a:latin typeface="Cambria Math" panose="02040503050406030204" pitchFamily="18" charset="0"/>
                        <a:ea typeface="Cambria Math" panose="02040503050406030204" pitchFamily="18" charset="0"/>
                      </a:rPr>
                      <m:t> </m:t>
                    </m:r>
                    <m:r>
                      <m:rPr>
                        <m:nor/>
                      </m:rPr>
                      <a:rPr kumimoji="1" lang="en-US" altLang="zh-CN" i="1" dirty="0" smtClean="0"/>
                      <m:t>S</m:t>
                    </m:r>
                    <m:r>
                      <m:rPr>
                        <m:nor/>
                      </m:rPr>
                      <a:rPr kumimoji="1" lang="en-US" altLang="zh-CN" i="1" baseline="-25000" dirty="0" smtClean="0"/>
                      <m:t>N</m:t>
                    </m:r>
                    <m:r>
                      <a:rPr kumimoji="1" lang="en-US" altLang="zh-CN" b="0" i="1" dirty="0" smtClean="0">
                        <a:latin typeface="Cambria Math" panose="02040503050406030204" pitchFamily="18" charset="0"/>
                      </a:rPr>
                      <m:t>=</m:t>
                    </m:r>
                  </m:oMath>
                </a14:m>
                <a:r>
                  <a:rPr kumimoji="1" lang="en-US" altLang="zh-CN" dirty="0">
                    <a:ea typeface="Cambria Math" panose="02040503050406030204" pitchFamily="18" charset="0"/>
                  </a:rPr>
                  <a:t> </a:t>
                </a:r>
                <a14:m>
                  <m:oMath xmlns:m="http://schemas.openxmlformats.org/officeDocument/2006/math">
                    <m:f>
                      <m:fPr>
                        <m:ctrlPr>
                          <a:rPr kumimoji="1" lang="en-US" altLang="zh-CN" i="1">
                            <a:latin typeface="Cambria Math" panose="02040503050406030204" pitchFamily="18" charset="0"/>
                            <a:ea typeface="Cambria Math" panose="02040503050406030204" pitchFamily="18" charset="0"/>
                          </a:rPr>
                        </m:ctrlPr>
                      </m:fPr>
                      <m:num>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81</m:t>
                            </m:r>
                          </m:num>
                          <m:den>
                            <m:r>
                              <a:rPr kumimoji="1" lang="en-US" altLang="zh-CN" i="1" dirty="0">
                                <a:latin typeface="Cambria Math" panose="02040503050406030204" pitchFamily="18" charset="0"/>
                                <a:ea typeface="Cambria Math" panose="02040503050406030204" pitchFamily="18" charset="0"/>
                              </a:rPr>
                              <m:t>1024</m:t>
                            </m:r>
                          </m:den>
                        </m:f>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2</m:t>
                            </m:r>
                          </m:e>
                          <m:sup>
                            <m:r>
                              <a:rPr kumimoji="1" lang="en-US" altLang="zh-CN" i="1">
                                <a:latin typeface="Cambria Math" panose="02040503050406030204" pitchFamily="18" charset="0"/>
                                <a:ea typeface="Cambria Math" panose="02040503050406030204" pitchFamily="18" charset="0"/>
                              </a:rPr>
                              <m:t>4</m:t>
                            </m:r>
                          </m:sup>
                        </m:sSup>
                      </m:num>
                      <m:den>
                        <m:r>
                          <a:rPr kumimoji="1" lang="en-US" altLang="zh-CN" i="1">
                            <a:latin typeface="Cambria Math" panose="02040503050406030204" pitchFamily="18" charset="0"/>
                            <a:ea typeface="Cambria Math" panose="02040503050406030204" pitchFamily="18" charset="0"/>
                          </a:rPr>
                          <m:t>4∙</m:t>
                        </m:r>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7387</m:t>
                            </m:r>
                          </m:num>
                          <m:den>
                            <m:sSup>
                              <m:sSupPr>
                                <m:ctrlPr>
                                  <a:rPr kumimoji="1" lang="en-US" altLang="zh-CN" i="1" dirty="0">
                                    <a:latin typeface="Cambria Math" panose="02040503050406030204" pitchFamily="18" charset="0"/>
                                    <a:ea typeface="Cambria Math" panose="02040503050406030204" pitchFamily="18" charset="0"/>
                                  </a:rPr>
                                </m:ctrlPr>
                              </m:sSupPr>
                              <m:e>
                                <m:r>
                                  <a:rPr kumimoji="1" lang="en-US" altLang="zh-CN" i="1" dirty="0">
                                    <a:latin typeface="Cambria Math" panose="02040503050406030204" pitchFamily="18" charset="0"/>
                                    <a:ea typeface="Cambria Math" panose="02040503050406030204" pitchFamily="18" charset="0"/>
                                  </a:rPr>
                                  <m:t>2</m:t>
                                </m:r>
                              </m:e>
                              <m:sup>
                                <m:r>
                                  <a:rPr kumimoji="1" lang="en-US" altLang="zh-CN" i="1" dirty="0">
                                    <a:latin typeface="Cambria Math" panose="02040503050406030204" pitchFamily="18" charset="0"/>
                                    <a:ea typeface="Cambria Math" panose="02040503050406030204" pitchFamily="18" charset="0"/>
                                  </a:rPr>
                                  <m:t>16</m:t>
                                </m:r>
                              </m:sup>
                            </m:sSup>
                          </m:den>
                        </m:f>
                      </m:den>
                    </m:f>
                    <m:r>
                      <a:rPr kumimoji="1" lang="en-US" altLang="zh-CN" i="1">
                        <a:latin typeface="Cambria Math" panose="02040503050406030204" pitchFamily="18" charset="0"/>
                        <a:ea typeface="Cambria Math" panose="02040503050406030204" pitchFamily="18" charset="0"/>
                      </a:rPr>
                      <m:t>≈2.84</m:t>
                    </m:r>
                  </m:oMath>
                </a14:m>
                <a:endParaRPr kumimoji="1" lang="en-US" altLang="zh-CN" dirty="0"/>
              </a:p>
              <a:p>
                <a:r>
                  <a:rPr kumimoji="1" lang="zh-CN" altLang="en-US" dirty="0"/>
                  <a:t>若需</a:t>
                </a:r>
                <a:r>
                  <a:rPr kumimoji="1" lang="en-US" altLang="zh-CN" dirty="0"/>
                  <a:t>40</a:t>
                </a:r>
                <a:r>
                  <a:rPr kumimoji="1" lang="zh-CN" altLang="en-US" dirty="0"/>
                  <a:t>个正确对，取</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𝑚</m:t>
                    </m:r>
                    <m:r>
                      <a:rPr kumimoji="1" lang="en-US" altLang="zh-CN" i="1">
                        <a:latin typeface="Cambria Math" panose="02040503050406030204" pitchFamily="18" charset="0"/>
                        <a:ea typeface="Cambria Math" panose="02040503050406030204" pitchFamily="18" charset="0"/>
                      </a:rPr>
                      <m:t>=</m:t>
                    </m:r>
                    <m:r>
                      <a:rPr kumimoji="1" lang="zh-CN" altLang="en-US" i="1">
                        <a:latin typeface="Cambria Math" panose="02040503050406030204" pitchFamily="18" charset="0"/>
                        <a:ea typeface="Cambria Math" panose="02040503050406030204" pitchFamily="18" charset="0"/>
                      </a:rPr>
                      <m:t>？</m:t>
                    </m:r>
                  </m:oMath>
                </a14:m>
                <a:endParaRPr kumimoji="1" lang="en-US" altLang="zh-CN" dirty="0">
                  <a:ea typeface="Cambria Math" panose="02040503050406030204" pitchFamily="18" charset="0"/>
                </a:endParaRPr>
              </a:p>
              <a:p>
                <a:r>
                  <a:rPr kumimoji="1" lang="en-US" altLang="zh-CN" dirty="0"/>
                  <a:t>500</a:t>
                </a:r>
              </a:p>
              <a:p>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834A1FCC-6EE9-674C-8305-EBFF36B7760A}"/>
                  </a:ext>
                </a:extLst>
              </p:cNvPr>
              <p:cNvSpPr>
                <a:spLocks noGrp="1" noRot="1" noChangeAspect="1" noMove="1" noResize="1" noEditPoints="1" noAdjustHandles="1" noChangeArrowheads="1" noChangeShapeType="1" noTextEdit="1"/>
              </p:cNvSpPr>
              <p:nvPr>
                <p:ph idx="1"/>
              </p:nvPr>
            </p:nvSpPr>
            <p:spPr>
              <a:blipFill>
                <a:blip r:embed="rId4"/>
                <a:stretch>
                  <a:fillRect l="-647" t="-3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2278E1C-DC60-DB41-A3F8-848D5E682F1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zh-CN" altLang="en-US" sz="1100" b="1" i="0" u="none" strike="noStrike" kern="1200" cap="none" spc="-70" normalizeH="0" baseline="0" noProof="0" dirty="0">
              <a:ln>
                <a:noFill/>
              </a:ln>
              <a:solidFill>
                <a:srgbClr val="464653"/>
              </a:solidFill>
              <a:effectLst/>
              <a:uLnTx/>
              <a:uFillTx/>
              <a:latin typeface="Rockwell" panose="02060603020205020403"/>
              <a:cs typeface="+mn-cs"/>
            </a:endParaRPr>
          </a:p>
        </p:txBody>
      </p:sp>
      <p:pic>
        <p:nvPicPr>
          <p:cNvPr id="5" name="图片 4">
            <a:extLst>
              <a:ext uri="{FF2B5EF4-FFF2-40B4-BE49-F238E27FC236}">
                <a16:creationId xmlns:a16="http://schemas.microsoft.com/office/drawing/2014/main" id="{816AB9CD-EB9B-AA48-8059-8A5CD43E0E3E}"/>
              </a:ext>
            </a:extLst>
          </p:cNvPr>
          <p:cNvPicPr>
            <a:picLocks noChangeAspect="1"/>
          </p:cNvPicPr>
          <p:nvPr/>
        </p:nvPicPr>
        <p:blipFill>
          <a:blip r:embed="rId5"/>
          <a:stretch>
            <a:fillRect/>
          </a:stretch>
        </p:blipFill>
        <p:spPr>
          <a:xfrm>
            <a:off x="6859959" y="1116783"/>
            <a:ext cx="4650400" cy="4303355"/>
          </a:xfrm>
          <a:prstGeom prst="rect">
            <a:avLst/>
          </a:prstGeom>
        </p:spPr>
      </p:pic>
    </p:spTree>
    <p:extLst>
      <p:ext uri="{BB962C8B-B14F-4D97-AF65-F5344CB8AC3E}">
        <p14:creationId xmlns:p14="http://schemas.microsoft.com/office/powerpoint/2010/main" val="149383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0F7F0F-49EC-5747-81A9-B72086C30856}"/>
              </a:ext>
            </a:extLst>
          </p:cNvPr>
          <p:cNvSpPr>
            <a:spLocks noGrp="1"/>
          </p:cNvSpPr>
          <p:nvPr>
            <p:ph type="title"/>
          </p:nvPr>
        </p:nvSpPr>
        <p:spPr/>
        <p:txBody>
          <a:bodyPr>
            <a:normAutofit/>
          </a:bodyPr>
          <a:lstStyle/>
          <a:p>
            <a:r>
              <a:rPr kumimoji="1" lang="zh-CN" altLang="en-US" dirty="0"/>
              <a:t>差分分析和线性分析的成功率和明文量的计算公式</a:t>
            </a:r>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C286C62F-9035-294B-8A29-EB76E14645E1}"/>
                  </a:ext>
                </a:extLst>
              </p:cNvPr>
              <p:cNvSpPr>
                <a:spLocks noGrp="1"/>
              </p:cNvSpPr>
              <p:nvPr>
                <p:ph idx="1"/>
              </p:nvPr>
            </p:nvSpPr>
            <p:spPr>
              <a:xfrm>
                <a:off x="914400" y="1196752"/>
                <a:ext cx="8759687" cy="5472608"/>
              </a:xfrm>
            </p:spPr>
            <p:txBody>
              <a:bodyPr>
                <a:normAutofit/>
              </a:bodyPr>
              <a:lstStyle/>
              <a:p>
                <a:r>
                  <a:rPr lang="en-US" altLang="zh-CN" dirty="0"/>
                  <a:t>Ali </a:t>
                </a:r>
                <a:r>
                  <a:rPr lang="en-US" altLang="zh-CN" dirty="0" err="1"/>
                  <a:t>Aydın</a:t>
                </a:r>
                <a:r>
                  <a:rPr lang="en-US" altLang="zh-CN" dirty="0"/>
                  <a:t> </a:t>
                </a:r>
                <a:r>
                  <a:rPr lang="en-US" altLang="zh-CN" dirty="0" err="1"/>
                  <a:t>Selçuk</a:t>
                </a:r>
                <a:endParaRPr lang="en-US" altLang="zh-CN" dirty="0"/>
              </a:p>
              <a:p>
                <a:r>
                  <a:rPr lang="en-US" altLang="zh-CN" dirty="0"/>
                  <a:t>On Probability of Success in Linear</a:t>
                </a:r>
                <a:r>
                  <a:rPr lang="zh-CN" altLang="en-US" dirty="0"/>
                  <a:t> </a:t>
                </a:r>
                <a:r>
                  <a:rPr lang="en-US" altLang="zh-CN" dirty="0"/>
                  <a:t>and Differential Cryptanalysis,</a:t>
                </a:r>
                <a:r>
                  <a:rPr lang="zh-CN" altLang="en-US" dirty="0"/>
                  <a:t> </a:t>
                </a:r>
                <a:r>
                  <a:rPr lang="en-US" altLang="zh-CN" dirty="0"/>
                  <a:t>Journal</a:t>
                </a:r>
                <a:r>
                  <a:rPr lang="zh-CN" altLang="en-US" dirty="0"/>
                  <a:t> </a:t>
                </a:r>
                <a:r>
                  <a:rPr lang="en-US" altLang="zh-CN" dirty="0"/>
                  <a:t>of</a:t>
                </a:r>
                <a:r>
                  <a:rPr lang="zh-CN" altLang="en-US" dirty="0"/>
                  <a:t> </a:t>
                </a:r>
                <a:r>
                  <a:rPr lang="en-US" altLang="zh-CN" dirty="0"/>
                  <a:t>Cryptology</a:t>
                </a:r>
                <a:r>
                  <a:rPr lang="zh-CN" altLang="en-US" dirty="0"/>
                  <a:t> </a:t>
                </a:r>
                <a:r>
                  <a:rPr lang="en-US" altLang="zh-CN" dirty="0"/>
                  <a:t>2007</a:t>
                </a:r>
              </a:p>
              <a:p>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Φ</m:t>
                    </m:r>
                  </m:oMath>
                </a14:m>
                <a:r>
                  <a:rPr lang="zh-CN" altLang="en-US" dirty="0"/>
                  <a:t>为标准正态分布的分布函数</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注：假设轮密钥相互独立，轮与轮相互独立</a:t>
                </a:r>
                <a:endParaRPr lang="en-US" altLang="zh-CN" dirty="0"/>
              </a:p>
              <a:p>
                <a:endParaRPr lang="en-US" altLang="zh-CN" dirty="0"/>
              </a:p>
              <a:p>
                <a:endParaRPr lang="en-US" altLang="zh-CN" dirty="0"/>
              </a:p>
              <a:p>
                <a:endParaRPr kumimoji="1" lang="zh-CN" altLang="en-US" dirty="0"/>
              </a:p>
            </p:txBody>
          </p:sp>
        </mc:Choice>
        <mc:Fallback xmlns="">
          <p:sp>
            <p:nvSpPr>
              <p:cNvPr id="2" name="内容占位符 1">
                <a:extLst>
                  <a:ext uri="{FF2B5EF4-FFF2-40B4-BE49-F238E27FC236}">
                    <a16:creationId xmlns:a16="http://schemas.microsoft.com/office/drawing/2014/main" id="{C286C62F-9035-294B-8A29-EB76E14645E1}"/>
                  </a:ext>
                </a:extLst>
              </p:cNvPr>
              <p:cNvSpPr>
                <a:spLocks noGrp="1" noRot="1" noChangeAspect="1" noMove="1" noResize="1" noEditPoints="1" noAdjustHandles="1" noChangeArrowheads="1" noChangeShapeType="1" noTextEdit="1"/>
              </p:cNvSpPr>
              <p:nvPr>
                <p:ph idx="1"/>
              </p:nvPr>
            </p:nvSpPr>
            <p:spPr>
              <a:xfrm>
                <a:off x="914400" y="1196752"/>
                <a:ext cx="8759687" cy="5472608"/>
              </a:xfrm>
              <a:blipFill>
                <a:blip r:embed="rId3"/>
                <a:stretch>
                  <a:fillRect l="-1014" t="-115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10BACAD-1808-6241-A3CB-453399A0359C}"/>
              </a:ext>
            </a:extLst>
          </p:cNvPr>
          <p:cNvPicPr>
            <a:picLocks noChangeAspect="1"/>
          </p:cNvPicPr>
          <p:nvPr/>
        </p:nvPicPr>
        <p:blipFill>
          <a:blip r:embed="rId4"/>
          <a:stretch>
            <a:fillRect/>
          </a:stretch>
        </p:blipFill>
        <p:spPr>
          <a:xfrm>
            <a:off x="8831512" y="899636"/>
            <a:ext cx="2947130" cy="1914116"/>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094CECA1-5CA3-154E-8FDD-D2F94BAD352F}"/>
              </a:ext>
            </a:extLst>
          </p:cNvPr>
          <p:cNvPicPr>
            <a:picLocks noChangeAspect="1"/>
          </p:cNvPicPr>
          <p:nvPr/>
        </p:nvPicPr>
        <p:blipFill>
          <a:blip r:embed="rId5"/>
          <a:stretch>
            <a:fillRect/>
          </a:stretch>
        </p:blipFill>
        <p:spPr>
          <a:xfrm>
            <a:off x="3841750" y="3429000"/>
            <a:ext cx="4508500" cy="927100"/>
          </a:xfrm>
          <a:prstGeom prst="rect">
            <a:avLst/>
          </a:prstGeom>
        </p:spPr>
      </p:pic>
      <p:pic>
        <p:nvPicPr>
          <p:cNvPr id="9" name="图片 8">
            <a:extLst>
              <a:ext uri="{FF2B5EF4-FFF2-40B4-BE49-F238E27FC236}">
                <a16:creationId xmlns:a16="http://schemas.microsoft.com/office/drawing/2014/main" id="{568A4B65-2305-5640-AB48-CCE720D8475C}"/>
              </a:ext>
            </a:extLst>
          </p:cNvPr>
          <p:cNvPicPr>
            <a:picLocks noChangeAspect="1"/>
          </p:cNvPicPr>
          <p:nvPr/>
        </p:nvPicPr>
        <p:blipFill>
          <a:blip r:embed="rId6"/>
          <a:stretch>
            <a:fillRect/>
          </a:stretch>
        </p:blipFill>
        <p:spPr>
          <a:xfrm>
            <a:off x="3111500" y="4611030"/>
            <a:ext cx="5969000" cy="901700"/>
          </a:xfrm>
          <a:prstGeom prst="rect">
            <a:avLst/>
          </a:prstGeom>
        </p:spPr>
      </p:pic>
    </p:spTree>
    <p:extLst>
      <p:ext uri="{BB962C8B-B14F-4D97-AF65-F5344CB8AC3E}">
        <p14:creationId xmlns:p14="http://schemas.microsoft.com/office/powerpoint/2010/main" val="128058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E9B63-69A5-814F-8282-A71969C0794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4E12A60-DA31-9E47-9FB9-8CCD4FDB7C1E}"/>
              </a:ext>
            </a:extLst>
          </p:cNvPr>
          <p:cNvSpPr>
            <a:spLocks noGrp="1"/>
          </p:cNvSpPr>
          <p:nvPr>
            <p:ph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745C2CD-3AD8-AB43-829E-F6B37DE721C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29</a:t>
            </a:fld>
            <a:endParaRPr lang="zh-CN" altLang="en-US" dirty="0">
              <a:solidFill>
                <a:srgbClr val="464653"/>
              </a:solidFill>
            </a:endParaRPr>
          </a:p>
        </p:txBody>
      </p:sp>
      <p:pic>
        <p:nvPicPr>
          <p:cNvPr id="5" name="图片 4">
            <a:extLst>
              <a:ext uri="{FF2B5EF4-FFF2-40B4-BE49-F238E27FC236}">
                <a16:creationId xmlns:a16="http://schemas.microsoft.com/office/drawing/2014/main" id="{3DD73AD2-D698-204A-A266-6FE062DD30DF}"/>
              </a:ext>
            </a:extLst>
          </p:cNvPr>
          <p:cNvPicPr>
            <a:picLocks noChangeAspect="1"/>
          </p:cNvPicPr>
          <p:nvPr/>
        </p:nvPicPr>
        <p:blipFill>
          <a:blip r:embed="rId3"/>
          <a:stretch>
            <a:fillRect/>
          </a:stretch>
        </p:blipFill>
        <p:spPr>
          <a:xfrm>
            <a:off x="1577731" y="0"/>
            <a:ext cx="9036538" cy="6858000"/>
          </a:xfrm>
          <a:prstGeom prst="rect">
            <a:avLst/>
          </a:prstGeom>
        </p:spPr>
      </p:pic>
      <p:sp>
        <p:nvSpPr>
          <p:cNvPr id="6" name="矩形 5">
            <a:extLst>
              <a:ext uri="{FF2B5EF4-FFF2-40B4-BE49-F238E27FC236}">
                <a16:creationId xmlns:a16="http://schemas.microsoft.com/office/drawing/2014/main" id="{A61831E3-54C6-4B4F-A901-779C4521D86C}"/>
              </a:ext>
            </a:extLst>
          </p:cNvPr>
          <p:cNvSpPr/>
          <p:nvPr/>
        </p:nvSpPr>
        <p:spPr>
          <a:xfrm>
            <a:off x="6599583" y="3246783"/>
            <a:ext cx="424069" cy="410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3503B4A-D7EB-2D4E-85E3-6C70FCF7E19E}"/>
                  </a:ext>
                </a:extLst>
              </p:cNvPr>
              <p:cNvSpPr/>
              <p:nvPr/>
            </p:nvSpPr>
            <p:spPr>
              <a:xfrm>
                <a:off x="914400" y="3657600"/>
                <a:ext cx="7338060" cy="4635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kumimoji="1" lang="zh-CN" altLang="en-US" sz="2400" i="1" dirty="0" smtClean="0">
                          <a:latin typeface="Cambria Math" panose="02040503050406030204" pitchFamily="18" charset="0"/>
                        </a:rPr>
                        <m:t>相同</m:t>
                      </m:r>
                      <m:r>
                        <a:rPr kumimoji="1" lang="zh-CN" altLang="en-US" sz="2400" i="1" dirty="0">
                          <a:latin typeface="Cambria Math" panose="02040503050406030204" pitchFamily="18" charset="0"/>
                        </a:rPr>
                        <m:t>的</m:t>
                      </m:r>
                      <m:r>
                        <a:rPr kumimoji="1" lang="zh-CN" altLang="en-US" sz="2400" i="1" dirty="0" smtClean="0">
                          <a:latin typeface="Cambria Math" panose="02040503050406030204" pitchFamily="18" charset="0"/>
                        </a:rPr>
                        <m:t>成功率</m:t>
                      </m:r>
                      <m:r>
                        <a:rPr kumimoji="1" lang="zh-CN" altLang="en-US" sz="2400" i="1" dirty="0">
                          <a:latin typeface="Cambria Math" panose="02040503050406030204" pitchFamily="18" charset="0"/>
                        </a:rPr>
                        <m:t>下</m:t>
                      </m:r>
                      <m:r>
                        <a:rPr kumimoji="1" lang="zh-CN" altLang="en-US" sz="2400" b="0" i="1" dirty="0" smtClean="0">
                          <a:latin typeface="Cambria Math" panose="02040503050406030204" pitchFamily="18" charset="0"/>
                        </a:rPr>
                        <m:t>，</m:t>
                      </m:r>
                      <m:r>
                        <m:rPr>
                          <m:nor/>
                        </m:rPr>
                        <a:rPr kumimoji="1" lang="en-US" altLang="zh-CN" sz="2400" i="1" dirty="0" smtClean="0"/>
                        <m:t>S</m:t>
                      </m:r>
                      <m:r>
                        <m:rPr>
                          <m:nor/>
                        </m:rPr>
                        <a:rPr kumimoji="1" lang="en-US" altLang="zh-CN" sz="2400" i="1" baseline="-25000" dirty="0" smtClean="0"/>
                        <m:t>N</m:t>
                      </m:r>
                      <m:r>
                        <a:rPr kumimoji="1" lang="zh-CN" altLang="en-US" sz="2400" i="1">
                          <a:latin typeface="Cambria Math" panose="02040503050406030204" pitchFamily="18" charset="0"/>
                        </a:rPr>
                        <m:t>越大</m:t>
                      </m:r>
                      <m:r>
                        <a:rPr kumimoji="1" lang="zh-CN" altLang="en-US" sz="2400" b="0" i="1" smtClean="0">
                          <a:latin typeface="Cambria Math" panose="02040503050406030204" pitchFamily="18" charset="0"/>
                        </a:rPr>
                        <m:t>，</m:t>
                      </m:r>
                      <m:r>
                        <a:rPr kumimoji="1" lang="en-US" altLang="zh-CN" sz="2400" i="1">
                          <a:latin typeface="Cambria Math" panose="02040503050406030204" pitchFamily="18" charset="0"/>
                        </a:rPr>
                        <m:t>𝑎</m:t>
                      </m:r>
                      <m:r>
                        <a:rPr kumimoji="1" lang="zh-CN" altLang="en-US" sz="2400" i="1" smtClean="0">
                          <a:latin typeface="Cambria Math" panose="02040503050406030204" pitchFamily="18" charset="0"/>
                        </a:rPr>
                        <m:t>越小</m:t>
                      </m:r>
                      <m:r>
                        <a:rPr kumimoji="1" lang="zh-CN" altLang="en-US" sz="2400" b="0" i="1" smtClean="0">
                          <a:latin typeface="Cambria Math" panose="02040503050406030204" pitchFamily="18" charset="0"/>
                        </a:rPr>
                        <m:t>，</m:t>
                      </m:r>
                      <m:r>
                        <a:rPr kumimoji="1" lang="zh-CN" altLang="en-US" sz="2400" i="1">
                          <a:latin typeface="Cambria Math" panose="02040503050406030204" pitchFamily="18" charset="0"/>
                        </a:rPr>
                        <m:t>需要</m:t>
                      </m:r>
                      <m:r>
                        <a:rPr kumimoji="1" lang="zh-CN" altLang="en-US" sz="2400" i="1" smtClean="0">
                          <a:latin typeface="Cambria Math" panose="02040503050406030204" pitchFamily="18" charset="0"/>
                        </a:rPr>
                        <m:t>的</m:t>
                      </m:r>
                      <m:r>
                        <a:rPr kumimoji="1" lang="zh-CN" altLang="en-US" sz="2400" i="1">
                          <a:latin typeface="Cambria Math" panose="02040503050406030204" pitchFamily="18" charset="0"/>
                        </a:rPr>
                        <m:t>正确对</m:t>
                      </m:r>
                      <m:r>
                        <a:rPr kumimoji="1" lang="zh-CN" altLang="en-US" sz="2400" i="1" smtClean="0">
                          <a:latin typeface="Cambria Math" panose="02040503050406030204" pitchFamily="18" charset="0"/>
                        </a:rPr>
                        <m:t>越少</m:t>
                      </m:r>
                    </m:oMath>
                  </m:oMathPara>
                </a14:m>
                <a:endParaRPr kumimoji="1" lang="zh-CN" altLang="en-US" sz="2400" dirty="0"/>
              </a:p>
            </p:txBody>
          </p:sp>
        </mc:Choice>
        <mc:Fallback xmlns="">
          <p:sp>
            <p:nvSpPr>
              <p:cNvPr id="7" name="矩形 6">
                <a:extLst>
                  <a:ext uri="{FF2B5EF4-FFF2-40B4-BE49-F238E27FC236}">
                    <a16:creationId xmlns:a16="http://schemas.microsoft.com/office/drawing/2014/main" id="{E3503B4A-D7EB-2D4E-85E3-6C70FCF7E19E}"/>
                  </a:ext>
                </a:extLst>
              </p:cNvPr>
              <p:cNvSpPr>
                <a:spLocks noRot="1" noChangeAspect="1" noMove="1" noResize="1" noEditPoints="1" noAdjustHandles="1" noChangeArrowheads="1" noChangeShapeType="1" noTextEdit="1"/>
              </p:cNvSpPr>
              <p:nvPr/>
            </p:nvSpPr>
            <p:spPr>
              <a:xfrm>
                <a:off x="914400" y="3657600"/>
                <a:ext cx="7338060" cy="463525"/>
              </a:xfrm>
              <a:prstGeom prst="rect">
                <a:avLst/>
              </a:prstGeom>
              <a:blipFill>
                <a:blip r:embed="rId4"/>
                <a:stretch>
                  <a:fillRect l="-690" r="-1034"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077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已知两条一轮的差分，概率分别为</a:t>
                </a:r>
                <a14:m>
                  <m:oMath xmlns:m="http://schemas.openxmlformats.org/officeDocument/2006/math">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𝐷𝑃</m:t>
                    </m:r>
                    <m:d>
                      <m:dPr>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sSub>
                          <m:sSubPr>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m:t>
                            </m:r>
                          </m:sub>
                        </m:sSub>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sub>
                        </m:sSub>
                      </m:e>
                    </m:d>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f>
                      <m:fPr>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num>
                      <m:den>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m:t>
                        </m:r>
                      </m:den>
                    </m:f>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𝐷𝑃</m:t>
                    </m:r>
                    <m:d>
                      <m:d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b>
                        </m:sSub>
                      </m:e>
                    </m:d>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num>
                      <m:den>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8</m:t>
                        </m:r>
                      </m:den>
                    </m:f>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，则以下判断正确的是（）</a:t>
                </a:r>
              </a:p>
            </p:txBody>
          </p:sp>
        </mc:Choice>
        <mc:Fallback xmlns="">
          <p:sp>
            <p:nvSpPr>
              <p:cNvPr id="6" name="文本框 5"/>
              <p:cNvSpPr txBox="1">
                <a:spLocks noRot="1" noChangeAspect="1" noMove="1" noResize="1" noEditPoints="1" noAdjustHandles="1" noChangeArrowheads="1" noChangeShapeType="1" noTextEdit="1"/>
              </p:cNvSpPr>
              <p:nvPr>
                <p:custDataLst>
                  <p:tags r:id="rId19"/>
                </p:custDataLst>
              </p:nvPr>
            </p:nvSpPr>
            <p:spPr>
              <a:xfrm>
                <a:off x="1219200" y="635000"/>
                <a:ext cx="9753600" cy="2143125"/>
              </a:xfrm>
              <a:prstGeom prst="rect">
                <a:avLst/>
              </a:prstGeom>
              <a:blipFill>
                <a:blip r:embed="rId20"/>
                <a:stretch>
                  <a:fillRect l="-1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一定存在概率为</a:t>
                </a:r>
                <a14:m>
                  <m:oMath xmlns:m="http://schemas.openxmlformats.org/officeDocument/2006/math">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m:t>
                        </m:r>
                      </m:den>
                    </m:f>
                    <m:r>
                      <a:rPr lang="en-US" altLang="zh-CN"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8</m:t>
                        </m:r>
                      </m:den>
                    </m:f>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轮差分特征</a:t>
                </a:r>
              </a:p>
            </p:txBody>
          </p:sp>
        </mc:Choice>
        <mc:Fallback xmlns="">
          <p:sp>
            <p:nvSpPr>
              <p:cNvPr id="7" name="文本框 6"/>
              <p:cNvSpPr txBox="1">
                <a:spLocks noRot="1" noChangeAspect="1" noMove="1" noResize="1" noEditPoints="1" noAdjustHandles="1" noChangeArrowheads="1" noChangeShapeType="1" noTextEdit="1"/>
              </p:cNvSpPr>
              <p:nvPr>
                <p:custDataLst>
                  <p:tags r:id="rId21"/>
                </p:custDataLst>
              </p:nvPr>
            </p:nvSpPr>
            <p:spPr>
              <a:xfrm>
                <a:off x="2438400" y="2786063"/>
                <a:ext cx="8534400" cy="642938"/>
              </a:xfrm>
              <a:prstGeom prst="rect">
                <a:avLst/>
              </a:prstGeom>
              <a:blipFill>
                <a:blip r:embed="rId22"/>
                <a:stretch>
                  <a:fillRect l="-1286"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一定存在概率为</a:t>
                </a:r>
                <a14:m>
                  <m:oMath xmlns:m="http://schemas.openxmlformats.org/officeDocument/2006/math">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m:t>
                        </m:r>
                      </m:den>
                    </m:f>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8</m:t>
                        </m:r>
                      </m:den>
                    </m:f>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轮差分</a:t>
                </a:r>
              </a:p>
            </p:txBody>
          </p:sp>
        </mc:Choice>
        <mc:Fallback xmlns="">
          <p:sp>
            <p:nvSpPr>
              <p:cNvPr id="8" name="文本框 7"/>
              <p:cNvSpPr txBox="1">
                <a:spLocks noRot="1" noChangeAspect="1" noMove="1" noResize="1" noEditPoints="1" noAdjustHandles="1" noChangeArrowheads="1" noChangeShapeType="1" noTextEdit="1"/>
              </p:cNvSpPr>
              <p:nvPr>
                <p:custDataLst>
                  <p:tags r:id="rId23"/>
                </p:custDataLst>
              </p:nvPr>
            </p:nvSpPr>
            <p:spPr>
              <a:xfrm>
                <a:off x="2438400" y="3643313"/>
                <a:ext cx="8534400" cy="642938"/>
              </a:xfrm>
              <a:prstGeom prst="rect">
                <a:avLst/>
              </a:prstGeom>
              <a:blipFill>
                <a:blip r:embed="rId24"/>
                <a:stretch>
                  <a:fillRect l="-1286" b="-1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14:m>
                  <m:oMath xmlns:m="http://schemas.openxmlformats.org/officeDocument/2006/math">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sub>
                    </m:sSub>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14:m>
                  <m:oMath xmlns:m="http://schemas.openxmlformats.org/officeDocument/2006/math">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时，二轮</a:t>
                </a:r>
                <a14:m>
                  <m:oMath xmlns:m="http://schemas.openxmlformats.org/officeDocument/2006/math">
                    <m:r>
                      <a:rPr lang="zh-CN" altLang="en-US"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差分</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b>
                    </m:sSub>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的概率</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𝐷𝑃</m:t>
                    </m:r>
                    <m:d>
                      <m:d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b>
                        </m:sSub>
                      </m:e>
                    </m:d>
                    <m:r>
                      <a:rPr lang="en-US" altLang="zh-CN"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m:t>
                        </m:r>
                      </m:den>
                    </m:f>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8</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custDataLst>
                  <p:tags r:id="rId25"/>
                </p:custDataLst>
              </p:nvPr>
            </p:nvSpPr>
            <p:spPr>
              <a:xfrm>
                <a:off x="2438400" y="4500563"/>
                <a:ext cx="8534400" cy="642938"/>
              </a:xfrm>
              <a:prstGeom prst="rect">
                <a:avLst/>
              </a:prstGeom>
              <a:blipFill>
                <a:blip r:embed="rId26"/>
                <a:stretch>
                  <a:fillRect l="-1286"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14:m>
                  <m:oMath xmlns:m="http://schemas.openxmlformats.org/officeDocument/2006/math">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sub>
                    </m:sSub>
                  </m:oMath>
                </a14:m>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14:m>
                  <m:oMath xmlns:m="http://schemas.openxmlformats.org/officeDocument/2006/math">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sub>
                    </m:sSub>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时，二轮</a:t>
                </a:r>
                <a14:m>
                  <m:oMath xmlns:m="http://schemas.openxmlformats.org/officeDocument/2006/math">
                    <m:r>
                      <a:rPr lang="zh-CN" altLang="en-US" sz="260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差分</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b>
                    </m:sSub>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的概率</m:t>
                    </m:r>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𝐷𝑃</m:t>
                    </m:r>
                    <m:d>
                      <m:d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m:t>
                            </m:r>
                          </m:sub>
                        </m:sSub>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sSub>
                          <m:sSub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zh-CN" altLang="en-US"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𝛽</m:t>
                            </m:r>
                          </m:e>
                          <m:sub>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b>
                        </m:sSub>
                      </m:e>
                    </m:d>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m:t>
                        </m:r>
                      </m:den>
                    </m:f>
                    <m:r>
                      <a:rPr lang="en-US" altLang="zh-CN"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f>
                      <m:fPr>
                        <m:ctrlP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num>
                      <m:den>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8</m:t>
                        </m:r>
                      </m:den>
                    </m:f>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custDataLst>
                  <p:tags r:id="rId27"/>
                </p:custDataLst>
              </p:nvPr>
            </p:nvSpPr>
            <p:spPr>
              <a:xfrm>
                <a:off x="2438400" y="5357813"/>
                <a:ext cx="8534400" cy="642938"/>
              </a:xfrm>
              <a:prstGeom prst="rect">
                <a:avLst/>
              </a:prstGeom>
              <a:blipFill>
                <a:blip r:embed="rId28"/>
                <a:stretch>
                  <a:fillRect l="-1286" b="-12381"/>
                </a:stretch>
              </a:blipFill>
            </p:spPr>
            <p:txBody>
              <a:bodyPr/>
              <a:lstStyle/>
              <a:p>
                <a:r>
                  <a:rPr lang="zh-CN" altLang="en-US">
                    <a:noFill/>
                  </a:rPr>
                  <a:t> </a:t>
                </a:r>
              </a:p>
            </p:txBody>
          </p:sp>
        </mc:Fallback>
      </mc:AlternateContent>
      <p:sp>
        <p:nvSpPr>
          <p:cNvPr id="11" name="椭圆 10"/>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12192000" cy="635000"/>
            <a:chOff x="0" y="0"/>
            <a:chExt cx="12192000" cy="635000"/>
          </a:xfrm>
        </p:grpSpPr>
        <p:sp>
          <p:nvSpPr>
            <p:cNvPr id="16"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3"/>
            </p:custDataLst>
          </p:nvPr>
        </p:nvPicPr>
        <p:blipFill>
          <a:blip r:embed="rId2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5460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30</a:t>
            </a:fld>
            <a:endParaRPr lang="zh-CN" altLang="en-US" dirty="0">
              <a:solidFill>
                <a:srgbClr val="464653"/>
              </a:solidFill>
            </a:endParaRPr>
          </a:p>
        </p:txBody>
      </p:sp>
      <mc:AlternateContent xmlns:mc="http://schemas.openxmlformats.org/markup-compatibility/2006" xmlns:a14="http://schemas.microsoft.com/office/drawing/2010/main">
        <mc:Choice Requires="a14">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800" dirty="0">
                    <a:solidFill>
                      <a:srgbClr val="000000"/>
                    </a:solidFill>
                    <a:latin typeface="Helvetica" pitchFamily="2" charset="0"/>
                    <a:ea typeface="PingFang SC" panose="020B0400000000000000" pitchFamily="34" charset="-122"/>
                  </a:rPr>
                  <a:t>5</a:t>
                </a:r>
                <a:r>
                  <a:rPr lang="zh-CN" altLang="en-US" sz="2800" dirty="0">
                    <a:solidFill>
                      <a:srgbClr val="000000"/>
                    </a:solidFill>
                    <a:latin typeface="PingFang SC" panose="020B0400000000000000" pitchFamily="34" charset="-122"/>
                    <a:ea typeface="PingFang SC" panose="020B0400000000000000" pitchFamily="34" charset="-122"/>
                  </a:rPr>
                  <a:t>轮</a:t>
                </a:r>
                <a:r>
                  <a:rPr lang="en-US" altLang="zh-CN" sz="2800" dirty="0" err="1">
                    <a:solidFill>
                      <a:srgbClr val="000000"/>
                    </a:solidFill>
                    <a:latin typeface="Helvetica" pitchFamily="2" charset="0"/>
                    <a:ea typeface="PingFang SC" panose="020B0400000000000000" pitchFamily="34" charset="-122"/>
                  </a:rPr>
                  <a:t>CipherFour</a:t>
                </a:r>
                <a:r>
                  <a:rPr lang="zh-CN" altLang="en-US" sz="2800" dirty="0">
                    <a:solidFill>
                      <a:srgbClr val="000000"/>
                    </a:solidFill>
                    <a:latin typeface="PingFang SC" panose="020B0400000000000000" pitchFamily="34" charset="-122"/>
                    <a:ea typeface="PingFang SC" panose="020B0400000000000000" pitchFamily="34" charset="-122"/>
                  </a:rPr>
                  <a:t>算法的密钥恢复攻击中，要恢复</a:t>
                </a:r>
                <a:r>
                  <a:rPr lang="en-US" altLang="zh-CN" sz="2800" dirty="0">
                    <a:solidFill>
                      <a:srgbClr val="000000"/>
                    </a:solidFill>
                    <a:latin typeface="Helvetica" pitchFamily="2" charset="0"/>
                    <a:ea typeface="PingFang SC" panose="020B0400000000000000" pitchFamily="34" charset="-122"/>
                  </a:rPr>
                  <a:t>4-bit</a:t>
                </a:r>
                <a:r>
                  <a:rPr lang="zh-CN" altLang="en-US" sz="2800" dirty="0">
                    <a:solidFill>
                      <a:srgbClr val="000000"/>
                    </a:solidFill>
                    <a:latin typeface="PingFang SC" panose="020B0400000000000000" pitchFamily="34" charset="-122"/>
                    <a:ea typeface="PingFang SC" panose="020B0400000000000000" pitchFamily="34" charset="-122"/>
                  </a:rPr>
                  <a:t>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rPr>
                      <m:t> </m:t>
                    </m:r>
                  </m:oMath>
                </a14:m>
                <a:r>
                  <a:rPr lang="zh-CN" altLang="en-US" sz="2800" dirty="0">
                    <a:solidFill>
                      <a:srgbClr val="000000"/>
                    </a:solidFill>
                    <a:latin typeface="PingFang SC" panose="020B0400000000000000" pitchFamily="34" charset="-122"/>
                    <a:ea typeface="PingFang SC" panose="020B0400000000000000" pitchFamily="34" charset="-122"/>
                  </a:rPr>
                  <a:t>，若选择</a:t>
                </a:r>
                <a14:m>
                  <m:oMath xmlns:m="http://schemas.openxmlformats.org/officeDocument/2006/math">
                    <m:sSup>
                      <m:sSupPr>
                        <m:ctrlPr>
                          <a:rPr lang="en-US" altLang="zh-CN" sz="2800" i="1">
                            <a:solidFill>
                              <a:srgbClr val="000000"/>
                            </a:solidFill>
                            <a:latin typeface="Cambria Math" panose="02040503050406030204" pitchFamily="18" charset="0"/>
                            <a:ea typeface="PingFang SC" panose="020B0400000000000000" pitchFamily="34" charset="-122"/>
                          </a:rPr>
                        </m:ctrlPr>
                      </m:sSupPr>
                      <m:e>
                        <m:r>
                          <a:rPr lang="en-US" altLang="zh-CN" sz="2800" i="1">
                            <a:solidFill>
                              <a:srgbClr val="000000"/>
                            </a:solidFill>
                            <a:latin typeface="Cambria Math" panose="02040503050406030204" pitchFamily="18" charset="0"/>
                            <a:ea typeface="PingFang SC" panose="020B0400000000000000" pitchFamily="34" charset="-122"/>
                          </a:rPr>
                          <m:t>2</m:t>
                        </m:r>
                      </m:e>
                      <m:sup>
                        <m:r>
                          <a:rPr lang="en-US" altLang="zh-CN" sz="2800" i="1">
                            <a:solidFill>
                              <a:srgbClr val="000000"/>
                            </a:solidFill>
                            <a:latin typeface="Cambria Math" panose="02040503050406030204" pitchFamily="18" charset="0"/>
                            <a:ea typeface="PingFang SC" panose="020B0400000000000000" pitchFamily="34" charset="-122"/>
                          </a:rPr>
                          <m:t>7</m:t>
                        </m:r>
                      </m:sup>
                    </m:sSup>
                  </m:oMath>
                </a14:m>
                <a:r>
                  <a:rPr lang="zh-CN" altLang="en-US" sz="2800" dirty="0">
                    <a:solidFill>
                      <a:srgbClr val="000000"/>
                    </a:solidFill>
                    <a:latin typeface="PingFang SC" panose="020B0400000000000000" pitchFamily="34" charset="-122"/>
                    <a:ea typeface="PingFang SC" panose="020B0400000000000000" pitchFamily="34" charset="-122"/>
                  </a:rPr>
                  <a:t>个明文对，且将计数最大的作为正确密钥输出，则成功率</a:t>
                </a:r>
                <a:r>
                  <a:rPr kumimoji="1" lang="en-US" altLang="zh-CN" sz="2800" i="1" dirty="0"/>
                  <a:t>P</a:t>
                </a:r>
                <a:r>
                  <a:rPr kumimoji="1" lang="en-US" altLang="zh-CN" sz="2800" i="1" baseline="-25000" dirty="0"/>
                  <a:t>S</a:t>
                </a:r>
                <a:r>
                  <a:rPr kumimoji="1" lang="zh-CN" altLang="en-US" sz="2800" i="1" baseline="-25000" dirty="0"/>
                  <a:t> </a:t>
                </a:r>
                <a:r>
                  <a:rPr kumimoji="1" lang="en-US" altLang="zh-CN" sz="2800" dirty="0"/>
                  <a:t>=</a:t>
                </a:r>
                <a:r>
                  <a:rPr kumimoji="1" lang="zh-CN" altLang="en-US" sz="2800" dirty="0"/>
                  <a:t> </a:t>
                </a:r>
                <a:r>
                  <a:rPr kumimoji="1" lang="zh-CN" altLang="en-US" sz="2800" dirty="0">
                    <a:solidFill>
                      <a:srgbClr val="639EF4"/>
                    </a:solidFill>
                  </a:rPr>
                  <a:t> </a:t>
                </a:r>
                <a:r>
                  <a:rPr kumimoji="1" lang="en-US" altLang="zh-CN" sz="2800" dirty="0">
                    <a:solidFill>
                      <a:srgbClr val="639EF4"/>
                    </a:solidFill>
                  </a:rPr>
                  <a:t>[</a:t>
                </a:r>
                <a:r>
                  <a:rPr kumimoji="1" lang="zh-CN" altLang="en-US" sz="2800" dirty="0">
                    <a:solidFill>
                      <a:srgbClr val="639EF4"/>
                    </a:solidFill>
                  </a:rPr>
                  <a:t>填空</a:t>
                </a:r>
                <a:r>
                  <a:rPr kumimoji="1" lang="en-US" altLang="zh-CN" sz="2800" dirty="0">
                    <a:solidFill>
                      <a:srgbClr val="639EF4"/>
                    </a:solidFill>
                  </a:rPr>
                  <a:t>1]</a:t>
                </a:r>
                <a:r>
                  <a:rPr kumimoji="1" lang="en-US" altLang="zh-CN" sz="2800" dirty="0">
                    <a:solidFill>
                      <a:srgbClr val="000000"/>
                    </a:solidFill>
                  </a:rPr>
                  <a:t> </a:t>
                </a:r>
                <a:r>
                  <a:rPr kumimoji="1" lang="zh-CN" altLang="en-US" sz="2800" dirty="0">
                    <a:solidFill>
                      <a:srgbClr val="639EF4"/>
                    </a:solidFill>
                  </a:rPr>
                  <a:t> </a:t>
                </a:r>
                <a:r>
                  <a:rPr kumimoji="1" lang="en-US" altLang="zh-CN" sz="2800" dirty="0">
                    <a:solidFill>
                      <a:srgbClr val="639EF4"/>
                    </a:solidFill>
                  </a:rPr>
                  <a:t>%</a:t>
                </a:r>
                <a:r>
                  <a:rPr kumimoji="1" lang="zh-CN" altLang="en-US" sz="2800" dirty="0">
                    <a:solidFill>
                      <a:srgbClr val="639EF4"/>
                    </a:solidFill>
                  </a:rPr>
                  <a:t>？</a:t>
                </a:r>
                <a:r>
                  <a:rPr kumimoji="1" lang="en-US" altLang="zh-CN" sz="2800" dirty="0">
                    <a:solidFill>
                      <a:srgbClr val="639EF4"/>
                    </a:solidFill>
                  </a:rPr>
                  <a:t>(</a:t>
                </a:r>
                <a:r>
                  <a:rPr kumimoji="1" lang="zh-CN" altLang="en-US" sz="2800" dirty="0">
                    <a:solidFill>
                      <a:srgbClr val="639EF4"/>
                    </a:solidFill>
                  </a:rPr>
                  <a:t>两位小数</a:t>
                </a:r>
                <a:r>
                  <a:rPr kumimoji="1" lang="en-US" altLang="zh-CN" sz="2800" dirty="0">
                    <a:solidFill>
                      <a:srgbClr val="639EF4"/>
                    </a:solidFill>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custDataLst>
                  <p:tags r:id="rId11"/>
                </p:custDataLst>
              </p:nvPr>
            </p:nvSpPr>
            <p:spPr>
              <a:xfrm>
                <a:off x="1219200" y="635000"/>
                <a:ext cx="9753600" cy="2143125"/>
              </a:xfrm>
              <a:prstGeom prst="rect">
                <a:avLst/>
              </a:prstGeom>
              <a:blipFill>
                <a:blip r:embed="rId12"/>
                <a:stretch>
                  <a:fillRect l="-1250"/>
                </a:stretch>
              </a:blipFill>
            </p:spPr>
            <p:txBody>
              <a:bodyPr/>
              <a:lstStyle/>
              <a:p>
                <a:r>
                  <a:rPr lang="zh-CN" altLang="en-US">
                    <a:noFill/>
                  </a:rPr>
                  <a:t> </a:t>
                </a:r>
              </a:p>
            </p:txBody>
          </p:sp>
        </mc:Fallback>
      </mc:AlternateContent>
      <p:sp>
        <p:nvSpPr>
          <p:cNvPr id="7" name="圆角矩形 6"/>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pic>
        <p:nvPicPr>
          <p:cNvPr id="14" name="图片 13">
            <a:extLst>
              <a:ext uri="{FF2B5EF4-FFF2-40B4-BE49-F238E27FC236}">
                <a16:creationId xmlns:a16="http://schemas.microsoft.com/office/drawing/2014/main" id="{094CECA1-5CA3-154E-8FDD-D2F94BAD352F}"/>
              </a:ext>
            </a:extLst>
          </p:cNvPr>
          <p:cNvPicPr>
            <a:picLocks noChangeAspect="1"/>
          </p:cNvPicPr>
          <p:nvPr/>
        </p:nvPicPr>
        <p:blipFill>
          <a:blip r:embed="rId13"/>
          <a:stretch>
            <a:fillRect/>
          </a:stretch>
        </p:blipFill>
        <p:spPr>
          <a:xfrm>
            <a:off x="2863545" y="3429000"/>
            <a:ext cx="5486705" cy="1128252"/>
          </a:xfrm>
          <a:prstGeom prst="rect">
            <a:avLst/>
          </a:prstGeom>
        </p:spPr>
      </p:pic>
      <p:grpSp>
        <p:nvGrpSpPr>
          <p:cNvPr id="12" name="组合 11"/>
          <p:cNvGrpSpPr/>
          <p:nvPr>
            <p:custDataLst>
              <p:tags r:id="rId4"/>
            </p:custDataLst>
          </p:nvPr>
        </p:nvGrpSpPr>
        <p:grpSpPr>
          <a:xfrm>
            <a:off x="0" y="0"/>
            <a:ext cx="12192000" cy="635000"/>
            <a:chOff x="0" y="0"/>
            <a:chExt cx="12192000" cy="635000"/>
          </a:xfrm>
        </p:grpSpPr>
        <p:sp>
          <p:nvSpPr>
            <p:cNvPr id="8" name="TitleBackground"/>
            <p:cNvSpPr/>
            <p:nvPr>
              <p:custDataLst>
                <p:tags r:id="rId6"/>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7"/>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4077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43C244-60DE-42BF-8AF6-954EA19404A2}"/>
              </a:ext>
            </a:extLst>
          </p:cNvPr>
          <p:cNvSpPr>
            <a:spLocks noGrp="1"/>
          </p:cNvSpPr>
          <p:nvPr>
            <p:ph type="sldNum" sz="quarter" idx="12"/>
          </p:nvPr>
        </p:nvSpPr>
        <p:spPr>
          <a:xfrm>
            <a:off x="11311127" y="6315335"/>
            <a:ext cx="640405" cy="322576"/>
          </a:xfrm>
        </p:spPr>
        <p:txBody>
          <a:bodyPr/>
          <a:lstStyle/>
          <a:p>
            <a:pPr>
              <a:defRPr/>
            </a:pPr>
            <a:fld id="{A2D7C201-2381-4FA3-8AD6-5D978C4EEA62}" type="slidenum">
              <a:rPr lang="zh-CN" altLang="en-US" smtClean="0">
                <a:solidFill>
                  <a:srgbClr val="464653"/>
                </a:solidFill>
              </a:rPr>
              <a:pPr>
                <a:defRPr/>
              </a:pPr>
              <a:t>31</a:t>
            </a:fld>
            <a:endParaRPr lang="zh-CN" altLang="en-US">
              <a:solidFill>
                <a:srgbClr val="464653"/>
              </a:solidFill>
            </a:endParaRPr>
          </a:p>
        </p:txBody>
      </p:sp>
      <p:sp>
        <p:nvSpPr>
          <p:cNvPr id="5" name="文本框 4">
            <a:extLst>
              <a:ext uri="{FF2B5EF4-FFF2-40B4-BE49-F238E27FC236}">
                <a16:creationId xmlns:a16="http://schemas.microsoft.com/office/drawing/2014/main" id="{E3A324A2-B43E-4410-A91A-95624F7E5B9F}"/>
              </a:ext>
            </a:extLst>
          </p:cNvPr>
          <p:cNvSpPr txBox="1"/>
          <p:nvPr>
            <p:custDataLst>
              <p:tags r:id="rId2"/>
            </p:custDataLst>
          </p:nvPr>
        </p:nvSpPr>
        <p:spPr>
          <a:xfrm>
            <a:off x="704850" y="535781"/>
            <a:ext cx="9753600" cy="2143125"/>
          </a:xfrm>
          <a:prstGeom prst="rect">
            <a:avLst/>
          </a:prstGeom>
          <a:noFill/>
        </p:spPr>
        <p:txBody>
          <a:bodyPr vert="horz" wrap="square"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E6D85A04-3995-417E-94A8-74E67D0731F2}"/>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会算</a:t>
            </a:r>
          </a:p>
        </p:txBody>
      </p:sp>
      <p:sp>
        <p:nvSpPr>
          <p:cNvPr id="7" name="文本框 6">
            <a:extLst>
              <a:ext uri="{FF2B5EF4-FFF2-40B4-BE49-F238E27FC236}">
                <a16:creationId xmlns:a16="http://schemas.microsoft.com/office/drawing/2014/main" id="{D868105F-2F7A-4DF9-8606-3E38B97C3FE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不会算</a:t>
            </a:r>
          </a:p>
        </p:txBody>
      </p:sp>
      <p:sp>
        <p:nvSpPr>
          <p:cNvPr id="10" name="椭圆 9">
            <a:extLst>
              <a:ext uri="{FF2B5EF4-FFF2-40B4-BE49-F238E27FC236}">
                <a16:creationId xmlns:a16="http://schemas.microsoft.com/office/drawing/2014/main" id="{DF9A90C7-FA2D-4E0C-850A-BA923C4A82D9}"/>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5459713-CD9E-4E0A-99CE-0C0F2773AF39}"/>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0799A34F-4339-4C78-B386-403140DF2AA0}"/>
              </a:ext>
            </a:extLst>
          </p:cNvPr>
          <p:cNvSpPr/>
          <p:nvPr>
            <p:custDataLst>
              <p:tags r:id="rId7"/>
            </p:custDataLst>
          </p:nvPr>
        </p:nvSpPr>
        <p:spPr>
          <a:xfrm>
            <a:off x="8915399" y="6263013"/>
            <a:ext cx="1543833" cy="36352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28F0276-ED80-4968-9AAB-E9E60077A9C8}"/>
                  </a:ext>
                </a:extLst>
              </p:cNvPr>
              <p:cNvSpPr txBox="1"/>
              <p:nvPr>
                <p:custDataLst>
                  <p:tags r:id="rId8"/>
                </p:custDataLst>
              </p:nvPr>
            </p:nvSpPr>
            <p:spPr>
              <a:xfrm>
                <a:off x="1409700" y="698647"/>
                <a:ext cx="9753600" cy="2143125"/>
              </a:xfrm>
              <a:prstGeom prst="rect">
                <a:avLst/>
              </a:prstGeom>
              <a:noFill/>
            </p:spPr>
            <p:txBody>
              <a:bodyPr vert="horz" wrap="square" rtlCol="0" anchor="ctr" anchorCtr="0">
                <a:noAutofit/>
              </a:bodyPr>
              <a:lstStyle/>
              <a:p>
                <a:r>
                  <a:rPr lang="en-US" altLang="zh-CN" sz="2800" dirty="0">
                    <a:solidFill>
                      <a:srgbClr val="000000"/>
                    </a:solidFill>
                    <a:latin typeface="Helvetica" pitchFamily="2" charset="0"/>
                    <a:ea typeface="PingFang SC" panose="020B0400000000000000" pitchFamily="34" charset="-122"/>
                  </a:rPr>
                  <a:t>5</a:t>
                </a:r>
                <a:r>
                  <a:rPr lang="zh-CN" altLang="en-US" sz="2800" dirty="0">
                    <a:solidFill>
                      <a:srgbClr val="000000"/>
                    </a:solidFill>
                    <a:latin typeface="PingFang SC" panose="020B0400000000000000" pitchFamily="34" charset="-122"/>
                    <a:ea typeface="PingFang SC" panose="020B0400000000000000" pitchFamily="34" charset="-122"/>
                  </a:rPr>
                  <a:t>轮</a:t>
                </a:r>
                <a:r>
                  <a:rPr lang="en-US" altLang="zh-CN" sz="2800" dirty="0" err="1">
                    <a:solidFill>
                      <a:srgbClr val="000000"/>
                    </a:solidFill>
                    <a:latin typeface="Helvetica" pitchFamily="2" charset="0"/>
                    <a:ea typeface="PingFang SC" panose="020B0400000000000000" pitchFamily="34" charset="-122"/>
                  </a:rPr>
                  <a:t>CipherFour</a:t>
                </a:r>
                <a:r>
                  <a:rPr lang="zh-CN" altLang="en-US" sz="2800" dirty="0">
                    <a:solidFill>
                      <a:srgbClr val="000000"/>
                    </a:solidFill>
                    <a:latin typeface="PingFang SC" panose="020B0400000000000000" pitchFamily="34" charset="-122"/>
                    <a:ea typeface="PingFang SC" panose="020B0400000000000000" pitchFamily="34" charset="-122"/>
                  </a:rPr>
                  <a:t>算法的密钥恢复攻击中，要恢复</a:t>
                </a:r>
                <a:r>
                  <a:rPr lang="en-US" altLang="zh-CN" sz="2800" dirty="0">
                    <a:solidFill>
                      <a:srgbClr val="000000"/>
                    </a:solidFill>
                    <a:latin typeface="Helvetica" pitchFamily="2" charset="0"/>
                    <a:ea typeface="PingFang SC" panose="020B0400000000000000" pitchFamily="34" charset="-122"/>
                  </a:rPr>
                  <a:t>4-bit</a:t>
                </a:r>
                <a:r>
                  <a:rPr lang="zh-CN" altLang="en-US" sz="2800" dirty="0">
                    <a:solidFill>
                      <a:srgbClr val="000000"/>
                    </a:solidFill>
                    <a:latin typeface="PingFang SC" panose="020B0400000000000000" pitchFamily="34" charset="-122"/>
                    <a:ea typeface="PingFang SC" panose="020B0400000000000000" pitchFamily="34" charset="-122"/>
                  </a:rPr>
                  <a:t>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rPr>
                      <m:t> </m:t>
                    </m:r>
                  </m:oMath>
                </a14:m>
                <a:r>
                  <a:rPr lang="zh-CN" altLang="en-US" sz="2800" dirty="0">
                    <a:solidFill>
                      <a:srgbClr val="000000"/>
                    </a:solidFill>
                    <a:latin typeface="PingFang SC" panose="020B0400000000000000" pitchFamily="34" charset="-122"/>
                    <a:ea typeface="PingFang SC" panose="020B0400000000000000" pitchFamily="34" charset="-122"/>
                  </a:rPr>
                  <a:t>，若选择</a:t>
                </a:r>
                <a14:m>
                  <m:oMath xmlns:m="http://schemas.openxmlformats.org/officeDocument/2006/math">
                    <m:sSup>
                      <m:sSupPr>
                        <m:ctrlPr>
                          <a:rPr lang="en-US" altLang="zh-CN" sz="2800" i="1">
                            <a:solidFill>
                              <a:srgbClr val="000000"/>
                            </a:solidFill>
                            <a:latin typeface="Cambria Math" panose="02040503050406030204" pitchFamily="18" charset="0"/>
                            <a:ea typeface="PingFang SC" panose="020B0400000000000000" pitchFamily="34" charset="-122"/>
                          </a:rPr>
                        </m:ctrlPr>
                      </m:sSupPr>
                      <m:e>
                        <m:r>
                          <a:rPr lang="en-US" altLang="zh-CN" sz="2800" i="1">
                            <a:solidFill>
                              <a:srgbClr val="000000"/>
                            </a:solidFill>
                            <a:latin typeface="Cambria Math" panose="02040503050406030204" pitchFamily="18" charset="0"/>
                            <a:ea typeface="PingFang SC" panose="020B0400000000000000" pitchFamily="34" charset="-122"/>
                          </a:rPr>
                          <m:t>2</m:t>
                        </m:r>
                      </m:e>
                      <m:sup>
                        <m:r>
                          <a:rPr lang="en-US" altLang="zh-CN" sz="2800" i="1">
                            <a:solidFill>
                              <a:srgbClr val="000000"/>
                            </a:solidFill>
                            <a:latin typeface="Cambria Math" panose="02040503050406030204" pitchFamily="18" charset="0"/>
                            <a:ea typeface="PingFang SC" panose="020B0400000000000000" pitchFamily="34" charset="-122"/>
                          </a:rPr>
                          <m:t>7</m:t>
                        </m:r>
                      </m:sup>
                    </m:sSup>
                  </m:oMath>
                </a14:m>
                <a:r>
                  <a:rPr lang="zh-CN" altLang="en-US" sz="2800" dirty="0">
                    <a:solidFill>
                      <a:srgbClr val="000000"/>
                    </a:solidFill>
                    <a:latin typeface="PingFang SC" panose="020B0400000000000000" pitchFamily="34" charset="-122"/>
                    <a:ea typeface="PingFang SC" panose="020B0400000000000000" pitchFamily="34" charset="-122"/>
                  </a:rPr>
                  <a:t>个明文对，且将计数最大的作为正确密钥输出，则成功率</a:t>
                </a:r>
                <a:r>
                  <a:rPr kumimoji="1" lang="en-US" altLang="zh-CN" sz="2800" i="1" dirty="0"/>
                  <a:t>P</a:t>
                </a:r>
                <a:r>
                  <a:rPr kumimoji="1" lang="en-US" altLang="zh-CN" sz="2800" i="1" baseline="-25000" dirty="0"/>
                  <a:t>S</a:t>
                </a:r>
                <a:r>
                  <a:rPr kumimoji="1" lang="zh-CN" altLang="en-US" sz="2800" i="1" baseline="-25000" dirty="0"/>
                  <a:t> </a:t>
                </a:r>
                <a:r>
                  <a:rPr kumimoji="1" lang="en-US" altLang="zh-CN" sz="2800" dirty="0"/>
                  <a:t>=</a:t>
                </a:r>
                <a:r>
                  <a:rPr kumimoji="1" lang="zh-CN" altLang="en-US" sz="2800" dirty="0"/>
                  <a:t> </a:t>
                </a:r>
                <a:r>
                  <a:rPr kumimoji="1" lang="zh-CN" altLang="en-US" sz="2800" dirty="0">
                    <a:solidFill>
                      <a:srgbClr val="639EF4"/>
                    </a:solidFill>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0" name="文本框 19">
                <a:extLst>
                  <a:ext uri="{FF2B5EF4-FFF2-40B4-BE49-F238E27FC236}">
                    <a16:creationId xmlns:a16="http://schemas.microsoft.com/office/drawing/2014/main" id="{828F0276-ED80-4968-9AAB-E9E60077A9C8}"/>
                  </a:ext>
                </a:extLst>
              </p:cNvPr>
              <p:cNvSpPr txBox="1">
                <a:spLocks noRot="1" noChangeAspect="1" noMove="1" noResize="1" noEditPoints="1" noAdjustHandles="1" noChangeArrowheads="1" noChangeShapeType="1" noTextEdit="1"/>
              </p:cNvSpPr>
              <p:nvPr>
                <p:custDataLst>
                  <p:tags r:id="rId16"/>
                </p:custDataLst>
              </p:nvPr>
            </p:nvSpPr>
            <p:spPr>
              <a:xfrm>
                <a:off x="1409700" y="698647"/>
                <a:ext cx="9753600" cy="2143125"/>
              </a:xfrm>
              <a:prstGeom prst="rect">
                <a:avLst/>
              </a:prstGeom>
              <a:blipFill>
                <a:blip r:embed="rId17"/>
                <a:stretch>
                  <a:fillRect l="-1250"/>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E8BA3500-30D1-4E7C-BDF1-D745380D2A10}"/>
              </a:ext>
            </a:extLst>
          </p:cNvPr>
          <p:cNvPicPr>
            <a:picLocks noChangeAspect="1"/>
          </p:cNvPicPr>
          <p:nvPr/>
        </p:nvPicPr>
        <p:blipFill>
          <a:blip r:embed="rId18"/>
          <a:stretch>
            <a:fillRect/>
          </a:stretch>
        </p:blipFill>
        <p:spPr>
          <a:xfrm>
            <a:off x="4466528" y="2996985"/>
            <a:ext cx="5486705" cy="1128252"/>
          </a:xfrm>
          <a:prstGeom prst="rect">
            <a:avLst/>
          </a:prstGeom>
        </p:spPr>
      </p:pic>
      <p:grpSp>
        <p:nvGrpSpPr>
          <p:cNvPr id="19" name="组合 18">
            <a:extLst>
              <a:ext uri="{FF2B5EF4-FFF2-40B4-BE49-F238E27FC236}">
                <a16:creationId xmlns:a16="http://schemas.microsoft.com/office/drawing/2014/main" id="{B5D85A37-A1F3-43BD-9ABB-153195D92549}"/>
              </a:ext>
            </a:extLst>
          </p:cNvPr>
          <p:cNvGrpSpPr/>
          <p:nvPr>
            <p:custDataLst>
              <p:tags r:id="rId9"/>
            </p:custDataLst>
          </p:nvPr>
        </p:nvGrpSpPr>
        <p:grpSpPr>
          <a:xfrm>
            <a:off x="0" y="0"/>
            <a:ext cx="12192000" cy="635000"/>
            <a:chOff x="0" y="0"/>
            <a:chExt cx="12192000" cy="635000"/>
          </a:xfrm>
        </p:grpSpPr>
        <p:sp>
          <p:nvSpPr>
            <p:cNvPr id="15" name="TitleBackground">
              <a:extLst>
                <a:ext uri="{FF2B5EF4-FFF2-40B4-BE49-F238E27FC236}">
                  <a16:creationId xmlns:a16="http://schemas.microsoft.com/office/drawing/2014/main" id="{A62A5680-BDB0-4115-85F7-5E37B35CDEA4}"/>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91C88B55-8AC5-4D01-A762-F72EDEDD35D2}"/>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BD29C97D-A603-45C4-9477-DFAF42FC66ED}"/>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p>
          </p:txBody>
        </p:sp>
        <p:sp>
          <p:nvSpPr>
            <p:cNvPr id="18" name="TipText">
              <a:extLst>
                <a:ext uri="{FF2B5EF4-FFF2-40B4-BE49-F238E27FC236}">
                  <a16:creationId xmlns:a16="http://schemas.microsoft.com/office/drawing/2014/main" id="{27AE3116-E314-4111-8038-5CE302DA3ED5}"/>
                </a:ext>
              </a:extLst>
            </p:cNvPr>
            <p:cNvSpPr txBox="1"/>
            <p:nvPr>
              <p:custDataLst>
                <p:tags r:id="rId14"/>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4" name="图片 3">
            <a:extLst>
              <a:ext uri="{FF2B5EF4-FFF2-40B4-BE49-F238E27FC236}">
                <a16:creationId xmlns:a16="http://schemas.microsoft.com/office/drawing/2014/main" id="{3EE07CBD-4009-4AA3-8636-689A7D09BDAA}"/>
              </a:ext>
            </a:extLst>
          </p:cNvPr>
          <p:cNvPicPr>
            <a:picLocks/>
          </p:cNvPicPr>
          <p:nvPr>
            <p:custDataLst>
              <p:tags r:id="rId10"/>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1348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7D428-B9A4-9046-B4E5-AB4566BDE51F}"/>
              </a:ext>
            </a:extLst>
          </p:cNvPr>
          <p:cNvSpPr>
            <a:spLocks noGrp="1"/>
          </p:cNvSpPr>
          <p:nvPr>
            <p:ph type="title"/>
          </p:nvPr>
        </p:nvSpPr>
        <p:spPr/>
        <p:txBody>
          <a:bodyPr/>
          <a:lstStyle/>
          <a:p>
            <a:r>
              <a:rPr kumimoji="1" lang="zh-CN" altLang="en-US" dirty="0"/>
              <a:t>成功率（例子）</a:t>
            </a:r>
          </a:p>
        </p:txBody>
      </p:sp>
      <p:sp>
        <p:nvSpPr>
          <p:cNvPr id="3" name="内容占位符 2">
            <a:extLst>
              <a:ext uri="{FF2B5EF4-FFF2-40B4-BE49-F238E27FC236}">
                <a16:creationId xmlns:a16="http://schemas.microsoft.com/office/drawing/2014/main" id="{080D5B71-718F-2141-A6A0-41A38A43CECD}"/>
              </a:ext>
            </a:extLst>
          </p:cNvPr>
          <p:cNvSpPr>
            <a:spLocks noGrp="1"/>
          </p:cNvSpPr>
          <p:nvPr>
            <p:ph idx="1"/>
          </p:nvPr>
        </p:nvSpPr>
        <p:spPr/>
        <p:txBody>
          <a:bodyPr/>
          <a:lstStyle/>
          <a:p>
            <a:endParaRPr kumimoji="1" lang="en-US" altLang="zh-CN" dirty="0"/>
          </a:p>
          <a:p>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4EA65254-ECEE-E84A-96B9-452F15EC4182}"/>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32</a:t>
            </a:fld>
            <a:endParaRPr lang="zh-CN" altLang="en-US" dirty="0">
              <a:solidFill>
                <a:srgbClr val="464653"/>
              </a:solidFill>
            </a:endParaRPr>
          </a:p>
        </p:txBody>
      </p:sp>
      <p:pic>
        <p:nvPicPr>
          <p:cNvPr id="5" name="图片 4">
            <a:extLst>
              <a:ext uri="{FF2B5EF4-FFF2-40B4-BE49-F238E27FC236}">
                <a16:creationId xmlns:a16="http://schemas.microsoft.com/office/drawing/2014/main" id="{67BCCD07-618E-9048-8D20-9B74EA0651AF}"/>
              </a:ext>
            </a:extLst>
          </p:cNvPr>
          <p:cNvPicPr>
            <a:picLocks noChangeAspect="1"/>
          </p:cNvPicPr>
          <p:nvPr/>
        </p:nvPicPr>
        <p:blipFill rotWithShape="1">
          <a:blip r:embed="rId3"/>
          <a:srcRect r="1577" b="11123"/>
          <a:stretch/>
        </p:blipFill>
        <p:spPr>
          <a:xfrm>
            <a:off x="2469747" y="3145731"/>
            <a:ext cx="7021690" cy="538745"/>
          </a:xfrm>
          <a:prstGeom prst="rect">
            <a:avLst/>
          </a:prstGeom>
        </p:spPr>
      </p:pic>
      <p:pic>
        <p:nvPicPr>
          <p:cNvPr id="6" name="图片 5">
            <a:extLst>
              <a:ext uri="{FF2B5EF4-FFF2-40B4-BE49-F238E27FC236}">
                <a16:creationId xmlns:a16="http://schemas.microsoft.com/office/drawing/2014/main" id="{E95DD005-F39D-674B-9CAB-88881D9A62A9}"/>
              </a:ext>
            </a:extLst>
          </p:cNvPr>
          <p:cNvPicPr>
            <a:picLocks noChangeAspect="1"/>
          </p:cNvPicPr>
          <p:nvPr/>
        </p:nvPicPr>
        <p:blipFill>
          <a:blip r:embed="rId4"/>
          <a:stretch>
            <a:fillRect/>
          </a:stretch>
        </p:blipFill>
        <p:spPr>
          <a:xfrm>
            <a:off x="1360455" y="4017063"/>
            <a:ext cx="9471090" cy="1283805"/>
          </a:xfrm>
          <a:prstGeom prst="rect">
            <a:avLst/>
          </a:prstGeom>
        </p:spPr>
      </p:pic>
      <mc:AlternateContent xmlns:mc="http://schemas.openxmlformats.org/markup-compatibility/2006" xmlns:a14="http://schemas.microsoft.com/office/drawing/2010/main">
        <mc:Choice Requires="a14">
          <p:sp>
            <p:nvSpPr>
              <p:cNvPr id="7" name="文本框 6"/>
              <p:cNvSpPr txBox="1"/>
              <p:nvPr>
                <p:custDataLst>
                  <p:tags r:id="rId1"/>
                </p:custDataLst>
              </p:nvPr>
            </p:nvSpPr>
            <p:spPr>
              <a:xfrm>
                <a:off x="1219200" y="905455"/>
                <a:ext cx="9753600" cy="2143125"/>
              </a:xfrm>
              <a:prstGeom prst="rect">
                <a:avLst/>
              </a:prstGeom>
              <a:noFill/>
            </p:spPr>
            <p:txBody>
              <a:bodyPr vert="horz" wrap="square" rtlCol="0" anchor="ctr" anchorCtr="0">
                <a:noAutofit/>
              </a:bodyPr>
              <a:lstStyle/>
              <a:p>
                <a:r>
                  <a:rPr lang="en-US" altLang="zh-CN" sz="2800" dirty="0">
                    <a:solidFill>
                      <a:srgbClr val="000000"/>
                    </a:solidFill>
                    <a:latin typeface="Helvetica" pitchFamily="2" charset="0"/>
                    <a:ea typeface="PingFang SC" panose="020B0400000000000000" pitchFamily="34" charset="-122"/>
                  </a:rPr>
                  <a:t>5</a:t>
                </a:r>
                <a:r>
                  <a:rPr lang="zh-CN" altLang="en-US" sz="2800" dirty="0">
                    <a:solidFill>
                      <a:srgbClr val="000000"/>
                    </a:solidFill>
                    <a:latin typeface="PingFang SC" panose="020B0400000000000000" pitchFamily="34" charset="-122"/>
                    <a:ea typeface="PingFang SC" panose="020B0400000000000000" pitchFamily="34" charset="-122"/>
                  </a:rPr>
                  <a:t>轮</a:t>
                </a:r>
                <a:r>
                  <a:rPr lang="en-US" altLang="zh-CN" sz="2800" dirty="0" err="1">
                    <a:solidFill>
                      <a:srgbClr val="000000"/>
                    </a:solidFill>
                    <a:latin typeface="Helvetica" pitchFamily="2" charset="0"/>
                    <a:ea typeface="PingFang SC" panose="020B0400000000000000" pitchFamily="34" charset="-122"/>
                  </a:rPr>
                  <a:t>CipherFour</a:t>
                </a:r>
                <a:r>
                  <a:rPr lang="zh-CN" altLang="en-US" sz="2800" dirty="0">
                    <a:solidFill>
                      <a:srgbClr val="000000"/>
                    </a:solidFill>
                    <a:latin typeface="PingFang SC" panose="020B0400000000000000" pitchFamily="34" charset="-122"/>
                    <a:ea typeface="PingFang SC" panose="020B0400000000000000" pitchFamily="34" charset="-122"/>
                  </a:rPr>
                  <a:t>算法的密钥恢复攻击中，要恢复</a:t>
                </a:r>
                <a:r>
                  <a:rPr lang="en-US" altLang="zh-CN" sz="2800" dirty="0">
                    <a:solidFill>
                      <a:srgbClr val="000000"/>
                    </a:solidFill>
                    <a:latin typeface="Helvetica" pitchFamily="2" charset="0"/>
                    <a:ea typeface="PingFang SC" panose="020B0400000000000000" pitchFamily="34" charset="-122"/>
                  </a:rPr>
                  <a:t>4-bit</a:t>
                </a:r>
                <a:r>
                  <a:rPr lang="zh-CN" altLang="en-US" sz="2800" dirty="0">
                    <a:solidFill>
                      <a:srgbClr val="000000"/>
                    </a:solidFill>
                    <a:latin typeface="PingFang SC" panose="020B0400000000000000" pitchFamily="34" charset="-122"/>
                    <a:ea typeface="PingFang SC" panose="020B0400000000000000" pitchFamily="34" charset="-122"/>
                  </a:rPr>
                  <a:t>的</a:t>
                </a:r>
                <a14:m>
                  <m:oMath xmlns:m="http://schemas.openxmlformats.org/officeDocument/2006/math">
                    <m:sSub>
                      <m:sSubPr>
                        <m:ctrlPr>
                          <a:rPr lang="en-US" altLang="zh-CN" sz="28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2800" i="1">
                            <a:ln w="0"/>
                            <a:effectLst>
                              <a:outerShdw blurRad="38100" dist="19050" dir="2700000" algn="tl" rotWithShape="0">
                                <a:schemeClr val="dk1">
                                  <a:alpha val="40000"/>
                                </a:schemeClr>
                              </a:outerShdw>
                            </a:effectLst>
                            <a:latin typeface="Cambria Math" panose="02040503050406030204" pitchFamily="18" charset="0"/>
                          </a:rPr>
                          <m:t>𝑘</m:t>
                        </m:r>
                      </m:e>
                      <m:sub>
                        <m:r>
                          <a:rPr lang="en-US" altLang="zh-CN" sz="2800" i="1">
                            <a:ln w="0"/>
                            <a:effectLst>
                              <a:outerShdw blurRad="38100" dist="19050" dir="2700000" algn="tl" rotWithShape="0">
                                <a:schemeClr val="dk1">
                                  <a:alpha val="40000"/>
                                </a:schemeClr>
                              </a:outerShdw>
                            </a:effectLst>
                            <a:latin typeface="Cambria Math" panose="02040503050406030204" pitchFamily="18" charset="0"/>
                          </a:rPr>
                          <m:t>5,2</m:t>
                        </m:r>
                      </m:sub>
                    </m:sSub>
                    <m:r>
                      <a:rPr lang="en-US" altLang="zh-CN" sz="2800" i="1">
                        <a:ln w="0"/>
                        <a:effectLst>
                          <a:outerShdw blurRad="38100" dist="19050" dir="2700000" algn="tl" rotWithShape="0">
                            <a:schemeClr val="dk1">
                              <a:alpha val="40000"/>
                            </a:schemeClr>
                          </a:outerShdw>
                        </a:effectLst>
                        <a:latin typeface="Cambria Math" panose="02040503050406030204" pitchFamily="18" charset="0"/>
                      </a:rPr>
                      <m:t> </m:t>
                    </m:r>
                  </m:oMath>
                </a14:m>
                <a:r>
                  <a:rPr lang="zh-CN" altLang="en-US" sz="2800" dirty="0">
                    <a:solidFill>
                      <a:srgbClr val="000000"/>
                    </a:solidFill>
                    <a:latin typeface="PingFang SC" panose="020B0400000000000000" pitchFamily="34" charset="-122"/>
                    <a:ea typeface="PingFang SC" panose="020B0400000000000000" pitchFamily="34" charset="-122"/>
                  </a:rPr>
                  <a:t>，若选择</a:t>
                </a:r>
                <a14:m>
                  <m:oMath xmlns:m="http://schemas.openxmlformats.org/officeDocument/2006/math">
                    <m:sSup>
                      <m:sSupPr>
                        <m:ctrlPr>
                          <a:rPr lang="en-US" altLang="zh-CN" sz="2800" i="1">
                            <a:solidFill>
                              <a:srgbClr val="000000"/>
                            </a:solidFill>
                            <a:latin typeface="Cambria Math" panose="02040503050406030204" pitchFamily="18" charset="0"/>
                            <a:ea typeface="PingFang SC" panose="020B0400000000000000" pitchFamily="34" charset="-122"/>
                          </a:rPr>
                        </m:ctrlPr>
                      </m:sSupPr>
                      <m:e>
                        <m:r>
                          <a:rPr lang="en-US" altLang="zh-CN" sz="2800" i="1">
                            <a:solidFill>
                              <a:srgbClr val="000000"/>
                            </a:solidFill>
                            <a:latin typeface="Cambria Math" panose="02040503050406030204" pitchFamily="18" charset="0"/>
                            <a:ea typeface="PingFang SC" panose="020B0400000000000000" pitchFamily="34" charset="-122"/>
                          </a:rPr>
                          <m:t>2</m:t>
                        </m:r>
                      </m:e>
                      <m:sup>
                        <m:r>
                          <a:rPr lang="en-US" altLang="zh-CN" sz="2800" i="1">
                            <a:solidFill>
                              <a:srgbClr val="000000"/>
                            </a:solidFill>
                            <a:latin typeface="Cambria Math" panose="02040503050406030204" pitchFamily="18" charset="0"/>
                            <a:ea typeface="PingFang SC" panose="020B0400000000000000" pitchFamily="34" charset="-122"/>
                          </a:rPr>
                          <m:t>7</m:t>
                        </m:r>
                      </m:sup>
                    </m:sSup>
                  </m:oMath>
                </a14:m>
                <a:r>
                  <a:rPr lang="zh-CN" altLang="en-US" sz="2800" dirty="0">
                    <a:solidFill>
                      <a:srgbClr val="000000"/>
                    </a:solidFill>
                    <a:latin typeface="PingFang SC" panose="020B0400000000000000" pitchFamily="34" charset="-122"/>
                    <a:ea typeface="PingFang SC" panose="020B0400000000000000" pitchFamily="34" charset="-122"/>
                  </a:rPr>
                  <a:t>个明文对，且将计数最大的作为正确密钥输出，则成功率</a:t>
                </a:r>
                <a:r>
                  <a:rPr kumimoji="1" lang="en-US" altLang="zh-CN" sz="2800" i="1" dirty="0"/>
                  <a:t>P</a:t>
                </a:r>
                <a:r>
                  <a:rPr kumimoji="1" lang="en-US" altLang="zh-CN" sz="2800" i="1" baseline="-25000" dirty="0"/>
                  <a:t>S</a:t>
                </a:r>
                <a:r>
                  <a:rPr kumimoji="1" lang="zh-CN" altLang="en-US" sz="2800" i="1" baseline="-25000" dirty="0"/>
                  <a:t> </a:t>
                </a:r>
                <a:r>
                  <a:rPr kumimoji="1" lang="en-US" altLang="zh-CN" sz="2800" dirty="0"/>
                  <a:t>=</a:t>
                </a:r>
                <a:r>
                  <a:rPr kumimoji="1" lang="zh-CN" altLang="en-US" sz="2800" dirty="0"/>
                  <a:t> </a:t>
                </a:r>
                <a:r>
                  <a:rPr kumimoji="1" lang="zh-CN" altLang="en-US" sz="2800" dirty="0">
                    <a:solidFill>
                      <a:srgbClr val="639EF4"/>
                    </a:solidFill>
                  </a:rPr>
                  <a:t> ？</a:t>
                </a:r>
                <a:r>
                  <a:rPr kumimoji="1" lang="en-US" altLang="zh-CN" sz="2800" dirty="0">
                    <a:solidFill>
                      <a:srgbClr val="000000"/>
                    </a:solidFill>
                  </a:rPr>
                  <a:t> </a:t>
                </a:r>
                <a:r>
                  <a:rPr kumimoji="1" lang="zh-CN" altLang="en-US" sz="2800" dirty="0"/>
                  <a:t>（两位小数）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custDataLst>
                  <p:tags r:id="rId5"/>
                </p:custDataLst>
              </p:nvPr>
            </p:nvSpPr>
            <p:spPr>
              <a:xfrm>
                <a:off x="1219200" y="905455"/>
                <a:ext cx="9753600" cy="2143125"/>
              </a:xfrm>
              <a:prstGeom prst="rect">
                <a:avLst/>
              </a:prstGeom>
              <a:blipFill>
                <a:blip r:embed="rId6"/>
                <a:stretch>
                  <a:fillRect l="-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464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229F7-F087-4443-8F25-1772AF28D7C7}"/>
              </a:ext>
            </a:extLst>
          </p:cNvPr>
          <p:cNvSpPr>
            <a:spLocks noGrp="1"/>
          </p:cNvSpPr>
          <p:nvPr>
            <p:ph type="title"/>
          </p:nvPr>
        </p:nvSpPr>
        <p:spPr/>
        <p:txBody>
          <a:bodyPr/>
          <a:lstStyle/>
          <a:p>
            <a:r>
              <a:rPr kumimoji="1" lang="zh-CN" altLang="en-US" dirty="0"/>
              <a:t>复杂度分析（以习题的参数设置为例）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28A304-ED6E-D841-AF64-81453E532E0F}"/>
                  </a:ext>
                </a:extLst>
              </p:cNvPr>
              <p:cNvSpPr>
                <a:spLocks noGrp="1"/>
              </p:cNvSpPr>
              <p:nvPr>
                <p:ph idx="1"/>
              </p:nvPr>
            </p:nvSpPr>
            <p:spPr>
              <a:xfrm>
                <a:off x="914400" y="1196751"/>
                <a:ext cx="10363200" cy="5661249"/>
              </a:xfrm>
            </p:spPr>
            <p:txBody>
              <a:bodyPr>
                <a:normAutofit fontScale="92500" lnSpcReduction="20000"/>
              </a:bodyPr>
              <a:lstStyle/>
              <a:p>
                <a:endParaRPr kumimoji="1" lang="en-US" altLang="zh-CN" dirty="0"/>
              </a:p>
              <a:p>
                <a:r>
                  <a:rPr lang="zh-CN" altLang="en-US" dirty="0">
                    <a:solidFill>
                      <a:srgbClr val="000000"/>
                    </a:solidFill>
                    <a:effectLst/>
                    <a:latin typeface="PingFang SC" panose="020B0400000000000000" pitchFamily="34" charset="-122"/>
                    <a:ea typeface="PingFang SC" panose="020B0400000000000000" pitchFamily="34" charset="-122"/>
                  </a:rPr>
                  <a:t>数据复杂度：随机选择</a:t>
                </a:r>
                <a14:m>
                  <m:oMath xmlns:m="http://schemas.openxmlformats.org/officeDocument/2006/math">
                    <m:sSup>
                      <m:sSupPr>
                        <m:ctrlPr>
                          <a:rPr lang="en-US" altLang="zh-CN" i="1" smtClean="0">
                            <a:solidFill>
                              <a:srgbClr val="000000"/>
                            </a:solidFill>
                            <a:effectLst/>
                            <a:latin typeface="Cambria Math" panose="02040503050406030204" pitchFamily="18" charset="0"/>
                            <a:ea typeface="PingFang SC" panose="020B0400000000000000" pitchFamily="34" charset="-122"/>
                          </a:rPr>
                        </m:ctrlPr>
                      </m:sSupPr>
                      <m:e>
                        <m:r>
                          <a:rPr lang="en-US" altLang="zh-CN" b="0" i="1" smtClean="0">
                            <a:solidFill>
                              <a:srgbClr val="000000"/>
                            </a:solidFill>
                            <a:effectLst/>
                            <a:latin typeface="Cambria Math" panose="02040503050406030204" pitchFamily="18" charset="0"/>
                            <a:ea typeface="PingFang SC" panose="020B0400000000000000" pitchFamily="34" charset="-122"/>
                          </a:rPr>
                          <m:t>2</m:t>
                        </m:r>
                      </m:e>
                      <m:sup>
                        <m:r>
                          <a:rPr lang="en-US" altLang="zh-CN" b="0" i="1" smtClean="0">
                            <a:solidFill>
                              <a:srgbClr val="000000"/>
                            </a:solidFill>
                            <a:effectLst/>
                            <a:latin typeface="Cambria Math" panose="02040503050406030204" pitchFamily="18" charset="0"/>
                            <a:ea typeface="PingFang SC" panose="020B0400000000000000" pitchFamily="34" charset="-122"/>
                          </a:rPr>
                          <m:t>7</m:t>
                        </m:r>
                      </m:sup>
                    </m:sSup>
                  </m:oMath>
                </a14:m>
                <a:r>
                  <a:rPr lang="zh-CN" altLang="en-US" dirty="0">
                    <a:solidFill>
                      <a:srgbClr val="000000"/>
                    </a:solidFill>
                    <a:effectLst/>
                    <a:latin typeface="PingFang SC" panose="020B0400000000000000" pitchFamily="34" charset="-122"/>
                    <a:ea typeface="PingFang SC" panose="020B0400000000000000" pitchFamily="34" charset="-122"/>
                  </a:rPr>
                  <a:t>个明文</a:t>
                </a:r>
                <a:r>
                  <a:rPr lang="zh-CN" altLang="en-US" dirty="0">
                    <a:solidFill>
                      <a:srgbClr val="C00000"/>
                    </a:solidFill>
                    <a:effectLst/>
                    <a:latin typeface="PingFang SC" panose="020B0400000000000000" pitchFamily="34" charset="-122"/>
                    <a:ea typeface="PingFang SC" panose="020B0400000000000000" pitchFamily="34" charset="-122"/>
                  </a:rPr>
                  <a:t>对</a:t>
                </a:r>
                <a:r>
                  <a:rPr lang="zh-CN" altLang="en-US" dirty="0">
                    <a:solidFill>
                      <a:srgbClr val="000000"/>
                    </a:solidFill>
                    <a:effectLst/>
                    <a:latin typeface="PingFang SC" panose="020B0400000000000000" pitchFamily="34" charset="-122"/>
                    <a:ea typeface="PingFang SC" panose="020B0400000000000000" pitchFamily="34" charset="-122"/>
                  </a:rPr>
                  <a:t>，需要选择</a:t>
                </a:r>
                <a14:m>
                  <m:oMath xmlns:m="http://schemas.openxmlformats.org/officeDocument/2006/math">
                    <m:sSup>
                      <m:sSupPr>
                        <m:ctrlPr>
                          <a:rPr lang="en-US" altLang="zh-CN" i="1">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b="0" i="1" smtClean="0">
                            <a:solidFill>
                              <a:srgbClr val="000000"/>
                            </a:solidFill>
                            <a:latin typeface="Cambria Math" panose="02040503050406030204" pitchFamily="18" charset="0"/>
                            <a:ea typeface="PingFang SC" panose="020B0400000000000000" pitchFamily="34" charset="-122"/>
                          </a:rPr>
                          <m:t>8</m:t>
                        </m:r>
                      </m:sup>
                    </m:sSup>
                  </m:oMath>
                </a14:m>
                <a:r>
                  <a:rPr lang="zh-CN" altLang="en-US" dirty="0">
                    <a:solidFill>
                      <a:srgbClr val="000000"/>
                    </a:solidFill>
                    <a:effectLst/>
                    <a:latin typeface="PingFang SC" panose="020B0400000000000000" pitchFamily="34" charset="-122"/>
                    <a:ea typeface="PingFang SC" panose="020B0400000000000000" pitchFamily="34" charset="-122"/>
                  </a:rPr>
                  <a:t>个明文。</a:t>
                </a:r>
                <a:endParaRPr lang="zh-CN" altLang="en-US" dirty="0">
                  <a:solidFill>
                    <a:srgbClr val="000000"/>
                  </a:solidFill>
                  <a:effectLst/>
                  <a:latin typeface="Helvetica" pitchFamily="2" charset="0"/>
                </a:endParaRPr>
              </a:p>
              <a:p>
                <a:r>
                  <a:rPr lang="zh-CN" altLang="en-US" dirty="0">
                    <a:solidFill>
                      <a:srgbClr val="000000"/>
                    </a:solidFill>
                    <a:effectLst/>
                    <a:latin typeface="PingFang SC" panose="020B0400000000000000" pitchFamily="34" charset="-122"/>
                    <a:ea typeface="PingFang SC" panose="020B0400000000000000" pitchFamily="34" charset="-122"/>
                  </a:rPr>
                  <a:t>时间复杂度：</a:t>
                </a:r>
                <a:endParaRPr lang="en-US" altLang="zh-CN" dirty="0">
                  <a:solidFill>
                    <a:srgbClr val="000000"/>
                  </a:solidFill>
                  <a:effectLst/>
                  <a:latin typeface="Helvetica" pitchFamily="2" charset="0"/>
                </a:endParaRPr>
              </a:p>
              <a:p>
                <a:pPr lvl="1"/>
                <a:r>
                  <a:rPr lang="zh-CN" altLang="en-US" dirty="0">
                    <a:solidFill>
                      <a:srgbClr val="000000"/>
                    </a:solidFill>
                    <a:effectLst/>
                    <a:latin typeface="PingFang SC" panose="020B0400000000000000" pitchFamily="34" charset="-122"/>
                    <a:ea typeface="PingFang SC" panose="020B0400000000000000" pitchFamily="34" charset="-122"/>
                  </a:rPr>
                  <a:t>采样阶段，需要获得</a:t>
                </a:r>
                <a14:m>
                  <m:oMath xmlns:m="http://schemas.openxmlformats.org/officeDocument/2006/math">
                    <m:sSup>
                      <m:sSupPr>
                        <m:ctrlPr>
                          <a:rPr lang="en-US" altLang="zh-CN" i="1" smtClean="0">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b="0" i="1" smtClean="0">
                            <a:solidFill>
                              <a:srgbClr val="000000"/>
                            </a:solidFill>
                            <a:latin typeface="Cambria Math" panose="02040503050406030204" pitchFamily="18" charset="0"/>
                            <a:ea typeface="PingFang SC" panose="020B0400000000000000" pitchFamily="34" charset="-122"/>
                          </a:rPr>
                          <m:t>8</m:t>
                        </m:r>
                      </m:sup>
                    </m:sSup>
                  </m:oMath>
                </a14:m>
                <a:r>
                  <a:rPr lang="zh-CN" altLang="en-US" dirty="0">
                    <a:solidFill>
                      <a:srgbClr val="000000"/>
                    </a:solidFill>
                    <a:effectLst/>
                    <a:latin typeface="PingFang SC" panose="020B0400000000000000" pitchFamily="34" charset="-122"/>
                    <a:ea typeface="PingFang SC" panose="020B0400000000000000" pitchFamily="34" charset="-122"/>
                  </a:rPr>
                  <a:t>个明文对应的密文，即</a:t>
                </a:r>
                <a14:m>
                  <m:oMath xmlns:m="http://schemas.openxmlformats.org/officeDocument/2006/math">
                    <m:sSup>
                      <m:sSupPr>
                        <m:ctrlPr>
                          <a:rPr lang="en-US" altLang="zh-CN" i="1">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i="1">
                            <a:solidFill>
                              <a:srgbClr val="000000"/>
                            </a:solidFill>
                            <a:latin typeface="Cambria Math" panose="02040503050406030204" pitchFamily="18" charset="0"/>
                            <a:ea typeface="PingFang SC" panose="020B0400000000000000" pitchFamily="34" charset="-122"/>
                          </a:rPr>
                          <m:t>8</m:t>
                        </m:r>
                      </m:sup>
                    </m:sSup>
                  </m:oMath>
                </a14:m>
                <a:r>
                  <a:rPr lang="zh-CN" altLang="en-US" dirty="0">
                    <a:solidFill>
                      <a:srgbClr val="000000"/>
                    </a:solidFill>
                    <a:effectLst/>
                    <a:latin typeface="PingFang SC" panose="020B0400000000000000" pitchFamily="34" charset="-122"/>
                    <a:ea typeface="PingFang SC" panose="020B0400000000000000" pitchFamily="34" charset="-122"/>
                  </a:rPr>
                  <a:t>次</a:t>
                </a:r>
                <a:r>
                  <a:rPr lang="en-US" altLang="zh-CN" dirty="0">
                    <a:solidFill>
                      <a:srgbClr val="000000"/>
                    </a:solidFill>
                    <a:effectLst/>
                    <a:latin typeface="Helvetica" pitchFamily="2" charset="0"/>
                  </a:rPr>
                  <a:t>5</a:t>
                </a:r>
                <a:r>
                  <a:rPr lang="zh-CN" altLang="en-US" dirty="0">
                    <a:solidFill>
                      <a:srgbClr val="000000"/>
                    </a:solidFill>
                    <a:effectLst/>
                    <a:latin typeface="PingFang SC" panose="020B0400000000000000" pitchFamily="34" charset="-122"/>
                    <a:ea typeface="PingFang SC" panose="020B0400000000000000" pitchFamily="34" charset="-122"/>
                  </a:rPr>
                  <a:t>轮</a:t>
                </a:r>
                <a:r>
                  <a:rPr lang="en-US" altLang="zh-CN" dirty="0" err="1">
                    <a:solidFill>
                      <a:srgbClr val="000000"/>
                    </a:solidFill>
                    <a:effectLst/>
                    <a:latin typeface="Helvetica" pitchFamily="2" charset="0"/>
                  </a:rPr>
                  <a:t>CipherFour</a:t>
                </a:r>
                <a:r>
                  <a:rPr lang="zh-CN" altLang="en-US" dirty="0">
                    <a:solidFill>
                      <a:srgbClr val="000000"/>
                    </a:solidFill>
                    <a:effectLst/>
                    <a:latin typeface="PingFang SC" panose="020B0400000000000000" pitchFamily="34" charset="-122"/>
                    <a:ea typeface="PingFang SC" panose="020B0400000000000000" pitchFamily="34" charset="-122"/>
                  </a:rPr>
                  <a:t>算法的加密运算（有时看作查表）。</a:t>
                </a:r>
                <a:endParaRPr lang="zh-CN" altLang="en-US" dirty="0">
                  <a:solidFill>
                    <a:srgbClr val="000000"/>
                  </a:solidFill>
                  <a:effectLst/>
                  <a:latin typeface="Helvetica" pitchFamily="2" charset="0"/>
                </a:endParaRPr>
              </a:p>
              <a:p>
                <a:pPr lvl="1"/>
                <a:r>
                  <a:rPr lang="zh-CN" altLang="en-US" dirty="0">
                    <a:solidFill>
                      <a:srgbClr val="000000"/>
                    </a:solidFill>
                    <a:effectLst/>
                    <a:latin typeface="PingFang SC" panose="020B0400000000000000" pitchFamily="34" charset="-122"/>
                    <a:ea typeface="PingFang SC" panose="020B0400000000000000" pitchFamily="34" charset="-122"/>
                  </a:rPr>
                  <a:t>去噪阶段，需计算</a:t>
                </a:r>
                <a14:m>
                  <m:oMath xmlns:m="http://schemas.openxmlformats.org/officeDocument/2006/math">
                    <m:sSup>
                      <m:sSupPr>
                        <m:ctrlPr>
                          <a:rPr lang="en-US" altLang="zh-CN" i="1" smtClean="0">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b="0" i="1" smtClean="0">
                            <a:solidFill>
                              <a:srgbClr val="000000"/>
                            </a:solidFill>
                            <a:latin typeface="Cambria Math" panose="02040503050406030204" pitchFamily="18" charset="0"/>
                            <a:ea typeface="PingFang SC" panose="020B0400000000000000" pitchFamily="34" charset="-122"/>
                          </a:rPr>
                          <m:t>7</m:t>
                        </m:r>
                      </m:sup>
                    </m:sSup>
                  </m:oMath>
                </a14:m>
                <a:r>
                  <a:rPr lang="zh-CN" altLang="en-US" dirty="0">
                    <a:solidFill>
                      <a:srgbClr val="000000"/>
                    </a:solidFill>
                    <a:effectLst/>
                    <a:latin typeface="PingFang SC" panose="020B0400000000000000" pitchFamily="34" charset="-122"/>
                    <a:ea typeface="PingFang SC" panose="020B0400000000000000" pitchFamily="34" charset="-122"/>
                  </a:rPr>
                  <a:t>对密文的差分值，即</a:t>
                </a:r>
                <a14:m>
                  <m:oMath xmlns:m="http://schemas.openxmlformats.org/officeDocument/2006/math">
                    <m:sSup>
                      <m:sSupPr>
                        <m:ctrlPr>
                          <a:rPr lang="en-US" altLang="zh-CN" i="1">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i="1">
                            <a:solidFill>
                              <a:srgbClr val="000000"/>
                            </a:solidFill>
                            <a:latin typeface="Cambria Math" panose="02040503050406030204" pitchFamily="18" charset="0"/>
                            <a:ea typeface="PingFang SC" panose="020B0400000000000000" pitchFamily="34" charset="-122"/>
                          </a:rPr>
                          <m:t>7</m:t>
                        </m:r>
                      </m:sup>
                    </m:sSup>
                  </m:oMath>
                </a14:m>
                <a:r>
                  <a:rPr lang="zh-CN" altLang="en-US" dirty="0">
                    <a:solidFill>
                      <a:srgbClr val="000000"/>
                    </a:solidFill>
                    <a:effectLst/>
                    <a:latin typeface="PingFang SC" panose="020B0400000000000000" pitchFamily="34" charset="-122"/>
                    <a:ea typeface="PingFang SC" panose="020B0400000000000000" pitchFamily="34" charset="-122"/>
                  </a:rPr>
                  <a:t>次异或运算。</a:t>
                </a:r>
              </a:p>
              <a:p>
                <a:pPr lvl="1"/>
                <a:r>
                  <a:rPr lang="zh-CN" altLang="en-US" dirty="0">
                    <a:solidFill>
                      <a:srgbClr val="000000"/>
                    </a:solidFill>
                    <a:effectLst/>
                    <a:latin typeface="PingFang SC" panose="020B0400000000000000" pitchFamily="34" charset="-122"/>
                    <a:ea typeface="PingFang SC" panose="020B0400000000000000" pitchFamily="34" charset="-122"/>
                  </a:rPr>
                  <a:t>恢复密钥阶段，对去噪阶段后剩下的约</a:t>
                </a:r>
                <a:r>
                  <a:rPr lang="en-US" altLang="zh-CN" dirty="0">
                    <a:solidFill>
                      <a:srgbClr val="000000"/>
                    </a:solidFill>
                    <a:effectLst/>
                    <a:latin typeface="Helvetica" pitchFamily="2" charset="0"/>
                    <a:ea typeface="PingFang SC" panose="020B0400000000000000" pitchFamily="34" charset="-122"/>
                  </a:rPr>
                  <a:t>0.11</a:t>
                </a:r>
                <a:r>
                  <a:rPr lang="zh-CN" altLang="en-US" dirty="0">
                    <a:solidFill>
                      <a:srgbClr val="000000"/>
                    </a:solidFill>
                    <a:effectLst/>
                    <a:latin typeface="Helvetica" pitchFamily="2" charset="0"/>
                    <a:ea typeface="PingFang SC" panose="020B0400000000000000" pitchFamily="34" charset="-122"/>
                  </a:rPr>
                  <a:t>*</a:t>
                </a:r>
                <a:r>
                  <a:rPr lang="en-US" altLang="zh-CN" dirty="0">
                    <a:solidFill>
                      <a:srgbClr val="000000"/>
                    </a:solidFill>
                    <a:ea typeface="PingFang SC" panose="020B0400000000000000" pitchFamily="34" charset="-122"/>
                  </a:rPr>
                  <a:t> </a:t>
                </a:r>
                <a14:m>
                  <m:oMath xmlns:m="http://schemas.openxmlformats.org/officeDocument/2006/math">
                    <m:sSup>
                      <m:sSupPr>
                        <m:ctrlPr>
                          <a:rPr lang="en-US" altLang="zh-CN" i="1" smtClean="0">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b="0" i="1" smtClean="0">
                            <a:solidFill>
                              <a:srgbClr val="000000"/>
                            </a:solidFill>
                            <a:latin typeface="Cambria Math" panose="02040503050406030204" pitchFamily="18" charset="0"/>
                            <a:ea typeface="PingFang SC" panose="020B0400000000000000" pitchFamily="34" charset="-122"/>
                          </a:rPr>
                          <m:t>7</m:t>
                        </m:r>
                      </m:sup>
                    </m:sSup>
                    <m:r>
                      <a:rPr lang="en-US" altLang="zh-CN" b="0" i="1" smtClean="0">
                        <a:solidFill>
                          <a:srgbClr val="000000"/>
                        </a:solidFill>
                        <a:latin typeface="Cambria Math" panose="02040503050406030204" pitchFamily="18" charset="0"/>
                        <a:ea typeface="PingFang SC" panose="020B0400000000000000" pitchFamily="34" charset="-122"/>
                      </a:rPr>
                      <m:t> </m:t>
                    </m:r>
                    <m:r>
                      <a:rPr lang="en-US" altLang="zh-CN" b="0" i="1" smtClean="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effectLst/>
                    <a:latin typeface="Helvetica" pitchFamily="2" charset="0"/>
                    <a:ea typeface="PingFang SC" panose="020B0400000000000000" pitchFamily="34" charset="-122"/>
                  </a:rPr>
                  <a:t>14</a:t>
                </a:r>
                <a:r>
                  <a:rPr lang="zh-CN" altLang="en-US" dirty="0">
                    <a:solidFill>
                      <a:srgbClr val="000000"/>
                    </a:solidFill>
                    <a:effectLst/>
                    <a:latin typeface="PingFang SC" panose="020B0400000000000000" pitchFamily="34" charset="-122"/>
                    <a:ea typeface="PingFang SC" panose="020B0400000000000000" pitchFamily="34" charset="-122"/>
                  </a:rPr>
                  <a:t>个对，根据每对的差分值，查预计算表恢复密钥，约需</a:t>
                </a:r>
                <a:r>
                  <a:rPr lang="en-US" altLang="zh-CN" dirty="0">
                    <a:solidFill>
                      <a:srgbClr val="000000"/>
                    </a:solidFill>
                    <a:effectLst/>
                    <a:latin typeface="Helvetica" pitchFamily="2" charset="0"/>
                    <a:ea typeface="PingFang SC" panose="020B0400000000000000" pitchFamily="34" charset="-122"/>
                  </a:rPr>
                  <a:t>14</a:t>
                </a:r>
                <a:r>
                  <a:rPr lang="zh-CN" altLang="en-US" dirty="0">
                    <a:solidFill>
                      <a:srgbClr val="000000"/>
                    </a:solidFill>
                    <a:effectLst/>
                    <a:latin typeface="Helvetica" pitchFamily="2" charset="0"/>
                    <a:ea typeface="PingFang SC" panose="020B0400000000000000" pitchFamily="34" charset="-122"/>
                  </a:rPr>
                  <a:t>*</a:t>
                </a:r>
                <a:r>
                  <a:rPr lang="en-US" altLang="zh-CN" dirty="0">
                    <a:solidFill>
                      <a:srgbClr val="000000"/>
                    </a:solidFill>
                    <a:effectLst/>
                    <a:latin typeface="Helvetica" pitchFamily="2" charset="0"/>
                    <a:ea typeface="PingFang SC" panose="020B0400000000000000" pitchFamily="34" charset="-122"/>
                  </a:rPr>
                  <a:t>4=56</a:t>
                </a:r>
                <a:r>
                  <a:rPr lang="zh-CN" altLang="en-US" dirty="0">
                    <a:solidFill>
                      <a:srgbClr val="000000"/>
                    </a:solidFill>
                    <a:effectLst/>
                    <a:latin typeface="PingFang SC" panose="020B0400000000000000" pitchFamily="34" charset="-122"/>
                    <a:ea typeface="PingFang SC" panose="020B0400000000000000" pitchFamily="34" charset="-122"/>
                  </a:rPr>
                  <a:t>次异或运算。</a:t>
                </a:r>
              </a:p>
              <a:p>
                <a:pPr lvl="1"/>
                <a:r>
                  <a:rPr lang="zh-CN" altLang="en-US" dirty="0">
                    <a:solidFill>
                      <a:srgbClr val="000000"/>
                    </a:solidFill>
                    <a:effectLst/>
                    <a:latin typeface="PingFang SC" panose="020B0400000000000000" pitchFamily="34" charset="-122"/>
                    <a:ea typeface="PingFang SC" panose="020B0400000000000000" pitchFamily="34" charset="-122"/>
                  </a:rPr>
                  <a:t>总的时间复杂度约为</a:t>
                </a:r>
                <a14:m>
                  <m:oMath xmlns:m="http://schemas.openxmlformats.org/officeDocument/2006/math">
                    <m:sSup>
                      <m:sSupPr>
                        <m:ctrlPr>
                          <a:rPr lang="en-US" altLang="zh-CN" i="1" smtClean="0">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i="1">
                            <a:solidFill>
                              <a:srgbClr val="000000"/>
                            </a:solidFill>
                            <a:latin typeface="Cambria Math" panose="02040503050406030204" pitchFamily="18" charset="0"/>
                            <a:ea typeface="PingFang SC" panose="020B0400000000000000" pitchFamily="34" charset="-122"/>
                          </a:rPr>
                          <m:t>8</m:t>
                        </m:r>
                      </m:sup>
                    </m:sSup>
                  </m:oMath>
                </a14:m>
                <a:r>
                  <a:rPr lang="zh-CN" altLang="en-US" dirty="0">
                    <a:solidFill>
                      <a:srgbClr val="000000"/>
                    </a:solidFill>
                    <a:effectLst/>
                    <a:latin typeface="PingFang SC" panose="020B0400000000000000" pitchFamily="34" charset="-122"/>
                    <a:ea typeface="PingFang SC" panose="020B0400000000000000" pitchFamily="34" charset="-122"/>
                  </a:rPr>
                  <a:t>次</a:t>
                </a:r>
                <a:r>
                  <a:rPr lang="en-US" altLang="zh-CN" dirty="0">
                    <a:solidFill>
                      <a:srgbClr val="000000"/>
                    </a:solidFill>
                    <a:effectLst/>
                    <a:latin typeface="Helvetica" pitchFamily="2" charset="0"/>
                  </a:rPr>
                  <a:t>5</a:t>
                </a:r>
                <a:r>
                  <a:rPr lang="zh-CN" altLang="en-US" dirty="0">
                    <a:solidFill>
                      <a:srgbClr val="000000"/>
                    </a:solidFill>
                    <a:effectLst/>
                    <a:latin typeface="PingFang SC" panose="020B0400000000000000" pitchFamily="34" charset="-122"/>
                    <a:ea typeface="PingFang SC" panose="020B0400000000000000" pitchFamily="34" charset="-122"/>
                  </a:rPr>
                  <a:t>轮</a:t>
                </a:r>
                <a:r>
                  <a:rPr lang="en-US" altLang="zh-CN" dirty="0" err="1">
                    <a:solidFill>
                      <a:srgbClr val="000000"/>
                    </a:solidFill>
                    <a:effectLst/>
                    <a:latin typeface="Helvetica" pitchFamily="2" charset="0"/>
                  </a:rPr>
                  <a:t>CipherFour</a:t>
                </a:r>
                <a:r>
                  <a:rPr lang="zh-CN" altLang="en-US" dirty="0">
                    <a:solidFill>
                      <a:srgbClr val="000000"/>
                    </a:solidFill>
                    <a:effectLst/>
                    <a:latin typeface="PingFang SC" panose="020B0400000000000000" pitchFamily="34" charset="-122"/>
                    <a:ea typeface="PingFang SC" panose="020B0400000000000000" pitchFamily="34" charset="-122"/>
                  </a:rPr>
                  <a:t>算法的加密运算。</a:t>
                </a:r>
              </a:p>
              <a:p>
                <a:r>
                  <a:rPr lang="zh-CN" altLang="en-US" dirty="0">
                    <a:solidFill>
                      <a:srgbClr val="000000"/>
                    </a:solidFill>
                    <a:effectLst/>
                    <a:latin typeface="PingFang SC" panose="020B0400000000000000" pitchFamily="34" charset="-122"/>
                    <a:ea typeface="PingFang SC" panose="020B0400000000000000" pitchFamily="34" charset="-122"/>
                  </a:rPr>
                  <a:t>存储复杂度：</a:t>
                </a:r>
                <a:endParaRPr lang="en-US" altLang="zh-CN" dirty="0">
                  <a:solidFill>
                    <a:srgbClr val="000000"/>
                  </a:solidFill>
                  <a:effectLst/>
                  <a:latin typeface="Helvetica" pitchFamily="2" charset="0"/>
                </a:endParaRPr>
              </a:p>
              <a:p>
                <a:pPr lvl="1"/>
                <a:r>
                  <a:rPr lang="zh-CN" altLang="en-US" dirty="0">
                    <a:solidFill>
                      <a:srgbClr val="000000"/>
                    </a:solidFill>
                    <a:effectLst/>
                    <a:latin typeface="PingFang SC" panose="020B0400000000000000" pitchFamily="34" charset="-122"/>
                    <a:ea typeface="PingFang SC" panose="020B0400000000000000" pitchFamily="34" charset="-122"/>
                  </a:rPr>
                  <a:t>采样阶段需存储选择的明文，若依次对明文对进行处理，则只需存储当前的一对明文相应的密文，为</a:t>
                </a:r>
                <a:r>
                  <a:rPr lang="en-US" altLang="zh-CN" dirty="0">
                    <a:solidFill>
                      <a:srgbClr val="000000"/>
                    </a:solidFill>
                    <a:effectLst/>
                    <a:latin typeface="Helvetica" pitchFamily="2" charset="0"/>
                  </a:rPr>
                  <a:t>32-bit</a:t>
                </a:r>
                <a:r>
                  <a:rPr lang="zh-CN" altLang="en-US" dirty="0">
                    <a:solidFill>
                      <a:srgbClr val="000000"/>
                    </a:solidFill>
                    <a:effectLst/>
                    <a:latin typeface="PingFang SC" panose="020B0400000000000000" pitchFamily="34" charset="-122"/>
                    <a:ea typeface="PingFang SC" panose="020B0400000000000000" pitchFamily="34" charset="-122"/>
                  </a:rPr>
                  <a:t>。</a:t>
                </a:r>
                <a:endParaRPr lang="en-US" altLang="zh-CN" dirty="0">
                  <a:solidFill>
                    <a:srgbClr val="000000"/>
                  </a:solidFill>
                  <a:effectLst/>
                  <a:latin typeface="Helvetica" pitchFamily="2" charset="0"/>
                </a:endParaRPr>
              </a:p>
              <a:p>
                <a:pPr lvl="1"/>
                <a:r>
                  <a:rPr lang="zh-CN" altLang="en-US" dirty="0">
                    <a:solidFill>
                      <a:srgbClr val="000000"/>
                    </a:solidFill>
                    <a:effectLst/>
                    <a:latin typeface="Helvetica" pitchFamily="2" charset="0"/>
                  </a:rPr>
                  <a:t>对</a:t>
                </a:r>
                <a:r>
                  <a:rPr lang="en-US" altLang="zh-CN" dirty="0">
                    <a:solidFill>
                      <a:srgbClr val="000000"/>
                    </a:solidFill>
                    <a:effectLst/>
                    <a:latin typeface="Helvetica" pitchFamily="2" charset="0"/>
                  </a:rPr>
                  <a:t>4-bit</a:t>
                </a:r>
                <a:r>
                  <a:rPr lang="zh-CN" altLang="en-US" dirty="0">
                    <a:solidFill>
                      <a:srgbClr val="000000"/>
                    </a:solidFill>
                    <a:effectLst/>
                    <a:latin typeface="PingFang SC" panose="020B0400000000000000" pitchFamily="34" charset="-122"/>
                    <a:ea typeface="PingFang SC" panose="020B0400000000000000" pitchFamily="34" charset="-122"/>
                  </a:rPr>
                  <a:t>的每种可能设置一个计数器，每个计数器占用</a:t>
                </a:r>
                <a:r>
                  <a:rPr lang="en-US" altLang="zh-CN" dirty="0">
                    <a:solidFill>
                      <a:srgbClr val="000000"/>
                    </a:solidFill>
                    <a:effectLst/>
                    <a:latin typeface="Helvetica" pitchFamily="2" charset="0"/>
                  </a:rPr>
                  <a:t>8-bit</a:t>
                </a:r>
                <a:r>
                  <a:rPr lang="zh-CN" altLang="en-US" dirty="0">
                    <a:solidFill>
                      <a:srgbClr val="000000"/>
                    </a:solidFill>
                    <a:effectLst/>
                    <a:latin typeface="PingFang SC" panose="020B0400000000000000" pitchFamily="34" charset="-122"/>
                    <a:ea typeface="PingFang SC" panose="020B0400000000000000" pitchFamily="34" charset="-122"/>
                  </a:rPr>
                  <a:t>，计数器的存储复杂度约为</a:t>
                </a:r>
                <a14:m>
                  <m:oMath xmlns:m="http://schemas.openxmlformats.org/officeDocument/2006/math">
                    <m:sSup>
                      <m:sSupPr>
                        <m:ctrlPr>
                          <a:rPr lang="en-US" altLang="zh-CN" i="1" smtClean="0">
                            <a:solidFill>
                              <a:srgbClr val="000000"/>
                            </a:solidFill>
                            <a:effectLst/>
                            <a:latin typeface="Cambria Math" panose="02040503050406030204" pitchFamily="18" charset="0"/>
                            <a:ea typeface="PingFang SC" panose="020B0400000000000000" pitchFamily="34" charset="-122"/>
                          </a:rPr>
                        </m:ctrlPr>
                      </m:sSupPr>
                      <m:e>
                        <m:r>
                          <a:rPr lang="en-US" altLang="zh-CN" b="0" i="1" smtClean="0">
                            <a:solidFill>
                              <a:srgbClr val="000000"/>
                            </a:solidFill>
                            <a:effectLst/>
                            <a:latin typeface="Cambria Math" panose="02040503050406030204" pitchFamily="18" charset="0"/>
                            <a:ea typeface="PingFang SC" panose="020B0400000000000000" pitchFamily="34" charset="-122"/>
                          </a:rPr>
                          <m:t>2</m:t>
                        </m:r>
                      </m:e>
                      <m:sup>
                        <m:r>
                          <a:rPr lang="en-US" altLang="zh-CN" b="0" i="1" smtClean="0">
                            <a:solidFill>
                              <a:srgbClr val="000000"/>
                            </a:solidFill>
                            <a:effectLst/>
                            <a:latin typeface="Cambria Math" panose="02040503050406030204" pitchFamily="18" charset="0"/>
                            <a:ea typeface="PingFang SC" panose="020B0400000000000000" pitchFamily="34" charset="-122"/>
                          </a:rPr>
                          <m:t>4</m:t>
                        </m:r>
                      </m:sup>
                    </m:sSup>
                    <m:r>
                      <a:rPr lang="en-US" altLang="zh-CN" b="0" i="1" smtClean="0">
                        <a:solidFill>
                          <a:srgbClr val="000000"/>
                        </a:solidFill>
                        <a:effectLst/>
                        <a:latin typeface="Cambria Math" panose="02040503050406030204" pitchFamily="18" charset="0"/>
                        <a:ea typeface="Cambria Math" panose="02040503050406030204" pitchFamily="18" charset="0"/>
                      </a:rPr>
                      <m:t>×8=</m:t>
                    </m:r>
                    <m:sSup>
                      <m:sSupPr>
                        <m:ctrlPr>
                          <a:rPr lang="en-US" altLang="zh-CN" i="1">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i="1">
                            <a:solidFill>
                              <a:srgbClr val="000000"/>
                            </a:solidFill>
                            <a:latin typeface="Cambria Math" panose="02040503050406030204" pitchFamily="18" charset="0"/>
                            <a:ea typeface="PingFang SC" panose="020B0400000000000000" pitchFamily="34" charset="-122"/>
                          </a:rPr>
                          <m:t>7</m:t>
                        </m:r>
                      </m:sup>
                    </m:sSup>
                  </m:oMath>
                </a14:m>
                <a:r>
                  <a:rPr lang="en-US" altLang="zh-CN" dirty="0">
                    <a:solidFill>
                      <a:srgbClr val="000000"/>
                    </a:solidFill>
                    <a:effectLst/>
                    <a:latin typeface="Helvetica" pitchFamily="2" charset="0"/>
                  </a:rPr>
                  <a:t>-bit</a:t>
                </a:r>
                <a:r>
                  <a:rPr lang="zh-CN" altLang="en-US" dirty="0">
                    <a:solidFill>
                      <a:srgbClr val="000000"/>
                    </a:solidFill>
                    <a:effectLst/>
                    <a:latin typeface="PingFang SC" panose="020B0400000000000000" pitchFamily="34" charset="-122"/>
                    <a:ea typeface="PingFang SC" panose="020B0400000000000000" pitchFamily="34" charset="-122"/>
                  </a:rPr>
                  <a:t>。</a:t>
                </a:r>
                <a:endParaRPr lang="en-US" altLang="zh-CN" dirty="0">
                  <a:solidFill>
                    <a:srgbClr val="000000"/>
                  </a:solidFill>
                  <a:effectLst/>
                  <a:latin typeface="Helvetica" pitchFamily="2" charset="0"/>
                </a:endParaRPr>
              </a:p>
              <a:p>
                <a:pPr lvl="1"/>
                <a:r>
                  <a:rPr lang="zh-CN" altLang="en-US" dirty="0">
                    <a:solidFill>
                      <a:srgbClr val="000000"/>
                    </a:solidFill>
                    <a:effectLst/>
                    <a:latin typeface="PingFang SC" panose="020B0400000000000000" pitchFamily="34" charset="-122"/>
                    <a:ea typeface="PingFang SC" panose="020B0400000000000000" pitchFamily="34" charset="-122"/>
                  </a:rPr>
                  <a:t>总的存储复杂度约为</a:t>
                </a:r>
                <a14:m>
                  <m:oMath xmlns:m="http://schemas.openxmlformats.org/officeDocument/2006/math">
                    <m:sSup>
                      <m:sSupPr>
                        <m:ctrlPr>
                          <a:rPr lang="en-US" altLang="zh-CN" i="1" smtClean="0">
                            <a:solidFill>
                              <a:srgbClr val="000000"/>
                            </a:solidFill>
                            <a:latin typeface="Cambria Math" panose="02040503050406030204" pitchFamily="18" charset="0"/>
                            <a:ea typeface="PingFang SC" panose="020B0400000000000000" pitchFamily="34" charset="-122"/>
                          </a:rPr>
                        </m:ctrlPr>
                      </m:sSupPr>
                      <m:e>
                        <m:r>
                          <a:rPr lang="en-US" altLang="zh-CN" i="1">
                            <a:solidFill>
                              <a:srgbClr val="000000"/>
                            </a:solidFill>
                            <a:latin typeface="Cambria Math" panose="02040503050406030204" pitchFamily="18" charset="0"/>
                            <a:ea typeface="PingFang SC" panose="020B0400000000000000" pitchFamily="34" charset="-122"/>
                          </a:rPr>
                          <m:t>2</m:t>
                        </m:r>
                      </m:e>
                      <m:sup>
                        <m:r>
                          <a:rPr lang="en-US" altLang="zh-CN" i="1">
                            <a:solidFill>
                              <a:srgbClr val="000000"/>
                            </a:solidFill>
                            <a:latin typeface="Cambria Math" panose="02040503050406030204" pitchFamily="18" charset="0"/>
                            <a:ea typeface="PingFang SC" panose="020B0400000000000000" pitchFamily="34" charset="-122"/>
                          </a:rPr>
                          <m:t>7</m:t>
                        </m:r>
                      </m:sup>
                    </m:sSup>
                  </m:oMath>
                </a14:m>
                <a:r>
                  <a:rPr lang="en-US" altLang="zh-CN" dirty="0">
                    <a:solidFill>
                      <a:srgbClr val="000000"/>
                    </a:solidFill>
                    <a:effectLst/>
                    <a:latin typeface="Helvetica" pitchFamily="2" charset="0"/>
                  </a:rPr>
                  <a:t>-bit</a:t>
                </a:r>
                <a:r>
                  <a:rPr lang="zh-CN" altLang="en-US" dirty="0">
                    <a:solidFill>
                      <a:srgbClr val="000000"/>
                    </a:solidFill>
                    <a:effectLst/>
                    <a:latin typeface="PingFang SC" panose="020B0400000000000000" pitchFamily="34" charset="-122"/>
                    <a:ea typeface="PingFang SC" panose="020B0400000000000000" pitchFamily="34" charset="-122"/>
                  </a:rPr>
                  <a:t>。</a:t>
                </a:r>
              </a:p>
            </p:txBody>
          </p:sp>
        </mc:Choice>
        <mc:Fallback xmlns="">
          <p:sp>
            <p:nvSpPr>
              <p:cNvPr id="3" name="内容占位符 2">
                <a:extLst>
                  <a:ext uri="{FF2B5EF4-FFF2-40B4-BE49-F238E27FC236}">
                    <a16:creationId xmlns:a16="http://schemas.microsoft.com/office/drawing/2014/main" id="{5328A304-ED6E-D841-AF64-81453E532E0F}"/>
                  </a:ext>
                </a:extLst>
              </p:cNvPr>
              <p:cNvSpPr>
                <a:spLocks noGrp="1" noRot="1" noChangeAspect="1" noMove="1" noResize="1" noEditPoints="1" noAdjustHandles="1" noChangeArrowheads="1" noChangeShapeType="1" noTextEdit="1"/>
              </p:cNvSpPr>
              <p:nvPr>
                <p:ph idx="1"/>
              </p:nvPr>
            </p:nvSpPr>
            <p:spPr>
              <a:xfrm>
                <a:off x="914400" y="1196751"/>
                <a:ext cx="10363200" cy="5661249"/>
              </a:xfrm>
              <a:blipFill>
                <a:blip r:embed="rId3"/>
                <a:stretch>
                  <a:fillRect l="-734" r="-33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7776728-33D9-274E-82BC-C08AF8747C40}"/>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33</a:t>
            </a:fld>
            <a:endParaRPr lang="zh-CN" altLang="en-US" dirty="0">
              <a:solidFill>
                <a:srgbClr val="464653"/>
              </a:solidFill>
            </a:endParaRPr>
          </a:p>
        </p:txBody>
      </p:sp>
      <p:pic>
        <p:nvPicPr>
          <p:cNvPr id="5" name="图片 4">
            <a:extLst>
              <a:ext uri="{FF2B5EF4-FFF2-40B4-BE49-F238E27FC236}">
                <a16:creationId xmlns:a16="http://schemas.microsoft.com/office/drawing/2014/main" id="{B78E70E7-743E-484A-BEAF-671E43223C84}"/>
              </a:ext>
            </a:extLst>
          </p:cNvPr>
          <p:cNvPicPr>
            <a:picLocks noChangeAspect="1"/>
          </p:cNvPicPr>
          <p:nvPr/>
        </p:nvPicPr>
        <p:blipFill rotWithShape="1">
          <a:blip r:embed="rId4"/>
          <a:srcRect r="1577" b="11123"/>
          <a:stretch/>
        </p:blipFill>
        <p:spPr>
          <a:xfrm>
            <a:off x="1118025" y="847411"/>
            <a:ext cx="7021690" cy="538745"/>
          </a:xfrm>
          <a:prstGeom prst="rect">
            <a:avLst/>
          </a:prstGeom>
        </p:spPr>
      </p:pic>
    </p:spTree>
    <p:extLst>
      <p:ext uri="{BB962C8B-B14F-4D97-AF65-F5344CB8AC3E}">
        <p14:creationId xmlns:p14="http://schemas.microsoft.com/office/powerpoint/2010/main" val="39077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80623D-FDD1-2041-A72F-91EE0FF163F5}"/>
              </a:ext>
            </a:extLst>
          </p:cNvPr>
          <p:cNvSpPr>
            <a:spLocks noGrp="1"/>
          </p:cNvSpPr>
          <p:nvPr>
            <p:ph type="title"/>
          </p:nvPr>
        </p:nvSpPr>
        <p:spPr/>
        <p:txBody>
          <a:bodyPr/>
          <a:lstStyle/>
          <a:p>
            <a:r>
              <a:rPr kumimoji="1" lang="zh-CN" altLang="en-US" dirty="0"/>
              <a:t>备注</a:t>
            </a:r>
          </a:p>
        </p:txBody>
      </p:sp>
      <p:sp>
        <p:nvSpPr>
          <p:cNvPr id="2" name="内容占位符 1">
            <a:extLst>
              <a:ext uri="{FF2B5EF4-FFF2-40B4-BE49-F238E27FC236}">
                <a16:creationId xmlns:a16="http://schemas.microsoft.com/office/drawing/2014/main" id="{0446EEFE-3DED-1641-8313-C1FD83587029}"/>
              </a:ext>
            </a:extLst>
          </p:cNvPr>
          <p:cNvSpPr>
            <a:spLocks noGrp="1"/>
          </p:cNvSpPr>
          <p:nvPr>
            <p:ph sz="quarter" idx="1"/>
          </p:nvPr>
        </p:nvSpPr>
        <p:spPr/>
        <p:txBody>
          <a:bodyPr/>
          <a:lstStyle/>
          <a:p>
            <a:r>
              <a:rPr kumimoji="1" lang="zh-CN" altLang="en-US" dirty="0"/>
              <a:t>差分分析基于的假设</a:t>
            </a:r>
            <a:endParaRPr kumimoji="1" lang="en-US" altLang="zh-CN" dirty="0"/>
          </a:p>
          <a:p>
            <a:pPr lvl="1"/>
            <a:r>
              <a:rPr kumimoji="1" lang="zh-CN" altLang="en-US" dirty="0"/>
              <a:t>轮密钥独立且均匀分布</a:t>
            </a:r>
            <a:endParaRPr kumimoji="1" lang="en-US" altLang="zh-CN" dirty="0"/>
          </a:p>
          <a:p>
            <a:pPr lvl="1"/>
            <a:r>
              <a:rPr kumimoji="1" lang="zh-CN" altLang="en-US" dirty="0"/>
              <a:t>随机等价假设：假设对大多数密钥而言，固定密钥下的差分传播概率与各轮密钥相互独立且均匀分布时的差分传播概率近似相等。</a:t>
            </a:r>
            <a:endParaRPr kumimoji="1" lang="en-US" altLang="zh-CN" dirty="0"/>
          </a:p>
        </p:txBody>
      </p:sp>
      <p:pic>
        <p:nvPicPr>
          <p:cNvPr id="4" name="图片 3">
            <a:extLst>
              <a:ext uri="{FF2B5EF4-FFF2-40B4-BE49-F238E27FC236}">
                <a16:creationId xmlns:a16="http://schemas.microsoft.com/office/drawing/2014/main" id="{4F08BA8A-7535-4E6B-A8AB-EAD7EE6A2A92}"/>
              </a:ext>
            </a:extLst>
          </p:cNvPr>
          <p:cNvPicPr>
            <a:picLocks noChangeAspect="1"/>
          </p:cNvPicPr>
          <p:nvPr/>
        </p:nvPicPr>
        <p:blipFill>
          <a:blip r:embed="rId3"/>
          <a:stretch>
            <a:fillRect/>
          </a:stretch>
        </p:blipFill>
        <p:spPr>
          <a:xfrm>
            <a:off x="1075624" y="3047462"/>
            <a:ext cx="10040751" cy="1952898"/>
          </a:xfrm>
          <a:prstGeom prst="rect">
            <a:avLst/>
          </a:prstGeom>
        </p:spPr>
      </p:pic>
    </p:spTree>
    <p:extLst>
      <p:ext uri="{BB962C8B-B14F-4D97-AF65-F5344CB8AC3E}">
        <p14:creationId xmlns:p14="http://schemas.microsoft.com/office/powerpoint/2010/main" val="405609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75CFC-57E4-1A47-9E73-C15A0DF33295}"/>
              </a:ext>
            </a:extLst>
          </p:cNvPr>
          <p:cNvSpPr>
            <a:spLocks noGrp="1"/>
          </p:cNvSpPr>
          <p:nvPr>
            <p:ph type="title"/>
          </p:nvPr>
        </p:nvSpPr>
        <p:spPr/>
        <p:txBody>
          <a:bodyPr/>
          <a:lstStyle/>
          <a:p>
            <a:r>
              <a:rPr kumimoji="1" lang="zh-CN" altLang="en-US" dirty="0"/>
              <a:t>小结</a:t>
            </a:r>
          </a:p>
        </p:txBody>
      </p:sp>
      <p:sp>
        <p:nvSpPr>
          <p:cNvPr id="3" name="内容占位符 2">
            <a:extLst>
              <a:ext uri="{FF2B5EF4-FFF2-40B4-BE49-F238E27FC236}">
                <a16:creationId xmlns:a16="http://schemas.microsoft.com/office/drawing/2014/main" id="{DA52E6AB-C672-FE47-9C77-20C602852E6E}"/>
              </a:ext>
            </a:extLst>
          </p:cNvPr>
          <p:cNvSpPr>
            <a:spLocks noGrp="1"/>
          </p:cNvSpPr>
          <p:nvPr>
            <p:ph idx="1"/>
          </p:nvPr>
        </p:nvSpPr>
        <p:spPr/>
        <p:txBody>
          <a:bodyPr>
            <a:normAutofit/>
          </a:bodyPr>
          <a:lstStyle/>
          <a:p>
            <a:r>
              <a:rPr kumimoji="1" lang="en-US" altLang="zh-CN" dirty="0"/>
              <a:t>5</a:t>
            </a:r>
            <a:r>
              <a:rPr kumimoji="1" lang="zh-CN" altLang="en-US" dirty="0"/>
              <a:t>轮</a:t>
            </a:r>
            <a:r>
              <a:rPr kumimoji="1" lang="en-US" altLang="zh-CN" dirty="0" err="1"/>
              <a:t>CipherFour</a:t>
            </a:r>
            <a:r>
              <a:rPr kumimoji="1" lang="zh-CN" altLang="en-US" dirty="0"/>
              <a:t>算法的密钥恢复攻击</a:t>
            </a:r>
            <a:endParaRPr kumimoji="1" lang="en-US" altLang="zh-CN" dirty="0"/>
          </a:p>
          <a:p>
            <a:r>
              <a:rPr kumimoji="1" lang="zh-CN" altLang="en-US" dirty="0"/>
              <a:t>正确对和错误对</a:t>
            </a:r>
            <a:endParaRPr kumimoji="1" lang="en-US" altLang="zh-CN" dirty="0"/>
          </a:p>
          <a:p>
            <a:r>
              <a:rPr kumimoji="1" lang="zh-CN" altLang="en-US" dirty="0"/>
              <a:t>信噪比</a:t>
            </a:r>
            <a:endParaRPr kumimoji="1" lang="en-US" altLang="zh-CN"/>
          </a:p>
          <a:p>
            <a:r>
              <a:rPr kumimoji="1" lang="zh-CN" altLang="en-US"/>
              <a:t>成功率</a:t>
            </a:r>
            <a:r>
              <a:rPr kumimoji="1" lang="zh-CN" altLang="en-US" dirty="0"/>
              <a:t>的计算</a:t>
            </a:r>
            <a:endParaRPr kumimoji="1" lang="en-US" altLang="zh-CN" dirty="0"/>
          </a:p>
          <a:p>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DD99DA12-0663-984F-BE85-14DDC69341F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35</a:t>
            </a:fld>
            <a:endParaRPr lang="zh-CN" altLang="en-US" dirty="0">
              <a:solidFill>
                <a:srgbClr val="464653"/>
              </a:solidFill>
            </a:endParaRPr>
          </a:p>
        </p:txBody>
      </p:sp>
    </p:spTree>
    <p:extLst>
      <p:ext uri="{BB962C8B-B14F-4D97-AF65-F5344CB8AC3E}">
        <p14:creationId xmlns:p14="http://schemas.microsoft.com/office/powerpoint/2010/main" val="305056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CF40-668C-1C43-956F-C85BED1DCF39}"/>
              </a:ext>
            </a:extLst>
          </p:cNvPr>
          <p:cNvSpPr>
            <a:spLocks noGrp="1"/>
          </p:cNvSpPr>
          <p:nvPr>
            <p:ph type="title"/>
          </p:nvPr>
        </p:nvSpPr>
        <p:spPr/>
        <p:txBody>
          <a:bodyPr/>
          <a:lstStyle/>
          <a:p>
            <a:r>
              <a:rPr kumimoji="1" lang="zh-CN" altLang="en-US" dirty="0"/>
              <a:t>教学目标</a:t>
            </a:r>
          </a:p>
        </p:txBody>
      </p:sp>
      <p:sp>
        <p:nvSpPr>
          <p:cNvPr id="3" name="内容占位符 2">
            <a:extLst>
              <a:ext uri="{FF2B5EF4-FFF2-40B4-BE49-F238E27FC236}">
                <a16:creationId xmlns:a16="http://schemas.microsoft.com/office/drawing/2014/main" id="{EC79A638-D9CC-F148-85CC-A0114CE42A3E}"/>
              </a:ext>
            </a:extLst>
          </p:cNvPr>
          <p:cNvSpPr>
            <a:spLocks noGrp="1"/>
          </p:cNvSpPr>
          <p:nvPr>
            <p:ph idx="1"/>
          </p:nvPr>
        </p:nvSpPr>
        <p:spPr/>
        <p:txBody>
          <a:bodyPr/>
          <a:lstStyle/>
          <a:p>
            <a:r>
              <a:rPr kumimoji="1" lang="zh-CN" altLang="en-US" dirty="0"/>
              <a:t>掌握</a:t>
            </a:r>
            <a:r>
              <a:rPr kumimoji="1" lang="en-US" altLang="zh-CN" dirty="0"/>
              <a:t>5</a:t>
            </a:r>
            <a:r>
              <a:rPr kumimoji="1" lang="zh-CN" altLang="en-US" dirty="0"/>
              <a:t>轮</a:t>
            </a:r>
            <a:r>
              <a:rPr kumimoji="1" lang="en-US" altLang="zh-CN" dirty="0" err="1"/>
              <a:t>CipherFour</a:t>
            </a:r>
            <a:r>
              <a:rPr kumimoji="1" lang="zh-CN" altLang="en-US" dirty="0"/>
              <a:t>算法的密钥恢复攻击流程</a:t>
            </a:r>
            <a:endParaRPr kumimoji="1" lang="en-US" altLang="zh-CN" dirty="0"/>
          </a:p>
          <a:p>
            <a:pPr lvl="1"/>
            <a:r>
              <a:rPr kumimoji="1" lang="zh-CN" altLang="en-US" dirty="0"/>
              <a:t>采样、去噪、提取信息</a:t>
            </a:r>
            <a:endParaRPr kumimoji="1" lang="en-US" altLang="zh-CN" dirty="0"/>
          </a:p>
          <a:p>
            <a:r>
              <a:rPr kumimoji="1" lang="zh-CN" altLang="en-US" dirty="0"/>
              <a:t>分析攻击复杂度</a:t>
            </a:r>
            <a:endParaRPr kumimoji="1" lang="en-US" altLang="zh-CN" dirty="0"/>
          </a:p>
          <a:p>
            <a:r>
              <a:rPr kumimoji="1" lang="zh-CN" altLang="en-US" dirty="0"/>
              <a:t>理解正确对、错误对、信噪比的概念</a:t>
            </a:r>
            <a:endParaRPr kumimoji="1" lang="en-US" altLang="zh-CN" dirty="0"/>
          </a:p>
          <a:p>
            <a:r>
              <a:rPr kumimoji="1" lang="zh-CN" altLang="en-US" dirty="0"/>
              <a:t>能够利用成功率的计算模型，计算成功率</a:t>
            </a:r>
          </a:p>
        </p:txBody>
      </p:sp>
      <p:sp>
        <p:nvSpPr>
          <p:cNvPr id="4" name="灯片编号占位符 3">
            <a:extLst>
              <a:ext uri="{FF2B5EF4-FFF2-40B4-BE49-F238E27FC236}">
                <a16:creationId xmlns:a16="http://schemas.microsoft.com/office/drawing/2014/main" id="{96FB6803-5268-174A-836C-867BAD5EF336}"/>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4</a:t>
            </a:fld>
            <a:endParaRPr lang="zh-CN" altLang="en-US" dirty="0">
              <a:solidFill>
                <a:srgbClr val="464653"/>
              </a:solidFill>
            </a:endParaRPr>
          </a:p>
        </p:txBody>
      </p:sp>
    </p:spTree>
    <p:extLst>
      <p:ext uri="{BB962C8B-B14F-4D97-AF65-F5344CB8AC3E}">
        <p14:creationId xmlns:p14="http://schemas.microsoft.com/office/powerpoint/2010/main" val="387688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F35284C-0033-4805-ABC8-D1BD204EC992}" type="slidenum">
              <a:rPr lang="zh-CN" altLang="en-US" smtClean="0">
                <a:solidFill>
                  <a:srgbClr val="464653"/>
                </a:solidFill>
              </a:rPr>
              <a:pPr>
                <a:defRPr/>
              </a:pPr>
              <a:t>5</a:t>
            </a:fld>
            <a:endParaRPr lang="zh-CN" altLang="en-US">
              <a:solidFill>
                <a:srgbClr val="464653"/>
              </a:solidFill>
            </a:endParaRPr>
          </a:p>
        </p:txBody>
      </p:sp>
      <p:sp>
        <p:nvSpPr>
          <p:cNvPr id="6" name="文本框 5"/>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如何进行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轮密钥恢复攻击？</a:t>
            </a:r>
          </a:p>
        </p:txBody>
      </p:sp>
      <p:sp>
        <p:nvSpPr>
          <p:cNvPr id="7" name="文本框 6"/>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完全不知道</a:t>
            </a:r>
          </a:p>
        </p:txBody>
      </p:sp>
      <p:sp>
        <p:nvSpPr>
          <p:cNvPr id="8" name="文本框 7"/>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有点印象</a:t>
            </a:r>
          </a:p>
        </p:txBody>
      </p:sp>
      <p:sp>
        <p:nvSpPr>
          <p:cNvPr id="9" name="文本框 8"/>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很熟</a:t>
            </a:r>
          </a:p>
        </p:txBody>
      </p:sp>
      <p:sp>
        <p:nvSpPr>
          <p:cNvPr id="11" name="椭圆 10"/>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a:xfrm>
            <a:off x="10508226"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2" name="图片 21">
            <a:extLst>
              <a:ext uri="{FF2B5EF4-FFF2-40B4-BE49-F238E27FC236}">
                <a16:creationId xmlns:a16="http://schemas.microsoft.com/office/drawing/2014/main" id="{771339EC-B315-6548-AD69-634BBF3D5FA3}"/>
              </a:ext>
            </a:extLst>
          </p:cNvPr>
          <p:cNvPicPr>
            <a:picLocks noChangeAspect="1"/>
          </p:cNvPicPr>
          <p:nvPr/>
        </p:nvPicPr>
        <p:blipFill rotWithShape="1">
          <a:blip r:embed="rId18"/>
          <a:srcRect l="1863" t="626" r="3067" b="516"/>
          <a:stretch/>
        </p:blipFill>
        <p:spPr>
          <a:xfrm>
            <a:off x="8038449" y="286196"/>
            <a:ext cx="2441643" cy="6753898"/>
          </a:xfrm>
          <a:prstGeom prst="rect">
            <a:avLst/>
          </a:prstGeom>
        </p:spPr>
      </p:pic>
      <p:sp>
        <p:nvSpPr>
          <p:cNvPr id="23" name="矩形 22">
            <a:extLst>
              <a:ext uri="{FF2B5EF4-FFF2-40B4-BE49-F238E27FC236}">
                <a16:creationId xmlns:a16="http://schemas.microsoft.com/office/drawing/2014/main" id="{B7286C3E-501A-F047-B580-7EAE44505003}"/>
              </a:ext>
            </a:extLst>
          </p:cNvPr>
          <p:cNvSpPr/>
          <p:nvPr/>
        </p:nvSpPr>
        <p:spPr>
          <a:xfrm>
            <a:off x="8038449" y="615380"/>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5A40223F-281F-C346-B463-EA14CFCB6C20}"/>
              </a:ext>
            </a:extLst>
          </p:cNvPr>
          <p:cNvSpPr/>
          <p:nvPr/>
        </p:nvSpPr>
        <p:spPr>
          <a:xfrm>
            <a:off x="8038449" y="523511"/>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25" name="矩形 24">
            <a:extLst>
              <a:ext uri="{FF2B5EF4-FFF2-40B4-BE49-F238E27FC236}">
                <a16:creationId xmlns:a16="http://schemas.microsoft.com/office/drawing/2014/main" id="{C3B1E360-0E79-FE42-9F9A-4C723FC0FCDB}"/>
              </a:ext>
            </a:extLst>
          </p:cNvPr>
          <p:cNvSpPr/>
          <p:nvPr/>
        </p:nvSpPr>
        <p:spPr>
          <a:xfrm>
            <a:off x="8038449" y="5580121"/>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20" name="组合 19"/>
          <p:cNvGrpSpPr/>
          <p:nvPr>
            <p:custDataLst>
              <p:tags r:id="rId10"/>
            </p:custDataLst>
          </p:nvPr>
        </p:nvGrpSpPr>
        <p:grpSpPr>
          <a:xfrm>
            <a:off x="0" y="0"/>
            <a:ext cx="12192000" cy="635000"/>
            <a:chOff x="0" y="0"/>
            <a:chExt cx="12192000" cy="635000"/>
          </a:xfrm>
        </p:grpSpPr>
        <p:sp>
          <p:nvSpPr>
            <p:cNvPr id="16"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p>
          </p:txBody>
        </p:sp>
        <p:sp>
          <p:nvSpPr>
            <p:cNvPr id="19" name="TipText"/>
            <p:cNvSpPr txBox="1"/>
            <p:nvPr>
              <p:custDataLst>
                <p:tags r:id="rId15"/>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p>
          </p:txBody>
        </p:sp>
      </p:grpSp>
      <p:pic>
        <p:nvPicPr>
          <p:cNvPr id="5" name="图片 4"/>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5330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223" y="624469"/>
            <a:ext cx="10582509" cy="3445726"/>
          </a:xfrm>
          <a:solidFill>
            <a:schemeClr val="bg1"/>
          </a:solidFill>
        </p:spPr>
        <p:txBody>
          <a:bodyPr>
            <a:normAutofit/>
          </a:bodyPr>
          <a:lstStyle/>
          <a:p>
            <a:pPr>
              <a:defRPr/>
            </a:pP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br>
              <a:rPr kumimoji="1" lang="en-US" altLang="zh-CN" sz="3600" dirty="0"/>
            </a:br>
            <a:r>
              <a:rPr kumimoji="1" lang="zh-CN" altLang="en-US" sz="3600" dirty="0"/>
              <a:t>  密钥恢复攻击</a:t>
            </a:r>
            <a:endParaRPr lang="zh-CN" altLang="en-US" sz="4400" dirty="0"/>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2794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2794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2794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2794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2794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2794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2794000" y="1270000"/>
            <a:ext cx="63500" cy="76200"/>
          </a:xfrm>
          <a:prstGeom prst="rect">
            <a:avLst/>
          </a:prstGeom>
        </p:spPr>
      </p:pic>
      <p:pic>
        <p:nvPicPr>
          <p:cNvPr id="11" name="图片 10">
            <a:extLst>
              <a:ext uri="{FF2B5EF4-FFF2-40B4-BE49-F238E27FC236}">
                <a16:creationId xmlns:a16="http://schemas.microsoft.com/office/drawing/2014/main" id="{66986A0E-F68C-EB49-A7D5-8EB84684D22D}"/>
              </a:ext>
            </a:extLst>
          </p:cNvPr>
          <p:cNvPicPr>
            <a:picLocks noChangeAspect="1"/>
          </p:cNvPicPr>
          <p:nvPr/>
        </p:nvPicPr>
        <p:blipFill>
          <a:blip r:link="rId3"/>
          <a:stretch>
            <a:fillRect/>
          </a:stretch>
        </p:blipFill>
        <p:spPr>
          <a:xfrm>
            <a:off x="1270000" y="1270000"/>
            <a:ext cx="63500" cy="76200"/>
          </a:xfrm>
          <a:prstGeom prst="rect">
            <a:avLst/>
          </a:prstGeom>
        </p:spPr>
      </p:pic>
      <mc:AlternateContent xmlns:mc="http://schemas.openxmlformats.org/markup-compatibility/2006" xmlns:a14="http://schemas.microsoft.com/office/drawing/2010/main">
        <mc:Choice Requires="a14">
          <p:sp>
            <p:nvSpPr>
              <p:cNvPr id="13" name="副标题 12">
                <a:extLst>
                  <a:ext uri="{FF2B5EF4-FFF2-40B4-BE49-F238E27FC236}">
                    <a16:creationId xmlns:a16="http://schemas.microsoft.com/office/drawing/2014/main" id="{83C3BEB7-6660-C146-A584-68D41BE6414B}"/>
                  </a:ext>
                </a:extLst>
              </p:cNvPr>
              <p:cNvSpPr>
                <a:spLocks noGrp="1"/>
              </p:cNvSpPr>
              <p:nvPr>
                <p:ph type="subTitle" idx="1"/>
              </p:nvPr>
            </p:nvSpPr>
            <p:spPr/>
            <p:txBody>
              <a:bodyPr>
                <a:normAutofit fontScale="92500" lnSpcReduction="20000"/>
              </a:bodyPr>
              <a:lstStyle/>
              <a:p>
                <a:r>
                  <a:rPr kumimoji="1" lang="zh-CN" altLang="en-US" sz="2800" dirty="0"/>
                  <a:t>缩减到</a:t>
                </a:r>
                <a:r>
                  <a:rPr kumimoji="1" lang="en-US" altLang="zh-CN" sz="2800" dirty="0">
                    <a:solidFill>
                      <a:srgbClr val="C00000"/>
                    </a:solidFill>
                  </a:rPr>
                  <a:t>5</a:t>
                </a:r>
                <a:r>
                  <a:rPr kumimoji="1" lang="zh-CN" altLang="en-US" sz="2800" dirty="0"/>
                  <a:t>轮的</a:t>
                </a:r>
                <a:r>
                  <a:rPr lang="en-US" altLang="zh-CN" sz="2800" dirty="0" err="1"/>
                  <a:t>CipherFour</a:t>
                </a:r>
                <a:r>
                  <a:rPr lang="zh-CN" altLang="en-US" sz="2800" dirty="0"/>
                  <a:t>算法的差分攻击（</a:t>
                </a:r>
                <a:r>
                  <a:rPr lang="en-US" altLang="zh-CN" sz="2800" dirty="0">
                    <a:solidFill>
                      <a:srgbClr val="C00000"/>
                    </a:solidFill>
                  </a:rPr>
                  <a:t>4</a:t>
                </a:r>
                <a:r>
                  <a:rPr lang="en-US" altLang="zh-CN" sz="2800" dirty="0"/>
                  <a:t>+1</a:t>
                </a:r>
                <a:r>
                  <a:rPr lang="zh-CN" altLang="en-US" sz="2800" dirty="0"/>
                  <a:t>）</a:t>
                </a:r>
                <a:endParaRPr lang="en-US" altLang="zh-CN" sz="2800" dirty="0"/>
              </a:p>
              <a:p>
                <a:pPr marL="182880" lvl="0" indent="-182880">
                  <a:buClr>
                    <a:srgbClr val="D34817">
                      <a:lumMod val="75000"/>
                    </a:srgbClr>
                  </a:buClr>
                  <a:buFont typeface="Wingdings" pitchFamily="2" charset="2"/>
                  <a:buChar char="§"/>
                </a:pPr>
                <a:r>
                  <a:rPr kumimoji="1" lang="zh-CN" altLang="en-US" sz="2800" dirty="0">
                    <a:solidFill>
                      <a:prstClr val="black"/>
                    </a:solidFill>
                  </a:rPr>
                  <a:t>区分器：</a:t>
                </a:r>
                <a:r>
                  <a:rPr kumimoji="1" lang="en-US" altLang="zh-CN" sz="2800" dirty="0">
                    <a:solidFill>
                      <a:srgbClr val="C00000"/>
                    </a:solidFill>
                  </a:rPr>
                  <a:t>(0,0,2,0)</a:t>
                </a:r>
                <a:r>
                  <a:rPr kumimoji="1" lang="el-GR" altLang="zh-CN" sz="2800" dirty="0">
                    <a:solidFill>
                      <a:srgbClr val="C00000"/>
                    </a:solidFill>
                  </a:rPr>
                  <a:t> </a:t>
                </a:r>
                <a14:m>
                  <m:oMath xmlns:m="http://schemas.openxmlformats.org/officeDocument/2006/math">
                    <m:groupChr>
                      <m:groupChrPr>
                        <m:chr m:val="→"/>
                        <m:vertJc m:val="bot"/>
                        <m:ctrlPr>
                          <a:rPr kumimoji="1" lang="el-GR" altLang="zh-CN" sz="2800" i="1">
                            <a:solidFill>
                              <a:prstClr val="black"/>
                            </a:solidFill>
                            <a:latin typeface="Cambria Math" panose="02040503050406030204" pitchFamily="18" charset="0"/>
                          </a:rPr>
                        </m:ctrlPr>
                      </m:groupChrPr>
                      <m:e>
                        <m:r>
                          <m:rPr>
                            <m:brk m:alnAt="2"/>
                          </m:rPr>
                          <a:rPr kumimoji="1" lang="en-US" altLang="zh-CN" sz="2800" i="1">
                            <a:solidFill>
                              <a:prstClr val="black"/>
                            </a:solidFill>
                            <a:latin typeface="Cambria Math" panose="02040503050406030204" pitchFamily="18" charset="0"/>
                          </a:rPr>
                          <m:t>4</m:t>
                        </m:r>
                        <m:r>
                          <a:rPr kumimoji="1" lang="zh-CN" altLang="en-US" sz="2800" i="1">
                            <a:solidFill>
                              <a:prstClr val="black"/>
                            </a:solidFill>
                            <a:latin typeface="Cambria Math" panose="02040503050406030204" pitchFamily="18" charset="0"/>
                          </a:rPr>
                          <m:t> </m:t>
                        </m:r>
                        <m:r>
                          <m:rPr>
                            <m:sty m:val="p"/>
                          </m:rPr>
                          <a:rPr kumimoji="1" lang="en-US" altLang="zh-CN" sz="2800" i="1">
                            <a:solidFill>
                              <a:prstClr val="black"/>
                            </a:solidFill>
                            <a:latin typeface="Cambria Math" panose="02040503050406030204" pitchFamily="18" charset="0"/>
                          </a:rPr>
                          <m:t>R</m:t>
                        </m:r>
                      </m:e>
                    </m:groupChr>
                  </m:oMath>
                </a14:m>
                <a:r>
                  <a:rPr kumimoji="1" lang="zh-CN" altLang="en-US" sz="2800" dirty="0">
                    <a:solidFill>
                      <a:prstClr val="black"/>
                    </a:solidFill>
                  </a:rPr>
                  <a:t> </a:t>
                </a:r>
                <a14:m>
                  <m:oMath xmlns:m="http://schemas.openxmlformats.org/officeDocument/2006/math">
                    <m:r>
                      <a:rPr kumimoji="1" lang="en-US" altLang="zh-CN" sz="2800" i="1">
                        <a:solidFill>
                          <a:prstClr val="black"/>
                        </a:solidFill>
                        <a:latin typeface="Cambria Math" panose="02040503050406030204" pitchFamily="18" charset="0"/>
                      </a:rPr>
                      <m:t>(</m:t>
                    </m:r>
                    <m:r>
                      <m:rPr>
                        <m:nor/>
                      </m:rPr>
                      <a:rPr kumimoji="1" lang="en-US" altLang="zh-CN" sz="2800" dirty="0">
                        <a:solidFill>
                          <a:prstClr val="black"/>
                        </a:solidFill>
                      </a:rPr>
                      <m:t>0,0,2,0)</m:t>
                    </m:r>
                  </m:oMath>
                </a14:m>
                <a:r>
                  <a:rPr kumimoji="1" lang="zh-CN" altLang="en-US" sz="2800" dirty="0">
                    <a:solidFill>
                      <a:prstClr val="black"/>
                    </a:solidFill>
                  </a:rPr>
                  <a:t> </a:t>
                </a:r>
                <a:r>
                  <a:rPr kumimoji="1" lang="en-US" altLang="zh-CN" sz="2800" dirty="0">
                    <a:solidFill>
                      <a:prstClr val="black"/>
                    </a:solidFill>
                  </a:rPr>
                  <a:t>with</a:t>
                </a:r>
                <a:r>
                  <a:rPr kumimoji="1" lang="zh-CN" altLang="en-US" sz="2800" dirty="0">
                    <a:solidFill>
                      <a:prstClr val="black"/>
                    </a:solidFill>
                  </a:rPr>
                  <a:t> </a:t>
                </a:r>
                <a:r>
                  <a:rPr kumimoji="1" lang="en-US" altLang="zh-CN" sz="2800" dirty="0" err="1">
                    <a:solidFill>
                      <a:prstClr val="black"/>
                    </a:solidFill>
                  </a:rPr>
                  <a:t>Pr</a:t>
                </a:r>
                <a14:m>
                  <m:oMath xmlns:m="http://schemas.openxmlformats.org/officeDocument/2006/math">
                    <m:r>
                      <a:rPr kumimoji="1" lang="en-US" altLang="zh-CN" sz="2800" b="1" i="1">
                        <a:solidFill>
                          <a:prstClr val="black"/>
                        </a:solidFill>
                        <a:latin typeface="Cambria Math" panose="02040503050406030204" pitchFamily="18" charset="0"/>
                        <a:ea typeface="Cambria Math" panose="02040503050406030204" pitchFamily="18" charset="0"/>
                      </a:rPr>
                      <m:t>≥</m:t>
                    </m:r>
                  </m:oMath>
                </a14:m>
                <a:r>
                  <a:rPr kumimoji="1" lang="en-US" altLang="zh-CN" sz="2800" dirty="0">
                    <a:solidFill>
                      <a:prstClr val="black"/>
                    </a:solidFill>
                  </a:rPr>
                  <a:t> </a:t>
                </a:r>
                <a14:m>
                  <m:oMath xmlns:m="http://schemas.openxmlformats.org/officeDocument/2006/math">
                    <m:r>
                      <a:rPr kumimoji="1" lang="en-US" altLang="zh-CN" sz="2800" i="1">
                        <a:solidFill>
                          <a:prstClr val="black"/>
                        </a:solidFill>
                        <a:latin typeface="Cambria Math" panose="02040503050406030204" pitchFamily="18" charset="0"/>
                        <a:ea typeface="Cambria Math" panose="02040503050406030204" pitchFamily="18" charset="0"/>
                      </a:rPr>
                      <m:t>0.08</m:t>
                    </m:r>
                  </m:oMath>
                </a14:m>
                <a:endParaRPr kumimoji="1" lang="en-US" altLang="zh-CN" sz="2800" dirty="0">
                  <a:solidFill>
                    <a:prstClr val="black"/>
                  </a:solidFill>
                </a:endParaRPr>
              </a:p>
              <a:p>
                <a:endParaRPr lang="en-US" altLang="zh-CN" sz="2800" dirty="0"/>
              </a:p>
            </p:txBody>
          </p:sp>
        </mc:Choice>
        <mc:Fallback xmlns="">
          <p:sp>
            <p:nvSpPr>
              <p:cNvPr id="13" name="副标题 12">
                <a:extLst>
                  <a:ext uri="{FF2B5EF4-FFF2-40B4-BE49-F238E27FC236}">
                    <a16:creationId xmlns:a16="http://schemas.microsoft.com/office/drawing/2014/main" id="{83C3BEB7-6660-C146-A584-68D41BE6414B}"/>
                  </a:ext>
                </a:extLst>
              </p:cNvPr>
              <p:cNvSpPr>
                <a:spLocks noGrp="1" noRot="1" noChangeAspect="1" noMove="1" noResize="1" noEditPoints="1" noAdjustHandles="1" noChangeArrowheads="1" noChangeShapeType="1" noTextEdit="1"/>
              </p:cNvSpPr>
              <p:nvPr>
                <p:ph type="subTitle" idx="1"/>
              </p:nvPr>
            </p:nvSpPr>
            <p:spPr>
              <a:blipFill>
                <a:blip r:embed="rId4"/>
                <a:stretch>
                  <a:fillRect l="-1447" t="-13953" b="-5814"/>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771339EC-B315-6548-AD69-634BBF3D5FA3}"/>
              </a:ext>
            </a:extLst>
          </p:cNvPr>
          <p:cNvPicPr>
            <a:picLocks noChangeAspect="1"/>
          </p:cNvPicPr>
          <p:nvPr/>
        </p:nvPicPr>
        <p:blipFill rotWithShape="1">
          <a:blip r:embed="rId5"/>
          <a:srcRect l="1863" t="626" r="3067" b="516"/>
          <a:stretch/>
        </p:blipFill>
        <p:spPr>
          <a:xfrm>
            <a:off x="9052951" y="60960"/>
            <a:ext cx="2441643" cy="6753898"/>
          </a:xfrm>
          <a:prstGeom prst="rect">
            <a:avLst/>
          </a:prstGeom>
        </p:spPr>
      </p:pic>
      <p:sp>
        <p:nvSpPr>
          <p:cNvPr id="14" name="矩形 13">
            <a:extLst>
              <a:ext uri="{FF2B5EF4-FFF2-40B4-BE49-F238E27FC236}">
                <a16:creationId xmlns:a16="http://schemas.microsoft.com/office/drawing/2014/main" id="{B7286C3E-501A-F047-B580-7EAE44505003}"/>
              </a:ext>
            </a:extLst>
          </p:cNvPr>
          <p:cNvSpPr/>
          <p:nvPr/>
        </p:nvSpPr>
        <p:spPr>
          <a:xfrm>
            <a:off x="9052951" y="390144"/>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5A40223F-281F-C346-B463-EA14CFCB6C20}"/>
              </a:ext>
            </a:extLst>
          </p:cNvPr>
          <p:cNvSpPr/>
          <p:nvPr/>
        </p:nvSpPr>
        <p:spPr>
          <a:xfrm>
            <a:off x="9052951" y="188105"/>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C3B1E360-0E79-FE42-9F9A-4C723FC0FCDB}"/>
              </a:ext>
            </a:extLst>
          </p:cNvPr>
          <p:cNvSpPr/>
          <p:nvPr/>
        </p:nvSpPr>
        <p:spPr>
          <a:xfrm>
            <a:off x="9052951" y="5354885"/>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3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54A7-70E4-43A0-9A1C-91E0BE69EA3A}"/>
              </a:ext>
            </a:extLst>
          </p:cNvPr>
          <p:cNvSpPr>
            <a:spLocks noGrp="1"/>
          </p:cNvSpPr>
          <p:nvPr>
            <p:ph type="title"/>
          </p:nvPr>
        </p:nvSpPr>
        <p:spPr/>
        <p:txBody>
          <a:bodyPr>
            <a:normAutofit/>
          </a:bodyPr>
          <a:lstStyle/>
          <a:p>
            <a:r>
              <a:rPr kumimoji="1" lang="zh-CN" altLang="en-US" dirty="0"/>
              <a:t>与密钥有关的方程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E247AC-CF32-4694-9BFD-8A2F1B3F6F5B}"/>
                  </a:ext>
                </a:extLst>
              </p:cNvPr>
              <p:cNvSpPr>
                <a:spLocks noGrp="1"/>
              </p:cNvSpPr>
              <p:nvPr>
                <p:ph idx="1"/>
              </p:nvPr>
            </p:nvSpPr>
            <p:spPr/>
            <p:txBody>
              <a:bodyPr/>
              <a:lstStyle/>
              <a:p>
                <a:r>
                  <a:rPr kumimoji="1" lang="zh-CN" altLang="en-US" dirty="0"/>
                  <a:t>仅与</a:t>
                </a:r>
                <a:r>
                  <a:rPr kumimoji="1" lang="en-US" altLang="zh-CN" dirty="0"/>
                  <a:t>4-</a:t>
                </a:r>
                <a:r>
                  <a:rPr kumimoji="1" lang="zh-CN" altLang="en-US" dirty="0"/>
                  <a:t>比特密钥信息有关</a:t>
                </a:r>
                <a:endParaRPr kumimoji="1" lang="en-US" altLang="zh-CN" dirty="0"/>
              </a:p>
              <a:p>
                <a:endParaRPr kumimoji="1" lang="en-US" altLang="zh-CN" dirty="0"/>
              </a:p>
              <a:p>
                <a:endParaRPr kumimoji="1" lang="en-US" altLang="zh-CN" dirty="0"/>
              </a:p>
              <a:p>
                <a:r>
                  <a:rPr kumimoji="1" lang="zh-CN" altLang="en-US" dirty="0"/>
                  <a:t>如何选择代入方程的（</a:t>
                </a:r>
                <a:r>
                  <a:rPr lang="en-US" altLang="zh-CN" dirty="0">
                    <a:ln w="0"/>
                    <a:solidFill>
                      <a:prstClr val="black"/>
                    </a:solidFill>
                    <a:effectLst>
                      <a:outerShdw blurRad="38100" dist="19050" dir="2700000" algn="tl" rotWithShape="0">
                        <a:prstClr val="black">
                          <a:alpha val="40000"/>
                        </a:prstClr>
                      </a:outerShdw>
                    </a:effectLst>
                    <a:ea typeface="Cambria Math" panose="02040503050406030204" pitchFamily="18" charset="0"/>
                  </a:rPr>
                  <a:t> </a:t>
                </a:r>
                <a14:m>
                  <m:oMath xmlns:m="http://schemas.openxmlformats.org/officeDocument/2006/math">
                    <m:sSub>
                      <m:sSubPr>
                        <m:ctrlP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ctrlPr>
                      </m:sSubPr>
                      <m:e>
                        <m: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𝑐</m:t>
                        </m:r>
                      </m:e>
                      <m:sub>
                        <m: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2</m:t>
                        </m:r>
                      </m:sub>
                    </m:sSub>
                    <m:r>
                      <a:rPr lang="en-US" altLang="zh-CN" b="0" i="1" smtClean="0">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sSubSup>
                      <m:sSubSupPr>
                        <m:ctrlP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ctrlPr>
                      </m:sSubSupPr>
                      <m:e>
                        <m: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𝑐</m:t>
                        </m:r>
                      </m:e>
                      <m:sub>
                        <m: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2</m:t>
                        </m:r>
                      </m:sub>
                      <m:sup>
                        <m:r>
                          <a:rPr lang="en-US" altLang="zh-CN"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sup>
                    </m:sSubSup>
                  </m:oMath>
                </a14:m>
                <a:r>
                  <a:rPr kumimoji="1" lang="zh-CN" altLang="en-US" dirty="0"/>
                  <a:t>）</a:t>
                </a:r>
                <a:r>
                  <a:rPr kumimoji="1"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9FE247AC-CF32-4694-9BFD-8A2F1B3F6F5B}"/>
                  </a:ext>
                </a:extLst>
              </p:cNvPr>
              <p:cNvSpPr>
                <a:spLocks noGrp="1" noRot="1" noChangeAspect="1" noMove="1" noResize="1" noEditPoints="1" noAdjustHandles="1" noChangeArrowheads="1" noChangeShapeType="1" noTextEdit="1"/>
              </p:cNvSpPr>
              <p:nvPr>
                <p:ph idx="1"/>
              </p:nvPr>
            </p:nvSpPr>
            <p:spPr>
              <a:blipFill>
                <a:blip r:embed="rId2"/>
                <a:stretch>
                  <a:fillRect l="-765" t="-159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02A14BC-426E-4745-A8A8-EA1C928F5837}"/>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7</a:t>
            </a:fld>
            <a:endParaRPr lang="zh-CN" altLang="en-US" dirty="0">
              <a:solidFill>
                <a:srgbClr val="464653"/>
              </a:solidFill>
            </a:endParaRPr>
          </a:p>
        </p:txBody>
      </p:sp>
      <p:pic>
        <p:nvPicPr>
          <p:cNvPr id="5" name="图片 4">
            <a:extLst>
              <a:ext uri="{FF2B5EF4-FFF2-40B4-BE49-F238E27FC236}">
                <a16:creationId xmlns:a16="http://schemas.microsoft.com/office/drawing/2014/main" id="{21A1E3F2-81C3-44FF-A939-D6A76E5DAB53}"/>
              </a:ext>
            </a:extLst>
          </p:cNvPr>
          <p:cNvPicPr>
            <a:picLocks noChangeAspect="1"/>
          </p:cNvPicPr>
          <p:nvPr/>
        </p:nvPicPr>
        <p:blipFill rotWithShape="1">
          <a:blip r:embed="rId3"/>
          <a:srcRect l="1863" t="626" r="3067" b="516"/>
          <a:stretch/>
        </p:blipFill>
        <p:spPr>
          <a:xfrm>
            <a:off x="9052951" y="-2283406"/>
            <a:ext cx="2441643" cy="6753898"/>
          </a:xfrm>
          <a:prstGeom prst="rect">
            <a:avLst/>
          </a:prstGeom>
        </p:spPr>
      </p:pic>
      <p:sp>
        <p:nvSpPr>
          <p:cNvPr id="6" name="矩形 5">
            <a:extLst>
              <a:ext uri="{FF2B5EF4-FFF2-40B4-BE49-F238E27FC236}">
                <a16:creationId xmlns:a16="http://schemas.microsoft.com/office/drawing/2014/main" id="{C8D3C86D-34F6-493E-A343-2544FE1CD21E}"/>
              </a:ext>
            </a:extLst>
          </p:cNvPr>
          <p:cNvSpPr/>
          <p:nvPr/>
        </p:nvSpPr>
        <p:spPr>
          <a:xfrm>
            <a:off x="9052951" y="-1954222"/>
            <a:ext cx="2441643"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3BD59541-0352-4347-B308-B446ECA29DB2}"/>
              </a:ext>
            </a:extLst>
          </p:cNvPr>
          <p:cNvSpPr/>
          <p:nvPr/>
        </p:nvSpPr>
        <p:spPr>
          <a:xfrm>
            <a:off x="8940217" y="3033864"/>
            <a:ext cx="3811804"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a:t>
            </a:r>
            <a:r>
              <a:rPr lang="en-US" altLang="zh-CN" b="1"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dirty="0">
              <a:ln w="0"/>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35EEE3A1-B368-43F7-9350-431B8956CBD3}"/>
              </a:ext>
            </a:extLst>
          </p:cNvPr>
          <p:cNvSpPr/>
          <p:nvPr/>
        </p:nvSpPr>
        <p:spPr>
          <a:xfrm>
            <a:off x="8956828" y="-2019532"/>
            <a:ext cx="3811804" cy="369332"/>
          </a:xfrm>
          <a:prstGeom prst="rect">
            <a:avLst/>
          </a:prstGeom>
          <a:noFill/>
        </p:spPr>
        <p:txBody>
          <a:bodyPr wrap="square" lIns="91440" tIns="45720" rIns="91440" bIns="45720">
            <a:spAutoFit/>
          </a:bodyPr>
          <a:lstStyle/>
          <a:p>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a:t>
            </a:r>
            <a:r>
              <a:rPr lang="en-US" altLang="zh-CN" b="1" dirty="0">
                <a:ln w="0"/>
                <a:solidFill>
                  <a:srgbClr val="C00000"/>
                </a:solidFill>
                <a:effectLst>
                  <a:outerShdw blurRad="38100" dist="19050" dir="2700000" algn="tl" rotWithShape="0">
                    <a:schemeClr val="dk1">
                      <a:alpha val="40000"/>
                    </a:schemeClr>
                  </a:outerShdw>
                </a:effectLst>
              </a:rPr>
              <a:t>1</a:t>
            </a:r>
            <a:r>
              <a:rPr lang="en-US" altLang="zh-CN" dirty="0">
                <a:ln w="0"/>
                <a:effectLst>
                  <a:outerShdw blurRad="38100" dist="19050" dir="2700000" algn="tl" rotWithShape="0">
                    <a:schemeClr val="dk1">
                      <a:alpha val="40000"/>
                    </a:schemeClr>
                  </a:outerShdw>
                </a:effectLst>
              </a:rPr>
              <a:t>0</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0000</a:t>
            </a:r>
            <a:endParaRPr lang="zh-CN" altLang="en-US" dirty="0">
              <a:ln w="0"/>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92E1800C-2EB0-4006-889A-A55B6227315C}"/>
              </a:ext>
            </a:extLst>
          </p:cNvPr>
          <p:cNvSpPr/>
          <p:nvPr/>
        </p:nvSpPr>
        <p:spPr>
          <a:xfrm>
            <a:off x="8956828" y="2943390"/>
            <a:ext cx="624494" cy="12651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C90B6536-E55F-4126-991E-D731F39D60AE}"/>
              </a:ext>
            </a:extLst>
          </p:cNvPr>
          <p:cNvSpPr/>
          <p:nvPr/>
        </p:nvSpPr>
        <p:spPr>
          <a:xfrm>
            <a:off x="9652568" y="2963270"/>
            <a:ext cx="516591" cy="124529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7D5E0FC5-A103-48D0-A2F0-0902E4EAC5EB}"/>
              </a:ext>
            </a:extLst>
          </p:cNvPr>
          <p:cNvSpPr/>
          <p:nvPr/>
        </p:nvSpPr>
        <p:spPr>
          <a:xfrm>
            <a:off x="10881413" y="3049124"/>
            <a:ext cx="492310" cy="115944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E88C396-27DE-4BA2-A9C6-16BE4B0A3C75}"/>
                  </a:ext>
                </a:extLst>
              </p:cNvPr>
              <p:cNvSpPr/>
              <p:nvPr/>
            </p:nvSpPr>
            <p:spPr>
              <a:xfrm>
                <a:off x="8956828" y="3812897"/>
                <a:ext cx="2389289"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0</m:t>
                              </m:r>
                            </m:sub>
                          </m:sSub>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m:t>
                              </m:r>
                            </m:sub>
                          </m:sSub>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2" name="矩形 11">
                <a:extLst>
                  <a:ext uri="{FF2B5EF4-FFF2-40B4-BE49-F238E27FC236}">
                    <a16:creationId xmlns:a16="http://schemas.microsoft.com/office/drawing/2014/main" id="{3E88C396-27DE-4BA2-A9C6-16BE4B0A3C75}"/>
                  </a:ext>
                </a:extLst>
              </p:cNvPr>
              <p:cNvSpPr>
                <a:spLocks noRot="1" noChangeAspect="1" noMove="1" noResize="1" noEditPoints="1" noAdjustHandles="1" noChangeArrowheads="1" noChangeShapeType="1" noTextEdit="1"/>
              </p:cNvSpPr>
              <p:nvPr/>
            </p:nvSpPr>
            <p:spPr>
              <a:xfrm>
                <a:off x="8956828" y="3812897"/>
                <a:ext cx="2389289"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18EDD24-0B44-482A-875B-9F013A10AABD}"/>
                  </a:ext>
                </a:extLst>
              </p:cNvPr>
              <p:cNvSpPr/>
              <p:nvPr/>
            </p:nvSpPr>
            <p:spPr>
              <a:xfrm>
                <a:off x="8956828" y="4085076"/>
                <a:ext cx="2389289"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0</m:t>
                              </m:r>
                            </m:sub>
                          </m:sSub>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m:t>
                              </m:r>
                            </m:sub>
                          </m:sSub>
                          <m:sSub>
                            <m:sSubPr>
                              <m:ctrlP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r>
                                <a:rPr lang="zh-CN" altLang="en-US"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sub>
                          </m:sSub>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r>
                            <a:rPr lang="en-US" altLang="zh-CN"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n-US" altLang="zh-CN"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3" name="矩形 12">
                <a:extLst>
                  <a:ext uri="{FF2B5EF4-FFF2-40B4-BE49-F238E27FC236}">
                    <a16:creationId xmlns:a16="http://schemas.microsoft.com/office/drawing/2014/main" id="{C18EDD24-0B44-482A-875B-9F013A10AABD}"/>
                  </a:ext>
                </a:extLst>
              </p:cNvPr>
              <p:cNvSpPr>
                <a:spLocks noRot="1" noChangeAspect="1" noMove="1" noResize="1" noEditPoints="1" noAdjustHandles="1" noChangeArrowheads="1" noChangeShapeType="1" noTextEdit="1"/>
              </p:cNvSpPr>
              <p:nvPr/>
            </p:nvSpPr>
            <p:spPr>
              <a:xfrm>
                <a:off x="8956828" y="4085076"/>
                <a:ext cx="2389289" cy="369332"/>
              </a:xfrm>
              <a:prstGeom prst="rect">
                <a:avLst/>
              </a:prstGeom>
              <a:blipFill>
                <a:blip r:embed="rId5"/>
                <a:stretch>
                  <a:fillRect r="-1786"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C189480-2C3B-4DEF-8186-96A8E4A878F4}"/>
                  </a:ext>
                </a:extLst>
              </p:cNvPr>
              <p:cNvSpPr/>
              <p:nvPr/>
            </p:nvSpPr>
            <p:spPr>
              <a:xfrm>
                <a:off x="2057972" y="2118470"/>
                <a:ext cx="5437193" cy="5498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i="1">
                              <a:solidFill>
                                <a:prstClr val="black"/>
                              </a:solidFill>
                              <a:latin typeface="Cambria Math" panose="02040503050406030204" pitchFamily="18" charset="0"/>
                            </a:rPr>
                          </m:ctrlPr>
                        </m:sSupPr>
                        <m:e>
                          <m:r>
                            <a:rPr kumimoji="1" lang="en-US" altLang="zh-CN" sz="2800" i="1">
                              <a:solidFill>
                                <a:prstClr val="black"/>
                              </a:solidFill>
                              <a:latin typeface="Cambria Math" panose="02040503050406030204" pitchFamily="18" charset="0"/>
                            </a:rPr>
                            <m:t>𝑆</m:t>
                          </m:r>
                        </m:e>
                        <m:sup>
                          <m:r>
                            <a:rPr kumimoji="1" lang="en-US" altLang="zh-CN" sz="2800" i="1">
                              <a:solidFill>
                                <a:prstClr val="black"/>
                              </a:solidFill>
                              <a:latin typeface="Cambria Math" panose="02040503050406030204" pitchFamily="18" charset="0"/>
                            </a:rPr>
                            <m:t>−1</m:t>
                          </m:r>
                        </m:sup>
                      </m:sSup>
                      <m:r>
                        <a:rPr kumimoji="1" lang="en-US" altLang="zh-CN" sz="2800" i="1">
                          <a:solidFill>
                            <a:prstClr val="black"/>
                          </a:solidFill>
                          <a:latin typeface="Cambria Math" panose="02040503050406030204" pitchFamily="18" charset="0"/>
                        </a:rPr>
                        <m:t>(</m:t>
                      </m:r>
                      <m:sSub>
                        <m:sSubPr>
                          <m:ctrlP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ctrlPr>
                        </m:sSubPr>
                        <m:e>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t>𝑘</m:t>
                          </m:r>
                        </m:e>
                        <m: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t>5,2</m:t>
                          </m:r>
                        </m:sub>
                      </m:s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sSub>
                        <m:sSubPr>
                          <m:ctrlP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ctrlPr>
                        </m:sSubPr>
                        <m:e>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𝑐</m:t>
                          </m:r>
                        </m:e>
                        <m: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2</m:t>
                          </m:r>
                        </m:sub>
                      </m:sSub>
                      <m:r>
                        <a:rPr kumimoji="1" lang="en-US" altLang="zh-CN" sz="2800" i="1">
                          <a:solidFill>
                            <a:prstClr val="black"/>
                          </a:solidFill>
                          <a:latin typeface="Cambria Math" panose="02040503050406030204" pitchFamily="18" charset="0"/>
                        </a:rPr>
                        <m:t>)</m:t>
                      </m:r>
                      <m:r>
                        <m:rPr>
                          <m:nor/>
                        </m:rPr>
                        <a:rPr lang="en-US" altLang="zh-CN" sz="2800" dirty="0">
                          <a:ln w="0"/>
                          <a:solidFill>
                            <a:prstClr val="black"/>
                          </a:solidFill>
                          <a:effectLst>
                            <a:outerShdw blurRad="38100" dist="19050" dir="2700000" algn="tl" rotWithShape="0">
                              <a:prstClr val="black">
                                <a:alpha val="40000"/>
                              </a:prstClr>
                            </a:outerShdw>
                          </a:effectLst>
                          <a:ea typeface="Cambria Math" panose="02040503050406030204" pitchFamily="18" charset="0"/>
                        </a:rPr>
                        <m:t> </m:t>
                      </m:r>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r>
                        <m:rPr>
                          <m:nor/>
                        </m:rPr>
                        <a:rPr kumimoji="1" lang="en-US" altLang="zh-CN" sz="2800" dirty="0">
                          <a:solidFill>
                            <a:prstClr val="black"/>
                          </a:solidFill>
                        </a:rPr>
                        <m:t> </m:t>
                      </m:r>
                      <m:sSup>
                        <m:sSupPr>
                          <m:ctrlPr>
                            <a:rPr kumimoji="1" lang="en-US" altLang="zh-CN" sz="2800" i="1">
                              <a:solidFill>
                                <a:prstClr val="black"/>
                              </a:solidFill>
                              <a:latin typeface="Cambria Math" panose="02040503050406030204" pitchFamily="18" charset="0"/>
                            </a:rPr>
                          </m:ctrlPr>
                        </m:sSupPr>
                        <m:e>
                          <m:r>
                            <a:rPr kumimoji="1" lang="en-US" altLang="zh-CN" sz="2800" i="1">
                              <a:solidFill>
                                <a:prstClr val="black"/>
                              </a:solidFill>
                              <a:latin typeface="Cambria Math" panose="02040503050406030204" pitchFamily="18" charset="0"/>
                            </a:rPr>
                            <m:t>𝑆</m:t>
                          </m:r>
                        </m:e>
                        <m:sup>
                          <m:r>
                            <a:rPr kumimoji="1" lang="en-US" altLang="zh-CN" sz="2800" i="1">
                              <a:solidFill>
                                <a:prstClr val="black"/>
                              </a:solidFill>
                              <a:latin typeface="Cambria Math" panose="02040503050406030204" pitchFamily="18" charset="0"/>
                            </a:rPr>
                            <m:t>−1</m:t>
                          </m:r>
                        </m:sup>
                      </m:sSup>
                      <m:r>
                        <a:rPr kumimoji="1" lang="en-US" altLang="zh-CN" sz="2800" i="1">
                          <a:solidFill>
                            <a:prstClr val="black"/>
                          </a:solidFill>
                          <a:latin typeface="Cambria Math" panose="02040503050406030204" pitchFamily="18" charset="0"/>
                        </a:rPr>
                        <m:t>(</m:t>
                      </m:r>
                      <m:sSub>
                        <m:sSubPr>
                          <m:ctrlP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ctrlPr>
                        </m:sSubPr>
                        <m:e>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t>𝑘</m:t>
                          </m:r>
                        </m:e>
                        <m: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rPr>
                            <m:t>5,2</m:t>
                          </m:r>
                        </m:sub>
                      </m:s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sSubSup>
                        <m:sSubSupPr>
                          <m:ctrlP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ctrlPr>
                        </m:sSubSupPr>
                        <m:e>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𝑐</m:t>
                          </m:r>
                        </m:e>
                        <m:sub>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2</m:t>
                          </m:r>
                        </m:sub>
                        <m:sup>
                          <m:r>
                            <a:rPr lang="en-US" altLang="zh-CN" sz="2800" i="1">
                              <a:ln w="0"/>
                              <a:solidFill>
                                <a:prstClr val="black"/>
                              </a:solidFill>
                              <a:effectLst>
                                <a:outerShdw blurRad="38100" dist="19050" dir="2700000" algn="tl" rotWithShape="0">
                                  <a:prstClr val="black">
                                    <a:alpha val="40000"/>
                                  </a:prstClr>
                                </a:outerShdw>
                              </a:effectLst>
                              <a:latin typeface="Cambria Math" panose="02040503050406030204" pitchFamily="18" charset="0"/>
                              <a:ea typeface="Cambria Math" panose="02040503050406030204" pitchFamily="18" charset="0"/>
                            </a:rPr>
                            <m:t>′</m:t>
                          </m:r>
                        </m:sup>
                      </m:sSubSup>
                      <m:r>
                        <a:rPr kumimoji="1" lang="en-US" altLang="zh-CN" sz="2800" i="1">
                          <a:solidFill>
                            <a:prstClr val="black"/>
                          </a:solidFill>
                          <a:latin typeface="Cambria Math" panose="02040503050406030204" pitchFamily="18" charset="0"/>
                        </a:rPr>
                        <m:t>)</m:t>
                      </m:r>
                      <m:r>
                        <m:rPr>
                          <m:nor/>
                        </m:rPr>
                        <a:rPr lang="en-US" altLang="zh-CN" sz="2800" dirty="0">
                          <a:ln w="0"/>
                          <a:solidFill>
                            <a:prstClr val="black"/>
                          </a:solidFill>
                          <a:effectLst>
                            <a:outerShdw blurRad="38100" dist="19050" dir="2700000" algn="tl" rotWithShape="0">
                              <a:prstClr val="black">
                                <a:alpha val="40000"/>
                              </a:prstClr>
                            </a:outerShdw>
                          </a:effectLst>
                          <a:ea typeface="Cambria Math" panose="02040503050406030204" pitchFamily="18" charset="0"/>
                        </a:rPr>
                        <m:t> =2</m:t>
                      </m:r>
                    </m:oMath>
                  </m:oMathPara>
                </a14:m>
                <a:endParaRPr lang="zh-CN" altLang="en-US" dirty="0"/>
              </a:p>
            </p:txBody>
          </p:sp>
        </mc:Choice>
        <mc:Fallback xmlns="">
          <p:sp>
            <p:nvSpPr>
              <p:cNvPr id="14" name="矩形 13">
                <a:extLst>
                  <a:ext uri="{FF2B5EF4-FFF2-40B4-BE49-F238E27FC236}">
                    <a16:creationId xmlns:a16="http://schemas.microsoft.com/office/drawing/2014/main" id="{9C189480-2C3B-4DEF-8186-96A8E4A878F4}"/>
                  </a:ext>
                </a:extLst>
              </p:cNvPr>
              <p:cNvSpPr>
                <a:spLocks noRot="1" noChangeAspect="1" noMove="1" noResize="1" noEditPoints="1" noAdjustHandles="1" noChangeArrowheads="1" noChangeShapeType="1" noTextEdit="1"/>
              </p:cNvSpPr>
              <p:nvPr/>
            </p:nvSpPr>
            <p:spPr>
              <a:xfrm>
                <a:off x="2057972" y="2118470"/>
                <a:ext cx="5437193" cy="54989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09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75B65-71D9-CB40-BE5F-5CF1B3A54FF9}"/>
              </a:ext>
            </a:extLst>
          </p:cNvPr>
          <p:cNvSpPr>
            <a:spLocks noGrp="1"/>
          </p:cNvSpPr>
          <p:nvPr>
            <p:ph type="title"/>
          </p:nvPr>
        </p:nvSpPr>
        <p:spPr/>
        <p:txBody>
          <a:bodyPr/>
          <a:lstStyle/>
          <a:p>
            <a:r>
              <a:rPr kumimoji="1" lang="zh-CN" altLang="en-US" dirty="0"/>
              <a:t>采样</a:t>
            </a:r>
            <a:r>
              <a:rPr kumimoji="1" lang="en-US" altLang="zh-CN" dirty="0"/>
              <a:t>——</a:t>
            </a:r>
            <a:r>
              <a:rPr kumimoji="1" lang="zh-CN" altLang="en-US" dirty="0"/>
              <a:t>选择明文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FF1FE2-AB63-0540-A9B1-CD6D3ECEB31C}"/>
                  </a:ext>
                </a:extLst>
              </p:cNvPr>
              <p:cNvSpPr>
                <a:spLocks noGrp="1"/>
              </p:cNvSpPr>
              <p:nvPr>
                <p:ph idx="1"/>
              </p:nvPr>
            </p:nvSpPr>
            <p:spPr>
              <a:xfrm>
                <a:off x="649992" y="1196752"/>
                <a:ext cx="10363200" cy="4975448"/>
              </a:xfrm>
            </p:spPr>
            <p:txBody>
              <a:bodyPr>
                <a:normAutofit lnSpcReduction="10000"/>
              </a:bodyPr>
              <a:lstStyle/>
              <a:p>
                <a:r>
                  <a:rPr kumimoji="1" lang="zh-CN" altLang="en-US" dirty="0"/>
                  <a:t>区分器：</a:t>
                </a:r>
                <a:r>
                  <a:rPr kumimoji="1" lang="en-US" altLang="zh-CN" dirty="0">
                    <a:solidFill>
                      <a:srgbClr val="C00000"/>
                    </a:solidFill>
                  </a:rPr>
                  <a:t>(0,0,2,0)</a:t>
                </a:r>
                <a:r>
                  <a:rPr kumimoji="1" lang="el-GR" altLang="zh-CN" dirty="0">
                    <a:solidFill>
                      <a:srgbClr val="C00000"/>
                    </a:solidFill>
                  </a:rPr>
                  <a:t> </a:t>
                </a:r>
                <a14:m>
                  <m:oMath xmlns:m="http://schemas.openxmlformats.org/officeDocument/2006/math">
                    <m:groupChr>
                      <m:groupChrPr>
                        <m:chr m:val="→"/>
                        <m:vertJc m:val="bot"/>
                        <m:ctrlPr>
                          <a:rPr kumimoji="1" lang="el-GR" altLang="zh-CN" i="1">
                            <a:solidFill>
                              <a:schemeClr val="tx1"/>
                            </a:solidFill>
                            <a:latin typeface="Cambria Math" panose="02040503050406030204" pitchFamily="18" charset="0"/>
                          </a:rPr>
                        </m:ctrlPr>
                      </m:groupChrPr>
                      <m:e>
                        <m:r>
                          <m:rPr>
                            <m:brk m:alnAt="2"/>
                          </m:rPr>
                          <a:rPr kumimoji="1" lang="en-US" altLang="zh-CN" b="0" i="1" smtClean="0">
                            <a:solidFill>
                              <a:schemeClr val="tx1"/>
                            </a:solidFill>
                            <a:latin typeface="Cambria Math" panose="02040503050406030204" pitchFamily="18" charset="0"/>
                          </a:rPr>
                          <m:t>4</m:t>
                        </m:r>
                        <m:r>
                          <a:rPr kumimoji="1" lang="zh-CN" altLang="en-US" b="0" i="1" smtClean="0">
                            <a:solidFill>
                              <a:schemeClr val="tx1"/>
                            </a:solidFill>
                            <a:latin typeface="Cambria Math" panose="02040503050406030204" pitchFamily="18" charset="0"/>
                          </a:rPr>
                          <m:t> </m:t>
                        </m:r>
                        <m:r>
                          <m:rPr>
                            <m:sty m:val="p"/>
                          </m:rPr>
                          <a:rPr kumimoji="1" lang="en-US" altLang="zh-CN" i="1">
                            <a:solidFill>
                              <a:schemeClr val="tx1"/>
                            </a:solidFill>
                            <a:latin typeface="Cambria Math" panose="02040503050406030204" pitchFamily="18" charset="0"/>
                          </a:rPr>
                          <m:t>R</m:t>
                        </m:r>
                      </m:e>
                    </m:groupChr>
                  </m:oMath>
                </a14:m>
                <a:r>
                  <a:rPr kumimoji="1" lang="zh-CN" altLang="en-US" dirty="0">
                    <a:solidFill>
                      <a:schemeClr val="tx1"/>
                    </a:solidFill>
                  </a:rPr>
                  <a:t> </a:t>
                </a:r>
                <a14:m>
                  <m:oMath xmlns:m="http://schemas.openxmlformats.org/officeDocument/2006/math">
                    <m:r>
                      <a:rPr kumimoji="1" lang="en-US" altLang="zh-CN" i="1">
                        <a:solidFill>
                          <a:schemeClr val="tx1"/>
                        </a:solidFill>
                        <a:latin typeface="Cambria Math" panose="02040503050406030204" pitchFamily="18" charset="0"/>
                      </a:rPr>
                      <m:t>(</m:t>
                    </m:r>
                    <m:r>
                      <m:rPr>
                        <m:nor/>
                      </m:rPr>
                      <a:rPr kumimoji="1" lang="en-US" altLang="zh-CN" dirty="0">
                        <a:solidFill>
                          <a:schemeClr val="tx1"/>
                        </a:solidFill>
                      </a:rPr>
                      <m:t>0,0,2,0)</m:t>
                    </m:r>
                  </m:oMath>
                </a14:m>
                <a:r>
                  <a:rPr kumimoji="1" lang="zh-CN" altLang="en-US" dirty="0">
                    <a:solidFill>
                      <a:schemeClr val="tx1"/>
                    </a:solidFill>
                  </a:rPr>
                  <a:t> </a:t>
                </a:r>
                <a:r>
                  <a:rPr kumimoji="1" lang="en-US" altLang="zh-CN" dirty="0">
                    <a:solidFill>
                      <a:schemeClr val="tx1"/>
                    </a:solidFill>
                  </a:rPr>
                  <a:t>wi</a:t>
                </a:r>
                <a:r>
                  <a:rPr kumimoji="1" lang="en-US" altLang="zh-CN" dirty="0"/>
                  <a:t>th</a:t>
                </a:r>
                <a:r>
                  <a:rPr kumimoji="1" lang="zh-CN" altLang="en-US" dirty="0"/>
                  <a:t> </a:t>
                </a:r>
                <a:r>
                  <a:rPr kumimoji="1" lang="en-US" altLang="zh-CN" dirty="0" err="1"/>
                  <a:t>Pr</a:t>
                </a:r>
                <a14:m>
                  <m:oMath xmlns:m="http://schemas.openxmlformats.org/officeDocument/2006/math">
                    <m:r>
                      <a:rPr kumimoji="1" lang="en-US" altLang="zh-CN" b="1" i="1" smtClean="0">
                        <a:solidFill>
                          <a:schemeClr val="tx1"/>
                        </a:solidFill>
                        <a:latin typeface="Cambria Math" panose="02040503050406030204" pitchFamily="18" charset="0"/>
                        <a:ea typeface="Cambria Math" panose="02040503050406030204" pitchFamily="18" charset="0"/>
                      </a:rPr>
                      <m:t>≥</m:t>
                    </m:r>
                  </m:oMath>
                </a14:m>
                <a:r>
                  <a:rPr kumimoji="1" lang="en-US" altLang="zh-CN"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0.08</m:t>
                    </m:r>
                  </m:oMath>
                </a14:m>
                <a:endParaRPr kumimoji="1" lang="en-US" altLang="zh-CN" dirty="0"/>
              </a:p>
              <a:p>
                <a:endParaRPr kumimoji="1" lang="en-US" altLang="zh-CN" dirty="0">
                  <a:solidFill>
                    <a:schemeClr val="tx1"/>
                  </a:solidFill>
                </a:endParaRPr>
              </a:p>
              <a:p>
                <a:r>
                  <a:rPr kumimoji="1" lang="zh-CN" altLang="en-US" dirty="0"/>
                  <a:t>随机选择</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𝑚</m:t>
                    </m:r>
                  </m:oMath>
                </a14:m>
                <a:r>
                  <a:rPr kumimoji="1" lang="zh-CN" altLang="en-US" dirty="0"/>
                  <a:t>对明文</a:t>
                </a:r>
                <a14:m>
                  <m:oMath xmlns:m="http://schemas.openxmlformats.org/officeDocument/2006/math">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𝑃</m:t>
                            </m:r>
                          </m:e>
                          <m:sup>
                            <m:r>
                              <a:rPr kumimoji="1" lang="en-US" altLang="zh-CN" b="0" i="1" smtClean="0">
                                <a:latin typeface="Cambria Math" panose="02040503050406030204" pitchFamily="18" charset="0"/>
                              </a:rPr>
                              <m:t>′</m:t>
                            </m:r>
                          </m:sup>
                        </m:sSup>
                      </m:e>
                    </m:d>
                    <m:r>
                      <a:rPr kumimoji="1" lang="zh-CN" altLang="en-US" i="1">
                        <a:latin typeface="Cambria Math" panose="02040503050406030204" pitchFamily="18" charset="0"/>
                      </a:rPr>
                      <m:t>满足</m:t>
                    </m:r>
                    <m:r>
                      <a:rPr kumimoji="1" lang="en-US" altLang="zh-CN" i="1">
                        <a:latin typeface="Cambria Math" panose="02040503050406030204" pitchFamily="18" charset="0"/>
                      </a:rPr>
                      <m:t>𝑃</m:t>
                    </m:r>
                    <m:r>
                      <a:rPr kumimoji="1" lang="en-US" altLang="zh-CN"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𝑃</m:t>
                        </m:r>
                      </m:e>
                      <m:sup>
                        <m:r>
                          <a:rPr kumimoji="1" lang="en-US" altLang="zh-CN" i="1">
                            <a:latin typeface="Cambria Math" panose="02040503050406030204" pitchFamily="18" charset="0"/>
                          </a:rPr>
                          <m:t>′</m:t>
                        </m:r>
                      </m:sup>
                    </m:sSup>
                    <m:r>
                      <a:rPr kumimoji="1" lang="en-US" altLang="zh-CN" b="0" i="1" smtClean="0">
                        <a:latin typeface="Cambria Math" panose="02040503050406030204" pitchFamily="18" charset="0"/>
                      </a:rPr>
                      <m:t>=</m:t>
                    </m:r>
                    <m:r>
                      <m:rPr>
                        <m:nor/>
                      </m:rPr>
                      <a:rPr kumimoji="1" lang="en-US" altLang="zh-CN" dirty="0"/>
                      <m:t>(0,0,2,0)</m:t>
                    </m:r>
                  </m:oMath>
                </a14:m>
                <a:endParaRPr kumimoji="1" lang="en-US" altLang="zh-CN" dirty="0"/>
              </a:p>
              <a:p>
                <a:pPr lvl="1"/>
                <a:r>
                  <a:rPr kumimoji="1" lang="zh-CN" altLang="en-US" dirty="0"/>
                  <a:t>随机选</a:t>
                </a:r>
                <a14:m>
                  <m:oMath xmlns:m="http://schemas.openxmlformats.org/officeDocument/2006/math">
                    <m:r>
                      <a:rPr kumimoji="1" lang="en-US" altLang="zh-CN" i="1">
                        <a:latin typeface="Cambria Math" panose="02040503050406030204" pitchFamily="18" charset="0"/>
                      </a:rPr>
                      <m:t>𝑃</m:t>
                    </m:r>
                  </m:oMath>
                </a14:m>
                <a:r>
                  <a:rPr kumimoji="1" lang="zh-CN" altLang="en-US" dirty="0"/>
                  <a:t>，计算</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𝑃</m:t>
                        </m:r>
                      </m:e>
                      <m:sup>
                        <m:r>
                          <a:rPr kumimoji="1" lang="en-US" altLang="zh-CN" i="1">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i="1">
                        <a:latin typeface="Cambria Math" panose="02040503050406030204" pitchFamily="18" charset="0"/>
                      </a:rPr>
                      <m:t>𝑃</m:t>
                    </m:r>
                    <m:r>
                      <a:rPr kumimoji="1" lang="en-US" altLang="zh-CN" i="1">
                        <a:latin typeface="Cambria Math" panose="02040503050406030204" pitchFamily="18" charset="0"/>
                        <a:ea typeface="Cambria Math" panose="02040503050406030204" pitchFamily="18" charset="0"/>
                      </a:rPr>
                      <m:t>⨁</m:t>
                    </m:r>
                    <m:r>
                      <m:rPr>
                        <m:nor/>
                      </m:rPr>
                      <a:rPr kumimoji="1" lang="en-US" altLang="zh-CN" dirty="0"/>
                      <m:t>(0,0,2,0)</m:t>
                    </m:r>
                  </m:oMath>
                </a14:m>
                <a:endParaRPr kumimoji="1" lang="en-US" altLang="zh-CN" dirty="0"/>
              </a:p>
              <a:p>
                <a:pPr lvl="1"/>
                <a:r>
                  <a:rPr kumimoji="1" lang="zh-CN" altLang="en-US" dirty="0"/>
                  <a:t>明文对均满足</a:t>
                </a:r>
                <a:r>
                  <a:rPr kumimoji="1" lang="zh-CN" altLang="en-US" dirty="0">
                    <a:solidFill>
                      <a:srgbClr val="C00000"/>
                    </a:solidFill>
                  </a:rPr>
                  <a:t>头部</a:t>
                </a:r>
                <a:r>
                  <a:rPr kumimoji="1" lang="zh-CN" altLang="en-US" dirty="0"/>
                  <a:t>差分</a:t>
                </a:r>
                <a:endParaRPr kumimoji="1" lang="en-US" altLang="zh-CN" dirty="0">
                  <a:solidFill>
                    <a:srgbClr val="C00000"/>
                  </a:solidFill>
                </a:endParaRPr>
              </a:p>
              <a:p>
                <a:r>
                  <a:rPr kumimoji="1" lang="zh-CN" altLang="en-US" dirty="0"/>
                  <a:t>每一对均满足</a:t>
                </a:r>
                <a:r>
                  <a:rPr kumimoji="1" lang="zh-CN" altLang="en-US" dirty="0">
                    <a:solidFill>
                      <a:srgbClr val="C00000"/>
                    </a:solidFill>
                  </a:rPr>
                  <a:t>尾部</a:t>
                </a:r>
                <a:r>
                  <a:rPr kumimoji="1" lang="zh-CN" altLang="en-US" dirty="0"/>
                  <a:t>差分</a:t>
                </a:r>
                <a:r>
                  <a:rPr kumimoji="1" lang="zh-CN" altLang="en-US" dirty="0">
                    <a:solidFill>
                      <a:srgbClr val="C00000"/>
                    </a:solidFill>
                  </a:rPr>
                  <a:t> </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zh-CN" altLang="en-US" dirty="0"/>
                  <a:t>么？</a:t>
                </a:r>
                <a:endParaRPr kumimoji="1" lang="en-US" altLang="zh-CN" dirty="0"/>
              </a:p>
              <a:p>
                <a:r>
                  <a:rPr kumimoji="1" lang="en-US" altLang="zh-CN" dirty="0"/>
                  <a:t>4</a:t>
                </a:r>
                <a:r>
                  <a:rPr kumimoji="1" lang="zh-CN" altLang="en-US" dirty="0"/>
                  <a:t>轮加密后的中间状态的差分未知</a:t>
                </a:r>
                <a:endParaRPr kumimoji="1" lang="en-US" altLang="zh-CN" dirty="0"/>
              </a:p>
              <a:p>
                <a:r>
                  <a:rPr kumimoji="1" lang="zh-CN" altLang="en-US" dirty="0"/>
                  <a:t>以概率（</a:t>
                </a:r>
                <a:r>
                  <a:rPr kumimoji="1" lang="en-US" altLang="zh-CN" b="1" dirty="0">
                    <a:ea typeface="Cambria Math" panose="02040503050406030204" pitchFamily="18" charset="0"/>
                  </a:rPr>
                  <a:t> </a:t>
                </a:r>
                <a14:m>
                  <m:oMath xmlns:m="http://schemas.openxmlformats.org/officeDocument/2006/math">
                    <m:r>
                      <a:rPr kumimoji="1" lang="en-US" altLang="zh-CN" b="1"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0.08</m:t>
                    </m:r>
                  </m:oMath>
                </a14:m>
                <a:r>
                  <a:rPr kumimoji="1" lang="zh-CN" altLang="en-US" dirty="0"/>
                  <a:t>）满足尾部差分 </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zh-CN" altLang="en-US" dirty="0"/>
                  <a:t> </a:t>
                </a:r>
                <a:endParaRPr kumimoji="1" lang="en-US" altLang="zh-CN" dirty="0"/>
              </a:p>
              <a:p>
                <a:r>
                  <a:rPr kumimoji="1" lang="zh-CN" altLang="en-US" dirty="0"/>
                  <a:t>哪些对对恢复正确密钥有用？能从密文对识别么？</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02FF1FE2-AB63-0540-A9B1-CD6D3ECEB31C}"/>
                  </a:ext>
                </a:extLst>
              </p:cNvPr>
              <p:cNvSpPr>
                <a:spLocks noGrp="1" noRot="1" noChangeAspect="1" noMove="1" noResize="1" noEditPoints="1" noAdjustHandles="1" noChangeArrowheads="1" noChangeShapeType="1" noTextEdit="1"/>
              </p:cNvSpPr>
              <p:nvPr>
                <p:ph idx="1"/>
              </p:nvPr>
            </p:nvSpPr>
            <p:spPr>
              <a:xfrm>
                <a:off x="649992" y="1196752"/>
                <a:ext cx="10363200" cy="4975448"/>
              </a:xfrm>
              <a:blipFill>
                <a:blip r:embed="rId3"/>
                <a:stretch>
                  <a:fillRect l="-8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79EE79E-D8D8-B843-9832-A2013588DC67}"/>
              </a:ext>
            </a:extLst>
          </p:cNvPr>
          <p:cNvSpPr>
            <a:spLocks noGrp="1"/>
          </p:cNvSpPr>
          <p:nvPr>
            <p:ph type="sldNum" sz="quarter" idx="12"/>
          </p:nvPr>
        </p:nvSpPr>
        <p:spPr>
          <a:xfrm>
            <a:off x="11311128" y="6406898"/>
            <a:ext cx="640080" cy="365125"/>
          </a:xfrm>
        </p:spPr>
        <p:txBody>
          <a:bodyPr/>
          <a:lstStyle/>
          <a:p>
            <a:pPr>
              <a:defRPr/>
            </a:pPr>
            <a:fld id="{D2CD09C5-75E1-4379-83E0-879119D51412}" type="slidenum">
              <a:rPr lang="zh-CN" altLang="en-US" smtClean="0">
                <a:solidFill>
                  <a:srgbClr val="464653"/>
                </a:solidFill>
              </a:rPr>
              <a:pPr>
                <a:defRPr/>
              </a:pPr>
              <a:t>8</a:t>
            </a:fld>
            <a:endParaRPr lang="zh-CN" altLang="en-US" dirty="0">
              <a:solidFill>
                <a:srgbClr val="464653"/>
              </a:solidFill>
            </a:endParaRPr>
          </a:p>
        </p:txBody>
      </p:sp>
      <p:pic>
        <p:nvPicPr>
          <p:cNvPr id="10" name="图片 9">
            <a:extLst>
              <a:ext uri="{FF2B5EF4-FFF2-40B4-BE49-F238E27FC236}">
                <a16:creationId xmlns:a16="http://schemas.microsoft.com/office/drawing/2014/main" id="{2BDD8ACB-B405-6747-B840-B1287FBB6634}"/>
              </a:ext>
            </a:extLst>
          </p:cNvPr>
          <p:cNvPicPr>
            <a:picLocks noChangeAspect="1"/>
          </p:cNvPicPr>
          <p:nvPr/>
        </p:nvPicPr>
        <p:blipFill rotWithShape="1">
          <a:blip r:embed="rId4"/>
          <a:srcRect l="1863" t="626" r="3067" b="516"/>
          <a:stretch/>
        </p:blipFill>
        <p:spPr>
          <a:xfrm>
            <a:off x="9052951" y="134112"/>
            <a:ext cx="2441643" cy="6753898"/>
          </a:xfrm>
          <a:prstGeom prst="rect">
            <a:avLst/>
          </a:prstGeom>
        </p:spPr>
      </p:pic>
      <p:sp>
        <p:nvSpPr>
          <p:cNvPr id="11" name="矩形 10">
            <a:extLst>
              <a:ext uri="{FF2B5EF4-FFF2-40B4-BE49-F238E27FC236}">
                <a16:creationId xmlns:a16="http://schemas.microsoft.com/office/drawing/2014/main" id="{B81A68C3-EF59-7348-B781-0992D86A829F}"/>
              </a:ext>
            </a:extLst>
          </p:cNvPr>
          <p:cNvSpPr/>
          <p:nvPr/>
        </p:nvSpPr>
        <p:spPr>
          <a:xfrm>
            <a:off x="9052951" y="463296"/>
            <a:ext cx="2555469" cy="5266944"/>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94334C16-DAC1-2442-BD0E-3B5D09DC94B0}"/>
              </a:ext>
            </a:extLst>
          </p:cNvPr>
          <p:cNvSpPr/>
          <p:nvPr/>
        </p:nvSpPr>
        <p:spPr>
          <a:xfrm>
            <a:off x="9052951" y="188105"/>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A1701C24-BD8A-C644-9ADC-8ECE4FA0861D}"/>
              </a:ext>
            </a:extLst>
          </p:cNvPr>
          <p:cNvSpPr/>
          <p:nvPr/>
        </p:nvSpPr>
        <p:spPr>
          <a:xfrm>
            <a:off x="9052951" y="5354885"/>
            <a:ext cx="2236510"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0</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0</a:t>
            </a:r>
            <a:r>
              <a:rPr lang="zh-CN" alt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2</a:t>
            </a:r>
            <a:r>
              <a:rPr lang="zh-CN" altLang="en-US" sz="2400" b="0" cap="none" spc="0" dirty="0">
                <a:ln w="0"/>
                <a:solidFill>
                  <a:schemeClr val="tx1"/>
                </a:solidFill>
                <a:effectLst>
                  <a:outerShdw blurRad="38100" dist="19050" dir="2700000" algn="tl" rotWithShape="0">
                    <a:schemeClr val="dk1">
                      <a:alpha val="40000"/>
                    </a:schemeClr>
                  </a:outerShdw>
                </a:effectLst>
              </a:rPr>
              <a:t>      </a:t>
            </a:r>
            <a:r>
              <a:rPr lang="en-US" altLang="zh-CN" sz="2400" b="0" cap="none" spc="0" dirty="0">
                <a:ln w="0"/>
                <a:solidFill>
                  <a:schemeClr val="tx1"/>
                </a:solidFill>
                <a:effectLst>
                  <a:outerShdw blurRad="38100" dist="19050" dir="2700000" algn="tl" rotWithShape="0">
                    <a:schemeClr val="dk1">
                      <a:alpha val="40000"/>
                    </a:schemeClr>
                  </a:outerShdw>
                </a:effectLst>
              </a:rPr>
              <a:t>0</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396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FF971-2B22-EA44-BEE9-D077989373AA}"/>
              </a:ext>
            </a:extLst>
          </p:cNvPr>
          <p:cNvSpPr>
            <a:spLocks noGrp="1"/>
          </p:cNvSpPr>
          <p:nvPr>
            <p:ph type="title"/>
          </p:nvPr>
        </p:nvSpPr>
        <p:spPr/>
        <p:txBody>
          <a:bodyPr/>
          <a:lstStyle/>
          <a:p>
            <a:r>
              <a:rPr kumimoji="1" lang="zh-CN" altLang="en-US" dirty="0"/>
              <a:t>正确对和错误对</a:t>
            </a:r>
            <a:r>
              <a:rPr kumimoji="1" lang="en-US" altLang="zh-CN" dirty="0"/>
              <a:t>——</a:t>
            </a:r>
            <a:r>
              <a:rPr kumimoji="1" lang="zh-CN" altLang="en-US" dirty="0"/>
              <a:t>针对明文对来说</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5ED815-4644-9047-AB2F-2117B862C050}"/>
                  </a:ext>
                </a:extLst>
              </p:cNvPr>
              <p:cNvSpPr>
                <a:spLocks noGrp="1"/>
              </p:cNvSpPr>
              <p:nvPr>
                <p:ph idx="1"/>
              </p:nvPr>
            </p:nvSpPr>
            <p:spPr>
              <a:xfrm>
                <a:off x="800100" y="1153779"/>
                <a:ext cx="11151108" cy="4975448"/>
              </a:xfrm>
            </p:spPr>
            <p:txBody>
              <a:bodyPr>
                <a:normAutofit/>
              </a:bodyPr>
              <a:lstStyle/>
              <a:p>
                <a:r>
                  <a:rPr kumimoji="1" lang="zh-CN" altLang="en-US" dirty="0"/>
                  <a:t>若随机选择</a:t>
                </a:r>
                <a:r>
                  <a:rPr kumimoji="1" lang="en-US" altLang="zh-CN" dirty="0"/>
                  <a:t>50</a:t>
                </a:r>
                <a:r>
                  <a:rPr kumimoji="1" lang="zh-CN" altLang="en-US" dirty="0"/>
                  <a:t>对？满足</a:t>
                </a:r>
                <a:r>
                  <a:rPr kumimoji="1" lang="en-US" altLang="zh-CN" dirty="0"/>
                  <a:t>vs</a:t>
                </a:r>
                <a:r>
                  <a:rPr kumimoji="1" lang="zh-CN" altLang="en-US" dirty="0"/>
                  <a:t>不满足</a:t>
                </a:r>
                <a:endParaRPr kumimoji="1" lang="en-US" altLang="zh-CN" dirty="0"/>
              </a:p>
              <a:p>
                <a:r>
                  <a:rPr kumimoji="1" lang="zh-CN" altLang="en-US" dirty="0"/>
                  <a:t>    ：正确对，</a:t>
                </a:r>
                <a:r>
                  <a:rPr kumimoji="1" lang="zh-CN" altLang="en-US" dirty="0">
                    <a:solidFill>
                      <a:srgbClr val="C00000"/>
                    </a:solidFill>
                  </a:rPr>
                  <a:t>一定满足</a:t>
                </a:r>
                <a:r>
                  <a:rPr kumimoji="1" lang="zh-CN" altLang="en-US" dirty="0"/>
                  <a:t>区分器的头尾差分</a:t>
                </a:r>
                <a:endParaRPr kumimoji="1" lang="en-US" altLang="zh-CN" dirty="0"/>
              </a:p>
              <a:p>
                <a:r>
                  <a:rPr kumimoji="1" lang="zh-CN" altLang="en-US" dirty="0"/>
                  <a:t>      ：错误对，</a:t>
                </a:r>
                <a:r>
                  <a:rPr kumimoji="1" lang="zh-CN" altLang="en-US" dirty="0">
                    <a:solidFill>
                      <a:srgbClr val="C00000"/>
                    </a:solidFill>
                  </a:rPr>
                  <a:t>一定不满足</a:t>
                </a:r>
                <a:r>
                  <a:rPr kumimoji="1" lang="zh-CN" altLang="en-US" dirty="0"/>
                  <a:t>区分器的头部或尾部差分</a:t>
                </a:r>
                <a:endParaRPr kumimoji="1" lang="en-US" altLang="zh-CN" dirty="0"/>
              </a:p>
              <a:p>
                <a:r>
                  <a:rPr kumimoji="1" lang="zh-CN" altLang="en-US" dirty="0"/>
                  <a:t>区分器：</a:t>
                </a:r>
                <a:r>
                  <a:rPr kumimoji="1" lang="en-US" altLang="zh-CN" dirty="0">
                    <a:solidFill>
                      <a:srgbClr val="C00000"/>
                    </a:solidFill>
                  </a:rPr>
                  <a:t>(0,0,2,0)</a:t>
                </a:r>
                <a:r>
                  <a:rPr kumimoji="1" lang="el-GR" altLang="zh-CN" dirty="0">
                    <a:solidFill>
                      <a:srgbClr val="C00000"/>
                    </a:solidFill>
                  </a:rPr>
                  <a:t> </a:t>
                </a:r>
                <a14:m>
                  <m:oMath xmlns:m="http://schemas.openxmlformats.org/officeDocument/2006/math">
                    <m:groupChr>
                      <m:groupChrPr>
                        <m:chr m:val="→"/>
                        <m:vertJc m:val="bot"/>
                        <m:ctrlPr>
                          <a:rPr kumimoji="1" lang="el-GR" altLang="zh-CN" i="1">
                            <a:latin typeface="Cambria Math" panose="02040503050406030204" pitchFamily="18" charset="0"/>
                          </a:rPr>
                        </m:ctrlPr>
                      </m:groupChrPr>
                      <m:e>
                        <m:r>
                          <m:rPr>
                            <m:brk m:alnAt="2"/>
                          </m:rPr>
                          <a:rPr kumimoji="1" lang="en-US" altLang="zh-CN" i="1">
                            <a:latin typeface="Cambria Math" panose="02040503050406030204" pitchFamily="18" charset="0"/>
                          </a:rPr>
                          <m:t>4</m:t>
                        </m:r>
                        <m:r>
                          <a:rPr kumimoji="1" lang="zh-CN" altLang="en-US" i="1">
                            <a:latin typeface="Cambria Math" panose="02040503050406030204" pitchFamily="18" charset="0"/>
                          </a:rPr>
                          <m:t> </m:t>
                        </m:r>
                        <m:r>
                          <m:rPr>
                            <m:sty m:val="p"/>
                          </m:rPr>
                          <a:rPr kumimoji="1" lang="en-US" altLang="zh-CN" i="1">
                            <a:latin typeface="Cambria Math" panose="02040503050406030204" pitchFamily="18" charset="0"/>
                          </a:rPr>
                          <m:t>R</m:t>
                        </m:r>
                      </m:e>
                    </m:groupChr>
                  </m:oMath>
                </a14:m>
                <a:r>
                  <a:rPr kumimoji="1" lang="zh-CN" altLang="en-US" dirty="0"/>
                  <a:t> </a:t>
                </a:r>
                <a14:m>
                  <m:oMath xmlns:m="http://schemas.openxmlformats.org/officeDocument/2006/math">
                    <m:r>
                      <a:rPr kumimoji="1" lang="en-US" altLang="zh-CN" i="1">
                        <a:latin typeface="Cambria Math" panose="02040503050406030204" pitchFamily="18" charset="0"/>
                      </a:rPr>
                      <m:t>(</m:t>
                    </m:r>
                    <m:r>
                      <m:rPr>
                        <m:nor/>
                      </m:rPr>
                      <a:rPr kumimoji="1" lang="en-US" altLang="zh-CN" dirty="0"/>
                      <m:t>0,0,2,0)</m:t>
                    </m:r>
                  </m:oMath>
                </a14:m>
                <a:r>
                  <a:rPr kumimoji="1" lang="zh-CN" altLang="en-US" dirty="0"/>
                  <a:t> </a:t>
                </a:r>
                <a:r>
                  <a:rPr kumimoji="1" lang="en-US" altLang="zh-CN" dirty="0"/>
                  <a:t>with</a:t>
                </a:r>
                <a:r>
                  <a:rPr kumimoji="1" lang="zh-CN" altLang="en-US" dirty="0"/>
                  <a:t> </a:t>
                </a:r>
                <a:r>
                  <a:rPr kumimoji="1" lang="en-US" altLang="zh-CN" dirty="0" err="1"/>
                  <a:t>Pr</a:t>
                </a:r>
                <a14:m>
                  <m:oMath xmlns:m="http://schemas.openxmlformats.org/officeDocument/2006/math">
                    <m:r>
                      <a:rPr kumimoji="1" lang="en-US" altLang="zh-CN" b="1" i="1">
                        <a:latin typeface="Cambria Math" panose="02040503050406030204" pitchFamily="18" charset="0"/>
                        <a:ea typeface="Cambria Math" panose="02040503050406030204" pitchFamily="18" charset="0"/>
                      </a:rPr>
                      <m:t>≥</m:t>
                    </m:r>
                  </m:oMath>
                </a14:m>
                <a:r>
                  <a:rPr kumimoji="1" lang="en-US" altLang="zh-CN"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0.08</m:t>
                    </m:r>
                  </m:oMath>
                </a14:m>
                <a:endParaRPr kumimoji="1" lang="en-US" altLang="zh-CN" dirty="0"/>
              </a:p>
              <a:p>
                <a:pPr lvl="1"/>
                <a:r>
                  <a:rPr kumimoji="1" lang="zh-CN" altLang="en-US" dirty="0"/>
                  <a:t>正确对</a:t>
                </a:r>
                <a:r>
                  <a:rPr kumimoji="1" lang="en-US" altLang="zh-CN" dirty="0"/>
                  <a:t>4</a:t>
                </a:r>
                <a:r>
                  <a:rPr kumimoji="1" lang="zh-CN" altLang="en-US" dirty="0"/>
                  <a:t>对，错误对</a:t>
                </a:r>
                <a:r>
                  <a:rPr kumimoji="1" lang="en-US" altLang="zh-CN" dirty="0"/>
                  <a:t>46</a:t>
                </a:r>
                <a:r>
                  <a:rPr kumimoji="1" lang="zh-CN" altLang="en-US" dirty="0"/>
                  <a:t>对</a:t>
                </a:r>
                <a:endParaRPr kumimoji="1" lang="en-US" altLang="zh-CN" dirty="0"/>
              </a:p>
              <a:p>
                <a:r>
                  <a:rPr kumimoji="1" lang="zh-CN" altLang="en-US" dirty="0"/>
                  <a:t>随机选择</a:t>
                </a:r>
                <a14:m>
                  <m:oMath xmlns:m="http://schemas.openxmlformats.org/officeDocument/2006/math">
                    <m:r>
                      <a:rPr kumimoji="1" lang="en-US" altLang="zh-CN" i="1">
                        <a:latin typeface="Cambria Math" panose="02040503050406030204" pitchFamily="18" charset="0"/>
                        <a:ea typeface="Cambria Math" panose="02040503050406030204" pitchFamily="18" charset="0"/>
                      </a:rPr>
                      <m:t>𝑚</m:t>
                    </m:r>
                  </m:oMath>
                </a14:m>
                <a:r>
                  <a:rPr kumimoji="1" lang="zh-CN" altLang="en-US" dirty="0"/>
                  <a:t>对满足</a:t>
                </a:r>
                <a:r>
                  <a:rPr kumimoji="1" lang="en-US" altLang="zh-CN" i="1" dirty="0"/>
                  <a:t>X</a:t>
                </a:r>
                <a:r>
                  <a:rPr kumimoji="1" lang="zh-CN" altLang="en-US" dirty="0"/>
                  <a:t>⊕</a:t>
                </a:r>
                <a:r>
                  <a:rPr kumimoji="1" lang="en-US" altLang="zh-CN" i="1" dirty="0"/>
                  <a:t>X</a:t>
                </a:r>
                <a:r>
                  <a:rPr kumimoji="1" lang="zh-CN" altLang="en-US" baseline="30000" dirty="0"/>
                  <a:t> *</a:t>
                </a:r>
                <a:r>
                  <a:rPr kumimoji="1" lang="en-US" altLang="zh-CN" dirty="0"/>
                  <a:t>=</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m:rPr>
                            <m:sty m:val="p"/>
                          </m:rPr>
                          <a:rPr kumimoji="1" lang="en-US" altLang="zh-CN" i="1">
                            <a:latin typeface="Cambria Math" panose="02040503050406030204" pitchFamily="18" charset="0"/>
                            <a:ea typeface="Cambria Math" panose="02040503050406030204" pitchFamily="18" charset="0"/>
                          </a:rPr>
                          <m:t>in</m:t>
                        </m:r>
                      </m:sub>
                    </m:sSub>
                  </m:oMath>
                </a14:m>
                <a:r>
                  <a:rPr kumimoji="1" lang="zh-CN" altLang="en-US" dirty="0"/>
                  <a:t>的明文对</a:t>
                </a:r>
                <a:r>
                  <a:rPr kumimoji="1" lang="en-US" altLang="zh-CN" dirty="0"/>
                  <a:t>(</a:t>
                </a:r>
                <a:r>
                  <a:rPr kumimoji="1" lang="en-US" altLang="zh-CN" i="1" dirty="0"/>
                  <a:t>X</a:t>
                </a:r>
                <a:r>
                  <a:rPr kumimoji="1" lang="en-US" altLang="zh-CN" dirty="0"/>
                  <a:t>,</a:t>
                </a:r>
                <a:r>
                  <a:rPr kumimoji="1" lang="zh-CN" altLang="en-US" dirty="0"/>
                  <a:t> </a:t>
                </a:r>
                <a:r>
                  <a:rPr kumimoji="1" lang="en-US" altLang="zh-CN" i="1" dirty="0"/>
                  <a:t>X</a:t>
                </a:r>
                <a:r>
                  <a:rPr kumimoji="1" lang="zh-CN" altLang="en-US" baseline="30000" dirty="0"/>
                  <a:t> *</a:t>
                </a:r>
                <a:r>
                  <a:rPr kumimoji="1" lang="en-US" altLang="zh-CN" dirty="0"/>
                  <a:t>)</a:t>
                </a:r>
                <a:r>
                  <a:rPr kumimoji="1" lang="zh-CN" altLang="en-US" dirty="0"/>
                  <a:t>，</a:t>
                </a:r>
                <a:endParaRPr kumimoji="1" lang="en-US" altLang="zh-CN" dirty="0"/>
              </a:p>
              <a:p>
                <a:pPr marL="0" indent="0">
                  <a:buNone/>
                </a:pPr>
                <a:r>
                  <a:rPr kumimoji="1" lang="zh-CN" altLang="en-US" dirty="0"/>
                  <a:t>其中，正确对的个数为</a:t>
                </a:r>
                <a:endParaRPr kumimoji="1" lang="en-US" altLang="zh-CN" dirty="0"/>
              </a:p>
              <a:p>
                <a:pPr marL="0" indent="0">
                  <a:buNone/>
                </a:pPr>
                <a:r>
                  <a:rPr kumimoji="1" lang="zh-CN" altLang="en-US" dirty="0">
                    <a:ea typeface="Cambria Math" panose="02040503050406030204" pitchFamily="18" charset="0"/>
                  </a:rPr>
                  <a:t>                    </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𝑚</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𝐷𝑃</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m:t>
                            </m:r>
                          </m:e>
                          <m:sub>
                            <m:r>
                              <m:rPr>
                                <m:sty m:val="p"/>
                              </m:rPr>
                              <a:rPr kumimoji="1" lang="en-US" altLang="zh-CN" i="1">
                                <a:latin typeface="Cambria Math" panose="02040503050406030204" pitchFamily="18" charset="0"/>
                                <a:ea typeface="Cambria Math" panose="02040503050406030204" pitchFamily="18" charset="0"/>
                              </a:rPr>
                              <m:t>in</m:t>
                            </m:r>
                          </m:sub>
                        </m:sSub>
                        <m:r>
                          <a:rPr kumimoji="1" lang="en-US" altLang="zh-CN" i="1">
                            <a:latin typeface="Cambria Math" panose="02040503050406030204" pitchFamily="18" charset="0"/>
                            <a:ea typeface="Cambria Math" panose="02040503050406030204" pitchFamily="18" charset="0"/>
                          </a:rPr>
                          <m:t> </m:t>
                        </m:r>
                        <m:groupChr>
                          <m:groupChrPr>
                            <m:chr m:val="→"/>
                            <m:vertJc m:val="bot"/>
                            <m:ctrlPr>
                              <a:rPr kumimoji="1" lang="en-US" altLang="zh-CN" i="1">
                                <a:latin typeface="Cambria Math" panose="02040503050406030204" pitchFamily="18" charset="0"/>
                                <a:ea typeface="Cambria Math" panose="02040503050406030204" pitchFamily="18" charset="0"/>
                              </a:rPr>
                            </m:ctrlPr>
                          </m:groupChrPr>
                          <m:e>
                            <m:r>
                              <m:rPr>
                                <m:brk m:alnAt="2"/>
                              </m:rPr>
                              <a:rPr kumimoji="1" lang="en-US" altLang="zh-CN" i="1">
                                <a:latin typeface="Cambria Math" panose="02040503050406030204" pitchFamily="18" charset="0"/>
                                <a:ea typeface="Cambria Math" panose="02040503050406030204" pitchFamily="18" charset="0"/>
                              </a:rPr>
                              <m:t>𝑟</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𝑟𝑜𝑢𝑛𝑑</m:t>
                            </m:r>
                            <m:r>
                              <m:rPr>
                                <m:brk m:alnAt="2"/>
                              </m:rPr>
                              <a:rPr kumimoji="1" lang="zh-CN" altLang="en-US"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𝑒𝑛𝑐𝑟𝑦𝑝𝑡𝑖𝑜𝑛</m:t>
                            </m:r>
                          </m:e>
                        </m:groupCh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m:t>
                            </m:r>
                          </m:e>
                          <m:sub>
                            <m:r>
                              <m:rPr>
                                <m:sty m:val="p"/>
                              </m:rPr>
                              <a:rPr kumimoji="1" lang="en-US" altLang="zh-CN" i="1" smtClean="0">
                                <a:latin typeface="Cambria Math" panose="02040503050406030204" pitchFamily="18" charset="0"/>
                                <a:ea typeface="Cambria Math" panose="02040503050406030204" pitchFamily="18" charset="0"/>
                              </a:rPr>
                              <m:t>out</m:t>
                            </m:r>
                          </m:sub>
                        </m:sSub>
                      </m:e>
                    </m:d>
                  </m:oMath>
                </a14:m>
                <a:endParaRPr kumimoji="1" lang="en-US" altLang="zh-CN" dirty="0"/>
              </a:p>
              <a:p>
                <a:pPr marL="0" indent="0">
                  <a:buNone/>
                </a:pPr>
                <a:endParaRPr kumimoji="1" lang="en-US" altLang="zh-CN" dirty="0"/>
              </a:p>
              <a:p>
                <a:pPr marL="0" indent="0">
                  <a:buNone/>
                </a:pPr>
                <a:endParaRPr kumimoji="1" lang="en-US" altLang="zh-CN" dirty="0"/>
              </a:p>
            </p:txBody>
          </p:sp>
        </mc:Choice>
        <mc:Fallback xmlns="">
          <p:sp>
            <p:nvSpPr>
              <p:cNvPr id="3" name="内容占位符 2">
                <a:extLst>
                  <a:ext uri="{FF2B5EF4-FFF2-40B4-BE49-F238E27FC236}">
                    <a16:creationId xmlns:a16="http://schemas.microsoft.com/office/drawing/2014/main" id="{C75ED815-4644-9047-AB2F-2117B862C050}"/>
                  </a:ext>
                </a:extLst>
              </p:cNvPr>
              <p:cNvSpPr>
                <a:spLocks noGrp="1" noRot="1" noChangeAspect="1" noMove="1" noResize="1" noEditPoints="1" noAdjustHandles="1" noChangeArrowheads="1" noChangeShapeType="1" noTextEdit="1"/>
              </p:cNvSpPr>
              <p:nvPr>
                <p:ph idx="1"/>
              </p:nvPr>
            </p:nvSpPr>
            <p:spPr>
              <a:xfrm>
                <a:off x="800100" y="1153779"/>
                <a:ext cx="11151108" cy="4975448"/>
              </a:xfrm>
              <a:blipFill>
                <a:blip r:embed="rId3"/>
                <a:stretch>
                  <a:fillRect l="-1093" t="-159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498120B-5D31-9A4E-8C26-620B2EAF472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9</a:t>
            </a:fld>
            <a:endParaRPr lang="zh-CN" altLang="en-US" dirty="0">
              <a:solidFill>
                <a:srgbClr val="464653"/>
              </a:solidFill>
            </a:endParaRPr>
          </a:p>
        </p:txBody>
      </p:sp>
      <p:sp>
        <p:nvSpPr>
          <p:cNvPr id="50" name="笑脸 49">
            <a:extLst>
              <a:ext uri="{FF2B5EF4-FFF2-40B4-BE49-F238E27FC236}">
                <a16:creationId xmlns:a16="http://schemas.microsoft.com/office/drawing/2014/main" id="{2FD9A2A3-B15B-D441-80C6-DD043F1737D2}"/>
              </a:ext>
            </a:extLst>
          </p:cNvPr>
          <p:cNvSpPr/>
          <p:nvPr/>
        </p:nvSpPr>
        <p:spPr>
          <a:xfrm>
            <a:off x="1098549" y="1855424"/>
            <a:ext cx="292100" cy="304800"/>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爆炸形 1 50">
            <a:extLst>
              <a:ext uri="{FF2B5EF4-FFF2-40B4-BE49-F238E27FC236}">
                <a16:creationId xmlns:a16="http://schemas.microsoft.com/office/drawing/2014/main" id="{6E3B0701-3D9D-5F45-9640-3B084FAEF4D1}"/>
              </a:ext>
            </a:extLst>
          </p:cNvPr>
          <p:cNvSpPr/>
          <p:nvPr/>
        </p:nvSpPr>
        <p:spPr>
          <a:xfrm>
            <a:off x="1128964" y="2398747"/>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9" name="组合 118">
            <a:extLst>
              <a:ext uri="{FF2B5EF4-FFF2-40B4-BE49-F238E27FC236}">
                <a16:creationId xmlns:a16="http://schemas.microsoft.com/office/drawing/2014/main" id="{06DCE1AF-8C61-489B-BC96-3F34469C9116}"/>
              </a:ext>
            </a:extLst>
          </p:cNvPr>
          <p:cNvGrpSpPr/>
          <p:nvPr/>
        </p:nvGrpSpPr>
        <p:grpSpPr>
          <a:xfrm>
            <a:off x="8854042" y="2784911"/>
            <a:ext cx="3002925" cy="2935236"/>
            <a:chOff x="8854042" y="2784911"/>
            <a:chExt cx="3002925" cy="2935236"/>
          </a:xfrm>
        </p:grpSpPr>
        <p:grpSp>
          <p:nvGrpSpPr>
            <p:cNvPr id="52" name="组合 51">
              <a:extLst>
                <a:ext uri="{FF2B5EF4-FFF2-40B4-BE49-F238E27FC236}">
                  <a16:creationId xmlns:a16="http://schemas.microsoft.com/office/drawing/2014/main" id="{159E8D46-64F4-944C-B013-359723FCA70D}"/>
                </a:ext>
              </a:extLst>
            </p:cNvPr>
            <p:cNvGrpSpPr/>
            <p:nvPr/>
          </p:nvGrpSpPr>
          <p:grpSpPr>
            <a:xfrm>
              <a:off x="8854042" y="2784911"/>
              <a:ext cx="3002925" cy="2935236"/>
              <a:chOff x="5765800" y="2336800"/>
              <a:chExt cx="5930900" cy="4301111"/>
            </a:xfrm>
          </p:grpSpPr>
          <p:sp>
            <p:nvSpPr>
              <p:cNvPr id="5" name="椭圆 4">
                <a:extLst>
                  <a:ext uri="{FF2B5EF4-FFF2-40B4-BE49-F238E27FC236}">
                    <a16:creationId xmlns:a16="http://schemas.microsoft.com/office/drawing/2014/main" id="{4E121A9F-2C7F-ED49-BE33-760A48D2D341}"/>
                  </a:ext>
                </a:extLst>
              </p:cNvPr>
              <p:cNvSpPr/>
              <p:nvPr/>
            </p:nvSpPr>
            <p:spPr>
              <a:xfrm>
                <a:off x="5765800" y="2336800"/>
                <a:ext cx="5930900" cy="4301111"/>
              </a:xfrm>
              <a:prstGeom prst="ellipse">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笑脸 6">
                <a:extLst>
                  <a:ext uri="{FF2B5EF4-FFF2-40B4-BE49-F238E27FC236}">
                    <a16:creationId xmlns:a16="http://schemas.microsoft.com/office/drawing/2014/main" id="{BB46A7D8-3D35-5A44-A3DE-71A6F8F39CA3}"/>
                  </a:ext>
                </a:extLst>
              </p:cNvPr>
              <p:cNvSpPr/>
              <p:nvPr/>
            </p:nvSpPr>
            <p:spPr>
              <a:xfrm>
                <a:off x="8263910" y="4133850"/>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笑脸 7">
                <a:extLst>
                  <a:ext uri="{FF2B5EF4-FFF2-40B4-BE49-F238E27FC236}">
                    <a16:creationId xmlns:a16="http://schemas.microsoft.com/office/drawing/2014/main" id="{26B0BDF4-803C-BA4E-AB77-8A74321DBA87}"/>
                  </a:ext>
                </a:extLst>
              </p:cNvPr>
              <p:cNvSpPr/>
              <p:nvPr/>
            </p:nvSpPr>
            <p:spPr>
              <a:xfrm>
                <a:off x="7336810" y="4643326"/>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笑脸 8">
                <a:extLst>
                  <a:ext uri="{FF2B5EF4-FFF2-40B4-BE49-F238E27FC236}">
                    <a16:creationId xmlns:a16="http://schemas.microsoft.com/office/drawing/2014/main" id="{7E250F35-CF8D-DA40-B3FF-34726E8CAF07}"/>
                  </a:ext>
                </a:extLst>
              </p:cNvPr>
              <p:cNvSpPr/>
              <p:nvPr/>
            </p:nvSpPr>
            <p:spPr>
              <a:xfrm>
                <a:off x="9140210" y="4286250"/>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笑脸 9">
                <a:extLst>
                  <a:ext uri="{FF2B5EF4-FFF2-40B4-BE49-F238E27FC236}">
                    <a16:creationId xmlns:a16="http://schemas.microsoft.com/office/drawing/2014/main" id="{D7335952-9A31-9943-AC5E-3A4045C342A7}"/>
                  </a:ext>
                </a:extLst>
              </p:cNvPr>
              <p:cNvSpPr/>
              <p:nvPr/>
            </p:nvSpPr>
            <p:spPr>
              <a:xfrm>
                <a:off x="8409960" y="5128363"/>
                <a:ext cx="265959" cy="290004"/>
              </a:xfrm>
              <a:prstGeom prst="smileyFac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爆炸形 1 11">
                <a:extLst>
                  <a:ext uri="{FF2B5EF4-FFF2-40B4-BE49-F238E27FC236}">
                    <a16:creationId xmlns:a16="http://schemas.microsoft.com/office/drawing/2014/main" id="{EC722E40-3372-124A-9CF6-DED507117556}"/>
                  </a:ext>
                </a:extLst>
              </p:cNvPr>
              <p:cNvSpPr/>
              <p:nvPr/>
            </p:nvSpPr>
            <p:spPr>
              <a:xfrm>
                <a:off x="7512686" y="2799839"/>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爆炸形 1 12">
                <a:extLst>
                  <a:ext uri="{FF2B5EF4-FFF2-40B4-BE49-F238E27FC236}">
                    <a16:creationId xmlns:a16="http://schemas.microsoft.com/office/drawing/2014/main" id="{FA941216-8417-3245-9415-FC2BD2BE1965}"/>
                  </a:ext>
                </a:extLst>
              </p:cNvPr>
              <p:cNvSpPr/>
              <p:nvPr/>
            </p:nvSpPr>
            <p:spPr>
              <a:xfrm>
                <a:off x="6081555" y="42862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爆炸形 1 13">
                <a:extLst>
                  <a:ext uri="{FF2B5EF4-FFF2-40B4-BE49-F238E27FC236}">
                    <a16:creationId xmlns:a16="http://schemas.microsoft.com/office/drawing/2014/main" id="{682BE8EF-6167-6546-A98F-87FAA57AC15D}"/>
                  </a:ext>
                </a:extLst>
              </p:cNvPr>
              <p:cNvSpPr/>
              <p:nvPr/>
            </p:nvSpPr>
            <p:spPr>
              <a:xfrm>
                <a:off x="10093961" y="30797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爆炸形 1 14">
                <a:extLst>
                  <a:ext uri="{FF2B5EF4-FFF2-40B4-BE49-F238E27FC236}">
                    <a16:creationId xmlns:a16="http://schemas.microsoft.com/office/drawing/2014/main" id="{710C4718-CFBD-1840-9692-0AAAC3C141DE}"/>
                  </a:ext>
                </a:extLst>
              </p:cNvPr>
              <p:cNvSpPr/>
              <p:nvPr/>
            </p:nvSpPr>
            <p:spPr>
              <a:xfrm>
                <a:off x="9176386" y="286620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爆炸形 1 15">
                <a:extLst>
                  <a:ext uri="{FF2B5EF4-FFF2-40B4-BE49-F238E27FC236}">
                    <a16:creationId xmlns:a16="http://schemas.microsoft.com/office/drawing/2014/main" id="{6FA81A77-ADE0-0B43-86AB-58653756B20C}"/>
                  </a:ext>
                </a:extLst>
              </p:cNvPr>
              <p:cNvSpPr/>
              <p:nvPr/>
            </p:nvSpPr>
            <p:spPr>
              <a:xfrm>
                <a:off x="7538086" y="530860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爆炸形 1 16">
                <a:extLst>
                  <a:ext uri="{FF2B5EF4-FFF2-40B4-BE49-F238E27FC236}">
                    <a16:creationId xmlns:a16="http://schemas.microsoft.com/office/drawing/2014/main" id="{10BCD347-DD8E-0040-AAAE-A54151978396}"/>
                  </a:ext>
                </a:extLst>
              </p:cNvPr>
              <p:cNvSpPr/>
              <p:nvPr/>
            </p:nvSpPr>
            <p:spPr>
              <a:xfrm>
                <a:off x="8632701" y="4273550"/>
                <a:ext cx="289085" cy="43500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爆炸形 1 17">
                <a:extLst>
                  <a:ext uri="{FF2B5EF4-FFF2-40B4-BE49-F238E27FC236}">
                    <a16:creationId xmlns:a16="http://schemas.microsoft.com/office/drawing/2014/main" id="{909AB4B5-A82B-224A-A863-B0C7260D7074}"/>
                  </a:ext>
                </a:extLst>
              </p:cNvPr>
              <p:cNvSpPr/>
              <p:nvPr/>
            </p:nvSpPr>
            <p:spPr>
              <a:xfrm>
                <a:off x="7322980" y="365360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爆炸形 1 18">
                <a:extLst>
                  <a:ext uri="{FF2B5EF4-FFF2-40B4-BE49-F238E27FC236}">
                    <a16:creationId xmlns:a16="http://schemas.microsoft.com/office/drawing/2014/main" id="{5C45A58C-6C3C-2845-B8A1-65425DAE34DA}"/>
                  </a:ext>
                </a:extLst>
              </p:cNvPr>
              <p:cNvSpPr/>
              <p:nvPr/>
            </p:nvSpPr>
            <p:spPr>
              <a:xfrm>
                <a:off x="6742749" y="375756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爆炸形 1 19">
                <a:extLst>
                  <a:ext uri="{FF2B5EF4-FFF2-40B4-BE49-F238E27FC236}">
                    <a16:creationId xmlns:a16="http://schemas.microsoft.com/office/drawing/2014/main" id="{F30FC7BE-605C-7B41-95B5-DE8A8840399B}"/>
                  </a:ext>
                </a:extLst>
              </p:cNvPr>
              <p:cNvSpPr/>
              <p:nvPr/>
            </p:nvSpPr>
            <p:spPr>
              <a:xfrm>
                <a:off x="10627361" y="3598566"/>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爆炸形 1 20">
                <a:extLst>
                  <a:ext uri="{FF2B5EF4-FFF2-40B4-BE49-F238E27FC236}">
                    <a16:creationId xmlns:a16="http://schemas.microsoft.com/office/drawing/2014/main" id="{2CB00A30-A5E4-3A4C-A7A7-B946903B9E8E}"/>
                  </a:ext>
                </a:extLst>
              </p:cNvPr>
              <p:cNvSpPr/>
              <p:nvPr/>
            </p:nvSpPr>
            <p:spPr>
              <a:xfrm>
                <a:off x="8311451" y="2684955"/>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爆炸形 1 21">
                <a:extLst>
                  <a:ext uri="{FF2B5EF4-FFF2-40B4-BE49-F238E27FC236}">
                    <a16:creationId xmlns:a16="http://schemas.microsoft.com/office/drawing/2014/main" id="{9292484D-D9C1-A649-8B66-38BCA05E53C5}"/>
                  </a:ext>
                </a:extLst>
              </p:cNvPr>
              <p:cNvSpPr/>
              <p:nvPr/>
            </p:nvSpPr>
            <p:spPr>
              <a:xfrm>
                <a:off x="7817486" y="329136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爆炸形 1 22">
                <a:extLst>
                  <a:ext uri="{FF2B5EF4-FFF2-40B4-BE49-F238E27FC236}">
                    <a16:creationId xmlns:a16="http://schemas.microsoft.com/office/drawing/2014/main" id="{2B8F6EC7-B635-0D43-9284-12E925E09531}"/>
                  </a:ext>
                </a:extLst>
              </p:cNvPr>
              <p:cNvSpPr/>
              <p:nvPr/>
            </p:nvSpPr>
            <p:spPr>
              <a:xfrm>
                <a:off x="7082474" y="42481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爆炸形 1 23">
                <a:extLst>
                  <a:ext uri="{FF2B5EF4-FFF2-40B4-BE49-F238E27FC236}">
                    <a16:creationId xmlns:a16="http://schemas.microsoft.com/office/drawing/2014/main" id="{2758E044-89D7-4F4B-833F-29D0FA0AFB52}"/>
                  </a:ext>
                </a:extLst>
              </p:cNvPr>
              <p:cNvSpPr/>
              <p:nvPr/>
            </p:nvSpPr>
            <p:spPr>
              <a:xfrm>
                <a:off x="11225848" y="46164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爆炸形 1 24">
                <a:extLst>
                  <a:ext uri="{FF2B5EF4-FFF2-40B4-BE49-F238E27FC236}">
                    <a16:creationId xmlns:a16="http://schemas.microsoft.com/office/drawing/2014/main" id="{1DAD4C81-A259-034A-9BEB-99CA9D7C2967}"/>
                  </a:ext>
                </a:extLst>
              </p:cNvPr>
              <p:cNvSpPr/>
              <p:nvPr/>
            </p:nvSpPr>
            <p:spPr>
              <a:xfrm>
                <a:off x="8274686" y="327899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爆炸形 1 25">
                <a:extLst>
                  <a:ext uri="{FF2B5EF4-FFF2-40B4-BE49-F238E27FC236}">
                    <a16:creationId xmlns:a16="http://schemas.microsoft.com/office/drawing/2014/main" id="{F58CFF72-0CEA-CF4A-98F7-490F2DD66CC7}"/>
                  </a:ext>
                </a:extLst>
              </p:cNvPr>
              <p:cNvSpPr/>
              <p:nvPr/>
            </p:nvSpPr>
            <p:spPr>
              <a:xfrm>
                <a:off x="7968299" y="3877922"/>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爆炸形 1 26">
                <a:extLst>
                  <a:ext uri="{FF2B5EF4-FFF2-40B4-BE49-F238E27FC236}">
                    <a16:creationId xmlns:a16="http://schemas.microsoft.com/office/drawing/2014/main" id="{47E8F69C-B4CA-4247-A88E-3DD6915482D2}"/>
                  </a:ext>
                </a:extLst>
              </p:cNvPr>
              <p:cNvSpPr/>
              <p:nvPr/>
            </p:nvSpPr>
            <p:spPr>
              <a:xfrm>
                <a:off x="6536373" y="4337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爆炸形 1 27">
                <a:extLst>
                  <a:ext uri="{FF2B5EF4-FFF2-40B4-BE49-F238E27FC236}">
                    <a16:creationId xmlns:a16="http://schemas.microsoft.com/office/drawing/2014/main" id="{D2BBC568-DCFE-FD46-A0E3-A45D3B335962}"/>
                  </a:ext>
                </a:extLst>
              </p:cNvPr>
              <p:cNvSpPr/>
              <p:nvPr/>
            </p:nvSpPr>
            <p:spPr>
              <a:xfrm>
                <a:off x="10068561" y="38925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爆炸形 1 28">
                <a:extLst>
                  <a:ext uri="{FF2B5EF4-FFF2-40B4-BE49-F238E27FC236}">
                    <a16:creationId xmlns:a16="http://schemas.microsoft.com/office/drawing/2014/main" id="{C2B7B8A4-9059-EA42-BFD6-970D3054AE17}"/>
                  </a:ext>
                </a:extLst>
              </p:cNvPr>
              <p:cNvSpPr/>
              <p:nvPr/>
            </p:nvSpPr>
            <p:spPr>
              <a:xfrm>
                <a:off x="9049386" y="330953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爆炸形 1 29">
                <a:extLst>
                  <a:ext uri="{FF2B5EF4-FFF2-40B4-BE49-F238E27FC236}">
                    <a16:creationId xmlns:a16="http://schemas.microsoft.com/office/drawing/2014/main" id="{2C0A7439-76A8-C74E-A132-3698FAA1B17D}"/>
                  </a:ext>
                </a:extLst>
              </p:cNvPr>
              <p:cNvSpPr/>
              <p:nvPr/>
            </p:nvSpPr>
            <p:spPr>
              <a:xfrm>
                <a:off x="8427086" y="604261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爆炸形 1 30">
                <a:extLst>
                  <a:ext uri="{FF2B5EF4-FFF2-40B4-BE49-F238E27FC236}">
                    <a16:creationId xmlns:a16="http://schemas.microsoft.com/office/drawing/2014/main" id="{C589D2E0-7E4D-A245-9ED9-0E07AB916076}"/>
                  </a:ext>
                </a:extLst>
              </p:cNvPr>
              <p:cNvSpPr/>
              <p:nvPr/>
            </p:nvSpPr>
            <p:spPr>
              <a:xfrm>
                <a:off x="6256975" y="4835748"/>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爆炸形 1 31">
                <a:extLst>
                  <a:ext uri="{FF2B5EF4-FFF2-40B4-BE49-F238E27FC236}">
                    <a16:creationId xmlns:a16="http://schemas.microsoft.com/office/drawing/2014/main" id="{7E897790-D27C-BC4C-A0F0-F15A0279DD1A}"/>
                  </a:ext>
                </a:extLst>
              </p:cNvPr>
              <p:cNvSpPr/>
              <p:nvPr/>
            </p:nvSpPr>
            <p:spPr>
              <a:xfrm>
                <a:off x="10490835" y="41465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爆炸形 1 32">
                <a:extLst>
                  <a:ext uri="{FF2B5EF4-FFF2-40B4-BE49-F238E27FC236}">
                    <a16:creationId xmlns:a16="http://schemas.microsoft.com/office/drawing/2014/main" id="{2B1191A3-57C5-9C4A-A38B-072E9F36C6A6}"/>
                  </a:ext>
                </a:extLst>
              </p:cNvPr>
              <p:cNvSpPr/>
              <p:nvPr/>
            </p:nvSpPr>
            <p:spPr>
              <a:xfrm>
                <a:off x="8579486" y="374885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爆炸形 1 33">
                <a:extLst>
                  <a:ext uri="{FF2B5EF4-FFF2-40B4-BE49-F238E27FC236}">
                    <a16:creationId xmlns:a16="http://schemas.microsoft.com/office/drawing/2014/main" id="{CB5EC03E-9DBF-4349-A669-202FF5ACE5A0}"/>
                  </a:ext>
                </a:extLst>
              </p:cNvPr>
              <p:cNvSpPr/>
              <p:nvPr/>
            </p:nvSpPr>
            <p:spPr>
              <a:xfrm>
                <a:off x="9250999" y="5846132"/>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爆炸形 1 34">
                <a:extLst>
                  <a:ext uri="{FF2B5EF4-FFF2-40B4-BE49-F238E27FC236}">
                    <a16:creationId xmlns:a16="http://schemas.microsoft.com/office/drawing/2014/main" id="{1DA53839-D885-1C4D-A21C-FED66779BA5F}"/>
                  </a:ext>
                </a:extLst>
              </p:cNvPr>
              <p:cNvSpPr/>
              <p:nvPr/>
            </p:nvSpPr>
            <p:spPr>
              <a:xfrm>
                <a:off x="7910354" y="4768257"/>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爆炸形 1 35">
                <a:extLst>
                  <a:ext uri="{FF2B5EF4-FFF2-40B4-BE49-F238E27FC236}">
                    <a16:creationId xmlns:a16="http://schemas.microsoft.com/office/drawing/2014/main" id="{A27DBEF6-5E5C-0341-A531-5130ADD61F19}"/>
                  </a:ext>
                </a:extLst>
              </p:cNvPr>
              <p:cNvSpPr/>
              <p:nvPr/>
            </p:nvSpPr>
            <p:spPr>
              <a:xfrm>
                <a:off x="10742994" y="4643326"/>
                <a:ext cx="231268"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爆炸形 1 36">
                <a:extLst>
                  <a:ext uri="{FF2B5EF4-FFF2-40B4-BE49-F238E27FC236}">
                    <a16:creationId xmlns:a16="http://schemas.microsoft.com/office/drawing/2014/main" id="{DF20FBA0-FB08-2B4E-938E-B886A24542CE}"/>
                  </a:ext>
                </a:extLst>
              </p:cNvPr>
              <p:cNvSpPr/>
              <p:nvPr/>
            </p:nvSpPr>
            <p:spPr>
              <a:xfrm>
                <a:off x="9250999" y="3821855"/>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爆炸形 1 37">
                <a:extLst>
                  <a:ext uri="{FF2B5EF4-FFF2-40B4-BE49-F238E27FC236}">
                    <a16:creationId xmlns:a16="http://schemas.microsoft.com/office/drawing/2014/main" id="{6A8497E5-0C0C-464B-A685-DF5934FE03FC}"/>
                  </a:ext>
                </a:extLst>
              </p:cNvPr>
              <p:cNvSpPr/>
              <p:nvPr/>
            </p:nvSpPr>
            <p:spPr>
              <a:xfrm>
                <a:off x="6869749" y="5684726"/>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爆炸形 1 38">
                <a:extLst>
                  <a:ext uri="{FF2B5EF4-FFF2-40B4-BE49-F238E27FC236}">
                    <a16:creationId xmlns:a16="http://schemas.microsoft.com/office/drawing/2014/main" id="{52400A1F-0B7B-E349-A6CC-3AC02781B898}"/>
                  </a:ext>
                </a:extLst>
              </p:cNvPr>
              <p:cNvSpPr/>
              <p:nvPr/>
            </p:nvSpPr>
            <p:spPr>
              <a:xfrm>
                <a:off x="6676074" y="50228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爆炸形 1 39">
                <a:extLst>
                  <a:ext uri="{FF2B5EF4-FFF2-40B4-BE49-F238E27FC236}">
                    <a16:creationId xmlns:a16="http://schemas.microsoft.com/office/drawing/2014/main" id="{0C50A75E-E686-014A-9408-A150DD3DDB0C}"/>
                  </a:ext>
                </a:extLst>
              </p:cNvPr>
              <p:cNvSpPr/>
              <p:nvPr/>
            </p:nvSpPr>
            <p:spPr>
              <a:xfrm>
                <a:off x="9509761" y="45148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爆炸形 1 40">
                <a:extLst>
                  <a:ext uri="{FF2B5EF4-FFF2-40B4-BE49-F238E27FC236}">
                    <a16:creationId xmlns:a16="http://schemas.microsoft.com/office/drawing/2014/main" id="{63BB8730-1E56-9943-A4F0-A939062E4B16}"/>
                  </a:ext>
                </a:extLst>
              </p:cNvPr>
              <p:cNvSpPr/>
              <p:nvPr/>
            </p:nvSpPr>
            <p:spPr>
              <a:xfrm>
                <a:off x="7626986" y="42294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爆炸形 1 41">
                <a:extLst>
                  <a:ext uri="{FF2B5EF4-FFF2-40B4-BE49-F238E27FC236}">
                    <a16:creationId xmlns:a16="http://schemas.microsoft.com/office/drawing/2014/main" id="{F05FB410-CF0E-664C-9311-C6F6F6ABB92D}"/>
                  </a:ext>
                </a:extLst>
              </p:cNvPr>
              <p:cNvSpPr/>
              <p:nvPr/>
            </p:nvSpPr>
            <p:spPr>
              <a:xfrm>
                <a:off x="8579486" y="55816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爆炸形 1 42">
                <a:extLst>
                  <a:ext uri="{FF2B5EF4-FFF2-40B4-BE49-F238E27FC236}">
                    <a16:creationId xmlns:a16="http://schemas.microsoft.com/office/drawing/2014/main" id="{AC936BC9-1B7F-E842-A08A-866DAC330417}"/>
                  </a:ext>
                </a:extLst>
              </p:cNvPr>
              <p:cNvSpPr/>
              <p:nvPr/>
            </p:nvSpPr>
            <p:spPr>
              <a:xfrm>
                <a:off x="7844474" y="5861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爆炸形 1 43">
                <a:extLst>
                  <a:ext uri="{FF2B5EF4-FFF2-40B4-BE49-F238E27FC236}">
                    <a16:creationId xmlns:a16="http://schemas.microsoft.com/office/drawing/2014/main" id="{C8230AE2-A042-284B-AED4-23084FB141D1}"/>
                  </a:ext>
                </a:extLst>
              </p:cNvPr>
              <p:cNvSpPr/>
              <p:nvPr/>
            </p:nvSpPr>
            <p:spPr>
              <a:xfrm>
                <a:off x="10678161" y="5353050"/>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爆炸形 1 44">
                <a:extLst>
                  <a:ext uri="{FF2B5EF4-FFF2-40B4-BE49-F238E27FC236}">
                    <a16:creationId xmlns:a16="http://schemas.microsoft.com/office/drawing/2014/main" id="{1DA7BB24-1413-CE4C-BEB3-6523CEB04D5E}"/>
                  </a:ext>
                </a:extLst>
              </p:cNvPr>
              <p:cNvSpPr/>
              <p:nvPr/>
            </p:nvSpPr>
            <p:spPr>
              <a:xfrm>
                <a:off x="9036686" y="5056959"/>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爆炸形 1 45">
                <a:extLst>
                  <a:ext uri="{FF2B5EF4-FFF2-40B4-BE49-F238E27FC236}">
                    <a16:creationId xmlns:a16="http://schemas.microsoft.com/office/drawing/2014/main" id="{BCD248EB-856E-A34D-A60B-CB259120B449}"/>
                  </a:ext>
                </a:extLst>
              </p:cNvPr>
              <p:cNvSpPr/>
              <p:nvPr/>
            </p:nvSpPr>
            <p:spPr>
              <a:xfrm>
                <a:off x="8107998" y="53651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爆炸形 1 46">
                <a:extLst>
                  <a:ext uri="{FF2B5EF4-FFF2-40B4-BE49-F238E27FC236}">
                    <a16:creationId xmlns:a16="http://schemas.microsoft.com/office/drawing/2014/main" id="{FB6E5B9C-66DD-9145-ACD2-7ABC4CBDC3A2}"/>
                  </a:ext>
                </a:extLst>
              </p:cNvPr>
              <p:cNvSpPr/>
              <p:nvPr/>
            </p:nvSpPr>
            <p:spPr>
              <a:xfrm>
                <a:off x="7372986" y="5644564"/>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爆炸形 1 47">
                <a:extLst>
                  <a:ext uri="{FF2B5EF4-FFF2-40B4-BE49-F238E27FC236}">
                    <a16:creationId xmlns:a16="http://schemas.microsoft.com/office/drawing/2014/main" id="{93CE27BB-6E3A-DA4E-8A3E-E2DFE380874E}"/>
                  </a:ext>
                </a:extLst>
              </p:cNvPr>
              <p:cNvSpPr/>
              <p:nvPr/>
            </p:nvSpPr>
            <p:spPr>
              <a:xfrm>
                <a:off x="9785986" y="524266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爆炸形 1 48">
                <a:extLst>
                  <a:ext uri="{FF2B5EF4-FFF2-40B4-BE49-F238E27FC236}">
                    <a16:creationId xmlns:a16="http://schemas.microsoft.com/office/drawing/2014/main" id="{94BDB441-67B8-B245-91AF-F311DCDEE01A}"/>
                  </a:ext>
                </a:extLst>
              </p:cNvPr>
              <p:cNvSpPr/>
              <p:nvPr/>
            </p:nvSpPr>
            <p:spPr>
              <a:xfrm>
                <a:off x="8565198" y="4840473"/>
                <a:ext cx="231269" cy="36250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9" name="爆炸形 1 58">
              <a:extLst>
                <a:ext uri="{FF2B5EF4-FFF2-40B4-BE49-F238E27FC236}">
                  <a16:creationId xmlns:a16="http://schemas.microsoft.com/office/drawing/2014/main" id="{7D580A46-8175-284B-AA2B-E1A8980D1C73}"/>
                </a:ext>
              </a:extLst>
            </p:cNvPr>
            <p:cNvSpPr/>
            <p:nvPr/>
          </p:nvSpPr>
          <p:spPr>
            <a:xfrm>
              <a:off x="11039274" y="509601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爆炸形 1 59">
              <a:extLst>
                <a:ext uri="{FF2B5EF4-FFF2-40B4-BE49-F238E27FC236}">
                  <a16:creationId xmlns:a16="http://schemas.microsoft.com/office/drawing/2014/main" id="{D92044BD-17BA-D84A-AFD3-0163D08C57C6}"/>
                </a:ext>
              </a:extLst>
            </p:cNvPr>
            <p:cNvSpPr/>
            <p:nvPr/>
          </p:nvSpPr>
          <p:spPr>
            <a:xfrm>
              <a:off x="11164226" y="4382343"/>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爆炸形 1 53">
              <a:extLst>
                <a:ext uri="{FF2B5EF4-FFF2-40B4-BE49-F238E27FC236}">
                  <a16:creationId xmlns:a16="http://schemas.microsoft.com/office/drawing/2014/main" id="{2C0A7439-76A8-C74E-A132-3698FAA1B17D}"/>
                </a:ext>
              </a:extLst>
            </p:cNvPr>
            <p:cNvSpPr/>
            <p:nvPr/>
          </p:nvSpPr>
          <p:spPr>
            <a:xfrm>
              <a:off x="10353901" y="5466297"/>
              <a:ext cx="117096"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爆炸形 1 54">
              <a:extLst>
                <a:ext uri="{FF2B5EF4-FFF2-40B4-BE49-F238E27FC236}">
                  <a16:creationId xmlns:a16="http://schemas.microsoft.com/office/drawing/2014/main" id="{2C0A7439-76A8-C74E-A132-3698FAA1B17D}"/>
                </a:ext>
              </a:extLst>
            </p:cNvPr>
            <p:cNvSpPr/>
            <p:nvPr/>
          </p:nvSpPr>
          <p:spPr>
            <a:xfrm>
              <a:off x="10788098" y="5158265"/>
              <a:ext cx="117096"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爆炸形 1 58">
              <a:extLst>
                <a:ext uri="{FF2B5EF4-FFF2-40B4-BE49-F238E27FC236}">
                  <a16:creationId xmlns:a16="http://schemas.microsoft.com/office/drawing/2014/main" id="{DCD6D88A-492E-4591-93FA-D0B5BE4B4687}"/>
                </a:ext>
              </a:extLst>
            </p:cNvPr>
            <p:cNvSpPr/>
            <p:nvPr/>
          </p:nvSpPr>
          <p:spPr>
            <a:xfrm>
              <a:off x="10739982" y="4884852"/>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爆炸形 1 58">
              <a:extLst>
                <a:ext uri="{FF2B5EF4-FFF2-40B4-BE49-F238E27FC236}">
                  <a16:creationId xmlns:a16="http://schemas.microsoft.com/office/drawing/2014/main" id="{CDF66499-0F85-48AE-A0DE-557B35AE3067}"/>
                </a:ext>
              </a:extLst>
            </p:cNvPr>
            <p:cNvSpPr/>
            <p:nvPr/>
          </p:nvSpPr>
          <p:spPr>
            <a:xfrm>
              <a:off x="10804993" y="3032371"/>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爆炸形 1 58">
              <a:extLst>
                <a:ext uri="{FF2B5EF4-FFF2-40B4-BE49-F238E27FC236}">
                  <a16:creationId xmlns:a16="http://schemas.microsoft.com/office/drawing/2014/main" id="{8DE98082-EECB-4537-8C7C-EB5C308940F6}"/>
                </a:ext>
              </a:extLst>
            </p:cNvPr>
            <p:cNvSpPr/>
            <p:nvPr/>
          </p:nvSpPr>
          <p:spPr>
            <a:xfrm>
              <a:off x="10806371" y="343059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爆炸形 1 58">
              <a:extLst>
                <a:ext uri="{FF2B5EF4-FFF2-40B4-BE49-F238E27FC236}">
                  <a16:creationId xmlns:a16="http://schemas.microsoft.com/office/drawing/2014/main" id="{D8636A5D-CB4F-4608-98E5-439980B21379}"/>
                </a:ext>
              </a:extLst>
            </p:cNvPr>
            <p:cNvSpPr/>
            <p:nvPr/>
          </p:nvSpPr>
          <p:spPr>
            <a:xfrm>
              <a:off x="9142208" y="3507810"/>
              <a:ext cx="123563" cy="2473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p14="http://schemas.microsoft.com/office/powerpoint/2010/main">
          <mc:Choice Requires="p14">
            <p:contentPart p14:bwMode="auto" r:id="rId4">
              <p14:nvContentPartPr>
                <p14:cNvPr id="70" name="墨迹 69">
                  <a:extLst>
                    <a:ext uri="{FF2B5EF4-FFF2-40B4-BE49-F238E27FC236}">
                      <a16:creationId xmlns:a16="http://schemas.microsoft.com/office/drawing/2014/main" id="{FD3086D4-2181-4042-8F53-251DA2E08FF3}"/>
                    </a:ext>
                  </a:extLst>
                </p14:cNvPr>
                <p14:cNvContentPartPr/>
                <p14:nvPr/>
              </p14:nvContentPartPr>
              <p14:xfrm>
                <a:off x="10100360" y="3514381"/>
                <a:ext cx="11160" cy="3240"/>
              </p14:xfrm>
            </p:contentPart>
          </mc:Choice>
          <mc:Fallback xmlns="">
            <p:pic>
              <p:nvPicPr>
                <p:cNvPr id="70" name="墨迹 69">
                  <a:extLst>
                    <a:ext uri="{FF2B5EF4-FFF2-40B4-BE49-F238E27FC236}">
                      <a16:creationId xmlns:a16="http://schemas.microsoft.com/office/drawing/2014/main" id="{FD3086D4-2181-4042-8F53-251DA2E08FF3}"/>
                    </a:ext>
                  </a:extLst>
                </p:cNvPr>
                <p:cNvPicPr/>
                <p:nvPr/>
              </p:nvPicPr>
              <p:blipFill>
                <a:blip r:embed="rId5"/>
                <a:stretch>
                  <a:fillRect/>
                </a:stretch>
              </p:blipFill>
              <p:spPr>
                <a:xfrm>
                  <a:off x="10096040" y="3510061"/>
                  <a:ext cx="1980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9" name="墨迹 108">
                  <a:extLst>
                    <a:ext uri="{FF2B5EF4-FFF2-40B4-BE49-F238E27FC236}">
                      <a16:creationId xmlns:a16="http://schemas.microsoft.com/office/drawing/2014/main" id="{6A4F6058-8A8B-4ADB-85DA-1ABE93EC22BF}"/>
                    </a:ext>
                  </a:extLst>
                </p14:cNvPr>
                <p14:cNvContentPartPr/>
                <p14:nvPr/>
              </p14:nvContentPartPr>
              <p14:xfrm>
                <a:off x="9297920" y="4351021"/>
                <a:ext cx="360" cy="360"/>
              </p14:xfrm>
            </p:contentPart>
          </mc:Choice>
          <mc:Fallback xmlns="">
            <p:pic>
              <p:nvPicPr>
                <p:cNvPr id="109" name="墨迹 108">
                  <a:extLst>
                    <a:ext uri="{FF2B5EF4-FFF2-40B4-BE49-F238E27FC236}">
                      <a16:creationId xmlns:a16="http://schemas.microsoft.com/office/drawing/2014/main" id="{6A4F6058-8A8B-4ADB-85DA-1ABE93EC22BF}"/>
                    </a:ext>
                  </a:extLst>
                </p:cNvPr>
                <p:cNvPicPr/>
                <p:nvPr/>
              </p:nvPicPr>
              <p:blipFill>
                <a:blip r:embed="rId7"/>
                <a:stretch>
                  <a:fillRect/>
                </a:stretch>
              </p:blipFill>
              <p:spPr>
                <a:xfrm>
                  <a:off x="9293600" y="434670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5" name="墨迹 114">
                  <a:extLst>
                    <a:ext uri="{FF2B5EF4-FFF2-40B4-BE49-F238E27FC236}">
                      <a16:creationId xmlns:a16="http://schemas.microsoft.com/office/drawing/2014/main" id="{83FF072F-7A96-4A5C-A15C-E61CEE69643E}"/>
                    </a:ext>
                  </a:extLst>
                </p14:cNvPr>
                <p14:cNvContentPartPr/>
                <p14:nvPr/>
              </p14:nvContentPartPr>
              <p14:xfrm>
                <a:off x="10674920" y="4968061"/>
                <a:ext cx="360" cy="360"/>
              </p14:xfrm>
            </p:contentPart>
          </mc:Choice>
          <mc:Fallback xmlns="">
            <p:pic>
              <p:nvPicPr>
                <p:cNvPr id="115" name="墨迹 114">
                  <a:extLst>
                    <a:ext uri="{FF2B5EF4-FFF2-40B4-BE49-F238E27FC236}">
                      <a16:creationId xmlns:a16="http://schemas.microsoft.com/office/drawing/2014/main" id="{83FF072F-7A96-4A5C-A15C-E61CEE69643E}"/>
                    </a:ext>
                  </a:extLst>
                </p:cNvPr>
                <p:cNvPicPr/>
                <p:nvPr/>
              </p:nvPicPr>
              <p:blipFill>
                <a:blip r:embed="rId7"/>
                <a:stretch>
                  <a:fillRect/>
                </a:stretch>
              </p:blipFill>
              <p:spPr>
                <a:xfrm>
                  <a:off x="10670600" y="4963741"/>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18" name="墨迹 117">
                <a:extLst>
                  <a:ext uri="{FF2B5EF4-FFF2-40B4-BE49-F238E27FC236}">
                    <a16:creationId xmlns:a16="http://schemas.microsoft.com/office/drawing/2014/main" id="{DD731526-4B7F-4919-9F53-AA2790DF25F9}"/>
                  </a:ext>
                </a:extLst>
              </p14:cNvPr>
              <p14:cNvContentPartPr/>
              <p14:nvPr/>
            </p14:nvContentPartPr>
            <p14:xfrm>
              <a:off x="5519000" y="4373341"/>
              <a:ext cx="360" cy="360"/>
            </p14:xfrm>
          </p:contentPart>
        </mc:Choice>
        <mc:Fallback xmlns="">
          <p:pic>
            <p:nvPicPr>
              <p:cNvPr id="118" name="墨迹 117">
                <a:extLst>
                  <a:ext uri="{FF2B5EF4-FFF2-40B4-BE49-F238E27FC236}">
                    <a16:creationId xmlns:a16="http://schemas.microsoft.com/office/drawing/2014/main" id="{DD731526-4B7F-4919-9F53-AA2790DF25F9}"/>
                  </a:ext>
                </a:extLst>
              </p:cNvPr>
              <p:cNvPicPr/>
              <p:nvPr/>
            </p:nvPicPr>
            <p:blipFill>
              <a:blip r:embed="rId7"/>
              <a:stretch>
                <a:fillRect/>
              </a:stretch>
            </p:blipFill>
            <p:spPr>
              <a:xfrm>
                <a:off x="5514680" y="4369021"/>
                <a:ext cx="9000" cy="9000"/>
              </a:xfrm>
              <a:prstGeom prst="rect">
                <a:avLst/>
              </a:prstGeom>
            </p:spPr>
          </p:pic>
        </mc:Fallback>
      </mc:AlternateContent>
    </p:spTree>
    <p:extLst>
      <p:ext uri="{BB962C8B-B14F-4D97-AF65-F5344CB8AC3E}">
        <p14:creationId xmlns:p14="http://schemas.microsoft.com/office/powerpoint/2010/main" val="352188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fade">
                                      <p:cBhvr>
                                        <p:cTn id="35" dur="500"/>
                                        <p:tgtEl>
                                          <p:spTgt spid="1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0" grpId="0" animBg="1"/>
      <p:bldP spid="5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true,&quot;Score&quot;:1.0,&quot;answers&quot;:[&quot;4&quo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SCORE" val="1.0"/>
  <p:tag name="PROBLEMBLANK" val="[{&quot;num&quot;:1,&quot;caseSensitive&quot;:false,&quot;fuzzyMatch&quot;:false,&quot;Score&quot;:1.0,&quot;answers&quot;:[&quot;97.56&quo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16451</TotalTime>
  <Words>2938</Words>
  <Application>Microsoft Office PowerPoint</Application>
  <PresentationFormat>宽屏</PresentationFormat>
  <Paragraphs>367</Paragraphs>
  <Slides>35</Slides>
  <Notes>24</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50" baseType="lpstr">
      <vt:lpstr>PingFang SC</vt:lpstr>
      <vt:lpstr>等线</vt:lpstr>
      <vt:lpstr>宋体</vt:lpstr>
      <vt:lpstr>Microsoft Yahei</vt:lpstr>
      <vt:lpstr>Arial</vt:lpstr>
      <vt:lpstr>Calibri</vt:lpstr>
      <vt:lpstr>Cambria</vt:lpstr>
      <vt:lpstr>Cambria Math</vt:lpstr>
      <vt:lpstr>Helvetica</vt:lpstr>
      <vt:lpstr>Rockwell</vt:lpstr>
      <vt:lpstr>Rockwell Extra Bold</vt:lpstr>
      <vt:lpstr>Times New Roman</vt:lpstr>
      <vt:lpstr>Wingdings</vt:lpstr>
      <vt:lpstr>木活字</vt:lpstr>
      <vt:lpstr>Equation</vt:lpstr>
      <vt:lpstr>密码分析学  差分分析</vt:lpstr>
      <vt:lpstr>回顾</vt:lpstr>
      <vt:lpstr>PowerPoint 演示文稿</vt:lpstr>
      <vt:lpstr>教学目标</vt:lpstr>
      <vt:lpstr>PowerPoint 演示文稿</vt:lpstr>
      <vt:lpstr>        密钥恢复攻击</vt:lpstr>
      <vt:lpstr>与密钥有关的方程</vt:lpstr>
      <vt:lpstr>采样——选择明文</vt:lpstr>
      <vt:lpstr>正确对和错误对——针对明文对来说</vt:lpstr>
      <vt:lpstr>PowerPoint 演示文稿</vt:lpstr>
      <vt:lpstr>PowerPoint 演示文稿</vt:lpstr>
      <vt:lpstr>PowerPoint 演示文稿</vt:lpstr>
      <vt:lpstr>正确对和错误对在密钥恢复中的影响</vt:lpstr>
      <vt:lpstr>PowerPoint 演示文稿</vt:lpstr>
      <vt:lpstr>正确对和错误对在密钥恢复中的影响</vt:lpstr>
      <vt:lpstr>PowerPoint 演示文稿</vt:lpstr>
      <vt:lpstr>正确对和错误对在密钥恢复中的影响</vt:lpstr>
      <vt:lpstr>去噪——筛除部分错误对</vt:lpstr>
      <vt:lpstr>PowerPoint 演示文稿</vt:lpstr>
      <vt:lpstr>  去噪</vt:lpstr>
      <vt:lpstr>CipherFour密文差分：实验结果</vt:lpstr>
      <vt:lpstr>恢复密钥</vt:lpstr>
      <vt:lpstr>复杂度</vt:lpstr>
      <vt:lpstr>信噪比——Biham &amp; SHAMIR</vt:lpstr>
      <vt:lpstr>信噪比（例子）</vt:lpstr>
      <vt:lpstr>有关S盒的方程求解-借助预计算表进行求解</vt:lpstr>
      <vt:lpstr>信噪比（例子）</vt:lpstr>
      <vt:lpstr>差分分析和线性分析的成功率和明文量的计算公式</vt:lpstr>
      <vt:lpstr>PowerPoint 演示文稿</vt:lpstr>
      <vt:lpstr>PowerPoint 演示文稿</vt:lpstr>
      <vt:lpstr>PowerPoint 演示文稿</vt:lpstr>
      <vt:lpstr>成功率（例子）</vt:lpstr>
      <vt:lpstr>复杂度分析（以习题的参数设置为例）</vt:lpstr>
      <vt:lpstr>备注</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昕 李</cp:lastModifiedBy>
  <cp:revision>392</cp:revision>
  <dcterms:created xsi:type="dcterms:W3CDTF">2020-06-15T02:07:14Z</dcterms:created>
  <dcterms:modified xsi:type="dcterms:W3CDTF">2023-11-18T09:58:24Z</dcterms:modified>
</cp:coreProperties>
</file>