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00.xml" ContentType="application/vnd.openxmlformats-officedocument.presentationml.tags+xml"/>
  <Override PartName="/ppt/tags/tag310.xml" ContentType="application/vnd.openxmlformats-officedocument.presentationml.tags+xml"/>
  <Override PartName="/ppt/tags/tag320.xml" ContentType="application/vnd.openxmlformats-officedocument.presentationml.tags+xml"/>
  <Override PartName="/ppt/diagrams/data4.xml" ContentType="application/vnd.openxmlformats-officedocument.drawingml.diagramData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365" r:id="rId2"/>
    <p:sldId id="494" r:id="rId3"/>
    <p:sldId id="525" r:id="rId4"/>
    <p:sldId id="522" r:id="rId5"/>
    <p:sldId id="515" r:id="rId6"/>
    <p:sldId id="619" r:id="rId7"/>
    <p:sldId id="620" r:id="rId8"/>
    <p:sldId id="542" r:id="rId9"/>
    <p:sldId id="621" r:id="rId10"/>
    <p:sldId id="543" r:id="rId11"/>
    <p:sldId id="554" r:id="rId12"/>
    <p:sldId id="555" r:id="rId13"/>
    <p:sldId id="544" r:id="rId14"/>
    <p:sldId id="549" r:id="rId15"/>
    <p:sldId id="545" r:id="rId16"/>
    <p:sldId id="561" r:id="rId17"/>
    <p:sldId id="546" r:id="rId18"/>
    <p:sldId id="550" r:id="rId19"/>
    <p:sldId id="560" r:id="rId20"/>
    <p:sldId id="559" r:id="rId21"/>
    <p:sldId id="553" r:id="rId22"/>
    <p:sldId id="547" r:id="rId23"/>
    <p:sldId id="548" r:id="rId24"/>
    <p:sldId id="52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2"/>
    <p:restoredTop sz="81176" autoAdjust="0"/>
  </p:normalViewPr>
  <p:slideViewPr>
    <p:cSldViewPr snapToGrid="0" snapToObjects="1">
      <p:cViewPr varScale="1">
        <p:scale>
          <a:sx n="127" d="100"/>
          <a:sy n="127" d="100"/>
        </p:scale>
        <p:origin x="21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0.png"/><Relationship Id="rId2" Type="http://schemas.openxmlformats.org/officeDocument/2006/relationships/image" Target="../media/image2800.png"/><Relationship Id="rId1" Type="http://schemas.openxmlformats.org/officeDocument/2006/relationships/image" Target="../media/image270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image" Target="../media/image400.png"/><Relationship Id="rId4" Type="http://schemas.openxmlformats.org/officeDocument/2006/relationships/image" Target="../media/image4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4404F-8940-5743-B2CB-A860FC8ED240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7D2E1D-DCA0-8042-879D-B6702C0433F6}">
      <dgm:prSet phldrT="[文本]"/>
      <dgm:spPr/>
      <dgm:t>
        <a:bodyPr/>
        <a:lstStyle/>
        <a:p>
          <a:r>
            <a:rPr lang="zh-CN" altLang="en-US" dirty="0"/>
            <a:t>短轮数高概率的差分</a:t>
          </a:r>
        </a:p>
      </dgm:t>
    </dgm:pt>
    <dgm:pt modelId="{2AC0B800-5875-3D47-A94E-B9483DC6D3BC}" type="parTrans" cxnId="{1EC34B11-F7D8-964D-B682-1D67D8A9CEB2}">
      <dgm:prSet/>
      <dgm:spPr/>
      <dgm:t>
        <a:bodyPr/>
        <a:lstStyle/>
        <a:p>
          <a:endParaRPr lang="zh-CN" altLang="en-US"/>
        </a:p>
      </dgm:t>
    </dgm:pt>
    <dgm:pt modelId="{534DF5D9-BA02-1E4D-8B15-CE16499B083E}" type="sibTrans" cxnId="{1EC34B11-F7D8-964D-B682-1D67D8A9CEB2}">
      <dgm:prSet/>
      <dgm:spPr/>
      <dgm:t>
        <a:bodyPr/>
        <a:lstStyle/>
        <a:p>
          <a:endParaRPr lang="zh-CN" altLang="en-US"/>
        </a:p>
      </dgm:t>
    </dgm:pt>
    <dgm:pt modelId="{C0B14498-34AF-8C46-9CB9-D92E3173C125}">
      <dgm:prSet phldrT="[文本]"/>
      <dgm:spPr/>
      <dgm:t>
        <a:bodyPr/>
        <a:lstStyle/>
        <a:p>
          <a:r>
            <a:rPr lang="zh-CN" altLang="en-US" dirty="0"/>
            <a:t>回飞棒攻击</a:t>
          </a:r>
        </a:p>
      </dgm:t>
    </dgm:pt>
    <dgm:pt modelId="{0CF01A1C-4A2D-5A42-8589-DEA1D3EE289E}" type="parTrans" cxnId="{4052AF94-8287-EA43-8778-EEE02F292FE2}">
      <dgm:prSet/>
      <dgm:spPr/>
      <dgm:t>
        <a:bodyPr/>
        <a:lstStyle/>
        <a:p>
          <a:endParaRPr lang="zh-CN" altLang="en-US"/>
        </a:p>
      </dgm:t>
    </dgm:pt>
    <dgm:pt modelId="{1EAC8FA9-C211-1641-8482-4E3C9231C8CC}" type="sibTrans" cxnId="{4052AF94-8287-EA43-8778-EEE02F292FE2}">
      <dgm:prSet/>
      <dgm:spPr/>
      <dgm:t>
        <a:bodyPr/>
        <a:lstStyle/>
        <a:p>
          <a:endParaRPr lang="zh-CN" altLang="en-US"/>
        </a:p>
      </dgm:t>
    </dgm:pt>
    <dgm:pt modelId="{980AB10E-3B24-0E4A-BA8F-9E9559CCDEC1}">
      <dgm:prSet phldrT="[文本]"/>
      <dgm:spPr/>
      <dgm:t>
        <a:bodyPr/>
        <a:lstStyle/>
        <a:p>
          <a:r>
            <a:rPr lang="zh-CN" altLang="en-US" dirty="0"/>
            <a:t>增强的回飞棒攻击</a:t>
          </a:r>
        </a:p>
      </dgm:t>
    </dgm:pt>
    <dgm:pt modelId="{7B9840EB-B95A-794D-9E1D-FE798BC0214F}" type="parTrans" cxnId="{C983FAB3-C6C4-E94B-8DF8-03C4AF5260DD}">
      <dgm:prSet/>
      <dgm:spPr/>
      <dgm:t>
        <a:bodyPr/>
        <a:lstStyle/>
        <a:p>
          <a:endParaRPr lang="zh-CN" altLang="en-US"/>
        </a:p>
      </dgm:t>
    </dgm:pt>
    <dgm:pt modelId="{A6F51115-15C3-1442-A1C4-52A31F48C6DD}" type="sibTrans" cxnId="{C983FAB3-C6C4-E94B-8DF8-03C4AF5260DD}">
      <dgm:prSet/>
      <dgm:spPr/>
      <dgm:t>
        <a:bodyPr/>
        <a:lstStyle/>
        <a:p>
          <a:endParaRPr lang="zh-CN" altLang="en-US"/>
        </a:p>
      </dgm:t>
    </dgm:pt>
    <dgm:pt modelId="{ED9FD18C-D187-8A48-9C05-0F9B8E62C009}">
      <dgm:prSet phldrT="[文本]"/>
      <dgm:spPr/>
      <dgm:t>
        <a:bodyPr/>
        <a:lstStyle/>
        <a:p>
          <a:r>
            <a:rPr lang="zh-CN" altLang="en-US" dirty="0"/>
            <a:t>矩形攻击</a:t>
          </a:r>
        </a:p>
      </dgm:t>
    </dgm:pt>
    <dgm:pt modelId="{6577DB6F-788B-4946-B2EC-34EEA081780B}" type="parTrans" cxnId="{3A5EAE55-5E23-1C4B-B7EF-DEAA2149FD0A}">
      <dgm:prSet/>
      <dgm:spPr/>
      <dgm:t>
        <a:bodyPr/>
        <a:lstStyle/>
        <a:p>
          <a:endParaRPr lang="zh-CN" altLang="en-US"/>
        </a:p>
      </dgm:t>
    </dgm:pt>
    <dgm:pt modelId="{7A9E1CED-829B-DC4C-9E64-119690674FD8}" type="sibTrans" cxnId="{3A5EAE55-5E23-1C4B-B7EF-DEAA2149FD0A}">
      <dgm:prSet/>
      <dgm:spPr/>
      <dgm:t>
        <a:bodyPr/>
        <a:lstStyle/>
        <a:p>
          <a:endParaRPr lang="zh-CN" altLang="en-US"/>
        </a:p>
      </dgm:t>
    </dgm:pt>
    <dgm:pt modelId="{810D17C9-CFA8-D745-A317-76D64CC0EC4E}" type="pres">
      <dgm:prSet presAssocID="{C814404F-8940-5743-B2CB-A860FC8ED24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A35490E-F0A6-B944-ABB6-BAFB37C09086}" type="pres">
      <dgm:prSet presAssocID="{4E7D2E1D-DCA0-8042-879D-B6702C0433F6}" presName="singleCycle" presStyleCnt="0"/>
      <dgm:spPr/>
    </dgm:pt>
    <dgm:pt modelId="{38B23439-C541-054F-877C-A970784231C4}" type="pres">
      <dgm:prSet presAssocID="{4E7D2E1D-DCA0-8042-879D-B6702C0433F6}" presName="singleCenter" presStyleLbl="node1" presStyleIdx="0" presStyleCnt="4">
        <dgm:presLayoutVars>
          <dgm:chMax val="7"/>
          <dgm:chPref val="7"/>
        </dgm:presLayoutVars>
      </dgm:prSet>
      <dgm:spPr/>
    </dgm:pt>
    <dgm:pt modelId="{C02BA17F-0FF2-6E45-8808-DA46D04DB94E}" type="pres">
      <dgm:prSet presAssocID="{0CF01A1C-4A2D-5A42-8589-DEA1D3EE289E}" presName="Name56" presStyleLbl="parChTrans1D2" presStyleIdx="0" presStyleCnt="3"/>
      <dgm:spPr/>
    </dgm:pt>
    <dgm:pt modelId="{57AD6A8D-7DDD-7144-AA9D-3B1440157D8A}" type="pres">
      <dgm:prSet presAssocID="{C0B14498-34AF-8C46-9CB9-D92E3173C125}" presName="text0" presStyleLbl="node1" presStyleIdx="1" presStyleCnt="4">
        <dgm:presLayoutVars>
          <dgm:bulletEnabled val="1"/>
        </dgm:presLayoutVars>
      </dgm:prSet>
      <dgm:spPr/>
    </dgm:pt>
    <dgm:pt modelId="{EEED8472-51D2-D343-8943-BD5F1777C7DF}" type="pres">
      <dgm:prSet presAssocID="{7B9840EB-B95A-794D-9E1D-FE798BC0214F}" presName="Name56" presStyleLbl="parChTrans1D2" presStyleIdx="1" presStyleCnt="3"/>
      <dgm:spPr/>
    </dgm:pt>
    <dgm:pt modelId="{3B6C09C2-5590-124A-8E9F-450DFC2C7AF4}" type="pres">
      <dgm:prSet presAssocID="{980AB10E-3B24-0E4A-BA8F-9E9559CCDEC1}" presName="text0" presStyleLbl="node1" presStyleIdx="2" presStyleCnt="4">
        <dgm:presLayoutVars>
          <dgm:bulletEnabled val="1"/>
        </dgm:presLayoutVars>
      </dgm:prSet>
      <dgm:spPr/>
    </dgm:pt>
    <dgm:pt modelId="{F7239399-1FD3-7E4B-B24D-D77FF65A57F4}" type="pres">
      <dgm:prSet presAssocID="{6577DB6F-788B-4946-B2EC-34EEA081780B}" presName="Name56" presStyleLbl="parChTrans1D2" presStyleIdx="2" presStyleCnt="3"/>
      <dgm:spPr/>
    </dgm:pt>
    <dgm:pt modelId="{72BBBD9A-502C-C842-B84A-96E357B2C1A9}" type="pres">
      <dgm:prSet presAssocID="{ED9FD18C-D187-8A48-9C05-0F9B8E62C009}" presName="text0" presStyleLbl="node1" presStyleIdx="3" presStyleCnt="4">
        <dgm:presLayoutVars>
          <dgm:bulletEnabled val="1"/>
        </dgm:presLayoutVars>
      </dgm:prSet>
      <dgm:spPr/>
    </dgm:pt>
  </dgm:ptLst>
  <dgm:cxnLst>
    <dgm:cxn modelId="{CB2B280C-2B72-FB4A-93F6-0D731A467914}" type="presOf" srcId="{ED9FD18C-D187-8A48-9C05-0F9B8E62C009}" destId="{72BBBD9A-502C-C842-B84A-96E357B2C1A9}" srcOrd="0" destOrd="0" presId="urn:microsoft.com/office/officeart/2008/layout/RadialCluster"/>
    <dgm:cxn modelId="{1EC34B11-F7D8-964D-B682-1D67D8A9CEB2}" srcId="{C814404F-8940-5743-B2CB-A860FC8ED240}" destId="{4E7D2E1D-DCA0-8042-879D-B6702C0433F6}" srcOrd="0" destOrd="0" parTransId="{2AC0B800-5875-3D47-A94E-B9483DC6D3BC}" sibTransId="{534DF5D9-BA02-1E4D-8B15-CE16499B083E}"/>
    <dgm:cxn modelId="{4629951A-8C4A-0243-AFD4-5370BFA94531}" type="presOf" srcId="{0CF01A1C-4A2D-5A42-8589-DEA1D3EE289E}" destId="{C02BA17F-0FF2-6E45-8808-DA46D04DB94E}" srcOrd="0" destOrd="0" presId="urn:microsoft.com/office/officeart/2008/layout/RadialCluster"/>
    <dgm:cxn modelId="{4395F51A-5B00-784A-9A55-E15EC50FA945}" type="presOf" srcId="{4E7D2E1D-DCA0-8042-879D-B6702C0433F6}" destId="{38B23439-C541-054F-877C-A970784231C4}" srcOrd="0" destOrd="0" presId="urn:microsoft.com/office/officeart/2008/layout/RadialCluster"/>
    <dgm:cxn modelId="{71ADF738-A7BC-AE49-8C9C-659EE8DE91DD}" type="presOf" srcId="{7B9840EB-B95A-794D-9E1D-FE798BC0214F}" destId="{EEED8472-51D2-D343-8943-BD5F1777C7DF}" srcOrd="0" destOrd="0" presId="urn:microsoft.com/office/officeart/2008/layout/RadialCluster"/>
    <dgm:cxn modelId="{3A5EAE55-5E23-1C4B-B7EF-DEAA2149FD0A}" srcId="{4E7D2E1D-DCA0-8042-879D-B6702C0433F6}" destId="{ED9FD18C-D187-8A48-9C05-0F9B8E62C009}" srcOrd="2" destOrd="0" parTransId="{6577DB6F-788B-4946-B2EC-34EEA081780B}" sibTransId="{7A9E1CED-829B-DC4C-9E64-119690674FD8}"/>
    <dgm:cxn modelId="{5158B556-DFAD-8A4C-8AEC-962DF7EF4E7B}" type="presOf" srcId="{C814404F-8940-5743-B2CB-A860FC8ED240}" destId="{810D17C9-CFA8-D745-A317-76D64CC0EC4E}" srcOrd="0" destOrd="0" presId="urn:microsoft.com/office/officeart/2008/layout/RadialCluster"/>
    <dgm:cxn modelId="{6F2F8482-2520-1B4B-987D-78782E6A479D}" type="presOf" srcId="{6577DB6F-788B-4946-B2EC-34EEA081780B}" destId="{F7239399-1FD3-7E4B-B24D-D77FF65A57F4}" srcOrd="0" destOrd="0" presId="urn:microsoft.com/office/officeart/2008/layout/RadialCluster"/>
    <dgm:cxn modelId="{1BFA2583-6990-4048-B003-BAAC5BDEE905}" type="presOf" srcId="{C0B14498-34AF-8C46-9CB9-D92E3173C125}" destId="{57AD6A8D-7DDD-7144-AA9D-3B1440157D8A}" srcOrd="0" destOrd="0" presId="urn:microsoft.com/office/officeart/2008/layout/RadialCluster"/>
    <dgm:cxn modelId="{4052AF94-8287-EA43-8778-EEE02F292FE2}" srcId="{4E7D2E1D-DCA0-8042-879D-B6702C0433F6}" destId="{C0B14498-34AF-8C46-9CB9-D92E3173C125}" srcOrd="0" destOrd="0" parTransId="{0CF01A1C-4A2D-5A42-8589-DEA1D3EE289E}" sibTransId="{1EAC8FA9-C211-1641-8482-4E3C9231C8CC}"/>
    <dgm:cxn modelId="{585B19A1-05A0-644A-A8EB-9EEFB6FFC863}" type="presOf" srcId="{980AB10E-3B24-0E4A-BA8F-9E9559CCDEC1}" destId="{3B6C09C2-5590-124A-8E9F-450DFC2C7AF4}" srcOrd="0" destOrd="0" presId="urn:microsoft.com/office/officeart/2008/layout/RadialCluster"/>
    <dgm:cxn modelId="{C983FAB3-C6C4-E94B-8DF8-03C4AF5260DD}" srcId="{4E7D2E1D-DCA0-8042-879D-B6702C0433F6}" destId="{980AB10E-3B24-0E4A-BA8F-9E9559CCDEC1}" srcOrd="1" destOrd="0" parTransId="{7B9840EB-B95A-794D-9E1D-FE798BC0214F}" sibTransId="{A6F51115-15C3-1442-A1C4-52A31F48C6DD}"/>
    <dgm:cxn modelId="{56D6D975-A3B7-4447-AF63-5CF6D374A727}" type="presParOf" srcId="{810D17C9-CFA8-D745-A317-76D64CC0EC4E}" destId="{EA35490E-F0A6-B944-ABB6-BAFB37C09086}" srcOrd="0" destOrd="0" presId="urn:microsoft.com/office/officeart/2008/layout/RadialCluster"/>
    <dgm:cxn modelId="{B6179F27-BD71-C54D-9A73-909EB970F6C7}" type="presParOf" srcId="{EA35490E-F0A6-B944-ABB6-BAFB37C09086}" destId="{38B23439-C541-054F-877C-A970784231C4}" srcOrd="0" destOrd="0" presId="urn:microsoft.com/office/officeart/2008/layout/RadialCluster"/>
    <dgm:cxn modelId="{62D8DA7D-033D-5148-93B9-83D649FB33BC}" type="presParOf" srcId="{EA35490E-F0A6-B944-ABB6-BAFB37C09086}" destId="{C02BA17F-0FF2-6E45-8808-DA46D04DB94E}" srcOrd="1" destOrd="0" presId="urn:microsoft.com/office/officeart/2008/layout/RadialCluster"/>
    <dgm:cxn modelId="{EC311296-8448-B844-9526-C96701DA1E6C}" type="presParOf" srcId="{EA35490E-F0A6-B944-ABB6-BAFB37C09086}" destId="{57AD6A8D-7DDD-7144-AA9D-3B1440157D8A}" srcOrd="2" destOrd="0" presId="urn:microsoft.com/office/officeart/2008/layout/RadialCluster"/>
    <dgm:cxn modelId="{72CEA34F-9AE0-7C49-8D5C-392BA66BBAFF}" type="presParOf" srcId="{EA35490E-F0A6-B944-ABB6-BAFB37C09086}" destId="{EEED8472-51D2-D343-8943-BD5F1777C7DF}" srcOrd="3" destOrd="0" presId="urn:microsoft.com/office/officeart/2008/layout/RadialCluster"/>
    <dgm:cxn modelId="{D63C532B-B31A-1645-991E-ADF80A41EDE2}" type="presParOf" srcId="{EA35490E-F0A6-B944-ABB6-BAFB37C09086}" destId="{3B6C09C2-5590-124A-8E9F-450DFC2C7AF4}" srcOrd="4" destOrd="0" presId="urn:microsoft.com/office/officeart/2008/layout/RadialCluster"/>
    <dgm:cxn modelId="{AA2D9103-0282-794F-99D4-33095949F04A}" type="presParOf" srcId="{EA35490E-F0A6-B944-ABB6-BAFB37C09086}" destId="{F7239399-1FD3-7E4B-B24D-D77FF65A57F4}" srcOrd="5" destOrd="0" presId="urn:microsoft.com/office/officeart/2008/layout/RadialCluster"/>
    <dgm:cxn modelId="{4780B12C-048D-DE4B-AE1C-B0EF7FB38B21}" type="presParOf" srcId="{EA35490E-F0A6-B944-ABB6-BAFB37C09086}" destId="{72BBBD9A-502C-C842-B84A-96E357B2C1A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66820B-0244-6D41-934F-40566070CA68}" type="doc">
      <dgm:prSet loTypeId="urn:microsoft.com/office/officeart/2005/8/layout/hList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9A22B61C-7482-5D47-BDCA-B0039CD96445}">
      <dgm:prSet phldrT="[文本]" custT="1"/>
      <dgm:spPr/>
      <dgm:t>
        <a:bodyPr/>
        <a:lstStyle/>
        <a:p>
          <a:r>
            <a:rPr lang="zh-CN" altLang="en-US" sz="3200" dirty="0"/>
            <a:t>差分的错位级联</a:t>
          </a:r>
        </a:p>
      </dgm:t>
    </dgm:pt>
    <dgm:pt modelId="{5D20EA6C-289C-AB4C-9FE2-E596450F94DE}" type="parTrans" cxnId="{6BF5D3B8-CA07-2445-998C-5F7118BE9010}">
      <dgm:prSet/>
      <dgm:spPr/>
      <dgm:t>
        <a:bodyPr/>
        <a:lstStyle/>
        <a:p>
          <a:endParaRPr lang="zh-CN" altLang="en-US"/>
        </a:p>
      </dgm:t>
    </dgm:pt>
    <dgm:pt modelId="{7FD2FC60-90A8-D344-9607-5D6DF5D4CFAE}" type="sibTrans" cxnId="{6BF5D3B8-CA07-2445-998C-5F7118BE9010}">
      <dgm:prSet/>
      <dgm:spPr/>
      <dgm:t>
        <a:bodyPr/>
        <a:lstStyle/>
        <a:p>
          <a:endParaRPr lang="zh-CN" altLang="en-US"/>
        </a:p>
      </dgm:t>
    </dgm:pt>
    <dgm:pt modelId="{70C773F5-98CE-5842-B166-268A1974B0CE}">
      <dgm:prSet phldrT="[文本]" custT="1"/>
      <dgm:spPr/>
      <dgm:t>
        <a:bodyPr/>
        <a:lstStyle/>
        <a:p>
          <a:r>
            <a:rPr lang="zh-CN" altLang="en-US" sz="2800" dirty="0"/>
            <a:t>中间状态差分与区分器头尾差分的关联性</a:t>
          </a:r>
        </a:p>
      </dgm:t>
    </dgm:pt>
    <dgm:pt modelId="{0B54B185-F408-7849-B653-E31B961CCB27}" type="parTrans" cxnId="{C9C7E806-1E60-5A48-A27F-8E8CBB6ED3CF}">
      <dgm:prSet/>
      <dgm:spPr/>
      <dgm:t>
        <a:bodyPr/>
        <a:lstStyle/>
        <a:p>
          <a:endParaRPr lang="zh-CN" altLang="en-US"/>
        </a:p>
      </dgm:t>
    </dgm:pt>
    <dgm:pt modelId="{256827C1-7317-A041-A2EC-7CC647325C25}" type="sibTrans" cxnId="{C9C7E806-1E60-5A48-A27F-8E8CBB6ED3CF}">
      <dgm:prSet/>
      <dgm:spPr/>
      <dgm:t>
        <a:bodyPr/>
        <a:lstStyle/>
        <a:p>
          <a:endParaRPr lang="zh-CN" altLang="en-US"/>
        </a:p>
      </dgm:t>
    </dgm:pt>
    <dgm:pt modelId="{50681EEE-AB57-E24F-B246-E45DA2ACA1A8}">
      <dgm:prSet phldrT="[文本]" custT="1"/>
      <dgm:spPr/>
      <dgm:t>
        <a:bodyPr/>
        <a:lstStyle/>
        <a:p>
          <a:r>
            <a:rPr lang="zh-CN" altLang="en-US" sz="2800" dirty="0"/>
            <a:t>不同攻击下区分器是否可用的判断依据</a:t>
          </a:r>
        </a:p>
      </dgm:t>
    </dgm:pt>
    <dgm:pt modelId="{40FE28E5-8998-9C47-ABCB-3F68D728B1A2}" type="parTrans" cxnId="{64991C3B-3245-2447-A6F6-D6BBCB6F9FB0}">
      <dgm:prSet/>
      <dgm:spPr/>
      <dgm:t>
        <a:bodyPr/>
        <a:lstStyle/>
        <a:p>
          <a:endParaRPr lang="zh-CN" altLang="en-US"/>
        </a:p>
      </dgm:t>
    </dgm:pt>
    <dgm:pt modelId="{85981A83-67F4-A648-BE89-7BC6C240D240}" type="sibTrans" cxnId="{64991C3B-3245-2447-A6F6-D6BBCB6F9FB0}">
      <dgm:prSet/>
      <dgm:spPr/>
      <dgm:t>
        <a:bodyPr/>
        <a:lstStyle/>
        <a:p>
          <a:endParaRPr lang="zh-CN" altLang="en-US"/>
        </a:p>
      </dgm:t>
    </dgm:pt>
    <dgm:pt modelId="{09B623DB-99DC-0044-B657-C891AF290F82}" type="pres">
      <dgm:prSet presAssocID="{BF66820B-0244-6D41-934F-40566070CA68}" presName="Name0" presStyleCnt="0">
        <dgm:presLayoutVars>
          <dgm:dir/>
          <dgm:animLvl val="lvl"/>
          <dgm:resizeHandles val="exact"/>
        </dgm:presLayoutVars>
      </dgm:prSet>
      <dgm:spPr/>
    </dgm:pt>
    <dgm:pt modelId="{3A139051-9A59-E24D-867C-242EC1748EF0}" type="pres">
      <dgm:prSet presAssocID="{9A22B61C-7482-5D47-BDCA-B0039CD96445}" presName="composite" presStyleCnt="0"/>
      <dgm:spPr/>
    </dgm:pt>
    <dgm:pt modelId="{CC847596-EF5E-714A-B105-6FE1C6C8544C}" type="pres">
      <dgm:prSet presAssocID="{9A22B61C-7482-5D47-BDCA-B0039CD96445}" presName="parTx" presStyleLbl="alignNode1" presStyleIdx="0" presStyleCnt="1" custScaleY="100000">
        <dgm:presLayoutVars>
          <dgm:chMax val="0"/>
          <dgm:chPref val="0"/>
          <dgm:bulletEnabled val="1"/>
        </dgm:presLayoutVars>
      </dgm:prSet>
      <dgm:spPr/>
    </dgm:pt>
    <dgm:pt modelId="{234CFDD2-E1E5-1C4D-9EF5-42B4908F4CD7}" type="pres">
      <dgm:prSet presAssocID="{9A22B61C-7482-5D47-BDCA-B0039CD9644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C9C7E806-1E60-5A48-A27F-8E8CBB6ED3CF}" srcId="{9A22B61C-7482-5D47-BDCA-B0039CD96445}" destId="{70C773F5-98CE-5842-B166-268A1974B0CE}" srcOrd="0" destOrd="0" parTransId="{0B54B185-F408-7849-B653-E31B961CCB27}" sibTransId="{256827C1-7317-A041-A2EC-7CC647325C25}"/>
    <dgm:cxn modelId="{C3EAAE1B-4DD8-EB43-8EA5-A7E563D53EDA}" type="presOf" srcId="{50681EEE-AB57-E24F-B246-E45DA2ACA1A8}" destId="{234CFDD2-E1E5-1C4D-9EF5-42B4908F4CD7}" srcOrd="0" destOrd="1" presId="urn:microsoft.com/office/officeart/2005/8/layout/hList1"/>
    <dgm:cxn modelId="{64991C3B-3245-2447-A6F6-D6BBCB6F9FB0}" srcId="{9A22B61C-7482-5D47-BDCA-B0039CD96445}" destId="{50681EEE-AB57-E24F-B246-E45DA2ACA1A8}" srcOrd="1" destOrd="0" parTransId="{40FE28E5-8998-9C47-ABCB-3F68D728B1A2}" sibTransId="{85981A83-67F4-A648-BE89-7BC6C240D240}"/>
    <dgm:cxn modelId="{6BF5D3B8-CA07-2445-998C-5F7118BE9010}" srcId="{BF66820B-0244-6D41-934F-40566070CA68}" destId="{9A22B61C-7482-5D47-BDCA-B0039CD96445}" srcOrd="0" destOrd="0" parTransId="{5D20EA6C-289C-AB4C-9FE2-E596450F94DE}" sibTransId="{7FD2FC60-90A8-D344-9607-5D6DF5D4CFAE}"/>
    <dgm:cxn modelId="{49EE32FA-E944-0446-B250-CCB0D339FD6B}" type="presOf" srcId="{BF66820B-0244-6D41-934F-40566070CA68}" destId="{09B623DB-99DC-0044-B657-C891AF290F82}" srcOrd="0" destOrd="0" presId="urn:microsoft.com/office/officeart/2005/8/layout/hList1"/>
    <dgm:cxn modelId="{FE57DFFB-E382-B042-9C8A-230275A58663}" type="presOf" srcId="{70C773F5-98CE-5842-B166-268A1974B0CE}" destId="{234CFDD2-E1E5-1C4D-9EF5-42B4908F4CD7}" srcOrd="0" destOrd="0" presId="urn:microsoft.com/office/officeart/2005/8/layout/hList1"/>
    <dgm:cxn modelId="{75D676FD-31EE-5648-BF52-8CAD7771CAE9}" type="presOf" srcId="{9A22B61C-7482-5D47-BDCA-B0039CD96445}" destId="{CC847596-EF5E-714A-B105-6FE1C6C8544C}" srcOrd="0" destOrd="0" presId="urn:microsoft.com/office/officeart/2005/8/layout/hList1"/>
    <dgm:cxn modelId="{2F984FD2-D5E6-BF46-879D-EBC29645425A}" type="presParOf" srcId="{09B623DB-99DC-0044-B657-C891AF290F82}" destId="{3A139051-9A59-E24D-867C-242EC1748EF0}" srcOrd="0" destOrd="0" presId="urn:microsoft.com/office/officeart/2005/8/layout/hList1"/>
    <dgm:cxn modelId="{F1907D44-0E04-B648-A450-F3687F7BB63A}" type="presParOf" srcId="{3A139051-9A59-E24D-867C-242EC1748EF0}" destId="{CC847596-EF5E-714A-B105-6FE1C6C8544C}" srcOrd="0" destOrd="0" presId="urn:microsoft.com/office/officeart/2005/8/layout/hList1"/>
    <dgm:cxn modelId="{4FFB1C7E-56B1-264E-8CF6-CCA6072A65D8}" type="presParOf" srcId="{3A139051-9A59-E24D-867C-242EC1748EF0}" destId="{234CFDD2-E1E5-1C4D-9EF5-42B4908F4CD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FB61C1-9F00-1549-945E-0E8F5E1E31C4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9CCF985-D649-8C44-B4A6-C94BDF81D917}">
          <dgm:prSet phldrT="[文本]"/>
          <dgm:spPr/>
          <dgm:t>
            <a:bodyPr/>
            <a:lstStyle/>
            <a:p>
              <a:r>
                <a:rPr kumimoji="1" lang="zh-CN" altLang="en-US" dirty="0"/>
                <a:t>选择明密文，保证</a:t>
              </a:r>
              <a14:m>
                <m:oMath xmlns:m="http://schemas.openxmlformats.org/officeDocument/2006/math">
                  <m:sSub>
                    <m:sSubPr>
                      <m:ctrlPr>
                        <a:rPr kumimoji="1" lang="en-US" altLang="zh-CN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e>
                    <m: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kumimoji="1" lang="en-US" altLang="zh-CN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⨁</m:t>
                  </m:r>
                  <m:sSub>
                    <m:sSubPr>
                      <m:ctrlPr>
                        <a:rPr kumimoji="1" lang="en-US" altLang="zh-CN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</m:e>
                    <m: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kumimoji="1" lang="en-US" altLang="zh-CN" b="0" i="1" smtClean="0">
                      <a:latin typeface="Cambria Math" panose="02040503050406030204" pitchFamily="18" charset="0"/>
                    </a:rPr>
                    <m:t>=</m:t>
                  </m:r>
                  <m:r>
                    <a:rPr kumimoji="1" lang="en-US" altLang="zh-CN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𝛼</m:t>
                  </m:r>
                  <m:r>
                    <a:rPr kumimoji="1" lang="en-US" altLang="zh-CN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e>
                    <m:sub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kumimoji="1" lang="en-US" altLang="zh-CN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⨁</m:t>
                  </m:r>
                  <m:sSub>
                    <m:sSubPr>
                      <m:ctrlPr>
                        <a:rPr kumimoji="1" lang="en-US" altLang="zh-CN" i="1" dirty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e>
                    <m:sub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 kumimoji="1" lang="en-US" altLang="zh-CN" i="1" dirty="0">
                      <a:latin typeface="Cambria Math" panose="02040503050406030204" pitchFamily="18" charset="0"/>
                    </a:rPr>
                    <m:t>=</m:t>
                  </m:r>
                  <m:r>
                    <a:rPr kumimoji="1" lang="zh-CN" altLang="en-US" i="1">
                      <a:latin typeface="Cambria Math" panose="02040503050406030204" pitchFamily="18" charset="0"/>
                    </a:rPr>
                    <m:t>𝛾</m:t>
                  </m:r>
                </m:oMath>
              </a14:m>
              <a:r>
                <a:rPr kumimoji="1" lang="zh-CN" altLang="en-US" dirty="0"/>
                <a:t>，</a:t>
              </a:r>
              <a14:m>
                <m:oMath xmlns:m="http://schemas.openxmlformats.org/officeDocument/2006/math">
                  <m:sSub>
                    <m:sSubPr>
                      <m:ctrlPr>
                        <a:rPr kumimoji="1" lang="en-US" altLang="zh-CN" i="1" dirty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e>
                    <m:sub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kumimoji="1" lang="en-US" altLang="zh-CN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⨁</m:t>
                  </m:r>
                  <m:sSub>
                    <m:sSubPr>
                      <m:ctrlPr>
                        <a:rPr kumimoji="1" lang="en-US" altLang="zh-CN" i="1" dirty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e>
                    <m:sub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4</m:t>
                      </m:r>
                    </m:sub>
                  </m:sSub>
                  <m:r>
                    <a:rPr kumimoji="1" lang="en-US" altLang="zh-CN" i="1" dirty="0">
                      <a:latin typeface="Cambria Math" panose="02040503050406030204" pitchFamily="18" charset="0"/>
                    </a:rPr>
                    <m:t>=</m:t>
                  </m:r>
                  <m:r>
                    <a:rPr kumimoji="1" lang="zh-CN" altLang="en-US" i="1">
                      <a:latin typeface="Cambria Math" panose="02040503050406030204" pitchFamily="18" charset="0"/>
                    </a:rPr>
                    <m:t>𝛾</m:t>
                  </m:r>
                </m:oMath>
              </a14:m>
              <a:endParaRPr lang="zh-CN" altLang="en-US" dirty="0"/>
            </a:p>
          </dgm:t>
        </dgm:pt>
      </mc:Choice>
      <mc:Fallback xmlns="">
        <dgm:pt modelId="{D9CCF985-D649-8C44-B4A6-C94BDF81D917}">
          <dgm:prSet phldrT="[文本]"/>
          <dgm:spPr/>
          <dgm:t>
            <a:bodyPr/>
            <a:lstStyle/>
            <a:p>
              <a:r>
                <a:rPr kumimoji="1" lang="zh-CN" altLang="en-US" dirty="0"/>
                <a:t>选择明密文，保证</a:t>
              </a:r>
              <a:r>
                <a:rPr kumimoji="1" lang="en-US" altLang="zh-CN" b="0" i="0">
                  <a:latin typeface="Cambria Math" panose="02040503050406030204" pitchFamily="18" charset="0"/>
                </a:rPr>
                <a:t>𝑚_1</a:t>
              </a:r>
              <a:r>
                <a:rPr kumimoji="1" lang="en-US" altLang="zh-CN" i="0">
                  <a:latin typeface="Cambria Math" panose="02040503050406030204" pitchFamily="18" charset="0"/>
                  <a:ea typeface="Cambria Math" panose="02040503050406030204" pitchFamily="18" charset="0"/>
                </a:rPr>
                <a:t>⨁</a:t>
              </a:r>
              <a:r>
                <a:rPr kumimoji="1" lang="en-US" altLang="zh-CN" i="0">
                  <a:latin typeface="Cambria Math" panose="02040503050406030204" pitchFamily="18" charset="0"/>
                </a:rPr>
                <a:t>𝑚_</a:t>
              </a:r>
              <a:r>
                <a:rPr kumimoji="1" lang="en-US" altLang="zh-CN" b="0" i="0">
                  <a:latin typeface="Cambria Math" panose="02040503050406030204" pitchFamily="18" charset="0"/>
                </a:rPr>
                <a:t>2=</a:t>
              </a:r>
              <a:r>
                <a:rPr kumimoji="1" lang="en-US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𝛼,</a:t>
              </a:r>
              <a:r>
                <a:rPr kumimoji="1" lang="en-US" altLang="zh-CN" b="0" i="0" dirty="0">
                  <a:latin typeface="Cambria Math" panose="02040503050406030204" pitchFamily="18" charset="0"/>
                </a:rPr>
                <a:t>𝑐_</a:t>
              </a:r>
              <a:r>
                <a:rPr kumimoji="1" lang="en-US" altLang="zh-CN" i="0" dirty="0">
                  <a:latin typeface="Cambria Math" panose="02040503050406030204" pitchFamily="18" charset="0"/>
                </a:rPr>
                <a:t>1</a:t>
              </a:r>
              <a:r>
                <a:rPr kumimoji="1" lang="en-US" altLang="zh-CN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⨁</a:t>
              </a:r>
              <a:r>
                <a:rPr kumimoji="1" lang="en-US" altLang="zh-CN" b="0" i="0" dirty="0">
                  <a:latin typeface="Cambria Math" panose="02040503050406030204" pitchFamily="18" charset="0"/>
                </a:rPr>
                <a:t>𝑐_</a:t>
              </a:r>
              <a:r>
                <a:rPr kumimoji="1" lang="en-US" altLang="zh-CN" i="0" dirty="0">
                  <a:latin typeface="Cambria Math" panose="02040503050406030204" pitchFamily="18" charset="0"/>
                </a:rPr>
                <a:t>3=</a:t>
              </a:r>
              <a:r>
                <a:rPr kumimoji="1" lang="zh-CN" altLang="en-US" i="0">
                  <a:latin typeface="Cambria Math" panose="02040503050406030204" pitchFamily="18" charset="0"/>
                </a:rPr>
                <a:t>𝛾</a:t>
              </a:r>
              <a:r>
                <a:rPr kumimoji="1" lang="zh-CN" altLang="en-US" dirty="0"/>
                <a:t>，</a:t>
              </a:r>
              <a:r>
                <a:rPr kumimoji="1" lang="en-US" altLang="zh-CN" b="0" i="0" dirty="0">
                  <a:latin typeface="Cambria Math" panose="02040503050406030204" pitchFamily="18" charset="0"/>
                </a:rPr>
                <a:t>𝑐_</a:t>
              </a:r>
              <a:r>
                <a:rPr kumimoji="1" lang="en-US" altLang="zh-CN" i="0" dirty="0">
                  <a:latin typeface="Cambria Math" panose="02040503050406030204" pitchFamily="18" charset="0"/>
                </a:rPr>
                <a:t>2</a:t>
              </a:r>
              <a:r>
                <a:rPr kumimoji="1" lang="en-US" altLang="zh-CN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⨁</a:t>
              </a:r>
              <a:r>
                <a:rPr kumimoji="1" lang="en-US" altLang="zh-CN" b="0" i="0" dirty="0">
                  <a:latin typeface="Cambria Math" panose="02040503050406030204" pitchFamily="18" charset="0"/>
                </a:rPr>
                <a:t>𝑐_</a:t>
              </a:r>
              <a:r>
                <a:rPr kumimoji="1" lang="en-US" altLang="zh-CN" i="0" dirty="0">
                  <a:latin typeface="Cambria Math" panose="02040503050406030204" pitchFamily="18" charset="0"/>
                </a:rPr>
                <a:t>4=</a:t>
              </a:r>
              <a:r>
                <a:rPr kumimoji="1" lang="zh-CN" altLang="en-US" i="0">
                  <a:latin typeface="Cambria Math" panose="02040503050406030204" pitchFamily="18" charset="0"/>
                </a:rPr>
                <a:t>𝛾</a:t>
              </a:r>
              <a:endParaRPr lang="zh-CN" altLang="en-US" dirty="0"/>
            </a:p>
          </dgm:t>
        </dgm:pt>
      </mc:Fallback>
    </mc:AlternateContent>
    <dgm:pt modelId="{8412021F-D081-A443-BD66-9BC4A23C4847}" type="parTrans" cxnId="{78CD6D32-E955-B54C-816D-748F465EF4A5}">
      <dgm:prSet/>
      <dgm:spPr/>
      <dgm:t>
        <a:bodyPr/>
        <a:lstStyle/>
        <a:p>
          <a:endParaRPr lang="zh-CN" altLang="en-US"/>
        </a:p>
      </dgm:t>
    </dgm:pt>
    <dgm:pt modelId="{E1FB8580-1351-2244-A3D7-AA091D18956C}" type="sibTrans" cxnId="{78CD6D32-E955-B54C-816D-748F465EF4A5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5150301-E713-CA42-A71D-A9C350D183D3}">
          <dgm:prSet phldrT="[文本]"/>
          <dgm:spPr/>
          <dgm:t>
            <a:bodyPr/>
            <a:lstStyle/>
            <a:p>
              <a:r>
                <a:rPr lang="zh-CN" altLang="en-US" dirty="0"/>
                <a:t>高概率、短轮数差分</a:t>
              </a:r>
              <a14:m>
                <m:oMath xmlns:m="http://schemas.openxmlformats.org/officeDocument/2006/math">
                  <m:r>
                    <a:rPr kumimoji="1" lang="zh-CN" altLang="en-US" i="1" smtClean="0">
                      <a:latin typeface="Cambria Math" panose="02040503050406030204" pitchFamily="18" charset="0"/>
                    </a:rPr>
                    <m:t>𝛾</m:t>
                  </m:r>
                  <m:groupChr>
                    <m:groupChrPr>
                      <m:chr m:val="→"/>
                      <m:vertJc m:val="bot"/>
                      <m:ctrlPr>
                        <a:rPr kumimoji="1" lang="zh-CN" altLang="en-US" i="1">
                          <a:latin typeface="Cambria Math" panose="02040503050406030204" pitchFamily="18" charset="0"/>
                        </a:rPr>
                      </m:ctrlPr>
                    </m:groupChrPr>
                    <m:e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𝐷𝑒𝑐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groupChr>
                  <m:r>
                    <a:rPr kumimoji="1" lang="en-US" altLang="zh-CN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𝜙</m:t>
                  </m:r>
                  <m:sSub>
                    <m:sSubPr>
                      <m:ctrlPr>
                        <a:rPr kumimoji="1" lang="en-US" altLang="zh-CN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CN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 kumimoji="1" lang="en-US" altLang="zh-CN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kumimoji="1" lang="en-US" altLang="zh-CN" i="1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⨁</m:t>
                  </m:r>
                  <m:sSub>
                    <m:sSubPr>
                      <m:ctrlPr>
                        <a:rPr kumimoji="1" lang="en-US" altLang="zh-CN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 kumimoji="1" lang="en-US" altLang="zh-CN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sSub>
                    <m:sSubPr>
                      <m:ctrlPr>
                        <a:rPr kumimoji="1" lang="en-US" altLang="zh-CN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kumimoji="1" lang="en-US" altLang="zh-CN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 kumimoji="1" lang="en-US" altLang="zh-CN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kumimoji="1" lang="en-US" altLang="zh-CN" i="1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⨁</m:t>
                  </m:r>
                  <m:sSub>
                    <m:sSubPr>
                      <m:ctrlPr>
                        <a:rPr kumimoji="1" lang="en-US" altLang="zh-CN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 kumimoji="1" lang="en-US" altLang="zh-CN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sub>
                  </m:sSub>
                  <m:r>
                    <a:rPr kumimoji="1" lang="en-US" altLang="zh-CN" b="0" i="1" dirty="0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=0</m:t>
                  </m:r>
                </m:oMath>
              </a14:m>
              <a:endParaRPr lang="zh-CN" altLang="en-US" dirty="0"/>
            </a:p>
          </dgm:t>
        </dgm:pt>
      </mc:Choice>
      <mc:Fallback xmlns="">
        <dgm:pt modelId="{D5150301-E713-CA42-A71D-A9C350D183D3}">
          <dgm:prSet phldrT="[文本]"/>
          <dgm:spPr/>
          <dgm:t>
            <a:bodyPr/>
            <a:lstStyle/>
            <a:p>
              <a:r>
                <a:rPr lang="zh-CN" altLang="en-US" dirty="0"/>
                <a:t>高概率、短轮数差分</a:t>
              </a:r>
              <a:r>
                <a:rPr kumimoji="1" lang="zh-CN" altLang="en-US" i="0">
                  <a:latin typeface="Cambria Math" panose="02040503050406030204" pitchFamily="18" charset="0"/>
                </a:rPr>
                <a:t>𝛾→</a:t>
              </a:r>
              <a:r>
                <a:rPr kumimoji="1" lang="en-US" altLang="zh-CN" i="0">
                  <a:latin typeface="Cambria Math" panose="02040503050406030204" pitchFamily="18" charset="0"/>
                </a:rPr>
                <a:t>┴〖𝐷𝑒𝑐〗^2 </a:t>
              </a:r>
              <a:r>
                <a:rPr kumimoji="1" lang="en-US" altLang="zh-CN" i="0">
                  <a:latin typeface="Cambria Math" panose="02040503050406030204" pitchFamily="18" charset="0"/>
                  <a:ea typeface="Cambria Math" panose="02040503050406030204" pitchFamily="18" charset="0"/>
                </a:rPr>
                <a:t> 𝜙</a:t>
              </a:r>
              <a:r>
                <a:rPr kumimoji="1" lang="en-US" altLang="zh-CN" i="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〖</a:t>
              </a:r>
              <a:r>
                <a:rPr kumimoji="1" lang="en-US" altLang="zh-CN" i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⇒</a:t>
              </a:r>
              <a:r>
                <a:rPr kumimoji="1" lang="en-US" altLang="zh-CN" i="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𝑦〗_1</a:t>
              </a:r>
              <a:r>
                <a:rPr kumimoji="1" lang="en-US" altLang="zh-CN" i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⨁</a:t>
              </a:r>
              <a:r>
                <a:rPr kumimoji="1" lang="en-US" altLang="zh-CN" i="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𝑦_3 〖</a:t>
              </a:r>
              <a:r>
                <a:rPr kumimoji="1" lang="en-US" altLang="zh-CN" i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⨁</a:t>
              </a:r>
              <a:r>
                <a:rPr kumimoji="1" lang="en-US" altLang="zh-CN" i="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𝑦〗_2</a:t>
              </a:r>
              <a:r>
                <a:rPr kumimoji="1" lang="en-US" altLang="zh-CN" i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⨁</a:t>
              </a:r>
              <a:r>
                <a:rPr kumimoji="1" lang="en-US" altLang="zh-CN" i="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𝑦_4</a:t>
              </a:r>
              <a:r>
                <a:rPr kumimoji="1" lang="en-US" altLang="zh-CN" b="0" i="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=0</a:t>
              </a:r>
              <a:endParaRPr lang="zh-CN" altLang="en-US" dirty="0"/>
            </a:p>
          </dgm:t>
        </dgm:pt>
      </mc:Fallback>
    </mc:AlternateContent>
    <dgm:pt modelId="{0CC60C37-96A1-1F41-9049-EBFE6EB322FB}" type="parTrans" cxnId="{38E583D2-9B21-1547-9526-03ACA2A0B4FB}">
      <dgm:prSet/>
      <dgm:spPr/>
      <dgm:t>
        <a:bodyPr/>
        <a:lstStyle/>
        <a:p>
          <a:endParaRPr lang="zh-CN" altLang="en-US"/>
        </a:p>
      </dgm:t>
    </dgm:pt>
    <dgm:pt modelId="{6E265EDE-D80C-2A4D-8ABE-D85711783D37}" type="sibTrans" cxnId="{38E583D2-9B21-1547-9526-03ACA2A0B4FB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B7D703F-151A-9549-8A58-64FF87D1EEC5}">
          <dgm:prSet phldrT="[文本]"/>
          <dgm:spPr/>
          <dgm:t>
            <a:bodyPr/>
            <a:lstStyle/>
            <a:p>
              <a:r>
                <a:rPr lang="zh-CN" altLang="en-US" dirty="0"/>
                <a:t>高概率、短轮数差分</a:t>
              </a:r>
              <a14:m>
                <m:oMath xmlns:m="http://schemas.openxmlformats.org/officeDocument/2006/math">
                  <m:r>
                    <a:rPr kumimoji="1" lang="zh-CN" altLang="en-US" i="1" smtClean="0">
                      <a:latin typeface="Cambria Math" panose="02040503050406030204" pitchFamily="18" charset="0"/>
                    </a:rPr>
                    <m:t>𝛼</m:t>
                  </m:r>
                  <m:groupChr>
                    <m:groupChrPr>
                      <m:chr m:val="→"/>
                      <m:vertJc m:val="bot"/>
                      <m:ctrlPr>
                        <a:rPr kumimoji="1" lang="zh-CN" altLang="en-US" i="1">
                          <a:latin typeface="Cambria Math" panose="02040503050406030204" pitchFamily="18" charset="0"/>
                        </a:rPr>
                      </m:ctrlPr>
                    </m:groupChrPr>
                    <m:e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e>
                  </m:groupChr>
                  <m:r>
                    <a:rPr kumimoji="1" lang="zh-CN" altLang="en-US" i="1">
                      <a:latin typeface="Cambria Math" panose="02040503050406030204" pitchFamily="18" charset="0"/>
                    </a:rPr>
                    <m:t>𝛽</m:t>
                  </m:r>
                  <m:r>
                    <a:rPr kumimoji="1" lang="zh-CN" altLang="en-US" b="0" i="1" smtClean="0">
                      <a:latin typeface="Cambria Math" panose="02040503050406030204" pitchFamily="18" charset="0"/>
                    </a:rPr>
                    <m:t>，</m:t>
                  </m:r>
                  <m:r>
                    <a:rPr kumimoji="1" lang="zh-CN" altLang="en-US" i="1" smtClean="0">
                      <a:latin typeface="Cambria Math" panose="02040503050406030204" pitchFamily="18" charset="0"/>
                    </a:rPr>
                    <m:t>𝛽</m:t>
                  </m:r>
                  <m:groupChr>
                    <m:groupChrPr>
                      <m:chr m:val="→"/>
                      <m:vertJc m:val="bot"/>
                      <m:ctrlPr>
                        <a:rPr kumimoji="1" lang="zh-CN" altLang="en-US" i="1">
                          <a:latin typeface="Cambria Math" panose="02040503050406030204" pitchFamily="18" charset="0"/>
                        </a:rPr>
                      </m:ctrlPr>
                    </m:groupChrPr>
                    <m:e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𝐷𝑒𝑐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e>
                  </m:groupChr>
                  <m:r>
                    <a:rPr kumimoji="1" lang="zh-CN" altLang="en-US" i="1">
                      <a:latin typeface="Cambria Math" panose="02040503050406030204" pitchFamily="18" charset="0"/>
                    </a:rPr>
                    <m:t>𝛼</m:t>
                  </m:r>
                  <m:r>
                    <a:rPr kumimoji="1" lang="en-US" altLang="zh-CN" i="1" dirty="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⇒</m:t>
                  </m:r>
                  <m:sSub>
                    <m:sSubPr>
                      <m:ctrlP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e>
                    <m:sub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 kumimoji="1" lang="en-US" altLang="zh-CN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⨁</m:t>
                  </m:r>
                  <m:sSub>
                    <m:sSubPr>
                      <m:ctrlPr>
                        <a:rPr kumimoji="1" lang="en-US" altLang="zh-CN" i="1" dirty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e>
                    <m:sub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4</m:t>
                      </m:r>
                    </m:sub>
                  </m:sSub>
                  <m:r>
                    <a:rPr kumimoji="1" lang="en-US" altLang="zh-CN" i="1" dirty="0">
                      <a:latin typeface="Cambria Math" panose="02040503050406030204" pitchFamily="18" charset="0"/>
                    </a:rPr>
                    <m:t>=</m:t>
                  </m:r>
                  <m:r>
                    <a:rPr kumimoji="1" lang="zh-CN" altLang="en-US" i="1">
                      <a:latin typeface="Cambria Math" panose="02040503050406030204" pitchFamily="18" charset="0"/>
                    </a:rPr>
                    <m:t>𝛼</m:t>
                  </m:r>
                </m:oMath>
              </a14:m>
              <a:endParaRPr lang="zh-CN" altLang="en-US" dirty="0"/>
            </a:p>
          </dgm:t>
        </dgm:pt>
      </mc:Choice>
      <mc:Fallback xmlns="">
        <dgm:pt modelId="{3B7D703F-151A-9549-8A58-64FF87D1EEC5}">
          <dgm:prSet phldrT="[文本]"/>
          <dgm:spPr/>
          <dgm:t>
            <a:bodyPr/>
            <a:lstStyle/>
            <a:p>
              <a:r>
                <a:rPr lang="zh-CN" altLang="en-US" dirty="0"/>
                <a:t>高概率、短轮数差分</a:t>
              </a:r>
              <a:r>
                <a:rPr kumimoji="1" lang="zh-CN" altLang="en-US" i="0">
                  <a:latin typeface="Cambria Math" panose="02040503050406030204" pitchFamily="18" charset="0"/>
                </a:rPr>
                <a:t>𝛼→</a:t>
              </a:r>
              <a:r>
                <a:rPr kumimoji="1" lang="en-US" altLang="zh-CN" i="0">
                  <a:latin typeface="Cambria Math" panose="02040503050406030204" pitchFamily="18" charset="0"/>
                </a:rPr>
                <a:t>┴〖E𝑛𝑐〗^1 </a:t>
              </a:r>
              <a:r>
                <a:rPr kumimoji="1" lang="zh-CN" altLang="en-US" i="0">
                  <a:latin typeface="Cambria Math" panose="02040503050406030204" pitchFamily="18" charset="0"/>
                </a:rPr>
                <a:t> 𝛽</a:t>
              </a:r>
              <a:r>
                <a:rPr kumimoji="1" lang="zh-CN" altLang="en-US" b="0" i="0">
                  <a:latin typeface="Cambria Math" panose="02040503050406030204" pitchFamily="18" charset="0"/>
                </a:rPr>
                <a:t>，</a:t>
              </a:r>
              <a:r>
                <a:rPr kumimoji="1" lang="zh-CN" altLang="en-US" i="0">
                  <a:latin typeface="Cambria Math" panose="02040503050406030204" pitchFamily="18" charset="0"/>
                </a:rPr>
                <a:t>𝛽→</a:t>
              </a:r>
              <a:r>
                <a:rPr kumimoji="1" lang="en-US" altLang="zh-CN" i="0">
                  <a:latin typeface="Cambria Math" panose="02040503050406030204" pitchFamily="18" charset="0"/>
                </a:rPr>
                <a:t>┴〖𝐷𝑒𝑐〗^1 </a:t>
              </a:r>
              <a:r>
                <a:rPr kumimoji="1" lang="zh-CN" altLang="en-US" i="0">
                  <a:latin typeface="Cambria Math" panose="02040503050406030204" pitchFamily="18" charset="0"/>
                </a:rPr>
                <a:t> 𝛼</a:t>
              </a:r>
              <a:r>
                <a:rPr kumimoji="1" lang="en-US" altLang="zh-CN" i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⇒</a:t>
              </a:r>
              <a:r>
                <a:rPr kumimoji="1" lang="en-US" altLang="zh-CN" b="0" i="0" dirty="0">
                  <a:latin typeface="Cambria Math" panose="02040503050406030204" pitchFamily="18" charset="0"/>
                </a:rPr>
                <a:t>𝑚_</a:t>
              </a:r>
              <a:r>
                <a:rPr kumimoji="1" lang="en-US" altLang="zh-CN" i="0" dirty="0">
                  <a:latin typeface="Cambria Math" panose="02040503050406030204" pitchFamily="18" charset="0"/>
                </a:rPr>
                <a:t>3</a:t>
              </a:r>
              <a:r>
                <a:rPr kumimoji="1" lang="en-US" altLang="zh-CN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⨁</a:t>
              </a:r>
              <a:r>
                <a:rPr kumimoji="1" lang="en-US" altLang="zh-CN" b="0" i="0" dirty="0">
                  <a:latin typeface="Cambria Math" panose="02040503050406030204" pitchFamily="18" charset="0"/>
                </a:rPr>
                <a:t>𝑚_</a:t>
              </a:r>
              <a:r>
                <a:rPr kumimoji="1" lang="en-US" altLang="zh-CN" i="0" dirty="0">
                  <a:latin typeface="Cambria Math" panose="02040503050406030204" pitchFamily="18" charset="0"/>
                </a:rPr>
                <a:t>4=</a:t>
              </a:r>
              <a:r>
                <a:rPr kumimoji="1" lang="zh-CN" altLang="en-US" i="0">
                  <a:latin typeface="Cambria Math" panose="02040503050406030204" pitchFamily="18" charset="0"/>
                </a:rPr>
                <a:t>𝛼</a:t>
              </a:r>
              <a:endParaRPr lang="zh-CN" altLang="en-US" dirty="0"/>
            </a:p>
          </dgm:t>
        </dgm:pt>
      </mc:Fallback>
    </mc:AlternateContent>
    <dgm:pt modelId="{09959471-A0E8-5548-A001-11847D0F14DA}" type="parTrans" cxnId="{AFBB433D-0C36-C94C-AC38-78F17CCED5B2}">
      <dgm:prSet/>
      <dgm:spPr/>
      <dgm:t>
        <a:bodyPr/>
        <a:lstStyle/>
        <a:p>
          <a:endParaRPr lang="zh-CN" altLang="en-US"/>
        </a:p>
      </dgm:t>
    </dgm:pt>
    <dgm:pt modelId="{771243C5-5E63-1A46-9C22-31F82461CD30}" type="sibTrans" cxnId="{AFBB433D-0C36-C94C-AC38-78F17CCED5B2}">
      <dgm:prSet/>
      <dgm:spPr/>
      <dgm:t>
        <a:bodyPr/>
        <a:lstStyle/>
        <a:p>
          <a:endParaRPr lang="zh-CN" altLang="en-US"/>
        </a:p>
      </dgm:t>
    </dgm:pt>
    <dgm:pt modelId="{EE7F8A40-D5C5-664C-A501-24CFA2EF12BF}" type="pres">
      <dgm:prSet presAssocID="{17FB61C1-9F00-1549-945E-0E8F5E1E31C4}" presName="Name0" presStyleCnt="0">
        <dgm:presLayoutVars>
          <dgm:dir/>
          <dgm:animLvl val="lvl"/>
          <dgm:resizeHandles val="exact"/>
        </dgm:presLayoutVars>
      </dgm:prSet>
      <dgm:spPr/>
    </dgm:pt>
    <dgm:pt modelId="{9A1A831E-8F9A-8146-8531-8C4DF164FF3A}" type="pres">
      <dgm:prSet presAssocID="{3B7D703F-151A-9549-8A58-64FF87D1EEC5}" presName="boxAndChildren" presStyleCnt="0"/>
      <dgm:spPr/>
    </dgm:pt>
    <dgm:pt modelId="{3A5D1987-F07B-3C4A-98A2-C8131C74289B}" type="pres">
      <dgm:prSet presAssocID="{3B7D703F-151A-9549-8A58-64FF87D1EEC5}" presName="parentTextBox" presStyleLbl="node1" presStyleIdx="0" presStyleCnt="3"/>
      <dgm:spPr/>
    </dgm:pt>
    <dgm:pt modelId="{52C37270-00ED-F040-89D7-7974A2C40488}" type="pres">
      <dgm:prSet presAssocID="{6E265EDE-D80C-2A4D-8ABE-D85711783D37}" presName="sp" presStyleCnt="0"/>
      <dgm:spPr/>
    </dgm:pt>
    <dgm:pt modelId="{00E1EAE4-A7D1-D840-B538-4D02B9B26E1C}" type="pres">
      <dgm:prSet presAssocID="{D5150301-E713-CA42-A71D-A9C350D183D3}" presName="arrowAndChildren" presStyleCnt="0"/>
      <dgm:spPr/>
    </dgm:pt>
    <dgm:pt modelId="{414E00A1-7B9A-0541-AD8C-9FB97DA65F6B}" type="pres">
      <dgm:prSet presAssocID="{D5150301-E713-CA42-A71D-A9C350D183D3}" presName="parentTextArrow" presStyleLbl="node1" presStyleIdx="1" presStyleCnt="3"/>
      <dgm:spPr/>
    </dgm:pt>
    <dgm:pt modelId="{9D063059-7145-4E4B-B317-2F46EB30ADD5}" type="pres">
      <dgm:prSet presAssocID="{E1FB8580-1351-2244-A3D7-AA091D18956C}" presName="sp" presStyleCnt="0"/>
      <dgm:spPr/>
    </dgm:pt>
    <dgm:pt modelId="{D6998F5D-35ED-BD47-A212-94B6CC6E9041}" type="pres">
      <dgm:prSet presAssocID="{D9CCF985-D649-8C44-B4A6-C94BDF81D917}" presName="arrowAndChildren" presStyleCnt="0"/>
      <dgm:spPr/>
    </dgm:pt>
    <dgm:pt modelId="{10DCCD58-62EE-3E46-8C86-66D00F87B1AF}" type="pres">
      <dgm:prSet presAssocID="{D9CCF985-D649-8C44-B4A6-C94BDF81D917}" presName="parentTextArrow" presStyleLbl="node1" presStyleIdx="2" presStyleCnt="3"/>
      <dgm:spPr/>
    </dgm:pt>
  </dgm:ptLst>
  <dgm:cxnLst>
    <dgm:cxn modelId="{B3FEA002-3BB7-314B-9FAD-C1091B6B5D38}" type="presOf" srcId="{D9CCF985-D649-8C44-B4A6-C94BDF81D917}" destId="{10DCCD58-62EE-3E46-8C86-66D00F87B1AF}" srcOrd="0" destOrd="0" presId="urn:microsoft.com/office/officeart/2005/8/layout/process4"/>
    <dgm:cxn modelId="{78CD6D32-E955-B54C-816D-748F465EF4A5}" srcId="{17FB61C1-9F00-1549-945E-0E8F5E1E31C4}" destId="{D9CCF985-D649-8C44-B4A6-C94BDF81D917}" srcOrd="0" destOrd="0" parTransId="{8412021F-D081-A443-BD66-9BC4A23C4847}" sibTransId="{E1FB8580-1351-2244-A3D7-AA091D18956C}"/>
    <dgm:cxn modelId="{AFBB433D-0C36-C94C-AC38-78F17CCED5B2}" srcId="{17FB61C1-9F00-1549-945E-0E8F5E1E31C4}" destId="{3B7D703F-151A-9549-8A58-64FF87D1EEC5}" srcOrd="2" destOrd="0" parTransId="{09959471-A0E8-5548-A001-11847D0F14DA}" sibTransId="{771243C5-5E63-1A46-9C22-31F82461CD30}"/>
    <dgm:cxn modelId="{A0316FA5-B276-C44A-B7A4-03DD985A2E90}" type="presOf" srcId="{D5150301-E713-CA42-A71D-A9C350D183D3}" destId="{414E00A1-7B9A-0541-AD8C-9FB97DA65F6B}" srcOrd="0" destOrd="0" presId="urn:microsoft.com/office/officeart/2005/8/layout/process4"/>
    <dgm:cxn modelId="{8DB006BA-03DD-C74C-9448-00E23F4DE369}" type="presOf" srcId="{17FB61C1-9F00-1549-945E-0E8F5E1E31C4}" destId="{EE7F8A40-D5C5-664C-A501-24CFA2EF12BF}" srcOrd="0" destOrd="0" presId="urn:microsoft.com/office/officeart/2005/8/layout/process4"/>
    <dgm:cxn modelId="{38E583D2-9B21-1547-9526-03ACA2A0B4FB}" srcId="{17FB61C1-9F00-1549-945E-0E8F5E1E31C4}" destId="{D5150301-E713-CA42-A71D-A9C350D183D3}" srcOrd="1" destOrd="0" parTransId="{0CC60C37-96A1-1F41-9049-EBFE6EB322FB}" sibTransId="{6E265EDE-D80C-2A4D-8ABE-D85711783D37}"/>
    <dgm:cxn modelId="{CDC7E2D2-C425-2344-AAAC-6C0DC80E1803}" type="presOf" srcId="{3B7D703F-151A-9549-8A58-64FF87D1EEC5}" destId="{3A5D1987-F07B-3C4A-98A2-C8131C74289B}" srcOrd="0" destOrd="0" presId="urn:microsoft.com/office/officeart/2005/8/layout/process4"/>
    <dgm:cxn modelId="{1F05DFC6-6CBE-BB4D-A6A4-E192EC685DD5}" type="presParOf" srcId="{EE7F8A40-D5C5-664C-A501-24CFA2EF12BF}" destId="{9A1A831E-8F9A-8146-8531-8C4DF164FF3A}" srcOrd="0" destOrd="0" presId="urn:microsoft.com/office/officeart/2005/8/layout/process4"/>
    <dgm:cxn modelId="{C8E8A691-9E20-2241-ABE6-EF56C277C3CD}" type="presParOf" srcId="{9A1A831E-8F9A-8146-8531-8C4DF164FF3A}" destId="{3A5D1987-F07B-3C4A-98A2-C8131C74289B}" srcOrd="0" destOrd="0" presId="urn:microsoft.com/office/officeart/2005/8/layout/process4"/>
    <dgm:cxn modelId="{22420834-FE55-444A-BADF-7314C1DFFFF7}" type="presParOf" srcId="{EE7F8A40-D5C5-664C-A501-24CFA2EF12BF}" destId="{52C37270-00ED-F040-89D7-7974A2C40488}" srcOrd="1" destOrd="0" presId="urn:microsoft.com/office/officeart/2005/8/layout/process4"/>
    <dgm:cxn modelId="{19304BF2-483C-7A41-89EC-A2AA61033184}" type="presParOf" srcId="{EE7F8A40-D5C5-664C-A501-24CFA2EF12BF}" destId="{00E1EAE4-A7D1-D840-B538-4D02B9B26E1C}" srcOrd="2" destOrd="0" presId="urn:microsoft.com/office/officeart/2005/8/layout/process4"/>
    <dgm:cxn modelId="{CD9F9321-D8A4-2843-BF98-7828870509FF}" type="presParOf" srcId="{00E1EAE4-A7D1-D840-B538-4D02B9B26E1C}" destId="{414E00A1-7B9A-0541-AD8C-9FB97DA65F6B}" srcOrd="0" destOrd="0" presId="urn:microsoft.com/office/officeart/2005/8/layout/process4"/>
    <dgm:cxn modelId="{03B274BE-BA3E-5B4B-AE4E-036BF19450D1}" type="presParOf" srcId="{EE7F8A40-D5C5-664C-A501-24CFA2EF12BF}" destId="{9D063059-7145-4E4B-B317-2F46EB30ADD5}" srcOrd="3" destOrd="0" presId="urn:microsoft.com/office/officeart/2005/8/layout/process4"/>
    <dgm:cxn modelId="{24FE044E-E240-F04F-AE48-C1CE56BF079F}" type="presParOf" srcId="{EE7F8A40-D5C5-664C-A501-24CFA2EF12BF}" destId="{D6998F5D-35ED-BD47-A212-94B6CC6E9041}" srcOrd="4" destOrd="0" presId="urn:microsoft.com/office/officeart/2005/8/layout/process4"/>
    <dgm:cxn modelId="{CDCD9068-7D81-1A4B-9BD5-E5768B29C3C8}" type="presParOf" srcId="{D6998F5D-35ED-BD47-A212-94B6CC6E9041}" destId="{10DCCD58-62EE-3E46-8C86-66D00F87B1A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FB61C1-9F00-1549-945E-0E8F5E1E31C4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CCF985-D649-8C44-B4A6-C94BDF81D917}">
      <dgm:prSet phldrT="[文本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8412021F-D081-A443-BD66-9BC4A23C4847}" type="parTrans" cxnId="{78CD6D32-E955-B54C-816D-748F465EF4A5}">
      <dgm:prSet/>
      <dgm:spPr/>
      <dgm:t>
        <a:bodyPr/>
        <a:lstStyle/>
        <a:p>
          <a:endParaRPr lang="zh-CN" altLang="en-US"/>
        </a:p>
      </dgm:t>
    </dgm:pt>
    <dgm:pt modelId="{E1FB8580-1351-2244-A3D7-AA091D18956C}" type="sibTrans" cxnId="{78CD6D32-E955-B54C-816D-748F465EF4A5}">
      <dgm:prSet/>
      <dgm:spPr/>
      <dgm:t>
        <a:bodyPr/>
        <a:lstStyle/>
        <a:p>
          <a:endParaRPr lang="zh-CN" altLang="en-US"/>
        </a:p>
      </dgm:t>
    </dgm:pt>
    <dgm:pt modelId="{D5150301-E713-CA42-A71D-A9C350D183D3}">
      <dgm:prSet phldrT="[文本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0CC60C37-96A1-1F41-9049-EBFE6EB322FB}" type="parTrans" cxnId="{38E583D2-9B21-1547-9526-03ACA2A0B4FB}">
      <dgm:prSet/>
      <dgm:spPr/>
      <dgm:t>
        <a:bodyPr/>
        <a:lstStyle/>
        <a:p>
          <a:endParaRPr lang="zh-CN" altLang="en-US"/>
        </a:p>
      </dgm:t>
    </dgm:pt>
    <dgm:pt modelId="{6E265EDE-D80C-2A4D-8ABE-D85711783D37}" type="sibTrans" cxnId="{38E583D2-9B21-1547-9526-03ACA2A0B4FB}">
      <dgm:prSet/>
      <dgm:spPr/>
      <dgm:t>
        <a:bodyPr/>
        <a:lstStyle/>
        <a:p>
          <a:endParaRPr lang="zh-CN" altLang="en-US"/>
        </a:p>
      </dgm:t>
    </dgm:pt>
    <dgm:pt modelId="{3B7D703F-151A-9549-8A58-64FF87D1EEC5}">
      <dgm:prSet phldrT="[文本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09959471-A0E8-5548-A001-11847D0F14DA}" type="parTrans" cxnId="{AFBB433D-0C36-C94C-AC38-78F17CCED5B2}">
      <dgm:prSet/>
      <dgm:spPr/>
      <dgm:t>
        <a:bodyPr/>
        <a:lstStyle/>
        <a:p>
          <a:endParaRPr lang="zh-CN" altLang="en-US"/>
        </a:p>
      </dgm:t>
    </dgm:pt>
    <dgm:pt modelId="{771243C5-5E63-1A46-9C22-31F82461CD30}" type="sibTrans" cxnId="{AFBB433D-0C36-C94C-AC38-78F17CCED5B2}">
      <dgm:prSet/>
      <dgm:spPr/>
      <dgm:t>
        <a:bodyPr/>
        <a:lstStyle/>
        <a:p>
          <a:endParaRPr lang="zh-CN" altLang="en-US"/>
        </a:p>
      </dgm:t>
    </dgm:pt>
    <dgm:pt modelId="{EE7F8A40-D5C5-664C-A501-24CFA2EF12BF}" type="pres">
      <dgm:prSet presAssocID="{17FB61C1-9F00-1549-945E-0E8F5E1E31C4}" presName="Name0" presStyleCnt="0">
        <dgm:presLayoutVars>
          <dgm:dir/>
          <dgm:animLvl val="lvl"/>
          <dgm:resizeHandles val="exact"/>
        </dgm:presLayoutVars>
      </dgm:prSet>
      <dgm:spPr/>
    </dgm:pt>
    <dgm:pt modelId="{9A1A831E-8F9A-8146-8531-8C4DF164FF3A}" type="pres">
      <dgm:prSet presAssocID="{3B7D703F-151A-9549-8A58-64FF87D1EEC5}" presName="boxAndChildren" presStyleCnt="0"/>
      <dgm:spPr/>
    </dgm:pt>
    <dgm:pt modelId="{3A5D1987-F07B-3C4A-98A2-C8131C74289B}" type="pres">
      <dgm:prSet presAssocID="{3B7D703F-151A-9549-8A58-64FF87D1EEC5}" presName="parentTextBox" presStyleLbl="node1" presStyleIdx="0" presStyleCnt="3"/>
      <dgm:spPr/>
    </dgm:pt>
    <dgm:pt modelId="{52C37270-00ED-F040-89D7-7974A2C40488}" type="pres">
      <dgm:prSet presAssocID="{6E265EDE-D80C-2A4D-8ABE-D85711783D37}" presName="sp" presStyleCnt="0"/>
      <dgm:spPr/>
    </dgm:pt>
    <dgm:pt modelId="{00E1EAE4-A7D1-D840-B538-4D02B9B26E1C}" type="pres">
      <dgm:prSet presAssocID="{D5150301-E713-CA42-A71D-A9C350D183D3}" presName="arrowAndChildren" presStyleCnt="0"/>
      <dgm:spPr/>
    </dgm:pt>
    <dgm:pt modelId="{414E00A1-7B9A-0541-AD8C-9FB97DA65F6B}" type="pres">
      <dgm:prSet presAssocID="{D5150301-E713-CA42-A71D-A9C350D183D3}" presName="parentTextArrow" presStyleLbl="node1" presStyleIdx="1" presStyleCnt="3"/>
      <dgm:spPr/>
    </dgm:pt>
    <dgm:pt modelId="{9D063059-7145-4E4B-B317-2F46EB30ADD5}" type="pres">
      <dgm:prSet presAssocID="{E1FB8580-1351-2244-A3D7-AA091D18956C}" presName="sp" presStyleCnt="0"/>
      <dgm:spPr/>
    </dgm:pt>
    <dgm:pt modelId="{D6998F5D-35ED-BD47-A212-94B6CC6E9041}" type="pres">
      <dgm:prSet presAssocID="{D9CCF985-D649-8C44-B4A6-C94BDF81D917}" presName="arrowAndChildren" presStyleCnt="0"/>
      <dgm:spPr/>
    </dgm:pt>
    <dgm:pt modelId="{10DCCD58-62EE-3E46-8C86-66D00F87B1AF}" type="pres">
      <dgm:prSet presAssocID="{D9CCF985-D649-8C44-B4A6-C94BDF81D917}" presName="parentTextArrow" presStyleLbl="node1" presStyleIdx="2" presStyleCnt="3"/>
      <dgm:spPr/>
    </dgm:pt>
  </dgm:ptLst>
  <dgm:cxnLst>
    <dgm:cxn modelId="{B3FEA002-3BB7-314B-9FAD-C1091B6B5D38}" type="presOf" srcId="{D9CCF985-D649-8C44-B4A6-C94BDF81D917}" destId="{10DCCD58-62EE-3E46-8C86-66D00F87B1AF}" srcOrd="0" destOrd="0" presId="urn:microsoft.com/office/officeart/2005/8/layout/process4"/>
    <dgm:cxn modelId="{78CD6D32-E955-B54C-816D-748F465EF4A5}" srcId="{17FB61C1-9F00-1549-945E-0E8F5E1E31C4}" destId="{D9CCF985-D649-8C44-B4A6-C94BDF81D917}" srcOrd="0" destOrd="0" parTransId="{8412021F-D081-A443-BD66-9BC4A23C4847}" sibTransId="{E1FB8580-1351-2244-A3D7-AA091D18956C}"/>
    <dgm:cxn modelId="{AFBB433D-0C36-C94C-AC38-78F17CCED5B2}" srcId="{17FB61C1-9F00-1549-945E-0E8F5E1E31C4}" destId="{3B7D703F-151A-9549-8A58-64FF87D1EEC5}" srcOrd="2" destOrd="0" parTransId="{09959471-A0E8-5548-A001-11847D0F14DA}" sibTransId="{771243C5-5E63-1A46-9C22-31F82461CD30}"/>
    <dgm:cxn modelId="{A0316FA5-B276-C44A-B7A4-03DD985A2E90}" type="presOf" srcId="{D5150301-E713-CA42-A71D-A9C350D183D3}" destId="{414E00A1-7B9A-0541-AD8C-9FB97DA65F6B}" srcOrd="0" destOrd="0" presId="urn:microsoft.com/office/officeart/2005/8/layout/process4"/>
    <dgm:cxn modelId="{8DB006BA-03DD-C74C-9448-00E23F4DE369}" type="presOf" srcId="{17FB61C1-9F00-1549-945E-0E8F5E1E31C4}" destId="{EE7F8A40-D5C5-664C-A501-24CFA2EF12BF}" srcOrd="0" destOrd="0" presId="urn:microsoft.com/office/officeart/2005/8/layout/process4"/>
    <dgm:cxn modelId="{38E583D2-9B21-1547-9526-03ACA2A0B4FB}" srcId="{17FB61C1-9F00-1549-945E-0E8F5E1E31C4}" destId="{D5150301-E713-CA42-A71D-A9C350D183D3}" srcOrd="1" destOrd="0" parTransId="{0CC60C37-96A1-1F41-9049-EBFE6EB322FB}" sibTransId="{6E265EDE-D80C-2A4D-8ABE-D85711783D37}"/>
    <dgm:cxn modelId="{CDC7E2D2-C425-2344-AAAC-6C0DC80E1803}" type="presOf" srcId="{3B7D703F-151A-9549-8A58-64FF87D1EEC5}" destId="{3A5D1987-F07B-3C4A-98A2-C8131C74289B}" srcOrd="0" destOrd="0" presId="urn:microsoft.com/office/officeart/2005/8/layout/process4"/>
    <dgm:cxn modelId="{1F05DFC6-6CBE-BB4D-A6A4-E192EC685DD5}" type="presParOf" srcId="{EE7F8A40-D5C5-664C-A501-24CFA2EF12BF}" destId="{9A1A831E-8F9A-8146-8531-8C4DF164FF3A}" srcOrd="0" destOrd="0" presId="urn:microsoft.com/office/officeart/2005/8/layout/process4"/>
    <dgm:cxn modelId="{C8E8A691-9E20-2241-ABE6-EF56C277C3CD}" type="presParOf" srcId="{9A1A831E-8F9A-8146-8531-8C4DF164FF3A}" destId="{3A5D1987-F07B-3C4A-98A2-C8131C74289B}" srcOrd="0" destOrd="0" presId="urn:microsoft.com/office/officeart/2005/8/layout/process4"/>
    <dgm:cxn modelId="{22420834-FE55-444A-BADF-7314C1DFFFF7}" type="presParOf" srcId="{EE7F8A40-D5C5-664C-A501-24CFA2EF12BF}" destId="{52C37270-00ED-F040-89D7-7974A2C40488}" srcOrd="1" destOrd="0" presId="urn:microsoft.com/office/officeart/2005/8/layout/process4"/>
    <dgm:cxn modelId="{19304BF2-483C-7A41-89EC-A2AA61033184}" type="presParOf" srcId="{EE7F8A40-D5C5-664C-A501-24CFA2EF12BF}" destId="{00E1EAE4-A7D1-D840-B538-4D02B9B26E1C}" srcOrd="2" destOrd="0" presId="urn:microsoft.com/office/officeart/2005/8/layout/process4"/>
    <dgm:cxn modelId="{CD9F9321-D8A4-2843-BF98-7828870509FF}" type="presParOf" srcId="{00E1EAE4-A7D1-D840-B538-4D02B9B26E1C}" destId="{414E00A1-7B9A-0541-AD8C-9FB97DA65F6B}" srcOrd="0" destOrd="0" presId="urn:microsoft.com/office/officeart/2005/8/layout/process4"/>
    <dgm:cxn modelId="{03B274BE-BA3E-5B4B-AE4E-036BF19450D1}" type="presParOf" srcId="{EE7F8A40-D5C5-664C-A501-24CFA2EF12BF}" destId="{9D063059-7145-4E4B-B317-2F46EB30ADD5}" srcOrd="3" destOrd="0" presId="urn:microsoft.com/office/officeart/2005/8/layout/process4"/>
    <dgm:cxn modelId="{24FE044E-E240-F04F-AE48-C1CE56BF079F}" type="presParOf" srcId="{EE7F8A40-D5C5-664C-A501-24CFA2EF12BF}" destId="{D6998F5D-35ED-BD47-A212-94B6CC6E9041}" srcOrd="4" destOrd="0" presId="urn:microsoft.com/office/officeart/2005/8/layout/process4"/>
    <dgm:cxn modelId="{CDCD9068-7D81-1A4B-9BD5-E5768B29C3C8}" type="presParOf" srcId="{D6998F5D-35ED-BD47-A212-94B6CC6E9041}" destId="{10DCCD58-62EE-3E46-8C86-66D00F87B1A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FB61C1-9F00-1549-945E-0E8F5E1E31C4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9CCF985-D649-8C44-B4A6-C94BDF81D917}">
          <dgm:prSet phldrT="[文本]"/>
          <dgm:spPr/>
          <dgm:t>
            <a:bodyPr/>
            <a:lstStyle/>
            <a:p>
              <a:r>
                <a:rPr kumimoji="1" lang="zh-CN" altLang="en-US" dirty="0"/>
                <a:t>选择明文，保证</a:t>
              </a:r>
              <a14:m>
                <m:oMath xmlns:m="http://schemas.openxmlformats.org/officeDocument/2006/math">
                  <m:sSub>
                    <m:sSubPr>
                      <m:ctrlPr>
                        <a:rPr kumimoji="1" lang="en-US" altLang="zh-CN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</m:e>
                    <m: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kumimoji="1" lang="en-US" altLang="zh-CN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⨁</m:t>
                  </m:r>
                  <m:sSub>
                    <m:sSubPr>
                      <m:ctrlPr>
                        <a:rPr kumimoji="1" lang="en-US" altLang="zh-CN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</m:e>
                    <m: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kumimoji="1" lang="en-US" altLang="zh-CN" i="1">
                      <a:latin typeface="Cambria Math" panose="02040503050406030204" pitchFamily="18" charset="0"/>
                    </a:rPr>
                    <m:t>=</m:t>
                  </m:r>
                  <m:r>
                    <a:rPr kumimoji="1" lang="en-US" altLang="zh-CN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𝛼</m:t>
                  </m:r>
                </m:oMath>
              </a14:m>
              <a:r>
                <a:rPr kumimoji="1" lang="zh-CN" altLang="en-US" dirty="0"/>
                <a:t>，</a:t>
              </a:r>
              <a14:m>
                <m:oMath xmlns:m="http://schemas.openxmlformats.org/officeDocument/2006/math">
                  <m:sSub>
                    <m:sSubPr>
                      <m:ctrlPr>
                        <a:rPr kumimoji="1" lang="en-US" altLang="zh-CN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</m:e>
                    <m: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 kumimoji="1" lang="en-US" altLang="zh-CN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⨁</m:t>
                  </m:r>
                  <m:sSub>
                    <m:sSubPr>
                      <m:ctrlPr>
                        <a:rPr kumimoji="1" lang="en-US" altLang="zh-CN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</m:e>
                    <m: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4</m:t>
                      </m:r>
                    </m:sub>
                  </m:sSub>
                  <m:r>
                    <a:rPr kumimoji="1" lang="en-US" altLang="zh-CN" i="1">
                      <a:latin typeface="Cambria Math" panose="02040503050406030204" pitchFamily="18" charset="0"/>
                    </a:rPr>
                    <m:t>=</m:t>
                  </m:r>
                  <m:r>
                    <a:rPr kumimoji="1" lang="en-US" altLang="zh-CN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𝛼</m:t>
                  </m:r>
                </m:oMath>
              </a14:m>
              <a:endParaRPr lang="zh-CN" altLang="en-US" dirty="0"/>
            </a:p>
          </dgm:t>
        </dgm:pt>
      </mc:Choice>
      <mc:Fallback xmlns="">
        <dgm:pt modelId="{D9CCF985-D649-8C44-B4A6-C94BDF81D917}">
          <dgm:prSet phldrT="[文本]"/>
          <dgm:spPr/>
          <dgm:t>
            <a:bodyPr/>
            <a:lstStyle/>
            <a:p>
              <a:r>
                <a:rPr kumimoji="1" lang="zh-CN" altLang="en-US" dirty="0"/>
                <a:t>选择明文，保证</a:t>
              </a:r>
              <a:r>
                <a:rPr kumimoji="1" lang="en-US" altLang="zh-CN" i="0">
                  <a:latin typeface="Cambria Math" panose="02040503050406030204" pitchFamily="18" charset="0"/>
                </a:rPr>
                <a:t>𝑚_1</a:t>
              </a:r>
              <a:r>
                <a:rPr kumimoji="1" lang="en-US" altLang="zh-CN" i="0">
                  <a:latin typeface="Cambria Math" panose="02040503050406030204" pitchFamily="18" charset="0"/>
                  <a:ea typeface="Cambria Math" panose="02040503050406030204" pitchFamily="18" charset="0"/>
                </a:rPr>
                <a:t>⨁</a:t>
              </a:r>
              <a:r>
                <a:rPr kumimoji="1" lang="en-US" altLang="zh-CN" i="0">
                  <a:latin typeface="Cambria Math" panose="02040503050406030204" pitchFamily="18" charset="0"/>
                </a:rPr>
                <a:t>𝑚_2=</a:t>
              </a:r>
              <a:r>
                <a:rPr kumimoji="1" lang="en-US" altLang="zh-CN" i="0">
                  <a:latin typeface="Cambria Math" panose="02040503050406030204" pitchFamily="18" charset="0"/>
                  <a:ea typeface="Cambria Math" panose="02040503050406030204" pitchFamily="18" charset="0"/>
                </a:rPr>
                <a:t>𝛼</a:t>
              </a:r>
              <a:r>
                <a:rPr kumimoji="1" lang="zh-CN" altLang="en-US" dirty="0"/>
                <a:t>，</a:t>
              </a:r>
              <a:r>
                <a:rPr kumimoji="1" lang="en-US" altLang="zh-CN" i="0">
                  <a:latin typeface="Cambria Math" panose="02040503050406030204" pitchFamily="18" charset="0"/>
                </a:rPr>
                <a:t>𝑚_3</a:t>
              </a:r>
              <a:r>
                <a:rPr kumimoji="1" lang="en-US" altLang="zh-CN" i="0">
                  <a:latin typeface="Cambria Math" panose="02040503050406030204" pitchFamily="18" charset="0"/>
                  <a:ea typeface="Cambria Math" panose="02040503050406030204" pitchFamily="18" charset="0"/>
                </a:rPr>
                <a:t>⨁</a:t>
              </a:r>
              <a:r>
                <a:rPr kumimoji="1" lang="en-US" altLang="zh-CN" i="0">
                  <a:latin typeface="Cambria Math" panose="02040503050406030204" pitchFamily="18" charset="0"/>
                </a:rPr>
                <a:t>𝑚_4=</a:t>
              </a:r>
              <a:r>
                <a:rPr kumimoji="1" lang="en-US" altLang="zh-CN" i="0">
                  <a:latin typeface="Cambria Math" panose="02040503050406030204" pitchFamily="18" charset="0"/>
                  <a:ea typeface="Cambria Math" panose="02040503050406030204" pitchFamily="18" charset="0"/>
                </a:rPr>
                <a:t>𝛼</a:t>
              </a:r>
              <a:endParaRPr lang="zh-CN" altLang="en-US" dirty="0"/>
            </a:p>
          </dgm:t>
        </dgm:pt>
      </mc:Fallback>
    </mc:AlternateContent>
    <dgm:pt modelId="{8412021F-D081-A443-BD66-9BC4A23C4847}" type="parTrans" cxnId="{78CD6D32-E955-B54C-816D-748F465EF4A5}">
      <dgm:prSet/>
      <dgm:spPr/>
      <dgm:t>
        <a:bodyPr/>
        <a:lstStyle/>
        <a:p>
          <a:endParaRPr lang="zh-CN" altLang="en-US"/>
        </a:p>
      </dgm:t>
    </dgm:pt>
    <dgm:pt modelId="{E1FB8580-1351-2244-A3D7-AA091D18956C}" type="sibTrans" cxnId="{78CD6D32-E955-B54C-816D-748F465EF4A5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5150301-E713-CA42-A71D-A9C350D183D3}">
          <dgm:prSet phldrT="[文本]"/>
          <dgm:spPr/>
          <dgm:t>
            <a:bodyPr/>
            <a:lstStyle/>
            <a:p>
              <a:r>
                <a:rPr lang="zh-CN" altLang="en-US" dirty="0"/>
                <a:t>高概率、短轮数差分</a:t>
              </a:r>
              <a14:m>
                <m:oMath xmlns:m="http://schemas.openxmlformats.org/officeDocument/2006/math">
                  <m:r>
                    <a:rPr kumimoji="1" lang="zh-CN" altLang="en-US" i="1" smtClean="0">
                      <a:latin typeface="Cambria Math" panose="02040503050406030204" pitchFamily="18" charset="0"/>
                    </a:rPr>
                    <m:t>𝛼</m:t>
                  </m:r>
                  <m:groupChr>
                    <m:groupChrPr>
                      <m:chr m:val="→"/>
                      <m:vertJc m:val="bot"/>
                      <m:ctrlPr>
                        <a:rPr kumimoji="1" lang="zh-CN" altLang="en-US" i="1">
                          <a:latin typeface="Cambria Math" panose="02040503050406030204" pitchFamily="18" charset="0"/>
                        </a:rPr>
                      </m:ctrlPr>
                    </m:groupChrPr>
                    <m:e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e>
                  </m:groupChr>
                  <m:r>
                    <a:rPr kumimoji="1" lang="zh-CN" altLang="en-US" i="1">
                      <a:latin typeface="Cambria Math" panose="02040503050406030204" pitchFamily="18" charset="0"/>
                    </a:rPr>
                    <m:t>𝛽</m:t>
                  </m:r>
                  <m:r>
                    <a:rPr kumimoji="1" lang="en-US" altLang="zh-CN" i="1" dirty="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⇒</m:t>
                  </m:r>
                  <m:sSub>
                    <m:sSubPr>
                      <m:ctrlP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kumimoji="1" lang="en-US" altLang="zh-CN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⨁</m:t>
                  </m:r>
                  <m:sSub>
                    <m:sSubPr>
                      <m:ctrlPr>
                        <a:rPr kumimoji="1" lang="en-US" altLang="zh-CN" i="1" dirty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 kumimoji="1" lang="en-US" altLang="zh-CN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⨁</m:t>
                  </m:r>
                  <m:sSub>
                    <m:sSubPr>
                      <m:ctrlPr>
                        <a:rPr kumimoji="1" lang="en-US" altLang="zh-CN" i="1" dirty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kumimoji="1" lang="en-US" altLang="zh-CN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⨁</m:t>
                  </m:r>
                  <m:sSub>
                    <m:sSubPr>
                      <m:ctrlPr>
                        <a:rPr kumimoji="1" lang="en-US" altLang="zh-CN" i="1" dirty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4</m:t>
                      </m:r>
                    </m:sub>
                  </m:sSub>
                  <m:r>
                    <a:rPr kumimoji="1" lang="en-US" altLang="zh-CN" i="1" dirty="0">
                      <a:latin typeface="Cambria Math" panose="02040503050406030204" pitchFamily="18" charset="0"/>
                    </a:rPr>
                    <m:t>=</m:t>
                  </m:r>
                  <m:r>
                    <a:rPr kumimoji="1" lang="en-US" altLang="zh-CN" dirty="0">
                      <a:latin typeface="Cambria Math" panose="02040503050406030204" pitchFamily="18" charset="0"/>
                    </a:rPr>
                    <m:t>0</m:t>
                  </m:r>
                </m:oMath>
              </a14:m>
              <a:endParaRPr lang="zh-CN" altLang="en-US" dirty="0"/>
            </a:p>
          </dgm:t>
        </dgm:pt>
      </mc:Choice>
      <mc:Fallback xmlns="">
        <dgm:pt modelId="{D5150301-E713-CA42-A71D-A9C350D183D3}">
          <dgm:prSet phldrT="[文本]"/>
          <dgm:spPr/>
          <dgm:t>
            <a:bodyPr/>
            <a:lstStyle/>
            <a:p>
              <a:r>
                <a:rPr lang="zh-CN" altLang="en-US" dirty="0"/>
                <a:t>高概率、短轮数差分</a:t>
              </a:r>
              <a:r>
                <a:rPr kumimoji="1" lang="zh-CN" altLang="en-US" i="0">
                  <a:latin typeface="Cambria Math" panose="02040503050406030204" pitchFamily="18" charset="0"/>
                </a:rPr>
                <a:t>𝛼→</a:t>
              </a:r>
              <a:r>
                <a:rPr kumimoji="1" lang="en-US" altLang="zh-CN" i="0">
                  <a:latin typeface="Cambria Math" panose="02040503050406030204" pitchFamily="18" charset="0"/>
                </a:rPr>
                <a:t>┴〖E𝑛𝑐〗^1 </a:t>
              </a:r>
              <a:r>
                <a:rPr kumimoji="1" lang="zh-CN" altLang="en-US" i="0">
                  <a:latin typeface="Cambria Math" panose="02040503050406030204" pitchFamily="18" charset="0"/>
                </a:rPr>
                <a:t> 𝛽</a:t>
              </a:r>
              <a:r>
                <a:rPr kumimoji="1" lang="en-US" altLang="zh-CN" i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⇒</a:t>
              </a:r>
              <a:r>
                <a:rPr kumimoji="1" lang="en-US" altLang="zh-CN" i="0" dirty="0">
                  <a:latin typeface="Cambria Math" panose="02040503050406030204" pitchFamily="18" charset="0"/>
                </a:rPr>
                <a:t>𝑥_1</a:t>
              </a:r>
              <a:r>
                <a:rPr kumimoji="1" lang="en-US" altLang="zh-CN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⨁</a:t>
              </a:r>
              <a:r>
                <a:rPr kumimoji="1" lang="en-US" altLang="zh-CN" i="0" dirty="0">
                  <a:latin typeface="Cambria Math" panose="02040503050406030204" pitchFamily="18" charset="0"/>
                </a:rPr>
                <a:t>𝑥_3</a:t>
              </a:r>
              <a:r>
                <a:rPr kumimoji="1" lang="en-US" altLang="zh-CN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⨁</a:t>
              </a:r>
              <a:r>
                <a:rPr kumimoji="1" lang="en-US" altLang="zh-CN" i="0" dirty="0">
                  <a:latin typeface="Cambria Math" panose="02040503050406030204" pitchFamily="18" charset="0"/>
                </a:rPr>
                <a:t>𝑥_2</a:t>
              </a:r>
              <a:r>
                <a:rPr kumimoji="1" lang="en-US" altLang="zh-CN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⨁</a:t>
              </a:r>
              <a:r>
                <a:rPr kumimoji="1" lang="en-US" altLang="zh-CN" i="0" dirty="0">
                  <a:latin typeface="Cambria Math" panose="02040503050406030204" pitchFamily="18" charset="0"/>
                </a:rPr>
                <a:t>𝑥_4=0</a:t>
              </a:r>
              <a:endParaRPr lang="zh-CN" altLang="en-US" dirty="0"/>
            </a:p>
          </dgm:t>
        </dgm:pt>
      </mc:Fallback>
    </mc:AlternateContent>
    <dgm:pt modelId="{0CC60C37-96A1-1F41-9049-EBFE6EB322FB}" type="parTrans" cxnId="{38E583D2-9B21-1547-9526-03ACA2A0B4FB}">
      <dgm:prSet/>
      <dgm:spPr/>
      <dgm:t>
        <a:bodyPr/>
        <a:lstStyle/>
        <a:p>
          <a:endParaRPr lang="zh-CN" altLang="en-US"/>
        </a:p>
      </dgm:t>
    </dgm:pt>
    <dgm:pt modelId="{6E265EDE-D80C-2A4D-8ABE-D85711783D37}" type="sibTrans" cxnId="{38E583D2-9B21-1547-9526-03ACA2A0B4FB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B7D703F-151A-9549-8A58-64FF87D1EEC5}">
          <dgm:prSet phldrT="[文本]"/>
          <dgm:spPr/>
          <dgm:t>
            <a:bodyPr/>
            <a:lstStyle/>
            <a:p>
              <a:r>
                <a:rPr lang="zh-CN" altLang="en-US" dirty="0"/>
                <a:t>高概率、短轮数差分</a:t>
              </a:r>
              <a14:m>
                <m:oMath xmlns:m="http://schemas.openxmlformats.org/officeDocument/2006/math">
                  <m:r>
                    <a:rPr kumimoji="1" lang="en-US" altLang="zh-CN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𝜙</m:t>
                  </m:r>
                  <m:groupChr>
                    <m:groupChrPr>
                      <m:chr m:val="→"/>
                      <m:vertJc m:val="bot"/>
                      <m:ctrlPr>
                        <a:rPr kumimoji="1" lang="zh-CN" altLang="en-US" i="1">
                          <a:latin typeface="Cambria Math" panose="02040503050406030204" pitchFamily="18" charset="0"/>
                        </a:rPr>
                      </m:ctrlPr>
                    </m:groupChrPr>
                    <m:e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𝐸𝑛𝑐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groupChr>
                  <m:r>
                    <a:rPr kumimoji="1" lang="zh-CN" altLang="en-US" i="1">
                      <a:latin typeface="Cambria Math" panose="02040503050406030204" pitchFamily="18" charset="0"/>
                    </a:rPr>
                    <m:t>𝛾</m:t>
                  </m:r>
                  <m:r>
                    <a:rPr kumimoji="1" lang="en-US" altLang="zh-CN" i="1" dirty="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⇒</m:t>
                  </m:r>
                  <m:sSub>
                    <m:sSubPr>
                      <m:ctrlPr>
                        <a:rPr kumimoji="1" lang="en-US" altLang="zh-CN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𝑐</m:t>
                      </m:r>
                    </m:e>
                    <m: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kumimoji="1" lang="en-US" altLang="zh-CN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⨁</m:t>
                  </m:r>
                  <m:sSub>
                    <m:sSubPr>
                      <m:ctrlPr>
                        <a:rPr kumimoji="1" lang="en-US" altLang="zh-CN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𝑐</m:t>
                      </m:r>
                    </m:e>
                    <m: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4</m:t>
                      </m:r>
                    </m:sub>
                  </m:sSub>
                  <m:r>
                    <a:rPr kumimoji="1" lang="en-US" altLang="zh-CN" i="1">
                      <a:latin typeface="Cambria Math" panose="02040503050406030204" pitchFamily="18" charset="0"/>
                    </a:rPr>
                    <m:t>=</m:t>
                  </m:r>
                  <m:r>
                    <a:rPr kumimoji="1" lang="zh-CN" altLang="en-US" i="1">
                      <a:latin typeface="Cambria Math" panose="02040503050406030204" pitchFamily="18" charset="0"/>
                    </a:rPr>
                    <m:t>𝛾</m:t>
                  </m:r>
                </m:oMath>
              </a14:m>
              <a:endParaRPr lang="zh-CN" altLang="en-US" dirty="0"/>
            </a:p>
          </dgm:t>
        </dgm:pt>
      </mc:Choice>
      <mc:Fallback xmlns="">
        <dgm:pt modelId="{3B7D703F-151A-9549-8A58-64FF87D1EEC5}">
          <dgm:prSet phldrT="[文本]"/>
          <dgm:spPr/>
          <dgm:t>
            <a:bodyPr/>
            <a:lstStyle/>
            <a:p>
              <a:r>
                <a:rPr lang="zh-CN" altLang="en-US" dirty="0"/>
                <a:t>高概率、短轮数差分</a:t>
              </a:r>
              <a:r>
                <a:rPr kumimoji="1" lang="en-US" altLang="zh-CN" i="0">
                  <a:latin typeface="Cambria Math" panose="02040503050406030204" pitchFamily="18" charset="0"/>
                  <a:ea typeface="Cambria Math" panose="02040503050406030204" pitchFamily="18" charset="0"/>
                </a:rPr>
                <a:t>𝜙</a:t>
              </a:r>
              <a:r>
                <a:rPr kumimoji="1" lang="zh-CN" altLang="en-US" i="0">
                  <a:latin typeface="Cambria Math" panose="02040503050406030204" pitchFamily="18" charset="0"/>
                </a:rPr>
                <a:t>→</a:t>
              </a:r>
              <a:r>
                <a:rPr kumimoji="1" lang="en-US" altLang="zh-CN" i="0">
                  <a:latin typeface="Cambria Math" panose="02040503050406030204" pitchFamily="18" charset="0"/>
                </a:rPr>
                <a:t>┴〖𝐸𝑛𝑐〗^2 </a:t>
              </a:r>
              <a:r>
                <a:rPr kumimoji="1" lang="zh-CN" altLang="en-US" i="0">
                  <a:latin typeface="Cambria Math" panose="02040503050406030204" pitchFamily="18" charset="0"/>
                </a:rPr>
                <a:t> 𝛾</a:t>
              </a:r>
              <a:r>
                <a:rPr kumimoji="1" lang="en-US" altLang="zh-CN" i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⇒</a:t>
              </a:r>
              <a:r>
                <a:rPr kumimoji="1" lang="en-US" altLang="zh-CN" i="0">
                  <a:latin typeface="Cambria Math" panose="02040503050406030204" pitchFamily="18" charset="0"/>
                </a:rPr>
                <a:t>〖𝑐_1</a:t>
              </a:r>
              <a:r>
                <a:rPr kumimoji="1" lang="en-US" altLang="zh-CN" i="0">
                  <a:latin typeface="Cambria Math" panose="02040503050406030204" pitchFamily="18" charset="0"/>
                  <a:ea typeface="Cambria Math" panose="02040503050406030204" pitchFamily="18" charset="0"/>
                </a:rPr>
                <a:t>⨁</a:t>
              </a:r>
              <a:r>
                <a:rPr kumimoji="1" lang="en-US" altLang="zh-CN" i="0">
                  <a:latin typeface="Cambria Math" panose="02040503050406030204" pitchFamily="18" charset="0"/>
                </a:rPr>
                <a:t>𝑐_3=</a:t>
              </a:r>
              <a:r>
                <a:rPr kumimoji="1" lang="zh-CN" altLang="en-US" i="0">
                  <a:latin typeface="Cambria Math" panose="02040503050406030204" pitchFamily="18" charset="0"/>
                </a:rPr>
                <a:t>𝛾</a:t>
              </a:r>
              <a:r>
                <a:rPr kumimoji="1" lang="zh-CN" altLang="en-US" b="0" i="0">
                  <a:latin typeface="Cambria Math" panose="02040503050406030204" pitchFamily="18" charset="0"/>
                </a:rPr>
                <a:t>且</a:t>
              </a:r>
              <a:r>
                <a:rPr kumimoji="1" lang="en-US" altLang="zh-CN" i="0">
                  <a:latin typeface="Cambria Math" panose="02040503050406030204" pitchFamily="18" charset="0"/>
                </a:rPr>
                <a:t>𝑐〗_2</a:t>
              </a:r>
              <a:r>
                <a:rPr kumimoji="1" lang="en-US" altLang="zh-CN" i="0">
                  <a:latin typeface="Cambria Math" panose="02040503050406030204" pitchFamily="18" charset="0"/>
                  <a:ea typeface="Cambria Math" panose="02040503050406030204" pitchFamily="18" charset="0"/>
                </a:rPr>
                <a:t>⨁</a:t>
              </a:r>
              <a:r>
                <a:rPr kumimoji="1" lang="en-US" altLang="zh-CN" i="0">
                  <a:latin typeface="Cambria Math" panose="02040503050406030204" pitchFamily="18" charset="0"/>
                </a:rPr>
                <a:t>𝑐_4=</a:t>
              </a:r>
              <a:r>
                <a:rPr kumimoji="1" lang="zh-CN" altLang="en-US" i="0">
                  <a:latin typeface="Cambria Math" panose="02040503050406030204" pitchFamily="18" charset="0"/>
                </a:rPr>
                <a:t>𝛾</a:t>
              </a:r>
              <a:endParaRPr lang="zh-CN" altLang="en-US" dirty="0"/>
            </a:p>
          </dgm:t>
        </dgm:pt>
      </mc:Fallback>
    </mc:AlternateContent>
    <dgm:pt modelId="{09959471-A0E8-5548-A001-11847D0F14DA}" type="parTrans" cxnId="{AFBB433D-0C36-C94C-AC38-78F17CCED5B2}">
      <dgm:prSet/>
      <dgm:spPr/>
      <dgm:t>
        <a:bodyPr/>
        <a:lstStyle/>
        <a:p>
          <a:endParaRPr lang="zh-CN" altLang="en-US"/>
        </a:p>
      </dgm:t>
    </dgm:pt>
    <dgm:pt modelId="{771243C5-5E63-1A46-9C22-31F82461CD30}" type="sibTrans" cxnId="{AFBB433D-0C36-C94C-AC38-78F17CCED5B2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02425B2-3BCD-6D46-9331-D9F76424DFE1}">
          <dgm:prSet/>
          <dgm:spPr/>
          <dgm:t>
            <a:bodyPr/>
            <a:lstStyle/>
            <a:p>
              <a:r>
                <a:rPr lang="zh-CN" altLang="en-US" dirty="0"/>
                <a:t>随机概率满足</a:t>
              </a:r>
              <a14:m>
                <m:oMath xmlns:m="http://schemas.openxmlformats.org/officeDocument/2006/math">
                  <m:sSub>
                    <m:sSubPr>
                      <m:ctrlP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kumimoji="1" lang="en-US" altLang="zh-CN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⨁</m:t>
                  </m:r>
                  <m:sSub>
                    <m:sSubPr>
                      <m:ctrlPr>
                        <a:rPr kumimoji="1" lang="en-US" altLang="zh-CN" i="1" dirty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 kumimoji="1" lang="en-US" altLang="zh-CN" b="0" i="1" dirty="0" smtClean="0">
                      <a:latin typeface="Cambria Math" panose="02040503050406030204" pitchFamily="18" charset="0"/>
                    </a:rPr>
                    <m:t>=</m:t>
                  </m:r>
                  <m:r>
                    <a:rPr kumimoji="1" lang="en-US" altLang="zh-CN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𝜙</m:t>
                  </m:r>
                  <m:r>
                    <a:rPr kumimoji="1" lang="en-US" altLang="zh-CN" i="1" dirty="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⇒</m:t>
                  </m:r>
                  <m:sSub>
                    <m:sSubPr>
                      <m:ctrlP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kumimoji="1" lang="en-US" altLang="zh-CN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⨁</m:t>
                  </m:r>
                  <m:sSub>
                    <m:sSubPr>
                      <m:ctrlPr>
                        <a:rPr kumimoji="1" lang="en-US" altLang="zh-CN" i="1" dirty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sub>
                  </m:sSub>
                  <m:r>
                    <a:rPr kumimoji="1" lang="en-US" altLang="zh-CN" b="0" i="1" dirty="0" smtClean="0">
                      <a:latin typeface="Cambria Math" panose="02040503050406030204" pitchFamily="18" charset="0"/>
                    </a:rPr>
                    <m:t>=</m:t>
                  </m:r>
                  <m:r>
                    <a:rPr kumimoji="1" lang="en-US" altLang="zh-CN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𝜙</m:t>
                  </m:r>
                </m:oMath>
              </a14:m>
              <a:endParaRPr lang="zh-CN" altLang="en-US" dirty="0"/>
            </a:p>
          </dgm:t>
        </dgm:pt>
      </mc:Choice>
      <mc:Fallback xmlns="">
        <dgm:pt modelId="{302425B2-3BCD-6D46-9331-D9F76424DFE1}">
          <dgm:prSet/>
          <dgm:spPr/>
          <dgm:t>
            <a:bodyPr/>
            <a:lstStyle/>
            <a:p>
              <a:r>
                <a:rPr lang="zh-CN" altLang="en-US" dirty="0"/>
                <a:t>随机概率满足</a:t>
              </a:r>
              <a:r>
                <a:rPr kumimoji="1" lang="en-US" altLang="zh-CN" i="0" dirty="0">
                  <a:latin typeface="Cambria Math" panose="02040503050406030204" pitchFamily="18" charset="0"/>
                </a:rPr>
                <a:t>𝑦_1</a:t>
              </a:r>
              <a:r>
                <a:rPr kumimoji="1" lang="en-US" altLang="zh-CN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⨁</a:t>
              </a:r>
              <a:r>
                <a:rPr kumimoji="1" lang="en-US" altLang="zh-CN" i="0" dirty="0">
                  <a:latin typeface="Cambria Math" panose="02040503050406030204" pitchFamily="18" charset="0"/>
                </a:rPr>
                <a:t>𝑦_3</a:t>
              </a:r>
              <a:r>
                <a:rPr kumimoji="1" lang="en-US" altLang="zh-CN" b="0" i="0" dirty="0">
                  <a:latin typeface="Cambria Math" panose="02040503050406030204" pitchFamily="18" charset="0"/>
                </a:rPr>
                <a:t>=</a:t>
              </a:r>
              <a:r>
                <a:rPr kumimoji="1" lang="en-US" altLang="zh-CN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𝜙</a:t>
              </a:r>
              <a:r>
                <a:rPr kumimoji="1" lang="en-US" altLang="zh-CN" i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⇒</a:t>
              </a:r>
              <a:r>
                <a:rPr kumimoji="1" lang="en-US" altLang="zh-CN" i="0" dirty="0">
                  <a:latin typeface="Cambria Math" panose="02040503050406030204" pitchFamily="18" charset="0"/>
                </a:rPr>
                <a:t>𝑦_</a:t>
              </a:r>
              <a:r>
                <a:rPr kumimoji="1" lang="en-US" altLang="zh-CN" b="0" i="0" dirty="0">
                  <a:latin typeface="Cambria Math" panose="02040503050406030204" pitchFamily="18" charset="0"/>
                </a:rPr>
                <a:t>2</a:t>
              </a:r>
              <a:r>
                <a:rPr kumimoji="1" lang="en-US" altLang="zh-CN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⨁</a:t>
              </a:r>
              <a:r>
                <a:rPr kumimoji="1" lang="en-US" altLang="zh-CN" i="0" dirty="0">
                  <a:latin typeface="Cambria Math" panose="02040503050406030204" pitchFamily="18" charset="0"/>
                </a:rPr>
                <a:t>𝑦_</a:t>
              </a:r>
              <a:r>
                <a:rPr kumimoji="1" lang="en-US" altLang="zh-CN" b="0" i="0" dirty="0">
                  <a:latin typeface="Cambria Math" panose="02040503050406030204" pitchFamily="18" charset="0"/>
                </a:rPr>
                <a:t>4=</a:t>
              </a:r>
              <a:r>
                <a:rPr kumimoji="1" lang="en-US" altLang="zh-CN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𝜙</a:t>
              </a:r>
              <a:endParaRPr lang="zh-CN" altLang="en-US" dirty="0"/>
            </a:p>
          </dgm:t>
        </dgm:pt>
      </mc:Fallback>
    </mc:AlternateContent>
    <dgm:pt modelId="{F2CAC8CE-0ECB-AF49-82A7-FB4E681E2E85}" type="parTrans" cxnId="{74A62765-984D-CA4E-BEBC-D51E606311CC}">
      <dgm:prSet/>
      <dgm:spPr/>
      <dgm:t>
        <a:bodyPr/>
        <a:lstStyle/>
        <a:p>
          <a:endParaRPr lang="zh-CN" altLang="en-US"/>
        </a:p>
      </dgm:t>
    </dgm:pt>
    <dgm:pt modelId="{C2EC3B6C-7628-7B44-8B18-DABCA8B0B4C6}" type="sibTrans" cxnId="{74A62765-984D-CA4E-BEBC-D51E606311CC}">
      <dgm:prSet/>
      <dgm:spPr/>
      <dgm:t>
        <a:bodyPr/>
        <a:lstStyle/>
        <a:p>
          <a:endParaRPr lang="zh-CN" altLang="en-US"/>
        </a:p>
      </dgm:t>
    </dgm:pt>
    <dgm:pt modelId="{EE7F8A40-D5C5-664C-A501-24CFA2EF12BF}" type="pres">
      <dgm:prSet presAssocID="{17FB61C1-9F00-1549-945E-0E8F5E1E31C4}" presName="Name0" presStyleCnt="0">
        <dgm:presLayoutVars>
          <dgm:dir/>
          <dgm:animLvl val="lvl"/>
          <dgm:resizeHandles val="exact"/>
        </dgm:presLayoutVars>
      </dgm:prSet>
      <dgm:spPr/>
    </dgm:pt>
    <dgm:pt modelId="{A5765697-27B1-4849-9C2B-EFAD3021A266}" type="pres">
      <dgm:prSet presAssocID="{3B7D703F-151A-9549-8A58-64FF87D1EEC5}" presName="boxAndChildren" presStyleCnt="0"/>
      <dgm:spPr/>
    </dgm:pt>
    <dgm:pt modelId="{FE912E04-A78F-2840-B6FF-5C13371A6B2E}" type="pres">
      <dgm:prSet presAssocID="{3B7D703F-151A-9549-8A58-64FF87D1EEC5}" presName="parentTextBox" presStyleLbl="node1" presStyleIdx="0" presStyleCnt="4"/>
      <dgm:spPr/>
    </dgm:pt>
    <dgm:pt modelId="{8D0417B0-F81C-9F42-8FA6-3EF861A8C92C}" type="pres">
      <dgm:prSet presAssocID="{C2EC3B6C-7628-7B44-8B18-DABCA8B0B4C6}" presName="sp" presStyleCnt="0"/>
      <dgm:spPr/>
    </dgm:pt>
    <dgm:pt modelId="{5D2758E8-CFDB-3848-AA3F-0005873D338A}" type="pres">
      <dgm:prSet presAssocID="{302425B2-3BCD-6D46-9331-D9F76424DFE1}" presName="arrowAndChildren" presStyleCnt="0"/>
      <dgm:spPr/>
    </dgm:pt>
    <dgm:pt modelId="{14AE5FB1-7C95-B241-8902-68C5CDB05601}" type="pres">
      <dgm:prSet presAssocID="{302425B2-3BCD-6D46-9331-D9F76424DFE1}" presName="parentTextArrow" presStyleLbl="node1" presStyleIdx="1" presStyleCnt="4"/>
      <dgm:spPr/>
    </dgm:pt>
    <dgm:pt modelId="{52C37270-00ED-F040-89D7-7974A2C40488}" type="pres">
      <dgm:prSet presAssocID="{6E265EDE-D80C-2A4D-8ABE-D85711783D37}" presName="sp" presStyleCnt="0"/>
      <dgm:spPr/>
    </dgm:pt>
    <dgm:pt modelId="{00E1EAE4-A7D1-D840-B538-4D02B9B26E1C}" type="pres">
      <dgm:prSet presAssocID="{D5150301-E713-CA42-A71D-A9C350D183D3}" presName="arrowAndChildren" presStyleCnt="0"/>
      <dgm:spPr/>
    </dgm:pt>
    <dgm:pt modelId="{414E00A1-7B9A-0541-AD8C-9FB97DA65F6B}" type="pres">
      <dgm:prSet presAssocID="{D5150301-E713-CA42-A71D-A9C350D183D3}" presName="parentTextArrow" presStyleLbl="node1" presStyleIdx="2" presStyleCnt="4"/>
      <dgm:spPr/>
    </dgm:pt>
    <dgm:pt modelId="{9D063059-7145-4E4B-B317-2F46EB30ADD5}" type="pres">
      <dgm:prSet presAssocID="{E1FB8580-1351-2244-A3D7-AA091D18956C}" presName="sp" presStyleCnt="0"/>
      <dgm:spPr/>
    </dgm:pt>
    <dgm:pt modelId="{D6998F5D-35ED-BD47-A212-94B6CC6E9041}" type="pres">
      <dgm:prSet presAssocID="{D9CCF985-D649-8C44-B4A6-C94BDF81D917}" presName="arrowAndChildren" presStyleCnt="0"/>
      <dgm:spPr/>
    </dgm:pt>
    <dgm:pt modelId="{10DCCD58-62EE-3E46-8C86-66D00F87B1AF}" type="pres">
      <dgm:prSet presAssocID="{D9CCF985-D649-8C44-B4A6-C94BDF81D917}" presName="parentTextArrow" presStyleLbl="node1" presStyleIdx="3" presStyleCnt="4"/>
      <dgm:spPr/>
    </dgm:pt>
  </dgm:ptLst>
  <dgm:cxnLst>
    <dgm:cxn modelId="{78CD6D32-E955-B54C-816D-748F465EF4A5}" srcId="{17FB61C1-9F00-1549-945E-0E8F5E1E31C4}" destId="{D9CCF985-D649-8C44-B4A6-C94BDF81D917}" srcOrd="0" destOrd="0" parTransId="{8412021F-D081-A443-BD66-9BC4A23C4847}" sibTransId="{E1FB8580-1351-2244-A3D7-AA091D18956C}"/>
    <dgm:cxn modelId="{AFBB433D-0C36-C94C-AC38-78F17CCED5B2}" srcId="{17FB61C1-9F00-1549-945E-0E8F5E1E31C4}" destId="{3B7D703F-151A-9549-8A58-64FF87D1EEC5}" srcOrd="3" destOrd="0" parTransId="{09959471-A0E8-5548-A001-11847D0F14DA}" sibTransId="{771243C5-5E63-1A46-9C22-31F82461CD30}"/>
    <dgm:cxn modelId="{CCFD9B61-D562-9643-BF4D-F607AC2D5564}" type="presOf" srcId="{302425B2-3BCD-6D46-9331-D9F76424DFE1}" destId="{14AE5FB1-7C95-B241-8902-68C5CDB05601}" srcOrd="0" destOrd="0" presId="urn:microsoft.com/office/officeart/2005/8/layout/process4"/>
    <dgm:cxn modelId="{74A62765-984D-CA4E-BEBC-D51E606311CC}" srcId="{17FB61C1-9F00-1549-945E-0E8F5E1E31C4}" destId="{302425B2-3BCD-6D46-9331-D9F76424DFE1}" srcOrd="2" destOrd="0" parTransId="{F2CAC8CE-0ECB-AF49-82A7-FB4E681E2E85}" sibTransId="{C2EC3B6C-7628-7B44-8B18-DABCA8B0B4C6}"/>
    <dgm:cxn modelId="{83755376-70E9-DD46-ADD2-BC2C15ABFB9C}" type="presOf" srcId="{3B7D703F-151A-9549-8A58-64FF87D1EEC5}" destId="{FE912E04-A78F-2840-B6FF-5C13371A6B2E}" srcOrd="0" destOrd="0" presId="urn:microsoft.com/office/officeart/2005/8/layout/process4"/>
    <dgm:cxn modelId="{8DB006BA-03DD-C74C-9448-00E23F4DE369}" type="presOf" srcId="{17FB61C1-9F00-1549-945E-0E8F5E1E31C4}" destId="{EE7F8A40-D5C5-664C-A501-24CFA2EF12BF}" srcOrd="0" destOrd="0" presId="urn:microsoft.com/office/officeart/2005/8/layout/process4"/>
    <dgm:cxn modelId="{54F304C7-0706-F34C-B9AF-756B8D54BFEB}" type="presOf" srcId="{D5150301-E713-CA42-A71D-A9C350D183D3}" destId="{414E00A1-7B9A-0541-AD8C-9FB97DA65F6B}" srcOrd="0" destOrd="0" presId="urn:microsoft.com/office/officeart/2005/8/layout/process4"/>
    <dgm:cxn modelId="{38E583D2-9B21-1547-9526-03ACA2A0B4FB}" srcId="{17FB61C1-9F00-1549-945E-0E8F5E1E31C4}" destId="{D5150301-E713-CA42-A71D-A9C350D183D3}" srcOrd="1" destOrd="0" parTransId="{0CC60C37-96A1-1F41-9049-EBFE6EB322FB}" sibTransId="{6E265EDE-D80C-2A4D-8ABE-D85711783D37}"/>
    <dgm:cxn modelId="{E063EFE8-F3CE-2942-B2AB-E4F3ADAE0EE8}" type="presOf" srcId="{D9CCF985-D649-8C44-B4A6-C94BDF81D917}" destId="{10DCCD58-62EE-3E46-8C86-66D00F87B1AF}" srcOrd="0" destOrd="0" presId="urn:microsoft.com/office/officeart/2005/8/layout/process4"/>
    <dgm:cxn modelId="{E4C3444B-B0EE-8142-B8BF-0FF8CBBD960B}" type="presParOf" srcId="{EE7F8A40-D5C5-664C-A501-24CFA2EF12BF}" destId="{A5765697-27B1-4849-9C2B-EFAD3021A266}" srcOrd="0" destOrd="0" presId="urn:microsoft.com/office/officeart/2005/8/layout/process4"/>
    <dgm:cxn modelId="{5239565B-B484-3A44-A751-0CD011CD4179}" type="presParOf" srcId="{A5765697-27B1-4849-9C2B-EFAD3021A266}" destId="{FE912E04-A78F-2840-B6FF-5C13371A6B2E}" srcOrd="0" destOrd="0" presId="urn:microsoft.com/office/officeart/2005/8/layout/process4"/>
    <dgm:cxn modelId="{DBEE7A48-37FE-8C4B-8FE7-5FD2EEBFBBB4}" type="presParOf" srcId="{EE7F8A40-D5C5-664C-A501-24CFA2EF12BF}" destId="{8D0417B0-F81C-9F42-8FA6-3EF861A8C92C}" srcOrd="1" destOrd="0" presId="urn:microsoft.com/office/officeart/2005/8/layout/process4"/>
    <dgm:cxn modelId="{67A1EC60-3E40-6A4D-A280-7DB0B399E89B}" type="presParOf" srcId="{EE7F8A40-D5C5-664C-A501-24CFA2EF12BF}" destId="{5D2758E8-CFDB-3848-AA3F-0005873D338A}" srcOrd="2" destOrd="0" presId="urn:microsoft.com/office/officeart/2005/8/layout/process4"/>
    <dgm:cxn modelId="{0BBC4023-90DF-6C43-8B5D-D95175B33613}" type="presParOf" srcId="{5D2758E8-CFDB-3848-AA3F-0005873D338A}" destId="{14AE5FB1-7C95-B241-8902-68C5CDB05601}" srcOrd="0" destOrd="0" presId="urn:microsoft.com/office/officeart/2005/8/layout/process4"/>
    <dgm:cxn modelId="{CF303098-35D5-DF48-BE27-B97776564104}" type="presParOf" srcId="{EE7F8A40-D5C5-664C-A501-24CFA2EF12BF}" destId="{52C37270-00ED-F040-89D7-7974A2C40488}" srcOrd="3" destOrd="0" presId="urn:microsoft.com/office/officeart/2005/8/layout/process4"/>
    <dgm:cxn modelId="{60752A38-9EA6-8842-82E9-81A798F443A5}" type="presParOf" srcId="{EE7F8A40-D5C5-664C-A501-24CFA2EF12BF}" destId="{00E1EAE4-A7D1-D840-B538-4D02B9B26E1C}" srcOrd="4" destOrd="0" presId="urn:microsoft.com/office/officeart/2005/8/layout/process4"/>
    <dgm:cxn modelId="{D3E7393B-8D63-1345-98CA-3C4CD7C63217}" type="presParOf" srcId="{00E1EAE4-A7D1-D840-B538-4D02B9B26E1C}" destId="{414E00A1-7B9A-0541-AD8C-9FB97DA65F6B}" srcOrd="0" destOrd="0" presId="urn:microsoft.com/office/officeart/2005/8/layout/process4"/>
    <dgm:cxn modelId="{B345FA92-8AF9-DC46-B9DD-EDC641779270}" type="presParOf" srcId="{EE7F8A40-D5C5-664C-A501-24CFA2EF12BF}" destId="{9D063059-7145-4E4B-B317-2F46EB30ADD5}" srcOrd="5" destOrd="0" presId="urn:microsoft.com/office/officeart/2005/8/layout/process4"/>
    <dgm:cxn modelId="{38FA85D8-7EBF-2E4B-852E-D1FA5AE51FFA}" type="presParOf" srcId="{EE7F8A40-D5C5-664C-A501-24CFA2EF12BF}" destId="{D6998F5D-35ED-BD47-A212-94B6CC6E9041}" srcOrd="6" destOrd="0" presId="urn:microsoft.com/office/officeart/2005/8/layout/process4"/>
    <dgm:cxn modelId="{AA1E44DC-CA9F-AE47-9EAD-5904B5C392F6}" type="presParOf" srcId="{D6998F5D-35ED-BD47-A212-94B6CC6E9041}" destId="{10DCCD58-62EE-3E46-8C86-66D00F87B1A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FB61C1-9F00-1549-945E-0E8F5E1E31C4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CCF985-D649-8C44-B4A6-C94BDF81D917}">
      <dgm:prSet phldrT="[文本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8412021F-D081-A443-BD66-9BC4A23C4847}" type="parTrans" cxnId="{78CD6D32-E955-B54C-816D-748F465EF4A5}">
      <dgm:prSet/>
      <dgm:spPr/>
      <dgm:t>
        <a:bodyPr/>
        <a:lstStyle/>
        <a:p>
          <a:endParaRPr lang="zh-CN" altLang="en-US"/>
        </a:p>
      </dgm:t>
    </dgm:pt>
    <dgm:pt modelId="{E1FB8580-1351-2244-A3D7-AA091D18956C}" type="sibTrans" cxnId="{78CD6D32-E955-B54C-816D-748F465EF4A5}">
      <dgm:prSet/>
      <dgm:spPr/>
      <dgm:t>
        <a:bodyPr/>
        <a:lstStyle/>
        <a:p>
          <a:endParaRPr lang="zh-CN" altLang="en-US"/>
        </a:p>
      </dgm:t>
    </dgm:pt>
    <dgm:pt modelId="{D5150301-E713-CA42-A71D-A9C350D183D3}">
      <dgm:prSet phldrT="[文本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0CC60C37-96A1-1F41-9049-EBFE6EB322FB}" type="parTrans" cxnId="{38E583D2-9B21-1547-9526-03ACA2A0B4FB}">
      <dgm:prSet/>
      <dgm:spPr/>
      <dgm:t>
        <a:bodyPr/>
        <a:lstStyle/>
        <a:p>
          <a:endParaRPr lang="zh-CN" altLang="en-US"/>
        </a:p>
      </dgm:t>
    </dgm:pt>
    <dgm:pt modelId="{6E265EDE-D80C-2A4D-8ABE-D85711783D37}" type="sibTrans" cxnId="{38E583D2-9B21-1547-9526-03ACA2A0B4FB}">
      <dgm:prSet/>
      <dgm:spPr/>
      <dgm:t>
        <a:bodyPr/>
        <a:lstStyle/>
        <a:p>
          <a:endParaRPr lang="zh-CN" altLang="en-US"/>
        </a:p>
      </dgm:t>
    </dgm:pt>
    <dgm:pt modelId="{3B7D703F-151A-9549-8A58-64FF87D1EEC5}">
      <dgm:prSet phldrT="[文本]"/>
      <dgm:spPr>
        <a:blipFill>
          <a:blip xmlns:r="http://schemas.openxmlformats.org/officeDocument/2006/relationships" r:embed="rId3"/>
          <a:stretch>
            <a:fillRect b="-1351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09959471-A0E8-5548-A001-11847D0F14DA}" type="parTrans" cxnId="{AFBB433D-0C36-C94C-AC38-78F17CCED5B2}">
      <dgm:prSet/>
      <dgm:spPr/>
      <dgm:t>
        <a:bodyPr/>
        <a:lstStyle/>
        <a:p>
          <a:endParaRPr lang="zh-CN" altLang="en-US"/>
        </a:p>
      </dgm:t>
    </dgm:pt>
    <dgm:pt modelId="{771243C5-5E63-1A46-9C22-31F82461CD30}" type="sibTrans" cxnId="{AFBB433D-0C36-C94C-AC38-78F17CCED5B2}">
      <dgm:prSet/>
      <dgm:spPr/>
      <dgm:t>
        <a:bodyPr/>
        <a:lstStyle/>
        <a:p>
          <a:endParaRPr lang="zh-CN" altLang="en-US"/>
        </a:p>
      </dgm:t>
    </dgm:pt>
    <dgm:pt modelId="{302425B2-3BCD-6D46-9331-D9F76424DFE1}">
      <dgm:prSet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F2CAC8CE-0ECB-AF49-82A7-FB4E681E2E85}" type="parTrans" cxnId="{74A62765-984D-CA4E-BEBC-D51E606311CC}">
      <dgm:prSet/>
      <dgm:spPr/>
      <dgm:t>
        <a:bodyPr/>
        <a:lstStyle/>
        <a:p>
          <a:endParaRPr lang="zh-CN" altLang="en-US"/>
        </a:p>
      </dgm:t>
    </dgm:pt>
    <dgm:pt modelId="{C2EC3B6C-7628-7B44-8B18-DABCA8B0B4C6}" type="sibTrans" cxnId="{74A62765-984D-CA4E-BEBC-D51E606311CC}">
      <dgm:prSet/>
      <dgm:spPr/>
      <dgm:t>
        <a:bodyPr/>
        <a:lstStyle/>
        <a:p>
          <a:endParaRPr lang="zh-CN" altLang="en-US"/>
        </a:p>
      </dgm:t>
    </dgm:pt>
    <dgm:pt modelId="{EE7F8A40-D5C5-664C-A501-24CFA2EF12BF}" type="pres">
      <dgm:prSet presAssocID="{17FB61C1-9F00-1549-945E-0E8F5E1E31C4}" presName="Name0" presStyleCnt="0">
        <dgm:presLayoutVars>
          <dgm:dir/>
          <dgm:animLvl val="lvl"/>
          <dgm:resizeHandles val="exact"/>
        </dgm:presLayoutVars>
      </dgm:prSet>
      <dgm:spPr/>
    </dgm:pt>
    <dgm:pt modelId="{A5765697-27B1-4849-9C2B-EFAD3021A266}" type="pres">
      <dgm:prSet presAssocID="{3B7D703F-151A-9549-8A58-64FF87D1EEC5}" presName="boxAndChildren" presStyleCnt="0"/>
      <dgm:spPr/>
    </dgm:pt>
    <dgm:pt modelId="{FE912E04-A78F-2840-B6FF-5C13371A6B2E}" type="pres">
      <dgm:prSet presAssocID="{3B7D703F-151A-9549-8A58-64FF87D1EEC5}" presName="parentTextBox" presStyleLbl="node1" presStyleIdx="0" presStyleCnt="4"/>
      <dgm:spPr/>
    </dgm:pt>
    <dgm:pt modelId="{8D0417B0-F81C-9F42-8FA6-3EF861A8C92C}" type="pres">
      <dgm:prSet presAssocID="{C2EC3B6C-7628-7B44-8B18-DABCA8B0B4C6}" presName="sp" presStyleCnt="0"/>
      <dgm:spPr/>
    </dgm:pt>
    <dgm:pt modelId="{5D2758E8-CFDB-3848-AA3F-0005873D338A}" type="pres">
      <dgm:prSet presAssocID="{302425B2-3BCD-6D46-9331-D9F76424DFE1}" presName="arrowAndChildren" presStyleCnt="0"/>
      <dgm:spPr/>
    </dgm:pt>
    <dgm:pt modelId="{14AE5FB1-7C95-B241-8902-68C5CDB05601}" type="pres">
      <dgm:prSet presAssocID="{302425B2-3BCD-6D46-9331-D9F76424DFE1}" presName="parentTextArrow" presStyleLbl="node1" presStyleIdx="1" presStyleCnt="4"/>
      <dgm:spPr/>
    </dgm:pt>
    <dgm:pt modelId="{52C37270-00ED-F040-89D7-7974A2C40488}" type="pres">
      <dgm:prSet presAssocID="{6E265EDE-D80C-2A4D-8ABE-D85711783D37}" presName="sp" presStyleCnt="0"/>
      <dgm:spPr/>
    </dgm:pt>
    <dgm:pt modelId="{00E1EAE4-A7D1-D840-B538-4D02B9B26E1C}" type="pres">
      <dgm:prSet presAssocID="{D5150301-E713-CA42-A71D-A9C350D183D3}" presName="arrowAndChildren" presStyleCnt="0"/>
      <dgm:spPr/>
    </dgm:pt>
    <dgm:pt modelId="{414E00A1-7B9A-0541-AD8C-9FB97DA65F6B}" type="pres">
      <dgm:prSet presAssocID="{D5150301-E713-CA42-A71D-A9C350D183D3}" presName="parentTextArrow" presStyleLbl="node1" presStyleIdx="2" presStyleCnt="4"/>
      <dgm:spPr/>
    </dgm:pt>
    <dgm:pt modelId="{9D063059-7145-4E4B-B317-2F46EB30ADD5}" type="pres">
      <dgm:prSet presAssocID="{E1FB8580-1351-2244-A3D7-AA091D18956C}" presName="sp" presStyleCnt="0"/>
      <dgm:spPr/>
    </dgm:pt>
    <dgm:pt modelId="{D6998F5D-35ED-BD47-A212-94B6CC6E9041}" type="pres">
      <dgm:prSet presAssocID="{D9CCF985-D649-8C44-B4A6-C94BDF81D917}" presName="arrowAndChildren" presStyleCnt="0"/>
      <dgm:spPr/>
    </dgm:pt>
    <dgm:pt modelId="{10DCCD58-62EE-3E46-8C86-66D00F87B1AF}" type="pres">
      <dgm:prSet presAssocID="{D9CCF985-D649-8C44-B4A6-C94BDF81D917}" presName="parentTextArrow" presStyleLbl="node1" presStyleIdx="3" presStyleCnt="4"/>
      <dgm:spPr/>
    </dgm:pt>
  </dgm:ptLst>
  <dgm:cxnLst>
    <dgm:cxn modelId="{78CD6D32-E955-B54C-816D-748F465EF4A5}" srcId="{17FB61C1-9F00-1549-945E-0E8F5E1E31C4}" destId="{D9CCF985-D649-8C44-B4A6-C94BDF81D917}" srcOrd="0" destOrd="0" parTransId="{8412021F-D081-A443-BD66-9BC4A23C4847}" sibTransId="{E1FB8580-1351-2244-A3D7-AA091D18956C}"/>
    <dgm:cxn modelId="{AFBB433D-0C36-C94C-AC38-78F17CCED5B2}" srcId="{17FB61C1-9F00-1549-945E-0E8F5E1E31C4}" destId="{3B7D703F-151A-9549-8A58-64FF87D1EEC5}" srcOrd="3" destOrd="0" parTransId="{09959471-A0E8-5548-A001-11847D0F14DA}" sibTransId="{771243C5-5E63-1A46-9C22-31F82461CD30}"/>
    <dgm:cxn modelId="{CCFD9B61-D562-9643-BF4D-F607AC2D5564}" type="presOf" srcId="{302425B2-3BCD-6D46-9331-D9F76424DFE1}" destId="{14AE5FB1-7C95-B241-8902-68C5CDB05601}" srcOrd="0" destOrd="0" presId="urn:microsoft.com/office/officeart/2005/8/layout/process4"/>
    <dgm:cxn modelId="{74A62765-984D-CA4E-BEBC-D51E606311CC}" srcId="{17FB61C1-9F00-1549-945E-0E8F5E1E31C4}" destId="{302425B2-3BCD-6D46-9331-D9F76424DFE1}" srcOrd="2" destOrd="0" parTransId="{F2CAC8CE-0ECB-AF49-82A7-FB4E681E2E85}" sibTransId="{C2EC3B6C-7628-7B44-8B18-DABCA8B0B4C6}"/>
    <dgm:cxn modelId="{83755376-70E9-DD46-ADD2-BC2C15ABFB9C}" type="presOf" srcId="{3B7D703F-151A-9549-8A58-64FF87D1EEC5}" destId="{FE912E04-A78F-2840-B6FF-5C13371A6B2E}" srcOrd="0" destOrd="0" presId="urn:microsoft.com/office/officeart/2005/8/layout/process4"/>
    <dgm:cxn modelId="{8DB006BA-03DD-C74C-9448-00E23F4DE369}" type="presOf" srcId="{17FB61C1-9F00-1549-945E-0E8F5E1E31C4}" destId="{EE7F8A40-D5C5-664C-A501-24CFA2EF12BF}" srcOrd="0" destOrd="0" presId="urn:microsoft.com/office/officeart/2005/8/layout/process4"/>
    <dgm:cxn modelId="{54F304C7-0706-F34C-B9AF-756B8D54BFEB}" type="presOf" srcId="{D5150301-E713-CA42-A71D-A9C350D183D3}" destId="{414E00A1-7B9A-0541-AD8C-9FB97DA65F6B}" srcOrd="0" destOrd="0" presId="urn:microsoft.com/office/officeart/2005/8/layout/process4"/>
    <dgm:cxn modelId="{38E583D2-9B21-1547-9526-03ACA2A0B4FB}" srcId="{17FB61C1-9F00-1549-945E-0E8F5E1E31C4}" destId="{D5150301-E713-CA42-A71D-A9C350D183D3}" srcOrd="1" destOrd="0" parTransId="{0CC60C37-96A1-1F41-9049-EBFE6EB322FB}" sibTransId="{6E265EDE-D80C-2A4D-8ABE-D85711783D37}"/>
    <dgm:cxn modelId="{E063EFE8-F3CE-2942-B2AB-E4F3ADAE0EE8}" type="presOf" srcId="{D9CCF985-D649-8C44-B4A6-C94BDF81D917}" destId="{10DCCD58-62EE-3E46-8C86-66D00F87B1AF}" srcOrd="0" destOrd="0" presId="urn:microsoft.com/office/officeart/2005/8/layout/process4"/>
    <dgm:cxn modelId="{E4C3444B-B0EE-8142-B8BF-0FF8CBBD960B}" type="presParOf" srcId="{EE7F8A40-D5C5-664C-A501-24CFA2EF12BF}" destId="{A5765697-27B1-4849-9C2B-EFAD3021A266}" srcOrd="0" destOrd="0" presId="urn:microsoft.com/office/officeart/2005/8/layout/process4"/>
    <dgm:cxn modelId="{5239565B-B484-3A44-A751-0CD011CD4179}" type="presParOf" srcId="{A5765697-27B1-4849-9C2B-EFAD3021A266}" destId="{FE912E04-A78F-2840-B6FF-5C13371A6B2E}" srcOrd="0" destOrd="0" presId="urn:microsoft.com/office/officeart/2005/8/layout/process4"/>
    <dgm:cxn modelId="{DBEE7A48-37FE-8C4B-8FE7-5FD2EEBFBBB4}" type="presParOf" srcId="{EE7F8A40-D5C5-664C-A501-24CFA2EF12BF}" destId="{8D0417B0-F81C-9F42-8FA6-3EF861A8C92C}" srcOrd="1" destOrd="0" presId="urn:microsoft.com/office/officeart/2005/8/layout/process4"/>
    <dgm:cxn modelId="{67A1EC60-3E40-6A4D-A280-7DB0B399E89B}" type="presParOf" srcId="{EE7F8A40-D5C5-664C-A501-24CFA2EF12BF}" destId="{5D2758E8-CFDB-3848-AA3F-0005873D338A}" srcOrd="2" destOrd="0" presId="urn:microsoft.com/office/officeart/2005/8/layout/process4"/>
    <dgm:cxn modelId="{0BBC4023-90DF-6C43-8B5D-D95175B33613}" type="presParOf" srcId="{5D2758E8-CFDB-3848-AA3F-0005873D338A}" destId="{14AE5FB1-7C95-B241-8902-68C5CDB05601}" srcOrd="0" destOrd="0" presId="urn:microsoft.com/office/officeart/2005/8/layout/process4"/>
    <dgm:cxn modelId="{CF303098-35D5-DF48-BE27-B97776564104}" type="presParOf" srcId="{EE7F8A40-D5C5-664C-A501-24CFA2EF12BF}" destId="{52C37270-00ED-F040-89D7-7974A2C40488}" srcOrd="3" destOrd="0" presId="urn:microsoft.com/office/officeart/2005/8/layout/process4"/>
    <dgm:cxn modelId="{60752A38-9EA6-8842-82E9-81A798F443A5}" type="presParOf" srcId="{EE7F8A40-D5C5-664C-A501-24CFA2EF12BF}" destId="{00E1EAE4-A7D1-D840-B538-4D02B9B26E1C}" srcOrd="4" destOrd="0" presId="urn:microsoft.com/office/officeart/2005/8/layout/process4"/>
    <dgm:cxn modelId="{D3E7393B-8D63-1345-98CA-3C4CD7C63217}" type="presParOf" srcId="{00E1EAE4-A7D1-D840-B538-4D02B9B26E1C}" destId="{414E00A1-7B9A-0541-AD8C-9FB97DA65F6B}" srcOrd="0" destOrd="0" presId="urn:microsoft.com/office/officeart/2005/8/layout/process4"/>
    <dgm:cxn modelId="{B345FA92-8AF9-DC46-B9DD-EDC641779270}" type="presParOf" srcId="{EE7F8A40-D5C5-664C-A501-24CFA2EF12BF}" destId="{9D063059-7145-4E4B-B317-2F46EB30ADD5}" srcOrd="5" destOrd="0" presId="urn:microsoft.com/office/officeart/2005/8/layout/process4"/>
    <dgm:cxn modelId="{38FA85D8-7EBF-2E4B-852E-D1FA5AE51FFA}" type="presParOf" srcId="{EE7F8A40-D5C5-664C-A501-24CFA2EF12BF}" destId="{D6998F5D-35ED-BD47-A212-94B6CC6E9041}" srcOrd="6" destOrd="0" presId="urn:microsoft.com/office/officeart/2005/8/layout/process4"/>
    <dgm:cxn modelId="{AA1E44DC-CA9F-AE47-9EAD-5904B5C392F6}" type="presParOf" srcId="{D6998F5D-35ED-BD47-A212-94B6CC6E9041}" destId="{10DCCD58-62EE-3E46-8C86-66D00F87B1A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23439-C541-054F-877C-A970784231C4}">
      <dsp:nvSpPr>
        <dsp:cNvPr id="0" name=""/>
        <dsp:cNvSpPr/>
      </dsp:nvSpPr>
      <dsp:spPr>
        <a:xfrm>
          <a:off x="4435316" y="2314645"/>
          <a:ext cx="1492567" cy="1492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短轮数高概率的差分</a:t>
          </a:r>
        </a:p>
      </dsp:txBody>
      <dsp:txXfrm>
        <a:off x="4508177" y="2387506"/>
        <a:ext cx="1346845" cy="1346845"/>
      </dsp:txXfrm>
    </dsp:sp>
    <dsp:sp modelId="{C02BA17F-0FF2-6E45-8808-DA46D04DB94E}">
      <dsp:nvSpPr>
        <dsp:cNvPr id="0" name=""/>
        <dsp:cNvSpPr/>
      </dsp:nvSpPr>
      <dsp:spPr>
        <a:xfrm rot="16200000">
          <a:off x="4658113" y="1791158"/>
          <a:ext cx="1046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69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D6A8D-7DDD-7144-AA9D-3B1440157D8A}">
      <dsp:nvSpPr>
        <dsp:cNvPr id="0" name=""/>
        <dsp:cNvSpPr/>
      </dsp:nvSpPr>
      <dsp:spPr>
        <a:xfrm>
          <a:off x="4681589" y="267651"/>
          <a:ext cx="1000020" cy="1000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回飞棒攻击</a:t>
          </a:r>
        </a:p>
      </dsp:txBody>
      <dsp:txXfrm>
        <a:off x="4730406" y="316468"/>
        <a:ext cx="902386" cy="902386"/>
      </dsp:txXfrm>
    </dsp:sp>
    <dsp:sp modelId="{EEED8472-51D2-D343-8943-BD5F1777C7DF}">
      <dsp:nvSpPr>
        <dsp:cNvPr id="0" name=""/>
        <dsp:cNvSpPr/>
      </dsp:nvSpPr>
      <dsp:spPr>
        <a:xfrm rot="1800000">
          <a:off x="5870665" y="3705339"/>
          <a:ext cx="8541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417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C09C2-5590-124A-8E9F-450DFC2C7AF4}">
      <dsp:nvSpPr>
        <dsp:cNvPr id="0" name=""/>
        <dsp:cNvSpPr/>
      </dsp:nvSpPr>
      <dsp:spPr>
        <a:xfrm>
          <a:off x="6667618" y="3707553"/>
          <a:ext cx="1000020" cy="1000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增强的回飞棒攻击</a:t>
          </a:r>
        </a:p>
      </dsp:txBody>
      <dsp:txXfrm>
        <a:off x="6716435" y="3756370"/>
        <a:ext cx="902386" cy="902386"/>
      </dsp:txXfrm>
    </dsp:sp>
    <dsp:sp modelId="{F7239399-1FD3-7E4B-B24D-D77FF65A57F4}">
      <dsp:nvSpPr>
        <dsp:cNvPr id="0" name=""/>
        <dsp:cNvSpPr/>
      </dsp:nvSpPr>
      <dsp:spPr>
        <a:xfrm rot="9000000">
          <a:off x="3638363" y="3705339"/>
          <a:ext cx="8541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417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BBD9A-502C-C842-B84A-96E357B2C1A9}">
      <dsp:nvSpPr>
        <dsp:cNvPr id="0" name=""/>
        <dsp:cNvSpPr/>
      </dsp:nvSpPr>
      <dsp:spPr>
        <a:xfrm>
          <a:off x="2695561" y="3707553"/>
          <a:ext cx="1000020" cy="1000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矩形攻击</a:t>
          </a:r>
        </a:p>
      </dsp:txBody>
      <dsp:txXfrm>
        <a:off x="2744378" y="3756370"/>
        <a:ext cx="902386" cy="902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47596-EF5E-714A-B105-6FE1C6C8544C}">
      <dsp:nvSpPr>
        <dsp:cNvPr id="0" name=""/>
        <dsp:cNvSpPr/>
      </dsp:nvSpPr>
      <dsp:spPr>
        <a:xfrm>
          <a:off x="2594" y="-282234"/>
          <a:ext cx="5307419" cy="9487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差分的错位级联</a:t>
          </a:r>
        </a:p>
      </dsp:txBody>
      <dsp:txXfrm>
        <a:off x="2594" y="-282234"/>
        <a:ext cx="5307419" cy="948798"/>
      </dsp:txXfrm>
    </dsp:sp>
    <dsp:sp modelId="{234CFDD2-E1E5-1C4D-9EF5-42B4908F4CD7}">
      <dsp:nvSpPr>
        <dsp:cNvPr id="0" name=""/>
        <dsp:cNvSpPr/>
      </dsp:nvSpPr>
      <dsp:spPr>
        <a:xfrm>
          <a:off x="2594" y="666563"/>
          <a:ext cx="5307419" cy="269009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中间状态差分与区分器头尾差分的关联性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不同攻击下区分器是否可用的判断依据</a:t>
          </a:r>
        </a:p>
      </dsp:txBody>
      <dsp:txXfrm>
        <a:off x="2594" y="666563"/>
        <a:ext cx="5307419" cy="2690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D1987-F07B-3C4A-98A2-C8131C74289B}">
      <dsp:nvSpPr>
        <dsp:cNvPr id="0" name=""/>
        <dsp:cNvSpPr/>
      </dsp:nvSpPr>
      <dsp:spPr>
        <a:xfrm>
          <a:off x="0" y="3820831"/>
          <a:ext cx="9908498" cy="1254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高概率、短轮数差分</a:t>
          </a:r>
          <a14:m xmlns:a14="http://schemas.microsoft.com/office/drawing/2010/main">
            <m:oMath xmlns:m="http://schemas.openxmlformats.org/officeDocument/2006/math">
              <m:r>
                <a:rPr kumimoji="1" lang="zh-CN" altLang="en-US" sz="3100" i="1" kern="1200" smtClean="0">
                  <a:latin typeface="Cambria Math" panose="02040503050406030204" pitchFamily="18" charset="0"/>
                </a:rPr>
                <m:t>𝛼</m:t>
              </m:r>
              <m:groupChr>
                <m:groupChrPr>
                  <m:chr m:val="→"/>
                  <m:vertJc m:val="bot"/>
                  <m:ctrlPr>
                    <a:rPr kumimoji="1" lang="zh-CN" altLang="en-US" sz="3100" i="1" kern="1200">
                      <a:latin typeface="Cambria Math" panose="02040503050406030204" pitchFamily="18" charset="0"/>
                    </a:rPr>
                  </m:ctrlPr>
                </m:groupChrPr>
                <m:e>
                  <m:sSup>
                    <m:sSupPr>
                      <m:ctrlPr>
                        <a:rPr kumimoji="1" lang="en-US" altLang="zh-CN" sz="3100" i="1" kern="120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 kumimoji="1" lang="en-US" altLang="zh-CN" sz="3100" i="1" kern="12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sz="3100" i="1" kern="1200">
                          <a:latin typeface="Cambria Math" panose="02040503050406030204" pitchFamily="18" charset="0"/>
                        </a:rPr>
                        <m:t>𝑛𝑐</m:t>
                      </m:r>
                    </m:e>
                    <m:sup>
                      <m:r>
                        <a:rPr kumimoji="1" lang="en-US" altLang="zh-CN" sz="3100" i="1" kern="1200"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</m:e>
              </m:groupChr>
              <m:r>
                <a:rPr kumimoji="1" lang="zh-CN" altLang="en-US" sz="3100" i="1" kern="1200">
                  <a:latin typeface="Cambria Math" panose="02040503050406030204" pitchFamily="18" charset="0"/>
                </a:rPr>
                <m:t>𝛽</m:t>
              </m:r>
              <m:r>
                <a:rPr kumimoji="1" lang="zh-CN" altLang="en-US" sz="3100" b="0" i="1" kern="1200" smtClean="0">
                  <a:latin typeface="Cambria Math" panose="02040503050406030204" pitchFamily="18" charset="0"/>
                </a:rPr>
                <m:t>，</m:t>
              </m:r>
              <m:r>
                <a:rPr kumimoji="1" lang="zh-CN" altLang="en-US" sz="3100" i="1" kern="1200" smtClean="0">
                  <a:latin typeface="Cambria Math" panose="02040503050406030204" pitchFamily="18" charset="0"/>
                </a:rPr>
                <m:t>𝛽</m:t>
              </m:r>
              <m:groupChr>
                <m:groupChrPr>
                  <m:chr m:val="→"/>
                  <m:vertJc m:val="bot"/>
                  <m:ctrlPr>
                    <a:rPr kumimoji="1" lang="zh-CN" altLang="en-US" sz="3100" i="1" kern="1200">
                      <a:latin typeface="Cambria Math" panose="02040503050406030204" pitchFamily="18" charset="0"/>
                    </a:rPr>
                  </m:ctrlPr>
                </m:groupChrPr>
                <m:e>
                  <m:sSup>
                    <m:sSupPr>
                      <m:ctrlPr>
                        <a:rPr kumimoji="1" lang="en-US" altLang="zh-CN" sz="3100" i="1" kern="120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kumimoji="1" lang="en-US" altLang="zh-CN" sz="3100" i="1" kern="1200">
                          <a:latin typeface="Cambria Math" panose="02040503050406030204" pitchFamily="18" charset="0"/>
                        </a:rPr>
                        <m:t>𝐷𝑒𝑐</m:t>
                      </m:r>
                    </m:e>
                    <m:sup>
                      <m:r>
                        <a:rPr kumimoji="1" lang="en-US" altLang="zh-CN" sz="3100" i="1" kern="1200"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</m:e>
              </m:groupChr>
              <m:r>
                <a:rPr kumimoji="1" lang="zh-CN" altLang="en-US" sz="3100" i="1" kern="1200">
                  <a:latin typeface="Cambria Math" panose="02040503050406030204" pitchFamily="18" charset="0"/>
                </a:rPr>
                <m:t>𝛼</m:t>
              </m:r>
              <m:r>
                <a:rPr kumimoji="1" lang="en-US" altLang="zh-CN" sz="3100" i="1" kern="12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⇒</m:t>
              </m:r>
              <m:sSub>
                <m:sSubPr>
                  <m:ctrlPr>
                    <a:rPr kumimoji="1" lang="en-US" altLang="zh-CN" sz="31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3100" b="0" i="1" kern="1200" dirty="0" smtClean="0">
                      <a:latin typeface="Cambria Math" panose="02040503050406030204" pitchFamily="18" charset="0"/>
                    </a:rPr>
                    <m:t>𝑚</m:t>
                  </m:r>
                </m:e>
                <m:sub>
                  <m:r>
                    <a:rPr kumimoji="1" lang="en-US" altLang="zh-CN" sz="3100" i="1" kern="1200" dirty="0">
                      <a:latin typeface="Cambria Math" panose="02040503050406030204" pitchFamily="18" charset="0"/>
                    </a:rPr>
                    <m:t>3</m:t>
                  </m:r>
                </m:sub>
              </m:sSub>
              <m:r>
                <a:rPr kumimoji="1" lang="en-US" altLang="zh-CN" sz="3100" i="1" kern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m:t>⨁</m:t>
              </m:r>
              <m:sSub>
                <m:sSubPr>
                  <m:ctrlPr>
                    <a:rPr kumimoji="1" lang="en-US" altLang="zh-CN" sz="3100" i="1" kern="1200" dirty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3100" b="0" i="1" kern="1200" dirty="0" smtClean="0">
                      <a:latin typeface="Cambria Math" panose="02040503050406030204" pitchFamily="18" charset="0"/>
                    </a:rPr>
                    <m:t>𝑚</m:t>
                  </m:r>
                </m:e>
                <m:sub>
                  <m:r>
                    <a:rPr kumimoji="1" lang="en-US" altLang="zh-CN" sz="3100" i="1" kern="1200" dirty="0">
                      <a:latin typeface="Cambria Math" panose="02040503050406030204" pitchFamily="18" charset="0"/>
                    </a:rPr>
                    <m:t>4</m:t>
                  </m:r>
                </m:sub>
              </m:sSub>
              <m:r>
                <a:rPr kumimoji="1" lang="en-US" altLang="zh-CN" sz="3100" i="1" kern="1200" dirty="0">
                  <a:latin typeface="Cambria Math" panose="02040503050406030204" pitchFamily="18" charset="0"/>
                </a:rPr>
                <m:t>=</m:t>
              </m:r>
              <m:r>
                <a:rPr kumimoji="1" lang="zh-CN" altLang="en-US" sz="3100" i="1" kern="1200">
                  <a:latin typeface="Cambria Math" panose="02040503050406030204" pitchFamily="18" charset="0"/>
                </a:rPr>
                <m:t>𝛼</m:t>
              </m:r>
            </m:oMath>
          </a14:m>
          <a:endParaRPr lang="zh-CN" altLang="en-US" sz="3100" kern="1200" dirty="0"/>
        </a:p>
      </dsp:txBody>
      <dsp:txXfrm>
        <a:off x="0" y="3820831"/>
        <a:ext cx="9908498" cy="1254082"/>
      </dsp:txXfrm>
    </dsp:sp>
    <dsp:sp modelId="{414E00A1-7B9A-0541-AD8C-9FB97DA65F6B}">
      <dsp:nvSpPr>
        <dsp:cNvPr id="0" name=""/>
        <dsp:cNvSpPr/>
      </dsp:nvSpPr>
      <dsp:spPr>
        <a:xfrm rot="10800000">
          <a:off x="0" y="1910864"/>
          <a:ext cx="9908498" cy="19287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高概率、短轮数差分</a:t>
          </a:r>
          <a14:m xmlns:a14="http://schemas.microsoft.com/office/drawing/2010/main">
            <m:oMath xmlns:m="http://schemas.openxmlformats.org/officeDocument/2006/math">
              <m:r>
                <a:rPr kumimoji="1" lang="zh-CN" altLang="en-US" sz="3100" i="1" kern="1200" smtClean="0">
                  <a:latin typeface="Cambria Math" panose="02040503050406030204" pitchFamily="18" charset="0"/>
                </a:rPr>
                <m:t>𝛾</m:t>
              </m:r>
              <m:groupChr>
                <m:groupChrPr>
                  <m:chr m:val="→"/>
                  <m:vertJc m:val="bot"/>
                  <m:ctrlPr>
                    <a:rPr kumimoji="1" lang="zh-CN" altLang="en-US" sz="3100" i="1" kern="1200">
                      <a:latin typeface="Cambria Math" panose="02040503050406030204" pitchFamily="18" charset="0"/>
                    </a:rPr>
                  </m:ctrlPr>
                </m:groupChrPr>
                <m:e>
                  <m:sSup>
                    <m:sSupPr>
                      <m:ctrlPr>
                        <a:rPr kumimoji="1" lang="en-US" altLang="zh-CN" sz="3100" i="1" kern="120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kumimoji="1" lang="en-US" altLang="zh-CN" sz="3100" i="1" kern="1200">
                          <a:latin typeface="Cambria Math" panose="02040503050406030204" pitchFamily="18" charset="0"/>
                        </a:rPr>
                        <m:t>𝐷𝑒𝑐</m:t>
                      </m:r>
                    </m:e>
                    <m:sup>
                      <m:r>
                        <a:rPr kumimoji="1" lang="en-US" altLang="zh-CN" sz="3100" i="1" kern="120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e>
              </m:groupChr>
              <m:r>
                <a:rPr kumimoji="1" lang="en-US" altLang="zh-CN" sz="31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𝜙</m:t>
              </m:r>
              <m:sSub>
                <m:sSubPr>
                  <m:ctrlPr>
                    <a:rPr kumimoji="1" lang="en-US" altLang="zh-CN" sz="3100" i="1" kern="1200" dirty="0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3100" i="1" kern="12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⇒</m:t>
                  </m:r>
                  <m:r>
                    <a:rPr kumimoji="1" lang="en-US" altLang="zh-CN" sz="3100" i="1" kern="12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𝑦</m:t>
                  </m:r>
                </m:e>
                <m:sub>
                  <m:r>
                    <a:rPr kumimoji="1" lang="en-US" altLang="zh-CN" sz="3100" i="1" kern="12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kumimoji="1" lang="en-US" altLang="zh-CN" sz="3100" i="1" kern="12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⨁</m:t>
              </m:r>
              <m:sSub>
                <m:sSubPr>
                  <m:ctrlPr>
                    <a:rPr kumimoji="1" lang="en-US" altLang="zh-CN" sz="3100" i="1" kern="12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3100" i="1" kern="12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𝑦</m:t>
                  </m:r>
                </m:e>
                <m:sub>
                  <m:r>
                    <a:rPr kumimoji="1" lang="en-US" altLang="zh-CN" sz="3100" i="1" kern="12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3</m:t>
                  </m:r>
                </m:sub>
              </m:sSub>
              <m:sSub>
                <m:sSubPr>
                  <m:ctrlPr>
                    <a:rPr kumimoji="1" lang="en-US" altLang="zh-CN" sz="3100" i="1" kern="12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3100" i="1" kern="12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⨁</m:t>
                  </m:r>
                  <m:r>
                    <a:rPr kumimoji="1" lang="en-US" altLang="zh-CN" sz="3100" i="1" kern="12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𝑦</m:t>
                  </m:r>
                </m:e>
                <m:sub>
                  <m:r>
                    <a:rPr kumimoji="1" lang="en-US" altLang="zh-CN" sz="3100" i="1" kern="12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2</m:t>
                  </m:r>
                </m:sub>
              </m:sSub>
              <m:r>
                <a:rPr kumimoji="1" lang="en-US" altLang="zh-CN" sz="3100" i="1" kern="12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⨁</m:t>
              </m:r>
              <m:sSub>
                <m:sSubPr>
                  <m:ctrlPr>
                    <a:rPr kumimoji="1" lang="en-US" altLang="zh-CN" sz="3100" i="1" kern="12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3100" i="1" kern="12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𝑦</m:t>
                  </m:r>
                </m:e>
                <m:sub>
                  <m:r>
                    <a:rPr kumimoji="1" lang="en-US" altLang="zh-CN" sz="3100" i="1" kern="12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4</m:t>
                  </m:r>
                </m:sub>
              </m:sSub>
              <m:r>
                <a:rPr kumimoji="1" lang="en-US" altLang="zh-CN" sz="3100" b="0" i="1" kern="1200" dirty="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m:t>=0</m:t>
              </m:r>
            </m:oMath>
          </a14:m>
          <a:endParaRPr lang="zh-CN" altLang="en-US" sz="3100" kern="1200" dirty="0"/>
        </a:p>
      </dsp:txBody>
      <dsp:txXfrm rot="10800000">
        <a:off x="0" y="1910864"/>
        <a:ext cx="9908498" cy="1253262"/>
      </dsp:txXfrm>
    </dsp:sp>
    <dsp:sp modelId="{10DCCD58-62EE-3E46-8C86-66D00F87B1AF}">
      <dsp:nvSpPr>
        <dsp:cNvPr id="0" name=""/>
        <dsp:cNvSpPr/>
      </dsp:nvSpPr>
      <dsp:spPr>
        <a:xfrm rot="10800000">
          <a:off x="0" y="897"/>
          <a:ext cx="9908498" cy="19287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100" kern="1200" dirty="0"/>
            <a:t>选择明密文，保证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kumimoji="1" lang="en-US" altLang="zh-CN" sz="31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3100" b="0" i="1" kern="1200" smtClean="0">
                      <a:latin typeface="Cambria Math" panose="02040503050406030204" pitchFamily="18" charset="0"/>
                    </a:rPr>
                    <m:t>𝑚</m:t>
                  </m:r>
                </m:e>
                <m:sub>
                  <m:r>
                    <a:rPr kumimoji="1" lang="en-US" altLang="zh-CN" sz="3100" b="0" i="1" kern="1200" smtClean="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kumimoji="1" lang="en-US" altLang="zh-CN" sz="31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⨁</m:t>
              </m:r>
              <m:sSub>
                <m:sSubPr>
                  <m:ctrlPr>
                    <a:rPr kumimoji="1" lang="en-US" altLang="zh-CN" sz="31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3100" i="1" kern="1200">
                      <a:latin typeface="Cambria Math" panose="02040503050406030204" pitchFamily="18" charset="0"/>
                    </a:rPr>
                    <m:t>𝑚</m:t>
                  </m:r>
                </m:e>
                <m:sub>
                  <m:r>
                    <a:rPr kumimoji="1" lang="en-US" altLang="zh-CN" sz="3100" b="0" i="1" kern="1200" smtClean="0">
                      <a:latin typeface="Cambria Math" panose="02040503050406030204" pitchFamily="18" charset="0"/>
                    </a:rPr>
                    <m:t>2</m:t>
                  </m:r>
                </m:sub>
              </m:sSub>
              <m:r>
                <a:rPr kumimoji="1" lang="en-US" altLang="zh-CN" sz="3100" b="0" i="1" kern="1200" smtClean="0">
                  <a:latin typeface="Cambria Math" panose="02040503050406030204" pitchFamily="18" charset="0"/>
                </a:rPr>
                <m:t>=</m:t>
              </m:r>
              <m:r>
                <a:rPr kumimoji="1" lang="en-US" altLang="zh-CN" sz="31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𝛼</m:t>
              </m:r>
              <m:r>
                <a:rPr kumimoji="1" lang="en-US" altLang="zh-CN" sz="31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,</m:t>
              </m:r>
              <m:sSub>
                <m:sSubPr>
                  <m:ctrlPr>
                    <a:rPr kumimoji="1" lang="en-US" altLang="zh-CN" sz="31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3100" b="0" i="1" kern="1200" dirty="0" smtClean="0">
                      <a:latin typeface="Cambria Math" panose="02040503050406030204" pitchFamily="18" charset="0"/>
                    </a:rPr>
                    <m:t>𝑐</m:t>
                  </m:r>
                </m:e>
                <m:sub>
                  <m:r>
                    <a:rPr kumimoji="1" lang="en-US" altLang="zh-CN" sz="3100" i="1" kern="1200" dirty="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kumimoji="1" lang="en-US" altLang="zh-CN" sz="3100" i="1" kern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m:t>⨁</m:t>
              </m:r>
              <m:sSub>
                <m:sSubPr>
                  <m:ctrlPr>
                    <a:rPr kumimoji="1" lang="en-US" altLang="zh-CN" sz="3100" i="1" kern="1200" dirty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3100" b="0" i="1" kern="1200" dirty="0" smtClean="0">
                      <a:latin typeface="Cambria Math" panose="02040503050406030204" pitchFamily="18" charset="0"/>
                    </a:rPr>
                    <m:t>𝑐</m:t>
                  </m:r>
                </m:e>
                <m:sub>
                  <m:r>
                    <a:rPr kumimoji="1" lang="en-US" altLang="zh-CN" sz="3100" i="1" kern="1200" dirty="0">
                      <a:latin typeface="Cambria Math" panose="02040503050406030204" pitchFamily="18" charset="0"/>
                    </a:rPr>
                    <m:t>3</m:t>
                  </m:r>
                </m:sub>
              </m:sSub>
              <m:r>
                <a:rPr kumimoji="1" lang="en-US" altLang="zh-CN" sz="3100" i="1" kern="1200" dirty="0">
                  <a:latin typeface="Cambria Math" panose="02040503050406030204" pitchFamily="18" charset="0"/>
                </a:rPr>
                <m:t>=</m:t>
              </m:r>
              <m:r>
                <a:rPr kumimoji="1" lang="zh-CN" altLang="en-US" sz="3100" i="1" kern="1200">
                  <a:latin typeface="Cambria Math" panose="02040503050406030204" pitchFamily="18" charset="0"/>
                </a:rPr>
                <m:t>𝛾</m:t>
              </m:r>
            </m:oMath>
          </a14:m>
          <a:r>
            <a:rPr kumimoji="1" lang="zh-CN" altLang="en-US" sz="3100" kern="1200" dirty="0"/>
            <a:t>，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kumimoji="1" lang="en-US" altLang="zh-CN" sz="3100" i="1" kern="1200" dirty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3100" b="0" i="1" kern="1200" dirty="0" smtClean="0">
                      <a:latin typeface="Cambria Math" panose="02040503050406030204" pitchFamily="18" charset="0"/>
                    </a:rPr>
                    <m:t>𝑐</m:t>
                  </m:r>
                </m:e>
                <m:sub>
                  <m:r>
                    <a:rPr kumimoji="1" lang="en-US" altLang="zh-CN" sz="3100" i="1" kern="1200" dirty="0">
                      <a:latin typeface="Cambria Math" panose="02040503050406030204" pitchFamily="18" charset="0"/>
                    </a:rPr>
                    <m:t>2</m:t>
                  </m:r>
                </m:sub>
              </m:sSub>
              <m:r>
                <a:rPr kumimoji="1" lang="en-US" altLang="zh-CN" sz="3100" i="1" kern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m:t>⨁</m:t>
              </m:r>
              <m:sSub>
                <m:sSubPr>
                  <m:ctrlPr>
                    <a:rPr kumimoji="1" lang="en-US" altLang="zh-CN" sz="3100" i="1" kern="1200" dirty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3100" b="0" i="1" kern="1200" dirty="0" smtClean="0">
                      <a:latin typeface="Cambria Math" panose="02040503050406030204" pitchFamily="18" charset="0"/>
                    </a:rPr>
                    <m:t>𝑐</m:t>
                  </m:r>
                </m:e>
                <m:sub>
                  <m:r>
                    <a:rPr kumimoji="1" lang="en-US" altLang="zh-CN" sz="3100" i="1" kern="1200" dirty="0">
                      <a:latin typeface="Cambria Math" panose="02040503050406030204" pitchFamily="18" charset="0"/>
                    </a:rPr>
                    <m:t>4</m:t>
                  </m:r>
                </m:sub>
              </m:sSub>
              <m:r>
                <a:rPr kumimoji="1" lang="en-US" altLang="zh-CN" sz="3100" i="1" kern="1200" dirty="0">
                  <a:latin typeface="Cambria Math" panose="02040503050406030204" pitchFamily="18" charset="0"/>
                </a:rPr>
                <m:t>=</m:t>
              </m:r>
              <m:r>
                <a:rPr kumimoji="1" lang="zh-CN" altLang="en-US" sz="3100" i="1" kern="1200">
                  <a:latin typeface="Cambria Math" panose="02040503050406030204" pitchFamily="18" charset="0"/>
                </a:rPr>
                <m:t>𝛾</m:t>
              </m:r>
            </m:oMath>
          </a14:m>
          <a:endParaRPr lang="zh-CN" altLang="en-US" sz="3100" kern="1200" dirty="0"/>
        </a:p>
      </dsp:txBody>
      <dsp:txXfrm rot="10800000">
        <a:off x="0" y="897"/>
        <a:ext cx="9908498" cy="12532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12E04-A78F-2840-B6FF-5C13371A6B2E}">
      <dsp:nvSpPr>
        <dsp:cNvPr id="0" name=""/>
        <dsp:cNvSpPr/>
      </dsp:nvSpPr>
      <dsp:spPr>
        <a:xfrm>
          <a:off x="0" y="4163264"/>
          <a:ext cx="9908498" cy="910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高概率、短轮数差分</a:t>
          </a:r>
          <a14:m xmlns:a14="http://schemas.microsoft.com/office/drawing/2010/main">
            <m:oMath xmlns:m="http://schemas.openxmlformats.org/officeDocument/2006/math">
              <m:r>
                <a:rPr kumimoji="1" lang="en-US" altLang="zh-CN" sz="24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𝜙</m:t>
              </m:r>
              <m:groupChr>
                <m:groupChrPr>
                  <m:chr m:val="→"/>
                  <m:vertJc m:val="bot"/>
                  <m:ctrlPr>
                    <a:rPr kumimoji="1" lang="zh-CN" altLang="en-US" sz="2400" i="1" kern="1200">
                      <a:latin typeface="Cambria Math" panose="02040503050406030204" pitchFamily="18" charset="0"/>
                    </a:rPr>
                  </m:ctrlPr>
                </m:groupChrPr>
                <m:e>
                  <m:sSup>
                    <m:sSupPr>
                      <m:ctrlPr>
                        <a:rPr kumimoji="1" lang="en-US" altLang="zh-CN" sz="2400" i="1" kern="120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kumimoji="1" lang="en-US" altLang="zh-CN" sz="2400" i="1" kern="1200">
                          <a:latin typeface="Cambria Math" panose="02040503050406030204" pitchFamily="18" charset="0"/>
                        </a:rPr>
                        <m:t>𝐸𝑛𝑐</m:t>
                      </m:r>
                    </m:e>
                    <m:sup>
                      <m:r>
                        <a:rPr kumimoji="1" lang="en-US" altLang="zh-CN" sz="2400" i="1" kern="120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e>
              </m:groupChr>
              <m:r>
                <a:rPr kumimoji="1" lang="zh-CN" altLang="en-US" sz="2400" i="1" kern="1200">
                  <a:latin typeface="Cambria Math" panose="02040503050406030204" pitchFamily="18" charset="0"/>
                </a:rPr>
                <m:t>𝛾</m:t>
              </m:r>
              <m:r>
                <a:rPr kumimoji="1" lang="en-US" altLang="zh-CN" sz="2400" i="1" kern="12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⇒</m:t>
              </m:r>
              <m:sSub>
                <m:sSubPr>
                  <m:ctrlPr>
                    <a:rPr kumimoji="1" lang="en-US" altLang="zh-CN" sz="2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sSub>
                    <m:sSubPr>
                      <m:ctrlPr>
                        <a:rPr kumimoji="1" lang="en-US" altLang="zh-CN" sz="24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sz="2400" i="1" kern="1200">
                          <a:latin typeface="Cambria Math" panose="02040503050406030204" pitchFamily="18" charset="0"/>
                        </a:rPr>
                        <m:t>𝑐</m:t>
                      </m:r>
                    </m:e>
                    <m:sub>
                      <m:r>
                        <a:rPr kumimoji="1" lang="en-US" altLang="zh-CN" sz="2400" i="1" kern="120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kumimoji="1" lang="en-US" altLang="zh-CN" sz="24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⨁</m:t>
                  </m:r>
                  <m:sSub>
                    <m:sSubPr>
                      <m:ctrlPr>
                        <a:rPr kumimoji="1" lang="en-US" altLang="zh-CN" sz="24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zh-CN" sz="2400" i="1" kern="1200">
                          <a:latin typeface="Cambria Math" panose="02040503050406030204" pitchFamily="18" charset="0"/>
                        </a:rPr>
                        <m:t>𝑐</m:t>
                      </m:r>
                    </m:e>
                    <m:sub>
                      <m:r>
                        <a:rPr kumimoji="1" lang="en-US" altLang="zh-CN" sz="2400" i="1" kern="1200"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 kumimoji="1" lang="en-US" altLang="zh-CN" sz="2400" i="1" kern="1200">
                      <a:latin typeface="Cambria Math" panose="02040503050406030204" pitchFamily="18" charset="0"/>
                    </a:rPr>
                    <m:t>=</m:t>
                  </m:r>
                  <m:r>
                    <a:rPr kumimoji="1" lang="zh-CN" altLang="en-US" sz="2400" i="1" kern="1200" smtClean="0">
                      <a:latin typeface="Cambria Math" panose="02040503050406030204" pitchFamily="18" charset="0"/>
                    </a:rPr>
                    <m:t>𝛾</m:t>
                  </m:r>
                  <m:r>
                    <a:rPr kumimoji="1" lang="zh-CN" altLang="en-US" sz="2400" b="0" i="1" kern="1200" smtClean="0">
                      <a:latin typeface="Cambria Math" panose="02040503050406030204" pitchFamily="18" charset="0"/>
                    </a:rPr>
                    <m:t>且</m:t>
                  </m:r>
                  <m:r>
                    <a:rPr kumimoji="1" lang="en-US" altLang="zh-CN" sz="2400" i="1" kern="1200">
                      <a:latin typeface="Cambria Math" panose="02040503050406030204" pitchFamily="18" charset="0"/>
                    </a:rPr>
                    <m:t>𝑐</m:t>
                  </m:r>
                </m:e>
                <m:sub>
                  <m:r>
                    <a:rPr kumimoji="1" lang="en-US" altLang="zh-CN" sz="2400" i="1" kern="1200">
                      <a:latin typeface="Cambria Math" panose="02040503050406030204" pitchFamily="18" charset="0"/>
                    </a:rPr>
                    <m:t>2</m:t>
                  </m:r>
                </m:sub>
              </m:sSub>
              <m:r>
                <a:rPr kumimoji="1" lang="en-US" altLang="zh-CN" sz="24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⨁</m:t>
              </m:r>
              <m:sSub>
                <m:sSubPr>
                  <m:ctrlPr>
                    <a:rPr kumimoji="1" lang="en-US" altLang="zh-CN" sz="24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2400" i="1" kern="1200">
                      <a:latin typeface="Cambria Math" panose="02040503050406030204" pitchFamily="18" charset="0"/>
                    </a:rPr>
                    <m:t>𝑐</m:t>
                  </m:r>
                </m:e>
                <m:sub>
                  <m:r>
                    <a:rPr kumimoji="1" lang="en-US" altLang="zh-CN" sz="2400" i="1" kern="1200">
                      <a:latin typeface="Cambria Math" panose="02040503050406030204" pitchFamily="18" charset="0"/>
                    </a:rPr>
                    <m:t>4</m:t>
                  </m:r>
                </m:sub>
              </m:sSub>
              <m:r>
                <a:rPr kumimoji="1" lang="en-US" altLang="zh-CN" sz="2400" i="1" kern="1200">
                  <a:latin typeface="Cambria Math" panose="02040503050406030204" pitchFamily="18" charset="0"/>
                </a:rPr>
                <m:t>=</m:t>
              </m:r>
              <m:r>
                <a:rPr kumimoji="1" lang="zh-CN" altLang="en-US" sz="2400" i="1" kern="1200">
                  <a:latin typeface="Cambria Math" panose="02040503050406030204" pitchFamily="18" charset="0"/>
                </a:rPr>
                <m:t>𝛾</m:t>
              </m:r>
            </m:oMath>
          </a14:m>
          <a:endParaRPr lang="zh-CN" altLang="en-US" sz="2400" kern="1200" dirty="0"/>
        </a:p>
      </dsp:txBody>
      <dsp:txXfrm>
        <a:off x="0" y="4163264"/>
        <a:ext cx="9908498" cy="910820"/>
      </dsp:txXfrm>
    </dsp:sp>
    <dsp:sp modelId="{14AE5FB1-7C95-B241-8902-68C5CDB05601}">
      <dsp:nvSpPr>
        <dsp:cNvPr id="0" name=""/>
        <dsp:cNvSpPr/>
      </dsp:nvSpPr>
      <dsp:spPr>
        <a:xfrm rot="10800000">
          <a:off x="0" y="2776085"/>
          <a:ext cx="9908498" cy="140084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随机概率满足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kumimoji="1" lang="en-US" altLang="zh-CN" sz="24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2400" i="1" kern="1200" dirty="0">
                      <a:latin typeface="Cambria Math" panose="02040503050406030204" pitchFamily="18" charset="0"/>
                    </a:rPr>
                    <m:t>𝑦</m:t>
                  </m:r>
                </m:e>
                <m:sub>
                  <m:r>
                    <a:rPr kumimoji="1" lang="en-US" altLang="zh-CN" sz="2400" i="1" kern="1200" dirty="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kumimoji="1" lang="en-US" altLang="zh-CN" sz="2400" i="1" kern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m:t>⨁</m:t>
              </m:r>
              <m:sSub>
                <m:sSubPr>
                  <m:ctrlPr>
                    <a:rPr kumimoji="1" lang="en-US" altLang="zh-CN" sz="2400" i="1" kern="1200" dirty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2400" i="1" kern="1200" dirty="0">
                      <a:latin typeface="Cambria Math" panose="02040503050406030204" pitchFamily="18" charset="0"/>
                    </a:rPr>
                    <m:t>𝑦</m:t>
                  </m:r>
                </m:e>
                <m:sub>
                  <m:r>
                    <a:rPr kumimoji="1" lang="en-US" altLang="zh-CN" sz="2400" i="1" kern="1200" dirty="0">
                      <a:latin typeface="Cambria Math" panose="02040503050406030204" pitchFamily="18" charset="0"/>
                    </a:rPr>
                    <m:t>3</m:t>
                  </m:r>
                </m:sub>
              </m:sSub>
              <m:r>
                <a:rPr kumimoji="1" lang="en-US" altLang="zh-CN" sz="2400" b="0" i="1" kern="1200" dirty="0" smtClean="0">
                  <a:latin typeface="Cambria Math" panose="02040503050406030204" pitchFamily="18" charset="0"/>
                </a:rPr>
                <m:t>=</m:t>
              </m:r>
              <m:r>
                <a:rPr kumimoji="1" lang="en-US" altLang="zh-CN" sz="2400" i="1" kern="120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𝜙</m:t>
              </m:r>
              <m:r>
                <a:rPr kumimoji="1" lang="en-US" altLang="zh-CN" sz="2400" i="1" kern="12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⇒</m:t>
              </m:r>
              <m:sSub>
                <m:sSubPr>
                  <m:ctrlPr>
                    <a:rPr kumimoji="1" lang="en-US" altLang="zh-CN" sz="24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2400" i="1" kern="1200" dirty="0">
                      <a:latin typeface="Cambria Math" panose="02040503050406030204" pitchFamily="18" charset="0"/>
                    </a:rPr>
                    <m:t>𝑦</m:t>
                  </m:r>
                </m:e>
                <m:sub>
                  <m:r>
                    <a:rPr kumimoji="1" lang="en-US" altLang="zh-CN" sz="2400" b="0" i="1" kern="1200" dirty="0" smtClean="0">
                      <a:latin typeface="Cambria Math" panose="02040503050406030204" pitchFamily="18" charset="0"/>
                    </a:rPr>
                    <m:t>2</m:t>
                  </m:r>
                </m:sub>
              </m:sSub>
              <m:r>
                <a:rPr kumimoji="1" lang="en-US" altLang="zh-CN" sz="2400" i="1" kern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m:t>⨁</m:t>
              </m:r>
              <m:sSub>
                <m:sSubPr>
                  <m:ctrlPr>
                    <a:rPr kumimoji="1" lang="en-US" altLang="zh-CN" sz="2400" i="1" kern="1200" dirty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2400" i="1" kern="1200" dirty="0">
                      <a:latin typeface="Cambria Math" panose="02040503050406030204" pitchFamily="18" charset="0"/>
                    </a:rPr>
                    <m:t>𝑦</m:t>
                  </m:r>
                </m:e>
                <m:sub>
                  <m:r>
                    <a:rPr kumimoji="1" lang="en-US" altLang="zh-CN" sz="2400" b="0" i="1" kern="1200" dirty="0" smtClean="0">
                      <a:latin typeface="Cambria Math" panose="02040503050406030204" pitchFamily="18" charset="0"/>
                    </a:rPr>
                    <m:t>4</m:t>
                  </m:r>
                </m:sub>
              </m:sSub>
              <m:r>
                <a:rPr kumimoji="1" lang="en-US" altLang="zh-CN" sz="2400" b="0" i="1" kern="1200" dirty="0" smtClean="0">
                  <a:latin typeface="Cambria Math" panose="02040503050406030204" pitchFamily="18" charset="0"/>
                </a:rPr>
                <m:t>=</m:t>
              </m:r>
              <m:r>
                <a:rPr kumimoji="1" lang="en-US" altLang="zh-CN" sz="2400" i="1" kern="120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𝜙</m:t>
              </m:r>
            </m:oMath>
          </a14:m>
          <a:endParaRPr lang="zh-CN" altLang="en-US" sz="2400" kern="1200" dirty="0"/>
        </a:p>
      </dsp:txBody>
      <dsp:txXfrm rot="10800000">
        <a:off x="0" y="2776085"/>
        <a:ext cx="9908498" cy="910225"/>
      </dsp:txXfrm>
    </dsp:sp>
    <dsp:sp modelId="{414E00A1-7B9A-0541-AD8C-9FB97DA65F6B}">
      <dsp:nvSpPr>
        <dsp:cNvPr id="0" name=""/>
        <dsp:cNvSpPr/>
      </dsp:nvSpPr>
      <dsp:spPr>
        <a:xfrm rot="10800000">
          <a:off x="0" y="1388905"/>
          <a:ext cx="9908498" cy="140084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高概率、短轮数差分</a:t>
          </a:r>
          <a14:m xmlns:a14="http://schemas.microsoft.com/office/drawing/2010/main">
            <m:oMath xmlns:m="http://schemas.openxmlformats.org/officeDocument/2006/math">
              <m:r>
                <a:rPr kumimoji="1" lang="zh-CN" altLang="en-US" sz="2400" i="1" kern="1200" smtClean="0">
                  <a:latin typeface="Cambria Math" panose="02040503050406030204" pitchFamily="18" charset="0"/>
                </a:rPr>
                <m:t>𝛼</m:t>
              </m:r>
              <m:groupChr>
                <m:groupChrPr>
                  <m:chr m:val="→"/>
                  <m:vertJc m:val="bot"/>
                  <m:ctrlPr>
                    <a:rPr kumimoji="1" lang="zh-CN" altLang="en-US" sz="2400" i="1" kern="1200">
                      <a:latin typeface="Cambria Math" panose="02040503050406030204" pitchFamily="18" charset="0"/>
                    </a:rPr>
                  </m:ctrlPr>
                </m:groupChrPr>
                <m:e>
                  <m:sSup>
                    <m:sSupPr>
                      <m:ctrlPr>
                        <a:rPr kumimoji="1" lang="en-US" altLang="zh-CN" sz="2400" i="1" kern="120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 kumimoji="1" lang="en-US" altLang="zh-CN" sz="2400" i="1" kern="12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sz="2400" i="1" kern="1200">
                          <a:latin typeface="Cambria Math" panose="02040503050406030204" pitchFamily="18" charset="0"/>
                        </a:rPr>
                        <m:t>𝑛𝑐</m:t>
                      </m:r>
                    </m:e>
                    <m:sup>
                      <m:r>
                        <a:rPr kumimoji="1" lang="en-US" altLang="zh-CN" sz="2400" i="1" kern="1200"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</m:e>
              </m:groupChr>
              <m:r>
                <a:rPr kumimoji="1" lang="zh-CN" altLang="en-US" sz="2400" i="1" kern="1200">
                  <a:latin typeface="Cambria Math" panose="02040503050406030204" pitchFamily="18" charset="0"/>
                </a:rPr>
                <m:t>𝛽</m:t>
              </m:r>
              <m:r>
                <a:rPr kumimoji="1" lang="en-US" altLang="zh-CN" sz="2400" i="1" kern="12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⇒</m:t>
              </m:r>
              <m:sSub>
                <m:sSubPr>
                  <m:ctrlPr>
                    <a:rPr kumimoji="1" lang="en-US" altLang="zh-CN" sz="24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2400" i="1" kern="1200" dirty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kumimoji="1" lang="en-US" altLang="zh-CN" sz="2400" i="1" kern="1200" dirty="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kumimoji="1" lang="en-US" altLang="zh-CN" sz="2400" i="1" kern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m:t>⨁</m:t>
              </m:r>
              <m:sSub>
                <m:sSubPr>
                  <m:ctrlPr>
                    <a:rPr kumimoji="1" lang="en-US" altLang="zh-CN" sz="2400" i="1" kern="1200" dirty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2400" i="1" kern="1200" dirty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kumimoji="1" lang="en-US" altLang="zh-CN" sz="2400" i="1" kern="1200" dirty="0">
                      <a:latin typeface="Cambria Math" panose="02040503050406030204" pitchFamily="18" charset="0"/>
                    </a:rPr>
                    <m:t>3</m:t>
                  </m:r>
                </m:sub>
              </m:sSub>
              <m:r>
                <a:rPr kumimoji="1" lang="en-US" altLang="zh-CN" sz="2400" i="1" kern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m:t>⨁</m:t>
              </m:r>
              <m:sSub>
                <m:sSubPr>
                  <m:ctrlPr>
                    <a:rPr kumimoji="1" lang="en-US" altLang="zh-CN" sz="2400" i="1" kern="1200" dirty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2400" i="1" kern="1200" dirty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kumimoji="1" lang="en-US" altLang="zh-CN" sz="2400" i="1" kern="1200" dirty="0">
                      <a:latin typeface="Cambria Math" panose="02040503050406030204" pitchFamily="18" charset="0"/>
                    </a:rPr>
                    <m:t>2</m:t>
                  </m:r>
                </m:sub>
              </m:sSub>
              <m:r>
                <a:rPr kumimoji="1" lang="en-US" altLang="zh-CN" sz="2400" i="1" kern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m:t>⨁</m:t>
              </m:r>
              <m:sSub>
                <m:sSubPr>
                  <m:ctrlPr>
                    <a:rPr kumimoji="1" lang="en-US" altLang="zh-CN" sz="2400" i="1" kern="1200" dirty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2400" i="1" kern="1200" dirty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kumimoji="1" lang="en-US" altLang="zh-CN" sz="2400" i="1" kern="1200" dirty="0">
                      <a:latin typeface="Cambria Math" panose="02040503050406030204" pitchFamily="18" charset="0"/>
                    </a:rPr>
                    <m:t>4</m:t>
                  </m:r>
                </m:sub>
              </m:sSub>
              <m:r>
                <a:rPr kumimoji="1" lang="en-US" altLang="zh-CN" sz="2400" i="1" kern="1200" dirty="0">
                  <a:latin typeface="Cambria Math" panose="02040503050406030204" pitchFamily="18" charset="0"/>
                </a:rPr>
                <m:t>=</m:t>
              </m:r>
              <m:r>
                <a:rPr kumimoji="1" lang="en-US" altLang="zh-CN" sz="2400" kern="1200" dirty="0">
                  <a:latin typeface="Cambria Math" panose="02040503050406030204" pitchFamily="18" charset="0"/>
                </a:rPr>
                <m:t>0</m:t>
              </m:r>
            </m:oMath>
          </a14:m>
          <a:endParaRPr lang="zh-CN" altLang="en-US" sz="2400" kern="1200" dirty="0"/>
        </a:p>
      </dsp:txBody>
      <dsp:txXfrm rot="10800000">
        <a:off x="0" y="1388905"/>
        <a:ext cx="9908498" cy="910225"/>
      </dsp:txXfrm>
    </dsp:sp>
    <dsp:sp modelId="{10DCCD58-62EE-3E46-8C86-66D00F87B1AF}">
      <dsp:nvSpPr>
        <dsp:cNvPr id="0" name=""/>
        <dsp:cNvSpPr/>
      </dsp:nvSpPr>
      <dsp:spPr>
        <a:xfrm rot="10800000">
          <a:off x="0" y="1725"/>
          <a:ext cx="9908498" cy="140084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400" kern="1200" dirty="0"/>
            <a:t>选择明文，保证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kumimoji="1" lang="en-US" altLang="zh-CN" sz="2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2400" i="1" kern="1200">
                      <a:latin typeface="Cambria Math" panose="02040503050406030204" pitchFamily="18" charset="0"/>
                    </a:rPr>
                    <m:t>𝑚</m:t>
                  </m:r>
                </m:e>
                <m:sub>
                  <m:r>
                    <a:rPr kumimoji="1" lang="en-US" altLang="zh-CN" sz="2400" i="1" kern="120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kumimoji="1" lang="en-US" altLang="zh-CN" sz="24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⨁</m:t>
              </m:r>
              <m:sSub>
                <m:sSubPr>
                  <m:ctrlPr>
                    <a:rPr kumimoji="1" lang="en-US" altLang="zh-CN" sz="24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2400" i="1" kern="1200">
                      <a:latin typeface="Cambria Math" panose="02040503050406030204" pitchFamily="18" charset="0"/>
                    </a:rPr>
                    <m:t>𝑚</m:t>
                  </m:r>
                </m:e>
                <m:sub>
                  <m:r>
                    <a:rPr kumimoji="1" lang="en-US" altLang="zh-CN" sz="2400" i="1" kern="1200">
                      <a:latin typeface="Cambria Math" panose="02040503050406030204" pitchFamily="18" charset="0"/>
                    </a:rPr>
                    <m:t>2</m:t>
                  </m:r>
                </m:sub>
              </m:sSub>
              <m:r>
                <a:rPr kumimoji="1" lang="en-US" altLang="zh-CN" sz="2400" i="1" kern="1200">
                  <a:latin typeface="Cambria Math" panose="02040503050406030204" pitchFamily="18" charset="0"/>
                </a:rPr>
                <m:t>=</m:t>
              </m:r>
              <m:r>
                <a:rPr kumimoji="1" lang="en-US" altLang="zh-CN" sz="24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𝛼</m:t>
              </m:r>
            </m:oMath>
          </a14:m>
          <a:r>
            <a:rPr kumimoji="1" lang="zh-CN" altLang="en-US" sz="2400" kern="1200" dirty="0"/>
            <a:t>，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kumimoji="1" lang="en-US" altLang="zh-CN" sz="2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2400" i="1" kern="1200">
                      <a:latin typeface="Cambria Math" panose="02040503050406030204" pitchFamily="18" charset="0"/>
                    </a:rPr>
                    <m:t>𝑚</m:t>
                  </m:r>
                </m:e>
                <m:sub>
                  <m:r>
                    <a:rPr kumimoji="1" lang="en-US" altLang="zh-CN" sz="2400" i="1" kern="1200">
                      <a:latin typeface="Cambria Math" panose="02040503050406030204" pitchFamily="18" charset="0"/>
                    </a:rPr>
                    <m:t>3</m:t>
                  </m:r>
                </m:sub>
              </m:sSub>
              <m:r>
                <a:rPr kumimoji="1" lang="en-US" altLang="zh-CN" sz="24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⨁</m:t>
              </m:r>
              <m:sSub>
                <m:sSubPr>
                  <m:ctrlPr>
                    <a:rPr kumimoji="1" lang="en-US" altLang="zh-CN" sz="24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zh-CN" sz="2400" i="1" kern="1200">
                      <a:latin typeface="Cambria Math" panose="02040503050406030204" pitchFamily="18" charset="0"/>
                    </a:rPr>
                    <m:t>𝑚</m:t>
                  </m:r>
                </m:e>
                <m:sub>
                  <m:r>
                    <a:rPr kumimoji="1" lang="en-US" altLang="zh-CN" sz="2400" i="1" kern="1200">
                      <a:latin typeface="Cambria Math" panose="02040503050406030204" pitchFamily="18" charset="0"/>
                    </a:rPr>
                    <m:t>4</m:t>
                  </m:r>
                </m:sub>
              </m:sSub>
              <m:r>
                <a:rPr kumimoji="1" lang="en-US" altLang="zh-CN" sz="2400" i="1" kern="1200">
                  <a:latin typeface="Cambria Math" panose="02040503050406030204" pitchFamily="18" charset="0"/>
                </a:rPr>
                <m:t>=</m:t>
              </m:r>
              <m:r>
                <a:rPr kumimoji="1" lang="en-US" altLang="zh-CN" sz="24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𝛼</m:t>
              </m:r>
            </m:oMath>
          </a14:m>
          <a:endParaRPr lang="zh-CN" altLang="en-US" sz="2400" kern="1200" dirty="0"/>
        </a:p>
      </dsp:txBody>
      <dsp:txXfrm rot="10800000">
        <a:off x="0" y="1725"/>
        <a:ext cx="9908498" cy="910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1AB73-F9F7-B742-B6F8-D7C0403672CF}" type="datetimeFigureOut">
              <a:rPr kumimoji="1" lang="zh-CN" altLang="en-US" smtClean="0"/>
              <a:t>2023/11/11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74CE-9FFD-1746-99A3-B06B2D2716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0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本次课主要参考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cipher</a:t>
            </a:r>
            <a:r>
              <a:rPr lang="zh-CN" altLang="en-US" dirty="0"/>
              <a:t> </a:t>
            </a:r>
            <a:r>
              <a:rPr lang="en-US" altLang="zh-CN" dirty="0"/>
              <a:t>Companion</a:t>
            </a:r>
          </a:p>
          <a:p>
            <a:pPr eaLnBrk="1" hangingPunct="1"/>
            <a:r>
              <a:rPr lang="zh-CN" altLang="en-US" dirty="0"/>
              <a:t>课前先画好立方体图</a:t>
            </a:r>
          </a:p>
        </p:txBody>
      </p:sp>
    </p:spTree>
    <p:extLst>
      <p:ext uri="{BB962C8B-B14F-4D97-AF65-F5344CB8AC3E}">
        <p14:creationId xmlns:p14="http://schemas.microsoft.com/office/powerpoint/2010/main" val="3214898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类似差分和差分特征的关系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431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938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提问，概率为多少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2374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提问，学生自己回答</a:t>
            </a:r>
            <a:endParaRPr kumimoji="1" lang="en-US" altLang="zh-CN" dirty="0"/>
          </a:p>
          <a:p>
            <a:r>
              <a:rPr kumimoji="1" lang="zh-CN" altLang="en-US" dirty="0"/>
              <a:t>此处可见，两个</a:t>
            </a:r>
            <a:r>
              <a:rPr kumimoji="1" lang="en-US" altLang="zh-CN" dirty="0"/>
              <a:t>y</a:t>
            </a:r>
            <a:r>
              <a:rPr kumimoji="1" lang="zh-CN" altLang="en-US" dirty="0"/>
              <a:t>的异或只要相等就可以，不一定非得取固定值</a:t>
            </a:r>
            <a:endParaRPr kumimoji="1" lang="en-US" altLang="zh-CN" dirty="0"/>
          </a:p>
          <a:p>
            <a:r>
              <a:rPr kumimoji="1" lang="zh-CN" altLang="en-US" dirty="0"/>
              <a:t>关键是中间状态的差分为一个特殊取值（此处为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，后面矩形攻击扩展为任意确定好的值），而要通过输入输出值探测中间状态的取值，即如何把中间的特殊现象推到两头的输入输出位置上去，参考文件夹图片中的思维导图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117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可类似回飞棒攻击中进行累加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2830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不一定等于零，只要是固定的数即可。</a:t>
            </a:r>
            <a:endParaRPr kumimoji="1" lang="en-US" altLang="zh-CN" dirty="0"/>
          </a:p>
          <a:p>
            <a:r>
              <a:rPr kumimoji="1" lang="zh-CN" altLang="en-US" dirty="0"/>
              <a:t>头尾能散开么？应该可以，采用类似截断差分的思路，因为这里面主要是保证中间状态差分的异或值为一个常数就可以。已经有了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67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强调只要能区分即可，可以不为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35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差分：</a:t>
            </a:r>
            <a:r>
              <a:rPr kumimoji="1" lang="en-US" altLang="zh-CN" dirty="0"/>
              <a:t>S</a:t>
            </a:r>
            <a:r>
              <a:rPr kumimoji="1" lang="zh-CN" altLang="en-US" dirty="0"/>
              <a:t>盒分布不均匀，差分放宽中间；截断连头尾都放宽，适用于：扩散比较慢，</a:t>
            </a:r>
            <a:endParaRPr kumimoji="1" lang="en-US" altLang="zh-CN" dirty="0"/>
          </a:p>
          <a:p>
            <a:r>
              <a:rPr kumimoji="1" lang="zh-CN" altLang="en-US" dirty="0"/>
              <a:t>回飞棒和矩形：明明知道有短轮数的，高概率的差分，但是用不了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496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zh-CN" altLang="en-US" dirty="0"/>
                  <a:t>可看作恒等变换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加密方向不好链接，加解密方向能否级联？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i="0">
                    <a:latin typeface="Cambria Math" panose="02040503050406030204" pitchFamily="18" charset="0"/>
                  </a:rPr>
                  <a:t>𝐴_𝑘</a:t>
                </a:r>
                <a:r>
                  <a:rPr kumimoji="1" lang="zh-CN" altLang="en-US" dirty="0"/>
                  <a:t>可看作恒等变换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76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391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类比找差分的时候也是先找两个短轮数的，但中间要吻合起来才能连接，有一些中间不吻合的无法连接，想办法！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怎么用？如果两个直接相连，就变成了一条特征，所以考虑错位相连</a:t>
            </a:r>
            <a:endParaRPr kumimoji="1" lang="en-US" altLang="zh-CN" dirty="0"/>
          </a:p>
          <a:p>
            <a:r>
              <a:rPr kumimoji="1" lang="zh-CN" altLang="en-US" dirty="0"/>
              <a:t>板书三个公式，特别是</a:t>
            </a:r>
            <a:r>
              <a:rPr kumimoji="1" lang="en-US" altLang="zh-CN" dirty="0" err="1"/>
              <a:t>yi</a:t>
            </a:r>
            <a:r>
              <a:rPr kumimoji="1" lang="zh-CN" altLang="en-US" dirty="0"/>
              <a:t>的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950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388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提问，学生自己回答，满足差分的四元组服从的分布（检验期望值即可）</a:t>
            </a:r>
            <a:endParaRPr kumimoji="1" lang="en-US" altLang="zh-CN" dirty="0"/>
          </a:p>
          <a:p>
            <a:r>
              <a:rPr kumimoji="1" lang="zh-CN" altLang="en-US" dirty="0"/>
              <a:t>此处可见，两个</a:t>
            </a:r>
            <a:r>
              <a:rPr kumimoji="1" lang="en-US" altLang="zh-CN" dirty="0"/>
              <a:t>y</a:t>
            </a:r>
            <a:r>
              <a:rPr kumimoji="1" lang="zh-CN" altLang="en-US" dirty="0"/>
              <a:t>的异或只要相等就可以，不一定非得取固定值</a:t>
            </a:r>
            <a:endParaRPr kumimoji="1" lang="en-US" altLang="zh-CN" dirty="0"/>
          </a:p>
          <a:p>
            <a:r>
              <a:rPr kumimoji="1" lang="zh-CN" altLang="en-US" dirty="0"/>
              <a:t>关键是中间状态的差分为一个特殊取值（此处为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，后面矩形攻击扩展为任意确定好的值），而要通过输入输出值探测中间状态的取值，即如何把中间的特殊现象推到两头的输入输出位置上去，参考文件夹图片中的思维导图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976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240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346948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14400" y="4282764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914400" y="1484779"/>
            <a:ext cx="103632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646373" y="4107023"/>
            <a:ext cx="12192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12444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2AF1B-A51B-104D-A0EB-A8D46DCC8399}" type="datetime1">
              <a:rPr lang="zh-CN" altLang="en-US" smtClean="0">
                <a:solidFill>
                  <a:srgbClr val="464653"/>
                </a:solidFill>
              </a:rPr>
              <a:t>2023/11/11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3740" y="6272786"/>
            <a:ext cx="6327648" cy="365125"/>
          </a:xfrm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9041" y="4227195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9F35284C-0033-4805-ABC8-D1BD204EC99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8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alt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3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1" y="6019800"/>
            <a:ext cx="128481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5"/>
          <p:cNvGrpSpPr>
            <a:grpSpLocks/>
          </p:cNvGrpSpPr>
          <p:nvPr userDrawn="1"/>
        </p:nvGrpSpPr>
        <p:grpSpPr bwMode="auto">
          <a:xfrm>
            <a:off x="2235200" y="6324601"/>
            <a:ext cx="68072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</p:grpSp>
      <p:grpSp>
        <p:nvGrpSpPr>
          <p:cNvPr id="8" name="组合 25"/>
          <p:cNvGrpSpPr>
            <a:grpSpLocks/>
          </p:cNvGrpSpPr>
          <p:nvPr userDrawn="1"/>
        </p:nvGrpSpPr>
        <p:grpSpPr bwMode="auto">
          <a:xfrm>
            <a:off x="10769600" y="6324601"/>
            <a:ext cx="14224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9" name="矩形 8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</p:grpSp>
      <p:grpSp>
        <p:nvGrpSpPr>
          <p:cNvPr id="11" name="组合 22"/>
          <p:cNvGrpSpPr>
            <a:grpSpLocks/>
          </p:cNvGrpSpPr>
          <p:nvPr userDrawn="1"/>
        </p:nvGrpSpPr>
        <p:grpSpPr bwMode="auto">
          <a:xfrm>
            <a:off x="609600" y="1066800"/>
            <a:ext cx="8229600" cy="46038"/>
            <a:chOff x="1828800" y="1371600"/>
            <a:chExt cx="6172200" cy="45719"/>
          </a:xfrm>
        </p:grpSpPr>
        <p:grpSp>
          <p:nvGrpSpPr>
            <p:cNvPr id="12" name="组合 25"/>
            <p:cNvGrpSpPr>
              <a:grpSpLocks/>
            </p:cNvGrpSpPr>
            <p:nvPr userDrawn="1"/>
          </p:nvGrpSpPr>
          <p:grpSpPr bwMode="auto">
            <a:xfrm>
              <a:off x="1828800" y="1371600"/>
              <a:ext cx="51054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6" name="矩形 15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</p:grpSp>
        <p:grpSp>
          <p:nvGrpSpPr>
            <p:cNvPr id="13" name="组合 25"/>
            <p:cNvGrpSpPr>
              <a:grpSpLocks/>
            </p:cNvGrpSpPr>
            <p:nvPr userDrawn="1"/>
          </p:nvGrpSpPr>
          <p:grpSpPr bwMode="auto">
            <a:xfrm>
              <a:off x="6934200" y="1371600"/>
              <a:ext cx="10668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</p:grpSp>
      </p:grpSp>
      <p:sp>
        <p:nvSpPr>
          <p:cNvPr id="22" name="内容占位符 7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10972800" cy="4556760"/>
          </a:xfrm>
        </p:spPr>
        <p:txBody>
          <a:bodyPr/>
          <a:lstStyle>
            <a:lvl1pPr>
              <a:buClr>
                <a:srgbClr val="C00000"/>
              </a:buClr>
              <a:buSzPct val="80000"/>
              <a:buFont typeface="Wingdings" pitchFamily="2" charset="2"/>
              <a:buChar char="n"/>
              <a:defRPr sz="2800" baseline="0">
                <a:latin typeface="Times New Roman" pitchFamily="18" charset="0"/>
                <a:ea typeface="宋体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Ø"/>
              <a:defRPr sz="26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buClr>
                <a:srgbClr val="C00000"/>
              </a:buClr>
              <a:buSzPct val="70000"/>
              <a:buFont typeface="Wingdings" pitchFamily="2" charset="2"/>
              <a:buChar char="l"/>
              <a:defRPr sz="24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buClr>
                <a:srgbClr val="C00000"/>
              </a:buClr>
              <a:buSzPct val="65000"/>
              <a:buFont typeface="Wingdings" pitchFamily="2" charset="2"/>
              <a:buChar char="u"/>
              <a:defRPr sz="2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buClr>
                <a:srgbClr val="C00000"/>
              </a:buClr>
              <a:buSzPct val="8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灯片编号占位符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674B7-57E9-4233-A9D4-F357DC1CE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02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2023/11/11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10363200" cy="928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96752"/>
            <a:ext cx="10363200" cy="497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2023/11/11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3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cap="all" baseline="0"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4/g6yzx9lj1fd_j2p2hkql497m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9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24.png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4.xml"/><Relationship Id="rId26" Type="http://schemas.openxmlformats.org/officeDocument/2006/relationships/image" Target="../media/image281.png"/><Relationship Id="rId3" Type="http://schemas.openxmlformats.org/officeDocument/2006/relationships/tags" Target="../tags/tag20.xml"/><Relationship Id="rId21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22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282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270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21.xml"/><Relationship Id="rId28" Type="http://schemas.openxmlformats.org/officeDocument/2006/relationships/image" Target="../media/image17.tmp"/><Relationship Id="rId10" Type="http://schemas.openxmlformats.org/officeDocument/2006/relationships/tags" Target="../tags/tag27.xml"/><Relationship Id="rId19" Type="http://schemas.openxmlformats.org/officeDocument/2006/relationships/tags" Target="../tags/tag19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290.png"/><Relationship Id="rId27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6" Type="http://schemas.openxmlformats.org/officeDocument/2006/relationships/image" Target="../media/image17.tmp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image" Target="../media/image30.png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3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3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80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12" Type="http://schemas.openxmlformats.org/officeDocument/2006/relationships/image" Target="../media/image37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60.png"/><Relationship Id="rId5" Type="http://schemas.openxmlformats.org/officeDocument/2006/relationships/image" Target="../media/image36.png"/><Relationship Id="rId15" Type="http://schemas.openxmlformats.org/officeDocument/2006/relationships/image" Target="../media/image2200.png"/><Relationship Id="rId10" Type="http://schemas.openxmlformats.org/officeDocument/2006/relationships/image" Target="../media/image350.png"/><Relationship Id="rId4" Type="http://schemas.openxmlformats.org/officeDocument/2006/relationships/image" Target="../media/image24.png"/><Relationship Id="rId9" Type="http://schemas.openxmlformats.org/officeDocument/2006/relationships/image" Target="../media/image340.png"/><Relationship Id="rId1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45.png"/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slideLayout" Target="../slideLayouts/slideLayout4.xml"/><Relationship Id="rId26" Type="http://schemas.openxmlformats.org/officeDocument/2006/relationships/image" Target="../media/image281.png"/><Relationship Id="rId3" Type="http://schemas.openxmlformats.org/officeDocument/2006/relationships/tags" Target="../tags/tag50.xml"/><Relationship Id="rId21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52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image" Target="../media/image40.png"/><Relationship Id="rId29" Type="http://schemas.openxmlformats.org/officeDocument/2006/relationships/image" Target="../media/image37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270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51.xml"/><Relationship Id="rId28" Type="http://schemas.openxmlformats.org/officeDocument/2006/relationships/image" Target="../media/image36.png"/><Relationship Id="rId10" Type="http://schemas.openxmlformats.org/officeDocument/2006/relationships/tags" Target="../tags/tag57.xml"/><Relationship Id="rId19" Type="http://schemas.openxmlformats.org/officeDocument/2006/relationships/tags" Target="../tags/tag49.xml"/><Relationship Id="rId31" Type="http://schemas.openxmlformats.org/officeDocument/2006/relationships/image" Target="../media/image17.tmp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image" Target="../media/image290.png"/><Relationship Id="rId27" Type="http://schemas.openxmlformats.org/officeDocument/2006/relationships/image" Target="../media/image24.png"/><Relationship Id="rId30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image" Target="../media/image17.tmp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png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4.xml"/><Relationship Id="rId26" Type="http://schemas.openxmlformats.org/officeDocument/2006/relationships/image" Target="../media/image220.png"/><Relationship Id="rId3" Type="http://schemas.openxmlformats.org/officeDocument/2006/relationships/tags" Target="../tags/tag3.xml"/><Relationship Id="rId21" Type="http://schemas.openxmlformats.org/officeDocument/2006/relationships/tags" Target="../tags/tag30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320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1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11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310.xml"/><Relationship Id="rId28" Type="http://schemas.openxmlformats.org/officeDocument/2006/relationships/image" Target="../media/image17.tmp"/><Relationship Id="rId10" Type="http://schemas.openxmlformats.org/officeDocument/2006/relationships/tags" Target="../tags/tag10.xml"/><Relationship Id="rId19" Type="http://schemas.openxmlformats.org/officeDocument/2006/relationships/tags" Target="../tags/tag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201.png"/><Relationship Id="rId27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2.png"/><Relationship Id="rId18" Type="http://schemas.openxmlformats.org/officeDocument/2006/relationships/image" Target="../media/image160.png"/><Relationship Id="rId3" Type="http://schemas.openxmlformats.org/officeDocument/2006/relationships/image" Target="../media/image23.png"/><Relationship Id="rId12" Type="http://schemas.openxmlformats.org/officeDocument/2006/relationships/image" Target="../media/image26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1.png"/><Relationship Id="rId15" Type="http://schemas.openxmlformats.org/officeDocument/2006/relationships/image" Target="../media/image230.png"/><Relationship Id="rId10" Type="http://schemas.openxmlformats.org/officeDocument/2006/relationships/image" Target="../media/image200.png"/><Relationship Id="rId4" Type="http://schemas.openxmlformats.org/officeDocument/2006/relationships/image" Target="../media/image24.png"/><Relationship Id="rId9" Type="http://schemas.openxmlformats.org/officeDocument/2006/relationships/image" Target="../media/image190.png"/><Relationship Id="rId14" Type="http://schemas.openxmlformats.org/officeDocument/2006/relationships/image" Target="../media/image2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5400" dirty="0"/>
              <a:t>密码分析学</a:t>
            </a:r>
            <a:br>
              <a:rPr lang="en-US" altLang="zh-CN" sz="5400" dirty="0"/>
            </a:br>
            <a:br>
              <a:rPr lang="en-US" altLang="zh-CN" sz="5400" dirty="0"/>
            </a:br>
            <a:r>
              <a:rPr kumimoji="1" lang="zh-CN" altLang="en-US" sz="4400" dirty="0"/>
              <a:t>回飞棒攻击和矩形攻击</a:t>
            </a:r>
            <a:endParaRPr lang="zh-CN" altLang="en-US" sz="4400" dirty="0"/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2326386" y="4389120"/>
            <a:ext cx="7579614" cy="1069848"/>
          </a:xfrm>
        </p:spPr>
        <p:txBody>
          <a:bodyPr>
            <a:norm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王薇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ea typeface="华文新魏"/>
              <a:cs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weiwangsdu@sdu.edu.cn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ea typeface="华文新魏"/>
              <a:cs typeface="Times New Roman" pitchFamily="18" charset="0"/>
            </a:endParaRP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439817" y="5733257"/>
            <a:ext cx="35289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2023-2024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学年第一学期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0021CB-61AB-CC40-93E6-22E1BB37D18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ED5195-04D3-D648-BFE6-F1AD8D41E02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D5E916-C3AA-414C-A272-4089A77B6DB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960338-D57B-774C-839B-99C9AACDBB8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93743F-8AE7-B64F-AC6C-B7E2EF65406F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6C5A80-59E3-7747-B0CE-B2A1F09CDBB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4C09C7-A500-C24A-AF57-0F52B590CA5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986A0E-F68C-EB49-A7D5-8EB84684D22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14368F-3EC5-E140-BBB0-9FA32673D43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97FA9E-6945-524E-B6AF-FDFC29818EC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8B6745B-FED5-CF4C-92A7-27E9C8C4406A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50A503-155C-3348-A76B-164C5EFF7BF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0B5C5F6-DA48-F24E-B717-8AA5E0B9F1B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0ADF246-77FC-3940-B637-FBB471FE7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6AB27-2550-2445-BF8C-E352EF78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回飞棒攻击的概率分析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FB514B-F590-974D-B01A-850639BB04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91822"/>
                <a:ext cx="6012146" cy="497544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nor/>
                          </m:rPr>
                          <a:rPr kumimoji="1" lang="zh-CN" altLang="en-US" sz="2400" b="1" dirty="0"/>
                          <m:t> 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nor/>
                          </m:rPr>
                          <a:rPr kumimoji="1" lang="zh-CN" altLang="en-US" sz="2400" b="1" dirty="0"/>
                          <m:t> 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kumimoji="1" lang="en-US" altLang="zh-CN" b="0" i="1" dirty="0" smtClean="0">
                            <a:solidFill>
                              <a:srgbClr val="C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dirty="0">
                                <a:solidFill>
                                  <a:srgbClr val="C0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solidFill>
                                  <a:srgbClr val="C0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 dirty="0">
                                <a:solidFill>
                                  <a:srgbClr val="C0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 dirty="0">
                            <a:solidFill>
                              <a:srgbClr val="C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kumimoji="1" lang="en-US" altLang="zh-CN" i="1" dirty="0">
                                <a:solidFill>
                                  <a:srgbClr val="C0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solidFill>
                                  <a:srgbClr val="C0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 dirty="0">
                                <a:solidFill>
                                  <a:srgbClr val="C0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solidFill>
                              <a:srgbClr val="C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i="1" dirty="0">
                                <a:solidFill>
                                  <a:srgbClr val="C0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solidFill>
                                  <a:srgbClr val="C0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 dirty="0">
                                <a:solidFill>
                                  <a:srgbClr val="C0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i="1" dirty="0">
                            <a:solidFill>
                              <a:srgbClr val="C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kumimoji="1" lang="en-US" altLang="zh-CN" i="1" dirty="0">
                                <a:solidFill>
                                  <a:srgbClr val="C0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solidFill>
                                  <a:srgbClr val="C0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 dirty="0">
                                <a:solidFill>
                                  <a:srgbClr val="C0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zh-CN" i="1" dirty="0">
                            <a:solidFill>
                              <a:srgbClr val="C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kumimoji="1" lang="en-US" altLang="zh-CN" b="0" i="1" dirty="0" smtClean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r>
                  <a:rPr kumimoji="1" lang="zh-CN" altLang="en-US" dirty="0">
                    <a:latin typeface="Cambria Math" panose="02040503050406030204" pitchFamily="18" charset="0"/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为线性或仿射变换，得</a:t>
                </a:r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kumimoji="1" lang="en-US" altLang="zh-CN" i="1" dirty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 dirty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 dirty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i="1" dirty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i="1" dirty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kumimoji="1" lang="en-US" altLang="zh-CN" i="1" dirty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kumimoji="1" lang="en-US" altLang="zh-CN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i="1" dirty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 dirty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i="1" dirty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r>
                  <a:rPr kumimoji="1" lang="zh-CN" altLang="en-US" dirty="0"/>
                  <a:t>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𝛼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𝑛𝑐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groupCh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，故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zh-CN" altLang="en-US" dirty="0"/>
                  <a:t>根据</a:t>
                </a:r>
                <a:r>
                  <a:rPr kumimoji="1" lang="en-US" altLang="zh-CN" dirty="0" err="1"/>
                  <a:t>Pr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𝛽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𝐷𝑒𝑐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groupCh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得</m:t>
                    </m:r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:r>
                  <a:rPr kumimoji="1" lang="zh-CN" altLang="en-US" sz="2400" dirty="0"/>
                  <a:t>可用于区分么？</a:t>
                </a:r>
                <a:endParaRPr kumimoji="1" lang="en-US" altLang="zh-CN" sz="2400" dirty="0"/>
              </a:p>
              <a:p>
                <a:pPr marL="0" indent="0" algn="ctr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FB514B-F590-974D-B01A-850639BB0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91822"/>
                <a:ext cx="6012146" cy="4975448"/>
              </a:xfrm>
              <a:blipFill>
                <a:blip r:embed="rId3"/>
                <a:stretch>
                  <a:fillRect l="-1318" b="-18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FB109C-2285-AB45-9FA8-3AB47FF9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10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A200D0-2EFB-BB4C-AAA6-A42D2BAF3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815" y="500597"/>
            <a:ext cx="4871419" cy="59547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7A5EA30-6F6B-A247-B3A0-21EA3FE44424}"/>
                  </a:ext>
                </a:extLst>
              </p:cNvPr>
              <p:cNvSpPr/>
              <p:nvPr/>
            </p:nvSpPr>
            <p:spPr>
              <a:xfrm>
                <a:off x="7159083" y="1338326"/>
                <a:ext cx="3300761" cy="300903"/>
              </a:xfrm>
              <a:prstGeom prst="rect">
                <a:avLst/>
              </a:prstGeom>
              <a:solidFill>
                <a:schemeClr val="accent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7A5EA30-6F6B-A247-B3A0-21EA3FE444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83" y="1338326"/>
                <a:ext cx="3300761" cy="300903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1E93640-D4E4-6346-9C01-21E492C6223E}"/>
                  </a:ext>
                </a:extLst>
              </p:cNvPr>
              <p:cNvSpPr/>
              <p:nvPr/>
            </p:nvSpPr>
            <p:spPr>
              <a:xfrm>
                <a:off x="7242944" y="3205409"/>
                <a:ext cx="3300761" cy="300903"/>
              </a:xfrm>
              <a:prstGeom prst="rect">
                <a:avLst/>
              </a:prstGeom>
              <a:solidFill>
                <a:schemeClr val="accent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1E93640-D4E4-6346-9C01-21E492C62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944" y="3205409"/>
                <a:ext cx="3300761" cy="300903"/>
              </a:xfrm>
              <a:prstGeom prst="rect">
                <a:avLst/>
              </a:prstGeom>
              <a:blipFill>
                <a:blip r:embed="rId6"/>
                <a:stretch>
                  <a:fillRect t="-8333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7BFC142-45A2-364B-97A8-3E28E6974562}"/>
                  </a:ext>
                </a:extLst>
              </p:cNvPr>
              <p:cNvSpPr/>
              <p:nvPr/>
            </p:nvSpPr>
            <p:spPr>
              <a:xfrm rot="19339070">
                <a:off x="10078394" y="5675378"/>
                <a:ext cx="1916082" cy="29870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7BFC142-45A2-364B-97A8-3E28E6974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39070">
                <a:off x="10078394" y="5675378"/>
                <a:ext cx="1916082" cy="2987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1E5D390-D671-474D-9FC6-3DFBE8F9D1B0}"/>
                  </a:ext>
                </a:extLst>
              </p:cNvPr>
              <p:cNvSpPr/>
              <p:nvPr/>
            </p:nvSpPr>
            <p:spPr>
              <a:xfrm rot="19339070">
                <a:off x="7085780" y="5675377"/>
                <a:ext cx="1916082" cy="29870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1E5D390-D671-474D-9FC6-3DFBE8F9D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39070">
                <a:off x="7085780" y="5675377"/>
                <a:ext cx="1916082" cy="2987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1953C00-DB09-9E41-ABB9-AE4BDF47B3F4}"/>
                  </a:ext>
                </a:extLst>
              </p:cNvPr>
              <p:cNvSpPr/>
              <p:nvPr/>
            </p:nvSpPr>
            <p:spPr>
              <a:xfrm rot="19339070">
                <a:off x="10003872" y="4021472"/>
                <a:ext cx="1916082" cy="29870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1953C00-DB09-9E41-ABB9-AE4BDF47B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39070">
                <a:off x="10003872" y="4021472"/>
                <a:ext cx="1916082" cy="2987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A10C380-B23C-1542-B2FA-3134CC41865A}"/>
                  </a:ext>
                </a:extLst>
              </p:cNvPr>
              <p:cNvSpPr/>
              <p:nvPr/>
            </p:nvSpPr>
            <p:spPr>
              <a:xfrm rot="19339070">
                <a:off x="7001918" y="4015483"/>
                <a:ext cx="1916082" cy="29870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A10C380-B23C-1542-B2FA-3134CC418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39070">
                <a:off x="7001918" y="4015483"/>
                <a:ext cx="1916082" cy="2987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FEB1B59-FA8B-5942-A049-B65B9487F77B}"/>
              </a:ext>
            </a:extLst>
          </p:cNvPr>
          <p:cNvCxnSpPr>
            <a:endCxn id="13" idx="2"/>
          </p:cNvCxnSpPr>
          <p:nvPr/>
        </p:nvCxnSpPr>
        <p:spPr>
          <a:xfrm flipH="1" flipV="1">
            <a:off x="8051256" y="4283036"/>
            <a:ext cx="44232" cy="123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8DA0213-951D-DE47-8A42-5D54124D6260}"/>
              </a:ext>
            </a:extLst>
          </p:cNvPr>
          <p:cNvCxnSpPr/>
          <p:nvPr/>
        </p:nvCxnSpPr>
        <p:spPr>
          <a:xfrm flipH="1" flipV="1">
            <a:off x="11036435" y="4291495"/>
            <a:ext cx="44232" cy="123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EAFDEA5-257F-7448-9537-167E99EAF2D3}"/>
              </a:ext>
            </a:extLst>
          </p:cNvPr>
          <p:cNvSpPr/>
          <p:nvPr/>
        </p:nvSpPr>
        <p:spPr>
          <a:xfrm rot="19339070">
            <a:off x="7069137" y="2772424"/>
            <a:ext cx="1916082" cy="298706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4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0BE3591-5E53-C142-9C1D-CAEDB79A11C9}"/>
              </a:ext>
            </a:extLst>
          </p:cNvPr>
          <p:cNvSpPr/>
          <p:nvPr/>
        </p:nvSpPr>
        <p:spPr>
          <a:xfrm rot="19339070">
            <a:off x="10029780" y="2741695"/>
            <a:ext cx="1916082" cy="298706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9B622F2-830E-764C-92B0-A9D05D059EBE}"/>
                  </a:ext>
                </a:extLst>
              </p:cNvPr>
              <p:cNvSpPr/>
              <p:nvPr/>
            </p:nvSpPr>
            <p:spPr>
              <a:xfrm>
                <a:off x="8240057" y="2202356"/>
                <a:ext cx="3300761" cy="300903"/>
              </a:xfrm>
              <a:prstGeom prst="rect">
                <a:avLst/>
              </a:prstGeom>
              <a:solidFill>
                <a:schemeClr val="accent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9B622F2-830E-764C-92B0-A9D05D059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057" y="2202356"/>
                <a:ext cx="3300761" cy="300903"/>
              </a:xfrm>
              <a:prstGeom prst="rect">
                <a:avLst/>
              </a:prstGeom>
              <a:blipFill>
                <a:blip r:embed="rId11"/>
                <a:stretch>
                  <a:fillRect t="-4000" b="-5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A512EBD-79CF-8F46-B113-1955D5C44190}"/>
              </a:ext>
            </a:extLst>
          </p:cNvPr>
          <p:cNvCxnSpPr/>
          <p:nvPr/>
        </p:nvCxnSpPr>
        <p:spPr>
          <a:xfrm flipV="1">
            <a:off x="10814304" y="1116784"/>
            <a:ext cx="0" cy="107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7605820-E5CA-4441-B66B-356CAD9953C2}"/>
                  </a:ext>
                </a:extLst>
              </p:cNvPr>
              <p:cNvSpPr/>
              <p:nvPr/>
            </p:nvSpPr>
            <p:spPr>
              <a:xfrm>
                <a:off x="8462028" y="783401"/>
                <a:ext cx="3300761" cy="300903"/>
              </a:xfrm>
              <a:prstGeom prst="rect">
                <a:avLst/>
              </a:prstGeom>
              <a:solidFill>
                <a:schemeClr val="accent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7605820-E5CA-4441-B66B-356CAD995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028" y="783401"/>
                <a:ext cx="3300761" cy="300903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4486713F-6C38-ED45-8357-C5A5E82A3A9D}"/>
              </a:ext>
            </a:extLst>
          </p:cNvPr>
          <p:cNvSpPr/>
          <p:nvPr/>
        </p:nvSpPr>
        <p:spPr>
          <a:xfrm>
            <a:off x="7242944" y="3631583"/>
            <a:ext cx="4226851" cy="991286"/>
          </a:xfrm>
          <a:prstGeom prst="parallelogram">
            <a:avLst>
              <a:gd name="adj" fmla="val 144009"/>
            </a:avLst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48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153 " pathEditMode="relative" ptsTypes="AA">
                                      <p:cBhvr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2" grpId="0" animBg="1"/>
      <p:bldP spid="13" grpId="0" animBg="1"/>
      <p:bldP spid="21" grpId="0" animBg="1"/>
      <p:bldP spid="24" grpId="0" animBg="1"/>
      <p:bldP spid="22" grpId="1" animBg="1"/>
      <p:bldP spid="22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11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635000"/>
                <a:ext cx="6779282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marL="182880" lvl="0" indent="-18288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</a:pPr>
                <a:r>
                  <a:rPr kumimoji="1" lang="zh-CN" alt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对于一个随机置换，</a:t>
                </a:r>
                <a:r>
                  <a:rPr kumimoji="1" lang="en-US" altLang="zh-CN" sz="2800" dirty="0"/>
                  <a:t> </a:t>
                </a:r>
                <a:r>
                  <a:rPr kumimoji="1" lang="zh-CN" alt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如前</a:t>
                </a:r>
                <a14:m>
                  <m:oMath xmlns:m="http://schemas.openxmlformats.org/officeDocument/2006/math">
                    <m:r>
                      <a:rPr kumimoji="1" lang="zh-CN" altLang="en-US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所述，构造</m:t>
                    </m:r>
                    <m:r>
                      <a:rPr kumimoji="1" lang="en-US" altLang="zh-CN" sz="28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kumimoji="1" lang="zh-CN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kumimoji="1" lang="zh-CN" alt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则</m:t>
                        </m:r>
                        <m:r>
                          <m:rPr>
                            <m:sty m:val="p"/>
                          </m:rPr>
                          <a:rPr kumimoji="1" lang="en-US" altLang="zh-CN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  <m:r>
                          <a:rPr kumimoji="1" lang="en-US" altLang="zh-CN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？</m:t>
                    </m:r>
                  </m:oMath>
                </a14:m>
                <a:endParaRPr kumimoji="1" lang="en-US" altLang="zh-CN" sz="28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1219200" y="635000"/>
                <a:ext cx="6779282" cy="214312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>
              <a:alpha val="21000"/>
            </a:srgb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>
              <a:alpha val="21000"/>
            </a:srgbClr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A1DEC88-2132-4CEF-AE72-6E359E59D60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98482" y="864657"/>
            <a:ext cx="3939518" cy="5185348"/>
          </a:xfrm>
          <a:prstGeom prst="rect">
            <a:avLst/>
          </a:prstGeom>
        </p:spPr>
      </p:pic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225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12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182880" lvl="0" indent="-182880"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要进行区分攻击，流程是什么？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知道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不知道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>
              <a:alpha val="21000"/>
            </a:srgbClr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D3C20D4-A7BA-B340-A7A0-647571124E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33282" y="922559"/>
            <a:ext cx="3939518" cy="5185348"/>
          </a:xfrm>
          <a:prstGeom prst="rect">
            <a:avLst/>
          </a:prstGeom>
        </p:spPr>
      </p:pic>
      <p:grpSp>
        <p:nvGrpSpPr>
          <p:cNvPr id="20" name="组合 19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9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0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48D2DC-7934-1545-B17E-16AFCA86C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2"/>
                <a:ext cx="5989441" cy="4975448"/>
              </a:xfrm>
            </p:spPr>
            <p:txBody>
              <a:bodyPr>
                <a:normAutofit fontScale="92500"/>
              </a:bodyPr>
              <a:lstStyle/>
              <a:p>
                <a:r>
                  <a:rPr kumimoji="1" lang="zh-CN" altLang="en-US" dirty="0"/>
                  <a:t>选择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dirty="0"/>
                  <a:t>，得到相应的密文对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（选择明文）</a:t>
                </a:r>
                <a:endParaRPr kumimoji="1" lang="en-US" altLang="zh-CN" dirty="0"/>
              </a:p>
              <a:p>
                <a:r>
                  <a:rPr kumimoji="1" lang="zh-CN" altLang="en-US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zh-CN" altLang="en-US" dirty="0"/>
                  <a:t>，并获得相应的明文对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 （选择密文）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对具体算法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对随机置换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选择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明密</a:t>
                </a:r>
                <a:r>
                  <a:rPr kumimoji="1" lang="zh-CN" altLang="en-US" dirty="0"/>
                  <a:t>文攻击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48D2DC-7934-1545-B17E-16AFCA86C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2"/>
                <a:ext cx="5989441" cy="4975448"/>
              </a:xfrm>
              <a:blipFill>
                <a:blip r:embed="rId3"/>
                <a:stretch>
                  <a:fillRect l="-1271" t="-1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59C895-BB61-4C42-90D6-66490E4C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13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868F39-FCD7-6E4E-9ACF-C457AAC4B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815" y="500597"/>
            <a:ext cx="4871419" cy="595475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A57B570-6D32-2C4D-AA3A-FD0DE683267C}"/>
              </a:ext>
            </a:extLst>
          </p:cNvPr>
          <p:cNvSpPr/>
          <p:nvPr/>
        </p:nvSpPr>
        <p:spPr>
          <a:xfrm>
            <a:off x="7159083" y="1338326"/>
            <a:ext cx="3300761" cy="300903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D0B51131-96EB-9A49-9364-CD42E9C67BB9}"/>
              </a:ext>
            </a:extLst>
          </p:cNvPr>
          <p:cNvCxnSpPr/>
          <p:nvPr/>
        </p:nvCxnSpPr>
        <p:spPr>
          <a:xfrm>
            <a:off x="6925056" y="1488777"/>
            <a:ext cx="0" cy="450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6BE433E-E1AE-2148-B4C9-C39CC1DB0F9F}"/>
                  </a:ext>
                </a:extLst>
              </p:cNvPr>
              <p:cNvSpPr/>
              <p:nvPr/>
            </p:nvSpPr>
            <p:spPr>
              <a:xfrm rot="19339070">
                <a:off x="10078394" y="5675378"/>
                <a:ext cx="1916082" cy="29870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6BE433E-E1AE-2148-B4C9-C39CC1DB0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39070">
                <a:off x="10078394" y="5675378"/>
                <a:ext cx="1916082" cy="2987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593C08B-6099-FB4B-8C4B-BFA984454931}"/>
                  </a:ext>
                </a:extLst>
              </p:cNvPr>
              <p:cNvSpPr/>
              <p:nvPr/>
            </p:nvSpPr>
            <p:spPr>
              <a:xfrm rot="19339070">
                <a:off x="7085780" y="5675377"/>
                <a:ext cx="1916082" cy="29870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593C08B-6099-FB4B-8C4B-BFA984454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39070">
                <a:off x="7085780" y="5675377"/>
                <a:ext cx="1916082" cy="298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F5775E6-C7EB-C84C-849E-E633D1B94035}"/>
              </a:ext>
            </a:extLst>
          </p:cNvPr>
          <p:cNvCxnSpPr/>
          <p:nvPr/>
        </p:nvCxnSpPr>
        <p:spPr>
          <a:xfrm flipV="1">
            <a:off x="11731752" y="732680"/>
            <a:ext cx="0" cy="472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C62EF8D-D5FC-A94E-89A0-4C6997619683}"/>
              </a:ext>
            </a:extLst>
          </p:cNvPr>
          <p:cNvCxnSpPr/>
          <p:nvPr/>
        </p:nvCxnSpPr>
        <p:spPr>
          <a:xfrm flipV="1">
            <a:off x="7461504" y="5547360"/>
            <a:ext cx="1304544" cy="98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97D36E1-B8E7-D040-9B6A-5B6A6B630A2D}"/>
              </a:ext>
            </a:extLst>
          </p:cNvPr>
          <p:cNvCxnSpPr/>
          <p:nvPr/>
        </p:nvCxnSpPr>
        <p:spPr>
          <a:xfrm flipV="1">
            <a:off x="10531579" y="5558157"/>
            <a:ext cx="1304544" cy="98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CCD6449-9844-5C4C-8803-DB2DF702A529}"/>
              </a:ext>
            </a:extLst>
          </p:cNvPr>
          <p:cNvCxnSpPr/>
          <p:nvPr/>
        </p:nvCxnSpPr>
        <p:spPr>
          <a:xfrm flipV="1">
            <a:off x="8677656" y="732680"/>
            <a:ext cx="0" cy="472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185903B-74C6-0C49-8F6F-FD9124BF075B}"/>
              </a:ext>
            </a:extLst>
          </p:cNvPr>
          <p:cNvCxnSpPr/>
          <p:nvPr/>
        </p:nvCxnSpPr>
        <p:spPr>
          <a:xfrm>
            <a:off x="10186931" y="1662513"/>
            <a:ext cx="0" cy="450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D83BBFE5-1CB7-9C45-9F09-EB0E6FAA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8608"/>
            <a:ext cx="10363200" cy="928144"/>
          </a:xfrm>
        </p:spPr>
        <p:txBody>
          <a:bodyPr/>
          <a:lstStyle/>
          <a:p>
            <a:r>
              <a:rPr kumimoji="1" lang="zh-CN" altLang="en-US" dirty="0"/>
              <a:t>回飞棒攻击的区分器</a:t>
            </a:r>
          </a:p>
        </p:txBody>
      </p:sp>
    </p:spTree>
    <p:extLst>
      <p:ext uri="{BB962C8B-B14F-4D97-AF65-F5344CB8AC3E}">
        <p14:creationId xmlns:p14="http://schemas.microsoft.com/office/powerpoint/2010/main" val="376885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2199 L 0.00182 0.6974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3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6D86D-9EFF-814E-A086-AA76ACAC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回飞棒攻击思维导图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CAF861D6-79DF-624D-86C8-EA27FB69CEF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85930183"/>
                  </p:ext>
                </p:extLst>
              </p:nvPr>
            </p:nvGraphicFramePr>
            <p:xfrm>
              <a:off x="674560" y="1196975"/>
              <a:ext cx="9908498" cy="50758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CAF861D6-79DF-624D-86C8-EA27FB69CEF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85930183"/>
                  </p:ext>
                </p:extLst>
              </p:nvPr>
            </p:nvGraphicFramePr>
            <p:xfrm>
              <a:off x="674560" y="1196975"/>
              <a:ext cx="9908498" cy="50758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7B634-09D0-4F4A-993D-10267890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14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38A852E-0903-0645-895A-6E52873A7254}"/>
                  </a:ext>
                </a:extLst>
              </p:cNvPr>
              <p:cNvSpPr/>
              <p:nvPr/>
            </p:nvSpPr>
            <p:spPr>
              <a:xfrm>
                <a:off x="11055289" y="3473270"/>
                <a:ext cx="6464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38A852E-0903-0645-895A-6E52873A7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289" y="3473270"/>
                <a:ext cx="646459" cy="523220"/>
              </a:xfrm>
              <a:prstGeom prst="rect">
                <a:avLst/>
              </a:prstGeom>
              <a:blipFill>
                <a:blip r:embed="rId12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45C78D-A093-AA45-8D69-50BC976F1828}"/>
                  </a:ext>
                </a:extLst>
              </p:cNvPr>
              <p:cNvSpPr/>
              <p:nvPr/>
            </p:nvSpPr>
            <p:spPr>
              <a:xfrm>
                <a:off x="11055289" y="5539583"/>
                <a:ext cx="978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45C78D-A093-AA45-8D69-50BC976F1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289" y="5539583"/>
                <a:ext cx="978409" cy="523220"/>
              </a:xfrm>
              <a:prstGeom prst="rect">
                <a:avLst/>
              </a:prstGeom>
              <a:blipFill>
                <a:blip r:embed="rId1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中括号 8">
            <a:extLst>
              <a:ext uri="{FF2B5EF4-FFF2-40B4-BE49-F238E27FC236}">
                <a16:creationId xmlns:a16="http://schemas.microsoft.com/office/drawing/2014/main" id="{B4531D16-7FBD-1E41-B656-14E1167C9968}"/>
              </a:ext>
            </a:extLst>
          </p:cNvPr>
          <p:cNvSpPr/>
          <p:nvPr/>
        </p:nvSpPr>
        <p:spPr>
          <a:xfrm>
            <a:off x="10583058" y="3734880"/>
            <a:ext cx="389742" cy="206631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1F918A-08DA-E644-B0E5-1FFC4B9D034E}"/>
              </a:ext>
            </a:extLst>
          </p:cNvPr>
          <p:cNvSpPr/>
          <p:nvPr/>
        </p:nvSpPr>
        <p:spPr>
          <a:xfrm>
            <a:off x="8932993" y="463772"/>
            <a:ext cx="30572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kumimoji="1" lang="zh-CN" altLang="en-US" sz="2800" dirty="0"/>
              <a:t>概率还能提高么？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382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CDD42-A9A5-7441-AA0A-AE6CDC9A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综合多条差分特征提高路线概率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50ADF4-4E66-164E-9F16-D4196AB0D9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2"/>
                <a:ext cx="10814304" cy="497544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zh-CN" altLang="en-US" dirty="0"/>
                  <a:t>要使得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，只需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kumimoji="1"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有多种取值</a:t>
                </a:r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zh-CN" altLang="en-US" i="1" dirty="0">
                            <a:latin typeface="Cambria Math" panose="02040503050406030204" pitchFamily="18" charset="0"/>
                          </a:rPr>
                          <m:t>所</m:t>
                        </m:r>
                        <m:r>
                          <a:rPr kumimoji="1" lang="zh-CN" altLang="en-US" i="1" dirty="0">
                            <a:latin typeface="Cambria Math" panose="02040503050406030204" pitchFamily="18" charset="0"/>
                          </a:rPr>
                          <m:t>有</m:t>
                        </m:r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可能的</m:t>
                        </m:r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d>
                              <m:d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groupChr>
                                  <m:groupChrPr>
                                    <m:chr m:val="→"/>
                                    <m:vertJc m:val="bot"/>
                                    <m:ctrlPr>
                                      <a:rPr kumimoji="1"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sSup>
                                      <m:sSup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𝐷𝑒𝑐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groupChr>
                                <m:r>
                                  <a:rPr kumimoji="1"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类似的，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可以有多种可能取值</a:t>
                </a:r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zh-CN" altLang="en-US" i="1" dirty="0">
                            <a:latin typeface="Cambria Math" panose="02040503050406030204" pitchFamily="18" charset="0"/>
                          </a:rPr>
                          <m:t>所</m:t>
                        </m:r>
                        <m:r>
                          <a:rPr kumimoji="1" lang="zh-CN" altLang="en-US" i="1" dirty="0">
                            <a:latin typeface="Cambria Math" panose="02040503050406030204" pitchFamily="18" charset="0"/>
                          </a:rPr>
                          <m:t>有可能的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groupChr>
                              <m:groupChrPr>
                                <m:chr m:val="→"/>
                                <m:vertJc m:val="bot"/>
                                <m:ctrlP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p>
                                  <m:sSup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𝑛𝑐</m:t>
                                    </m:r>
                                  </m:e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groupChr>
                            <m:r>
                              <a:rPr kumimoji="1" lang="zh-CN" alt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nary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𝐷𝑒𝑐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groupCh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:r>
                  <a:rPr kumimoji="1" lang="zh-CN" altLang="en-US" dirty="0"/>
                  <a:t>能用于区分么？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zh-CN" altLang="en-US" dirty="0"/>
                  <a:t>？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为分组长度</m:t>
                    </m:r>
                  </m:oMath>
                </a14:m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:r>
                  <a:rPr kumimoji="1" lang="zh-CN" altLang="en-US" dirty="0">
                    <a:latin typeface="Cambria Math" panose="02040503050406030204" pitchFamily="18" charset="0"/>
                  </a:rPr>
                  <a:t>多数情况下，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𝑛𝑐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groupCh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Cambria Math" panose="02040503050406030204" pitchFamily="18" charset="0"/>
                  </a:rPr>
                  <a:t>=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𝐷𝑒𝑐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groupCh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，此时要求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:endParaRPr kumimoji="1"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50ADF4-4E66-164E-9F16-D4196AB0D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2"/>
                <a:ext cx="10814304" cy="4975448"/>
              </a:xfrm>
              <a:blipFill>
                <a:blip r:embed="rId3"/>
                <a:stretch>
                  <a:fillRect l="-620" t="-2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4399D9-07DD-CD4F-AD3E-CCC52365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15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DCF0-DE42-46BC-A906-8D6F57BB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密钥恢复攻击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B5C17-4107-4C8C-BC1E-3A540E44B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C16132-3964-46F5-AEF7-89DEA83A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57098" y="6272786"/>
            <a:ext cx="640080" cy="365125"/>
          </a:xfrm>
        </p:spPr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16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1AA384-58BF-4C43-B300-9C6848AF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684" y="217449"/>
            <a:ext cx="4871419" cy="5954751"/>
          </a:xfrm>
          <a:prstGeom prst="rect">
            <a:avLst/>
          </a:prstGeom>
        </p:spPr>
      </p:pic>
      <p:sp>
        <p:nvSpPr>
          <p:cNvPr id="6" name="平行四边形 5">
            <a:extLst>
              <a:ext uri="{FF2B5EF4-FFF2-40B4-BE49-F238E27FC236}">
                <a16:creationId xmlns:a16="http://schemas.microsoft.com/office/drawing/2014/main" id="{51182287-497B-47A0-9F66-809247272417}"/>
              </a:ext>
            </a:extLst>
          </p:cNvPr>
          <p:cNvSpPr/>
          <p:nvPr/>
        </p:nvSpPr>
        <p:spPr>
          <a:xfrm>
            <a:off x="7237380" y="632094"/>
            <a:ext cx="4747654" cy="899335"/>
          </a:xfrm>
          <a:prstGeom prst="parallelogram">
            <a:avLst>
              <a:gd name="adj" fmla="val 14925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33A3295E-7D53-48D5-8014-61D7C7263682}"/>
              </a:ext>
            </a:extLst>
          </p:cNvPr>
          <p:cNvSpPr/>
          <p:nvPr/>
        </p:nvSpPr>
        <p:spPr>
          <a:xfrm>
            <a:off x="7153067" y="1531429"/>
            <a:ext cx="4888270" cy="2782154"/>
          </a:xfrm>
          <a:prstGeom prst="parallelogram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tx1"/>
                </a:solidFill>
              </a:rPr>
              <a:t>区分器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87C160-0BFD-4CBB-AC72-E43B7B39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634" y="1058620"/>
            <a:ext cx="295316" cy="2762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75D86C6-28C3-4B2F-8B3A-FE542AD3DF15}"/>
              </a:ext>
            </a:extLst>
          </p:cNvPr>
          <p:cNvSpPr txBox="1"/>
          <p:nvPr/>
        </p:nvSpPr>
        <p:spPr>
          <a:xfrm>
            <a:off x="7237380" y="4518434"/>
            <a:ext cx="606287" cy="584775"/>
          </a:xfrm>
          <a:prstGeom prst="rect">
            <a:avLst/>
          </a:prstGeom>
          <a:solidFill>
            <a:srgbClr val="EBEBEB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1</a:t>
            </a:r>
            <a:r>
              <a:rPr lang="zh-CN" altLang="en-US" sz="1600" dirty="0"/>
              <a:t>轮</a:t>
            </a:r>
            <a:endParaRPr lang="en-US" altLang="zh-CN" sz="1600" dirty="0"/>
          </a:p>
          <a:p>
            <a:r>
              <a:rPr lang="zh-CN" altLang="en-US" sz="1600" dirty="0"/>
              <a:t>加密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DCB76F-9AEE-4964-873F-8EEAAC83ACF0}"/>
              </a:ext>
            </a:extLst>
          </p:cNvPr>
          <p:cNvSpPr txBox="1"/>
          <p:nvPr/>
        </p:nvSpPr>
        <p:spPr>
          <a:xfrm>
            <a:off x="10245681" y="4518434"/>
            <a:ext cx="606287" cy="584775"/>
          </a:xfrm>
          <a:prstGeom prst="rect">
            <a:avLst/>
          </a:prstGeom>
          <a:solidFill>
            <a:srgbClr val="EBEBEB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1</a:t>
            </a:r>
            <a:r>
              <a:rPr lang="zh-CN" altLang="en-US" sz="1600" dirty="0"/>
              <a:t>轮</a:t>
            </a:r>
            <a:endParaRPr lang="en-US" altLang="zh-CN" sz="1600" dirty="0"/>
          </a:p>
          <a:p>
            <a:r>
              <a:rPr lang="zh-CN" altLang="en-US" sz="1600" dirty="0"/>
              <a:t>加密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2E18B8-D9A6-4766-8C17-02263DD46472}"/>
              </a:ext>
            </a:extLst>
          </p:cNvPr>
          <p:cNvSpPr/>
          <p:nvPr/>
        </p:nvSpPr>
        <p:spPr>
          <a:xfrm>
            <a:off x="9207592" y="10345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kumimoji="1"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95F3EE-3701-406B-B156-933EB0D652D1}"/>
              </a:ext>
            </a:extLst>
          </p:cNvPr>
          <p:cNvSpPr/>
          <p:nvPr/>
        </p:nvSpPr>
        <p:spPr>
          <a:xfrm>
            <a:off x="7649576" y="1038194"/>
            <a:ext cx="3300761" cy="300903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</a:rPr>
              <a:t>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65C6A4-9BB8-48A8-82EF-54DBBA562202}"/>
              </a:ext>
            </a:extLst>
          </p:cNvPr>
          <p:cNvSpPr/>
          <p:nvPr/>
        </p:nvSpPr>
        <p:spPr>
          <a:xfrm>
            <a:off x="7345499" y="5903686"/>
            <a:ext cx="3300761" cy="300903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4BF48F-463B-4F73-B6B8-8CD8EAD9087A}"/>
              </a:ext>
            </a:extLst>
          </p:cNvPr>
          <p:cNvCxnSpPr/>
          <p:nvPr/>
        </p:nvCxnSpPr>
        <p:spPr>
          <a:xfrm flipV="1">
            <a:off x="7649576" y="4441136"/>
            <a:ext cx="0" cy="1462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96C3B77-BCA6-4B1A-986B-0819E2C0D79C}"/>
              </a:ext>
            </a:extLst>
          </p:cNvPr>
          <p:cNvCxnSpPr/>
          <p:nvPr/>
        </p:nvCxnSpPr>
        <p:spPr>
          <a:xfrm flipV="1">
            <a:off x="10683014" y="4313583"/>
            <a:ext cx="0" cy="1462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20D7F47-2EC5-4161-8B58-CFC5824D0922}"/>
              </a:ext>
            </a:extLst>
          </p:cNvPr>
          <p:cNvCxnSpPr>
            <a:cxnSpLocks/>
          </p:cNvCxnSpPr>
          <p:nvPr/>
        </p:nvCxnSpPr>
        <p:spPr>
          <a:xfrm flipV="1">
            <a:off x="7540523" y="3140345"/>
            <a:ext cx="1193903" cy="124526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2C38C53-5992-4117-A909-7C1CED252408}"/>
              </a:ext>
            </a:extLst>
          </p:cNvPr>
          <p:cNvCxnSpPr>
            <a:cxnSpLocks/>
          </p:cNvCxnSpPr>
          <p:nvPr/>
        </p:nvCxnSpPr>
        <p:spPr>
          <a:xfrm flipV="1">
            <a:off x="10646260" y="3140345"/>
            <a:ext cx="1193903" cy="1245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D0702B9-CE8B-4902-ACA9-E6BEDF1AFD5F}"/>
              </a:ext>
            </a:extLst>
          </p:cNvPr>
          <p:cNvCxnSpPr>
            <a:cxnSpLocks/>
          </p:cNvCxnSpPr>
          <p:nvPr/>
        </p:nvCxnSpPr>
        <p:spPr>
          <a:xfrm>
            <a:off x="8884818" y="3288823"/>
            <a:ext cx="0" cy="153584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B7A5B60-16D0-4932-A26B-7F1BAF9A8822}"/>
              </a:ext>
            </a:extLst>
          </p:cNvPr>
          <p:cNvCxnSpPr>
            <a:cxnSpLocks/>
          </p:cNvCxnSpPr>
          <p:nvPr/>
        </p:nvCxnSpPr>
        <p:spPr>
          <a:xfrm>
            <a:off x="11829622" y="3140345"/>
            <a:ext cx="0" cy="1535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2F2F2D4-6A89-4E26-9447-1DD1DB7D5E91}"/>
              </a:ext>
            </a:extLst>
          </p:cNvPr>
          <p:cNvCxnSpPr>
            <a:cxnSpLocks/>
          </p:cNvCxnSpPr>
          <p:nvPr/>
        </p:nvCxnSpPr>
        <p:spPr>
          <a:xfrm flipV="1">
            <a:off x="8734426" y="421105"/>
            <a:ext cx="0" cy="460654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7CDB322-9C07-4B55-85F0-C2B2BAED294A}"/>
              </a:ext>
            </a:extLst>
          </p:cNvPr>
          <p:cNvCxnSpPr>
            <a:cxnSpLocks/>
          </p:cNvCxnSpPr>
          <p:nvPr/>
        </p:nvCxnSpPr>
        <p:spPr>
          <a:xfrm flipV="1">
            <a:off x="11654089" y="421105"/>
            <a:ext cx="0" cy="4606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54D7CBFF-D011-459B-8D01-26906D37E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37" y="1334884"/>
            <a:ext cx="7654330" cy="283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2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281B5-E244-FC4A-AC65-8684D41C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增强的回飞棒攻击思路（</a:t>
            </a:r>
            <a:r>
              <a:rPr kumimoji="1" lang="en-US" altLang="zh-CN" dirty="0"/>
              <a:t>amplified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boomerang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</a:t>
            </a:r>
            <a:r>
              <a:rPr kumimoji="1"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66D62C-5C0E-174F-9EE2-A9E5B5EBE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675" y="1229671"/>
                <a:ext cx="7038136" cy="4975448"/>
              </a:xfrm>
            </p:spPr>
            <p:txBody>
              <a:bodyPr>
                <a:normAutofit fontScale="92500"/>
              </a:bodyPr>
              <a:lstStyle/>
              <a:p>
                <a:r>
                  <a:rPr kumimoji="1" lang="zh-CN" altLang="en-US" dirty="0"/>
                  <a:t>如何将回飞棒攻击转化为选择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明文</a:t>
                </a:r>
                <a:r>
                  <a:rPr kumimoji="1" lang="zh-CN" altLang="en-US" dirty="0"/>
                  <a:t>攻击？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利用高概率的差分（加密方向的）：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groupChr>
                        <m:groupChrPr>
                          <m:chr m:val="→"/>
                          <m:vertJc m:val="bot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𝑛𝑐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groupCh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groupChr>
                        <m:groupChrPr>
                          <m:chr m:val="→"/>
                          <m:vertJc m:val="bot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𝐸𝑛𝑐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groupCh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zh-CN" altLang="en-US" dirty="0"/>
                      <m:t>先满足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zh-CN" altLang="en-US" dirty="0"/>
                      <m:t>不妨</m:t>
                    </m:r>
                  </m:oMath>
                </a14:m>
                <a:r>
                  <a:rPr kumimoji="1" lang="zh-CN" altLang="en-US" dirty="0"/>
                  <a:t>设以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随机</a:t>
                </a:r>
                <a:r>
                  <a:rPr kumimoji="1" lang="zh-CN" altLang="en-US" dirty="0"/>
                  <a:t>概率满足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</a:rPr>
                          <m:t>？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zh-CN" altLang="en-US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66D62C-5C0E-174F-9EE2-A9E5B5EBE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675" y="1229671"/>
                <a:ext cx="7038136" cy="4975448"/>
              </a:xfrm>
              <a:blipFill>
                <a:blip r:embed="rId3"/>
                <a:stretch>
                  <a:fillRect l="-953" t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C5C0B5-319D-A240-9602-6BDFEC1E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17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195CBAE-C099-5843-977F-8F8762099A63}"/>
              </a:ext>
            </a:extLst>
          </p:cNvPr>
          <p:cNvSpPr txBox="1">
            <a:spLocks/>
          </p:cNvSpPr>
          <p:nvPr/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100" b="1" kern="1200" spc="-7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17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6E8DEFD-EE9E-9D4F-9C92-78C1EADD7870}"/>
              </a:ext>
            </a:extLst>
          </p:cNvPr>
          <p:cNvGrpSpPr/>
          <p:nvPr/>
        </p:nvGrpSpPr>
        <p:grpSpPr>
          <a:xfrm>
            <a:off x="7350284" y="938784"/>
            <a:ext cx="4542459" cy="5516564"/>
            <a:chOff x="7350284" y="938784"/>
            <a:chExt cx="4542459" cy="551656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4D1EA3F-406E-9E4D-B6E7-3AB888D6A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0284" y="938784"/>
              <a:ext cx="4512950" cy="5516564"/>
            </a:xfrm>
            <a:prstGeom prst="rect">
              <a:avLst/>
            </a:prstGeom>
          </p:spPr>
        </p:pic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44BC963F-DB3A-194E-ADDB-7F30DD59C9D9}"/>
                </a:ext>
              </a:extLst>
            </p:cNvPr>
            <p:cNvCxnSpPr/>
            <p:nvPr/>
          </p:nvCxnSpPr>
          <p:spPr>
            <a:xfrm>
              <a:off x="8814816" y="1196752"/>
              <a:ext cx="0" cy="63204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1216656D-71D2-EC4E-B936-90AC7AB9779F}"/>
                </a:ext>
              </a:extLst>
            </p:cNvPr>
            <p:cNvCxnSpPr/>
            <p:nvPr/>
          </p:nvCxnSpPr>
          <p:spPr>
            <a:xfrm>
              <a:off x="11588496" y="1196752"/>
              <a:ext cx="0" cy="63204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3A8B468-D7FE-7441-82AB-B9C936D76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7824" y="1860000"/>
              <a:ext cx="609600" cy="635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1BC37A4-EF96-B84E-8735-E2B21ACD0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65826" y="1866928"/>
              <a:ext cx="609600" cy="635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439568A-D59D-514F-BA52-C2E7A02A8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74100" y="3053628"/>
              <a:ext cx="330200" cy="4318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34FBEA0-0EB0-964C-AE46-8AFEF7DAA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41893" y="3040620"/>
              <a:ext cx="330200" cy="4318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F77D526-09A0-594F-B1C2-1AF168E9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41258" y="4044056"/>
              <a:ext cx="571500" cy="6223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AC94DF1-AA47-AE4D-BCF5-ECD281CE1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21243" y="4076207"/>
              <a:ext cx="571500" cy="622300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9866DB6-7753-BA42-8F9F-C00081100133}"/>
              </a:ext>
            </a:extLst>
          </p:cNvPr>
          <p:cNvGrpSpPr/>
          <p:nvPr/>
        </p:nvGrpSpPr>
        <p:grpSpPr>
          <a:xfrm>
            <a:off x="8808720" y="2351464"/>
            <a:ext cx="2798273" cy="2946940"/>
            <a:chOff x="8808720" y="2351464"/>
            <a:chExt cx="2798273" cy="2946940"/>
          </a:xfrm>
        </p:grpSpPr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B12A459E-0AC1-F948-8C08-D772635A5821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0" y="3485428"/>
              <a:ext cx="0" cy="59077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E5909DAD-1798-EA4D-92CB-DA5D2C7E26D3}"/>
                </a:ext>
              </a:extLst>
            </p:cNvPr>
            <p:cNvCxnSpPr/>
            <p:nvPr/>
          </p:nvCxnSpPr>
          <p:spPr>
            <a:xfrm>
              <a:off x="8808720" y="4641972"/>
              <a:ext cx="0" cy="63204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9BBA4D42-4CFB-E94D-8863-1A7E7E3710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0688" y="3485428"/>
              <a:ext cx="6305" cy="63204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16236F1C-457C-3343-A836-62AA834858D2}"/>
                </a:ext>
              </a:extLst>
            </p:cNvPr>
            <p:cNvCxnSpPr/>
            <p:nvPr/>
          </p:nvCxnSpPr>
          <p:spPr>
            <a:xfrm>
              <a:off x="8839200" y="2351464"/>
              <a:ext cx="0" cy="63204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3A77E864-04F9-7048-AA86-48698661AF04}"/>
                </a:ext>
              </a:extLst>
            </p:cNvPr>
            <p:cNvCxnSpPr/>
            <p:nvPr/>
          </p:nvCxnSpPr>
          <p:spPr>
            <a:xfrm>
              <a:off x="11570626" y="2421580"/>
              <a:ext cx="0" cy="63204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B3D6C5AB-EE8C-F247-9E9B-03BF8BC1853F}"/>
                </a:ext>
              </a:extLst>
            </p:cNvPr>
            <p:cNvCxnSpPr/>
            <p:nvPr/>
          </p:nvCxnSpPr>
          <p:spPr>
            <a:xfrm>
              <a:off x="11588914" y="4666356"/>
              <a:ext cx="0" cy="63204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EF88F29-C8B8-E84A-8804-7446F5DF72D9}"/>
                  </a:ext>
                </a:extLst>
              </p:cNvPr>
              <p:cNvSpPr/>
              <p:nvPr/>
            </p:nvSpPr>
            <p:spPr>
              <a:xfrm>
                <a:off x="8462028" y="783401"/>
                <a:ext cx="3300761" cy="300903"/>
              </a:xfrm>
              <a:prstGeom prst="rect">
                <a:avLst/>
              </a:prstGeom>
              <a:solidFill>
                <a:schemeClr val="accent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EF88F29-C8B8-E84A-8804-7446F5DF7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028" y="783401"/>
                <a:ext cx="3300761" cy="300903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BE725A9-678F-324B-833E-B994A2496A73}"/>
                  </a:ext>
                </a:extLst>
              </p:cNvPr>
              <p:cNvSpPr/>
              <p:nvPr/>
            </p:nvSpPr>
            <p:spPr>
              <a:xfrm>
                <a:off x="7457043" y="1654378"/>
                <a:ext cx="3300761" cy="300903"/>
              </a:xfrm>
              <a:prstGeom prst="rect">
                <a:avLst/>
              </a:prstGeom>
              <a:solidFill>
                <a:schemeClr val="accent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BE725A9-678F-324B-833E-B994A2496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043" y="1654378"/>
                <a:ext cx="3300761" cy="300903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1691BBD-2084-BA40-B5BC-71EAFC92B02F}"/>
                  </a:ext>
                </a:extLst>
              </p:cNvPr>
              <p:cNvSpPr/>
              <p:nvPr/>
            </p:nvSpPr>
            <p:spPr>
              <a:xfrm>
                <a:off x="7489659" y="3450485"/>
                <a:ext cx="3300761" cy="300903"/>
              </a:xfrm>
              <a:prstGeom prst="rect">
                <a:avLst/>
              </a:prstGeom>
              <a:solidFill>
                <a:schemeClr val="accent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1691BBD-2084-BA40-B5BC-71EAFC92B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659" y="3450485"/>
                <a:ext cx="3300761" cy="300903"/>
              </a:xfrm>
              <a:prstGeom prst="rect">
                <a:avLst/>
              </a:prstGeom>
              <a:blipFill>
                <a:blip r:embed="rId10"/>
                <a:stretch>
                  <a:fillRect t="-8333" b="-5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6D0B40D-2FFD-1A46-A0EB-0735FC26C368}"/>
                  </a:ext>
                </a:extLst>
              </p:cNvPr>
              <p:cNvSpPr/>
              <p:nvPr/>
            </p:nvSpPr>
            <p:spPr>
              <a:xfrm>
                <a:off x="8456494" y="2700963"/>
                <a:ext cx="3300761" cy="30090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6D0B40D-2FFD-1A46-A0EB-0735FC26C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494" y="2700963"/>
                <a:ext cx="3300761" cy="300903"/>
              </a:xfrm>
              <a:prstGeom prst="rect">
                <a:avLst/>
              </a:prstGeom>
              <a:blipFill>
                <a:blip r:embed="rId11"/>
                <a:stretch>
                  <a:fillRect t="-8000" b="-48000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D861B78-32FA-BF44-B570-671E2AFB09A0}"/>
                  </a:ext>
                </a:extLst>
              </p:cNvPr>
              <p:cNvSpPr/>
              <p:nvPr/>
            </p:nvSpPr>
            <p:spPr>
              <a:xfrm rot="19339070">
                <a:off x="10301833" y="4154825"/>
                <a:ext cx="1916082" cy="29870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D861B78-32FA-BF44-B570-671E2AFB0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39070">
                <a:off x="10301833" y="4154825"/>
                <a:ext cx="1916082" cy="2987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FC3F244-4F75-0A4E-B82E-53AE8424C40F}"/>
                  </a:ext>
                </a:extLst>
              </p:cNvPr>
              <p:cNvSpPr/>
              <p:nvPr/>
            </p:nvSpPr>
            <p:spPr>
              <a:xfrm rot="19339070">
                <a:off x="7299879" y="4148836"/>
                <a:ext cx="1916082" cy="29870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FC3F244-4F75-0A4E-B82E-53AE8424C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39070">
                <a:off x="7299879" y="4148836"/>
                <a:ext cx="1916082" cy="2987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F338CA1-FF70-EA43-A0AF-3BCC919EB8B4}"/>
                  </a:ext>
                </a:extLst>
              </p:cNvPr>
              <p:cNvSpPr/>
              <p:nvPr/>
            </p:nvSpPr>
            <p:spPr>
              <a:xfrm rot="19339070">
                <a:off x="10078394" y="5675378"/>
                <a:ext cx="1916082" cy="29870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F338CA1-FF70-EA43-A0AF-3BCC919EB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39070">
                <a:off x="10078394" y="5675378"/>
                <a:ext cx="1916082" cy="2987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63FB24F-13EB-9642-B66A-97C2C25B61E6}"/>
                  </a:ext>
                </a:extLst>
              </p:cNvPr>
              <p:cNvSpPr/>
              <p:nvPr/>
            </p:nvSpPr>
            <p:spPr>
              <a:xfrm rot="19339070">
                <a:off x="7085780" y="5675377"/>
                <a:ext cx="1916082" cy="29870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63FB24F-13EB-9642-B66A-97C2C25B61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39070">
                <a:off x="7085780" y="5675377"/>
                <a:ext cx="1916082" cy="2987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6EDBF17-95AB-A048-B7B8-10E3BB902075}"/>
                  </a:ext>
                </a:extLst>
              </p:cNvPr>
              <p:cNvSpPr/>
              <p:nvPr/>
            </p:nvSpPr>
            <p:spPr>
              <a:xfrm>
                <a:off x="3561257" y="2226235"/>
                <a:ext cx="3746795" cy="1202765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kumimoji="1" lang="zh-CN" altLang="en-US" sz="24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明文对</a:t>
                </a:r>
                <a:r>
                  <a:rPr kumimoji="1"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的平行四边形</a:t>
                </a:r>
                <a:endParaRPr kumimoji="1" lang="en-US" altLang="zh-C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zh-CN" altLang="en-US" sz="2400" i="1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中间状态</m:t>
                      </m:r>
                      <m:r>
                        <a:rPr kumimoji="1" lang="zh-CN" altLang="en-US" sz="2400" i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的</m:t>
                      </m:r>
                      <m:r>
                        <m:rPr>
                          <m:nor/>
                        </m:rPr>
                        <a:rPr kumimoji="1" lang="zh-CN" altLang="en-US" sz="24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平行四边形</m:t>
                      </m:r>
                    </m:oMath>
                  </m:oMathPara>
                </a14:m>
                <a:endParaRPr kumimoji="1" lang="en-US" altLang="zh-C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sz="24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zh-CN" altLang="en-US" sz="24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密</m:t>
                      </m:r>
                      <m:r>
                        <a:rPr kumimoji="1" lang="zh-CN" altLang="en-US" sz="24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文对</m:t>
                      </m:r>
                      <m:r>
                        <a:rPr kumimoji="1" lang="zh-CN" altLang="en-US" sz="24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的</m:t>
                      </m:r>
                      <m:r>
                        <m:rPr>
                          <m:nor/>
                        </m:rPr>
                        <a:rPr kumimoji="1" lang="zh-CN" altLang="en-US" sz="24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平行四边形</m:t>
                      </m:r>
                    </m:oMath>
                  </m:oMathPara>
                </a14:m>
                <a:endParaRPr kumimoji="1" lang="zh-CN" alt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6EDBF17-95AB-A048-B7B8-10E3BB90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257" y="2226235"/>
                <a:ext cx="3746795" cy="1202765"/>
              </a:xfrm>
              <a:prstGeom prst="rect">
                <a:avLst/>
              </a:prstGeom>
              <a:blipFill>
                <a:blip r:embed="rId16"/>
                <a:stretch>
                  <a:fillRect t="-6500" b="-7500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平行四边形 31">
            <a:extLst>
              <a:ext uri="{FF2B5EF4-FFF2-40B4-BE49-F238E27FC236}">
                <a16:creationId xmlns:a16="http://schemas.microsoft.com/office/drawing/2014/main" id="{705533D2-503C-2444-81C5-01C7BB80BE8D}"/>
              </a:ext>
            </a:extLst>
          </p:cNvPr>
          <p:cNvSpPr/>
          <p:nvPr/>
        </p:nvSpPr>
        <p:spPr>
          <a:xfrm>
            <a:off x="7678274" y="1098270"/>
            <a:ext cx="3791521" cy="729904"/>
          </a:xfrm>
          <a:prstGeom prst="parallelogram">
            <a:avLst>
              <a:gd name="adj" fmla="val 144009"/>
            </a:avLst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07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05324 L -0.00378 0.2710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6D86D-9EFF-814E-A086-AA76ACAC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增强的回飞棒攻击思维导图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CAF861D6-79DF-624D-86C8-EA27FB69CEF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83321145"/>
                  </p:ext>
                </p:extLst>
              </p:nvPr>
            </p:nvGraphicFramePr>
            <p:xfrm>
              <a:off x="674560" y="1196975"/>
              <a:ext cx="9908498" cy="50758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CAF861D6-79DF-624D-86C8-EA27FB69CEF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83321145"/>
                  </p:ext>
                </p:extLst>
              </p:nvPr>
            </p:nvGraphicFramePr>
            <p:xfrm>
              <a:off x="674560" y="1196975"/>
              <a:ext cx="9908498" cy="50758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7B634-09D0-4F4A-993D-10267890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18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38A852E-0903-0645-895A-6E52873A7254}"/>
                  </a:ext>
                </a:extLst>
              </p:cNvPr>
              <p:cNvSpPr/>
              <p:nvPr/>
            </p:nvSpPr>
            <p:spPr>
              <a:xfrm>
                <a:off x="10972800" y="2740067"/>
                <a:ext cx="6498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38A852E-0903-0645-895A-6E52873A7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0" y="2740067"/>
                <a:ext cx="649857" cy="523220"/>
              </a:xfrm>
              <a:prstGeom prst="rect">
                <a:avLst/>
              </a:prstGeom>
              <a:blipFill>
                <a:blip r:embed="rId12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45C78D-A093-AA45-8D69-50BC976F1828}"/>
                  </a:ext>
                </a:extLst>
              </p:cNvPr>
              <p:cNvSpPr/>
              <p:nvPr/>
            </p:nvSpPr>
            <p:spPr>
              <a:xfrm>
                <a:off x="11055289" y="5539583"/>
                <a:ext cx="6464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45C78D-A093-AA45-8D69-50BC976F1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289" y="5539583"/>
                <a:ext cx="646459" cy="523220"/>
              </a:xfrm>
              <a:prstGeom prst="rect">
                <a:avLst/>
              </a:prstGeom>
              <a:blipFill>
                <a:blip r:embed="rId1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中括号 8">
            <a:extLst>
              <a:ext uri="{FF2B5EF4-FFF2-40B4-BE49-F238E27FC236}">
                <a16:creationId xmlns:a16="http://schemas.microsoft.com/office/drawing/2014/main" id="{B4531D16-7FBD-1E41-B656-14E1167C9968}"/>
              </a:ext>
            </a:extLst>
          </p:cNvPr>
          <p:cNvSpPr/>
          <p:nvPr/>
        </p:nvSpPr>
        <p:spPr>
          <a:xfrm>
            <a:off x="10583058" y="4097949"/>
            <a:ext cx="389742" cy="206631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72C039A-4C6B-B14E-81AA-EA7DDE829423}"/>
                  </a:ext>
                </a:extLst>
              </p:cNvPr>
              <p:cNvSpPr/>
              <p:nvPr/>
            </p:nvSpPr>
            <p:spPr>
              <a:xfrm>
                <a:off x="10994129" y="4131573"/>
                <a:ext cx="8532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72C039A-4C6B-B14E-81AA-EA7DDE829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129" y="4131573"/>
                <a:ext cx="853247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1ED92FFD-48B6-314F-A8D2-DEBF31879B80}"/>
              </a:ext>
            </a:extLst>
          </p:cNvPr>
          <p:cNvSpPr/>
          <p:nvPr/>
        </p:nvSpPr>
        <p:spPr>
          <a:xfrm>
            <a:off x="10569714" y="507208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概率？</a:t>
            </a:r>
          </a:p>
        </p:txBody>
      </p:sp>
    </p:spTree>
    <p:extLst>
      <p:ext uri="{BB962C8B-B14F-4D97-AF65-F5344CB8AC3E}">
        <p14:creationId xmlns:p14="http://schemas.microsoft.com/office/powerpoint/2010/main" val="223188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1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635000"/>
                <a:ext cx="5891461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marL="182880" lvl="0" indent="-18288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对于一个随机置换，如前所述生成四个密文，</a:t>
                </a:r>
                <a:r>
                  <a:rPr kumimoji="1" lang="en-US" altLang="zh-CN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zh-CN" altLang="en-US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kumimoji="1" lang="zh-CN" altLang="en-US" sz="2800" i="1">
                                <a:latin typeface="Cambria Math" panose="02040503050406030204" pitchFamily="18" charset="0"/>
                              </a:rPr>
                              <m:t>且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1219200" y="635000"/>
                <a:ext cx="5891461" cy="2143125"/>
              </a:xfrm>
              <a:prstGeom prst="rect">
                <a:avLst/>
              </a:prstGeom>
              <a:blipFill>
                <a:blip r:embed="rId20"/>
                <a:stretch>
                  <a:fillRect l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−2</m:t>
                          </m:r>
                          <m:r>
                            <a:rPr kumimoji="1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/</m:t>
                          </m:r>
                          <m:r>
                            <a:rPr kumimoji="1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0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>
              <a:alpha val="21000"/>
            </a:srgb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>
              <a:alpha val="21000"/>
            </a:srgbClr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C9F6670-85A5-024F-B4E8-3A1FF66503C3}"/>
              </a:ext>
            </a:extLst>
          </p:cNvPr>
          <p:cNvGrpSpPr/>
          <p:nvPr/>
        </p:nvGrpSpPr>
        <p:grpSpPr>
          <a:xfrm>
            <a:off x="7014795" y="571500"/>
            <a:ext cx="4542459" cy="5516564"/>
            <a:chOff x="7350284" y="938784"/>
            <a:chExt cx="4542459" cy="5516564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80A5C94-30C2-D742-A3D4-B3E741E5D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350284" y="938784"/>
              <a:ext cx="4512950" cy="5516564"/>
            </a:xfrm>
            <a:prstGeom prst="rect">
              <a:avLst/>
            </a:prstGeom>
          </p:spPr>
        </p:pic>
        <p:cxnSp>
          <p:nvCxnSpPr>
            <p:cNvPr id="24" name="直线箭头连接符 8">
              <a:extLst>
                <a:ext uri="{FF2B5EF4-FFF2-40B4-BE49-F238E27FC236}">
                  <a16:creationId xmlns:a16="http://schemas.microsoft.com/office/drawing/2014/main" id="{116C482D-57A4-F64E-9FA8-19ACFB4597C4}"/>
                </a:ext>
              </a:extLst>
            </p:cNvPr>
            <p:cNvCxnSpPr/>
            <p:nvPr/>
          </p:nvCxnSpPr>
          <p:spPr>
            <a:xfrm>
              <a:off x="8814816" y="1196752"/>
              <a:ext cx="0" cy="63204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9">
              <a:extLst>
                <a:ext uri="{FF2B5EF4-FFF2-40B4-BE49-F238E27FC236}">
                  <a16:creationId xmlns:a16="http://schemas.microsoft.com/office/drawing/2014/main" id="{28DDF45A-8102-194C-BD40-DD233391309B}"/>
                </a:ext>
              </a:extLst>
            </p:cNvPr>
            <p:cNvCxnSpPr/>
            <p:nvPr/>
          </p:nvCxnSpPr>
          <p:spPr>
            <a:xfrm>
              <a:off x="11588496" y="1196752"/>
              <a:ext cx="0" cy="63204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6CBBCFB-92A8-1640-BE5F-E520984DC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497824" y="1860000"/>
              <a:ext cx="609600" cy="6350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CCE6F939-142B-6D4C-91CD-77936CDA7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1265826" y="1866928"/>
              <a:ext cx="609600" cy="63500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A016ADB-76DB-FD42-86D8-629F0E9E2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674100" y="3053628"/>
              <a:ext cx="330200" cy="43180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200DF84E-DFF6-3841-B35B-8F8CA28B8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1441893" y="3040620"/>
              <a:ext cx="330200" cy="43180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B2EAA3D2-CCA5-A34C-A903-AF05F408D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541258" y="4044056"/>
              <a:ext cx="571500" cy="6223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1E7CECD-10C5-3C45-A181-87CBA99B9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1321243" y="4076207"/>
              <a:ext cx="571500" cy="62230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1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053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8408B-CA20-2D45-81B9-CCA58161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414E7-02E6-6244-B703-DF46EC5B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截断：将一个差分的</a:t>
            </a:r>
            <a:r>
              <a:rPr kumimoji="1" lang="zh-CN" altLang="en-US" dirty="0">
                <a:solidFill>
                  <a:srgbClr val="C00000"/>
                </a:solidFill>
              </a:rPr>
              <a:t>部分</a:t>
            </a:r>
            <a:r>
              <a:rPr kumimoji="1" lang="zh-CN" altLang="en-US" dirty="0"/>
              <a:t>比特的取值</a:t>
            </a:r>
            <a:r>
              <a:rPr kumimoji="1" lang="zh-CN" altLang="en-US" dirty="0">
                <a:solidFill>
                  <a:srgbClr val="C00000"/>
                </a:solidFill>
              </a:rPr>
              <a:t>放宽</a:t>
            </a:r>
            <a:r>
              <a:rPr kumimoji="1" lang="zh-CN" altLang="en-US" dirty="0"/>
              <a:t>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或</a:t>
            </a:r>
            <a:r>
              <a:rPr kumimoji="1" lang="en-US" altLang="zh-CN" dirty="0"/>
              <a:t>1</a:t>
            </a:r>
            <a:r>
              <a:rPr kumimoji="1" lang="zh-CN" altLang="en-US" dirty="0"/>
              <a:t>均可</a:t>
            </a:r>
            <a:endParaRPr kumimoji="1" lang="en-US" altLang="zh-CN" dirty="0"/>
          </a:p>
          <a:p>
            <a:r>
              <a:rPr kumimoji="1" lang="zh-CN" altLang="en-US" dirty="0"/>
              <a:t>区分：具体算法的截断差分概率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随机置换的截断差分概率</a:t>
            </a:r>
            <a:endParaRPr kumimoji="1" lang="en-US" altLang="zh-CN" dirty="0"/>
          </a:p>
          <a:p>
            <a:r>
              <a:rPr kumimoji="1" lang="zh-CN" altLang="en-US" dirty="0"/>
              <a:t>注意：概率可以不为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B617A-86CA-2B40-8AA5-109B6D23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D78453-ECE7-1143-B0FA-C562F50E4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89"/>
          <a:stretch/>
        </p:blipFill>
        <p:spPr>
          <a:xfrm>
            <a:off x="1049918" y="3588953"/>
            <a:ext cx="5461000" cy="19182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497672-B555-9745-AFED-BA370A310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385" y="2586152"/>
            <a:ext cx="3757961" cy="3477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04AFC4-77C5-F44D-AF8E-10AD4291F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851" y="5733468"/>
            <a:ext cx="4038600" cy="330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E03ECC5-1C57-8A4D-A864-BDBC2C12C67D}"/>
              </a:ext>
            </a:extLst>
          </p:cNvPr>
          <p:cNvSpPr txBox="1"/>
          <p:nvPr/>
        </p:nvSpPr>
        <p:spPr>
          <a:xfrm>
            <a:off x="1434298" y="3178029"/>
            <a:ext cx="477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0000</a:t>
            </a:r>
            <a:r>
              <a:rPr kumimoji="1" lang="zh-CN" altLang="en-US" dirty="0"/>
              <a:t>          </a:t>
            </a:r>
            <a:r>
              <a:rPr kumimoji="1" lang="en-US" altLang="zh-CN" dirty="0"/>
              <a:t>0000</a:t>
            </a:r>
            <a:r>
              <a:rPr kumimoji="1" lang="zh-CN" altLang="en-US" dirty="0"/>
              <a:t>              </a:t>
            </a:r>
            <a:r>
              <a:rPr kumimoji="1" lang="en-US" altLang="zh-CN" dirty="0"/>
              <a:t>0000</a:t>
            </a:r>
            <a:r>
              <a:rPr kumimoji="1" lang="zh-CN" altLang="en-US" dirty="0"/>
              <a:t>               </a:t>
            </a:r>
            <a:r>
              <a:rPr kumimoji="1" lang="en-US" altLang="zh-CN" dirty="0"/>
              <a:t>0010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9940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要测试此现象，流程是什么？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知道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不知道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>
              <a:alpha val="21000"/>
            </a:srgbClr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9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最多可选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1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6326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48D2DC-7934-1545-B17E-16AFCA86C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2"/>
                <a:ext cx="5989441" cy="497544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zh-CN" altLang="en-US" dirty="0"/>
                  <a:t>选择四元组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分别满足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dirty="0"/>
                  <a:t>，得到相应的密文对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zh-CN" dirty="0"/>
                  <a:t>) </a:t>
                </a:r>
              </a:p>
              <a:p>
                <a:r>
                  <a:rPr kumimoji="1" lang="zh-CN" altLang="en-US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选择明文攻击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对具体算法</a:t>
                </a:r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kumimoji="1"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且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对随机置换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且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zh-CN" altLang="en-US" dirty="0"/>
                  <a:t>可行：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zh-CN" altLang="en-US" dirty="0"/>
                  <a:t>即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𝑝𝑞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48D2DC-7934-1545-B17E-16AFCA86C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2"/>
                <a:ext cx="5989441" cy="4975448"/>
              </a:xfrm>
              <a:blipFill>
                <a:blip r:embed="rId3"/>
                <a:stretch>
                  <a:fillRect l="-1119" t="-2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83BBFE5-1CB7-9C45-9F09-EB0E6FAA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8608"/>
            <a:ext cx="10363200" cy="928144"/>
          </a:xfrm>
        </p:spPr>
        <p:txBody>
          <a:bodyPr/>
          <a:lstStyle/>
          <a:p>
            <a:r>
              <a:rPr kumimoji="1" lang="zh-CN" altLang="en-US" dirty="0"/>
              <a:t>增强的回飞棒攻击的区分器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F7E4E5C-ECD1-4948-A2F1-5E9EF2035FBE}"/>
              </a:ext>
            </a:extLst>
          </p:cNvPr>
          <p:cNvGrpSpPr/>
          <p:nvPr/>
        </p:nvGrpSpPr>
        <p:grpSpPr>
          <a:xfrm>
            <a:off x="7331067" y="491240"/>
            <a:ext cx="4542459" cy="5516564"/>
            <a:chOff x="7350284" y="938784"/>
            <a:chExt cx="4542459" cy="5516564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A2C0F13-9E7C-4B7C-84ED-849E90264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0284" y="938784"/>
              <a:ext cx="4512950" cy="5516564"/>
            </a:xfrm>
            <a:prstGeom prst="rect">
              <a:avLst/>
            </a:prstGeom>
          </p:spPr>
        </p:pic>
        <p:cxnSp>
          <p:nvCxnSpPr>
            <p:cNvPr id="19" name="直线箭头连接符 8">
              <a:extLst>
                <a:ext uri="{FF2B5EF4-FFF2-40B4-BE49-F238E27FC236}">
                  <a16:creationId xmlns:a16="http://schemas.microsoft.com/office/drawing/2014/main" id="{139A16E3-5648-4F7A-BF15-53789E712BE0}"/>
                </a:ext>
              </a:extLst>
            </p:cNvPr>
            <p:cNvCxnSpPr/>
            <p:nvPr/>
          </p:nvCxnSpPr>
          <p:spPr>
            <a:xfrm>
              <a:off x="8814816" y="1196752"/>
              <a:ext cx="0" cy="63204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9">
              <a:extLst>
                <a:ext uri="{FF2B5EF4-FFF2-40B4-BE49-F238E27FC236}">
                  <a16:creationId xmlns:a16="http://schemas.microsoft.com/office/drawing/2014/main" id="{9C12C683-7B0C-4574-BAD1-FFAD62109F0A}"/>
                </a:ext>
              </a:extLst>
            </p:cNvPr>
            <p:cNvCxnSpPr/>
            <p:nvPr/>
          </p:nvCxnSpPr>
          <p:spPr>
            <a:xfrm>
              <a:off x="11588496" y="1196752"/>
              <a:ext cx="0" cy="63204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AB9DB466-BC77-41D3-9627-BB5CD996B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7824" y="1860000"/>
              <a:ext cx="609600" cy="63500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A307C043-FE36-4AB1-84FC-A7C93EF04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65826" y="1866928"/>
              <a:ext cx="609600" cy="63500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BFC1A51C-5576-4D83-AEE0-CA901118B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74100" y="3053628"/>
              <a:ext cx="330200" cy="4318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4A09D54-E0EC-4000-B4C9-4D7A4B849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41893" y="3040620"/>
              <a:ext cx="330200" cy="43180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8A80C5DC-5FCE-4B8B-95D3-6C27D1E7C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41258" y="4044056"/>
              <a:ext cx="571500" cy="62230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886A78C8-C316-4AF4-9C24-62245D384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21243" y="4076207"/>
              <a:ext cx="571500" cy="622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21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AD683-655D-FB49-A9DB-2D3DF655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增强的回飞棒攻击的概率分析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B5C9A7-A16F-1047-95AE-9D8935AFF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2"/>
                <a:ext cx="6542642" cy="497544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𝑝𝑞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B5C9A7-A16F-1047-95AE-9D8935AFF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2"/>
                <a:ext cx="6542642" cy="497544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2C3B12FF-0B5C-574C-BE06-0911BDDFD225}"/>
              </a:ext>
            </a:extLst>
          </p:cNvPr>
          <p:cNvSpPr/>
          <p:nvPr/>
        </p:nvSpPr>
        <p:spPr>
          <a:xfrm>
            <a:off x="2380987" y="2057200"/>
            <a:ext cx="26981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如何提高概率？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CABC11E-18BC-744B-BAD3-C1F327EE40D0}"/>
              </a:ext>
            </a:extLst>
          </p:cNvPr>
          <p:cNvGrpSpPr/>
          <p:nvPr/>
        </p:nvGrpSpPr>
        <p:grpSpPr>
          <a:xfrm>
            <a:off x="7350284" y="938784"/>
            <a:ext cx="4542459" cy="5516564"/>
            <a:chOff x="7350284" y="938784"/>
            <a:chExt cx="4542459" cy="5516564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CD393183-8B7E-C54E-83D6-4C2D9959D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0284" y="938784"/>
              <a:ext cx="4512950" cy="5516564"/>
            </a:xfrm>
            <a:prstGeom prst="rect">
              <a:avLst/>
            </a:prstGeom>
          </p:spPr>
        </p:pic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2D7F9BE3-36CD-F149-A4B1-628734AF263D}"/>
                </a:ext>
              </a:extLst>
            </p:cNvPr>
            <p:cNvCxnSpPr/>
            <p:nvPr/>
          </p:nvCxnSpPr>
          <p:spPr>
            <a:xfrm>
              <a:off x="8814816" y="1196752"/>
              <a:ext cx="0" cy="63204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F8D0C8F5-4B67-1C43-9B3B-AC3B896782DA}"/>
                </a:ext>
              </a:extLst>
            </p:cNvPr>
            <p:cNvCxnSpPr/>
            <p:nvPr/>
          </p:nvCxnSpPr>
          <p:spPr>
            <a:xfrm>
              <a:off x="11588496" y="1196752"/>
              <a:ext cx="0" cy="63204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6D2BB000-20CD-7A47-BBF2-A949540F8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7824" y="1860000"/>
              <a:ext cx="609600" cy="635000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D4C3A3C3-4501-D54C-B64A-DC0D35909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65826" y="1866928"/>
              <a:ext cx="609600" cy="635000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2960988A-7384-214E-84C0-3E6288D86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74100" y="3053628"/>
              <a:ext cx="330200" cy="431800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EE1322BD-BF1E-7449-8605-7C5238749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41893" y="3040620"/>
              <a:ext cx="330200" cy="431800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22AEA6BE-6892-4B4A-B93E-42502FA8C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41258" y="4044056"/>
              <a:ext cx="571500" cy="622300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21A70E9A-A9E9-9344-B839-EE165AF0D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21243" y="4076207"/>
              <a:ext cx="571500" cy="6223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648F747-D9AA-A048-8D82-5182774B2138}"/>
                  </a:ext>
                </a:extLst>
              </p:cNvPr>
              <p:cNvSpPr/>
              <p:nvPr/>
            </p:nvSpPr>
            <p:spPr>
              <a:xfrm>
                <a:off x="1383177" y="2989805"/>
                <a:ext cx="4693796" cy="1992212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zh-CN" altLang="en-US" sz="2400" i="1" dirty="0">
                            <a:latin typeface="Cambria Math" panose="02040503050406030204" pitchFamily="18" charset="0"/>
                          </a:rPr>
                          <m:t>所</m:t>
                        </m:r>
                        <m:r>
                          <a:rPr kumimoji="1" lang="zh-CN" altLang="en-US" sz="2400" i="1" dirty="0">
                            <a:latin typeface="Cambria Math" panose="02040503050406030204" pitchFamily="18" charset="0"/>
                          </a:rPr>
                          <m:t>有可能的</m:t>
                        </m:r>
                        <m:r>
                          <a:rPr kumimoji="1" lang="zh-CN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d>
                              <m:d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zh-CN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groupChr>
                                  <m:groupChrPr>
                                    <m:chr m:val="→"/>
                                    <m:vertJc m:val="bot"/>
                                    <m:ctrlPr>
                                      <a:rPr kumimoji="1"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sSup>
                                      <m:sSup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𝑛𝑐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groupChr>
                                <m:r>
                                  <a:rPr kumimoji="1" lang="zh-CN" alt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zh-CN" altLang="en-US" sz="2400" i="1" dirty="0">
                              <a:latin typeface="Cambria Math" panose="02040503050406030204" pitchFamily="18" charset="0"/>
                            </a:rPr>
                            <m:t>所</m:t>
                          </m:r>
                          <m:r>
                            <a:rPr kumimoji="1" lang="zh-CN" altLang="en-US" sz="2400" i="1" dirty="0">
                              <a:latin typeface="Cambria Math" panose="02040503050406030204" pitchFamily="18" charset="0"/>
                            </a:rPr>
                            <m:t>有可能的</m:t>
                          </m:r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i="1" dirty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groupChr>
                                    <m:groupChrPr>
                                      <m:chr m:val="→"/>
                                      <m:vertJc m:val="bot"/>
                                      <m:ctrlPr>
                                        <a:rPr kumimoji="1"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𝐸𝑛𝑐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groupChr>
                                  <m:r>
                                    <a:rPr kumimoji="1" lang="zh-CN" altLang="en-US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400"/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648F747-D9AA-A048-8D82-5182774B2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177" y="2989805"/>
                <a:ext cx="4693796" cy="19922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60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4CB77-CC18-AE40-B213-A8934D05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8640"/>
            <a:ext cx="10363200" cy="928144"/>
          </a:xfrm>
        </p:spPr>
        <p:txBody>
          <a:bodyPr/>
          <a:lstStyle/>
          <a:p>
            <a:r>
              <a:rPr kumimoji="1" lang="zh-CN" altLang="en-US" dirty="0"/>
              <a:t>矩形攻击的区分器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DF8441-A271-174B-B824-409CB6E420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8057" y="1437227"/>
                <a:ext cx="11743943" cy="497544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kumimoji="1" lang="zh-CN" altLang="en-US" dirty="0"/>
                  <a:t>概率还能继续提升么？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kumimoji="1"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固定值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即可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记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kumimoji="1"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可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继续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放大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zh-CN" altLang="en-US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所有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</a:rPr>
                          <m:t>可能值</m:t>
                        </m:r>
                      </m:sub>
                      <m:sup/>
                      <m:e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𝑛𝑐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groupCh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dirty="0"/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𝑛𝑐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groupCh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所</m:t>
                        </m:r>
                        <m:r>
                          <a:rPr kumimoji="1"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有可能的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kumimoji="1"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𝑛𝑐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groupChr>
                        <m:r>
                          <a:rPr kumimoji="1"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kumimoji="1"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𝑛𝑐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groupChr>
                        <m:r>
                          <a:rPr kumimoji="1"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en-US" altLang="zh-CN" dirty="0"/>
                  <a:t>]</a:t>
                </a:r>
              </a:p>
              <a:p>
                <a:r>
                  <a:rPr kumimoji="1" lang="zh-CN" altLang="en-US" dirty="0"/>
                  <a:t>可用性：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的所有可能值</m:t>
                        </m:r>
                      </m:sub>
                      <m:sup/>
                      <m:e>
                        <m:r>
                          <a:rPr kumimoji="1"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kumimoji="1"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kumimoji="1"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kumimoji="1"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𝑛𝑐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groupChr>
                        <m:r>
                          <a:rPr kumimoji="1"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kumimoji="1"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kumimoji="1"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𝑛𝑐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groupChr>
                        <m:r>
                          <a:rPr kumimoji="1"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所</m:t>
                        </m:r>
                        <m:r>
                          <a:rPr kumimoji="1"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有可能的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kumimoji="1"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𝑛𝑐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groupChr>
                        <m:r>
                          <a:rPr kumimoji="1"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kumimoji="1"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𝑛𝑐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groupChr>
                        <m:r>
                          <a:rPr kumimoji="1"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]&gt;</m:t>
                    </m:r>
                    <m:sSup>
                      <m:sSup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思考：继续改进？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也变化起来？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DF8441-A271-174B-B824-409CB6E42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057" y="1437227"/>
                <a:ext cx="11743943" cy="4975448"/>
              </a:xfrm>
              <a:blipFill>
                <a:blip r:embed="rId3"/>
                <a:stretch>
                  <a:fillRect l="-1512" t="-1781" b="-1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843E91-D161-DE46-B515-67ECBD0E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23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E642B63-1768-F846-AA7A-7D3C4EE1E7EB}"/>
              </a:ext>
            </a:extLst>
          </p:cNvPr>
          <p:cNvGrpSpPr/>
          <p:nvPr/>
        </p:nvGrpSpPr>
        <p:grpSpPr>
          <a:xfrm>
            <a:off x="8068234" y="96370"/>
            <a:ext cx="3611701" cy="3523130"/>
            <a:chOff x="7375189" y="938784"/>
            <a:chExt cx="4517554" cy="5516564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417EE1D-BB2F-5141-BC36-6FD41FCAF920}"/>
                </a:ext>
              </a:extLst>
            </p:cNvPr>
            <p:cNvGrpSpPr/>
            <p:nvPr/>
          </p:nvGrpSpPr>
          <p:grpSpPr>
            <a:xfrm>
              <a:off x="7375189" y="938784"/>
              <a:ext cx="4517554" cy="5516564"/>
              <a:chOff x="7375189" y="938784"/>
              <a:chExt cx="4517554" cy="5516564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00D77F06-3EDF-E042-813B-F5CBC343AA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5189" y="938784"/>
                <a:ext cx="4512950" cy="5516564"/>
              </a:xfrm>
              <a:prstGeom prst="rect">
                <a:avLst/>
              </a:prstGeom>
            </p:spPr>
          </p:pic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B0C9CD38-5E44-7943-8B30-245BE4314BD2}"/>
                  </a:ext>
                </a:extLst>
              </p:cNvPr>
              <p:cNvCxnSpPr/>
              <p:nvPr/>
            </p:nvCxnSpPr>
            <p:spPr>
              <a:xfrm>
                <a:off x="8814816" y="1196752"/>
                <a:ext cx="0" cy="632048"/>
              </a:xfrm>
              <a:prstGeom prst="straightConnector1">
                <a:avLst/>
              </a:prstGeom>
              <a:ln w="571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箭头连接符 18">
                <a:extLst>
                  <a:ext uri="{FF2B5EF4-FFF2-40B4-BE49-F238E27FC236}">
                    <a16:creationId xmlns:a16="http://schemas.microsoft.com/office/drawing/2014/main" id="{EB30A466-535A-3847-9CED-2B387D45F679}"/>
                  </a:ext>
                </a:extLst>
              </p:cNvPr>
              <p:cNvCxnSpPr/>
              <p:nvPr/>
            </p:nvCxnSpPr>
            <p:spPr>
              <a:xfrm>
                <a:off x="11588496" y="1196752"/>
                <a:ext cx="0" cy="632048"/>
              </a:xfrm>
              <a:prstGeom prst="straightConnector1">
                <a:avLst/>
              </a:prstGeom>
              <a:ln w="571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397C8A13-A181-9247-8E6F-9750CE21D5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97824" y="1860000"/>
                <a:ext cx="609600" cy="635000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1B1FF139-E2E3-454D-BA43-F1BA40941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65826" y="1866928"/>
                <a:ext cx="609600" cy="635000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746C253F-6D47-6443-954B-175EF7FD7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74100" y="3053628"/>
                <a:ext cx="330200" cy="431800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DCDA9FCD-AACF-4F46-BEE0-F59128CB0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41893" y="3040620"/>
                <a:ext cx="330200" cy="431800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B541ED4B-A926-A14C-9055-02A943DE2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41258" y="4044056"/>
                <a:ext cx="571500" cy="622300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4F9484BE-8116-8C43-BA55-DC5EEA1DD8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21243" y="4076207"/>
                <a:ext cx="571500" cy="622300"/>
              </a:xfrm>
              <a:prstGeom prst="rect">
                <a:avLst/>
              </a:prstGeom>
            </p:spPr>
          </p:pic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6DCEBC6-CE4B-4045-86EB-9E804D0DF3AD}"/>
                </a:ext>
              </a:extLst>
            </p:cNvPr>
            <p:cNvGrpSpPr/>
            <p:nvPr/>
          </p:nvGrpSpPr>
          <p:grpSpPr>
            <a:xfrm>
              <a:off x="8808720" y="2351464"/>
              <a:ext cx="2798273" cy="2946940"/>
              <a:chOff x="8808720" y="2351464"/>
              <a:chExt cx="2798273" cy="2946940"/>
            </a:xfrm>
          </p:grpSpPr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D33A14E0-A806-884E-A97A-F1D9859C4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9200" y="3485428"/>
                <a:ext cx="0" cy="590779"/>
              </a:xfrm>
              <a:prstGeom prst="straightConnector1">
                <a:avLst/>
              </a:prstGeom>
              <a:ln w="571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8A88F220-B1D5-5B45-8FCE-6B5FC4AE5039}"/>
                  </a:ext>
                </a:extLst>
              </p:cNvPr>
              <p:cNvCxnSpPr/>
              <p:nvPr/>
            </p:nvCxnSpPr>
            <p:spPr>
              <a:xfrm>
                <a:off x="8808720" y="4641972"/>
                <a:ext cx="0" cy="632048"/>
              </a:xfrm>
              <a:prstGeom prst="straightConnector1">
                <a:avLst/>
              </a:prstGeom>
              <a:ln w="571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AC85839E-E192-3041-8310-E369BF3CB7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00688" y="3485428"/>
                <a:ext cx="6305" cy="632048"/>
              </a:xfrm>
              <a:prstGeom prst="straightConnector1">
                <a:avLst/>
              </a:prstGeom>
              <a:ln w="571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486F4452-50F6-684D-8EB6-7383A4EB9D20}"/>
                  </a:ext>
                </a:extLst>
              </p:cNvPr>
              <p:cNvCxnSpPr/>
              <p:nvPr/>
            </p:nvCxnSpPr>
            <p:spPr>
              <a:xfrm>
                <a:off x="8839200" y="2351464"/>
                <a:ext cx="0" cy="632048"/>
              </a:xfrm>
              <a:prstGeom prst="straightConnector1">
                <a:avLst/>
              </a:prstGeom>
              <a:ln w="571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30">
                <a:extLst>
                  <a:ext uri="{FF2B5EF4-FFF2-40B4-BE49-F238E27FC236}">
                    <a16:creationId xmlns:a16="http://schemas.microsoft.com/office/drawing/2014/main" id="{DCA0E08D-B1D4-3F41-A875-27338BC094A0}"/>
                  </a:ext>
                </a:extLst>
              </p:cNvPr>
              <p:cNvCxnSpPr/>
              <p:nvPr/>
            </p:nvCxnSpPr>
            <p:spPr>
              <a:xfrm>
                <a:off x="11570626" y="2421580"/>
                <a:ext cx="0" cy="632048"/>
              </a:xfrm>
              <a:prstGeom prst="straightConnector1">
                <a:avLst/>
              </a:prstGeom>
              <a:ln w="571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箭头连接符 31">
                <a:extLst>
                  <a:ext uri="{FF2B5EF4-FFF2-40B4-BE49-F238E27FC236}">
                    <a16:creationId xmlns:a16="http://schemas.microsoft.com/office/drawing/2014/main" id="{1E222647-402C-0449-AF46-994731B3B533}"/>
                  </a:ext>
                </a:extLst>
              </p:cNvPr>
              <p:cNvCxnSpPr/>
              <p:nvPr/>
            </p:nvCxnSpPr>
            <p:spPr>
              <a:xfrm>
                <a:off x="11588914" y="4666356"/>
                <a:ext cx="0" cy="632048"/>
              </a:xfrm>
              <a:prstGeom prst="straightConnector1">
                <a:avLst/>
              </a:prstGeom>
              <a:ln w="571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C1FA5495-7536-8945-866D-633622DADBEF}"/>
              </a:ext>
            </a:extLst>
          </p:cNvPr>
          <p:cNvSpPr/>
          <p:nvPr/>
        </p:nvSpPr>
        <p:spPr>
          <a:xfrm>
            <a:off x="3378200" y="3619500"/>
            <a:ext cx="8573008" cy="502614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735F8C-0A85-7746-A303-D578CD4C833B}"/>
              </a:ext>
            </a:extLst>
          </p:cNvPr>
          <p:cNvSpPr/>
          <p:nvPr/>
        </p:nvSpPr>
        <p:spPr>
          <a:xfrm>
            <a:off x="1168400" y="3619500"/>
            <a:ext cx="10934700" cy="5026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345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48A7B1-D45D-014A-AA37-F4ADF242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04" y="652712"/>
            <a:ext cx="10326624" cy="55505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AAB4F0F-DF23-C24C-902B-D6B50253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03237-81D1-BF47-A3F6-220B8267C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B238FA-3AF2-3543-A4D6-B47534F8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24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1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05506-DC5E-134C-B5A4-E191FFD8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导入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8909CA-A369-0D49-841D-B35F68340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差分：高概率、长轮数的差分路线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截断：放宽要求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其他思路：如何充分利用高概率、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短</a:t>
                </a:r>
                <a:r>
                  <a:rPr kumimoji="1" lang="zh-CN" altLang="en-US" dirty="0"/>
                  <a:t>轮数的差分</a:t>
                </a:r>
                <a:endParaRPr kumimoji="1" lang="en-US" altLang="zh-CN" dirty="0"/>
              </a:p>
              <a:p>
                <a:r>
                  <a:rPr kumimoji="1" lang="en-US" altLang="zh-CN" dirty="0" err="1"/>
                  <a:t>Pr</a:t>
                </a:r>
                <a:r>
                  <a:rPr kumimoji="1" lang="en-US" altLang="zh-CN" dirty="0"/>
                  <a:t>((0,0,0,f</a:t>
                </a:r>
                <a:r>
                  <a:rPr kumimoji="1" lang="zh-CN" altLang="en-US" dirty="0"/>
                  <a:t>）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en-US" altLang="zh-CN" dirty="0"/>
                  <a:t>(1,1,0,1</a:t>
                </a:r>
                <a14:m>
                  <m:oMath xmlns:m="http://schemas.openxmlformats.org/officeDocument/2006/math">
                    <m:r>
                      <a:rPr kumimoji="1"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；</a:t>
                </a:r>
                <a:r>
                  <a:rPr kumimoji="1" lang="en-US" altLang="zh-CN" dirty="0" err="1">
                    <a:solidFill>
                      <a:schemeClr val="tx1"/>
                    </a:solidFill>
                  </a:rPr>
                  <a:t>Pr</a:t>
                </a:r>
                <a:r>
                  <a:rPr kumimoji="1" lang="en-US" altLang="zh-CN" dirty="0"/>
                  <a:t>(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(0,0,2,0)</a:t>
                </a:r>
                <a:r>
                  <a:rPr kumimoji="1" lang="el-GR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p>
                          <m:s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/>
                        </m:sSup>
                      </m:e>
                    </m:groupCh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/>
                  <a:t>(0,0,2,0) )=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没法用么？能级联么？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8909CA-A369-0D49-841D-B35F68340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5" t="-1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148160-2000-9743-A0CD-E1988C75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3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40013EA-60EA-7243-A6A9-71FE82E8A382}"/>
              </a:ext>
            </a:extLst>
          </p:cNvPr>
          <p:cNvGrpSpPr/>
          <p:nvPr/>
        </p:nvGrpSpPr>
        <p:grpSpPr>
          <a:xfrm>
            <a:off x="6667533" y="3990764"/>
            <a:ext cx="1931092" cy="2647147"/>
            <a:chOff x="6667533" y="3990764"/>
            <a:chExt cx="1931092" cy="264714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944ABCC-D891-4E45-9F24-FF416FE31B0E}"/>
                </a:ext>
              </a:extLst>
            </p:cNvPr>
            <p:cNvGrpSpPr/>
            <p:nvPr/>
          </p:nvGrpSpPr>
          <p:grpSpPr>
            <a:xfrm>
              <a:off x="6667533" y="3990764"/>
              <a:ext cx="1931092" cy="2647147"/>
              <a:chOff x="6667533" y="3990764"/>
              <a:chExt cx="1931092" cy="2647147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345E2010-C8D7-1348-B3A8-147D67E9B8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9032" t="22581" r="30107" b="6211"/>
              <a:stretch/>
            </p:blipFill>
            <p:spPr>
              <a:xfrm>
                <a:off x="6832600" y="4114800"/>
                <a:ext cx="1447800" cy="2523111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D3063AD-8D08-5E42-B822-1B4BE9E1996C}"/>
                  </a:ext>
                </a:extLst>
              </p:cNvPr>
              <p:cNvSpPr/>
              <p:nvPr/>
            </p:nvSpPr>
            <p:spPr>
              <a:xfrm rot="20098382">
                <a:off x="6723200" y="3990764"/>
                <a:ext cx="744284" cy="3145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E77D8C0-BE6D-C449-AAC2-4A7920A66BCC}"/>
                  </a:ext>
                </a:extLst>
              </p:cNvPr>
              <p:cNvSpPr/>
              <p:nvPr/>
            </p:nvSpPr>
            <p:spPr>
              <a:xfrm rot="19457179">
                <a:off x="7581177" y="6314454"/>
                <a:ext cx="1017448" cy="2817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45FE9BF-4394-3A41-826D-9F1438E77191}"/>
                  </a:ext>
                </a:extLst>
              </p:cNvPr>
              <p:cNvSpPr/>
              <p:nvPr/>
            </p:nvSpPr>
            <p:spPr>
              <a:xfrm rot="1656446">
                <a:off x="7647206" y="4008303"/>
                <a:ext cx="744284" cy="3145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F391A4C-5E8D-D840-B284-88BD58588137}"/>
                  </a:ext>
                </a:extLst>
              </p:cNvPr>
              <p:cNvSpPr/>
              <p:nvPr/>
            </p:nvSpPr>
            <p:spPr>
              <a:xfrm rot="2298131" flipV="1">
                <a:off x="6667533" y="6277878"/>
                <a:ext cx="744284" cy="3549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4" name="任意形状 13">
              <a:extLst>
                <a:ext uri="{FF2B5EF4-FFF2-40B4-BE49-F238E27FC236}">
                  <a16:creationId xmlns:a16="http://schemas.microsoft.com/office/drawing/2014/main" id="{14F70005-FC5B-CD47-B7E1-86C1BF75E96E}"/>
                </a:ext>
              </a:extLst>
            </p:cNvPr>
            <p:cNvSpPr/>
            <p:nvPr/>
          </p:nvSpPr>
          <p:spPr>
            <a:xfrm>
              <a:off x="6839712" y="4523232"/>
              <a:ext cx="12192" cy="816864"/>
            </a:xfrm>
            <a:custGeom>
              <a:avLst/>
              <a:gdLst>
                <a:gd name="connsiteX0" fmla="*/ 0 w 12192"/>
                <a:gd name="connsiteY0" fmla="*/ 0 h 816864"/>
                <a:gd name="connsiteX1" fmla="*/ 12192 w 12192"/>
                <a:gd name="connsiteY1" fmla="*/ 816864 h 81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92" h="816864">
                  <a:moveTo>
                    <a:pt x="0" y="0"/>
                  </a:moveTo>
                  <a:lnTo>
                    <a:pt x="12192" y="816864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7B827877-16CD-5A4A-A414-3AF23097D67E}"/>
                </a:ext>
              </a:extLst>
            </p:cNvPr>
            <p:cNvSpPr/>
            <p:nvPr/>
          </p:nvSpPr>
          <p:spPr>
            <a:xfrm>
              <a:off x="7583424" y="4557411"/>
              <a:ext cx="696976" cy="1185021"/>
            </a:xfrm>
            <a:custGeom>
              <a:avLst/>
              <a:gdLst>
                <a:gd name="connsiteX0" fmla="*/ 0 w 646176"/>
                <a:gd name="connsiteY0" fmla="*/ 292608 h 1097280"/>
                <a:gd name="connsiteX1" fmla="*/ 0 w 646176"/>
                <a:gd name="connsiteY1" fmla="*/ 1097280 h 1097280"/>
                <a:gd name="connsiteX2" fmla="*/ 646176 w 646176"/>
                <a:gd name="connsiteY2" fmla="*/ 646176 h 1097280"/>
                <a:gd name="connsiteX3" fmla="*/ 646176 w 646176"/>
                <a:gd name="connsiteY3" fmla="*/ 0 h 1097280"/>
                <a:gd name="connsiteX4" fmla="*/ 0 w 646176"/>
                <a:gd name="connsiteY4" fmla="*/ 292608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176" h="1097280">
                  <a:moveTo>
                    <a:pt x="0" y="292608"/>
                  </a:moveTo>
                  <a:lnTo>
                    <a:pt x="0" y="1097280"/>
                  </a:lnTo>
                  <a:lnTo>
                    <a:pt x="646176" y="646176"/>
                  </a:lnTo>
                  <a:lnTo>
                    <a:pt x="646176" y="0"/>
                  </a:lnTo>
                  <a:lnTo>
                    <a:pt x="0" y="292608"/>
                  </a:lnTo>
                  <a:close/>
                </a:path>
              </a:pathLst>
            </a:custGeom>
            <a:solidFill>
              <a:schemeClr val="accent1">
                <a:alpha val="21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3D8CA605-3303-3645-A838-ACEF12D290CC}"/>
                </a:ext>
              </a:extLst>
            </p:cNvPr>
            <p:cNvSpPr/>
            <p:nvPr/>
          </p:nvSpPr>
          <p:spPr>
            <a:xfrm>
              <a:off x="6851904" y="5303520"/>
              <a:ext cx="694944" cy="1280160"/>
            </a:xfrm>
            <a:custGeom>
              <a:avLst/>
              <a:gdLst>
                <a:gd name="connsiteX0" fmla="*/ 0 w 694944"/>
                <a:gd name="connsiteY0" fmla="*/ 0 h 1280160"/>
                <a:gd name="connsiteX1" fmla="*/ 0 w 694944"/>
                <a:gd name="connsiteY1" fmla="*/ 780288 h 1280160"/>
                <a:gd name="connsiteX2" fmla="*/ 670560 w 694944"/>
                <a:gd name="connsiteY2" fmla="*/ 1280160 h 1280160"/>
                <a:gd name="connsiteX3" fmla="*/ 694944 w 694944"/>
                <a:gd name="connsiteY3" fmla="*/ 463296 h 1280160"/>
                <a:gd name="connsiteX4" fmla="*/ 0 w 694944"/>
                <a:gd name="connsiteY4" fmla="*/ 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944" h="1280160">
                  <a:moveTo>
                    <a:pt x="0" y="0"/>
                  </a:moveTo>
                  <a:lnTo>
                    <a:pt x="0" y="780288"/>
                  </a:lnTo>
                  <a:lnTo>
                    <a:pt x="670560" y="1280160"/>
                  </a:lnTo>
                  <a:lnTo>
                    <a:pt x="694944" y="463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21000"/>
              </a:srgb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738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A63F7-4027-DE46-A1FE-2FD4418F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教学目标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F1795FF-24D3-A043-ADAD-A573C788C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735678"/>
              </p:ext>
            </p:extLst>
          </p:nvPr>
        </p:nvGraphicFramePr>
        <p:xfrm>
          <a:off x="-1279266" y="1116784"/>
          <a:ext cx="10363200" cy="497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7D952C-7AE5-9B4F-888A-EAAA8EBC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4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5C114E-BB1B-F940-8AB3-BBD7C7604CED}"/>
              </a:ext>
            </a:extLst>
          </p:cNvPr>
          <p:cNvSpPr/>
          <p:nvPr/>
        </p:nvSpPr>
        <p:spPr>
          <a:xfrm>
            <a:off x="753652" y="1908177"/>
            <a:ext cx="20475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选择明密文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6F0D8F-63A6-7446-A5C4-3E2AFD80FA3E}"/>
              </a:ext>
            </a:extLst>
          </p:cNvPr>
          <p:cNvSpPr/>
          <p:nvPr/>
        </p:nvSpPr>
        <p:spPr>
          <a:xfrm>
            <a:off x="966932" y="4251694"/>
            <a:ext cx="16209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选择明文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AB1BA92-1390-6949-A7FC-334BC809F33D}"/>
              </a:ext>
            </a:extLst>
          </p:cNvPr>
          <p:cNvCxnSpPr>
            <a:cxnSpLocks/>
          </p:cNvCxnSpPr>
          <p:nvPr/>
        </p:nvCxnSpPr>
        <p:spPr>
          <a:xfrm>
            <a:off x="1777408" y="2391508"/>
            <a:ext cx="0" cy="186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E3CC54C7-554F-6B43-A2EB-C638F205934F}"/>
              </a:ext>
            </a:extLst>
          </p:cNvPr>
          <p:cNvGrpSpPr/>
          <p:nvPr/>
        </p:nvGrpSpPr>
        <p:grpSpPr>
          <a:xfrm>
            <a:off x="9445069" y="4251694"/>
            <a:ext cx="1931092" cy="2647147"/>
            <a:chOff x="6667533" y="3990764"/>
            <a:chExt cx="1931092" cy="264714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642066D-CE33-A940-A83D-716160F17C99}"/>
                </a:ext>
              </a:extLst>
            </p:cNvPr>
            <p:cNvGrpSpPr/>
            <p:nvPr/>
          </p:nvGrpSpPr>
          <p:grpSpPr>
            <a:xfrm>
              <a:off x="6667533" y="3990764"/>
              <a:ext cx="1931092" cy="2647147"/>
              <a:chOff x="6667533" y="3990764"/>
              <a:chExt cx="1931092" cy="2647147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BA3AF023-F5B4-FD41-92B5-E36D231464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9032" t="22581" r="30107" b="6211"/>
              <a:stretch/>
            </p:blipFill>
            <p:spPr>
              <a:xfrm>
                <a:off x="6832600" y="4114800"/>
                <a:ext cx="1447800" cy="2523111"/>
              </a:xfrm>
              <a:prstGeom prst="rect">
                <a:avLst/>
              </a:prstGeom>
            </p:spPr>
          </p:pic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9FE599E-D3E9-8840-945E-61D61D823FD8}"/>
                  </a:ext>
                </a:extLst>
              </p:cNvPr>
              <p:cNvSpPr/>
              <p:nvPr/>
            </p:nvSpPr>
            <p:spPr>
              <a:xfrm rot="20098382">
                <a:off x="6723200" y="3990764"/>
                <a:ext cx="744284" cy="3145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2C95D89-5C5C-9942-B9C7-E387F7E1D190}"/>
                  </a:ext>
                </a:extLst>
              </p:cNvPr>
              <p:cNvSpPr/>
              <p:nvPr/>
            </p:nvSpPr>
            <p:spPr>
              <a:xfrm rot="19457179">
                <a:off x="7581177" y="6314454"/>
                <a:ext cx="1017448" cy="2817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3BA0A48-E9A2-924C-91AF-36F65829CE51}"/>
                  </a:ext>
                </a:extLst>
              </p:cNvPr>
              <p:cNvSpPr/>
              <p:nvPr/>
            </p:nvSpPr>
            <p:spPr>
              <a:xfrm rot="1656446">
                <a:off x="7647206" y="4008303"/>
                <a:ext cx="744284" cy="3145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C94F03D-D10A-1746-AE28-84F24E7B7FF7}"/>
                  </a:ext>
                </a:extLst>
              </p:cNvPr>
              <p:cNvSpPr/>
              <p:nvPr/>
            </p:nvSpPr>
            <p:spPr>
              <a:xfrm rot="2298131" flipV="1">
                <a:off x="6667533" y="6277878"/>
                <a:ext cx="744284" cy="3549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64CF6ED6-102B-8E49-9AEE-18F2D9B178F7}"/>
                </a:ext>
              </a:extLst>
            </p:cNvPr>
            <p:cNvSpPr/>
            <p:nvPr/>
          </p:nvSpPr>
          <p:spPr>
            <a:xfrm>
              <a:off x="6839712" y="4523232"/>
              <a:ext cx="12192" cy="816864"/>
            </a:xfrm>
            <a:custGeom>
              <a:avLst/>
              <a:gdLst>
                <a:gd name="connsiteX0" fmla="*/ 0 w 12192"/>
                <a:gd name="connsiteY0" fmla="*/ 0 h 816864"/>
                <a:gd name="connsiteX1" fmla="*/ 12192 w 12192"/>
                <a:gd name="connsiteY1" fmla="*/ 816864 h 81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92" h="816864">
                  <a:moveTo>
                    <a:pt x="0" y="0"/>
                  </a:moveTo>
                  <a:lnTo>
                    <a:pt x="12192" y="816864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B10096F4-8CD2-8C4C-86FB-379EB53D7543}"/>
                </a:ext>
              </a:extLst>
            </p:cNvPr>
            <p:cNvSpPr/>
            <p:nvPr/>
          </p:nvSpPr>
          <p:spPr>
            <a:xfrm>
              <a:off x="7583424" y="4557411"/>
              <a:ext cx="696976" cy="1185021"/>
            </a:xfrm>
            <a:custGeom>
              <a:avLst/>
              <a:gdLst>
                <a:gd name="connsiteX0" fmla="*/ 0 w 646176"/>
                <a:gd name="connsiteY0" fmla="*/ 292608 h 1097280"/>
                <a:gd name="connsiteX1" fmla="*/ 0 w 646176"/>
                <a:gd name="connsiteY1" fmla="*/ 1097280 h 1097280"/>
                <a:gd name="connsiteX2" fmla="*/ 646176 w 646176"/>
                <a:gd name="connsiteY2" fmla="*/ 646176 h 1097280"/>
                <a:gd name="connsiteX3" fmla="*/ 646176 w 646176"/>
                <a:gd name="connsiteY3" fmla="*/ 0 h 1097280"/>
                <a:gd name="connsiteX4" fmla="*/ 0 w 646176"/>
                <a:gd name="connsiteY4" fmla="*/ 292608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176" h="1097280">
                  <a:moveTo>
                    <a:pt x="0" y="292608"/>
                  </a:moveTo>
                  <a:lnTo>
                    <a:pt x="0" y="1097280"/>
                  </a:lnTo>
                  <a:lnTo>
                    <a:pt x="646176" y="646176"/>
                  </a:lnTo>
                  <a:lnTo>
                    <a:pt x="646176" y="0"/>
                  </a:lnTo>
                  <a:lnTo>
                    <a:pt x="0" y="292608"/>
                  </a:lnTo>
                  <a:close/>
                </a:path>
              </a:pathLst>
            </a:custGeom>
            <a:solidFill>
              <a:schemeClr val="accent1">
                <a:alpha val="21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4A98D528-309F-E94E-AC97-86BF23FF579E}"/>
                </a:ext>
              </a:extLst>
            </p:cNvPr>
            <p:cNvSpPr/>
            <p:nvPr/>
          </p:nvSpPr>
          <p:spPr>
            <a:xfrm>
              <a:off x="6851904" y="5303520"/>
              <a:ext cx="694944" cy="1280160"/>
            </a:xfrm>
            <a:custGeom>
              <a:avLst/>
              <a:gdLst>
                <a:gd name="connsiteX0" fmla="*/ 0 w 694944"/>
                <a:gd name="connsiteY0" fmla="*/ 0 h 1280160"/>
                <a:gd name="connsiteX1" fmla="*/ 0 w 694944"/>
                <a:gd name="connsiteY1" fmla="*/ 780288 h 1280160"/>
                <a:gd name="connsiteX2" fmla="*/ 670560 w 694944"/>
                <a:gd name="connsiteY2" fmla="*/ 1280160 h 1280160"/>
                <a:gd name="connsiteX3" fmla="*/ 694944 w 694944"/>
                <a:gd name="connsiteY3" fmla="*/ 463296 h 1280160"/>
                <a:gd name="connsiteX4" fmla="*/ 0 w 694944"/>
                <a:gd name="connsiteY4" fmla="*/ 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944" h="1280160">
                  <a:moveTo>
                    <a:pt x="0" y="0"/>
                  </a:moveTo>
                  <a:lnTo>
                    <a:pt x="0" y="780288"/>
                  </a:lnTo>
                  <a:lnTo>
                    <a:pt x="670560" y="1280160"/>
                  </a:lnTo>
                  <a:lnTo>
                    <a:pt x="694944" y="463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21000"/>
              </a:srgb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71202CA7-9EE5-6D4F-A49F-B4C093479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319751"/>
              </p:ext>
            </p:extLst>
          </p:nvPr>
        </p:nvGraphicFramePr>
        <p:xfrm>
          <a:off x="6101862" y="1118842"/>
          <a:ext cx="5312608" cy="3074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2232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15EB1-69E7-C947-9A0E-41D08135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回飞棒攻击（飞去来器攻击，</a:t>
            </a:r>
            <a:r>
              <a:rPr kumimoji="1" lang="en-US" altLang="zh-CN" dirty="0"/>
              <a:t>Boomerang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 </a:t>
            </a:r>
            <a:r>
              <a:rPr kumimoji="1"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B77F0-5AEA-AF4E-A46A-B5895F39C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96752"/>
                <a:ext cx="11582400" cy="4975448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差分分析的变种，连接两条或多条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短轮数的高概率</a:t>
                </a:r>
                <a:r>
                  <a:rPr kumimoji="1" lang="zh-CN" altLang="en-US" dirty="0"/>
                  <a:t>差分</a:t>
                </a:r>
                <a:endParaRPr kumimoji="1" lang="en-US" altLang="zh-CN" dirty="0"/>
              </a:p>
              <a:p>
                <a:r>
                  <a:rPr kumimoji="1" lang="en-US" altLang="zh-CN" dirty="0"/>
                  <a:t>FSE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1999,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Wagner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boomerang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attack</a:t>
                </a:r>
              </a:p>
              <a:p>
                <a:r>
                  <a:rPr kumimoji="1" lang="en-US" altLang="zh-CN" dirty="0"/>
                  <a:t>FSE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2000,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Kelsey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J,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Kohno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Schneier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amplified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boomerang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attack</a:t>
                </a:r>
              </a:p>
              <a:p>
                <a:r>
                  <a:rPr kumimoji="1" lang="en-US" altLang="zh-CN" dirty="0" err="1"/>
                  <a:t>EuroCrypt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2001,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Biham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Dunkelman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Keller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rectangle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attack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将一个加密算法分为三部分：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先考虑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为基于密钥的线性或仿射变换的情况，不影响差分传播概率，记为</a:t>
                </a:r>
                <a:r>
                  <a:rPr kumimoji="1" lang="en-US" altLang="zh-CN" i="1" dirty="0"/>
                  <a:t>A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B77F0-5AEA-AF4E-A46A-B5895F39C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96752"/>
                <a:ext cx="11582400" cy="4975448"/>
              </a:xfrm>
              <a:blipFill>
                <a:blip r:embed="rId3"/>
                <a:stretch>
                  <a:fillRect l="-1053" t="-1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DD0774-EEBA-B043-BE92-271F7403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5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1394C-171E-964B-993A-C886CB872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642267">
            <a:off x="10246500" y="618884"/>
            <a:ext cx="1801219" cy="1275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4C5036-52EA-4699-8C27-67DF41431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580" y="5060099"/>
            <a:ext cx="6652712" cy="12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6</a:t>
            </a:fld>
            <a:endParaRPr lang="zh-CN" altLang="en-US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05145" y="571500"/>
                <a:ext cx="9753600" cy="1665421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marL="182880" lvl="0" indent="-18288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</a:pPr>
                <a:r>
                  <a:rPr kumimoji="1" lang="zh-CN" alt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置换</a:t>
                </a:r>
                <a14:m>
                  <m:oMath xmlns:m="http://schemas.openxmlformats.org/officeDocument/2006/math"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1" lang="zh-CN" alt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groupChr>
                  </m:oMath>
                </a14:m>
                <a:r>
                  <a:rPr kumimoji="1" lang="en-US" altLang="zh-CN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zh-CN" alt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的所有可能如表所示，则除</a:t>
                </a:r>
                <a14:m>
                  <m:oMath xmlns:m="http://schemas.openxmlformats.org/officeDocument/2006/math">
                    <m:r>
                      <a:rPr kumimoji="1" lang="en-US" altLang="zh-CN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groupChr>
                  </m:oMath>
                </a14:m>
                <a:r>
                  <a:rPr kumimoji="1" lang="en-US" altLang="zh-CN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zh-CN" alt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外，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zh-CN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zh-CN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kumimoji="1" lang="en-US" altLang="zh-CN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p>
                          <m:sSupPr>
                            <m:ctrlPr>
                              <a:rPr kumimoji="1" lang="en-US" altLang="zh-CN" sz="2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"/>
                              </m:rPr>
                              <a:rPr kumimoji="1"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kumimoji="1" lang="en-US" altLang="zh-CN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groupChr>
                  </m:oMath>
                </a14:m>
                <a:r>
                  <a:rPr kumimoji="1" lang="en-US" altLang="zh-CN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))=</m:t>
                    </m:r>
                    <m:d>
                      <m:d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e>
                    </m:d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1205145" y="571500"/>
                <a:ext cx="9753600" cy="1665421"/>
              </a:xfrm>
              <a:prstGeom prst="rect">
                <a:avLst/>
              </a:prstGeom>
              <a:blipFill>
                <a:blip r:embed="rId20"/>
                <a:stretch>
                  <a:fillRect l="-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不确定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438400" y="3643313"/>
                <a:ext cx="834189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3643313"/>
                <a:ext cx="834189" cy="642938"/>
              </a:xfrm>
              <a:prstGeom prst="rect">
                <a:avLst/>
              </a:prstGeom>
              <a:blipFill>
                <a:blip r:embed="rId22"/>
                <a:stretch>
                  <a:fillRect t="-476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438400" y="4500563"/>
                <a:ext cx="1668651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4500563"/>
                <a:ext cx="1668651" cy="6429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E3737FB-D427-2544-BAC0-69B93B9819F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920669" y="2083570"/>
            <a:ext cx="5589863" cy="4175560"/>
          </a:xfrm>
          <a:prstGeom prst="rect">
            <a:avLst/>
          </a:prstGeom>
        </p:spPr>
      </p:pic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998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09163B10-3947-4257-8EA2-794A8BAD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加解密方向的差分</a:t>
            </a:r>
          </a:p>
        </p:txBody>
      </p:sp>
      <p:sp>
        <p:nvSpPr>
          <p:cNvPr id="20" name="内容占位符 19">
            <a:extLst>
              <a:ext uri="{FF2B5EF4-FFF2-40B4-BE49-F238E27FC236}">
                <a16:creationId xmlns:a16="http://schemas.microsoft.com/office/drawing/2014/main" id="{959C4A4E-E203-46B8-A3C5-EB463F040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E73B6C1-5330-4401-B6FD-68601F28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srgbClr val="464653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8BD749-1B46-43B0-ACAD-D6FBD02D6C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68" b="46467"/>
          <a:stretch/>
        </p:blipFill>
        <p:spPr>
          <a:xfrm>
            <a:off x="7849108" y="390144"/>
            <a:ext cx="4102100" cy="30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AA1EF86-5DC3-4BDA-9A8F-E53E92E475E6}"/>
                  </a:ext>
                </a:extLst>
              </p:cNvPr>
              <p:cNvSpPr/>
              <p:nvPr/>
            </p:nvSpPr>
            <p:spPr>
              <a:xfrm>
                <a:off x="9161398" y="-19172"/>
                <a:ext cx="165744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AA1EF86-5DC3-4BDA-9A8F-E53E92E47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398" y="-19172"/>
                <a:ext cx="1657441" cy="40498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026716F-7C71-440D-939E-F5CDE60B5626}"/>
              </a:ext>
            </a:extLst>
          </p:cNvPr>
          <p:cNvSpPr/>
          <p:nvPr/>
        </p:nvSpPr>
        <p:spPr>
          <a:xfrm>
            <a:off x="7820101" y="1634184"/>
            <a:ext cx="41601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0000     0000      0000      </a:t>
            </a:r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1101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DB22F3-303D-46AD-916C-F439ED33DB81}"/>
              </a:ext>
            </a:extLst>
          </p:cNvPr>
          <p:cNvSpPr/>
          <p:nvPr/>
        </p:nvSpPr>
        <p:spPr>
          <a:xfrm>
            <a:off x="7849108" y="3142748"/>
            <a:ext cx="41601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</a:t>
            </a:r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000</a:t>
            </a:r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000</a:t>
            </a:r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000</a:t>
            </a:r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CB53BFD-A439-4725-A36F-7F54646240EB}"/>
                  </a:ext>
                </a:extLst>
              </p:cNvPr>
              <p:cNvSpPr/>
              <p:nvPr/>
            </p:nvSpPr>
            <p:spPr>
              <a:xfrm>
                <a:off x="914400" y="1191549"/>
                <a:ext cx="7575884" cy="1294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800" dirty="0"/>
                  <a:t>（</a:t>
                </a:r>
                <a:r>
                  <a:rPr kumimoji="1" lang="en-US" altLang="zh-CN" sz="2800" dirty="0"/>
                  <a:t>0,0,0,f</a:t>
                </a:r>
                <a:r>
                  <a:rPr kumimoji="1" lang="zh-CN" altLang="en-US" sz="2800" dirty="0"/>
                  <a:t>）</a:t>
                </a:r>
                <a:r>
                  <a:rPr kumimoji="1" lang="el-GR" altLang="zh-CN" sz="2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groupChr>
                  </m:oMath>
                </a14:m>
                <a:r>
                  <a:rPr kumimoji="1" lang="en-US" altLang="zh-CN" sz="2800" dirty="0"/>
                  <a:t> </a:t>
                </a:r>
                <a:r>
                  <a:rPr kumimoji="1" lang="zh-CN" altLang="en-US" sz="2800" dirty="0"/>
                  <a:t>（</a:t>
                </a:r>
                <a:r>
                  <a:rPr kumimoji="1" lang="en-US" altLang="zh-CN" sz="2800" dirty="0"/>
                  <a:t>0,0,0,d</a:t>
                </a:r>
                <a:r>
                  <a:rPr kumimoji="1" lang="zh-CN" altLang="en-US" sz="2800" dirty="0"/>
                  <a:t>）</a:t>
                </a:r>
                <a:r>
                  <a:rPr kumimoji="1" lang="el-GR" altLang="zh-CN" sz="2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sz="28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kumimoji="1" lang="zh-CN" altLang="en-US" sz="2800" dirty="0"/>
                  <a:t>（</a:t>
                </a:r>
                <a:r>
                  <a:rPr kumimoji="1" lang="en-US" altLang="zh-CN" sz="2800" dirty="0"/>
                  <a:t>1,1,0,1</a:t>
                </a:r>
                <a:r>
                  <a:rPr kumimoji="1" lang="zh-CN" altLang="en-US" sz="2800" dirty="0"/>
                  <a:t>），</a:t>
                </a:r>
                <a:endParaRPr kumimoji="1" lang="en-US" altLang="zh-CN" sz="2800" dirty="0"/>
              </a:p>
              <a:p>
                <a:pPr marL="274320" lvl="1" indent="0">
                  <a:buNone/>
                </a:pPr>
                <a:r>
                  <a:rPr kumimoji="1" lang="en-US" altLang="zh-CN" sz="2800" dirty="0" err="1"/>
                  <a:t>Pr</a:t>
                </a:r>
                <a:r>
                  <a:rPr kumimoji="1" lang="en-US" altLang="zh-CN" sz="2800" dirty="0"/>
                  <a:t> = </a:t>
                </a:r>
                <a14:m>
                  <m:oMath xmlns:m="http://schemas.openxmlformats.org/officeDocument/2006/math"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CB53BFD-A439-4725-A36F-7F5464624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91549"/>
                <a:ext cx="7575884" cy="1294457"/>
              </a:xfrm>
              <a:prstGeom prst="rect">
                <a:avLst/>
              </a:prstGeom>
              <a:blipFill>
                <a:blip r:embed="rId5"/>
                <a:stretch>
                  <a:fillRect l="-1609" b="-4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B64EE5F-C511-4BDF-8DFE-85D49FCB5E8F}"/>
                  </a:ext>
                </a:extLst>
              </p:cNvPr>
              <p:cNvSpPr/>
              <p:nvPr/>
            </p:nvSpPr>
            <p:spPr>
              <a:xfrm>
                <a:off x="784368" y="4141704"/>
                <a:ext cx="7082965" cy="730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dirty="0"/>
                  <a:t>（</a:t>
                </a:r>
                <a:r>
                  <a:rPr kumimoji="1" lang="en-US" altLang="zh-CN" sz="2800" dirty="0"/>
                  <a:t>1,1,0,1</a:t>
                </a:r>
                <a:r>
                  <a:rPr kumimoji="1" lang="zh-CN" altLang="en-US" sz="2800" dirty="0"/>
                  <a:t>）</a:t>
                </a:r>
                <a:r>
                  <a:rPr kumimoji="1" lang="el-GR" altLang="zh-CN" sz="2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p>
                          <m:sSupPr>
                            <m:ctrlPr>
                              <a:rPr kumimoji="1" lang="el-GR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groupChr>
                  </m:oMath>
                </a14:m>
                <a:r>
                  <a:rPr kumimoji="1" lang="en-US" altLang="zh-CN" sz="2800" dirty="0"/>
                  <a:t> </a:t>
                </a:r>
                <a:r>
                  <a:rPr kumimoji="1" lang="zh-CN" altLang="en-US" sz="2800" dirty="0"/>
                  <a:t>（</a:t>
                </a:r>
                <a:r>
                  <a:rPr kumimoji="1" lang="en-US" altLang="zh-CN" sz="2800" dirty="0"/>
                  <a:t>0,0,0,d</a:t>
                </a:r>
                <a:r>
                  <a:rPr kumimoji="1" lang="zh-CN" altLang="en-US" sz="2800" dirty="0"/>
                  <a:t>）</a:t>
                </a:r>
                <a:r>
                  <a:rPr kumimoji="1" lang="el-GR" altLang="zh-CN" sz="2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p>
                          <m:sSupPr>
                            <m:ctrlPr>
                              <a:rPr kumimoji="1" lang="el-GR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groupChr>
                  </m:oMath>
                </a14:m>
                <a:r>
                  <a:rPr kumimoji="1" lang="zh-CN" altLang="en-US" sz="2800" dirty="0"/>
                  <a:t>（</a:t>
                </a:r>
                <a:r>
                  <a:rPr kumimoji="1" lang="en-US" altLang="zh-CN" sz="2800" dirty="0"/>
                  <a:t>0,0,0,f</a:t>
                </a:r>
                <a:r>
                  <a:rPr kumimoji="1" lang="zh-CN" altLang="en-US" sz="2800" dirty="0"/>
                  <a:t>），</a:t>
                </a:r>
                <a:endParaRPr kumimoji="1" lang="en-US" altLang="zh-CN" sz="28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B64EE5F-C511-4BDF-8DFE-85D49FCB5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8" y="4141704"/>
                <a:ext cx="7082965" cy="730265"/>
              </a:xfrm>
              <a:prstGeom prst="rect">
                <a:avLst/>
              </a:prstGeom>
              <a:blipFill>
                <a:blip r:embed="rId6"/>
                <a:stretch>
                  <a:fillRect l="-1807" r="-516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E756E02A-519E-42CA-8924-0BF180818B94}"/>
              </a:ext>
            </a:extLst>
          </p:cNvPr>
          <p:cNvSpPr/>
          <p:nvPr/>
        </p:nvSpPr>
        <p:spPr>
          <a:xfrm>
            <a:off x="7820101" y="907919"/>
            <a:ext cx="549744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1111</a:t>
            </a:r>
            <a:r>
              <a:rPr kumimoji="0" lang="zh-CN" alt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0E65EE7-7C37-47EE-B6BD-75A37371E28F}"/>
                  </a:ext>
                </a:extLst>
              </p:cNvPr>
              <p:cNvSpPr/>
              <p:nvPr/>
            </p:nvSpPr>
            <p:spPr>
              <a:xfrm>
                <a:off x="813374" y="4847888"/>
                <a:ext cx="3588803" cy="704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74320" lvl="1" indent="0">
                  <a:buNone/>
                </a:pPr>
                <a:r>
                  <a:rPr kumimoji="1" lang="en-US" altLang="zh-CN" sz="2800" dirty="0"/>
                  <a:t>Pr= </a:t>
                </a:r>
                <a14:m>
                  <m:oMath xmlns:m="http://schemas.openxmlformats.org/officeDocument/2006/math"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0E65EE7-7C37-47EE-B6BD-75A37371E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74" y="4847888"/>
                <a:ext cx="3588803" cy="704295"/>
              </a:xfrm>
              <a:prstGeom prst="rect">
                <a:avLst/>
              </a:prstGeom>
              <a:blipFill>
                <a:blip r:embed="rId7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EECAABF8-97E8-4F6B-A416-FAEDC3DE2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68" b="46467"/>
          <a:stretch/>
        </p:blipFill>
        <p:spPr>
          <a:xfrm>
            <a:off x="7878115" y="3644212"/>
            <a:ext cx="4102100" cy="3048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52E79FC-17F0-4594-A35C-E5A6F4903B0D}"/>
              </a:ext>
            </a:extLst>
          </p:cNvPr>
          <p:cNvSpPr/>
          <p:nvPr/>
        </p:nvSpPr>
        <p:spPr>
          <a:xfrm>
            <a:off x="7849108" y="4888252"/>
            <a:ext cx="41601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0000     0000      0000      </a:t>
            </a:r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1101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10ED85-725F-4FA0-951F-D6AC1B19F141}"/>
              </a:ext>
            </a:extLst>
          </p:cNvPr>
          <p:cNvSpPr/>
          <p:nvPr/>
        </p:nvSpPr>
        <p:spPr>
          <a:xfrm>
            <a:off x="7878115" y="6396816"/>
            <a:ext cx="41601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</a:t>
            </a:r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000</a:t>
            </a:r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000</a:t>
            </a:r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000</a:t>
            </a:r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46A408F-D508-410F-A8E5-24C59DB5AFCB}"/>
              </a:ext>
            </a:extLst>
          </p:cNvPr>
          <p:cNvSpPr/>
          <p:nvPr/>
        </p:nvSpPr>
        <p:spPr>
          <a:xfrm>
            <a:off x="7849108" y="4079552"/>
            <a:ext cx="549744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1111</a:t>
            </a:r>
            <a:r>
              <a:rPr kumimoji="0" lang="zh-CN" alt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06CC52E-5E26-403A-9935-DE87A10B03BE}"/>
              </a:ext>
            </a:extLst>
          </p:cNvPr>
          <p:cNvSpPr/>
          <p:nvPr/>
        </p:nvSpPr>
        <p:spPr>
          <a:xfrm>
            <a:off x="6726940" y="3671455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级联？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546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6AB27-2550-2445-BF8C-E352EF78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回飞棒攻击思路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FB514B-F590-974D-B01A-850639BB04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2"/>
                <a:ext cx="6012146" cy="5557616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设找到高概率的差分（双向的）：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groupChr>
                        <m:groupChrPr>
                          <m:chr m:val="→"/>
                          <m:vertJc m:val="bot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𝑛𝑐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groupCh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groupChr>
                        <m:groupChrPr>
                          <m:chr m:val="→"/>
                          <m:vertJc m:val="bot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𝐷𝑒𝑐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groupCh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→"/>
                          <m:vertJc m:val="bot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𝐷𝑒𝑐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groupCh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FB514B-F590-974D-B01A-850639BB0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2"/>
                <a:ext cx="6012146" cy="5557616"/>
              </a:xfrm>
              <a:blipFill>
                <a:blip r:embed="rId3"/>
                <a:stretch>
                  <a:fillRect l="-1318" t="-1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灯片编号占位符 3">
            <a:extLst>
              <a:ext uri="{FF2B5EF4-FFF2-40B4-BE49-F238E27FC236}">
                <a16:creationId xmlns:a16="http://schemas.microsoft.com/office/drawing/2014/main" id="{BBDACC1B-CAC8-D040-9AFF-1FADF445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6"/>
            <a:ext cx="640080" cy="365125"/>
          </a:xfrm>
        </p:spPr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8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A2EB8E5-2DFD-0A41-B97E-62E45E674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815" y="500597"/>
            <a:ext cx="4871419" cy="59547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F398D03-B865-394D-9FA2-1E460983EE45}"/>
                  </a:ext>
                </a:extLst>
              </p:cNvPr>
              <p:cNvSpPr/>
              <p:nvPr/>
            </p:nvSpPr>
            <p:spPr>
              <a:xfrm rot="19740845">
                <a:off x="10078394" y="5675378"/>
                <a:ext cx="1916082" cy="29870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F398D03-B865-394D-9FA2-1E460983E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40845">
                <a:off x="10078394" y="5675378"/>
                <a:ext cx="1916082" cy="2987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23E32AA-CE2F-3B4C-B5C7-455118B0C361}"/>
                  </a:ext>
                </a:extLst>
              </p:cNvPr>
              <p:cNvSpPr/>
              <p:nvPr/>
            </p:nvSpPr>
            <p:spPr>
              <a:xfrm rot="19322270">
                <a:off x="10003872" y="4021472"/>
                <a:ext cx="1916082" cy="29870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23E32AA-CE2F-3B4C-B5C7-455118B0C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22270">
                <a:off x="10003872" y="4021472"/>
                <a:ext cx="1916082" cy="298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D2DEEC8-AF80-A74C-8D33-797B0E0696A9}"/>
                  </a:ext>
                </a:extLst>
              </p:cNvPr>
              <p:cNvSpPr/>
              <p:nvPr/>
            </p:nvSpPr>
            <p:spPr>
              <a:xfrm rot="19339070">
                <a:off x="6881568" y="3964256"/>
                <a:ext cx="2018951" cy="39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D2DEEC8-AF80-A74C-8D33-797B0E069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39070">
                <a:off x="6881568" y="3964256"/>
                <a:ext cx="2018951" cy="391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3044DB14-474E-4643-BED8-2FE81B436A0F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8010549" y="4314477"/>
            <a:ext cx="84940" cy="120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8473B52-CBA4-C541-B041-61226C27EDD0}"/>
              </a:ext>
            </a:extLst>
          </p:cNvPr>
          <p:cNvCxnSpPr/>
          <p:nvPr/>
        </p:nvCxnSpPr>
        <p:spPr>
          <a:xfrm flipH="1" flipV="1">
            <a:off x="11036435" y="4291495"/>
            <a:ext cx="44232" cy="123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814FB891-5395-4F46-95CE-44A3E65EFD68}"/>
              </a:ext>
            </a:extLst>
          </p:cNvPr>
          <p:cNvSpPr/>
          <p:nvPr/>
        </p:nvSpPr>
        <p:spPr>
          <a:xfrm rot="19339070">
            <a:off x="7069137" y="2772424"/>
            <a:ext cx="1916082" cy="298706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400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39C6CD7-9AB5-064C-BF9D-96C6EBA4FDD3}"/>
              </a:ext>
            </a:extLst>
          </p:cNvPr>
          <p:cNvSpPr/>
          <p:nvPr/>
        </p:nvSpPr>
        <p:spPr>
          <a:xfrm rot="19339070">
            <a:off x="10029780" y="2741695"/>
            <a:ext cx="1916082" cy="298706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326CA9D-4E29-3A40-913B-01ECBEE187D2}"/>
                  </a:ext>
                </a:extLst>
              </p:cNvPr>
              <p:cNvSpPr/>
              <p:nvPr/>
            </p:nvSpPr>
            <p:spPr>
              <a:xfrm>
                <a:off x="8240057" y="2202356"/>
                <a:ext cx="3300761" cy="300903"/>
              </a:xfrm>
              <a:prstGeom prst="rect">
                <a:avLst/>
              </a:prstGeom>
              <a:solidFill>
                <a:schemeClr val="accent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326CA9D-4E29-3A40-913B-01ECBEE18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057" y="2202356"/>
                <a:ext cx="3300761" cy="300903"/>
              </a:xfrm>
              <a:prstGeom prst="rect">
                <a:avLst/>
              </a:prstGeom>
              <a:blipFill>
                <a:blip r:embed="rId10"/>
                <a:stretch>
                  <a:fillRect t="-4000" b="-5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7FD44D5F-C010-4D4D-A5F2-85BC8082181F}"/>
              </a:ext>
            </a:extLst>
          </p:cNvPr>
          <p:cNvCxnSpPr/>
          <p:nvPr/>
        </p:nvCxnSpPr>
        <p:spPr>
          <a:xfrm flipV="1">
            <a:off x="10814304" y="1116784"/>
            <a:ext cx="0" cy="107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2BDDB52-E185-7440-BF0C-75BC95843DC8}"/>
                  </a:ext>
                </a:extLst>
              </p:cNvPr>
              <p:cNvSpPr/>
              <p:nvPr/>
            </p:nvSpPr>
            <p:spPr>
              <a:xfrm>
                <a:off x="8462028" y="783401"/>
                <a:ext cx="3300761" cy="300903"/>
              </a:xfrm>
              <a:prstGeom prst="rect">
                <a:avLst/>
              </a:prstGeom>
              <a:solidFill>
                <a:schemeClr val="accent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2BDDB52-E185-7440-BF0C-75BC95843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028" y="783401"/>
                <a:ext cx="3300761" cy="300903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C0D1B0F-E4C6-FE41-B162-4A4D4F95E442}"/>
                  </a:ext>
                </a:extLst>
              </p:cNvPr>
              <p:cNvSpPr/>
              <p:nvPr/>
            </p:nvSpPr>
            <p:spPr>
              <a:xfrm>
                <a:off x="4353504" y="84543"/>
                <a:ext cx="3746795" cy="12027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kumimoji="1" lang="zh-CN" altLang="en-US" sz="24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密文对</a:t>
                </a:r>
                <a:r>
                  <a:rPr kumimoji="1"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的平行四边形</a:t>
                </a:r>
                <a:endParaRPr kumimoji="1" lang="en-US" altLang="zh-C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zh-CN" altLang="en-US" sz="2400" i="1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中间状态</m:t>
                      </m:r>
                      <m:r>
                        <a:rPr kumimoji="1" lang="zh-CN" altLang="en-US" sz="2400" i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的</m:t>
                      </m:r>
                      <m:r>
                        <m:rPr>
                          <m:nor/>
                        </m:rPr>
                        <a:rPr kumimoji="1" lang="zh-CN" altLang="en-US" sz="24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平行四边形</m:t>
                      </m:r>
                    </m:oMath>
                  </m:oMathPara>
                </a14:m>
                <a:endParaRPr kumimoji="1" lang="en-US" altLang="zh-C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sz="24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zh-CN" altLang="en-US" sz="24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明文对的</m:t>
                      </m:r>
                      <m:r>
                        <m:rPr>
                          <m:nor/>
                        </m:rPr>
                        <a:rPr kumimoji="1" lang="zh-CN" altLang="en-US" sz="24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平行四边形</m:t>
                      </m:r>
                    </m:oMath>
                  </m:oMathPara>
                </a14:m>
                <a:endParaRPr kumimoji="1" lang="zh-CN" alt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C0D1B0F-E4C6-FE41-B162-4A4D4F95E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04" y="84543"/>
                <a:ext cx="3746795" cy="1202765"/>
              </a:xfrm>
              <a:prstGeom prst="rect">
                <a:avLst/>
              </a:prstGeom>
              <a:blipFill>
                <a:blip r:embed="rId13"/>
                <a:stretch>
                  <a:fillRect t="-5263" b="-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EA0235-A439-AB45-A80F-0A7318905C99}"/>
              </a:ext>
            </a:extLst>
          </p:cNvPr>
          <p:cNvGrpSpPr/>
          <p:nvPr/>
        </p:nvGrpSpPr>
        <p:grpSpPr>
          <a:xfrm>
            <a:off x="6961779" y="3325021"/>
            <a:ext cx="2256492" cy="2703992"/>
            <a:chOff x="6961779" y="3325021"/>
            <a:chExt cx="2256492" cy="2703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平行四边形 7">
                  <a:extLst>
                    <a:ext uri="{FF2B5EF4-FFF2-40B4-BE49-F238E27FC236}">
                      <a16:creationId xmlns:a16="http://schemas.microsoft.com/office/drawing/2014/main" id="{ABC122A7-C257-5444-9590-A64B90058D1C}"/>
                    </a:ext>
                  </a:extLst>
                </p:cNvPr>
                <p:cNvSpPr/>
                <p:nvPr/>
              </p:nvSpPr>
              <p:spPr>
                <a:xfrm rot="20633972">
                  <a:off x="6961779" y="3325021"/>
                  <a:ext cx="2256492" cy="2372674"/>
                </a:xfrm>
                <a:prstGeom prst="parallelogram">
                  <a:avLst>
                    <a:gd name="adj" fmla="val 30042"/>
                  </a:avLst>
                </a:prstGeom>
                <a:solidFill>
                  <a:schemeClr val="tx2">
                    <a:lumMod val="40000"/>
                    <a:lumOff val="60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en-US" altLang="zh-CN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kumimoji="1" lang="en-US" altLang="zh-CN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kumimoji="1" lang="en-US" altLang="zh-CN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kumimoji="1" lang="en-US" altLang="zh-CN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kumimoji="1" lang="en-US" altLang="zh-CN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  </m:t>
                        </m:r>
                      </m:oMath>
                    </m:oMathPara>
                  </a14:m>
                  <a:endParaRPr kumimoji="1" lang="en-US" altLang="zh-CN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kumimoji="1" lang="en-US" altLang="zh-CN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kumimoji="1" lang="en-US" altLang="zh-CN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kumimoji="1" lang="en-US" altLang="zh-CN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kumimoji="1" lang="en-US" altLang="zh-CN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kumimoji="1" lang="en-US" altLang="zh-CN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kumimoji="1" lang="zh-CN" altLang="en-US" b="1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                                            </a:t>
                  </a:r>
                  <a:endParaRPr kumimoji="1" lang="zh-CN" altLang="en-US" b="1" dirty="0"/>
                </a:p>
                <a:p>
                  <a:pPr algn="ctr"/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" name="平行四边形 7">
                  <a:extLst>
                    <a:ext uri="{FF2B5EF4-FFF2-40B4-BE49-F238E27FC236}">
                      <a16:creationId xmlns:a16="http://schemas.microsoft.com/office/drawing/2014/main" id="{ABC122A7-C257-5444-9590-A64B90058D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33972">
                  <a:off x="6961779" y="3325021"/>
                  <a:ext cx="2256492" cy="2372674"/>
                </a:xfrm>
                <a:prstGeom prst="parallelogram">
                  <a:avLst>
                    <a:gd name="adj" fmla="val 30042"/>
                  </a:avLst>
                </a:prstGeom>
                <a:blipFill>
                  <a:blip r:embed="rId14"/>
                  <a:stretch>
                    <a:fillRect l="-3306" t="-524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673B479-8FA3-1747-911E-D172588527EF}"/>
                    </a:ext>
                  </a:extLst>
                </p:cNvPr>
                <p:cNvSpPr/>
                <p:nvPr/>
              </p:nvSpPr>
              <p:spPr>
                <a:xfrm>
                  <a:off x="7908639" y="5567348"/>
                  <a:ext cx="4475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400" b="1" i="1">
                            <a:latin typeface="Cambria Math" panose="02040503050406030204" pitchFamily="18" charset="0"/>
                          </a:rPr>
                          <m:t>𝜸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673B479-8FA3-1747-911E-D172588527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639" y="5567348"/>
                  <a:ext cx="447558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E4B60462-2040-0C4C-931A-894253F2DB4D}"/>
              </a:ext>
            </a:extLst>
          </p:cNvPr>
          <p:cNvSpPr/>
          <p:nvPr/>
        </p:nvSpPr>
        <p:spPr>
          <a:xfrm>
            <a:off x="7322981" y="5254863"/>
            <a:ext cx="4217837" cy="709189"/>
          </a:xfrm>
          <a:prstGeom prst="parallelogram">
            <a:avLst>
              <a:gd name="adj" fmla="val 163188"/>
            </a:avLst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073E3AF-842F-D843-BF46-E56B6CCE4B17}"/>
              </a:ext>
            </a:extLst>
          </p:cNvPr>
          <p:cNvGrpSpPr/>
          <p:nvPr/>
        </p:nvGrpSpPr>
        <p:grpSpPr>
          <a:xfrm>
            <a:off x="326375" y="1623775"/>
            <a:ext cx="1417081" cy="2087179"/>
            <a:chOff x="6667533" y="3990764"/>
            <a:chExt cx="1931092" cy="2647147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52984DC-8EE6-AB4C-B4B8-2688B275C87A}"/>
                </a:ext>
              </a:extLst>
            </p:cNvPr>
            <p:cNvGrpSpPr/>
            <p:nvPr/>
          </p:nvGrpSpPr>
          <p:grpSpPr>
            <a:xfrm>
              <a:off x="6667533" y="3990764"/>
              <a:ext cx="1931092" cy="2647147"/>
              <a:chOff x="6667533" y="3990764"/>
              <a:chExt cx="1931092" cy="2647147"/>
            </a:xfrm>
          </p:grpSpPr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949EFAD4-29C7-564C-BD86-A6C9483285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l="29032" t="22581" r="30107" b="6211"/>
              <a:stretch/>
            </p:blipFill>
            <p:spPr>
              <a:xfrm>
                <a:off x="6832600" y="4114800"/>
                <a:ext cx="1447800" cy="2523111"/>
              </a:xfrm>
              <a:prstGeom prst="rect">
                <a:avLst/>
              </a:prstGeom>
            </p:spPr>
          </p:pic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6400391-F62C-D644-96E6-68B9142FAB3A}"/>
                  </a:ext>
                </a:extLst>
              </p:cNvPr>
              <p:cNvSpPr/>
              <p:nvPr/>
            </p:nvSpPr>
            <p:spPr>
              <a:xfrm rot="20098382">
                <a:off x="6723200" y="3990764"/>
                <a:ext cx="744284" cy="3145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D19E312B-5FBE-994F-A6E9-20175CEDE4D6}"/>
                  </a:ext>
                </a:extLst>
              </p:cNvPr>
              <p:cNvSpPr/>
              <p:nvPr/>
            </p:nvSpPr>
            <p:spPr>
              <a:xfrm rot="19457179">
                <a:off x="7581177" y="6314454"/>
                <a:ext cx="1017448" cy="2817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244F0AA-2CAA-434E-AFDF-9CF783D277EE}"/>
                  </a:ext>
                </a:extLst>
              </p:cNvPr>
              <p:cNvSpPr/>
              <p:nvPr/>
            </p:nvSpPr>
            <p:spPr>
              <a:xfrm rot="1656446">
                <a:off x="7647206" y="4008303"/>
                <a:ext cx="744284" cy="3145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345180B-9DF0-B946-B527-994B683F6E40}"/>
                  </a:ext>
                </a:extLst>
              </p:cNvPr>
              <p:cNvSpPr/>
              <p:nvPr/>
            </p:nvSpPr>
            <p:spPr>
              <a:xfrm rot="2298131" flipV="1">
                <a:off x="6667533" y="6277878"/>
                <a:ext cx="744284" cy="3549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6" name="任意形状 45">
              <a:extLst>
                <a:ext uri="{FF2B5EF4-FFF2-40B4-BE49-F238E27FC236}">
                  <a16:creationId xmlns:a16="http://schemas.microsoft.com/office/drawing/2014/main" id="{2696E16D-2619-F74B-8A1E-F8A058731560}"/>
                </a:ext>
              </a:extLst>
            </p:cNvPr>
            <p:cNvSpPr/>
            <p:nvPr/>
          </p:nvSpPr>
          <p:spPr>
            <a:xfrm>
              <a:off x="6839712" y="4523232"/>
              <a:ext cx="12192" cy="816864"/>
            </a:xfrm>
            <a:custGeom>
              <a:avLst/>
              <a:gdLst>
                <a:gd name="connsiteX0" fmla="*/ 0 w 12192"/>
                <a:gd name="connsiteY0" fmla="*/ 0 h 816864"/>
                <a:gd name="connsiteX1" fmla="*/ 12192 w 12192"/>
                <a:gd name="connsiteY1" fmla="*/ 816864 h 81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92" h="816864">
                  <a:moveTo>
                    <a:pt x="0" y="0"/>
                  </a:moveTo>
                  <a:lnTo>
                    <a:pt x="12192" y="816864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任意形状 46">
              <a:extLst>
                <a:ext uri="{FF2B5EF4-FFF2-40B4-BE49-F238E27FC236}">
                  <a16:creationId xmlns:a16="http://schemas.microsoft.com/office/drawing/2014/main" id="{9E343C8E-20D2-0F4A-B7C2-42D83C12801D}"/>
                </a:ext>
              </a:extLst>
            </p:cNvPr>
            <p:cNvSpPr/>
            <p:nvPr/>
          </p:nvSpPr>
          <p:spPr>
            <a:xfrm>
              <a:off x="7583424" y="4557411"/>
              <a:ext cx="696976" cy="1185021"/>
            </a:xfrm>
            <a:custGeom>
              <a:avLst/>
              <a:gdLst>
                <a:gd name="connsiteX0" fmla="*/ 0 w 646176"/>
                <a:gd name="connsiteY0" fmla="*/ 292608 h 1097280"/>
                <a:gd name="connsiteX1" fmla="*/ 0 w 646176"/>
                <a:gd name="connsiteY1" fmla="*/ 1097280 h 1097280"/>
                <a:gd name="connsiteX2" fmla="*/ 646176 w 646176"/>
                <a:gd name="connsiteY2" fmla="*/ 646176 h 1097280"/>
                <a:gd name="connsiteX3" fmla="*/ 646176 w 646176"/>
                <a:gd name="connsiteY3" fmla="*/ 0 h 1097280"/>
                <a:gd name="connsiteX4" fmla="*/ 0 w 646176"/>
                <a:gd name="connsiteY4" fmla="*/ 292608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176" h="1097280">
                  <a:moveTo>
                    <a:pt x="0" y="292608"/>
                  </a:moveTo>
                  <a:lnTo>
                    <a:pt x="0" y="1097280"/>
                  </a:lnTo>
                  <a:lnTo>
                    <a:pt x="646176" y="646176"/>
                  </a:lnTo>
                  <a:lnTo>
                    <a:pt x="646176" y="0"/>
                  </a:lnTo>
                  <a:lnTo>
                    <a:pt x="0" y="292608"/>
                  </a:lnTo>
                  <a:close/>
                </a:path>
              </a:pathLst>
            </a:custGeom>
            <a:solidFill>
              <a:schemeClr val="accent1">
                <a:alpha val="21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任意形状 47">
              <a:extLst>
                <a:ext uri="{FF2B5EF4-FFF2-40B4-BE49-F238E27FC236}">
                  <a16:creationId xmlns:a16="http://schemas.microsoft.com/office/drawing/2014/main" id="{73E9F272-A64D-6140-AF7C-8D0F418FAB3B}"/>
                </a:ext>
              </a:extLst>
            </p:cNvPr>
            <p:cNvSpPr/>
            <p:nvPr/>
          </p:nvSpPr>
          <p:spPr>
            <a:xfrm>
              <a:off x="6851904" y="5303520"/>
              <a:ext cx="694944" cy="1280160"/>
            </a:xfrm>
            <a:custGeom>
              <a:avLst/>
              <a:gdLst>
                <a:gd name="connsiteX0" fmla="*/ 0 w 694944"/>
                <a:gd name="connsiteY0" fmla="*/ 0 h 1280160"/>
                <a:gd name="connsiteX1" fmla="*/ 0 w 694944"/>
                <a:gd name="connsiteY1" fmla="*/ 780288 h 1280160"/>
                <a:gd name="connsiteX2" fmla="*/ 670560 w 694944"/>
                <a:gd name="connsiteY2" fmla="*/ 1280160 h 1280160"/>
                <a:gd name="connsiteX3" fmla="*/ 694944 w 694944"/>
                <a:gd name="connsiteY3" fmla="*/ 463296 h 1280160"/>
                <a:gd name="connsiteX4" fmla="*/ 0 w 694944"/>
                <a:gd name="connsiteY4" fmla="*/ 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944" h="1280160">
                  <a:moveTo>
                    <a:pt x="0" y="0"/>
                  </a:moveTo>
                  <a:lnTo>
                    <a:pt x="0" y="780288"/>
                  </a:lnTo>
                  <a:lnTo>
                    <a:pt x="670560" y="1280160"/>
                  </a:lnTo>
                  <a:lnTo>
                    <a:pt x="694944" y="463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21000"/>
              </a:srgb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66AF58A-11BA-3144-A033-B1070BCA18EA}"/>
                  </a:ext>
                </a:extLst>
              </p:cNvPr>
              <p:cNvSpPr/>
              <p:nvPr/>
            </p:nvSpPr>
            <p:spPr>
              <a:xfrm>
                <a:off x="7159083" y="1229989"/>
                <a:ext cx="3300761" cy="2256555"/>
              </a:xfrm>
              <a:prstGeom prst="rect">
                <a:avLst/>
              </a:prstGeom>
              <a:solidFill>
                <a:schemeClr val="accent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66AF58A-11BA-3144-A033-B1070BCA1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83" y="1229989"/>
                <a:ext cx="3300761" cy="22565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5E411DC-1F08-414F-841C-472D5471BF4C}"/>
                  </a:ext>
                </a:extLst>
              </p:cNvPr>
              <p:cNvSpPr/>
              <p:nvPr/>
            </p:nvSpPr>
            <p:spPr>
              <a:xfrm>
                <a:off x="7182984" y="3205409"/>
                <a:ext cx="3300761" cy="300903"/>
              </a:xfrm>
              <a:prstGeom prst="rect">
                <a:avLst/>
              </a:prstGeom>
              <a:solidFill>
                <a:schemeClr val="accent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5E411DC-1F08-414F-841C-472D5471B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984" y="3205409"/>
                <a:ext cx="3300761" cy="300903"/>
              </a:xfrm>
              <a:prstGeom prst="rect">
                <a:avLst/>
              </a:prstGeom>
              <a:blipFill>
                <a:blip r:embed="rId18"/>
                <a:stretch>
                  <a:fillRect t="-8333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09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07407E-6 L -0.00065 -0.2171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21713 L -0.00026 -0.38125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07407E-6 L -0.003 -0.63981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3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1" grpId="0" animBg="1"/>
      <p:bldP spid="42" grpId="0"/>
      <p:bldP spid="14" grpId="0" animBg="1"/>
      <p:bldP spid="14" grpId="1" animBg="1"/>
      <p:bldP spid="14" grpId="2" animBg="1"/>
      <p:bldP spid="14" grpId="3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DDCC7-AE45-4305-BD09-98ADEEE3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回飞棒攻击分析过程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A5B2EC-7287-4499-826D-B44EEBD381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选择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选择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kumimoji="1"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A5B2EC-7287-4499-826D-B44EEBD38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 t="-1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4A40E9-2AFE-4736-9600-738CE8B0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9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337A9E-4FCE-4EDA-8B4B-FE085C9B2413}"/>
              </a:ext>
            </a:extLst>
          </p:cNvPr>
          <p:cNvSpPr/>
          <p:nvPr/>
        </p:nvSpPr>
        <p:spPr>
          <a:xfrm>
            <a:off x="1518080" y="1856492"/>
            <a:ext cx="1874825" cy="402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7EAAFC-4B19-4E49-99D1-A65D61DFF72E}"/>
              </a:ext>
            </a:extLst>
          </p:cNvPr>
          <p:cNvSpPr/>
          <p:nvPr/>
        </p:nvSpPr>
        <p:spPr>
          <a:xfrm>
            <a:off x="5840909" y="4500097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概率？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D3A702-DDA5-461F-8F54-2175FFFCF704}"/>
              </a:ext>
            </a:extLst>
          </p:cNvPr>
          <p:cNvSpPr/>
          <p:nvPr/>
        </p:nvSpPr>
        <p:spPr>
          <a:xfrm>
            <a:off x="1514007" y="3020075"/>
            <a:ext cx="3948045" cy="4523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92A8AB-60B9-460E-947B-F742E803DC34}"/>
              </a:ext>
            </a:extLst>
          </p:cNvPr>
          <p:cNvSpPr/>
          <p:nvPr/>
        </p:nvSpPr>
        <p:spPr>
          <a:xfrm>
            <a:off x="3765884" y="4710046"/>
            <a:ext cx="2070170" cy="4523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472847-D3B6-40CB-A202-80ADDF81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189" y="1737602"/>
            <a:ext cx="3948045" cy="48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21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11804</TotalTime>
  <Words>1844</Words>
  <Application>Microsoft Office PowerPoint</Application>
  <PresentationFormat>宽屏</PresentationFormat>
  <Paragraphs>302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等线</vt:lpstr>
      <vt:lpstr>Microsoft Yahei</vt:lpstr>
      <vt:lpstr>Arial</vt:lpstr>
      <vt:lpstr>Calibri</vt:lpstr>
      <vt:lpstr>Cambria</vt:lpstr>
      <vt:lpstr>Cambria Math</vt:lpstr>
      <vt:lpstr>Rockwell</vt:lpstr>
      <vt:lpstr>Rockwell Extra Bold</vt:lpstr>
      <vt:lpstr>Times New Roman</vt:lpstr>
      <vt:lpstr>Wingdings</vt:lpstr>
      <vt:lpstr>木活字</vt:lpstr>
      <vt:lpstr>密码分析学  回飞棒攻击和矩形攻击</vt:lpstr>
      <vt:lpstr>回顾</vt:lpstr>
      <vt:lpstr>导入</vt:lpstr>
      <vt:lpstr>教学目标</vt:lpstr>
      <vt:lpstr>回飞棒攻击（飞去来器攻击，Boomerang attack ）</vt:lpstr>
      <vt:lpstr>PowerPoint 演示文稿</vt:lpstr>
      <vt:lpstr>加解密方向的差分</vt:lpstr>
      <vt:lpstr>回飞棒攻击思路</vt:lpstr>
      <vt:lpstr>回飞棒攻击分析过程</vt:lpstr>
      <vt:lpstr>回飞棒攻击的概率分析</vt:lpstr>
      <vt:lpstr>PowerPoint 演示文稿</vt:lpstr>
      <vt:lpstr>PowerPoint 演示文稿</vt:lpstr>
      <vt:lpstr>回飞棒攻击的区分器</vt:lpstr>
      <vt:lpstr>回飞棒攻击思维导图</vt:lpstr>
      <vt:lpstr>综合多条差分特征提高路线概率</vt:lpstr>
      <vt:lpstr>密钥恢复攻击</vt:lpstr>
      <vt:lpstr>增强的回飞棒攻击思路（amplified boomerang attack）</vt:lpstr>
      <vt:lpstr>增强的回飞棒攻击思维导图</vt:lpstr>
      <vt:lpstr>PowerPoint 演示文稿</vt:lpstr>
      <vt:lpstr>PowerPoint 演示文稿</vt:lpstr>
      <vt:lpstr>增强的回飞棒攻击的区分器</vt:lpstr>
      <vt:lpstr>增强的回飞棒攻击的概率分析</vt:lpstr>
      <vt:lpstr>矩形攻击的区分器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昕 李</cp:lastModifiedBy>
  <cp:revision>366</cp:revision>
  <dcterms:created xsi:type="dcterms:W3CDTF">2020-06-15T02:07:14Z</dcterms:created>
  <dcterms:modified xsi:type="dcterms:W3CDTF">2023-11-11T13:14:12Z</dcterms:modified>
</cp:coreProperties>
</file>