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40.xml" ContentType="application/vnd.openxmlformats-officedocument.presentationml.tags+xml"/>
  <Override PartName="/ppt/tags/tag550.xml" ContentType="application/vnd.openxmlformats-officedocument.presentationml.tags+xml"/>
  <Override PartName="/ppt/tags/tag560.xml" ContentType="application/vnd.openxmlformats-officedocument.presentationml.tags+xml"/>
  <Override PartName="/ppt/tags/tag5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65" r:id="rId2"/>
    <p:sldId id="568" r:id="rId3"/>
    <p:sldId id="576" r:id="rId4"/>
    <p:sldId id="369" r:id="rId5"/>
    <p:sldId id="635" r:id="rId6"/>
    <p:sldId id="434" r:id="rId7"/>
    <p:sldId id="577" r:id="rId8"/>
    <p:sldId id="626" r:id="rId9"/>
    <p:sldId id="628" r:id="rId10"/>
    <p:sldId id="579" r:id="rId11"/>
    <p:sldId id="578" r:id="rId12"/>
    <p:sldId id="657" r:id="rId13"/>
    <p:sldId id="653" r:id="rId14"/>
    <p:sldId id="654" r:id="rId15"/>
    <p:sldId id="643" r:id="rId16"/>
    <p:sldId id="644" r:id="rId17"/>
    <p:sldId id="645" r:id="rId18"/>
    <p:sldId id="659" r:id="rId19"/>
    <p:sldId id="658" r:id="rId20"/>
    <p:sldId id="530" r:id="rId21"/>
    <p:sldId id="631" r:id="rId22"/>
    <p:sldId id="633" r:id="rId23"/>
    <p:sldId id="582" r:id="rId24"/>
    <p:sldId id="535" r:id="rId25"/>
    <p:sldId id="580" r:id="rId26"/>
    <p:sldId id="638" r:id="rId27"/>
    <p:sldId id="652" r:id="rId28"/>
    <p:sldId id="640" r:id="rId29"/>
    <p:sldId id="661" r:id="rId30"/>
    <p:sldId id="641" r:id="rId31"/>
    <p:sldId id="660" r:id="rId32"/>
    <p:sldId id="646" r:id="rId33"/>
    <p:sldId id="647" r:id="rId34"/>
    <p:sldId id="648" r:id="rId35"/>
    <p:sldId id="662" r:id="rId36"/>
    <p:sldId id="650" r:id="rId37"/>
    <p:sldId id="65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9363"/>
  </p:normalViewPr>
  <p:slideViewPr>
    <p:cSldViewPr snapToGrid="0" snapToObjects="1">
      <p:cViewPr varScale="1">
        <p:scale>
          <a:sx n="140" d="100"/>
          <a:sy n="140" d="100"/>
        </p:scale>
        <p:origin x="18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E0E1A-C25A-1540-A709-22B77BBC63F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39EFE9-636D-6D4D-B3CD-4D8521FE89AA}">
      <dgm:prSet phldrT="[文本]" custT="1"/>
      <dgm:spPr/>
      <dgm:t>
        <a:bodyPr/>
        <a:lstStyle/>
        <a:p>
          <a:r>
            <a: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知识</a:t>
          </a:r>
        </a:p>
      </dgm:t>
    </dgm:pt>
    <dgm:pt modelId="{807B9D51-0ACA-5B4F-8D26-1146209CAADD}" type="parTrans" cxnId="{A1CCA5BC-AF76-B54B-A200-D90A6743B59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76E7688-FC3C-644B-B8BE-2840C3FC09B2}" type="sibTrans" cxnId="{A1CCA5BC-AF76-B54B-A200-D90A6743B59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FFC29EBD-AE28-7040-ACD0-0F7EFE3EDDBB}">
      <dgm:prSet phldrT="[文本]" custT="1"/>
      <dgm:spPr/>
      <dgm:t>
        <a:bodyPr/>
        <a:lstStyle/>
        <a:p>
          <a:r>
            <a: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线性分析的原理</a:t>
          </a:r>
        </a:p>
      </dgm:t>
    </dgm:pt>
    <dgm:pt modelId="{CE498E2E-2A5A-954F-B429-63AD42E667D5}" type="parTrans" cxnId="{28FC6316-ECF1-5145-83C6-1EE39592A55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B6F9626-DAF4-1C48-A6E7-AE7FD9D02F08}" type="sibTrans" cxnId="{28FC6316-ECF1-5145-83C6-1EE39592A55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500CB3E-81D4-5A45-93B9-6213FD462A98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能力</a:t>
          </a:r>
        </a:p>
      </dgm:t>
    </dgm:pt>
    <dgm:pt modelId="{AB802222-4DB8-4648-906D-09749E2095B7}" type="parTrans" cxnId="{0D2B38EE-49C2-2147-8FF3-238F6C8848F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6334AE1-D1D3-B845-BF85-591EEE251DC6}" type="sibTrans" cxnId="{0D2B38EE-49C2-2147-8FF3-238F6C8848F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F65D83E-9C0F-1E4B-A99B-E24B3122CD96}">
      <dgm:prSet phldrT="[文本]" custT="1"/>
      <dgm:spPr/>
      <dgm:t>
        <a:bodyPr/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分析将一轮推广到多轮的线性近似式的条件</a:t>
          </a:r>
        </a:p>
      </dgm:t>
    </dgm:pt>
    <dgm:pt modelId="{9844F846-1842-2443-957C-9512889FC1C2}" type="parTrans" cxnId="{4C206484-B647-4A48-A334-779A843693D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9D01873-0C83-1E4C-AD4B-351E47877DC9}" type="sibTrans" cxnId="{4C206484-B647-4A48-A334-779A843693D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FB7B4506-8E75-0A48-A97A-742FAD156507}">
      <dgm:prSet phldrT="[文本]" custT="1"/>
      <dgm:spPr/>
      <dgm:t>
        <a:bodyPr/>
        <a:lstStyle/>
        <a:p>
          <a:r>
            <a: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素质</a:t>
          </a:r>
        </a:p>
      </dgm:t>
    </dgm:pt>
    <dgm:pt modelId="{A66EAF8C-96CC-474C-BF84-A5DB522F794C}" type="parTrans" cxnId="{B90503AB-B088-D84B-8CBB-F4D3C03D97A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EAF61013-42EE-4E49-A7EA-4D90DAB5D738}" type="sibTrans" cxnId="{B90503AB-B088-D84B-8CBB-F4D3C03D97A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F4A40B7-DA9B-044A-885B-C07F98228C56}">
      <dgm:prSet phldrT="[文本]" custT="1"/>
      <dgm:spPr/>
      <dgm:t>
        <a:bodyPr/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发现不随机事件的思路</a:t>
          </a:r>
        </a:p>
      </dgm:t>
    </dgm:pt>
    <dgm:pt modelId="{0BE65404-090C-864E-B2DB-CD312FA35AB4}" type="parTrans" cxnId="{8912162D-9EB6-3242-B19B-C7DBEFEA453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CDD929E-583D-7943-9981-D2DE10BBF274}" type="sibTrans" cxnId="{8912162D-9EB6-3242-B19B-C7DBEFEA453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BBA64D1-B727-4D4F-8423-C7AD4686BD3F}">
      <dgm:prSet phldrT="[文本]" custT="1"/>
      <dgm:spPr/>
      <dgm:t>
        <a:bodyPr/>
        <a:lstStyle/>
        <a:p>
          <a:r>
            <a: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线性掩码的定义</a:t>
          </a:r>
        </a:p>
      </dgm:t>
    </dgm:pt>
    <dgm:pt modelId="{806D7581-9FCB-F24E-9877-9E4952B71471}" type="parTrans" cxnId="{B65D6D59-F729-F74A-9257-5CCA975C47F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A2DC216-7D03-824D-B1B8-16FA03E615D6}" type="sibTrans" cxnId="{B65D6D59-F729-F74A-9257-5CCA975C47F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091068D-E8D9-C048-BBDF-2C9899917512}">
      <dgm:prSet phldrT="[文本]" custT="1"/>
      <dgm:spPr/>
      <dgm:t>
        <a:bodyPr/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多轮线性近似式的概率推导</a:t>
          </a:r>
        </a:p>
      </dgm:t>
    </dgm:pt>
    <dgm:pt modelId="{2875DE1B-029E-7D41-942E-B033D1FCC028}" type="parTrans" cxnId="{DE946E2F-8045-A74B-B9CD-4117CDB0DDB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8D638847-9C9C-D749-B063-BDD02EAE4825}" type="sibTrans" cxnId="{DE946E2F-8045-A74B-B9CD-4117CDB0DDB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78315E0-1805-4333-936F-B279DA6DC4F2}">
      <dgm:prSet phldrT="[文本]" custT="1"/>
      <dgm:spPr/>
      <dgm:t>
        <a:bodyPr/>
        <a:lstStyle/>
        <a:p>
          <a:endParaRPr lang="zh-CN" altLang="en-US" sz="2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7F807B1-3372-4807-A73A-7E5E5CB5A9E5}" type="parTrans" cxnId="{52E7B3AB-4171-4968-A69D-02D950ACBF5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192D5CA-0513-44E1-A595-A82D6AFD7DAA}" type="sibTrans" cxnId="{52E7B3AB-4171-4968-A69D-02D950ACBF5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D83B4B5-5E13-4009-997C-79A190F511C4}">
      <dgm:prSet phldrT="[文本]" custT="1"/>
      <dgm:spPr/>
      <dgm:t>
        <a:bodyPr/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概率分布的应用</a:t>
          </a:r>
        </a:p>
      </dgm:t>
    </dgm:pt>
    <dgm:pt modelId="{3A1C2026-E986-448A-956E-FE411EC7E75D}" type="parTrans" cxnId="{BAAEC6E8-8041-43F8-A267-0D69FFD64A49}">
      <dgm:prSet/>
      <dgm:spPr/>
      <dgm:t>
        <a:bodyPr/>
        <a:lstStyle/>
        <a:p>
          <a:endParaRPr lang="zh-CN" altLang="en-US"/>
        </a:p>
      </dgm:t>
    </dgm:pt>
    <dgm:pt modelId="{6E1D9780-D232-4ABC-8094-A14CCAC4A3D0}" type="sibTrans" cxnId="{BAAEC6E8-8041-43F8-A267-0D69FFD64A49}">
      <dgm:prSet/>
      <dgm:spPr/>
      <dgm:t>
        <a:bodyPr/>
        <a:lstStyle/>
        <a:p>
          <a:endParaRPr lang="zh-CN" altLang="en-US"/>
        </a:p>
      </dgm:t>
    </dgm:pt>
    <dgm:pt modelId="{2B7CDE19-48E8-4F7A-8E59-2172BF2E7EDE}">
      <dgm:prSet phldrT="[文本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zh-CN" altLang="en-US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算法</a:t>
          </a:r>
          <a:r>
            <a:rPr lang="en-US" altLang="zh-CN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1</a:t>
          </a:r>
          <a:r>
            <a:rPr lang="zh-CN" altLang="en-US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，算法</a:t>
          </a:r>
          <a:r>
            <a:rPr lang="en-US" altLang="zh-CN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2</a:t>
          </a:r>
          <a:endParaRPr lang="zh-CN" altLang="en-US" sz="2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F28104F-A76C-4145-BAFC-717BE1062A31}" type="parTrans" cxnId="{5A7E9EFB-0ED6-4525-8D04-C993A11EE141}">
      <dgm:prSet/>
      <dgm:spPr/>
    </dgm:pt>
    <dgm:pt modelId="{9337A2C3-4CCB-4795-887E-BEE1AAB66385}" type="sibTrans" cxnId="{5A7E9EFB-0ED6-4525-8D04-C993A11EE141}">
      <dgm:prSet/>
      <dgm:spPr/>
    </dgm:pt>
    <dgm:pt modelId="{3066ED20-215F-48A3-9930-395FE2C2F10D}">
      <dgm:prSet phldrT="[文本]" custT="1"/>
      <dgm:spPr/>
      <dgm:t>
        <a:bodyPr/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算法</a:t>
          </a: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1</a:t>
          </a: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成功率分析</a:t>
          </a:r>
        </a:p>
      </dgm:t>
    </dgm:pt>
    <dgm:pt modelId="{4398F12A-0454-4ABE-AB9C-4F72E1806C1F}" type="parTrans" cxnId="{B82022E7-D807-4C83-BD1C-4F78BA362D12}">
      <dgm:prSet/>
      <dgm:spPr/>
    </dgm:pt>
    <dgm:pt modelId="{AAFE823C-0E91-4E4A-AE52-8D15695D8906}" type="sibTrans" cxnId="{B82022E7-D807-4C83-BD1C-4F78BA362D12}">
      <dgm:prSet/>
      <dgm:spPr/>
    </dgm:pt>
    <dgm:pt modelId="{A59BE726-5358-074C-ACF5-FE35640FD744}" type="pres">
      <dgm:prSet presAssocID="{AD8E0E1A-C25A-1540-A709-22B77BBC63FD}" presName="Name0" presStyleCnt="0">
        <dgm:presLayoutVars>
          <dgm:dir/>
          <dgm:animLvl val="lvl"/>
          <dgm:resizeHandles val="exact"/>
        </dgm:presLayoutVars>
      </dgm:prSet>
      <dgm:spPr/>
    </dgm:pt>
    <dgm:pt modelId="{2E6F1E6D-3B92-564B-A274-1326BDFD840D}" type="pres">
      <dgm:prSet presAssocID="{9C39EFE9-636D-6D4D-B3CD-4D8521FE89AA}" presName="composite" presStyleCnt="0"/>
      <dgm:spPr/>
    </dgm:pt>
    <dgm:pt modelId="{4B40CC78-8C55-4142-AD81-26598AC4A389}" type="pres">
      <dgm:prSet presAssocID="{9C39EFE9-636D-6D4D-B3CD-4D8521FE89A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DC6FB17-41C7-8E4D-BEB1-78A960BD8A96}" type="pres">
      <dgm:prSet presAssocID="{9C39EFE9-636D-6D4D-B3CD-4D8521FE89AA}" presName="desTx" presStyleLbl="alignAccFollowNode1" presStyleIdx="0" presStyleCnt="3">
        <dgm:presLayoutVars>
          <dgm:bulletEnabled val="1"/>
        </dgm:presLayoutVars>
      </dgm:prSet>
      <dgm:spPr/>
    </dgm:pt>
    <dgm:pt modelId="{8BD71386-7342-154F-9D9B-A52A1CA300F3}" type="pres">
      <dgm:prSet presAssocID="{576E7688-FC3C-644B-B8BE-2840C3FC09B2}" presName="space" presStyleCnt="0"/>
      <dgm:spPr/>
    </dgm:pt>
    <dgm:pt modelId="{97DF5472-2DA7-EB41-AE57-F41DA0CD34FD}" type="pres">
      <dgm:prSet presAssocID="{6500CB3E-81D4-5A45-93B9-6213FD462A98}" presName="composite" presStyleCnt="0"/>
      <dgm:spPr/>
    </dgm:pt>
    <dgm:pt modelId="{AAB0ED9D-B90E-D540-9560-B04A60F43641}" type="pres">
      <dgm:prSet presAssocID="{6500CB3E-81D4-5A45-93B9-6213FD462A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113AD9-F598-4142-9D73-48CB52A58EB3}" type="pres">
      <dgm:prSet presAssocID="{6500CB3E-81D4-5A45-93B9-6213FD462A98}" presName="desTx" presStyleLbl="alignAccFollowNode1" presStyleIdx="1" presStyleCnt="3">
        <dgm:presLayoutVars>
          <dgm:bulletEnabled val="1"/>
        </dgm:presLayoutVars>
      </dgm:prSet>
      <dgm:spPr/>
    </dgm:pt>
    <dgm:pt modelId="{129D7712-921D-C048-84D6-1B913C1B0EDB}" type="pres">
      <dgm:prSet presAssocID="{D6334AE1-D1D3-B845-BF85-591EEE251DC6}" presName="space" presStyleCnt="0"/>
      <dgm:spPr/>
    </dgm:pt>
    <dgm:pt modelId="{53BAB7AA-9872-7842-A22D-3B2960DEE7AF}" type="pres">
      <dgm:prSet presAssocID="{FB7B4506-8E75-0A48-A97A-742FAD156507}" presName="composite" presStyleCnt="0"/>
      <dgm:spPr/>
    </dgm:pt>
    <dgm:pt modelId="{AF852997-818B-D048-B20C-C9D6844400D8}" type="pres">
      <dgm:prSet presAssocID="{FB7B4506-8E75-0A48-A97A-742FAD1565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D5E063-8F02-384E-861F-61A7854E6B1A}" type="pres">
      <dgm:prSet presAssocID="{FB7B4506-8E75-0A48-A97A-742FAD1565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EAAB00E-AFC5-B04F-97B1-1F9561F38483}" type="presOf" srcId="{3BBA64D1-B727-4D4F-8423-C7AD4686BD3F}" destId="{BDC6FB17-41C7-8E4D-BEB1-78A960BD8A96}" srcOrd="0" destOrd="1" presId="urn:microsoft.com/office/officeart/2005/8/layout/hList1"/>
    <dgm:cxn modelId="{28FC6316-ECF1-5145-83C6-1EE39592A559}" srcId="{9C39EFE9-636D-6D4D-B3CD-4D8521FE89AA}" destId="{FFC29EBD-AE28-7040-ACD0-0F7EFE3EDDBB}" srcOrd="0" destOrd="0" parTransId="{CE498E2E-2A5A-954F-B429-63AD42E667D5}" sibTransId="{5B6F9626-DAF4-1C48-A6E7-AE7FD9D02F08}"/>
    <dgm:cxn modelId="{56EC4217-498B-0847-8F21-2E99DCB9E7AD}" type="presOf" srcId="{FB7B4506-8E75-0A48-A97A-742FAD156507}" destId="{AF852997-818B-D048-B20C-C9D6844400D8}" srcOrd="0" destOrd="0" presId="urn:microsoft.com/office/officeart/2005/8/layout/hList1"/>
    <dgm:cxn modelId="{6A54DE19-E5B8-FF4D-87C4-27CC43816B8E}" type="presOf" srcId="{6500CB3E-81D4-5A45-93B9-6213FD462A98}" destId="{AAB0ED9D-B90E-D540-9560-B04A60F43641}" srcOrd="0" destOrd="0" presId="urn:microsoft.com/office/officeart/2005/8/layout/hList1"/>
    <dgm:cxn modelId="{239C761E-9DE6-4D60-B0FC-2E48ED91296F}" type="presOf" srcId="{0D83B4B5-5E13-4009-997C-79A190F511C4}" destId="{07D5E063-8F02-384E-861F-61A7854E6B1A}" srcOrd="0" destOrd="1" presId="urn:microsoft.com/office/officeart/2005/8/layout/hList1"/>
    <dgm:cxn modelId="{0AED3A23-95E3-45C8-90D9-AF4A5B1B957B}" type="presOf" srcId="{3066ED20-215F-48A3-9930-395FE2C2F10D}" destId="{80113AD9-F598-4142-9D73-48CB52A58EB3}" srcOrd="0" destOrd="2" presId="urn:microsoft.com/office/officeart/2005/8/layout/hList1"/>
    <dgm:cxn modelId="{8912162D-9EB6-3242-B19B-C7DBEFEA453A}" srcId="{FB7B4506-8E75-0A48-A97A-742FAD156507}" destId="{6F4A40B7-DA9B-044A-885B-C07F98228C56}" srcOrd="0" destOrd="0" parTransId="{0BE65404-090C-864E-B2DB-CD312FA35AB4}" sibTransId="{3CDD929E-583D-7943-9981-D2DE10BBF274}"/>
    <dgm:cxn modelId="{DE946E2F-8045-A74B-B9CD-4117CDB0DDB8}" srcId="{6500CB3E-81D4-5A45-93B9-6213FD462A98}" destId="{2091068D-E8D9-C048-BBDF-2C9899917512}" srcOrd="1" destOrd="0" parTransId="{2875DE1B-029E-7D41-942E-B033D1FCC028}" sibTransId="{8D638847-9C9C-D749-B063-BDD02EAE4825}"/>
    <dgm:cxn modelId="{8D37ED37-7E28-5E46-9FDF-7BEAF0A284FD}" type="presOf" srcId="{6F4A40B7-DA9B-044A-885B-C07F98228C56}" destId="{07D5E063-8F02-384E-861F-61A7854E6B1A}" srcOrd="0" destOrd="0" presId="urn:microsoft.com/office/officeart/2005/8/layout/hList1"/>
    <dgm:cxn modelId="{C9702C5E-9765-E141-B876-31FAC91A1E4B}" type="presOf" srcId="{9C39EFE9-636D-6D4D-B3CD-4D8521FE89AA}" destId="{4B40CC78-8C55-4142-AD81-26598AC4A389}" srcOrd="0" destOrd="0" presId="urn:microsoft.com/office/officeart/2005/8/layout/hList1"/>
    <dgm:cxn modelId="{6CCBB053-CF9F-EE45-B1DF-D68B50B1A07F}" type="presOf" srcId="{3F65D83E-9C0F-1E4B-A99B-E24B3122CD96}" destId="{80113AD9-F598-4142-9D73-48CB52A58EB3}" srcOrd="0" destOrd="0" presId="urn:microsoft.com/office/officeart/2005/8/layout/hList1"/>
    <dgm:cxn modelId="{B65D6D59-F729-F74A-9257-5CCA975C47F4}" srcId="{9C39EFE9-636D-6D4D-B3CD-4D8521FE89AA}" destId="{3BBA64D1-B727-4D4F-8423-C7AD4686BD3F}" srcOrd="1" destOrd="0" parTransId="{806D7581-9FCB-F24E-9877-9E4952B71471}" sibTransId="{4A2DC216-7D03-824D-B1B8-16FA03E615D6}"/>
    <dgm:cxn modelId="{4C206484-B647-4A48-A334-779A843693D7}" srcId="{6500CB3E-81D4-5A45-93B9-6213FD462A98}" destId="{3F65D83E-9C0F-1E4B-A99B-E24B3122CD96}" srcOrd="0" destOrd="0" parTransId="{9844F846-1842-2443-957C-9512889FC1C2}" sibTransId="{29D01873-0C83-1E4C-AD4B-351E47877DC9}"/>
    <dgm:cxn modelId="{45D15B8C-B747-4D9A-AB90-7E70635C23E3}" type="presOf" srcId="{2B7CDE19-48E8-4F7A-8E59-2172BF2E7EDE}" destId="{BDC6FB17-41C7-8E4D-BEB1-78A960BD8A96}" srcOrd="0" destOrd="2" presId="urn:microsoft.com/office/officeart/2005/8/layout/hList1"/>
    <dgm:cxn modelId="{E4C88B91-F237-3248-9D64-138B83884C88}" type="presOf" srcId="{AD8E0E1A-C25A-1540-A709-22B77BBC63FD}" destId="{A59BE726-5358-074C-ACF5-FE35640FD744}" srcOrd="0" destOrd="0" presId="urn:microsoft.com/office/officeart/2005/8/layout/hList1"/>
    <dgm:cxn modelId="{8572719E-BEF6-E944-9FF3-7CE2ABFB28A8}" type="presOf" srcId="{2091068D-E8D9-C048-BBDF-2C9899917512}" destId="{80113AD9-F598-4142-9D73-48CB52A58EB3}" srcOrd="0" destOrd="1" presId="urn:microsoft.com/office/officeart/2005/8/layout/hList1"/>
    <dgm:cxn modelId="{F60FF5AA-271B-40AB-A21A-F5760076306E}" type="presOf" srcId="{678315E0-1805-4333-936F-B279DA6DC4F2}" destId="{BDC6FB17-41C7-8E4D-BEB1-78A960BD8A96}" srcOrd="0" destOrd="3" presId="urn:microsoft.com/office/officeart/2005/8/layout/hList1"/>
    <dgm:cxn modelId="{B90503AB-B088-D84B-8CBB-F4D3C03D97AD}" srcId="{AD8E0E1A-C25A-1540-A709-22B77BBC63FD}" destId="{FB7B4506-8E75-0A48-A97A-742FAD156507}" srcOrd="2" destOrd="0" parTransId="{A66EAF8C-96CC-474C-BF84-A5DB522F794C}" sibTransId="{EAF61013-42EE-4E49-A7EA-4D90DAB5D738}"/>
    <dgm:cxn modelId="{52E7B3AB-4171-4968-A69D-02D950ACBF59}" srcId="{9C39EFE9-636D-6D4D-B3CD-4D8521FE89AA}" destId="{678315E0-1805-4333-936F-B279DA6DC4F2}" srcOrd="3" destOrd="0" parTransId="{B7F807B1-3372-4807-A73A-7E5E5CB5A9E5}" sibTransId="{5192D5CA-0513-44E1-A595-A82D6AFD7DAA}"/>
    <dgm:cxn modelId="{A1CCA5BC-AF76-B54B-A200-D90A6743B592}" srcId="{AD8E0E1A-C25A-1540-A709-22B77BBC63FD}" destId="{9C39EFE9-636D-6D4D-B3CD-4D8521FE89AA}" srcOrd="0" destOrd="0" parTransId="{807B9D51-0ACA-5B4F-8D26-1146209CAADD}" sibTransId="{576E7688-FC3C-644B-B8BE-2840C3FC09B2}"/>
    <dgm:cxn modelId="{8F8360DF-D2F3-734F-8F9D-A16EC920A1A8}" type="presOf" srcId="{FFC29EBD-AE28-7040-ACD0-0F7EFE3EDDBB}" destId="{BDC6FB17-41C7-8E4D-BEB1-78A960BD8A96}" srcOrd="0" destOrd="0" presId="urn:microsoft.com/office/officeart/2005/8/layout/hList1"/>
    <dgm:cxn modelId="{B82022E7-D807-4C83-BD1C-4F78BA362D12}" srcId="{6500CB3E-81D4-5A45-93B9-6213FD462A98}" destId="{3066ED20-215F-48A3-9930-395FE2C2F10D}" srcOrd="2" destOrd="0" parTransId="{4398F12A-0454-4ABE-AB9C-4F72E1806C1F}" sibTransId="{AAFE823C-0E91-4E4A-AE52-8D15695D8906}"/>
    <dgm:cxn modelId="{BAAEC6E8-8041-43F8-A267-0D69FFD64A49}" srcId="{FB7B4506-8E75-0A48-A97A-742FAD156507}" destId="{0D83B4B5-5E13-4009-997C-79A190F511C4}" srcOrd="1" destOrd="0" parTransId="{3A1C2026-E986-448A-956E-FE411EC7E75D}" sibTransId="{6E1D9780-D232-4ABC-8094-A14CCAC4A3D0}"/>
    <dgm:cxn modelId="{0D2B38EE-49C2-2147-8FF3-238F6C8848F7}" srcId="{AD8E0E1A-C25A-1540-A709-22B77BBC63FD}" destId="{6500CB3E-81D4-5A45-93B9-6213FD462A98}" srcOrd="1" destOrd="0" parTransId="{AB802222-4DB8-4648-906D-09749E2095B7}" sibTransId="{D6334AE1-D1D3-B845-BF85-591EEE251DC6}"/>
    <dgm:cxn modelId="{5A7E9EFB-0ED6-4525-8D04-C993A11EE141}" srcId="{9C39EFE9-636D-6D4D-B3CD-4D8521FE89AA}" destId="{2B7CDE19-48E8-4F7A-8E59-2172BF2E7EDE}" srcOrd="2" destOrd="0" parTransId="{1F28104F-A76C-4145-BAFC-717BE1062A31}" sibTransId="{9337A2C3-4CCB-4795-887E-BEE1AAB66385}"/>
    <dgm:cxn modelId="{A37D8766-73F7-4941-A67E-5B4C4E0008A6}" type="presParOf" srcId="{A59BE726-5358-074C-ACF5-FE35640FD744}" destId="{2E6F1E6D-3B92-564B-A274-1326BDFD840D}" srcOrd="0" destOrd="0" presId="urn:microsoft.com/office/officeart/2005/8/layout/hList1"/>
    <dgm:cxn modelId="{232EFC44-C8D3-3849-8964-270947B503A1}" type="presParOf" srcId="{2E6F1E6D-3B92-564B-A274-1326BDFD840D}" destId="{4B40CC78-8C55-4142-AD81-26598AC4A389}" srcOrd="0" destOrd="0" presId="urn:microsoft.com/office/officeart/2005/8/layout/hList1"/>
    <dgm:cxn modelId="{A40A954E-5F66-4F46-B717-D5A8606FFF48}" type="presParOf" srcId="{2E6F1E6D-3B92-564B-A274-1326BDFD840D}" destId="{BDC6FB17-41C7-8E4D-BEB1-78A960BD8A96}" srcOrd="1" destOrd="0" presId="urn:microsoft.com/office/officeart/2005/8/layout/hList1"/>
    <dgm:cxn modelId="{1DFF6A31-1BE0-DE4F-86A4-7C121A2E25B5}" type="presParOf" srcId="{A59BE726-5358-074C-ACF5-FE35640FD744}" destId="{8BD71386-7342-154F-9D9B-A52A1CA300F3}" srcOrd="1" destOrd="0" presId="urn:microsoft.com/office/officeart/2005/8/layout/hList1"/>
    <dgm:cxn modelId="{1FE04EC9-1DA6-6D45-BC88-6AE73A39FB36}" type="presParOf" srcId="{A59BE726-5358-074C-ACF5-FE35640FD744}" destId="{97DF5472-2DA7-EB41-AE57-F41DA0CD34FD}" srcOrd="2" destOrd="0" presId="urn:microsoft.com/office/officeart/2005/8/layout/hList1"/>
    <dgm:cxn modelId="{4CE1F452-18C9-7B4C-B0D2-7FED43058E07}" type="presParOf" srcId="{97DF5472-2DA7-EB41-AE57-F41DA0CD34FD}" destId="{AAB0ED9D-B90E-D540-9560-B04A60F43641}" srcOrd="0" destOrd="0" presId="urn:microsoft.com/office/officeart/2005/8/layout/hList1"/>
    <dgm:cxn modelId="{098819EE-2B21-9943-BD67-1BE89A46079A}" type="presParOf" srcId="{97DF5472-2DA7-EB41-AE57-F41DA0CD34FD}" destId="{80113AD9-F598-4142-9D73-48CB52A58EB3}" srcOrd="1" destOrd="0" presId="urn:microsoft.com/office/officeart/2005/8/layout/hList1"/>
    <dgm:cxn modelId="{857F2B3A-9CE2-7B4C-B6B3-40B9975F3B0B}" type="presParOf" srcId="{A59BE726-5358-074C-ACF5-FE35640FD744}" destId="{129D7712-921D-C048-84D6-1B913C1B0EDB}" srcOrd="3" destOrd="0" presId="urn:microsoft.com/office/officeart/2005/8/layout/hList1"/>
    <dgm:cxn modelId="{8C9957D5-4DD9-4E47-975F-D670763464B9}" type="presParOf" srcId="{A59BE726-5358-074C-ACF5-FE35640FD744}" destId="{53BAB7AA-9872-7842-A22D-3B2960DEE7AF}" srcOrd="4" destOrd="0" presId="urn:microsoft.com/office/officeart/2005/8/layout/hList1"/>
    <dgm:cxn modelId="{B10DC077-A717-224A-B57A-7B5A6FC76F4A}" type="presParOf" srcId="{53BAB7AA-9872-7842-A22D-3B2960DEE7AF}" destId="{AF852997-818B-D048-B20C-C9D6844400D8}" srcOrd="0" destOrd="0" presId="urn:microsoft.com/office/officeart/2005/8/layout/hList1"/>
    <dgm:cxn modelId="{D8E77740-96C5-2F49-85EF-6F4504F1444F}" type="presParOf" srcId="{53BAB7AA-9872-7842-A22D-3B2960DEE7AF}" destId="{07D5E063-8F02-384E-861F-61A7854E6B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0CC78-8C55-4142-AD81-26598AC4A389}">
      <dsp:nvSpPr>
        <dsp:cNvPr id="0" name=""/>
        <dsp:cNvSpPr/>
      </dsp:nvSpPr>
      <dsp:spPr>
        <a:xfrm>
          <a:off x="3363" y="313893"/>
          <a:ext cx="3278981" cy="1311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知识</a:t>
          </a:r>
        </a:p>
      </dsp:txBody>
      <dsp:txXfrm>
        <a:off x="3363" y="313893"/>
        <a:ext cx="3278981" cy="1311592"/>
      </dsp:txXfrm>
    </dsp:sp>
    <dsp:sp modelId="{BDC6FB17-41C7-8E4D-BEB1-78A960BD8A96}">
      <dsp:nvSpPr>
        <dsp:cNvPr id="0" name=""/>
        <dsp:cNvSpPr/>
      </dsp:nvSpPr>
      <dsp:spPr>
        <a:xfrm>
          <a:off x="3363" y="1625485"/>
          <a:ext cx="3278981" cy="3479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线性分析的原理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线性掩码的定义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算法</a:t>
          </a: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1</a:t>
          </a: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，算法</a:t>
          </a: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2</a:t>
          </a:r>
          <a:endParaRPr lang="zh-CN" altLang="en-US" sz="2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363" y="1625485"/>
        <a:ext cx="3278981" cy="3479287"/>
      </dsp:txXfrm>
    </dsp:sp>
    <dsp:sp modelId="{AAB0ED9D-B90E-D540-9560-B04A60F43641}">
      <dsp:nvSpPr>
        <dsp:cNvPr id="0" name=""/>
        <dsp:cNvSpPr/>
      </dsp:nvSpPr>
      <dsp:spPr>
        <a:xfrm>
          <a:off x="3741401" y="313893"/>
          <a:ext cx="3278981" cy="1311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能力</a:t>
          </a:r>
        </a:p>
      </dsp:txBody>
      <dsp:txXfrm>
        <a:off x="3741401" y="313893"/>
        <a:ext cx="3278981" cy="1311592"/>
      </dsp:txXfrm>
    </dsp:sp>
    <dsp:sp modelId="{80113AD9-F598-4142-9D73-48CB52A58EB3}">
      <dsp:nvSpPr>
        <dsp:cNvPr id="0" name=""/>
        <dsp:cNvSpPr/>
      </dsp:nvSpPr>
      <dsp:spPr>
        <a:xfrm>
          <a:off x="3741401" y="1625485"/>
          <a:ext cx="3278981" cy="3479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分析将一轮推广到多轮的线性近似式的条件</a:t>
          </a:r>
        </a:p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多轮线性近似式的概率推导</a:t>
          </a:r>
        </a:p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算法</a:t>
          </a: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1</a:t>
          </a: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成功率分析</a:t>
          </a:r>
        </a:p>
      </dsp:txBody>
      <dsp:txXfrm>
        <a:off x="3741401" y="1625485"/>
        <a:ext cx="3278981" cy="3479287"/>
      </dsp:txXfrm>
    </dsp:sp>
    <dsp:sp modelId="{AF852997-818B-D048-B20C-C9D6844400D8}">
      <dsp:nvSpPr>
        <dsp:cNvPr id="0" name=""/>
        <dsp:cNvSpPr/>
      </dsp:nvSpPr>
      <dsp:spPr>
        <a:xfrm>
          <a:off x="7479439" y="313893"/>
          <a:ext cx="3278981" cy="1311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素质</a:t>
          </a:r>
        </a:p>
      </dsp:txBody>
      <dsp:txXfrm>
        <a:off x="7479439" y="313893"/>
        <a:ext cx="3278981" cy="1311592"/>
      </dsp:txXfrm>
    </dsp:sp>
    <dsp:sp modelId="{07D5E063-8F02-384E-861F-61A7854E6B1A}">
      <dsp:nvSpPr>
        <dsp:cNvPr id="0" name=""/>
        <dsp:cNvSpPr/>
      </dsp:nvSpPr>
      <dsp:spPr>
        <a:xfrm>
          <a:off x="7479439" y="1625485"/>
          <a:ext cx="3278981" cy="3479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发现不随机事件的思路</a:t>
          </a:r>
        </a:p>
        <a:p>
          <a:pPr marL="285750" marR="0" lvl="1" indent="-285750" algn="l" defTabSz="12446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  <a:tabLst/>
            <a:defRPr/>
          </a:pPr>
          <a:r>
            <a:rPr lang="zh-CN" alt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概率分布的应用</a:t>
          </a:r>
        </a:p>
      </dsp:txBody>
      <dsp:txXfrm>
        <a:off x="7479439" y="1625485"/>
        <a:ext cx="3278981" cy="347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Companion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分析概率为何是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，先异或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式，然后代入</a:t>
            </a:r>
            <a:r>
              <a:rPr kumimoji="1" lang="en-US" altLang="zh-CN" dirty="0"/>
              <a:t>2</a:t>
            </a:r>
            <a:r>
              <a:rPr kumimoji="1" lang="zh-CN" altLang="en-US" dirty="0"/>
              <a:t>式</a:t>
            </a:r>
            <a:endParaRPr kumimoji="1" lang="en-US" altLang="zh-CN" dirty="0"/>
          </a:p>
          <a:p>
            <a:r>
              <a:rPr kumimoji="1" lang="zh-CN" altLang="en-US" dirty="0"/>
              <a:t>能否找到，如何找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8572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4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变量只有</a:t>
            </a:r>
            <a:r>
              <a:rPr kumimoji="1" lang="en-US" altLang="zh-CN" dirty="0"/>
              <a:t>T0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98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Bi</a:t>
            </a:r>
            <a:r>
              <a:rPr kumimoji="1" lang="zh-CN" altLang="en-US" dirty="0"/>
              <a:t>是一个两点分布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76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695325"/>
            <a:ext cx="6173787" cy="34734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12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非线性部件仅为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盒，强调</a:t>
            </a:r>
            <a:r>
              <a:rPr kumimoji="1" lang="en-US" altLang="zh-CN" b="1" dirty="0">
                <a:solidFill>
                  <a:srgbClr val="C00000"/>
                </a:solidFill>
              </a:rPr>
              <a:t>beta</a:t>
            </a:r>
            <a:r>
              <a:rPr kumimoji="1" lang="zh-CN" altLang="en-US" b="1" dirty="0">
                <a:solidFill>
                  <a:srgbClr val="C00000"/>
                </a:solidFill>
              </a:rPr>
              <a:t>相等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19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17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取值趋近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展开讲讲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i="0">
                    <a:latin typeface="Cambria Math" panose="02040503050406030204" pitchFamily="18" charset="0"/>
                  </a:rPr>
                  <a:t>𝑇_0^𝑖</a:t>
                </a:r>
                <a:r>
                  <a:rPr kumimoji="1" lang="zh-CN" altLang="en-US" dirty="0"/>
                  <a:t>取值趋近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(1/2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9/32)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𝑁</a:t>
                </a:r>
                <a:r>
                  <a:rPr kumimoji="1" lang="zh-CN" altLang="en-US" b="1" dirty="0">
                    <a:solidFill>
                      <a:srgbClr val="C00000"/>
                    </a:solidFill>
                  </a:rPr>
                  <a:t>或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(1/2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9/32)𝑁</a:t>
                </a:r>
                <a:r>
                  <a:rPr lang="zh-CN" altLang="en-US" dirty="0"/>
                  <a:t>展开讲讲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99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95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59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Shamir</a:t>
            </a:r>
            <a:r>
              <a:rPr kumimoji="1" lang="zh-CN" altLang="en-US" dirty="0"/>
              <a:t>工作，密码学引论已经讲到</a:t>
            </a:r>
            <a:r>
              <a:rPr kumimoji="1" lang="en-US" altLang="zh-CN" dirty="0"/>
              <a:t>2</a:t>
            </a:r>
            <a:r>
              <a:rPr kumimoji="1" lang="zh-CN" altLang="en-US" dirty="0"/>
              <a:t>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56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有没有按</a:t>
            </a:r>
            <a:r>
              <a:rPr kumimoji="1" lang="en-US" altLang="zh-CN" dirty="0"/>
              <a:t>nibble</a:t>
            </a:r>
            <a:r>
              <a:rPr kumimoji="1" lang="zh-CN" altLang="en-US" dirty="0"/>
              <a:t>的线性关系？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8572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8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91ED97-DA5C-41B7-A5D9-BD8BA2B853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9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8572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13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572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8572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61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结合板书</a:t>
            </a:r>
            <a:endParaRPr kumimoji="1" lang="en-US" altLang="zh-CN" dirty="0"/>
          </a:p>
          <a:p>
            <a:r>
              <a:rPr kumimoji="1" lang="zh-CN" altLang="en-US" dirty="0"/>
              <a:t>级联时注意前一个的尾作为后一个的头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143C0-FCC7-E646-A46A-A77CD5369B8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4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46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2023/11/12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2023/11/12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09600" y="1124744"/>
            <a:ext cx="10972800" cy="5088565"/>
          </a:xfrm>
        </p:spPr>
        <p:txBody>
          <a:bodyPr/>
          <a:lstStyle>
            <a:lvl1pPr marL="364058" indent="-364058">
              <a:spcAft>
                <a:spcPts val="533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667" baseline="0">
                <a:latin typeface="Times New Roman" pitchFamily="18" charset="0"/>
                <a:ea typeface="宋体" pitchFamily="2" charset="-122"/>
              </a:defRPr>
            </a:lvl1pPr>
            <a:lvl2pPr marL="596885" indent="-230712">
              <a:spcAft>
                <a:spcPts val="400"/>
              </a:spcAft>
              <a:buClr>
                <a:srgbClr val="C00000"/>
              </a:buClr>
              <a:buSzPct val="80000"/>
              <a:buFont typeface="Wingdings" pitchFamily="2" charset="2"/>
              <a:buChar char="Ø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60943" indent="-245527">
              <a:buClr>
                <a:srgbClr val="C00000"/>
              </a:buClr>
              <a:buSzPct val="70000"/>
              <a:buFont typeface="Wingdings" pitchFamily="2" charset="2"/>
              <a:buChar char="l"/>
              <a:defRPr sz="2133" baseline="0">
                <a:latin typeface="Times New Roman" pitchFamily="18" charset="0"/>
                <a:ea typeface="宋体" pitchFamily="2" charset="-122"/>
              </a:defRPr>
            </a:lvl3pPr>
            <a:lvl4pPr marL="1312301" indent="-232828">
              <a:buClr>
                <a:srgbClr val="C00000"/>
              </a:buClr>
              <a:buSzPct val="65000"/>
              <a:buFont typeface="Wingdings" pitchFamily="2" charset="2"/>
              <a:buChar char="u"/>
              <a:defRPr sz="1867" baseline="0">
                <a:latin typeface="Times New Roman" pitchFamily="18" charset="0"/>
                <a:ea typeface="宋体" pitchFamily="2" charset="-122"/>
              </a:defRPr>
            </a:lvl4pPr>
            <a:lvl5pPr marL="1559945" indent="-129114">
              <a:buClr>
                <a:srgbClr val="C00000"/>
              </a:buClr>
              <a:buSzPct val="80000"/>
              <a:buFont typeface="Arial" pitchFamily="34" charset="0"/>
              <a:buChar char="•"/>
              <a:defRPr sz="1867"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aa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a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a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23123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>
          <a:xfrm>
            <a:off x="8976320" y="6405331"/>
            <a:ext cx="2641600" cy="288032"/>
          </a:xfrm>
          <a:prstGeom prst="rect">
            <a:avLst/>
          </a:prstGeom>
        </p:spPr>
        <p:txBody>
          <a:bodyPr/>
          <a:lstStyle>
            <a:lvl1pPr>
              <a:defRPr sz="1467"/>
            </a:lvl1pPr>
          </a:lstStyle>
          <a:p>
            <a:pPr algn="r">
              <a:defRPr/>
            </a:pPr>
            <a:fld id="{39C0AA83-8851-4DD0-9E39-50832E1B2811}" type="slidenum">
              <a:rPr lang="en-US" altLang="zh-CN" b="1" smtClean="0">
                <a:solidFill>
                  <a:prstClr val="black"/>
                </a:solidFill>
              </a:rPr>
              <a:pPr algn="r">
                <a:defRPr/>
              </a:pPr>
              <a:t>‹#›</a:t>
            </a:fld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0896533" y="260648"/>
            <a:ext cx="768000" cy="768085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2023/11/12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16.tmp"/><Relationship Id="rId3" Type="http://schemas.openxmlformats.org/officeDocument/2006/relationships/tags" Target="../tags/tag3.xml"/><Relationship Id="rId21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7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6.xml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16.tmp"/><Relationship Id="rId3" Type="http://schemas.openxmlformats.org/officeDocument/2006/relationships/tags" Target="../tags/tag20.xml"/><Relationship Id="rId21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29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28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23.xml"/><Relationship Id="rId10" Type="http://schemas.openxmlformats.org/officeDocument/2006/relationships/tags" Target="../tags/tag27.xml"/><Relationship Id="rId19" Type="http://schemas.openxmlformats.org/officeDocument/2006/relationships/image" Target="../media/image22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37.xml"/><Relationship Id="rId21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16.tmp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30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32.png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40.xml"/><Relationship Id="rId10" Type="http://schemas.openxmlformats.org/officeDocument/2006/relationships/tags" Target="../tags/tag44.xml"/><Relationship Id="rId19" Type="http://schemas.openxmlformats.org/officeDocument/2006/relationships/tags" Target="../tags/tag36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40.png"/><Relationship Id="rId3" Type="http://schemas.openxmlformats.org/officeDocument/2006/relationships/tags" Target="../tags/tag54.xml"/><Relationship Id="rId21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56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43.png"/><Relationship Id="rId29" Type="http://schemas.openxmlformats.org/officeDocument/2006/relationships/image" Target="../media/image16.tmp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39.png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55.xml"/><Relationship Id="rId28" Type="http://schemas.openxmlformats.org/officeDocument/2006/relationships/image" Target="../media/image41.png"/><Relationship Id="rId10" Type="http://schemas.openxmlformats.org/officeDocument/2006/relationships/tags" Target="../tags/tag61.xml"/><Relationship Id="rId19" Type="http://schemas.openxmlformats.org/officeDocument/2006/relationships/tags" Target="../tags/tag53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38.png"/><Relationship Id="rId27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57.png"/><Relationship Id="rId3" Type="http://schemas.openxmlformats.org/officeDocument/2006/relationships/tags" Target="../tags/tag71.xml"/><Relationship Id="rId21" Type="http://schemas.openxmlformats.org/officeDocument/2006/relationships/tags" Target="../tags/tag72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74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image" Target="../media/image54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image" Target="../media/image56.png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73.xml"/><Relationship Id="rId28" Type="http://schemas.openxmlformats.org/officeDocument/2006/relationships/image" Target="../media/image16.tmp"/><Relationship Id="rId10" Type="http://schemas.openxmlformats.org/officeDocument/2006/relationships/tags" Target="../tags/tag78.xml"/><Relationship Id="rId19" Type="http://schemas.openxmlformats.org/officeDocument/2006/relationships/tags" Target="../tags/tag71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image" Target="../media/image55.png"/><Relationship Id="rId27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420.png"/><Relationship Id="rId3" Type="http://schemas.openxmlformats.org/officeDocument/2006/relationships/tags" Target="../tags/tag88.xml"/><Relationship Id="rId21" Type="http://schemas.openxmlformats.org/officeDocument/2006/relationships/tags" Target="../tags/tag550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570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image" Target="../media/image391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410.png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560.xml"/><Relationship Id="rId10" Type="http://schemas.openxmlformats.org/officeDocument/2006/relationships/tags" Target="../tags/tag95.xml"/><Relationship Id="rId19" Type="http://schemas.openxmlformats.org/officeDocument/2006/relationships/tags" Target="../tags/tag540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image" Target="../media/image401.png"/><Relationship Id="rId27" Type="http://schemas.openxmlformats.org/officeDocument/2006/relationships/image" Target="../media/image16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0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69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0.png"/><Relationship Id="rId4" Type="http://schemas.openxmlformats.org/officeDocument/2006/relationships/image" Target="../media/image201.png"/><Relationship Id="rId9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kumimoji="1" lang="zh-CN" altLang="en-US" sz="4400" dirty="0"/>
              <a:t>线性分析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EFD7445-7100-774A-96C5-C2313565587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E01102-DC72-4441-9E49-9BBD2AC0131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F76DD4-AF21-1544-99B6-CCAE2340C45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3CFF7E7-E579-7E4F-8241-238577BE60F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945F99-C8B0-1A41-8DBA-F5FC1B5A432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B7CC519-8AA2-8940-8225-1BA3635FEBF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E6A5BB-9708-284C-92A5-E4F5ACC49D7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5ED307C-C9E6-6148-B56E-556B709FE32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1061AB2-8644-7749-B6F5-A870C72FD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975A90-1012-D44A-92F5-20FD8B35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线性近似（线性逼近，</a:t>
            </a:r>
            <a:r>
              <a:rPr kumimoji="1" lang="en-US" altLang="zh-CN" dirty="0"/>
              <a:t> linear approximation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D53694E-1045-1243-8CD6-5A0D98C31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47324"/>
                <a:ext cx="10363200" cy="4975448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sz="2400" dirty="0"/>
                  <a:t>S</a:t>
                </a:r>
                <a:r>
                  <a:rPr kumimoji="1" lang="zh-CN" altLang="en-US" sz="2400" dirty="0"/>
                  <a:t>盒的线性近似表达式：</a:t>
                </a:r>
                <a:endParaRPr kumimoji="1" lang="en-US" altLang="zh-CN" sz="2400" dirty="0"/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kumimoji="1" lang="zh-CN" altLang="en-US" sz="2000" dirty="0"/>
                  <a:t>对一个</a:t>
                </a:r>
                <a:r>
                  <a:rPr kumimoji="1" lang="en-US" altLang="zh-CN" sz="2000" dirty="0"/>
                  <a:t>S</a:t>
                </a:r>
                <a:r>
                  <a:rPr kumimoji="1" lang="zh-CN" altLang="en-US" sz="2000" dirty="0"/>
                  <a:t>盒，给定输入掩码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输出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掩码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是</a:t>
                </a:r>
                <a:r>
                  <a:rPr kumimoji="1" lang="en-US" altLang="zh-CN" sz="2000" dirty="0"/>
                  <a:t>S</a:t>
                </a:r>
                <a:r>
                  <a:rPr kumimoji="1" lang="zh-CN" altLang="en-US" sz="2000" dirty="0"/>
                  <a:t>盒的一个线性近似，对应的表达式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kumimoji="1" lang="en-US" altLang="zh-CN" sz="2000" dirty="0"/>
                  <a:t>S</a:t>
                </a:r>
                <a:r>
                  <a:rPr kumimoji="1" lang="zh-CN" altLang="en-US" sz="2000" dirty="0"/>
                  <a:t>盒的一个线性近似表达式</a:t>
                </a:r>
                <a:endParaRPr kumimoji="1"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400" dirty="0"/>
                  <a:t>类似的，可以定义</a:t>
                </a:r>
                <a:r>
                  <a:rPr kumimoji="1" lang="en-US" altLang="zh-CN" sz="2400" dirty="0"/>
                  <a:t>1</a:t>
                </a:r>
                <a:r>
                  <a:rPr kumimoji="1" lang="zh-CN" altLang="en-US" sz="2400" dirty="0"/>
                  <a:t>轮的线性近似、加密算法的线性近似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D53694E-1045-1243-8CD6-5A0D98C31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47324"/>
                <a:ext cx="10363200" cy="4975448"/>
              </a:xfrm>
              <a:blipFill>
                <a:blip r:embed="rId3"/>
                <a:stretch>
                  <a:fillRect l="-529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AAB2EDE-9029-4341-A183-E09930BD5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49" y="3125196"/>
            <a:ext cx="1146970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8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7A9A-6B2A-1048-8ABF-87E20F33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一轮加密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5B3D26-D4F9-7E4F-9892-51FA3F064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40819"/>
                <a:ext cx="10363200" cy="4975448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若找到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之间（</a:t>
                </a:r>
                <a:r>
                  <a:rPr kumimoji="1"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盒）的线性近似</a:t>
                </a:r>
                <a:endParaRPr kumimoji="1"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且</m:t>
                      </m:r>
                      <m:func>
                        <m:func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转换为</a:t>
                </a: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恒成立</a:t>
                </a: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以概率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成立</a:t>
                </a: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恒成立</a:t>
                </a: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:endPara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5B3D26-D4F9-7E4F-9892-51FA3F064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40819"/>
                <a:ext cx="10363200" cy="4975448"/>
              </a:xfrm>
              <a:blipFill>
                <a:blip r:embed="rId2"/>
                <a:stretch>
                  <a:fillRect l="-765" t="-1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2F93-CDEB-9249-B147-4A7019A8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2FB52D1-0DC5-4046-9904-8AB2312492EA}"/>
              </a:ext>
            </a:extLst>
          </p:cNvPr>
          <p:cNvSpPr/>
          <p:nvPr/>
        </p:nvSpPr>
        <p:spPr>
          <a:xfrm flipH="1">
            <a:off x="719328" y="3054029"/>
            <a:ext cx="195072" cy="1426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55BB75-A6C7-D440-85B0-FFB63E503F16}"/>
                  </a:ext>
                </a:extLst>
              </p:cNvPr>
              <p:cNvSpPr/>
              <p:nvPr/>
            </p:nvSpPr>
            <p:spPr>
              <a:xfrm>
                <a:off x="2576674" y="4864569"/>
                <a:ext cx="5339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55BB75-A6C7-D440-85B0-FFB63E503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74" y="4864569"/>
                <a:ext cx="5339603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67A48D85-EBEF-4DC1-B9CB-2FAE76B99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42" y="201381"/>
            <a:ext cx="5066643" cy="7524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35F2463-968B-45DF-AA81-D37EB289D425}"/>
              </a:ext>
            </a:extLst>
          </p:cNvPr>
          <p:cNvSpPr/>
          <p:nvPr/>
        </p:nvSpPr>
        <p:spPr>
          <a:xfrm>
            <a:off x="7171660" y="324825"/>
            <a:ext cx="2066340" cy="629031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>
              <a:solidFill>
                <a:prstClr val="white"/>
              </a:solidFill>
              <a:latin typeface="Gill Sans MT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9C69C0-364A-4B63-9AF2-E3304F6743DB}"/>
                  </a:ext>
                </a:extLst>
              </p:cNvPr>
              <p:cNvSpPr/>
              <p:nvPr/>
            </p:nvSpPr>
            <p:spPr>
              <a:xfrm>
                <a:off x="6307288" y="2886758"/>
                <a:ext cx="5425676" cy="1538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8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8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1" lang="en-US" altLang="zh-CN" sz="28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9C69C0-364A-4B63-9AF2-E3304F674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88" y="2886758"/>
                <a:ext cx="5425676" cy="1538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A941115D-6310-44A9-851A-6A6F573A2E06}"/>
              </a:ext>
            </a:extLst>
          </p:cNvPr>
          <p:cNvSpPr/>
          <p:nvPr/>
        </p:nvSpPr>
        <p:spPr>
          <a:xfrm>
            <a:off x="5772839" y="3634107"/>
            <a:ext cx="323161" cy="177729"/>
          </a:xfrm>
          <a:prstGeom prst="leftRightArrow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0C51F463-C653-47AD-9E76-1E5F50BB0708}"/>
              </a:ext>
            </a:extLst>
          </p:cNvPr>
          <p:cNvSpPr/>
          <p:nvPr/>
        </p:nvSpPr>
        <p:spPr>
          <a:xfrm flipH="1">
            <a:off x="6104108" y="3009739"/>
            <a:ext cx="195072" cy="1426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80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/>
      <p:bldP spid="12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BBA2F-56BA-4A40-AAB8-1516EF2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FC8B84-5213-4729-ACB5-A7FA0B0AA894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endParaRPr lang="en-US" altLang="zh-CN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en-US" altLang="zh-CN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en-US" altLang="zh-CN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en-US" altLang="zh-CN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设以上三式相互独立，则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8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8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zh-CN" alt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8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FC8B84-5213-4729-ACB5-A7FA0B0A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1125" b="-5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B6A922-E2EF-4492-A91B-C97EDAC992A9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B6A922-E2EF-4492-A91B-C97EDAC9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CC56F2D-7825-48DD-9D1D-52848140819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802186-2326-4DA8-A605-158633E10D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316845-1241-4820-A3EA-A89A7787B4FA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en-US" altLang="zh-CN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316845-1241-4820-A3EA-A89A7787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FF36A097-5C08-4916-B209-8D452BCDE8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AEAFB2-41A7-4BEA-A40C-1D48440AF2F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304310-F52D-43A2-9B2D-C01695AAC52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8830C55-CD0F-4ADD-BE6B-F930179F0CA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717B9EE-C8CB-4427-9BAA-C39A5AA6332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B2E2E7-F74A-4BAD-8B6C-D34465CA9AF2}"/>
                  </a:ext>
                </a:extLst>
              </p:cNvPr>
              <p:cNvSpPr/>
              <p:nvPr/>
            </p:nvSpPr>
            <p:spPr>
              <a:xfrm>
                <a:off x="1828800" y="765940"/>
                <a:ext cx="6096000" cy="15388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8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8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1" lang="en-US" altLang="zh-CN" sz="28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9B2E2E7-F74A-4BAD-8B6C-D34465CA9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765940"/>
                <a:ext cx="6096000" cy="15388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628B38-08E9-4266-8152-212408A1E7E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8B3443AC-A5B0-4C6B-9D13-DAA547589FF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BC6EBD1D-C196-477C-87B1-C59363E201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447E0016-8B10-4362-8300-3C82AF1CFEE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B5F3E387-D987-471D-8202-49EF4E2B3A5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44601EC-A7E6-4B45-9C8E-005AACE3BD8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87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95DF-E479-436B-BA5F-EE3A827B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堆积引理</a:t>
            </a:r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EE3747-A0B8-4BF6-9C69-40D05776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先考虑两个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相互独立</a:t>
                </a:r>
                <a:r>
                  <a:rPr lang="zh-CN" altLang="en-US" dirty="0"/>
                  <a:t>的变量（取值只有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两种情况）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且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且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EE3747-A0B8-4BF6-9C69-40D05776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5316B-6582-4D41-88D1-58D56A6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8A697-DD0C-406B-ADCE-F3192C0E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堆积引理</a:t>
            </a:r>
            <a:r>
              <a:rPr lang="en-US" altLang="zh-CN" dirty="0"/>
              <a:t>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DEC24-345F-4F59-8535-FA87FB17F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978" y="1196752"/>
                <a:ext cx="11027886" cy="4975448"/>
              </a:xfrm>
            </p:spPr>
            <p:txBody>
              <a:bodyPr/>
              <a:lstStyle/>
              <a:p>
                <a:r>
                  <a:rPr lang="zh-CN" altLang="en-US" dirty="0"/>
                  <a:t>推广到多个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相互独立</a:t>
                </a:r>
                <a:r>
                  <a:rPr lang="zh-CN" altLang="en-US" dirty="0"/>
                  <a:t>的变量（取值只有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两种情况）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⊕⋯⊕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数学归纳法（</a:t>
                </a:r>
                <a:r>
                  <a:rPr lang="zh-CN" altLang="en-US" dirty="0">
                    <a:hlinkClick r:id="rId2" action="ppaction://hlinksldjump"/>
                  </a:rPr>
                  <a:t>证明留作练习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DEC24-345F-4F59-8535-FA87FB17F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978" y="1196752"/>
                <a:ext cx="11027886" cy="4975448"/>
              </a:xfrm>
              <a:blipFill>
                <a:blip r:embed="rId3"/>
                <a:stretch>
                  <a:fillRect l="-774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B05E3-1675-4E19-9F66-60D33F62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450E0C-2DFE-4295-B839-75CCA56CD871}"/>
                  </a:ext>
                </a:extLst>
              </p:cNvPr>
              <p:cNvSpPr/>
              <p:nvPr/>
            </p:nvSpPr>
            <p:spPr>
              <a:xfrm>
                <a:off x="3661273" y="2934469"/>
                <a:ext cx="7748530" cy="1856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450E0C-2DFE-4295-B839-75CCA56CD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73" y="2934469"/>
                <a:ext cx="7748530" cy="1856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6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堆积引理的证明</a:t>
            </a:r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数学归纳法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时结论成立，即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⊕⋯⊕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0" b="-8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5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堆积引理的证明</a:t>
            </a:r>
            <a:r>
              <a:rPr lang="en-US" altLang="zh-CN" dirty="0"/>
              <a:t>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时，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⊕⋯⊕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⊕⋯⊕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⊕⋯⊕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14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堆积引理的证明</a:t>
            </a:r>
            <a:r>
              <a:rPr lang="en-US" altLang="zh-CN" dirty="0"/>
              <a:t>-3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化简即得：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⊕⋯⊕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证毕。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07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55A06-FE62-48BA-A871-F8173045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654745-4F9B-447D-8932-A53B6190BE6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6500" y="425024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个相互独立的变量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均为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，则</a:t>
                </a:r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1" lang="en-US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654745-4F9B-447D-8932-A53B6190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206500" y="425024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2571C7-5E20-4EF9-9B14-4DB60FD79141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2571C7-5E20-4EF9-9B14-4DB60FD7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 t="-377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2EFD588-A7E7-4B31-8FF4-83C2EDA3CC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889A73-0C8A-4AF9-9494-FB020AC524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3245B8-004E-4CEC-B7DE-2A80D90DAAC3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3245B8-004E-4CEC-B7DE-2A80D90D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A204AB06-1304-4B2A-AA2C-F555589A4FA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EAF8C1-396E-40C9-A258-83419FC68E8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F2D57E3-F00E-407A-913E-07EDF01CFD6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7E076D3-2371-423B-AEEB-6FC4E3FA66C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3E5AD8-A109-4A31-A6FB-B1578925974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C8FF54D-3AA2-442A-BA5C-C1F122E8D4F2}"/>
                  </a:ext>
                </a:extLst>
              </p:cNvPr>
              <p:cNvSpPr/>
              <p:nvPr/>
            </p:nvSpPr>
            <p:spPr>
              <a:xfrm>
                <a:off x="3177061" y="2967335"/>
                <a:ext cx="8851398" cy="98321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只要存在一个变量的概率为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⊕⋯⊕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C8FF54D-3AA2-442A-BA5C-C1F122E8D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61" y="2967335"/>
                <a:ext cx="8851398" cy="983218"/>
              </a:xfrm>
              <a:prstGeom prst="rect">
                <a:avLst/>
              </a:prstGeom>
              <a:blipFill>
                <a:blip r:embed="rId25"/>
                <a:stretch>
                  <a:fillRect l="-689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2ED919-E0CA-4EE4-B815-B4CC231FC08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089A3CC-B6E7-49D8-838C-5A8091114DB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2624E36-379C-4342-8629-AEC3253B7C2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77399010-1D4C-4F80-B14B-BF0B95C702C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2648BBA6-5211-4083-8ACF-D55EFAE6614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43CFACB-4D28-4566-8C99-958B131B9FC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8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55A06-FE62-48BA-A871-F8173045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654745-4F9B-447D-8932-A53B6190BE6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535781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zh-CN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kumimoji="1" lang="en-US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设以上三式相互独立，则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4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1" lang="en-US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654745-4F9B-447D-8932-A53B6190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535781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2571C7-5E20-4EF9-9B14-4DB60FD79141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2571C7-5E20-4EF9-9B14-4DB60FD7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2EFD588-A7E7-4B31-8FF4-83C2EDA3CC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889A73-0C8A-4AF9-9494-FB020AC524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3245B8-004E-4CEC-B7DE-2A80D90DAAC3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3245B8-004E-4CEC-B7DE-2A80D90D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A204AB06-1304-4B2A-AA2C-F555589A4FA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EAF8C1-396E-40C9-A258-83419FC68E8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F2D57E3-F00E-407A-913E-07EDF01CFD6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7E076D3-2371-423B-AEEB-6FC4E3FA66C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3E5AD8-A109-4A31-A6FB-B1578925974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2ED919-E0CA-4EE4-B815-B4CC231FC08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089A3CC-B6E7-49D8-838C-5A8091114DB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2624E36-379C-4342-8629-AEC3253B7C2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77399010-1D4C-4F80-B14B-BF0B95C702C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2648BBA6-5211-4083-8ACF-D55EFAE6614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43CFACB-4D28-4566-8C99-958B131B9FC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656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5003-441C-7242-8AEA-C5D3A0A5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6B167-107F-874A-B869-2C1A7513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6751"/>
            <a:ext cx="10363200" cy="5441159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选择明文攻击</a:t>
            </a:r>
            <a:endParaRPr kumimoji="1" lang="en-US" altLang="zh-CN" dirty="0"/>
          </a:p>
          <a:p>
            <a:r>
              <a:rPr kumimoji="1" lang="zh-CN" altLang="en-US" dirty="0"/>
              <a:t>若敌手仅仅已知明文，即仅能获得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，是否可用于攻击？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F20198-8A11-9140-A9E8-ED663052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A2CA3DB-9281-ED48-8F2A-4BAFCF09B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181039"/>
                  </p:ext>
                </p:extLst>
              </p:nvPr>
            </p:nvGraphicFramePr>
            <p:xfrm>
              <a:off x="914400" y="1196752"/>
              <a:ext cx="10363199" cy="3875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4976">
                      <a:extLst>
                        <a:ext uri="{9D8B030D-6E8A-4147-A177-3AD203B41FA5}">
                          <a16:colId xmlns:a16="http://schemas.microsoft.com/office/drawing/2014/main" val="1297935352"/>
                        </a:ext>
                      </a:extLst>
                    </a:gridCol>
                    <a:gridCol w="3121152">
                      <a:extLst>
                        <a:ext uri="{9D8B030D-6E8A-4147-A177-3AD203B41FA5}">
                          <a16:colId xmlns:a16="http://schemas.microsoft.com/office/drawing/2014/main" val="38891110"/>
                        </a:ext>
                      </a:extLst>
                    </a:gridCol>
                    <a:gridCol w="4767071">
                      <a:extLst>
                        <a:ext uri="{9D8B030D-6E8A-4147-A177-3AD203B41FA5}">
                          <a16:colId xmlns:a16="http://schemas.microsoft.com/office/drawing/2014/main" val="1906815091"/>
                        </a:ext>
                      </a:extLst>
                    </a:gridCol>
                  </a:tblGrid>
                  <a:tr h="572215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攻击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明文形式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级联方式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902606"/>
                      </a:ext>
                    </a:extLst>
                  </a:tr>
                  <a:tr h="5873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差分分析</a:t>
                          </a:r>
                          <a:endParaRPr kumimoji="1" lang="en-US" altLang="zh-C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167621"/>
                      </a:ext>
                    </a:extLst>
                  </a:tr>
                  <a:tr h="5722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截断差分分析</a:t>
                          </a:r>
                          <a:endParaRPr kumimoji="1" lang="en-US" altLang="zh-C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</m:oMath>
                          </a14:m>
                          <a:r>
                            <a:rPr lang="en-US" altLang="zh-CN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488192"/>
                      </a:ext>
                    </a:extLst>
                  </a:tr>
                  <a:tr h="5722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回飞棒</a:t>
                          </a:r>
                          <a:r>
                            <a:rPr kumimoji="1" lang="en-US" altLang="zh-CN" sz="2400" dirty="0"/>
                            <a:t>/</a:t>
                          </a:r>
                          <a:r>
                            <a:rPr kumimoji="1" lang="zh-CN" altLang="en-US" sz="2400" dirty="0"/>
                            <a:t>矩形攻击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898065"/>
                      </a:ext>
                    </a:extLst>
                  </a:tr>
                  <a:tr h="5722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不可能差分分析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</m:oMath>
                          </a14:m>
                          <a:r>
                            <a:rPr lang="en-US" altLang="zh-CN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sty m:val="p"/>
                                            <m:brk m:alnAt="2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</m:groupChr>
                                    <m:sSubSup>
                                      <m:sSub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2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sty m:val="p"/>
                                            <m:brk m:alnAt="2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</m:groupChr>
                                    <m:sSubSup>
                                      <m:sSub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sz="24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08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A2CA3DB-9281-ED48-8F2A-4BAFCF09B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181039"/>
                  </p:ext>
                </p:extLst>
              </p:nvPr>
            </p:nvGraphicFramePr>
            <p:xfrm>
              <a:off x="914400" y="1196752"/>
              <a:ext cx="10363199" cy="3875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4976">
                      <a:extLst>
                        <a:ext uri="{9D8B030D-6E8A-4147-A177-3AD203B41FA5}">
                          <a16:colId xmlns:a16="http://schemas.microsoft.com/office/drawing/2014/main" val="1297935352"/>
                        </a:ext>
                      </a:extLst>
                    </a:gridCol>
                    <a:gridCol w="3121152">
                      <a:extLst>
                        <a:ext uri="{9D8B030D-6E8A-4147-A177-3AD203B41FA5}">
                          <a16:colId xmlns:a16="http://schemas.microsoft.com/office/drawing/2014/main" val="38891110"/>
                        </a:ext>
                      </a:extLst>
                    </a:gridCol>
                    <a:gridCol w="4767071">
                      <a:extLst>
                        <a:ext uri="{9D8B030D-6E8A-4147-A177-3AD203B41FA5}">
                          <a16:colId xmlns:a16="http://schemas.microsoft.com/office/drawing/2014/main" val="1906815091"/>
                        </a:ext>
                      </a:extLst>
                    </a:gridCol>
                  </a:tblGrid>
                  <a:tr h="572215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攻击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明文形式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级联方式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902606"/>
                      </a:ext>
                    </a:extLst>
                  </a:tr>
                  <a:tr h="5873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差分分析</a:t>
                          </a:r>
                          <a:endParaRPr kumimoji="1" lang="en-US" altLang="zh-C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9688" t="-109278" r="-153711" b="-4618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647" t="-109278" r="-639" b="-4618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167621"/>
                      </a:ext>
                    </a:extLst>
                  </a:tr>
                  <a:tr h="5722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截断差分分析</a:t>
                          </a:r>
                          <a:endParaRPr kumimoji="1" lang="en-US" altLang="zh-CN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9688" t="-215957" r="-153711" b="-3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647" t="-215957" r="-639" b="-3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488192"/>
                      </a:ext>
                    </a:extLst>
                  </a:tr>
                  <a:tr h="5722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回飞棒</a:t>
                          </a:r>
                          <a:r>
                            <a:rPr kumimoji="1" lang="en-US" altLang="zh-CN" sz="2400" dirty="0"/>
                            <a:t>/</a:t>
                          </a:r>
                          <a:r>
                            <a:rPr kumimoji="1" lang="zh-CN" altLang="en-US" sz="2400" dirty="0"/>
                            <a:t>矩形攻击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9688" t="-315957" r="-153711" b="-2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647" t="-315957" r="-639" b="-2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898065"/>
                      </a:ext>
                    </a:extLst>
                  </a:tr>
                  <a:tr h="15717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400" dirty="0"/>
                            <a:t>不可能差分分析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9688" t="-151550" r="-153711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647" t="-151550" r="-639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5085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34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5B3D26-D4F9-7E4F-9892-51FA3F064B3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124744"/>
                <a:ext cx="11325948" cy="50885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zh-CN" sz="2600" dirty="0"/>
              </a:p>
              <a:p>
                <a:endParaRPr kumimoji="1" lang="en-US" altLang="zh-CN" sz="2600" dirty="0"/>
              </a:p>
              <a:p>
                <a:endParaRPr kumimoji="1" lang="en-US" altLang="zh-CN" sz="2600" dirty="0"/>
              </a:p>
              <a:p>
                <a:r>
                  <a:rPr kumimoji="1" lang="zh-CN" altLang="en-US" sz="2600" dirty="0"/>
                  <a:t>例如，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zh-CN" sz="2600" dirty="0"/>
              </a:p>
              <a:p>
                <a:r>
                  <a:rPr kumimoji="1" lang="zh-CN" altLang="en-US" sz="2600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2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zh-CN" sz="2600" dirty="0"/>
              </a:p>
              <a:p>
                <a:r>
                  <a:rPr kumimoji="1" lang="zh-CN" altLang="en-US" sz="2600" dirty="0"/>
                  <a:t>若</a:t>
                </a:r>
                <a14:m>
                  <m:oMath xmlns:m="http://schemas.openxmlformats.org/officeDocument/2006/math"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6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</a:rPr>
                      <m:t>?,</m:t>
                    </m:r>
                    <m:func>
                      <m:func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en-US" altLang="zh-CN" sz="2600" dirty="0"/>
              </a:p>
              <a:p>
                <a:r>
                  <a:rPr kumimoji="1" lang="zh-CN" altLang="en-US" sz="2600" dirty="0"/>
                  <a:t>若</a:t>
                </a:r>
                <a14:m>
                  <m:oMath xmlns:m="http://schemas.openxmlformats.org/officeDocument/2006/math"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6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=?,</m:t>
                    </m:r>
                    <m:func>
                      <m:funcPr>
                        <m:ctrlPr>
                          <a:rPr kumimoji="1" lang="en-US" altLang="zh-CN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6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kumimoji="1"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zh-CN" altLang="en-US" sz="2600" i="1" dirty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sz="26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kumimoji="1" lang="en-US" altLang="zh-CN" sz="2600" i="1" dirty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zh-CN" sz="2600" dirty="0"/>
              </a:p>
              <a:p>
                <a:r>
                  <a:rPr kumimoji="1" lang="zh-CN" altLang="en-US" sz="2600" dirty="0"/>
                  <a:t>反过来？若已知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400" dirty="0"/>
                  <a:t>个明文及相应的密文，</a:t>
                </a: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即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endParaRPr kumimoji="1" lang="en-US" altLang="zh-CN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5B3D26-D4F9-7E4F-9892-51FA3F064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124744"/>
                <a:ext cx="11325948" cy="5088565"/>
              </a:xfrm>
              <a:blipFill>
                <a:blip r:embed="rId3"/>
                <a:stretch>
                  <a:fillRect l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FF27A9A-6B2A-1048-8ABF-87E20F33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一轮加密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若找到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盒的输入输出之间的线性近似表达式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F78B521-046B-4617-AE30-BCE18F1EA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388" y="1618408"/>
            <a:ext cx="5448300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3000C71-55A3-4E1B-9A1B-787F35B630B5}"/>
                  </a:ext>
                </a:extLst>
              </p:cNvPr>
              <p:cNvSpPr/>
              <p:nvPr/>
            </p:nvSpPr>
            <p:spPr>
              <a:xfrm>
                <a:off x="5018894" y="1875998"/>
                <a:ext cx="392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3000C71-55A3-4E1B-9A1B-787F35B63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894" y="1875998"/>
                <a:ext cx="3920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5422292-3D27-4E88-A52F-4C69DB35D8AA}"/>
                  </a:ext>
                </a:extLst>
              </p:cNvPr>
              <p:cNvSpPr/>
              <p:nvPr/>
            </p:nvSpPr>
            <p:spPr>
              <a:xfrm>
                <a:off x="5764894" y="1875997"/>
                <a:ext cx="393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5422292-3D27-4E88-A52F-4C69DB35D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894" y="1875997"/>
                <a:ext cx="39363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E23CAB3-93A7-4094-AAAA-F6433D929404}"/>
              </a:ext>
            </a:extLst>
          </p:cNvPr>
          <p:cNvSpPr/>
          <p:nvPr/>
        </p:nvSpPr>
        <p:spPr>
          <a:xfrm>
            <a:off x="4488542" y="1796330"/>
            <a:ext cx="2221992" cy="629031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1" lang="zh-CN" altLang="en-US">
              <a:solidFill>
                <a:prstClr val="white"/>
              </a:solidFill>
              <a:latin typeface="Gill Sans MT"/>
              <a:ea typeface="华文新魏" panose="020108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E097E9-85CD-439F-A9CF-A4146DE6928B}"/>
              </a:ext>
            </a:extLst>
          </p:cNvPr>
          <p:cNvSpPr/>
          <p:nvPr/>
        </p:nvSpPr>
        <p:spPr>
          <a:xfrm>
            <a:off x="2802517" y="2549492"/>
            <a:ext cx="5216813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rPr>
              <a:t>与中间状态无关的，明文、密文和密钥的线性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rPr>
              <a:t>近似</a:t>
            </a:r>
            <a:endParaRPr lang="zh-CN" altLang="en-US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E8494CE-C563-4796-876B-A4B27E371AF0}"/>
                  </a:ext>
                </a:extLst>
              </p:cNvPr>
              <p:cNvSpPr/>
              <p:nvPr/>
            </p:nvSpPr>
            <p:spPr>
              <a:xfrm>
                <a:off x="2643034" y="1994645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E8494CE-C563-4796-876B-A4B27E371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34" y="199464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76B2843-B9FE-4FE3-ACDF-A0B59ED1A137}"/>
                  </a:ext>
                </a:extLst>
              </p:cNvPr>
              <p:cNvSpPr/>
              <p:nvPr/>
            </p:nvSpPr>
            <p:spPr>
              <a:xfrm>
                <a:off x="7839834" y="1993440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76B2843-B9FE-4FE3-ACDF-A0B59ED1A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834" y="1993440"/>
                <a:ext cx="38401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0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1 -2.96296E-6 L -0.20963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16341 -0.053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2.96296E-6 L 0.21771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13073 -0.05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6" grpId="1"/>
      <p:bldP spid="17" grpId="0"/>
      <p:bldP spid="17" grpId="1"/>
      <p:bldP spid="18" grpId="0" animBg="1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7DC79D-8CF5-8741-976E-2E7A7BD0D19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numCol="2"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以概率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成立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  <a:p>
                <a:pPr lvl="0"/>
                <a:r>
                  <a:rPr kumimoji="1" lang="zh-CN" altLang="en-US" dirty="0"/>
                  <a:t>设已知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个明文及相应的密文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prstClr val="black"/>
                  </a:solidFill>
                </a:endParaRPr>
              </a:p>
              <a:p>
                <a:pPr marL="514338" indent="-514338">
                  <a:buFont typeface="+mj-lt"/>
                  <a:buAutoNum type="arabicPeriod"/>
                </a:pPr>
                <a:r>
                  <a:rPr kumimoji="1" lang="zh-CN" altLang="en-US" dirty="0"/>
                  <a:t>初始化计数器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514338" indent="-514338">
                  <a:buFont typeface="+mj-lt"/>
                  <a:buAutoNum type="arabicPeriod"/>
                </a:pPr>
                <a:r>
                  <a:rPr kumimoji="1" lang="zh-CN" altLang="en-US" dirty="0"/>
                  <a:t>对每一个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;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514338" indent="-514338">
                  <a:buFont typeface="+mj-lt"/>
                  <a:buAutoNum type="arabicPeriod" startAt="3"/>
                </a:pPr>
                <a:endParaRPr kumimoji="1" lang="en-US" altLang="zh-CN" dirty="0"/>
              </a:p>
              <a:p>
                <a:pPr marL="514338" indent="-514338">
                  <a:buFont typeface="+mj-lt"/>
                  <a:buAutoNum type="arabicPeriod" startAt="3"/>
                </a:pP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	</a:t>
                </a:r>
                <a:r>
                  <a:rPr kumimoji="1" lang="zh-CN" altLang="en-US" dirty="0"/>
                  <a:t>猜测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=0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否则，猜测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=1</a:t>
                </a:r>
              </a:p>
              <a:p>
                <a:pPr marL="514338" indent="-514338">
                  <a:buFont typeface="+mj-lt"/>
                  <a:buAutoNum type="arabicPeriod" startAt="4"/>
                </a:pP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	</a:t>
                </a:r>
                <a:r>
                  <a:rPr kumimoji="1" lang="zh-CN" altLang="en-US" dirty="0"/>
                  <a:t>猜测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=1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否则，猜测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=0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7DC79D-8CF5-8741-976E-2E7A7BD0D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00" t="-2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CDCCAE55-9507-2646-9E78-116A6138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根据线性近似表达式直接求解密钥</a:t>
            </a:r>
            <a:r>
              <a:rPr lang="en-US" altLang="zh-CN" dirty="0"/>
              <a:t>——</a:t>
            </a:r>
            <a:r>
              <a:rPr lang="zh-CN" altLang="en-US" dirty="0"/>
              <a:t>算法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9E83E-3593-2947-8DB0-E030726275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2CD09C5-75E1-4379-83E0-879119D51412}" type="slidenum">
              <a:rPr lang="zh-CN" altLang="en-US" b="0" spc="0">
                <a:solidFill>
                  <a:srgbClr val="464653"/>
                </a:solidFill>
                <a:latin typeface="Arial" charset="0"/>
                <a:ea typeface="宋体" pitchFamily="2" charset="-122"/>
              </a:rPr>
              <a:pPr algn="l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 b="0" spc="0" dirty="0">
              <a:solidFill>
                <a:srgbClr val="464653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334FDFA-D069-E04B-A9DE-E34B37FC835B}"/>
              </a:ext>
            </a:extLst>
          </p:cNvPr>
          <p:cNvCxnSpPr>
            <a:cxnSpLocks/>
          </p:cNvCxnSpPr>
          <p:nvPr/>
        </p:nvCxnSpPr>
        <p:spPr>
          <a:xfrm>
            <a:off x="5999989" y="1100315"/>
            <a:ext cx="0" cy="6265123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846667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8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8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zh-CN" altLang="en-US" sz="2800" i="1" dirty="0">
                        <a:latin typeface="Cambria Math" panose="02040503050406030204" pitchFamily="18" charset="0"/>
                      </a:rPr>
                      <m:t>，则</m:t>
                    </m:r>
                    <m:r>
                      <m:rPr>
                        <m:sty m:val="p"/>
                      </m:rPr>
                      <a:rPr kumimoji="1" lang="en-US" altLang="zh-CN" sz="2800" i="1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800" i="1" dirty="0">
                            <a:latin typeface="Cambria Math" panose="02040503050406030204" pitchFamily="18" charset="0"/>
                          </a:rPr>
                          <m:t>算法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zh-CN" altLang="en-US" sz="2800" i="1" dirty="0">
                            <a:latin typeface="Cambria Math" panose="02040503050406030204" pitchFamily="18" charset="0"/>
                          </a:rPr>
                          <m:t>判断</m:t>
                        </m:r>
                        <m:r>
                          <a:rPr kumimoji="1" lang="zh-CN" altLang="en-US" sz="2800" i="1" dirty="0" smtClean="0">
                            <a:latin typeface="Cambria Math" panose="02040503050406030204" pitchFamily="18" charset="0"/>
                          </a:rPr>
                          <m:t>正确</m:t>
                        </m:r>
                      </m:e>
                    </m:d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800" dirty="0"/>
                  <a:t>？</a:t>
                </a:r>
                <a:endParaRPr kumimoji="1" lang="en-US" altLang="zh-CN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846667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4"/>
                <a:ext cx="8534400" cy="64293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4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4"/>
                <a:ext cx="8534400" cy="64293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4500564"/>
                <a:ext cx="8534400" cy="64293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f>
                            <m:f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6" y="2850357"/>
            <a:ext cx="514349" cy="514351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6" y="3707607"/>
            <a:ext cx="514349" cy="514349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6" y="4564857"/>
            <a:ext cx="514349" cy="514351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6" y="5422107"/>
            <a:ext cx="514349" cy="514349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1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846667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1905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3467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414701" y="81915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667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667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02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BA3BC-909E-3343-88F0-70DEC372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的成功率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466B52-34F4-1546-B621-303CD67A0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kumimoji="1" lang="zh-CN" altLang="en-US" dirty="0"/>
                  <a:t>分情况讨论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情况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（正确密钥）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成</m:t>
                          </m:r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功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情况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成功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情况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成功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情况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成功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466B52-34F4-1546-B621-303CD67A0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2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EB938-6BB0-EC40-96F6-1A19A7E1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6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44C8-BEAE-034B-8A0E-350A0F78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的成功率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9F5415-9C88-5B43-BFB9-0FADF1255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959004"/>
                <a:ext cx="10363200" cy="589899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以情况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为例，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=0)=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#(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即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b="0" dirty="0">
                    <a:ea typeface="Cambria Math" panose="02040503050406030204" pitchFamily="18" charset="0"/>
                  </a:rPr>
                  <a:t>		</a:t>
                </a:r>
                <a:r>
                  <a:rPr kumimoji="1" lang="zh-CN" altLang="en-US" b="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sz="1700" dirty="0"/>
              </a:p>
              <a:p>
                <a:r>
                  <a:rPr kumimoji="1" lang="zh-CN" altLang="en-US" dirty="0"/>
                  <a:t>明文量与偏差的平方成反比，要达到相同的成功率，偏差越大，需要的明文量越小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9F5415-9C88-5B43-BFB9-0FADF1255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59004"/>
                <a:ext cx="10363200" cy="5898995"/>
              </a:xfrm>
              <a:blipFill>
                <a:blip r:embed="rId3"/>
                <a:stretch>
                  <a:fillRect l="-765" t="-826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3D6CC-68B5-8A45-86D8-07A63782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6A47A8C-06CF-E248-8AA0-935026563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666610"/>
                  </p:ext>
                </p:extLst>
              </p:nvPr>
            </p:nvGraphicFramePr>
            <p:xfrm>
              <a:off x="1802332" y="4737317"/>
              <a:ext cx="8278370" cy="7924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556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000" i="1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¼|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20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20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1/2|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20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20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20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20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2|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20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20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Success Rate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84.1%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92.1%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97.7%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99.8%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6A47A8C-06CF-E248-8AA0-9350265630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666610"/>
                  </p:ext>
                </p:extLst>
              </p:nvPr>
            </p:nvGraphicFramePr>
            <p:xfrm>
              <a:off x="1802332" y="4737317"/>
              <a:ext cx="8278370" cy="7924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556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556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8" t="-7576" r="-40036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68" t="-7576" r="-30036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07" t="-7576" r="-201476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7576" r="-100735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7576" r="-735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Success Rate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84.1%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92.1%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97.7%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99.8%</a:t>
                          </a:r>
                          <a:endParaRPr lang="zh-CN" altLang="en-US" sz="20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88736-7E1E-4FFF-98FC-C434FAA61DFE}"/>
                  </a:ext>
                </a:extLst>
              </p:cNvPr>
              <p:cNvSpPr/>
              <p:nvPr/>
            </p:nvSpPr>
            <p:spPr>
              <a:xfrm>
                <a:off x="8284505" y="1712555"/>
                <a:ext cx="1796197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记偏差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88736-7E1E-4FFF-98FC-C434FAA6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505" y="1712555"/>
                <a:ext cx="1796197" cy="483466"/>
              </a:xfrm>
              <a:prstGeom prst="rect">
                <a:avLst/>
              </a:prstGeom>
              <a:blipFill>
                <a:blip r:embed="rId5"/>
                <a:stretch>
                  <a:fillRect l="-2712" t="-1266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3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3A066B-9994-6240-B9B0-9CFB61F3FFF5}"/>
              </a:ext>
            </a:extLst>
          </p:cNvPr>
          <p:cNvGrpSpPr/>
          <p:nvPr/>
        </p:nvGrpSpPr>
        <p:grpSpPr>
          <a:xfrm>
            <a:off x="2987806" y="4036250"/>
            <a:ext cx="4981448" cy="1542600"/>
            <a:chOff x="3803904" y="4629600"/>
            <a:chExt cx="4981448" cy="15426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3DD714-3361-DD4E-936F-2368DCEC5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32" t="16682" r="9341" b="54117"/>
            <a:stretch/>
          </p:blipFill>
          <p:spPr>
            <a:xfrm>
              <a:off x="3803904" y="4730496"/>
              <a:ext cx="4596384" cy="144170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BA1F8CE-6529-EC4A-B535-64C3D4313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81216" y="4629600"/>
              <a:ext cx="2104136" cy="1529169"/>
            </a:xfrm>
            <a:prstGeom prst="rect">
              <a:avLst/>
            </a:prstGeom>
          </p:spPr>
        </p:pic>
      </p:grpSp>
      <p:sp>
        <p:nvSpPr>
          <p:cNvPr id="204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一轮的线性近似式的有效性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21388"/>
                <a:ext cx="10363200" cy="49754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以概率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成立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对于具体密码算法，记偏差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zh-CN" altLang="en-US" dirty="0"/>
                  <a:t>越大，线性近似式越有效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对于随机置换， 上式成立的概率为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484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21388"/>
                <a:ext cx="10363200" cy="4975448"/>
              </a:xfrm>
              <a:blipFill>
                <a:blip r:embed="rId5"/>
                <a:stretch>
                  <a:fillRect l="-765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DEE75CD-E33D-9248-B067-4387B092FF48}"/>
                  </a:ext>
                </a:extLst>
              </p:cNvPr>
              <p:cNvSpPr/>
              <p:nvPr/>
            </p:nvSpPr>
            <p:spPr>
              <a:xfrm>
                <a:off x="5285998" y="4191757"/>
                <a:ext cx="41633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DEE75CD-E33D-9248-B067-4387B092F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98" y="4191757"/>
                <a:ext cx="416332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8BB38B0-E788-D14E-996D-A8AA64E2162F}"/>
              </a:ext>
            </a:extLst>
          </p:cNvPr>
          <p:cNvSpPr/>
          <p:nvPr/>
        </p:nvSpPr>
        <p:spPr>
          <a:xfrm>
            <a:off x="7215692" y="4616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具体密码算法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0FCDD7-752E-6847-A9F6-7206ED77AF3B}"/>
              </a:ext>
            </a:extLst>
          </p:cNvPr>
          <p:cNvSpPr/>
          <p:nvPr/>
        </p:nvSpPr>
        <p:spPr>
          <a:xfrm>
            <a:off x="2196880" y="46161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具体密码算法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F3DDFD-F35D-1342-8F8C-76F02C49BDD8}"/>
              </a:ext>
            </a:extLst>
          </p:cNvPr>
          <p:cNvSpPr/>
          <p:nvPr/>
        </p:nvSpPr>
        <p:spPr>
          <a:xfrm>
            <a:off x="4940166" y="53807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随机置换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4603FD9-52A2-334C-B28C-97992BCD8BFE}"/>
              </a:ext>
            </a:extLst>
          </p:cNvPr>
          <p:cNvCxnSpPr/>
          <p:nvPr/>
        </p:nvCxnSpPr>
        <p:spPr>
          <a:xfrm flipV="1">
            <a:off x="5494164" y="4800834"/>
            <a:ext cx="0" cy="5799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6E05F4-3E69-B94F-ABAC-D4959864E5E8}"/>
              </a:ext>
            </a:extLst>
          </p:cNvPr>
          <p:cNvSpPr/>
          <p:nvPr/>
        </p:nvSpPr>
        <p:spPr>
          <a:xfrm>
            <a:off x="8582285" y="4167935"/>
            <a:ext cx="32624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宋体" pitchFamily="2" charset="-122"/>
              </a:rPr>
              <a:t>关键：有效的线性近似</a:t>
            </a:r>
          </a:p>
        </p:txBody>
      </p:sp>
    </p:spTree>
    <p:extLst>
      <p:ext uri="{BB962C8B-B14F-4D97-AF65-F5344CB8AC3E}">
        <p14:creationId xmlns:p14="http://schemas.microsoft.com/office/powerpoint/2010/main" val="8316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" grpId="0"/>
      <p:bldP spid="5" grpId="0"/>
      <p:bldP spid="10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21DA04-3E03-034F-811B-A20B9F4A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67" y="1032181"/>
            <a:ext cx="5979474" cy="6670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EC23BE-615A-0E4A-804C-94AEC1F5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二轮加密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跨越两层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盒的线性近似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F2F3C-1857-354A-9E74-4FFE37A7A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21941"/>
                <a:ext cx="10728960" cy="497544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  <a:r>
                  <a:rPr kumimoji="1" lang="en-US" altLang="zh-CN" i="1" dirty="0"/>
                  <a:t>n-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加密：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 恒成立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=0  </a:t>
                </a:r>
                <a:r>
                  <a:rPr kumimoji="1" lang="zh-CN" altLang="en-US" dirty="0"/>
                  <a:t>恒成立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kumimoji="1" lang="zh-CN" altLang="en-US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zh-CN" altLang="en-US" dirty="0"/>
                      <m:t>恒成立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三式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异或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=0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F2F3C-1857-354A-9E74-4FFE37A7A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21941"/>
                <a:ext cx="10728960" cy="4975448"/>
              </a:xfrm>
              <a:blipFill>
                <a:blip r:embed="rId4"/>
                <a:stretch>
                  <a:fillRect l="-739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AABB4-D09E-4742-B11E-EF26EA51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5375118"/>
            <a:ext cx="640080" cy="365125"/>
          </a:xfrm>
        </p:spPr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FEE81-C970-294A-9D53-138F5677142F}"/>
              </a:ext>
            </a:extLst>
          </p:cNvPr>
          <p:cNvSpPr/>
          <p:nvPr/>
        </p:nvSpPr>
        <p:spPr>
          <a:xfrm>
            <a:off x="7249452" y="1061159"/>
            <a:ext cx="1504719" cy="67733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88B9B9-045C-6E4E-8199-8FC193FAB381}"/>
              </a:ext>
            </a:extLst>
          </p:cNvPr>
          <p:cNvSpPr/>
          <p:nvPr/>
        </p:nvSpPr>
        <p:spPr>
          <a:xfrm>
            <a:off x="9586074" y="1032181"/>
            <a:ext cx="1504719" cy="67733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226920D-F559-DD4F-AED5-2647DCE17154}"/>
                  </a:ext>
                </a:extLst>
              </p:cNvPr>
              <p:cNvSpPr/>
              <p:nvPr/>
            </p:nvSpPr>
            <p:spPr>
              <a:xfrm>
                <a:off x="6096000" y="5125920"/>
                <a:ext cx="5406224" cy="12003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kumimoji="1"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若能找到：</a:t>
                </a:r>
                <a:endPara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kumimoji="1" lang="en-US" altLang="zh-CN" sz="24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⨁</m:t>
                    </m:r>
                    <m:r>
                      <a:rPr kumimoji="1"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成立</a:t>
                </a:r>
                <a:endParaRPr kumimoji="1"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成立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226920D-F559-DD4F-AED5-2647DCE17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25920"/>
                <a:ext cx="5406224" cy="1200329"/>
              </a:xfrm>
              <a:prstGeom prst="rect">
                <a:avLst/>
              </a:prstGeom>
              <a:blipFill>
                <a:blip r:embed="rId5"/>
                <a:stretch>
                  <a:fillRect l="-1691" t="-4061" b="-91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A4A08D9-BD9C-45F0-A3F3-CA22934C4ED5}"/>
              </a:ext>
            </a:extLst>
          </p:cNvPr>
          <p:cNvSpPr/>
          <p:nvPr/>
        </p:nvSpPr>
        <p:spPr>
          <a:xfrm>
            <a:off x="2742057" y="53003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与中间状态有关</a:t>
            </a:r>
          </a:p>
        </p:txBody>
      </p:sp>
    </p:spTree>
    <p:extLst>
      <p:ext uri="{BB962C8B-B14F-4D97-AF65-F5344CB8AC3E}">
        <p14:creationId xmlns:p14="http://schemas.microsoft.com/office/powerpoint/2010/main" val="2520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0"/>
                <a:stretch>
                  <a:fillRect t="-377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 t="-4762" b="-1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dirty="0"/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 t="-377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dirty="0"/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226920D-F559-DD4F-AED5-2647DCE17154}"/>
                  </a:ext>
                </a:extLst>
              </p:cNvPr>
              <p:cNvSpPr/>
              <p:nvPr/>
            </p:nvSpPr>
            <p:spPr>
              <a:xfrm>
                <a:off x="1206500" y="1195913"/>
                <a:ext cx="10533216" cy="1202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=0,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kumimoji="1"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kumimoji="1"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kumimoji="1" lang="zh-CN" altLang="en-US" sz="2400" dirty="0">
                        <a:solidFill>
                          <a:schemeClr val="tx1"/>
                        </a:solidFill>
                      </a:rPr>
                      <m:t>恒成立</m:t>
                    </m:r>
                  </m:oMath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kumimoji="1" lang="zh-CN" altLang="en-US" sz="2400" dirty="0">
                    <a:solidFill>
                      <a:schemeClr val="tx1"/>
                    </a:solidFill>
                  </a:rPr>
                  <a:t>若能找到：</a:t>
                </a: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成立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成立</a:t>
                </a:r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kumimoji="1" lang="zh-CN" altLang="en-US" sz="2400" dirty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成立的概率为   （）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226920D-F559-DD4F-AED5-2647DCE17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1195913"/>
                <a:ext cx="10533216" cy="1202893"/>
              </a:xfrm>
              <a:prstGeom prst="rect">
                <a:avLst/>
              </a:prstGeom>
              <a:blipFill>
                <a:blip r:embed="rId27"/>
                <a:stretch>
                  <a:fillRect l="-926" t="-4040" r="-347" b="-85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6177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2782-3DAB-3C44-95D8-B7107607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二轮加密的线性分析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B83956-DACC-A549-8D59-28A11BBB8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 恒成立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=0  </a:t>
                </a:r>
                <a:r>
                  <a:rPr kumimoji="1" lang="zh-CN" altLang="en-US" dirty="0"/>
                  <a:t>恒成立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zh-CN" altLang="en-US" dirty="0"/>
                      <m:t>恒成立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成立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成立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B83956-DACC-A549-8D59-28A11BBB8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510A3-0426-D447-8DC5-20B76083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4E156B-6C4F-FB46-95D5-DD6A031139F3}"/>
                  </a:ext>
                </a:extLst>
              </p:cNvPr>
              <p:cNvSpPr/>
              <p:nvPr/>
            </p:nvSpPr>
            <p:spPr>
              <a:xfrm>
                <a:off x="6276594" y="1707720"/>
                <a:ext cx="6096000" cy="24133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zh-CN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kumimoji="1"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zh-CN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4E156B-6C4F-FB46-95D5-DD6A03113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94" y="1707720"/>
                <a:ext cx="6096000" cy="2413353"/>
              </a:xfrm>
              <a:prstGeom prst="rect">
                <a:avLst/>
              </a:prstGeom>
              <a:blipFill>
                <a:blip r:embed="rId4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>
            <a:extLst>
              <a:ext uri="{FF2B5EF4-FFF2-40B4-BE49-F238E27FC236}">
                <a16:creationId xmlns:a16="http://schemas.microsoft.com/office/drawing/2014/main" id="{096F365C-F0E5-8547-B2F5-5A890461FC5C}"/>
              </a:ext>
            </a:extLst>
          </p:cNvPr>
          <p:cNvSpPr/>
          <p:nvPr/>
        </p:nvSpPr>
        <p:spPr>
          <a:xfrm>
            <a:off x="5992001" y="1366261"/>
            <a:ext cx="390144" cy="2535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DD019C-90AD-7340-8F67-9CEB11A9AF56}"/>
              </a:ext>
            </a:extLst>
          </p:cNvPr>
          <p:cNvSpPr/>
          <p:nvPr/>
        </p:nvSpPr>
        <p:spPr>
          <a:xfrm>
            <a:off x="914400" y="4071705"/>
            <a:ext cx="114581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利用算法</a:t>
            </a:r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恢复密钥，需要的</a:t>
            </a:r>
            <a:r>
              <a:rPr lang="zh-CN" alt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数据复杂度约为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601E5B-2143-BA41-A036-2AC0D3C696E7}"/>
                  </a:ext>
                </a:extLst>
              </p:cNvPr>
              <p:cNvSpPr/>
              <p:nvPr/>
            </p:nvSpPr>
            <p:spPr>
              <a:xfrm>
                <a:off x="7218340" y="4051113"/>
                <a:ext cx="1540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601E5B-2143-BA41-A036-2AC0D3C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40" y="4051113"/>
                <a:ext cx="1540358" cy="461665"/>
              </a:xfrm>
              <a:prstGeom prst="rect">
                <a:avLst/>
              </a:prstGeom>
              <a:blipFill>
                <a:blip r:embed="rId5"/>
                <a:stretch>
                  <a:fillRect l="-39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6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46FC6-316A-42DF-B55A-F98074E4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二轮加密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两轮线性近似式的级联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17B5AC-248D-400B-996F-60B6C7120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 恒成立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=0  </a:t>
                </a:r>
                <a:r>
                  <a:rPr kumimoji="1" lang="zh-CN" altLang="en-US" dirty="0"/>
                  <a:t>恒成立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zh-CN" altLang="en-US" dirty="0"/>
                      <m:t>恒成立</m:t>
                    </m:r>
                  </m:oMath>
                </a14:m>
                <a:endParaRPr kumimoji="1" lang="en-US" altLang="zh-CN" dirty="0">
                  <a:solidFill>
                    <a:srgbClr val="9B320E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solidFill>
                          <a:srgbClr val="9B32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solidFill>
                      <a:srgbClr val="9B320E"/>
                    </a:solidFill>
                  </a:rPr>
                  <a:t>  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rgbClr val="9B32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rgbClr val="9B320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9B32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9B320E"/>
                    </a:solidFill>
                  </a:rPr>
                  <a:t>成立</a:t>
                </a:r>
                <a:endParaRPr kumimoji="1" lang="en-US" altLang="zh-CN" dirty="0">
                  <a:solidFill>
                    <a:srgbClr val="9B320E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9B320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zh-CN" altLang="en-US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9B320E"/>
                        </a:solidFill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kumimoji="1" lang="zh-CN" altLang="en-US" dirty="0">
                    <a:solidFill>
                      <a:srgbClr val="9B320E"/>
                    </a:solidFill>
                  </a:rPr>
                  <a:t>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rgbClr val="9B32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rgbClr val="9B320E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9B320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9B320E"/>
                    </a:solidFill>
                  </a:rPr>
                  <a:t>成立</a:t>
                </a:r>
                <a:endParaRPr lang="zh-CN" altLang="en-US" dirty="0">
                  <a:solidFill>
                    <a:srgbClr val="9B320E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dirty="0">
                        <a:highlight>
                          <a:srgbClr val="FFFF00"/>
                        </a:highlight>
                      </a:rPr>
                      <m:t>消除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C00000"/>
                        </a:solidFill>
                      </a:rPr>
                      <m:t>中间状态</m:t>
                    </m:r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得到</m:t>
                    </m:r>
                    <m:r>
                      <m:rPr>
                        <m:nor/>
                      </m:rPr>
                      <a:rPr kumimoji="1" lang="zh-CN" altLang="en-US" dirty="0"/>
                      <m:t>明文、密文和密钥的线性近似式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线性近似式</a:t>
                </a:r>
                <a:r>
                  <a:rPr kumimoji="1" lang="en-US" altLang="zh-CN" dirty="0"/>
                  <a:t>+</a:t>
                </a:r>
                <a:r>
                  <a:rPr kumimoji="1"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zh-CN" alt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中间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变量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的掩码相等（第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轮输出掩码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=</a:t>
                </a:r>
                <a:r>
                  <a:rPr kumimoji="1" lang="zh-CN" altLang="en-US" dirty="0"/>
                  <a:t>第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轮输入掩码）</a:t>
                </a:r>
                <a:endParaRPr kumimoji="1"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17B5AC-248D-400B-996F-60B6C7120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B7B53-C221-4FC9-A356-951C6E2E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41A3F8-957C-4389-B236-68FCF61DF35D}"/>
              </a:ext>
            </a:extLst>
          </p:cNvPr>
          <p:cNvSpPr/>
          <p:nvPr/>
        </p:nvSpPr>
        <p:spPr>
          <a:xfrm>
            <a:off x="1134736" y="1196753"/>
            <a:ext cx="4884145" cy="2857454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C3FFE8-5C04-40E6-A47F-A70D92FBDF1C}"/>
              </a:ext>
            </a:extLst>
          </p:cNvPr>
          <p:cNvGrpSpPr/>
          <p:nvPr/>
        </p:nvGrpSpPr>
        <p:grpSpPr>
          <a:xfrm>
            <a:off x="1161317" y="3019938"/>
            <a:ext cx="1341837" cy="1020408"/>
            <a:chOff x="912114" y="4109733"/>
            <a:chExt cx="2975586" cy="102040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18960E-5452-41CD-80AC-E06D5E79A456}"/>
                </a:ext>
              </a:extLst>
            </p:cNvPr>
            <p:cNvSpPr/>
            <p:nvPr/>
          </p:nvSpPr>
          <p:spPr>
            <a:xfrm>
              <a:off x="3136976" y="4109733"/>
              <a:ext cx="750724" cy="493091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D9F2DB5-A50C-435C-8098-201ADA369D5F}"/>
                </a:ext>
              </a:extLst>
            </p:cNvPr>
            <p:cNvSpPr/>
            <p:nvPr/>
          </p:nvSpPr>
          <p:spPr>
            <a:xfrm>
              <a:off x="912114" y="4637050"/>
              <a:ext cx="755904" cy="493091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3" name="直线箭头连接符 13">
              <a:extLst>
                <a:ext uri="{FF2B5EF4-FFF2-40B4-BE49-F238E27FC236}">
                  <a16:creationId xmlns:a16="http://schemas.microsoft.com/office/drawing/2014/main" id="{0403D2F6-12D3-4244-9B6B-2724D942DD43}"/>
                </a:ext>
              </a:extLst>
            </p:cNvPr>
            <p:cNvCxnSpPr/>
            <p:nvPr/>
          </p:nvCxnSpPr>
          <p:spPr>
            <a:xfrm flipV="1">
              <a:off x="1714500" y="4571997"/>
              <a:ext cx="1782318" cy="2733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D52DD10-5A59-412B-84DD-E8082E76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91" y="5567664"/>
            <a:ext cx="956310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8DDA6D-B9B8-452F-B3A5-9566E5858415}"/>
                  </a:ext>
                </a:extLst>
              </p:cNvPr>
              <p:cNvSpPr/>
              <p:nvPr/>
            </p:nvSpPr>
            <p:spPr>
              <a:xfrm>
                <a:off x="5026906" y="5839454"/>
                <a:ext cx="503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8DDA6D-B9B8-452F-B3A5-9566E5858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06" y="5839454"/>
                <a:ext cx="5033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B8656A-3799-4339-BE8D-23917D5BC78D}"/>
                  </a:ext>
                </a:extLst>
              </p:cNvPr>
              <p:cNvSpPr/>
              <p:nvPr/>
            </p:nvSpPr>
            <p:spPr>
              <a:xfrm>
                <a:off x="6685345" y="5839454"/>
                <a:ext cx="503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B8656A-3799-4339-BE8D-23917D5BC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45" y="5839454"/>
                <a:ext cx="503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6D85-8EE9-AF41-B076-315AB211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56065-9F36-D541-85E1-96098824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DCC62-9FD1-D346-A3E8-97870525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4D4B38B-26FA-E749-BA61-DF4ECD31C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545368"/>
              </p:ext>
            </p:extLst>
          </p:nvPr>
        </p:nvGraphicFramePr>
        <p:xfrm>
          <a:off x="715108" y="652712"/>
          <a:ext cx="107617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915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9C82-F5D9-BF4F-B75D-580B487B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三轮加密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D3D3E-8F63-2342-B719-F1FBE46F9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29" y="1116784"/>
                <a:ext cx="10363200" cy="49754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n-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加密：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法一：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跨越三层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盒的线性近似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三个线性近似式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掩码相等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概率？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D3D3E-8F63-2342-B719-F1FBE46F9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29" y="1116784"/>
                <a:ext cx="10363200" cy="4975448"/>
              </a:xfrm>
              <a:blipFill>
                <a:blip r:embed="rId2"/>
                <a:stretch>
                  <a:fillRect l="-612" t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58074-ABD9-3945-A014-0E8B4AAD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55AF8-428C-6442-89E4-EAE6A24F4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56" y="5047351"/>
            <a:ext cx="8360939" cy="11242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67CC3F-8436-DD4D-B56C-23373381A5D8}"/>
              </a:ext>
            </a:extLst>
          </p:cNvPr>
          <p:cNvSpPr/>
          <p:nvPr/>
        </p:nvSpPr>
        <p:spPr>
          <a:xfrm>
            <a:off x="2910558" y="5157121"/>
            <a:ext cx="5135880" cy="104313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2FA656-5441-FC4F-8CB3-31F70915B97E}"/>
                  </a:ext>
                </a:extLst>
              </p:cNvPr>
              <p:cNvSpPr/>
              <p:nvPr/>
            </p:nvSpPr>
            <p:spPr>
              <a:xfrm>
                <a:off x="6911344" y="765768"/>
                <a:ext cx="4895174" cy="404033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恒成立</a:t>
                </a:r>
                <a:endParaRPr kumimoji="1" lang="en-US" altLang="zh-CN" sz="2800" dirty="0">
                  <a:solidFill>
                    <a:prstClr val="black"/>
                  </a:solidFill>
                </a:endParaRPr>
              </a:p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恒成立</a:t>
                </a:r>
                <a:endParaRPr kumimoji="1" lang="en-US" altLang="zh-CN" sz="2800" dirty="0">
                  <a:solidFill>
                    <a:prstClr val="black"/>
                  </a:solidFill>
                </a:endParaRPr>
              </a:p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恒成立</m:t>
                    </m:r>
                  </m:oMath>
                </a14:m>
                <a:endParaRPr kumimoji="1"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288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⨁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恒成立</m:t>
                    </m:r>
                  </m:oMath>
                </a14:m>
                <a:endParaRPr kumimoji="1"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  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成立</a:t>
                </a:r>
                <a:endParaRPr kumimoji="1" lang="en-US" altLang="zh-CN" sz="2800" dirty="0">
                  <a:solidFill>
                    <a:prstClr val="black"/>
                  </a:solidFill>
                </a:endParaRPr>
              </a:p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成立</a:t>
                </a:r>
                <a:endParaRPr kumimoji="1" lang="en-US" altLang="zh-CN" sz="2800" dirty="0">
                  <a:solidFill>
                    <a:prstClr val="black"/>
                  </a:solidFill>
                </a:endParaRPr>
              </a:p>
              <a:p>
                <a:pPr marL="18288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zh-CN" alt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   以概率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prstClr val="black"/>
                    </a:solidFill>
                  </a:rPr>
                  <a:t>成立</a:t>
                </a:r>
                <a:endParaRPr kumimoji="1"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2FA656-5441-FC4F-8CB3-31F70915B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44" y="765768"/>
                <a:ext cx="4895174" cy="4040337"/>
              </a:xfrm>
              <a:prstGeom prst="rect">
                <a:avLst/>
              </a:prstGeom>
              <a:blipFill>
                <a:blip r:embed="rId4"/>
                <a:stretch>
                  <a:fillRect t="-2108" b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C409AF-CBDC-A643-8225-A4220E3A8AE5}"/>
                  </a:ext>
                </a:extLst>
              </p:cNvPr>
              <p:cNvSpPr/>
              <p:nvPr/>
            </p:nvSpPr>
            <p:spPr>
              <a:xfrm>
                <a:off x="2714832" y="5658622"/>
                <a:ext cx="391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C409AF-CBDC-A643-8225-A4220E3A8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32" y="5658622"/>
                <a:ext cx="3914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C46D78-3481-BA43-97E0-B80A2CF43908}"/>
                  </a:ext>
                </a:extLst>
              </p:cNvPr>
              <p:cNvSpPr/>
              <p:nvPr/>
            </p:nvSpPr>
            <p:spPr>
              <a:xfrm>
                <a:off x="3315415" y="5658622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zh-CN" altLang="en-US" b="1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C46D78-3481-BA43-97E0-B80A2CF43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15" y="5658622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90BD17-E0F5-4F42-9F55-F895B2E258F2}"/>
                  </a:ext>
                </a:extLst>
              </p:cNvPr>
              <p:cNvSpPr/>
              <p:nvPr/>
            </p:nvSpPr>
            <p:spPr>
              <a:xfrm>
                <a:off x="4244948" y="5658622"/>
                <a:ext cx="419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zh-CN" altLang="en-US" b="1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90BD17-E0F5-4F42-9F55-F895B2E25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48" y="5658622"/>
                <a:ext cx="4190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D5F9D9-C302-4991-88DF-08ED1A4D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31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A66231-4ABC-48A2-9A68-E2A2CADC48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某分组密码算法的密钥长度为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56-bit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，分组长度为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64-bit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，若仅找到一个明密文和密钥之间的线性近似表达式，则借助算法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（假设运行算法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的复杂度可忽略）进行穷举攻击，复杂度约为？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E9F545-A77A-41A2-A25E-CA9F771F96B6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56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E9F545-A77A-41A2-A25E-CA9F771F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F610F7-3B3B-4378-BDC6-0E3E1956C25C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5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F610F7-3B3B-4378-BDC6-0E3E1956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21A439-6D0B-4F4A-9078-E898C955188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21A439-6D0B-4F4A-9078-E898C955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EC5095-8363-4CEB-975A-BE2A6BD39C8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6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EC5095-8363-4CEB-975A-BE2A6BD3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4375373A-CEE8-481A-86B1-3B03621C6E0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78D89C-9078-472B-AB4B-7BF6E0039D6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>
              <a:alpha val="21000"/>
            </a:srgb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C437A7-8BEA-4252-ABEC-9D8EB79AD6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579AAFD-08F0-4DF0-ADDE-492D1CD10AB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>
              <a:alpha val="21000"/>
            </a:srgb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A2675CA-FE2E-45D5-9351-F6186C7EAF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>
              <a:alpha val="21000"/>
            </a:srgbClr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7C3BA2-C5C1-44FD-B660-53E7EBF115C6}"/>
              </a:ext>
            </a:extLst>
          </p:cNvPr>
          <p:cNvSpPr/>
          <p:nvPr/>
        </p:nvSpPr>
        <p:spPr>
          <a:xfrm>
            <a:off x="5710317" y="3244334"/>
            <a:ext cx="43765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根据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个线性近似式，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算法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只恢复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1-bit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密钥信息</a:t>
            </a:r>
            <a:endParaRPr lang="zh-CN" altLang="en-US" sz="28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DE94B4-0868-4297-A2B2-6F2A0DBC0A7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E1DD6ECC-CCF3-40EB-A0EB-DCCC69D63B4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2E37D65F-6C42-4A0D-A5A2-F3688376C0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E45687F-4283-4DD2-9CE6-289FA62A1EC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E1DE4112-53EA-4C80-927E-8886F3C1F53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7BEE8CC-952F-4171-A270-F4B7E7E7D67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0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9C82-F5D9-BF4F-B75D-580B487B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三轮加密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恢复更多密钥比特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D3D3E-8F63-2342-B719-F1FBE46F9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n-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加密：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法二：如何更充分利用已有的线性近似式？恢复更多密钥比特？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例如：二轮线性近似式：</a:t>
                </a:r>
                <a:r>
                  <a:rPr kumimoji="1"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d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 以概率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kumimoji="1" lang="zh-CN" altLang="en-US" dirty="0"/>
                  <a:t>成立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能否通过猜测密钥探测</a:t>
                </a:r>
                <a:r>
                  <a:rPr kumimoji="1" lang="en-US" altLang="zh-CN" dirty="0"/>
                  <a:t>d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dirty="0">
                    <a:solidFill>
                      <a:srgbClr val="C00000"/>
                    </a:solidFill>
                  </a:rPr>
                  <a:t>（中间状态）</a:t>
                </a:r>
                <a:r>
                  <a:rPr kumimoji="1" lang="zh-CN" altLang="en-US" dirty="0"/>
                  <a:t>的不随机现象？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D3D3E-8F63-2342-B719-F1FBE46F9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1591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58074-ABD9-3945-A014-0E8B4AAD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55AF8-428C-6442-89E4-EAE6A24F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56" y="4764964"/>
            <a:ext cx="8360939" cy="11242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67CC3F-8436-DD4D-B56C-23373381A5D8}"/>
              </a:ext>
            </a:extLst>
          </p:cNvPr>
          <p:cNvSpPr/>
          <p:nvPr/>
        </p:nvSpPr>
        <p:spPr>
          <a:xfrm>
            <a:off x="2030506" y="4848583"/>
            <a:ext cx="4450976" cy="1083269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A73427B-CB75-F74C-B2F1-DB590E3FECA9}"/>
              </a:ext>
            </a:extLst>
          </p:cNvPr>
          <p:cNvCxnSpPr>
            <a:cxnSpLocks/>
          </p:cNvCxnSpPr>
          <p:nvPr/>
        </p:nvCxnSpPr>
        <p:spPr>
          <a:xfrm flipH="1">
            <a:off x="6847782" y="5872725"/>
            <a:ext cx="2592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E425A9-525F-CD4A-8889-E9D52055E7A2}"/>
                  </a:ext>
                </a:extLst>
              </p:cNvPr>
              <p:cNvSpPr/>
              <p:nvPr/>
            </p:nvSpPr>
            <p:spPr>
              <a:xfrm>
                <a:off x="0" y="5930508"/>
                <a:ext cx="123497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猜测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，解密到二轮线性近似式的尾部</a:t>
                </a:r>
                <a:r>
                  <a:rPr kumimoji="1" lang="en-US" altLang="zh-CN" sz="2400" i="1" dirty="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kumimoji="1"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，正确密钥和错误猜测对二轮近似式成立的影响？</a:t>
                </a:r>
                <a:endParaRPr kumimoji="1"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E425A9-525F-CD4A-8889-E9D52055E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30508"/>
                <a:ext cx="12349791" cy="461665"/>
              </a:xfrm>
              <a:prstGeom prst="rect">
                <a:avLst/>
              </a:prstGeom>
              <a:blipFill>
                <a:blip r:embed="rId5"/>
                <a:stretch>
                  <a:fillRect l="-74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4C105FD-E40B-324B-91DA-34AF15E6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58" y="5467014"/>
            <a:ext cx="8360939" cy="1124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EA3DD75-AB5F-D240-B3FC-580F07A80C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猜测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对二轮线性近似式</a:t>
                </a:r>
                <a:r>
                  <a:rPr kumimoji="1" lang="en-US" altLang="zh-CN" dirty="0"/>
                  <a:t>=0</a:t>
                </a:r>
                <a:r>
                  <a:rPr kumimoji="1" lang="zh-CN" altLang="en-US" dirty="0"/>
                  <a:t>的概率的影响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EA3DD75-AB5F-D240-B3FC-580F07A80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AF42EE-7F7D-C149-AA05-328BC0E147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1050944"/>
                <a:ext cx="11585448" cy="4975448"/>
              </a:xfrm>
            </p:spPr>
            <p:txBody>
              <a:bodyPr/>
              <a:lstStyle/>
              <a:p>
                <a:r>
                  <a:rPr kumimoji="1" lang="zh-CN" altLang="en-US" dirty="0"/>
                  <a:t>已知</a:t>
                </a:r>
                <a:r>
                  <a:rPr kumimoji="1" lang="en-US" altLang="zh-CN" i="1" dirty="0"/>
                  <a:t>n</a:t>
                </a:r>
                <a:r>
                  <a:rPr kumimoji="1" lang="zh-CN" altLang="en-US" dirty="0"/>
                  <a:t>个消息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未知，但取值确定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记录每一个猜测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求解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出的</m:t>
                    </m:r>
                    <m:r>
                      <m:rPr>
                        <m:nor/>
                      </m:rPr>
                      <a:rPr kumimoji="1" lang="en-US" altLang="zh-CN" i="1" dirty="0"/>
                      <m:t>n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个数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猜对⇒正确的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zh-CN" altLang="en-US" dirty="0"/>
                  <a:t>⇒正确的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⇒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保留</a:t>
                </a:r>
                <a:r>
                  <a:rPr kumimoji="1" lang="zh-CN" altLang="en-US" dirty="0"/>
                  <a:t>原偏差，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取值趋近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b="1" dirty="0">
                    <a:solidFill>
                      <a:srgbClr val="C00000"/>
                    </a:solidFill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zh-CN" i="1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⇒利用算法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，猜测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dirty="0"/>
                  <a:t>猜错⇒错误的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zh-CN" altLang="en-US" dirty="0"/>
                  <a:t>⇒随机的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d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⇒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无法保留</a:t>
                </a:r>
                <a:r>
                  <a:rPr kumimoji="1" lang="zh-CN" altLang="en-US" dirty="0"/>
                  <a:t>原偏差，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取值趋近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AF42EE-7F7D-C149-AA05-328BC0E14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050944"/>
                <a:ext cx="11585448" cy="4975448"/>
              </a:xfrm>
              <a:blipFill>
                <a:blip r:embed="rId5"/>
                <a:stretch>
                  <a:fillRect l="-684" t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64407-EABE-4346-9E1D-77C483FC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60AD9F-CF2A-C249-9C98-EB79A95F18C2}"/>
              </a:ext>
            </a:extLst>
          </p:cNvPr>
          <p:cNvSpPr/>
          <p:nvPr/>
        </p:nvSpPr>
        <p:spPr>
          <a:xfrm>
            <a:off x="2865120" y="5508038"/>
            <a:ext cx="4047744" cy="1083269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8DFE1CB-4E62-9044-B833-28B82A4277D9}"/>
              </a:ext>
            </a:extLst>
          </p:cNvPr>
          <p:cNvCxnSpPr/>
          <p:nvPr/>
        </p:nvCxnSpPr>
        <p:spPr>
          <a:xfrm flipH="1">
            <a:off x="6912864" y="6277996"/>
            <a:ext cx="25968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EBD557-6700-BB49-A256-0FBD0592E635}"/>
                  </a:ext>
                </a:extLst>
              </p:cNvPr>
              <p:cNvSpPr/>
              <p:nvPr/>
            </p:nvSpPr>
            <p:spPr>
              <a:xfrm>
                <a:off x="7037275" y="5120294"/>
                <a:ext cx="4968797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恢复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及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bit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kumimoji="1" lang="en-US" altLang="zh-CN" sz="2400" dirty="0"/>
                      <m:t>d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400" dirty="0"/>
                      <m:t>d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400" dirty="0"/>
                      <m:t>d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EBD557-6700-BB49-A256-0FBD0592E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275" y="5120294"/>
                <a:ext cx="4968797" cy="461665"/>
              </a:xfrm>
              <a:prstGeom prst="rect">
                <a:avLst/>
              </a:prstGeom>
              <a:blipFill>
                <a:blip r:embed="rId6"/>
                <a:stretch>
                  <a:fillRect l="-1467" t="-16667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8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FB79B-BD73-DB47-978E-4004F68E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根据线性近似式求解密钥</a:t>
            </a:r>
            <a:r>
              <a:rPr lang="en-US" altLang="zh-CN" dirty="0"/>
              <a:t>——</a:t>
            </a:r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r+1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1CB270-E82F-E04D-9A97-DA150438C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1"/>
                <a:ext cx="11036808" cy="4990293"/>
              </a:xfrm>
            </p:spPr>
            <p:txBody>
              <a:bodyPr numCol="2">
                <a:noAutofit/>
              </a:bodyPr>
              <a:lstStyle/>
              <a:p>
                <a:r>
                  <a:rPr kumimoji="1" lang="en-US" altLang="zh-CN" sz="2200" dirty="0"/>
                  <a:t>d</a:t>
                </a:r>
                <a14:m>
                  <m:oMath xmlns:m="http://schemas.openxmlformats.org/officeDocument/2006/math"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 </a:t>
                </a:r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zh-CN" altLang="en-US" sz="2200" dirty="0"/>
                  <a:t>以概率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sz="2200" dirty="0"/>
                  <a:t>成立</a:t>
                </a:r>
                <a:endParaRPr kumimoji="1" lang="en-US" altLang="zh-CN" sz="2200" dirty="0"/>
              </a:p>
              <a:p>
                <a:r>
                  <a:rPr kumimoji="1" lang="zh-CN" altLang="en-US" sz="2200" dirty="0"/>
                  <a:t>设已知</a:t>
                </a:r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200" dirty="0"/>
                  <a:t>个明文及相应的密文</a:t>
                </a:r>
                <a14:m>
                  <m:oMath xmlns:m="http://schemas.openxmlformats.org/officeDocument/2006/math"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sz="2200" dirty="0"/>
                  <a:t>初始化计数器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sz="2200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的每一个猜测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200" dirty="0"/>
                  <a:t>	2.1</a:t>
                </a:r>
                <a:r>
                  <a:rPr kumimoji="1" lang="zh-CN" altLang="en-US" sz="2200" dirty="0"/>
                  <a:t>  对每一个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            </a:t>
                </a:r>
                <a:r>
                  <a:rPr kumimoji="1" lang="zh-CN" altLang="en-US" sz="2200" dirty="0">
                    <a:solidFill>
                      <a:schemeClr val="tx1"/>
                    </a:solidFill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Sup>
                          <m:sSub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sz="2200" dirty="0">
                    <a:solidFill>
                      <a:schemeClr val="tx1"/>
                    </a:solidFill>
                  </a:rPr>
                  <a:t>                         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200" dirty="0" smtClean="0">
                        <a:solidFill>
                          <a:srgbClr val="C00000"/>
                        </a:solidFill>
                      </a:rPr>
                      <m:t>d</m:t>
                    </m:r>
                    <m:r>
                      <a:rPr kumimoji="1" lang="zh-CN" alt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>
                        <a:solidFill>
                          <a:srgbClr val="C00000"/>
                        </a:solidFill>
                      </a:rPr>
                      <m:t>d</m:t>
                    </m:r>
                    <m:r>
                      <a:rPr kumimoji="1" lang="zh-CN" alt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CN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kumimoji="1" lang="en-US" altLang="zh-CN" sz="22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zh-CN" altLang="en-US" sz="2200" dirty="0"/>
                  <a:t>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200" i="1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200" i="1"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sz="22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zh-CN" altLang="en-US" sz="2200" dirty="0"/>
                  <a:t>若</a:t>
                </a:r>
                <a:r>
                  <a:rPr kumimoji="1" lang="en-US" altLang="zh-CN" sz="22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kumimoji="1"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m:rPr>
                        <m:nor/>
                      </m:rPr>
                      <a:rPr kumimoji="1" lang="en-US" altLang="zh-CN" sz="2200" dirty="0">
                        <a:solidFill>
                          <a:srgbClr val="C00000"/>
                        </a:solidFill>
                      </a:rPr>
                      <m:t>|</m:t>
                    </m:r>
                    <m:sSubSup>
                      <m:sSubSup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kumimoji="1"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猜测</a:t>
                </a:r>
                <a:r>
                  <a:rPr kumimoji="1" lang="en-US" altLang="zh-CN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kumimoji="1" lang="zh-CN" altLang="en-US" sz="2200" i="1">
                        <a:latin typeface="Cambria Math" panose="02040503050406030204" pitchFamily="18" charset="0"/>
                      </a:rPr>
                      <m:t>对应的</m:t>
                    </m:r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zh-CN" altLang="en-US" sz="2200" dirty="0"/>
                  <a:t>为正确密钥</a:t>
                </a:r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若</a:t>
                </a:r>
                <a14:m>
                  <m:oMath xmlns:m="http://schemas.openxmlformats.org/officeDocument/2006/math">
                    <m:r>
                      <a:rPr lang="el-GR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200" b="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kumimoji="1" lang="zh-CN" alt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200" dirty="0"/>
                  <a:t>猜测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200" dirty="0"/>
                  <a:t>=0</a:t>
                </a:r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否则，猜测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200" dirty="0"/>
                  <a:t>=1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kumimoji="1" lang="zh-CN" altLang="en-US" sz="2200" dirty="0"/>
                  <a:t>若</a:t>
                </a:r>
                <a:r>
                  <a:rPr kumimoji="1" lang="en-US" altLang="zh-CN" sz="22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kumimoji="1"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en-US" altLang="zh-CN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kumimoji="1" lang="en-US" altLang="zh-CN" sz="2200" dirty="0">
                        <a:solidFill>
                          <a:srgbClr val="C00000"/>
                        </a:solidFill>
                      </a:rPr>
                      <m:t>|</m:t>
                    </m:r>
                    <m:sSubSup>
                      <m:sSubSup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kumimoji="1"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猜测</a:t>
                </a:r>
                <a:r>
                  <a:rPr kumimoji="1" lang="en-US" altLang="zh-CN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kumimoji="1" lang="zh-CN" altLang="en-US" sz="2200" i="1">
                        <a:latin typeface="Cambria Math" panose="02040503050406030204" pitchFamily="18" charset="0"/>
                      </a:rPr>
                      <m:t>对应的</m:t>
                    </m:r>
                    <m:sSubSup>
                      <m:sSubSupPr>
                        <m:ctrlPr>
                          <a:rPr kumimoji="1"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zh-CN" altLang="en-US" sz="2200" dirty="0"/>
                  <a:t>为正确密钥</a:t>
                </a:r>
                <a:endParaRPr kumimoji="1" lang="en-US" altLang="zh-CN" sz="2200" dirty="0"/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若</a:t>
                </a:r>
                <a14:m>
                  <m:oMath xmlns:m="http://schemas.openxmlformats.org/officeDocument/2006/math">
                    <m:r>
                      <a:rPr lang="el-GR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&gt;0,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200" dirty="0"/>
                  <a:t>猜测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200" dirty="0"/>
                  <a:t>=1</a:t>
                </a:r>
              </a:p>
              <a:p>
                <a:pPr marL="0" indent="0">
                  <a:buNone/>
                </a:pPr>
                <a:r>
                  <a:rPr kumimoji="1" lang="en-US" altLang="zh-CN" sz="2200" dirty="0"/>
                  <a:t>	</a:t>
                </a:r>
                <a:r>
                  <a:rPr kumimoji="1" lang="zh-CN" altLang="en-US" sz="2200" dirty="0"/>
                  <a:t>否则，猜测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200" i="1" dirty="0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sz="2200" dirty="0"/>
                      <m:t>d</m:t>
                    </m:r>
                    <m:r>
                      <a:rPr kumimoji="1" lang="zh-CN" altLang="en-US" sz="2200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200" dirty="0"/>
                  <a:t>=0</a:t>
                </a:r>
              </a:p>
              <a:p>
                <a:pPr marL="0" indent="0">
                  <a:buNone/>
                </a:pPr>
                <a:endParaRPr kumimoji="1"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1CB270-E82F-E04D-9A97-DA150438C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1"/>
                <a:ext cx="11036808" cy="4990293"/>
              </a:xfrm>
              <a:blipFill>
                <a:blip r:embed="rId3"/>
                <a:stretch>
                  <a:fillRect l="-718" t="-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9D15BB-3226-CA40-908C-E3D3456D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91CE5BC-3477-2549-92C6-BC34FF422A73}"/>
              </a:ext>
            </a:extLst>
          </p:cNvPr>
          <p:cNvCxnSpPr/>
          <p:nvPr/>
        </p:nvCxnSpPr>
        <p:spPr>
          <a:xfrm>
            <a:off x="5973288" y="1116784"/>
            <a:ext cx="0" cy="50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E78E820-BE9E-CF41-ADA8-8B9EDFC99F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32663" y="5488235"/>
              <a:ext cx="6096000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i="1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N</a:t>
                          </a:r>
                          <a:endParaRPr lang="zh-CN" altLang="en-US" sz="1400" i="1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2|</a:t>
                          </a:r>
                          <a14:m>
                            <m:oMath xmlns:m="http://schemas.openxmlformats.org/officeDocument/2006/math">
                              <m:r>
                                <a:rPr lang="el-GR" altLang="zh-CN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14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14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4|</a:t>
                          </a:r>
                          <a14:m>
                            <m:oMath xmlns:m="http://schemas.openxmlformats.org/officeDocument/2006/math">
                              <m:r>
                                <a:rPr lang="el-GR" altLang="zh-CN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14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14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8|</a:t>
                          </a:r>
                          <a14:m>
                            <m:oMath xmlns:m="http://schemas.openxmlformats.org/officeDocument/2006/math">
                              <m:r>
                                <a:rPr lang="el-GR" altLang="zh-CN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14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14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16|</a:t>
                          </a:r>
                          <a14:m>
                            <m:oMath xmlns:m="http://schemas.openxmlformats.org/officeDocument/2006/math">
                              <m:r>
                                <a:rPr lang="el-GR" altLang="zh-CN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|</a:t>
                          </a:r>
                          <a:r>
                            <a:rPr lang="en-US" altLang="zh-CN" sz="1400" baseline="30000" dirty="0">
                              <a:latin typeface="Times New Roman" pitchFamily="18" charset="0"/>
                              <a:ea typeface="宋体" pitchFamily="2" charset="-122"/>
                            </a:rPr>
                            <a:t>-2</a:t>
                          </a:r>
                          <a:endParaRPr lang="zh-CN" altLang="en-US" sz="1400" baseline="3000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Success Rate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48.6%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78.5%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96.7%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99.9%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E78E820-BE9E-CF41-ADA8-8B9EDFC99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251587"/>
                  </p:ext>
                </p:extLst>
              </p:nvPr>
            </p:nvGraphicFramePr>
            <p:xfrm>
              <a:off x="6032663" y="5488235"/>
              <a:ext cx="6096000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i="1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N</a:t>
                          </a:r>
                          <a:endParaRPr lang="zh-CN" altLang="en-US" sz="1400" i="1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42" t="-3333" r="-30104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8969" t="-3333" r="-19793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083" t="-3333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083" t="-3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Success Rate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48.6%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78.5%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96.7%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aseline="0" dirty="0">
                              <a:latin typeface="Times New Roman" pitchFamily="18" charset="0"/>
                              <a:ea typeface="宋体" pitchFamily="2" charset="-122"/>
                            </a:rPr>
                            <a:t>99.9%</a:t>
                          </a:r>
                          <a:endParaRPr lang="zh-CN" altLang="en-US" sz="1400" baseline="0" dirty="0"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4A391E-E031-D845-B550-F3A218A822B0}"/>
                  </a:ext>
                </a:extLst>
              </p:cNvPr>
              <p:cNvSpPr txBox="1"/>
              <p:nvPr/>
            </p:nvSpPr>
            <p:spPr>
              <a:xfrm>
                <a:off x="6032663" y="6255142"/>
                <a:ext cx="1574918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kumimoji="1" lang="zh-CN" altLang="en-US" sz="2000" i="1" smtClean="0">
                          <a:latin typeface="Cambria Math" panose="02040503050406030204" pitchFamily="18" charset="0"/>
                        </a:rPr>
                        <m:t>计数器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4A391E-E031-D845-B550-F3A218A82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663" y="6255142"/>
                <a:ext cx="1574918" cy="319318"/>
              </a:xfrm>
              <a:prstGeom prst="rect">
                <a:avLst/>
              </a:prstGeom>
              <a:blipFill>
                <a:blip r:embed="rId5"/>
                <a:stretch>
                  <a:fillRect l="-2400" t="-7692" r="-5600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34B645C-DE2F-824C-8368-FD02BC495C6A}"/>
              </a:ext>
            </a:extLst>
          </p:cNvPr>
          <p:cNvGrpSpPr/>
          <p:nvPr/>
        </p:nvGrpSpPr>
        <p:grpSpPr>
          <a:xfrm>
            <a:off x="2013774" y="6048765"/>
            <a:ext cx="2867197" cy="779235"/>
            <a:chOff x="2013774" y="6048765"/>
            <a:chExt cx="2867197" cy="779235"/>
          </a:xfrm>
        </p:grpSpPr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29D5D461-6C6D-FB4E-8B66-1B3FE04C470B}"/>
                </a:ext>
              </a:extLst>
            </p:cNvPr>
            <p:cNvCxnSpPr>
              <a:cxnSpLocks/>
            </p:cNvCxnSpPr>
            <p:nvPr/>
          </p:nvCxnSpPr>
          <p:spPr>
            <a:xfrm>
              <a:off x="2013774" y="6085861"/>
              <a:ext cx="28671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E487A7-1B63-E147-8CF8-E984A74F7588}"/>
                </a:ext>
              </a:extLst>
            </p:cNvPr>
            <p:cNvGrpSpPr/>
            <p:nvPr/>
          </p:nvGrpSpPr>
          <p:grpSpPr>
            <a:xfrm>
              <a:off x="3186901" y="6083663"/>
              <a:ext cx="416331" cy="744337"/>
              <a:chOff x="2178766" y="4154003"/>
              <a:chExt cx="416331" cy="7443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7D977882-4B6F-C143-B9BB-02B7A142EE57}"/>
                      </a:ext>
                    </a:extLst>
                  </p:cNvPr>
                  <p:cNvSpPr/>
                  <p:nvPr/>
                </p:nvSpPr>
                <p:spPr>
                  <a:xfrm>
                    <a:off x="2178766" y="4289263"/>
                    <a:ext cx="416331" cy="6090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7D977882-4B6F-C143-B9BB-02B7A142EE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766" y="4289263"/>
                    <a:ext cx="416331" cy="6090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三角形 12">
                <a:extLst>
                  <a:ext uri="{FF2B5EF4-FFF2-40B4-BE49-F238E27FC236}">
                    <a16:creationId xmlns:a16="http://schemas.microsoft.com/office/drawing/2014/main" id="{98CC3DE4-2420-314D-B8A7-E49D9C70FB9B}"/>
                  </a:ext>
                </a:extLst>
              </p:cNvPr>
              <p:cNvSpPr/>
              <p:nvPr/>
            </p:nvSpPr>
            <p:spPr>
              <a:xfrm>
                <a:off x="2219912" y="4154003"/>
                <a:ext cx="295288" cy="248861"/>
              </a:xfrm>
              <a:prstGeom prst="triangle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7584C17-D3CF-3C40-ADCE-F37D7A01D077}"/>
                </a:ext>
              </a:extLst>
            </p:cNvPr>
            <p:cNvGrpSpPr/>
            <p:nvPr/>
          </p:nvGrpSpPr>
          <p:grpSpPr>
            <a:xfrm>
              <a:off x="4057843" y="6048765"/>
              <a:ext cx="743600" cy="504592"/>
              <a:chOff x="2129998" y="4154003"/>
              <a:chExt cx="743600" cy="5045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B7B37AB-2729-C443-9230-8710008CF1BE}"/>
                      </a:ext>
                    </a:extLst>
                  </p:cNvPr>
                  <p:cNvSpPr/>
                  <p:nvPr/>
                </p:nvSpPr>
                <p:spPr>
                  <a:xfrm>
                    <a:off x="2129998" y="4289263"/>
                    <a:ext cx="7436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B7B37AB-2729-C443-9230-8710008CF1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998" y="4289263"/>
                    <a:ext cx="74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三角形 16">
                <a:extLst>
                  <a:ext uri="{FF2B5EF4-FFF2-40B4-BE49-F238E27FC236}">
                    <a16:creationId xmlns:a16="http://schemas.microsoft.com/office/drawing/2014/main" id="{3E95D257-BC52-934B-BC8B-A1BF47505BF0}"/>
                  </a:ext>
                </a:extLst>
              </p:cNvPr>
              <p:cNvSpPr/>
              <p:nvPr/>
            </p:nvSpPr>
            <p:spPr>
              <a:xfrm>
                <a:off x="2219912" y="4154003"/>
                <a:ext cx="295288" cy="248861"/>
              </a:xfrm>
              <a:prstGeom prst="triangle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7FBEB2E-BE42-4745-9FF5-6B566403B0D0}"/>
                </a:ext>
              </a:extLst>
            </p:cNvPr>
            <p:cNvGrpSpPr/>
            <p:nvPr/>
          </p:nvGrpSpPr>
          <p:grpSpPr>
            <a:xfrm>
              <a:off x="2638196" y="6085861"/>
              <a:ext cx="717953" cy="519789"/>
              <a:chOff x="2129998" y="4154003"/>
              <a:chExt cx="717953" cy="5197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40CFDCD-FF25-5A48-9F0D-099C9D94511C}"/>
                      </a:ext>
                    </a:extLst>
                  </p:cNvPr>
                  <p:cNvSpPr/>
                  <p:nvPr/>
                </p:nvSpPr>
                <p:spPr>
                  <a:xfrm>
                    <a:off x="2129998" y="4289263"/>
                    <a:ext cx="717953" cy="3845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40CFDCD-FF25-5A48-9F0D-099C9D9451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998" y="4289263"/>
                    <a:ext cx="717953" cy="3845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三角形 19">
                <a:extLst>
                  <a:ext uri="{FF2B5EF4-FFF2-40B4-BE49-F238E27FC236}">
                    <a16:creationId xmlns:a16="http://schemas.microsoft.com/office/drawing/2014/main" id="{9B96D3A1-06C0-B844-8FA2-6D91F5F6D31C}"/>
                  </a:ext>
                </a:extLst>
              </p:cNvPr>
              <p:cNvSpPr/>
              <p:nvPr/>
            </p:nvSpPr>
            <p:spPr>
              <a:xfrm>
                <a:off x="2219912" y="4154003"/>
                <a:ext cx="295288" cy="248861"/>
              </a:xfrm>
              <a:prstGeom prst="triangle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DD243FE-36DC-42B4-B3E7-22BECBFDF091}"/>
                  </a:ext>
                </a:extLst>
              </p:cNvPr>
              <p:cNvSpPr/>
              <p:nvPr/>
            </p:nvSpPr>
            <p:spPr>
              <a:xfrm>
                <a:off x="3596246" y="6187044"/>
                <a:ext cx="717953" cy="384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DD243FE-36DC-42B4-B3E7-22BECBFDF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46" y="6187044"/>
                <a:ext cx="717953" cy="384529"/>
              </a:xfrm>
              <a:prstGeom prst="rect">
                <a:avLst/>
              </a:prstGeom>
              <a:blipFill>
                <a:blip r:embed="rId9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三角形 19">
            <a:extLst>
              <a:ext uri="{FF2B5EF4-FFF2-40B4-BE49-F238E27FC236}">
                <a16:creationId xmlns:a16="http://schemas.microsoft.com/office/drawing/2014/main" id="{0C09082E-2199-4BCF-8B74-92767C4FEFA9}"/>
              </a:ext>
            </a:extLst>
          </p:cNvPr>
          <p:cNvSpPr/>
          <p:nvPr/>
        </p:nvSpPr>
        <p:spPr>
          <a:xfrm>
            <a:off x="3686160" y="6051784"/>
            <a:ext cx="295288" cy="248861"/>
          </a:xfrm>
          <a:prstGeom prst="triangl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6D660-8075-4307-B872-CE205810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25DB8-D896-4B8C-9AEA-47CA4F8A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D2723-A7A5-4576-8CB3-9F125AA6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B51D9-0AD2-4028-AB2E-C3D8C325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8100"/>
            <a:ext cx="8945223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1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线性分析数据复杂度的计算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399" y="941276"/>
            <a:ext cx="10363200" cy="4975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存在多种评估方式的讨论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10F75-9080-4834-8E3E-961F6E3E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2856942"/>
            <a:ext cx="11479227" cy="4001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C3C800-5492-47E5-B8BC-067C95AC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52" y="1685682"/>
            <a:ext cx="1087906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99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线性分析算法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线性分析的传播规则</a:t>
            </a:r>
            <a:endParaRPr lang="en-US" altLang="zh-CN" dirty="0"/>
          </a:p>
          <a:p>
            <a:pPr lvl="1"/>
            <a:r>
              <a:rPr lang="zh-CN" altLang="en-US"/>
              <a:t>如何用类似差分分布表的方式，精确</a:t>
            </a:r>
            <a:r>
              <a:rPr lang="zh-CN" altLang="en-US" dirty="0"/>
              <a:t>刻画</a:t>
            </a:r>
            <a:r>
              <a:rPr lang="en-US" altLang="zh-CN" dirty="0"/>
              <a:t>S</a:t>
            </a:r>
            <a:r>
              <a:rPr lang="zh-CN" altLang="en-US" dirty="0"/>
              <a:t>盒的线性传播？</a:t>
            </a:r>
            <a:endParaRPr lang="en-US" altLang="zh-CN" dirty="0"/>
          </a:p>
          <a:p>
            <a:pPr lvl="1"/>
            <a:r>
              <a:rPr lang="zh-CN" altLang="en-US" dirty="0"/>
              <a:t>如何对</a:t>
            </a:r>
            <a:r>
              <a:rPr lang="en-US" altLang="zh-CN" dirty="0" err="1"/>
              <a:t>Cipherfour</a:t>
            </a:r>
            <a:r>
              <a:rPr lang="zh-CN" altLang="en-US" dirty="0"/>
              <a:t>算法开展线性分析？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37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9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D07D-B732-AE4C-882F-830D4E10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线性分析</a:t>
            </a:r>
            <a:r>
              <a:rPr lang="zh-CN" altLang="en-US" dirty="0"/>
              <a:t>（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Cryptanalysis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46D77E-FF94-1642-B52E-A8EB34079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57911"/>
                <a:ext cx="10363200" cy="49754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/>
                  <a:t>已知明文攻击</a:t>
                </a:r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1993</a:t>
                </a:r>
                <a:r>
                  <a:rPr lang="zh-CN" altLang="en-US" dirty="0"/>
                  <a:t>年，</a:t>
                </a:r>
                <a:r>
                  <a:rPr lang="en-US" altLang="zh-CN" dirty="0">
                    <a:cs typeface="Times New Roman" pitchFamily="18" charset="0"/>
                  </a:rPr>
                  <a:t>M. Matsui</a:t>
                </a:r>
                <a:r>
                  <a:rPr lang="zh-CN" altLang="en-US" dirty="0">
                    <a:cs typeface="Times New Roman" pitchFamily="18" charset="0"/>
                  </a:rPr>
                  <a:t>在密码学顶级会议欧密会</a:t>
                </a:r>
                <a:r>
                  <a:rPr lang="en-US" altLang="zh-CN" dirty="0">
                    <a:cs typeface="Times New Roman" pitchFamily="18" charset="0"/>
                  </a:rPr>
                  <a:t>EUROCRYPT</a:t>
                </a:r>
                <a:r>
                  <a:rPr lang="zh-CN" altLang="en-US" dirty="0">
                    <a:cs typeface="Times New Roman" pitchFamily="18" charset="0"/>
                  </a:rPr>
                  <a:t>公开发表对</a:t>
                </a:r>
                <a:r>
                  <a:rPr lang="en-US" altLang="zh-CN" dirty="0">
                    <a:cs typeface="Times New Roman" pitchFamily="18" charset="0"/>
                  </a:rPr>
                  <a:t>DES</a:t>
                </a:r>
                <a:r>
                  <a:rPr lang="zh-CN" altLang="en-US" dirty="0">
                    <a:cs typeface="Times New Roman" pitchFamily="18" charset="0"/>
                  </a:rPr>
                  <a:t>算法的</a:t>
                </a:r>
                <a:r>
                  <a:rPr lang="zh-CN" altLang="en-US" dirty="0"/>
                  <a:t>线性分析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cs typeface="Times New Roman" pitchFamily="18" charset="0"/>
                  </a:rPr>
                  <a:t>M. Matsui. Linear Cryptanalysis Method for DES Cipher.</a:t>
                </a:r>
                <a:r>
                  <a:rPr lang="zh-CN" altLang="en-US" dirty="0">
                    <a:cs typeface="Times New Roman" pitchFamily="18" charset="0"/>
                  </a:rPr>
                  <a:t> </a:t>
                </a:r>
                <a:r>
                  <a:rPr lang="en-US" altLang="zh-CN" sz="2000" dirty="0"/>
                  <a:t>Advances in Cryptology-</a:t>
                </a:r>
                <a:r>
                  <a:rPr lang="en-US" altLang="zh-CN" sz="2000" dirty="0">
                    <a:cs typeface="Times New Roman" pitchFamily="18" charset="0"/>
                  </a:rPr>
                  <a:t>EUROCRYPT 1993, LNCS 765, pp. 386-397,</a:t>
                </a:r>
                <a:r>
                  <a:rPr lang="zh-CN" altLang="en-US" sz="2000" dirty="0">
                    <a:cs typeface="Times New Roman" pitchFamily="18" charset="0"/>
                  </a:rPr>
                  <a:t> </a:t>
                </a:r>
                <a:r>
                  <a:rPr lang="en-US" altLang="zh-CN" sz="2000" dirty="0"/>
                  <a:t>Springer-</a:t>
                </a:r>
                <a:r>
                  <a:rPr lang="en-US" altLang="zh-CN" sz="2000" dirty="0" err="1"/>
                  <a:t>Verlag</a:t>
                </a:r>
                <a:r>
                  <a:rPr lang="en-US" altLang="zh-CN" sz="2000" dirty="0">
                    <a:cs typeface="Times New Roman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个已知明文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VS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altLang="zh-CN" sz="2000" dirty="0"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分析迭代型分组密码安全性的重要手段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46D77E-FF94-1642-B52E-A8EB34079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57911"/>
                <a:ext cx="10363200" cy="4975448"/>
              </a:xfrm>
              <a:blipFill>
                <a:blip r:embed="rId3"/>
                <a:stretch>
                  <a:fillRect l="-765" t="-2574" r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1947DC-A93D-CD4E-A1E6-CB98DCFC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741C4-80C3-EF41-ACCE-63D8613C67A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明文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dirty="0"/>
                  <a:t>，密文</a:t>
                </a:r>
                <a:r>
                  <a:rPr kumimoji="1" lang="en-US" altLang="zh-CN" i="1" dirty="0"/>
                  <a:t>c</a:t>
                </a:r>
                <a:r>
                  <a:rPr kumimoji="1" lang="zh-CN" altLang="en-US" dirty="0"/>
                  <a:t>，密钥</a:t>
                </a:r>
                <a:r>
                  <a:rPr kumimoji="1" lang="en-US" altLang="zh-CN" i="1" dirty="0"/>
                  <a:t>k</a:t>
                </a:r>
              </a:p>
              <a:p>
                <a:r>
                  <a:rPr kumimoji="1" lang="zh-CN" altLang="en-US" dirty="0"/>
                  <a:t>加密：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直接得到密钥、明文和密文之间的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线性</a:t>
                </a:r>
                <a:r>
                  <a:rPr kumimoji="1" lang="zh-CN" altLang="en-US" dirty="0"/>
                  <a:t>关系式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zh-CN" altLang="en-US" sz="2800" dirty="0"/>
                  <a:t>已知明文攻击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/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/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/>
                    </m:sSub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一轮加密，两轮加密，三轮加密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741C4-80C3-EF41-ACCE-63D8613C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56" t="-1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E3B437BB-7759-764D-A20D-B07A3C0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异或加密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26951-D7C8-5A4A-8933-D980F1D77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2CD09C5-75E1-4379-83E0-879119D51412}" type="slidenum">
              <a:rPr lang="zh-CN" altLang="en-US" b="0" spc="0">
                <a:solidFill>
                  <a:srgbClr val="464653"/>
                </a:solidFill>
                <a:latin typeface="Arial" charset="0"/>
                <a:ea typeface="宋体" pitchFamily="2" charset="-122"/>
              </a:rPr>
              <a:pPr algn="l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b="0" spc="0" dirty="0">
              <a:solidFill>
                <a:srgbClr val="464653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4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1184-6741-4547-8578-0FF8B53F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一轮加密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EE18BB-43C4-4B48-8B62-8ABFCA907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zh-CN" altLang="en-US" dirty="0"/>
                  <a:t>明文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dirty="0"/>
                  <a:t>，密文</a:t>
                </a:r>
                <a:r>
                  <a:rPr kumimoji="1" lang="en-US" altLang="zh-CN" i="1" dirty="0"/>
                  <a:t>c</a:t>
                </a:r>
                <a:r>
                  <a:rPr kumimoji="1" lang="zh-CN" altLang="en-US" dirty="0"/>
                  <a:t>，密钥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均为</m:t>
                    </m:r>
                  </m:oMath>
                </a14:m>
                <a:r>
                  <a:rPr kumimoji="1" lang="en-US" altLang="zh-CN" i="1" dirty="0"/>
                  <a:t>n-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dirty="0"/>
                  <a:t>的置换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加密：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b="0" dirty="0">
                    <a:latin typeface="Cambria Math" panose="02040503050406030204" pitchFamily="18" charset="0"/>
                  </a:rPr>
                  <a:t>是否存在线性关系？取决于？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zh-CN" altLang="en-US" dirty="0"/>
                  <a:t>是否可以写成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线性</a:t>
                </a:r>
                <a:r>
                  <a:rPr kumimoji="1" lang="zh-CN" altLang="en-US" dirty="0"/>
                  <a:t>表达式？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EE18BB-43C4-4B48-8B62-8ABFCA907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EE4E4-64A4-3D4B-B211-AC3472C6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3E3D2-4509-0B41-B101-B800EE87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32" y="4819095"/>
            <a:ext cx="7264400" cy="10033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EECB7E4-39AC-E648-B5E7-57DDC526EA09}"/>
              </a:ext>
            </a:extLst>
          </p:cNvPr>
          <p:cNvSpPr/>
          <p:nvPr/>
        </p:nvSpPr>
        <p:spPr>
          <a:xfrm>
            <a:off x="4608576" y="5340096"/>
            <a:ext cx="463296" cy="512064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1F5DB1E-EA6C-4549-B07E-B540C6A42EA9}"/>
              </a:ext>
            </a:extLst>
          </p:cNvPr>
          <p:cNvSpPr/>
          <p:nvPr/>
        </p:nvSpPr>
        <p:spPr>
          <a:xfrm>
            <a:off x="7144004" y="5310331"/>
            <a:ext cx="463296" cy="512064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4203E0-D192-FD41-BED7-8F4A97D0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非线性</a:t>
            </a:r>
            <a:r>
              <a:rPr kumimoji="1" lang="zh-CN" altLang="en-US" dirty="0"/>
              <a:t>部件</a:t>
            </a:r>
            <a:r>
              <a:rPr kumimoji="1" lang="en-US" altLang="zh-CN" dirty="0"/>
              <a:t>——S</a:t>
            </a:r>
            <a:r>
              <a:rPr kumimoji="1" lang="zh-CN" altLang="en-US" dirty="0"/>
              <a:t>盒举例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B2759DA-7AAE-D648-BFAB-E0FAC466C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盒的设计原则之一：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布尔函数的代数表达式必须复杂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以</a:t>
                </a:r>
                <a:r>
                  <a:rPr kumimoji="1" lang="en-US" altLang="zh-CN" dirty="0"/>
                  <a:t>AES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盒为例</a:t>
                </a:r>
                <a:endParaRPr kumimoji="1" lang="en-US" altLang="zh-CN" dirty="0"/>
              </a:p>
              <a:p>
                <a:pPr lvl="1"/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v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0</a:t>
                </a:r>
                <a:r>
                  <a:rPr kumimoji="1" lang="zh-CN" altLang="en-US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=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2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2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0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2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1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…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7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6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5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4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3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2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0</a:t>
                </a:r>
              </a:p>
              <a:p>
                <a:pPr lvl="1"/>
                <a:r>
                  <a:rPr kumimoji="1" lang="en-US" altLang="zh-CN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110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项</a:t>
                </a:r>
                <a:endParaRPr kumimoji="1" lang="en-US" altLang="zh-CN" dirty="0">
                  <a:solidFill>
                    <a:prstClr val="black"/>
                  </a:solidFill>
                  <a:latin typeface="Arial" charset="0"/>
                  <a:ea typeface="宋体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C00000"/>
                    </a:solidFill>
                  </a:rPr>
                  <a:t> ⇏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dirty="0"/>
                  <a:t>线性表达式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dirty="0"/>
                  <a:t>某些比特的线性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组合</a:t>
                </a:r>
                <a:r>
                  <a:rPr kumimoji="1" lang="zh-CN" altLang="en-US" dirty="0"/>
                  <a:t>是否存在概率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的线性表达式？</a:t>
                </a:r>
                <a:endParaRPr kumimoji="1"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例如，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 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2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0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=</a:t>
                </a:r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 v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2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en-US" altLang="zh-CN" i="1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v</a:t>
                </a:r>
                <a:r>
                  <a:rPr kumimoji="1" lang="en-US" altLang="zh-CN" baseline="-25000" dirty="0">
                    <a:solidFill>
                      <a:prstClr val="black"/>
                    </a:solidFill>
                    <a:latin typeface="Arial" charset="0"/>
                    <a:ea typeface="宋体" charset="-122"/>
                  </a:rPr>
                  <a:t>7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以概率</a:t>
                </a:r>
                <a:r>
                  <a:rPr kumimoji="1" lang="en-US" altLang="zh-CN" i="1" dirty="0"/>
                  <a:t>p</a:t>
                </a:r>
                <a:r>
                  <a:rPr kumimoji="1" lang="zh-CN" altLang="en-US" dirty="0"/>
                  <a:t>成立的线性表达式呢？</a:t>
                </a:r>
                <a:r>
                  <a:rPr kumimoji="1" lang="en-US" altLang="zh-CN" i="1" dirty="0"/>
                  <a:t> p</a:t>
                </a:r>
                <a:r>
                  <a:rPr kumimoji="1" lang="zh-CN" altLang="en-US" dirty="0"/>
                  <a:t>满足什么条件才算是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不随机</a:t>
                </a:r>
                <a:r>
                  <a:rPr kumimoji="1" lang="zh-CN" altLang="en-US" dirty="0"/>
                  <a:t>？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B2759DA-7AAE-D648-BFAB-E0FAC466C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7CF6A7-2C2B-BA42-92F8-9A5595DDF13B}"/>
              </a:ext>
            </a:extLst>
          </p:cNvPr>
          <p:cNvGrpSpPr/>
          <p:nvPr/>
        </p:nvGrpSpPr>
        <p:grpSpPr>
          <a:xfrm>
            <a:off x="7947677" y="1433064"/>
            <a:ext cx="1835696" cy="2251412"/>
            <a:chOff x="6660232" y="2804735"/>
            <a:chExt cx="1835696" cy="225141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02B693-CB60-C149-9698-B2EC4D7F3865}"/>
                </a:ext>
              </a:extLst>
            </p:cNvPr>
            <p:cNvSpPr txBox="1"/>
            <p:nvPr/>
          </p:nvSpPr>
          <p:spPr>
            <a:xfrm>
              <a:off x="6660232" y="2804735"/>
              <a:ext cx="1835696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7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6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5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0</a:t>
              </a:r>
              <a:endParaRPr kumimoji="1" lang="zh-CN" altLang="en-US" baseline="-25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AB36227F-3807-F647-9372-A3D536DBAF2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578080" y="3174067"/>
              <a:ext cx="0" cy="49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63BF71-5BEB-4B4C-A753-4B39D1DFDA90}"/>
                </a:ext>
              </a:extLst>
            </p:cNvPr>
            <p:cNvSpPr txBox="1"/>
            <p:nvPr/>
          </p:nvSpPr>
          <p:spPr>
            <a:xfrm>
              <a:off x="7362056" y="3668831"/>
              <a:ext cx="432048" cy="5232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</a:t>
              </a:r>
              <a:endParaRPr kumimoji="1"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7D019F9-D2B4-D84B-9276-EB2BADD1A204}"/>
                </a:ext>
              </a:extLst>
            </p:cNvPr>
            <p:cNvCxnSpPr>
              <a:cxnSpLocks/>
            </p:cNvCxnSpPr>
            <p:nvPr/>
          </p:nvCxnSpPr>
          <p:spPr>
            <a:xfrm>
              <a:off x="7578080" y="4192051"/>
              <a:ext cx="0" cy="49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5BC0860-9AEF-5842-8589-CC88A8DFBFCD}"/>
                </a:ext>
              </a:extLst>
            </p:cNvPr>
            <p:cNvSpPr txBox="1"/>
            <p:nvPr/>
          </p:nvSpPr>
          <p:spPr>
            <a:xfrm>
              <a:off x="6660232" y="4686815"/>
              <a:ext cx="1835696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7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6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5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4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3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2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1</a:t>
              </a:r>
              <a:r>
                <a:rPr kumimoji="1" lang="en-US" altLang="zh-CN" i="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</a:t>
              </a:r>
              <a:r>
                <a:rPr kumimoji="1" lang="en-US" altLang="zh-CN" baseline="-250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0</a:t>
              </a:r>
              <a:endParaRPr kumimoji="1" lang="zh-CN" altLang="en-US" baseline="-25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59AFD8A-DD5D-0F40-9717-C62071FC152D}"/>
              </a:ext>
            </a:extLst>
          </p:cNvPr>
          <p:cNvSpPr/>
          <p:nvPr/>
        </p:nvSpPr>
        <p:spPr>
          <a:xfrm>
            <a:off x="4746912" y="5990558"/>
            <a:ext cx="26981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选组合，算概率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0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5979E-166A-4D40-8B9B-D8A054844E8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对</a:t>
                </a:r>
                <a:r>
                  <a:rPr kumimoji="1" lang="en-US" altLang="zh-CN" i="1" dirty="0"/>
                  <a:t>b</a:t>
                </a:r>
                <a:r>
                  <a:rPr kumimoji="1" lang="en-US" altLang="zh-CN" dirty="0"/>
                  <a:t>-bit</a:t>
                </a:r>
                <a:r>
                  <a:rPr kumimoji="1" lang="zh-CN" altLang="en-US" dirty="0"/>
                  <a:t>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m:rPr>
                        <m:nor/>
                      </m:rPr>
                      <a:rPr kumimoji="1" lang="zh-CN" altLang="en-US" dirty="0"/>
                      <m:t>的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线性掩码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也为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kumimoji="1" lang="en-US" altLang="zh-CN" i="1" dirty="0"/>
                      <m:t>b</m:t>
                    </m:r>
                    <m:r>
                      <m:rPr>
                        <m:nor/>
                      </m:rPr>
                      <a:rPr kumimoji="1" lang="en-US" altLang="zh-CN" dirty="0"/>
                      <m:t>−</m:t>
                    </m:r>
                    <m:r>
                      <m:rPr>
                        <m:nor/>
                      </m:rPr>
                      <a:rPr kumimoji="1" lang="en-US" altLang="zh-CN" dirty="0"/>
                      <m:t>bit</m:t>
                    </m:r>
                  </m:oMath>
                </a14:m>
                <a:r>
                  <a:rPr kumimoji="1" lang="zh-CN" altLang="en-US" dirty="0"/>
                  <a:t>，且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作用于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zh-CN" altLang="en-US" dirty="0"/>
                  <a:t>的效果为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zh-CN" altLang="en-US" dirty="0"/>
                  <a:t>的内积，即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zh-CN" altLang="en-US" dirty="0"/>
                  <a:t>中对应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非零比特位的值取出并做异或</a:t>
                </a:r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5979E-166A-4D40-8B9B-D8A05484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676FBB1-49F6-D644-A4B4-7F7A2731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线性掩码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刻画比特级线性组合的工具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6452E-12DF-DA42-9E49-355DDA4C6E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2CD09C5-75E1-4379-83E0-879119D51412}" type="slidenum">
              <a:rPr lang="zh-CN" altLang="en-US" b="0" spc="0">
                <a:solidFill>
                  <a:srgbClr val="464653"/>
                </a:solidFill>
                <a:latin typeface="Arial" charset="0"/>
                <a:ea typeface="宋体" pitchFamily="2" charset="-122"/>
              </a:rPr>
              <a:pPr algn="l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b="0" spc="0" dirty="0">
              <a:solidFill>
                <a:srgbClr val="464653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7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5979E-166A-4D40-8B9B-D8A054844E8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举例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等价于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1,0,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dirty="0"/>
              </a:p>
              <a:p>
                <a:pPr marL="0" indent="0" algn="ctr">
                  <a:buNone/>
                </a:pPr>
                <a:r>
                  <a:rPr kumimoji="1" lang="zh-CN" altLang="en-US" dirty="0"/>
                  <a:t>即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0,0,0,1</m:t>
                        </m:r>
                      </m:e>
                    </m:d>
                    <m:r>
                      <a:rPr kumimoji="1" lang="zh-CN" altLang="en-US" b="0" i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1,0,1,0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5979E-166A-4D40-8B9B-D8A05484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56" t="-1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676FBB1-49F6-D644-A4B4-7F7A2731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线性掩码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6452E-12DF-DA42-9E49-355DDA4C6E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2CD09C5-75E1-4379-83E0-879119D51412}" type="slidenum">
              <a:rPr lang="zh-CN" altLang="en-US" b="0" spc="0">
                <a:solidFill>
                  <a:srgbClr val="464653"/>
                </a:solidFill>
                <a:latin typeface="Arial" charset="0"/>
                <a:ea typeface="宋体" pitchFamily="2" charset="-122"/>
              </a:rPr>
              <a:pPr algn="l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b="0" spc="0" dirty="0">
              <a:solidFill>
                <a:srgbClr val="464653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45F4BA7-4B62-E94A-BCFE-274C78F3DE8E}"/>
              </a:ext>
            </a:extLst>
          </p:cNvPr>
          <p:cNvGrpSpPr/>
          <p:nvPr/>
        </p:nvGrpSpPr>
        <p:grpSpPr>
          <a:xfrm>
            <a:off x="2201129" y="4095693"/>
            <a:ext cx="2548128" cy="724213"/>
            <a:chOff x="2871636" y="7278975"/>
            <a:chExt cx="2548128" cy="724213"/>
          </a:xfrm>
        </p:grpSpPr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0AA29202-D96B-9B4A-AF71-1E2E75910FFB}"/>
                </a:ext>
              </a:extLst>
            </p:cNvPr>
            <p:cNvSpPr/>
            <p:nvPr/>
          </p:nvSpPr>
          <p:spPr>
            <a:xfrm>
              <a:off x="3645408" y="7689244"/>
              <a:ext cx="231648" cy="313944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prstClr val="white"/>
                </a:solidFill>
                <a:latin typeface="Gill Sans MT"/>
                <a:ea typeface="华文新魏" panose="0201080004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59F211-75A9-C741-8399-095F347E79CA}"/>
                </a:ext>
              </a:extLst>
            </p:cNvPr>
            <p:cNvSpPr/>
            <p:nvPr/>
          </p:nvSpPr>
          <p:spPr>
            <a:xfrm>
              <a:off x="2871636" y="7278975"/>
              <a:ext cx="2548128" cy="422577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dirty="0">
                <a:solidFill>
                  <a:prstClr val="white"/>
                </a:solidFill>
                <a:latin typeface="Gill Sans MT"/>
                <a:ea typeface="华文新魏" panose="020108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4582B05-3E49-3046-9C69-9F18CEE0E2DA}"/>
                  </a:ext>
                </a:extLst>
              </p:cNvPr>
              <p:cNvSpPr/>
              <p:nvPr/>
            </p:nvSpPr>
            <p:spPr>
              <a:xfrm>
                <a:off x="1199456" y="4664821"/>
                <a:ext cx="278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kumimoji="1" lang="zh-CN" alt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4582B05-3E49-3046-9C69-9F18CEE0E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664821"/>
                <a:ext cx="2784929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6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21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24746</TotalTime>
  <Words>3550</Words>
  <Application>Microsoft Office PowerPoint</Application>
  <PresentationFormat>宽屏</PresentationFormat>
  <Paragraphs>464</Paragraphs>
  <Slides>37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宋体</vt:lpstr>
      <vt:lpstr>Microsoft Yahei</vt:lpstr>
      <vt:lpstr>Arial</vt:lpstr>
      <vt:lpstr>Calibri</vt:lpstr>
      <vt:lpstr>Cambria Math</vt:lpstr>
      <vt:lpstr>Gill Sans MT</vt:lpstr>
      <vt:lpstr>Rockwell</vt:lpstr>
      <vt:lpstr>Rockwell Extra Bold</vt:lpstr>
      <vt:lpstr>Times New Roman</vt:lpstr>
      <vt:lpstr>Wingdings</vt:lpstr>
      <vt:lpstr>木活字</vt:lpstr>
      <vt:lpstr>密码分析学  线性分析</vt:lpstr>
      <vt:lpstr>回顾</vt:lpstr>
      <vt:lpstr>教学目标</vt:lpstr>
      <vt:lpstr>线性分析（Linear Cryptanalysis）</vt:lpstr>
      <vt:lpstr>异或加密</vt:lpstr>
      <vt:lpstr>一轮加密</vt:lpstr>
      <vt:lpstr>非线性部件——S盒举例</vt:lpstr>
      <vt:lpstr>线性掩码——刻画比特级线性组合的工具</vt:lpstr>
      <vt:lpstr>线性掩码</vt:lpstr>
      <vt:lpstr>线性近似（线性逼近， linear approximation）</vt:lpstr>
      <vt:lpstr>一轮加密</vt:lpstr>
      <vt:lpstr>PowerPoint 演示文稿</vt:lpstr>
      <vt:lpstr>堆积引理-1</vt:lpstr>
      <vt:lpstr>堆积引理-2</vt:lpstr>
      <vt:lpstr>堆积引理的证明-1</vt:lpstr>
      <vt:lpstr>堆积引理的证明-2</vt:lpstr>
      <vt:lpstr>堆积引理的证明-3</vt:lpstr>
      <vt:lpstr>PowerPoint 演示文稿</vt:lpstr>
      <vt:lpstr>PowerPoint 演示文稿</vt:lpstr>
      <vt:lpstr>一轮加密——若找到S盒的输入输出之间的线性近似表达式</vt:lpstr>
      <vt:lpstr>根据线性近似表达式直接求解密钥——算法1</vt:lpstr>
      <vt:lpstr>PowerPoint 演示文稿</vt:lpstr>
      <vt:lpstr>算法1的成功率</vt:lpstr>
      <vt:lpstr>算法1的成功率</vt:lpstr>
      <vt:lpstr>一轮的线性近似式的有效性</vt:lpstr>
      <vt:lpstr>二轮加密——跨越两层S盒的线性近似</vt:lpstr>
      <vt:lpstr>PowerPoint 演示文稿</vt:lpstr>
      <vt:lpstr>二轮加密的线性分析</vt:lpstr>
      <vt:lpstr>二轮加密——两轮线性近似式的级联</vt:lpstr>
      <vt:lpstr>三轮加密</vt:lpstr>
      <vt:lpstr>PowerPoint 演示文稿</vt:lpstr>
      <vt:lpstr>三轮加密——恢复更多密钥比特</vt:lpstr>
      <vt:lpstr>猜测k_3对二轮线性近似式=0的概率的影响</vt:lpstr>
      <vt:lpstr>根据线性近似式求解密钥——算法2（r+1）</vt:lpstr>
      <vt:lpstr>PowerPoint 演示文稿</vt:lpstr>
      <vt:lpstr>线性分析数据复杂度的计算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485</cp:revision>
  <dcterms:created xsi:type="dcterms:W3CDTF">2020-06-15T02:07:14Z</dcterms:created>
  <dcterms:modified xsi:type="dcterms:W3CDTF">2023-11-12T14:56:27Z</dcterms:modified>
</cp:coreProperties>
</file>