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Override PartName="/ppt/tags/tag311.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365" r:id="rId2"/>
    <p:sldId id="649" r:id="rId3"/>
    <p:sldId id="661" r:id="rId4"/>
    <p:sldId id="591" r:id="rId5"/>
    <p:sldId id="592" r:id="rId6"/>
    <p:sldId id="576" r:id="rId7"/>
    <p:sldId id="495" r:id="rId8"/>
    <p:sldId id="651" r:id="rId9"/>
    <p:sldId id="657" r:id="rId10"/>
    <p:sldId id="539" r:id="rId11"/>
    <p:sldId id="270" r:id="rId12"/>
    <p:sldId id="659" r:id="rId13"/>
    <p:sldId id="660" r:id="rId14"/>
    <p:sldId id="619" r:id="rId15"/>
    <p:sldId id="540" r:id="rId16"/>
    <p:sldId id="293" r:id="rId17"/>
    <p:sldId id="650" r:id="rId18"/>
    <p:sldId id="663" r:id="rId19"/>
    <p:sldId id="662" r:id="rId20"/>
    <p:sldId id="664" r:id="rId21"/>
    <p:sldId id="267" r:id="rId22"/>
    <p:sldId id="586" r:id="rId23"/>
    <p:sldId id="264" r:id="rId24"/>
    <p:sldId id="488" r:id="rId25"/>
    <p:sldId id="666" r:id="rId26"/>
    <p:sldId id="548" r:id="rId27"/>
    <p:sldId id="667" r:id="rId28"/>
    <p:sldId id="652" r:id="rId29"/>
    <p:sldId id="550" r:id="rId30"/>
    <p:sldId id="545" r:id="rId31"/>
    <p:sldId id="668" r:id="rId32"/>
    <p:sldId id="551" r:id="rId33"/>
    <p:sldId id="556" r:id="rId34"/>
    <p:sldId id="279" r:id="rId35"/>
    <p:sldId id="587" r:id="rId36"/>
    <p:sldId id="553" r:id="rId37"/>
    <p:sldId id="400" r:id="rId38"/>
    <p:sldId id="285" r:id="rId39"/>
    <p:sldId id="665"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32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87254" autoAdjust="0"/>
  </p:normalViewPr>
  <p:slideViewPr>
    <p:cSldViewPr snapToGrid="0" snapToObjects="1">
      <p:cViewPr varScale="1">
        <p:scale>
          <a:sx n="57" d="100"/>
          <a:sy n="57" d="100"/>
        </p:scale>
        <p:origin x="832" y="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8E0E1A-C25A-1540-A709-22B77BBC63FD}"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zh-CN" altLang="en-US"/>
        </a:p>
      </dgm:t>
    </dgm:pt>
    <dgm:pt modelId="{9C39EFE9-636D-6D4D-B3CD-4D8521FE89AA}">
      <dgm:prSet phldrT="[文本]" custT="1"/>
      <dgm:spPr/>
      <dgm:t>
        <a:bodyPr/>
        <a:lstStyle/>
        <a:p>
          <a:r>
            <a:rPr lang="zh-CN" altLang="en-US" sz="3600" dirty="0">
              <a:latin typeface="宋体" panose="02010600030101010101" pitchFamily="2" charset="-122"/>
              <a:ea typeface="宋体" panose="02010600030101010101" pitchFamily="2" charset="-122"/>
            </a:rPr>
            <a:t>知识</a:t>
          </a:r>
        </a:p>
      </dgm:t>
    </dgm:pt>
    <dgm:pt modelId="{807B9D51-0ACA-5B4F-8D26-1146209CAADD}" type="parTrans" cxnId="{A1CCA5BC-AF76-B54B-A200-D90A6743B592}">
      <dgm:prSet/>
      <dgm:spPr/>
      <dgm:t>
        <a:bodyPr/>
        <a:lstStyle/>
        <a:p>
          <a:endParaRPr lang="zh-CN" altLang="en-US">
            <a:latin typeface="宋体" panose="02010600030101010101" pitchFamily="2" charset="-122"/>
            <a:ea typeface="宋体" panose="02010600030101010101" pitchFamily="2" charset="-122"/>
          </a:endParaRPr>
        </a:p>
      </dgm:t>
    </dgm:pt>
    <dgm:pt modelId="{576E7688-FC3C-644B-B8BE-2840C3FC09B2}" type="sibTrans" cxnId="{A1CCA5BC-AF76-B54B-A200-D90A6743B592}">
      <dgm:prSet/>
      <dgm:spPr/>
      <dgm:t>
        <a:bodyPr/>
        <a:lstStyle/>
        <a:p>
          <a:endParaRPr lang="zh-CN" altLang="en-US">
            <a:latin typeface="宋体" panose="02010600030101010101" pitchFamily="2" charset="-122"/>
            <a:ea typeface="宋体" panose="02010600030101010101" pitchFamily="2" charset="-122"/>
          </a:endParaRPr>
        </a:p>
      </dgm:t>
    </dgm:pt>
    <dgm:pt modelId="{FFC29EBD-AE28-7040-ACD0-0F7EFE3EDDBB}">
      <dgm:prSet phldrT="[文本]" custT="1"/>
      <dgm:spPr/>
      <dgm:t>
        <a:bodyPr/>
        <a:lstStyle/>
        <a:p>
          <a:r>
            <a:rPr lang="zh-CN" altLang="en-US" sz="2800">
              <a:latin typeface="宋体" panose="02010600030101010101" pitchFamily="2" charset="-122"/>
              <a:ea typeface="宋体" panose="02010600030101010101" pitchFamily="2" charset="-122"/>
            </a:rPr>
            <a:t>线性掩码的传播规则</a:t>
          </a:r>
          <a:endParaRPr lang="zh-CN" altLang="en-US" sz="2800" dirty="0">
            <a:latin typeface="宋体" panose="02010600030101010101" pitchFamily="2" charset="-122"/>
            <a:ea typeface="宋体" panose="02010600030101010101" pitchFamily="2" charset="-122"/>
          </a:endParaRPr>
        </a:p>
      </dgm:t>
    </dgm:pt>
    <dgm:pt modelId="{CE498E2E-2A5A-954F-B429-63AD42E667D5}" type="parTrans" cxnId="{28FC6316-ECF1-5145-83C6-1EE39592A559}">
      <dgm:prSet/>
      <dgm:spPr/>
      <dgm:t>
        <a:bodyPr/>
        <a:lstStyle/>
        <a:p>
          <a:endParaRPr lang="zh-CN" altLang="en-US">
            <a:latin typeface="宋体" panose="02010600030101010101" pitchFamily="2" charset="-122"/>
            <a:ea typeface="宋体" panose="02010600030101010101" pitchFamily="2" charset="-122"/>
          </a:endParaRPr>
        </a:p>
      </dgm:t>
    </dgm:pt>
    <dgm:pt modelId="{5B6F9626-DAF4-1C48-A6E7-AE7FD9D02F08}" type="sibTrans" cxnId="{28FC6316-ECF1-5145-83C6-1EE39592A559}">
      <dgm:prSet/>
      <dgm:spPr/>
      <dgm:t>
        <a:bodyPr/>
        <a:lstStyle/>
        <a:p>
          <a:endParaRPr lang="zh-CN" altLang="en-US">
            <a:latin typeface="宋体" panose="02010600030101010101" pitchFamily="2" charset="-122"/>
            <a:ea typeface="宋体" panose="02010600030101010101" pitchFamily="2" charset="-122"/>
          </a:endParaRPr>
        </a:p>
      </dgm:t>
    </dgm:pt>
    <dgm:pt modelId="{6500CB3E-81D4-5A45-93B9-6213FD462A98}">
      <dgm:prSet phldrT="[文本]"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宋体" panose="02010600030101010101" pitchFamily="2" charset="-122"/>
              <a:ea typeface="宋体" panose="02010600030101010101" pitchFamily="2" charset="-122"/>
            </a:rPr>
            <a:t>能力</a:t>
          </a:r>
        </a:p>
      </dgm:t>
    </dgm:pt>
    <dgm:pt modelId="{AB802222-4DB8-4648-906D-09749E2095B7}" type="parTrans" cxnId="{0D2B38EE-49C2-2147-8FF3-238F6C8848F7}">
      <dgm:prSet/>
      <dgm:spPr/>
      <dgm:t>
        <a:bodyPr/>
        <a:lstStyle/>
        <a:p>
          <a:endParaRPr lang="zh-CN" altLang="en-US">
            <a:latin typeface="宋体" panose="02010600030101010101" pitchFamily="2" charset="-122"/>
            <a:ea typeface="宋体" panose="02010600030101010101" pitchFamily="2" charset="-122"/>
          </a:endParaRPr>
        </a:p>
      </dgm:t>
    </dgm:pt>
    <dgm:pt modelId="{D6334AE1-D1D3-B845-BF85-591EEE251DC6}" type="sibTrans" cxnId="{0D2B38EE-49C2-2147-8FF3-238F6C8848F7}">
      <dgm:prSet/>
      <dgm:spPr/>
      <dgm:t>
        <a:bodyPr/>
        <a:lstStyle/>
        <a:p>
          <a:endParaRPr lang="zh-CN" altLang="en-US">
            <a:latin typeface="宋体" panose="02010600030101010101" pitchFamily="2" charset="-122"/>
            <a:ea typeface="宋体" panose="02010600030101010101" pitchFamily="2" charset="-122"/>
          </a:endParaRPr>
        </a:p>
      </dgm:t>
    </dgm:pt>
    <dgm:pt modelId="{3F65D83E-9C0F-1E4B-A99B-E24B3122CD96}">
      <dgm:prSet phldrT="[文本]" custT="1"/>
      <dgm:spPr/>
      <dgm:t>
        <a:bodyPr/>
        <a:lstStyle/>
        <a:p>
          <a:pPr marL="285750" marR="0" lvl="1" indent="-285750" algn="l" defTabSz="1244600" eaLnBrk="1" fontAlgn="auto" latinLnBrk="0" hangingPunct="1">
            <a:lnSpc>
              <a:spcPct val="90000"/>
            </a:lnSpc>
            <a:spcBef>
              <a:spcPct val="0"/>
            </a:spcBef>
            <a:spcAft>
              <a:spcPct val="15000"/>
            </a:spcAft>
            <a:buClrTx/>
            <a:buSzTx/>
            <a:buFontTx/>
            <a:buChar char="•"/>
            <a:tabLst/>
            <a:defRPr/>
          </a:pPr>
          <a:r>
            <a:rPr lang="zh-CN" altLang="en-US"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构造</a:t>
          </a:r>
          <a:r>
            <a:rPr lang="en-US" altLang="zh-CN"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S</a:t>
          </a:r>
          <a:r>
            <a:rPr lang="zh-CN" altLang="en-US"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盒线性分布表</a:t>
          </a:r>
        </a:p>
      </dgm:t>
    </dgm:pt>
    <dgm:pt modelId="{9844F846-1842-2443-957C-9512889FC1C2}" type="parTrans" cxnId="{4C206484-B647-4A48-A334-779A843693D7}">
      <dgm:prSet/>
      <dgm:spPr/>
      <dgm:t>
        <a:bodyPr/>
        <a:lstStyle/>
        <a:p>
          <a:endParaRPr lang="zh-CN" altLang="en-US">
            <a:latin typeface="宋体" panose="02010600030101010101" pitchFamily="2" charset="-122"/>
            <a:ea typeface="宋体" panose="02010600030101010101" pitchFamily="2" charset="-122"/>
          </a:endParaRPr>
        </a:p>
      </dgm:t>
    </dgm:pt>
    <dgm:pt modelId="{29D01873-0C83-1E4C-AD4B-351E47877DC9}" type="sibTrans" cxnId="{4C206484-B647-4A48-A334-779A843693D7}">
      <dgm:prSet/>
      <dgm:spPr/>
      <dgm:t>
        <a:bodyPr/>
        <a:lstStyle/>
        <a:p>
          <a:endParaRPr lang="zh-CN" altLang="en-US">
            <a:latin typeface="宋体" panose="02010600030101010101" pitchFamily="2" charset="-122"/>
            <a:ea typeface="宋体" panose="02010600030101010101" pitchFamily="2" charset="-122"/>
          </a:endParaRPr>
        </a:p>
      </dgm:t>
    </dgm:pt>
    <dgm:pt modelId="{FB7B4506-8E75-0A48-A97A-742FAD156507}">
      <dgm:prSet phldrT="[文本]" custT="1"/>
      <dgm:spPr/>
      <dgm:t>
        <a:bodyPr/>
        <a:lstStyle/>
        <a:p>
          <a:r>
            <a:rPr lang="zh-CN" altLang="en-US" sz="3600" dirty="0">
              <a:latin typeface="宋体" panose="02010600030101010101" pitchFamily="2" charset="-122"/>
              <a:ea typeface="宋体" panose="02010600030101010101" pitchFamily="2" charset="-122"/>
            </a:rPr>
            <a:t>素质</a:t>
          </a:r>
        </a:p>
      </dgm:t>
    </dgm:pt>
    <dgm:pt modelId="{A66EAF8C-96CC-474C-BF84-A5DB522F794C}" type="parTrans" cxnId="{B90503AB-B088-D84B-8CBB-F4D3C03D97AD}">
      <dgm:prSet/>
      <dgm:spPr/>
      <dgm:t>
        <a:bodyPr/>
        <a:lstStyle/>
        <a:p>
          <a:endParaRPr lang="zh-CN" altLang="en-US">
            <a:latin typeface="宋体" panose="02010600030101010101" pitchFamily="2" charset="-122"/>
            <a:ea typeface="宋体" panose="02010600030101010101" pitchFamily="2" charset="-122"/>
          </a:endParaRPr>
        </a:p>
      </dgm:t>
    </dgm:pt>
    <dgm:pt modelId="{EAF61013-42EE-4E49-A7EA-4D90DAB5D738}" type="sibTrans" cxnId="{B90503AB-B088-D84B-8CBB-F4D3C03D97AD}">
      <dgm:prSet/>
      <dgm:spPr/>
      <dgm:t>
        <a:bodyPr/>
        <a:lstStyle/>
        <a:p>
          <a:endParaRPr lang="zh-CN" altLang="en-US">
            <a:latin typeface="宋体" panose="02010600030101010101" pitchFamily="2" charset="-122"/>
            <a:ea typeface="宋体" panose="02010600030101010101" pitchFamily="2" charset="-122"/>
          </a:endParaRPr>
        </a:p>
      </dgm:t>
    </dgm:pt>
    <dgm:pt modelId="{6F4A40B7-DA9B-044A-885B-C07F98228C56}">
      <dgm:prSet phldrT="[文本]" custT="1"/>
      <dgm:spPr/>
      <dgm:t>
        <a:bodyPr/>
        <a:lstStyle/>
        <a:p>
          <a:pPr marL="285750" marR="0" lvl="1" indent="-285750" algn="l" defTabSz="1244600" eaLnBrk="1" fontAlgn="auto" latinLnBrk="0" hangingPunct="1">
            <a:lnSpc>
              <a:spcPct val="90000"/>
            </a:lnSpc>
            <a:spcBef>
              <a:spcPct val="0"/>
            </a:spcBef>
            <a:spcAft>
              <a:spcPct val="15000"/>
            </a:spcAft>
            <a:buClrTx/>
            <a:buSzTx/>
            <a:buFontTx/>
            <a:buChar char="•"/>
            <a:tabLst/>
            <a:defRPr/>
          </a:pPr>
          <a:r>
            <a:rPr lang="zh-CN" altLang="en-US"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根据区分器关注的输入输出关系如何定义传播规则</a:t>
          </a:r>
        </a:p>
      </dgm:t>
    </dgm:pt>
    <dgm:pt modelId="{0BE65404-090C-864E-B2DB-CD312FA35AB4}" type="parTrans" cxnId="{8912162D-9EB6-3242-B19B-C7DBEFEA453A}">
      <dgm:prSet/>
      <dgm:spPr/>
      <dgm:t>
        <a:bodyPr/>
        <a:lstStyle/>
        <a:p>
          <a:endParaRPr lang="zh-CN" altLang="en-US">
            <a:latin typeface="宋体" panose="02010600030101010101" pitchFamily="2" charset="-122"/>
            <a:ea typeface="宋体" panose="02010600030101010101" pitchFamily="2" charset="-122"/>
          </a:endParaRPr>
        </a:p>
      </dgm:t>
    </dgm:pt>
    <dgm:pt modelId="{3CDD929E-583D-7943-9981-D2DE10BBF274}" type="sibTrans" cxnId="{8912162D-9EB6-3242-B19B-C7DBEFEA453A}">
      <dgm:prSet/>
      <dgm:spPr/>
      <dgm:t>
        <a:bodyPr/>
        <a:lstStyle/>
        <a:p>
          <a:endParaRPr lang="zh-CN" altLang="en-US">
            <a:latin typeface="宋体" panose="02010600030101010101" pitchFamily="2" charset="-122"/>
            <a:ea typeface="宋体" panose="02010600030101010101" pitchFamily="2" charset="-122"/>
          </a:endParaRPr>
        </a:p>
      </dgm:t>
    </dgm:pt>
    <dgm:pt modelId="{FBB9BA77-F006-D24E-9944-C71529FBB4A1}">
      <dgm:prSet phldrT="[文本]" custT="1"/>
      <dgm:spPr/>
      <dgm:t>
        <a:bodyPr/>
        <a:lstStyle/>
        <a:p>
          <a:pPr marL="285750" lvl="1" indent="-285750" algn="l" defTabSz="1244600">
            <a:lnSpc>
              <a:spcPct val="90000"/>
            </a:lnSpc>
            <a:spcBef>
              <a:spcPct val="0"/>
            </a:spcBef>
            <a:spcAft>
              <a:spcPct val="15000"/>
            </a:spcAft>
            <a:buChar char="•"/>
          </a:pPr>
          <a:endParaRPr lang="zh-CN" altLang="en-US"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BB576A26-7892-B244-A678-AD1A3405AFD3}" type="parTrans" cxnId="{B9860A93-C594-1A4E-87F7-42F789561105}">
      <dgm:prSet/>
      <dgm:spPr/>
      <dgm:t>
        <a:bodyPr/>
        <a:lstStyle/>
        <a:p>
          <a:endParaRPr lang="zh-CN" altLang="en-US">
            <a:latin typeface="宋体" panose="02010600030101010101" pitchFamily="2" charset="-122"/>
            <a:ea typeface="宋体" panose="02010600030101010101" pitchFamily="2" charset="-122"/>
          </a:endParaRPr>
        </a:p>
      </dgm:t>
    </dgm:pt>
    <dgm:pt modelId="{68EEDE4C-67B2-CE46-8D66-90B36D1A7FE7}" type="sibTrans" cxnId="{B9860A93-C594-1A4E-87F7-42F789561105}">
      <dgm:prSet/>
      <dgm:spPr/>
      <dgm:t>
        <a:bodyPr/>
        <a:lstStyle/>
        <a:p>
          <a:endParaRPr lang="zh-CN" altLang="en-US">
            <a:latin typeface="宋体" panose="02010600030101010101" pitchFamily="2" charset="-122"/>
            <a:ea typeface="宋体" panose="02010600030101010101" pitchFamily="2" charset="-122"/>
          </a:endParaRPr>
        </a:p>
      </dgm:t>
    </dgm:pt>
    <dgm:pt modelId="{586B87D8-E98E-4DD4-9D3D-64818031053D}">
      <dgm:prSet phldrT="[文本]" custT="1"/>
      <dgm:spPr/>
      <dgm:t>
        <a:bodyPr/>
        <a:lstStyle/>
        <a:p>
          <a:pPr marL="285750" marR="0" lvl="1" indent="-285750" algn="l" defTabSz="1244600" eaLnBrk="1" fontAlgn="auto" latinLnBrk="0" hangingPunct="1">
            <a:lnSpc>
              <a:spcPct val="90000"/>
            </a:lnSpc>
            <a:spcBef>
              <a:spcPct val="0"/>
            </a:spcBef>
            <a:spcAft>
              <a:spcPct val="15000"/>
            </a:spcAft>
            <a:buClrTx/>
            <a:buSzTx/>
            <a:buFontTx/>
            <a:buChar char="•"/>
            <a:tabLst/>
            <a:defRPr/>
          </a:pPr>
          <a:r>
            <a:rPr lang="zh-CN" altLang="en-US"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具体算法的线性路线构造</a:t>
          </a:r>
        </a:p>
      </dgm:t>
    </dgm:pt>
    <dgm:pt modelId="{31E285C4-B0B3-4159-859D-9BA3EB30B28D}" type="parTrans" cxnId="{C54D1561-9A50-424B-867C-11C62C1FB1D6}">
      <dgm:prSet/>
      <dgm:spPr/>
      <dgm:t>
        <a:bodyPr/>
        <a:lstStyle/>
        <a:p>
          <a:endParaRPr lang="zh-CN" altLang="en-US">
            <a:latin typeface="宋体" panose="02010600030101010101" pitchFamily="2" charset="-122"/>
            <a:ea typeface="宋体" panose="02010600030101010101" pitchFamily="2" charset="-122"/>
          </a:endParaRPr>
        </a:p>
      </dgm:t>
    </dgm:pt>
    <dgm:pt modelId="{57EA8856-EED1-42BA-BAE1-42E3DB7411BC}" type="sibTrans" cxnId="{C54D1561-9A50-424B-867C-11C62C1FB1D6}">
      <dgm:prSet/>
      <dgm:spPr/>
      <dgm:t>
        <a:bodyPr/>
        <a:lstStyle/>
        <a:p>
          <a:endParaRPr lang="zh-CN" altLang="en-US">
            <a:latin typeface="宋体" panose="02010600030101010101" pitchFamily="2" charset="-122"/>
            <a:ea typeface="宋体" panose="02010600030101010101" pitchFamily="2" charset="-122"/>
          </a:endParaRPr>
        </a:p>
      </dgm:t>
    </dgm:pt>
    <dgm:pt modelId="{E7CE51AA-617B-4E1A-9C9F-5FC29CFCD7DE}">
      <dgm:prSet phldrT="[文本]" custT="1"/>
      <dgm:spPr/>
      <dgm:t>
        <a:bodyPr/>
        <a:lstStyle/>
        <a:p>
          <a:pPr marL="285750" marR="0" lvl="1" indent="-285750" algn="l" defTabSz="1244600" eaLnBrk="1" fontAlgn="auto" latinLnBrk="0" hangingPunct="1">
            <a:lnSpc>
              <a:spcPct val="90000"/>
            </a:lnSpc>
            <a:spcBef>
              <a:spcPct val="0"/>
            </a:spcBef>
            <a:spcAft>
              <a:spcPct val="15000"/>
            </a:spcAft>
            <a:buClrTx/>
            <a:buSzTx/>
            <a:buFontTx/>
            <a:buChar char="•"/>
            <a:tabLst/>
            <a:defRPr/>
          </a:pPr>
          <a:r>
            <a:rPr lang="zh-CN" altLang="en-US"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复杂度分析</a:t>
          </a:r>
        </a:p>
      </dgm:t>
    </dgm:pt>
    <dgm:pt modelId="{B7DF4557-F570-439B-9507-491FFEE1E15D}" type="parTrans" cxnId="{2840D2DC-C189-415E-A78C-5677479DA121}">
      <dgm:prSet/>
      <dgm:spPr/>
      <dgm:t>
        <a:bodyPr/>
        <a:lstStyle/>
        <a:p>
          <a:endParaRPr lang="zh-CN" altLang="en-US"/>
        </a:p>
      </dgm:t>
    </dgm:pt>
    <dgm:pt modelId="{0BD0621A-55E2-4B22-BB05-A583D0264839}" type="sibTrans" cxnId="{2840D2DC-C189-415E-A78C-5677479DA121}">
      <dgm:prSet/>
      <dgm:spPr/>
      <dgm:t>
        <a:bodyPr/>
        <a:lstStyle/>
        <a:p>
          <a:endParaRPr lang="zh-CN" altLang="en-US"/>
        </a:p>
      </dgm:t>
    </dgm:pt>
    <dgm:pt modelId="{3C86F0F0-D0F4-4788-8D70-667F9C0AF0AA}">
      <dgm:prSet phldrT="[文本]" custT="1"/>
      <dgm:spPr/>
      <dgm:t>
        <a:bodyPr/>
        <a:lstStyle/>
        <a:p>
          <a:r>
            <a:rPr lang="zh-CN" altLang="en-US" sz="2800" dirty="0">
              <a:latin typeface="宋体" panose="02010600030101010101" pitchFamily="2" charset="-122"/>
              <a:ea typeface="宋体" panose="02010600030101010101" pitchFamily="2" charset="-122"/>
            </a:rPr>
            <a:t>算法</a:t>
          </a: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的具体应用</a:t>
          </a:r>
        </a:p>
      </dgm:t>
    </dgm:pt>
    <dgm:pt modelId="{C620CFE5-F40D-4A19-8B21-1DC88E33F28E}" type="parTrans" cxnId="{5A701365-FB8F-4639-B2CE-BF05ECA20E31}">
      <dgm:prSet/>
      <dgm:spPr/>
      <dgm:t>
        <a:bodyPr/>
        <a:lstStyle/>
        <a:p>
          <a:endParaRPr lang="zh-CN" altLang="en-US"/>
        </a:p>
      </dgm:t>
    </dgm:pt>
    <dgm:pt modelId="{526E0187-893D-4755-AC0C-88A90BB73955}" type="sibTrans" cxnId="{5A701365-FB8F-4639-B2CE-BF05ECA20E31}">
      <dgm:prSet/>
      <dgm:spPr/>
      <dgm:t>
        <a:bodyPr/>
        <a:lstStyle/>
        <a:p>
          <a:endParaRPr lang="zh-CN" altLang="en-US"/>
        </a:p>
      </dgm:t>
    </dgm:pt>
    <dgm:pt modelId="{A59BE726-5358-074C-ACF5-FE35640FD744}" type="pres">
      <dgm:prSet presAssocID="{AD8E0E1A-C25A-1540-A709-22B77BBC63FD}" presName="Name0" presStyleCnt="0">
        <dgm:presLayoutVars>
          <dgm:dir/>
          <dgm:animLvl val="lvl"/>
          <dgm:resizeHandles val="exact"/>
        </dgm:presLayoutVars>
      </dgm:prSet>
      <dgm:spPr/>
    </dgm:pt>
    <dgm:pt modelId="{2E6F1E6D-3B92-564B-A274-1326BDFD840D}" type="pres">
      <dgm:prSet presAssocID="{9C39EFE9-636D-6D4D-B3CD-4D8521FE89AA}" presName="composite" presStyleCnt="0"/>
      <dgm:spPr/>
    </dgm:pt>
    <dgm:pt modelId="{4B40CC78-8C55-4142-AD81-26598AC4A389}" type="pres">
      <dgm:prSet presAssocID="{9C39EFE9-636D-6D4D-B3CD-4D8521FE89AA}" presName="parTx" presStyleLbl="alignNode1" presStyleIdx="0" presStyleCnt="3">
        <dgm:presLayoutVars>
          <dgm:chMax val="0"/>
          <dgm:chPref val="0"/>
          <dgm:bulletEnabled val="1"/>
        </dgm:presLayoutVars>
      </dgm:prSet>
      <dgm:spPr/>
    </dgm:pt>
    <dgm:pt modelId="{BDC6FB17-41C7-8E4D-BEB1-78A960BD8A96}" type="pres">
      <dgm:prSet presAssocID="{9C39EFE9-636D-6D4D-B3CD-4D8521FE89AA}" presName="desTx" presStyleLbl="alignAccFollowNode1" presStyleIdx="0" presStyleCnt="3">
        <dgm:presLayoutVars>
          <dgm:bulletEnabled val="1"/>
        </dgm:presLayoutVars>
      </dgm:prSet>
      <dgm:spPr/>
    </dgm:pt>
    <dgm:pt modelId="{8BD71386-7342-154F-9D9B-A52A1CA300F3}" type="pres">
      <dgm:prSet presAssocID="{576E7688-FC3C-644B-B8BE-2840C3FC09B2}" presName="space" presStyleCnt="0"/>
      <dgm:spPr/>
    </dgm:pt>
    <dgm:pt modelId="{97DF5472-2DA7-EB41-AE57-F41DA0CD34FD}" type="pres">
      <dgm:prSet presAssocID="{6500CB3E-81D4-5A45-93B9-6213FD462A98}" presName="composite" presStyleCnt="0"/>
      <dgm:spPr/>
    </dgm:pt>
    <dgm:pt modelId="{AAB0ED9D-B90E-D540-9560-B04A60F43641}" type="pres">
      <dgm:prSet presAssocID="{6500CB3E-81D4-5A45-93B9-6213FD462A98}" presName="parTx" presStyleLbl="alignNode1" presStyleIdx="1" presStyleCnt="3">
        <dgm:presLayoutVars>
          <dgm:chMax val="0"/>
          <dgm:chPref val="0"/>
          <dgm:bulletEnabled val="1"/>
        </dgm:presLayoutVars>
      </dgm:prSet>
      <dgm:spPr/>
    </dgm:pt>
    <dgm:pt modelId="{80113AD9-F598-4142-9D73-48CB52A58EB3}" type="pres">
      <dgm:prSet presAssocID="{6500CB3E-81D4-5A45-93B9-6213FD462A98}" presName="desTx" presStyleLbl="alignAccFollowNode1" presStyleIdx="1" presStyleCnt="3">
        <dgm:presLayoutVars>
          <dgm:bulletEnabled val="1"/>
        </dgm:presLayoutVars>
      </dgm:prSet>
      <dgm:spPr/>
    </dgm:pt>
    <dgm:pt modelId="{129D7712-921D-C048-84D6-1B913C1B0EDB}" type="pres">
      <dgm:prSet presAssocID="{D6334AE1-D1D3-B845-BF85-591EEE251DC6}" presName="space" presStyleCnt="0"/>
      <dgm:spPr/>
    </dgm:pt>
    <dgm:pt modelId="{53BAB7AA-9872-7842-A22D-3B2960DEE7AF}" type="pres">
      <dgm:prSet presAssocID="{FB7B4506-8E75-0A48-A97A-742FAD156507}" presName="composite" presStyleCnt="0"/>
      <dgm:spPr/>
    </dgm:pt>
    <dgm:pt modelId="{AF852997-818B-D048-B20C-C9D6844400D8}" type="pres">
      <dgm:prSet presAssocID="{FB7B4506-8E75-0A48-A97A-742FAD156507}" presName="parTx" presStyleLbl="alignNode1" presStyleIdx="2" presStyleCnt="3">
        <dgm:presLayoutVars>
          <dgm:chMax val="0"/>
          <dgm:chPref val="0"/>
          <dgm:bulletEnabled val="1"/>
        </dgm:presLayoutVars>
      </dgm:prSet>
      <dgm:spPr/>
    </dgm:pt>
    <dgm:pt modelId="{07D5E063-8F02-384E-861F-61A7854E6B1A}" type="pres">
      <dgm:prSet presAssocID="{FB7B4506-8E75-0A48-A97A-742FAD156507}" presName="desTx" presStyleLbl="alignAccFollowNode1" presStyleIdx="2" presStyleCnt="3">
        <dgm:presLayoutVars>
          <dgm:bulletEnabled val="1"/>
        </dgm:presLayoutVars>
      </dgm:prSet>
      <dgm:spPr/>
    </dgm:pt>
  </dgm:ptLst>
  <dgm:cxnLst>
    <dgm:cxn modelId="{4FC1740C-BA31-4A5C-A59C-980B5357CC80}" type="presOf" srcId="{586B87D8-E98E-4DD4-9D3D-64818031053D}" destId="{80113AD9-F598-4142-9D73-48CB52A58EB3}" srcOrd="0" destOrd="1" presId="urn:microsoft.com/office/officeart/2005/8/layout/hList1"/>
    <dgm:cxn modelId="{28FC6316-ECF1-5145-83C6-1EE39592A559}" srcId="{9C39EFE9-636D-6D4D-B3CD-4D8521FE89AA}" destId="{FFC29EBD-AE28-7040-ACD0-0F7EFE3EDDBB}" srcOrd="0" destOrd="0" parTransId="{CE498E2E-2A5A-954F-B429-63AD42E667D5}" sibTransId="{5B6F9626-DAF4-1C48-A6E7-AE7FD9D02F08}"/>
    <dgm:cxn modelId="{56EC4217-498B-0847-8F21-2E99DCB9E7AD}" type="presOf" srcId="{FB7B4506-8E75-0A48-A97A-742FAD156507}" destId="{AF852997-818B-D048-B20C-C9D6844400D8}" srcOrd="0" destOrd="0" presId="urn:microsoft.com/office/officeart/2005/8/layout/hList1"/>
    <dgm:cxn modelId="{6A54DE19-E5B8-FF4D-87C4-27CC43816B8E}" type="presOf" srcId="{6500CB3E-81D4-5A45-93B9-6213FD462A98}" destId="{AAB0ED9D-B90E-D540-9560-B04A60F43641}" srcOrd="0" destOrd="0" presId="urn:microsoft.com/office/officeart/2005/8/layout/hList1"/>
    <dgm:cxn modelId="{495B131C-6D0C-E741-BBB4-ECB3F5A3A68D}" type="presOf" srcId="{FBB9BA77-F006-D24E-9944-C71529FBB4A1}" destId="{80113AD9-F598-4142-9D73-48CB52A58EB3}" srcOrd="0" destOrd="3" presId="urn:microsoft.com/office/officeart/2005/8/layout/hList1"/>
    <dgm:cxn modelId="{8912162D-9EB6-3242-B19B-C7DBEFEA453A}" srcId="{FB7B4506-8E75-0A48-A97A-742FAD156507}" destId="{6F4A40B7-DA9B-044A-885B-C07F98228C56}" srcOrd="0" destOrd="0" parTransId="{0BE65404-090C-864E-B2DB-CD312FA35AB4}" sibTransId="{3CDD929E-583D-7943-9981-D2DE10BBF274}"/>
    <dgm:cxn modelId="{8D37ED37-7E28-5E46-9FDF-7BEAF0A284FD}" type="presOf" srcId="{6F4A40B7-DA9B-044A-885B-C07F98228C56}" destId="{07D5E063-8F02-384E-861F-61A7854E6B1A}" srcOrd="0" destOrd="0" presId="urn:microsoft.com/office/officeart/2005/8/layout/hList1"/>
    <dgm:cxn modelId="{C9702C5E-9765-E141-B876-31FAC91A1E4B}" type="presOf" srcId="{9C39EFE9-636D-6D4D-B3CD-4D8521FE89AA}" destId="{4B40CC78-8C55-4142-AD81-26598AC4A389}" srcOrd="0" destOrd="0" presId="urn:microsoft.com/office/officeart/2005/8/layout/hList1"/>
    <dgm:cxn modelId="{C54D1561-9A50-424B-867C-11C62C1FB1D6}" srcId="{6500CB3E-81D4-5A45-93B9-6213FD462A98}" destId="{586B87D8-E98E-4DD4-9D3D-64818031053D}" srcOrd="1" destOrd="0" parTransId="{31E285C4-B0B3-4159-859D-9BA3EB30B28D}" sibTransId="{57EA8856-EED1-42BA-BAE1-42E3DB7411BC}"/>
    <dgm:cxn modelId="{5A701365-FB8F-4639-B2CE-BF05ECA20E31}" srcId="{9C39EFE9-636D-6D4D-B3CD-4D8521FE89AA}" destId="{3C86F0F0-D0F4-4788-8D70-667F9C0AF0AA}" srcOrd="1" destOrd="0" parTransId="{C620CFE5-F40D-4A19-8B21-1DC88E33F28E}" sibTransId="{526E0187-893D-4755-AC0C-88A90BB73955}"/>
    <dgm:cxn modelId="{6CCBB053-CF9F-EE45-B1DF-D68B50B1A07F}" type="presOf" srcId="{3F65D83E-9C0F-1E4B-A99B-E24B3122CD96}" destId="{80113AD9-F598-4142-9D73-48CB52A58EB3}" srcOrd="0" destOrd="0" presId="urn:microsoft.com/office/officeart/2005/8/layout/hList1"/>
    <dgm:cxn modelId="{4C206484-B647-4A48-A334-779A843693D7}" srcId="{6500CB3E-81D4-5A45-93B9-6213FD462A98}" destId="{3F65D83E-9C0F-1E4B-A99B-E24B3122CD96}" srcOrd="0" destOrd="0" parTransId="{9844F846-1842-2443-957C-9512889FC1C2}" sibTransId="{29D01873-0C83-1E4C-AD4B-351E47877DC9}"/>
    <dgm:cxn modelId="{E4C88B91-F237-3248-9D64-138B83884C88}" type="presOf" srcId="{AD8E0E1A-C25A-1540-A709-22B77BBC63FD}" destId="{A59BE726-5358-074C-ACF5-FE35640FD744}" srcOrd="0" destOrd="0" presId="urn:microsoft.com/office/officeart/2005/8/layout/hList1"/>
    <dgm:cxn modelId="{B9860A93-C594-1A4E-87F7-42F789561105}" srcId="{6500CB3E-81D4-5A45-93B9-6213FD462A98}" destId="{FBB9BA77-F006-D24E-9944-C71529FBB4A1}" srcOrd="3" destOrd="0" parTransId="{BB576A26-7892-B244-A678-AD1A3405AFD3}" sibTransId="{68EEDE4C-67B2-CE46-8D66-90B36D1A7FE7}"/>
    <dgm:cxn modelId="{67535495-ACB2-4699-A511-C7CF07568D7E}" type="presOf" srcId="{3C86F0F0-D0F4-4788-8D70-667F9C0AF0AA}" destId="{BDC6FB17-41C7-8E4D-BEB1-78A960BD8A96}" srcOrd="0" destOrd="1" presId="urn:microsoft.com/office/officeart/2005/8/layout/hList1"/>
    <dgm:cxn modelId="{B90503AB-B088-D84B-8CBB-F4D3C03D97AD}" srcId="{AD8E0E1A-C25A-1540-A709-22B77BBC63FD}" destId="{FB7B4506-8E75-0A48-A97A-742FAD156507}" srcOrd="2" destOrd="0" parTransId="{A66EAF8C-96CC-474C-BF84-A5DB522F794C}" sibTransId="{EAF61013-42EE-4E49-A7EA-4D90DAB5D738}"/>
    <dgm:cxn modelId="{74173FB4-87D3-46C9-AAB6-5769A5085523}" type="presOf" srcId="{E7CE51AA-617B-4E1A-9C9F-5FC29CFCD7DE}" destId="{80113AD9-F598-4142-9D73-48CB52A58EB3}" srcOrd="0" destOrd="2" presId="urn:microsoft.com/office/officeart/2005/8/layout/hList1"/>
    <dgm:cxn modelId="{A1CCA5BC-AF76-B54B-A200-D90A6743B592}" srcId="{AD8E0E1A-C25A-1540-A709-22B77BBC63FD}" destId="{9C39EFE9-636D-6D4D-B3CD-4D8521FE89AA}" srcOrd="0" destOrd="0" parTransId="{807B9D51-0ACA-5B4F-8D26-1146209CAADD}" sibTransId="{576E7688-FC3C-644B-B8BE-2840C3FC09B2}"/>
    <dgm:cxn modelId="{2840D2DC-C189-415E-A78C-5677479DA121}" srcId="{6500CB3E-81D4-5A45-93B9-6213FD462A98}" destId="{E7CE51AA-617B-4E1A-9C9F-5FC29CFCD7DE}" srcOrd="2" destOrd="0" parTransId="{B7DF4557-F570-439B-9507-491FFEE1E15D}" sibTransId="{0BD0621A-55E2-4B22-BB05-A583D0264839}"/>
    <dgm:cxn modelId="{8F8360DF-D2F3-734F-8F9D-A16EC920A1A8}" type="presOf" srcId="{FFC29EBD-AE28-7040-ACD0-0F7EFE3EDDBB}" destId="{BDC6FB17-41C7-8E4D-BEB1-78A960BD8A96}" srcOrd="0" destOrd="0" presId="urn:microsoft.com/office/officeart/2005/8/layout/hList1"/>
    <dgm:cxn modelId="{0D2B38EE-49C2-2147-8FF3-238F6C8848F7}" srcId="{AD8E0E1A-C25A-1540-A709-22B77BBC63FD}" destId="{6500CB3E-81D4-5A45-93B9-6213FD462A98}" srcOrd="1" destOrd="0" parTransId="{AB802222-4DB8-4648-906D-09749E2095B7}" sibTransId="{D6334AE1-D1D3-B845-BF85-591EEE251DC6}"/>
    <dgm:cxn modelId="{A37D8766-73F7-4941-A67E-5B4C4E0008A6}" type="presParOf" srcId="{A59BE726-5358-074C-ACF5-FE35640FD744}" destId="{2E6F1E6D-3B92-564B-A274-1326BDFD840D}" srcOrd="0" destOrd="0" presId="urn:microsoft.com/office/officeart/2005/8/layout/hList1"/>
    <dgm:cxn modelId="{232EFC44-C8D3-3849-8964-270947B503A1}" type="presParOf" srcId="{2E6F1E6D-3B92-564B-A274-1326BDFD840D}" destId="{4B40CC78-8C55-4142-AD81-26598AC4A389}" srcOrd="0" destOrd="0" presId="urn:microsoft.com/office/officeart/2005/8/layout/hList1"/>
    <dgm:cxn modelId="{A40A954E-5F66-4F46-B717-D5A8606FFF48}" type="presParOf" srcId="{2E6F1E6D-3B92-564B-A274-1326BDFD840D}" destId="{BDC6FB17-41C7-8E4D-BEB1-78A960BD8A96}" srcOrd="1" destOrd="0" presId="urn:microsoft.com/office/officeart/2005/8/layout/hList1"/>
    <dgm:cxn modelId="{1DFF6A31-1BE0-DE4F-86A4-7C121A2E25B5}" type="presParOf" srcId="{A59BE726-5358-074C-ACF5-FE35640FD744}" destId="{8BD71386-7342-154F-9D9B-A52A1CA300F3}" srcOrd="1" destOrd="0" presId="urn:microsoft.com/office/officeart/2005/8/layout/hList1"/>
    <dgm:cxn modelId="{1FE04EC9-1DA6-6D45-BC88-6AE73A39FB36}" type="presParOf" srcId="{A59BE726-5358-074C-ACF5-FE35640FD744}" destId="{97DF5472-2DA7-EB41-AE57-F41DA0CD34FD}" srcOrd="2" destOrd="0" presId="urn:microsoft.com/office/officeart/2005/8/layout/hList1"/>
    <dgm:cxn modelId="{4CE1F452-18C9-7B4C-B0D2-7FED43058E07}" type="presParOf" srcId="{97DF5472-2DA7-EB41-AE57-F41DA0CD34FD}" destId="{AAB0ED9D-B90E-D540-9560-B04A60F43641}" srcOrd="0" destOrd="0" presId="urn:microsoft.com/office/officeart/2005/8/layout/hList1"/>
    <dgm:cxn modelId="{098819EE-2B21-9943-BD67-1BE89A46079A}" type="presParOf" srcId="{97DF5472-2DA7-EB41-AE57-F41DA0CD34FD}" destId="{80113AD9-F598-4142-9D73-48CB52A58EB3}" srcOrd="1" destOrd="0" presId="urn:microsoft.com/office/officeart/2005/8/layout/hList1"/>
    <dgm:cxn modelId="{857F2B3A-9CE2-7B4C-B6B3-40B9975F3B0B}" type="presParOf" srcId="{A59BE726-5358-074C-ACF5-FE35640FD744}" destId="{129D7712-921D-C048-84D6-1B913C1B0EDB}" srcOrd="3" destOrd="0" presId="urn:microsoft.com/office/officeart/2005/8/layout/hList1"/>
    <dgm:cxn modelId="{8C9957D5-4DD9-4E47-975F-D670763464B9}" type="presParOf" srcId="{A59BE726-5358-074C-ACF5-FE35640FD744}" destId="{53BAB7AA-9872-7842-A22D-3B2960DEE7AF}" srcOrd="4" destOrd="0" presId="urn:microsoft.com/office/officeart/2005/8/layout/hList1"/>
    <dgm:cxn modelId="{B10DC077-A717-224A-B57A-7B5A6FC76F4A}" type="presParOf" srcId="{53BAB7AA-9872-7842-A22D-3B2960DEE7AF}" destId="{AF852997-818B-D048-B20C-C9D6844400D8}" srcOrd="0" destOrd="0" presId="urn:microsoft.com/office/officeart/2005/8/layout/hList1"/>
    <dgm:cxn modelId="{D8E77740-96C5-2F49-85EF-6F4504F1444F}" type="presParOf" srcId="{53BAB7AA-9872-7842-A22D-3B2960DEE7AF}" destId="{07D5E063-8F02-384E-861F-61A7854E6B1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0CC78-8C55-4142-AD81-26598AC4A389}">
      <dsp:nvSpPr>
        <dsp:cNvPr id="0" name=""/>
        <dsp:cNvSpPr/>
      </dsp:nvSpPr>
      <dsp:spPr>
        <a:xfrm>
          <a:off x="3363" y="492318"/>
          <a:ext cx="3278981" cy="131159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宋体" panose="02010600030101010101" pitchFamily="2" charset="-122"/>
              <a:ea typeface="宋体" panose="02010600030101010101" pitchFamily="2" charset="-122"/>
            </a:rPr>
            <a:t>知识</a:t>
          </a:r>
        </a:p>
      </dsp:txBody>
      <dsp:txXfrm>
        <a:off x="3363" y="492318"/>
        <a:ext cx="3278981" cy="1311592"/>
      </dsp:txXfrm>
    </dsp:sp>
    <dsp:sp modelId="{BDC6FB17-41C7-8E4D-BEB1-78A960BD8A96}">
      <dsp:nvSpPr>
        <dsp:cNvPr id="0" name=""/>
        <dsp:cNvSpPr/>
      </dsp:nvSpPr>
      <dsp:spPr>
        <a:xfrm>
          <a:off x="3363" y="1803910"/>
          <a:ext cx="3278981" cy="31224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a:latin typeface="宋体" panose="02010600030101010101" pitchFamily="2" charset="-122"/>
              <a:ea typeface="宋体" panose="02010600030101010101" pitchFamily="2" charset="-122"/>
            </a:rPr>
            <a:t>线性掩码的传播规则</a:t>
          </a:r>
          <a:endParaRPr lang="zh-CN" altLang="en-US" sz="2800" kern="1200" dirty="0">
            <a:latin typeface="宋体" panose="02010600030101010101" pitchFamily="2" charset="-122"/>
            <a:ea typeface="宋体" panose="02010600030101010101" pitchFamily="2" charset="-122"/>
          </a:endParaRPr>
        </a:p>
        <a:p>
          <a:pPr marL="285750" lvl="1" indent="-285750" algn="l" defTabSz="1244600">
            <a:lnSpc>
              <a:spcPct val="90000"/>
            </a:lnSpc>
            <a:spcBef>
              <a:spcPct val="0"/>
            </a:spcBef>
            <a:spcAft>
              <a:spcPct val="15000"/>
            </a:spcAft>
            <a:buChar char="•"/>
          </a:pPr>
          <a:r>
            <a:rPr lang="zh-CN" altLang="en-US" sz="2800" kern="1200" dirty="0">
              <a:latin typeface="宋体" panose="02010600030101010101" pitchFamily="2" charset="-122"/>
              <a:ea typeface="宋体" panose="02010600030101010101" pitchFamily="2" charset="-122"/>
            </a:rPr>
            <a:t>算法</a:t>
          </a:r>
          <a:r>
            <a:rPr lang="en-US" altLang="zh-CN" sz="2800" kern="1200" dirty="0">
              <a:latin typeface="宋体" panose="02010600030101010101" pitchFamily="2" charset="-122"/>
              <a:ea typeface="宋体" panose="02010600030101010101" pitchFamily="2" charset="-122"/>
            </a:rPr>
            <a:t>2</a:t>
          </a:r>
          <a:r>
            <a:rPr lang="zh-CN" altLang="en-US" sz="2800" kern="1200" dirty="0">
              <a:latin typeface="宋体" panose="02010600030101010101" pitchFamily="2" charset="-122"/>
              <a:ea typeface="宋体" panose="02010600030101010101" pitchFamily="2" charset="-122"/>
            </a:rPr>
            <a:t>的具体应用</a:t>
          </a:r>
        </a:p>
      </dsp:txBody>
      <dsp:txXfrm>
        <a:off x="3363" y="1803910"/>
        <a:ext cx="3278981" cy="3122437"/>
      </dsp:txXfrm>
    </dsp:sp>
    <dsp:sp modelId="{AAB0ED9D-B90E-D540-9560-B04A60F43641}">
      <dsp:nvSpPr>
        <dsp:cNvPr id="0" name=""/>
        <dsp:cNvSpPr/>
      </dsp:nvSpPr>
      <dsp:spPr>
        <a:xfrm>
          <a:off x="3741401" y="492318"/>
          <a:ext cx="3278981" cy="131159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3600" kern="1200" dirty="0">
              <a:latin typeface="宋体" panose="02010600030101010101" pitchFamily="2" charset="-122"/>
              <a:ea typeface="宋体" panose="02010600030101010101" pitchFamily="2" charset="-122"/>
            </a:rPr>
            <a:t>能力</a:t>
          </a:r>
        </a:p>
      </dsp:txBody>
      <dsp:txXfrm>
        <a:off x="3741401" y="492318"/>
        <a:ext cx="3278981" cy="1311592"/>
      </dsp:txXfrm>
    </dsp:sp>
    <dsp:sp modelId="{80113AD9-F598-4142-9D73-48CB52A58EB3}">
      <dsp:nvSpPr>
        <dsp:cNvPr id="0" name=""/>
        <dsp:cNvSpPr/>
      </dsp:nvSpPr>
      <dsp:spPr>
        <a:xfrm>
          <a:off x="3741401" y="1803910"/>
          <a:ext cx="3278981" cy="31224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marR="0" lvl="1" indent="-285750" algn="l" defTabSz="1244600" eaLnBrk="1" fontAlgn="auto" latinLnBrk="0" hangingPunct="1">
            <a:lnSpc>
              <a:spcPct val="90000"/>
            </a:lnSpc>
            <a:spcBef>
              <a:spcPct val="0"/>
            </a:spcBef>
            <a:spcAft>
              <a:spcPct val="15000"/>
            </a:spcAft>
            <a:buClrTx/>
            <a:buSzTx/>
            <a:buFontTx/>
            <a:buChar char="•"/>
            <a:tabLst/>
            <a:defRPr/>
          </a:pPr>
          <a:r>
            <a:rPr lang="zh-CN" altLang="en-US"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构造</a:t>
          </a:r>
          <a:r>
            <a:rPr lang="en-US" altLang="zh-CN"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S</a:t>
          </a:r>
          <a:r>
            <a:rPr lang="zh-CN" altLang="en-US"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盒线性分布表</a:t>
          </a:r>
        </a:p>
        <a:p>
          <a:pPr marL="285750" marR="0" lvl="1" indent="-285750" algn="l" defTabSz="1244600" eaLnBrk="1" fontAlgn="auto" latinLnBrk="0" hangingPunct="1">
            <a:lnSpc>
              <a:spcPct val="90000"/>
            </a:lnSpc>
            <a:spcBef>
              <a:spcPct val="0"/>
            </a:spcBef>
            <a:spcAft>
              <a:spcPct val="15000"/>
            </a:spcAft>
            <a:buClrTx/>
            <a:buSzTx/>
            <a:buFontTx/>
            <a:buChar char="•"/>
            <a:tabLst/>
            <a:defRPr/>
          </a:pPr>
          <a:r>
            <a:rPr lang="zh-CN" altLang="en-US"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具体算法的线性路线构造</a:t>
          </a:r>
        </a:p>
        <a:p>
          <a:pPr marL="285750" marR="0" lvl="1" indent="-285750" algn="l" defTabSz="1244600" eaLnBrk="1" fontAlgn="auto" latinLnBrk="0" hangingPunct="1">
            <a:lnSpc>
              <a:spcPct val="90000"/>
            </a:lnSpc>
            <a:spcBef>
              <a:spcPct val="0"/>
            </a:spcBef>
            <a:spcAft>
              <a:spcPct val="15000"/>
            </a:spcAft>
            <a:buClrTx/>
            <a:buSzTx/>
            <a:buFontTx/>
            <a:buChar char="•"/>
            <a:tabLst/>
            <a:defRPr/>
          </a:pPr>
          <a:r>
            <a:rPr lang="zh-CN" altLang="en-US"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复杂度分析</a:t>
          </a:r>
        </a:p>
        <a:p>
          <a:pPr marL="285750" lvl="1" indent="-285750" algn="l" defTabSz="1244600">
            <a:lnSpc>
              <a:spcPct val="90000"/>
            </a:lnSpc>
            <a:spcBef>
              <a:spcPct val="0"/>
            </a:spcBef>
            <a:spcAft>
              <a:spcPct val="15000"/>
            </a:spcAft>
            <a:buChar char="•"/>
          </a:pPr>
          <a:endParaRPr lang="zh-CN" altLang="en-US"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sp:txBody>
      <dsp:txXfrm>
        <a:off x="3741401" y="1803910"/>
        <a:ext cx="3278981" cy="3122437"/>
      </dsp:txXfrm>
    </dsp:sp>
    <dsp:sp modelId="{AF852997-818B-D048-B20C-C9D6844400D8}">
      <dsp:nvSpPr>
        <dsp:cNvPr id="0" name=""/>
        <dsp:cNvSpPr/>
      </dsp:nvSpPr>
      <dsp:spPr>
        <a:xfrm>
          <a:off x="7479439" y="492318"/>
          <a:ext cx="3278981" cy="131159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宋体" panose="02010600030101010101" pitchFamily="2" charset="-122"/>
              <a:ea typeface="宋体" panose="02010600030101010101" pitchFamily="2" charset="-122"/>
            </a:rPr>
            <a:t>素质</a:t>
          </a:r>
        </a:p>
      </dsp:txBody>
      <dsp:txXfrm>
        <a:off x="7479439" y="492318"/>
        <a:ext cx="3278981" cy="1311592"/>
      </dsp:txXfrm>
    </dsp:sp>
    <dsp:sp modelId="{07D5E063-8F02-384E-861F-61A7854E6B1A}">
      <dsp:nvSpPr>
        <dsp:cNvPr id="0" name=""/>
        <dsp:cNvSpPr/>
      </dsp:nvSpPr>
      <dsp:spPr>
        <a:xfrm>
          <a:off x="7479439" y="1803910"/>
          <a:ext cx="3278981" cy="31224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marR="0" lvl="1" indent="-285750" algn="l" defTabSz="1244600" eaLnBrk="1" fontAlgn="auto" latinLnBrk="0" hangingPunct="1">
            <a:lnSpc>
              <a:spcPct val="90000"/>
            </a:lnSpc>
            <a:spcBef>
              <a:spcPct val="0"/>
            </a:spcBef>
            <a:spcAft>
              <a:spcPct val="15000"/>
            </a:spcAft>
            <a:buClrTx/>
            <a:buSzTx/>
            <a:buFontTx/>
            <a:buChar char="•"/>
            <a:tabLst/>
            <a:defRPr/>
          </a:pPr>
          <a:r>
            <a:rPr lang="zh-CN" altLang="en-US" sz="280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根据区分器关注的输入输出关系如何定义传播规则</a:t>
          </a:r>
        </a:p>
      </dsp:txBody>
      <dsp:txXfrm>
        <a:off x="7479439" y="1803910"/>
        <a:ext cx="3278981" cy="312243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7:01:55.025"/>
    </inkml:context>
    <inkml:brush xml:id="br0">
      <inkml:brushProperty name="width" value="0.2" units="cm"/>
      <inkml:brushProperty name="height" value="0.2" units="cm"/>
      <inkml:brushProperty name="color" value="#E71225"/>
    </inkml:brush>
  </inkml:definitions>
  <inkml:trace contextRef="#ctx0" brushRef="#br0">77 169 832,'-76'10'838,"131"-9"2036,160-35-2290,-142 24-218,-1-3-1,0-4 1,62-23-366,-116 33 13,1 0 0,0 1 0,1 1-1,-1 1 1,1 1 0,-1 0 0,1 2 0,0 0-1,0 1 1,0 1 0,0 1 0,8 2-13,1 3 7,0-1 1,0-2 0,0-1 0,0-1-1,27-2-7,41-23 58,-91 23-56,-1 1 1,-1 0 0,0-1 1,1 0-1,-1 0 0,1 0 0,-1 0 0,0-1 0,1 0 0,-1 1 1,0-2-1,0 1 0,0 0 0,0-1 0,0 0 0,0 0 1,0 0-1,3-3-3,6-8 312,-13 12-204,0 1-17,0 0-41,-4-2-1297,2 0 779</inkml:trace>
  <inkml:trace contextRef="#ctx0" brushRef="#br0" timeOffset="2297.386">876 242 128,'30'62'51,"-30"-60"-50,1 0 0,-1 0 0,0 0 0,0 0 1,0 0-1,0 0 0,-1 0 0,1 0 0,0 0 1,-1 0-1,0-1 0,1 1 0,-1 0 0,0 0 1,0 0-1,0-1 0,0 1 0,0 0 0,0-1 1,0 1-1,-1-1 0,1 0 0,-1 1 0,0 0-1,-6 7 1,-32 49 26,-2-1 0,-3-2 0,-19 15-27,60-67 29,1 0 0,-1 0 0,0 0 0,0-1-1,0 0 1,0 1 0,0-1 0,-1-1 0,1 1-1,-1-1 1,1 1 0,-1-1 0,0-1-1,1 1 1,-1-1 0,0 1 0,0-1 0,1-1-1,-1 1 1,0-1 0,0 0 0,1 0 0,-1 0-1,1 0 1,-1-1 0,1 0 0,0 0 0,-1 0-1,1 0 1,0-1 0,0 0 0,1 0-1,-1 0 1,-2-2-29,1-5 6,1 1 0,0 0 0,1-1-1,0 0 1,0 0 0,1 0 0,1 0 0,-1 0 0,2-1-1,-1 1 1,1 0 0,1-1 0,0 1 0,0 0-1,3-9-5,-3 11 16,0 5-4,-1 0 0,1 0 1,0 0-1,0 0 0,0-1 0,0 1 0,1 0 1,-1 1-1,1-1 0,0 0 0,0 0 0,0 1 0,0-1 1,0 1-1,1 0 0,-1-1 0,1 1 0,-1 0 1,1 1-1,0-1 0,0 0 0,-1 1 0,1-1 1,0 1-1,1 0 0,-1 0 0,0 0 0,2 0-12,60 7 32,-25 14 176,-26-14-184,-1 0 0,0 1 0,0 1 1,0 0-1,-1 0 0,0 1 0,-1 1 0,0 0 0,0 0 1,-1 1-1,4 6-24,99 74 464,-67-54-148,-43-33 1174,-3-4-1625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7:03:33.861"/>
    </inkml:context>
    <inkml:brush xml:id="br0">
      <inkml:brushProperty name="width" value="0.2" units="cm"/>
      <inkml:brushProperty name="height" value="0.2" units="cm"/>
      <inkml:brushProperty name="color" value="#E71225"/>
    </inkml:brush>
  </inkml:definitions>
  <inkml:trace contextRef="#ctx0" brushRef="#br0">957 4609 552,'-2'-1'44,"0"-1"0,0 1 0,0-1 0,0 0 0,0 0 1,0 0-1,0 0 0,0-1 0,1 1 0,-1 0 0,1-1 0,0 1 0,0-1 0,0 1 0,0-1 0,0 0 0,0 1 0,1-1 0,-1 0 1,1 0-1,0 0 0,0 0-44,-8-59 191,4 0 0,2 0 0,2-1 0,5-16-191,0-25 32,-4 42-24,-2 12 155,2 0 0,2 1 0,3-1 0,1 1 0,3 0 0,2 1 0,9-21-163,-13 48 193,66-126 390,-70 142-582,0-1 1,0 1-1,0 1 0,1-1 1,0 1-1,0-1 0,0 1 1,0 1-1,0-1 1,1 1-1,0 0 0,0 0 1,0 1-1,0-1 0,0 1 1,0 1-1,1-1 0,-1 1 1,1 0-1,-1 1 1,1-1-1,-1 1 0,3 1-1,-8-1 2,1 0 0,-1 0 0,0 0 0,0 0 0,0 1 0,0-1 0,0 0 0,0 1 0,0-1 0,0 1 0,0-1 0,0 1 0,0 0 0,0-1 0,0 1 0,0 0 0,-1 0 0,1 0 0,0-1 0,0 1 0,-1 0 0,1 0 0,-1 0 0,1 0 0,-1 0 0,1 0 0,-1 0 0,0 0 0,1 0 0,-1 1 0,0-1 0,0 0 0,0 0 0,1 0 0,-1 0 0,-1 0 0,1 0 0,0 0 0,0 1 0,0-1 0,-1 0 0,1 0 0,0 0 0,-1 0 0,0 1-2,-22 51 83,21-49-82,-8 17 31,-1-1 0,-1-1 0,0 0 0,-1-1 0,-1 0 0,-1-1 0,-1-1 0,-13 11-32,-10-7-156,77-35 144,122-31-12,-156 44 25,-1 1 1,1 0 0,-1 0 0,1 0 0,-1 0 0,1 0-1,0 1 1,-1 0 0,1 0 0,0 0 0,0 0-1,-1 0 1,1 1 0,0 0 0,-1 0 0,1 0-1,-1 0 1,1 0 0,-1 1 0,0-1 0,1 1 0,-1 0-1,0 0 1,0 0 0,0 1 0,0-1 0,-1 1-1,1-1 1,-1 1 0,1 0 0,-1 0 0,0 0-1,0 0 1,0 0 0,-1 1 0,1-1 0,-1 1 0,0-1-1,1 4-1,-5 7 99,-1 0 0,0 1-1,-1-2 1,-1 1 0,0-1-1,0 1 1,-2-2 0,1 1 0,-2-1-1,0 0 1,0-1 0,-1 0-1,0-1 1,-1 0 0,0 0-1,-1-1 1,-12 7-99,18-10 67,-5 3 45,0 0 0,0 0-1,-1-1 1,0 0 0,0-1 0,-1-1 0,1 0 0,-2-1 0,1 0 0,-10 2-112,-29-32-1522,31 4 1023</inkml:trace>
  <inkml:trace contextRef="#ctx0" brushRef="#br0" timeOffset="-6548.127">363 1059 520,'14'53'355,"-15"-53"-323,0 1 1,0-1 0,0 0-1,0 0 1,0 0 0,0 0-1,0 0 1,0 0-1,0 0 1,0 0 0,0-1-1,0 1 1,0 0-1,0 0 1,0-1 0,1 1-1,-1-1 1,0 1 0,0-1-1,0 1 1,0-1-1,1 1 1,-1-1 0,0 0-1,1 1 1,-1-1-1,0 0 1,1 0 0,-1 0-1,1 1 1,-1-1 0,1 0-1,0 0 1,-1 0-1,1 0-32,-15-24 162,1 0 0,1-1-1,2 0 1,0-1-1,2 0 1,1 0 0,1-1-1,2 0 1,-1-11-162,-5-16 212,-8-30 193,3-1-1,4 0 0,4-1 0,3-52-404,5 122 5,0 0 0,1 0-1,1 0 1,0 0 0,2 0 0,0 0 0,0 1 0,2-1 0,0 1-1,1 1 1,0-1 0,1 1 0,1 0 0,2 0-5,-4 10 1,0 1 0,1-1 0,-1 1-1,1 1 1,0 0 0,0 0 0,0 1 0,1-1 0,-1 2 0,1-1 0,-1 1 0,1 1 0,-1-1-1,1 2 1,-1-1 0,1 1 0,0 0 0,-1 1 0,0 0 0,1 0 0,-1 1 0,0 0 0,0 0 0,-1 1-1,1 0 1,-1 1 0,0-1 0,2 3-1,-6-6 14,-1 0 0,0 1-1,0-1 1,0 1 0,0-1-1,0 1 1,0 0 0,-1 0-1,1-1 1,0 1 0,-1 0-1,1 1 1,-1-1 0,0 0-1,0 0 1,0 1 0,0-1 0,0 0-1,0 1 1,-1-1 0,1 1-1,-1-1 1,0 1 0,0-1-1,0 1 1,0-1 0,0 1-1,0 0 1,-1-1 0,1 0-1,-1 1 1,0-1 0,1 1 0,-1-1-1,0 0 1,-1 1 0,1-1-1,0 0 1,-1 0 0,1 0-1,-2 1-13,-74 76 509,68-73-433,1 0 0,-1-1 0,0 0 1,-1 0-1,1-1 0,-1 0 1,0-1-1,0 0 0,0-1 0,0 0 1,-8 0-77,-21-1 72,58-12-445,110-6 335,-122 16 42,0 1 0,0 0 0,0 1 0,0 0 0,1 0 0,-1 0 0,-1 1 0,1 0 0,0 0 0,0 1 0,-1 0 0,1 0 0,-1 1 0,0-1 0,0 1 0,0 1 0,-1-1 0,1 1 0,-1 0 0,0 0 0,0 1 0,-1-1 0,0 1 0,1 2-4,-17 17 165,-31 61-123,38-77-32,-1-1 1,-1 1-1,0-1 1,0-1-1,0 1 1,-1-1 0,0 0-1,-1-1 1,-6 4-11,-8 7 34,18-12 4,0 0 0,0-1-1,0 0 1,0 0 0,-1 0 0,1-1 0,-1 1-1,0-1 1,0-1 0,0 1 0,-1-1 0,1 0-1,0-1 1,-1 1 0,0-1 0,1 0 0,-1-1-1,1 0 1,-1 0 0,0 0 0,1-1 0,-1 0-1,1 0 1,-1-1 0,1 0 0,0 0 0,-1 0-1,1-1 1,0 0-38,4-2-2362,2 3 1706</inkml:trace>
  <inkml:trace contextRef="#ctx0" brushRef="#br0" timeOffset="-4183.746">692 1590 1120,'24'-55'890,"-24"54"-848,-1 0 0,1-1 0,0 1 0,0 0 0,-1 0 0,1 0 0,-1 0 0,1 0 0,-1 0 0,1 0 0,-1 0 0,1 0 0,-1 0 0,0 0 0,0 0 0,0 0 0,1 0 0,-1 0 0,0 1 0,0-1 0,0 0 0,0 1 0,0-1 0,0 1 0,0-1 0,-1 1 0,1 0 0,0-1 0,0 1 0,0 0 0,0 0 0,0-1 0,-1 1-42,-4-2 177,-5 0-113,0 0 0,0 1 0,-1 0 0,1 1 0,0 0 0,0 1 0,0 0 0,-1 1 0,1 0 0,0 0 0,1 1 0,-1 1 1,0 0-1,1 0 0,0 1 0,0 1 0,1-1 0,-1 2 0,1-1 0,0 1 0,1 0 0,0 1 0,0 0 0,0 1 0,1-1 0,0 1 0,1 1 0,0-1 0,1 1 0,0 0 1,-2 6-65,-5 19-2,3 1 0,0 0 0,3 0 0,1 0 0,1 1 0,2 0 0,2 0 0,2-1 0,1 2 2,-3-27 5,1 1 0,0-1-1,1 0 1,0 1 0,1-1-1,0 0 1,1 0 0,0 0-1,1-1 1,0 0 0,1 1 0,0-2-1,0 1 1,1-1 0,0 0-1,1 0 1,0-1 0,0 0-1,1-1 1,0 1 0,0-2-1,1 1 1,0-1 0,0-1 0,7 3-5,4-2 11,1-1 0,0-1 0,0-1 1,0-1-1,1-1 0,-1-1 1,0-1-1,1-1 0,-1-1 1,0-1-1,0-1 0,-1 0 0,1-2 1,-1-1-1,-1 0 0,1-1 1,-2-2-1,1 0 0,6-6-11,-6 6 17,0 0 0,-1-2 0,-1 0 0,0-1 0,-1-1 0,-1 0 0,0-2 0,-1 1 0,-1-2 0,0 0 0,5-12-17,-11 18 44,-1 0 0,0-1 0,-1 0 0,-1-1 0,0 1 0,0-1 0,-2 0 1,0 0-1,0-1 0,-2 1 0,1 0 0,-2-1 0,0 1 0,-1-1 0,0 1 0,-1 0 0,-1-1 0,0 1 0,-1 0 0,0 1 0,-1-1 0,-1 1 1,-4-8-45,1 7 42,0 0 0,-1 1 0,-1 0 0,0 1 1,-1 0-1,0 1 0,-1 0 0,0 1 0,-1 0 1,0 1-1,0 1 0,-1 0 0,0 1 0,0 1 1,-1 0-1,0 1 0,0 1 0,0 0 0,0 1 1,-7 0-43,8 2-213,-1 1 0,1 1 0,0 0 0,0 1 0,-1 1 1,1 0-1,1 1 0,-1 0 0,1 1 0,-1 1 0,1 1 1,1 0-1,0 0 0,0 1 0,-7 6 213,-2 4-764</inkml:trace>
  <inkml:trace contextRef="#ctx0" brushRef="#br0" timeOffset="-3698.2">468 1761 2833,'-43'115'822,"43"-82"-596,4-32-221,7 6 46,1-1 1,0-1-1,1 0 0,-1 0 0,1-1 0,0-1 1,0 0-1,0-1 0,0 0 0,0-1 0,1 0 1,-1-1-1,0-1 0,1 0 0,-1-1 0,0 0 1,0-1-1,0-1 0,-1 0 0,3-1-51,63-10 613,26 10-287,-86 9-306,0 1-1,0-2 1,1-1 0,-1 0-1,1-1 1,-1-1 0,18-2-20,-35 0-2043,-3 2 1284</inkml:trace>
  <inkml:trace contextRef="#ctx0" brushRef="#br0" timeOffset="-3265.928">771 1643 3001,'-64'-90'1101,"45"75"-408,19 30-1161,0-11 19,25 206-146,-39 28 3276,8-163-2645,-10-13-1936,16-64 1321</inkml:trace>
  <inkml:trace contextRef="#ctx0" brushRef="#br0" timeOffset="-1236.088">2688 1396 1160,'-72'-207'808,"23"12"1121,46 171-1836,2 1 1,0-1 0,2 0 0,0 0-1,2 1 1,0-1 0,2 1-1,0 0 1,2 0 0,0 0-1,2 1 1,0 1 0,2-1-1,0 1 1,1 1 0,1 0-1,4-3-93,-14 18 11,0 0 0,0 0 0,1 0 1,0 0-1,0 0 0,0 1 0,0-1 0,1 1 0,0 0 0,0 1 0,0-1 0,0 1 0,0 0 1,1 0-1,-1 1 0,1-1 0,0 1 0,0 1 0,0-1 0,0 1 0,0 0 0,0 0 0,0 1 1,0-1-1,0 2 0,0-1 0,1 0 0,4 2-11,-8 0 4,0-1-1,-1 1 1,1 0 0,0 0 0,0 0-1,-1 0 1,1 0 0,-1 1 0,0-1 0,0 1-1,0 0 1,0-1 0,0 1 0,0 0-1,-1 0 1,0 0 0,1 0 0,-1 1-1,0-1 1,0 0 0,-1 0 0,1 1 0,-1-1-1,0 0 1,1 1 0,-1-1 0,-1 0-1,1 1 1,-1-1 0,1 0 0,-1 1-1,0-1 1,0 0 0,-1 3-4,-3 4 29,-1-1-1,0 1 1,-1-1-1,0 0 1,0-1 0,-1 0-1,0 0 1,0 0 0,-1-1-1,1 0 1,-2-1 0,1 0-1,-1-1 1,0 0-1,0 0 1,0-1 0,-2 0-29,-25-3 237,36-1-257,1 0-13,0 0-11,0 0 2,0 0 6,0 0 18,10 3 2,112 33-10,-111-30 26,1 0 0,-1 0 0,0 1 0,0 1 0,-1 0 0,0 0 0,0 1 0,-1 0 0,-1 1 1,2 1-1,-8-8 1,-1-1 3,0 0 0,-1 0 0,1 1 0,-1-1 1,0 0-1,0 0 0,0 0 0,0 1 0,0-1 0,0 0 1,0 0-1,-1 0 0,1 0 0,-1 1 0,0-1 0,1 0 1,-1 0-1,0 0 0,0 0 0,0-1 0,-1 1 0,1 0 1,0 0-1,-1-1 0,1 1 0,-1 0 0,1-1 1,-1 0-1,0 1 0,0-1 0,0 0 0,0 0 0,1 0 1,-1 0-1,-1 0 0,1 0-4,-8 6 8,-5 7 66,-2-1 0,0-1 0,0 0 0,-1-2 0,-1 0-1,0 0 1,0-2 0,-1-1 0,1 0 0,-2-1 0,0-1-74,1-1 89,16-3-89,0 0 0,0 0 0,0 0 0,0 0 0,0-1 0,-1 1 0,1-1 0,0 0 1,0-1-1,0 1 0,0-1 0,0 0 0,-1 0 0,1 0 0,0 0 0,0-1 0,-18-10-2798,21 10 1965</inkml:trace>
  <inkml:trace contextRef="#ctx0" brushRef="#br0" timeOffset="708.343">1116 760 1936,'-144'-12'682,"128"5"-453,39 4-346,33 3 524,-1 1 1,0 4-1,1 1 1,-2 4-1,40 11-407,112 17 909,344 13-224,-497-39-571,-60-14-2651,5 2 1768</inkml:trace>
  <inkml:trace contextRef="#ctx0" brushRef="#br0" timeOffset="1216.926">1996 765 1216,'-57'-97'531,"48"73"1827,20 30-1343,-10-6-1258,131 72 527,-99-55-170,-1 2 0,0 1 0,-1 2 0,-2 1 0,6 6-114,-2 17 1184,-36-46-1134,-1 1-1,1-1 1,0 0 0,0 1-1,0 0 1,0-1 0,0 1-1,0 0 1,0 1 0,0-1 0,0 0-1,1 1 1,-1 0 0,0-1-1,1 1 1,0 0 0,-1 0-1,1 1 1,0-1-50,-2 1 52,-117 83-64,-36-5-1255,99-52 860</inkml:trace>
  <inkml:trace contextRef="#ctx0" brushRef="#br0" timeOffset="2149.919">122 1473 736,'-96'75'618,"93"-72"-574,1-1 1,0 1 0,0 0-1,-1-1 1,2 1 0,-1 0-1,0 0 1,1 0-1,-1 0 1,1 1 0,0-1-1,0 0 1,0 1 0,0-1-1,1 0 1,0 1 0,-1-1-1,1 1 1,0-1 0,1 1-1,-1-1 1,0 0 0,2 3-45,-1 8 132,17 151 127,7-2 0,13 20-259,-26-120 10,126 525 439,-111-500-378,3-1 0,4-2 0,19 30-71,-17-31 16,52 86 18,-80-161-33,0 1-1,1-2 1,0 1 0,1-2 0,0 1 0,0-1-1,1 0 1,0-1 0,0-1 0,7 3-1,-5-1 0,-1 5-622,-14-14 356</inkml:trace>
  <inkml:trace contextRef="#ctx0" brushRef="#br0" timeOffset="2996.845">162 3199 3249,'58'28'2288,"126"90"-2054,-99-65 8,59 48-84,-114-57-86,-30-43-59,0-1-1,0 0 9,0 0 2,0 0-4,0 0 2,0 0-5,0 0-7,0 0-1,0 0 0,6-25 1141,36-75-1019,-31 4-45,-12 66-67,20-244-26,-2 203-85,-17 72 62,0-1 1,-1 0-1,1 0 0,0 0 1,-1 0-1,1 0 1,0 0-1,0 0 1,-1 0-1,1 0 0,0 0 1,-1 0-1,1 0 1,0 0-1,-1 0 1,1 0-1,0 0 1,-1 0-1,1 0 0,0 0 1,0-1-1,-1 1 1,1 0-1,0 0 1,0 0-1,-1-1 1,1 1-1,0 0 0,0 0 1,-1 0-1,1-1 1,0 1-1,0 0 1,0 0-1,-1-1 1,1 1-1,0 0 0,0-1 1,0 1-1,0 0 1,0-1-1,0 1 1,0 0-1,0 0 0,0-1 1,0 1-1,0 0 1,0-1-1,0 1 1,0 0-1,0-1 1,0 1-1,0 0 0,0-1 1,0 1-1,0 0 1,1 0-1,-1-1 1,0 1-1,0 0 1,0-1-1,0 1 0,1 0 1,-1 0-1,0 0 1,0-1-1,1 1 1,-1 0-1,0 0 1,1 0 30,-4 0-574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7:03:55.888"/>
    </inkml:context>
    <inkml:brush xml:id="br0">
      <inkml:brushProperty name="width" value="0.2" units="cm"/>
      <inkml:brushProperty name="height" value="0.2" units="cm"/>
      <inkml:brushProperty name="color" value="#E71225"/>
    </inkml:brush>
  </inkml:definitions>
  <inkml:trace contextRef="#ctx0" brushRef="#br0">257 44 1104,'-26'-42'680,"-7"40"720,29 4-1211,-3-1-104,0 1 0,1 1 0,-1 0 0,0 0 1,1 0-1,0 0 0,0 1 0,0 0 0,0 1 0,0-1 0,1 1 1,0 0-1,0 0 0,0 1 0,1-1 0,0 1 0,0 0 1,0 0-1,1 1 0,-2 3-85,-34 145-176,16-48 513,19-96-297,1 1-1,0-1 1,0 0-1,1 1 1,1 0 0,0-1-1,0 1 1,1 0-1,1 0 1,0-1-1,0 1 1,2 2-40,-3-8 10,1 0-1,-1 0 1,2 0 0,-1 0-1,0 0 1,1-1 0,0 1-1,1 0 1,-1-1 0,1 1-1,0-1 1,1 0 0,-1 0-1,1 0 1,0-1 0,0 1-1,0-1 1,1 0 0,-1 0-1,1 0 1,0-1 0,0 0-1,0 0 1,6 2-10,2 0 33,2 0 0,-1-2 0,0 0 0,1 0 0,-1-1 0,1-1 0,0-1 0,-1 0 0,1-1 0,0 0 0,8-2-33,93-62 524,-21-19-136,-92 76-319,0-1 0,0 0 0,-1 0 0,0-1 0,-1 1 0,1 0 1,-2-1-1,0 1 0,0-1 0,0 1 0,-1 0 0,-1-1 0,1 1 0,-2 0 0,1 0 0,-3-6-69,-2-2 68,1 0 0,-2 0 0,0 1 0,-1 0-1,-1 1 1,-1 0 0,0 0 0,0 1 0,-2 0-1,1 1 1,-2 1 0,0 0 0,0 1 0,-1 1-1,0 0 1,-1 0 0,0 2 0,-8-3-68,5-5 218,-10 1-3446,27 15 2262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7:04:02.378"/>
    </inkml:context>
    <inkml:brush xml:id="br0">
      <inkml:brushProperty name="width" value="0.2" units="cm"/>
      <inkml:brushProperty name="height" value="0.2" units="cm"/>
      <inkml:brushProperty name="color" value="#E71225"/>
    </inkml:brush>
  </inkml:definitions>
  <inkml:trace contextRef="#ctx0" brushRef="#br0">123 108 248,'-35'65'153,"-40"120"-97,73-175-27,-8 64 549,10-72-569,0-1 1,0 1-1,0 0 0,1 0 0,-1 0 0,0 0 1,1 0-1,0 0 0,-1 0 0,1-1 0,0 1 0,0 0 1,0-1-1,0 1 0,0 0 0,0-1 0,0 0 1,1 1-1,-1-1 0,1 0 0,-1 1 0,1-1 0,-1 0 1,1 0-1,0 0 0,-1 0 0,1-1 0,0 1 1,0 0-1,0-1 0,0 1 0,-1-1 0,1 0 0,0 1 1,1-1-10,3 0 101,1 0 1,-1-1-1,0 0 1,1 0-1,-1 0 1,0-1-1,0 0 1,0 0-1,0-1 1,0 1-1,-1-1 0,1-1 1,-1 1-1,1-1 1,-1 0-1,-1 0 1,1 0-1,0-1 1,-1 1-1,0-1 1,2-3-102,3-4 174,-1 0 1,0 0-1,0-1 0,-1 0 1,-1-1-1,0 0 0,-1 0 1,3-12-175,-5 15 117,0-1 1,-1 1-1,0-1 0,0 1 1,-2-1-1,1 0 1,-1 1-1,-1-1 1,0 0-1,-1 1 0,0-1 1,-1 1-1,0-1 1,-1 1-1,0 0 1,0 0-1,-2 1 0,1-1 1,-1 1-1,-4-4-117,-69-40 172,58 56-2464,19 2 1721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7:00:25.355"/>
    </inkml:context>
    <inkml:brush xml:id="br0">
      <inkml:brushProperty name="width" value="0.2" units="cm"/>
      <inkml:brushProperty name="height" value="0.2" units="cm"/>
      <inkml:brushProperty name="color" value="#E71225"/>
    </inkml:brush>
  </inkml:definitions>
  <inkml:trace contextRef="#ctx0" brushRef="#br0">431 1382 768,'95'-66'759,"-77"52"2731,-27 24-3059,-4 30-79,-39 76 380,-3-37-243,-4-2 1,-3-3-1,-54 49-489,110-117 44,1 0 0,-1 0 0,-1 0-1,1-1 1,-1 0 0,0 0 0,0 0 0,0-1-1,-1 0 1,1-1 0,-4 1-44,8-4 23,-1-1 1,1 0-1,0 0 0,-1 0 1,1 0-1,0-1 0,-1 1 1,1-1-1,0 0 1,0 0-1,0 0 0,1 0 1,-1 0-1,0-1 0,1 1 1,-1-1-1,1 0 0,0 0 1,0 0-1,0 0 1,0-1-24,-3-6-6,0 0 1,1-1-1,0 0 0,1 0 1,0 0-1,0 0 1,1 0-1,1 0 1,0 0-1,1-1 1,0 1-1,0 0 1,1-1-1,1 1 1,0 0-1,1 0 0,0 0 1,0 0-1,1 0 1,4-7 5,-7 17-6,-1-1 0,1 1 0,0 0 0,-1 0 0,1-1 0,0 1 0,0 0 0,0 0 1,0 0-1,0 0 0,0 0 0,0 0 0,1 0 0,-1 0 0,0 0 0,0 1 0,1-1 0,-1 1 0,1-1 0,-1 1 0,0-1 0,1 1 0,-1-1 1,1 1-1,-1 0 0,1 0 0,-1 0 0,1 0 0,-1 0 0,1 0 0,-1 1 0,1-1 0,-1 0 0,0 1 0,1-1 0,-1 1 0,1-1 1,-1 1-1,0 0 0,0-1 0,1 1 0,-1 0 0,0 0 0,0 0 0,1 1 6,47 51-56,-10 4 66,2-2-1,3-2 1,2-2-1,2-2 1,2-2 0,17 10-10,-42-40 64,-32-20-658,5 1 297</inkml:trace>
  <inkml:trace contextRef="#ctx0" brushRef="#br0" timeOffset="71748.269">816 1686 448,'39'20'1560,"36"7"-770,25-15 358,-99-12-1093,-1 0 0,0 0-10,0 0-18,0 0-19,0 0-60,0 0-165,0-2-1148,0 0 887</inkml:trace>
  <inkml:trace contextRef="#ctx0" brushRef="#br0" timeOffset="72079.545">877 1851 552,'35'59'304,"-19"-59"-72,0-4-88,-4 2-144,-1 2-96,-3-2 64</inkml:trace>
  <inkml:trace contextRef="#ctx0" brushRef="#br0" timeOffset="73249.804">1403 2173 336,'-88'-42'279,"88"43"-262,0-1 0,0 1 0,0-1 0,0 1 0,0-1 0,-1 1 0,1-1 0,0 1 0,0-1 0,0 0 0,0 1 0,-1-1 0,1 1 0,0-1 1,-1 0-1,1 1 0,0-1 0,0 0 0,-1 1 0,1-1 0,-1 0 0,1 1 0,0-1 0,-1 0 0,1 0 0,-1 0 0,1 1 0,0-1 0,-1 0 0,1 0 0,-1 0 0,1 0 0,-1 0 0,1 0 1,-1 0-1,1 0 0,-1 0 0,1 0 0,-1 0 0,1 0 0,0 0 0,-1 0 0,1 0 0,-1 0 0,1-1 0,-1 1 0,1 0 0,0 0 0,-1-1 0,1 1 0,-1 0 0,1 0 0,0-1 0,-1 1 1,1 0-1,0-1 0,0 1 0,-1 0 0,1-1-17,1 3 374,29 108-217,-29-107-143,-1-1-1,0 1 1,1-1-1,-1 1 1,1-1-1,0 1 1,0-1-1,0 0 0,0 0 1,0 1-1,1-1 1,-1 0-1,1 0 1,-1 0-1,1 0 1,0-1-1,-1 1 1,1 0-1,0-1 0,0 1 1,0-1-1,1 0 1,-1 0-1,1 1-13,-2-2 127,16-12 293,116-82-76,-56 41-207,-75 52-134,0 0 0,1 0-1,-1 0 1,0 0 0,0 1-1,0-1 1,0 1 0,1-1-1,-1 1 1,0 0 0,0 0-1,1 0 1,-1 0 0,0 0-1,0 1 1,1-1 0,-1 0-1,0 1 1,0 0 0,0 0-1,0 0 1,1-1 0,-1 2-1,-1-1 1,1 0 0,0 0-1,0 1 1,0-1 0,-1 1-1,1-1 1,-1 1 0,1 0-1,-1 0 1,1 0 0,-1-1-1,0 1 1,0 1-3,29 78 667,-30-79-659,0 0-1,0 0 1,0-1-1,0 1 1,0 0 0,1 0-1,-1-1 1,1 1 0,-1 0-1,1-1 1,0 1 0,-1 0-1,1-1 1,0 1 0,0-1-1,0 1 1,0-1 0,1 0-1,-1 0 1,0 1-1,1-1 1,-1 0 0,0 0-1,1 0 1,-1 0 0,1 0-1,0-1 1,-1 1 0,1 0-1,0-1-7,13-12 126,113-69-109,-126 79-18,0 0 0,0 0 0,1 0 0,-1 0 0,1 1-1,0-1 1,-1 1 0,1-1 0,0 1 0,0 0 0,0 0 0,0 0 0,0 0 0,0 1 0,0-1-1,0 1 1,0 0 0,0 0 0,0 0 0,0 0 0,0 0 0,0 1 0,0 0 0,0-1 0,0 1-1,0 0 1,0 0 0,0 1 0,-1-1 0,1 0 0,0 1 0,-1 0 0,1 0 0,-1 0 1,-1-2 2,1 3 7,0 0 0,0 0 0,0 0 1,0 0-1,1-1 0,0 1 0,-1-1 1,1 0-1,0 0 0,0 0 0,0 0 1,0 0-1,1-1 0,-1 1 0,0-1 0,1 0 1,-1 0-1,1 0 0,-1 0 0,2-1-9,52 13 16,-55-12-62,1-1-1,0 0 0,0 0 0,0-1 0,0 1 1,0-1-1,0 1 0,0-1 0,0 0 0,0 0 1,-1 0-1,1-1 0,0 1 0,-1-1 0,1 1 1,-1-1-1,0 0 0,1 0 0,-1 0 0,0 0 1,0 0-1,1-2 47,8-8-416</inkml:trace>
  <inkml:trace contextRef="#ctx0" brushRef="#br0" timeOffset="-214118.22">3349 2153 968,'7'3'62,"-5"-2"-39,-1-1 0,0 0 0,1 0 0,-1 0 0,1 1 0,-1-1 0,0 1-1,1-1 1,-1 1 0,0 0 0,0-1 0,0 1 0,1 0 0,-1 0 0,0 0 0,0 0 0,0 0 0,0 0 0,0 0 0,0 0-1,-1 0 1,1 0 0,0 1 0,-1-1 0,1 0 0,0 1 0,-1-1 0,0 0 0,1 1 0,-1-1 0,0 0 0,0 1-1,1-1 1,-1 1 0,0-1 0,-1 0 0,1 1 0,0-1 0,0 1 0,0-1 0,-1 0 0,1 1 0,-1-1 0,1 0 0,-1 1-1,0 0-22,-1 2 204,2-2-95,-1 1 1,1-1 0,-1 0 0,1 0-1,-1 0 1,0 0 0,0 0 0,0 0-1,0 0 1,0 0 0,-1 0 0,1 0-1,0-1 1,-1 1 0,1 0 0,-1-1-1,0 0 1,0 1 0,1-1 0,-1 0-1,0 0 1,0 0 0,0 0 0,0 0-1,0 0 1,-2 0-110,1-3-3,1 0-1,-1-1 1,1 1-1,0-1 1,0 0-1,0 1 1,0-1-1,0 0 1,1 0-1,0 0 1,-1 0-1,1-1 1,0 1 0,0 0-1,1-1 1,-1 1-1,1 0 1,-1-1-1,1 1 1,0 0-1,1-1 1,-1 1-1,0 0 1,1-1-1,0 1 1,0 0-1,0-1 1,0 1 0,0 0-1,1 0 1,-1 0-1,1 0 1,0 0-1,0 1 1,0-1-1,0 0 1,1 1-1,-1 0 1,1-1-1,-1 1 4,-1 1-4,0 0-1,0-1 0,0 1 0,1 0 1,-1 0-1,0 0 0,0 0 0,1 0 1,-1 0-1,0 1 0,1-1 1,-1 0-1,1 1 0,-1-1 0,1 1 1,0-1-1,-1 1 0,1 0 0,-1 0 1,1 0-1,0 0 0,-1 0 0,1 0 1,-1 0-1,1 0 0,0 0 0,1 1 5,-2 1 29,0 0-1,0 0 0,0 0 0,0 0 0,-1 0 0,1 0 0,0 0 1,-1 0-1,0 1 0,1-1 0,-1 0 0,0 0 0,0 0 0,0 0 1,0 1-1,-1-1 0,1 0 0,0 0 0,-1 0 0,0 0 0,1 0 1,-1 0-1,0 0 0,0 0 0,0 0 0,0 0 0,-1 0 0,1 0 1,-1 0-29,1-1-2,0 0 0,0 0 0,0 0 0,0 0 0,0 0 0,-1 0 0,1 0 0,0 0 1,-1-1-1,1 1 0,-1 0 0,1-1 0,0 1 0,-1-1 0,1 0 0,-1 1 0,1-1 1,-1 0-1,0 0 0,1 0 0,-1 0 0,1 0 0,-1 0 0,1-1 0,-1 1 0,1 0 0,-1-1 1,1 1-1,0-1 0,-1 0 0,1 1 0,-1-1 0,1 0 0,0 0 0,0 0 0,0 0 1,-1 0-1,1 0 0,0 0 0,0 0 0,0 0 0,0-1 0,1 1 0,-1 0 0,0-1 1,1 1-1,-1 0 0,0-1 0,1 1 0,0-1 0,-1 1 0,1-1 0,0 1 0,0-1 1,0 0 1,0-1-8,0 1 1,1-1 0,-1 1 0,1-1 0,-1 1 0,1-1 0,0 1 0,0 0 0,1-1 0,-1 1 0,0 0 0,1 0 0,-1 0 0,1 0 0,0 0 0,-1 0 0,1 0 0,0 1 0,0-1 0,0 1 0,0-1 0,1 1 0,-1 0 0,0 0-1,3-1 8,2 39 263,-8-35-247,0-1 0,1 0-1,-1 0 1,0 1 0,0-1-1,0 0 1,1 0 0,-1 0-1,0 0 1,-1 0 0,1 0-1,0-1 1,0 1-1,0 0 1,0 0 0,-1-1-1,1 1 1,0-1 0,-1 1-1,1-1 1,0 1 0,-1-1-1,1 0 1,-1 0 0,1 0-1,0 0 1,-1 0 0,1 0-1,-1 0 1,1 0 0,0 0-1,-1-1 1,1 1 0,0-1-1,-1 1 1,1-1 0,0 1-1,-1-1 1,1 0 0,0 0-1,0 1 1,0-1 0,0 0-1,0 0 1,0 0 0,0 0-1,0-1-15,-16-47-549,39 40 524,9 5 23,24 7 2,-53-3 3,0 0 0,0 0 0,0 0 0,-1 0 0,1 0 0,0 0 0,0 1 0,-1-1 0,1 1 0,0-1 0,-1 1 0,1 0 0,0-1 0,-1 1 0,1 0 0,-1 0 0,1 0 0,-1 1 0,0-1 0,1 0 0,-1 0 0,0 1 0,0-1 0,0 1 0,0-1 0,0 1 0,0-1 0,0 1 0,0-1 0,-1 1 0,1 0 0,-1 0 0,1-1 0,-1 1 0,0 0 0,0 0 0,0-1 0,0 1 0,0 0 0,0 0 0,0 0 0,0-1 0,-1 1 0,1 0 0,-1 0 0,1-1 0,-1 1 0,0 0-3,-47 67 310,44-65-283,1-1 1,-1 1-1,0-1 1,0 0-1,0 0 1,0 0-1,0-1 1,-1 1-1,1-1 1,-1 0-1,0 0 1,1-1-1,-1 0 1,0 1-1,0-1 1,0-1-1,0 1 1,0-1-1,0 0 1,0 0-1,0-1 1,0 1-1,0-1 1,-4-1-28,6-1 0,0 1 0,0-1 0,0 0 1,0-1-1,0 1 0,1 0 0,0-1 1,0 1-1,0-1 0,0 0 0,0 0 0,1 1 1,-1-1-1,1 0 0,0 0 0,1-1 1,-1 1-1,1 0 0,-1 0 0,1 0 0,0 0 1,1 0-1,-1-1 0,1 1 0,0 0 1,0 0-1,0 0 0,0 0 0,1 0 0,1-1 0,-3 0-12,1 1-1,0 0 0,0 0 1,0 0-1,0 0 0,1 0 0,0 0 1,0 1-1,0-1 0,0 0 0,0 1 1,1 0-1,-1-1 0,1 1 0,0 0 1,0 0-1,0 1 0,1-1 1,-1 1-1,1-1 0,-1 1 0,1 0 1,0 0-1,0 1 0,0-1 0,0 1 1,0 0-1,0 0 0,0 0 0,0 1 1,0-1-1,0 1 0,1 0 1,-1 0-1,0 0 0,0 1 0,0 0 1,0-1-1,0 1 0,0 1 0,0-1 1,2 1 12,-1 1-2,1 0 0,-1 1 0,0-1 0,-1 1 0,1 0 0,-1 0 0,0 1 0,0-1 0,0 1 0,0 0 0,-1 0 0,0 0 0,0 0 0,0 1 0,-1-1 0,0 1 0,0 0 0,0 0 0,-1-1 0,1 2 2,-4-2 24,0 0 0,0 1 1,0-1-1,0 0 0,-1 0 0,0 0 1,0 0-1,0 0 0,0-1 0,-1 1 1,0-1-1,0 0 0,0 0 1,0-1-1,-1 1 0,0-1 0,1 0 1,-1 0-1,0 0 0,-1-1-24,1 1 6,0-2 0,0 1 0,0-1 0,0 1 0,0-1 0,0-1 0,0 1 0,0-1 0,-1 0 0,1 0 0,0 0 0,0-1 0,0 0 0,-1 0 0,1 0 0,0-1 0,1 1 0,-1-1 0,0 0 0,0-1 0,1 1 0,-1-1 0,1 0 0,0 0 0,0 0 0,0-1 0,0 1 0,1-1 0,-1 0 0,1 0 0,0 0 0,0-1 0,0 1 0,1-1 0,0 0 0,0 1 0,0-1 0,-1-5-6,3 5-16,1 0 0,0 0 0,0 1 0,0-1 0,1 0 0,-1 1 0,1-1 0,0 1 0,1 0 0,-1-1 0,1 1 0,0 0 0,0 0 0,0 1 0,0-1 0,1 1 0,-1-1 0,1 1 0,0 0 0,0 1 0,0-1 0,1 1 0,-1-1 0,0 1 0,1 0 0,-1 1 0,1-1 0,0 1 0,0 0 0,-1 0 0,1 1 0,0-1 0,0 1 0,0 0 0,0 0 0,0 1 0,0 0 0,-1 0 0,1 0 0,0 0 0,4 2 16,-7-3 4,0 1 0,0-1 0,0 1 1,1 0-1,-1 0 0,0 0 0,0 0 0,0 0 0,0 0 0,0 0 0,-1 0 0,1 1 1,0-1-1,0 1 0,-1 0 0,1-1 0,-1 1 0,0 0 0,1 0 0,-1 0 1,0 0-1,0 0 0,0 0 0,-1 0 0,1 0 0,0 0 0,-1 1 0,1-1 0,-1 0 1,0 0-1,0 1 0,0-1 0,0 0 0,0 0 0,0 1 0,0-1 0,-1 0 0,1 0 1,-1 1-1,0-1 0,0 0 0,0 0 0,0 0 0,0 0 0,0 0 0,-1 0-4,0 3 15,-1 0 0,0 0 0,0-1 0,0 1-1,0-1 1,-1 0 0,0 0 0,0 0 0,0 0 0,0-1-1,-1 0 1,0 1 0,1-2 0,-1 1 0,0-1-1,0 1 1,0-1 0,-1-1 0,1 1 0,0-1-1,-1 0 1,1 0 0,-1 0 0,1-1 0,-1 0 0,0 0-1,1 0 1,-5-2-15,7 0-10,-1 0-1,1-1 1,0 1-1,-1-1 1,1 0-1,1 0 1,-1 0 0,0 0-1,1-1 1,-1 1-1,1-1 1,0 0-1,0 1 1,1-1-1,-1 0 1,1 0-1,0 0 1,0 0 0,0 0-1,0-1 1,1 1-1,0 0 1,0 0-1,0 0 1,0-1-1,1 1 1,-1 0-1,1 0 1,0 0 0,0 0-1,1-1 11,0 2-17,0 0 1,1 0-1,-1 1 0,1-1 1,-1 1-1,1-1 0,0 1 0,0 0 1,0 0-1,0 0 0,0 1 1,0-1-1,0 1 0,1-1 0,-1 1 1,1 0-1,-1 1 0,1-1 1,-1 0-1,1 1 0,-1 0 0,1 0 1,-1 0-1,1 0 0,-1 1 1,1-1-1,-1 1 0,1 0 1,-1 0-1,1 0 0,-1 0 0,0 1 1,0-1-1,3 2 17,-3 0 3,0 0 1,-1-1-1,1 1 0,0 0 1,-1 0-1,0 1 0,0-1 0,0 0 1,0 1-1,0-1 0,0 1 1,-1 0-1,0-1 0,0 1 1,0 0-1,0 0 0,-1 0 1,1 0-1,-1 0 0,0 0 0,0 0 1,0-1-1,-1 1 0,1 0 1,-1 0-1,0 0 0,-1 1-3,-1 1 22,-1 0 0,0 0-1,0-1 1,-1 1 0,0-1-1,0 0 1,0 0 0,-1 0-1,1-1 1,-1 0 0,0 0-1,0 0 1,0-1 0,-1 0-1,0 0 1,-3 1-22,7-3-13,1 1 0,-1-1 0,0 1-1,0-1 1,1 0 0,-1 0 0,0-1 0,0 1 0,0 0 0,0-1-1,0 0 1,0 0 0,0 0 0,0 0 0,0 0 0,0 0 0,0-1-1,0 0 1,0 1 0,0-1 0,0 0 0,0-1 0,0 1-1,1 0 1,-1-1 0,1 1 0,-1-1 0,1 0 0,-1 0 0,1 0-1,0 0 1,0 0 0,0-1 0,0 1 0,0-1 0,1 1 0,-1-1-1,1 0 1,0 1 0,-1-1 0,1 0 0,0 0 0,0-2 13,2-4-234</inkml:trace>
  <inkml:trace contextRef="#ctx0" brushRef="#br0" timeOffset="-211338.308">2557 1634 376,'-31'7'381,"37"-41"36,106-185 994,-48 106-870,145-286 250,16 37-738,-140 178 48,-63 127-139,-16 44-237,-6 11 190</inkml:trace>
  <inkml:trace contextRef="#ctx0" brushRef="#br0" timeOffset="-210759.274">3079 171 584,'3'-9'1291,"137"-52"-967,82-15-299,-212 71-6,1 1 0,0 0-1,1 1 1,-1 1 0,0 0 0,1 0-1,-1 1 1,1 0 0,0 1-1,-1 0 1,2 1-19,-12 0 49,0-1 0,0 1-1,0-1 1,-1 1 0,1 0 0,0-1 0,0 1 0,-1 0 0,1 0 0,-1-1-1,1 1 1,0 0 0,-1 0 0,0 0 0,1 0 0,-1 0 0,1 0-1,-1 0 1,0-1 0,0 1 0,0 0 0,1 0 0,-1 0 0,0 0 0,0 0-1,0 0 1,0 0 0,-1 0 0,1 0 0,0 0 0,0 0 0,-1 0 0,1 0-1,0 0 1,-1 0 0,1 0 0,-1 0 0,1-1 0,-1 1 0,0 0-49,-3 17-120,-41 233 232,-13 78-124,57-292-1099,2-39 730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7:04:05.796"/>
    </inkml:context>
    <inkml:brush xml:id="br0">
      <inkml:brushProperty name="width" value="0.2" units="cm"/>
      <inkml:brushProperty name="height" value="0.2" units="cm"/>
      <inkml:brushProperty name="color" value="#E71225"/>
    </inkml:brush>
  </inkml:definitions>
  <inkml:trace contextRef="#ctx0" brushRef="#br0">535 1 544,'-1'18'137,"-1"0"0,-1 1 1,0-1-1,-2 0 0,0 0 0,0-1 0,-2 0 1,0 0-1,-1 0 0,-1-1 0,-1 0 0,0 0 1,0-2-1,-2 1 0,0-1-137,-23 26 42,-1-2 0,-2-1 0,-1-2 0,-43 28-42,75-57 87,0 0 0,0-1 0,-1 0 0,1-1 0,-1 1 0,0-2-1,0 1 1,-1-1 0,1 0 0,-1-1 0,1 1 0,-1-2 0,0 1 0,0-2 0,0 1 0,-7-1-87,12-3 25,0 0 1,0 0-1,0-1 0,1 1 1,0-1-1,0 0 1,0 1-1,0-2 0,0 1 1,1 0-1,-1 0 0,1-1 1,1 1-1,-1-1 1,0 0-1,1 0 0,0 1 1,0-1-1,1 0 0,-1 0 1,1 0-1,0 0 1,0 0-1,1 0 0,0 0 1,0 0-1,0 1 0,1-5-25,-1 4 2,-2-5-9,2 1 0,0-1 0,0 1 0,0-1 0,1 1 1,1 0-1,-1 0 0,2 0 0,-1 0 0,1 1 0,0-1 0,1 1 0,0 0 0,0 0 0,1 0 0,0 1 0,1 0 0,-1 0 1,1 1-1,0 0 0,1 0 7,-5 5-11,0 1 0,0 0 0,0 0-1,-1 0 1,1 0 0,0 0 0,0 0 0,0 1 0,0-1 0,0 1 0,-1 0 0,1 0 0,0 0 0,-1 0 0,1 1 0,-1-1 0,1 1 0,-1-1 0,0 1 0,1 0 0,-1 0 0,0 0 0,0 0 0,0 0-1,-1 1 1,1-1 0,0 0 0,0 3 11,12 10-32,145 129-8,-55-72 184,-51-17 262,-53-55-346,0 0 12,0 0 17,0 0 11,-2-2-120,0 0-24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7:02:02.631"/>
    </inkml:context>
    <inkml:brush xml:id="br0">
      <inkml:brushProperty name="width" value="0.2" units="cm"/>
      <inkml:brushProperty name="height" value="0.2" units="cm"/>
      <inkml:brushProperty name="color" value="#E71225"/>
    </inkml:brush>
  </inkml:definitions>
  <inkml:trace contextRef="#ctx0" brushRef="#br0">2038 122 216,'311'-23'208,"-248"24"-169,-1-3-1,0-2 0,0-3 1,0-3-1,-1-3 1,8-4-39,-56 12 16,7-3-9,0 1 0,1 0-1,0 2 1,-1 0-1,2 1 1,-1 1 0,0 2-1,1 0 1,-1 1 0,0 1-1,2 1-6,174-2 2145,-205 0-2572,8 0 334</inkml:trace>
  <inkml:trace contextRef="#ctx0" brushRef="#br0" timeOffset="1484.545">1 124 280,'163'-5'376,"248"-58"-343,-385 60 155,-1 0-1,1 2 1,0 1-1,0 1 1,0 1-1,0 1 1,-1 1-1,0 2 0,0 0 1,0 2-1,2 2-187,169 40 128,-34-13-134,-143-29 30,1-1 1,0 0 0,1-2-1,-1 0 1,1-2 0,0 0-1,0-1 1,0-1 0,0-1-1,1-1 1,-1-1 0,0-1-25,11-4 27,0 1 1,0 1 0,1 2-1,-1 2 1,1 1-1,-1 1 1,25 5-28,-38-3 9,1-1 0,0 0 0,-1-2 1,1 0-1,0-1 0,-1-1 0,2-1-9,-11 1 8,27-7 3,0 3-1,0 1 1,1 1 0,-1 2-1,1 2 1,1 2-11,115 11 32,62-23 85,-192 14-62,0-1-1,0-2 1,0 0-1,1-2 1,-1 0-1,0-2 0,0 0 1,0-2-1,-1-1 1,1-1-1,8-4-54,19-9 101,0 2-1,1 3 0,0 2 1,32-3-101,213-12 18,-160 26 126,-108-4 909,-29 6-1243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6:59:18.854"/>
    </inkml:context>
    <inkml:brush xml:id="br0">
      <inkml:brushProperty name="width" value="0.025" units="cm"/>
      <inkml:brushProperty name="height" value="0.025" units="cm"/>
    </inkml:brush>
    <inkml:brush xml:id="br1">
      <inkml:brushProperty name="width" value="0.2" units="cm"/>
      <inkml:brushProperty name="height" value="0.2" units="cm"/>
      <inkml:brushProperty name="color" value="#E71225"/>
    </inkml:brush>
  </inkml:definitions>
  <inkml:trace contextRef="#ctx0" brushRef="#br0">889 56 5457,'24'4'-1528,"-24"-4"904</inkml:trace>
  <inkml:trace contextRef="#ctx0" brushRef="#br1" timeOffset="161802.935">0 107 440,'0'0'239,"8"5"50,2-1-291,1-1 0,0-1 0,0 0 0,0 0 0,0-1 0,0 0-1,0-1 1,0 0 0,0-1 0,1 0 0,-1-1 0,0 0 0,4-2 2,19-2-21,70-18 61,21 22 1256,-33-2-1280,-67 1-14,0 1-1,0 2 0,0 0 1,0 1-1,0 2 0,16 3-1,88-15 183,45-9-71,160 41 32,118-9-40,-402-14-72,0-2 0,0-2 0,-1-2 0,0-3 0,14-5-32,-51 12 1,37-10 3,0 3 0,1 1 1,0 3-1,44 2-4,193 17 48,-119-26 8,45-12-34,59 38 106,-250-12-1065,-22-4 547</inkml:trace>
  <inkml:trace contextRef="#ctx0" brushRef="#br1" timeOffset="166960.126">363 766 144,'-49'73'49,"48"-73"-48,-1-1 0,1 0-1,0 0 1,0 0 0,0 0-1,0 0 1,0-1 0,0 1-1,0 0 1,0 0 0,1-1-1,-1 1 1,0 0 0,1-1-1,-1 1 1,1-1 0,-1 1-1,1-1 1,0 1 0,0-1-1,0 1 1,0-1 0,0 1-1,0-1 1,0 1 0,0-1-1,0 1 1,1-1 0,-1 1-1,1-1 1,-1 1 0,1-1-1,-1 1 1,2-1-1,-2-2 1,5-72 342,3 1 0,3 0 0,3 0-1,8-14-342,-16 69 34,1 0 1,1 0-1,1 0 0,0 1 0,1 1 0,1 0 0,1 0 0,1 1 0,5-6-34,-14 19-5,-1 1 0,1-1 0,0 1 0,0-1 1,0 1-1,0 0 0,0 1 0,1-1 0,-1 1 0,1 0 0,-1 0 0,1 0 0,0 1 0,0 0 1,0 0-1,0 0 0,0 0 0,0 1 0,0 0 0,0 0 0,0 0 0,0 1 0,0-1 0,0 1 0,0 0 1,0 1-1,0-1 0,0 1 0,-1 0 0,1 0 0,-1 1 0,1-1 0,-1 1 0,3 2 5,60 59-13,-66-63 29,-1-1 0,0 1 0,1 0 1,-1 0-1,0 0 0,0 0 0,1 0 0,-1 0 0,0 0 0,0 0 0,0 0 1,0 0-1,0 0 0,0 0 0,-1 0 0,1 0 0,0 0 0,0 0 0,-1 0 1,1 0-1,0 0 0,-1 0 0,1-1 0,-1 1 0,1 0 0,-1 0 0,0 0 1,1-1-1,-1 1 0,0 0 0,0-1 0,1 1 0,-1 0 0,0-1 1,0 1-17,-10 12 44,-10 16 95,-37 26 40,52-50-129,0 1 1,-1-1-1,1-1 0,-1 1 1,0-1-1,-1 0 0,1 0 1,-1-1-1,1 0 0,-1-1 1,0 1-1,0-1 0,0-1 1,-1 0-1,1 0 0,-1 0-50,8-1-53,1 0-39,0 0-17,0 0 6,0 0 43,5 0 24,176 8 43,-177-7-7,1-1 4,1 1 0,-1 0 0,1 0 0,-1 0 0,0 1 0,1 0 0,-1 0 0,0 0 0,0 1 0,-1-1 0,1 1 0,0 1 0,-1-1 0,0 0 0,0 1 0,0 0 0,0 0 0,0 0 0,-1 1 0,0-1 0,1 3-4,-4-4 48,-1 1 1,0 0-1,1-1 1,-2 1-1,1 0 1,0-1-1,-1 0 1,0 1-1,1-1 1,-1 0-1,-1 0 1,1 0-1,0 0 1,-1 0 0,1 0-1,-1-1 1,0 1-1,0-1 1,0 0-1,0 0 1,0 0-1,-1 0 1,1 0-1,-1-1 1,1 0-1,-1 1 1,-1-1-49,-3 3 122,-163 56 815,53-25-710,33-9-160,84-26-94,1 0 1,-1 0-1,0 0 1,1 0-1,-1 0 1,1 0-1,-1 0 1,0 0-1,1 0 1,-1 0-1,1 0 1,-1-1 0,0 1-1,1 0 1,-1 0-1,1-1 1,-1 1-1,1 0 1,-1-1-1,1 1 1,-1-1-1,1 1 1,0 0-1,-1-1 1,1 1-1,-1-1 1,1 1-1,0-1 1,0 0-1,-1 1 1,1-1-1,0 1 1,0-1-1,-1 1 1,1-1-1,0 0 1,0 1-1,0-1 1,0 0-1,0 1 1,0-1-1,0 1 1,0-1-1,0 0 1,1 1-1,-1-1 1,0 1-1,0-1 1,0 0-1,1 1 1,-1-1-1,0 1 1,1-1-1,-1 1 1,0-1-1,1 1 1,-1-1-1,1 1 1,-1-1 26,15-26-544</inkml:trace>
  <inkml:trace contextRef="#ctx0" brushRef="#br1" timeOffset="168588.686">262 892 336,'-59'279'620,"58"-272"-600,-1-3-15,0 0 0,0 0 1,0 1-1,1-1 0,0 1 1,0 0-1,0-1 0,0 1 1,1 0-1,0-1 0,0 1 0,0 0 1,1-1-1,-1 1 0,1 0 1,0-1-1,0 1 0,1-1 1,0 1-1,-1-1 0,1 0 0,1 1 1,-1-1-1,1 0 0,-1 0 1,1-1-1,0 1 0,2 0-5,-4-5 348,-2-1-316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7:01:33.084"/>
    </inkml:context>
    <inkml:brush xml:id="br0">
      <inkml:brushProperty name="width" value="0.2" units="cm"/>
      <inkml:brushProperty name="height" value="0.2" units="cm"/>
      <inkml:brushProperty name="color" value="#E71225"/>
    </inkml:brush>
  </inkml:definitions>
  <inkml:trace contextRef="#ctx0" brushRef="#br0">1690 2132 840,'-54'-2'943,"76"59"1099,39 67-1658,-59-121-372,-1 0 0,1-1 1,0 1-1,0-1 0,1 1 0,-1-1 1,0 0-1,1 0 0,-1 0 0,1 0 0,0 0 1,-1 0-1,1-1 0,0 0 0,0 1 1,0-1-1,0 0 0,1-1 0,-1 1 1,0 0-1,0-1 0,0 0 0,0 0 0,1 0 1,-1 0-1,0 0 0,0 0 0,1-1 1,-1 0-1,0 0 0,0 0 0,0 0 0,0 0 1,0 0-1,0-1 0,-1 1 0,1-1 1,0 0-1,-1 0 0,1 0 0,1-2-12,64-47 133,48-21-87,-108 68-24,1 0 0,0 0 0,0 1-1,0 0 1,0 1 0,1 0 0,-1 1 0,1 0 0,-1 0 0,1 1-1,-1 0 1,1 0 0,-1 1 0,1 1 0,-1 0 0,1 0 0,-1 0-1,0 1 1,0 1 0,-1 0 0,1 0 0,-1 0 0,1 1-1,-1 1 1,-1-1 0,4 4-22,-3-2 31,0 1-1,1-2 1,0 1-1,0-1 1,0-1-1,1 1 1,0-2-1,0 1 1,0-1-1,1-1 1,-1 0-1,1 0 1,0-1-1,0-1 1,0 0-1,0 0 1,0-1 0,0 0-1,0-1 1,0 0-1,-1-1 1,1 0-1,0-1 1,-1 0-1,1-1 1,4-2-31,75-42 71,-74 37-65,0 1-1,1 1 0,0 1 1,1 1-1,0 0 1,17-4-6,-5 5 4,-6-1-4,1 2 1,0 1-1,0 1 1,0 1 0,1 1-1,-1 2 1,2 0-1,25 5 27,-1 3 0,-1 2 1,0 1-1,11 7-27,83 34 99,-136-53-89,0 0 0,1 0 1,-1-1-1,0 0 0,0 0 0,0-1 1,0 0-1,0-1 0,-1 0 0,1 0 1,-1-1-1,1 1 0,-1-2 1,0 1-1,-1-1 0,1 0 0,-1 0 1,0-1-1,2-2-10,17-11 9,2-2-9,2 1 1,0 2-1,1 1 1,1 1-1,0 2 0,18-6 0,-47 19 2,0 0-1,0 0 1,0 0-1,0 0 1,0 0-1,0 1 1,0-1-1,0 1 1,0-1-1,0 1 1,0 0-1,0 0 1,0 0-1,0 0 1,0 0-1,0 0 1,0 0-1,0 1 1,0-1-1,0 1 1,0 0-1,0-1 1,0 1-1,0 0 1,0 0-1,0 0 1,0 0-1,-1 1 1,1-1-1,-1 0 1,1 1-1,-1-1 1,1 1-1,-1-1 1,0 1-1,1 0 1,-1 0-1,0 0 1,0-1-1,0 2-1,9 127 474,-9-127-471,0 0 1,0 0-1,0-1 1,0 1-1,0-1 1,1 1-1,-1-1 1,1 0-1,0 1 1,0-1-1,0 0 0,0 0 1,0 0-1,0 0 1,0-1-1,1 1 1,-1-1-1,0 1 1,1-1-1,0 0 1,-1 0-1,1 0 1,0 0-1,-1 0 0,1-1 1,0 1-1,0-1 1,-1 1-1,1-1 1,0 0-1,0-1 1,0 1-1,0 0 1,-1-1-1,1 1 1,0-1-1,0 0 0,-1 0 1,1 0-1,-1 0 1,1-1-1,-1 1 1,1-1-1,-1 1 1,0-1-1,1 0 1,-1 0-1,0 0 1,0 0-1,-1 0 0,1 0 1,0-1-4,80-108-2607,-59 66 1804</inkml:trace>
  <inkml:trace contextRef="#ctx0" brushRef="#br0" timeOffset="48716.718">3567 1430 920,'-31'90'418,"31"-90"-405,0 0 1,0-1 0,1 1 0,-1 0-1,0 0 1,0-1 0,0 1 0,0 0-1,0-1 1,0 1 0,0 0 0,0-1 0,0 1-1,0 0 1,0-1 0,0 1 0,0 0-1,0-1 1,0 1 0,-1 0 0,1-1-1,0 1 1,0 0 0,0 0 0,0-1-1,-1 1 1,1 0 0,0 0 0,0-1 0,-1 1-1,1 0 1,0 0 0,0 0 0,-1-1-1,1 1 1,0 0 0,0 0 0,-1 0-1,1 0 1,0 0 0,-1-1 0,1 1-1,0 0 1,-1 0 0,1 0 0,0 0-1,-1 0 1,1 0 0,0 0 0,-1 0 0,1 0-1,0 0 1,-1 1 0,1-1 0,0 0-1,0 0 1,-1 0 0,1 0 0,0 0-14,-5-33 725,-6-303 2103,27-31-2430,18 104 140,-25 222-494,-7 30-51,0 0 1,1 0-1,0 1 0,0-1 1,1 1-1,1-1 0,-1 1 0,2 1 1,4-9 6,-7 17-23,0 0 1,0 0-1,0 0 1,0 0-1,0 0 1,1 0-1,-1 1 1,0-1-1,0 1 1,0 0-1,0 0 1,1 1-1,-1-1 1,0 0-1,0 1 1,0 0-1,0 0 1,0 0-1,0 0 1,0 0 0,0 1-1,0-1 1,0 1-1,-1 0 1,3 1 22,-4-2-2,95 53 0,-93-51 21,1 1-1,-1-1 1,-1 1 0,1-1-1,0 1 1,-1 0-1,0 0 1,0 0 0,0 1-1,0-1 1,-1 0-1,0 1 1,1-1 0,-2 1-1,1-1 1,0 1-1,-1 0 1,0-1 0,0 1-1,-1 0 1,1-1-1,-1 1 1,0-1 0,0 1-1,0-1 1,-1 1-1,1-1 1,-1 0 0,0 0-1,-1 0 1,1 0-1,-1 0 1,1 0 0,-1-1-1,0 1 1,-1-1-1,-2 3-18,-133 131 731,41-79 183,95-66-1332,118-23 377,7 30 8,-115 0 34,1-1 1,-1 1-1,1 1 1,-1-1 0,1 1-1,0 0 1,-1 1-1,1 0 1,-1 0 0,1 1-1,-1 0 1,0 0-1,1 0 1,-1 1 0,0 0-1,-1 1 1,1 0-1,-1 0 1,1 0-1,-1 1 1,0-1 0,-1 1-1,1 1 1,-1-1-1,0 1 1,1 2-2,-5-6 11,0 0 0,0 0 0,0 0 0,-1 0-1,1 0 1,0 0 0,-1 0 0,0 0 0,1 0 0,-1 0 0,0 0 0,0 0-1,0 0 1,0 0 0,-1 0 0,1 0 0,0 0 0,-1 0 0,1 0 0,-1 0-1,0 0 1,0 0 0,0 0 0,0 0 0,0 0 0,0-1 0,0 1 0,-1 0-1,1-1 1,-1 1 0,1-1 0,-1 0 0,1 1 0,-3 0-11,-68 34 541,64-32-465,-232 53 1591,232-54-1876,-12 1 493,18-19-3533,7-8 2255</inkml:trace>
  <inkml:trace contextRef="#ctx0" brushRef="#br0" timeOffset="50502.687">815 1765 776,'-13'-55'622,"-17"27"506,22 23-1004,0 1 0,-1 0 0,1 1 0,-1-1 0,0 2 0,0-1 0,0 1 0,0 1 0,0-1 0,-1 2 0,1-1 0,0 1 0,0 1 0,-1-1 0,1 2 0,0-1 0,0 1 0,0 1 0,0 0 0,0 0 0,1 0 0,0 1 0,-1 0 0,1 1 0,0 0 0,1 0 0,-1 1 0,1 0 0,1 0-1,-1 1 1,1 0 0,0 0 0,0 0 0,1 1-124,-66 151 63,58-137-33,0 0 0,2 1-1,1 1 1,1-1 0,1 2-1,1-1 1,1 1 0,1 0-1,1 0 1,2 0 0,0 1-1,2-1 1,0 1 0,2-1 0,5 22-30,-4-33-6,0 0 0,2-1 1,0 0-1,0 0 0,1 0 1,1-1-1,0 1 1,1-2-1,0 1 0,0-1 1,1 0-1,1-1 1,0 0-1,0-1 0,1 0 1,1 0-1,-1-1 1,1-1-1,0 0 0,1-1 1,0 0-1,0 0 0,0-2 1,6 2 5,22-2 11,0-2 0,0-1 0,0-3 0,1-1 0,-1-2-1,-1-1 1,1-3 0,-1-1 0,-1-2 0,7-4-11,-19 5 17,-1-1 0,0-1 0,0-2 0,-2 0 1,0-1-1,-1-2 0,0 0 0,-2-2 0,0 0 0,-1-2-17,-13 16 24,0 0 1,0-1-1,-1 0 1,0 0-1,0-1 1,-1 1-1,0-1 1,0 0-1,-1-1 1,0 1-1,0-1 1,-1 0-1,0 0 1,-1 0-1,0 0 1,0 0 0,-1-1-1,0 1 1,-1-1-1,0 1 1,-1 0-1,1-1 1,-2 1-1,0-4-24,-11-23 66,-2 0-1,-1 2 1,-1-1 0,-2 2-1,-1 1 1,-2 0 0,-1 1-1,-2 2 1,-22-21-66,38 39 44,0 0 0,-1 2 0,-1-1 1,1 1-1,-1 1 0,-1-1 0,0 2 0,0 0 1,0 0-1,-1 2 0,0-1 0,0 1 0,0 1 1,-3 0-45,-5 0-22,1 1 0,-1 1 0,0 1 1,0 1-1,1 1 0,-1 1 0,0 0 1,-5 3 21,-44 32-3743,59-26 2788</inkml:trace>
  <inkml:trace contextRef="#ctx0" brushRef="#br0" timeOffset="50996.276">344 2057 896,'-43'112'510,"43"-111"-499,-1-1 1,1 1-1,0 0 0,0-1 1,-1 1-1,1 0 1,0 0-1,0-1 1,0 1-1,0 0 1,0 0-1,0-1 0,0 1 1,0 0-1,0 0 1,0-1-1,0 1 1,0 0-1,1-1 1,-1 1-1,0 0 0,1 0 1,-1-1-1,0 1 1,1-1-1,-1 1 1,1 0-1,-1-1 1,1 1-1,-1-1 0,1 1 1,-1-1-1,1 1 1,0-1-1,-1 1 1,1-1-1,0 0 1,-1 1-1,1-1 0,0 0 1,-1 0-1,1 0 1,0 1-1,0-1 1,-1 0-1,1 0 1,0 0-1,0 0 0,-1 0 1,1 0-1,0 0 1,0 0-1,-1-1 1,1 1-1,0 0 1,-1 0-1,1-1 1,0 1-1,-1 0 0,1-1 1,0 1-1,-1-1 1,1 1-1,0-1 1,0 1-12,2-1 74,368-45 2572,-176 19-2482,-37 31 76,-76-13 186,-81-4-427,-2 11-337</inkml:trace>
  <inkml:trace contextRef="#ctx0" brushRef="#br0" timeOffset="51579.494">929 1881 1480,'-115'-80'763,"102"67"1567,13 13-2290,0 0-17,0 0 10,2 3 20,36 121 118,-25 6-86,-4 95 106,-25-65-6,19-136-1323,9-49 619</inkml:trace>
  <inkml:trace contextRef="#ctx0" brushRef="#br0" timeOffset="54645.682">2791 834 944,'-53'12'2179,"-69"-10"-1305,-215-14 365,-252-58 1123,289 76-1904,147-19-364,153 13-263,-3 0 335,2-1-3535,1 0 2648</inkml:trace>
  <inkml:trace contextRef="#ctx0" brushRef="#br0" timeOffset="55238.905">1351 625 1016,'95'-43'818,"-86"35"641,-25 12-977,-31 9-155,1 2 0,0 2 0,2 3-1,0 1 1,1 2-327,12-10-733,43 8 502,100 108 155,19-27 61,-54-66 81,-74-32-1128,-3-4 617</inkml:trace>
  <inkml:trace contextRef="#ctx0" brushRef="#br0" timeOffset="56289.924">3542 1276 184,'-83'120'214,"63"-84"93,-9 14 220,-105 157 504,-188 184-768,69-21 812,25 24-883,135-269-200,56-96-162,37-28-92,0-1 118</inkml:trace>
  <inkml:trace contextRef="#ctx0" brushRef="#br0" timeOffset="56740.114">2274 2782 16,'-28'172'24,"10"-108"7,17-47-62,1-17 23</inkml:trace>
  <inkml:trace contextRef="#ctx0" brushRef="#br0" timeOffset="57007.29">2229 3035 16,'4'2'8,"0"0"8,5 2 0,-5-2 0,4 3 8,0-3-8,4 0 8,-2-2 16,4-2 8,7-2 0,-5-1-16,57-23-16,-47 12-16,5-9 0,3 3-8,-1-6-8,5 3 8</inkml:trace>
  <inkml:trace contextRef="#ctx0" brushRef="#br0" timeOffset="58588.17">135 1059 2705,'-48'79'1207,"47"-78"-1185,0-1 1,1 0 0,-1 1 0,0-1-1,1 0 1,-1 1 0,0-1 0,0 0-1,1 0 1,-1 0 0,0 0 0,0 1-1,1-1 1,-1 0 0,0 0 0,0-1-1,0 1 1,1 0 0,-1 0 0,0 0-1,0 0 1,1-1 0,-1 1 0,0 0 0,1-1-1,-1 1 1,0-1 0,1 1 0,-1 0-1,0-1 1,1 1 0,-1-1 0,1 0-1,-1 1 1,1-1 0,-1 1 0,1-1-1,0 0 1,-1 0 0,1 1 0,0-1-1,-1 0 1,1 1 0,0-1 0,0 0 0,0 0-1,0 1 1,0-1 0,0 0 0,0 0-1,0 0 1,0 1 0,0-1 0,0 0-1,0 0 1,0 1 0,1-1 0,-1 0-1,0 0 1,0 1 0,1-1 0,-1 0-23,-1-5 46,-19-89 303,3-1 1,5-1-1,5 0 0,3 0 0,5-1 0,4-3-349,-6 73-13,1 1-1,2-1 1,0 0-1,2 1 1,1 0-1,1 0 0,1 0 1,2 0-1,0 1 1,2 1-1,1 0 1,1 0-1,11-15 14,-22 37-15,0 0 0,-1 0-1,2 1 1,-1-1 0,0 1 0,0-1-1,1 1 1,-1 0 0,1 0-1,0 0 1,0 0 0,0 1 0,0-1-1,0 1 1,0 0 0,0-1-1,0 1 1,0 1 0,1-1 0,-1 0-1,0 1 1,1 0 0,-1 0-1,0 0 1,1 0 0,-1 0 0,0 1-1,1-1 1,-1 1 0,0 0 0,0 0-1,0 0 1,1 0 0,-1 1-1,0-1 1,-1 1 0,1 0 0,0 0-1,0 0 1,-1 0 0,1 0-1,-1 1 1,0-1 0,0 1 0,0 0-1,0-1 1,0 1 0,1 2 15,0 1 5,0 0 1,0 0 0,-1 0 0,0 1-1,0-1 1,0 1 0,-1 0-1,0-1 1,0 1 0,-1 0-1,0-1 1,0 1 0,0 0 0,-1 0-1,0-1 1,0 1 0,-1 0-1,0-1 1,0 0 0,-1 1-1,1-1 1,-2 1-6,-2 5 42,0 0 0,-1-1 0,-1 0 0,0 0 0,0-1 0,-1 0 0,-1 0 0,1-1 0,-11 8-42,-35 31 262,49-51-810,125 9 521,-114-6 31,1 1 0,-1 0-1,1 0 1,-1 0-1,1 1 1,-1 0-1,0 0 1,1 0-1,-1 0 1,0 1-1,-1 0 1,1 0-1,0 0 1,-1 1-1,0-1 1,1 1 0,-2 0-1,1 1 1,0-1-1,-1 0 1,0 1-1,0 0 1,2 4-4,-5-2 22,0-1 0,0 1 0,-1-1 0,1 1 1,-2-1-1,1 0 0,-1 1 0,0-1 0,0 0 0,-1 0 1,1 0-1,-1 0 0,-1-1 0,1 1 0,-1-1 0,0 0 1,0 0-1,-1 1-22,-1 2 33,1-1 92,0 1 0,-1-1-1,-1 0 1,1 0 0,-1-1 0,0 0 0,0 0-1,-1-1 1,0 0 0,0 0 0,0 0 0,0-1-1,-1-1 1,0 1 0,0-1 0,0-1 0,-3 1-125,12-3-39,-1 0 0,0 0 0,1 1 0,-1-1 0,0 0 0,0 0 0,1 0-1,-1 0 1,0 0 0,0 0 0,1-1 0,-1 1 0,0 0 0,1 0 0,-1 0 0,0-1 0,1 1 0,-1 0 0,0-1 0,1 1 0,-1-1 0,0 1 0,1-1 0,-1 1 0,1-1 0,-1 1 0,1-1 0,-1 1 0,1-1 0,0 1 0,-1-1 0,1 0 0,0 1 0,-1-1 0,1 0 0,0 0 0,0 1 0,-1-1 0,1 0 0,0 1 0,0-1 0,0 0 39,0-1-420</inkml:trace>
  <inkml:trace contextRef="#ctx0" brushRef="#br0" timeOffset="60287.068">1759 4058 80,'-1'1'120,"1"0"0,-1-1-1,0 1 1,1 0 0,-1-1 0,0 1 0,0 0-1,1-1 1,-1 1 0,0-1 0,0 1-1,0-1 1,1 0 0,-1 1 0,0-1 0,0 0-1,0 1 1,0-1 0,0 0 0,0 0-1,0 0 1,0 0 0,0 0 0,0 0 0,0 0-1,0 0 1,0-1 0,1 1 0,-1 0 0,0 0-1,0-1 1,0 1 0,0 0 0,0-1-1,0 1 1,1-1 0,-1 0 0,0 1 0,0-1-1,1 1 1,-1-1 0,0 0 0,1 0 0,-1 1-1,1-1 1,-1 0 0,1 0 0,-1 0-1,1 0-119,-12-16 87,-37-84 20,38 69-105,1-1 0,2 0 0,1-1 0,1 0 1,3 0-1,0 0 0,2 0 0,2 0 0,1 0 1,2-5-3,-3 28-4,0-19-6,2-1-1,1 1 0,2 0 0,0 1 0,2 0 0,2 0 1,0 0-1,2 1 0,15-26 11,-18 38-16,1 0 0,0 1 0,1 0 0,0 1 0,1 0 0,1 1 0,0 0 0,1 1 0,0 1 0,1 0 0,0 1 0,11-5 16,42-6-144,-67 21 116,-1 0 11,0 0 10,0 0 18,0 74 214,-1-64-216,-30 71 70,22-69-47,0 1 1,0-2-1,-1 1 1,0-1-1,-1-1 0,0 0 1,-1 0-1,0-1 0,-1-1 1,1 0-1,-2-1 1,1 0-1,-1-1 0,-13 5-32,27-11-10,0-1-1,0 1 1,1 0-1,-1 0 0,0-1 1,0 1-1,1 0 1,-1 0-1,0-1 0,0 1 1,0 0-1,0 0 0,1-1 1,-1 1-1,0 0 1,0-1-1,0 1 0,0 0 1,0-1-1,0 1 1,0 0-1,0-1 0,0 1 1,0 0-1,0-1 1,0 1-1,0 0 0,0-1 1,0 1-1,0 0 0,0-1 1,0 1-1,-1 0 1,1-1-1,0 1 0,0 0 1,0 0-1,0-1 1,-1 1-1,1 0 0,0 0 1,0-1-1,-1 1 1,1 0-1,0 0 11,143 1-111,-139-2 109,1 1 0,0 0 0,-1 0 1,1 1-1,-1-1 0,1 1 0,-1 0 0,1 0 0,-1 1 0,0-1 0,0 1 0,1 0 0,-1 0 0,0 1 0,-1-1 0,1 1 0,0-1 0,-1 1 1,1 1-1,1 1 2,-4-4 8,-1-1 9,0 0 16,0 0 21,0 4-27,0-1 1,-1 1-1,1 0 1,0-1 0,-1 1-1,0-1 1,0 1 0,0-1-1,0 1 1,-1-1-1,1 0 1,-1 1 0,0-1-1,0 0 1,0 0-1,0 0 1,-3 2-28,-34 44 157,-29-14 581,53-31-529,11-2-194,0-1 1,0 0-1,0 0 0,0 0 0,0 0 1,0-1-1,-1 1 0,1-1 0,0 0 0,0-1 1,0 1-1,-1-1 0,1 1 0,0-1 0,0-1 1,0 1-1,0 0 0,0-1 0,1 0 0,-1 0 1,0 0-1,1-1 0,-1 1 0,1-1 1,0 1-1,0-1 0,0 0 0,0 0 0,0-1 1,1 1-1,0-1 0,-1 1 0,1-1 0,0 0 1,1 0-1,-1 1 0,1-1 0,0 0 0,0-1 1,0 1-1,0 0 0,1-2-15,3-19-1012,-1 12 658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7:03:15.520"/>
    </inkml:context>
    <inkml:brush xml:id="br0">
      <inkml:brushProperty name="width" value="0.2" units="cm"/>
      <inkml:brushProperty name="height" value="0.2" units="cm"/>
      <inkml:brushProperty name="color" value="#E71225"/>
    </inkml:brush>
  </inkml:definitions>
  <inkml:trace contextRef="#ctx0" brushRef="#br0">199 127 1112,'44'124'552,"-43"-123"-540,-1-1-1,1 1 0,0 0 1,-1-1-1,1 1 1,-1-1-1,1 1 0,-1 0 1,0-1-1,1 1 0,-1 0 1,0 0-1,1-1 1,-1 1-1,0 0 0,0 0 1,0 0-1,0-1 0,0 1 1,0 0-1,0 0 0,0 0 1,0-1-1,0 1 1,0 0-1,0 0 0,0-1 1,-1 1-1,1 0 0,0 0 1,-1-1-1,1 1 1,0 0-1,-1 0 0,1-1 1,-1 1-1,1-1 0,-1 1 1,1 0-1,-1-1 0,0 1 1,1-1-1,-1 0 1,0 1-1,1-1 0,-1 1 1,0-1-1,1 0 0,-1 1 1,0-1-1,0 0 1,0 0-1,1 0 0,-1 0 1,0 0-1,0 0 0,0 0 1,1 0-1,-1 0 0,0 0 1,0 0-1,0 0 1,1 0-1,-1-1 0,0 1 1,0 0-1,0-1-11,-2 1 44,-74-41 1313,73 40-1349,0-1-1,1 0 0,-1 0 0,1 0 0,0 0 0,0 0 0,0-1 0,0 1 0,0-1 0,0 0 0,0 0 0,1 0 0,-1 0 0,1 0 0,0 0 1,0-1-1,0 1 0,1-1 0,-1 0 0,1 1 0,0-1 0,0 0 0,0 0 0,1 0 0,-1 0 0,1 1 0,0-1 0,0 0 0,0 0 0,0 0 0,1 0 1,0 0-1,0 0 0,0 0 0,0 1 0,0-1 0,2-1-7,1-4-6,1 1 1,0 0-1,1 0 1,0 0-1,0 1 1,1 0 0,0 0-1,0 1 1,0 0-1,1 0 1,0 1-1,0 0 1,1 0-1,-1 0 1,1 2-1,0-1 1,0 1-1,0 0 1,6 0 5,-11 3 16,0 1 1,0 0-1,0 0 0,0 0 1,0 1-1,0 0 0,0-1 1,0 1-1,0 1 1,-1-1-1,1 0 0,-1 1 1,1 0-1,-1 0 0,0 0 1,0 0-1,-1 0 1,1 1-1,-1-1 0,1 1 1,-1 0-1,0 0 0,-1-1 1,1 1-1,-1 0 0,1 1 1,-1-1-1,0 0 1,-1 0-1,1 0 0,-1 1 1,0-1-1,0 0 0,0 1 1,0-1-1,-1 0 1,0 0-1,0 1 0,0-1 1,-1 2-17,-3 7 144,-1-1 1,-1 0 0,0 0-1,0 0 1,-1-1 0,-1 0 0,1-1-1,-2 0 1,0 0 0,0-1-1,0 0 1,-10 4-145,15-8 51,0 0 0,-1-1 0,1 0-1,-1-1 1,0 1 0,0-1 0,0 0 0,-1-1 0,1 1-1,-1-1 1,0 0 0,1-1 0,-1 0 0,0 0 0,0 0-1,0-1 1,0 0 0,0 0 0,0-1 0,1 0 0,-1 0-1,0-1 1,0 1 0,1-2 0,-3 0-51,5-1 2,1-1-1,0 1 1,0-1 0,0 0-1,1 0 1,0 0-1,0 0 1,0 0 0,1-1-1,-1 1 1,1 0 0,1-1-1,-1 1 1,1-1 0,0 1-1,0-1 1,0 1 0,1-1-1,0 1 1,0-1-1,0 1 1,1 0 0,-1 0-1,1-1 1,1 1 0,1-3-2,-3 4-9,0 1 0,0-1 1,0 1-1,0 0 1,1-1-1,-1 1 0,1 0 1,0 0-1,0 0 1,0 0-1,1 0 0,-1 0 1,1 1-1,-1-1 1,1 1-1,0 0 0,0 0 1,0 0-1,0 0 1,0 0-1,0 0 0,1 1 1,-1 0-1,0 0 1,1 0-1,-1 0 0,1 0 1,0 1-1,-1-1 1,1 1-1,-1 0 0,1 0 1,0 0-1,-1 1 1,1-1-1,-1 1 0,1 0 1,-1 0-1,1 0 1,0 1 8,106 57-16,-110-56 23,0-1 1,0 1 0,0 0 0,0-1 0,-1 1 0,1 0 0,-1-1 0,1 1-1,-1-1 1,0 1 0,0-1 0,0 1 0,-1-1 0,1 0 0,-1 1 0,1-1-1,-1 0 1,0 0 0,1 0 0,-1 0 0,0 0 0,0-1 0,-1 1 0,1-1-1,0 1 1,0-1 0,-1 0 0,1 0 0,-1 1-8,-2 1 12,-2 3 0,0-1 1,0 0-1,0-1 1,-1 1-1,0-2 1,0 1-1,0-1 1,0 0-1,0 0 1,-1-1-1,1-1 1,-1 1-1,1-1 1,-1-1-1,0 1 1,1-1-1,-1-1 1,0 0-1,0 0-12,6-1-8,0 0 1,0-1-1,0 1 0,0-1 0,0 1 1,1-1-1,0 0 0,-1 0 1,1 0-1,0 0 0,0 0 1,0-1-1,1 1 0,-1 0 0,1-1 1,0 0-1,0 1 0,0-1 1,1 0-1,-1 1 0,1-1 0,0 0 1,0 1-1,0-1 0,0 0 1,1 0-1,-1 1 0,1-1 1,0 0-1,0 1 0,0-1 0,1 1 1,-1-1-1,1 1 0,0 0 1,2-3 7,1-3-18,1 1 1,0 0 0,0 0 0,1 1-1,0 0 1,0 0 0,1 0-1,0 1 1,0 0 0,0 1 0,1-1-1,0 2 1,0-1 0,0 1 0,0 1-1,1 0 1,-1 0 0,1 1 0,8-1 17,-16 2-2,1 1 0,-1 0 1,1 0-1,-1 0 1,1 1-1,-1-1 1,0 0-1,1 1 1,-1-1-1,0 1 0,1 0 1,-1 0-1,0 0 1,0 0-1,0 0 1,0 1-1,0-1 1,0 1-1,0-1 0,0 1 1,0 0-1,-1-1 1,1 1-1,-1 0 1,1 0-1,-1 0 1,0 0-1,0 0 0,0 1 1,0-1-1,0 0 1,0 1-1,-1-1 1,1 2 1,-5 86 70,-28-21-267,21-54 104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7:03:16.267"/>
    </inkml:context>
    <inkml:brush xml:id="br0">
      <inkml:brushProperty name="width" value="0.2" units="cm"/>
      <inkml:brushProperty name="height" value="0.2" units="cm"/>
      <inkml:brushProperty name="color" value="#E71225"/>
    </inkml:brush>
  </inkml:definitions>
  <inkml:trace contextRef="#ctx0" brushRef="#br0">418 216 2937,'-20'2'3122,"-62"86"-2122,61-63-884,2 2-1,0 0 1,2 1 0,1 1 0,1 0 0,-3 14-116,-15 26-2,-112 215-2165,132-264 1559</inkml:trace>
  <inkml:trace contextRef="#ctx0" brushRef="#br0" timeOffset="290.443">517 275 2497,'2'5'2856,"11"21"-2530,112 135 822,-116-152-1084,0-1 0,0 0 0,1 0 0,0-1 1,0 0-1,1-1 0,0 0 0,0-1 0,0 0 0,5 1-64,0 7-1924,-11-7 1157</inkml:trace>
  <inkml:trace contextRef="#ctx0" brushRef="#br0" timeOffset="985.548">217 745 2216,'-72'77'925,"160"-97"167,202-26 1120,-284 45-2193,6-2 4,1 1 1,0 0-1,0 0 1,0 2-1,0-1 1,0 2-1,0 0 1,0 0-1,0 2 1,0-1-1,0 2 0,8 2-23,-17-1 4,0 0-1,0 0 1,0 1-1,-1-1 1,0 1-1,0 0 1,-1 0-1,1 0 1,-1 0-1,0 0 1,-1 1-1,0-1 1,0 0-1,0 1 1,0-1-1,-1 1 1,0-1-1,-1 1 1,0-1-1,0 1 0,0-1 1,0 0-1,-1 0 1,0 1-1,-1-1 1,1 0-1,-1-1 1,-2 4-4,-2 14 4,-1-1 0,-1 1 0,-1-1 0,0-1 0,-2 0 0,-1 0 0,0-1 0,-2-1 0,0 0 0,-1-1 0,-1-1 0,0-1 0,-11 7-4,26-20-32,0-1 0,0 0 0,-1 0-1,1 0 1,-1 0 0,1-1 0,-1 1 0,0-1 0,0 0 0,1 0 0,-1 1 0,0-2 0,0 1-1,0 0 1,0-1 0,-1 1 0,1-1 0,0 0 0,0 0 0,0 0 0,0-1 0,0 1 0,0-1-1,0 1 1,0-1 0,0 0 0,0 0 0,0 0 0,-2-2 32,0-7-278,0 0-1,0 0 1,1 0 0,0-1-1,1 0 1,0 0 0,1 0-1,0 0 1,1 0 0,0 0-1,1 0 1,0-1 0,1-1 278,-2-6-91,1 0 0,1 0 0,1 0-1,1 0 1,0 1 0,2 0 0,0-1 0,1 1 0,0 1 0,2-1 0,0 1 0,1 1 0,3-5 91,-12 21 124,0 0 1,0 0-1,0 0 1,-1 0 0,1 0-1,0 0 1,0-1 0,0 1-1,0 0 1,-1 0-1,1 0 1,0 0 0,0 0-1,0 0 1,0-1 0,0 1-1,0 0 1,0 0-1,-1 0 1,1 0 0,0-1-1,0 1 1,0 0 0,0 0-1,0 0 1,0-1-1,0 1 1,0 0 0,0 0-125,-77 146 1733,-176 266 306,238-386-4136,15-28 1575</inkml:trace>
  <inkml:trace contextRef="#ctx0" brushRef="#br0" timeOffset="1338.927">590 668 1936,'125'-55'1307,"-34"8"1287,184-77-197,-178 83-2309,-90 22-2694,-9 17 1939</inkml:trace>
  <inkml:trace contextRef="#ctx0" brushRef="#br0" timeOffset="2307.959">1017 1 2689,'2'24'3095,"8"25"-2789,0-4-357,-6-1 255,-2 0 0,-2 0 0,-2 0 0,-2 0 0,-2 0 0,-8 33-204,13-73-5,-95 413-2277,88-378 1800,5-16 363,-1 0 1,-1-1-1,-1 0 1,0 0-1,-2-1 1,-1 0-1,0 0 1,-2-1-1,0 0 1,-1-1-1,-13 16 119,18-59 2967,8 16-2913,1 0-1,0 0 1,0 1-1,1 0 1,0-1-1,0 1 1,1 0-1,0 0 1,0 0 0,0 1-1,1 0 1,1-1-54,2-4 55,10-14 106,2 1 0,1 1 0,1 0 0,1 2 1,1 1-1,14-10-161,137-82 465,-92 100-506,-81 13 40,0-1 0,0 0 0,0 1 0,0-1 0,0 1 0,-1-1 0,1 1 0,0 0 0,0 0 0,-1 0 0,1 0 0,-1 0-1,1 0 1,-1 0 0,1 1 0,-1-1 0,0 1 0,0-1 0,1 1 0,-1-1 0,0 1 0,0-1 0,-1 1 0,1 0 0,0 0 0,0-1 0,-1 1 0,1 0 0,-1 0 0,0 0 0,0 0 0,1 0-1,-1 0 1,0-1 0,0 1 0,-1 0 0,1 0 0,0 0 0,-1 0 0,1 0 0,-1 1 1,-9 26-5,0 0-1,-2-1 1,-2 0-1,0 0 1,-2-2-1,0 0 1,-4 2 5,7-8-2,-13 20-45,-1-2 0,-2 0 0,-1-2 0,-2-1 0,-2-2 0,-1-1 0,-2-1 47,29-26-217,1 0 1,-1-1 0,0 1-1,0-2 1,0 1 0,0-1-1,-1 0 1,1-1 0,-1 0-1,0 0 1,0-1 0,-1 0 216,7-1-59,0 0 1,0 0-1,0 0 1,0 0-1,0-1 1,0 1-1,0-1 1,0 0-1,0 0 1,0 0-1,0-1 1,0 1 0,0 0-1,1-1 1,-1 0-1,1 0 1,-1 0-1,1 0 1,-1 0-1,1 0 1,0-1-1,0 1 1,0-1-1,1 1 1,-1-1 0,1 0-1,-1 0 1,1 1-1,0-1 1,0 0-1,0 0 1,0 0-1,1 0 1,-1-1-1,1-1 59,-1-8-12,2 0 0,-1 0 1,2 0-1,0 0 0,0 0 0,1 1 0,1-1 0,0 1 0,1 0 0,0 0 0,1 0 0,0 0 0,1 1 0,0 0 0,1 1 0,0 0 1,0 0-1,3-1 12,-10 10 25,0-1 0,0 1 1,1 0-1,-1-1 1,0 1-1,1 0 0,-1 0 1,1 0-1,0 0 1,-1 0-1,1 1 0,0-1 1,-1 0-1,1 1 0,0 0 1,0-1-1,0 1 1,-1 0-1,1 0 0,0-1 1,0 2-1,0-1 1,0 0-1,-1 0 0,1 0 1,0 1-1,0-1 1,-1 1-1,1 0 0,0-1 1,-1 1-1,1 0 0,0 0 1,-1 0-1,1 0 1,-1 0-1,0 0 0,1 1 1,-1-1-1,0 0 1,0 1-1,1-1 0,-1 1 1,0-1-1,-1 1 0,1 0 1,0-1-1,0 1 1,-1 0-1,1 0 0,-1-1 1,1 1-1,-1 0 1,0 0-26,15 44 979,-13-35-855,1-1 0,0 0 1,0 1-1,1-1 0,1 0 0,0-1 1,0 1-1,1-1 0,0 0 1,0 0-1,1-1 0,0 0 1,1 0-1,0 0-124,28 16 69,0-1 1,1-1-1,2-3 0,20 8-69,110 61 35,-168-87-38,14 11-60,1-1 1,1-1 0,-1 0-1,1-1 1,1-1-1,0-1 1,0 0-1,0-2 1,1 0 0,0 0-1,0-2 1,2 0 62,9-7-1282,-8-10 546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7:03:21.169"/>
    </inkml:context>
    <inkml:brush xml:id="br0">
      <inkml:brushProperty name="width" value="0.2" units="cm"/>
      <inkml:brushProperty name="height" value="0.2" units="cm"/>
      <inkml:brushProperty name="color" value="#E71225"/>
    </inkml:brush>
  </inkml:definitions>
  <inkml:trace contextRef="#ctx0" brushRef="#br0">237 660 760,'-49'75'583,"49"-75"-567,-1 1-1,1-1 1,0 1-1,0-1 1,-1 1 0,1-1-1,0 1 1,-1-1 0,1 1-1,0-1 1,-1 1 0,1-1-1,-1 0 1,1 1-1,-1-1 1,1 0 0,-1 1-1,1-1 1,-1 0 0,1 0-1,-1 1 1,1-1 0,-1 0-1,1 0 1,-1 0-1,0 0 1,1 0 0,-1 0-1,1 0 1,-1 0 0,1 0-1,-1 0 1,0 0-1,1 0 1,-1 0 0,1 0-1,-1-1 1,1 1 0,-1 0-1,0 0 1,1-1 0,-1 1-1,1 0 1,0-1-1,-1 1 1,1 0 0,-1-1-1,1 1 1,-1-1 0,1 1-1,0-1 1,-1 1 0,1-1-1,0 1 1,0-1-1,-1 1 1,1-1 0,0 1-1,0-1 1,0 1 0,0-1-1,0 0 1,-1 1-16,0-4 117,-24-38 135,3-2 0,1-1 0,2 0 0,2-1 0,2-1 0,3-1 0,-6-42-252,14 67 27,0-1 0,2-1-1,2 1 1,0 0 0,1 0 0,1 0 0,1 0 0,4-10-27,-2 8-1,23-41 3,-26 66-9,1 1 1,-1-1-1,1 1 0,-1 0 1,1 0-1,-1 0 0,0 0 1,1 1-1,-1-1 1,1 1-1,-1-1 0,1 1 1,-1 0-1,0 0 0,0 0 1,1 0-1,-1 0 0,0 1 1,0-1-1,0 0 0,0 1 1,0 0-1,-1-1 1,1 1-1,0 1 7,9 6-30,162 94 2,-172-102 41,1 1 0,-1-1 1,1 1-1,-1-1 0,0 1 0,0 0 1,0 0-1,0-1 0,0 1 0,0 0 1,0 0-1,-1 0 0,1 0 0,-1 0 0,1 0 1,-1 0-1,0 0 0,0 0 0,0 0 1,0 0-1,0 0 0,0 0 0,0 0 1,-1 0-1,1 0 0,-1 0 0,0 0 1,1 0-1,-1 0 0,0 0 0,0 0 1,0-1-1,0 1 0,-1 0 0,1-1 0,0 1 1,-1-1-1,1 1 0,-1-1 0,1 0 1,-2 1-14,-7 7 100,-1 0 0,0-1 1,0-1-1,0 0 0,-1 0 0,-1-1 1,1-1-1,-1 0 0,1-1 1,-1 0-1,-1-1 0,1 0 0,0-1 1,-1-1-1,-8 1-100,67-3-623,64 18 614,-102-14 8,2-1 2,1 0 0,-2 1 0,1 0 0,0 1 0,-1 0 0,1 0 0,-1 1 0,-1 0 0,1 1 0,-1-1 0,1 1 0,0 2-1,-7-7 7,-1 0 1,1 0 0,-1 0 0,1 0-1,-1 1 1,0-1 0,1 0 0,-1 0-1,0 0 1,0 0 0,0 0 0,0 0-1,0 1 1,0-1 0,0 0 0,0 0-1,0 0 1,0 0 0,-1 0 0,1 0-1,0 0 1,-1 1 0,1-1 0,-1 0-1,0 0 1,1 0 0,-1-1 0,0 1 0,1 0-1,-1 0 1,0 0 0,0 0 0,0-1-1,0 1 1,1 0 0,-1-1 0,0 1-1,0-1 1,0 1 0,-1-1-8,-4 6 7,-76 67 97,75-67-75,1-1 0,-1 0 0,0 0-1,0 0 1,0-1 0,-1 0 0,0-1 0,1 0 0,-1 0 0,0 0 0,-1-1-1,1 0 1,0-1 0,-1 0 0,1 0 0,-1-1 0,1 0 0,0 0 0,-1-1-1,0-1-28,7 2-38,0 0 0,0 0 0,0-1-1,0 1 1,0-1 0,0 0 0,0 1 0,0-1-1,0 0 1,1 0 0,-1 0 0,0 0-1,1-1 1,-1 1 0,1 0 0,-1-1 0,1 1-1,0-1 1,-1 1 0,1-1 0,0 0-1,0 1 1,0-1 0,0 0 0,0 0-1,1 0 1,-1 0 38,1 0-320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7:03:22.399"/>
    </inkml:context>
    <inkml:brush xml:id="br0">
      <inkml:brushProperty name="width" value="0.2" units="cm"/>
      <inkml:brushProperty name="height" value="0.2" units="cm"/>
      <inkml:brushProperty name="color" value="#E71225"/>
    </inkml:brush>
  </inkml:definitions>
  <inkml:trace contextRef="#ctx0" brushRef="#br0">128 97 752,'-11'11'125,"-1"0"0,1 1 0,1 0 0,0 0 0,1 1-1,1 0 1,0 1 0,0 0 0,1 0 0,1 1 0,-1 5-125,3-9 4,0 0 1,0 1-1,2-1 1,-1 1-1,1 0 1,1-1-1,0 1 1,1 0-1,0 0 1,1 0-1,1 0 1,-1-1-1,4 9-4,-1-16 15,0 0-1,0 0 1,1-1-1,-1 0 1,1 0-1,0 0 1,0 0-1,0-1 0,0 1 1,1-2-1,-1 1 1,0 0-1,1-1 1,-1 0-1,1 0 1,0-1-1,-1 0 1,1 0-1,0 0 0,-1 0 1,1-1-1,-1 0 1,1 0-1,-1-1 1,1 1-1,-1-1 1,0 0-1,0-1 0,0 1 1,2-2-15,4-1 90,0-1 0,0 0 0,-1 0 0,0-1 0,0-1 0,0 0 0,-1 0 0,-1-1 0,1 0 0,-1 0 0,-1-1 0,0 0 0,0 0 0,-1-1 0,4-7-90,6-14 327,12-50 674,-27 75-936,-1-1 1,0 1-1,-1 0 1,0-1-1,0 1 1,0 0-1,-1-1 1,0 1-1,0 0 1,-1 0-1,0 1 1,0-1-1,-1 0 1,0 1-1,0 0 1,0 0-1,-3-2-65,4 3 14,-1 0 0,1 0 0,-2 0-1,1 0 1,0 1 0,-1 0-1,0 0 1,0 0 0,0 0 0,0 1-1,-1-1 1,1 2 0,-1-1-1,0 0 1,0 1 0,0 0 0,0 1-1,0-1 1,0 1 0,-1 0-1,1 1 1,0 0 0,-1 0 0,1 0-1,0 0 1,-1 1 0,1 0-1,0 1 1,0-1 0,0 1 0,0 0-1,0 1 1,0-1 0,1 1-1,-2 1-13,-61 62-146,59-41-1159,9-25 972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17:03:24.261"/>
    </inkml:context>
    <inkml:brush xml:id="br0">
      <inkml:brushProperty name="width" value="0.2" units="cm"/>
      <inkml:brushProperty name="height" value="0.2" units="cm"/>
      <inkml:brushProperty name="color" value="#E71225"/>
    </inkml:brush>
  </inkml:definitions>
  <inkml:trace contextRef="#ctx0" brushRef="#br0">155 792 984,'-5'9'141,"-8"13"368,9-39 244,20-411 1937,-18 405-2627,2 1 0,0 0 0,1 0 0,2-1 0,0 1 0,1 0 0,1 1 0,2-1 0,0 1 0,1 0 0,0 1 1,2-1-1,1 2 0,0 0 0,4-3-63,-13 19-5,-1 0 1,1 1 0,0 0 0,0-1 0,0 1 0,1 0-1,-1 0 1,0 0 0,1 0 0,-1 1 0,1-1 0,0 1-1,-1-1 1,1 1 0,0 0 0,0 0 0,0 0 0,0 0-1,0 1 1,0-1 0,0 1 0,0 0 0,0 0 0,0 0-1,0 0 1,0 1 0,0-1 0,0 1 0,0-1 0,0 1-1,0 0 1,1 1 4,2-1 0,-1 0 0,0 1 0,0 0 0,0-1 0,0 2 0,0-1 0,-1 0 0,1 1 0,-1 0 0,0 0 0,1 1 0,-1-1 0,-1 1 0,1 0 0,0 0 0,-1 0 0,0 0 0,0 0 0,0 1 0,-1 0 0,1-1 0,-1 1 0,0 0 0,-1 0 0,1 0 0,-1 0 0,0 1 0,0-1 0,0 0 0,-1 0 0,0 1 0,-1 1 18,0-1 0,0 1-1,-1-1 1,1 1 0,-2-1 0,1 0-1,-1 0 1,0 0 0,0 0-1,0 0 1,-1-1 0,0 1 0,0-1-1,-1 0 1,1 0 0,-1-1-1,0 1 1,0-1 0,-1 0 0,1-1-1,-1 1 1,0-1 0,0 0-1,0 0 1,0-1 0,-1 0 0,1 0-1,-2 0-17,-82 15 334,78-37-777,150 16 360,-130 4 81,-1 0-1,0 0 1,1 1 0,-1-1-1,0 2 1,0-1-1,0 1 1,0 0-1,0 0 1,0 1-1,0 0 1,-1 0-1,1 1 1,-1 0 0,0 0-1,0 0 1,-1 1-1,1 0 1,-1 0-1,0 0 1,0 1-1,0 0 1,-1 0-1,0 0 1,0 1 2,-3-5 5,0 0 0,-1 1-1,1-1 1,-1 1 0,1-1 0,-1 1 0,0-1 0,0 1-1,0-1 1,0 1 0,-1-1 0,1 1 0,-1-1 0,1 1-1,-1-1 1,0 1 0,0-1 0,0 0 0,0 1-1,0-1 1,-1 0 0,1 0 0,-1 0 0,1 0 0,-1 0-1,0 0 1,0-1 0,1 1 0,-3 0-5,-61 44 272,48-39-78,-1-1 1,1 0-1,-1-1 0,0-2 0,-1 1 1,1-2-1,-1 0 0,1-2 0,-18 0-194,5 0 210,17 0-157,0 0 1,0-1-1,0-1 0,1 0 1,-1-1-1,0 0 0,1-1 1,0-1-1,0 0 0,0-1 1,-10-7-54,8-4-100,13 8-2602,2 7 1864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1AB73-F9F7-B742-B6F8-D7C0403672CF}" type="datetimeFigureOut">
              <a:rPr kumimoji="1" lang="zh-CN" altLang="en-US" smtClean="0"/>
              <a:t>2023/10/11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B74CE-9FFD-1746-99A3-B06B2D271635}" type="slidenum">
              <a:rPr kumimoji="1" lang="zh-CN" altLang="en-US" smtClean="0"/>
              <a:t>‹#›</a:t>
            </a:fld>
            <a:endParaRPr kumimoji="1" lang="zh-CN" altLang="en-US"/>
          </a:p>
        </p:txBody>
      </p:sp>
    </p:spTree>
    <p:extLst>
      <p:ext uri="{BB962C8B-B14F-4D97-AF65-F5344CB8AC3E}">
        <p14:creationId xmlns:p14="http://schemas.microsoft.com/office/powerpoint/2010/main" val="5890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本次课主要参考 </a:t>
            </a:r>
            <a:r>
              <a:rPr lang="en-US" altLang="zh-CN" dirty="0"/>
              <a:t>The</a:t>
            </a:r>
            <a:r>
              <a:rPr lang="zh-CN" altLang="en-US" dirty="0"/>
              <a:t> </a:t>
            </a:r>
            <a:r>
              <a:rPr lang="en-US" altLang="zh-CN" dirty="0"/>
              <a:t>block</a:t>
            </a:r>
            <a:r>
              <a:rPr lang="zh-CN" altLang="en-US" dirty="0"/>
              <a:t> </a:t>
            </a:r>
            <a:r>
              <a:rPr lang="en-US" altLang="zh-CN" dirty="0"/>
              <a:t>cipher</a:t>
            </a:r>
            <a:r>
              <a:rPr lang="zh-CN" altLang="en-US" dirty="0"/>
              <a:t> </a:t>
            </a:r>
            <a:r>
              <a:rPr lang="en-US" altLang="zh-CN" dirty="0"/>
              <a:t>Companion</a:t>
            </a:r>
          </a:p>
        </p:txBody>
      </p:sp>
    </p:spTree>
    <p:extLst>
      <p:ext uri="{BB962C8B-B14F-4D97-AF65-F5344CB8AC3E}">
        <p14:creationId xmlns:p14="http://schemas.microsoft.com/office/powerpoint/2010/main" val="3214898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26</a:t>
            </a:fld>
            <a:endParaRPr kumimoji="1" lang="zh-CN" altLang="en-US"/>
          </a:p>
        </p:txBody>
      </p:sp>
    </p:spTree>
    <p:extLst>
      <p:ext uri="{BB962C8B-B14F-4D97-AF65-F5344CB8AC3E}">
        <p14:creationId xmlns:p14="http://schemas.microsoft.com/office/powerpoint/2010/main" val="1836727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扩展为二轮</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27</a:t>
            </a:fld>
            <a:endParaRPr kumimoji="1" lang="zh-CN" altLang="en-US"/>
          </a:p>
        </p:txBody>
      </p:sp>
    </p:spTree>
    <p:extLst>
      <p:ext uri="{BB962C8B-B14F-4D97-AF65-F5344CB8AC3E}">
        <p14:creationId xmlns:p14="http://schemas.microsoft.com/office/powerpoint/2010/main" val="1397091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29</a:t>
            </a:fld>
            <a:endParaRPr kumimoji="1" lang="zh-CN" altLang="en-US"/>
          </a:p>
        </p:txBody>
      </p:sp>
    </p:spTree>
    <p:extLst>
      <p:ext uri="{BB962C8B-B14F-4D97-AF65-F5344CB8AC3E}">
        <p14:creationId xmlns:p14="http://schemas.microsoft.com/office/powerpoint/2010/main" val="2386109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要求前一个的输出掩码等于后一个的输入掩码，直接赋值，要求掩码相等</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30</a:t>
            </a:fld>
            <a:endParaRPr kumimoji="1" lang="zh-CN" altLang="en-US"/>
          </a:p>
        </p:txBody>
      </p:sp>
    </p:spTree>
    <p:extLst>
      <p:ext uri="{BB962C8B-B14F-4D97-AF65-F5344CB8AC3E}">
        <p14:creationId xmlns:p14="http://schemas.microsoft.com/office/powerpoint/2010/main" val="1014333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r>
              <a:rPr kumimoji="1" lang="zh-CN" altLang="en-US" sz="1200" dirty="0"/>
              <a:t>提问：恢复哪一轮的密钥？</a:t>
            </a:r>
            <a:endParaRPr lang="zh-CN" altLang="en-US" sz="1200" dirty="0"/>
          </a:p>
        </p:txBody>
      </p:sp>
    </p:spTree>
    <p:extLst>
      <p:ext uri="{BB962C8B-B14F-4D97-AF65-F5344CB8AC3E}">
        <p14:creationId xmlns:p14="http://schemas.microsoft.com/office/powerpoint/2010/main" val="305669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sSup>
                      <m:sSupPr>
                        <m:ctrlPr>
                          <a:rPr lang="en-US" altLang="zh-CN" sz="1200" i="1" dirty="0" smtClean="0">
                            <a:latin typeface="Cambria Math" panose="02040503050406030204" pitchFamily="18" charset="0"/>
                            <a:ea typeface="Cambria Math" panose="02040503050406030204" pitchFamily="18" charset="0"/>
                          </a:rPr>
                        </m:ctrlPr>
                      </m:sSupPr>
                      <m:e>
                        <m:r>
                          <m:rPr>
                            <m:sty m:val="p"/>
                          </m:rPr>
                          <a:rPr lang="en-US" altLang="zh-CN" sz="1200" i="1" dirty="0">
                            <a:latin typeface="Cambria Math" panose="02040503050406030204" pitchFamily="18" charset="0"/>
                            <a:ea typeface="Cambria Math" panose="02040503050406030204" pitchFamily="18" charset="0"/>
                          </a:rPr>
                          <m:t>Φ</m:t>
                        </m:r>
                      </m:e>
                      <m:sup>
                        <m:r>
                          <a:rPr lang="en-US" altLang="zh-CN" sz="1200" i="1" dirty="0">
                            <a:latin typeface="Cambria Math" panose="02040503050406030204" pitchFamily="18" charset="0"/>
                            <a:ea typeface="Cambria Math" panose="02040503050406030204" pitchFamily="18" charset="0"/>
                          </a:rPr>
                          <m:t>−1</m:t>
                        </m:r>
                      </m:sup>
                    </m:sSup>
                    <m:d>
                      <m:dPr>
                        <m:ctrlPr>
                          <a:rPr lang="en-US" altLang="zh-CN" sz="1200" i="1" dirty="0">
                            <a:latin typeface="Cambria Math" panose="02040503050406030204" pitchFamily="18" charset="0"/>
                            <a:ea typeface="Cambria Math" panose="02040503050406030204" pitchFamily="18" charset="0"/>
                          </a:rPr>
                        </m:ctrlPr>
                      </m:dPr>
                      <m:e>
                        <m:sSub>
                          <m:sSubPr>
                            <m:ctrlPr>
                              <a:rPr lang="en-US" altLang="zh-CN" sz="1200" i="1" dirty="0">
                                <a:latin typeface="Cambria Math" panose="02040503050406030204" pitchFamily="18" charset="0"/>
                                <a:ea typeface="Cambria Math" panose="02040503050406030204" pitchFamily="18" charset="0"/>
                              </a:rPr>
                            </m:ctrlPr>
                          </m:sSubPr>
                          <m:e>
                            <m:r>
                              <a:rPr lang="en-US" altLang="zh-CN" sz="1200" i="1" dirty="0">
                                <a:latin typeface="Cambria Math" panose="02040503050406030204" pitchFamily="18" charset="0"/>
                                <a:ea typeface="Cambria Math" panose="02040503050406030204" pitchFamily="18" charset="0"/>
                              </a:rPr>
                              <m:t>𝑃</m:t>
                            </m:r>
                          </m:e>
                          <m:sub>
                            <m:r>
                              <a:rPr lang="en-US" altLang="zh-CN" sz="1200" i="1" dirty="0">
                                <a:latin typeface="Cambria Math" panose="02040503050406030204" pitchFamily="18" charset="0"/>
                                <a:ea typeface="Cambria Math" panose="02040503050406030204" pitchFamily="18" charset="0"/>
                              </a:rPr>
                              <m:t>𝑆</m:t>
                            </m:r>
                          </m:sub>
                        </m:sSub>
                      </m:e>
                    </m:d>
                  </m:oMath>
                </a14:m>
                <a:r>
                  <a:rPr kumimoji="1" lang="zh-CN" altLang="en-US" dirty="0"/>
                  <a:t>就是根据中间的</a:t>
                </a:r>
                <a:r>
                  <a:rPr kumimoji="1" lang="en-US" altLang="zh-CN" dirty="0"/>
                  <a:t>PS</a:t>
                </a:r>
                <a:r>
                  <a:rPr kumimoji="1" lang="zh-CN" altLang="en-US" dirty="0"/>
                  <a:t>查两边的取值，</a:t>
                </a:r>
                <a:r>
                  <a:rPr kumimoji="1" lang="en-US" altLang="zh-CN" dirty="0"/>
                  <a:t>l</a:t>
                </a:r>
                <a:r>
                  <a:rPr kumimoji="1" lang="zh-CN" altLang="en-US" dirty="0"/>
                  <a:t>需恢复的密钥比特数</a:t>
                </a:r>
                <a:endParaRPr kumimoji="1" lang="en-US" altLang="zh-CN" dirty="0"/>
              </a:p>
              <a:p>
                <a:r>
                  <a:rPr kumimoji="1" lang="zh-CN" altLang="en-US" dirty="0"/>
                  <a:t>存储：密钥的每种可能设置一个计数器，每个计数器占</a:t>
                </a:r>
                <a:r>
                  <a:rPr kumimoji="1" lang="en-US" altLang="zh-CN" dirty="0"/>
                  <a:t>11</a:t>
                </a:r>
                <a:r>
                  <a:rPr kumimoji="1" lang="zh-CN" altLang="en-US" dirty="0"/>
                  <a:t>比特，因为明文总共</a:t>
                </a:r>
                <a:r>
                  <a:rPr kumimoji="1" lang="en-US" altLang="zh-CN" dirty="0"/>
                  <a:t>2</a:t>
                </a:r>
                <a:r>
                  <a:rPr kumimoji="1" lang="zh-CN" altLang="en-US" dirty="0"/>
                  <a:t>的</a:t>
                </a:r>
                <a:r>
                  <a:rPr kumimoji="1" lang="en-US" altLang="zh-CN" dirty="0"/>
                  <a:t>11</a:t>
                </a:r>
                <a:r>
                  <a:rPr kumimoji="1" lang="zh-CN" altLang="en-US" dirty="0"/>
                  <a:t>次方个</a:t>
                </a:r>
              </a:p>
            </p:txBody>
          </p:sp>
        </mc:Choice>
        <mc:Fallback xmlns="">
          <p:sp>
            <p:nvSpPr>
              <p:cNvPr id="3" name="备注占位符 2"/>
              <p:cNvSpPr>
                <a:spLocks noGrp="1"/>
              </p:cNvSpPr>
              <p:nvPr>
                <p:ph type="body" idx="1"/>
              </p:nvPr>
            </p:nvSpPr>
            <p:spPr/>
            <p:txBody>
              <a:bodyPr/>
              <a:lstStyle/>
              <a:p>
                <a:r>
                  <a:rPr lang="en-US" altLang="zh-CN" sz="1200" i="0" dirty="0">
                    <a:latin typeface="Cambria Math" panose="02040503050406030204" pitchFamily="18" charset="0"/>
                    <a:ea typeface="Cambria Math" panose="02040503050406030204" pitchFamily="18" charset="0"/>
                  </a:rPr>
                  <a:t>Φ^(−1) (𝑃_𝑆 )</a:t>
                </a:r>
                <a:r>
                  <a:rPr kumimoji="1" lang="zh-CN" altLang="en-US" dirty="0"/>
                  <a:t>就是根据中间的</a:t>
                </a:r>
                <a:r>
                  <a:rPr kumimoji="1" lang="en-US" altLang="zh-CN" dirty="0"/>
                  <a:t>PS</a:t>
                </a:r>
                <a:r>
                  <a:rPr kumimoji="1" lang="zh-CN" altLang="en-US" dirty="0"/>
                  <a:t>查两边的取值</a:t>
                </a:r>
              </a:p>
            </p:txBody>
          </p:sp>
        </mc:Fallback>
      </mc:AlternateContent>
      <p:sp>
        <p:nvSpPr>
          <p:cNvPr id="4" name="灯片编号占位符 3"/>
          <p:cNvSpPr>
            <a:spLocks noGrp="1"/>
          </p:cNvSpPr>
          <p:nvPr>
            <p:ph type="sldNum" sz="quarter" idx="5"/>
          </p:nvPr>
        </p:nvSpPr>
        <p:spPr/>
        <p:txBody>
          <a:bodyPr/>
          <a:lstStyle/>
          <a:p>
            <a:fld id="{C11B74CE-9FFD-1746-99A3-B06B2D271635}" type="slidenum">
              <a:rPr kumimoji="1" lang="zh-CN" altLang="en-US" smtClean="0"/>
              <a:t>34</a:t>
            </a:fld>
            <a:endParaRPr kumimoji="1" lang="zh-CN" altLang="en-US"/>
          </a:p>
        </p:txBody>
      </p:sp>
    </p:spTree>
    <p:extLst>
      <p:ext uri="{BB962C8B-B14F-4D97-AF65-F5344CB8AC3E}">
        <p14:creationId xmlns:p14="http://schemas.microsoft.com/office/powerpoint/2010/main" val="238332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r>
              <a:rPr kumimoji="1" lang="zh-CN" altLang="en-US" sz="1200" dirty="0"/>
              <a:t>细化到每个部件</a:t>
            </a:r>
            <a:endParaRPr lang="zh-CN" altLang="en-US" sz="1200" dirty="0"/>
          </a:p>
        </p:txBody>
      </p:sp>
    </p:spTree>
    <p:extLst>
      <p:ext uri="{BB962C8B-B14F-4D97-AF65-F5344CB8AC3E}">
        <p14:creationId xmlns:p14="http://schemas.microsoft.com/office/powerpoint/2010/main" val="3815669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是明文和密文的取值决定了密钥取值，而是密钥取值决定了线性近似式的取值，从而决定了明密文异或值的偏差。因为线性近似式的存在，密钥某些比特的异或值等于中间变量的异或值，导致中间变量的异或值分布不均匀，从而可恢复外层密钥。</a:t>
            </a:r>
            <a:endParaRPr kumimoji="1" lang="en-US" altLang="zh-CN" dirty="0"/>
          </a:p>
          <a:p>
            <a:r>
              <a:rPr lang="en-US" altLang="zh-CN" dirty="0"/>
              <a:t>S</a:t>
            </a:r>
            <a:r>
              <a:rPr lang="zh-CN" altLang="en-US" dirty="0"/>
              <a:t>盒的线性偏差和高概率差分是由什么导致的？：</a:t>
            </a:r>
            <a:r>
              <a:rPr lang="en-US" altLang="zh-CN" dirty="0"/>
              <a:t>S</a:t>
            </a:r>
            <a:r>
              <a:rPr lang="zh-CN" altLang="en-US" dirty="0"/>
              <a:t>盒的布尔函数表达式，如何设计更好的</a:t>
            </a:r>
            <a:r>
              <a:rPr lang="en-US" altLang="zh-CN" dirty="0"/>
              <a:t>S</a:t>
            </a:r>
            <a:r>
              <a:rPr lang="zh-CN" altLang="en-US" dirty="0"/>
              <a:t>盒？指标？</a:t>
            </a:r>
            <a:endParaRPr lang="en-US" altLang="zh-CN" dirty="0"/>
          </a:p>
          <a:p>
            <a:r>
              <a:rPr lang="zh-CN" altLang="en-US" dirty="0"/>
              <a:t>值到值之间的映射</a:t>
            </a:r>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38</a:t>
            </a:fld>
            <a:endParaRPr kumimoji="1" lang="zh-CN" altLang="en-US"/>
          </a:p>
        </p:txBody>
      </p:sp>
    </p:spTree>
    <p:extLst>
      <p:ext uri="{BB962C8B-B14F-4D97-AF65-F5344CB8AC3E}">
        <p14:creationId xmlns:p14="http://schemas.microsoft.com/office/powerpoint/2010/main" val="16705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6</a:t>
            </a:fld>
            <a:endParaRPr kumimoji="1" lang="zh-CN" altLang="en-US"/>
          </a:p>
        </p:txBody>
      </p:sp>
    </p:spTree>
    <p:extLst>
      <p:ext uri="{BB962C8B-B14F-4D97-AF65-F5344CB8AC3E}">
        <p14:creationId xmlns:p14="http://schemas.microsoft.com/office/powerpoint/2010/main" val="1726599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r>
              <a:rPr kumimoji="1" lang="zh-CN" altLang="en-US" sz="1200" dirty="0"/>
              <a:t>细化到每个部件</a:t>
            </a:r>
            <a:endParaRPr lang="zh-CN" altLang="en-US" sz="1200" dirty="0"/>
          </a:p>
        </p:txBody>
      </p:sp>
    </p:spTree>
    <p:extLst>
      <p:ext uri="{BB962C8B-B14F-4D97-AF65-F5344CB8AC3E}">
        <p14:creationId xmlns:p14="http://schemas.microsoft.com/office/powerpoint/2010/main" val="469460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10</a:t>
            </a:fld>
            <a:endParaRPr kumimoji="1" lang="zh-CN" altLang="en-US"/>
          </a:p>
        </p:txBody>
      </p:sp>
    </p:spTree>
    <p:extLst>
      <p:ext uri="{BB962C8B-B14F-4D97-AF65-F5344CB8AC3E}">
        <p14:creationId xmlns:p14="http://schemas.microsoft.com/office/powerpoint/2010/main" val="3646994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偏差最大，</a:t>
            </a:r>
            <a:r>
              <a:rPr kumimoji="1" lang="en-US" altLang="zh-CN" dirty="0"/>
              <a:t>3</a:t>
            </a:r>
            <a:r>
              <a:rPr kumimoji="1" lang="zh-CN" altLang="en-US" dirty="0"/>
              <a:t>个</a:t>
            </a:r>
            <a:r>
              <a:rPr kumimoji="1" lang="en-US" altLang="zh-CN" dirty="0"/>
              <a:t>-6</a:t>
            </a:r>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15</a:t>
            </a:fld>
            <a:endParaRPr kumimoji="1" lang="zh-CN" altLang="en-US"/>
          </a:p>
        </p:txBody>
      </p:sp>
    </p:spTree>
    <p:extLst>
      <p:ext uri="{BB962C8B-B14F-4D97-AF65-F5344CB8AC3E}">
        <p14:creationId xmlns:p14="http://schemas.microsoft.com/office/powerpoint/2010/main" val="1651187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还原到按比特的异或上进行规则定义，类似不可能差分里面的定义方法</a:t>
            </a:r>
            <a:endParaRPr kumimoji="1" lang="en-US" altLang="zh-CN" dirty="0"/>
          </a:p>
          <a:p>
            <a:r>
              <a:rPr kumimoji="1" lang="zh-CN" altLang="en-US" dirty="0"/>
              <a:t>异或运算，表示从两支输入取一些比特，则输出乘上掩码还能是输入的对应比特，那么只有三个分组掩码都相同，类似连接两个线性式子</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16</a:t>
            </a:fld>
            <a:endParaRPr kumimoji="1" lang="zh-CN" altLang="en-US"/>
          </a:p>
        </p:txBody>
      </p:sp>
    </p:spTree>
    <p:extLst>
      <p:ext uri="{BB962C8B-B14F-4D97-AF65-F5344CB8AC3E}">
        <p14:creationId xmlns:p14="http://schemas.microsoft.com/office/powerpoint/2010/main" val="103611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19</a:t>
            </a:fld>
            <a:endParaRPr kumimoji="1" lang="zh-CN" altLang="en-US"/>
          </a:p>
        </p:txBody>
      </p:sp>
    </p:spTree>
    <p:extLst>
      <p:ext uri="{BB962C8B-B14F-4D97-AF65-F5344CB8AC3E}">
        <p14:creationId xmlns:p14="http://schemas.microsoft.com/office/powerpoint/2010/main" val="182305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先标注</a:t>
            </a:r>
            <a:r>
              <a:rPr lang="en-US" altLang="zh-CN" dirty="0"/>
              <a:t>F1</a:t>
            </a:r>
            <a:r>
              <a:rPr lang="zh-CN" altLang="en-US" dirty="0"/>
              <a:t>的输入输出掩码</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20</a:t>
            </a:fld>
            <a:endParaRPr kumimoji="1" lang="zh-CN" altLang="en-US"/>
          </a:p>
        </p:txBody>
      </p:sp>
    </p:spTree>
    <p:extLst>
      <p:ext uri="{BB962C8B-B14F-4D97-AF65-F5344CB8AC3E}">
        <p14:creationId xmlns:p14="http://schemas.microsoft.com/office/powerpoint/2010/main" val="2454016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r>
              <a:rPr kumimoji="1" lang="zh-CN" altLang="en-US" sz="1200" dirty="0"/>
              <a:t>细化到每个部件</a:t>
            </a:r>
            <a:endParaRPr lang="zh-CN" altLang="en-US" sz="1200" dirty="0"/>
          </a:p>
        </p:txBody>
      </p:sp>
    </p:spTree>
    <p:extLst>
      <p:ext uri="{BB962C8B-B14F-4D97-AF65-F5344CB8AC3E}">
        <p14:creationId xmlns:p14="http://schemas.microsoft.com/office/powerpoint/2010/main" val="36737864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14400" y="1346948"/>
            <a:ext cx="103632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914400" y="4282764"/>
            <a:ext cx="103632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914400" y="1484779"/>
            <a:ext cx="103632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a:grpSpLocks noChangeAspect="1"/>
          </p:cNvGrpSpPr>
          <p:nvPr/>
        </p:nvGrpSpPr>
        <p:grpSpPr>
          <a:xfrm>
            <a:off x="9646373" y="4107023"/>
            <a:ext cx="12192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1012444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5F82AF1B-A51B-104D-A0EB-A8D46DCC8399}" type="datetime1">
              <a:rPr lang="zh-CN" altLang="en-US" smtClean="0">
                <a:solidFill>
                  <a:srgbClr val="464653"/>
                </a:solidFill>
              </a:rPr>
              <a:t>2023/10/11</a:t>
            </a:fld>
            <a:endParaRPr lang="zh-CN" altLang="en-US">
              <a:solidFill>
                <a:srgbClr val="464653"/>
              </a:solidFill>
            </a:endParaRPr>
          </a:p>
        </p:txBody>
      </p:sp>
      <p:sp>
        <p:nvSpPr>
          <p:cNvPr id="5" name="Footer Placeholder 4"/>
          <p:cNvSpPr>
            <a:spLocks noGrp="1"/>
          </p:cNvSpPr>
          <p:nvPr>
            <p:ph type="ftr" sz="quarter" idx="11"/>
          </p:nvPr>
        </p:nvSpPr>
        <p:spPr>
          <a:xfrm>
            <a:off x="1083740" y="6272786"/>
            <a:ext cx="6327648" cy="365125"/>
          </a:xfrm>
        </p:spPr>
        <p:txBody>
          <a:bodyPr/>
          <a:lstStyle/>
          <a:p>
            <a:pPr>
              <a:defRPr/>
            </a:pPr>
            <a:endParaRPr lang="zh-CN" altLang="en-US">
              <a:solidFill>
                <a:srgbClr val="464653"/>
              </a:solidFill>
            </a:endParaRPr>
          </a:p>
        </p:txBody>
      </p:sp>
      <p:sp>
        <p:nvSpPr>
          <p:cNvPr id="6" name="Slide Number Placeholder 5"/>
          <p:cNvSpPr>
            <a:spLocks noGrp="1"/>
          </p:cNvSpPr>
          <p:nvPr>
            <p:ph type="sldNum" sz="quarter" idx="12"/>
          </p:nvPr>
        </p:nvSpPr>
        <p:spPr>
          <a:xfrm>
            <a:off x="9659041" y="4227195"/>
            <a:ext cx="1193868" cy="640080"/>
          </a:xfrm>
        </p:spPr>
        <p:txBody>
          <a:bodyPr/>
          <a:lstStyle>
            <a:lvl1pPr>
              <a:defRPr sz="2800" b="1"/>
            </a:lvl1pPr>
          </a:lstStyle>
          <a:p>
            <a:pPr>
              <a:defRPr/>
            </a:pPr>
            <a:fld id="{9F35284C-0033-4805-ABC8-D1BD204EC99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266028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lnSpc>
                <a:spcPct val="100000"/>
              </a:lnSpc>
              <a:defRPr sz="2800"/>
            </a:lvl1pPr>
            <a:lvl2pPr>
              <a:lnSpc>
                <a:spcPct val="100000"/>
              </a:lnSpc>
              <a:defRPr/>
            </a:lvl2pPr>
          </a:lstStyle>
          <a:p>
            <a:pPr lvl="0"/>
            <a:r>
              <a:rPr lang="zh-CN" altLang="en-US" dirty="0"/>
              <a:t>编辑母版文本样式</a:t>
            </a:r>
            <a:endParaRPr lang="en-US" altLang="zh-CN" dirty="0"/>
          </a:p>
          <a:p>
            <a:pPr lvl="1"/>
            <a:r>
              <a:rPr lang="zh-CN" altLang="en-US" dirty="0"/>
              <a:t>
第二级
第三级
第四级
第五级</a:t>
            </a:r>
            <a:endParaRPr lang="en-US" altLang="zh-CN" dirty="0"/>
          </a:p>
        </p:txBody>
      </p:sp>
      <p:sp>
        <p:nvSpPr>
          <p:cNvPr id="7" name="Date Placeholder 6"/>
          <p:cNvSpPr>
            <a:spLocks noGrp="1"/>
          </p:cNvSpPr>
          <p:nvPr>
            <p:ph type="dt" sz="half" idx="10"/>
          </p:nvPr>
        </p:nvSpPr>
        <p:spPr/>
        <p:txBody>
          <a:bodyPr/>
          <a:lstStyle/>
          <a:p>
            <a:pPr>
              <a:defRPr/>
            </a:pPr>
            <a:endParaRPr lang="zh-CN" altLang="en-US" dirty="0">
              <a:solidFill>
                <a:srgbClr val="464653"/>
              </a:solidFill>
            </a:endParaRPr>
          </a:p>
        </p:txBody>
      </p:sp>
      <p:sp>
        <p:nvSpPr>
          <p:cNvPr id="8" name="Footer Placeholder 7"/>
          <p:cNvSpPr>
            <a:spLocks noGrp="1"/>
          </p:cNvSpPr>
          <p:nvPr>
            <p:ph type="ftr" sz="quarter" idx="11"/>
          </p:nvPr>
        </p:nvSpPr>
        <p:spPr/>
        <p:txBody>
          <a:bodyPr/>
          <a:lstStyle/>
          <a:p>
            <a:pPr>
              <a:defRPr/>
            </a:pPr>
            <a:endParaRPr lang="zh-CN" altLang="en-US">
              <a:solidFill>
                <a:srgbClr val="464653"/>
              </a:solidFill>
            </a:endParaRPr>
          </a:p>
        </p:txBody>
      </p:sp>
      <p:sp>
        <p:nvSpPr>
          <p:cNvPr id="9" name="Slide Number Placeholder 8"/>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a:t>
            </a:fld>
            <a:endParaRPr lang="zh-CN" altLang="en-US" dirty="0">
              <a:solidFill>
                <a:srgbClr val="464653"/>
              </a:solidFill>
            </a:endParaRPr>
          </a:p>
        </p:txBody>
      </p:sp>
    </p:spTree>
    <p:extLst>
      <p:ext uri="{BB962C8B-B14F-4D97-AF65-F5344CB8AC3E}">
        <p14:creationId xmlns:p14="http://schemas.microsoft.com/office/powerpoint/2010/main" val="228483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lum bright="62000" contrast="-70000"/>
            <a:extLst>
              <a:ext uri="{28A0092B-C50C-407E-A947-70E740481C1C}">
                <a14:useLocalDpi xmlns:a14="http://schemas.microsoft.com/office/drawing/2010/main" val="0"/>
              </a:ext>
            </a:extLst>
          </a:blip>
          <a:srcRect/>
          <a:stretch>
            <a:fillRect/>
          </a:stretch>
        </p:blipFill>
        <p:spPr bwMode="auto">
          <a:xfrm>
            <a:off x="9347201" y="6019800"/>
            <a:ext cx="128481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25"/>
          <p:cNvGrpSpPr>
            <a:grpSpLocks/>
          </p:cNvGrpSpPr>
          <p:nvPr userDrawn="1"/>
        </p:nvGrpSpPr>
        <p:grpSpPr bwMode="auto">
          <a:xfrm>
            <a:off x="2235200" y="6324601"/>
            <a:ext cx="6807200" cy="45719"/>
            <a:chOff x="0" y="2057400"/>
            <a:chExt cx="8534400" cy="1143000"/>
          </a:xfrm>
          <a:solidFill>
            <a:srgbClr val="C00000">
              <a:alpha val="41000"/>
            </a:srgbClr>
          </a:solidFill>
        </p:grpSpPr>
        <p:sp>
          <p:nvSpPr>
            <p:cNvPr id="6" name="矩形 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sp>
          <p:nvSpPr>
            <p:cNvPr id="7" name="矩形 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grpSp>
      <p:grpSp>
        <p:nvGrpSpPr>
          <p:cNvPr id="8" name="组合 25"/>
          <p:cNvGrpSpPr>
            <a:grpSpLocks/>
          </p:cNvGrpSpPr>
          <p:nvPr userDrawn="1"/>
        </p:nvGrpSpPr>
        <p:grpSpPr bwMode="auto">
          <a:xfrm>
            <a:off x="10769600" y="6324601"/>
            <a:ext cx="1422400" cy="45719"/>
            <a:chOff x="0" y="2057400"/>
            <a:chExt cx="8534400" cy="1143000"/>
          </a:xfrm>
          <a:solidFill>
            <a:srgbClr val="C00000">
              <a:alpha val="41000"/>
            </a:srgbClr>
          </a:solidFill>
        </p:grpSpPr>
        <p:sp>
          <p:nvSpPr>
            <p:cNvPr id="9" name="矩形 8"/>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sp>
          <p:nvSpPr>
            <p:cNvPr id="10" name="矩形 9"/>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grpSp>
      <p:grpSp>
        <p:nvGrpSpPr>
          <p:cNvPr id="11" name="组合 22"/>
          <p:cNvGrpSpPr>
            <a:grpSpLocks/>
          </p:cNvGrpSpPr>
          <p:nvPr userDrawn="1"/>
        </p:nvGrpSpPr>
        <p:grpSpPr bwMode="auto">
          <a:xfrm>
            <a:off x="609600" y="1066800"/>
            <a:ext cx="8229600" cy="46038"/>
            <a:chOff x="1828800" y="1371600"/>
            <a:chExt cx="6172200" cy="45719"/>
          </a:xfrm>
        </p:grpSpPr>
        <p:grpSp>
          <p:nvGrpSpPr>
            <p:cNvPr id="12" name="组合 25"/>
            <p:cNvGrpSpPr>
              <a:grpSpLocks/>
            </p:cNvGrpSpPr>
            <p:nvPr userDrawn="1"/>
          </p:nvGrpSpPr>
          <p:grpSpPr bwMode="auto">
            <a:xfrm>
              <a:off x="1828800" y="1371600"/>
              <a:ext cx="5105400" cy="45719"/>
              <a:chOff x="0" y="2057400"/>
              <a:chExt cx="8534400" cy="1143000"/>
            </a:xfrm>
            <a:solidFill>
              <a:srgbClr val="C00000">
                <a:alpha val="41000"/>
              </a:srgbClr>
            </a:solidFill>
          </p:grpSpPr>
          <p:sp>
            <p:nvSpPr>
              <p:cNvPr id="16" name="矩形 1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sp>
            <p:nvSpPr>
              <p:cNvPr id="17" name="矩形 1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grpSp>
        <p:grpSp>
          <p:nvGrpSpPr>
            <p:cNvPr id="13" name="组合 25"/>
            <p:cNvGrpSpPr>
              <a:grpSpLocks/>
            </p:cNvGrpSpPr>
            <p:nvPr userDrawn="1"/>
          </p:nvGrpSpPr>
          <p:grpSpPr bwMode="auto">
            <a:xfrm>
              <a:off x="6934200" y="1371600"/>
              <a:ext cx="1066800" cy="45719"/>
              <a:chOff x="0" y="2057400"/>
              <a:chExt cx="8534400" cy="1143000"/>
            </a:xfrm>
            <a:solidFill>
              <a:srgbClr val="C00000">
                <a:alpha val="41000"/>
              </a:srgbClr>
            </a:solidFill>
          </p:grpSpPr>
          <p:sp>
            <p:nvSpPr>
              <p:cNvPr id="14" name="矩形 13"/>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sp>
            <p:nvSpPr>
              <p:cNvPr id="15" name="矩形 14"/>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grpSp>
      </p:grpSp>
      <p:sp>
        <p:nvSpPr>
          <p:cNvPr id="22" name="内容占位符 7"/>
          <p:cNvSpPr>
            <a:spLocks noGrp="1"/>
          </p:cNvSpPr>
          <p:nvPr>
            <p:ph sz="quarter" idx="13"/>
          </p:nvPr>
        </p:nvSpPr>
        <p:spPr>
          <a:xfrm>
            <a:off x="609600" y="1371600"/>
            <a:ext cx="10972800" cy="4556760"/>
          </a:xfrm>
        </p:spPr>
        <p:txBody>
          <a:bodyPr/>
          <a:lstStyle>
            <a:lvl1pPr>
              <a:buClr>
                <a:srgbClr val="C00000"/>
              </a:buClr>
              <a:buSzPct val="80000"/>
              <a:buFont typeface="Wingdings" pitchFamily="2" charset="2"/>
              <a:buChar char="n"/>
              <a:defRPr sz="2800" baseline="0">
                <a:latin typeface="Times New Roman" pitchFamily="18" charset="0"/>
                <a:ea typeface="宋体" pitchFamily="2" charset="-122"/>
              </a:defRPr>
            </a:lvl1pPr>
            <a:lvl2pPr>
              <a:buClr>
                <a:srgbClr val="C00000"/>
              </a:buClr>
              <a:buSzPct val="80000"/>
              <a:buFont typeface="Wingdings" pitchFamily="2" charset="2"/>
              <a:buChar char="Ø"/>
              <a:defRPr sz="2600" baseline="0">
                <a:solidFill>
                  <a:schemeClr val="tx1"/>
                </a:solidFill>
                <a:latin typeface="Times New Roman" pitchFamily="18" charset="0"/>
                <a:ea typeface="宋体" pitchFamily="2" charset="-122"/>
              </a:defRPr>
            </a:lvl2pPr>
            <a:lvl3pPr>
              <a:buClr>
                <a:srgbClr val="C00000"/>
              </a:buClr>
              <a:buSzPct val="70000"/>
              <a:buFont typeface="Wingdings" pitchFamily="2" charset="2"/>
              <a:buChar char="l"/>
              <a:defRPr sz="2400" baseline="0">
                <a:solidFill>
                  <a:schemeClr val="tx1"/>
                </a:solidFill>
                <a:latin typeface="Times New Roman" pitchFamily="18" charset="0"/>
                <a:ea typeface="宋体" pitchFamily="2" charset="-122"/>
              </a:defRPr>
            </a:lvl3pPr>
            <a:lvl4pPr>
              <a:buClr>
                <a:srgbClr val="C00000"/>
              </a:buClr>
              <a:buSzPct val="65000"/>
              <a:buFont typeface="Wingdings" pitchFamily="2" charset="2"/>
              <a:buChar char="u"/>
              <a:defRPr sz="2200" baseline="0">
                <a:solidFill>
                  <a:schemeClr val="tx1"/>
                </a:solidFill>
                <a:latin typeface="Times New Roman" pitchFamily="18" charset="0"/>
                <a:ea typeface="宋体" pitchFamily="2" charset="-122"/>
              </a:defRPr>
            </a:lvl4pPr>
            <a:lvl5pPr>
              <a:buClr>
                <a:srgbClr val="C00000"/>
              </a:buClr>
              <a:buSzPct val="80000"/>
              <a:buFont typeface="Arial" pitchFamily="34" charset="0"/>
              <a:buChar char="•"/>
              <a:defRPr sz="2000" baseline="0">
                <a:solidFill>
                  <a:schemeClr val="tx1"/>
                </a:solidFill>
                <a:latin typeface="Times New Roman" pitchFamily="18" charset="0"/>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3" name="标题 1"/>
          <p:cNvSpPr>
            <a:spLocks noGrp="1"/>
          </p:cNvSpPr>
          <p:nvPr>
            <p:ph type="title"/>
          </p:nvPr>
        </p:nvSpPr>
        <p:spPr>
          <a:xfrm>
            <a:off x="609600" y="381000"/>
            <a:ext cx="10972800" cy="609600"/>
          </a:xfrm>
          <a:prstGeom prst="rect">
            <a:avLst/>
          </a:prstGeom>
        </p:spPr>
        <p:txBody>
          <a:bodyPr>
            <a:noAutofit/>
          </a:bodyPr>
          <a:lstStyle>
            <a:lvl1pPr algn="l">
              <a:defRPr sz="3200" baseline="0">
                <a:solidFill>
                  <a:schemeClr val="tx1"/>
                </a:solidFill>
                <a:latin typeface="Times New Roman" pitchFamily="18" charset="0"/>
                <a:ea typeface="宋体" pitchFamily="2" charset="-122"/>
              </a:defRPr>
            </a:lvl1pPr>
          </a:lstStyle>
          <a:p>
            <a:r>
              <a:rPr lang="zh-CN" altLang="en-US" dirty="0"/>
              <a:t>单击此处编辑母版标题样式</a:t>
            </a:r>
            <a:endParaRPr lang="en-US" dirty="0"/>
          </a:p>
        </p:txBody>
      </p:sp>
      <p:sp>
        <p:nvSpPr>
          <p:cNvPr id="18" name="日期占位符 13"/>
          <p:cNvSpPr>
            <a:spLocks noGrp="1"/>
          </p:cNvSpPr>
          <p:nvPr>
            <p:ph type="dt" sz="half" idx="14"/>
          </p:nvPr>
        </p:nvSpPr>
        <p:spPr/>
        <p:txBody>
          <a:bodyPr/>
          <a:lstStyle>
            <a:lvl1pPr>
              <a:defRPr/>
            </a:lvl1pPr>
          </a:lstStyle>
          <a:p>
            <a:pPr>
              <a:defRPr/>
            </a:pPr>
            <a:endParaRPr lang="en-US" altLang="zh-CN"/>
          </a:p>
        </p:txBody>
      </p:sp>
      <p:sp>
        <p:nvSpPr>
          <p:cNvPr id="19" name="页脚占位符 2"/>
          <p:cNvSpPr>
            <a:spLocks noGrp="1"/>
          </p:cNvSpPr>
          <p:nvPr>
            <p:ph type="ftr" sz="quarter" idx="15"/>
          </p:nvPr>
        </p:nvSpPr>
        <p:spPr/>
        <p:txBody>
          <a:bodyPr/>
          <a:lstStyle>
            <a:lvl1pPr>
              <a:defRPr/>
            </a:lvl1pPr>
          </a:lstStyle>
          <a:p>
            <a:pPr>
              <a:defRPr/>
            </a:pPr>
            <a:endParaRPr lang="en-US" altLang="zh-CN"/>
          </a:p>
        </p:txBody>
      </p:sp>
      <p:sp>
        <p:nvSpPr>
          <p:cNvPr id="20" name="灯片编号占位符 22"/>
          <p:cNvSpPr>
            <a:spLocks noGrp="1"/>
          </p:cNvSpPr>
          <p:nvPr>
            <p:ph type="sldNum" sz="quarter" idx="16"/>
          </p:nvPr>
        </p:nvSpPr>
        <p:spPr/>
        <p:txBody>
          <a:bodyPr/>
          <a:lstStyle>
            <a:lvl1pPr>
              <a:defRPr/>
            </a:lvl1pPr>
          </a:lstStyle>
          <a:p>
            <a:pPr>
              <a:defRPr/>
            </a:pPr>
            <a:fld id="{53B674B7-57E9-4233-A9D4-F357DC1CE15A}" type="slidenum">
              <a:rPr lang="en-US" altLang="zh-CN"/>
              <a:pPr>
                <a:defRPr/>
              </a:pPr>
              <a:t>‹#›</a:t>
            </a:fld>
            <a:endParaRPr lang="en-US" altLang="zh-CN"/>
          </a:p>
        </p:txBody>
      </p:sp>
    </p:spTree>
    <p:extLst>
      <p:ext uri="{BB962C8B-B14F-4D97-AF65-F5344CB8AC3E}">
        <p14:creationId xmlns:p14="http://schemas.microsoft.com/office/powerpoint/2010/main" val="106702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2EBDD0-1B05-4385-A0A9-1D3A68DFD908}"/>
              </a:ext>
            </a:extLst>
          </p:cNvPr>
          <p:cNvSpPr>
            <a:spLocks noGrp="1"/>
          </p:cNvSpPr>
          <p:nvPr>
            <p:ph type="dt" sz="half" idx="10"/>
          </p:nvPr>
        </p:nvSpPr>
        <p:spPr/>
        <p:txBody>
          <a:bodyPr/>
          <a:lstStyle/>
          <a:p>
            <a:pPr>
              <a:defRPr/>
            </a:pPr>
            <a:fld id="{918A3509-1928-F744-B1B5-A165A90BD704}" type="datetime1">
              <a:rPr lang="zh-CN" altLang="en-US" smtClean="0">
                <a:solidFill>
                  <a:srgbClr val="464653"/>
                </a:solidFill>
              </a:rPr>
              <a:t>2023/10/11</a:t>
            </a:fld>
            <a:endParaRPr lang="zh-CN" altLang="en-US">
              <a:solidFill>
                <a:srgbClr val="464653"/>
              </a:solidFill>
            </a:endParaRPr>
          </a:p>
        </p:txBody>
      </p:sp>
      <p:sp>
        <p:nvSpPr>
          <p:cNvPr id="3" name="页脚占位符 2">
            <a:extLst>
              <a:ext uri="{FF2B5EF4-FFF2-40B4-BE49-F238E27FC236}">
                <a16:creationId xmlns:a16="http://schemas.microsoft.com/office/drawing/2014/main" id="{683BEF1A-0623-4B37-AF03-6F033638E331}"/>
              </a:ext>
            </a:extLst>
          </p:cNvPr>
          <p:cNvSpPr>
            <a:spLocks noGrp="1"/>
          </p:cNvSpPr>
          <p:nvPr>
            <p:ph type="ftr" sz="quarter" idx="11"/>
          </p:nvPr>
        </p:nvSpPr>
        <p:spPr/>
        <p:txBody>
          <a:bodyPr/>
          <a:lstStyle/>
          <a:p>
            <a:pPr>
              <a:defRPr/>
            </a:pPr>
            <a:endParaRPr lang="zh-CN" altLang="en-US">
              <a:solidFill>
                <a:srgbClr val="464653"/>
              </a:solidFill>
            </a:endParaRPr>
          </a:p>
        </p:txBody>
      </p:sp>
      <p:sp>
        <p:nvSpPr>
          <p:cNvPr id="4" name="灯片编号占位符 3">
            <a:extLst>
              <a:ext uri="{FF2B5EF4-FFF2-40B4-BE49-F238E27FC236}">
                <a16:creationId xmlns:a16="http://schemas.microsoft.com/office/drawing/2014/main" id="{ED72BD60-C5B9-4303-8319-EFECEE68EF07}"/>
              </a:ext>
            </a:extLst>
          </p:cNvPr>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1592250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11363552" y="6255258"/>
            <a:ext cx="524256"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914400" y="188640"/>
            <a:ext cx="10363200" cy="92814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914400" y="1196752"/>
            <a:ext cx="10363200" cy="4975448"/>
          </a:xfrm>
          <a:prstGeom prst="rect">
            <a:avLst/>
          </a:prstGeom>
        </p:spPr>
        <p:txBody>
          <a:bodyPr vert="horz" lIns="91440" tIns="45720" rIns="91440" bIns="45720" rtlCol="0">
            <a:normAutofit/>
          </a:bodyPr>
          <a:lstStyle/>
          <a:p>
            <a:pPr lvl="0"/>
            <a:r>
              <a:rPr lang="zh-CN" altLang="en-US" dirty="0"/>
              <a:t>编辑母版文本样式</a:t>
            </a:r>
            <a:endParaRPr lang="en-US" altLang="zh-CN" dirty="0"/>
          </a:p>
          <a:p>
            <a:pPr lvl="1"/>
            <a:r>
              <a:rPr lang="zh-CN" altLang="en-US" dirty="0"/>
              <a:t>
第二级
第三级
第四级
第五级</a:t>
            </a:r>
            <a:endParaRPr lang="en-US" dirty="0"/>
          </a:p>
        </p:txBody>
      </p:sp>
      <p:sp>
        <p:nvSpPr>
          <p:cNvPr id="4" name="Date Placeholder 3"/>
          <p:cNvSpPr>
            <a:spLocks noGrp="1"/>
          </p:cNvSpPr>
          <p:nvPr>
            <p:ph type="dt" sz="half" idx="2"/>
          </p:nvPr>
        </p:nvSpPr>
        <p:spPr>
          <a:xfrm>
            <a:off x="7989824" y="6272786"/>
            <a:ext cx="3273552"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fld id="{918A3509-1928-F744-B1B5-A165A90BD704}" type="datetime1">
              <a:rPr lang="zh-CN" altLang="en-US" smtClean="0">
                <a:solidFill>
                  <a:srgbClr val="464653"/>
                </a:solidFill>
              </a:rPr>
              <a:t>2023/10/11</a:t>
            </a:fld>
            <a:endParaRPr lang="zh-CN" altLang="en-US">
              <a:solidFill>
                <a:srgbClr val="464653"/>
              </a:solidFill>
            </a:endParaRPr>
          </a:p>
        </p:txBody>
      </p:sp>
      <p:sp>
        <p:nvSpPr>
          <p:cNvPr id="5" name="Footer Placeholder 4"/>
          <p:cNvSpPr>
            <a:spLocks noGrp="1"/>
          </p:cNvSpPr>
          <p:nvPr>
            <p:ph type="ftr" sz="quarter" idx="3"/>
          </p:nvPr>
        </p:nvSpPr>
        <p:spPr>
          <a:xfrm>
            <a:off x="914400" y="6272786"/>
            <a:ext cx="6327648"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zh-CN" altLang="en-US">
              <a:solidFill>
                <a:srgbClr val="464653"/>
              </a:solidFill>
            </a:endParaRPr>
          </a:p>
        </p:txBody>
      </p:sp>
      <p:sp>
        <p:nvSpPr>
          <p:cNvPr id="6" name="Slide Number Placeholder 5"/>
          <p:cNvSpPr>
            <a:spLocks noGrp="1"/>
          </p:cNvSpPr>
          <p:nvPr>
            <p:ph type="sldNum" sz="quarter" idx="4"/>
          </p:nvPr>
        </p:nvSpPr>
        <p:spPr>
          <a:xfrm>
            <a:off x="11311128" y="6272786"/>
            <a:ext cx="64008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A2D7C201-2381-4FA3-8AD6-5D978C4EEA6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341730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0" hangingPunct="1">
        <a:lnSpc>
          <a:spcPct val="90000"/>
        </a:lnSpc>
        <a:spcBef>
          <a:spcPct val="0"/>
        </a:spcBef>
        <a:buNone/>
        <a:defRPr sz="3600" b="0" kern="1200" cap="all" baseline="0">
          <a:blipFill>
            <a:blip r:embed="rId8">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ea typeface="黑体" panose="02010609060101010101" pitchFamily="49" charset="-122"/>
          <a:cs typeface="Times New Roman" panose="02020603050405020304" pitchFamily="18" charset="0"/>
        </a:defRPr>
      </a:lvl1pPr>
    </p:titleStyle>
    <p:bodyStyle>
      <a:lvl1pPr marL="182880" indent="-182880" algn="l" defTabSz="914400" rtl="0" eaLnBrk="1" latinLnBrk="0" hangingPunct="1">
        <a:lnSpc>
          <a:spcPct val="100000"/>
        </a:lnSpc>
        <a:spcBef>
          <a:spcPts val="1200"/>
        </a:spcBef>
        <a:buClr>
          <a:schemeClr val="accent1">
            <a:lumMod val="75000"/>
          </a:schemeClr>
        </a:buClr>
        <a:buSzPct val="85000"/>
        <a:buFont typeface="Wingdings" pitchFamily="2" charset="2"/>
        <a:buChar char="§"/>
        <a:defRPr sz="2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t4/g6yzx9lj1fd_j2p2hkql497m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4.xml"/><Relationship Id="rId26" Type="http://schemas.openxmlformats.org/officeDocument/2006/relationships/image" Target="../media/image31.png"/><Relationship Id="rId3" Type="http://schemas.openxmlformats.org/officeDocument/2006/relationships/tags" Target="../tags/tag54.xml"/><Relationship Id="rId21" Type="http://schemas.openxmlformats.org/officeDocument/2006/relationships/tags" Target="../tags/tag311.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5" Type="http://schemas.openxmlformats.org/officeDocument/2006/relationships/tags" Target="../tags/tag56.xml"/><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image" Target="../media/image25.png"/><Relationship Id="rId29" Type="http://schemas.openxmlformats.org/officeDocument/2006/relationships/image" Target="../media/image9.tmp"/><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24" Type="http://schemas.openxmlformats.org/officeDocument/2006/relationships/image" Target="../media/image30.png"/><Relationship Id="rId5" Type="http://schemas.openxmlformats.org/officeDocument/2006/relationships/tags" Target="../tags/tag56.xml"/><Relationship Id="rId15" Type="http://schemas.openxmlformats.org/officeDocument/2006/relationships/tags" Target="../tags/tag66.xml"/><Relationship Id="rId23" Type="http://schemas.openxmlformats.org/officeDocument/2006/relationships/tags" Target="../tags/tag55.xml"/><Relationship Id="rId28" Type="http://schemas.openxmlformats.org/officeDocument/2006/relationships/image" Target="../media/image32.png"/><Relationship Id="rId10" Type="http://schemas.openxmlformats.org/officeDocument/2006/relationships/tags" Target="../tags/tag61.xml"/><Relationship Id="rId19" Type="http://schemas.openxmlformats.org/officeDocument/2006/relationships/tags" Target="../tags/tag53.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image" Target="../media/image101.png"/><Relationship Id="rId27" Type="http://schemas.openxmlformats.org/officeDocument/2006/relationships/tags" Target="../tags/tag5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4.xml"/><Relationship Id="rId26" Type="http://schemas.openxmlformats.org/officeDocument/2006/relationships/image" Target="../media/image39.png"/><Relationship Id="rId3" Type="http://schemas.openxmlformats.org/officeDocument/2006/relationships/tags" Target="../tags/tag71.xml"/><Relationship Id="rId21" Type="http://schemas.openxmlformats.org/officeDocument/2006/relationships/tags" Target="../tags/tag72.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5" Type="http://schemas.openxmlformats.org/officeDocument/2006/relationships/tags" Target="../tags/tag74.xml"/><Relationship Id="rId2" Type="http://schemas.openxmlformats.org/officeDocument/2006/relationships/tags" Target="../tags/tag70.xml"/><Relationship Id="rId16" Type="http://schemas.openxmlformats.org/officeDocument/2006/relationships/tags" Target="../tags/tag84.xml"/><Relationship Id="rId20" Type="http://schemas.openxmlformats.org/officeDocument/2006/relationships/image" Target="../media/image36.png"/><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24" Type="http://schemas.openxmlformats.org/officeDocument/2006/relationships/image" Target="../media/image38.png"/><Relationship Id="rId5" Type="http://schemas.openxmlformats.org/officeDocument/2006/relationships/tags" Target="../tags/tag73.xml"/><Relationship Id="rId15" Type="http://schemas.openxmlformats.org/officeDocument/2006/relationships/tags" Target="../tags/tag83.xml"/><Relationship Id="rId23" Type="http://schemas.openxmlformats.org/officeDocument/2006/relationships/tags" Target="../tags/tag73.xml"/><Relationship Id="rId28" Type="http://schemas.openxmlformats.org/officeDocument/2006/relationships/image" Target="../media/image9.tmp"/><Relationship Id="rId10" Type="http://schemas.openxmlformats.org/officeDocument/2006/relationships/tags" Target="../tags/tag78.xml"/><Relationship Id="rId19" Type="http://schemas.openxmlformats.org/officeDocument/2006/relationships/tags" Target="../tags/tag70.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 Id="rId22" Type="http://schemas.openxmlformats.org/officeDocument/2006/relationships/image" Target="../media/image37.png"/><Relationship Id="rId27"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4.xml"/><Relationship Id="rId26" Type="http://schemas.openxmlformats.org/officeDocument/2006/relationships/image" Target="../media/image210.png"/><Relationship Id="rId3" Type="http://schemas.openxmlformats.org/officeDocument/2006/relationships/tags" Target="../tags/tag88.xml"/><Relationship Id="rId21"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5" Type="http://schemas.openxmlformats.org/officeDocument/2006/relationships/tags" Target="../tags/tag90.xml"/><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image" Target="../media/image46.png"/><Relationship Id="rId29" Type="http://schemas.openxmlformats.org/officeDocument/2006/relationships/image" Target="../media/image40.png"/><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image" Target="../media/image200.png"/><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tags" Target="../tags/tag89.xml"/><Relationship Id="rId28" Type="http://schemas.openxmlformats.org/officeDocument/2006/relationships/image" Target="../media/image220.png"/><Relationship Id="rId10" Type="http://schemas.openxmlformats.org/officeDocument/2006/relationships/tags" Target="../tags/tag95.xml"/><Relationship Id="rId19" Type="http://schemas.openxmlformats.org/officeDocument/2006/relationships/tags" Target="../tags/tag87.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image" Target="../media/image190.png"/><Relationship Id="rId27" Type="http://schemas.openxmlformats.org/officeDocument/2006/relationships/tags" Target="../tags/tag91.xml"/><Relationship Id="rId30" Type="http://schemas.openxmlformats.org/officeDocument/2006/relationships/image" Target="../media/image9.tmp"/></Relationships>
</file>

<file path=ppt/slides/_rels/slide18.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4.xml"/><Relationship Id="rId26" Type="http://schemas.openxmlformats.org/officeDocument/2006/relationships/image" Target="../media/image51.png"/><Relationship Id="rId3" Type="http://schemas.openxmlformats.org/officeDocument/2006/relationships/tags" Target="../tags/tag105.xml"/><Relationship Id="rId21"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5" Type="http://schemas.openxmlformats.org/officeDocument/2006/relationships/tags" Target="../tags/tag107.xml"/><Relationship Id="rId2" Type="http://schemas.openxmlformats.org/officeDocument/2006/relationships/tags" Target="../tags/tag104.xml"/><Relationship Id="rId16" Type="http://schemas.openxmlformats.org/officeDocument/2006/relationships/tags" Target="../tags/tag118.xml"/><Relationship Id="rId20" Type="http://schemas.openxmlformats.org/officeDocument/2006/relationships/image" Target="../media/image48.png"/><Relationship Id="rId29" Type="http://schemas.openxmlformats.org/officeDocument/2006/relationships/image" Target="../media/image41.png"/><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24" Type="http://schemas.openxmlformats.org/officeDocument/2006/relationships/image" Target="../media/image50.png"/><Relationship Id="rId5" Type="http://schemas.openxmlformats.org/officeDocument/2006/relationships/tags" Target="../tags/tag107.xml"/><Relationship Id="rId15" Type="http://schemas.openxmlformats.org/officeDocument/2006/relationships/tags" Target="../tags/tag117.xml"/><Relationship Id="rId23" Type="http://schemas.openxmlformats.org/officeDocument/2006/relationships/tags" Target="../tags/tag106.xml"/><Relationship Id="rId28" Type="http://schemas.openxmlformats.org/officeDocument/2006/relationships/image" Target="../media/image52.png"/><Relationship Id="rId10" Type="http://schemas.openxmlformats.org/officeDocument/2006/relationships/tags" Target="../tags/tag112.xml"/><Relationship Id="rId19" Type="http://schemas.openxmlformats.org/officeDocument/2006/relationships/tags" Target="../tags/tag104.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image" Target="../media/image49.png"/><Relationship Id="rId27" Type="http://schemas.openxmlformats.org/officeDocument/2006/relationships/tags" Target="../tags/tag108.xml"/><Relationship Id="rId30" Type="http://schemas.openxmlformats.org/officeDocument/2006/relationships/image" Target="../media/image9.tmp"/></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47.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file:////var/folders/t4/g6yzx9lj1fd_j2p2hkql497m0000gn/T/com.microsoft.Powerpoint/converted_emf.em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4.xml"/><Relationship Id="rId26" Type="http://schemas.openxmlformats.org/officeDocument/2006/relationships/image" Target="../media/image400.png"/><Relationship Id="rId3" Type="http://schemas.openxmlformats.org/officeDocument/2006/relationships/tags" Target="../tags/tag122.xml"/><Relationship Id="rId21"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5" Type="http://schemas.openxmlformats.org/officeDocument/2006/relationships/tags" Target="../tags/tag124.xml"/><Relationship Id="rId2" Type="http://schemas.openxmlformats.org/officeDocument/2006/relationships/tags" Target="../tags/tag121.xml"/><Relationship Id="rId16" Type="http://schemas.openxmlformats.org/officeDocument/2006/relationships/tags" Target="../tags/tag135.xml"/><Relationship Id="rId20" Type="http://schemas.openxmlformats.org/officeDocument/2006/relationships/image" Target="../media/image370.png"/><Relationship Id="rId29" Type="http://schemas.openxmlformats.org/officeDocument/2006/relationships/image" Target="../media/image61.png"/><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24" Type="http://schemas.openxmlformats.org/officeDocument/2006/relationships/image" Target="../media/image390.png"/><Relationship Id="rId5" Type="http://schemas.openxmlformats.org/officeDocument/2006/relationships/tags" Target="../tags/tag124.xml"/><Relationship Id="rId15" Type="http://schemas.openxmlformats.org/officeDocument/2006/relationships/tags" Target="../tags/tag134.xml"/><Relationship Id="rId23" Type="http://schemas.openxmlformats.org/officeDocument/2006/relationships/tags" Target="../tags/tag123.xml"/><Relationship Id="rId28" Type="http://schemas.openxmlformats.org/officeDocument/2006/relationships/image" Target="../media/image410.png"/><Relationship Id="rId10" Type="http://schemas.openxmlformats.org/officeDocument/2006/relationships/tags" Target="../tags/tag129.xml"/><Relationship Id="rId19" Type="http://schemas.openxmlformats.org/officeDocument/2006/relationships/tags" Target="../tags/tag121.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 Id="rId22" Type="http://schemas.openxmlformats.org/officeDocument/2006/relationships/image" Target="../media/image380.png"/><Relationship Id="rId27" Type="http://schemas.openxmlformats.org/officeDocument/2006/relationships/tags" Target="../tags/tag125.xml"/><Relationship Id="rId30" Type="http://schemas.openxmlformats.org/officeDocument/2006/relationships/image" Target="../media/image9.tmp"/></Relationships>
</file>

<file path=ppt/slides/_rels/slide29.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4.xml"/><Relationship Id="rId26" Type="http://schemas.openxmlformats.org/officeDocument/2006/relationships/image" Target="../media/image9.tmp"/><Relationship Id="rId3" Type="http://schemas.openxmlformats.org/officeDocument/2006/relationships/tags" Target="../tags/tag3.xml"/><Relationship Id="rId21" Type="http://schemas.openxmlformats.org/officeDocument/2006/relationships/tags" Target="NUL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8.png"/><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NUL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NULL"/><Relationship Id="rId10" Type="http://schemas.openxmlformats.org/officeDocument/2006/relationships/tags" Target="../tags/tag10.xml"/><Relationship Id="rId19" Type="http://schemas.openxmlformats.org/officeDocument/2006/relationships/image" Target="../media/image7.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NUL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image" Target="file:////var/folders/t4/g6yzx9lj1fd_j2p2hkql497m0000gn/T/com.microsoft.Powerpoint/converted_emf.emf"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file:////var/folders/t4/g6yzx9lj1fd_j2p2hkql497m0000gn/T/com.microsoft.Powerpoint/converted_emf.emf"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3" Type="http://schemas.openxmlformats.org/officeDocument/2006/relationships/image" Target="../media/image79.png"/><Relationship Id="rId18" Type="http://schemas.openxmlformats.org/officeDocument/2006/relationships/customXml" Target="../ink/ink7.xml"/><Relationship Id="rId26" Type="http://schemas.openxmlformats.org/officeDocument/2006/relationships/customXml" Target="../ink/ink11.xml"/><Relationship Id="rId3" Type="http://schemas.openxmlformats.org/officeDocument/2006/relationships/image" Target="../media/image43.png"/><Relationship Id="rId21" Type="http://schemas.openxmlformats.org/officeDocument/2006/relationships/image" Target="../media/image83.png"/><Relationship Id="rId7" Type="http://schemas.openxmlformats.org/officeDocument/2006/relationships/image" Target="../media/image76.png"/><Relationship Id="rId12" Type="http://schemas.openxmlformats.org/officeDocument/2006/relationships/customXml" Target="../ink/ink4.xml"/><Relationship Id="rId17" Type="http://schemas.openxmlformats.org/officeDocument/2006/relationships/image" Target="../media/image81.png"/><Relationship Id="rId25" Type="http://schemas.openxmlformats.org/officeDocument/2006/relationships/image" Target="../media/image85.png"/><Relationship Id="rId33" Type="http://schemas.openxmlformats.org/officeDocument/2006/relationships/image" Target="../media/image89.png"/><Relationship Id="rId2" Type="http://schemas.openxmlformats.org/officeDocument/2006/relationships/image" Target="../media/image42.png"/><Relationship Id="rId16" Type="http://schemas.openxmlformats.org/officeDocument/2006/relationships/customXml" Target="../ink/ink6.xml"/><Relationship Id="rId20" Type="http://schemas.openxmlformats.org/officeDocument/2006/relationships/customXml" Target="../ink/ink8.xml"/><Relationship Id="rId29"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78.png"/><Relationship Id="rId24" Type="http://schemas.openxmlformats.org/officeDocument/2006/relationships/customXml" Target="../ink/ink10.xml"/><Relationship Id="rId32" Type="http://schemas.openxmlformats.org/officeDocument/2006/relationships/customXml" Target="../ink/ink14.xml"/><Relationship Id="rId5" Type="http://schemas.openxmlformats.org/officeDocument/2006/relationships/image" Target="../media/image53.png"/><Relationship Id="rId15" Type="http://schemas.openxmlformats.org/officeDocument/2006/relationships/image" Target="../media/image80.png"/><Relationship Id="rId23" Type="http://schemas.openxmlformats.org/officeDocument/2006/relationships/image" Target="../media/image84.png"/><Relationship Id="rId28" Type="http://schemas.openxmlformats.org/officeDocument/2006/relationships/customXml" Target="../ink/ink12.xml"/><Relationship Id="rId10" Type="http://schemas.openxmlformats.org/officeDocument/2006/relationships/customXml" Target="../ink/ink3.xml"/><Relationship Id="rId19" Type="http://schemas.openxmlformats.org/officeDocument/2006/relationships/image" Target="../media/image82.png"/><Relationship Id="rId31" Type="http://schemas.openxmlformats.org/officeDocument/2006/relationships/image" Target="../media/image88.png"/><Relationship Id="rId4" Type="http://schemas.openxmlformats.org/officeDocument/2006/relationships/image" Target="../media/image47.png"/><Relationship Id="rId9" Type="http://schemas.openxmlformats.org/officeDocument/2006/relationships/image" Target="../media/image77.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86.png"/><Relationship Id="rId30" Type="http://schemas.openxmlformats.org/officeDocument/2006/relationships/customXml" Target="../ink/ink13.xml"/><Relationship Id="rId8" Type="http://schemas.openxmlformats.org/officeDocument/2006/relationships/customXml" Target="../ink/ink2.xml"/></Relationships>
</file>

<file path=ppt/slides/_rels/slide4.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4.xml"/><Relationship Id="rId26" Type="http://schemas.openxmlformats.org/officeDocument/2006/relationships/image" Target="../media/image11.png"/><Relationship Id="rId3" Type="http://schemas.openxmlformats.org/officeDocument/2006/relationships/tags" Target="../tags/tag20.xml"/><Relationship Id="rId21" Type="http://schemas.openxmlformats.org/officeDocument/2006/relationships/tags" Target="../tags/tag21.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tags" Target="../tags/tag23.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810.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image" Target="../media/image10.png"/><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tags" Target="../tags/tag22.xml"/><Relationship Id="rId10" Type="http://schemas.openxmlformats.org/officeDocument/2006/relationships/tags" Target="../tags/tag27.xml"/><Relationship Id="rId19" Type="http://schemas.openxmlformats.org/officeDocument/2006/relationships/tags" Target="../tags/tag20.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9.png"/><Relationship Id="rId27" Type="http://schemas.openxmlformats.org/officeDocument/2006/relationships/image" Target="../media/image9.tmp"/></Relationships>
</file>

<file path=ppt/slides/_rels/slide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4.xml"/><Relationship Id="rId26" Type="http://schemas.openxmlformats.org/officeDocument/2006/relationships/image" Target="../media/image16.png"/><Relationship Id="rId3" Type="http://schemas.openxmlformats.org/officeDocument/2006/relationships/tags" Target="../tags/tag37.xml"/><Relationship Id="rId21"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5" Type="http://schemas.openxmlformats.org/officeDocument/2006/relationships/tags" Target="../tags/tag39.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image" Target="../media/image12.png"/><Relationship Id="rId29" Type="http://schemas.openxmlformats.org/officeDocument/2006/relationships/image" Target="../media/image9.tmp"/><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image" Target="../media/image15.png"/><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tags" Target="../tags/tag38.xml"/><Relationship Id="rId28" Type="http://schemas.openxmlformats.org/officeDocument/2006/relationships/image" Target="../media/image17.png"/><Relationship Id="rId10" Type="http://schemas.openxmlformats.org/officeDocument/2006/relationships/tags" Target="../tags/tag44.xml"/><Relationship Id="rId19" Type="http://schemas.openxmlformats.org/officeDocument/2006/relationships/tags" Target="../tags/tag36.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image" Target="../media/image14.png"/><Relationship Id="rId27" Type="http://schemas.openxmlformats.org/officeDocument/2006/relationships/tags" Target="../tags/tag4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file:////var/folders/t4/g6yzx9lj1fd_j2p2hkql497m0000gn/T/com.microsoft.Powerpoint/converted_emf.em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defRPr/>
            </a:pPr>
            <a:r>
              <a:rPr lang="zh-CN" altLang="en-US" sz="5400" dirty="0"/>
              <a:t>密码分析学</a:t>
            </a:r>
            <a:br>
              <a:rPr lang="en-US" altLang="zh-CN" sz="5400" dirty="0"/>
            </a:br>
            <a:br>
              <a:rPr lang="en-US" altLang="zh-CN" sz="5400" dirty="0"/>
            </a:br>
            <a:r>
              <a:rPr kumimoji="1" lang="zh-CN" altLang="en-US" sz="4400" dirty="0"/>
              <a:t>线性分析</a:t>
            </a:r>
            <a:endParaRPr lang="zh-CN" altLang="en-US" sz="4400" dirty="0"/>
          </a:p>
        </p:txBody>
      </p:sp>
      <p:sp>
        <p:nvSpPr>
          <p:cNvPr id="14338" name="副标题 2"/>
          <p:cNvSpPr>
            <a:spLocks noGrp="1"/>
          </p:cNvSpPr>
          <p:nvPr>
            <p:ph type="subTitle" idx="1"/>
          </p:nvPr>
        </p:nvSpPr>
        <p:spPr>
          <a:xfrm>
            <a:off x="2326386" y="4389120"/>
            <a:ext cx="7579614" cy="1069848"/>
          </a:xfrm>
        </p:spPr>
        <p:txBody>
          <a:bodyPr>
            <a:normAutofit/>
          </a:bodyPr>
          <a:lstStyle/>
          <a:p>
            <a:pPr algn="ctr" eaLnBrk="1" hangingPunct="1">
              <a:spcBef>
                <a:spcPct val="0"/>
              </a:spcBef>
              <a:buClrTx/>
              <a:buSzTx/>
            </a:pPr>
            <a:r>
              <a:rPr lang="zh-CN" altLang="en-US" sz="3200" dirty="0">
                <a:solidFill>
                  <a:srgbClr val="000000"/>
                </a:solidFill>
                <a:latin typeface="Times New Roman" pitchFamily="18" charset="0"/>
                <a:ea typeface="华文新魏"/>
                <a:cs typeface="Times New Roman" pitchFamily="18" charset="0"/>
              </a:rPr>
              <a:t>王薇</a:t>
            </a:r>
            <a:endParaRPr lang="en-US" altLang="zh-CN" sz="3200" dirty="0">
              <a:solidFill>
                <a:srgbClr val="000000"/>
              </a:solidFill>
              <a:latin typeface="Times New Roman" pitchFamily="18" charset="0"/>
              <a:ea typeface="华文新魏"/>
              <a:cs typeface="Times New Roman" pitchFamily="18" charset="0"/>
            </a:endParaRPr>
          </a:p>
          <a:p>
            <a:pPr algn="ctr" eaLnBrk="1" hangingPunct="1">
              <a:spcBef>
                <a:spcPct val="0"/>
              </a:spcBef>
              <a:buClrTx/>
              <a:buSzTx/>
            </a:pPr>
            <a:r>
              <a:rPr lang="en-US" altLang="zh-CN" sz="3200" dirty="0" err="1">
                <a:solidFill>
                  <a:srgbClr val="000000"/>
                </a:solidFill>
                <a:latin typeface="Times New Roman" pitchFamily="18" charset="0"/>
                <a:ea typeface="华文新魏"/>
                <a:cs typeface="Times New Roman" pitchFamily="18" charset="0"/>
              </a:rPr>
              <a:t>weiwangsdu@sdu.edu.cn</a:t>
            </a:r>
            <a:endParaRPr lang="en-US" altLang="zh-CN" sz="3200" dirty="0">
              <a:solidFill>
                <a:srgbClr val="000000"/>
              </a:solidFill>
              <a:latin typeface="Times New Roman" pitchFamily="18" charset="0"/>
              <a:ea typeface="华文新魏"/>
              <a:cs typeface="Times New Roman" pitchFamily="18" charset="0"/>
            </a:endParaRPr>
          </a:p>
        </p:txBody>
      </p:sp>
      <p:sp>
        <p:nvSpPr>
          <p:cNvPr id="14339" name="TextBox 3"/>
          <p:cNvSpPr txBox="1">
            <a:spLocks noChangeArrowheads="1"/>
          </p:cNvSpPr>
          <p:nvPr/>
        </p:nvSpPr>
        <p:spPr bwMode="auto">
          <a:xfrm>
            <a:off x="4439817" y="5733257"/>
            <a:ext cx="3528913" cy="430887"/>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     2023-2024</a:t>
            </a:r>
            <a:r>
              <a:rPr kumimoji="0" lang="zh-CN" altLang="en-US" sz="22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学年第一学期</a:t>
            </a:r>
          </a:p>
        </p:txBody>
      </p:sp>
      <p:pic>
        <p:nvPicPr>
          <p:cNvPr id="4" name="图片 3">
            <a:extLst>
              <a:ext uri="{FF2B5EF4-FFF2-40B4-BE49-F238E27FC236}">
                <a16:creationId xmlns:a16="http://schemas.microsoft.com/office/drawing/2014/main" id="{850021CB-61AB-CC40-93E6-22E1BB37D18D}"/>
              </a:ext>
            </a:extLst>
          </p:cNvPr>
          <p:cNvPicPr>
            <a:picLocks noChangeAspect="1"/>
          </p:cNvPicPr>
          <p:nvPr/>
        </p:nvPicPr>
        <p:blipFill>
          <a:blip r:link="rId3"/>
          <a:stretch>
            <a:fillRect/>
          </a:stretch>
        </p:blipFill>
        <p:spPr>
          <a:xfrm>
            <a:off x="2794000" y="1270000"/>
            <a:ext cx="63500" cy="76200"/>
          </a:xfrm>
          <a:prstGeom prst="rect">
            <a:avLst/>
          </a:prstGeom>
        </p:spPr>
      </p:pic>
      <p:pic>
        <p:nvPicPr>
          <p:cNvPr id="5" name="图片 4">
            <a:extLst>
              <a:ext uri="{FF2B5EF4-FFF2-40B4-BE49-F238E27FC236}">
                <a16:creationId xmlns:a16="http://schemas.microsoft.com/office/drawing/2014/main" id="{21ED5195-04D3-D648-BFE6-F1AD8D41E028}"/>
              </a:ext>
            </a:extLst>
          </p:cNvPr>
          <p:cNvPicPr>
            <a:picLocks noChangeAspect="1"/>
          </p:cNvPicPr>
          <p:nvPr/>
        </p:nvPicPr>
        <p:blipFill>
          <a:blip r:link="rId3"/>
          <a:stretch>
            <a:fillRect/>
          </a:stretch>
        </p:blipFill>
        <p:spPr>
          <a:xfrm>
            <a:off x="2794000" y="1270000"/>
            <a:ext cx="63500" cy="76200"/>
          </a:xfrm>
          <a:prstGeom prst="rect">
            <a:avLst/>
          </a:prstGeom>
        </p:spPr>
      </p:pic>
      <p:pic>
        <p:nvPicPr>
          <p:cNvPr id="6" name="图片 5">
            <a:extLst>
              <a:ext uri="{FF2B5EF4-FFF2-40B4-BE49-F238E27FC236}">
                <a16:creationId xmlns:a16="http://schemas.microsoft.com/office/drawing/2014/main" id="{87D5E916-C3AA-414C-A272-4089A77B6DB8}"/>
              </a:ext>
            </a:extLst>
          </p:cNvPr>
          <p:cNvPicPr>
            <a:picLocks noChangeAspect="1"/>
          </p:cNvPicPr>
          <p:nvPr/>
        </p:nvPicPr>
        <p:blipFill>
          <a:blip r:link="rId3"/>
          <a:stretch>
            <a:fillRect/>
          </a:stretch>
        </p:blipFill>
        <p:spPr>
          <a:xfrm>
            <a:off x="2794000" y="1270000"/>
            <a:ext cx="63500" cy="76200"/>
          </a:xfrm>
          <a:prstGeom prst="rect">
            <a:avLst/>
          </a:prstGeom>
        </p:spPr>
      </p:pic>
      <p:pic>
        <p:nvPicPr>
          <p:cNvPr id="7" name="图片 6">
            <a:extLst>
              <a:ext uri="{FF2B5EF4-FFF2-40B4-BE49-F238E27FC236}">
                <a16:creationId xmlns:a16="http://schemas.microsoft.com/office/drawing/2014/main" id="{3A960338-D57B-774C-839B-99C9AACDBB8E}"/>
              </a:ext>
            </a:extLst>
          </p:cNvPr>
          <p:cNvPicPr>
            <a:picLocks noChangeAspect="1"/>
          </p:cNvPicPr>
          <p:nvPr/>
        </p:nvPicPr>
        <p:blipFill>
          <a:blip r:link="rId3"/>
          <a:stretch>
            <a:fillRect/>
          </a:stretch>
        </p:blipFill>
        <p:spPr>
          <a:xfrm>
            <a:off x="2794000" y="1270000"/>
            <a:ext cx="63500" cy="76200"/>
          </a:xfrm>
          <a:prstGeom prst="rect">
            <a:avLst/>
          </a:prstGeom>
        </p:spPr>
      </p:pic>
      <p:pic>
        <p:nvPicPr>
          <p:cNvPr id="8" name="图片 7">
            <a:extLst>
              <a:ext uri="{FF2B5EF4-FFF2-40B4-BE49-F238E27FC236}">
                <a16:creationId xmlns:a16="http://schemas.microsoft.com/office/drawing/2014/main" id="{7B93743F-8AE7-B64F-AC6C-B7E2EF65406F}"/>
              </a:ext>
            </a:extLst>
          </p:cNvPr>
          <p:cNvPicPr>
            <a:picLocks noChangeAspect="1"/>
          </p:cNvPicPr>
          <p:nvPr/>
        </p:nvPicPr>
        <p:blipFill>
          <a:blip r:link="rId3"/>
          <a:stretch>
            <a:fillRect/>
          </a:stretch>
        </p:blipFill>
        <p:spPr>
          <a:xfrm>
            <a:off x="2794000" y="1270000"/>
            <a:ext cx="63500" cy="76200"/>
          </a:xfrm>
          <a:prstGeom prst="rect">
            <a:avLst/>
          </a:prstGeom>
        </p:spPr>
      </p:pic>
      <p:pic>
        <p:nvPicPr>
          <p:cNvPr id="9" name="图片 8">
            <a:extLst>
              <a:ext uri="{FF2B5EF4-FFF2-40B4-BE49-F238E27FC236}">
                <a16:creationId xmlns:a16="http://schemas.microsoft.com/office/drawing/2014/main" id="{C46C5A80-59E3-7747-B0CE-B2A1F09CDBB9}"/>
              </a:ext>
            </a:extLst>
          </p:cNvPr>
          <p:cNvPicPr>
            <a:picLocks noChangeAspect="1"/>
          </p:cNvPicPr>
          <p:nvPr/>
        </p:nvPicPr>
        <p:blipFill>
          <a:blip r:link="rId3"/>
          <a:stretch>
            <a:fillRect/>
          </a:stretch>
        </p:blipFill>
        <p:spPr>
          <a:xfrm>
            <a:off x="2794000" y="1270000"/>
            <a:ext cx="63500" cy="76200"/>
          </a:xfrm>
          <a:prstGeom prst="rect">
            <a:avLst/>
          </a:prstGeom>
        </p:spPr>
      </p:pic>
      <p:pic>
        <p:nvPicPr>
          <p:cNvPr id="10" name="图片 9">
            <a:extLst>
              <a:ext uri="{FF2B5EF4-FFF2-40B4-BE49-F238E27FC236}">
                <a16:creationId xmlns:a16="http://schemas.microsoft.com/office/drawing/2014/main" id="{974C09C7-A500-C24A-AF57-0F52B590CA50}"/>
              </a:ext>
            </a:extLst>
          </p:cNvPr>
          <p:cNvPicPr>
            <a:picLocks noChangeAspect="1"/>
          </p:cNvPicPr>
          <p:nvPr/>
        </p:nvPicPr>
        <p:blipFill>
          <a:blip r:link="rId3"/>
          <a:stretch>
            <a:fillRect/>
          </a:stretch>
        </p:blipFill>
        <p:spPr>
          <a:xfrm>
            <a:off x="2794000" y="1270000"/>
            <a:ext cx="63500" cy="76200"/>
          </a:xfrm>
          <a:prstGeom prst="rect">
            <a:avLst/>
          </a:prstGeom>
        </p:spPr>
      </p:pic>
      <p:pic>
        <p:nvPicPr>
          <p:cNvPr id="11" name="图片 10">
            <a:extLst>
              <a:ext uri="{FF2B5EF4-FFF2-40B4-BE49-F238E27FC236}">
                <a16:creationId xmlns:a16="http://schemas.microsoft.com/office/drawing/2014/main" id="{66986A0E-F68C-EB49-A7D5-8EB84684D22D}"/>
              </a:ext>
            </a:extLst>
          </p:cNvPr>
          <p:cNvPicPr>
            <a:picLocks noChangeAspect="1"/>
          </p:cNvPicPr>
          <p:nvPr/>
        </p:nvPicPr>
        <p:blipFill>
          <a:blip r:link="rId3"/>
          <a:stretch>
            <a:fillRect/>
          </a:stretch>
        </p:blipFill>
        <p:spPr>
          <a:xfrm>
            <a:off x="1270000" y="1270000"/>
            <a:ext cx="63500" cy="76200"/>
          </a:xfrm>
          <a:prstGeom prst="rect">
            <a:avLst/>
          </a:prstGeom>
        </p:spPr>
      </p:pic>
      <p:pic>
        <p:nvPicPr>
          <p:cNvPr id="13" name="图片 12">
            <a:extLst>
              <a:ext uri="{FF2B5EF4-FFF2-40B4-BE49-F238E27FC236}">
                <a16:creationId xmlns:a16="http://schemas.microsoft.com/office/drawing/2014/main" id="{0914368F-3EC5-E140-BBB0-9FA32673D438}"/>
              </a:ext>
            </a:extLst>
          </p:cNvPr>
          <p:cNvPicPr>
            <a:picLocks noChangeAspect="1"/>
          </p:cNvPicPr>
          <p:nvPr/>
        </p:nvPicPr>
        <p:blipFill>
          <a:blip r:link="rId3"/>
          <a:stretch>
            <a:fillRect/>
          </a:stretch>
        </p:blipFill>
        <p:spPr>
          <a:xfrm>
            <a:off x="1270000" y="1270000"/>
            <a:ext cx="63500" cy="76200"/>
          </a:xfrm>
          <a:prstGeom prst="rect">
            <a:avLst/>
          </a:prstGeom>
        </p:spPr>
      </p:pic>
      <p:pic>
        <p:nvPicPr>
          <p:cNvPr id="14" name="图片 13">
            <a:extLst>
              <a:ext uri="{FF2B5EF4-FFF2-40B4-BE49-F238E27FC236}">
                <a16:creationId xmlns:a16="http://schemas.microsoft.com/office/drawing/2014/main" id="{4197FA9E-6945-524E-B6AF-FDFC29818EC7}"/>
              </a:ext>
            </a:extLst>
          </p:cNvPr>
          <p:cNvPicPr>
            <a:picLocks noChangeAspect="1"/>
          </p:cNvPicPr>
          <p:nvPr/>
        </p:nvPicPr>
        <p:blipFill>
          <a:blip r:link="rId3"/>
          <a:stretch>
            <a:fillRect/>
          </a:stretch>
        </p:blipFill>
        <p:spPr>
          <a:xfrm>
            <a:off x="1270000" y="1270000"/>
            <a:ext cx="63500" cy="76200"/>
          </a:xfrm>
          <a:prstGeom prst="rect">
            <a:avLst/>
          </a:prstGeom>
        </p:spPr>
      </p:pic>
      <p:pic>
        <p:nvPicPr>
          <p:cNvPr id="12" name="图片 11">
            <a:extLst>
              <a:ext uri="{FF2B5EF4-FFF2-40B4-BE49-F238E27FC236}">
                <a16:creationId xmlns:a16="http://schemas.microsoft.com/office/drawing/2014/main" id="{C8B6745B-FED5-CF4C-92A7-27E9C8C4406A}"/>
              </a:ext>
            </a:extLst>
          </p:cNvPr>
          <p:cNvPicPr>
            <a:picLocks noChangeAspect="1"/>
          </p:cNvPicPr>
          <p:nvPr/>
        </p:nvPicPr>
        <p:blipFill>
          <a:blip r:link="rId3"/>
          <a:stretch>
            <a:fillRect/>
          </a:stretch>
        </p:blipFill>
        <p:spPr>
          <a:xfrm>
            <a:off x="1270000" y="1270000"/>
            <a:ext cx="63500" cy="76200"/>
          </a:xfrm>
          <a:prstGeom prst="rect">
            <a:avLst/>
          </a:prstGeom>
        </p:spPr>
      </p:pic>
      <p:pic>
        <p:nvPicPr>
          <p:cNvPr id="15" name="图片 14">
            <a:extLst>
              <a:ext uri="{FF2B5EF4-FFF2-40B4-BE49-F238E27FC236}">
                <a16:creationId xmlns:a16="http://schemas.microsoft.com/office/drawing/2014/main" id="{5150A503-155C-3348-A76B-164C5EFF7BF7}"/>
              </a:ext>
            </a:extLst>
          </p:cNvPr>
          <p:cNvPicPr>
            <a:picLocks noChangeAspect="1"/>
          </p:cNvPicPr>
          <p:nvPr/>
        </p:nvPicPr>
        <p:blipFill>
          <a:blip r:link="rId3"/>
          <a:stretch>
            <a:fillRect/>
          </a:stretch>
        </p:blipFill>
        <p:spPr>
          <a:xfrm>
            <a:off x="1270000" y="1270000"/>
            <a:ext cx="63500" cy="76200"/>
          </a:xfrm>
          <a:prstGeom prst="rect">
            <a:avLst/>
          </a:prstGeom>
        </p:spPr>
      </p:pic>
      <p:pic>
        <p:nvPicPr>
          <p:cNvPr id="16" name="图片 15">
            <a:extLst>
              <a:ext uri="{FF2B5EF4-FFF2-40B4-BE49-F238E27FC236}">
                <a16:creationId xmlns:a16="http://schemas.microsoft.com/office/drawing/2014/main" id="{90B5C5F6-DA48-F24E-B717-8AA5E0B9F1B0}"/>
              </a:ext>
            </a:extLst>
          </p:cNvPr>
          <p:cNvPicPr>
            <a:picLocks noChangeAspect="1"/>
          </p:cNvPicPr>
          <p:nvPr/>
        </p:nvPicPr>
        <p:blipFill>
          <a:blip r:link="rId3"/>
          <a:stretch>
            <a:fillRect/>
          </a:stretch>
        </p:blipFill>
        <p:spPr>
          <a:xfrm>
            <a:off x="1270000" y="1270000"/>
            <a:ext cx="63500" cy="76200"/>
          </a:xfrm>
          <a:prstGeom prst="rect">
            <a:avLst/>
          </a:prstGeom>
        </p:spPr>
      </p:pic>
      <p:pic>
        <p:nvPicPr>
          <p:cNvPr id="17" name="图片 16">
            <a:extLst>
              <a:ext uri="{FF2B5EF4-FFF2-40B4-BE49-F238E27FC236}">
                <a16:creationId xmlns:a16="http://schemas.microsoft.com/office/drawing/2014/main" id="{1EFD7445-7100-774A-96C5-C23135655876}"/>
              </a:ext>
            </a:extLst>
          </p:cNvPr>
          <p:cNvPicPr>
            <a:picLocks noChangeAspect="1"/>
          </p:cNvPicPr>
          <p:nvPr/>
        </p:nvPicPr>
        <p:blipFill>
          <a:blip r:link="rId3"/>
          <a:stretch>
            <a:fillRect/>
          </a:stretch>
        </p:blipFill>
        <p:spPr>
          <a:xfrm>
            <a:off x="1270000" y="1270000"/>
            <a:ext cx="63500" cy="76200"/>
          </a:xfrm>
          <a:prstGeom prst="rect">
            <a:avLst/>
          </a:prstGeom>
        </p:spPr>
      </p:pic>
      <p:pic>
        <p:nvPicPr>
          <p:cNvPr id="18" name="图片 17">
            <a:extLst>
              <a:ext uri="{FF2B5EF4-FFF2-40B4-BE49-F238E27FC236}">
                <a16:creationId xmlns:a16="http://schemas.microsoft.com/office/drawing/2014/main" id="{F4E01102-DC72-4441-9E49-9BBD2AC01313}"/>
              </a:ext>
            </a:extLst>
          </p:cNvPr>
          <p:cNvPicPr>
            <a:picLocks noChangeAspect="1"/>
          </p:cNvPicPr>
          <p:nvPr/>
        </p:nvPicPr>
        <p:blipFill>
          <a:blip r:link="rId3"/>
          <a:stretch>
            <a:fillRect/>
          </a:stretch>
        </p:blipFill>
        <p:spPr>
          <a:xfrm>
            <a:off x="1270000" y="1270000"/>
            <a:ext cx="63500" cy="76200"/>
          </a:xfrm>
          <a:prstGeom prst="rect">
            <a:avLst/>
          </a:prstGeom>
        </p:spPr>
      </p:pic>
      <p:pic>
        <p:nvPicPr>
          <p:cNvPr id="19" name="图片 18">
            <a:extLst>
              <a:ext uri="{FF2B5EF4-FFF2-40B4-BE49-F238E27FC236}">
                <a16:creationId xmlns:a16="http://schemas.microsoft.com/office/drawing/2014/main" id="{85F76DD4-AF21-1544-99B6-CCAE2340C458}"/>
              </a:ext>
            </a:extLst>
          </p:cNvPr>
          <p:cNvPicPr>
            <a:picLocks noChangeAspect="1"/>
          </p:cNvPicPr>
          <p:nvPr/>
        </p:nvPicPr>
        <p:blipFill>
          <a:blip r:link="rId3"/>
          <a:stretch>
            <a:fillRect/>
          </a:stretch>
        </p:blipFill>
        <p:spPr>
          <a:xfrm>
            <a:off x="1270000" y="1270000"/>
            <a:ext cx="63500" cy="76200"/>
          </a:xfrm>
          <a:prstGeom prst="rect">
            <a:avLst/>
          </a:prstGeom>
        </p:spPr>
      </p:pic>
      <p:pic>
        <p:nvPicPr>
          <p:cNvPr id="20" name="图片 19">
            <a:extLst>
              <a:ext uri="{FF2B5EF4-FFF2-40B4-BE49-F238E27FC236}">
                <a16:creationId xmlns:a16="http://schemas.microsoft.com/office/drawing/2014/main" id="{43CFF7E7-E579-7E4F-8241-238577BE60F6}"/>
              </a:ext>
            </a:extLst>
          </p:cNvPr>
          <p:cNvPicPr>
            <a:picLocks noChangeAspect="1"/>
          </p:cNvPicPr>
          <p:nvPr/>
        </p:nvPicPr>
        <p:blipFill>
          <a:blip r:link="rId3"/>
          <a:stretch>
            <a:fillRect/>
          </a:stretch>
        </p:blipFill>
        <p:spPr>
          <a:xfrm>
            <a:off x="1270000" y="1270000"/>
            <a:ext cx="63500" cy="76200"/>
          </a:xfrm>
          <a:prstGeom prst="rect">
            <a:avLst/>
          </a:prstGeom>
        </p:spPr>
      </p:pic>
      <p:pic>
        <p:nvPicPr>
          <p:cNvPr id="21" name="图片 20">
            <a:extLst>
              <a:ext uri="{FF2B5EF4-FFF2-40B4-BE49-F238E27FC236}">
                <a16:creationId xmlns:a16="http://schemas.microsoft.com/office/drawing/2014/main" id="{FC945F99-C8B0-1A41-8DBA-F5FC1B5A4321}"/>
              </a:ext>
            </a:extLst>
          </p:cNvPr>
          <p:cNvPicPr>
            <a:picLocks noChangeAspect="1"/>
          </p:cNvPicPr>
          <p:nvPr/>
        </p:nvPicPr>
        <p:blipFill>
          <a:blip r:link="rId3"/>
          <a:stretch>
            <a:fillRect/>
          </a:stretch>
        </p:blipFill>
        <p:spPr>
          <a:xfrm>
            <a:off x="1270000" y="1270000"/>
            <a:ext cx="63500" cy="76200"/>
          </a:xfrm>
          <a:prstGeom prst="rect">
            <a:avLst/>
          </a:prstGeom>
        </p:spPr>
      </p:pic>
      <p:pic>
        <p:nvPicPr>
          <p:cNvPr id="22" name="图片 21">
            <a:extLst>
              <a:ext uri="{FF2B5EF4-FFF2-40B4-BE49-F238E27FC236}">
                <a16:creationId xmlns:a16="http://schemas.microsoft.com/office/drawing/2014/main" id="{8B7CC519-8AA2-8940-8225-1BA3635FEBFA}"/>
              </a:ext>
            </a:extLst>
          </p:cNvPr>
          <p:cNvPicPr>
            <a:picLocks noChangeAspect="1"/>
          </p:cNvPicPr>
          <p:nvPr/>
        </p:nvPicPr>
        <p:blipFill>
          <a:blip r:link="rId3"/>
          <a:stretch>
            <a:fillRect/>
          </a:stretch>
        </p:blipFill>
        <p:spPr>
          <a:xfrm>
            <a:off x="1270000" y="1270000"/>
            <a:ext cx="63500" cy="76200"/>
          </a:xfrm>
          <a:prstGeom prst="rect">
            <a:avLst/>
          </a:prstGeom>
        </p:spPr>
      </p:pic>
      <p:pic>
        <p:nvPicPr>
          <p:cNvPr id="23" name="图片 22">
            <a:extLst>
              <a:ext uri="{FF2B5EF4-FFF2-40B4-BE49-F238E27FC236}">
                <a16:creationId xmlns:a16="http://schemas.microsoft.com/office/drawing/2014/main" id="{C9CF7425-4227-3847-9B34-0F476E90FCD6}"/>
              </a:ext>
            </a:extLst>
          </p:cNvPr>
          <p:cNvPicPr>
            <a:picLocks noChangeAspect="1"/>
          </p:cNvPicPr>
          <p:nvPr/>
        </p:nvPicPr>
        <p:blipFill>
          <a:blip r:link="rId3"/>
          <a:stretch>
            <a:fillRect/>
          </a:stretch>
        </p:blipFill>
        <p:spPr>
          <a:xfrm>
            <a:off x="1270000" y="1270000"/>
            <a:ext cx="63500" cy="76200"/>
          </a:xfrm>
          <a:prstGeom prst="rect">
            <a:avLst/>
          </a:prstGeom>
        </p:spPr>
      </p:pic>
      <p:pic>
        <p:nvPicPr>
          <p:cNvPr id="24" name="图片 23">
            <a:extLst>
              <a:ext uri="{FF2B5EF4-FFF2-40B4-BE49-F238E27FC236}">
                <a16:creationId xmlns:a16="http://schemas.microsoft.com/office/drawing/2014/main" id="{11159DC4-92E9-2542-B415-F89610F51998}"/>
              </a:ext>
            </a:extLst>
          </p:cNvPr>
          <p:cNvPicPr>
            <a:picLocks noChangeAspect="1"/>
          </p:cNvPicPr>
          <p:nvPr/>
        </p:nvPicPr>
        <p:blipFill>
          <a:blip r:link="rId3"/>
          <a:stretch>
            <a:fillRect/>
          </a:stretch>
        </p:blipFill>
        <p:spPr>
          <a:xfrm>
            <a:off x="1270000" y="1270000"/>
            <a:ext cx="63500" cy="76200"/>
          </a:xfrm>
          <a:prstGeom prst="rect">
            <a:avLst/>
          </a:prstGeom>
        </p:spPr>
      </p:pic>
      <p:pic>
        <p:nvPicPr>
          <p:cNvPr id="25" name="图片 24">
            <a:extLst>
              <a:ext uri="{FF2B5EF4-FFF2-40B4-BE49-F238E27FC236}">
                <a16:creationId xmlns:a16="http://schemas.microsoft.com/office/drawing/2014/main" id="{D809DCF4-9E18-EC4E-93BD-3725A250B735}"/>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2780500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0E12B-1E32-4140-A7AC-15455E714467}"/>
              </a:ext>
            </a:extLst>
          </p:cNvPr>
          <p:cNvSpPr>
            <a:spLocks noGrp="1"/>
          </p:cNvSpPr>
          <p:nvPr>
            <p:ph type="title"/>
          </p:nvPr>
        </p:nvSpPr>
        <p:spPr/>
        <p:txBody>
          <a:bodyPr>
            <a:normAutofit fontScale="90000"/>
          </a:bodyPr>
          <a:lstStyle/>
          <a:p>
            <a:pPr>
              <a:lnSpc>
                <a:spcPct val="120000"/>
              </a:lnSpc>
            </a:pPr>
            <a:r>
              <a:rPr lang="en-US" altLang="zh-CN" dirty="0"/>
              <a:t>S</a:t>
            </a:r>
            <a:r>
              <a:rPr lang="zh-CN" altLang="en-US" dirty="0"/>
              <a:t>盒的线性近似表（</a:t>
            </a:r>
            <a:r>
              <a:rPr lang="en-US" altLang="zh-CN" dirty="0"/>
              <a:t>Linear Approximation Table, LAT</a:t>
            </a:r>
            <a:r>
              <a:rPr lang="zh-CN" altLang="en-US" dirty="0"/>
              <a:t>）</a:t>
            </a:r>
            <a:endParaRPr lang="en-US" altLang="zh-CN"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733D34E-46B0-B84C-97EF-BEF4D6726F63}"/>
                  </a:ext>
                </a:extLst>
              </p:cNvPr>
              <p:cNvSpPr>
                <a:spLocks noGrp="1"/>
              </p:cNvSpPr>
              <p:nvPr>
                <p:ph idx="1"/>
              </p:nvPr>
            </p:nvSpPr>
            <p:spPr>
              <a:xfrm>
                <a:off x="914400" y="1196752"/>
                <a:ext cx="10948416" cy="5252816"/>
              </a:xfrm>
            </p:spPr>
            <p:txBody>
              <a:bodyPr>
                <a:normAutofit/>
              </a:bodyPr>
              <a:lstStyle/>
              <a:p>
                <a:r>
                  <a:rPr lang="zh-CN" altLang="en-US" dirty="0"/>
                  <a:t>设</a:t>
                </a:r>
                <a14:m>
                  <m:oMath xmlns:m="http://schemas.openxmlformats.org/officeDocument/2006/math">
                    <m:r>
                      <a:rPr lang="en-US" altLang="zh-CN">
                        <a:latin typeface="Cambria Math" panose="02040503050406030204" pitchFamily="18" charset="0"/>
                      </a:rPr>
                      <m:t>𝑚</m:t>
                    </m:r>
                    <m:r>
                      <a:rPr lang="en-US" altLang="zh-CN">
                        <a:latin typeface="Cambria Math" panose="02040503050406030204" pitchFamily="18" charset="0"/>
                      </a:rPr>
                      <m:t>,</m:t>
                    </m:r>
                    <m:r>
                      <a:rPr lang="en-US" altLang="zh-CN">
                        <a:latin typeface="Cambria Math" panose="02040503050406030204" pitchFamily="18" charset="0"/>
                      </a:rPr>
                      <m:t>𝑛</m:t>
                    </m:r>
                    <m:r>
                      <a:rPr lang="en-US" altLang="zh-CN">
                        <a:latin typeface="Cambria Math" panose="02040503050406030204" pitchFamily="18" charset="0"/>
                      </a:rPr>
                      <m:t>∈</m:t>
                    </m:r>
                    <m:r>
                      <a:rPr lang="en-US" altLang="zh-CN">
                        <a:latin typeface="Cambria Math" panose="02040503050406030204" pitchFamily="18" charset="0"/>
                      </a:rPr>
                      <m:t>ℕ</m:t>
                    </m:r>
                    <m:r>
                      <a:rPr lang="zh-CN" altLang="en-US">
                        <a:latin typeface="Cambria Math" panose="02040503050406030204" pitchFamily="18" charset="0"/>
                      </a:rPr>
                      <m:t>，从</m:t>
                    </m:r>
                    <m:sSubSup>
                      <m:sSubSupPr>
                        <m:ctrlPr>
                          <a:rPr lang="en-US" altLang="zh-CN" i="1">
                            <a:latin typeface="Cambria Math" panose="02040503050406030204" pitchFamily="18" charset="0"/>
                          </a:rPr>
                        </m:ctrlPr>
                      </m:sSubSupPr>
                      <m:e>
                        <m:r>
                          <a:rPr lang="el-GR" altLang="zh-CN">
                            <a:latin typeface="Cambria Math" panose="02040503050406030204" pitchFamily="18" charset="0"/>
                          </a:rPr>
                          <m:t>𝔽</m:t>
                        </m:r>
                      </m:e>
                      <m:sub>
                        <m:r>
                          <a:rPr lang="en-US" altLang="zh-CN">
                            <a:latin typeface="Cambria Math" panose="02040503050406030204" pitchFamily="18" charset="0"/>
                          </a:rPr>
                          <m:t>2</m:t>
                        </m:r>
                      </m:sub>
                      <m:sup>
                        <m:r>
                          <a:rPr lang="en-US" altLang="zh-CN">
                            <a:latin typeface="Cambria Math" panose="02040503050406030204" pitchFamily="18" charset="0"/>
                          </a:rPr>
                          <m:t>𝑚</m:t>
                        </m:r>
                      </m:sup>
                    </m:sSubSup>
                    <m:r>
                      <a:rPr lang="zh-CN" altLang="en-US">
                        <a:latin typeface="Cambria Math" panose="02040503050406030204" pitchFamily="18" charset="0"/>
                      </a:rPr>
                      <m:t>到</m:t>
                    </m:r>
                    <m:sSubSup>
                      <m:sSubSupPr>
                        <m:ctrlPr>
                          <a:rPr lang="en-US" altLang="zh-CN" i="1">
                            <a:latin typeface="Cambria Math" panose="02040503050406030204" pitchFamily="18" charset="0"/>
                          </a:rPr>
                        </m:ctrlPr>
                      </m:sSubSupPr>
                      <m:e>
                        <m:r>
                          <a:rPr lang="en-US" altLang="zh-CN">
                            <a:latin typeface="Cambria Math" panose="02040503050406030204" pitchFamily="18" charset="0"/>
                          </a:rPr>
                          <m:t>𝔽</m:t>
                        </m:r>
                      </m:e>
                      <m:sub>
                        <m:r>
                          <a:rPr lang="en-US" altLang="zh-CN">
                            <a:latin typeface="Cambria Math" panose="02040503050406030204" pitchFamily="18" charset="0"/>
                          </a:rPr>
                          <m:t>2</m:t>
                        </m:r>
                      </m:sub>
                      <m:sup>
                        <m:r>
                          <a:rPr lang="en-US" altLang="zh-CN">
                            <a:latin typeface="Cambria Math" panose="02040503050406030204" pitchFamily="18" charset="0"/>
                          </a:rPr>
                          <m:t>𝑛</m:t>
                        </m:r>
                      </m:sup>
                    </m:sSubSup>
                    <m:r>
                      <a:rPr lang="zh-CN" altLang="en-US">
                        <a:latin typeface="Cambria Math" panose="02040503050406030204" pitchFamily="18" charset="0"/>
                      </a:rPr>
                      <m:t>的非线性映射</m:t>
                    </m:r>
                    <m:r>
                      <a:rPr lang="en-US" altLang="zh-CN">
                        <a:latin typeface="Cambria Math" panose="02040503050406030204" pitchFamily="18" charset="0"/>
                      </a:rPr>
                      <m:t>𝑆</m:t>
                    </m:r>
                    <m:r>
                      <a:rPr lang="en-US" altLang="zh-CN">
                        <a:latin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l-GR" altLang="zh-CN">
                            <a:latin typeface="Cambria Math" panose="02040503050406030204" pitchFamily="18" charset="0"/>
                          </a:rPr>
                          <m:t>𝔽</m:t>
                        </m:r>
                      </m:e>
                      <m:sub>
                        <m:r>
                          <a:rPr lang="en-US" altLang="zh-CN">
                            <a:latin typeface="Cambria Math" panose="02040503050406030204" pitchFamily="18" charset="0"/>
                          </a:rPr>
                          <m:t>2</m:t>
                        </m:r>
                      </m:sub>
                      <m:sup>
                        <m:r>
                          <a:rPr lang="en-US" altLang="zh-CN">
                            <a:latin typeface="Cambria Math" panose="02040503050406030204" pitchFamily="18" charset="0"/>
                          </a:rPr>
                          <m:t>𝑚</m:t>
                        </m:r>
                      </m:sup>
                    </m:sSubSup>
                  </m:oMath>
                </a14:m>
                <a:r>
                  <a:rPr lang="zh-CN" altLang="en-US" dirty="0"/>
                  <a:t>→</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l-GR" altLang="zh-CN">
                            <a:latin typeface="Cambria Math" panose="02040503050406030204" pitchFamily="18" charset="0"/>
                          </a:rPr>
                          <m:t>𝔽</m:t>
                        </m:r>
                      </m:e>
                      <m:sub>
                        <m:r>
                          <a:rPr lang="en-US" altLang="zh-CN">
                            <a:latin typeface="Cambria Math" panose="02040503050406030204" pitchFamily="18" charset="0"/>
                          </a:rPr>
                          <m:t>2</m:t>
                        </m:r>
                      </m:sub>
                      <m:sup>
                        <m:r>
                          <a:rPr lang="en-US" altLang="zh-CN">
                            <a:latin typeface="Cambria Math" panose="02040503050406030204" pitchFamily="18" charset="0"/>
                          </a:rPr>
                          <m:t>𝑛</m:t>
                        </m:r>
                      </m:sup>
                    </m:sSubSup>
                    <m:r>
                      <a:rPr lang="zh-CN" altLang="en-US">
                        <a:latin typeface="Cambria Math" panose="02040503050406030204" pitchFamily="18" charset="0"/>
                      </a:rPr>
                      <m:t>，给定</m:t>
                    </m:r>
                    <m:r>
                      <a:rPr lang="zh-CN" altLang="en-US">
                        <a:latin typeface="Cambria Math" panose="02040503050406030204" pitchFamily="18" charset="0"/>
                      </a:rPr>
                      <m:t>𝛼</m:t>
                    </m:r>
                    <m:r>
                      <a:rPr lang="zh-CN" altLang="en-US">
                        <a:latin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l-GR" altLang="zh-CN">
                            <a:latin typeface="Cambria Math" panose="02040503050406030204" pitchFamily="18" charset="0"/>
                          </a:rPr>
                          <m:t>𝔽</m:t>
                        </m:r>
                      </m:e>
                      <m:sub>
                        <m:r>
                          <a:rPr lang="en-US" altLang="zh-CN">
                            <a:latin typeface="Cambria Math" panose="02040503050406030204" pitchFamily="18" charset="0"/>
                          </a:rPr>
                          <m:t>2</m:t>
                        </m:r>
                      </m:sub>
                      <m:sup>
                        <m:r>
                          <a:rPr lang="en-US" altLang="zh-CN">
                            <a:latin typeface="Cambria Math" panose="02040503050406030204" pitchFamily="18" charset="0"/>
                          </a:rPr>
                          <m:t>𝑚</m:t>
                        </m:r>
                      </m:sup>
                    </m:sSubSup>
                  </m:oMath>
                </a14:m>
                <a:r>
                  <a:rPr lang="zh-CN" altLang="en-US" dirty="0"/>
                  <a:t>，</a:t>
                </a:r>
                <a14:m>
                  <m:oMath xmlns:m="http://schemas.openxmlformats.org/officeDocument/2006/math">
                    <m:r>
                      <a:rPr lang="zh-CN" altLang="en-US" dirty="0">
                        <a:latin typeface="Cambria Math" panose="02040503050406030204" pitchFamily="18" charset="0"/>
                      </a:rPr>
                      <m:t>𝛽</m:t>
                    </m:r>
                    <m:r>
                      <a:rPr lang="zh-CN" altLang="en-US">
                        <a:latin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a:latin typeface="Cambria Math" panose="02040503050406030204" pitchFamily="18" charset="0"/>
                          </a:rPr>
                          <m:t>𝔽</m:t>
                        </m:r>
                      </m:e>
                      <m:sub>
                        <m:r>
                          <a:rPr lang="en-US" altLang="zh-CN">
                            <a:latin typeface="Cambria Math" panose="02040503050406030204" pitchFamily="18" charset="0"/>
                          </a:rPr>
                          <m:t>2</m:t>
                        </m:r>
                      </m:sub>
                      <m:sup>
                        <m:r>
                          <a:rPr lang="en-US" altLang="zh-CN">
                            <a:latin typeface="Cambria Math" panose="02040503050406030204" pitchFamily="18" charset="0"/>
                          </a:rPr>
                          <m:t>𝑛</m:t>
                        </m:r>
                      </m:sup>
                    </m:sSubSup>
                    <m:r>
                      <a:rPr lang="zh-CN" altLang="en-US">
                        <a:latin typeface="Cambria Math" panose="02040503050406030204" pitchFamily="18" charset="0"/>
                      </a:rPr>
                      <m:t>，定义</m:t>
                    </m:r>
                  </m:oMath>
                </a14:m>
                <a:endParaRPr lang="en-US" altLang="zh-CN" dirty="0"/>
              </a:p>
              <a:p>
                <a:pPr marL="0" indent="0" algn="ctr">
                  <a:buNone/>
                </a:pPr>
                <a14:m>
                  <m:oMath xmlns:m="http://schemas.openxmlformats.org/officeDocument/2006/math">
                    <m:r>
                      <a:rPr lang="en-US" altLang="zh-CN" i="1">
                        <a:latin typeface="Cambria Math" panose="02040503050406030204" pitchFamily="18" charset="0"/>
                      </a:rPr>
                      <m:t>𝑁</m:t>
                    </m:r>
                    <m:r>
                      <a:rPr lang="en-US" altLang="zh-CN" i="1" baseline="-25000">
                        <a:latin typeface="Cambria Math" panose="02040503050406030204" pitchFamily="18" charset="0"/>
                      </a:rPr>
                      <m:t>𝑆</m:t>
                    </m:r>
                    <m:d>
                      <m:dPr>
                        <m:ctrlPr>
                          <a:rPr lang="en-US" altLang="zh-CN" i="1">
                            <a:latin typeface="Cambria Math" panose="02040503050406030204" pitchFamily="18" charset="0"/>
                          </a:rPr>
                        </m:ctrlPr>
                      </m:dPr>
                      <m:e>
                        <m:r>
                          <a:rPr lang="zh-CN" altLang="en-US" i="1" dirty="0">
                            <a:latin typeface="Cambria Math" panose="02040503050406030204" pitchFamily="18" charset="0"/>
                          </a:rPr>
                          <m:t>𝛼</m:t>
                        </m:r>
                        <m:r>
                          <a:rPr lang="en-US" altLang="zh-CN" i="1" dirty="0">
                            <a:latin typeface="Cambria Math" panose="02040503050406030204" pitchFamily="18" charset="0"/>
                          </a:rPr>
                          <m:t>,</m:t>
                        </m:r>
                        <m:r>
                          <a:rPr lang="zh-CN" altLang="en-US" i="1" dirty="0">
                            <a:latin typeface="Cambria Math" panose="02040503050406030204" pitchFamily="18" charset="0"/>
                          </a:rPr>
                          <m:t>𝛽</m:t>
                        </m:r>
                      </m:e>
                    </m:d>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kumimoji="1" lang="zh-CN" altLang="en-US" i="1" dirty="0">
                        <a:latin typeface="Cambria Math" panose="02040503050406030204" pitchFamily="18" charset="0"/>
                      </a:rPr>
                      <m:t>𝛼</m:t>
                    </m:r>
                    <m:r>
                      <a:rPr kumimoji="1" lang="zh-CN" altLang="en-US"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𝛽</m:t>
                    </m:r>
                    <m:r>
                      <a:rPr kumimoji="1" lang="zh-CN" altLang="en-US" i="1" dirty="0">
                        <a:latin typeface="Cambria Math" panose="02040503050406030204" pitchFamily="18" charset="0"/>
                      </a:rPr>
                      <m:t>∙</m:t>
                    </m:r>
                    <m:r>
                      <a:rPr lang="en-US" altLang="zh-CN" i="1" dirty="0">
                        <a:latin typeface="Cambria Math" panose="02040503050406030204" pitchFamily="18" charset="0"/>
                      </a:rPr>
                      <m:t>𝑆</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rPr>
                      <m:t>=0</m:t>
                    </m:r>
                    <m:r>
                      <a:rPr lang="en-US" altLang="zh-CN" i="1" dirty="0">
                        <a:latin typeface="Cambria Math" panose="02040503050406030204" pitchFamily="18" charset="0"/>
                      </a:rPr>
                      <m:t>,</m:t>
                    </m:r>
                    <m:r>
                      <a:rPr lang="en-US" altLang="zh-CN" b="0" i="1" dirty="0" smtClean="0">
                        <a:latin typeface="Cambria Math" panose="02040503050406030204" pitchFamily="18" charset="0"/>
                      </a:rPr>
                      <m:t>   </m:t>
                    </m:r>
                    <m:r>
                      <a:rPr lang="en-US" altLang="zh-CN" i="1">
                        <a:latin typeface="Cambria Math" panose="02040503050406030204" pitchFamily="18" charset="0"/>
                      </a:rPr>
                      <m:t>0≤</m:t>
                    </m:r>
                    <m:r>
                      <a:rPr lang="en-US" altLang="zh-CN" i="1" dirty="0">
                        <a:latin typeface="Cambria Math" panose="02040503050406030204" pitchFamily="18" charset="0"/>
                      </a:rPr>
                      <m:t>𝑥</m:t>
                    </m:r>
                    <m:r>
                      <a:rPr lang="zh-CN" altLang="en-US"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2</m:t>
                        </m:r>
                      </m:e>
                      <m:sup>
                        <m:r>
                          <a:rPr lang="en-US" altLang="zh-CN" i="1" dirty="0">
                            <a:latin typeface="Cambria Math" panose="02040503050406030204" pitchFamily="18" charset="0"/>
                          </a:rPr>
                          <m:t>𝑚</m:t>
                        </m:r>
                      </m:sup>
                    </m:sSup>
                    <m:r>
                      <a:rPr lang="en-US" altLang="zh-CN" i="1" dirty="0">
                        <a:latin typeface="Cambria Math" panose="02040503050406030204" pitchFamily="18" charset="0"/>
                      </a:rPr>
                      <m:t>−1}</m:t>
                    </m:r>
                  </m:oMath>
                </a14:m>
                <a:r>
                  <a:rPr lang="zh-CN" altLang="en-US" dirty="0"/>
                  <a:t> </a:t>
                </a:r>
                <a:endParaRPr lang="en-US" altLang="zh-CN" dirty="0"/>
              </a:p>
              <a:p>
                <a:pPr marL="0" indent="0">
                  <a:buNone/>
                </a:pPr>
                <a:r>
                  <a:rPr lang="zh-CN" altLang="en-US" dirty="0"/>
                  <a:t>构造</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𝑚</m:t>
                        </m:r>
                      </m:sup>
                    </m:sSup>
                    <m:r>
                      <a:rPr lang="en-US" altLang="zh-CN"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r>
                      <a:rPr lang="zh-CN" altLang="en-US" i="1">
                        <a:latin typeface="Cambria Math" panose="02040503050406030204" pitchFamily="18" charset="0"/>
                      </a:rPr>
                      <m:t>的表格如下：</m:t>
                    </m:r>
                  </m:oMath>
                </a14:m>
                <a:endParaRPr lang="en-US" altLang="zh-CN" i="1" dirty="0">
                  <a:latin typeface="Cambria Math" panose="02040503050406030204" pitchFamily="18" charset="0"/>
                </a:endParaRPr>
              </a:p>
              <a:p>
                <a:pPr marL="0" indent="0">
                  <a:lnSpc>
                    <a:spcPct val="120000"/>
                  </a:lnSpc>
                  <a:buNone/>
                </a:pPr>
                <a14:m>
                  <m:oMath xmlns:m="http://schemas.openxmlformats.org/officeDocument/2006/math">
                    <m:r>
                      <a:rPr lang="zh-CN" altLang="en-US" i="1" dirty="0">
                        <a:solidFill>
                          <a:srgbClr val="FF0000"/>
                        </a:solidFill>
                        <a:latin typeface="Cambria Math" panose="02040503050406030204" pitchFamily="18" charset="0"/>
                      </a:rPr>
                      <m:t>遍历</m:t>
                    </m:r>
                    <m:r>
                      <a:rPr lang="zh-CN" altLang="en-US" i="1" dirty="0">
                        <a:latin typeface="Cambria Math" panose="02040503050406030204" pitchFamily="18" charset="0"/>
                      </a:rPr>
                      <m:t>所有可能的</m:t>
                    </m:r>
                    <m:r>
                      <m:rPr>
                        <m:nor/>
                      </m:rPr>
                      <a:rPr lang="en-US" altLang="zh-CN" dirty="0"/>
                      <m:t>(</m:t>
                    </m:r>
                    <m:r>
                      <a:rPr lang="zh-CN" altLang="en-US" i="1">
                        <a:latin typeface="Cambria Math" panose="02040503050406030204" pitchFamily="18" charset="0"/>
                        <a:ea typeface="Cambria Math" panose="02040503050406030204" pitchFamily="18" charset="0"/>
                      </a:rPr>
                      <m:t>𝛼</m:t>
                    </m:r>
                    <m:r>
                      <m:rPr>
                        <m:nor/>
                      </m:rPr>
                      <a:rPr lang="en-US" altLang="zh-CN" dirty="0"/>
                      <m:t>,</m:t>
                    </m:r>
                    <m:r>
                      <a:rPr lang="zh-CN" altLang="en-US" i="1" dirty="0">
                        <a:latin typeface="Cambria Math" panose="02040503050406030204" pitchFamily="18" charset="0"/>
                      </a:rPr>
                      <m:t>𝛽</m:t>
                    </m:r>
                    <m:r>
                      <m:rPr>
                        <m:nor/>
                      </m:rPr>
                      <a:rPr lang="en-US" altLang="zh-CN" dirty="0"/>
                      <m:t>)</m:t>
                    </m:r>
                    <m:d>
                      <m:dPr>
                        <m:ctrlPr>
                          <a:rPr lang="en-US" altLang="zh-CN" b="0" i="1" dirty="0" smtClean="0">
                            <a:latin typeface="Cambria Math" panose="02040503050406030204" pitchFamily="18" charset="0"/>
                          </a:rPr>
                        </m:ctrlPr>
                      </m:dPr>
                      <m:e>
                        <m:r>
                          <a:rPr lang="en-US" altLang="zh-CN" dirty="0">
                            <a:latin typeface="Cambria Math" panose="02040503050406030204" pitchFamily="18" charset="0"/>
                          </a:rPr>
                          <m:t>0</m:t>
                        </m:r>
                        <m:r>
                          <a:rPr lang="en-US" altLang="zh-CN" i="1">
                            <a:latin typeface="Cambria Math" panose="02040503050406030204" pitchFamily="18" charset="0"/>
                          </a:rPr>
                          <m:t>≤</m:t>
                        </m:r>
                        <m:r>
                          <a:rPr lang="zh-CN" altLang="en-US" i="1" dirty="0">
                            <a:latin typeface="Cambria Math" panose="02040503050406030204" pitchFamily="18" charset="0"/>
                          </a:rPr>
                          <m:t>𝛼</m:t>
                        </m:r>
                        <m:r>
                          <a:rPr lang="en-US" altLang="zh-CN" i="1">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𝑚</m:t>
                            </m:r>
                          </m:sup>
                        </m:sSup>
                        <m:r>
                          <a:rPr lang="en-US" altLang="zh-CN" i="1">
                            <a:latin typeface="Cambria Math" panose="02040503050406030204" pitchFamily="18" charset="0"/>
                          </a:rPr>
                          <m:t>−1</m:t>
                        </m:r>
                        <m:r>
                          <a:rPr lang="en-US" altLang="zh-CN">
                            <a:latin typeface="Cambria Math" panose="02040503050406030204" pitchFamily="18" charset="0"/>
                          </a:rPr>
                          <m:t>,</m:t>
                        </m:r>
                        <m:r>
                          <m:rPr>
                            <m:nor/>
                          </m:rPr>
                          <a:rPr lang="en-US" altLang="zh-CN" dirty="0"/>
                          <m:t> </m:t>
                        </m:r>
                        <m:r>
                          <a:rPr lang="en-US" altLang="zh-CN" dirty="0">
                            <a:latin typeface="Cambria Math" panose="02040503050406030204" pitchFamily="18" charset="0"/>
                          </a:rPr>
                          <m:t>0</m:t>
                        </m:r>
                        <m:r>
                          <a:rPr lang="en-US" altLang="zh-CN" i="1">
                            <a:latin typeface="Cambria Math" panose="02040503050406030204" pitchFamily="18" charset="0"/>
                          </a:rPr>
                          <m:t>≤</m:t>
                        </m:r>
                        <m:r>
                          <a:rPr lang="en-US" altLang="zh-CN" i="1" dirty="0">
                            <a:latin typeface="Cambria Math" panose="02040503050406030204" pitchFamily="18" charset="0"/>
                          </a:rPr>
                          <m:t>𝛽</m:t>
                        </m:r>
                        <m:r>
                          <a:rPr lang="en-US" altLang="zh-CN" i="1">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r>
                          <a:rPr lang="en-US" altLang="zh-CN" i="1">
                            <a:latin typeface="Cambria Math" panose="02040503050406030204" pitchFamily="18" charset="0"/>
                          </a:rPr>
                          <m:t>−1</m:t>
                        </m:r>
                      </m:e>
                    </m:d>
                    <m:r>
                      <a:rPr lang="en-US" altLang="zh-CN" b="0" i="1" dirty="0" smtClean="0">
                        <a:latin typeface="Cambria Math" panose="02040503050406030204" pitchFamily="18" charset="0"/>
                      </a:rPr>
                      <m:t>,</m:t>
                    </m:r>
                    <m:r>
                      <a:rPr lang="zh-CN" altLang="en-US" i="1">
                        <a:latin typeface="Cambria Math" panose="02040503050406030204" pitchFamily="18" charset="0"/>
                      </a:rPr>
                      <m:t>以</m:t>
                    </m:r>
                    <m:r>
                      <a:rPr lang="zh-CN" altLang="en-US" i="1">
                        <a:latin typeface="Cambria Math" panose="02040503050406030204" pitchFamily="18" charset="0"/>
                        <a:ea typeface="Cambria Math" panose="02040503050406030204" pitchFamily="18" charset="0"/>
                      </a:rPr>
                      <m:t>𝛼</m:t>
                    </m:r>
                    <m:r>
                      <a:rPr lang="zh-CN" altLang="en-US" i="1">
                        <a:latin typeface="Cambria Math" panose="02040503050406030204" pitchFamily="18" charset="0"/>
                      </a:rPr>
                      <m:t>为行标，</m:t>
                    </m:r>
                    <m:r>
                      <a:rPr lang="zh-CN" altLang="en-US" i="1" dirty="0">
                        <a:latin typeface="Cambria Math" panose="02040503050406030204" pitchFamily="18" charset="0"/>
                      </a:rPr>
                      <m:t>𝛽</m:t>
                    </m:r>
                    <m:r>
                      <a:rPr lang="zh-CN" altLang="en-US" i="1">
                        <a:latin typeface="Cambria Math" panose="02040503050406030204" pitchFamily="18" charset="0"/>
                      </a:rPr>
                      <m:t>为列标，行列交错处的项为</m:t>
                    </m:r>
                  </m:oMath>
                </a14:m>
                <a:r>
                  <a:rPr lang="en-US" altLang="zh-CN" i="1" dirty="0"/>
                  <a:t>N</a:t>
                </a:r>
                <a:r>
                  <a:rPr lang="en-US" altLang="zh-CN" i="1" baseline="-25000" dirty="0"/>
                  <a:t>s</a:t>
                </a:r>
                <a:r>
                  <a:rPr lang="en-US" altLang="zh-CN" dirty="0"/>
                  <a:t>(</a:t>
                </a:r>
                <a14:m>
                  <m:oMath xmlns:m="http://schemas.openxmlformats.org/officeDocument/2006/math">
                    <m:r>
                      <a:rPr lang="zh-CN" altLang="en-US" i="1">
                        <a:latin typeface="Cambria Math" panose="02040503050406030204" pitchFamily="18" charset="0"/>
                        <a:ea typeface="Cambria Math" panose="02040503050406030204" pitchFamily="18" charset="0"/>
                      </a:rPr>
                      <m:t>𝛼</m:t>
                    </m:r>
                  </m:oMath>
                </a14:m>
                <a:r>
                  <a:rPr lang="en-US" altLang="zh-CN" dirty="0"/>
                  <a:t>,</a:t>
                </a:r>
                <a14:m>
                  <m:oMath xmlns:m="http://schemas.openxmlformats.org/officeDocument/2006/math">
                    <m:r>
                      <a:rPr lang="zh-CN" altLang="en-US" i="1" dirty="0">
                        <a:latin typeface="Cambria Math" panose="02040503050406030204" pitchFamily="18" charset="0"/>
                      </a:rPr>
                      <m:t>𝛽</m:t>
                    </m:r>
                  </m:oMath>
                </a14:m>
                <a:r>
                  <a:rPr lang="en-US" altLang="zh-CN" dirty="0"/>
                  <a:t>)-</a:t>
                </a:r>
                <a14:m>
                  <m:oMath xmlns:m="http://schemas.openxmlformats.org/officeDocument/2006/math">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𝟐</m:t>
                        </m:r>
                      </m:e>
                      <m:sup>
                        <m:r>
                          <a:rPr lang="en-US" altLang="zh-CN" b="1" i="1">
                            <a:solidFill>
                              <a:srgbClr val="C00000"/>
                            </a:solidFill>
                            <a:latin typeface="Cambria Math" panose="02040503050406030204" pitchFamily="18" charset="0"/>
                          </a:rPr>
                          <m:t>𝒎</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p>
                    </m:sSup>
                  </m:oMath>
                </a14:m>
                <a:r>
                  <a:rPr lang="zh-CN" altLang="en-US" dirty="0"/>
                  <a:t>，按此方式构造的表即为</a:t>
                </a:r>
                <a:r>
                  <a:rPr lang="en-US" altLang="zh-CN" dirty="0"/>
                  <a:t>S</a:t>
                </a:r>
                <a:r>
                  <a:rPr lang="zh-CN" altLang="en-US" dirty="0"/>
                  <a:t>盒的线性近似表</a:t>
                </a:r>
                <a:endParaRPr lang="en-US" altLang="zh-CN" dirty="0"/>
              </a:p>
              <a:p>
                <a:pPr marL="0" indent="0">
                  <a:lnSpc>
                    <a:spcPct val="120000"/>
                  </a:lnSpc>
                  <a:buNone/>
                </a:pPr>
                <a:r>
                  <a:rPr lang="zh-CN" altLang="en-US" dirty="0"/>
                  <a:t>线性分析的基础</a:t>
                </a:r>
                <a:endParaRPr lang="zh-CN" altLang="en-US" baseline="-25000" dirty="0"/>
              </a:p>
            </p:txBody>
          </p:sp>
        </mc:Choice>
        <mc:Fallback xmlns="">
          <p:sp>
            <p:nvSpPr>
              <p:cNvPr id="3" name="内容占位符 2">
                <a:extLst>
                  <a:ext uri="{FF2B5EF4-FFF2-40B4-BE49-F238E27FC236}">
                    <a16:creationId xmlns:a16="http://schemas.microsoft.com/office/drawing/2014/main" id="{2733D34E-46B0-B84C-97EF-BEF4D6726F63}"/>
                  </a:ext>
                </a:extLst>
              </p:cNvPr>
              <p:cNvSpPr>
                <a:spLocks noGrp="1" noRot="1" noChangeAspect="1" noMove="1" noResize="1" noEditPoints="1" noAdjustHandles="1" noChangeArrowheads="1" noChangeShapeType="1" noTextEdit="1"/>
              </p:cNvSpPr>
              <p:nvPr>
                <p:ph idx="1"/>
              </p:nvPr>
            </p:nvSpPr>
            <p:spPr>
              <a:xfrm>
                <a:off x="914400" y="1196752"/>
                <a:ext cx="10948416" cy="5252816"/>
              </a:xfrm>
              <a:blipFill>
                <a:blip r:embed="rId3"/>
                <a:stretch>
                  <a:fillRect l="-1114" t="-150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18F5DAB-766B-DE4C-A0D0-27E54B1061C1}"/>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10</a:t>
            </a:fld>
            <a:endParaRPr lang="zh-CN" altLang="en-US" dirty="0">
              <a:solidFill>
                <a:srgbClr val="464653"/>
              </a:solidFill>
            </a:endParaRPr>
          </a:p>
        </p:txBody>
      </p:sp>
    </p:spTree>
    <p:extLst>
      <p:ext uri="{BB962C8B-B14F-4D97-AF65-F5344CB8AC3E}">
        <p14:creationId xmlns:p14="http://schemas.microsoft.com/office/powerpoint/2010/main" val="279112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S</a:t>
            </a:r>
            <a:r>
              <a:rPr lang="zh-CN" altLang="en-US" dirty="0"/>
              <a:t>盒的线性近似表（</a:t>
            </a:r>
            <a:r>
              <a:rPr lang="en-US" altLang="zh-CN" dirty="0"/>
              <a:t>linear</a:t>
            </a:r>
            <a:r>
              <a:rPr lang="zh-CN" altLang="en-US" dirty="0"/>
              <a:t> </a:t>
            </a:r>
            <a:r>
              <a:rPr lang="en-US" altLang="zh-CN" dirty="0"/>
              <a:t>approximation</a:t>
            </a:r>
            <a:r>
              <a:rPr lang="zh-CN" altLang="en-US" dirty="0"/>
              <a:t> </a:t>
            </a:r>
            <a:r>
              <a:rPr lang="en-US" altLang="zh-CN" dirty="0"/>
              <a:t>table</a:t>
            </a:r>
            <a:r>
              <a:rPr lang="zh-CN" altLang="en-US" dirty="0"/>
              <a:t>，</a:t>
            </a:r>
            <a:r>
              <a:rPr lang="en-US" altLang="zh-CN" dirty="0"/>
              <a:t>LAT</a:t>
            </a:r>
            <a:r>
              <a:rPr lang="zh-CN" altLang="en-US" dirty="0"/>
              <a:t>）</a:t>
            </a:r>
          </a:p>
        </p:txBody>
      </p:sp>
      <p:sp>
        <p:nvSpPr>
          <p:cNvPr id="2" name="内容占位符 1"/>
          <p:cNvSpPr>
            <a:spLocks noGrp="1"/>
          </p:cNvSpPr>
          <p:nvPr>
            <p:ph idx="1"/>
          </p:nvPr>
        </p:nvSpPr>
        <p:spPr>
          <a:xfrm>
            <a:off x="840828" y="1059295"/>
            <a:ext cx="11351172" cy="4975448"/>
          </a:xfrm>
        </p:spPr>
        <p:txBody>
          <a:bodyPr>
            <a:noAutofit/>
          </a:bodyPr>
          <a:lstStyle/>
          <a:p>
            <a:pPr>
              <a:lnSpc>
                <a:spcPct val="150000"/>
              </a:lnSpc>
            </a:pPr>
            <a:r>
              <a:rPr lang="zh-CN" altLang="en-US" dirty="0"/>
              <a:t> 为寻找</a:t>
            </a:r>
            <a:r>
              <a:rPr lang="en-US" altLang="zh-CN" dirty="0"/>
              <a:t>S</a:t>
            </a:r>
            <a:r>
              <a:rPr lang="zh-CN" altLang="en-US" dirty="0"/>
              <a:t>盒的有效线性近似式，需构造其线性近似表</a:t>
            </a:r>
            <a:r>
              <a:rPr lang="en-US" altLang="zh-CN" dirty="0"/>
              <a:t>LAT</a:t>
            </a:r>
          </a:p>
          <a:p>
            <a:endParaRPr lang="en-US" altLang="zh-CN" sz="2400"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marL="0" indent="0" algn="ctr">
              <a:buNone/>
            </a:pPr>
            <a:endParaRPr lang="en-US" altLang="zh-CN" sz="2400" dirty="0"/>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1005900087"/>
                  </p:ext>
                </p:extLst>
              </p:nvPr>
            </p:nvGraphicFramePr>
            <p:xfrm>
              <a:off x="2097936" y="2165977"/>
              <a:ext cx="8210144" cy="3176842"/>
            </p:xfrm>
            <a:graphic>
              <a:graphicData uri="http://schemas.openxmlformats.org/drawingml/2006/table">
                <a:tbl>
                  <a:tblPr bandRow="1">
                    <a:tableStyleId>{5C22544A-7EE6-4342-B048-85BDC9FD1C3A}</a:tableStyleId>
                  </a:tblPr>
                  <a:tblGrid>
                    <a:gridCol w="1026268">
                      <a:extLst>
                        <a:ext uri="{9D8B030D-6E8A-4147-A177-3AD203B41FA5}">
                          <a16:colId xmlns:a16="http://schemas.microsoft.com/office/drawing/2014/main" val="2376619961"/>
                        </a:ext>
                      </a:extLst>
                    </a:gridCol>
                    <a:gridCol w="1026268">
                      <a:extLst>
                        <a:ext uri="{9D8B030D-6E8A-4147-A177-3AD203B41FA5}">
                          <a16:colId xmlns:a16="http://schemas.microsoft.com/office/drawing/2014/main" val="1942303563"/>
                        </a:ext>
                      </a:extLst>
                    </a:gridCol>
                    <a:gridCol w="1026268">
                      <a:extLst>
                        <a:ext uri="{9D8B030D-6E8A-4147-A177-3AD203B41FA5}">
                          <a16:colId xmlns:a16="http://schemas.microsoft.com/office/drawing/2014/main" val="1958081903"/>
                        </a:ext>
                      </a:extLst>
                    </a:gridCol>
                    <a:gridCol w="1026268">
                      <a:extLst>
                        <a:ext uri="{9D8B030D-6E8A-4147-A177-3AD203B41FA5}">
                          <a16:colId xmlns:a16="http://schemas.microsoft.com/office/drawing/2014/main" val="286516717"/>
                        </a:ext>
                      </a:extLst>
                    </a:gridCol>
                    <a:gridCol w="555932">
                      <a:extLst>
                        <a:ext uri="{9D8B030D-6E8A-4147-A177-3AD203B41FA5}">
                          <a16:colId xmlns:a16="http://schemas.microsoft.com/office/drawing/2014/main" val="754693629"/>
                        </a:ext>
                      </a:extLst>
                    </a:gridCol>
                    <a:gridCol w="2171700">
                      <a:extLst>
                        <a:ext uri="{9D8B030D-6E8A-4147-A177-3AD203B41FA5}">
                          <a16:colId xmlns:a16="http://schemas.microsoft.com/office/drawing/2014/main" val="4194174449"/>
                        </a:ext>
                      </a:extLst>
                    </a:gridCol>
                    <a:gridCol w="351172">
                      <a:extLst>
                        <a:ext uri="{9D8B030D-6E8A-4147-A177-3AD203B41FA5}">
                          <a16:colId xmlns:a16="http://schemas.microsoft.com/office/drawing/2014/main" val="1590163127"/>
                        </a:ext>
                      </a:extLst>
                    </a:gridCol>
                    <a:gridCol w="1026268">
                      <a:extLst>
                        <a:ext uri="{9D8B030D-6E8A-4147-A177-3AD203B41FA5}">
                          <a16:colId xmlns:a16="http://schemas.microsoft.com/office/drawing/2014/main" val="4162523937"/>
                        </a:ext>
                      </a:extLst>
                    </a:gridCol>
                  </a:tblGrid>
                  <a:tr h="370840">
                    <a:tc>
                      <a:txBody>
                        <a:bodyPr/>
                        <a:lstStyle/>
                        <a:p>
                          <a:pPr algn="ctr"/>
                          <a:endParaRPr lang="zh-CN" altLang="en-US" sz="2000"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0</m:t>
                                </m:r>
                              </m:oMath>
                            </m:oMathPara>
                          </a14:m>
                          <a:endParaRPr lang="zh-CN" altLang="en-US" sz="2000"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1</m:t>
                                </m:r>
                              </m:oMath>
                            </m:oMathPara>
                          </a14:m>
                          <a:endParaRPr lang="zh-CN" altLang="en-US" sz="2000"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2</m:t>
                                </m:r>
                              </m:oMath>
                            </m:oMathPara>
                          </a14:m>
                          <a:endParaRPr lang="zh-CN" altLang="en-US" sz="2000"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oMath>
                            </m:oMathPara>
                          </a14:m>
                          <a:endParaRPr lang="zh-CN" altLang="en-US" sz="2000"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𝛽</m:t>
                                </m:r>
                              </m:oMath>
                            </m:oMathPara>
                          </a14:m>
                          <a:endParaRPr lang="zh-CN" altLang="en-US" sz="2000" b="1"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oMath>
                            </m:oMathPara>
                          </a14:m>
                          <a:endParaRPr lang="zh-CN" altLang="en-US" sz="2000"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𝑛</m:t>
                                    </m:r>
                                  </m:sup>
                                </m:sSup>
                                <m:r>
                                  <a:rPr lang="en-US" altLang="zh-CN" sz="2000" b="0" i="1" smtClean="0">
                                    <a:latin typeface="Cambria Math" panose="02040503050406030204" pitchFamily="18" charset="0"/>
                                  </a:rPr>
                                  <m:t>−1</m:t>
                                </m:r>
                              </m:oMath>
                            </m:oMathPara>
                          </a14:m>
                          <a:endParaRPr lang="zh-CN" altLang="en-US" sz="2000" dirty="0"/>
                        </a:p>
                      </a:txBody>
                      <a:tcPr anchor="ctr">
                        <a:solidFill>
                          <a:schemeClr val="accent2"/>
                        </a:solidFill>
                      </a:tcPr>
                    </a:tc>
                    <a:extLst>
                      <a:ext uri="{0D108BD9-81ED-4DB2-BD59-A6C34878D82A}">
                        <a16:rowId xmlns:a16="http://schemas.microsoft.com/office/drawing/2014/main" val="3858640629"/>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0</m:t>
                                </m:r>
                              </m:oMath>
                            </m:oMathPara>
                          </a14:m>
                          <a:endParaRPr lang="zh-CN" altLang="en-US" sz="2000" dirty="0"/>
                        </a:p>
                      </a:txBody>
                      <a:tcPr anchor="ctr">
                        <a:solidFill>
                          <a:schemeClr val="accent2"/>
                        </a:solidFill>
                      </a:tcP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extLst>
                      <a:ext uri="{0D108BD9-81ED-4DB2-BD59-A6C34878D82A}">
                        <a16:rowId xmlns:a16="http://schemas.microsoft.com/office/drawing/2014/main" val="209641703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1</m:t>
                                </m:r>
                              </m:oMath>
                            </m:oMathPara>
                          </a14:m>
                          <a:endParaRPr lang="zh-CN" altLang="en-US" sz="2000" dirty="0"/>
                        </a:p>
                      </a:txBody>
                      <a:tcPr anchor="ctr">
                        <a:solidFill>
                          <a:schemeClr val="accent2"/>
                        </a:solid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dirty="0"/>
                        </a:p>
                      </a:txBody>
                      <a:tcPr anchor="ctr"/>
                    </a:tc>
                    <a:extLst>
                      <a:ext uri="{0D108BD9-81ED-4DB2-BD59-A6C34878D82A}">
                        <a16:rowId xmlns:a16="http://schemas.microsoft.com/office/drawing/2014/main" val="3074445409"/>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2</m:t>
                                </m:r>
                              </m:oMath>
                            </m:oMathPara>
                          </a14:m>
                          <a:endParaRPr lang="zh-CN" altLang="en-US" sz="2000" dirty="0"/>
                        </a:p>
                      </a:txBody>
                      <a:tcPr anchor="ctr">
                        <a:solidFill>
                          <a:schemeClr val="accent2"/>
                        </a:solid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dirty="0"/>
                        </a:p>
                      </a:txBody>
                      <a:tcPr anchor="ctr"/>
                    </a:tc>
                    <a:extLst>
                      <a:ext uri="{0D108BD9-81ED-4DB2-BD59-A6C34878D82A}">
                        <a16:rowId xmlns:a16="http://schemas.microsoft.com/office/drawing/2014/main" val="196971070"/>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oMath>
                            </m:oMathPara>
                          </a14:m>
                          <a:endParaRPr lang="zh-CN" altLang="en-US" sz="2000" dirty="0"/>
                        </a:p>
                      </a:txBody>
                      <a:tcPr anchor="ctr">
                        <a:solidFill>
                          <a:schemeClr val="accent2"/>
                        </a:solidFill>
                      </a:tcPr>
                    </a:tc>
                    <a:tc>
                      <a:txBody>
                        <a:bodyPr/>
                        <a:lstStyle/>
                        <a:p>
                          <a:pPr algn="ctr"/>
                          <a:endParaRPr lang="zh-CN" altLang="en-US" sz="2000" dirty="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dirty="0"/>
                        </a:p>
                      </a:txBody>
                      <a:tcPr anchor="ctr"/>
                    </a:tc>
                    <a:extLst>
                      <a:ext uri="{0D108BD9-81ED-4DB2-BD59-A6C34878D82A}">
                        <a16:rowId xmlns:a16="http://schemas.microsoft.com/office/drawing/2014/main" val="97953329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oMath>
                            </m:oMathPara>
                          </a14:m>
                          <a:endParaRPr lang="zh-CN" altLang="en-US" sz="2000" dirty="0"/>
                        </a:p>
                      </a:txBody>
                      <a:tcPr anchor="ctr">
                        <a:solidFill>
                          <a:schemeClr val="accent2"/>
                        </a:solid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𝑁𝑆</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𝛽</m:t>
                                    </m:r>
                                  </m:e>
                                </m:d>
                                <m:r>
                                  <a:rPr lang="en-US" altLang="zh-CN" sz="2000" b="0" i="1" smtClean="0">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𝟐</m:t>
                                    </m:r>
                                  </m:e>
                                  <m:sup>
                                    <m:r>
                                      <a:rPr lang="en-US" altLang="zh-CN" sz="2000" b="1" i="1" smtClean="0">
                                        <a:solidFill>
                                          <a:srgbClr val="C00000"/>
                                        </a:solidFill>
                                        <a:latin typeface="Cambria Math" panose="02040503050406030204" pitchFamily="18" charset="0"/>
                                      </a:rPr>
                                      <m:t>𝒎</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sup>
                                </m:sSup>
                              </m:oMath>
                            </m:oMathPara>
                          </a14:m>
                          <a:endParaRPr lang="zh-CN" altLang="en-US" sz="2000" b="1" dirty="0"/>
                        </a:p>
                      </a:txBody>
                      <a:tcPr anchor="ctr"/>
                    </a:tc>
                    <a:tc>
                      <a:txBody>
                        <a:bodyPr/>
                        <a:lstStyle/>
                        <a:p>
                          <a:pPr algn="ctr"/>
                          <a:endParaRPr lang="zh-CN" altLang="en-US" sz="2000"/>
                        </a:p>
                      </a:txBody>
                      <a:tcPr anchor="ctr"/>
                    </a:tc>
                    <a:tc>
                      <a:txBody>
                        <a:bodyPr/>
                        <a:lstStyle/>
                        <a:p>
                          <a:pPr algn="ctr"/>
                          <a:endParaRPr lang="zh-CN" altLang="en-US" sz="2000"/>
                        </a:p>
                      </a:txBody>
                      <a:tcPr anchor="ctr"/>
                    </a:tc>
                    <a:extLst>
                      <a:ext uri="{0D108BD9-81ED-4DB2-BD59-A6C34878D82A}">
                        <a16:rowId xmlns:a16="http://schemas.microsoft.com/office/drawing/2014/main" val="499637023"/>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oMath>
                            </m:oMathPara>
                          </a14:m>
                          <a:endParaRPr lang="zh-CN" altLang="en-US" sz="2000" dirty="0"/>
                        </a:p>
                      </a:txBody>
                      <a:tcPr anchor="ctr">
                        <a:solidFill>
                          <a:schemeClr val="accent2"/>
                        </a:solid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extLst>
                      <a:ext uri="{0D108BD9-81ED-4DB2-BD59-A6C34878D82A}">
                        <a16:rowId xmlns:a16="http://schemas.microsoft.com/office/drawing/2014/main" val="496334058"/>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𝑚</m:t>
                                    </m:r>
                                  </m:sup>
                                </m:sSup>
                                <m:r>
                                  <a:rPr lang="en-US" altLang="zh-CN" sz="2000" b="0" i="1" smtClean="0">
                                    <a:latin typeface="Cambria Math" panose="02040503050406030204" pitchFamily="18" charset="0"/>
                                  </a:rPr>
                                  <m:t>−1</m:t>
                                </m:r>
                              </m:oMath>
                            </m:oMathPara>
                          </a14:m>
                          <a:endParaRPr lang="zh-CN" altLang="en-US" sz="2000" dirty="0"/>
                        </a:p>
                      </a:txBody>
                      <a:tcPr anchor="ctr">
                        <a:solidFill>
                          <a:schemeClr val="accent2"/>
                        </a:solidFill>
                      </a:tcP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extLst>
                      <a:ext uri="{0D108BD9-81ED-4DB2-BD59-A6C34878D82A}">
                        <a16:rowId xmlns:a16="http://schemas.microsoft.com/office/drawing/2014/main" val="2968276877"/>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1005900087"/>
                  </p:ext>
                </p:extLst>
              </p:nvPr>
            </p:nvGraphicFramePr>
            <p:xfrm>
              <a:off x="2097936" y="2165977"/>
              <a:ext cx="8210144" cy="3176842"/>
            </p:xfrm>
            <a:graphic>
              <a:graphicData uri="http://schemas.openxmlformats.org/drawingml/2006/table">
                <a:tbl>
                  <a:tblPr bandRow="1">
                    <a:tableStyleId>{5C22544A-7EE6-4342-B048-85BDC9FD1C3A}</a:tableStyleId>
                  </a:tblPr>
                  <a:tblGrid>
                    <a:gridCol w="1026268">
                      <a:extLst>
                        <a:ext uri="{9D8B030D-6E8A-4147-A177-3AD203B41FA5}">
                          <a16:colId xmlns:a16="http://schemas.microsoft.com/office/drawing/2014/main" val="2376619961"/>
                        </a:ext>
                      </a:extLst>
                    </a:gridCol>
                    <a:gridCol w="1026268">
                      <a:extLst>
                        <a:ext uri="{9D8B030D-6E8A-4147-A177-3AD203B41FA5}">
                          <a16:colId xmlns:a16="http://schemas.microsoft.com/office/drawing/2014/main" val="1942303563"/>
                        </a:ext>
                      </a:extLst>
                    </a:gridCol>
                    <a:gridCol w="1026268">
                      <a:extLst>
                        <a:ext uri="{9D8B030D-6E8A-4147-A177-3AD203B41FA5}">
                          <a16:colId xmlns:a16="http://schemas.microsoft.com/office/drawing/2014/main" val="1958081903"/>
                        </a:ext>
                      </a:extLst>
                    </a:gridCol>
                    <a:gridCol w="1026268">
                      <a:extLst>
                        <a:ext uri="{9D8B030D-6E8A-4147-A177-3AD203B41FA5}">
                          <a16:colId xmlns:a16="http://schemas.microsoft.com/office/drawing/2014/main" val="286516717"/>
                        </a:ext>
                      </a:extLst>
                    </a:gridCol>
                    <a:gridCol w="555932">
                      <a:extLst>
                        <a:ext uri="{9D8B030D-6E8A-4147-A177-3AD203B41FA5}">
                          <a16:colId xmlns:a16="http://schemas.microsoft.com/office/drawing/2014/main" val="754693629"/>
                        </a:ext>
                      </a:extLst>
                    </a:gridCol>
                    <a:gridCol w="2171700">
                      <a:extLst>
                        <a:ext uri="{9D8B030D-6E8A-4147-A177-3AD203B41FA5}">
                          <a16:colId xmlns:a16="http://schemas.microsoft.com/office/drawing/2014/main" val="4194174449"/>
                        </a:ext>
                      </a:extLst>
                    </a:gridCol>
                    <a:gridCol w="351172">
                      <a:extLst>
                        <a:ext uri="{9D8B030D-6E8A-4147-A177-3AD203B41FA5}">
                          <a16:colId xmlns:a16="http://schemas.microsoft.com/office/drawing/2014/main" val="1590163127"/>
                        </a:ext>
                      </a:extLst>
                    </a:gridCol>
                    <a:gridCol w="1026268">
                      <a:extLst>
                        <a:ext uri="{9D8B030D-6E8A-4147-A177-3AD203B41FA5}">
                          <a16:colId xmlns:a16="http://schemas.microsoft.com/office/drawing/2014/main" val="4162523937"/>
                        </a:ext>
                      </a:extLst>
                    </a:gridCol>
                  </a:tblGrid>
                  <a:tr h="396240">
                    <a:tc>
                      <a:txBody>
                        <a:bodyPr/>
                        <a:lstStyle/>
                        <a:p>
                          <a:pPr algn="ctr"/>
                          <a:endParaRPr lang="zh-CN" altLang="en-US" sz="2000" dirty="0"/>
                        </a:p>
                      </a:txBody>
                      <a:tcPr anchor="ctr">
                        <a:solidFill>
                          <a:schemeClr val="accent2"/>
                        </a:solidFill>
                      </a:tcPr>
                    </a:tc>
                    <a:tc>
                      <a:txBody>
                        <a:bodyPr/>
                        <a:lstStyle/>
                        <a:p>
                          <a:endParaRPr lang="zh-CN"/>
                        </a:p>
                      </a:txBody>
                      <a:tcPr anchor="ctr">
                        <a:blipFill>
                          <a:blip r:embed="rId2"/>
                          <a:stretch>
                            <a:fillRect l="-100000" t="-1538" r="-599408" b="-706154"/>
                          </a:stretch>
                        </a:blipFill>
                      </a:tcPr>
                    </a:tc>
                    <a:tc>
                      <a:txBody>
                        <a:bodyPr/>
                        <a:lstStyle/>
                        <a:p>
                          <a:endParaRPr lang="zh-CN"/>
                        </a:p>
                      </a:txBody>
                      <a:tcPr anchor="ctr">
                        <a:blipFill>
                          <a:blip r:embed="rId2"/>
                          <a:stretch>
                            <a:fillRect l="-201190" t="-1538" r="-502976" b="-706154"/>
                          </a:stretch>
                        </a:blipFill>
                      </a:tcPr>
                    </a:tc>
                    <a:tc>
                      <a:txBody>
                        <a:bodyPr/>
                        <a:lstStyle/>
                        <a:p>
                          <a:endParaRPr lang="zh-CN"/>
                        </a:p>
                      </a:txBody>
                      <a:tcPr anchor="ctr">
                        <a:blipFill>
                          <a:blip r:embed="rId2"/>
                          <a:stretch>
                            <a:fillRect l="-299408" t="-1538" r="-400000" b="-706154"/>
                          </a:stretch>
                        </a:blipFill>
                      </a:tcPr>
                    </a:tc>
                    <a:tc>
                      <a:txBody>
                        <a:bodyPr/>
                        <a:lstStyle/>
                        <a:p>
                          <a:endParaRPr lang="zh-CN"/>
                        </a:p>
                      </a:txBody>
                      <a:tcPr anchor="ctr">
                        <a:blipFill>
                          <a:blip r:embed="rId2"/>
                          <a:stretch>
                            <a:fillRect l="-741758" t="-1538" r="-642857" b="-706154"/>
                          </a:stretch>
                        </a:blipFill>
                      </a:tcPr>
                    </a:tc>
                    <a:tc>
                      <a:txBody>
                        <a:bodyPr/>
                        <a:lstStyle/>
                        <a:p>
                          <a:endParaRPr lang="zh-CN"/>
                        </a:p>
                      </a:txBody>
                      <a:tcPr anchor="ctr">
                        <a:blipFill>
                          <a:blip r:embed="rId2"/>
                          <a:stretch>
                            <a:fillRect l="-215169" t="-1538" r="-64326" b="-706154"/>
                          </a:stretch>
                        </a:blipFill>
                      </a:tcPr>
                    </a:tc>
                    <a:tc>
                      <a:txBody>
                        <a:bodyPr/>
                        <a:lstStyle/>
                        <a:p>
                          <a:endParaRPr lang="zh-CN"/>
                        </a:p>
                      </a:txBody>
                      <a:tcPr anchor="ctr">
                        <a:blipFill>
                          <a:blip r:embed="rId2"/>
                          <a:stretch>
                            <a:fillRect l="-1934483" t="-1538" r="-294828" b="-706154"/>
                          </a:stretch>
                        </a:blipFill>
                      </a:tcPr>
                    </a:tc>
                    <a:tc>
                      <a:txBody>
                        <a:bodyPr/>
                        <a:lstStyle/>
                        <a:p>
                          <a:endParaRPr lang="zh-CN"/>
                        </a:p>
                      </a:txBody>
                      <a:tcPr anchor="ctr">
                        <a:blipFill>
                          <a:blip r:embed="rId2"/>
                          <a:stretch>
                            <a:fillRect l="-702381" t="-1538" r="-1786" b="-706154"/>
                          </a:stretch>
                        </a:blipFill>
                      </a:tcPr>
                    </a:tc>
                    <a:extLst>
                      <a:ext uri="{0D108BD9-81ED-4DB2-BD59-A6C34878D82A}">
                        <a16:rowId xmlns:a16="http://schemas.microsoft.com/office/drawing/2014/main" val="3858640629"/>
                      </a:ext>
                    </a:extLst>
                  </a:tr>
                  <a:tr h="396240">
                    <a:tc>
                      <a:txBody>
                        <a:bodyPr/>
                        <a:lstStyle/>
                        <a:p>
                          <a:endParaRPr lang="zh-CN"/>
                        </a:p>
                      </a:txBody>
                      <a:tcPr anchor="ctr">
                        <a:blipFill>
                          <a:blip r:embed="rId2"/>
                          <a:stretch>
                            <a:fillRect l="-595" t="-101538" r="-703571" b="-606154"/>
                          </a:stretch>
                        </a:blipFill>
                      </a:tcP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extLst>
                      <a:ext uri="{0D108BD9-81ED-4DB2-BD59-A6C34878D82A}">
                        <a16:rowId xmlns:a16="http://schemas.microsoft.com/office/drawing/2014/main" val="2096417030"/>
                      </a:ext>
                    </a:extLst>
                  </a:tr>
                  <a:tr h="396240">
                    <a:tc>
                      <a:txBody>
                        <a:bodyPr/>
                        <a:lstStyle/>
                        <a:p>
                          <a:endParaRPr lang="zh-CN"/>
                        </a:p>
                      </a:txBody>
                      <a:tcPr anchor="ctr">
                        <a:blipFill>
                          <a:blip r:embed="rId2"/>
                          <a:stretch>
                            <a:fillRect l="-595" t="-201538" r="-703571" b="-506154"/>
                          </a:stretch>
                        </a:blip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dirty="0"/>
                        </a:p>
                      </a:txBody>
                      <a:tcPr anchor="ctr"/>
                    </a:tc>
                    <a:extLst>
                      <a:ext uri="{0D108BD9-81ED-4DB2-BD59-A6C34878D82A}">
                        <a16:rowId xmlns:a16="http://schemas.microsoft.com/office/drawing/2014/main" val="3074445409"/>
                      </a:ext>
                    </a:extLst>
                  </a:tr>
                  <a:tr h="396240">
                    <a:tc>
                      <a:txBody>
                        <a:bodyPr/>
                        <a:lstStyle/>
                        <a:p>
                          <a:endParaRPr lang="zh-CN"/>
                        </a:p>
                      </a:txBody>
                      <a:tcPr anchor="ctr">
                        <a:blipFill>
                          <a:blip r:embed="rId2"/>
                          <a:stretch>
                            <a:fillRect l="-595" t="-301538" r="-703571" b="-406154"/>
                          </a:stretch>
                        </a:blip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dirty="0"/>
                        </a:p>
                      </a:txBody>
                      <a:tcPr anchor="ctr"/>
                    </a:tc>
                    <a:extLst>
                      <a:ext uri="{0D108BD9-81ED-4DB2-BD59-A6C34878D82A}">
                        <a16:rowId xmlns:a16="http://schemas.microsoft.com/office/drawing/2014/main" val="196971070"/>
                      </a:ext>
                    </a:extLst>
                  </a:tr>
                  <a:tr h="396240">
                    <a:tc>
                      <a:txBody>
                        <a:bodyPr/>
                        <a:lstStyle/>
                        <a:p>
                          <a:endParaRPr lang="zh-CN"/>
                        </a:p>
                      </a:txBody>
                      <a:tcPr anchor="ctr">
                        <a:blipFill>
                          <a:blip r:embed="rId2"/>
                          <a:stretch>
                            <a:fillRect l="-595" t="-395455" r="-703571" b="-300000"/>
                          </a:stretch>
                        </a:blipFill>
                      </a:tcPr>
                    </a:tc>
                    <a:tc>
                      <a:txBody>
                        <a:bodyPr/>
                        <a:lstStyle/>
                        <a:p>
                          <a:pPr algn="ctr"/>
                          <a:endParaRPr lang="zh-CN" altLang="en-US" sz="2000" dirty="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dirty="0"/>
                        </a:p>
                      </a:txBody>
                      <a:tcPr anchor="ctr"/>
                    </a:tc>
                    <a:extLst>
                      <a:ext uri="{0D108BD9-81ED-4DB2-BD59-A6C34878D82A}">
                        <a16:rowId xmlns:a16="http://schemas.microsoft.com/office/drawing/2014/main" val="979533290"/>
                      </a:ext>
                    </a:extLst>
                  </a:tr>
                  <a:tr h="403162">
                    <a:tc>
                      <a:txBody>
                        <a:bodyPr/>
                        <a:lstStyle/>
                        <a:p>
                          <a:endParaRPr lang="zh-CN"/>
                        </a:p>
                      </a:txBody>
                      <a:tcPr anchor="ctr">
                        <a:blipFill>
                          <a:blip r:embed="rId2"/>
                          <a:stretch>
                            <a:fillRect l="-595" t="-495455" r="-703571" b="-200000"/>
                          </a:stretch>
                        </a:blip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endParaRPr lang="zh-CN"/>
                        </a:p>
                      </a:txBody>
                      <a:tcPr anchor="ctr">
                        <a:blipFill>
                          <a:blip r:embed="rId2"/>
                          <a:stretch>
                            <a:fillRect l="-215169" t="-495455" r="-64326" b="-200000"/>
                          </a:stretch>
                        </a:blipFill>
                      </a:tcPr>
                    </a:tc>
                    <a:tc>
                      <a:txBody>
                        <a:bodyPr/>
                        <a:lstStyle/>
                        <a:p>
                          <a:pPr algn="ctr"/>
                          <a:endParaRPr lang="zh-CN" altLang="en-US" sz="2000"/>
                        </a:p>
                      </a:txBody>
                      <a:tcPr anchor="ctr"/>
                    </a:tc>
                    <a:tc>
                      <a:txBody>
                        <a:bodyPr/>
                        <a:lstStyle/>
                        <a:p>
                          <a:pPr algn="ctr"/>
                          <a:endParaRPr lang="zh-CN" altLang="en-US" sz="2000"/>
                        </a:p>
                      </a:txBody>
                      <a:tcPr anchor="ctr"/>
                    </a:tc>
                    <a:extLst>
                      <a:ext uri="{0D108BD9-81ED-4DB2-BD59-A6C34878D82A}">
                        <a16:rowId xmlns:a16="http://schemas.microsoft.com/office/drawing/2014/main" val="499637023"/>
                      </a:ext>
                    </a:extLst>
                  </a:tr>
                  <a:tr h="396240">
                    <a:tc>
                      <a:txBody>
                        <a:bodyPr/>
                        <a:lstStyle/>
                        <a:p>
                          <a:endParaRPr lang="zh-CN"/>
                        </a:p>
                      </a:txBody>
                      <a:tcPr anchor="ctr">
                        <a:blipFill>
                          <a:blip r:embed="rId2"/>
                          <a:stretch>
                            <a:fillRect l="-595" t="-604615" r="-703571" b="-103077"/>
                          </a:stretch>
                        </a:blip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extLst>
                      <a:ext uri="{0D108BD9-81ED-4DB2-BD59-A6C34878D82A}">
                        <a16:rowId xmlns:a16="http://schemas.microsoft.com/office/drawing/2014/main" val="496334058"/>
                      </a:ext>
                    </a:extLst>
                  </a:tr>
                  <a:tr h="396240">
                    <a:tc>
                      <a:txBody>
                        <a:bodyPr/>
                        <a:lstStyle/>
                        <a:p>
                          <a:endParaRPr lang="zh-CN"/>
                        </a:p>
                      </a:txBody>
                      <a:tcPr anchor="ctr">
                        <a:blipFill>
                          <a:blip r:embed="rId2"/>
                          <a:stretch>
                            <a:fillRect l="-595" t="-704615" r="-703571" b="-3077"/>
                          </a:stretch>
                        </a:blipFill>
                      </a:tcP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extLst>
                      <a:ext uri="{0D108BD9-81ED-4DB2-BD59-A6C34878D82A}">
                        <a16:rowId xmlns:a16="http://schemas.microsoft.com/office/drawing/2014/main" val="2968276877"/>
                      </a:ext>
                    </a:extLst>
                  </a:tr>
                </a:tbl>
              </a:graphicData>
            </a:graphic>
          </p:graphicFrame>
        </mc:Fallback>
      </mc:AlternateContent>
      <p:cxnSp>
        <p:nvCxnSpPr>
          <p:cNvPr id="7" name="直接箭头连接符 6"/>
          <p:cNvCxnSpPr>
            <a:endCxn id="9" idx="1"/>
          </p:cNvCxnSpPr>
          <p:nvPr/>
        </p:nvCxnSpPr>
        <p:spPr>
          <a:xfrm flipV="1">
            <a:off x="7866438" y="1794579"/>
            <a:ext cx="569069" cy="4720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435507" y="1548357"/>
            <a:ext cx="1614791" cy="492443"/>
          </a:xfrm>
          <a:prstGeom prst="rect">
            <a:avLst/>
          </a:prstGeom>
          <a:noFill/>
        </p:spPr>
        <p:txBody>
          <a:bodyPr wrap="square" rtlCol="0">
            <a:spAutoFit/>
          </a:bodyPr>
          <a:lstStyle/>
          <a:p>
            <a:r>
              <a:rPr lang="zh-CN" altLang="en-US" sz="2600" dirty="0">
                <a:latin typeface="宋体" panose="02010600030101010101" pitchFamily="2" charset="-122"/>
                <a:ea typeface="宋体" panose="02010600030101010101" pitchFamily="2" charset="-122"/>
              </a:rPr>
              <a:t>输出掩码</a:t>
            </a:r>
          </a:p>
        </p:txBody>
      </p:sp>
      <p:cxnSp>
        <p:nvCxnSpPr>
          <p:cNvPr id="11" name="直接箭头连接符 10"/>
          <p:cNvCxnSpPr>
            <a:cxnSpLocks/>
          </p:cNvCxnSpPr>
          <p:nvPr/>
        </p:nvCxnSpPr>
        <p:spPr>
          <a:xfrm flipH="1" flipV="1">
            <a:off x="1399164" y="3754398"/>
            <a:ext cx="1087874" cy="6522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1020" y="3242993"/>
            <a:ext cx="1614791" cy="492443"/>
          </a:xfrm>
          <a:prstGeom prst="rect">
            <a:avLst/>
          </a:prstGeom>
          <a:noFill/>
        </p:spPr>
        <p:txBody>
          <a:bodyPr wrap="square" rtlCol="0">
            <a:spAutoFit/>
          </a:bodyPr>
          <a:lstStyle/>
          <a:p>
            <a:r>
              <a:rPr lang="zh-CN" altLang="en-US" sz="2600" dirty="0">
                <a:latin typeface="宋体" panose="02010600030101010101" pitchFamily="2" charset="-122"/>
                <a:ea typeface="宋体" panose="02010600030101010101" pitchFamily="2" charset="-122"/>
              </a:rPr>
              <a:t>输入掩码</a:t>
            </a:r>
          </a:p>
        </p:txBody>
      </p:sp>
      <p:cxnSp>
        <p:nvCxnSpPr>
          <p:cNvPr id="15" name="直接箭头连接符 14"/>
          <p:cNvCxnSpPr/>
          <p:nvPr/>
        </p:nvCxnSpPr>
        <p:spPr>
          <a:xfrm>
            <a:off x="2752604" y="4372396"/>
            <a:ext cx="4017767" cy="8810"/>
          </a:xfrm>
          <a:prstGeom prst="straightConnector1">
            <a:avLst/>
          </a:prstGeom>
          <a:ln w="3810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7813661" y="2500057"/>
            <a:ext cx="9728" cy="1634247"/>
          </a:xfrm>
          <a:prstGeom prst="straightConnector1">
            <a:avLst/>
          </a:prstGeom>
          <a:ln w="3810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2995308-08A0-4F01-88E5-BC6B76089953}"/>
              </a:ext>
            </a:extLst>
          </p:cNvPr>
          <p:cNvSpPr txBox="1"/>
          <p:nvPr/>
        </p:nvSpPr>
        <p:spPr>
          <a:xfrm>
            <a:off x="10384408" y="2494635"/>
            <a:ext cx="1731264" cy="1938992"/>
          </a:xfrm>
          <a:prstGeom prst="rect">
            <a:avLst/>
          </a:prstGeom>
          <a:noFill/>
        </p:spPr>
        <p:txBody>
          <a:bodyPr wrap="square" rtlCol="0">
            <a:spAutoFit/>
          </a:bodyPr>
          <a:lstStyle/>
          <a:p>
            <a:pPr>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对一个任给的</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S</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盒能否得到此表</a:t>
            </a:r>
            <a:r>
              <a:rPr kumimoji="1" lang="zh-CN" altLang="en-US" sz="2400" dirty="0">
                <a:solidFill>
                  <a:prstClr val="black"/>
                </a:solidFill>
                <a:latin typeface="宋体" panose="02010600030101010101" pitchFamily="2" charset="-122"/>
                <a:ea typeface="宋体" panose="02010600030101010101" pitchFamily="2" charset="-122"/>
              </a:rPr>
              <a:t>？如何得到？</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1687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2CD09C5-75E1-4379-83E0-879119D51412}" type="slidenum">
              <a:rPr kumimoji="0" lang="zh-CN" altLang="en-US" sz="1100" b="1" i="0" u="none" strike="noStrike" kern="1200" cap="none" spc="-70" normalizeH="0" baseline="0" noProof="0" smtClean="0">
                <a:ln>
                  <a:noFill/>
                </a:ln>
                <a:solidFill>
                  <a:srgbClr val="464653"/>
                </a:solidFill>
                <a:effectLst/>
                <a:uLnTx/>
                <a:uFillTx/>
                <a:latin typeface="Rockwell" panose="02060603020205020403"/>
                <a:ea typeface="方正姚体" panose="02010601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100" b="1" i="0" u="none" strike="noStrike" kern="1200" cap="none" spc="-70" normalizeH="0" baseline="0" noProof="0" dirty="0">
              <a:ln>
                <a:noFill/>
              </a:ln>
              <a:solidFill>
                <a:srgbClr val="464653"/>
              </a:solidFill>
              <a:effectLst/>
              <a:uLnTx/>
              <a:uFillTx/>
              <a:latin typeface="Rockwell" panose="02060603020205020403"/>
              <a:ea typeface="方正姚体" panose="02010601030101010101" pitchFamily="2" charset="-122"/>
              <a:cs typeface="+mn-cs"/>
            </a:endParaRPr>
          </a:p>
        </p:txBody>
      </p:sp>
      <mc:AlternateContent xmlns:mc="http://schemas.openxmlformats.org/markup-compatibility/2006" xmlns:a14="http://schemas.microsoft.com/office/drawing/2010/main">
        <mc:Choice Requires="a14">
          <p:sp>
            <p:nvSpPr>
              <p:cNvPr id="6" name="文本框 5"/>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800" dirty="0">
                    <a:latin typeface="宋体" panose="02010600030101010101" pitchFamily="2" charset="-122"/>
                    <a:ea typeface="宋体" panose="02010600030101010101" pitchFamily="2" charset="-122"/>
                  </a:rPr>
                  <a:t>设</a:t>
                </a:r>
                <a14:m>
                  <m:oMath xmlns:m="http://schemas.openxmlformats.org/officeDocument/2006/math">
                    <m:r>
                      <a:rPr lang="en-US" altLang="zh-CN" sz="2800">
                        <a:latin typeface="Cambria Math" panose="02040503050406030204" pitchFamily="18" charset="0"/>
                      </a:rPr>
                      <m:t>𝑚</m:t>
                    </m:r>
                    <m:r>
                      <a:rPr lang="en-US" altLang="zh-CN" sz="2800">
                        <a:latin typeface="Cambria Math" panose="02040503050406030204" pitchFamily="18" charset="0"/>
                      </a:rPr>
                      <m:t>,</m:t>
                    </m:r>
                    <m:r>
                      <a:rPr lang="en-US" altLang="zh-CN" sz="2800">
                        <a:latin typeface="Cambria Math" panose="02040503050406030204" pitchFamily="18" charset="0"/>
                      </a:rPr>
                      <m:t>𝑛</m:t>
                    </m:r>
                    <m:r>
                      <a:rPr lang="en-US" altLang="zh-CN" sz="2800">
                        <a:latin typeface="Cambria Math" panose="02040503050406030204" pitchFamily="18" charset="0"/>
                      </a:rPr>
                      <m:t>∈</m:t>
                    </m:r>
                    <m:r>
                      <a:rPr lang="en-US" altLang="zh-CN" sz="2800">
                        <a:latin typeface="Cambria Math" panose="02040503050406030204" pitchFamily="18" charset="0"/>
                      </a:rPr>
                      <m:t>ℕ</m:t>
                    </m:r>
                    <m:r>
                      <a:rPr lang="zh-CN" altLang="en-US" sz="2800">
                        <a:latin typeface="Cambria Math" panose="02040503050406030204" pitchFamily="18" charset="0"/>
                      </a:rPr>
                      <m:t>，从</m:t>
                    </m:r>
                    <m:sSubSup>
                      <m:sSubSupPr>
                        <m:ctrlPr>
                          <a:rPr lang="en-US" altLang="zh-CN" sz="2800" i="1">
                            <a:latin typeface="Cambria Math" panose="02040503050406030204" pitchFamily="18" charset="0"/>
                          </a:rPr>
                        </m:ctrlPr>
                      </m:sSubSupPr>
                      <m:e>
                        <m:r>
                          <a:rPr lang="el-GR" altLang="zh-CN" sz="2800">
                            <a:latin typeface="Cambria Math" panose="02040503050406030204" pitchFamily="18" charset="0"/>
                          </a:rPr>
                          <m:t>𝔽</m:t>
                        </m:r>
                      </m:e>
                      <m:sub>
                        <m:r>
                          <a:rPr lang="en-US" altLang="zh-CN" sz="2800">
                            <a:latin typeface="Cambria Math" panose="02040503050406030204" pitchFamily="18" charset="0"/>
                          </a:rPr>
                          <m:t>2</m:t>
                        </m:r>
                      </m:sub>
                      <m:sup>
                        <m:r>
                          <a:rPr lang="en-US" altLang="zh-CN" sz="2800">
                            <a:latin typeface="Cambria Math" panose="02040503050406030204" pitchFamily="18" charset="0"/>
                          </a:rPr>
                          <m:t>𝑚</m:t>
                        </m:r>
                      </m:sup>
                    </m:sSubSup>
                    <m:r>
                      <a:rPr lang="zh-CN" altLang="en-US" sz="2800">
                        <a:latin typeface="Cambria Math" panose="02040503050406030204" pitchFamily="18" charset="0"/>
                      </a:rPr>
                      <m:t>到</m:t>
                    </m:r>
                    <m:sSubSup>
                      <m:sSubSupPr>
                        <m:ctrlPr>
                          <a:rPr lang="en-US" altLang="zh-CN" sz="2800" i="1">
                            <a:latin typeface="Cambria Math" panose="02040503050406030204" pitchFamily="18" charset="0"/>
                          </a:rPr>
                        </m:ctrlPr>
                      </m:sSubSupPr>
                      <m:e>
                        <m:r>
                          <a:rPr lang="en-US" altLang="zh-CN" sz="2800">
                            <a:latin typeface="Cambria Math" panose="02040503050406030204" pitchFamily="18" charset="0"/>
                          </a:rPr>
                          <m:t>𝔽</m:t>
                        </m:r>
                      </m:e>
                      <m:sub>
                        <m:r>
                          <a:rPr lang="en-US" altLang="zh-CN" sz="2800">
                            <a:latin typeface="Cambria Math" panose="02040503050406030204" pitchFamily="18" charset="0"/>
                          </a:rPr>
                          <m:t>2</m:t>
                        </m:r>
                      </m:sub>
                      <m:sup>
                        <m:r>
                          <a:rPr lang="en-US" altLang="zh-CN" sz="2800">
                            <a:latin typeface="Cambria Math" panose="02040503050406030204" pitchFamily="18" charset="0"/>
                          </a:rPr>
                          <m:t>𝑛</m:t>
                        </m:r>
                      </m:sup>
                    </m:sSubSup>
                    <m:r>
                      <a:rPr lang="zh-CN" altLang="en-US" sz="2800">
                        <a:latin typeface="Cambria Math" panose="02040503050406030204" pitchFamily="18" charset="0"/>
                      </a:rPr>
                      <m:t>的非线性映</m:t>
                    </m:r>
                    <m:r>
                      <a:rPr lang="zh-CN" altLang="en-US" sz="2800" i="1">
                        <a:latin typeface="Cambria Math" panose="02040503050406030204" pitchFamily="18" charset="0"/>
                      </a:rPr>
                      <m:t>射</m:t>
                    </m:r>
                    <m:r>
                      <a:rPr lang="en-US" altLang="zh-CN" sz="2800">
                        <a:latin typeface="Cambria Math" panose="02040503050406030204" pitchFamily="18" charset="0"/>
                      </a:rPr>
                      <m:t>𝑆</m:t>
                    </m:r>
                    <m:r>
                      <a:rPr lang="en-US" altLang="zh-CN" sz="2800">
                        <a:latin typeface="Cambria Math" panose="02040503050406030204" pitchFamily="18" charset="0"/>
                      </a:rPr>
                      <m:t>:</m:t>
                    </m:r>
                  </m:oMath>
                </a14:m>
                <a:r>
                  <a:rPr lang="en-US" altLang="zh-CN" sz="2800" dirty="0">
                    <a:latin typeface="宋体" panose="02010600030101010101" pitchFamily="2" charset="-122"/>
                    <a:ea typeface="宋体" panose="02010600030101010101" pitchFamily="2" charset="-122"/>
                  </a:rPr>
                  <a:t> </a:t>
                </a:r>
                <a14:m>
                  <m:oMath xmlns:m="http://schemas.openxmlformats.org/officeDocument/2006/math">
                    <m:sSubSup>
                      <m:sSubSupPr>
                        <m:ctrlPr>
                          <a:rPr lang="en-US" altLang="zh-CN" sz="2800" i="1">
                            <a:latin typeface="Cambria Math" panose="02040503050406030204" pitchFamily="18" charset="0"/>
                          </a:rPr>
                        </m:ctrlPr>
                      </m:sSubSupPr>
                      <m:e>
                        <m:r>
                          <a:rPr lang="el-GR" altLang="zh-CN" sz="2800">
                            <a:latin typeface="Cambria Math" panose="02040503050406030204" pitchFamily="18" charset="0"/>
                          </a:rPr>
                          <m:t>𝔽</m:t>
                        </m:r>
                      </m:e>
                      <m:sub>
                        <m:r>
                          <a:rPr lang="en-US" altLang="zh-CN" sz="2800">
                            <a:latin typeface="Cambria Math" panose="02040503050406030204" pitchFamily="18" charset="0"/>
                          </a:rPr>
                          <m:t>2</m:t>
                        </m:r>
                      </m:sub>
                      <m:sup>
                        <m:r>
                          <a:rPr lang="en-US" altLang="zh-CN" sz="2800">
                            <a:latin typeface="Cambria Math" panose="02040503050406030204" pitchFamily="18" charset="0"/>
                          </a:rPr>
                          <m:t>𝑚</m:t>
                        </m:r>
                      </m:sup>
                    </m:sSubSup>
                  </m:oMath>
                </a14:m>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 </a:t>
                </a:r>
                <a14:m>
                  <m:oMath xmlns:m="http://schemas.openxmlformats.org/officeDocument/2006/math">
                    <m:sSubSup>
                      <m:sSubSupPr>
                        <m:ctrlPr>
                          <a:rPr lang="en-US" altLang="zh-CN" sz="2800" i="1">
                            <a:latin typeface="Cambria Math" panose="02040503050406030204" pitchFamily="18" charset="0"/>
                          </a:rPr>
                        </m:ctrlPr>
                      </m:sSubSupPr>
                      <m:e>
                        <m:r>
                          <a:rPr lang="el-GR" altLang="zh-CN" sz="2800">
                            <a:latin typeface="Cambria Math" panose="02040503050406030204" pitchFamily="18" charset="0"/>
                          </a:rPr>
                          <m:t>𝔽</m:t>
                        </m:r>
                      </m:e>
                      <m:sub>
                        <m:r>
                          <a:rPr lang="en-US" altLang="zh-CN" sz="2800">
                            <a:latin typeface="Cambria Math" panose="02040503050406030204" pitchFamily="18" charset="0"/>
                          </a:rPr>
                          <m:t>2</m:t>
                        </m:r>
                      </m:sub>
                      <m:sup>
                        <m:r>
                          <a:rPr lang="en-US" altLang="zh-CN" sz="2800">
                            <a:latin typeface="Cambria Math" panose="02040503050406030204" pitchFamily="18" charset="0"/>
                          </a:rPr>
                          <m:t>𝑛</m:t>
                        </m:r>
                      </m:sup>
                    </m:sSubSup>
                    <m:r>
                      <a:rPr lang="zh-CN" altLang="en-US" sz="2800" i="1">
                        <a:latin typeface="Cambria Math" panose="02040503050406030204" pitchFamily="18" charset="0"/>
                      </a:rPr>
                      <m:t>，</m:t>
                    </m:r>
                  </m:oMath>
                </a14:m>
                <a:r>
                  <a:rPr lang="zh-CN" altLang="en-US" sz="26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构造</a:t>
                </a:r>
                <a:r>
                  <a:rPr lang="en-US" altLang="zh-CN" sz="26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S</a:t>
                </a:r>
                <a:r>
                  <a:rPr lang="zh-CN" altLang="en-US" sz="26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盒线性近似表的时间复杂度约为（）</a:t>
                </a:r>
              </a:p>
            </p:txBody>
          </p:sp>
        </mc:Choice>
        <mc:Fallback xmlns="">
          <p:sp>
            <p:nvSpPr>
              <p:cNvPr id="6" name="文本框 5"/>
              <p:cNvSpPr txBox="1">
                <a:spLocks noRot="1" noChangeAspect="1" noMove="1" noResize="1" noEditPoints="1" noAdjustHandles="1" noChangeArrowheads="1" noChangeShapeType="1" noTextEdit="1"/>
              </p:cNvSpPr>
              <p:nvPr>
                <p:custDataLst>
                  <p:tags r:id="rId19"/>
                </p:custDataLst>
              </p:nvPr>
            </p:nvSpPr>
            <p:spPr>
              <a:xfrm>
                <a:off x="1219200" y="635000"/>
                <a:ext cx="9753600" cy="2143125"/>
              </a:xfrm>
              <a:prstGeom prst="rect">
                <a:avLst/>
              </a:prstGeom>
              <a:blipFill>
                <a:blip r:embed="rId20"/>
                <a:stretch>
                  <a:fillRect l="-1250" r="-3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custDataLst>
                  <p:tags r:id="rId3"/>
                </p:custDataLst>
              </p:nvPr>
            </p:nvSpPr>
            <p:spPr>
              <a:xfrm>
                <a:off x="2438400" y="2786063"/>
                <a:ext cx="8534400" cy="642938"/>
              </a:xfrm>
              <a:prstGeom prst="rect">
                <a:avLst/>
              </a:prstGeom>
              <a:noFill/>
            </p:spPr>
            <p:txBody>
              <a:bodyPr vert="horz" rtlCol="0" anchor="ctr" anchorCtr="0">
                <a:noAutofit/>
              </a:bodyPr>
              <a:lstStyle/>
              <a:p>
                <a:pPr/>
                <a14:m>
                  <m:oMathPara xmlns:m="http://schemas.openxmlformats.org/officeDocument/2006/math">
                    <m:oMathParaPr>
                      <m:jc m:val="left"/>
                    </m:oMathParaPr>
                    <m:oMath xmlns:m="http://schemas.openxmlformats.org/officeDocument/2006/math">
                      <m:sSup>
                        <m:sSupPr>
                          <m:ctrlPr>
                            <a:rPr lang="en-US" altLang="zh-CN" sz="260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pPr>
                        <m:e>
                          <m:r>
                            <a:rPr lang="en-US" altLang="zh-CN" sz="26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e>
                        <m:sup>
                          <m:r>
                            <a:rPr lang="en-US" altLang="zh-CN" sz="26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r>
                            <m:rPr>
                              <m:sty m:val="p"/>
                            </m:rPr>
                            <a:rPr lang="en-US" altLang="zh-CN" sz="260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m:t>
                          </m:r>
                        </m:sup>
                      </m:sSup>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custDataLst>
                  <p:tags r:id="rId21"/>
                </p:custDataLst>
              </p:nvPr>
            </p:nvSpPr>
            <p:spPr>
              <a:xfrm>
                <a:off x="2438400" y="2786063"/>
                <a:ext cx="8534400" cy="642938"/>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custDataLst>
                  <p:tags r:id="rId4"/>
                </p:custDataLst>
              </p:nvPr>
            </p:nvSpPr>
            <p:spPr>
              <a:xfrm>
                <a:off x="2438400" y="3643313"/>
                <a:ext cx="8534400" cy="642938"/>
              </a:xfrm>
              <a:prstGeom prst="rect">
                <a:avLst/>
              </a:prstGeom>
              <a:noFill/>
            </p:spPr>
            <p:txBody>
              <a:bodyPr vert="horz" rtlCol="0" anchor="ctr" anchorCtr="0">
                <a:noAutofit/>
              </a:bodyPr>
              <a:lstStyle/>
              <a:p>
                <a:pPr/>
                <a14:m>
                  <m:oMathPara xmlns:m="http://schemas.openxmlformats.org/officeDocument/2006/math">
                    <m:oMathParaPr>
                      <m:jc m:val="left"/>
                    </m:oMathParaPr>
                    <m:oMath xmlns:m="http://schemas.openxmlformats.org/officeDocument/2006/math">
                      <m:sSup>
                        <m:sSupPr>
                          <m:ctrlPr>
                            <a:rPr lang="en-US" altLang="zh-CN" sz="260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pPr>
                        <m:e>
                          <m:r>
                            <a:rPr lang="en-US" altLang="zh-CN" sz="26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e>
                        <m:sup>
                          <m:r>
                            <a:rPr lang="en-US" altLang="zh-CN" sz="2600" b="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r>
                            <m:rPr>
                              <m:sty m:val="p"/>
                            </m:rPr>
                            <a:rPr lang="en-US" altLang="zh-CN" sz="26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m:t>
                          </m:r>
                          <m:r>
                            <a:rPr lang="en-US" altLang="zh-CN" sz="260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r>
                            <m:rPr>
                              <m:sty m:val="p"/>
                            </m:rPr>
                            <a:rPr lang="en-US" altLang="zh-CN" sz="260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n</m:t>
                          </m:r>
                        </m:sup>
                      </m:sSup>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custDataLst>
                  <p:tags r:id="rId23"/>
                </p:custDataLst>
              </p:nvPr>
            </p:nvSpPr>
            <p:spPr>
              <a:xfrm>
                <a:off x="2438400" y="3643313"/>
                <a:ext cx="8534400" cy="642938"/>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custDataLst>
                  <p:tags r:id="rId5"/>
                </p:custDataLst>
              </p:nvPr>
            </p:nvSpPr>
            <p:spPr>
              <a:xfrm>
                <a:off x="2438400" y="4500563"/>
                <a:ext cx="8534400" cy="642938"/>
              </a:xfrm>
              <a:prstGeom prst="rect">
                <a:avLst/>
              </a:prstGeom>
              <a:noFill/>
            </p:spPr>
            <p:txBody>
              <a:bodyPr vert="horz" rtlCol="0" anchor="ctr" anchorCtr="0">
                <a:noAutofit/>
              </a:bodyPr>
              <a:lstStyle/>
              <a:p>
                <a:pPr/>
                <a14:m>
                  <m:oMathPara xmlns:m="http://schemas.openxmlformats.org/officeDocument/2006/math">
                    <m:oMathParaPr>
                      <m:jc m:val="left"/>
                    </m:oMathParaPr>
                    <m:oMath xmlns:m="http://schemas.openxmlformats.org/officeDocument/2006/math">
                      <m:sSup>
                        <m:sSupPr>
                          <m:ctrlPr>
                            <a:rPr lang="en-US" altLang="zh-CN" sz="260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pPr>
                        <m:e>
                          <m:r>
                            <a:rPr lang="en-US" altLang="zh-CN" sz="26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e>
                        <m:sup>
                          <m:r>
                            <a:rPr lang="en-US" altLang="zh-CN" sz="2600" b="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r>
                            <m:rPr>
                              <m:sty m:val="p"/>
                            </m:rPr>
                            <a:rPr lang="en-US" altLang="zh-CN" sz="260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n</m:t>
                          </m:r>
                        </m:sup>
                      </m:sSup>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custDataLst>
                  <p:tags r:id="rId25"/>
                </p:custDataLst>
              </p:nvPr>
            </p:nvSpPr>
            <p:spPr>
              <a:xfrm>
                <a:off x="2438400" y="4500563"/>
                <a:ext cx="8534400" cy="642938"/>
              </a:xfrm>
              <a:prstGeom prst="rect">
                <a:avLst/>
              </a:prstGeom>
              <a:blipFill>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custDataLst>
                  <p:tags r:id="rId6"/>
                </p:custDataLst>
              </p:nvPr>
            </p:nvSpPr>
            <p:spPr>
              <a:xfrm>
                <a:off x="2438400" y="5357813"/>
                <a:ext cx="8534400" cy="642938"/>
              </a:xfrm>
              <a:prstGeom prst="rect">
                <a:avLst/>
              </a:prstGeom>
              <a:noFill/>
            </p:spPr>
            <p:txBody>
              <a:bodyPr vert="horz" rtlCol="0" anchor="ctr" anchorCtr="0">
                <a:noAutofit/>
              </a:bodyPr>
              <a:lstStyle/>
              <a:p>
                <a:pPr/>
                <a14:m>
                  <m:oMathPara xmlns:m="http://schemas.openxmlformats.org/officeDocument/2006/math">
                    <m:oMathParaPr>
                      <m:jc m:val="left"/>
                    </m:oMathParaPr>
                    <m:oMath xmlns:m="http://schemas.openxmlformats.org/officeDocument/2006/math">
                      <m:sSup>
                        <m:sSupPr>
                          <m:ctrlPr>
                            <a:rPr lang="en-US" altLang="zh-CN" sz="260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pPr>
                        <m:e>
                          <m:r>
                            <a:rPr lang="en-US" altLang="zh-CN" sz="26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e>
                        <m:sup>
                          <m:r>
                            <m:rPr>
                              <m:sty m:val="p"/>
                            </m:rPr>
                            <a:rPr lang="en-US" altLang="zh-CN" sz="26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m:t>
                          </m:r>
                          <m:r>
                            <a:rPr lang="en-US" altLang="zh-CN" sz="2600" b="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r>
                            <m:rPr>
                              <m:sty m:val="p"/>
                            </m:rPr>
                            <a:rPr lang="en-US" altLang="zh-CN" sz="26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n</m:t>
                          </m:r>
                        </m:sup>
                      </m:sSup>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10" name="文本框 9"/>
              <p:cNvSpPr txBox="1">
                <a:spLocks noRot="1" noChangeAspect="1" noMove="1" noResize="1" noEditPoints="1" noAdjustHandles="1" noChangeArrowheads="1" noChangeShapeType="1" noTextEdit="1"/>
              </p:cNvSpPr>
              <p:nvPr>
                <p:custDataLst>
                  <p:tags r:id="rId27"/>
                </p:custDataLst>
              </p:nvPr>
            </p:nvSpPr>
            <p:spPr>
              <a:xfrm>
                <a:off x="2438400" y="5357813"/>
                <a:ext cx="8534400" cy="642938"/>
              </a:xfrm>
              <a:prstGeom prst="rect">
                <a:avLst/>
              </a:prstGeom>
              <a:blipFill>
                <a:blip r:embed="rId28"/>
                <a:stretch>
                  <a:fillRect/>
                </a:stretch>
              </a:blipFill>
            </p:spPr>
            <p:txBody>
              <a:bodyPr/>
              <a:lstStyle/>
              <a:p>
                <a:r>
                  <a:rPr lang="zh-CN" altLang="en-US">
                    <a:noFill/>
                  </a:rPr>
                  <a:t> </a:t>
                </a:r>
              </a:p>
            </p:txBody>
          </p:sp>
        </mc:Fallback>
      </mc:AlternateContent>
      <p:sp>
        <p:nvSpPr>
          <p:cNvPr id="11" name="椭圆 10"/>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p:cNvGrpSpPr/>
          <p:nvPr>
            <p:custDataLst>
              <p:tags r:id="rId12"/>
            </p:custDataLst>
          </p:nvPr>
        </p:nvGrpSpPr>
        <p:grpSpPr>
          <a:xfrm>
            <a:off x="0" y="0"/>
            <a:ext cx="12192000" cy="635000"/>
            <a:chOff x="0" y="0"/>
            <a:chExt cx="12192000" cy="635000"/>
          </a:xfrm>
        </p:grpSpPr>
        <p:sp>
          <p:nvSpPr>
            <p:cNvPr id="16"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5"/>
              </p:custDataLst>
            </p:nvPr>
          </p:nvSpPr>
          <p:spPr>
            <a:xfrm>
              <a:off x="0" y="0"/>
              <a:ext cx="190500" cy="635000"/>
            </a:xfrm>
            <a:prstGeom prst="rect">
              <a:avLst/>
            </a:prstGeom>
            <a:solidFill>
              <a:srgbClr val="639EF4"/>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13"/>
            </p:custDataLst>
          </p:nvPr>
        </p:nvPicPr>
        <p:blipFill>
          <a:blip r:embed="rId2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527178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S</a:t>
            </a:r>
            <a:r>
              <a:rPr lang="zh-CN" altLang="en-US" dirty="0"/>
              <a:t>盒的线性近似成立的概率（偏差）</a:t>
            </a:r>
            <a:r>
              <a:rPr lang="en-US" altLang="zh-CN" dirty="0"/>
              <a:t>——LAT</a:t>
            </a:r>
            <a:r>
              <a:rPr lang="zh-CN" altLang="en-US" dirty="0"/>
              <a:t>直接给出</a:t>
            </a: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840828" y="1059295"/>
                <a:ext cx="11351172" cy="4975448"/>
              </a:xfrm>
            </p:spPr>
            <p:txBody>
              <a:bodyPr>
                <a:noAutofit/>
              </a:bodyPr>
              <a:lstStyle/>
              <a:p>
                <a14:m>
                  <m:oMath xmlns:m="http://schemas.openxmlformats.org/officeDocument/2006/math">
                    <m:r>
                      <m:rPr>
                        <m:sty m:val="p"/>
                      </m:rPr>
                      <a:rPr kumimoji="1" lang="en-US" altLang="zh-CN" i="1" dirty="0" smtClean="0">
                        <a:latin typeface="Cambria Math" panose="02040503050406030204" pitchFamily="18" charset="0"/>
                      </a:rPr>
                      <m:t>Pr</m:t>
                    </m:r>
                    <m:d>
                      <m:dPr>
                        <m:ctrlPr>
                          <a:rPr kumimoji="1" lang="en-US" altLang="zh-CN" b="0" i="1" dirty="0" smtClean="0">
                            <a:latin typeface="Cambria Math" panose="02040503050406030204" pitchFamily="18" charset="0"/>
                          </a:rPr>
                        </m:ctrlPr>
                      </m:dPr>
                      <m:e>
                        <m:r>
                          <a:rPr kumimoji="1" lang="zh-CN" altLang="en-US" i="1" dirty="0" smtClean="0">
                            <a:latin typeface="Cambria Math" panose="02040503050406030204" pitchFamily="18" charset="0"/>
                          </a:rPr>
                          <m:t>𝛼</m:t>
                        </m:r>
                        <m:r>
                          <a:rPr kumimoji="1" lang="zh-CN" altLang="en-US" i="1" dirty="0" smtClean="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𝛽</m:t>
                        </m:r>
                        <m:r>
                          <a:rPr kumimoji="1" lang="zh-CN" altLang="en-US" i="1" dirty="0">
                            <a:latin typeface="Cambria Math" panose="02040503050406030204" pitchFamily="18" charset="0"/>
                          </a:rPr>
                          <m:t>∙</m:t>
                        </m:r>
                        <m:r>
                          <a:rPr lang="en-US" altLang="zh-CN" i="1" dirty="0">
                            <a:latin typeface="Cambria Math" panose="02040503050406030204" pitchFamily="18" charset="0"/>
                          </a:rPr>
                          <m:t>𝑆</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=0 </m:t>
                        </m:r>
                      </m:e>
                    </m:d>
                    <m:r>
                      <a:rPr lang="en-US" altLang="zh-CN" b="0" i="1" dirty="0" smtClean="0">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r>
                      <m:rPr>
                        <m:sty m:val="p"/>
                      </m:rPr>
                      <a:rPr kumimoji="1" lang="en-US" altLang="zh-CN" i="1" dirty="0">
                        <a:latin typeface="Cambria Math" panose="02040503050406030204" pitchFamily="18" charset="0"/>
                      </a:rPr>
                      <m:t>Pr</m:t>
                    </m:r>
                    <m:d>
                      <m:dPr>
                        <m:ctrlPr>
                          <a:rPr kumimoji="1" lang="en-US" altLang="zh-CN" i="1" dirty="0">
                            <a:latin typeface="Cambria Math" panose="02040503050406030204" pitchFamily="18" charset="0"/>
                          </a:rPr>
                        </m:ctrlPr>
                      </m:dPr>
                      <m:e>
                        <m:r>
                          <a:rPr kumimoji="1" lang="zh-CN" altLang="en-US" i="1" dirty="0">
                            <a:latin typeface="Cambria Math" panose="02040503050406030204" pitchFamily="18" charset="0"/>
                          </a:rPr>
                          <m:t>𝛼</m:t>
                        </m:r>
                        <m:r>
                          <a:rPr kumimoji="1" lang="zh-CN" altLang="en-US"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𝛽</m:t>
                        </m:r>
                        <m:r>
                          <a:rPr kumimoji="1" lang="zh-CN" altLang="en-US" i="1" dirty="0">
                            <a:latin typeface="Cambria Math" panose="02040503050406030204" pitchFamily="18" charset="0"/>
                          </a:rPr>
                          <m:t>∙</m:t>
                        </m:r>
                        <m:r>
                          <a:rPr lang="en-US" altLang="zh-CN" i="1" dirty="0">
                            <a:latin typeface="Cambria Math" panose="02040503050406030204" pitchFamily="18" charset="0"/>
                          </a:rPr>
                          <m:t>𝑆</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=0 </m:t>
                        </m:r>
                      </m:e>
                    </m:d>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𝑁</m:t>
                            </m:r>
                          </m:e>
                          <m:sub>
                            <m:r>
                              <m:rPr>
                                <m:sty m:val="p"/>
                              </m:rPr>
                              <a:rPr lang="en-US" altLang="zh-CN" i="1">
                                <a:latin typeface="Cambria Math" panose="02040503050406030204" pitchFamily="18" charset="0"/>
                              </a:rPr>
                              <m:t>S</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𝛼</m:t>
                            </m:r>
                            <m:r>
                              <a:rPr lang="en-US" altLang="zh-CN" i="1">
                                <a:latin typeface="Cambria Math" panose="02040503050406030204" pitchFamily="18" charset="0"/>
                              </a:rPr>
                              <m:t>,</m:t>
                            </m:r>
                            <m:r>
                              <a:rPr lang="en-US" altLang="zh-CN" i="1">
                                <a:latin typeface="Cambria Math" panose="02040503050406030204" pitchFamily="18" charset="0"/>
                              </a:rPr>
                              <m:t>𝛽</m:t>
                            </m:r>
                          </m:e>
                        </m:d>
                      </m:num>
                      <m:den>
                        <m:sSup>
                          <m:sSupPr>
                            <m:ctrlPr>
                              <a:rPr lang="en-US" altLang="zh-CN" b="1" i="1" smtClean="0">
                                <a:solidFill>
                                  <a:schemeClr val="tx1"/>
                                </a:solidFill>
                                <a:latin typeface="Cambria Math" panose="02040503050406030204" pitchFamily="18" charset="0"/>
                              </a:rPr>
                            </m:ctrlPr>
                          </m:sSupPr>
                          <m:e>
                            <m:r>
                              <a:rPr lang="en-US" altLang="zh-CN" b="1" i="1">
                                <a:solidFill>
                                  <a:schemeClr val="tx1"/>
                                </a:solidFill>
                                <a:latin typeface="Cambria Math" panose="02040503050406030204" pitchFamily="18" charset="0"/>
                              </a:rPr>
                              <m:t>𝟐</m:t>
                            </m:r>
                          </m:e>
                          <m:sup>
                            <m:r>
                              <a:rPr lang="en-US" altLang="zh-CN" b="1" i="1">
                                <a:solidFill>
                                  <a:schemeClr val="tx1"/>
                                </a:solidFill>
                                <a:latin typeface="Cambria Math" panose="02040503050406030204" pitchFamily="18" charset="0"/>
                              </a:rPr>
                              <m:t>𝒎</m:t>
                            </m:r>
                          </m:sup>
                        </m:sSup>
                      </m:den>
                    </m:f>
                  </m:oMath>
                </a14:m>
                <a:endParaRPr lang="en-US" altLang="zh-CN" b="1" dirty="0"/>
              </a:p>
              <a:p>
                <a14:m>
                  <m:oMath xmlns:m="http://schemas.openxmlformats.org/officeDocument/2006/math">
                    <m:r>
                      <a:rPr kumimoji="1" lang="zh-CN" altLang="en-US" i="1" smtClean="0">
                        <a:latin typeface="Cambria Math" panose="02040503050406030204" pitchFamily="18" charset="0"/>
                      </a:rPr>
                      <m:t>𝜀</m:t>
                    </m:r>
                    <m:r>
                      <m:rPr>
                        <m:nor/>
                      </m:rPr>
                      <a:rPr kumimoji="1" lang="en-US" altLang="zh-CN" b="0" i="1" smtClean="0">
                        <a:latin typeface="Cambria Math" panose="02040503050406030204" pitchFamily="18" charset="0"/>
                      </a:rPr>
                      <m:t>=</m:t>
                    </m:r>
                    <m:r>
                      <m:rPr>
                        <m:nor/>
                      </m:rPr>
                      <a:rPr kumimoji="1" lang="en-US" altLang="zh-CN" b="0" i="1" smtClean="0">
                        <a:latin typeface="Cambria Math" panose="02040503050406030204" pitchFamily="18" charset="0"/>
                      </a:rPr>
                      <m:t>p</m:t>
                    </m:r>
                    <m:r>
                      <m:rPr>
                        <m:nor/>
                      </m:rP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2</m:t>
                        </m:r>
                      </m:den>
                    </m:f>
                    <m:r>
                      <a:rPr kumimoji="1" lang="en-US" altLang="zh-CN" b="0" i="1" smtClean="0">
                        <a:latin typeface="Cambria Math" panose="02040503050406030204" pitchFamily="18" charset="0"/>
                      </a:rPr>
                      <m:t>=</m:t>
                    </m:r>
                    <m:f>
                      <m:fPr>
                        <m:ctrlPr>
                          <a:rPr lang="en-US" altLang="zh-CN" i="1" dirty="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m:rPr>
                                <m:sty m:val="p"/>
                              </m:rPr>
                              <a:rPr lang="en-US" altLang="zh-CN" i="1">
                                <a:latin typeface="Cambria Math" panose="02040503050406030204" pitchFamily="18" charset="0"/>
                              </a:rPr>
                              <m:t>S</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𝛼</m:t>
                            </m:r>
                            <m:r>
                              <a:rPr lang="en-US" altLang="zh-CN" i="1">
                                <a:latin typeface="Cambria Math" panose="02040503050406030204" pitchFamily="18" charset="0"/>
                              </a:rPr>
                              <m:t>,</m:t>
                            </m:r>
                            <m:r>
                              <a:rPr lang="en-US" altLang="zh-CN" i="1">
                                <a:latin typeface="Cambria Math" panose="02040503050406030204" pitchFamily="18" charset="0"/>
                              </a:rPr>
                              <m:t>𝛽</m:t>
                            </m:r>
                          </m:e>
                        </m:d>
                      </m:num>
                      <m:den>
                        <m:sSup>
                          <m:sSupPr>
                            <m:ctrlPr>
                              <a:rPr lang="en-US" altLang="zh-CN" b="1" i="1">
                                <a:latin typeface="Cambria Math" panose="02040503050406030204" pitchFamily="18" charset="0"/>
                              </a:rPr>
                            </m:ctrlPr>
                          </m:sSupPr>
                          <m:e>
                            <m:r>
                              <a:rPr lang="en-US" altLang="zh-CN" b="1" i="1">
                                <a:latin typeface="Cambria Math" panose="02040503050406030204" pitchFamily="18" charset="0"/>
                              </a:rPr>
                              <m:t>𝟐</m:t>
                            </m:r>
                          </m:e>
                          <m:sup>
                            <m:r>
                              <a:rPr lang="en-US" altLang="zh-CN" b="1" i="1">
                                <a:latin typeface="Cambria Math" panose="02040503050406030204" pitchFamily="18" charset="0"/>
                              </a:rPr>
                              <m:t>𝒎</m:t>
                            </m:r>
                          </m:sup>
                        </m:sSup>
                      </m:den>
                    </m:f>
                    <m:r>
                      <m:rPr>
                        <m:nor/>
                      </m:rPr>
                      <a:rPr lang="en-US" altLang="zh-CN" b="0" i="1" smtClean="0">
                        <a:latin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r>
                          <a:rPr kumimoji="1" lang="en-US" altLang="zh-CN" i="1">
                            <a:latin typeface="Cambria Math" panose="02040503050406030204" pitchFamily="18" charset="0"/>
                          </a:rPr>
                          <m:t>2</m:t>
                        </m:r>
                      </m:den>
                    </m:f>
                    <m:r>
                      <m:rPr>
                        <m:nor/>
                      </m:rPr>
                      <a:rPr kumimoji="1" lang="en-US" altLang="zh-CN" b="0" i="1" smtClean="0">
                        <a:latin typeface="Cambria Math" panose="02040503050406030204" pitchFamily="18" charset="0"/>
                      </a:rPr>
                      <m:t>=</m:t>
                    </m:r>
                    <m:f>
                      <m:fPr>
                        <m:ctrlPr>
                          <a:rPr lang="en-US" altLang="zh-CN" i="1" dirty="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m:rPr>
                                <m:sty m:val="p"/>
                              </m:rPr>
                              <a:rPr lang="en-US" altLang="zh-CN" i="1">
                                <a:latin typeface="Cambria Math" panose="02040503050406030204" pitchFamily="18" charset="0"/>
                              </a:rPr>
                              <m:t>S</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𝛼</m:t>
                            </m:r>
                            <m:r>
                              <a:rPr lang="en-US" altLang="zh-CN" i="1">
                                <a:latin typeface="Cambria Math" panose="02040503050406030204" pitchFamily="18" charset="0"/>
                              </a:rPr>
                              <m:t>,</m:t>
                            </m:r>
                            <m:r>
                              <a:rPr lang="en-US" altLang="zh-CN" i="1">
                                <a:latin typeface="Cambria Math" panose="02040503050406030204" pitchFamily="18" charset="0"/>
                              </a:rPr>
                              <m:t>𝛽</m:t>
                            </m:r>
                          </m:e>
                        </m:d>
                        <m:r>
                          <a:rPr lang="en-US" altLang="zh-CN" b="0" i="1" smtClean="0">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𝟐</m:t>
                            </m:r>
                          </m:e>
                          <m:sup>
                            <m:r>
                              <a:rPr lang="en-US" altLang="zh-CN" b="1" i="1">
                                <a:latin typeface="Cambria Math" panose="02040503050406030204" pitchFamily="18" charset="0"/>
                              </a:rPr>
                              <m:t>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num>
                      <m:den>
                        <m:sSup>
                          <m:sSupPr>
                            <m:ctrlPr>
                              <a:rPr lang="en-US" altLang="zh-CN" b="1" i="1">
                                <a:latin typeface="Cambria Math" panose="02040503050406030204" pitchFamily="18" charset="0"/>
                              </a:rPr>
                            </m:ctrlPr>
                          </m:sSupPr>
                          <m:e>
                            <m:r>
                              <a:rPr lang="en-US" altLang="zh-CN" b="1" i="1">
                                <a:latin typeface="Cambria Math" panose="02040503050406030204" pitchFamily="18" charset="0"/>
                              </a:rPr>
                              <m:t>𝟐</m:t>
                            </m:r>
                          </m:e>
                          <m:sup>
                            <m:r>
                              <a:rPr lang="en-US" altLang="zh-CN" b="1" i="1">
                                <a:latin typeface="Cambria Math" panose="02040503050406030204" pitchFamily="18" charset="0"/>
                              </a:rPr>
                              <m:t>𝒎</m:t>
                            </m:r>
                          </m:sup>
                        </m:sSup>
                      </m:den>
                    </m:f>
                    <m:r>
                      <m:rPr>
                        <m:nor/>
                      </m:rP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nor/>
                          </m:rPr>
                          <a:rPr kumimoji="1" lang="en-US" altLang="zh-CN" i="1">
                            <a:latin typeface="Cambria Math" panose="02040503050406030204" pitchFamily="18" charset="0"/>
                          </a:rPr>
                          <m:t>LAT</m:t>
                        </m:r>
                        <m:r>
                          <m:rPr>
                            <m:nor/>
                          </m:rPr>
                          <a:rPr lang="en-US" altLang="zh-CN" dirty="0"/>
                          <m:t>(</m:t>
                        </m:r>
                        <m:r>
                          <a:rPr lang="zh-CN" altLang="en-US" i="1">
                            <a:latin typeface="Cambria Math" panose="02040503050406030204" pitchFamily="18" charset="0"/>
                            <a:ea typeface="Cambria Math" panose="02040503050406030204" pitchFamily="18" charset="0"/>
                          </a:rPr>
                          <m:t>𝛼</m:t>
                        </m:r>
                        <m:r>
                          <m:rPr>
                            <m:nor/>
                          </m:rPr>
                          <a:rPr lang="en-US" altLang="zh-CN" dirty="0"/>
                          <m:t>,</m:t>
                        </m:r>
                        <m:r>
                          <a:rPr lang="zh-CN" altLang="en-US" i="1" dirty="0">
                            <a:latin typeface="Cambria Math" panose="02040503050406030204" pitchFamily="18" charset="0"/>
                          </a:rPr>
                          <m:t>𝛽</m:t>
                        </m:r>
                        <m:r>
                          <m:rPr>
                            <m:nor/>
                          </m:rPr>
                          <a:rPr lang="en-US" altLang="zh-CN" dirty="0"/>
                          <m:t>)</m:t>
                        </m:r>
                        <m:r>
                          <m:rPr>
                            <m:nor/>
                          </m:rPr>
                          <a:rPr lang="en-US" altLang="zh-CN" b="1" dirty="0"/>
                          <m:t> </m:t>
                        </m:r>
                      </m:num>
                      <m:den>
                        <m:sSup>
                          <m:sSupPr>
                            <m:ctrlPr>
                              <a:rPr lang="en-US" altLang="zh-CN" b="1" i="1">
                                <a:latin typeface="Cambria Math" panose="02040503050406030204" pitchFamily="18" charset="0"/>
                              </a:rPr>
                            </m:ctrlPr>
                          </m:sSupPr>
                          <m:e>
                            <m:r>
                              <a:rPr lang="en-US" altLang="zh-CN" b="1" i="1">
                                <a:latin typeface="Cambria Math" panose="02040503050406030204" pitchFamily="18" charset="0"/>
                              </a:rPr>
                              <m:t>𝟐</m:t>
                            </m:r>
                          </m:e>
                          <m:sup>
                            <m:r>
                              <a:rPr lang="en-US" altLang="zh-CN" b="1" i="1">
                                <a:latin typeface="Cambria Math" panose="02040503050406030204" pitchFamily="18" charset="0"/>
                              </a:rPr>
                              <m:t>𝒎</m:t>
                            </m:r>
                          </m:sup>
                        </m:sSup>
                      </m:den>
                    </m:f>
                  </m:oMath>
                </a14:m>
                <a:endParaRPr lang="zh-CN" altLang="en-US" b="1" dirty="0"/>
              </a:p>
              <a:p>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endParaRPr lang="en-US" altLang="zh-CN" sz="2400"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marL="0" indent="0" algn="ctr">
                  <a:buNone/>
                </a:pPr>
                <a:endParaRPr lang="en-US" altLang="zh-CN" sz="2400"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840828" y="1059295"/>
                <a:ext cx="11351172" cy="4975448"/>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5" name="表格 4"/>
              <p:cNvGraphicFramePr>
                <a:graphicFrameLocks noGrp="1"/>
              </p:cNvGraphicFramePr>
              <p:nvPr>
                <p:extLst>
                  <p:ext uri="{D42A27DB-BD31-4B8C-83A1-F6EECF244321}">
                    <p14:modId xmlns:p14="http://schemas.microsoft.com/office/powerpoint/2010/main" val="2280633515"/>
                  </p:ext>
                </p:extLst>
              </p:nvPr>
            </p:nvGraphicFramePr>
            <p:xfrm>
              <a:off x="2097936" y="3289869"/>
              <a:ext cx="8210144" cy="3176842"/>
            </p:xfrm>
            <a:graphic>
              <a:graphicData uri="http://schemas.openxmlformats.org/drawingml/2006/table">
                <a:tbl>
                  <a:tblPr bandRow="1">
                    <a:tableStyleId>{5C22544A-7EE6-4342-B048-85BDC9FD1C3A}</a:tableStyleId>
                  </a:tblPr>
                  <a:tblGrid>
                    <a:gridCol w="1026268">
                      <a:extLst>
                        <a:ext uri="{9D8B030D-6E8A-4147-A177-3AD203B41FA5}">
                          <a16:colId xmlns:a16="http://schemas.microsoft.com/office/drawing/2014/main" val="2376619961"/>
                        </a:ext>
                      </a:extLst>
                    </a:gridCol>
                    <a:gridCol w="1026268">
                      <a:extLst>
                        <a:ext uri="{9D8B030D-6E8A-4147-A177-3AD203B41FA5}">
                          <a16:colId xmlns:a16="http://schemas.microsoft.com/office/drawing/2014/main" val="1942303563"/>
                        </a:ext>
                      </a:extLst>
                    </a:gridCol>
                    <a:gridCol w="1026268">
                      <a:extLst>
                        <a:ext uri="{9D8B030D-6E8A-4147-A177-3AD203B41FA5}">
                          <a16:colId xmlns:a16="http://schemas.microsoft.com/office/drawing/2014/main" val="1958081903"/>
                        </a:ext>
                      </a:extLst>
                    </a:gridCol>
                    <a:gridCol w="1026268">
                      <a:extLst>
                        <a:ext uri="{9D8B030D-6E8A-4147-A177-3AD203B41FA5}">
                          <a16:colId xmlns:a16="http://schemas.microsoft.com/office/drawing/2014/main" val="286516717"/>
                        </a:ext>
                      </a:extLst>
                    </a:gridCol>
                    <a:gridCol w="555932">
                      <a:extLst>
                        <a:ext uri="{9D8B030D-6E8A-4147-A177-3AD203B41FA5}">
                          <a16:colId xmlns:a16="http://schemas.microsoft.com/office/drawing/2014/main" val="754693629"/>
                        </a:ext>
                      </a:extLst>
                    </a:gridCol>
                    <a:gridCol w="2171700">
                      <a:extLst>
                        <a:ext uri="{9D8B030D-6E8A-4147-A177-3AD203B41FA5}">
                          <a16:colId xmlns:a16="http://schemas.microsoft.com/office/drawing/2014/main" val="4194174449"/>
                        </a:ext>
                      </a:extLst>
                    </a:gridCol>
                    <a:gridCol w="351172">
                      <a:extLst>
                        <a:ext uri="{9D8B030D-6E8A-4147-A177-3AD203B41FA5}">
                          <a16:colId xmlns:a16="http://schemas.microsoft.com/office/drawing/2014/main" val="1590163127"/>
                        </a:ext>
                      </a:extLst>
                    </a:gridCol>
                    <a:gridCol w="1026268">
                      <a:extLst>
                        <a:ext uri="{9D8B030D-6E8A-4147-A177-3AD203B41FA5}">
                          <a16:colId xmlns:a16="http://schemas.microsoft.com/office/drawing/2014/main" val="4162523937"/>
                        </a:ext>
                      </a:extLst>
                    </a:gridCol>
                  </a:tblGrid>
                  <a:tr h="370840">
                    <a:tc>
                      <a:txBody>
                        <a:bodyPr/>
                        <a:lstStyle/>
                        <a:p>
                          <a:pPr algn="ctr"/>
                          <a:endParaRPr lang="zh-CN" altLang="en-US" sz="2000"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0</m:t>
                                </m:r>
                              </m:oMath>
                            </m:oMathPara>
                          </a14:m>
                          <a:endParaRPr lang="zh-CN" altLang="en-US" sz="2000"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1</m:t>
                                </m:r>
                              </m:oMath>
                            </m:oMathPara>
                          </a14:m>
                          <a:endParaRPr lang="zh-CN" altLang="en-US" sz="2000"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2</m:t>
                                </m:r>
                              </m:oMath>
                            </m:oMathPara>
                          </a14:m>
                          <a:endParaRPr lang="zh-CN" altLang="en-US" sz="2000"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oMath>
                            </m:oMathPara>
                          </a14:m>
                          <a:endParaRPr lang="zh-CN" altLang="en-US" sz="2000"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𝛽</m:t>
                                </m:r>
                              </m:oMath>
                            </m:oMathPara>
                          </a14:m>
                          <a:endParaRPr lang="zh-CN" altLang="en-US" sz="2000" b="1"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oMath>
                            </m:oMathPara>
                          </a14:m>
                          <a:endParaRPr lang="zh-CN" altLang="en-US" sz="2000" dirty="0"/>
                        </a:p>
                      </a:txBody>
                      <a:tcPr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𝑛</m:t>
                                    </m:r>
                                  </m:sup>
                                </m:sSup>
                                <m:r>
                                  <a:rPr lang="en-US" altLang="zh-CN" sz="2000" b="0" i="1" smtClean="0">
                                    <a:latin typeface="Cambria Math" panose="02040503050406030204" pitchFamily="18" charset="0"/>
                                  </a:rPr>
                                  <m:t>−1</m:t>
                                </m:r>
                              </m:oMath>
                            </m:oMathPara>
                          </a14:m>
                          <a:endParaRPr lang="zh-CN" altLang="en-US" sz="2000" dirty="0"/>
                        </a:p>
                      </a:txBody>
                      <a:tcPr anchor="ctr">
                        <a:solidFill>
                          <a:schemeClr val="accent2"/>
                        </a:solidFill>
                      </a:tcPr>
                    </a:tc>
                    <a:extLst>
                      <a:ext uri="{0D108BD9-81ED-4DB2-BD59-A6C34878D82A}">
                        <a16:rowId xmlns:a16="http://schemas.microsoft.com/office/drawing/2014/main" val="3858640629"/>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0</m:t>
                                </m:r>
                              </m:oMath>
                            </m:oMathPara>
                          </a14:m>
                          <a:endParaRPr lang="zh-CN" altLang="en-US" sz="2000" dirty="0"/>
                        </a:p>
                      </a:txBody>
                      <a:tcPr anchor="ctr">
                        <a:solidFill>
                          <a:schemeClr val="accent2"/>
                        </a:solidFill>
                      </a:tcP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extLst>
                      <a:ext uri="{0D108BD9-81ED-4DB2-BD59-A6C34878D82A}">
                        <a16:rowId xmlns:a16="http://schemas.microsoft.com/office/drawing/2014/main" val="209641703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1</m:t>
                                </m:r>
                              </m:oMath>
                            </m:oMathPara>
                          </a14:m>
                          <a:endParaRPr lang="zh-CN" altLang="en-US" sz="2000" dirty="0"/>
                        </a:p>
                      </a:txBody>
                      <a:tcPr anchor="ctr">
                        <a:solidFill>
                          <a:schemeClr val="accent2"/>
                        </a:solid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dirty="0"/>
                        </a:p>
                      </a:txBody>
                      <a:tcPr anchor="ctr"/>
                    </a:tc>
                    <a:extLst>
                      <a:ext uri="{0D108BD9-81ED-4DB2-BD59-A6C34878D82A}">
                        <a16:rowId xmlns:a16="http://schemas.microsoft.com/office/drawing/2014/main" val="3074445409"/>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2</m:t>
                                </m:r>
                              </m:oMath>
                            </m:oMathPara>
                          </a14:m>
                          <a:endParaRPr lang="zh-CN" altLang="en-US" sz="2000" dirty="0"/>
                        </a:p>
                      </a:txBody>
                      <a:tcPr anchor="ctr">
                        <a:solidFill>
                          <a:schemeClr val="accent2"/>
                        </a:solid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dirty="0"/>
                        </a:p>
                      </a:txBody>
                      <a:tcPr anchor="ctr"/>
                    </a:tc>
                    <a:extLst>
                      <a:ext uri="{0D108BD9-81ED-4DB2-BD59-A6C34878D82A}">
                        <a16:rowId xmlns:a16="http://schemas.microsoft.com/office/drawing/2014/main" val="196971070"/>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oMath>
                            </m:oMathPara>
                          </a14:m>
                          <a:endParaRPr lang="zh-CN" altLang="en-US" sz="2000" dirty="0"/>
                        </a:p>
                      </a:txBody>
                      <a:tcPr anchor="ctr">
                        <a:solidFill>
                          <a:schemeClr val="accent2"/>
                        </a:solidFill>
                      </a:tcPr>
                    </a:tc>
                    <a:tc>
                      <a:txBody>
                        <a:bodyPr/>
                        <a:lstStyle/>
                        <a:p>
                          <a:pPr algn="ctr"/>
                          <a:endParaRPr lang="zh-CN" altLang="en-US" sz="2000" dirty="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dirty="0"/>
                        </a:p>
                      </a:txBody>
                      <a:tcPr anchor="ctr"/>
                    </a:tc>
                    <a:extLst>
                      <a:ext uri="{0D108BD9-81ED-4DB2-BD59-A6C34878D82A}">
                        <a16:rowId xmlns:a16="http://schemas.microsoft.com/office/drawing/2014/main" val="97953329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oMath>
                            </m:oMathPara>
                          </a14:m>
                          <a:endParaRPr lang="zh-CN" altLang="en-US" sz="2000" dirty="0"/>
                        </a:p>
                      </a:txBody>
                      <a:tcPr anchor="ctr">
                        <a:solidFill>
                          <a:schemeClr val="accent2"/>
                        </a:solid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𝑁</m:t>
                                    </m:r>
                                  </m:e>
                                  <m:sub>
                                    <m:r>
                                      <m:rPr>
                                        <m:sty m:val="p"/>
                                      </m:rPr>
                                      <a:rPr lang="en-US" altLang="zh-CN" sz="2000" i="1">
                                        <a:latin typeface="Cambria Math" panose="02040503050406030204" pitchFamily="18" charset="0"/>
                                      </a:rPr>
                                      <m:t>S</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𝛽</m:t>
                                    </m:r>
                                  </m:e>
                                </m:d>
                                <m:r>
                                  <a:rPr lang="en-US" altLang="zh-CN" sz="2000" b="0" i="1" smtClean="0">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𝟐</m:t>
                                    </m:r>
                                  </m:e>
                                  <m:sup>
                                    <m:r>
                                      <a:rPr lang="en-US" altLang="zh-CN" sz="2000" b="1" i="1" smtClean="0">
                                        <a:solidFill>
                                          <a:srgbClr val="C00000"/>
                                        </a:solidFill>
                                        <a:latin typeface="Cambria Math" panose="02040503050406030204" pitchFamily="18" charset="0"/>
                                      </a:rPr>
                                      <m:t>𝒎</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sup>
                                </m:sSup>
                              </m:oMath>
                            </m:oMathPara>
                          </a14:m>
                          <a:endParaRPr lang="zh-CN" altLang="en-US" sz="2000" b="1" dirty="0"/>
                        </a:p>
                      </a:txBody>
                      <a:tcPr anchor="ctr"/>
                    </a:tc>
                    <a:tc>
                      <a:txBody>
                        <a:bodyPr/>
                        <a:lstStyle/>
                        <a:p>
                          <a:pPr algn="ctr"/>
                          <a:endParaRPr lang="zh-CN" altLang="en-US" sz="2000"/>
                        </a:p>
                      </a:txBody>
                      <a:tcPr anchor="ctr"/>
                    </a:tc>
                    <a:tc>
                      <a:txBody>
                        <a:bodyPr/>
                        <a:lstStyle/>
                        <a:p>
                          <a:pPr algn="ctr"/>
                          <a:endParaRPr lang="zh-CN" altLang="en-US" sz="2000"/>
                        </a:p>
                      </a:txBody>
                      <a:tcPr anchor="ctr"/>
                    </a:tc>
                    <a:extLst>
                      <a:ext uri="{0D108BD9-81ED-4DB2-BD59-A6C34878D82A}">
                        <a16:rowId xmlns:a16="http://schemas.microsoft.com/office/drawing/2014/main" val="499637023"/>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oMath>
                            </m:oMathPara>
                          </a14:m>
                          <a:endParaRPr lang="zh-CN" altLang="en-US" sz="2000" dirty="0"/>
                        </a:p>
                      </a:txBody>
                      <a:tcPr anchor="ctr">
                        <a:solidFill>
                          <a:schemeClr val="accent2"/>
                        </a:solid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extLst>
                      <a:ext uri="{0D108BD9-81ED-4DB2-BD59-A6C34878D82A}">
                        <a16:rowId xmlns:a16="http://schemas.microsoft.com/office/drawing/2014/main" val="496334058"/>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𝑚</m:t>
                                    </m:r>
                                  </m:sup>
                                </m:sSup>
                                <m:r>
                                  <a:rPr lang="en-US" altLang="zh-CN" sz="2000" b="0" i="1" smtClean="0">
                                    <a:latin typeface="Cambria Math" panose="02040503050406030204" pitchFamily="18" charset="0"/>
                                  </a:rPr>
                                  <m:t>−1</m:t>
                                </m:r>
                              </m:oMath>
                            </m:oMathPara>
                          </a14:m>
                          <a:endParaRPr lang="zh-CN" altLang="en-US" sz="2000" dirty="0"/>
                        </a:p>
                      </a:txBody>
                      <a:tcPr anchor="ctr">
                        <a:solidFill>
                          <a:schemeClr val="accent2"/>
                        </a:solidFill>
                      </a:tcP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extLst>
                      <a:ext uri="{0D108BD9-81ED-4DB2-BD59-A6C34878D82A}">
                        <a16:rowId xmlns:a16="http://schemas.microsoft.com/office/drawing/2014/main" val="2968276877"/>
                      </a:ext>
                    </a:extLst>
                  </a:tr>
                </a:tbl>
              </a:graphicData>
            </a:graphic>
          </p:graphicFrame>
        </mc:Choice>
        <mc:Fallback>
          <p:graphicFrame>
            <p:nvGraphicFramePr>
              <p:cNvPr id="5" name="表格 4"/>
              <p:cNvGraphicFramePr>
                <a:graphicFrameLocks noGrp="1"/>
              </p:cNvGraphicFramePr>
              <p:nvPr>
                <p:extLst>
                  <p:ext uri="{D42A27DB-BD31-4B8C-83A1-F6EECF244321}">
                    <p14:modId xmlns:p14="http://schemas.microsoft.com/office/powerpoint/2010/main" val="2280633515"/>
                  </p:ext>
                </p:extLst>
              </p:nvPr>
            </p:nvGraphicFramePr>
            <p:xfrm>
              <a:off x="2097936" y="3289869"/>
              <a:ext cx="8210144" cy="3176842"/>
            </p:xfrm>
            <a:graphic>
              <a:graphicData uri="http://schemas.openxmlformats.org/drawingml/2006/table">
                <a:tbl>
                  <a:tblPr bandRow="1">
                    <a:tableStyleId>{5C22544A-7EE6-4342-B048-85BDC9FD1C3A}</a:tableStyleId>
                  </a:tblPr>
                  <a:tblGrid>
                    <a:gridCol w="1026268">
                      <a:extLst>
                        <a:ext uri="{9D8B030D-6E8A-4147-A177-3AD203B41FA5}">
                          <a16:colId xmlns:a16="http://schemas.microsoft.com/office/drawing/2014/main" val="2376619961"/>
                        </a:ext>
                      </a:extLst>
                    </a:gridCol>
                    <a:gridCol w="1026268">
                      <a:extLst>
                        <a:ext uri="{9D8B030D-6E8A-4147-A177-3AD203B41FA5}">
                          <a16:colId xmlns:a16="http://schemas.microsoft.com/office/drawing/2014/main" val="1942303563"/>
                        </a:ext>
                      </a:extLst>
                    </a:gridCol>
                    <a:gridCol w="1026268">
                      <a:extLst>
                        <a:ext uri="{9D8B030D-6E8A-4147-A177-3AD203B41FA5}">
                          <a16:colId xmlns:a16="http://schemas.microsoft.com/office/drawing/2014/main" val="1958081903"/>
                        </a:ext>
                      </a:extLst>
                    </a:gridCol>
                    <a:gridCol w="1026268">
                      <a:extLst>
                        <a:ext uri="{9D8B030D-6E8A-4147-A177-3AD203B41FA5}">
                          <a16:colId xmlns:a16="http://schemas.microsoft.com/office/drawing/2014/main" val="286516717"/>
                        </a:ext>
                      </a:extLst>
                    </a:gridCol>
                    <a:gridCol w="555932">
                      <a:extLst>
                        <a:ext uri="{9D8B030D-6E8A-4147-A177-3AD203B41FA5}">
                          <a16:colId xmlns:a16="http://schemas.microsoft.com/office/drawing/2014/main" val="754693629"/>
                        </a:ext>
                      </a:extLst>
                    </a:gridCol>
                    <a:gridCol w="2171700">
                      <a:extLst>
                        <a:ext uri="{9D8B030D-6E8A-4147-A177-3AD203B41FA5}">
                          <a16:colId xmlns:a16="http://schemas.microsoft.com/office/drawing/2014/main" val="4194174449"/>
                        </a:ext>
                      </a:extLst>
                    </a:gridCol>
                    <a:gridCol w="351172">
                      <a:extLst>
                        <a:ext uri="{9D8B030D-6E8A-4147-A177-3AD203B41FA5}">
                          <a16:colId xmlns:a16="http://schemas.microsoft.com/office/drawing/2014/main" val="1590163127"/>
                        </a:ext>
                      </a:extLst>
                    </a:gridCol>
                    <a:gridCol w="1026268">
                      <a:extLst>
                        <a:ext uri="{9D8B030D-6E8A-4147-A177-3AD203B41FA5}">
                          <a16:colId xmlns:a16="http://schemas.microsoft.com/office/drawing/2014/main" val="4162523937"/>
                        </a:ext>
                      </a:extLst>
                    </a:gridCol>
                  </a:tblGrid>
                  <a:tr h="396240">
                    <a:tc>
                      <a:txBody>
                        <a:bodyPr/>
                        <a:lstStyle/>
                        <a:p>
                          <a:pPr algn="ctr"/>
                          <a:endParaRPr lang="zh-CN" altLang="en-US" sz="2000" dirty="0"/>
                        </a:p>
                      </a:txBody>
                      <a:tcPr anchor="ctr">
                        <a:solidFill>
                          <a:schemeClr val="accent2"/>
                        </a:solidFill>
                      </a:tcPr>
                    </a:tc>
                    <a:tc>
                      <a:txBody>
                        <a:bodyPr/>
                        <a:lstStyle/>
                        <a:p>
                          <a:endParaRPr lang="zh-CN"/>
                        </a:p>
                      </a:txBody>
                      <a:tcPr anchor="ctr">
                        <a:blipFill>
                          <a:blip r:embed="rId3"/>
                          <a:stretch>
                            <a:fillRect l="-100000" t="-1538" r="-599408" b="-706154"/>
                          </a:stretch>
                        </a:blipFill>
                      </a:tcPr>
                    </a:tc>
                    <a:tc>
                      <a:txBody>
                        <a:bodyPr/>
                        <a:lstStyle/>
                        <a:p>
                          <a:endParaRPr lang="zh-CN"/>
                        </a:p>
                      </a:txBody>
                      <a:tcPr anchor="ctr">
                        <a:blipFill>
                          <a:blip r:embed="rId3"/>
                          <a:stretch>
                            <a:fillRect l="-201190" t="-1538" r="-502976" b="-706154"/>
                          </a:stretch>
                        </a:blipFill>
                      </a:tcPr>
                    </a:tc>
                    <a:tc>
                      <a:txBody>
                        <a:bodyPr/>
                        <a:lstStyle/>
                        <a:p>
                          <a:endParaRPr lang="zh-CN"/>
                        </a:p>
                      </a:txBody>
                      <a:tcPr anchor="ctr">
                        <a:blipFill>
                          <a:blip r:embed="rId3"/>
                          <a:stretch>
                            <a:fillRect l="-299408" t="-1538" r="-400000" b="-706154"/>
                          </a:stretch>
                        </a:blipFill>
                      </a:tcPr>
                    </a:tc>
                    <a:tc>
                      <a:txBody>
                        <a:bodyPr/>
                        <a:lstStyle/>
                        <a:p>
                          <a:endParaRPr lang="zh-CN"/>
                        </a:p>
                      </a:txBody>
                      <a:tcPr anchor="ctr">
                        <a:blipFill>
                          <a:blip r:embed="rId3"/>
                          <a:stretch>
                            <a:fillRect l="-741758" t="-1538" r="-642857" b="-706154"/>
                          </a:stretch>
                        </a:blipFill>
                      </a:tcPr>
                    </a:tc>
                    <a:tc>
                      <a:txBody>
                        <a:bodyPr/>
                        <a:lstStyle/>
                        <a:p>
                          <a:endParaRPr lang="zh-CN"/>
                        </a:p>
                      </a:txBody>
                      <a:tcPr anchor="ctr">
                        <a:blipFill>
                          <a:blip r:embed="rId3"/>
                          <a:stretch>
                            <a:fillRect l="-215169" t="-1538" r="-64326" b="-706154"/>
                          </a:stretch>
                        </a:blipFill>
                      </a:tcPr>
                    </a:tc>
                    <a:tc>
                      <a:txBody>
                        <a:bodyPr/>
                        <a:lstStyle/>
                        <a:p>
                          <a:endParaRPr lang="zh-CN"/>
                        </a:p>
                      </a:txBody>
                      <a:tcPr anchor="ctr">
                        <a:blipFill>
                          <a:blip r:embed="rId3"/>
                          <a:stretch>
                            <a:fillRect l="-1934483" t="-1538" r="-294828" b="-706154"/>
                          </a:stretch>
                        </a:blipFill>
                      </a:tcPr>
                    </a:tc>
                    <a:tc>
                      <a:txBody>
                        <a:bodyPr/>
                        <a:lstStyle/>
                        <a:p>
                          <a:endParaRPr lang="zh-CN"/>
                        </a:p>
                      </a:txBody>
                      <a:tcPr anchor="ctr">
                        <a:blipFill>
                          <a:blip r:embed="rId3"/>
                          <a:stretch>
                            <a:fillRect l="-702381" t="-1538" r="-1786" b="-706154"/>
                          </a:stretch>
                        </a:blipFill>
                      </a:tcPr>
                    </a:tc>
                    <a:extLst>
                      <a:ext uri="{0D108BD9-81ED-4DB2-BD59-A6C34878D82A}">
                        <a16:rowId xmlns:a16="http://schemas.microsoft.com/office/drawing/2014/main" val="3858640629"/>
                      </a:ext>
                    </a:extLst>
                  </a:tr>
                  <a:tr h="396240">
                    <a:tc>
                      <a:txBody>
                        <a:bodyPr/>
                        <a:lstStyle/>
                        <a:p>
                          <a:endParaRPr lang="zh-CN"/>
                        </a:p>
                      </a:txBody>
                      <a:tcPr anchor="ctr">
                        <a:blipFill>
                          <a:blip r:embed="rId3"/>
                          <a:stretch>
                            <a:fillRect l="-595" t="-101538" r="-703571" b="-606154"/>
                          </a:stretch>
                        </a:blipFill>
                      </a:tcP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extLst>
                      <a:ext uri="{0D108BD9-81ED-4DB2-BD59-A6C34878D82A}">
                        <a16:rowId xmlns:a16="http://schemas.microsoft.com/office/drawing/2014/main" val="2096417030"/>
                      </a:ext>
                    </a:extLst>
                  </a:tr>
                  <a:tr h="396240">
                    <a:tc>
                      <a:txBody>
                        <a:bodyPr/>
                        <a:lstStyle/>
                        <a:p>
                          <a:endParaRPr lang="zh-CN"/>
                        </a:p>
                      </a:txBody>
                      <a:tcPr anchor="ctr">
                        <a:blipFill>
                          <a:blip r:embed="rId3"/>
                          <a:stretch>
                            <a:fillRect l="-595" t="-201538" r="-703571" b="-506154"/>
                          </a:stretch>
                        </a:blip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dirty="0"/>
                        </a:p>
                      </a:txBody>
                      <a:tcPr anchor="ctr"/>
                    </a:tc>
                    <a:extLst>
                      <a:ext uri="{0D108BD9-81ED-4DB2-BD59-A6C34878D82A}">
                        <a16:rowId xmlns:a16="http://schemas.microsoft.com/office/drawing/2014/main" val="3074445409"/>
                      </a:ext>
                    </a:extLst>
                  </a:tr>
                  <a:tr h="396240">
                    <a:tc>
                      <a:txBody>
                        <a:bodyPr/>
                        <a:lstStyle/>
                        <a:p>
                          <a:endParaRPr lang="zh-CN"/>
                        </a:p>
                      </a:txBody>
                      <a:tcPr anchor="ctr">
                        <a:blipFill>
                          <a:blip r:embed="rId3"/>
                          <a:stretch>
                            <a:fillRect l="-595" t="-301538" r="-703571" b="-406154"/>
                          </a:stretch>
                        </a:blip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dirty="0"/>
                        </a:p>
                      </a:txBody>
                      <a:tcPr anchor="ctr"/>
                    </a:tc>
                    <a:extLst>
                      <a:ext uri="{0D108BD9-81ED-4DB2-BD59-A6C34878D82A}">
                        <a16:rowId xmlns:a16="http://schemas.microsoft.com/office/drawing/2014/main" val="196971070"/>
                      </a:ext>
                    </a:extLst>
                  </a:tr>
                  <a:tr h="396240">
                    <a:tc>
                      <a:txBody>
                        <a:bodyPr/>
                        <a:lstStyle/>
                        <a:p>
                          <a:endParaRPr lang="zh-CN"/>
                        </a:p>
                      </a:txBody>
                      <a:tcPr anchor="ctr">
                        <a:blipFill>
                          <a:blip r:embed="rId3"/>
                          <a:stretch>
                            <a:fillRect l="-595" t="-395455" r="-703571" b="-300000"/>
                          </a:stretch>
                        </a:blipFill>
                      </a:tcPr>
                    </a:tc>
                    <a:tc>
                      <a:txBody>
                        <a:bodyPr/>
                        <a:lstStyle/>
                        <a:p>
                          <a:pPr algn="ctr"/>
                          <a:endParaRPr lang="zh-CN" altLang="en-US" sz="2000" dirty="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dirty="0"/>
                        </a:p>
                      </a:txBody>
                      <a:tcPr anchor="ctr"/>
                    </a:tc>
                    <a:extLst>
                      <a:ext uri="{0D108BD9-81ED-4DB2-BD59-A6C34878D82A}">
                        <a16:rowId xmlns:a16="http://schemas.microsoft.com/office/drawing/2014/main" val="979533290"/>
                      </a:ext>
                    </a:extLst>
                  </a:tr>
                  <a:tr h="403162">
                    <a:tc>
                      <a:txBody>
                        <a:bodyPr/>
                        <a:lstStyle/>
                        <a:p>
                          <a:endParaRPr lang="zh-CN"/>
                        </a:p>
                      </a:txBody>
                      <a:tcPr anchor="ctr">
                        <a:blipFill>
                          <a:blip r:embed="rId3"/>
                          <a:stretch>
                            <a:fillRect l="-595" t="-495455" r="-703571" b="-200000"/>
                          </a:stretch>
                        </a:blip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endParaRPr lang="zh-CN"/>
                        </a:p>
                      </a:txBody>
                      <a:tcPr anchor="ctr">
                        <a:blipFill>
                          <a:blip r:embed="rId3"/>
                          <a:stretch>
                            <a:fillRect l="-215169" t="-495455" r="-64326" b="-200000"/>
                          </a:stretch>
                        </a:blipFill>
                      </a:tcPr>
                    </a:tc>
                    <a:tc>
                      <a:txBody>
                        <a:bodyPr/>
                        <a:lstStyle/>
                        <a:p>
                          <a:pPr algn="ctr"/>
                          <a:endParaRPr lang="zh-CN" altLang="en-US" sz="2000"/>
                        </a:p>
                      </a:txBody>
                      <a:tcPr anchor="ctr"/>
                    </a:tc>
                    <a:tc>
                      <a:txBody>
                        <a:bodyPr/>
                        <a:lstStyle/>
                        <a:p>
                          <a:pPr algn="ctr"/>
                          <a:endParaRPr lang="zh-CN" altLang="en-US" sz="2000"/>
                        </a:p>
                      </a:txBody>
                      <a:tcPr anchor="ctr"/>
                    </a:tc>
                    <a:extLst>
                      <a:ext uri="{0D108BD9-81ED-4DB2-BD59-A6C34878D82A}">
                        <a16:rowId xmlns:a16="http://schemas.microsoft.com/office/drawing/2014/main" val="499637023"/>
                      </a:ext>
                    </a:extLst>
                  </a:tr>
                  <a:tr h="396240">
                    <a:tc>
                      <a:txBody>
                        <a:bodyPr/>
                        <a:lstStyle/>
                        <a:p>
                          <a:endParaRPr lang="zh-CN"/>
                        </a:p>
                      </a:txBody>
                      <a:tcPr anchor="ctr">
                        <a:blipFill>
                          <a:blip r:embed="rId3"/>
                          <a:stretch>
                            <a:fillRect l="-595" t="-604615" r="-703571" b="-103077"/>
                          </a:stretch>
                        </a:blipFill>
                      </a:tcP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a:p>
                      </a:txBody>
                      <a:tcPr anchor="ctr"/>
                    </a:tc>
                    <a:extLst>
                      <a:ext uri="{0D108BD9-81ED-4DB2-BD59-A6C34878D82A}">
                        <a16:rowId xmlns:a16="http://schemas.microsoft.com/office/drawing/2014/main" val="496334058"/>
                      </a:ext>
                    </a:extLst>
                  </a:tr>
                  <a:tr h="396240">
                    <a:tc>
                      <a:txBody>
                        <a:bodyPr/>
                        <a:lstStyle/>
                        <a:p>
                          <a:endParaRPr lang="zh-CN"/>
                        </a:p>
                      </a:txBody>
                      <a:tcPr anchor="ctr">
                        <a:blipFill>
                          <a:blip r:embed="rId3"/>
                          <a:stretch>
                            <a:fillRect l="-595" t="-704615" r="-703571" b="-3077"/>
                          </a:stretch>
                        </a:blipFill>
                      </a:tcP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extLst>
                      <a:ext uri="{0D108BD9-81ED-4DB2-BD59-A6C34878D82A}">
                        <a16:rowId xmlns:a16="http://schemas.microsoft.com/office/drawing/2014/main" val="2968276877"/>
                      </a:ext>
                    </a:extLst>
                  </a:tr>
                </a:tbl>
              </a:graphicData>
            </a:graphic>
          </p:graphicFrame>
        </mc:Fallback>
      </mc:AlternateContent>
      <p:cxnSp>
        <p:nvCxnSpPr>
          <p:cNvPr id="15" name="直接箭头连接符 14"/>
          <p:cNvCxnSpPr/>
          <p:nvPr/>
        </p:nvCxnSpPr>
        <p:spPr>
          <a:xfrm>
            <a:off x="2752604" y="5485778"/>
            <a:ext cx="4017767" cy="8810"/>
          </a:xfrm>
          <a:prstGeom prst="straightConnector1">
            <a:avLst/>
          </a:prstGeom>
          <a:ln w="3810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7813661" y="3613439"/>
            <a:ext cx="9728" cy="1634247"/>
          </a:xfrm>
          <a:prstGeom prst="straightConnector1">
            <a:avLst/>
          </a:prstGeom>
          <a:ln w="3810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6CDE391D-8CD7-4928-AB4A-819EB5E0EC9D}"/>
                  </a:ext>
                </a:extLst>
              </p:cNvPr>
              <p:cNvSpPr/>
              <p:nvPr/>
            </p:nvSpPr>
            <p:spPr>
              <a:xfrm>
                <a:off x="3438245" y="5739740"/>
                <a:ext cx="5529526" cy="369332"/>
              </a:xfrm>
              <a:prstGeom prst="rect">
                <a:avLst/>
              </a:prstGeom>
            </p:spPr>
            <p:txBody>
              <a:bodyPr wrap="none">
                <a:spAutoFit/>
              </a:bodyPr>
              <a:lstStyle/>
              <a:p>
                <a:pPr algn="ctr"/>
                <a14:m>
                  <m:oMath xmlns:m="http://schemas.openxmlformats.org/officeDocument/2006/math">
                    <m:r>
                      <a:rPr lang="en-US" altLang="zh-CN" i="1">
                        <a:latin typeface="Cambria Math" panose="02040503050406030204" pitchFamily="18" charset="0"/>
                      </a:rPr>
                      <m:t>𝑁</m:t>
                    </m:r>
                    <m:r>
                      <a:rPr lang="en-US" altLang="zh-CN" i="1" baseline="-25000">
                        <a:latin typeface="Cambria Math" panose="02040503050406030204" pitchFamily="18" charset="0"/>
                      </a:rPr>
                      <m:t>𝑆</m:t>
                    </m:r>
                    <m:d>
                      <m:dPr>
                        <m:ctrlPr>
                          <a:rPr lang="en-US" altLang="zh-CN" i="1">
                            <a:latin typeface="Cambria Math" panose="02040503050406030204" pitchFamily="18" charset="0"/>
                          </a:rPr>
                        </m:ctrlPr>
                      </m:dPr>
                      <m:e>
                        <m:r>
                          <a:rPr lang="zh-CN" altLang="en-US" i="1" dirty="0">
                            <a:latin typeface="Cambria Math" panose="02040503050406030204" pitchFamily="18" charset="0"/>
                          </a:rPr>
                          <m:t>𝛼</m:t>
                        </m:r>
                        <m:r>
                          <a:rPr lang="en-US" altLang="zh-CN" i="1" dirty="0">
                            <a:latin typeface="Cambria Math" panose="02040503050406030204" pitchFamily="18" charset="0"/>
                          </a:rPr>
                          <m:t>,</m:t>
                        </m:r>
                        <m:r>
                          <a:rPr lang="zh-CN" altLang="en-US" i="1" dirty="0">
                            <a:latin typeface="Cambria Math" panose="02040503050406030204" pitchFamily="18" charset="0"/>
                          </a:rPr>
                          <m:t>𝛽</m:t>
                        </m:r>
                      </m:e>
                    </m:d>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kumimoji="1" lang="zh-CN" altLang="en-US" i="1" dirty="0">
                        <a:latin typeface="Cambria Math" panose="02040503050406030204" pitchFamily="18" charset="0"/>
                      </a:rPr>
                      <m:t>𝛼</m:t>
                    </m:r>
                    <m:r>
                      <a:rPr kumimoji="1" lang="zh-CN" altLang="en-US"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𝛽</m:t>
                    </m:r>
                    <m:r>
                      <a:rPr kumimoji="1" lang="zh-CN" altLang="en-US" i="1" dirty="0">
                        <a:latin typeface="Cambria Math" panose="02040503050406030204" pitchFamily="18" charset="0"/>
                      </a:rPr>
                      <m:t>∙</m:t>
                    </m:r>
                    <m:r>
                      <a:rPr lang="en-US" altLang="zh-CN" i="1" dirty="0">
                        <a:latin typeface="Cambria Math" panose="02040503050406030204" pitchFamily="18" charset="0"/>
                      </a:rPr>
                      <m:t>𝑆</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=0,   </m:t>
                    </m:r>
                    <m:r>
                      <a:rPr lang="en-US" altLang="zh-CN" i="1">
                        <a:latin typeface="Cambria Math" panose="02040503050406030204" pitchFamily="18" charset="0"/>
                      </a:rPr>
                      <m:t>0≤</m:t>
                    </m:r>
                    <m:r>
                      <a:rPr lang="en-US" altLang="zh-CN" i="1" dirty="0">
                        <a:latin typeface="Cambria Math" panose="02040503050406030204" pitchFamily="18" charset="0"/>
                      </a:rPr>
                      <m:t>𝑥</m:t>
                    </m:r>
                    <m:r>
                      <a:rPr lang="zh-CN" altLang="en-US"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2</m:t>
                        </m:r>
                      </m:e>
                      <m:sup>
                        <m:r>
                          <a:rPr lang="en-US" altLang="zh-CN" i="1" dirty="0">
                            <a:latin typeface="Cambria Math" panose="02040503050406030204" pitchFamily="18" charset="0"/>
                          </a:rPr>
                          <m:t>𝑚</m:t>
                        </m:r>
                      </m:sup>
                    </m:sSup>
                    <m:r>
                      <a:rPr lang="en-US" altLang="zh-CN" i="1" dirty="0">
                        <a:latin typeface="Cambria Math" panose="02040503050406030204" pitchFamily="18" charset="0"/>
                      </a:rPr>
                      <m:t>−1}</m:t>
                    </m:r>
                  </m:oMath>
                </a14:m>
                <a:r>
                  <a:rPr lang="zh-CN" altLang="en-US" dirty="0"/>
                  <a:t> </a:t>
                </a:r>
                <a:endParaRPr lang="en-US" altLang="zh-CN" dirty="0"/>
              </a:p>
            </p:txBody>
          </p:sp>
        </mc:Choice>
        <mc:Fallback xmlns="">
          <p:sp>
            <p:nvSpPr>
              <p:cNvPr id="4" name="矩形 3">
                <a:extLst>
                  <a:ext uri="{FF2B5EF4-FFF2-40B4-BE49-F238E27FC236}">
                    <a16:creationId xmlns:a16="http://schemas.microsoft.com/office/drawing/2014/main" id="{6CDE391D-8CD7-4928-AB4A-819EB5E0EC9D}"/>
                  </a:ext>
                </a:extLst>
              </p:cNvPr>
              <p:cNvSpPr>
                <a:spLocks noRot="1" noChangeAspect="1" noMove="1" noResize="1" noEditPoints="1" noAdjustHandles="1" noChangeArrowheads="1" noChangeShapeType="1" noTextEdit="1"/>
              </p:cNvSpPr>
              <p:nvPr/>
            </p:nvSpPr>
            <p:spPr>
              <a:xfrm>
                <a:off x="3438245" y="5739740"/>
                <a:ext cx="5529526" cy="369332"/>
              </a:xfrm>
              <a:prstGeom prst="rect">
                <a:avLst/>
              </a:prstGeom>
              <a:blipFill>
                <a:blip r:embed="rId4"/>
                <a:stretch>
                  <a:fillRect b="-1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408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14</a:t>
            </a:fld>
            <a:endParaRPr lang="zh-CN" altLang="en-US">
              <a:solidFill>
                <a:srgbClr val="464653"/>
              </a:solidFill>
            </a:endParaRPr>
          </a:p>
        </p:txBody>
      </p:sp>
      <mc:AlternateContent xmlns:mc="http://schemas.openxmlformats.org/markup-compatibility/2006" xmlns:a14="http://schemas.microsoft.com/office/drawing/2010/main">
        <mc:Choice Requires="a14">
          <p:sp>
            <p:nvSpPr>
              <p:cNvPr id="4" name="文本框 3"/>
              <p:cNvSpPr txBox="1"/>
              <p:nvPr>
                <p:custDataLst>
                  <p:tags r:id="rId2"/>
                </p:custDataLst>
              </p:nvPr>
            </p:nvSpPr>
            <p:spPr>
              <a:xfrm>
                <a:off x="1205145" y="377672"/>
                <a:ext cx="9753600" cy="1665421"/>
              </a:xfrm>
              <a:prstGeom prst="rect">
                <a:avLst/>
              </a:prstGeom>
              <a:noFill/>
            </p:spPr>
            <p:txBody>
              <a:bodyPr vert="horz" wrap="square" rtlCol="0" anchor="ctr" anchorCtr="0">
                <a:noAutofit/>
              </a:bodyPr>
              <a:lstStyle/>
              <a:p>
                <a:pPr marL="182880" lvl="0" indent="-182880">
                  <a:spcBef>
                    <a:spcPts val="1200"/>
                  </a:spcBef>
                  <a:buClr>
                    <a:srgbClr val="D34817">
                      <a:lumMod val="75000"/>
                    </a:srgbClr>
                  </a:buClr>
                  <a:buSzPct val="85000"/>
                  <a:buFont typeface="Wingdings" pitchFamily="2" charset="2"/>
                  <a:buChar char="§"/>
                </a:pPr>
                <a14:m>
                  <m:oMath xmlns:m="http://schemas.openxmlformats.org/officeDocument/2006/math">
                    <m:r>
                      <a:rPr lang="zh-CN" altLang="en-US" sz="2400">
                        <a:latin typeface="Cambria Math" panose="02040503050406030204" pitchFamily="18" charset="0"/>
                      </a:rPr>
                      <m:t>非线性映</m:t>
                    </m:r>
                    <m:r>
                      <a:rPr lang="zh-CN" altLang="en-US" sz="2400" i="1">
                        <a:latin typeface="Cambria Math" panose="02040503050406030204" pitchFamily="18" charset="0"/>
                      </a:rPr>
                      <m:t>射</m:t>
                    </m:r>
                    <m:r>
                      <a:rPr kumimoji="1" lang="en-US" altLang="zh-CN" sz="2600" i="1">
                        <a:solidFill>
                          <a:prstClr val="black"/>
                        </a:solidFill>
                        <a:latin typeface="Cambria Math" panose="02040503050406030204" pitchFamily="18" charset="0"/>
                      </a:rPr>
                      <m:t>𝑆</m:t>
                    </m:r>
                    <m:r>
                      <a:rPr kumimoji="1" lang="en-US" altLang="zh-CN" sz="2600" i="1">
                        <a:solidFill>
                          <a:prstClr val="black"/>
                        </a:solidFill>
                        <a:latin typeface="Cambria Math" panose="02040503050406030204" pitchFamily="18" charset="0"/>
                      </a:rPr>
                      <m:t>:</m:t>
                    </m:r>
                    <m:sSup>
                      <m:sSupPr>
                        <m:ctrlPr>
                          <a:rPr kumimoji="1" lang="en-US" altLang="zh-CN" sz="2600" i="1">
                            <a:solidFill>
                              <a:prstClr val="black"/>
                            </a:solidFill>
                            <a:latin typeface="Cambria Math" panose="02040503050406030204" pitchFamily="18" charset="0"/>
                          </a:rPr>
                        </m:ctrlPr>
                      </m:sSupPr>
                      <m:e>
                        <m:r>
                          <a:rPr kumimoji="1" lang="en-US" altLang="zh-CN" sz="2600" i="1">
                            <a:solidFill>
                              <a:prstClr val="black"/>
                            </a:solidFill>
                            <a:latin typeface="Cambria Math" panose="02040503050406030204" pitchFamily="18" charset="0"/>
                          </a:rPr>
                          <m:t>{0,1}</m:t>
                        </m:r>
                      </m:e>
                      <m:sup>
                        <m:r>
                          <a:rPr kumimoji="1" lang="en-US" altLang="zh-CN" sz="2600" i="1">
                            <a:solidFill>
                              <a:prstClr val="black"/>
                            </a:solidFill>
                            <a:latin typeface="Cambria Math" panose="02040503050406030204" pitchFamily="18" charset="0"/>
                          </a:rPr>
                          <m:t>4</m:t>
                        </m:r>
                      </m:sup>
                    </m:sSup>
                    <m:r>
                      <a:rPr kumimoji="1" lang="en-US" altLang="zh-CN" sz="2600" i="1">
                        <a:solidFill>
                          <a:prstClr val="black"/>
                        </a:solidFill>
                        <a:latin typeface="Cambria Math" panose="02040503050406030204" pitchFamily="18" charset="0"/>
                        <a:ea typeface="Cambria Math" panose="02040503050406030204" pitchFamily="18" charset="0"/>
                      </a:rPr>
                      <m:t>→</m:t>
                    </m:r>
                  </m:oMath>
                </a14:m>
                <a:r>
                  <a:rPr kumimoji="1" lang="en-US" altLang="zh-CN" sz="2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p>
                      <m:sSupPr>
                        <m:ctrlPr>
                          <a:rPr kumimoji="1" lang="en-US" altLang="zh-CN" sz="2600" i="1">
                            <a:solidFill>
                              <a:prstClr val="black"/>
                            </a:solidFill>
                            <a:latin typeface="Cambria Math" panose="02040503050406030204" pitchFamily="18" charset="0"/>
                          </a:rPr>
                        </m:ctrlPr>
                      </m:sSupPr>
                      <m:e>
                        <m:r>
                          <a:rPr kumimoji="1" lang="en-US" altLang="zh-CN" sz="2600" i="1">
                            <a:solidFill>
                              <a:prstClr val="black"/>
                            </a:solidFill>
                            <a:latin typeface="Cambria Math" panose="02040503050406030204" pitchFamily="18" charset="0"/>
                          </a:rPr>
                          <m:t>{0,1}</m:t>
                        </m:r>
                      </m:e>
                      <m:sup>
                        <m:r>
                          <a:rPr kumimoji="1" lang="en-US" altLang="zh-CN" sz="2600" i="1">
                            <a:solidFill>
                              <a:prstClr val="black"/>
                            </a:solidFill>
                            <a:latin typeface="Cambria Math" panose="02040503050406030204" pitchFamily="18" charset="0"/>
                          </a:rPr>
                          <m:t>4</m:t>
                        </m:r>
                      </m:sup>
                    </m:sSup>
                  </m:oMath>
                </a14:m>
                <a:r>
                  <a:rPr kumimoji="1" lang="zh-CN" altLang="en-US" sz="2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，若</a:t>
                </a:r>
                <a14:m>
                  <m:oMath xmlns:m="http://schemas.openxmlformats.org/officeDocument/2006/math">
                    <m:r>
                      <a:rPr kumimoji="1" lang="en-US" altLang="zh-CN" sz="2600" i="1">
                        <a:solidFill>
                          <a:prstClr val="black"/>
                        </a:solidFill>
                        <a:latin typeface="Cambria Math" panose="02040503050406030204" pitchFamily="18" charset="0"/>
                      </a:rPr>
                      <m:t>𝑆</m:t>
                    </m:r>
                    <m:r>
                      <a:rPr kumimoji="1" lang="en-US" altLang="zh-CN" sz="2600" i="1">
                        <a:solidFill>
                          <a:prstClr val="black"/>
                        </a:solidFill>
                        <a:latin typeface="Cambria Math" panose="02040503050406030204" pitchFamily="18" charset="0"/>
                      </a:rPr>
                      <m:t> </m:t>
                    </m:r>
                    <m:r>
                      <a:rPr kumimoji="1" lang="zh-CN" altLang="en-US" sz="2600" i="1" smtClean="0">
                        <a:solidFill>
                          <a:prstClr val="black"/>
                        </a:solidFill>
                        <a:latin typeface="Cambria Math" panose="02040503050406030204" pitchFamily="18" charset="0"/>
                      </a:rPr>
                      <m:t>的</m:t>
                    </m:r>
                    <m:r>
                      <m:rPr>
                        <m:sty m:val="p"/>
                      </m:rPr>
                      <a:rPr kumimoji="1" lang="en-US" altLang="zh-CN" sz="2600" i="1">
                        <a:solidFill>
                          <a:prstClr val="black"/>
                        </a:solidFill>
                        <a:latin typeface="Cambria Math" panose="02040503050406030204" pitchFamily="18" charset="0"/>
                      </a:rPr>
                      <m:t>LAT</m:t>
                    </m:r>
                  </m:oMath>
                </a14:m>
                <a:r>
                  <a:rPr kumimoji="1" lang="zh-CN" altLang="en-US" sz="2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如表所示，则除</a:t>
                </a:r>
                <a:r>
                  <a:rPr kumimoji="1" lang="en-US" altLang="zh-CN" sz="2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(0,0)</a:t>
                </a:r>
                <a:r>
                  <a:rPr kumimoji="1" lang="zh-CN" altLang="en-US" sz="2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掩码外，该</a:t>
                </a:r>
                <a14:m>
                  <m:oMath xmlns:m="http://schemas.openxmlformats.org/officeDocument/2006/math">
                    <m:r>
                      <a:rPr kumimoji="1" lang="en-US" altLang="zh-CN" sz="2600" i="1">
                        <a:solidFill>
                          <a:prstClr val="black"/>
                        </a:solidFill>
                        <a:latin typeface="Cambria Math" panose="02040503050406030204" pitchFamily="18" charset="0"/>
                      </a:rPr>
                      <m:t>𝑆</m:t>
                    </m:r>
                    <m:r>
                      <a:rPr kumimoji="1" lang="en-US" altLang="zh-CN" sz="2600" i="1">
                        <a:solidFill>
                          <a:prstClr val="black"/>
                        </a:solidFill>
                        <a:latin typeface="Cambria Math" panose="02040503050406030204" pitchFamily="18" charset="0"/>
                      </a:rPr>
                      <m:t> </m:t>
                    </m:r>
                    <m:r>
                      <a:rPr kumimoji="1" lang="zh-CN" altLang="en-US" sz="2600" i="1" smtClean="0">
                        <a:solidFill>
                          <a:prstClr val="black"/>
                        </a:solidFill>
                        <a:latin typeface="Cambria Math" panose="02040503050406030204" pitchFamily="18" charset="0"/>
                      </a:rPr>
                      <m:t>盒</m:t>
                    </m:r>
                    <m:r>
                      <a:rPr kumimoji="1" lang="zh-CN" altLang="en-US" sz="2600" i="1">
                        <a:solidFill>
                          <a:prstClr val="black"/>
                        </a:solidFill>
                        <a:latin typeface="Cambria Math" panose="02040503050406030204" pitchFamily="18" charset="0"/>
                      </a:rPr>
                      <m:t>的</m:t>
                    </m:r>
                  </m:oMath>
                </a14:m>
                <a:r>
                  <a:rPr kumimoji="1" lang="zh-CN" altLang="en-US" sz="2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最有效</a:t>
                </a:r>
                <a14:m>
                  <m:oMath xmlns:m="http://schemas.openxmlformats.org/officeDocument/2006/math">
                    <m:r>
                      <a:rPr kumimoji="1" lang="zh-CN" altLang="en-US" sz="2600" i="1" dirty="0">
                        <a:solidFill>
                          <a:prstClr val="black"/>
                        </a:solidFill>
                        <a:latin typeface="Cambria Math" panose="02040503050406030204" pitchFamily="18" charset="0"/>
                        <a:ea typeface="Cambria Math" panose="02040503050406030204" pitchFamily="18" charset="0"/>
                      </a:rPr>
                      <m:t>的</m:t>
                    </m:r>
                    <m:r>
                      <a:rPr kumimoji="1" lang="zh-CN" altLang="en-US" sz="2600" i="1" dirty="0" smtClean="0">
                        <a:solidFill>
                          <a:prstClr val="black"/>
                        </a:solidFill>
                        <a:latin typeface="Cambria Math" panose="02040503050406030204" pitchFamily="18" charset="0"/>
                        <a:ea typeface="Cambria Math" panose="02040503050406030204" pitchFamily="18" charset="0"/>
                      </a:rPr>
                      <m:t>线性</m:t>
                    </m:r>
                    <m:r>
                      <a:rPr kumimoji="1" lang="zh-CN" altLang="en-US" sz="2600" i="1" dirty="0">
                        <a:solidFill>
                          <a:prstClr val="black"/>
                        </a:solidFill>
                        <a:latin typeface="Cambria Math" panose="02040503050406030204" pitchFamily="18" charset="0"/>
                        <a:ea typeface="Cambria Math" panose="02040503050406030204" pitchFamily="18" charset="0"/>
                      </a:rPr>
                      <m:t>近似式</m:t>
                    </m:r>
                    <m:r>
                      <a:rPr kumimoji="1" lang="zh-CN" altLang="en-US" sz="2600" i="1" dirty="0" smtClean="0">
                        <a:solidFill>
                          <a:prstClr val="black"/>
                        </a:solidFill>
                        <a:latin typeface="Cambria Math" panose="02040503050406030204" pitchFamily="18" charset="0"/>
                        <a:ea typeface="Cambria Math" panose="02040503050406030204" pitchFamily="18" charset="0"/>
                      </a:rPr>
                      <m:t>对应</m:t>
                    </m:r>
                    <m:r>
                      <a:rPr kumimoji="1" lang="zh-CN" altLang="en-US" sz="2600" i="1" dirty="0">
                        <a:solidFill>
                          <a:prstClr val="black"/>
                        </a:solidFill>
                        <a:latin typeface="Cambria Math" panose="02040503050406030204" pitchFamily="18" charset="0"/>
                        <a:ea typeface="Cambria Math" panose="02040503050406030204" pitchFamily="18" charset="0"/>
                      </a:rPr>
                      <m:t>的</m:t>
                    </m:r>
                    <m:r>
                      <a:rPr kumimoji="1" lang="zh-CN" altLang="en-US" sz="2600" i="1" dirty="0" smtClean="0">
                        <a:solidFill>
                          <a:prstClr val="black"/>
                        </a:solidFill>
                        <a:latin typeface="Cambria Math" panose="02040503050406030204" pitchFamily="18" charset="0"/>
                        <a:ea typeface="Cambria Math" panose="02040503050406030204" pitchFamily="18" charset="0"/>
                      </a:rPr>
                      <m:t>偏差</m:t>
                    </m:r>
                    <m:r>
                      <a:rPr kumimoji="1" lang="zh-CN" altLang="en-US" sz="2600" i="1" dirty="0">
                        <a:solidFill>
                          <a:prstClr val="black"/>
                        </a:solidFill>
                        <a:latin typeface="Cambria Math" panose="02040503050406030204" pitchFamily="18" charset="0"/>
                        <a:ea typeface="Cambria Math" panose="02040503050406030204" pitchFamily="18" charset="0"/>
                      </a:rPr>
                      <m:t>为</m:t>
                    </m:r>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mc:Choice>
        <mc:Fallback xmlns="">
          <p:sp>
            <p:nvSpPr>
              <p:cNvPr id="4" name="文本框 3"/>
              <p:cNvSpPr txBox="1">
                <a:spLocks noRot="1" noChangeAspect="1" noMove="1" noResize="1" noEditPoints="1" noAdjustHandles="1" noChangeArrowheads="1" noChangeShapeType="1" noTextEdit="1"/>
              </p:cNvSpPr>
              <p:nvPr>
                <p:custDataLst>
                  <p:tags r:id="rId19"/>
                </p:custDataLst>
              </p:nvPr>
            </p:nvSpPr>
            <p:spPr>
              <a:xfrm>
                <a:off x="1205145" y="377672"/>
                <a:ext cx="9753600" cy="1665421"/>
              </a:xfrm>
              <a:prstGeom prst="rect">
                <a:avLst/>
              </a:prstGeom>
              <a:blipFill>
                <a:blip r:embed="rId20"/>
                <a:stretch>
                  <a:fillRect r="-375"/>
                </a:stretch>
              </a:blipFill>
            </p:spPr>
            <p:txBody>
              <a:bodyPr/>
              <a:lstStyle/>
              <a:p>
                <a:r>
                  <a:rPr lang="zh-CN" altLang="en-US">
                    <a:noFill/>
                  </a:rPr>
                  <a:t> </a:t>
                </a:r>
              </a:p>
            </p:txBody>
          </p:sp>
        </mc:Fallback>
      </mc:AlternateContent>
      <p:sp>
        <p:nvSpPr>
          <p:cNvPr id="5" name="文本框 4"/>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不确定</a:t>
            </a:r>
          </a:p>
        </p:txBody>
      </p:sp>
      <mc:AlternateContent xmlns:mc="http://schemas.openxmlformats.org/markup-compatibility/2006" xmlns:a14="http://schemas.microsoft.com/office/drawing/2010/main">
        <mc:Choice Requires="a14">
          <p:sp>
            <p:nvSpPr>
              <p:cNvPr id="6" name="文本框 5"/>
              <p:cNvSpPr txBox="1"/>
              <p:nvPr>
                <p:custDataLst>
                  <p:tags r:id="rId4"/>
                </p:custDataLst>
              </p:nvPr>
            </p:nvSpPr>
            <p:spPr>
              <a:xfrm>
                <a:off x="2438400" y="3643313"/>
                <a:ext cx="834189" cy="642938"/>
              </a:xfrm>
              <a:prstGeom prst="rect">
                <a:avLst/>
              </a:prstGeom>
              <a:noFill/>
            </p:spPr>
            <p:txBody>
              <a:bodyPr vert="horz" rtlCol="0" anchor="ctr" anchorCtr="0">
                <a:noAutofit/>
              </a:bodyPr>
              <a:lstStyle/>
              <a:p>
                <a:pPr/>
                <a14:m>
                  <m:oMathPara xmlns:m="http://schemas.openxmlformats.org/officeDocument/2006/math">
                    <m:oMathParaPr>
                      <m:jc m:val="centerGroup"/>
                    </m:oMathParaPr>
                    <m:oMath xmlns:m="http://schemas.openxmlformats.org/officeDocument/2006/math">
                      <m:f>
                        <m:fPr>
                          <m:ctrlPr>
                            <a:rPr kumimoji="1" lang="en-US" altLang="zh-CN" sz="2400" i="1" smtClean="0">
                              <a:latin typeface="Cambria Math" panose="02040503050406030204" pitchFamily="18" charset="0"/>
                            </a:rPr>
                          </m:ctrlPr>
                        </m:fPr>
                        <m:num>
                          <m:r>
                            <a:rPr kumimoji="1" lang="en-US" altLang="zh-CN" sz="2400" b="0" i="1" smtClean="0">
                              <a:latin typeface="Cambria Math" panose="02040503050406030204" pitchFamily="18" charset="0"/>
                            </a:rPr>
                            <m:t>6</m:t>
                          </m:r>
                        </m:num>
                        <m:den>
                          <m:r>
                            <a:rPr kumimoji="1" lang="en-US" altLang="zh-CN" sz="2400" i="1">
                              <a:latin typeface="Cambria Math" panose="02040503050406030204" pitchFamily="18" charset="0"/>
                            </a:rPr>
                            <m:t>16</m:t>
                          </m:r>
                        </m:den>
                      </m:f>
                    </m:oMath>
                  </m:oMathPara>
                </a14:m>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custDataLst>
                  <p:tags r:id="rId21"/>
                </p:custDataLst>
              </p:nvPr>
            </p:nvSpPr>
            <p:spPr>
              <a:xfrm>
                <a:off x="2438400" y="3643313"/>
                <a:ext cx="834189" cy="642938"/>
              </a:xfrm>
              <a:prstGeom prst="rect">
                <a:avLst/>
              </a:prstGeom>
              <a:blipFill>
                <a:blip r:embed="rId22"/>
                <a:stretch>
                  <a:fillRect b="-3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custDataLst>
                  <p:tags r:id="rId5"/>
                </p:custDataLst>
              </p:nvPr>
            </p:nvSpPr>
            <p:spPr>
              <a:xfrm>
                <a:off x="2438400" y="4500563"/>
                <a:ext cx="1668651" cy="642938"/>
              </a:xfrm>
              <a:prstGeom prst="rect">
                <a:avLst/>
              </a:prstGeom>
              <a:noFill/>
            </p:spPr>
            <p:txBody>
              <a:bodyPr vert="horz" rtlCol="0" anchor="ctr" anchorCtr="0">
                <a:noAutofit/>
              </a:bodyPr>
              <a:lstStyle/>
              <a:p>
                <a:pPr/>
                <a14:m>
                  <m:oMathPara xmlns:m="http://schemas.openxmlformats.org/officeDocument/2006/math">
                    <m:oMathParaPr>
                      <m:jc m:val="left"/>
                    </m:oMathParaPr>
                    <m:oMath xmlns:m="http://schemas.openxmlformats.org/officeDocument/2006/math">
                      <m:r>
                        <a:rPr kumimoji="1" lang="en-US" altLang="zh-CN" sz="2400" i="1" smtClean="0">
                          <a:latin typeface="Cambria Math" panose="02040503050406030204" pitchFamily="18" charset="0"/>
                          <a:ea typeface="Cambria Math" panose="02040503050406030204" pitchFamily="18" charset="0"/>
                        </a:rPr>
                        <m:t>±</m:t>
                      </m:r>
                      <m:f>
                        <m:fPr>
                          <m:ctrlPr>
                            <a:rPr kumimoji="1" lang="en-US" altLang="zh-CN" sz="2400" i="1">
                              <a:latin typeface="Cambria Math" panose="02040503050406030204" pitchFamily="18" charset="0"/>
                            </a:rPr>
                          </m:ctrlPr>
                        </m:fPr>
                        <m:num>
                          <m:r>
                            <a:rPr kumimoji="1" lang="en-US" altLang="zh-CN" sz="2400" b="0" i="1" smtClean="0">
                              <a:latin typeface="Cambria Math" panose="02040503050406030204" pitchFamily="18" charset="0"/>
                            </a:rPr>
                            <m:t>2</m:t>
                          </m:r>
                        </m:num>
                        <m:den>
                          <m:r>
                            <a:rPr kumimoji="1" lang="en-US" altLang="zh-CN" sz="2400" i="1">
                              <a:latin typeface="Cambria Math" panose="02040503050406030204" pitchFamily="18" charset="0"/>
                            </a:rPr>
                            <m:t>16</m:t>
                          </m:r>
                        </m:den>
                      </m:f>
                    </m:oMath>
                  </m:oMathPara>
                </a14:m>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custDataLst>
                  <p:tags r:id="rId23"/>
                </p:custDataLst>
              </p:nvPr>
            </p:nvSpPr>
            <p:spPr>
              <a:xfrm>
                <a:off x="2438400" y="4500563"/>
                <a:ext cx="1668651" cy="642938"/>
              </a:xfrm>
              <a:prstGeom prst="rect">
                <a:avLst/>
              </a:prstGeom>
              <a:blipFill>
                <a:blip r:embed="rId24"/>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custDataLst>
                  <p:tags r:id="rId6"/>
                </p:custDataLst>
              </p:nvPr>
            </p:nvSpPr>
            <p:spPr>
              <a:xfrm>
                <a:off x="2438400" y="5357813"/>
                <a:ext cx="8534400" cy="642938"/>
              </a:xfrm>
              <a:prstGeom prst="rect">
                <a:avLst/>
              </a:prstGeom>
              <a:noFill/>
            </p:spPr>
            <p:txBody>
              <a:bodyPr vert="horz" rtlCol="0" anchor="ctr" anchorCtr="0">
                <a:noAutofit/>
              </a:bodyPr>
              <a:lstStyle/>
              <a:p>
                <a:pPr/>
                <a14:m>
                  <m:oMathPara xmlns:m="http://schemas.openxmlformats.org/officeDocument/2006/math">
                    <m:oMathParaPr>
                      <m:jc m:val="left"/>
                    </m:oMathParaPr>
                    <m:oMath xmlns:m="http://schemas.openxmlformats.org/officeDocument/2006/math">
                      <m:r>
                        <a:rPr kumimoji="1" lang="en-US" altLang="zh-CN" sz="2400" i="1" smtClean="0">
                          <a:latin typeface="Cambria Math" panose="02040503050406030204" pitchFamily="18" charset="0"/>
                          <a:ea typeface="Cambria Math" panose="02040503050406030204" pitchFamily="18" charset="0"/>
                        </a:rPr>
                        <m:t>±</m:t>
                      </m:r>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rPr>
                            <m:t>6</m:t>
                          </m:r>
                        </m:num>
                        <m:den>
                          <m:r>
                            <a:rPr kumimoji="1" lang="en-US" altLang="zh-CN" sz="2400" i="1">
                              <a:latin typeface="Cambria Math" panose="02040503050406030204" pitchFamily="18" charset="0"/>
                            </a:rPr>
                            <m:t>16</m:t>
                          </m:r>
                        </m:den>
                      </m:f>
                    </m:oMath>
                  </m:oMathPara>
                </a14:m>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custDataLst>
                  <p:tags r:id="rId25"/>
                </p:custDataLst>
              </p:nvPr>
            </p:nvSpPr>
            <p:spPr>
              <a:xfrm>
                <a:off x="2438400" y="5357813"/>
                <a:ext cx="8534400" cy="642938"/>
              </a:xfrm>
              <a:prstGeom prst="rect">
                <a:avLst/>
              </a:prstGeom>
              <a:blipFill>
                <a:blip r:embed="rId26"/>
                <a:stretch>
                  <a:fillRect b="-3810"/>
                </a:stretch>
              </a:blipFill>
            </p:spPr>
            <p:txBody>
              <a:bodyPr/>
              <a:lstStyle/>
              <a:p>
                <a:r>
                  <a:rPr lang="zh-CN" altLang="en-US">
                    <a:noFill/>
                  </a:rPr>
                  <a:t> </a:t>
                </a:r>
              </a:p>
            </p:txBody>
          </p:sp>
        </mc:Fallback>
      </mc:AlternateContent>
      <p:sp>
        <p:nvSpPr>
          <p:cNvPr id="9" name="椭圆 8"/>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10"/>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19" name="图片 18">
            <a:extLst>
              <a:ext uri="{FF2B5EF4-FFF2-40B4-BE49-F238E27FC236}">
                <a16:creationId xmlns:a16="http://schemas.microsoft.com/office/drawing/2014/main" id="{CAD39F78-C4E7-4BC2-B24F-B97659D4EEA6}"/>
              </a:ext>
            </a:extLst>
          </p:cNvPr>
          <p:cNvPicPr>
            <a:picLocks noChangeAspect="1"/>
          </p:cNvPicPr>
          <p:nvPr/>
        </p:nvPicPr>
        <p:blipFill>
          <a:blip r:embed="rId27"/>
          <a:stretch>
            <a:fillRect/>
          </a:stretch>
        </p:blipFill>
        <p:spPr>
          <a:xfrm>
            <a:off x="3828748" y="1881352"/>
            <a:ext cx="8044749" cy="4327934"/>
          </a:xfrm>
          <a:prstGeom prst="rect">
            <a:avLst/>
          </a:prstGeom>
        </p:spPr>
      </p:pic>
      <p:grpSp>
        <p:nvGrpSpPr>
          <p:cNvPr id="18" name="组合 17"/>
          <p:cNvGrpSpPr/>
          <p:nvPr>
            <p:custDataLst>
              <p:tags r:id="rId12"/>
            </p:custDataLst>
          </p:nvPr>
        </p:nvGrpSpPr>
        <p:grpSpPr>
          <a:xfrm>
            <a:off x="0" y="0"/>
            <a:ext cx="12192000" cy="635000"/>
            <a:chOff x="0" y="0"/>
            <a:chExt cx="12192000" cy="635000"/>
          </a:xfrm>
        </p:grpSpPr>
        <p:sp>
          <p:nvSpPr>
            <p:cNvPr id="14"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15"/>
              </p:custDataLst>
            </p:nvPr>
          </p:nvSpPr>
          <p:spPr>
            <a:xfrm>
              <a:off x="0" y="0"/>
              <a:ext cx="190500" cy="635000"/>
            </a:xfrm>
            <a:prstGeom prst="rect">
              <a:avLst/>
            </a:prstGeom>
            <a:solidFill>
              <a:srgbClr val="639EF4"/>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13"/>
            </p:custDataLst>
          </p:nvPr>
        </p:nvPicPr>
        <p:blipFill>
          <a:blip r:embed="rId28">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98998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245C9-14B8-3046-B11B-9838E8D2A6CF}"/>
              </a:ext>
            </a:extLst>
          </p:cNvPr>
          <p:cNvSpPr>
            <a:spLocks noGrp="1"/>
          </p:cNvSpPr>
          <p:nvPr>
            <p:ph type="title"/>
          </p:nvPr>
        </p:nvSpPr>
        <p:spPr/>
        <p:txBody>
          <a:bodyPr>
            <a:normAutofit/>
          </a:bodyPr>
          <a:lstStyle/>
          <a:p>
            <a:r>
              <a:rPr lang="en-US" altLang="zh-CN" dirty="0"/>
              <a:t>S</a:t>
            </a:r>
            <a:r>
              <a:rPr lang="zh-CN" altLang="en-US" dirty="0"/>
              <a:t>盒的</a:t>
            </a:r>
            <a:r>
              <a:rPr lang="en-US" altLang="zh-CN" dirty="0"/>
              <a:t>LAT</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A12EF01-4310-CF44-ACAC-267FF65261DC}"/>
                  </a:ext>
                </a:extLst>
              </p:cNvPr>
              <p:cNvSpPr>
                <a:spLocks noGrp="1"/>
              </p:cNvSpPr>
              <p:nvPr>
                <p:ph idx="1"/>
              </p:nvPr>
            </p:nvSpPr>
            <p:spPr>
              <a:xfrm>
                <a:off x="231820" y="1196752"/>
                <a:ext cx="3533866" cy="4975448"/>
              </a:xfrm>
            </p:spPr>
            <p:txBody>
              <a:bodyPr>
                <a:noAutofit/>
              </a:bodyPr>
              <a:lstStyle/>
              <a:p>
                <a:r>
                  <a:rPr kumimoji="1" lang="zh-CN" altLang="en-US" dirty="0"/>
                  <a:t>表格中数字的</a:t>
                </a:r>
                <a:r>
                  <a:rPr kumimoji="1" lang="zh-CN" altLang="en-US" dirty="0">
                    <a:solidFill>
                      <a:srgbClr val="C00000"/>
                    </a:solidFill>
                  </a:rPr>
                  <a:t>绝对值越大</a:t>
                </a:r>
                <a:r>
                  <a:rPr kumimoji="1" lang="zh-CN" altLang="en-US" dirty="0"/>
                  <a:t>，对应线性近似式越有效</a:t>
                </a:r>
                <a:endParaRPr kumimoji="1" lang="en-US" altLang="zh-CN" dirty="0">
                  <a:solidFill>
                    <a:srgbClr val="C00000"/>
                  </a:solidFill>
                </a:endParaRPr>
              </a:p>
              <a:p>
                <a14:m>
                  <m:oMath xmlns:m="http://schemas.openxmlformats.org/officeDocument/2006/math">
                    <m:r>
                      <a:rPr lang="en-US" altLang="zh-CN" b="0" i="1" smtClean="0">
                        <a:latin typeface="Cambria Math" panose="02040503050406030204" pitchFamily="18" charset="0"/>
                      </a:rPr>
                      <m:t>𝐿𝐴𝑇</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e>
                    </m:d>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−1</m:t>
                        </m:r>
                      </m:sup>
                    </m:sSup>
                  </m:oMath>
                </a14:m>
                <a:endParaRPr kumimoji="1" lang="en-US" altLang="zh-CN" dirty="0"/>
              </a:p>
              <a:p>
                <a:r>
                  <a:rPr kumimoji="1" lang="zh-CN" altLang="en-US" dirty="0"/>
                  <a:t>第一行，第一列除</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0</m:t>
                        </m:r>
                        <m:r>
                          <a:rPr lang="en-US" altLang="zh-CN" i="1" dirty="0">
                            <a:latin typeface="Cambria Math" panose="02040503050406030204" pitchFamily="18" charset="0"/>
                          </a:rPr>
                          <m:t>,0</m:t>
                        </m:r>
                      </m:e>
                    </m:d>
                  </m:oMath>
                </a14:m>
                <a:r>
                  <a:rPr kumimoji="1" lang="zh-CN" altLang="en-US" dirty="0"/>
                  <a:t>外，均为</a:t>
                </a:r>
                <a:r>
                  <a:rPr kumimoji="1" lang="en-US" altLang="zh-CN" dirty="0"/>
                  <a:t>0</a:t>
                </a:r>
              </a:p>
              <a:p>
                <a14:m>
                  <m:oMath xmlns:m="http://schemas.openxmlformats.org/officeDocument/2006/math">
                    <m:r>
                      <m:rPr>
                        <m:nor/>
                      </m:rPr>
                      <a:rPr kumimoji="1" lang="en-US" altLang="zh-CN" i="1">
                        <a:latin typeface="Cambria Math" panose="02040503050406030204" pitchFamily="18" charset="0"/>
                      </a:rPr>
                      <m:t>LAT</m:t>
                    </m:r>
                    <m:r>
                      <m:rPr>
                        <m:nor/>
                      </m:rPr>
                      <a:rPr lang="en-US" altLang="zh-CN" dirty="0"/>
                      <m:t>(</m:t>
                    </m:r>
                    <m:r>
                      <a:rPr lang="zh-CN" altLang="en-US" i="1">
                        <a:latin typeface="Cambria Math" panose="02040503050406030204" pitchFamily="18" charset="0"/>
                        <a:ea typeface="Cambria Math" panose="02040503050406030204" pitchFamily="18" charset="0"/>
                      </a:rPr>
                      <m:t>𝛼</m:t>
                    </m:r>
                    <m:r>
                      <m:rPr>
                        <m:nor/>
                      </m:rPr>
                      <a:rPr lang="en-US" altLang="zh-CN" dirty="0"/>
                      <m:t>,</m:t>
                    </m:r>
                    <m:r>
                      <a:rPr lang="zh-CN" altLang="en-US" i="1" dirty="0">
                        <a:latin typeface="Cambria Math" panose="02040503050406030204" pitchFamily="18" charset="0"/>
                      </a:rPr>
                      <m:t>𝛽</m:t>
                    </m:r>
                    <m:r>
                      <m:rPr>
                        <m:nor/>
                      </m:rPr>
                      <a:rPr lang="en-US" altLang="zh-CN" dirty="0"/>
                      <m:t>)</m:t>
                    </m:r>
                  </m:oMath>
                </a14:m>
                <a:r>
                  <a:rPr kumimoji="1" lang="zh-CN" altLang="en-US" dirty="0"/>
                  <a:t>均为偶数</a:t>
                </a:r>
                <a:endParaRPr kumimoji="1" lang="en-US" altLang="zh-CN" dirty="0"/>
              </a:p>
              <a:p>
                <a:pPr marL="0" indent="0">
                  <a:buNone/>
                </a:pPr>
                <a:r>
                  <a:rPr kumimoji="1" lang="zh-CN" altLang="en-US" dirty="0"/>
                  <a:t>（证明留作练习）</a:t>
                </a:r>
                <a:endParaRPr kumimoji="1" lang="en-US" altLang="zh-CN" dirty="0"/>
              </a:p>
              <a:p>
                <a:pPr marL="0" indent="0">
                  <a:buNone/>
                </a:pPr>
                <a:endParaRPr kumimoji="1" lang="zh-CN" altLang="en-US" dirty="0"/>
              </a:p>
            </p:txBody>
          </p:sp>
        </mc:Choice>
        <mc:Fallback>
          <p:sp>
            <p:nvSpPr>
              <p:cNvPr id="3" name="内容占位符 2">
                <a:extLst>
                  <a:ext uri="{FF2B5EF4-FFF2-40B4-BE49-F238E27FC236}">
                    <a16:creationId xmlns:a16="http://schemas.microsoft.com/office/drawing/2014/main" id="{CA12EF01-4310-CF44-ACAC-267FF65261DC}"/>
                  </a:ext>
                </a:extLst>
              </p:cNvPr>
              <p:cNvSpPr>
                <a:spLocks noGrp="1" noRot="1" noChangeAspect="1" noMove="1" noResize="1" noEditPoints="1" noAdjustHandles="1" noChangeArrowheads="1" noChangeShapeType="1" noTextEdit="1"/>
              </p:cNvSpPr>
              <p:nvPr>
                <p:ph idx="1"/>
              </p:nvPr>
            </p:nvSpPr>
            <p:spPr>
              <a:xfrm>
                <a:off x="231820" y="1196752"/>
                <a:ext cx="3533866" cy="4975448"/>
              </a:xfrm>
              <a:blipFill>
                <a:blip r:embed="rId3"/>
                <a:stretch>
                  <a:fillRect l="-3448" t="-122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189F01B-DC3A-5940-8878-CC665625CF9D}"/>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15</a:t>
            </a:fld>
            <a:endParaRPr lang="zh-CN" altLang="en-US" dirty="0">
              <a:solidFill>
                <a:srgbClr val="464653"/>
              </a:solidFill>
            </a:endParaRPr>
          </a:p>
        </p:txBody>
      </p:sp>
      <p:sp>
        <p:nvSpPr>
          <p:cNvPr id="10" name="文本框 9">
            <a:extLst>
              <a:ext uri="{FF2B5EF4-FFF2-40B4-BE49-F238E27FC236}">
                <a16:creationId xmlns:a16="http://schemas.microsoft.com/office/drawing/2014/main" id="{1B0C9880-4E33-2241-AD89-21306E70D7F3}"/>
              </a:ext>
            </a:extLst>
          </p:cNvPr>
          <p:cNvSpPr txBox="1"/>
          <p:nvPr/>
        </p:nvSpPr>
        <p:spPr>
          <a:xfrm>
            <a:off x="4663401" y="4500905"/>
            <a:ext cx="5232822" cy="769441"/>
          </a:xfrm>
          <a:prstGeom prst="rect">
            <a:avLst/>
          </a:prstGeom>
          <a:noFill/>
        </p:spPr>
        <p:txBody>
          <a:bodyPr wrap="square" rtlCol="0">
            <a:spAutoFit/>
          </a:bodyPr>
          <a:lstStyle/>
          <a:p>
            <a:pPr marL="342900" indent="-342900">
              <a:buFont typeface="Arial" panose="020B0604020202020204" pitchFamily="34" charset="0"/>
              <a:buChar char="•"/>
            </a:pPr>
            <a:endParaRPr kumimoji="1" lang="en-US" altLang="zh-CN" sz="2200" dirty="0"/>
          </a:p>
          <a:p>
            <a:pPr marL="285750" indent="-285750">
              <a:buFont typeface="Arial" panose="020B0604020202020204" pitchFamily="34" charset="0"/>
              <a:buChar char="•"/>
            </a:pPr>
            <a:endParaRPr kumimoji="1" lang="zh-CN" altLang="en-US" sz="2200" dirty="0"/>
          </a:p>
        </p:txBody>
      </p:sp>
      <p:pic>
        <p:nvPicPr>
          <p:cNvPr id="12" name="图片 11">
            <a:extLst>
              <a:ext uri="{FF2B5EF4-FFF2-40B4-BE49-F238E27FC236}">
                <a16:creationId xmlns:a16="http://schemas.microsoft.com/office/drawing/2014/main" id="{C44DA081-F711-428F-B92F-F260A5E1EF23}"/>
              </a:ext>
            </a:extLst>
          </p:cNvPr>
          <p:cNvPicPr>
            <a:picLocks noChangeAspect="1"/>
          </p:cNvPicPr>
          <p:nvPr/>
        </p:nvPicPr>
        <p:blipFill>
          <a:blip r:embed="rId4"/>
          <a:stretch>
            <a:fillRect/>
          </a:stretch>
        </p:blipFill>
        <p:spPr>
          <a:xfrm>
            <a:off x="3765686" y="93003"/>
            <a:ext cx="8044749" cy="4327934"/>
          </a:xfrm>
          <a:prstGeom prst="rect">
            <a:avLst/>
          </a:prstGeom>
        </p:spPr>
      </p:pic>
    </p:spTree>
    <p:extLst>
      <p:ext uri="{BB962C8B-B14F-4D97-AF65-F5344CB8AC3E}">
        <p14:creationId xmlns:p14="http://schemas.microsoft.com/office/powerpoint/2010/main" val="473155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线性变换的掩码传播情况</a:t>
            </a:r>
            <a:r>
              <a:rPr lang="en-US" altLang="zh-CN" dirty="0"/>
              <a:t>——</a:t>
            </a:r>
            <a:r>
              <a:rPr lang="zh-CN" altLang="en-US" dirty="0"/>
              <a:t>以概率</a:t>
            </a:r>
            <a:r>
              <a:rPr lang="en-US" altLang="zh-CN" dirty="0"/>
              <a:t>1</a:t>
            </a:r>
            <a:r>
              <a:rPr lang="zh-CN" altLang="en-US" dirty="0"/>
              <a:t>过线性变换</a:t>
            </a:r>
          </a:p>
        </p:txBody>
      </p:sp>
      <p:sp>
        <p:nvSpPr>
          <p:cNvPr id="22" name="内容占位符 21"/>
          <p:cNvSpPr>
            <a:spLocks noGrp="1"/>
          </p:cNvSpPr>
          <p:nvPr>
            <p:ph idx="1"/>
          </p:nvPr>
        </p:nvSpPr>
        <p:spPr>
          <a:xfrm>
            <a:off x="187286" y="1225716"/>
            <a:ext cx="10363200" cy="4975448"/>
          </a:xfrm>
        </p:spPr>
        <p:txBody>
          <a:bodyPr>
            <a:normAutofit/>
          </a:bodyPr>
          <a:lstStyle/>
          <a:p>
            <a:r>
              <a:rPr lang="zh-CN" altLang="en-US" dirty="0"/>
              <a:t>消除中间变量，变为只与明文、密钥、密文有关的表达式</a:t>
            </a:r>
            <a:endParaRPr lang="en-US" altLang="zh-CN" dirty="0"/>
          </a:p>
          <a:p>
            <a:endParaRPr lang="en-US" altLang="zh-CN" dirty="0"/>
          </a:p>
          <a:p>
            <a:endParaRPr lang="en-US" altLang="zh-CN" dirty="0"/>
          </a:p>
          <a:p>
            <a:r>
              <a:rPr lang="zh-CN" altLang="en-US" dirty="0"/>
              <a:t>赋值（拉线）运算和异或密钥</a:t>
            </a:r>
            <a:endParaRPr lang="en-US" altLang="zh-CN" dirty="0"/>
          </a:p>
          <a:p>
            <a:r>
              <a:rPr lang="zh-CN" altLang="en-US" dirty="0"/>
              <a:t>异或运算（</a:t>
            </a:r>
            <a:r>
              <a:rPr lang="en-US" altLang="zh-CN" dirty="0"/>
              <a:t>XOR</a:t>
            </a:r>
            <a:r>
              <a:rPr lang="zh-CN" altLang="en-US" dirty="0"/>
              <a:t>，异或密钥除外）</a:t>
            </a:r>
            <a:endParaRPr lang="en-US" altLang="zh-CN" dirty="0"/>
          </a:p>
          <a:p>
            <a:r>
              <a:rPr lang="zh-CN" altLang="en-US" dirty="0"/>
              <a:t>分支运算（</a:t>
            </a:r>
            <a:r>
              <a:rPr lang="en-US" altLang="zh-CN" dirty="0"/>
              <a:t>Branching</a:t>
            </a:r>
            <a:r>
              <a:rPr lang="zh-CN" altLang="en-US" dirty="0"/>
              <a:t>）</a:t>
            </a:r>
            <a:endParaRPr lang="en-US" altLang="zh-CN" dirty="0"/>
          </a:p>
          <a:p>
            <a:r>
              <a:rPr lang="en-US" altLang="zh-CN" dirty="0"/>
              <a:t> </a:t>
            </a:r>
            <a:r>
              <a:rPr lang="zh-CN" altLang="en-US" dirty="0"/>
              <a:t>线性映射（</a:t>
            </a:r>
            <a:r>
              <a:rPr lang="en-US" altLang="zh-CN" dirty="0"/>
              <a:t>Linear Map</a:t>
            </a:r>
            <a:r>
              <a:rPr lang="zh-CN" altLang="en-US" dirty="0"/>
              <a:t>）</a:t>
            </a:r>
            <a:endParaRPr lang="en-US" altLang="zh-CN" dirty="0"/>
          </a:p>
          <a:p>
            <a:pPr marL="274320" lvl="1" indent="0">
              <a:buNone/>
            </a:pPr>
            <a:endParaRPr lang="en-US" altLang="zh-CN" dirty="0"/>
          </a:p>
        </p:txBody>
      </p:sp>
      <p:grpSp>
        <p:nvGrpSpPr>
          <p:cNvPr id="28" name="组合 27"/>
          <p:cNvGrpSpPr/>
          <p:nvPr/>
        </p:nvGrpSpPr>
        <p:grpSpPr>
          <a:xfrm>
            <a:off x="5768936" y="3007789"/>
            <a:ext cx="5871148" cy="3045550"/>
            <a:chOff x="-2350770" y="4103370"/>
            <a:chExt cx="4411027" cy="2423160"/>
          </a:xfrm>
        </p:grpSpPr>
        <p:pic>
          <p:nvPicPr>
            <p:cNvPr id="24" name="图片 23"/>
            <p:cNvPicPr>
              <a:picLocks noChangeAspect="1"/>
            </p:cNvPicPr>
            <p:nvPr/>
          </p:nvPicPr>
          <p:blipFill rotWithShape="1">
            <a:blip r:embed="rId3">
              <a:extLst>
                <a:ext uri="{28A0092B-C50C-407E-A947-70E740481C1C}">
                  <a14:useLocalDpi xmlns:a14="http://schemas.microsoft.com/office/drawing/2010/main" val="0"/>
                </a:ext>
              </a:extLst>
            </a:blip>
            <a:srcRect l="33892" t="12949" r="6756" b="6307"/>
            <a:stretch/>
          </p:blipFill>
          <p:spPr>
            <a:xfrm>
              <a:off x="-2350770" y="4103370"/>
              <a:ext cx="3158490" cy="2423160"/>
            </a:xfrm>
            <a:prstGeom prst="rect">
              <a:avLst/>
            </a:prstGeom>
          </p:spPr>
        </p:pic>
        <p:pic>
          <p:nvPicPr>
            <p:cNvPr id="25" name="图片 24"/>
            <p:cNvPicPr>
              <a:picLocks noChangeAspect="1"/>
            </p:cNvPicPr>
            <p:nvPr/>
          </p:nvPicPr>
          <p:blipFill rotWithShape="1">
            <a:blip r:embed="rId3">
              <a:extLst>
                <a:ext uri="{28A0092B-C50C-407E-A947-70E740481C1C}">
                  <a14:useLocalDpi xmlns:a14="http://schemas.microsoft.com/office/drawing/2010/main" val="0"/>
                </a:ext>
              </a:extLst>
            </a:blip>
            <a:srcRect l="14633" t="12949" r="64175" b="6307"/>
            <a:stretch/>
          </p:blipFill>
          <p:spPr>
            <a:xfrm>
              <a:off x="807720" y="4103370"/>
              <a:ext cx="1127760" cy="2423160"/>
            </a:xfrm>
            <a:prstGeom prst="rect">
              <a:avLst/>
            </a:prstGeom>
          </p:spPr>
        </p:pic>
        <p:sp>
          <p:nvSpPr>
            <p:cNvPr id="26" name="矩形 25"/>
            <p:cNvSpPr/>
            <p:nvPr/>
          </p:nvSpPr>
          <p:spPr>
            <a:xfrm>
              <a:off x="-2350770" y="6250305"/>
              <a:ext cx="29527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64982" y="4967287"/>
              <a:ext cx="29527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92717B6D-6B49-4D84-BABE-CCCF5F3CB514}"/>
              </a:ext>
            </a:extLst>
          </p:cNvPr>
          <p:cNvPicPr>
            <a:picLocks noChangeAspect="1"/>
          </p:cNvPicPr>
          <p:nvPr/>
        </p:nvPicPr>
        <p:blipFill>
          <a:blip r:embed="rId4"/>
          <a:stretch>
            <a:fillRect/>
          </a:stretch>
        </p:blipFill>
        <p:spPr>
          <a:xfrm>
            <a:off x="987386" y="1669199"/>
            <a:ext cx="9563100" cy="1066800"/>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DAA79FD-879C-4A28-B6CF-C93C058B0674}"/>
                  </a:ext>
                </a:extLst>
              </p:cNvPr>
              <p:cNvSpPr/>
              <p:nvPr/>
            </p:nvSpPr>
            <p:spPr>
              <a:xfrm>
                <a:off x="4512101" y="1940989"/>
                <a:ext cx="5033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800" i="1">
                          <a:solidFill>
                            <a:srgbClr val="C00000"/>
                          </a:solidFill>
                          <a:latin typeface="Cambria Math" panose="02040503050406030204" pitchFamily="18" charset="0"/>
                          <a:ea typeface="Cambria Math" panose="02040503050406030204" pitchFamily="18" charset="0"/>
                        </a:rPr>
                        <m:t>𝛽</m:t>
                      </m:r>
                    </m:oMath>
                  </m:oMathPara>
                </a14:m>
                <a:endParaRPr lang="zh-CN" altLang="en-US" sz="2800" dirty="0"/>
              </a:p>
            </p:txBody>
          </p:sp>
        </mc:Choice>
        <mc:Fallback xmlns="">
          <p:sp>
            <p:nvSpPr>
              <p:cNvPr id="10" name="矩形 9">
                <a:extLst>
                  <a:ext uri="{FF2B5EF4-FFF2-40B4-BE49-F238E27FC236}">
                    <a16:creationId xmlns:a16="http://schemas.microsoft.com/office/drawing/2014/main" id="{8DAA79FD-879C-4A28-B6CF-C93C058B0674}"/>
                  </a:ext>
                </a:extLst>
              </p:cNvPr>
              <p:cNvSpPr>
                <a:spLocks noRot="1" noChangeAspect="1" noMove="1" noResize="1" noEditPoints="1" noAdjustHandles="1" noChangeArrowheads="1" noChangeShapeType="1" noTextEdit="1"/>
              </p:cNvSpPr>
              <p:nvPr/>
            </p:nvSpPr>
            <p:spPr>
              <a:xfrm>
                <a:off x="4512101" y="1940989"/>
                <a:ext cx="503343"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3D744C6D-0C3A-40F2-B5B6-F0E315D88F36}"/>
                  </a:ext>
                </a:extLst>
              </p:cNvPr>
              <p:cNvSpPr/>
              <p:nvPr/>
            </p:nvSpPr>
            <p:spPr>
              <a:xfrm>
                <a:off x="6170540" y="1940989"/>
                <a:ext cx="5033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800" i="1">
                          <a:solidFill>
                            <a:srgbClr val="C00000"/>
                          </a:solidFill>
                          <a:latin typeface="Cambria Math" panose="02040503050406030204" pitchFamily="18" charset="0"/>
                          <a:ea typeface="Cambria Math" panose="02040503050406030204" pitchFamily="18" charset="0"/>
                        </a:rPr>
                        <m:t>𝛽</m:t>
                      </m:r>
                    </m:oMath>
                  </m:oMathPara>
                </a14:m>
                <a:endParaRPr lang="zh-CN" altLang="en-US" sz="2800" dirty="0"/>
              </a:p>
            </p:txBody>
          </p:sp>
        </mc:Choice>
        <mc:Fallback xmlns="">
          <p:sp>
            <p:nvSpPr>
              <p:cNvPr id="11" name="矩形 10">
                <a:extLst>
                  <a:ext uri="{FF2B5EF4-FFF2-40B4-BE49-F238E27FC236}">
                    <a16:creationId xmlns:a16="http://schemas.microsoft.com/office/drawing/2014/main" id="{3D744C6D-0C3A-40F2-B5B6-F0E315D88F36}"/>
                  </a:ext>
                </a:extLst>
              </p:cNvPr>
              <p:cNvSpPr>
                <a:spLocks noRot="1" noChangeAspect="1" noMove="1" noResize="1" noEditPoints="1" noAdjustHandles="1" noChangeArrowheads="1" noChangeShapeType="1" noTextEdit="1"/>
              </p:cNvSpPr>
              <p:nvPr/>
            </p:nvSpPr>
            <p:spPr>
              <a:xfrm>
                <a:off x="6170540" y="1940989"/>
                <a:ext cx="503343" cy="52322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70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animEffect transition="in" filter="fade">
                                      <p:cBhvr>
                                        <p:cTn id="7" dur="500"/>
                                        <p:tgtEl>
                                          <p:spTgt spid="2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4" end="4"/>
                                            </p:txEl>
                                          </p:spTgt>
                                        </p:tgtEl>
                                        <p:attrNameLst>
                                          <p:attrName>style.visibility</p:attrName>
                                        </p:attrNameLst>
                                      </p:cBhvr>
                                      <p:to>
                                        <p:strVal val="visible"/>
                                      </p:to>
                                    </p:set>
                                    <p:animEffect transition="in" filter="fade">
                                      <p:cBhvr>
                                        <p:cTn id="12" dur="500"/>
                                        <p:tgtEl>
                                          <p:spTgt spid="2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5" end="5"/>
                                            </p:txEl>
                                          </p:spTgt>
                                        </p:tgtEl>
                                        <p:attrNameLst>
                                          <p:attrName>style.visibility</p:attrName>
                                        </p:attrNameLst>
                                      </p:cBhvr>
                                      <p:to>
                                        <p:strVal val="visible"/>
                                      </p:to>
                                    </p:set>
                                    <p:animEffect transition="in" filter="fade">
                                      <p:cBhvr>
                                        <p:cTn id="17" dur="500"/>
                                        <p:tgtEl>
                                          <p:spTgt spid="2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xEl>
                                              <p:pRg st="6" end="6"/>
                                            </p:txEl>
                                          </p:spTgt>
                                        </p:tgtEl>
                                        <p:attrNameLst>
                                          <p:attrName>style.visibility</p:attrName>
                                        </p:attrNameLst>
                                      </p:cBhvr>
                                      <p:to>
                                        <p:strVal val="visible"/>
                                      </p:to>
                                    </p:set>
                                    <p:animEffect transition="in" filter="fade">
                                      <p:cBhvr>
                                        <p:cTn id="22" dur="500"/>
                                        <p:tgtEl>
                                          <p:spTgt spid="2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1C9531F-EC87-453F-B63D-9E945110C111}"/>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17</a:t>
            </a:fld>
            <a:endParaRPr lang="zh-CN" altLang="en-US" dirty="0">
              <a:solidFill>
                <a:srgbClr val="464653"/>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258CEC6-2F23-4A42-AC5D-3881F46E8349}"/>
                  </a:ext>
                </a:extLst>
              </p:cNvPr>
              <p:cNvSpPr txBox="1"/>
              <p:nvPr>
                <p:custDataLst>
                  <p:tags r:id="rId2"/>
                </p:custDataLst>
              </p:nvPr>
            </p:nvSpPr>
            <p:spPr>
              <a:xfrm>
                <a:off x="1219200" y="947102"/>
                <a:ext cx="10426262"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若找到异或运算的输入和输出分别存在有效线性近似式，</a:t>
                </a:r>
                <a:endParaRPr lang="en-US" altLang="zh-CN" sz="26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𝛼</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𝑥</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𝛾</m:t>
                      </m:r>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𝑃</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𝛿</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𝑘</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oMath>
                  </m:oMathPara>
                </a14:m>
                <a:endParaRPr lang="en-US" altLang="zh-CN" sz="2600" b="0" i="1" dirty="0">
                  <a:solidFill>
                    <a:srgbClr val="000000"/>
                  </a:solidFill>
                  <a:latin typeface="Cambria Math" panose="02040503050406030204" pitchFamily="18" charset="0"/>
                  <a:ea typeface="Cambria Math" panose="02040503050406030204" pitchFamily="18" charset="0"/>
                  <a:sym typeface="Microsoft Yahei"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𝛼</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2</m:t>
                          </m:r>
                        </m:sub>
                      </m:sSub>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𝑥</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2</m:t>
                          </m:r>
                        </m:sub>
                      </m:sSub>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𝜃</m:t>
                      </m:r>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𝑃</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𝜀</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𝑘</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oMath>
                  </m:oMathPara>
                </a14:m>
                <a:endParaRPr lang="en-US" altLang="zh-CN" sz="2600" i="1" dirty="0">
                  <a:solidFill>
                    <a:srgbClr val="000000"/>
                  </a:solidFill>
                  <a:latin typeface="Cambria Math" panose="02040503050406030204" pitchFamily="18" charset="0"/>
                  <a:ea typeface="Cambria Math" panose="02040503050406030204" pitchFamily="18" charset="0"/>
                  <a:sym typeface="Microsoft Yahei" panose="020B0503020204020204" pitchFamily="34" charset="-122"/>
                </a:endParaRPr>
              </a:p>
              <a:p>
                <a:pPr/>
                <a14:m>
                  <m:oMathPara xmlns:m="http://schemas.openxmlformats.org/officeDocument/2006/math">
                    <m:oMathParaPr>
                      <m:jc m:val="centerGroup"/>
                    </m:oMathParaPr>
                    <m:oMath xmlns:m="http://schemas.openxmlformats.org/officeDocument/2006/math">
                      <m:r>
                        <a:rPr lang="zh-CN" alt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𝑧</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𝜑</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𝐶</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𝜂</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𝑘</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2</m:t>
                          </m:r>
                        </m:sub>
                      </m:sSub>
                    </m:oMath>
                  </m:oMathPara>
                </a14:m>
                <a:endParaRPr lang="en-US" altLang="zh-CN" sz="2600" dirty="0">
                  <a:solidFill>
                    <a:srgbClr val="000000"/>
                  </a:solidFill>
                  <a:latin typeface="Microsoft Yahei" panose="020B0503020204020204" pitchFamily="34" charset="-122"/>
                  <a:ea typeface="Cambria Math" panose="02040503050406030204" pitchFamily="18" charset="0"/>
                  <a:sym typeface="Microsoft Yahei" panose="020B0503020204020204" pitchFamily="34" charset="-122"/>
                </a:endParaRPr>
              </a:p>
              <a:p>
                <a:r>
                  <a:rPr lang="zh-CN" altLang="en-US" sz="2600" dirty="0">
                    <a:solidFill>
                      <a:srgbClr val="000000"/>
                    </a:solidFill>
                    <a:latin typeface="Microsoft Yahei" panose="020B0503020204020204" pitchFamily="34" charset="-122"/>
                    <a:ea typeface="Cambria Math" panose="02040503050406030204" pitchFamily="18" charset="0"/>
                    <a:sym typeface="Microsoft Yahei" panose="020B0503020204020204" pitchFamily="34" charset="-122"/>
                  </a:rPr>
                  <a:t>则要消除中间变量</a:t>
                </a:r>
                <a14:m>
                  <m:oMath xmlns:m="http://schemas.openxmlformats.org/officeDocument/2006/math">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𝑥</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𝑥</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2</m:t>
                        </m:r>
                      </m:sub>
                    </m:sSub>
                    <m:r>
                      <a:rPr lang="en-US" altLang="zh-CN" sz="2600" b="0" i="0"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𝑧</m:t>
                    </m:r>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zh-CN" altLang="en-US" sz="2600" dirty="0">
                    <a:solidFill>
                      <a:srgbClr val="000000"/>
                    </a:solidFill>
                    <a:latin typeface="Microsoft Yahei" panose="020B0503020204020204" pitchFamily="34" charset="-122"/>
                    <a:ea typeface="Cambria Math" panose="02040503050406030204" pitchFamily="18" charset="0"/>
                    <a:sym typeface="Microsoft Yahei" panose="020B0503020204020204" pitchFamily="34" charset="-122"/>
                  </a:rPr>
                  <a:t>，得到</a:t>
                </a:r>
                <a14:m>
                  <m:oMath xmlns:m="http://schemas.openxmlformats.org/officeDocument/2006/math">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𝛾</m:t>
                    </m:r>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𝑃</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𝜃</m:t>
                    </m:r>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𝑃</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𝛿</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𝑘</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oMath>
                </a14:m>
                <a:r>
                  <a:rPr lang="en-US" altLang="zh-CN" sz="2600" dirty="0">
                    <a:solidFill>
                      <a:srgbClr val="000000"/>
                    </a:solidFill>
                    <a:ea typeface="Cambria Math" panose="02040503050406030204" pitchFamily="18" charset="0"/>
                    <a:sym typeface="Microsoft Yahei" panose="020B0503020204020204" pitchFamily="34" charset="-122"/>
                  </a:rPr>
                  <a:t> </a:t>
                </a:r>
                <a14:m>
                  <m:oMath xmlns:m="http://schemas.openxmlformats.org/officeDocument/2006/math">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𝜀</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𝑘</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oMath>
                </a14:m>
                <a:r>
                  <a:rPr lang="en-US" altLang="zh-CN" sz="2600" dirty="0">
                    <a:solidFill>
                      <a:srgbClr val="000000"/>
                    </a:solidFill>
                    <a:ea typeface="Cambria Math" panose="02040503050406030204" pitchFamily="18" charset="0"/>
                    <a:sym typeface="Microsoft Yahei" panose="020B0503020204020204" pitchFamily="34" charset="-122"/>
                  </a:rPr>
                  <a:t> </a:t>
                </a:r>
                <a14:m>
                  <m:oMath xmlns:m="http://schemas.openxmlformats.org/officeDocument/2006/math">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𝜂</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𝑘</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2</m:t>
                        </m:r>
                      </m:sub>
                    </m:s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𝜑</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𝐶</m:t>
                    </m:r>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=0</m:t>
                    </m:r>
                  </m:oMath>
                </a14:m>
                <a:r>
                  <a:rPr lang="zh-CN" altLang="en-US" sz="2600" dirty="0">
                    <a:solidFill>
                      <a:srgbClr val="000000"/>
                    </a:solidFill>
                    <a:latin typeface="Microsoft Yahei" panose="020B0503020204020204" pitchFamily="34" charset="-122"/>
                    <a:ea typeface="Cambria Math" panose="02040503050406030204" pitchFamily="18" charset="0"/>
                    <a:sym typeface="Microsoft Yahei" panose="020B0503020204020204" pitchFamily="34" charset="-122"/>
                  </a:rPr>
                  <a:t>，对掩码</a:t>
                </a:r>
                <a14:m>
                  <m:oMath xmlns:m="http://schemas.openxmlformats.org/officeDocument/2006/math">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𝛼</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𝛼</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2</m:t>
                        </m:r>
                      </m:sub>
                    </m:sSub>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oMath>
                </a14:m>
                <a:r>
                  <a:rPr lang="zh-CN" altLang="en-US" sz="2600" dirty="0">
                    <a:solidFill>
                      <a:srgbClr val="000000"/>
                    </a:solidFill>
                    <a:latin typeface="Microsoft Yahei" panose="020B0503020204020204" pitchFamily="34" charset="-122"/>
                    <a:ea typeface="Cambria Math" panose="02040503050406030204" pitchFamily="18" charset="0"/>
                    <a:sym typeface="Microsoft Yahei" panose="020B0503020204020204" pitchFamily="34" charset="-122"/>
                  </a:rPr>
                  <a:t>，有何要求（ ）</a:t>
                </a:r>
                <a:endParaRPr lang="en-US" altLang="zh-CN" sz="2600" dirty="0">
                  <a:solidFill>
                    <a:srgbClr val="000000"/>
                  </a:solidFill>
                  <a:latin typeface="Microsoft Yahei" panose="020B0503020204020204" pitchFamily="34" charset="-122"/>
                  <a:ea typeface="Cambria Math" panose="02040503050406030204" pitchFamily="18" charset="0"/>
                  <a:sym typeface="Microsoft Yahei" panose="020B0503020204020204" pitchFamily="34" charset="-122"/>
                </a:endParaRP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7" name="文本框 6">
                <a:extLst>
                  <a:ext uri="{FF2B5EF4-FFF2-40B4-BE49-F238E27FC236}">
                    <a16:creationId xmlns:a16="http://schemas.microsoft.com/office/drawing/2014/main" id="{C258CEC6-2F23-4A42-AC5D-3881F46E8349}"/>
                  </a:ext>
                </a:extLst>
              </p:cNvPr>
              <p:cNvSpPr txBox="1">
                <a:spLocks noRot="1" noChangeAspect="1" noMove="1" noResize="1" noEditPoints="1" noAdjustHandles="1" noChangeArrowheads="1" noChangeShapeType="1" noTextEdit="1"/>
              </p:cNvSpPr>
              <p:nvPr>
                <p:custDataLst>
                  <p:tags r:id="rId19"/>
                </p:custDataLst>
              </p:nvPr>
            </p:nvSpPr>
            <p:spPr>
              <a:xfrm>
                <a:off x="1219200" y="947102"/>
                <a:ext cx="10426262" cy="2143125"/>
              </a:xfrm>
              <a:prstGeom prst="rect">
                <a:avLst/>
              </a:prstGeom>
              <a:blipFill>
                <a:blip r:embed="rId20"/>
                <a:stretch>
                  <a:fillRect l="-1053" t="-19318" b="-51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5C69229-F186-42BF-A73E-A594E77A513B}"/>
                  </a:ext>
                </a:extLst>
              </p:cNvPr>
              <p:cNvSpPr txBox="1"/>
              <p:nvPr>
                <p:custDataLst>
                  <p:tags r:id="rId3"/>
                </p:custDataLst>
              </p:nvPr>
            </p:nvSpPr>
            <p:spPr>
              <a:xfrm>
                <a:off x="2343807" y="2919108"/>
                <a:ext cx="8534400" cy="642938"/>
              </a:xfrm>
              <a:prstGeom prst="rect">
                <a:avLst/>
              </a:prstGeom>
              <a:noFill/>
            </p:spPr>
            <p:txBody>
              <a:bodyPr vert="horz" rtlCol="0" anchor="ctr" anchorCtr="0">
                <a:noAutofit/>
              </a:bodyPr>
              <a:lstStyle/>
              <a:p>
                <a:pPr lvl="1"/>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𝛽</m:t>
                      </m:r>
                    </m:oMath>
                  </m:oMathPara>
                </a14:m>
                <a:endParaRPr lang="en-US" altLang="zh-CN" sz="2400" dirty="0"/>
              </a:p>
            </p:txBody>
          </p:sp>
        </mc:Choice>
        <mc:Fallback xmlns="">
          <p:sp>
            <p:nvSpPr>
              <p:cNvPr id="8" name="文本框 7">
                <a:extLst>
                  <a:ext uri="{FF2B5EF4-FFF2-40B4-BE49-F238E27FC236}">
                    <a16:creationId xmlns:a16="http://schemas.microsoft.com/office/drawing/2014/main" id="{95C69229-F186-42BF-A73E-A594E77A513B}"/>
                  </a:ext>
                </a:extLst>
              </p:cNvPr>
              <p:cNvSpPr txBox="1">
                <a:spLocks noRot="1" noChangeAspect="1" noMove="1" noResize="1" noEditPoints="1" noAdjustHandles="1" noChangeArrowheads="1" noChangeShapeType="1" noTextEdit="1"/>
              </p:cNvSpPr>
              <p:nvPr>
                <p:custDataLst>
                  <p:tags r:id="rId21"/>
                </p:custDataLst>
              </p:nvPr>
            </p:nvSpPr>
            <p:spPr>
              <a:xfrm>
                <a:off x="2343807" y="2919108"/>
                <a:ext cx="8534400" cy="642938"/>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A22E3C3-5FCF-45B6-8AF1-8B02EFA32589}"/>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pPr lvl="1"/>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𝛽</m:t>
                      </m:r>
                    </m:oMath>
                  </m:oMathPara>
                </a14:m>
                <a:endParaRPr lang="en-US" altLang="zh-CN" sz="2400" dirty="0"/>
              </a:p>
            </p:txBody>
          </p:sp>
        </mc:Choice>
        <mc:Fallback xmlns="">
          <p:sp>
            <p:nvSpPr>
              <p:cNvPr id="9" name="文本框 8">
                <a:extLst>
                  <a:ext uri="{FF2B5EF4-FFF2-40B4-BE49-F238E27FC236}">
                    <a16:creationId xmlns:a16="http://schemas.microsoft.com/office/drawing/2014/main" id="{FA22E3C3-5FCF-45B6-8AF1-8B02EFA32589}"/>
                  </a:ext>
                </a:extLst>
              </p:cNvPr>
              <p:cNvSpPr txBox="1">
                <a:spLocks noRot="1" noChangeAspect="1" noMove="1" noResize="1" noEditPoints="1" noAdjustHandles="1" noChangeArrowheads="1" noChangeShapeType="1" noTextEdit="1"/>
              </p:cNvSpPr>
              <p:nvPr>
                <p:custDataLst>
                  <p:tags r:id="rId23"/>
                </p:custDataLst>
              </p:nvPr>
            </p:nvSpPr>
            <p:spPr>
              <a:xfrm>
                <a:off x="2438400" y="3643313"/>
                <a:ext cx="8534400" cy="642938"/>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0BEF8C3-549D-461D-B5BD-AB647C2721AA}"/>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pPr lvl="1"/>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zh-CN" altLang="en-US" sz="24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𝜃</m:t>
                      </m:r>
                    </m:oMath>
                  </m:oMathPara>
                </a14:m>
                <a:endParaRPr lang="en-US" altLang="zh-CN" sz="2400" dirty="0"/>
              </a:p>
            </p:txBody>
          </p:sp>
        </mc:Choice>
        <mc:Fallback xmlns="">
          <p:sp>
            <p:nvSpPr>
              <p:cNvPr id="10" name="文本框 9">
                <a:extLst>
                  <a:ext uri="{FF2B5EF4-FFF2-40B4-BE49-F238E27FC236}">
                    <a16:creationId xmlns:a16="http://schemas.microsoft.com/office/drawing/2014/main" id="{90BEF8C3-549D-461D-B5BD-AB647C2721AA}"/>
                  </a:ext>
                </a:extLst>
              </p:cNvPr>
              <p:cNvSpPr txBox="1">
                <a:spLocks noRot="1" noChangeAspect="1" noMove="1" noResize="1" noEditPoints="1" noAdjustHandles="1" noChangeArrowheads="1" noChangeShapeType="1" noTextEdit="1"/>
              </p:cNvSpPr>
              <p:nvPr>
                <p:custDataLst>
                  <p:tags r:id="rId25"/>
                </p:custDataLst>
              </p:nvPr>
            </p:nvSpPr>
            <p:spPr>
              <a:xfrm>
                <a:off x="2438400" y="4500563"/>
                <a:ext cx="8534400" cy="642938"/>
              </a:xfrm>
              <a:prstGeom prst="rect">
                <a:avLst/>
              </a:prstGeom>
              <a:blipFill>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1CC667E-77CA-4D2F-9EAD-B713E63205C0}"/>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pPr lvl="1"/>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𝛽</m:t>
                      </m:r>
                    </m:oMath>
                  </m:oMathPara>
                </a14:m>
                <a:endParaRPr lang="en-US" altLang="zh-CN" sz="2400" dirty="0"/>
              </a:p>
            </p:txBody>
          </p:sp>
        </mc:Choice>
        <mc:Fallback xmlns="">
          <p:sp>
            <p:nvSpPr>
              <p:cNvPr id="11" name="文本框 10">
                <a:extLst>
                  <a:ext uri="{FF2B5EF4-FFF2-40B4-BE49-F238E27FC236}">
                    <a16:creationId xmlns:a16="http://schemas.microsoft.com/office/drawing/2014/main" id="{E1CC667E-77CA-4D2F-9EAD-B713E63205C0}"/>
                  </a:ext>
                </a:extLst>
              </p:cNvPr>
              <p:cNvSpPr txBox="1">
                <a:spLocks noRot="1" noChangeAspect="1" noMove="1" noResize="1" noEditPoints="1" noAdjustHandles="1" noChangeArrowheads="1" noChangeShapeType="1" noTextEdit="1"/>
              </p:cNvSpPr>
              <p:nvPr>
                <p:custDataLst>
                  <p:tags r:id="rId27"/>
                </p:custDataLst>
              </p:nvPr>
            </p:nvSpPr>
            <p:spPr>
              <a:xfrm>
                <a:off x="2438400" y="5357813"/>
                <a:ext cx="8534400" cy="642938"/>
              </a:xfrm>
              <a:prstGeom prst="rect">
                <a:avLst/>
              </a:prstGeom>
              <a:blipFill>
                <a:blip r:embed="rId28"/>
                <a:stretch>
                  <a:fillRect/>
                </a:stretch>
              </a:blipFill>
            </p:spPr>
            <p:txBody>
              <a:bodyPr/>
              <a:lstStyle/>
              <a:p>
                <a:r>
                  <a:rPr lang="zh-CN" altLang="en-US">
                    <a:noFill/>
                  </a:rPr>
                  <a:t> </a:t>
                </a:r>
              </a:p>
            </p:txBody>
          </p:sp>
        </mc:Fallback>
      </mc:AlternateContent>
      <p:sp>
        <p:nvSpPr>
          <p:cNvPr id="12" name="椭圆 11">
            <a:extLst>
              <a:ext uri="{FF2B5EF4-FFF2-40B4-BE49-F238E27FC236}">
                <a16:creationId xmlns:a16="http://schemas.microsoft.com/office/drawing/2014/main" id="{34C5A274-EB2A-46F5-B64A-3208E172DC80}"/>
              </a:ext>
            </a:extLst>
          </p:cNvPr>
          <p:cNvSpPr>
            <a:spLocks noChangeAspect="1"/>
          </p:cNvSpPr>
          <p:nvPr>
            <p:custDataLst>
              <p:tags r:id="rId7"/>
            </p:custDataLst>
          </p:nvPr>
        </p:nvSpPr>
        <p:spPr>
          <a:xfrm>
            <a:off x="1571625" y="3008010"/>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3B1EEE22-2AB2-45D2-8E26-34C41E3C1D75}"/>
              </a:ext>
            </a:extLst>
          </p:cNvPr>
          <p:cNvSpPr>
            <a:spLocks noChangeAspect="1"/>
          </p:cNvSpPr>
          <p:nvPr>
            <p:custDataLst>
              <p:tags r:id="rId8"/>
            </p:custDataLst>
          </p:nvPr>
        </p:nvSpPr>
        <p:spPr>
          <a:xfrm>
            <a:off x="1571625" y="37076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44FC74B-6A68-47D2-8FA9-D766BC96537A}"/>
              </a:ext>
            </a:extLst>
          </p:cNvPr>
          <p:cNvSpPr>
            <a:spLocks noChangeAspect="1"/>
          </p:cNvSpPr>
          <p:nvPr>
            <p:custDataLst>
              <p:tags r:id="rId9"/>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404B4E67-94BD-4CF5-8FD8-944104D1FB32}"/>
              </a:ext>
            </a:extLst>
          </p:cNvPr>
          <p:cNvSpPr>
            <a:spLocks noChangeAspect="1"/>
          </p:cNvSpPr>
          <p:nvPr>
            <p:custDataLst>
              <p:tags r:id="rId10"/>
            </p:custDataLst>
          </p:nvPr>
        </p:nvSpPr>
        <p:spPr>
          <a:xfrm>
            <a:off x="1571625" y="54221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C141584E-4150-4836-B0E1-D19839535ED1}"/>
              </a:ext>
            </a:extLst>
          </p:cNvPr>
          <p:cNvSpPr/>
          <p:nvPr>
            <p:custDataLst>
              <p:tags r:id="rId11"/>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8" name="图片 27">
            <a:extLst>
              <a:ext uri="{FF2B5EF4-FFF2-40B4-BE49-F238E27FC236}">
                <a16:creationId xmlns:a16="http://schemas.microsoft.com/office/drawing/2014/main" id="{4CC2D9DB-6B7C-488A-A109-6C582E24E2AB}"/>
              </a:ext>
            </a:extLst>
          </p:cNvPr>
          <p:cNvPicPr>
            <a:picLocks noChangeAspect="1"/>
          </p:cNvPicPr>
          <p:nvPr/>
        </p:nvPicPr>
        <p:blipFill rotWithShape="1">
          <a:blip r:embed="rId29"/>
          <a:srcRect/>
          <a:stretch/>
        </p:blipFill>
        <p:spPr>
          <a:xfrm>
            <a:off x="7238748" y="3240577"/>
            <a:ext cx="1267002" cy="2181529"/>
          </a:xfrm>
          <a:prstGeom prst="rect">
            <a:avLst/>
          </a:prstGeom>
        </p:spPr>
      </p:pic>
      <p:sp>
        <p:nvSpPr>
          <p:cNvPr id="29" name="文本框 28">
            <a:extLst>
              <a:ext uri="{FF2B5EF4-FFF2-40B4-BE49-F238E27FC236}">
                <a16:creationId xmlns:a16="http://schemas.microsoft.com/office/drawing/2014/main" id="{44554A05-CF08-4D22-A24E-DE8C59ECE948}"/>
              </a:ext>
            </a:extLst>
          </p:cNvPr>
          <p:cNvSpPr txBox="1"/>
          <p:nvPr/>
        </p:nvSpPr>
        <p:spPr>
          <a:xfrm>
            <a:off x="7371679" y="4581800"/>
            <a:ext cx="500570" cy="646331"/>
          </a:xfrm>
          <a:prstGeom prst="rect">
            <a:avLst/>
          </a:prstGeom>
          <a:solidFill>
            <a:schemeClr val="bg1"/>
          </a:solidFill>
        </p:spPr>
        <p:txBody>
          <a:bodyPr wrap="square" rtlCol="0">
            <a:spAutoFit/>
          </a:bodyPr>
          <a:lstStyle/>
          <a:p>
            <a:r>
              <a:rPr lang="en-US" altLang="zh-CN" dirty="0"/>
              <a:t>   </a:t>
            </a:r>
            <a:r>
              <a:rPr lang="en-US" altLang="zh-CN" i="1" dirty="0">
                <a:latin typeface="Times New Roman" panose="02020603050405020304" pitchFamily="18" charset="0"/>
                <a:cs typeface="Times New Roman" panose="02020603050405020304" pitchFamily="18" charset="0"/>
              </a:rPr>
              <a:t>Z</a:t>
            </a:r>
            <a:r>
              <a:rPr lang="en-US" altLang="zh-CN" dirty="0"/>
              <a:t>=</a:t>
            </a:r>
            <a:endParaRPr lang="zh-CN" altLang="en-US" dirty="0"/>
          </a:p>
        </p:txBody>
      </p:sp>
      <p:grpSp>
        <p:nvGrpSpPr>
          <p:cNvPr id="21" name="组合 20">
            <a:extLst>
              <a:ext uri="{FF2B5EF4-FFF2-40B4-BE49-F238E27FC236}">
                <a16:creationId xmlns:a16="http://schemas.microsoft.com/office/drawing/2014/main" id="{03D3FDDE-1B85-4489-BFAC-48036FAE2E43}"/>
              </a:ext>
            </a:extLst>
          </p:cNvPr>
          <p:cNvGrpSpPr/>
          <p:nvPr>
            <p:custDataLst>
              <p:tags r:id="rId12"/>
            </p:custDataLst>
          </p:nvPr>
        </p:nvGrpSpPr>
        <p:grpSpPr>
          <a:xfrm>
            <a:off x="0" y="0"/>
            <a:ext cx="12192000" cy="635000"/>
            <a:chOff x="0" y="-35559"/>
            <a:chExt cx="12192000" cy="635000"/>
          </a:xfrm>
        </p:grpSpPr>
        <p:sp>
          <p:nvSpPr>
            <p:cNvPr id="17" name="TitleBackground">
              <a:extLst>
                <a:ext uri="{FF2B5EF4-FFF2-40B4-BE49-F238E27FC236}">
                  <a16:creationId xmlns:a16="http://schemas.microsoft.com/office/drawing/2014/main" id="{41244E72-3D93-42D8-AE19-EED2449D2F66}"/>
                </a:ext>
              </a:extLst>
            </p:cNvPr>
            <p:cNvSpPr/>
            <p:nvPr>
              <p:custDataLst>
                <p:tags r:id="rId14"/>
              </p:custDataLst>
            </p:nvPr>
          </p:nvSpPr>
          <p:spPr>
            <a:xfrm>
              <a:off x="0" y="-35559"/>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8" name="ColorBlock">
              <a:extLst>
                <a:ext uri="{FF2B5EF4-FFF2-40B4-BE49-F238E27FC236}">
                  <a16:creationId xmlns:a16="http://schemas.microsoft.com/office/drawing/2014/main" id="{2AA4D40B-7200-4C8A-9F58-A28269F5F58B}"/>
                </a:ext>
              </a:extLst>
            </p:cNvPr>
            <p:cNvSpPr/>
            <p:nvPr>
              <p:custDataLst>
                <p:tags r:id="rId15"/>
              </p:custDataLst>
            </p:nvPr>
          </p:nvSpPr>
          <p:spPr>
            <a:xfrm>
              <a:off x="0" y="-35559"/>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TypeText">
              <a:extLst>
                <a:ext uri="{FF2B5EF4-FFF2-40B4-BE49-F238E27FC236}">
                  <a16:creationId xmlns:a16="http://schemas.microsoft.com/office/drawing/2014/main" id="{7D712B52-77C2-46AC-9A99-320B421B6D01}"/>
                </a:ext>
              </a:extLst>
            </p:cNvPr>
            <p:cNvSpPr txBox="1"/>
            <p:nvPr>
              <p:custDataLst>
                <p:tags r:id="rId16"/>
              </p:custDataLst>
            </p:nvPr>
          </p:nvSpPr>
          <p:spPr>
            <a:xfrm>
              <a:off x="254000" y="-35559"/>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01463487-0E49-4024-B752-851D9A106632}"/>
                </a:ext>
              </a:extLst>
            </p:cNvPr>
            <p:cNvSpPr txBox="1"/>
            <p:nvPr>
              <p:custDataLst>
                <p:tags r:id="rId17"/>
              </p:custDataLst>
            </p:nvPr>
          </p:nvSpPr>
          <p:spPr>
            <a:xfrm>
              <a:off x="1525905" y="73661"/>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BD09126D-0120-48DC-ABBD-C9084CCB8C6D}"/>
              </a:ext>
            </a:extLst>
          </p:cNvPr>
          <p:cNvPicPr>
            <a:picLocks/>
          </p:cNvPicPr>
          <p:nvPr>
            <p:custDataLst>
              <p:tags r:id="rId13"/>
            </p:custDataLst>
          </p:nvPr>
        </p:nvPicPr>
        <p:blipFill>
          <a:blip r:embed="rId30"/>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53275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1C9531F-EC87-453F-B63D-9E945110C111}"/>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18</a:t>
            </a:fld>
            <a:endParaRPr lang="zh-CN" altLang="en-US" dirty="0">
              <a:solidFill>
                <a:srgbClr val="464653"/>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258CEC6-2F23-4A42-AC5D-3881F46E8349}"/>
                  </a:ext>
                </a:extLst>
              </p:cNvPr>
              <p:cNvSpPr txBox="1"/>
              <p:nvPr>
                <p:custDataLst>
                  <p:tags r:id="rId2"/>
                </p:custDataLst>
              </p:nvPr>
            </p:nvSpPr>
            <p:spPr>
              <a:xfrm>
                <a:off x="1219200" y="947102"/>
                <a:ext cx="10426262"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若找到分支运算的输入和输出分别存在有效线性近似式，</a:t>
                </a:r>
                <a:endParaRPr lang="en-US" altLang="zh-CN" sz="26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endParaRPr>
              </a:p>
              <a:p>
                <a:pPr/>
                <a14:m>
                  <m:oMathPara xmlns:m="http://schemas.openxmlformats.org/officeDocument/2006/math">
                    <m:oMathParaPr>
                      <m:jc m:val="centerGroup"/>
                    </m:oMathParaPr>
                    <m:oMath xmlns:m="http://schemas.openxmlformats.org/officeDocument/2006/math">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𝛼</m:t>
                      </m:r>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𝑥</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𝛾</m:t>
                      </m:r>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𝑃</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𝛿</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𝑘</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oMath>
                  </m:oMathPara>
                </a14:m>
                <a:endParaRPr lang="en-US" altLang="zh-CN" sz="2600" b="0" i="1" dirty="0">
                  <a:solidFill>
                    <a:srgbClr val="000000"/>
                  </a:solidFill>
                  <a:latin typeface="Cambria Math" panose="02040503050406030204" pitchFamily="18" charset="0"/>
                  <a:ea typeface="Cambria Math" panose="02040503050406030204" pitchFamily="18" charset="0"/>
                  <a:sym typeface="Microsoft Yahei"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60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𝑥</m:t>
                      </m:r>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𝜃</m:t>
                      </m:r>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𝐶</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𝜀</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𝑘</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oMath>
                  </m:oMathPara>
                </a14:m>
                <a:endParaRPr lang="en-US" altLang="zh-CN" sz="2600" i="1" dirty="0">
                  <a:solidFill>
                    <a:srgbClr val="000000"/>
                  </a:solidFill>
                  <a:latin typeface="Cambria Math" panose="02040503050406030204" pitchFamily="18" charset="0"/>
                  <a:ea typeface="Cambria Math" panose="02040503050406030204" pitchFamily="18" charset="0"/>
                  <a:sym typeface="Microsoft Yahei"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2</m:t>
                          </m:r>
                        </m:sub>
                      </m:s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𝑥</m:t>
                      </m:r>
                      <m:r>
                        <a:rPr lang="en-US" altLang="zh-CN" sz="260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𝜑</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𝐶</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𝜂</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𝑘</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2</m:t>
                          </m:r>
                        </m:sub>
                      </m:sSub>
                    </m:oMath>
                  </m:oMathPara>
                </a14:m>
                <a:endParaRPr lang="en-US" altLang="zh-CN" sz="2600" dirty="0">
                  <a:solidFill>
                    <a:srgbClr val="000000"/>
                  </a:solidFill>
                  <a:latin typeface="Microsoft Yahei" panose="020B0503020204020204" pitchFamily="34" charset="-122"/>
                  <a:ea typeface="Cambria Math" panose="02040503050406030204" pitchFamily="18" charset="0"/>
                  <a:sym typeface="Microsoft Yahei" panose="020B0503020204020204" pitchFamily="34" charset="-122"/>
                </a:endParaRPr>
              </a:p>
              <a:p>
                <a:r>
                  <a:rPr lang="zh-CN" altLang="en-US" sz="2600" dirty="0">
                    <a:solidFill>
                      <a:srgbClr val="000000"/>
                    </a:solidFill>
                    <a:latin typeface="Microsoft Yahei" panose="020B0503020204020204" pitchFamily="34" charset="-122"/>
                    <a:ea typeface="Cambria Math" panose="02040503050406030204" pitchFamily="18" charset="0"/>
                    <a:sym typeface="Microsoft Yahei" panose="020B0503020204020204" pitchFamily="34" charset="-122"/>
                  </a:rPr>
                  <a:t>则要消除中间变量</a:t>
                </a:r>
                <a14:m>
                  <m:oMath xmlns:m="http://schemas.openxmlformats.org/officeDocument/2006/math">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𝑥</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𝑥</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2</m:t>
                        </m:r>
                      </m:sub>
                    </m:sSub>
                    <m:r>
                      <a:rPr lang="en-US" altLang="zh-CN" sz="2600" b="0" i="0"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𝑧</m:t>
                    </m:r>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zh-CN" altLang="en-US" sz="2600" dirty="0">
                    <a:solidFill>
                      <a:srgbClr val="000000"/>
                    </a:solidFill>
                    <a:latin typeface="Microsoft Yahei" panose="020B0503020204020204" pitchFamily="34" charset="-122"/>
                    <a:ea typeface="Cambria Math" panose="02040503050406030204" pitchFamily="18" charset="0"/>
                    <a:sym typeface="Microsoft Yahei" panose="020B0503020204020204" pitchFamily="34" charset="-122"/>
                  </a:rPr>
                  <a:t>，得到</a:t>
                </a:r>
                <a14:m>
                  <m:oMath xmlns:m="http://schemas.openxmlformats.org/officeDocument/2006/math">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𝛾</m:t>
                    </m:r>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𝑃</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𝜃</m:t>
                    </m:r>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𝑃</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𝛿</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𝑘</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oMath>
                </a14:m>
                <a:r>
                  <a:rPr lang="en-US" altLang="zh-CN" sz="2600" dirty="0">
                    <a:solidFill>
                      <a:srgbClr val="000000"/>
                    </a:solidFill>
                    <a:ea typeface="Cambria Math" panose="02040503050406030204" pitchFamily="18" charset="0"/>
                    <a:sym typeface="Microsoft Yahei" panose="020B0503020204020204" pitchFamily="34" charset="-122"/>
                  </a:rPr>
                  <a:t> </a:t>
                </a:r>
                <a14:m>
                  <m:oMath xmlns:m="http://schemas.openxmlformats.org/officeDocument/2006/math">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𝜀</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𝑘</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oMath>
                </a14:m>
                <a:r>
                  <a:rPr lang="en-US" altLang="zh-CN" sz="2600" dirty="0">
                    <a:solidFill>
                      <a:srgbClr val="000000"/>
                    </a:solidFill>
                    <a:ea typeface="Cambria Math" panose="02040503050406030204" pitchFamily="18" charset="0"/>
                    <a:sym typeface="Microsoft Yahei" panose="020B0503020204020204" pitchFamily="34" charset="-122"/>
                  </a:rPr>
                  <a:t> </a:t>
                </a:r>
                <a14:m>
                  <m:oMath xmlns:m="http://schemas.openxmlformats.org/officeDocument/2006/math">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𝜂</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𝑘</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2</m:t>
                        </m:r>
                      </m:sub>
                    </m:s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𝜑</m:t>
                    </m:r>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𝐶</m:t>
                    </m:r>
                  </m:oMath>
                </a14:m>
                <a:r>
                  <a:rPr lang="zh-CN" altLang="en-US" sz="2600" dirty="0">
                    <a:solidFill>
                      <a:srgbClr val="000000"/>
                    </a:solidFill>
                    <a:latin typeface="Microsoft Yahei" panose="020B0503020204020204" pitchFamily="34" charset="-122"/>
                    <a:ea typeface="Cambria Math" panose="02040503050406030204" pitchFamily="18" charset="0"/>
                    <a:sym typeface="Microsoft Yahei" panose="020B0503020204020204" pitchFamily="34" charset="-122"/>
                  </a:rPr>
                  <a:t>，对掩码</a:t>
                </a:r>
                <a14:m>
                  <m:oMath xmlns:m="http://schemas.openxmlformats.org/officeDocument/2006/math">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𝛼</m:t>
                    </m:r>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sub>
                    </m:sSub>
                  </m:oMath>
                </a14:m>
                <a:r>
                  <a:rPr lang="zh-CN" altLang="en-US" sz="2600" dirty="0">
                    <a:solidFill>
                      <a:srgbClr val="000000"/>
                    </a:solidFill>
                    <a:latin typeface="Microsoft Yahei" panose="020B0503020204020204" pitchFamily="34" charset="-122"/>
                    <a:ea typeface="Cambria Math" panose="02040503050406030204" pitchFamily="18" charset="0"/>
                    <a:sym typeface="Microsoft Yahei" panose="020B0503020204020204" pitchFamily="34" charset="-122"/>
                  </a:rPr>
                  <a:t>，有何要求（ ）</a:t>
                </a:r>
                <a:endParaRPr lang="en-US" altLang="zh-CN" sz="2600" dirty="0">
                  <a:solidFill>
                    <a:srgbClr val="000000"/>
                  </a:solidFill>
                  <a:latin typeface="Microsoft Yahei" panose="020B0503020204020204" pitchFamily="34" charset="-122"/>
                  <a:ea typeface="Cambria Math" panose="02040503050406030204" pitchFamily="18" charset="0"/>
                  <a:sym typeface="Microsoft Yahei" panose="020B0503020204020204" pitchFamily="34" charset="-122"/>
                </a:endParaRP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7" name="文本框 6">
                <a:extLst>
                  <a:ext uri="{FF2B5EF4-FFF2-40B4-BE49-F238E27FC236}">
                    <a16:creationId xmlns:a16="http://schemas.microsoft.com/office/drawing/2014/main" id="{C258CEC6-2F23-4A42-AC5D-3881F46E8349}"/>
                  </a:ext>
                </a:extLst>
              </p:cNvPr>
              <p:cNvSpPr txBox="1">
                <a:spLocks noRot="1" noChangeAspect="1" noMove="1" noResize="1" noEditPoints="1" noAdjustHandles="1" noChangeArrowheads="1" noChangeShapeType="1" noTextEdit="1"/>
              </p:cNvSpPr>
              <p:nvPr>
                <p:custDataLst>
                  <p:tags r:id="rId19"/>
                </p:custDataLst>
              </p:nvPr>
            </p:nvSpPr>
            <p:spPr>
              <a:xfrm>
                <a:off x="1219200" y="947102"/>
                <a:ext cx="10426262" cy="2143125"/>
              </a:xfrm>
              <a:prstGeom prst="rect">
                <a:avLst/>
              </a:prstGeom>
              <a:blipFill>
                <a:blip r:embed="rId20"/>
                <a:stretch>
                  <a:fillRect l="-1053" t="-19318" b="-51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5C69229-F186-42BF-A73E-A594E77A513B}"/>
                  </a:ext>
                </a:extLst>
              </p:cNvPr>
              <p:cNvSpPr txBox="1"/>
              <p:nvPr>
                <p:custDataLst>
                  <p:tags r:id="rId3"/>
                </p:custDataLst>
              </p:nvPr>
            </p:nvSpPr>
            <p:spPr>
              <a:xfrm>
                <a:off x="2343807" y="2919108"/>
                <a:ext cx="8534400" cy="642938"/>
              </a:xfrm>
              <a:prstGeom prst="rect">
                <a:avLst/>
              </a:prstGeom>
              <a:noFill/>
            </p:spPr>
            <p:txBody>
              <a:bodyPr vert="horz" rtlCol="0" anchor="ctr" anchorCtr="0">
                <a:noAutofit/>
              </a:bodyPr>
              <a:lstStyle/>
              <a:p>
                <a:pPr lvl="1"/>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𝛼</m:t>
                      </m:r>
                      <m:r>
                        <a:rPr lang="en-US" altLang="zh-CN" sz="24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4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r>
                        <a:rPr lang="en-US" altLang="zh-CN" sz="24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4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4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sub>
                      </m:sSub>
                    </m:oMath>
                  </m:oMathPara>
                </a14:m>
                <a:endParaRPr lang="en-US" altLang="zh-CN" sz="2400" dirty="0"/>
              </a:p>
            </p:txBody>
          </p:sp>
        </mc:Choice>
        <mc:Fallback xmlns="">
          <p:sp>
            <p:nvSpPr>
              <p:cNvPr id="8" name="文本框 7">
                <a:extLst>
                  <a:ext uri="{FF2B5EF4-FFF2-40B4-BE49-F238E27FC236}">
                    <a16:creationId xmlns:a16="http://schemas.microsoft.com/office/drawing/2014/main" id="{95C69229-F186-42BF-A73E-A594E77A513B}"/>
                  </a:ext>
                </a:extLst>
              </p:cNvPr>
              <p:cNvSpPr txBox="1">
                <a:spLocks noRot="1" noChangeAspect="1" noMove="1" noResize="1" noEditPoints="1" noAdjustHandles="1" noChangeArrowheads="1" noChangeShapeType="1" noTextEdit="1"/>
              </p:cNvSpPr>
              <p:nvPr>
                <p:custDataLst>
                  <p:tags r:id="rId21"/>
                </p:custDataLst>
              </p:nvPr>
            </p:nvSpPr>
            <p:spPr>
              <a:xfrm>
                <a:off x="2343807" y="2919108"/>
                <a:ext cx="8534400" cy="642938"/>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A22E3C3-5FCF-45B6-8AF1-8B02EFA32589}"/>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pPr lvl="1"/>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𝛼</m:t>
                      </m:r>
                      <m: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4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4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4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sub>
                      </m:sSub>
                    </m:oMath>
                  </m:oMathPara>
                </a14:m>
                <a:endParaRPr lang="en-US" altLang="zh-CN" sz="2400" dirty="0"/>
              </a:p>
            </p:txBody>
          </p:sp>
        </mc:Choice>
        <mc:Fallback xmlns="">
          <p:sp>
            <p:nvSpPr>
              <p:cNvPr id="9" name="文本框 8">
                <a:extLst>
                  <a:ext uri="{FF2B5EF4-FFF2-40B4-BE49-F238E27FC236}">
                    <a16:creationId xmlns:a16="http://schemas.microsoft.com/office/drawing/2014/main" id="{FA22E3C3-5FCF-45B6-8AF1-8B02EFA32589}"/>
                  </a:ext>
                </a:extLst>
              </p:cNvPr>
              <p:cNvSpPr txBox="1">
                <a:spLocks noRot="1" noChangeAspect="1" noMove="1" noResize="1" noEditPoints="1" noAdjustHandles="1" noChangeArrowheads="1" noChangeShapeType="1" noTextEdit="1"/>
              </p:cNvSpPr>
              <p:nvPr>
                <p:custDataLst>
                  <p:tags r:id="rId23"/>
                </p:custDataLst>
              </p:nvPr>
            </p:nvSpPr>
            <p:spPr>
              <a:xfrm>
                <a:off x="2438400" y="3643313"/>
                <a:ext cx="8534400" cy="642938"/>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0BEF8C3-549D-461D-B5BD-AB647C2721AA}"/>
                  </a:ext>
                </a:extLst>
              </p:cNvPr>
              <p:cNvSpPr txBox="1"/>
              <p:nvPr>
                <p:custDataLst>
                  <p:tags r:id="rId5"/>
                </p:custDataLst>
              </p:nvPr>
            </p:nvSpPr>
            <p:spPr>
              <a:xfrm>
                <a:off x="2438400" y="5412391"/>
                <a:ext cx="8534400" cy="642938"/>
              </a:xfrm>
              <a:prstGeom prst="rect">
                <a:avLst/>
              </a:prstGeom>
              <a:noFill/>
            </p:spPr>
            <p:txBody>
              <a:bodyPr vert="horz" rtlCol="0" anchor="ctr" anchorCtr="0">
                <a:noAutofit/>
              </a:bodyPr>
              <a:lstStyle/>
              <a:p>
                <a:pPr lvl="1"/>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𝛼</m:t>
                      </m:r>
                      <m: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4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oMath>
                  </m:oMathPara>
                </a14:m>
                <a:endParaRPr lang="en-US" altLang="zh-CN" sz="2400" dirty="0"/>
              </a:p>
            </p:txBody>
          </p:sp>
        </mc:Choice>
        <mc:Fallback xmlns="">
          <p:sp>
            <p:nvSpPr>
              <p:cNvPr id="10" name="文本框 9">
                <a:extLst>
                  <a:ext uri="{FF2B5EF4-FFF2-40B4-BE49-F238E27FC236}">
                    <a16:creationId xmlns:a16="http://schemas.microsoft.com/office/drawing/2014/main" id="{90BEF8C3-549D-461D-B5BD-AB647C2721AA}"/>
                  </a:ext>
                </a:extLst>
              </p:cNvPr>
              <p:cNvSpPr txBox="1">
                <a:spLocks noRot="1" noChangeAspect="1" noMove="1" noResize="1" noEditPoints="1" noAdjustHandles="1" noChangeArrowheads="1" noChangeShapeType="1" noTextEdit="1"/>
              </p:cNvSpPr>
              <p:nvPr>
                <p:custDataLst>
                  <p:tags r:id="rId25"/>
                </p:custDataLst>
              </p:nvPr>
            </p:nvSpPr>
            <p:spPr>
              <a:xfrm>
                <a:off x="2438400" y="5412391"/>
                <a:ext cx="8534400" cy="642938"/>
              </a:xfrm>
              <a:prstGeom prst="rect">
                <a:avLst/>
              </a:prstGeom>
              <a:blipFill>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1CC667E-77CA-4D2F-9EAD-B713E63205C0}"/>
                  </a:ext>
                </a:extLst>
              </p:cNvPr>
              <p:cNvSpPr txBox="1"/>
              <p:nvPr>
                <p:custDataLst>
                  <p:tags r:id="rId6"/>
                </p:custDataLst>
              </p:nvPr>
            </p:nvSpPr>
            <p:spPr>
              <a:xfrm>
                <a:off x="2438400" y="4605108"/>
                <a:ext cx="8534400" cy="642938"/>
              </a:xfrm>
              <a:prstGeom prst="rect">
                <a:avLst/>
              </a:prstGeom>
              <a:noFill/>
            </p:spPr>
            <p:txBody>
              <a:bodyPr vert="horz" rtlCol="0" anchor="ctr" anchorCtr="0">
                <a:noAutofit/>
              </a:bodyPr>
              <a:lstStyle/>
              <a:p>
                <a:pPr lvl="1"/>
                <a14:m>
                  <m:oMathPara xmlns:m="http://schemas.openxmlformats.org/officeDocument/2006/math">
                    <m:oMathParaPr>
                      <m:jc m:val="left"/>
                    </m:oMathParaPr>
                    <m:oMath xmlns:m="http://schemas.openxmlformats.org/officeDocument/2006/math">
                      <m:sSub>
                        <m:sSubPr>
                          <m:ctrlP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4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1</m:t>
                          </m:r>
                        </m:sub>
                      </m:sSub>
                      <m: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4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sSubPr>
                        <m:e>
                          <m:r>
                            <a:rPr lang="zh-CN" altLang="en-US" sz="24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4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sub>
                      </m:sSub>
                    </m:oMath>
                  </m:oMathPara>
                </a14:m>
                <a:endParaRPr lang="en-US" altLang="zh-CN" sz="2400" dirty="0"/>
              </a:p>
            </p:txBody>
          </p:sp>
        </mc:Choice>
        <mc:Fallback xmlns="">
          <p:sp>
            <p:nvSpPr>
              <p:cNvPr id="11" name="文本框 10">
                <a:extLst>
                  <a:ext uri="{FF2B5EF4-FFF2-40B4-BE49-F238E27FC236}">
                    <a16:creationId xmlns:a16="http://schemas.microsoft.com/office/drawing/2014/main" id="{E1CC667E-77CA-4D2F-9EAD-B713E63205C0}"/>
                  </a:ext>
                </a:extLst>
              </p:cNvPr>
              <p:cNvSpPr txBox="1">
                <a:spLocks noRot="1" noChangeAspect="1" noMove="1" noResize="1" noEditPoints="1" noAdjustHandles="1" noChangeArrowheads="1" noChangeShapeType="1" noTextEdit="1"/>
              </p:cNvSpPr>
              <p:nvPr>
                <p:custDataLst>
                  <p:tags r:id="rId27"/>
                </p:custDataLst>
              </p:nvPr>
            </p:nvSpPr>
            <p:spPr>
              <a:xfrm>
                <a:off x="2438400" y="4605108"/>
                <a:ext cx="8534400" cy="642938"/>
              </a:xfrm>
              <a:prstGeom prst="rect">
                <a:avLst/>
              </a:prstGeom>
              <a:blipFill>
                <a:blip r:embed="rId28"/>
                <a:stretch>
                  <a:fillRect/>
                </a:stretch>
              </a:blipFill>
            </p:spPr>
            <p:txBody>
              <a:bodyPr/>
              <a:lstStyle/>
              <a:p>
                <a:r>
                  <a:rPr lang="zh-CN" altLang="en-US">
                    <a:noFill/>
                  </a:rPr>
                  <a:t> </a:t>
                </a:r>
              </a:p>
            </p:txBody>
          </p:sp>
        </mc:Fallback>
      </mc:AlternateContent>
      <p:sp>
        <p:nvSpPr>
          <p:cNvPr id="12" name="椭圆 11">
            <a:extLst>
              <a:ext uri="{FF2B5EF4-FFF2-40B4-BE49-F238E27FC236}">
                <a16:creationId xmlns:a16="http://schemas.microsoft.com/office/drawing/2014/main" id="{34C5A274-EB2A-46F5-B64A-3208E172DC80}"/>
              </a:ext>
            </a:extLst>
          </p:cNvPr>
          <p:cNvSpPr>
            <a:spLocks noChangeAspect="1"/>
          </p:cNvSpPr>
          <p:nvPr>
            <p:custDataLst>
              <p:tags r:id="rId7"/>
            </p:custDataLst>
          </p:nvPr>
        </p:nvSpPr>
        <p:spPr>
          <a:xfrm>
            <a:off x="1571625" y="3008010"/>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3B1EEE22-2AB2-45D2-8E26-34C41E3C1D75}"/>
              </a:ext>
            </a:extLst>
          </p:cNvPr>
          <p:cNvSpPr>
            <a:spLocks noChangeAspect="1"/>
          </p:cNvSpPr>
          <p:nvPr>
            <p:custDataLst>
              <p:tags r:id="rId8"/>
            </p:custDataLst>
          </p:nvPr>
        </p:nvSpPr>
        <p:spPr>
          <a:xfrm>
            <a:off x="1571625" y="370760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44FC74B-6A68-47D2-8FA9-D766BC96537A}"/>
              </a:ext>
            </a:extLst>
          </p:cNvPr>
          <p:cNvSpPr>
            <a:spLocks noChangeAspect="1"/>
          </p:cNvSpPr>
          <p:nvPr>
            <p:custDataLst>
              <p:tags r:id="rId9"/>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404B4E67-94BD-4CF5-8FD8-944104D1FB32}"/>
              </a:ext>
            </a:extLst>
          </p:cNvPr>
          <p:cNvSpPr>
            <a:spLocks noChangeAspect="1"/>
          </p:cNvSpPr>
          <p:nvPr>
            <p:custDataLst>
              <p:tags r:id="rId10"/>
            </p:custDataLst>
          </p:nvPr>
        </p:nvSpPr>
        <p:spPr>
          <a:xfrm>
            <a:off x="1571625" y="54221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C141584E-4150-4836-B0E1-D19839535ED1}"/>
              </a:ext>
            </a:extLst>
          </p:cNvPr>
          <p:cNvSpPr/>
          <p:nvPr>
            <p:custDataLst>
              <p:tags r:id="rId11"/>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 name="图片 1">
            <a:extLst>
              <a:ext uri="{FF2B5EF4-FFF2-40B4-BE49-F238E27FC236}">
                <a16:creationId xmlns:a16="http://schemas.microsoft.com/office/drawing/2014/main" id="{4E2BDB38-A0E3-4327-B03A-A492D4FE1A21}"/>
              </a:ext>
            </a:extLst>
          </p:cNvPr>
          <p:cNvPicPr>
            <a:picLocks noChangeAspect="1"/>
          </p:cNvPicPr>
          <p:nvPr/>
        </p:nvPicPr>
        <p:blipFill>
          <a:blip r:embed="rId29"/>
          <a:stretch>
            <a:fillRect/>
          </a:stretch>
        </p:blipFill>
        <p:spPr>
          <a:xfrm>
            <a:off x="8523291" y="2892337"/>
            <a:ext cx="1514686" cy="2400635"/>
          </a:xfrm>
          <a:prstGeom prst="rect">
            <a:avLst/>
          </a:prstGeom>
        </p:spPr>
      </p:pic>
      <p:grpSp>
        <p:nvGrpSpPr>
          <p:cNvPr id="21" name="组合 20">
            <a:extLst>
              <a:ext uri="{FF2B5EF4-FFF2-40B4-BE49-F238E27FC236}">
                <a16:creationId xmlns:a16="http://schemas.microsoft.com/office/drawing/2014/main" id="{03D3FDDE-1B85-4489-BFAC-48036FAE2E43}"/>
              </a:ext>
            </a:extLst>
          </p:cNvPr>
          <p:cNvGrpSpPr/>
          <p:nvPr>
            <p:custDataLst>
              <p:tags r:id="rId12"/>
            </p:custDataLst>
          </p:nvPr>
        </p:nvGrpSpPr>
        <p:grpSpPr>
          <a:xfrm>
            <a:off x="0" y="0"/>
            <a:ext cx="12192000" cy="635000"/>
            <a:chOff x="0" y="-35559"/>
            <a:chExt cx="12192000" cy="635000"/>
          </a:xfrm>
        </p:grpSpPr>
        <p:sp>
          <p:nvSpPr>
            <p:cNvPr id="17" name="TitleBackground">
              <a:extLst>
                <a:ext uri="{FF2B5EF4-FFF2-40B4-BE49-F238E27FC236}">
                  <a16:creationId xmlns:a16="http://schemas.microsoft.com/office/drawing/2014/main" id="{41244E72-3D93-42D8-AE19-EED2449D2F66}"/>
                </a:ext>
              </a:extLst>
            </p:cNvPr>
            <p:cNvSpPr/>
            <p:nvPr>
              <p:custDataLst>
                <p:tags r:id="rId14"/>
              </p:custDataLst>
            </p:nvPr>
          </p:nvSpPr>
          <p:spPr>
            <a:xfrm>
              <a:off x="0" y="-35559"/>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8" name="ColorBlock">
              <a:extLst>
                <a:ext uri="{FF2B5EF4-FFF2-40B4-BE49-F238E27FC236}">
                  <a16:creationId xmlns:a16="http://schemas.microsoft.com/office/drawing/2014/main" id="{2AA4D40B-7200-4C8A-9F58-A28269F5F58B}"/>
                </a:ext>
              </a:extLst>
            </p:cNvPr>
            <p:cNvSpPr/>
            <p:nvPr>
              <p:custDataLst>
                <p:tags r:id="rId15"/>
              </p:custDataLst>
            </p:nvPr>
          </p:nvSpPr>
          <p:spPr>
            <a:xfrm>
              <a:off x="0" y="-35559"/>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TypeText">
              <a:extLst>
                <a:ext uri="{FF2B5EF4-FFF2-40B4-BE49-F238E27FC236}">
                  <a16:creationId xmlns:a16="http://schemas.microsoft.com/office/drawing/2014/main" id="{7D712B52-77C2-46AC-9A99-320B421B6D01}"/>
                </a:ext>
              </a:extLst>
            </p:cNvPr>
            <p:cNvSpPr txBox="1"/>
            <p:nvPr>
              <p:custDataLst>
                <p:tags r:id="rId16"/>
              </p:custDataLst>
            </p:nvPr>
          </p:nvSpPr>
          <p:spPr>
            <a:xfrm>
              <a:off x="254000" y="-35559"/>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01463487-0E49-4024-B752-851D9A106632}"/>
                </a:ext>
              </a:extLst>
            </p:cNvPr>
            <p:cNvSpPr txBox="1"/>
            <p:nvPr>
              <p:custDataLst>
                <p:tags r:id="rId17"/>
              </p:custDataLst>
            </p:nvPr>
          </p:nvSpPr>
          <p:spPr>
            <a:xfrm>
              <a:off x="1525905" y="73661"/>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BD09126D-0120-48DC-ABBD-C9084CCB8C6D}"/>
              </a:ext>
            </a:extLst>
          </p:cNvPr>
          <p:cNvPicPr>
            <a:picLocks/>
          </p:cNvPicPr>
          <p:nvPr>
            <p:custDataLst>
              <p:tags r:id="rId13"/>
            </p:custDataLst>
          </p:nvPr>
        </p:nvPicPr>
        <p:blipFill>
          <a:blip r:embed="rId30"/>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279483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线性变换的掩码传播情况</a:t>
            </a:r>
            <a:r>
              <a:rPr lang="en-US" altLang="zh-CN" dirty="0"/>
              <a:t>——</a:t>
            </a:r>
            <a:r>
              <a:rPr lang="zh-CN" altLang="en-US" dirty="0"/>
              <a:t>以概率</a:t>
            </a:r>
            <a:r>
              <a:rPr lang="en-US" altLang="zh-CN" dirty="0"/>
              <a:t>1</a:t>
            </a:r>
            <a:r>
              <a:rPr lang="zh-CN" altLang="en-US" dirty="0"/>
              <a:t>过线性变换</a:t>
            </a:r>
          </a:p>
        </p:txBody>
      </p:sp>
      <mc:AlternateContent xmlns:mc="http://schemas.openxmlformats.org/markup-compatibility/2006" xmlns:a14="http://schemas.microsoft.com/office/drawing/2010/main">
        <mc:Choice Requires="a14">
          <p:sp>
            <p:nvSpPr>
              <p:cNvPr id="22" name="内容占位符 21"/>
              <p:cNvSpPr>
                <a:spLocks noGrp="1"/>
              </p:cNvSpPr>
              <p:nvPr>
                <p:ph idx="1"/>
              </p:nvPr>
            </p:nvSpPr>
            <p:spPr>
              <a:xfrm>
                <a:off x="313406" y="1182492"/>
                <a:ext cx="10363200" cy="4975448"/>
              </a:xfrm>
            </p:spPr>
            <p:txBody>
              <a:bodyPr>
                <a:normAutofit/>
              </a:bodyPr>
              <a:lstStyle/>
              <a:p>
                <a:r>
                  <a:rPr lang="zh-CN" altLang="en-US" dirty="0"/>
                  <a:t>异或运算（</a:t>
                </a:r>
                <a:r>
                  <a:rPr lang="en-US" altLang="zh-CN" dirty="0"/>
                  <a:t>XOR</a:t>
                </a:r>
                <a:r>
                  <a:rPr lang="zh-CN" altLang="en-US" dirty="0"/>
                  <a:t>）</a:t>
                </a:r>
                <a:endParaRPr lang="en-US" altLang="zh-CN" dirty="0"/>
              </a:p>
              <a:p>
                <a:pPr lvl="1"/>
                <a:r>
                  <a:rPr lang="en-US" altLang="zh-CN" dirty="0"/>
                  <a:t> </a:t>
                </a:r>
                <a:r>
                  <a:rPr lang="zh-CN" altLang="en-US" dirty="0"/>
                  <a:t>输入掩码分别为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1</m:t>
                        </m:r>
                      </m:sub>
                    </m:sSub>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smtClean="0">
                            <a:latin typeface="Cambria Math" panose="02040503050406030204" pitchFamily="18" charset="0"/>
                          </a:rPr>
                          <m:t>2</m:t>
                        </m:r>
                      </m:sub>
                    </m:sSub>
                  </m:oMath>
                </a14:m>
                <a:r>
                  <a:rPr lang="zh-CN" altLang="en-US" dirty="0"/>
                  <a:t>，输出掩码为</a:t>
                </a:r>
                <a14:m>
                  <m:oMath xmlns:m="http://schemas.openxmlformats.org/officeDocument/2006/math">
                    <m:r>
                      <a:rPr lang="en-US" altLang="zh-CN" b="0" i="1" smtClean="0">
                        <a:latin typeface="Cambria Math" panose="02040503050406030204" pitchFamily="18" charset="0"/>
                      </a:rPr>
                      <m:t>𝛽</m:t>
                    </m:r>
                  </m:oMath>
                </a14:m>
                <a:r>
                  <a:rPr lang="zh-CN" altLang="en-US" dirty="0"/>
                  <a:t>，则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smtClean="0">
                            <a:latin typeface="Cambria Math" panose="02040503050406030204" pitchFamily="18" charset="0"/>
                          </a:rPr>
                          <m:t>2</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𝛽</m:t>
                    </m:r>
                  </m:oMath>
                </a14:m>
                <a:endParaRPr lang="en-US" altLang="zh-CN" dirty="0"/>
              </a:p>
              <a:p>
                <a:r>
                  <a:rPr lang="en-US" altLang="zh-CN" dirty="0"/>
                  <a:t> </a:t>
                </a:r>
                <a:r>
                  <a:rPr lang="zh-CN" altLang="en-US" dirty="0"/>
                  <a:t>分支运算（</a:t>
                </a:r>
                <a:r>
                  <a:rPr lang="en-US" altLang="zh-CN" dirty="0"/>
                  <a:t>Branching</a:t>
                </a:r>
                <a:r>
                  <a:rPr lang="zh-CN" altLang="en-US" dirty="0"/>
                  <a:t>）</a:t>
                </a:r>
                <a:endParaRPr lang="en-US" altLang="zh-CN" dirty="0"/>
              </a:p>
              <a:p>
                <a:pPr lvl="1"/>
                <a:r>
                  <a:rPr lang="en-US" altLang="zh-CN" dirty="0"/>
                  <a:t> </a:t>
                </a:r>
                <a:r>
                  <a:rPr lang="zh-CN" altLang="en-US" dirty="0"/>
                  <a:t>输入掩码为</a:t>
                </a:r>
                <a14:m>
                  <m:oMath xmlns:m="http://schemas.openxmlformats.org/officeDocument/2006/math">
                    <m:r>
                      <a:rPr lang="en-US" altLang="zh-CN" b="0" i="1" smtClean="0">
                        <a:latin typeface="Cambria Math" panose="02040503050406030204" pitchFamily="18" charset="0"/>
                      </a:rPr>
                      <m:t>𝛼</m:t>
                    </m:r>
                  </m:oMath>
                </a14:m>
                <a:r>
                  <a:rPr lang="zh-CN" altLang="en-US" dirty="0"/>
                  <a:t>，输出掩码分别为</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i="1">
                            <a:latin typeface="Cambria Math" panose="02040503050406030204" pitchFamily="18" charset="0"/>
                          </a:rPr>
                          <m:t>1</m:t>
                        </m:r>
                      </m:sub>
                    </m:sSub>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smtClean="0">
                            <a:latin typeface="Cambria Math" panose="02040503050406030204" pitchFamily="18" charset="0"/>
                          </a:rPr>
                          <m:t>2</m:t>
                        </m:r>
                      </m:sub>
                    </m:sSub>
                  </m:oMath>
                </a14:m>
                <a:r>
                  <a:rPr lang="zh-CN" altLang="en-US" dirty="0"/>
                  <a:t>，则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𝛼</m:t>
                    </m:r>
                  </m:oMath>
                </a14:m>
                <a:endParaRPr lang="en-US" altLang="zh-CN" dirty="0"/>
              </a:p>
              <a:p>
                <a:r>
                  <a:rPr lang="en-US" altLang="zh-CN" dirty="0"/>
                  <a:t> </a:t>
                </a:r>
                <a:r>
                  <a:rPr lang="zh-CN" altLang="en-US" dirty="0"/>
                  <a:t>线性映射（</a:t>
                </a:r>
                <a:r>
                  <a:rPr lang="en-US" altLang="zh-CN" dirty="0"/>
                  <a:t>Linear Map</a:t>
                </a:r>
                <a:r>
                  <a:rPr lang="zh-CN" altLang="en-US" dirty="0"/>
                  <a:t>）</a:t>
                </a:r>
                <a:endParaRPr lang="en-US" altLang="zh-CN" dirty="0"/>
              </a:p>
              <a:p>
                <a:pPr lvl="1"/>
                <a:r>
                  <a:rPr lang="en-US" altLang="zh-CN" dirty="0"/>
                  <a:t> </a:t>
                </a:r>
                <a:r>
                  <a:rPr lang="zh-CN" altLang="en-US" dirty="0"/>
                  <a:t>输入掩码为</a:t>
                </a:r>
                <a14:m>
                  <m:oMath xmlns:m="http://schemas.openxmlformats.org/officeDocument/2006/math">
                    <m:r>
                      <a:rPr lang="en-US" altLang="zh-CN" i="1">
                        <a:latin typeface="Cambria Math" panose="02040503050406030204" pitchFamily="18" charset="0"/>
                      </a:rPr>
                      <m:t>𝛼</m:t>
                    </m:r>
                  </m:oMath>
                </a14:m>
                <a:r>
                  <a:rPr lang="zh-CN" altLang="en-US" dirty="0"/>
                  <a:t>，输出掩码为</a:t>
                </a:r>
                <a14:m>
                  <m:oMath xmlns:m="http://schemas.openxmlformats.org/officeDocument/2006/math">
                    <m:r>
                      <a:rPr lang="en-US" altLang="zh-CN" i="1">
                        <a:latin typeface="Cambria Math" panose="02040503050406030204" pitchFamily="18" charset="0"/>
                      </a:rPr>
                      <m:t>𝛽</m:t>
                    </m:r>
                  </m:oMath>
                </a14:m>
                <a:r>
                  <a:rPr lang="zh-CN" altLang="en-US" dirty="0"/>
                  <a:t>，则</a:t>
                </a:r>
                <a14:m>
                  <m:oMath xmlns:m="http://schemas.openxmlformats.org/officeDocument/2006/math">
                    <m:r>
                      <a:rPr lang="en-US" altLang="zh-CN" b="0" i="1" smtClean="0">
                        <a:latin typeface="Cambria Math" panose="02040503050406030204" pitchFamily="18" charset="0"/>
                      </a:rPr>
                      <m:t>𝛼</m:t>
                    </m:r>
                    <m:r>
                      <a:rPr lang="en-US" altLang="zh-CN"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𝑀</m:t>
                        </m:r>
                      </m:e>
                      <m:sup>
                        <m:r>
                          <a:rPr lang="en-US" altLang="zh-CN" i="1">
                            <a:latin typeface="Cambria Math" panose="02040503050406030204" pitchFamily="18" charset="0"/>
                          </a:rPr>
                          <m:t>𝑇</m:t>
                        </m:r>
                      </m:sup>
                    </m:sSup>
                    <m:r>
                      <a:rPr lang="en-US" altLang="zh-CN" b="0" i="1" smtClean="0">
                        <a:latin typeface="Cambria Math" panose="02040503050406030204" pitchFamily="18" charset="0"/>
                      </a:rPr>
                      <m:t>𝛽</m:t>
                    </m:r>
                  </m:oMath>
                </a14:m>
                <a:r>
                  <a:rPr lang="zh-CN" altLang="en-US" dirty="0"/>
                  <a:t>（以</a:t>
                </a:r>
                <a:r>
                  <a:rPr lang="en-US" altLang="zh-CN" dirty="0"/>
                  <a:t>AES</a:t>
                </a:r>
                <a:r>
                  <a:rPr lang="zh-CN" altLang="en-US" dirty="0"/>
                  <a:t>的矩阵乘为例</a:t>
                </a:r>
                <a:r>
                  <a:rPr lang="zh-CN" altLang="en-US" dirty="0">
                    <a:solidFill>
                      <a:srgbClr val="C00000"/>
                    </a:solidFill>
                  </a:rPr>
                  <a:t>证明，留作练习</a:t>
                </a:r>
                <a:r>
                  <a:rPr lang="zh-CN" altLang="en-US" dirty="0"/>
                  <a:t>）</a:t>
                </a:r>
                <a:endParaRPr lang="en-US" altLang="zh-CN" dirty="0"/>
              </a:p>
            </p:txBody>
          </p:sp>
        </mc:Choice>
        <mc:Fallback xmlns="">
          <p:sp>
            <p:nvSpPr>
              <p:cNvPr id="22" name="内容占位符 21"/>
              <p:cNvSpPr>
                <a:spLocks noGrp="1" noRot="1" noChangeAspect="1" noMove="1" noResize="1" noEditPoints="1" noAdjustHandles="1" noChangeArrowheads="1" noChangeShapeType="1" noTextEdit="1"/>
              </p:cNvSpPr>
              <p:nvPr>
                <p:ph idx="1"/>
              </p:nvPr>
            </p:nvSpPr>
            <p:spPr>
              <a:xfrm>
                <a:off x="313406" y="1182492"/>
                <a:ext cx="10363200" cy="4975448"/>
              </a:xfrm>
              <a:blipFill>
                <a:blip r:embed="rId3"/>
                <a:stretch>
                  <a:fillRect l="-765" t="-1716"/>
                </a:stretch>
              </a:blipFill>
            </p:spPr>
            <p:txBody>
              <a:bodyPr/>
              <a:lstStyle/>
              <a:p>
                <a:r>
                  <a:rPr lang="zh-CN" altLang="en-US">
                    <a:noFill/>
                  </a:rPr>
                  <a:t> </a:t>
                </a:r>
              </a:p>
            </p:txBody>
          </p:sp>
        </mc:Fallback>
      </mc:AlternateContent>
      <p:grpSp>
        <p:nvGrpSpPr>
          <p:cNvPr id="28" name="组合 27"/>
          <p:cNvGrpSpPr/>
          <p:nvPr/>
        </p:nvGrpSpPr>
        <p:grpSpPr>
          <a:xfrm>
            <a:off x="4725628" y="4448326"/>
            <a:ext cx="3733186" cy="2068847"/>
            <a:chOff x="-2350770" y="4103370"/>
            <a:chExt cx="4411027" cy="2423160"/>
          </a:xfrm>
        </p:grpSpPr>
        <p:pic>
          <p:nvPicPr>
            <p:cNvPr id="24" name="图片 23"/>
            <p:cNvPicPr>
              <a:picLocks noChangeAspect="1"/>
            </p:cNvPicPr>
            <p:nvPr/>
          </p:nvPicPr>
          <p:blipFill rotWithShape="1">
            <a:blip r:embed="rId4">
              <a:extLst>
                <a:ext uri="{28A0092B-C50C-407E-A947-70E740481C1C}">
                  <a14:useLocalDpi xmlns:a14="http://schemas.microsoft.com/office/drawing/2010/main" val="0"/>
                </a:ext>
              </a:extLst>
            </a:blip>
            <a:srcRect l="33892" t="12949" r="6756" b="6307"/>
            <a:stretch/>
          </p:blipFill>
          <p:spPr>
            <a:xfrm>
              <a:off x="-2350770" y="4103370"/>
              <a:ext cx="3158490" cy="2423160"/>
            </a:xfrm>
            <a:prstGeom prst="rect">
              <a:avLst/>
            </a:prstGeom>
          </p:spPr>
        </p:pic>
        <p:pic>
          <p:nvPicPr>
            <p:cNvPr id="25" name="图片 24"/>
            <p:cNvPicPr>
              <a:picLocks noChangeAspect="1"/>
            </p:cNvPicPr>
            <p:nvPr/>
          </p:nvPicPr>
          <p:blipFill rotWithShape="1">
            <a:blip r:embed="rId4">
              <a:extLst>
                <a:ext uri="{28A0092B-C50C-407E-A947-70E740481C1C}">
                  <a14:useLocalDpi xmlns:a14="http://schemas.microsoft.com/office/drawing/2010/main" val="0"/>
                </a:ext>
              </a:extLst>
            </a:blip>
            <a:srcRect l="14633" t="12949" r="64175" b="6307"/>
            <a:stretch/>
          </p:blipFill>
          <p:spPr>
            <a:xfrm>
              <a:off x="807720" y="4103370"/>
              <a:ext cx="1127760" cy="2423160"/>
            </a:xfrm>
            <a:prstGeom prst="rect">
              <a:avLst/>
            </a:prstGeom>
          </p:spPr>
        </p:pic>
        <p:sp>
          <p:nvSpPr>
            <p:cNvPr id="26" name="矩形 25"/>
            <p:cNvSpPr/>
            <p:nvPr/>
          </p:nvSpPr>
          <p:spPr>
            <a:xfrm>
              <a:off x="-2350770" y="6250305"/>
              <a:ext cx="29527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64982" y="4967287"/>
              <a:ext cx="29527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746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blinds(horizontal)">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xEl>
                                              <p:pRg st="3" end="3"/>
                                            </p:txEl>
                                          </p:spTgt>
                                        </p:tgtEl>
                                        <p:attrNameLst>
                                          <p:attrName>style.visibility</p:attrName>
                                        </p:attrNameLst>
                                      </p:cBhvr>
                                      <p:to>
                                        <p:strVal val="visible"/>
                                      </p:to>
                                    </p:set>
                                    <p:animEffect transition="in" filter="blinds(horizontal)">
                                      <p:cBhvr>
                                        <p:cTn id="12" dur="500"/>
                                        <p:tgtEl>
                                          <p:spTgt spid="2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xEl>
                                              <p:pRg st="5" end="5"/>
                                            </p:txEl>
                                          </p:spTgt>
                                        </p:tgtEl>
                                        <p:attrNameLst>
                                          <p:attrName>style.visibility</p:attrName>
                                        </p:attrNameLst>
                                      </p:cBhvr>
                                      <p:to>
                                        <p:strVal val="visible"/>
                                      </p:to>
                                    </p:set>
                                    <p:animEffect transition="in" filter="blinds(horizontal)">
                                      <p:cBhvr>
                                        <p:cTn id="17"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回顾</a:t>
            </a:r>
            <a:r>
              <a:rPr lang="en-US" altLang="zh-CN" dirty="0"/>
              <a:t>-</a:t>
            </a:r>
            <a:r>
              <a:rPr lang="zh-CN" altLang="en-US" dirty="0"/>
              <a:t>线性分析进行密钥恢复攻击</a:t>
            </a:r>
          </a:p>
        </p:txBody>
      </p:sp>
      <p:sp>
        <p:nvSpPr>
          <p:cNvPr id="2" name="内容占位符 1"/>
          <p:cNvSpPr>
            <a:spLocks noGrp="1"/>
          </p:cNvSpPr>
          <p:nvPr>
            <p:ph idx="1"/>
          </p:nvPr>
        </p:nvSpPr>
        <p:spPr>
          <a:xfrm>
            <a:off x="914400" y="977296"/>
            <a:ext cx="10363200" cy="4975448"/>
          </a:xfrm>
        </p:spPr>
        <p:txBody>
          <a:bodyPr>
            <a:noAutofit/>
          </a:bodyPr>
          <a:lstStyle/>
          <a:p>
            <a:r>
              <a:rPr lang="zh-CN" altLang="en-US" sz="2600" dirty="0"/>
              <a:t>堆积引理</a:t>
            </a:r>
            <a:endParaRPr lang="en-US" altLang="zh-CN" sz="2600" dirty="0"/>
          </a:p>
          <a:p>
            <a:r>
              <a:rPr lang="zh-CN" altLang="en-US" sz="2600" dirty="0"/>
              <a:t>有效的线性近似式</a:t>
            </a:r>
            <a:endParaRPr lang="en-US" altLang="zh-CN" sz="2600" dirty="0"/>
          </a:p>
          <a:p>
            <a:r>
              <a:rPr lang="zh-CN" altLang="en-US" sz="2600" dirty="0"/>
              <a:t>复杂度：根据区分器的头尾确定得到中间状态需要猜测的密钥量，已知明文个数</a:t>
            </a:r>
            <a:endParaRPr lang="en-US" altLang="zh-CN" sz="2600" dirty="0"/>
          </a:p>
          <a:p>
            <a:r>
              <a:rPr lang="zh-CN" altLang="en-US" sz="2600" dirty="0"/>
              <a:t>需要已知的明文量与成功率之间的关系</a:t>
            </a:r>
            <a:endParaRPr lang="en-US" altLang="zh-CN" sz="2600" dirty="0"/>
          </a:p>
        </p:txBody>
      </p:sp>
      <p:pic>
        <p:nvPicPr>
          <p:cNvPr id="4" name="图片 3">
            <a:extLst>
              <a:ext uri="{FF2B5EF4-FFF2-40B4-BE49-F238E27FC236}">
                <a16:creationId xmlns:a16="http://schemas.microsoft.com/office/drawing/2014/main" id="{C502C7FA-75DB-3B4E-951F-5D4978CFA4CE}"/>
              </a:ext>
            </a:extLst>
          </p:cNvPr>
          <p:cNvPicPr>
            <a:picLocks noChangeAspect="1"/>
          </p:cNvPicPr>
          <p:nvPr/>
        </p:nvPicPr>
        <p:blipFill>
          <a:blip r:embed="rId2"/>
          <a:stretch>
            <a:fillRect/>
          </a:stretch>
        </p:blipFill>
        <p:spPr>
          <a:xfrm>
            <a:off x="997769" y="3080930"/>
            <a:ext cx="10629081" cy="1102783"/>
          </a:xfrm>
          <a:prstGeom prst="rect">
            <a:avLst/>
          </a:prstGeom>
        </p:spPr>
      </p:pic>
      <p:sp>
        <p:nvSpPr>
          <p:cNvPr id="5" name="矩形 4">
            <a:extLst>
              <a:ext uri="{FF2B5EF4-FFF2-40B4-BE49-F238E27FC236}">
                <a16:creationId xmlns:a16="http://schemas.microsoft.com/office/drawing/2014/main" id="{33F274CD-E29E-D741-844C-927B1631F9FA}"/>
              </a:ext>
            </a:extLst>
          </p:cNvPr>
          <p:cNvSpPr/>
          <p:nvPr/>
        </p:nvSpPr>
        <p:spPr>
          <a:xfrm>
            <a:off x="3851390" y="3123340"/>
            <a:ext cx="4848768" cy="1083269"/>
          </a:xfrm>
          <a:prstGeom prst="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i="1" dirty="0"/>
          </a:p>
        </p:txBody>
      </p:sp>
      <p:cxnSp>
        <p:nvCxnSpPr>
          <p:cNvPr id="9" name="直线箭头连接符 8">
            <a:extLst>
              <a:ext uri="{FF2B5EF4-FFF2-40B4-BE49-F238E27FC236}">
                <a16:creationId xmlns:a16="http://schemas.microsoft.com/office/drawing/2014/main" id="{8873F705-5B16-C745-903D-C6932F793937}"/>
              </a:ext>
            </a:extLst>
          </p:cNvPr>
          <p:cNvCxnSpPr>
            <a:cxnSpLocks/>
          </p:cNvCxnSpPr>
          <p:nvPr/>
        </p:nvCxnSpPr>
        <p:spPr>
          <a:xfrm>
            <a:off x="1384843" y="3552368"/>
            <a:ext cx="226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9F253D5F-46B0-7845-A9F9-74C9FDEBA98B}"/>
              </a:ext>
            </a:extLst>
          </p:cNvPr>
          <p:cNvCxnSpPr>
            <a:cxnSpLocks/>
          </p:cNvCxnSpPr>
          <p:nvPr/>
        </p:nvCxnSpPr>
        <p:spPr>
          <a:xfrm flipH="1">
            <a:off x="8700159" y="3552331"/>
            <a:ext cx="102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8">
            <a:extLst>
              <a:ext uri="{FF2B5EF4-FFF2-40B4-BE49-F238E27FC236}">
                <a16:creationId xmlns:a16="http://schemas.microsoft.com/office/drawing/2014/main" id="{8CDFEA4E-7951-4A00-89E4-F55C4733262B}"/>
              </a:ext>
            </a:extLst>
          </p:cNvPr>
          <p:cNvCxnSpPr>
            <a:cxnSpLocks/>
          </p:cNvCxnSpPr>
          <p:nvPr/>
        </p:nvCxnSpPr>
        <p:spPr>
          <a:xfrm flipH="1">
            <a:off x="8967430" y="3552368"/>
            <a:ext cx="226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22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AE5A5-698F-4EFA-B39F-159B2094A238}"/>
              </a:ext>
            </a:extLst>
          </p:cNvPr>
          <p:cNvSpPr>
            <a:spLocks noGrp="1"/>
          </p:cNvSpPr>
          <p:nvPr>
            <p:ph type="title"/>
          </p:nvPr>
        </p:nvSpPr>
        <p:spPr/>
        <p:txBody>
          <a:bodyPr/>
          <a:lstStyle/>
          <a:p>
            <a:r>
              <a:rPr lang="en-US" altLang="zh-CN" dirty="0"/>
              <a:t>3</a:t>
            </a:r>
            <a:r>
              <a:rPr lang="zh-CN" altLang="en-US" dirty="0"/>
              <a:t>轮</a:t>
            </a:r>
            <a:r>
              <a:rPr lang="en-US" altLang="zh-CN" dirty="0"/>
              <a:t>DES</a:t>
            </a:r>
            <a:r>
              <a:rPr lang="zh-CN" altLang="en-US" dirty="0"/>
              <a:t>的掩码传播</a:t>
            </a:r>
          </a:p>
        </p:txBody>
      </p:sp>
      <p:sp>
        <p:nvSpPr>
          <p:cNvPr id="3" name="内容占位符 2">
            <a:extLst>
              <a:ext uri="{FF2B5EF4-FFF2-40B4-BE49-F238E27FC236}">
                <a16:creationId xmlns:a16="http://schemas.microsoft.com/office/drawing/2014/main" id="{B87C728B-82D0-4CCC-8A67-626559C7BA7B}"/>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BF2D9F4-38E0-4F46-ACEC-1A173E72FF64}"/>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20</a:t>
            </a:fld>
            <a:endParaRPr lang="zh-CN" altLang="en-US" dirty="0">
              <a:solidFill>
                <a:srgbClr val="464653"/>
              </a:solidFill>
            </a:endParaRPr>
          </a:p>
        </p:txBody>
      </p:sp>
      <p:pic>
        <p:nvPicPr>
          <p:cNvPr id="5" name="图片 4">
            <a:extLst>
              <a:ext uri="{FF2B5EF4-FFF2-40B4-BE49-F238E27FC236}">
                <a16:creationId xmlns:a16="http://schemas.microsoft.com/office/drawing/2014/main" id="{27AAED31-405E-4D33-A286-EC75292B21AE}"/>
              </a:ext>
            </a:extLst>
          </p:cNvPr>
          <p:cNvPicPr>
            <a:picLocks noChangeAspect="1"/>
          </p:cNvPicPr>
          <p:nvPr/>
        </p:nvPicPr>
        <p:blipFill>
          <a:blip r:embed="rId3"/>
          <a:stretch>
            <a:fillRect/>
          </a:stretch>
        </p:blipFill>
        <p:spPr>
          <a:xfrm>
            <a:off x="7288447" y="0"/>
            <a:ext cx="4467849" cy="5296639"/>
          </a:xfrm>
          <a:prstGeom prst="rect">
            <a:avLst/>
          </a:prstGeom>
        </p:spPr>
      </p:pic>
      <p:pic>
        <p:nvPicPr>
          <p:cNvPr id="6" name="图片 5">
            <a:extLst>
              <a:ext uri="{FF2B5EF4-FFF2-40B4-BE49-F238E27FC236}">
                <a16:creationId xmlns:a16="http://schemas.microsoft.com/office/drawing/2014/main" id="{BD435A5F-A5DB-4DCC-AC3E-5668A64E11DF}"/>
              </a:ext>
            </a:extLst>
          </p:cNvPr>
          <p:cNvPicPr>
            <a:picLocks noChangeAspect="1"/>
          </p:cNvPicPr>
          <p:nvPr/>
        </p:nvPicPr>
        <p:blipFill>
          <a:blip r:embed="rId4"/>
          <a:stretch>
            <a:fillRect/>
          </a:stretch>
        </p:blipFill>
        <p:spPr>
          <a:xfrm>
            <a:off x="726243" y="1239254"/>
            <a:ext cx="6430272" cy="466790"/>
          </a:xfrm>
          <a:prstGeom prst="rect">
            <a:avLst/>
          </a:prstGeom>
        </p:spPr>
      </p:pic>
      <p:pic>
        <p:nvPicPr>
          <p:cNvPr id="7" name="图片 6">
            <a:extLst>
              <a:ext uri="{FF2B5EF4-FFF2-40B4-BE49-F238E27FC236}">
                <a16:creationId xmlns:a16="http://schemas.microsoft.com/office/drawing/2014/main" id="{0E3574D3-D4ED-490D-9691-972C1C71A8D6}"/>
              </a:ext>
            </a:extLst>
          </p:cNvPr>
          <p:cNvPicPr>
            <a:picLocks noChangeAspect="1"/>
          </p:cNvPicPr>
          <p:nvPr/>
        </p:nvPicPr>
        <p:blipFill>
          <a:blip r:embed="rId5"/>
          <a:stretch>
            <a:fillRect/>
          </a:stretch>
        </p:blipFill>
        <p:spPr>
          <a:xfrm>
            <a:off x="669085" y="2038483"/>
            <a:ext cx="6487430" cy="447737"/>
          </a:xfrm>
          <a:prstGeom prst="rect">
            <a:avLst/>
          </a:prstGeom>
        </p:spPr>
      </p:pic>
      <p:pic>
        <p:nvPicPr>
          <p:cNvPr id="8" name="图片 7">
            <a:extLst>
              <a:ext uri="{FF2B5EF4-FFF2-40B4-BE49-F238E27FC236}">
                <a16:creationId xmlns:a16="http://schemas.microsoft.com/office/drawing/2014/main" id="{9CAF19EA-6624-4AAA-8BC4-391DC24C0D71}"/>
              </a:ext>
            </a:extLst>
          </p:cNvPr>
          <p:cNvPicPr>
            <a:picLocks noChangeAspect="1"/>
          </p:cNvPicPr>
          <p:nvPr/>
        </p:nvPicPr>
        <p:blipFill>
          <a:blip r:embed="rId6"/>
          <a:stretch>
            <a:fillRect/>
          </a:stretch>
        </p:blipFill>
        <p:spPr>
          <a:xfrm>
            <a:off x="240792" y="5070238"/>
            <a:ext cx="8697539" cy="476316"/>
          </a:xfrm>
          <a:prstGeom prst="rect">
            <a:avLst/>
          </a:prstGeom>
        </p:spPr>
      </p:pic>
    </p:spTree>
    <p:extLst>
      <p:ext uri="{BB962C8B-B14F-4D97-AF65-F5344CB8AC3E}">
        <p14:creationId xmlns:p14="http://schemas.microsoft.com/office/powerpoint/2010/main" val="1990145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线性路线</a:t>
            </a:r>
          </a:p>
        </p:txBody>
      </p:sp>
      <p:sp>
        <p:nvSpPr>
          <p:cNvPr id="2" name="内容占位符 1"/>
          <p:cNvSpPr>
            <a:spLocks noGrp="1"/>
          </p:cNvSpPr>
          <p:nvPr>
            <p:ph idx="1"/>
          </p:nvPr>
        </p:nvSpPr>
        <p:spPr>
          <a:xfrm>
            <a:off x="364920" y="3162190"/>
            <a:ext cx="11084630" cy="4975448"/>
          </a:xfrm>
        </p:spPr>
        <p:txBody>
          <a:bodyPr>
            <a:noAutofit/>
          </a:bodyPr>
          <a:lstStyle/>
          <a:p>
            <a:r>
              <a:rPr lang="zh-CN" altLang="en-US" dirty="0"/>
              <a:t>线性近似与线性路线不同，一个线性近似中通常包含很多条不同的线性路线</a:t>
            </a:r>
            <a:endParaRPr lang="en-US" altLang="zh-CN" dirty="0"/>
          </a:p>
          <a:p>
            <a:r>
              <a:rPr lang="zh-CN" altLang="en-US" dirty="0"/>
              <a:t>线性近似的偏差与密钥相关，且极有可能与其包含的任意一条线性路线的偏差都不相等</a:t>
            </a:r>
            <a:endParaRPr lang="en-US" altLang="zh-CN" dirty="0"/>
          </a:p>
          <a:p>
            <a:r>
              <a:rPr lang="zh-CN" altLang="en-US" dirty="0"/>
              <a:t>在进行线性分析时，通常选择线性近似的一条偏差较高的路线作为</a:t>
            </a:r>
            <a:r>
              <a:rPr lang="zh-CN" altLang="en-US" dirty="0">
                <a:solidFill>
                  <a:srgbClr val="C00000"/>
                </a:solidFill>
              </a:rPr>
              <a:t>代表性路线</a:t>
            </a:r>
            <a:r>
              <a:rPr lang="zh-CN" altLang="en-US" dirty="0"/>
              <a:t>，将代表性路线的偏差作为线性近似偏差的</a:t>
            </a:r>
            <a:r>
              <a:rPr lang="zh-CN" altLang="en-US" dirty="0">
                <a:solidFill>
                  <a:srgbClr val="C00000"/>
                </a:solidFill>
              </a:rPr>
              <a:t>近似</a:t>
            </a:r>
            <a:r>
              <a:rPr lang="zh-CN" altLang="en-US" dirty="0"/>
              <a:t>估计</a:t>
            </a:r>
          </a:p>
        </p:txBody>
      </p:sp>
      <p:pic>
        <p:nvPicPr>
          <p:cNvPr id="4" name="图片 3">
            <a:extLst>
              <a:ext uri="{FF2B5EF4-FFF2-40B4-BE49-F238E27FC236}">
                <a16:creationId xmlns:a16="http://schemas.microsoft.com/office/drawing/2014/main" id="{69FD3E38-0F16-4EFE-A398-70C652B1D365}"/>
              </a:ext>
            </a:extLst>
          </p:cNvPr>
          <p:cNvPicPr>
            <a:picLocks noChangeAspect="1"/>
          </p:cNvPicPr>
          <p:nvPr/>
        </p:nvPicPr>
        <p:blipFill>
          <a:blip r:embed="rId2"/>
          <a:stretch>
            <a:fillRect/>
          </a:stretch>
        </p:blipFill>
        <p:spPr>
          <a:xfrm>
            <a:off x="251972" y="1001174"/>
            <a:ext cx="11393490" cy="2162477"/>
          </a:xfrm>
          <a:prstGeom prst="rect">
            <a:avLst/>
          </a:prstGeom>
        </p:spPr>
      </p:pic>
    </p:spTree>
    <p:extLst>
      <p:ext uri="{BB962C8B-B14F-4D97-AF65-F5344CB8AC3E}">
        <p14:creationId xmlns:p14="http://schemas.microsoft.com/office/powerpoint/2010/main" val="403211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0223" y="624469"/>
            <a:ext cx="10582509" cy="3445726"/>
          </a:xfrm>
          <a:solidFill>
            <a:schemeClr val="bg1"/>
          </a:solidFill>
        </p:spPr>
        <p:txBody>
          <a:bodyPr>
            <a:normAutofit/>
          </a:bodyPr>
          <a:lstStyle/>
          <a:p>
            <a:pPr>
              <a:defRPr/>
            </a:pPr>
            <a:br>
              <a:rPr kumimoji="1" lang="en-US" altLang="zh-CN" sz="3600" dirty="0"/>
            </a:br>
            <a:br>
              <a:rPr kumimoji="1" lang="en-US" altLang="zh-CN" sz="3600" dirty="0"/>
            </a:br>
            <a:br>
              <a:rPr kumimoji="1" lang="en-US" altLang="zh-CN" sz="3600" dirty="0"/>
            </a:br>
            <a:br>
              <a:rPr kumimoji="1" lang="en-US" altLang="zh-CN" sz="3600" dirty="0"/>
            </a:br>
            <a:br>
              <a:rPr kumimoji="1" lang="en-US" altLang="zh-CN" sz="3600" dirty="0"/>
            </a:br>
            <a:br>
              <a:rPr kumimoji="1" lang="en-US" altLang="zh-CN" sz="3600" dirty="0"/>
            </a:br>
            <a:r>
              <a:rPr lang="en-US" altLang="zh-CN" sz="3600" dirty="0" err="1"/>
              <a:t>CipherD</a:t>
            </a:r>
            <a:r>
              <a:rPr lang="zh-CN" altLang="en-US" sz="3600" dirty="0"/>
              <a:t>算法的线性路线</a:t>
            </a:r>
            <a:endParaRPr lang="zh-CN" altLang="en-US" sz="4400" dirty="0"/>
          </a:p>
        </p:txBody>
      </p:sp>
      <p:pic>
        <p:nvPicPr>
          <p:cNvPr id="4" name="图片 3">
            <a:extLst>
              <a:ext uri="{FF2B5EF4-FFF2-40B4-BE49-F238E27FC236}">
                <a16:creationId xmlns:a16="http://schemas.microsoft.com/office/drawing/2014/main" id="{850021CB-61AB-CC40-93E6-22E1BB37D18D}"/>
              </a:ext>
            </a:extLst>
          </p:cNvPr>
          <p:cNvPicPr>
            <a:picLocks noChangeAspect="1"/>
          </p:cNvPicPr>
          <p:nvPr/>
        </p:nvPicPr>
        <p:blipFill>
          <a:blip r:link="rId3"/>
          <a:stretch>
            <a:fillRect/>
          </a:stretch>
        </p:blipFill>
        <p:spPr>
          <a:xfrm>
            <a:off x="2794000" y="1270000"/>
            <a:ext cx="63500" cy="76200"/>
          </a:xfrm>
          <a:prstGeom prst="rect">
            <a:avLst/>
          </a:prstGeom>
        </p:spPr>
      </p:pic>
      <p:pic>
        <p:nvPicPr>
          <p:cNvPr id="5" name="图片 4">
            <a:extLst>
              <a:ext uri="{FF2B5EF4-FFF2-40B4-BE49-F238E27FC236}">
                <a16:creationId xmlns:a16="http://schemas.microsoft.com/office/drawing/2014/main" id="{21ED5195-04D3-D648-BFE6-F1AD8D41E028}"/>
              </a:ext>
            </a:extLst>
          </p:cNvPr>
          <p:cNvPicPr>
            <a:picLocks noChangeAspect="1"/>
          </p:cNvPicPr>
          <p:nvPr/>
        </p:nvPicPr>
        <p:blipFill>
          <a:blip r:link="rId3"/>
          <a:stretch>
            <a:fillRect/>
          </a:stretch>
        </p:blipFill>
        <p:spPr>
          <a:xfrm>
            <a:off x="2794000" y="1270000"/>
            <a:ext cx="63500" cy="76200"/>
          </a:xfrm>
          <a:prstGeom prst="rect">
            <a:avLst/>
          </a:prstGeom>
        </p:spPr>
      </p:pic>
      <p:pic>
        <p:nvPicPr>
          <p:cNvPr id="6" name="图片 5">
            <a:extLst>
              <a:ext uri="{FF2B5EF4-FFF2-40B4-BE49-F238E27FC236}">
                <a16:creationId xmlns:a16="http://schemas.microsoft.com/office/drawing/2014/main" id="{87D5E916-C3AA-414C-A272-4089A77B6DB8}"/>
              </a:ext>
            </a:extLst>
          </p:cNvPr>
          <p:cNvPicPr>
            <a:picLocks noChangeAspect="1"/>
          </p:cNvPicPr>
          <p:nvPr/>
        </p:nvPicPr>
        <p:blipFill>
          <a:blip r:link="rId3"/>
          <a:stretch>
            <a:fillRect/>
          </a:stretch>
        </p:blipFill>
        <p:spPr>
          <a:xfrm>
            <a:off x="2794000" y="1270000"/>
            <a:ext cx="63500" cy="76200"/>
          </a:xfrm>
          <a:prstGeom prst="rect">
            <a:avLst/>
          </a:prstGeom>
        </p:spPr>
      </p:pic>
      <p:pic>
        <p:nvPicPr>
          <p:cNvPr id="7" name="图片 6">
            <a:extLst>
              <a:ext uri="{FF2B5EF4-FFF2-40B4-BE49-F238E27FC236}">
                <a16:creationId xmlns:a16="http://schemas.microsoft.com/office/drawing/2014/main" id="{3A960338-D57B-774C-839B-99C9AACDBB8E}"/>
              </a:ext>
            </a:extLst>
          </p:cNvPr>
          <p:cNvPicPr>
            <a:picLocks noChangeAspect="1"/>
          </p:cNvPicPr>
          <p:nvPr/>
        </p:nvPicPr>
        <p:blipFill>
          <a:blip r:link="rId3"/>
          <a:stretch>
            <a:fillRect/>
          </a:stretch>
        </p:blipFill>
        <p:spPr>
          <a:xfrm>
            <a:off x="2794000" y="1270000"/>
            <a:ext cx="63500" cy="76200"/>
          </a:xfrm>
          <a:prstGeom prst="rect">
            <a:avLst/>
          </a:prstGeom>
        </p:spPr>
      </p:pic>
      <p:pic>
        <p:nvPicPr>
          <p:cNvPr id="8" name="图片 7">
            <a:extLst>
              <a:ext uri="{FF2B5EF4-FFF2-40B4-BE49-F238E27FC236}">
                <a16:creationId xmlns:a16="http://schemas.microsoft.com/office/drawing/2014/main" id="{7B93743F-8AE7-B64F-AC6C-B7E2EF65406F}"/>
              </a:ext>
            </a:extLst>
          </p:cNvPr>
          <p:cNvPicPr>
            <a:picLocks noChangeAspect="1"/>
          </p:cNvPicPr>
          <p:nvPr/>
        </p:nvPicPr>
        <p:blipFill>
          <a:blip r:link="rId3"/>
          <a:stretch>
            <a:fillRect/>
          </a:stretch>
        </p:blipFill>
        <p:spPr>
          <a:xfrm>
            <a:off x="2794000" y="1270000"/>
            <a:ext cx="63500" cy="76200"/>
          </a:xfrm>
          <a:prstGeom prst="rect">
            <a:avLst/>
          </a:prstGeom>
        </p:spPr>
      </p:pic>
      <p:pic>
        <p:nvPicPr>
          <p:cNvPr id="9" name="图片 8">
            <a:extLst>
              <a:ext uri="{FF2B5EF4-FFF2-40B4-BE49-F238E27FC236}">
                <a16:creationId xmlns:a16="http://schemas.microsoft.com/office/drawing/2014/main" id="{C46C5A80-59E3-7747-B0CE-B2A1F09CDBB9}"/>
              </a:ext>
            </a:extLst>
          </p:cNvPr>
          <p:cNvPicPr>
            <a:picLocks noChangeAspect="1"/>
          </p:cNvPicPr>
          <p:nvPr/>
        </p:nvPicPr>
        <p:blipFill>
          <a:blip r:link="rId3"/>
          <a:stretch>
            <a:fillRect/>
          </a:stretch>
        </p:blipFill>
        <p:spPr>
          <a:xfrm>
            <a:off x="2794000" y="1270000"/>
            <a:ext cx="63500" cy="76200"/>
          </a:xfrm>
          <a:prstGeom prst="rect">
            <a:avLst/>
          </a:prstGeom>
        </p:spPr>
      </p:pic>
      <p:pic>
        <p:nvPicPr>
          <p:cNvPr id="10" name="图片 9">
            <a:extLst>
              <a:ext uri="{FF2B5EF4-FFF2-40B4-BE49-F238E27FC236}">
                <a16:creationId xmlns:a16="http://schemas.microsoft.com/office/drawing/2014/main" id="{974C09C7-A500-C24A-AF57-0F52B590CA50}"/>
              </a:ext>
            </a:extLst>
          </p:cNvPr>
          <p:cNvPicPr>
            <a:picLocks noChangeAspect="1"/>
          </p:cNvPicPr>
          <p:nvPr/>
        </p:nvPicPr>
        <p:blipFill>
          <a:blip r:link="rId3"/>
          <a:stretch>
            <a:fillRect/>
          </a:stretch>
        </p:blipFill>
        <p:spPr>
          <a:xfrm>
            <a:off x="2794000" y="1270000"/>
            <a:ext cx="63500" cy="76200"/>
          </a:xfrm>
          <a:prstGeom prst="rect">
            <a:avLst/>
          </a:prstGeom>
        </p:spPr>
      </p:pic>
      <p:pic>
        <p:nvPicPr>
          <p:cNvPr id="11" name="图片 10">
            <a:extLst>
              <a:ext uri="{FF2B5EF4-FFF2-40B4-BE49-F238E27FC236}">
                <a16:creationId xmlns:a16="http://schemas.microsoft.com/office/drawing/2014/main" id="{66986A0E-F68C-EB49-A7D5-8EB84684D22D}"/>
              </a:ext>
            </a:extLst>
          </p:cNvPr>
          <p:cNvPicPr>
            <a:picLocks noChangeAspect="1"/>
          </p:cNvPicPr>
          <p:nvPr/>
        </p:nvPicPr>
        <p:blipFill>
          <a:blip r:link="rId3"/>
          <a:stretch>
            <a:fillRect/>
          </a:stretch>
        </p:blipFill>
        <p:spPr>
          <a:xfrm>
            <a:off x="1270000" y="1270000"/>
            <a:ext cx="63500" cy="76200"/>
          </a:xfrm>
          <a:prstGeom prst="rect">
            <a:avLst/>
          </a:prstGeom>
        </p:spPr>
      </p:pic>
      <p:sp>
        <p:nvSpPr>
          <p:cNvPr id="13" name="副标题 12">
            <a:extLst>
              <a:ext uri="{FF2B5EF4-FFF2-40B4-BE49-F238E27FC236}">
                <a16:creationId xmlns:a16="http://schemas.microsoft.com/office/drawing/2014/main" id="{83C3BEB7-6660-C146-A584-68D41BE6414B}"/>
              </a:ext>
            </a:extLst>
          </p:cNvPr>
          <p:cNvSpPr>
            <a:spLocks noGrp="1"/>
          </p:cNvSpPr>
          <p:nvPr>
            <p:ph type="subTitle" idx="1"/>
          </p:nvPr>
        </p:nvSpPr>
        <p:spPr/>
        <p:txBody>
          <a:bodyPr>
            <a:normAutofit/>
          </a:bodyPr>
          <a:lstStyle/>
          <a:p>
            <a:endParaRPr lang="zh-CN" altLang="en-US" sz="2800" dirty="0"/>
          </a:p>
        </p:txBody>
      </p:sp>
    </p:spTree>
    <p:extLst>
      <p:ext uri="{BB962C8B-B14F-4D97-AF65-F5344CB8AC3E}">
        <p14:creationId xmlns:p14="http://schemas.microsoft.com/office/powerpoint/2010/main" val="3446271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2"/>
          <a:srcRect l="1863" t="626" r="3067" b="516"/>
          <a:stretch/>
        </p:blipFill>
        <p:spPr>
          <a:xfrm>
            <a:off x="7931288" y="45738"/>
            <a:ext cx="2441643" cy="6753898"/>
          </a:xfrm>
          <a:prstGeom prst="rect">
            <a:avLst/>
          </a:prstGeom>
        </p:spPr>
      </p:pic>
      <p:sp>
        <p:nvSpPr>
          <p:cNvPr id="3" name="标题 2"/>
          <p:cNvSpPr>
            <a:spLocks noGrp="1"/>
          </p:cNvSpPr>
          <p:nvPr>
            <p:ph type="title"/>
          </p:nvPr>
        </p:nvSpPr>
        <p:spPr>
          <a:xfrm>
            <a:off x="1003608" y="268608"/>
            <a:ext cx="10363200" cy="928144"/>
          </a:xfrm>
        </p:spPr>
        <p:txBody>
          <a:bodyPr/>
          <a:lstStyle/>
          <a:p>
            <a:r>
              <a:rPr lang="en-US" altLang="zh-CN" dirty="0" err="1"/>
              <a:t>CipherD</a:t>
            </a:r>
            <a:r>
              <a:rPr lang="zh-CN" altLang="en-US" dirty="0"/>
              <a:t>算法</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825192" y="1196752"/>
                <a:ext cx="10363200" cy="4975448"/>
              </a:xfrm>
            </p:spPr>
            <p:txBody>
              <a:bodyPr>
                <a:normAutofit/>
              </a:bodyPr>
              <a:lstStyle/>
              <a:p>
                <a:pPr>
                  <a:lnSpc>
                    <a:spcPct val="150000"/>
                  </a:lnSpc>
                </a:pPr>
                <a:r>
                  <a:rPr lang="en-US" altLang="zh-CN" dirty="0"/>
                  <a:t> </a:t>
                </a:r>
                <a:r>
                  <a:rPr lang="zh-CN" altLang="en-US" dirty="0"/>
                  <a:t>分组长度</a:t>
                </a:r>
                <a:r>
                  <a:rPr lang="en-US" altLang="zh-CN" dirty="0"/>
                  <a:t>16</a:t>
                </a:r>
                <a:r>
                  <a:rPr lang="zh-CN" altLang="en-US" dirty="0"/>
                  <a:t>比特</a:t>
                </a:r>
                <a:endParaRPr lang="en-US" altLang="zh-CN" i="1" dirty="0"/>
              </a:p>
              <a:p>
                <a:pPr>
                  <a:lnSpc>
                    <a:spcPct val="150000"/>
                  </a:lnSpc>
                </a:pPr>
                <a:r>
                  <a:rPr lang="en-US" altLang="zh-CN" i="1" dirty="0"/>
                  <a:t>r</a:t>
                </a:r>
                <a:r>
                  <a:rPr lang="zh-CN" altLang="en-US" i="1" dirty="0"/>
                  <a:t> </a:t>
                </a:r>
                <a:r>
                  <a:rPr lang="zh-CN" altLang="en-US" dirty="0"/>
                  <a:t>轮迭代型分组密码算法</a:t>
                </a:r>
                <a:endParaRPr lang="en-US" altLang="zh-CN" dirty="0"/>
              </a:p>
              <a:p>
                <a:pPr>
                  <a:lnSpc>
                    <a:spcPct val="150000"/>
                  </a:lnSpc>
                </a:pPr>
                <a:r>
                  <a:rPr lang="zh-CN" altLang="en-US" dirty="0"/>
                  <a:t>密钥长度：</a:t>
                </a:r>
                <a:r>
                  <a:rPr lang="en-US" altLang="zh-CN" dirty="0"/>
                  <a:t>16</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oMath>
                </a14:m>
                <a:r>
                  <a:rPr lang="zh-CN" altLang="en-US" dirty="0"/>
                  <a:t>比特</a:t>
                </a:r>
                <a:endParaRPr lang="en-US"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825192" y="1196752"/>
                <a:ext cx="10363200" cy="4975448"/>
              </a:xfrm>
              <a:blipFill>
                <a:blip r:embed="rId3"/>
                <a:stretch>
                  <a:fillRect l="-61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7989F80-BADD-544C-8B16-7F283D3D14DE}"/>
              </a:ext>
            </a:extLst>
          </p:cNvPr>
          <p:cNvPicPr>
            <a:picLocks noChangeAspect="1"/>
          </p:cNvPicPr>
          <p:nvPr/>
        </p:nvPicPr>
        <p:blipFill>
          <a:blip r:embed="rId4"/>
          <a:stretch>
            <a:fillRect/>
          </a:stretch>
        </p:blipFill>
        <p:spPr>
          <a:xfrm>
            <a:off x="914400" y="5314139"/>
            <a:ext cx="6525378" cy="858061"/>
          </a:xfrm>
          <a:prstGeom prst="rect">
            <a:avLst/>
          </a:prstGeom>
        </p:spPr>
      </p:pic>
      <p:pic>
        <p:nvPicPr>
          <p:cNvPr id="9" name="图片 8">
            <a:extLst>
              <a:ext uri="{FF2B5EF4-FFF2-40B4-BE49-F238E27FC236}">
                <a16:creationId xmlns:a16="http://schemas.microsoft.com/office/drawing/2014/main" id="{5CD58824-C8E7-9840-9390-4333F52BCC2D}"/>
              </a:ext>
            </a:extLst>
          </p:cNvPr>
          <p:cNvPicPr>
            <a:picLocks noChangeAspect="1"/>
          </p:cNvPicPr>
          <p:nvPr/>
        </p:nvPicPr>
        <p:blipFill>
          <a:blip r:embed="rId5"/>
          <a:stretch>
            <a:fillRect/>
          </a:stretch>
        </p:blipFill>
        <p:spPr>
          <a:xfrm>
            <a:off x="914400" y="4303776"/>
            <a:ext cx="6562038" cy="713668"/>
          </a:xfrm>
          <a:prstGeom prst="rect">
            <a:avLst/>
          </a:prstGeom>
          <a:ln>
            <a:solidFill>
              <a:srgbClr val="C00000"/>
            </a:solidFill>
          </a:ln>
        </p:spPr>
      </p:pic>
    </p:spTree>
    <p:extLst>
      <p:ext uri="{BB962C8B-B14F-4D97-AF65-F5344CB8AC3E}">
        <p14:creationId xmlns:p14="http://schemas.microsoft.com/office/powerpoint/2010/main" val="476609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54A98-5E2D-F64A-94C0-31D84B8024A3}"/>
              </a:ext>
            </a:extLst>
          </p:cNvPr>
          <p:cNvSpPr>
            <a:spLocks noGrp="1"/>
          </p:cNvSpPr>
          <p:nvPr>
            <p:ph type="title"/>
          </p:nvPr>
        </p:nvSpPr>
        <p:spPr/>
        <p:txBody>
          <a:bodyPr/>
          <a:lstStyle/>
          <a:p>
            <a:r>
              <a:rPr lang="en-US" altLang="zh-CN" dirty="0" err="1"/>
              <a:t>CipherD</a:t>
            </a:r>
            <a:r>
              <a:rPr lang="zh-CN" altLang="en-US" dirty="0"/>
              <a:t>的一轮线性路线（掩码传播）</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D7FD66E-9CDB-D94C-9A8A-C730459F288F}"/>
                  </a:ext>
                </a:extLst>
              </p:cNvPr>
              <p:cNvSpPr>
                <a:spLocks noGrp="1"/>
              </p:cNvSpPr>
              <p:nvPr>
                <p:ph idx="1"/>
              </p:nvPr>
            </p:nvSpPr>
            <p:spPr>
              <a:xfrm>
                <a:off x="914400" y="1196752"/>
                <a:ext cx="11036808" cy="5313776"/>
              </a:xfrm>
            </p:spPr>
            <p:txBody>
              <a:bodyPr>
                <a:normAutofit/>
              </a:bodyPr>
              <a:lstStyle/>
              <a:p>
                <a:r>
                  <a:rPr kumimoji="1" lang="en-US" altLang="zh-CN" dirty="0"/>
                  <a:t>S</a:t>
                </a:r>
                <a:r>
                  <a:rPr kumimoji="1" lang="zh-CN" altLang="en-US" dirty="0"/>
                  <a:t>盒</a:t>
                </a:r>
                <a:r>
                  <a:rPr kumimoji="1" lang="en-US" altLang="zh-CN" dirty="0"/>
                  <a:t>:</a:t>
                </a:r>
                <a:r>
                  <a:rPr kumimoji="1" lang="zh-CN" altLang="en-US" dirty="0"/>
                  <a:t> </a:t>
                </a:r>
                <a14:m>
                  <m:oMath xmlns:m="http://schemas.openxmlformats.org/officeDocument/2006/math">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𝛼</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b="0" i="1" smtClean="0">
                            <a:latin typeface="Cambria Math" panose="02040503050406030204" pitchFamily="18" charset="0"/>
                            <a:ea typeface="Cambria Math" panose="02040503050406030204" pitchFamily="18" charset="0"/>
                          </a:rPr>
                          <m:t>2</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b="0" i="1" smtClean="0">
                            <a:latin typeface="Cambria Math" panose="02040503050406030204" pitchFamily="18" charset="0"/>
                            <a:ea typeface="Cambria Math" panose="02040503050406030204" pitchFamily="18" charset="0"/>
                          </a:rPr>
                          <m:t>3</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b="0" i="1" smtClean="0">
                            <a:latin typeface="Cambria Math" panose="02040503050406030204" pitchFamily="18" charset="0"/>
                            <a:ea typeface="Cambria Math" panose="02040503050406030204" pitchFamily="18" charset="0"/>
                          </a:rPr>
                          <m:t>4</m:t>
                        </m:r>
                      </m:sub>
                    </m:sSub>
                    <m:r>
                      <a:rPr kumimoji="1" lang="en-US" altLang="zh-CN" b="0" i="1" smtClean="0">
                        <a:latin typeface="Cambria Math" panose="02040503050406030204" pitchFamily="18" charset="0"/>
                      </a:rPr>
                      <m:t>)</m:t>
                    </m:r>
                    <m:groupChr>
                      <m:groupChrPr>
                        <m:chr m:val="→"/>
                        <m:vertJc m:val="bot"/>
                        <m:ctrlPr>
                          <a:rPr kumimoji="1" lang="el-GR" altLang="zh-CN" b="0" i="1" smtClean="0">
                            <a:latin typeface="Cambria Math" panose="02040503050406030204" pitchFamily="18" charset="0"/>
                          </a:rPr>
                        </m:ctrlPr>
                      </m:groupChrPr>
                      <m:e>
                        <m:r>
                          <m:rPr>
                            <m:sty m:val="p"/>
                            <m:brk m:alnAt="2"/>
                          </m:rPr>
                          <a:rPr kumimoji="1" lang="en-US" altLang="zh-CN" b="0" i="0" smtClean="0">
                            <a:latin typeface="Cambria Math" panose="02040503050406030204" pitchFamily="18" charset="0"/>
                          </a:rPr>
                          <m:t>S</m:t>
                        </m:r>
                      </m:e>
                    </m:groupChr>
                  </m:oMath>
                </a14:m>
                <a:r>
                  <a:rPr kumimoji="1" lang="en-US" altLang="zh-CN" dirty="0"/>
                  <a:t> </a:t>
                </a:r>
                <a14:m>
                  <m:oMath xmlns:m="http://schemas.openxmlformats.org/officeDocument/2006/math">
                    <m:r>
                      <a:rPr kumimoji="1" lang="en-US" altLang="zh-CN" i="1" smtClean="0">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smtClean="0">
                            <a:solidFill>
                              <a:srgbClr val="C00000"/>
                            </a:solidFill>
                            <a:latin typeface="Cambria Math" panose="02040503050406030204" pitchFamily="18" charset="0"/>
                            <a:ea typeface="Cambria Math" panose="02040503050406030204" pitchFamily="18" charset="0"/>
                          </a:rPr>
                          <m:t>𝛽</m:t>
                        </m:r>
                      </m:e>
                      <m:sub>
                        <m:r>
                          <a:rPr kumimoji="1" lang="en-US" altLang="zh-CN" i="1">
                            <a:solidFill>
                              <a:srgbClr val="C00000"/>
                            </a:solidFill>
                            <a:latin typeface="Cambria Math" panose="02040503050406030204" pitchFamily="18" charset="0"/>
                          </a:rPr>
                          <m:t>1</m:t>
                        </m:r>
                      </m:sub>
                    </m:sSub>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𝛽</m:t>
                        </m:r>
                      </m:e>
                      <m:sub>
                        <m:r>
                          <a:rPr kumimoji="1" lang="en-US" altLang="zh-CN" i="1">
                            <a:solidFill>
                              <a:srgbClr val="C00000"/>
                            </a:solidFill>
                            <a:latin typeface="Cambria Math" panose="02040503050406030204" pitchFamily="18" charset="0"/>
                            <a:ea typeface="Cambria Math" panose="02040503050406030204" pitchFamily="18" charset="0"/>
                          </a:rPr>
                          <m:t>2</m:t>
                        </m:r>
                      </m:sub>
                    </m:sSub>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𝛽</m:t>
                        </m:r>
                      </m:e>
                      <m:sub>
                        <m:r>
                          <a:rPr kumimoji="1" lang="en-US" altLang="zh-CN" i="1">
                            <a:solidFill>
                              <a:srgbClr val="C00000"/>
                            </a:solidFill>
                            <a:latin typeface="Cambria Math" panose="02040503050406030204" pitchFamily="18" charset="0"/>
                            <a:ea typeface="Cambria Math" panose="02040503050406030204" pitchFamily="18" charset="0"/>
                          </a:rPr>
                          <m:t>3</m:t>
                        </m:r>
                      </m:sub>
                    </m:sSub>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𝛽</m:t>
                        </m:r>
                      </m:e>
                      <m:sub>
                        <m:r>
                          <a:rPr kumimoji="1" lang="en-US" altLang="zh-CN" i="1">
                            <a:solidFill>
                              <a:srgbClr val="C00000"/>
                            </a:solidFill>
                            <a:latin typeface="Cambria Math" panose="02040503050406030204" pitchFamily="18" charset="0"/>
                            <a:ea typeface="Cambria Math" panose="02040503050406030204" pitchFamily="18" charset="0"/>
                          </a:rPr>
                          <m:t>4</m:t>
                        </m:r>
                      </m:sub>
                    </m:sSub>
                    <m:r>
                      <a:rPr kumimoji="1" lang="en-US" altLang="zh-CN" i="1">
                        <a:solidFill>
                          <a:srgbClr val="C00000"/>
                        </a:solidFill>
                        <a:latin typeface="Cambria Math" panose="02040503050406030204" pitchFamily="18" charset="0"/>
                      </a:rPr>
                      <m:t>)</m:t>
                    </m:r>
                  </m:oMath>
                </a14:m>
                <a:endParaRPr kumimoji="1" lang="en-US" altLang="zh-CN" dirty="0">
                  <a:solidFill>
                    <a:srgbClr val="C00000"/>
                  </a:solidFill>
                </a:endParaRPr>
              </a:p>
              <a:p>
                <a:pPr lvl="1"/>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d>
                      <m:dPr>
                        <m:begChr m:val="（"/>
                        <m:endChr m:val="）"/>
                        <m:ctrlPr>
                          <a:rPr kumimoji="1" lang="zh-CN" altLang="en-US"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𝛼</m:t>
                            </m:r>
                          </m:e>
                          <m:sub>
                            <m:r>
                              <a:rPr kumimoji="1" lang="en-US" altLang="zh-CN" b="0" i="1" smtClean="0">
                                <a:latin typeface="Cambria Math" panose="02040503050406030204" pitchFamily="18" charset="0"/>
                              </a:rPr>
                              <m:t>𝑖</m:t>
                            </m:r>
                          </m:sub>
                        </m:sSub>
                        <m:groupChr>
                          <m:groupChrPr>
                            <m:chr m:val="→"/>
                            <m:vertJc m:val="bot"/>
                            <m:ctrlPr>
                              <a:rPr kumimoji="1" lang="el-GR" altLang="zh-CN" i="1">
                                <a:latin typeface="Cambria Math" panose="02040503050406030204" pitchFamily="18" charset="0"/>
                              </a:rPr>
                            </m:ctrlPr>
                          </m:groupChrPr>
                          <m:e>
                            <m:sSub>
                              <m:sSubPr>
                                <m:ctrlPr>
                                  <a:rPr kumimoji="1" lang="el-GR" altLang="zh-CN" i="1" smtClean="0">
                                    <a:latin typeface="Cambria Math" panose="02040503050406030204" pitchFamily="18" charset="0"/>
                                  </a:rPr>
                                </m:ctrlPr>
                              </m:sSubPr>
                              <m:e>
                                <m:r>
                                  <a:rPr kumimoji="1" lang="en-US" altLang="zh-CN" b="0" i="1" smtClean="0">
                                    <a:latin typeface="Cambria Math" panose="02040503050406030204" pitchFamily="18" charset="0"/>
                                  </a:rPr>
                                  <m:t>𝑆</m:t>
                                </m:r>
                              </m:e>
                              <m:sub>
                                <m:r>
                                  <a:rPr kumimoji="1" lang="en-US" altLang="zh-CN" b="0" i="1" smtClean="0">
                                    <a:latin typeface="Cambria Math" panose="02040503050406030204" pitchFamily="18" charset="0"/>
                                  </a:rPr>
                                  <m:t>𝑖</m:t>
                                </m:r>
                              </m:sub>
                            </m:sSub>
                          </m:e>
                        </m:groupCh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𝛽</m:t>
                            </m:r>
                          </m:e>
                          <m:sub>
                            <m:r>
                              <a:rPr kumimoji="1" lang="en-US" altLang="zh-CN" b="0" i="1" smtClean="0">
                                <a:solidFill>
                                  <a:srgbClr val="C00000"/>
                                </a:solidFill>
                                <a:latin typeface="Cambria Math" panose="02040503050406030204" pitchFamily="18" charset="0"/>
                                <a:ea typeface="Cambria Math" panose="02040503050406030204" pitchFamily="18" charset="0"/>
                              </a:rPr>
                              <m:t>𝑖</m:t>
                            </m:r>
                          </m:sub>
                        </m:sSub>
                      </m:e>
                    </m:d>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𝜀</m:t>
                        </m:r>
                      </m:e>
                      <m:sub>
                        <m:r>
                          <a:rPr kumimoji="1" lang="en-US" altLang="zh-CN" b="0" i="1" smtClean="0">
                            <a:latin typeface="Cambria Math" panose="02040503050406030204" pitchFamily="18" charset="0"/>
                          </a:rPr>
                          <m:t>𝑖</m:t>
                        </m:r>
                      </m:sub>
                    </m:sSub>
                  </m:oMath>
                </a14:m>
                <a:endParaRPr kumimoji="1" lang="en-US" altLang="zh-CN" b="0" i="1" dirty="0">
                  <a:latin typeface="Cambria Math" panose="02040503050406030204" pitchFamily="18" charset="0"/>
                </a:endParaRPr>
              </a:p>
              <a:p>
                <a:r>
                  <a:rPr kumimoji="1" lang="en-US" altLang="zh-CN" dirty="0"/>
                  <a:t>P</a:t>
                </a:r>
                <a:r>
                  <a:rPr kumimoji="1" lang="zh-CN" altLang="en-US" dirty="0"/>
                  <a:t>置换：</a:t>
                </a:r>
                <a14:m>
                  <m:oMath xmlns:m="http://schemas.openxmlformats.org/officeDocument/2006/math">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𝛽</m:t>
                        </m:r>
                      </m:e>
                      <m:sub>
                        <m:r>
                          <a:rPr kumimoji="1" lang="en-US" altLang="zh-CN" i="1">
                            <a:solidFill>
                              <a:srgbClr val="C00000"/>
                            </a:solidFill>
                            <a:latin typeface="Cambria Math" panose="02040503050406030204" pitchFamily="18" charset="0"/>
                          </a:rPr>
                          <m:t>1</m:t>
                        </m:r>
                      </m:sub>
                    </m:sSub>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𝛽</m:t>
                        </m:r>
                      </m:e>
                      <m:sub>
                        <m:r>
                          <a:rPr kumimoji="1" lang="en-US" altLang="zh-CN" i="1">
                            <a:solidFill>
                              <a:srgbClr val="C00000"/>
                            </a:solidFill>
                            <a:latin typeface="Cambria Math" panose="02040503050406030204" pitchFamily="18" charset="0"/>
                            <a:ea typeface="Cambria Math" panose="02040503050406030204" pitchFamily="18" charset="0"/>
                          </a:rPr>
                          <m:t>2</m:t>
                        </m:r>
                      </m:sub>
                    </m:sSub>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𝛽</m:t>
                        </m:r>
                      </m:e>
                      <m:sub>
                        <m:r>
                          <a:rPr kumimoji="1" lang="en-US" altLang="zh-CN" i="1">
                            <a:solidFill>
                              <a:srgbClr val="C00000"/>
                            </a:solidFill>
                            <a:latin typeface="Cambria Math" panose="02040503050406030204" pitchFamily="18" charset="0"/>
                            <a:ea typeface="Cambria Math" panose="02040503050406030204" pitchFamily="18" charset="0"/>
                          </a:rPr>
                          <m:t>3</m:t>
                        </m:r>
                      </m:sub>
                    </m:sSub>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𝛽</m:t>
                        </m:r>
                      </m:e>
                      <m:sub>
                        <m:r>
                          <a:rPr kumimoji="1" lang="en-US" altLang="zh-CN" i="1">
                            <a:solidFill>
                              <a:srgbClr val="C00000"/>
                            </a:solidFill>
                            <a:latin typeface="Cambria Math" panose="02040503050406030204" pitchFamily="18" charset="0"/>
                            <a:ea typeface="Cambria Math" panose="02040503050406030204" pitchFamily="18" charset="0"/>
                          </a:rPr>
                          <m:t>4</m:t>
                        </m:r>
                      </m:sub>
                    </m:sSub>
                    <m:r>
                      <a:rPr kumimoji="1" lang="en-US" altLang="zh-CN" i="1">
                        <a:solidFill>
                          <a:srgbClr val="C00000"/>
                        </a:solidFill>
                        <a:latin typeface="Cambria Math" panose="02040503050406030204" pitchFamily="18" charset="0"/>
                      </a:rPr>
                      <m:t>)</m:t>
                    </m:r>
                  </m:oMath>
                </a14:m>
                <a:r>
                  <a:rPr kumimoji="1" lang="el-GR" altLang="zh-CN" dirty="0"/>
                  <a:t> </a:t>
                </a:r>
                <a14:m>
                  <m:oMath xmlns:m="http://schemas.openxmlformats.org/officeDocument/2006/math">
                    <m:groupChr>
                      <m:groupChrPr>
                        <m:chr m:val="→"/>
                        <m:vertJc m:val="bot"/>
                        <m:ctrlPr>
                          <a:rPr kumimoji="1" lang="el-GR" altLang="zh-CN" i="1">
                            <a:latin typeface="Cambria Math" panose="02040503050406030204" pitchFamily="18" charset="0"/>
                          </a:rPr>
                        </m:ctrlPr>
                      </m:groupChrPr>
                      <m:e>
                        <m:r>
                          <m:rPr>
                            <m:sty m:val="p"/>
                            <m:brk m:alnAt="2"/>
                          </m:rPr>
                          <a:rPr kumimoji="1" lang="en-US" altLang="zh-CN" b="0" i="0" smtClean="0">
                            <a:latin typeface="Cambria Math" panose="02040503050406030204" pitchFamily="18" charset="0"/>
                          </a:rPr>
                          <m:t>P</m:t>
                        </m:r>
                      </m:e>
                    </m:groupChr>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𝛾</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𝛾</m:t>
                        </m:r>
                      </m:e>
                      <m:sub>
                        <m:r>
                          <a:rPr kumimoji="1" lang="en-US" altLang="zh-CN" i="1">
                            <a:latin typeface="Cambria Math" panose="02040503050406030204" pitchFamily="18" charset="0"/>
                            <a:ea typeface="Cambria Math" panose="02040503050406030204" pitchFamily="18" charset="0"/>
                          </a:rPr>
                          <m:t>2</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𝛾</m:t>
                        </m:r>
                      </m:e>
                      <m:sub>
                        <m:r>
                          <a:rPr kumimoji="1" lang="en-US" altLang="zh-CN" i="1">
                            <a:latin typeface="Cambria Math" panose="02040503050406030204" pitchFamily="18" charset="0"/>
                            <a:ea typeface="Cambria Math" panose="02040503050406030204" pitchFamily="18" charset="0"/>
                          </a:rPr>
                          <m:t>3</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𝛾</m:t>
                        </m:r>
                      </m:e>
                      <m:sub>
                        <m:r>
                          <a:rPr kumimoji="1" lang="en-US" altLang="zh-CN" i="1">
                            <a:latin typeface="Cambria Math" panose="02040503050406030204" pitchFamily="18" charset="0"/>
                            <a:ea typeface="Cambria Math" panose="02040503050406030204" pitchFamily="18" charset="0"/>
                          </a:rPr>
                          <m:t>4</m:t>
                        </m:r>
                      </m:sub>
                    </m:sSub>
                    <m:r>
                      <a:rPr kumimoji="1" lang="en-US" altLang="zh-CN" i="1">
                        <a:latin typeface="Cambria Math" panose="02040503050406030204" pitchFamily="18" charset="0"/>
                      </a:rPr>
                      <m:t>)</m:t>
                    </m:r>
                  </m:oMath>
                </a14:m>
                <a:endParaRPr kumimoji="1" lang="en-US" altLang="zh-CN" dirty="0">
                  <a:solidFill>
                    <a:srgbClr val="C00000"/>
                  </a:solidFill>
                </a:endParaRPr>
              </a:p>
              <a:p>
                <a:r>
                  <a:rPr kumimoji="1" lang="zh-CN" altLang="en-US" dirty="0"/>
                  <a:t>一轮加密</a:t>
                </a:r>
                <a:r>
                  <a:rPr kumimoji="1" lang="en-US" altLang="zh-CN" dirty="0"/>
                  <a:t>:</a:t>
                </a:r>
                <a:r>
                  <a:rPr kumimoji="1" lang="zh-CN" altLang="en-US"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i="1">
                            <a:latin typeface="Cambria Math" panose="02040503050406030204" pitchFamily="18" charset="0"/>
                            <a:ea typeface="Cambria Math" panose="02040503050406030204" pitchFamily="18" charset="0"/>
                          </a:rPr>
                          <m:t>2</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i="1">
                            <a:latin typeface="Cambria Math" panose="02040503050406030204" pitchFamily="18" charset="0"/>
                            <a:ea typeface="Cambria Math" panose="02040503050406030204" pitchFamily="18" charset="0"/>
                          </a:rPr>
                          <m:t>3</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i="1">
                            <a:latin typeface="Cambria Math" panose="02040503050406030204" pitchFamily="18" charset="0"/>
                            <a:ea typeface="Cambria Math" panose="02040503050406030204" pitchFamily="18" charset="0"/>
                          </a:rPr>
                          <m:t>4</m:t>
                        </m:r>
                      </m:sub>
                    </m:sSub>
                    <m:r>
                      <a:rPr kumimoji="1" lang="en-US" altLang="zh-CN" i="1">
                        <a:latin typeface="Cambria Math" panose="02040503050406030204" pitchFamily="18" charset="0"/>
                      </a:rPr>
                      <m:t>)</m:t>
                    </m:r>
                    <m:groupChr>
                      <m:groupChrPr>
                        <m:chr m:val="→"/>
                        <m:vertJc m:val="bot"/>
                        <m:ctrlPr>
                          <a:rPr kumimoji="1" lang="el-GR" altLang="zh-CN" i="1">
                            <a:latin typeface="Cambria Math" panose="02040503050406030204" pitchFamily="18" charset="0"/>
                          </a:rPr>
                        </m:ctrlPr>
                      </m:groupChrPr>
                      <m:e>
                        <m:r>
                          <m:rPr>
                            <m:brk m:alnAt="2"/>
                          </m:rP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m:t>
                        </m:r>
                        <m:r>
                          <m:rPr>
                            <m:sty m:val="p"/>
                          </m:rPr>
                          <a:rPr kumimoji="1" lang="en-US" altLang="zh-CN" i="1">
                            <a:latin typeface="Cambria Math" panose="02040503050406030204" pitchFamily="18" charset="0"/>
                          </a:rPr>
                          <m:t>r</m:t>
                        </m:r>
                      </m:e>
                    </m:groupChr>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𝛾</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𝛾</m:t>
                        </m:r>
                      </m:e>
                      <m:sub>
                        <m:r>
                          <a:rPr kumimoji="1" lang="en-US" altLang="zh-CN" i="1">
                            <a:latin typeface="Cambria Math" panose="02040503050406030204" pitchFamily="18" charset="0"/>
                            <a:ea typeface="Cambria Math" panose="02040503050406030204" pitchFamily="18" charset="0"/>
                          </a:rPr>
                          <m:t>2</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𝛾</m:t>
                        </m:r>
                      </m:e>
                      <m:sub>
                        <m:r>
                          <a:rPr kumimoji="1" lang="en-US" altLang="zh-CN" i="1">
                            <a:latin typeface="Cambria Math" panose="02040503050406030204" pitchFamily="18" charset="0"/>
                            <a:ea typeface="Cambria Math" panose="02040503050406030204" pitchFamily="18" charset="0"/>
                          </a:rPr>
                          <m:t>3</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𝛾</m:t>
                        </m:r>
                      </m:e>
                      <m:sub>
                        <m:r>
                          <a:rPr kumimoji="1" lang="en-US" altLang="zh-CN" i="1">
                            <a:latin typeface="Cambria Math" panose="02040503050406030204" pitchFamily="18" charset="0"/>
                            <a:ea typeface="Cambria Math" panose="02040503050406030204" pitchFamily="18" charset="0"/>
                          </a:rPr>
                          <m:t>4</m:t>
                        </m:r>
                      </m:sub>
                    </m:sSub>
                    <m:r>
                      <a:rPr kumimoji="1" lang="en-US" altLang="zh-CN" i="1">
                        <a:latin typeface="Cambria Math" panose="02040503050406030204" pitchFamily="18" charset="0"/>
                      </a:rPr>
                      <m:t>)</m:t>
                    </m:r>
                  </m:oMath>
                </a14:m>
                <a:endParaRPr kumimoji="1" lang="en-US" altLang="zh-CN" dirty="0">
                  <a:solidFill>
                    <a:srgbClr val="C00000"/>
                  </a:solidFill>
                </a:endParaRPr>
              </a:p>
              <a:p>
                <a:pPr lvl="1"/>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oMath>
                </a14:m>
                <a:r>
                  <a:rPr kumimoji="1" lang="en-US" altLang="zh-CN" dirty="0"/>
                  <a:t>(</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i="1">
                            <a:latin typeface="Cambria Math" panose="02040503050406030204" pitchFamily="18" charset="0"/>
                            <a:ea typeface="Cambria Math" panose="02040503050406030204" pitchFamily="18" charset="0"/>
                          </a:rPr>
                          <m:t>2</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i="1">
                            <a:latin typeface="Cambria Math" panose="02040503050406030204" pitchFamily="18" charset="0"/>
                            <a:ea typeface="Cambria Math" panose="02040503050406030204" pitchFamily="18" charset="0"/>
                          </a:rPr>
                          <m:t>3</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i="1">
                            <a:latin typeface="Cambria Math" panose="02040503050406030204" pitchFamily="18" charset="0"/>
                            <a:ea typeface="Cambria Math" panose="02040503050406030204" pitchFamily="18" charset="0"/>
                          </a:rPr>
                          <m:t>4</m:t>
                        </m:r>
                      </m:sub>
                    </m:sSub>
                    <m:r>
                      <a:rPr kumimoji="1" lang="en-US" altLang="zh-CN" i="1">
                        <a:latin typeface="Cambria Math" panose="02040503050406030204" pitchFamily="18" charset="0"/>
                      </a:rPr>
                      <m:t>)</m:t>
                    </m:r>
                    <m:groupChr>
                      <m:groupChrPr>
                        <m:chr m:val="→"/>
                        <m:vertJc m:val="bot"/>
                        <m:ctrlPr>
                          <a:rPr kumimoji="1" lang="el-GR" altLang="zh-CN" i="1" smtClean="0">
                            <a:solidFill>
                              <a:schemeClr val="tx1"/>
                            </a:solidFill>
                            <a:latin typeface="Cambria Math" panose="02040503050406030204" pitchFamily="18" charset="0"/>
                          </a:rPr>
                        </m:ctrlPr>
                      </m:groupChrPr>
                      <m:e>
                        <m:r>
                          <m:rPr>
                            <m:brk m:alnAt="2"/>
                          </m:rPr>
                          <a:rPr kumimoji="1" lang="en-US" altLang="zh-CN" b="0" i="0" smtClean="0">
                            <a:solidFill>
                              <a:schemeClr val="tx1"/>
                            </a:solidFill>
                            <a:latin typeface="Cambria Math" panose="02040503050406030204" pitchFamily="18" charset="0"/>
                          </a:rPr>
                          <m:t>1</m:t>
                        </m:r>
                        <m:r>
                          <a:rPr kumimoji="1" lang="en-US" altLang="zh-CN" b="0" i="0" smtClean="0">
                            <a:solidFill>
                              <a:schemeClr val="tx1"/>
                            </a:solidFill>
                            <a:latin typeface="Cambria Math" panose="02040503050406030204" pitchFamily="18" charset="0"/>
                          </a:rPr>
                          <m:t>−</m:t>
                        </m:r>
                        <m:r>
                          <m:rPr>
                            <m:sty m:val="p"/>
                            <m:brk m:alnAt="2"/>
                          </m:rPr>
                          <a:rPr kumimoji="1" lang="en-US" altLang="zh-CN" i="1">
                            <a:latin typeface="Cambria Math" panose="02040503050406030204" pitchFamily="18" charset="0"/>
                          </a:rPr>
                          <m:t>r</m:t>
                        </m:r>
                      </m:e>
                    </m:groupChr>
                  </m:oMath>
                </a14:m>
                <a:r>
                  <a:rPr kumimoji="1" lang="en-US" altLang="zh-CN" dirty="0">
                    <a:solidFill>
                      <a:schemeClr val="tx1"/>
                    </a:solidFill>
                  </a:rPr>
                  <a:t> </a:t>
                </a:r>
                <a14:m>
                  <m:oMath xmlns:m="http://schemas.openxmlformats.org/officeDocument/2006/math">
                    <m:r>
                      <a:rPr kumimoji="1" lang="en-US" altLang="zh-CN" i="1">
                        <a:solidFill>
                          <a:schemeClr val="tx1"/>
                        </a:solidFill>
                        <a:latin typeface="Cambria Math" panose="02040503050406030204" pitchFamily="18" charset="0"/>
                      </a:rPr>
                      <m:t>(</m:t>
                    </m:r>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ea typeface="Cambria Math" panose="02040503050406030204" pitchFamily="18" charset="0"/>
                          </a:rPr>
                          <m:t>𝛾</m:t>
                        </m:r>
                      </m:e>
                      <m:sub>
                        <m:r>
                          <a:rPr kumimoji="1" lang="en-US" altLang="zh-CN" i="1">
                            <a:solidFill>
                              <a:schemeClr val="tx1"/>
                            </a:solidFill>
                            <a:latin typeface="Cambria Math" panose="02040503050406030204" pitchFamily="18" charset="0"/>
                          </a:rPr>
                          <m:t>1</m:t>
                        </m:r>
                      </m:sub>
                    </m:sSub>
                    <m:r>
                      <a:rPr kumimoji="1" lang="en-US" altLang="zh-CN" i="1">
                        <a:solidFill>
                          <a:schemeClr val="tx1"/>
                        </a:solidFill>
                        <a:latin typeface="Cambria Math" panose="02040503050406030204" pitchFamily="18" charset="0"/>
                      </a:rPr>
                      <m:t>,</m:t>
                    </m:r>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ea typeface="Cambria Math" panose="02040503050406030204" pitchFamily="18" charset="0"/>
                          </a:rPr>
                          <m:t>𝛾</m:t>
                        </m:r>
                      </m:e>
                      <m:sub>
                        <m:r>
                          <a:rPr kumimoji="1" lang="en-US" altLang="zh-CN" i="1">
                            <a:solidFill>
                              <a:schemeClr val="tx1"/>
                            </a:solidFill>
                            <a:latin typeface="Cambria Math" panose="02040503050406030204" pitchFamily="18" charset="0"/>
                            <a:ea typeface="Cambria Math" panose="02040503050406030204" pitchFamily="18" charset="0"/>
                          </a:rPr>
                          <m:t>2</m:t>
                        </m:r>
                      </m:sub>
                    </m:sSub>
                    <m:r>
                      <a:rPr kumimoji="1" lang="en-US" altLang="zh-CN" i="1">
                        <a:solidFill>
                          <a:schemeClr val="tx1"/>
                        </a:solidFill>
                        <a:latin typeface="Cambria Math" panose="02040503050406030204" pitchFamily="18" charset="0"/>
                      </a:rPr>
                      <m:t>,</m:t>
                    </m:r>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ea typeface="Cambria Math" panose="02040503050406030204" pitchFamily="18" charset="0"/>
                          </a:rPr>
                          <m:t>𝛾</m:t>
                        </m:r>
                      </m:e>
                      <m:sub>
                        <m:r>
                          <a:rPr kumimoji="1" lang="en-US" altLang="zh-CN" i="1">
                            <a:solidFill>
                              <a:schemeClr val="tx1"/>
                            </a:solidFill>
                            <a:latin typeface="Cambria Math" panose="02040503050406030204" pitchFamily="18" charset="0"/>
                            <a:ea typeface="Cambria Math" panose="02040503050406030204" pitchFamily="18" charset="0"/>
                          </a:rPr>
                          <m:t>3</m:t>
                        </m:r>
                      </m:sub>
                    </m:sSub>
                    <m:r>
                      <a:rPr kumimoji="1" lang="en-US" altLang="zh-CN" i="1">
                        <a:solidFill>
                          <a:schemeClr val="tx1"/>
                        </a:solidFill>
                        <a:latin typeface="Cambria Math" panose="02040503050406030204" pitchFamily="18" charset="0"/>
                      </a:rPr>
                      <m:t>,</m:t>
                    </m:r>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ea typeface="Cambria Math" panose="02040503050406030204" pitchFamily="18" charset="0"/>
                          </a:rPr>
                          <m:t>𝛾</m:t>
                        </m:r>
                      </m:e>
                      <m:sub>
                        <m:r>
                          <a:rPr kumimoji="1" lang="en-US" altLang="zh-CN" i="1">
                            <a:solidFill>
                              <a:schemeClr val="tx1"/>
                            </a:solidFill>
                            <a:latin typeface="Cambria Math" panose="02040503050406030204" pitchFamily="18" charset="0"/>
                            <a:ea typeface="Cambria Math" panose="02040503050406030204" pitchFamily="18" charset="0"/>
                          </a:rPr>
                          <m:t>4</m:t>
                        </m:r>
                      </m:sub>
                    </m:sSub>
                    <m:r>
                      <a:rPr kumimoji="1" lang="en-US" altLang="zh-CN" i="1">
                        <a:solidFill>
                          <a:schemeClr val="tx1"/>
                        </a:solidFill>
                        <a:latin typeface="Cambria Math" panose="02040503050406030204" pitchFamily="18" charset="0"/>
                      </a:rPr>
                      <m:t>)</m:t>
                    </m:r>
                  </m:oMath>
                </a14:m>
                <a:r>
                  <a:rPr kumimoji="1" lang="en-US" altLang="zh-CN" dirty="0">
                    <a:solidFill>
                      <a:schemeClr val="tx1"/>
                    </a:solidFill>
                  </a:rPr>
                  <a:t>)=</a:t>
                </a:r>
                <a:r>
                  <a:rPr lang="en-US" altLang="zh-CN" dirty="0">
                    <a:ea typeface="Cambria Math" panose="020405030504060302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oMath>
                </a14:m>
                <a:r>
                  <a:rPr kumimoji="1" lang="en-US" altLang="zh-CN" dirty="0"/>
                  <a:t>(</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i="1">
                            <a:latin typeface="Cambria Math" panose="02040503050406030204" pitchFamily="18" charset="0"/>
                            <a:ea typeface="Cambria Math" panose="02040503050406030204" pitchFamily="18" charset="0"/>
                          </a:rPr>
                          <m:t>2</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i="1">
                            <a:latin typeface="Cambria Math" panose="02040503050406030204" pitchFamily="18" charset="0"/>
                            <a:ea typeface="Cambria Math" panose="02040503050406030204" pitchFamily="18" charset="0"/>
                          </a:rPr>
                          <m:t>3</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𝛼</m:t>
                        </m:r>
                      </m:e>
                      <m:sub>
                        <m:r>
                          <a:rPr kumimoji="1" lang="en-US" altLang="zh-CN" i="1">
                            <a:latin typeface="Cambria Math" panose="02040503050406030204" pitchFamily="18" charset="0"/>
                            <a:ea typeface="Cambria Math" panose="02040503050406030204" pitchFamily="18" charset="0"/>
                          </a:rPr>
                          <m:t>4</m:t>
                        </m:r>
                      </m:sub>
                    </m:sSub>
                    <m:r>
                      <a:rPr kumimoji="1" lang="en-US" altLang="zh-CN" i="1">
                        <a:latin typeface="Cambria Math" panose="02040503050406030204" pitchFamily="18" charset="0"/>
                      </a:rPr>
                      <m:t>)</m:t>
                    </m:r>
                    <m:groupChr>
                      <m:groupChrPr>
                        <m:chr m:val="→"/>
                        <m:vertJc m:val="bot"/>
                        <m:ctrlPr>
                          <a:rPr kumimoji="1" lang="el-GR" altLang="zh-CN" i="1">
                            <a:latin typeface="Cambria Math" panose="02040503050406030204" pitchFamily="18" charset="0"/>
                          </a:rPr>
                        </m:ctrlPr>
                      </m:groupChrPr>
                      <m:e>
                        <m:r>
                          <m:rPr>
                            <m:sty m:val="p"/>
                            <m:brk m:alnAt="2"/>
                          </m:rPr>
                          <a:rPr kumimoji="1" lang="en-US" altLang="zh-CN">
                            <a:latin typeface="Cambria Math" panose="02040503050406030204" pitchFamily="18" charset="0"/>
                          </a:rPr>
                          <m:t>S</m:t>
                        </m:r>
                      </m:e>
                    </m:groupChr>
                  </m:oMath>
                </a14:m>
                <a:r>
                  <a:rPr kumimoji="1" lang="en-US" altLang="zh-CN" dirty="0"/>
                  <a:t> </a:t>
                </a:r>
                <a14:m>
                  <m:oMath xmlns:m="http://schemas.openxmlformats.org/officeDocument/2006/math">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𝛽</m:t>
                        </m:r>
                      </m:e>
                      <m:sub>
                        <m:r>
                          <a:rPr kumimoji="1" lang="en-US" altLang="zh-CN" i="1">
                            <a:solidFill>
                              <a:srgbClr val="C00000"/>
                            </a:solidFill>
                            <a:latin typeface="Cambria Math" panose="02040503050406030204" pitchFamily="18" charset="0"/>
                          </a:rPr>
                          <m:t>1</m:t>
                        </m:r>
                      </m:sub>
                    </m:sSub>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𝛽</m:t>
                        </m:r>
                      </m:e>
                      <m:sub>
                        <m:r>
                          <a:rPr kumimoji="1" lang="en-US" altLang="zh-CN" i="1">
                            <a:solidFill>
                              <a:srgbClr val="C00000"/>
                            </a:solidFill>
                            <a:latin typeface="Cambria Math" panose="02040503050406030204" pitchFamily="18" charset="0"/>
                            <a:ea typeface="Cambria Math" panose="02040503050406030204" pitchFamily="18" charset="0"/>
                          </a:rPr>
                          <m:t>2</m:t>
                        </m:r>
                      </m:sub>
                    </m:sSub>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𝛽</m:t>
                        </m:r>
                      </m:e>
                      <m:sub>
                        <m:r>
                          <a:rPr kumimoji="1" lang="en-US" altLang="zh-CN" i="1">
                            <a:solidFill>
                              <a:srgbClr val="C00000"/>
                            </a:solidFill>
                            <a:latin typeface="Cambria Math" panose="02040503050406030204" pitchFamily="18" charset="0"/>
                            <a:ea typeface="Cambria Math" panose="02040503050406030204" pitchFamily="18" charset="0"/>
                          </a:rPr>
                          <m:t>3</m:t>
                        </m:r>
                      </m:sub>
                    </m:sSub>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𝛽</m:t>
                        </m:r>
                      </m:e>
                      <m:sub>
                        <m:r>
                          <a:rPr kumimoji="1" lang="en-US" altLang="zh-CN" i="1">
                            <a:solidFill>
                              <a:srgbClr val="C00000"/>
                            </a:solidFill>
                            <a:latin typeface="Cambria Math" panose="02040503050406030204" pitchFamily="18" charset="0"/>
                            <a:ea typeface="Cambria Math" panose="02040503050406030204" pitchFamily="18" charset="0"/>
                          </a:rPr>
                          <m:t>4</m:t>
                        </m:r>
                      </m:sub>
                    </m:sSub>
                    <m:r>
                      <a:rPr kumimoji="1" lang="en-US" altLang="zh-CN" i="1">
                        <a:solidFill>
                          <a:srgbClr val="C00000"/>
                        </a:solidFill>
                        <a:latin typeface="Cambria Math" panose="02040503050406030204" pitchFamily="18" charset="0"/>
                      </a:rPr>
                      <m:t>)</m:t>
                    </m:r>
                  </m:oMath>
                </a14:m>
                <a:r>
                  <a:rPr kumimoji="1" lang="en-US" altLang="zh-CN" dirty="0"/>
                  <a:t>)</a:t>
                </a:r>
                <a:r>
                  <a:rPr kumimoji="1" lang="zh-CN" altLang="en-US" dirty="0"/>
                  <a:t> </a:t>
                </a:r>
                <a:endParaRPr kumimoji="1" lang="en-US" altLang="zh-CN" dirty="0"/>
              </a:p>
              <a:p>
                <a:pPr lvl="1"/>
                <a:r>
                  <a:rPr kumimoji="1" lang="zh-CN" altLang="en-US" dirty="0"/>
                  <a:t>完全取决于</a:t>
                </a:r>
                <a:r>
                  <a:rPr kumimoji="1" lang="en-US" altLang="zh-CN" dirty="0">
                    <a:solidFill>
                      <a:srgbClr val="C00000"/>
                    </a:solidFill>
                  </a:rPr>
                  <a:t>S</a:t>
                </a:r>
                <a:r>
                  <a:rPr kumimoji="1" lang="zh-CN" altLang="en-US" dirty="0">
                    <a:solidFill>
                      <a:srgbClr val="C00000"/>
                    </a:solidFill>
                  </a:rPr>
                  <a:t>盒</a:t>
                </a:r>
                <a:r>
                  <a:rPr kumimoji="1" lang="zh-CN" altLang="en-US" dirty="0"/>
                  <a:t>的线性近似式的偏差</a:t>
                </a:r>
                <a:endParaRPr kumimoji="1" lang="en-US" altLang="zh-CN" dirty="0"/>
              </a:p>
              <a:p>
                <a:pPr lvl="1"/>
                <a:endParaRPr kumimoji="1" lang="en-US" altLang="zh-CN" dirty="0">
                  <a:solidFill>
                    <a:srgbClr val="C00000"/>
                  </a:solidFill>
                </a:endParaRPr>
              </a:p>
              <a:p>
                <a:endParaRPr kumimoji="1" lang="en-US" altLang="zh-CN" dirty="0">
                  <a:solidFill>
                    <a:srgbClr val="C00000"/>
                  </a:solidFill>
                </a:endParaRPr>
              </a:p>
              <a:p>
                <a:endParaRPr kumimoji="1" lang="en-US" altLang="zh-CN" dirty="0"/>
              </a:p>
            </p:txBody>
          </p:sp>
        </mc:Choice>
        <mc:Fallback>
          <p:sp>
            <p:nvSpPr>
              <p:cNvPr id="3" name="内容占位符 2">
                <a:extLst>
                  <a:ext uri="{FF2B5EF4-FFF2-40B4-BE49-F238E27FC236}">
                    <a16:creationId xmlns:a16="http://schemas.microsoft.com/office/drawing/2014/main" id="{2D7FD66E-9CDB-D94C-9A8A-C730459F288F}"/>
                  </a:ext>
                </a:extLst>
              </p:cNvPr>
              <p:cNvSpPr>
                <a:spLocks noGrp="1" noRot="1" noChangeAspect="1" noMove="1" noResize="1" noEditPoints="1" noAdjustHandles="1" noChangeArrowheads="1" noChangeShapeType="1" noTextEdit="1"/>
              </p:cNvSpPr>
              <p:nvPr>
                <p:ph idx="1"/>
              </p:nvPr>
            </p:nvSpPr>
            <p:spPr>
              <a:xfrm>
                <a:off x="914400" y="1196752"/>
                <a:ext cx="11036808" cy="5313776"/>
              </a:xfrm>
              <a:blipFill>
                <a:blip r:embed="rId2"/>
                <a:stretch>
                  <a:fillRect l="-71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7AB34E1-537C-264E-BE3A-7C6A28CD2214}"/>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24</a:t>
            </a:fld>
            <a:endParaRPr lang="zh-CN" altLang="en-US" dirty="0">
              <a:solidFill>
                <a:srgbClr val="464653"/>
              </a:solidFill>
            </a:endParaRPr>
          </a:p>
        </p:txBody>
      </p:sp>
      <p:pic>
        <p:nvPicPr>
          <p:cNvPr id="6" name="图片 5">
            <a:extLst>
              <a:ext uri="{FF2B5EF4-FFF2-40B4-BE49-F238E27FC236}">
                <a16:creationId xmlns:a16="http://schemas.microsoft.com/office/drawing/2014/main" id="{4718044F-8643-8349-BBB8-9D6F63BC32CF}"/>
              </a:ext>
            </a:extLst>
          </p:cNvPr>
          <p:cNvPicPr>
            <a:picLocks noChangeAspect="1"/>
          </p:cNvPicPr>
          <p:nvPr/>
        </p:nvPicPr>
        <p:blipFill rotWithShape="1">
          <a:blip r:embed="rId3"/>
          <a:srcRect t="7468" b="46467"/>
          <a:stretch/>
        </p:blipFill>
        <p:spPr>
          <a:xfrm>
            <a:off x="8956185" y="857242"/>
            <a:ext cx="2763795" cy="2053594"/>
          </a:xfrm>
          <a:prstGeom prst="rect">
            <a:avLst/>
          </a:prstGeom>
        </p:spPr>
      </p:pic>
    </p:spTree>
    <p:extLst>
      <p:ext uri="{BB962C8B-B14F-4D97-AF65-F5344CB8AC3E}">
        <p14:creationId xmlns:p14="http://schemas.microsoft.com/office/powerpoint/2010/main" val="365764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03ABD-1DA9-4453-8881-4019735572CF}"/>
              </a:ext>
            </a:extLst>
          </p:cNvPr>
          <p:cNvSpPr>
            <a:spLocks noGrp="1"/>
          </p:cNvSpPr>
          <p:nvPr>
            <p:ph type="title"/>
          </p:nvPr>
        </p:nvSpPr>
        <p:spPr/>
        <p:txBody>
          <a:bodyPr/>
          <a:lstStyle/>
          <a:p>
            <a:r>
              <a:rPr lang="en-US" altLang="zh-CN" dirty="0" err="1"/>
              <a:t>CipherD</a:t>
            </a:r>
            <a:r>
              <a:rPr lang="zh-CN" altLang="en-US" dirty="0"/>
              <a:t>的一轮线性路线（掩码传播）</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5E8699F-C8A9-433B-B743-9BFC1A6E1B35}"/>
                  </a:ext>
                </a:extLst>
              </p:cNvPr>
              <p:cNvSpPr>
                <a:spLocks noGrp="1"/>
              </p:cNvSpPr>
              <p:nvPr>
                <p:ph idx="1"/>
              </p:nvPr>
            </p:nvSpPr>
            <p:spPr/>
            <p:txBody>
              <a:bodyPr>
                <a:normAutofit/>
              </a:bodyPr>
              <a:lstStyle/>
              <a:p>
                <a:r>
                  <a:rPr kumimoji="1" lang="en-US" altLang="zh-CN" dirty="0"/>
                  <a:t>trivial</a:t>
                </a:r>
                <a:r>
                  <a:rPr kumimoji="1" lang="zh-CN" altLang="en-US" dirty="0"/>
                  <a:t> </a:t>
                </a:r>
                <a:r>
                  <a:rPr kumimoji="1" lang="en-US" altLang="zh-CN" dirty="0"/>
                  <a:t>one-round</a:t>
                </a:r>
                <a:r>
                  <a:rPr kumimoji="1" lang="zh-CN" altLang="en-US" dirty="0"/>
                  <a:t> </a:t>
                </a:r>
                <a:r>
                  <a:rPr kumimoji="1" lang="en-US" altLang="zh-CN" dirty="0"/>
                  <a:t>characteristic:</a:t>
                </a:r>
                <a:r>
                  <a:rPr kumimoji="1" lang="zh-CN" altLang="en-US" dirty="0"/>
                  <a:t> </a:t>
                </a:r>
                <a:r>
                  <a:rPr kumimoji="1" lang="en-US" altLang="zh-CN" dirty="0"/>
                  <a:t>0</a:t>
                </a:r>
                <a:r>
                  <a:rPr kumimoji="1" lang="el-GR" altLang="zh-CN" dirty="0"/>
                  <a:t> </a:t>
                </a:r>
                <a14:m>
                  <m:oMath xmlns:m="http://schemas.openxmlformats.org/officeDocument/2006/math">
                    <m:groupChr>
                      <m:groupChrPr>
                        <m:chr m:val="→"/>
                        <m:vertJc m:val="bot"/>
                        <m:ctrlPr>
                          <a:rPr kumimoji="1" lang="el-GR" altLang="zh-CN" i="1">
                            <a:latin typeface="Cambria Math" panose="02040503050406030204" pitchFamily="18" charset="0"/>
                          </a:rPr>
                        </m:ctrlPr>
                      </m:groupChrPr>
                      <m:e>
                        <m:r>
                          <m:rPr>
                            <m:brk m:alnAt="2"/>
                          </m:rPr>
                          <a:rPr kumimoji="1" lang="en-US" altLang="zh-CN" i="1">
                            <a:latin typeface="Cambria Math" panose="02040503050406030204" pitchFamily="18" charset="0"/>
                          </a:rPr>
                          <m:t>1</m:t>
                        </m:r>
                        <m:r>
                          <m:rPr>
                            <m:sty m:val="p"/>
                          </m:rPr>
                          <a:rPr kumimoji="1" lang="en-US" altLang="zh-CN" i="1">
                            <a:latin typeface="Cambria Math" panose="02040503050406030204" pitchFamily="18" charset="0"/>
                          </a:rPr>
                          <m:t>R</m:t>
                        </m:r>
                      </m:e>
                    </m:groupChr>
                  </m:oMath>
                </a14:m>
                <a:r>
                  <a:rPr kumimoji="1" lang="en-US" altLang="zh-CN" dirty="0"/>
                  <a:t>0</a:t>
                </a:r>
                <a:r>
                  <a:rPr kumimoji="1" lang="zh-CN" altLang="en-US" dirty="0"/>
                  <a:t>，</a:t>
                </a:r>
                <a:r>
                  <a:rPr kumimoji="1" lang="en-US" altLang="zh-CN" dirty="0" err="1"/>
                  <a:t>Pr</a:t>
                </a:r>
                <a:r>
                  <a:rPr kumimoji="1" lang="en-US" altLang="zh-CN" dirty="0"/>
                  <a:t>=1</a:t>
                </a:r>
              </a:p>
              <a:p>
                <a:r>
                  <a:rPr kumimoji="1" lang="en-US" altLang="zh-CN" dirty="0"/>
                  <a:t>nontrivial one-round</a:t>
                </a:r>
                <a:r>
                  <a:rPr kumimoji="1" lang="zh-CN" altLang="en-US" dirty="0"/>
                  <a:t> </a:t>
                </a:r>
                <a:r>
                  <a:rPr kumimoji="1" lang="en-US" altLang="zh-CN" dirty="0"/>
                  <a:t>characteristic</a:t>
                </a:r>
              </a:p>
              <a:p>
                <a:r>
                  <a:rPr kumimoji="1" lang="zh-CN" altLang="en-US" dirty="0"/>
                  <a:t>选几个非零</a:t>
                </a:r>
                <a:r>
                  <a:rPr kumimoji="1" lang="en-US" altLang="zh-CN" dirty="0"/>
                  <a:t>nibble</a:t>
                </a:r>
                <a:r>
                  <a:rPr kumimoji="1" lang="zh-CN" altLang="en-US" dirty="0"/>
                  <a:t>？哪几个？</a:t>
                </a:r>
                <a:endParaRPr kumimoji="1" lang="en-US" altLang="zh-CN" dirty="0"/>
              </a:p>
              <a:p>
                <a:r>
                  <a:rPr kumimoji="1" lang="zh-CN" altLang="en-US" dirty="0"/>
                  <a:t>输入掩码不是全零，至多</a:t>
                </a:r>
                <a:endParaRPr kumimoji="1" lang="en-US" altLang="zh-CN" dirty="0"/>
              </a:p>
              <a:p>
                <a:pPr marL="0" indent="0">
                  <a:buNone/>
                </a:pPr>
                <a:r>
                  <a:rPr kumimoji="1" lang="zh-CN" altLang="en-US" dirty="0"/>
                  <a:t>三个</a:t>
                </a:r>
                <a:r>
                  <a:rPr kumimoji="1" lang="en-US" altLang="zh-CN" dirty="0"/>
                  <a:t>nibble</a:t>
                </a:r>
                <a:r>
                  <a:rPr kumimoji="1" lang="zh-CN" altLang="en-US" dirty="0"/>
                  <a:t>为零，不妨取最后一个</a:t>
                </a:r>
                <a:endParaRPr kumimoji="1" lang="en-US" altLang="zh-CN" dirty="0"/>
              </a:p>
              <a:p>
                <a:pPr marL="0" indent="0">
                  <a:buNone/>
                </a:pPr>
                <a:r>
                  <a:rPr kumimoji="1" lang="en-US" altLang="zh-CN" dirty="0"/>
                  <a:t>S</a:t>
                </a:r>
                <a:r>
                  <a:rPr kumimoji="1" lang="zh-CN" altLang="en-US" dirty="0"/>
                  <a:t>盒的输入掩码非零</a:t>
                </a:r>
                <a:endParaRPr kumimoji="1" lang="en-US" altLang="zh-CN" dirty="0"/>
              </a:p>
              <a:p>
                <a:r>
                  <a:rPr kumimoji="1" lang="zh-CN" altLang="en-US" dirty="0"/>
                  <a:t>输入掩码取什么值？</a:t>
                </a:r>
                <a:endParaRPr kumimoji="1" lang="en-US" altLang="zh-CN" dirty="0"/>
              </a:p>
            </p:txBody>
          </p:sp>
        </mc:Choice>
        <mc:Fallback>
          <p:sp>
            <p:nvSpPr>
              <p:cNvPr id="3" name="内容占位符 2">
                <a:extLst>
                  <a:ext uri="{FF2B5EF4-FFF2-40B4-BE49-F238E27FC236}">
                    <a16:creationId xmlns:a16="http://schemas.microsoft.com/office/drawing/2014/main" id="{D5E8699F-C8A9-433B-B743-9BFC1A6E1B35}"/>
                  </a:ext>
                </a:extLst>
              </p:cNvPr>
              <p:cNvSpPr>
                <a:spLocks noGrp="1" noRot="1" noChangeAspect="1" noMove="1" noResize="1" noEditPoints="1" noAdjustHandles="1" noChangeArrowheads="1" noChangeShapeType="1" noTextEdit="1"/>
              </p:cNvSpPr>
              <p:nvPr>
                <p:ph idx="1"/>
              </p:nvPr>
            </p:nvSpPr>
            <p:spPr>
              <a:blipFill>
                <a:blip r:embed="rId2"/>
                <a:stretch>
                  <a:fillRect l="-117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D6B3EFC-3694-4964-A051-37F8E897C24F}"/>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25</a:t>
            </a:fld>
            <a:endParaRPr lang="zh-CN" altLang="en-US" dirty="0">
              <a:solidFill>
                <a:srgbClr val="464653"/>
              </a:solidFill>
            </a:endParaRPr>
          </a:p>
        </p:txBody>
      </p:sp>
      <p:pic>
        <p:nvPicPr>
          <p:cNvPr id="5" name="图片 4">
            <a:extLst>
              <a:ext uri="{FF2B5EF4-FFF2-40B4-BE49-F238E27FC236}">
                <a16:creationId xmlns:a16="http://schemas.microsoft.com/office/drawing/2014/main" id="{907BDDD4-9082-4474-9FDD-82AC2D5E2ADD}"/>
              </a:ext>
            </a:extLst>
          </p:cNvPr>
          <p:cNvPicPr>
            <a:picLocks noChangeAspect="1"/>
          </p:cNvPicPr>
          <p:nvPr/>
        </p:nvPicPr>
        <p:blipFill rotWithShape="1">
          <a:blip r:embed="rId3"/>
          <a:srcRect t="7468" b="46467"/>
          <a:stretch/>
        </p:blipFill>
        <p:spPr>
          <a:xfrm>
            <a:off x="8867373" y="322843"/>
            <a:ext cx="2763795" cy="2053594"/>
          </a:xfrm>
          <a:prstGeom prst="rect">
            <a:avLst/>
          </a:prstGeom>
        </p:spPr>
      </p:pic>
      <p:pic>
        <p:nvPicPr>
          <p:cNvPr id="6" name="图片 5">
            <a:extLst>
              <a:ext uri="{FF2B5EF4-FFF2-40B4-BE49-F238E27FC236}">
                <a16:creationId xmlns:a16="http://schemas.microsoft.com/office/drawing/2014/main" id="{FAE3F41D-84C5-46BB-998F-99866583C138}"/>
              </a:ext>
            </a:extLst>
          </p:cNvPr>
          <p:cNvPicPr>
            <a:picLocks noChangeAspect="1"/>
          </p:cNvPicPr>
          <p:nvPr/>
        </p:nvPicPr>
        <p:blipFill>
          <a:blip r:embed="rId4"/>
          <a:stretch>
            <a:fillRect/>
          </a:stretch>
        </p:blipFill>
        <p:spPr>
          <a:xfrm>
            <a:off x="6235837" y="2530143"/>
            <a:ext cx="5836893" cy="4107768"/>
          </a:xfrm>
          <a:prstGeom prst="rect">
            <a:avLst/>
          </a:prstGeom>
        </p:spPr>
      </p:pic>
      <p:sp>
        <p:nvSpPr>
          <p:cNvPr id="7" name="椭圆 6">
            <a:extLst>
              <a:ext uri="{FF2B5EF4-FFF2-40B4-BE49-F238E27FC236}">
                <a16:creationId xmlns:a16="http://schemas.microsoft.com/office/drawing/2014/main" id="{2BC96FBE-78AF-4C79-BA83-5CD9E3842DBD}"/>
              </a:ext>
            </a:extLst>
          </p:cNvPr>
          <p:cNvSpPr/>
          <p:nvPr/>
        </p:nvSpPr>
        <p:spPr>
          <a:xfrm>
            <a:off x="10961649" y="5782729"/>
            <a:ext cx="412595" cy="37914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353101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E4774-90A5-D147-A596-0C705961C34E}"/>
              </a:ext>
            </a:extLst>
          </p:cNvPr>
          <p:cNvSpPr>
            <a:spLocks noGrp="1"/>
          </p:cNvSpPr>
          <p:nvPr>
            <p:ph type="title"/>
          </p:nvPr>
        </p:nvSpPr>
        <p:spPr/>
        <p:txBody>
          <a:bodyPr/>
          <a:lstStyle/>
          <a:p>
            <a:r>
              <a:rPr lang="en-US" altLang="zh-CN" dirty="0" err="1"/>
              <a:t>CipherD</a:t>
            </a:r>
            <a:r>
              <a:rPr lang="zh-CN" altLang="en-US" dirty="0"/>
              <a:t>的一轮线性路线</a:t>
            </a:r>
            <a:r>
              <a:rPr lang="en-US" altLang="zh-CN" dirty="0"/>
              <a:t>-</a:t>
            </a:r>
            <a:r>
              <a:rPr lang="zh-CN" altLang="en-US" dirty="0"/>
              <a:t>举例</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AD4E720-2E1F-EB44-A5AA-261FB4684FCE}"/>
                  </a:ext>
                </a:extLst>
              </p:cNvPr>
              <p:cNvSpPr>
                <a:spLocks noGrp="1"/>
              </p:cNvSpPr>
              <p:nvPr>
                <p:ph idx="1"/>
              </p:nvPr>
            </p:nvSpPr>
            <p:spPr/>
            <p:txBody>
              <a:bodyPr/>
              <a:lstStyle/>
              <a:p>
                <a:r>
                  <a:rPr kumimoji="1" lang="en-US" altLang="zh-CN" dirty="0"/>
                  <a:t>(0</a:t>
                </a:r>
                <a14:m>
                  <m:oMath xmlns:m="http://schemas.openxmlformats.org/officeDocument/2006/math">
                    <m:r>
                      <a:rPr kumimoji="1" lang="en-US" altLang="zh-CN" i="1">
                        <a:latin typeface="Cambria Math" panose="02040503050406030204" pitchFamily="18" charset="0"/>
                      </a:rPr>
                      <m:t>,</m:t>
                    </m:r>
                    <m:r>
                      <a:rPr kumimoji="1" lang="en-US" altLang="zh-CN" b="0" i="1" smtClean="0">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0</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d</m:t>
                    </m:r>
                    <m:r>
                      <a:rPr kumimoji="1" lang="en-US" altLang="zh-CN" i="1">
                        <a:latin typeface="Cambria Math" panose="02040503050406030204" pitchFamily="18" charset="0"/>
                      </a:rPr>
                      <m:t>)</m:t>
                    </m:r>
                    <m:groupChr>
                      <m:groupChrPr>
                        <m:chr m:val="→"/>
                        <m:vertJc m:val="bot"/>
                        <m:ctrlPr>
                          <a:rPr kumimoji="1" lang="el-GR" altLang="zh-CN" i="1">
                            <a:latin typeface="Cambria Math" panose="02040503050406030204" pitchFamily="18" charset="0"/>
                          </a:rPr>
                        </m:ctrlPr>
                      </m:groupChrPr>
                      <m:e>
                        <m:r>
                          <m:rPr>
                            <m:sty m:val="p"/>
                            <m:brk m:alnAt="2"/>
                          </m:rPr>
                          <a:rPr kumimoji="1" lang="en-US" altLang="zh-CN">
                            <a:latin typeface="Cambria Math" panose="02040503050406030204" pitchFamily="18" charset="0"/>
                          </a:rPr>
                          <m:t>S</m:t>
                        </m:r>
                      </m:e>
                    </m:groupChr>
                  </m:oMath>
                </a14:m>
                <a:r>
                  <a:rPr kumimoji="1" lang="en-US" altLang="zh-CN" dirty="0"/>
                  <a:t>(0</a:t>
                </a:r>
                <a14:m>
                  <m:oMath xmlns:m="http://schemas.openxmlformats.org/officeDocument/2006/math">
                    <m:r>
                      <a:rPr kumimoji="1" lang="en-US" altLang="zh-CN" i="1">
                        <a:latin typeface="Cambria Math" panose="02040503050406030204" pitchFamily="18" charset="0"/>
                      </a:rPr>
                      <m:t>,0,</m:t>
                    </m:r>
                    <m:r>
                      <a:rPr kumimoji="1" lang="en-US" altLang="zh-CN" b="0" i="1" smtClean="0">
                        <a:latin typeface="Cambria Math" panose="02040503050406030204" pitchFamily="18" charset="0"/>
                      </a:rPr>
                      <m:t>0</m:t>
                    </m:r>
                    <m:r>
                      <a:rPr kumimoji="1" lang="en-US" altLang="zh-CN" i="1">
                        <a:latin typeface="Cambria Math" panose="02040503050406030204" pitchFamily="18" charset="0"/>
                      </a:rPr>
                      <m:t>,</m:t>
                    </m:r>
                    <m:r>
                      <m:rPr>
                        <m:sty m:val="p"/>
                      </m:rPr>
                      <a:rPr kumimoji="1" lang="en-US" altLang="zh-CN" b="0" i="0" smtClean="0">
                        <a:latin typeface="Cambria Math" panose="02040503050406030204" pitchFamily="18" charset="0"/>
                      </a:rPr>
                      <m:t>d</m:t>
                    </m:r>
                    <m:r>
                      <a:rPr kumimoji="1" lang="en-US" altLang="zh-CN" i="1">
                        <a:latin typeface="Cambria Math" panose="02040503050406030204" pitchFamily="18" charset="0"/>
                      </a:rPr>
                      <m:t>)</m:t>
                    </m:r>
                  </m:oMath>
                </a14:m>
                <a:r>
                  <a:rPr kumimoji="1" lang="zh-CN" altLang="en-US" dirty="0"/>
                  <a:t>，</a:t>
                </a:r>
                <a:r>
                  <a:rPr lang="en-US" altLang="zh-CN" dirty="0">
                    <a:ea typeface="Cambria Math" panose="020405030504060302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m:t>
                    </m:r>
                    <m:r>
                      <a:rPr lang="en-US" altLang="zh-CN" b="0" i="0" dirty="0" smtClean="0">
                        <a:latin typeface="Cambria Math" panose="02040503050406030204" pitchFamily="18" charset="0"/>
                        <a:ea typeface="Cambria Math" panose="02040503050406030204" pitchFamily="18" charset="0"/>
                      </a:rPr>
                      <m:t>?</m:t>
                    </m:r>
                  </m:oMath>
                </a14:m>
                <a:endParaRPr kumimoji="1" lang="en-US" altLang="zh-CN" dirty="0"/>
              </a:p>
              <a:p>
                <a:r>
                  <a:rPr lang="en-US" altLang="zh-CN" dirty="0">
                    <a:ea typeface="Cambria Math" panose="020405030504060302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b="0" i="1" dirty="0" smtClean="0">
                        <a:latin typeface="Cambria Math" panose="02040503050406030204" pitchFamily="18" charset="0"/>
                        <a:ea typeface="Cambria Math" panose="02040503050406030204" pitchFamily="18" charset="0"/>
                      </a:rPr>
                      <m:t>=−</m:t>
                    </m:r>
                    <m:f>
                      <m:fPr>
                        <m:ctrlPr>
                          <a:rPr lang="en-US" altLang="zh-CN" b="0" i="1" dirty="0" smtClean="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6</m:t>
                        </m:r>
                      </m:num>
                      <m:den>
                        <m:r>
                          <a:rPr lang="en-US" altLang="zh-CN" b="0" i="1" dirty="0" smtClean="0">
                            <a:latin typeface="Cambria Math" panose="02040503050406030204" pitchFamily="18" charset="0"/>
                            <a:ea typeface="Cambria Math" panose="02040503050406030204" pitchFamily="18" charset="0"/>
                          </a:rPr>
                          <m:t>16</m:t>
                        </m:r>
                      </m:den>
                    </m:f>
                  </m:oMath>
                </a14:m>
                <a:endParaRPr kumimoji="1" lang="en-US" altLang="zh-CN" dirty="0"/>
              </a:p>
              <a:p>
                <a:r>
                  <a:rPr kumimoji="1" lang="en-US" altLang="zh-CN" dirty="0"/>
                  <a:t>(0</a:t>
                </a:r>
                <a14:m>
                  <m:oMath xmlns:m="http://schemas.openxmlformats.org/officeDocument/2006/math">
                    <m:r>
                      <a:rPr kumimoji="1" lang="en-US" altLang="zh-CN" i="1">
                        <a:latin typeface="Cambria Math" panose="02040503050406030204" pitchFamily="18" charset="0"/>
                      </a:rPr>
                      <m:t>,0,</m:t>
                    </m:r>
                    <m:r>
                      <a:rPr kumimoji="1" lang="en-US" altLang="zh-CN" b="0" i="1" smtClean="0">
                        <a:latin typeface="Cambria Math" panose="02040503050406030204" pitchFamily="18" charset="0"/>
                      </a:rPr>
                      <m:t>0</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d</m:t>
                    </m:r>
                    <m:r>
                      <a:rPr kumimoji="1" lang="en-US" altLang="zh-CN" i="1">
                        <a:latin typeface="Cambria Math" panose="02040503050406030204" pitchFamily="18" charset="0"/>
                      </a:rPr>
                      <m:t>)</m:t>
                    </m:r>
                    <m:groupChr>
                      <m:groupChrPr>
                        <m:chr m:val="→"/>
                        <m:vertJc m:val="bot"/>
                        <m:ctrlPr>
                          <a:rPr kumimoji="1" lang="el-GR" altLang="zh-CN" i="1">
                            <a:latin typeface="Cambria Math" panose="02040503050406030204" pitchFamily="18" charset="0"/>
                          </a:rPr>
                        </m:ctrlPr>
                      </m:groupChrPr>
                      <m:e>
                        <m:r>
                          <m:rPr>
                            <m:brk m:alnAt="2"/>
                          </m:rPr>
                          <a:rPr kumimoji="1" lang="en-US" altLang="zh-CN" b="0" i="1" smtClean="0">
                            <a:latin typeface="Cambria Math" panose="02040503050406030204" pitchFamily="18" charset="0"/>
                          </a:rPr>
                          <m:t>𝑃</m:t>
                        </m:r>
                      </m:e>
                    </m:groupChr>
                  </m:oMath>
                </a14:m>
                <a:r>
                  <a:rPr kumimoji="1" lang="en-US" altLang="zh-CN" dirty="0"/>
                  <a:t>(1</a:t>
                </a:r>
                <a14:m>
                  <m:oMath xmlns:m="http://schemas.openxmlformats.org/officeDocument/2006/math">
                    <m:r>
                      <a:rPr kumimoji="1" lang="en-US" altLang="zh-CN" i="1">
                        <a:latin typeface="Cambria Math" panose="02040503050406030204" pitchFamily="18" charset="0"/>
                      </a:rPr>
                      <m:t>,</m:t>
                    </m:r>
                    <m:r>
                      <a:rPr kumimoji="1" lang="en-US" altLang="zh-CN" b="0" i="1" smtClean="0">
                        <a:latin typeface="Cambria Math" panose="02040503050406030204" pitchFamily="18" charset="0"/>
                      </a:rPr>
                      <m:t>1</m:t>
                    </m:r>
                    <m:r>
                      <a:rPr kumimoji="1" lang="en-US" altLang="zh-CN" i="1">
                        <a:latin typeface="Cambria Math" panose="02040503050406030204" pitchFamily="18" charset="0"/>
                      </a:rPr>
                      <m:t>,</m:t>
                    </m:r>
                    <m:r>
                      <a:rPr kumimoji="1" lang="en-US" altLang="zh-CN" b="0" i="1" smtClean="0">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1</m:t>
                    </m:r>
                    <m:r>
                      <a:rPr kumimoji="1" lang="en-US" altLang="zh-CN" i="1">
                        <a:latin typeface="Cambria Math" panose="02040503050406030204" pitchFamily="18" charset="0"/>
                      </a:rPr>
                      <m:t>)</m:t>
                    </m:r>
                  </m:oMath>
                </a14:m>
                <a:endParaRPr kumimoji="1" lang="en-US" altLang="zh-CN" dirty="0"/>
              </a:p>
              <a:p>
                <a:r>
                  <a:rPr kumimoji="1" lang="en-US" altLang="zh-CN" dirty="0"/>
                  <a:t>(0</a:t>
                </a:r>
                <a14:m>
                  <m:oMath xmlns:m="http://schemas.openxmlformats.org/officeDocument/2006/math">
                    <m:r>
                      <a:rPr kumimoji="1" lang="en-US" altLang="zh-CN" i="1">
                        <a:latin typeface="Cambria Math" panose="02040503050406030204" pitchFamily="18" charset="0"/>
                      </a:rPr>
                      <m:t>,0,</m:t>
                    </m:r>
                    <m:r>
                      <a:rPr kumimoji="1" lang="en-US" altLang="zh-CN" b="0" i="1" smtClean="0">
                        <a:latin typeface="Cambria Math" panose="02040503050406030204" pitchFamily="18" charset="0"/>
                      </a:rPr>
                      <m:t>0</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d</m:t>
                    </m:r>
                    <m:r>
                      <a:rPr kumimoji="1" lang="en-US" altLang="zh-CN" i="1">
                        <a:latin typeface="Cambria Math" panose="02040503050406030204" pitchFamily="18" charset="0"/>
                      </a:rPr>
                      <m:t>)</m:t>
                    </m:r>
                    <m:groupChr>
                      <m:groupChrPr>
                        <m:chr m:val="→"/>
                        <m:vertJc m:val="bot"/>
                        <m:ctrlPr>
                          <a:rPr kumimoji="1" lang="el-GR" altLang="zh-CN" i="1">
                            <a:latin typeface="Cambria Math" panose="02040503050406030204" pitchFamily="18" charset="0"/>
                          </a:rPr>
                        </m:ctrlPr>
                      </m:groupChrPr>
                      <m:e>
                        <m:r>
                          <m:rPr>
                            <m:brk m:alnAt="2"/>
                          </m:rP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m:t>
                        </m:r>
                        <m:r>
                          <m:rPr>
                            <m:sty m:val="p"/>
                          </m:rPr>
                          <a:rPr kumimoji="1" lang="en-US" altLang="zh-CN" i="1">
                            <a:latin typeface="Cambria Math" panose="02040503050406030204" pitchFamily="18" charset="0"/>
                          </a:rPr>
                          <m:t>r</m:t>
                        </m:r>
                      </m:e>
                    </m:groupChr>
                  </m:oMath>
                </a14:m>
                <a:r>
                  <a:rPr kumimoji="1" lang="en-US" altLang="zh-CN" dirty="0"/>
                  <a:t>(1</a:t>
                </a:r>
                <a14:m>
                  <m:oMath xmlns:m="http://schemas.openxmlformats.org/officeDocument/2006/math">
                    <m:r>
                      <a:rPr kumimoji="1" lang="en-US" altLang="zh-CN" i="1">
                        <a:latin typeface="Cambria Math" panose="02040503050406030204" pitchFamily="18" charset="0"/>
                      </a:rPr>
                      <m:t>,1,0,1)</m:t>
                    </m:r>
                  </m:oMath>
                </a14:m>
                <a:r>
                  <a:rPr kumimoji="1" lang="zh-CN" altLang="en-US" dirty="0"/>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6</m:t>
                        </m:r>
                      </m:num>
                      <m:den>
                        <m:r>
                          <a:rPr lang="en-US" altLang="zh-CN" i="1" dirty="0">
                            <a:latin typeface="Cambria Math" panose="02040503050406030204" pitchFamily="18" charset="0"/>
                            <a:ea typeface="Cambria Math" panose="02040503050406030204" pitchFamily="18" charset="0"/>
                          </a:rPr>
                          <m:t>16</m:t>
                        </m:r>
                      </m:den>
                    </m:f>
                  </m:oMath>
                </a14:m>
                <a:endParaRPr kumimoji="1" lang="en-US" altLang="zh-CN" dirty="0"/>
              </a:p>
              <a:p>
                <a:endParaRPr kumimoji="1" lang="zh-CN" altLang="en-US" dirty="0"/>
              </a:p>
            </p:txBody>
          </p:sp>
        </mc:Choice>
        <mc:Fallback>
          <p:sp>
            <p:nvSpPr>
              <p:cNvPr id="3" name="内容占位符 2">
                <a:extLst>
                  <a:ext uri="{FF2B5EF4-FFF2-40B4-BE49-F238E27FC236}">
                    <a16:creationId xmlns:a16="http://schemas.microsoft.com/office/drawing/2014/main" id="{0AD4E720-2E1F-EB44-A5AA-261FB4684FCE}"/>
                  </a:ext>
                </a:extLst>
              </p:cNvPr>
              <p:cNvSpPr>
                <a:spLocks noGrp="1" noRot="1" noChangeAspect="1" noMove="1" noResize="1" noEditPoints="1" noAdjustHandles="1" noChangeArrowheads="1" noChangeShapeType="1" noTextEdit="1"/>
              </p:cNvSpPr>
              <p:nvPr>
                <p:ph idx="1"/>
              </p:nvPr>
            </p:nvSpPr>
            <p:spPr>
              <a:blipFill>
                <a:blip r:embed="rId3"/>
                <a:stretch>
                  <a:fillRect l="-76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FEC6293-663D-C04E-BF0D-155F348F6C3E}"/>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26</a:t>
            </a:fld>
            <a:endParaRPr lang="zh-CN" altLang="en-US" dirty="0">
              <a:solidFill>
                <a:srgbClr val="464653"/>
              </a:solidFill>
            </a:endParaRPr>
          </a:p>
        </p:txBody>
      </p:sp>
      <p:pic>
        <p:nvPicPr>
          <p:cNvPr id="5" name="图片 4">
            <a:extLst>
              <a:ext uri="{FF2B5EF4-FFF2-40B4-BE49-F238E27FC236}">
                <a16:creationId xmlns:a16="http://schemas.microsoft.com/office/drawing/2014/main" id="{E3B79525-B923-2641-8496-D2E88134A301}"/>
              </a:ext>
            </a:extLst>
          </p:cNvPr>
          <p:cNvPicPr>
            <a:picLocks noChangeAspect="1"/>
          </p:cNvPicPr>
          <p:nvPr/>
        </p:nvPicPr>
        <p:blipFill>
          <a:blip r:embed="rId4"/>
          <a:stretch>
            <a:fillRect/>
          </a:stretch>
        </p:blipFill>
        <p:spPr>
          <a:xfrm>
            <a:off x="6235837" y="1196752"/>
            <a:ext cx="5836893" cy="4107768"/>
          </a:xfrm>
          <a:prstGeom prst="rect">
            <a:avLst/>
          </a:prstGeom>
        </p:spPr>
      </p:pic>
      <p:sp>
        <p:nvSpPr>
          <p:cNvPr id="6" name="椭圆 5">
            <a:extLst>
              <a:ext uri="{FF2B5EF4-FFF2-40B4-BE49-F238E27FC236}">
                <a16:creationId xmlns:a16="http://schemas.microsoft.com/office/drawing/2014/main" id="{8989E7A2-0AD1-8046-A25F-DF57B1A9E9B6}"/>
              </a:ext>
            </a:extLst>
          </p:cNvPr>
          <p:cNvSpPr/>
          <p:nvPr/>
        </p:nvSpPr>
        <p:spPr>
          <a:xfrm>
            <a:off x="10961649" y="4449338"/>
            <a:ext cx="412595" cy="37914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pic>
        <p:nvPicPr>
          <p:cNvPr id="7" name="图片 6">
            <a:extLst>
              <a:ext uri="{FF2B5EF4-FFF2-40B4-BE49-F238E27FC236}">
                <a16:creationId xmlns:a16="http://schemas.microsoft.com/office/drawing/2014/main" id="{8134E057-14FD-2140-B0D4-142512511B22}"/>
              </a:ext>
            </a:extLst>
          </p:cNvPr>
          <p:cNvPicPr>
            <a:picLocks noChangeAspect="1"/>
          </p:cNvPicPr>
          <p:nvPr/>
        </p:nvPicPr>
        <p:blipFill rotWithShape="1">
          <a:blip r:embed="rId5"/>
          <a:srcRect t="7468" b="46467"/>
          <a:stretch/>
        </p:blipFill>
        <p:spPr>
          <a:xfrm>
            <a:off x="2448048" y="4138777"/>
            <a:ext cx="2763795" cy="2053594"/>
          </a:xfrm>
          <a:prstGeom prst="rect">
            <a:avLst/>
          </a:prstGeom>
        </p:spPr>
      </p:pic>
      <p:sp>
        <p:nvSpPr>
          <p:cNvPr id="8" name="矩形 7">
            <a:extLst>
              <a:ext uri="{FF2B5EF4-FFF2-40B4-BE49-F238E27FC236}">
                <a16:creationId xmlns:a16="http://schemas.microsoft.com/office/drawing/2014/main" id="{B92A05EC-62B8-4044-9743-4B7B2BC6FEC4}"/>
              </a:ext>
            </a:extLst>
          </p:cNvPr>
          <p:cNvSpPr/>
          <p:nvPr/>
        </p:nvSpPr>
        <p:spPr>
          <a:xfrm>
            <a:off x="2419194" y="4387661"/>
            <a:ext cx="2932486" cy="369332"/>
          </a:xfrm>
          <a:prstGeom prst="rect">
            <a:avLst/>
          </a:prstGeom>
          <a:noFill/>
        </p:spPr>
        <p:txBody>
          <a:bodyPr wrap="square" lIns="91440" tIns="45720" rIns="91440" bIns="45720">
            <a:spAutoFit/>
          </a:bodyPr>
          <a:lstStyle/>
          <a:p>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1101</a:t>
            </a:r>
            <a:endParaRPr lang="zh-CN" altLang="en-US" b="0" cap="none" spc="0" dirty="0">
              <a:ln w="0"/>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0A604A10-4594-E44B-B5A0-C46FA2B02DFA}"/>
              </a:ext>
            </a:extLst>
          </p:cNvPr>
          <p:cNvSpPr/>
          <p:nvPr/>
        </p:nvSpPr>
        <p:spPr>
          <a:xfrm>
            <a:off x="2409422" y="6007705"/>
            <a:ext cx="2932486" cy="369332"/>
          </a:xfrm>
          <a:prstGeom prst="rect">
            <a:avLst/>
          </a:prstGeom>
          <a:noFill/>
        </p:spPr>
        <p:txBody>
          <a:bodyPr wrap="square" lIns="91440" tIns="45720" rIns="91440" bIns="45720">
            <a:spAutoFit/>
          </a:bodyPr>
          <a:lstStyle/>
          <a:p>
            <a:r>
              <a:rPr lang="en-US" altLang="zh-CN" dirty="0">
                <a:ln w="0"/>
                <a:effectLst>
                  <a:outerShdw blurRad="38100" dist="19050" dir="2700000" algn="tl" rotWithShape="0">
                    <a:schemeClr val="dk1">
                      <a:alpha val="40000"/>
                    </a:schemeClr>
                  </a:outerShdw>
                </a:effectLst>
              </a:rPr>
              <a:t>0001</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0001</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0001</a:t>
            </a:r>
            <a:endParaRPr lang="zh-CN" altLang="en-US" b="0" cap="none" spc="0" dirty="0">
              <a:ln w="0"/>
              <a:solidFill>
                <a:schemeClr val="tx1"/>
              </a:solidFill>
              <a:effectLst>
                <a:outerShdw blurRad="38100" dist="19050" dir="2700000" algn="tl" rotWithShape="0">
                  <a:schemeClr val="dk1">
                    <a:alpha val="40000"/>
                  </a:schemeClr>
                </a:outerShdw>
              </a:effectLst>
            </a:endParaRPr>
          </a:p>
        </p:txBody>
      </p:sp>
      <p:sp>
        <p:nvSpPr>
          <p:cNvPr id="11" name="矩形 10">
            <a:extLst>
              <a:ext uri="{FF2B5EF4-FFF2-40B4-BE49-F238E27FC236}">
                <a16:creationId xmlns:a16="http://schemas.microsoft.com/office/drawing/2014/main" id="{6348A94B-1C21-0F40-95AB-9CE0FAAEE29C}"/>
              </a:ext>
            </a:extLst>
          </p:cNvPr>
          <p:cNvSpPr/>
          <p:nvPr/>
        </p:nvSpPr>
        <p:spPr>
          <a:xfrm>
            <a:off x="2394182" y="5119854"/>
            <a:ext cx="2932486" cy="369332"/>
          </a:xfrm>
          <a:prstGeom prst="rect">
            <a:avLst/>
          </a:prstGeom>
          <a:noFill/>
        </p:spPr>
        <p:txBody>
          <a:bodyPr wrap="square" lIns="91440" tIns="45720" rIns="91440" bIns="45720">
            <a:spAutoFit/>
          </a:bodyPr>
          <a:lstStyle/>
          <a:p>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1101</a:t>
            </a:r>
            <a:endParaRPr lang="zh-CN" alt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4796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7804A-A69E-4BD7-AAF9-08D9F034559D}"/>
              </a:ext>
            </a:extLst>
          </p:cNvPr>
          <p:cNvSpPr>
            <a:spLocks noGrp="1"/>
          </p:cNvSpPr>
          <p:nvPr>
            <p:ph type="title"/>
          </p:nvPr>
        </p:nvSpPr>
        <p:spPr/>
        <p:txBody>
          <a:bodyPr/>
          <a:lstStyle/>
          <a:p>
            <a:r>
              <a:rPr lang="en-US" altLang="zh-CN" dirty="0" err="1"/>
              <a:t>CipherD</a:t>
            </a:r>
            <a:r>
              <a:rPr lang="zh-CN" altLang="en-US" dirty="0"/>
              <a:t>的一轮线性路线</a:t>
            </a:r>
            <a:r>
              <a:rPr lang="en-US" altLang="zh-CN" dirty="0"/>
              <a:t>-</a:t>
            </a:r>
            <a:r>
              <a:rPr lang="zh-CN" altLang="en-US" dirty="0"/>
              <a:t>举例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B379190-D3B2-4EAF-BE11-84F3D883D256}"/>
                  </a:ext>
                </a:extLst>
              </p:cNvPr>
              <p:cNvSpPr>
                <a:spLocks noGrp="1"/>
              </p:cNvSpPr>
              <p:nvPr>
                <p:ph idx="1"/>
              </p:nvPr>
            </p:nvSpPr>
            <p:spPr/>
            <p:txBody>
              <a:bodyPr/>
              <a:lstStyle/>
              <a:p>
                <a:r>
                  <a:rPr kumimoji="1" lang="en-US" altLang="zh-CN" dirty="0"/>
                  <a:t>(0</a:t>
                </a:r>
                <a14:m>
                  <m:oMath xmlns:m="http://schemas.openxmlformats.org/officeDocument/2006/math">
                    <m:r>
                      <a:rPr kumimoji="1" lang="en-US" altLang="zh-CN" i="1">
                        <a:latin typeface="Cambria Math" panose="02040503050406030204" pitchFamily="18" charset="0"/>
                      </a:rPr>
                      <m:t>,0,</m:t>
                    </m:r>
                    <m:r>
                      <a:rPr kumimoji="1" lang="en-US" altLang="zh-CN" i="1">
                        <a:latin typeface="Cambria Math" panose="02040503050406030204" pitchFamily="18" charset="0"/>
                      </a:rPr>
                      <m:t>0</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d</m:t>
                    </m:r>
                    <m:r>
                      <a:rPr kumimoji="1" lang="en-US" altLang="zh-CN" i="1">
                        <a:latin typeface="Cambria Math" panose="02040503050406030204" pitchFamily="18" charset="0"/>
                      </a:rPr>
                      <m:t>)</m:t>
                    </m:r>
                    <m:groupChr>
                      <m:groupChrPr>
                        <m:chr m:val="→"/>
                        <m:vertJc m:val="bot"/>
                        <m:ctrlPr>
                          <a:rPr kumimoji="1" lang="el-GR" altLang="zh-CN" i="1">
                            <a:latin typeface="Cambria Math" panose="02040503050406030204" pitchFamily="18" charset="0"/>
                          </a:rPr>
                        </m:ctrlPr>
                      </m:groupChrPr>
                      <m:e>
                        <m:r>
                          <m:rPr>
                            <m:brk m:alnAt="2"/>
                          </m:rPr>
                          <a:rPr kumimoji="1" lang="en-US" altLang="zh-CN" i="1">
                            <a:latin typeface="Cambria Math" panose="02040503050406030204" pitchFamily="18" charset="0"/>
                          </a:rPr>
                          <m:t>1</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r</m:t>
                        </m:r>
                      </m:e>
                    </m:groupChr>
                  </m:oMath>
                </a14:m>
                <a:r>
                  <a:rPr kumimoji="1" lang="en-US" altLang="zh-CN" dirty="0"/>
                  <a:t>(1</a:t>
                </a:r>
                <a14:m>
                  <m:oMath xmlns:m="http://schemas.openxmlformats.org/officeDocument/2006/math">
                    <m:r>
                      <a:rPr kumimoji="1" lang="en-US" altLang="zh-CN" i="1">
                        <a:latin typeface="Cambria Math" panose="02040503050406030204" pitchFamily="18" charset="0"/>
                      </a:rPr>
                      <m:t>,1,0,1)</m:t>
                    </m:r>
                  </m:oMath>
                </a14:m>
                <a:r>
                  <a:rPr kumimoji="1" lang="zh-CN" altLang="en-US" dirty="0"/>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6</m:t>
                        </m:r>
                      </m:num>
                      <m:den>
                        <m:r>
                          <a:rPr lang="en-US" altLang="zh-CN" i="1" dirty="0">
                            <a:latin typeface="Cambria Math" panose="02040503050406030204" pitchFamily="18" charset="0"/>
                            <a:ea typeface="Cambria Math" panose="02040503050406030204" pitchFamily="18" charset="0"/>
                          </a:rPr>
                          <m:t>16</m:t>
                        </m:r>
                      </m:den>
                    </m:f>
                  </m:oMath>
                </a14:m>
                <a:endParaRPr kumimoji="1" lang="en-US" altLang="zh-CN" dirty="0"/>
              </a:p>
              <a:p>
                <a:r>
                  <a:rPr kumimoji="1" lang="zh-CN" altLang="en-US" dirty="0"/>
                  <a:t>是</a:t>
                </a:r>
                <a:r>
                  <a:rPr kumimoji="1" lang="zh-CN" altLang="en-US" dirty="0">
                    <a:solidFill>
                      <a:srgbClr val="C00000"/>
                    </a:solidFill>
                  </a:rPr>
                  <a:t>最有效</a:t>
                </a:r>
                <a:r>
                  <a:rPr kumimoji="1" lang="zh-CN" altLang="en-US" dirty="0"/>
                  <a:t>的</a:t>
                </a:r>
                <a:r>
                  <a:rPr kumimoji="1" lang="en-US" altLang="zh-CN" dirty="0"/>
                  <a:t>1</a:t>
                </a:r>
                <a:r>
                  <a:rPr kumimoji="1" lang="zh-CN" altLang="en-US" dirty="0"/>
                  <a:t>轮差分路线么？</a:t>
                </a:r>
                <a:endParaRPr kumimoji="1" lang="en-US" altLang="zh-CN" dirty="0"/>
              </a:p>
              <a:p>
                <a:r>
                  <a:rPr kumimoji="1" lang="zh-CN" altLang="en-US" dirty="0"/>
                  <a:t>唯一么？</a:t>
                </a:r>
              </a:p>
              <a:p>
                <a:r>
                  <a:rPr lang="zh-CN" altLang="en-US" dirty="0"/>
                  <a:t>最优差分路线可能不止一条</a:t>
                </a:r>
                <a:endParaRPr lang="en-US" altLang="zh-CN" dirty="0"/>
              </a:p>
              <a:p>
                <a:r>
                  <a:rPr lang="zh-CN" altLang="en-US" dirty="0"/>
                  <a:t>判定：理论分析</a:t>
                </a:r>
                <a:r>
                  <a:rPr lang="en-US" altLang="zh-CN" dirty="0"/>
                  <a:t>or</a:t>
                </a:r>
                <a:r>
                  <a:rPr lang="zh-CN" altLang="en-US" dirty="0"/>
                  <a:t>编程测试</a:t>
                </a:r>
              </a:p>
            </p:txBody>
          </p:sp>
        </mc:Choice>
        <mc:Fallback>
          <p:sp>
            <p:nvSpPr>
              <p:cNvPr id="3" name="内容占位符 2">
                <a:extLst>
                  <a:ext uri="{FF2B5EF4-FFF2-40B4-BE49-F238E27FC236}">
                    <a16:creationId xmlns:a16="http://schemas.microsoft.com/office/drawing/2014/main" id="{4B379190-D3B2-4EAF-BE11-84F3D883D256}"/>
                  </a:ext>
                </a:extLst>
              </p:cNvPr>
              <p:cNvSpPr>
                <a:spLocks noGrp="1" noRot="1" noChangeAspect="1" noMove="1" noResize="1" noEditPoints="1" noAdjustHandles="1" noChangeArrowheads="1" noChangeShapeType="1" noTextEdit="1"/>
              </p:cNvSpPr>
              <p:nvPr>
                <p:ph idx="1"/>
              </p:nvPr>
            </p:nvSpPr>
            <p:spPr>
              <a:blipFill>
                <a:blip r:embed="rId3"/>
                <a:stretch>
                  <a:fillRect l="-76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BFC2EC6-89AF-415F-ADC2-5EF077690F20}"/>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27</a:t>
            </a:fld>
            <a:endParaRPr lang="zh-CN" altLang="en-US" dirty="0">
              <a:solidFill>
                <a:srgbClr val="464653"/>
              </a:solidFill>
            </a:endParaRPr>
          </a:p>
        </p:txBody>
      </p:sp>
      <p:pic>
        <p:nvPicPr>
          <p:cNvPr id="5" name="图片 4">
            <a:extLst>
              <a:ext uri="{FF2B5EF4-FFF2-40B4-BE49-F238E27FC236}">
                <a16:creationId xmlns:a16="http://schemas.microsoft.com/office/drawing/2014/main" id="{FE6C396B-8758-4470-AF7F-A57AE332E651}"/>
              </a:ext>
            </a:extLst>
          </p:cNvPr>
          <p:cNvPicPr>
            <a:picLocks noChangeAspect="1"/>
          </p:cNvPicPr>
          <p:nvPr/>
        </p:nvPicPr>
        <p:blipFill>
          <a:blip r:embed="rId4"/>
          <a:stretch>
            <a:fillRect/>
          </a:stretch>
        </p:blipFill>
        <p:spPr>
          <a:xfrm>
            <a:off x="6235837" y="1196752"/>
            <a:ext cx="5836893" cy="4107768"/>
          </a:xfrm>
          <a:prstGeom prst="rect">
            <a:avLst/>
          </a:prstGeom>
        </p:spPr>
      </p:pic>
      <p:sp>
        <p:nvSpPr>
          <p:cNvPr id="6" name="椭圆 5">
            <a:extLst>
              <a:ext uri="{FF2B5EF4-FFF2-40B4-BE49-F238E27FC236}">
                <a16:creationId xmlns:a16="http://schemas.microsoft.com/office/drawing/2014/main" id="{A6B20406-D35E-4A8E-BD09-5154B6000FA7}"/>
              </a:ext>
            </a:extLst>
          </p:cNvPr>
          <p:cNvSpPr/>
          <p:nvPr/>
        </p:nvSpPr>
        <p:spPr>
          <a:xfrm>
            <a:off x="10961649" y="4449338"/>
            <a:ext cx="412595" cy="37914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266351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A291CAE-C72C-4D24-8064-74B8E985B355}"/>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28</a:t>
            </a:fld>
            <a:endParaRPr lang="zh-CN" altLang="en-US" dirty="0">
              <a:solidFill>
                <a:srgbClr val="464653"/>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7C0CD5F-8BFC-4493-BA93-35D71F4A6786}"/>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182880" lvl="0" indent="-182880">
                  <a:spcBef>
                    <a:spcPts val="1200"/>
                  </a:spcBef>
                  <a:buClr>
                    <a:srgbClr val="D34817">
                      <a:lumMod val="75000"/>
                    </a:srgbClr>
                  </a:buClr>
                  <a:buSzPct val="85000"/>
                  <a:buFont typeface="Wingdings" pitchFamily="2" charset="2"/>
                  <a:buChar char="§"/>
                </a:pPr>
                <a:r>
                  <a:rPr kumimoji="1"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14:m>
                  <m:oMath xmlns:m="http://schemas.openxmlformats.org/officeDocument/2006/math">
                    <m:r>
                      <a:rPr kumimoji="1" lang="en-US" altLang="zh-CN" sz="2800" i="1">
                        <a:solidFill>
                          <a:prstClr val="black"/>
                        </a:solidFill>
                        <a:latin typeface="Cambria Math" panose="02040503050406030204" pitchFamily="18" charset="0"/>
                      </a:rPr>
                      <m:t>,1,0,1)</m:t>
                    </m:r>
                    <m:groupChr>
                      <m:groupChrPr>
                        <m:chr m:val="→"/>
                        <m:vertJc m:val="bot"/>
                        <m:ctrlPr>
                          <a:rPr kumimoji="1" lang="el-GR" altLang="zh-CN" sz="2800" i="1">
                            <a:solidFill>
                              <a:prstClr val="black"/>
                            </a:solidFill>
                            <a:latin typeface="Cambria Math" panose="02040503050406030204" pitchFamily="18" charset="0"/>
                          </a:rPr>
                        </m:ctrlPr>
                      </m:groupChrPr>
                      <m:e>
                        <m:r>
                          <m:rPr>
                            <m:sty m:val="p"/>
                            <m:brk m:alnAt="2"/>
                          </m:rPr>
                          <a:rPr kumimoji="1" lang="en-US" altLang="zh-CN" sz="2800">
                            <a:solidFill>
                              <a:prstClr val="black"/>
                            </a:solidFill>
                            <a:latin typeface="Cambria Math" panose="02040503050406030204" pitchFamily="18" charset="0"/>
                          </a:rPr>
                          <m:t>S</m:t>
                        </m:r>
                      </m:e>
                    </m:groupChr>
                  </m:oMath>
                </a14:m>
                <a:r>
                  <a:rPr kumimoji="1"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(6,6,0,6</a:t>
                </a:r>
                <a14:m>
                  <m:oMath xmlns:m="http://schemas.openxmlformats.org/officeDocument/2006/math">
                    <m:r>
                      <a:rPr kumimoji="1" lang="en-US" altLang="zh-CN" sz="2800" i="1">
                        <a:solidFill>
                          <a:prstClr val="black"/>
                        </a:solidFill>
                        <a:latin typeface="Cambria Math" panose="02040503050406030204" pitchFamily="18" charset="0"/>
                      </a:rPr>
                      <m:t>)</m:t>
                    </m:r>
                  </m:oMath>
                </a14:m>
                <a:r>
                  <a:rPr kumimoji="1"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的偏差为（）</a:t>
                </a:r>
                <a:endParaRPr kumimoji="1"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E7C0CD5F-8BFC-4493-BA93-35D71F4A6786}"/>
                  </a:ext>
                </a:extLst>
              </p:cNvPr>
              <p:cNvSpPr txBox="1">
                <a:spLocks noRot="1" noChangeAspect="1" noMove="1" noResize="1" noEditPoints="1" noAdjustHandles="1" noChangeArrowheads="1" noChangeShapeType="1" noTextEdit="1"/>
              </p:cNvSpPr>
              <p:nvPr>
                <p:custDataLst>
                  <p:tags r:id="rId19"/>
                </p:custDataLst>
              </p:nvPr>
            </p:nvSpPr>
            <p:spPr>
              <a:xfrm>
                <a:off x="1219200" y="635000"/>
                <a:ext cx="9753600" cy="2143125"/>
              </a:xfrm>
              <a:prstGeom prst="rect">
                <a:avLst/>
              </a:prstGeom>
              <a:blipFill>
                <a:blip r:embed="rId20"/>
                <a:stretch>
                  <a:fillRect l="-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D7C641E-22A2-4F44-82B8-4F8D701C0695}"/>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pPr/>
                <a14:m>
                  <m:oMathPara xmlns:m="http://schemas.openxmlformats.org/officeDocument/2006/math">
                    <m:oMathParaPr>
                      <m:jc m:val="left"/>
                    </m:oMathParaPr>
                    <m:oMath xmlns:m="http://schemas.openxmlformats.org/officeDocument/2006/math">
                      <m:f>
                        <m:fPr>
                          <m:ctrlPr>
                            <a:rPr lang="en-US" altLang="zh-CN" sz="2800" i="1" dirty="0">
                              <a:latin typeface="Cambria Math" panose="02040503050406030204" pitchFamily="18" charset="0"/>
                              <a:ea typeface="Cambria Math" panose="02040503050406030204" pitchFamily="18" charset="0"/>
                            </a:rPr>
                          </m:ctrlPr>
                        </m:fPr>
                        <m:num>
                          <m:r>
                            <a:rPr lang="en-US" altLang="zh-CN" sz="2800" i="1" dirty="0">
                              <a:latin typeface="Cambria Math" panose="02040503050406030204" pitchFamily="18" charset="0"/>
                              <a:ea typeface="Cambria Math" panose="02040503050406030204" pitchFamily="18" charset="0"/>
                            </a:rPr>
                            <m:t>1</m:t>
                          </m:r>
                        </m:num>
                        <m:den>
                          <m:r>
                            <a:rPr lang="en-US" altLang="zh-CN" sz="2800" i="1" dirty="0">
                              <a:latin typeface="Cambria Math" panose="02040503050406030204" pitchFamily="18" charset="0"/>
                              <a:ea typeface="Cambria Math" panose="02040503050406030204" pitchFamily="18" charset="0"/>
                            </a:rPr>
                            <m:t>16</m:t>
                          </m:r>
                        </m:den>
                      </m:f>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8" name="文本框 7">
                <a:extLst>
                  <a:ext uri="{FF2B5EF4-FFF2-40B4-BE49-F238E27FC236}">
                    <a16:creationId xmlns:a16="http://schemas.microsoft.com/office/drawing/2014/main" id="{5D7C641E-22A2-4F44-82B8-4F8D701C0695}"/>
                  </a:ext>
                </a:extLst>
              </p:cNvPr>
              <p:cNvSpPr txBox="1">
                <a:spLocks noRot="1" noChangeAspect="1" noMove="1" noResize="1" noEditPoints="1" noAdjustHandles="1" noChangeArrowheads="1" noChangeShapeType="1" noTextEdit="1"/>
              </p:cNvSpPr>
              <p:nvPr>
                <p:custDataLst>
                  <p:tags r:id="rId21"/>
                </p:custDataLst>
              </p:nvPr>
            </p:nvSpPr>
            <p:spPr>
              <a:xfrm>
                <a:off x="2438400" y="2786063"/>
                <a:ext cx="8534400" cy="642938"/>
              </a:xfrm>
              <a:prstGeom prst="rect">
                <a:avLst/>
              </a:prstGeom>
              <a:blipFill>
                <a:blip r:embed="rId22"/>
                <a:stretch>
                  <a:fillRect t="-4717" b="-12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00EFCE3-A01A-4A23-AC4B-40674BDAA37C}"/>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pPr/>
                <a14:m>
                  <m:oMathPara xmlns:m="http://schemas.openxmlformats.org/officeDocument/2006/math">
                    <m:oMathParaPr>
                      <m:jc m:val="left"/>
                    </m:oMathParaPr>
                    <m:oMath xmlns:m="http://schemas.openxmlformats.org/officeDocument/2006/math">
                      <m:f>
                        <m:fPr>
                          <m:ctrlPr>
                            <a:rPr lang="en-US" altLang="zh-CN" sz="2400" i="1" dirty="0" smtClean="0">
                              <a:latin typeface="Cambria Math" panose="02040503050406030204" pitchFamily="18" charset="0"/>
                              <a:ea typeface="Cambria Math" panose="02040503050406030204" pitchFamily="18" charset="0"/>
                            </a:rPr>
                          </m:ctrlPr>
                        </m:fPr>
                        <m:num>
                          <m:r>
                            <a:rPr lang="en-US" altLang="zh-CN" sz="2400" b="0" i="1" dirty="0" smtClean="0">
                              <a:latin typeface="Cambria Math" panose="02040503050406030204" pitchFamily="18" charset="0"/>
                              <a:ea typeface="Cambria Math" panose="02040503050406030204" pitchFamily="18" charset="0"/>
                            </a:rPr>
                            <m:t>4</m:t>
                          </m:r>
                        </m:num>
                        <m:den>
                          <m:r>
                            <a:rPr lang="en-US" altLang="zh-CN" sz="2400" i="1" dirty="0">
                              <a:latin typeface="Cambria Math" panose="02040503050406030204" pitchFamily="18" charset="0"/>
                              <a:ea typeface="Cambria Math" panose="02040503050406030204" pitchFamily="18" charset="0"/>
                            </a:rPr>
                            <m:t>16</m:t>
                          </m:r>
                        </m:den>
                      </m:f>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9" name="文本框 8">
                <a:extLst>
                  <a:ext uri="{FF2B5EF4-FFF2-40B4-BE49-F238E27FC236}">
                    <a16:creationId xmlns:a16="http://schemas.microsoft.com/office/drawing/2014/main" id="{E00EFCE3-A01A-4A23-AC4B-40674BDAA37C}"/>
                  </a:ext>
                </a:extLst>
              </p:cNvPr>
              <p:cNvSpPr txBox="1">
                <a:spLocks noRot="1" noChangeAspect="1" noMove="1" noResize="1" noEditPoints="1" noAdjustHandles="1" noChangeArrowheads="1" noChangeShapeType="1" noTextEdit="1"/>
              </p:cNvSpPr>
              <p:nvPr>
                <p:custDataLst>
                  <p:tags r:id="rId23"/>
                </p:custDataLst>
              </p:nvPr>
            </p:nvSpPr>
            <p:spPr>
              <a:xfrm>
                <a:off x="2438400" y="3643313"/>
                <a:ext cx="8534400" cy="642938"/>
              </a:xfrm>
              <a:prstGeom prst="rect">
                <a:avLst/>
              </a:prstGeom>
              <a:blipFill>
                <a:blip r:embed="rId24"/>
                <a:stretch>
                  <a:fillRect b="-3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1F18779-8337-49D0-98D3-40A70D219C7F}"/>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pPr/>
                <a14:m>
                  <m:oMathPara xmlns:m="http://schemas.openxmlformats.org/officeDocument/2006/math">
                    <m:oMathParaPr>
                      <m:jc m:val="left"/>
                    </m:oMathParaPr>
                    <m:oMath xmlns:m="http://schemas.openxmlformats.org/officeDocument/2006/math">
                      <m:f>
                        <m:fPr>
                          <m:ctrlPr>
                            <a:rPr lang="en-US" altLang="zh-CN" sz="2400" i="1" dirty="0" smtClean="0">
                              <a:latin typeface="Cambria Math" panose="02040503050406030204" pitchFamily="18" charset="0"/>
                              <a:ea typeface="Cambria Math" panose="02040503050406030204" pitchFamily="18" charset="0"/>
                            </a:rPr>
                          </m:ctrlPr>
                        </m:fPr>
                        <m:num>
                          <m:r>
                            <a:rPr lang="en-US" altLang="zh-CN" sz="2400" b="0" i="1" dirty="0" smtClean="0">
                              <a:latin typeface="Cambria Math" panose="02040503050406030204" pitchFamily="18" charset="0"/>
                              <a:ea typeface="Cambria Math" panose="02040503050406030204" pitchFamily="18" charset="0"/>
                            </a:rPr>
                            <m:t>12</m:t>
                          </m:r>
                        </m:num>
                        <m:den>
                          <m:r>
                            <a:rPr lang="en-US" altLang="zh-CN" sz="2400" i="1" dirty="0">
                              <a:latin typeface="Cambria Math" panose="02040503050406030204" pitchFamily="18" charset="0"/>
                              <a:ea typeface="Cambria Math" panose="02040503050406030204" pitchFamily="18" charset="0"/>
                            </a:rPr>
                            <m:t>16</m:t>
                          </m:r>
                        </m:den>
                      </m:f>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10" name="文本框 9">
                <a:extLst>
                  <a:ext uri="{FF2B5EF4-FFF2-40B4-BE49-F238E27FC236}">
                    <a16:creationId xmlns:a16="http://schemas.microsoft.com/office/drawing/2014/main" id="{81F18779-8337-49D0-98D3-40A70D219C7F}"/>
                  </a:ext>
                </a:extLst>
              </p:cNvPr>
              <p:cNvSpPr txBox="1">
                <a:spLocks noRot="1" noChangeAspect="1" noMove="1" noResize="1" noEditPoints="1" noAdjustHandles="1" noChangeArrowheads="1" noChangeShapeType="1" noTextEdit="1"/>
              </p:cNvSpPr>
              <p:nvPr>
                <p:custDataLst>
                  <p:tags r:id="rId25"/>
                </p:custDataLst>
              </p:nvPr>
            </p:nvSpPr>
            <p:spPr>
              <a:xfrm>
                <a:off x="2438400" y="4500563"/>
                <a:ext cx="8534400" cy="642938"/>
              </a:xfrm>
              <a:prstGeom prst="rect">
                <a:avLst/>
              </a:prstGeom>
              <a:blipFill>
                <a:blip r:embed="rId26"/>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CB50E9B-91F3-43EA-BDF8-9BFFDE1AFAA5}"/>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pPr/>
                <a14:m>
                  <m:oMathPara xmlns:m="http://schemas.openxmlformats.org/officeDocument/2006/math">
                    <m:oMathParaPr>
                      <m:jc m:val="left"/>
                    </m:oMathParaPr>
                    <m:oMath xmlns:m="http://schemas.openxmlformats.org/officeDocument/2006/math">
                      <m:sSup>
                        <m:sSupPr>
                          <m:ctrlPr>
                            <a:rPr lang="en-US" altLang="zh-CN" sz="2400" i="1" dirty="0" smtClean="0">
                              <a:latin typeface="Cambria Math" panose="02040503050406030204" pitchFamily="18" charset="0"/>
                              <a:ea typeface="Cambria Math" panose="02040503050406030204" pitchFamily="18" charset="0"/>
                            </a:rPr>
                          </m:ctrlPr>
                        </m:sSupPr>
                        <m:e>
                          <m:r>
                            <a:rPr lang="en-US" altLang="zh-CN" sz="2400" b="0" i="1" dirty="0" smtClean="0">
                              <a:latin typeface="Cambria Math" panose="02040503050406030204" pitchFamily="18" charset="0"/>
                              <a:ea typeface="Cambria Math" panose="02040503050406030204" pitchFamily="18" charset="0"/>
                            </a:rPr>
                            <m:t>(</m:t>
                          </m:r>
                          <m:f>
                            <m:fPr>
                              <m:ctrlPr>
                                <a:rPr lang="en-US" altLang="zh-CN" sz="2400" i="1" dirty="0">
                                  <a:latin typeface="Cambria Math" panose="02040503050406030204" pitchFamily="18" charset="0"/>
                                  <a:ea typeface="Cambria Math" panose="02040503050406030204" pitchFamily="18" charset="0"/>
                                </a:rPr>
                              </m:ctrlPr>
                            </m:fPr>
                            <m:num>
                              <m:r>
                                <a:rPr lang="en-US" altLang="zh-CN" sz="2400" i="1" dirty="0">
                                  <a:latin typeface="Cambria Math" panose="02040503050406030204" pitchFamily="18" charset="0"/>
                                  <a:ea typeface="Cambria Math" panose="02040503050406030204" pitchFamily="18" charset="0"/>
                                </a:rPr>
                                <m:t>4</m:t>
                              </m:r>
                            </m:num>
                            <m:den>
                              <m:r>
                                <a:rPr lang="en-US" altLang="zh-CN" sz="2400" i="1" dirty="0">
                                  <a:latin typeface="Cambria Math" panose="02040503050406030204" pitchFamily="18" charset="0"/>
                                  <a:ea typeface="Cambria Math" panose="02040503050406030204" pitchFamily="18" charset="0"/>
                                </a:rPr>
                                <m:t>16</m:t>
                              </m:r>
                            </m:den>
                          </m:f>
                          <m:r>
                            <a:rPr lang="en-US" altLang="zh-CN" sz="2400" b="0" i="1" dirty="0" smtClean="0">
                              <a:latin typeface="Cambria Math" panose="02040503050406030204" pitchFamily="18" charset="0"/>
                              <a:ea typeface="Cambria Math" panose="02040503050406030204" pitchFamily="18" charset="0"/>
                            </a:rPr>
                            <m:t>)</m:t>
                          </m:r>
                        </m:e>
                        <m:sup>
                          <m:r>
                            <a:rPr lang="en-US" altLang="zh-CN" sz="2400" b="0" i="1" dirty="0" smtClean="0">
                              <a:latin typeface="Cambria Math" panose="02040503050406030204" pitchFamily="18" charset="0"/>
                              <a:ea typeface="Cambria Math" panose="02040503050406030204" pitchFamily="18" charset="0"/>
                            </a:rPr>
                            <m:t>3</m:t>
                          </m:r>
                        </m:sup>
                      </m:sSup>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11" name="文本框 10">
                <a:extLst>
                  <a:ext uri="{FF2B5EF4-FFF2-40B4-BE49-F238E27FC236}">
                    <a16:creationId xmlns:a16="http://schemas.microsoft.com/office/drawing/2014/main" id="{5CB50E9B-91F3-43EA-BDF8-9BFFDE1AFAA5}"/>
                  </a:ext>
                </a:extLst>
              </p:cNvPr>
              <p:cNvSpPr txBox="1">
                <a:spLocks noRot="1" noChangeAspect="1" noMove="1" noResize="1" noEditPoints="1" noAdjustHandles="1" noChangeArrowheads="1" noChangeShapeType="1" noTextEdit="1"/>
              </p:cNvSpPr>
              <p:nvPr>
                <p:custDataLst>
                  <p:tags r:id="rId27"/>
                </p:custDataLst>
              </p:nvPr>
            </p:nvSpPr>
            <p:spPr>
              <a:xfrm>
                <a:off x="2438400" y="5357813"/>
                <a:ext cx="8534400" cy="642938"/>
              </a:xfrm>
              <a:prstGeom prst="rect">
                <a:avLst/>
              </a:prstGeom>
              <a:blipFill>
                <a:blip r:embed="rId28"/>
                <a:stretch>
                  <a:fillRect b="-3810"/>
                </a:stretch>
              </a:blipFill>
            </p:spPr>
            <p:txBody>
              <a:bodyPr/>
              <a:lstStyle/>
              <a:p>
                <a:r>
                  <a:rPr lang="zh-CN" altLang="en-US">
                    <a:noFill/>
                  </a:rPr>
                  <a:t> </a:t>
                </a:r>
              </a:p>
            </p:txBody>
          </p:sp>
        </mc:Fallback>
      </mc:AlternateContent>
      <p:sp>
        <p:nvSpPr>
          <p:cNvPr id="12" name="椭圆 11">
            <a:extLst>
              <a:ext uri="{FF2B5EF4-FFF2-40B4-BE49-F238E27FC236}">
                <a16:creationId xmlns:a16="http://schemas.microsoft.com/office/drawing/2014/main" id="{E04FCA92-6038-4ED3-8023-F0E3098F971D}"/>
              </a:ext>
            </a:extLst>
          </p:cNvPr>
          <p:cNvSpPr>
            <a:spLocks noChangeAspect="1"/>
          </p:cNvSpPr>
          <p:nvPr>
            <p:custDataLst>
              <p:tags r:id="rId7"/>
            </p:custDataLst>
          </p:nvPr>
        </p:nvSpPr>
        <p:spPr>
          <a:xfrm>
            <a:off x="1571625" y="285035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38BCDE8D-D916-4DAB-AFAB-954BC4ED894F}"/>
              </a:ext>
            </a:extLst>
          </p:cNvPr>
          <p:cNvSpPr>
            <a:spLocks noChangeAspect="1"/>
          </p:cNvSpPr>
          <p:nvPr>
            <p:custDataLst>
              <p:tags r:id="rId8"/>
            </p:custDataLst>
          </p:nvPr>
        </p:nvSpPr>
        <p:spPr>
          <a:xfrm>
            <a:off x="1571625" y="37076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22F39A6C-B63F-43C0-8B80-87EE5C8E186C}"/>
              </a:ext>
            </a:extLst>
          </p:cNvPr>
          <p:cNvSpPr>
            <a:spLocks noChangeAspect="1"/>
          </p:cNvSpPr>
          <p:nvPr>
            <p:custDataLst>
              <p:tags r:id="rId9"/>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F6CC319B-68CD-4952-87EE-03AD566576B7}"/>
              </a:ext>
            </a:extLst>
          </p:cNvPr>
          <p:cNvSpPr>
            <a:spLocks noChangeAspect="1"/>
          </p:cNvSpPr>
          <p:nvPr>
            <p:custDataLst>
              <p:tags r:id="rId10"/>
            </p:custDataLst>
          </p:nvPr>
        </p:nvSpPr>
        <p:spPr>
          <a:xfrm>
            <a:off x="1571625" y="54221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8E86DB15-BD9C-4D84-A2F9-51A9457F4396}"/>
              </a:ext>
            </a:extLst>
          </p:cNvPr>
          <p:cNvSpPr/>
          <p:nvPr>
            <p:custDataLst>
              <p:tags r:id="rId11"/>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3" name="图片 22">
            <a:extLst>
              <a:ext uri="{FF2B5EF4-FFF2-40B4-BE49-F238E27FC236}">
                <a16:creationId xmlns:a16="http://schemas.microsoft.com/office/drawing/2014/main" id="{9FD34A2E-FD17-430B-A31E-7BF1614206E8}"/>
              </a:ext>
            </a:extLst>
          </p:cNvPr>
          <p:cNvPicPr>
            <a:picLocks noChangeAspect="1"/>
          </p:cNvPicPr>
          <p:nvPr/>
        </p:nvPicPr>
        <p:blipFill>
          <a:blip r:embed="rId29"/>
          <a:stretch>
            <a:fillRect/>
          </a:stretch>
        </p:blipFill>
        <p:spPr>
          <a:xfrm>
            <a:off x="6164607" y="2000139"/>
            <a:ext cx="5836893" cy="4107768"/>
          </a:xfrm>
          <a:prstGeom prst="rect">
            <a:avLst/>
          </a:prstGeom>
        </p:spPr>
      </p:pic>
      <p:sp>
        <p:nvSpPr>
          <p:cNvPr id="22" name="椭圆 21">
            <a:extLst>
              <a:ext uri="{FF2B5EF4-FFF2-40B4-BE49-F238E27FC236}">
                <a16:creationId xmlns:a16="http://schemas.microsoft.com/office/drawing/2014/main" id="{83EB51A2-9330-498F-A232-B27D2EAD5EF0}"/>
              </a:ext>
            </a:extLst>
          </p:cNvPr>
          <p:cNvSpPr/>
          <p:nvPr/>
        </p:nvSpPr>
        <p:spPr>
          <a:xfrm>
            <a:off x="8291550" y="2206503"/>
            <a:ext cx="412595" cy="37914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nvGrpSpPr>
          <p:cNvPr id="21" name="组合 20">
            <a:extLst>
              <a:ext uri="{FF2B5EF4-FFF2-40B4-BE49-F238E27FC236}">
                <a16:creationId xmlns:a16="http://schemas.microsoft.com/office/drawing/2014/main" id="{CAF5D11C-BED3-43AD-A6D8-24552D9FF42B}"/>
              </a:ext>
            </a:extLst>
          </p:cNvPr>
          <p:cNvGrpSpPr/>
          <p:nvPr>
            <p:custDataLst>
              <p:tags r:id="rId12"/>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8602D986-2968-440E-93A0-A24A28244931}"/>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8" name="ColorBlock">
              <a:extLst>
                <a:ext uri="{FF2B5EF4-FFF2-40B4-BE49-F238E27FC236}">
                  <a16:creationId xmlns:a16="http://schemas.microsoft.com/office/drawing/2014/main" id="{2908D78D-281E-4697-B8AC-EA8C2DD28419}"/>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TypeText">
              <a:extLst>
                <a:ext uri="{FF2B5EF4-FFF2-40B4-BE49-F238E27FC236}">
                  <a16:creationId xmlns:a16="http://schemas.microsoft.com/office/drawing/2014/main" id="{0F849B8F-8850-47BC-84E0-82C10EF733C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C89595AF-92C2-4AB0-98A8-3ED20A17E44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A868D062-8C08-42DB-BDF0-61C88132FD10}"/>
              </a:ext>
            </a:extLst>
          </p:cNvPr>
          <p:cNvPicPr>
            <a:picLocks/>
          </p:cNvPicPr>
          <p:nvPr>
            <p:custDataLst>
              <p:tags r:id="rId13"/>
            </p:custDataLst>
          </p:nvPr>
        </p:nvPicPr>
        <p:blipFill>
          <a:blip r:embed="rId30"/>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24048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E4774-90A5-D147-A596-0C705961C34E}"/>
              </a:ext>
            </a:extLst>
          </p:cNvPr>
          <p:cNvSpPr>
            <a:spLocks noGrp="1"/>
          </p:cNvSpPr>
          <p:nvPr>
            <p:ph type="title"/>
          </p:nvPr>
        </p:nvSpPr>
        <p:spPr/>
        <p:txBody>
          <a:bodyPr/>
          <a:lstStyle/>
          <a:p>
            <a:r>
              <a:rPr lang="en-US" altLang="zh-CN" dirty="0" err="1"/>
              <a:t>CipherD</a:t>
            </a:r>
            <a:r>
              <a:rPr lang="zh-CN" altLang="en-US" dirty="0"/>
              <a:t>的一轮线性路线</a:t>
            </a:r>
            <a:r>
              <a:rPr lang="en-US" altLang="zh-CN" dirty="0"/>
              <a:t>-</a:t>
            </a:r>
            <a:r>
              <a:rPr lang="zh-CN" altLang="en-US" dirty="0"/>
              <a:t>举例</a:t>
            </a:r>
            <a:r>
              <a:rPr lang="en-US" altLang="zh-CN" dirty="0"/>
              <a:t>2</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AD4E720-2E1F-EB44-A5AA-261FB4684FCE}"/>
                  </a:ext>
                </a:extLst>
              </p:cNvPr>
              <p:cNvSpPr>
                <a:spLocks noGrp="1"/>
              </p:cNvSpPr>
              <p:nvPr>
                <p:ph idx="1"/>
              </p:nvPr>
            </p:nvSpPr>
            <p:spPr/>
            <p:txBody>
              <a:bodyPr/>
              <a:lstStyle/>
              <a:p>
                <a:r>
                  <a:rPr kumimoji="1" lang="en-US" altLang="zh-CN" dirty="0"/>
                  <a:t>(1</a:t>
                </a:r>
                <a14:m>
                  <m:oMath xmlns:m="http://schemas.openxmlformats.org/officeDocument/2006/math">
                    <m:r>
                      <a:rPr kumimoji="1" lang="en-US" altLang="zh-CN" i="1">
                        <a:latin typeface="Cambria Math" panose="02040503050406030204" pitchFamily="18" charset="0"/>
                      </a:rPr>
                      <m:t>,1,0,1)</m:t>
                    </m:r>
                    <m:groupChr>
                      <m:groupChrPr>
                        <m:chr m:val="→"/>
                        <m:vertJc m:val="bot"/>
                        <m:ctrlPr>
                          <a:rPr kumimoji="1" lang="el-GR" altLang="zh-CN" i="1">
                            <a:latin typeface="Cambria Math" panose="02040503050406030204" pitchFamily="18" charset="0"/>
                          </a:rPr>
                        </m:ctrlPr>
                      </m:groupChrPr>
                      <m:e>
                        <m:r>
                          <m:rPr>
                            <m:sty m:val="p"/>
                            <m:brk m:alnAt="2"/>
                          </m:rPr>
                          <a:rPr kumimoji="1" lang="en-US" altLang="zh-CN">
                            <a:latin typeface="Cambria Math" panose="02040503050406030204" pitchFamily="18" charset="0"/>
                          </a:rPr>
                          <m:t>S</m:t>
                        </m:r>
                      </m:e>
                    </m:groupChr>
                  </m:oMath>
                </a14:m>
                <a:r>
                  <a:rPr kumimoji="1" lang="en-US" altLang="zh-CN" dirty="0"/>
                  <a:t>(6,6,0,6</a:t>
                </a:r>
                <a14:m>
                  <m:oMath xmlns:m="http://schemas.openxmlformats.org/officeDocument/2006/math">
                    <m:r>
                      <a:rPr kumimoji="1" lang="en-US" altLang="zh-CN" i="1">
                        <a:latin typeface="Cambria Math" panose="02040503050406030204" pitchFamily="18" charset="0"/>
                      </a:rPr>
                      <m:t>)</m:t>
                    </m:r>
                  </m:oMath>
                </a14:m>
                <a:endParaRPr kumimoji="1" lang="en-US" altLang="zh-CN" dirty="0"/>
              </a:p>
              <a:p>
                <a:r>
                  <a:rPr lang="en-US" altLang="zh-CN" dirty="0">
                    <a:ea typeface="Cambria Math" panose="020405030504060302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b="0" i="1" dirty="0" smtClean="0">
                        <a:latin typeface="Cambria Math" panose="02040503050406030204" pitchFamily="18" charset="0"/>
                        <a:ea typeface="Cambria Math" panose="02040503050406030204" pitchFamily="18" charset="0"/>
                      </a:rPr>
                      <m:t>=</m:t>
                    </m:r>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2</m:t>
                        </m:r>
                      </m:e>
                      <m:sup>
                        <m:r>
                          <a:rPr lang="en-US" altLang="zh-CN" b="0" i="1" dirty="0" smtClean="0">
                            <a:latin typeface="Cambria Math" panose="02040503050406030204" pitchFamily="18" charset="0"/>
                            <a:ea typeface="Cambria Math" panose="02040503050406030204" pitchFamily="18" charset="0"/>
                          </a:rPr>
                          <m:t>2</m:t>
                        </m:r>
                      </m:sup>
                    </m:sSup>
                    <m:sSup>
                      <m:sSupPr>
                        <m:ctrlPr>
                          <a:rPr lang="en-US" altLang="zh-CN" b="0" i="1" dirty="0" smtClean="0">
                            <a:latin typeface="Cambria Math" panose="02040503050406030204" pitchFamily="18" charset="0"/>
                            <a:ea typeface="Cambria Math" panose="02040503050406030204" pitchFamily="18" charset="0"/>
                          </a:rPr>
                        </m:ctrlPr>
                      </m:sSupPr>
                      <m:e>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4</m:t>
                            </m:r>
                          </m:num>
                          <m:den>
                            <m:r>
                              <a:rPr lang="en-US" altLang="zh-CN" b="0" i="1" dirty="0" smtClean="0">
                                <a:latin typeface="Cambria Math" panose="02040503050406030204" pitchFamily="18" charset="0"/>
                                <a:ea typeface="Cambria Math" panose="02040503050406030204" pitchFamily="18" charset="0"/>
                              </a:rPr>
                              <m:t>16</m:t>
                            </m:r>
                          </m:den>
                        </m:f>
                        <m:r>
                          <a:rPr lang="en-US" altLang="zh-CN" i="1" dirty="0">
                            <a:latin typeface="Cambria Math" panose="02040503050406030204" pitchFamily="18" charset="0"/>
                            <a:ea typeface="Cambria Math" panose="02040503050406030204" pitchFamily="18" charset="0"/>
                          </a:rPr>
                          <m:t>)</m:t>
                        </m:r>
                        <m:r>
                          <m:rPr>
                            <m:nor/>
                          </m:rPr>
                          <a:rPr kumimoji="1" lang="en-US" altLang="zh-CN" dirty="0"/>
                          <m:t> </m:t>
                        </m:r>
                      </m:e>
                      <m:sup>
                        <m:r>
                          <a:rPr lang="en-US" altLang="zh-CN" b="0" i="1" dirty="0" smtClean="0">
                            <a:latin typeface="Cambria Math" panose="02040503050406030204" pitchFamily="18" charset="0"/>
                            <a:ea typeface="Cambria Math" panose="02040503050406030204" pitchFamily="18" charset="0"/>
                          </a:rPr>
                          <m:t>3</m:t>
                        </m:r>
                      </m:sup>
                    </m:sSup>
                    <m:r>
                      <a:rPr lang="en-US" altLang="zh-CN" b="0" i="1" dirty="0" smtClean="0">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f>
                      <m:fPr>
                        <m:ctrlPr>
                          <a:rPr lang="en-US" altLang="zh-CN" i="1" dirty="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1</m:t>
                        </m:r>
                      </m:num>
                      <m:den>
                        <m:r>
                          <a:rPr lang="en-US" altLang="zh-CN" i="1" dirty="0">
                            <a:latin typeface="Cambria Math" panose="02040503050406030204" pitchFamily="18" charset="0"/>
                            <a:ea typeface="Cambria Math" panose="02040503050406030204" pitchFamily="18" charset="0"/>
                          </a:rPr>
                          <m:t>16</m:t>
                        </m:r>
                      </m:den>
                    </m:f>
                  </m:oMath>
                </a14:m>
                <a:endParaRPr kumimoji="1" lang="en-US" altLang="zh-CN" dirty="0"/>
              </a:p>
              <a:p>
                <a:r>
                  <a:rPr kumimoji="1" lang="en-US" altLang="zh-CN" dirty="0"/>
                  <a:t>(6,6,0,6</a:t>
                </a:r>
                <a14:m>
                  <m:oMath xmlns:m="http://schemas.openxmlformats.org/officeDocument/2006/math">
                    <m:r>
                      <a:rPr kumimoji="1" lang="en-US" altLang="zh-CN" i="1">
                        <a:latin typeface="Cambria Math" panose="02040503050406030204" pitchFamily="18" charset="0"/>
                      </a:rPr>
                      <m:t>) </m:t>
                    </m:r>
                    <m:groupChr>
                      <m:groupChrPr>
                        <m:chr m:val="→"/>
                        <m:vertJc m:val="bot"/>
                        <m:ctrlPr>
                          <a:rPr kumimoji="1" lang="el-GR" altLang="zh-CN" i="1">
                            <a:latin typeface="Cambria Math" panose="02040503050406030204" pitchFamily="18" charset="0"/>
                          </a:rPr>
                        </m:ctrlPr>
                      </m:groupChrPr>
                      <m:e>
                        <m:r>
                          <m:rPr>
                            <m:brk m:alnAt="2"/>
                          </m:rPr>
                          <a:rPr kumimoji="1" lang="en-US" altLang="zh-CN" b="0" i="1" smtClean="0">
                            <a:latin typeface="Cambria Math" panose="02040503050406030204" pitchFamily="18" charset="0"/>
                          </a:rPr>
                          <m:t>𝑃</m:t>
                        </m:r>
                      </m:e>
                    </m:groupChr>
                  </m:oMath>
                </a14:m>
                <a:r>
                  <a:rPr kumimoji="1" lang="en-US" altLang="zh-CN" dirty="0"/>
                  <a:t>(0</a:t>
                </a:r>
                <a14:m>
                  <m:oMath xmlns:m="http://schemas.openxmlformats.org/officeDocument/2006/math">
                    <m:r>
                      <a:rPr kumimoji="1" lang="en-US" altLang="zh-CN" b="0" i="0" smtClean="0">
                        <a:latin typeface="Cambria Math" panose="02040503050406030204" pitchFamily="18" charset="0"/>
                      </a:rPr>
                      <m:t>,</m:t>
                    </m:r>
                    <m:r>
                      <m:rPr>
                        <m:sty m:val="p"/>
                      </m:rPr>
                      <a:rPr kumimoji="1" lang="en-US" altLang="zh-CN" b="0" i="0" smtClean="0">
                        <a:latin typeface="Cambria Math" panose="02040503050406030204" pitchFamily="18" charset="0"/>
                      </a:rPr>
                      <m:t>d</m:t>
                    </m:r>
                    <m:r>
                      <a:rPr kumimoji="1" lang="en-US" altLang="zh-CN" b="0" i="0" smtClean="0">
                        <a:latin typeface="Cambria Math" panose="02040503050406030204" pitchFamily="18" charset="0"/>
                      </a:rPr>
                      <m:t>,</m:t>
                    </m:r>
                    <m:r>
                      <m:rPr>
                        <m:sty m:val="p"/>
                      </m:rPr>
                      <a:rPr kumimoji="1" lang="en-US" altLang="zh-CN" b="0" i="0" smtClean="0">
                        <a:latin typeface="Cambria Math" panose="02040503050406030204" pitchFamily="18" charset="0"/>
                      </a:rPr>
                      <m:t>d</m:t>
                    </m:r>
                    <m:r>
                      <a:rPr kumimoji="1" lang="en-US" altLang="zh-CN" b="0" i="0" smtClean="0">
                        <a:latin typeface="Cambria Math" panose="02040503050406030204" pitchFamily="18" charset="0"/>
                      </a:rPr>
                      <m:t>, 0</m:t>
                    </m:r>
                    <m:r>
                      <a:rPr kumimoji="1" lang="en-US" altLang="zh-CN" i="1">
                        <a:latin typeface="Cambria Math" panose="02040503050406030204" pitchFamily="18" charset="0"/>
                      </a:rPr>
                      <m:t>)</m:t>
                    </m:r>
                  </m:oMath>
                </a14:m>
                <a:endParaRPr kumimoji="1" lang="en-US" altLang="zh-CN" dirty="0"/>
              </a:p>
              <a:p>
                <a:r>
                  <a:rPr kumimoji="1" lang="en-US" altLang="zh-CN" dirty="0"/>
                  <a:t>(1</a:t>
                </a:r>
                <a14:m>
                  <m:oMath xmlns:m="http://schemas.openxmlformats.org/officeDocument/2006/math">
                    <m:r>
                      <a:rPr kumimoji="1" lang="en-US" altLang="zh-CN" i="1">
                        <a:latin typeface="Cambria Math" panose="02040503050406030204" pitchFamily="18" charset="0"/>
                      </a:rPr>
                      <m:t>,1,0,1)</m:t>
                    </m:r>
                    <m:groupChr>
                      <m:groupChrPr>
                        <m:chr m:val="→"/>
                        <m:vertJc m:val="bot"/>
                        <m:ctrlPr>
                          <a:rPr kumimoji="1" lang="el-GR" altLang="zh-CN" i="1">
                            <a:latin typeface="Cambria Math" panose="02040503050406030204" pitchFamily="18" charset="0"/>
                          </a:rPr>
                        </m:ctrlPr>
                      </m:groupChrPr>
                      <m:e>
                        <m:r>
                          <m:rPr>
                            <m:brk m:alnAt="2"/>
                          </m:rP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m:t>
                        </m:r>
                        <m:r>
                          <m:rPr>
                            <m:sty m:val="p"/>
                          </m:rPr>
                          <a:rPr kumimoji="1" lang="en-US" altLang="zh-CN" i="1">
                            <a:latin typeface="Cambria Math" panose="02040503050406030204" pitchFamily="18" charset="0"/>
                          </a:rPr>
                          <m:t>r</m:t>
                        </m:r>
                      </m:e>
                    </m:groupChr>
                  </m:oMath>
                </a14:m>
                <a:r>
                  <a:rPr kumimoji="1" lang="en-US" altLang="zh-CN" dirty="0"/>
                  <a:t>(0</a:t>
                </a:r>
                <a14:m>
                  <m:oMath xmlns:m="http://schemas.openxmlformats.org/officeDocument/2006/math">
                    <m:r>
                      <a:rPr kumimoji="1" lang="en-US" altLang="zh-CN">
                        <a:latin typeface="Cambria Math" panose="02040503050406030204" pitchFamily="18" charset="0"/>
                      </a:rPr>
                      <m:t>,</m:t>
                    </m:r>
                    <m:r>
                      <m:rPr>
                        <m:sty m:val="p"/>
                      </m:rPr>
                      <a:rPr kumimoji="1" lang="en-US" altLang="zh-CN">
                        <a:latin typeface="Cambria Math" panose="02040503050406030204" pitchFamily="18" charset="0"/>
                      </a:rPr>
                      <m:t>d</m:t>
                    </m:r>
                    <m:r>
                      <a:rPr kumimoji="1" lang="en-US" altLang="zh-CN">
                        <a:latin typeface="Cambria Math" panose="02040503050406030204" pitchFamily="18" charset="0"/>
                      </a:rPr>
                      <m:t>,</m:t>
                    </m:r>
                    <m:r>
                      <m:rPr>
                        <m:sty m:val="p"/>
                      </m:rPr>
                      <a:rPr kumimoji="1" lang="en-US" altLang="zh-CN">
                        <a:latin typeface="Cambria Math" panose="02040503050406030204" pitchFamily="18" charset="0"/>
                      </a:rPr>
                      <m:t>d</m:t>
                    </m:r>
                    <m:r>
                      <a:rPr kumimoji="1" lang="en-US" altLang="zh-CN">
                        <a:latin typeface="Cambria Math" panose="02040503050406030204" pitchFamily="18" charset="0"/>
                      </a:rPr>
                      <m:t>, 0</m:t>
                    </m:r>
                    <m:r>
                      <a:rPr kumimoji="1" lang="en-US" altLang="zh-CN" i="1">
                        <a:latin typeface="Cambria Math" panose="02040503050406030204" pitchFamily="18" charset="0"/>
                      </a:rPr>
                      <m:t>)</m:t>
                    </m:r>
                  </m:oMath>
                </a14:m>
                <a:r>
                  <a:rPr kumimoji="1" lang="zh-CN" altLang="en-US" dirty="0"/>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1</m:t>
                        </m:r>
                      </m:num>
                      <m:den>
                        <m:r>
                          <a:rPr lang="en-US" altLang="zh-CN" i="1" dirty="0">
                            <a:latin typeface="Cambria Math" panose="02040503050406030204" pitchFamily="18" charset="0"/>
                            <a:ea typeface="Cambria Math" panose="02040503050406030204" pitchFamily="18" charset="0"/>
                          </a:rPr>
                          <m:t>16</m:t>
                        </m:r>
                      </m:den>
                    </m:f>
                  </m:oMath>
                </a14:m>
                <a:endParaRPr kumimoji="1" lang="en-US" altLang="zh-CN" dirty="0"/>
              </a:p>
              <a:p>
                <a:endParaRPr kumimoji="1" lang="zh-CN" altLang="en-US" dirty="0"/>
              </a:p>
            </p:txBody>
          </p:sp>
        </mc:Choice>
        <mc:Fallback xmlns="">
          <p:sp>
            <p:nvSpPr>
              <p:cNvPr id="3" name="内容占位符 2">
                <a:extLst>
                  <a:ext uri="{FF2B5EF4-FFF2-40B4-BE49-F238E27FC236}">
                    <a16:creationId xmlns:a16="http://schemas.microsoft.com/office/drawing/2014/main" id="{0AD4E720-2E1F-EB44-A5AA-261FB4684FCE}"/>
                  </a:ext>
                </a:extLst>
              </p:cNvPr>
              <p:cNvSpPr>
                <a:spLocks noGrp="1" noRot="1" noChangeAspect="1" noMove="1" noResize="1" noEditPoints="1" noAdjustHandles="1" noChangeArrowheads="1" noChangeShapeType="1" noTextEdit="1"/>
              </p:cNvSpPr>
              <p:nvPr>
                <p:ph idx="1"/>
              </p:nvPr>
            </p:nvSpPr>
            <p:spPr>
              <a:blipFill>
                <a:blip r:embed="rId3"/>
                <a:stretch>
                  <a:fillRect l="-85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FEC6293-663D-C04E-BF0D-155F348F6C3E}"/>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29</a:t>
            </a:fld>
            <a:endParaRPr lang="zh-CN" altLang="en-US" dirty="0">
              <a:solidFill>
                <a:srgbClr val="464653"/>
              </a:solidFill>
            </a:endParaRPr>
          </a:p>
        </p:txBody>
      </p:sp>
      <p:pic>
        <p:nvPicPr>
          <p:cNvPr id="10" name="图片 9">
            <a:extLst>
              <a:ext uri="{FF2B5EF4-FFF2-40B4-BE49-F238E27FC236}">
                <a16:creationId xmlns:a16="http://schemas.microsoft.com/office/drawing/2014/main" id="{476AFBFA-63FB-484A-9A37-AEA3B38232D5}"/>
              </a:ext>
            </a:extLst>
          </p:cNvPr>
          <p:cNvPicPr>
            <a:picLocks noChangeAspect="1"/>
          </p:cNvPicPr>
          <p:nvPr/>
        </p:nvPicPr>
        <p:blipFill rotWithShape="1">
          <a:blip r:embed="rId4"/>
          <a:srcRect t="7468" b="46467"/>
          <a:stretch/>
        </p:blipFill>
        <p:spPr>
          <a:xfrm>
            <a:off x="7565480" y="1167090"/>
            <a:ext cx="2763795" cy="2053594"/>
          </a:xfrm>
          <a:prstGeom prst="rect">
            <a:avLst/>
          </a:prstGeom>
        </p:spPr>
      </p:pic>
      <p:sp>
        <p:nvSpPr>
          <p:cNvPr id="11" name="矩形 10">
            <a:extLst>
              <a:ext uri="{FF2B5EF4-FFF2-40B4-BE49-F238E27FC236}">
                <a16:creationId xmlns:a16="http://schemas.microsoft.com/office/drawing/2014/main" id="{83431682-FE27-4FFB-A393-71F52ADE5548}"/>
              </a:ext>
            </a:extLst>
          </p:cNvPr>
          <p:cNvSpPr/>
          <p:nvPr/>
        </p:nvSpPr>
        <p:spPr>
          <a:xfrm>
            <a:off x="7536626" y="1415974"/>
            <a:ext cx="2932486" cy="369332"/>
          </a:xfrm>
          <a:prstGeom prst="rect">
            <a:avLst/>
          </a:prstGeom>
          <a:noFill/>
        </p:spPr>
        <p:txBody>
          <a:bodyPr wrap="square" lIns="91440" tIns="45720" rIns="91440" bIns="45720">
            <a:spAutoFit/>
          </a:bodyPr>
          <a:lstStyle/>
          <a:p>
            <a:r>
              <a:rPr lang="en-US" altLang="zh-CN" dirty="0">
                <a:ln w="0"/>
                <a:effectLst>
                  <a:outerShdw blurRad="38100" dist="19050" dir="2700000" algn="tl" rotWithShape="0">
                    <a:schemeClr val="dk1">
                      <a:alpha val="40000"/>
                    </a:schemeClr>
                  </a:outerShdw>
                </a:effectLst>
              </a:rPr>
              <a:t>0001</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0001</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0001</a:t>
            </a:r>
            <a:endParaRPr lang="zh-CN" altLang="en-US"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33F9B362-C47A-42CA-BE0A-7AD64C1DB6FE}"/>
              </a:ext>
            </a:extLst>
          </p:cNvPr>
          <p:cNvSpPr/>
          <p:nvPr/>
        </p:nvSpPr>
        <p:spPr>
          <a:xfrm>
            <a:off x="7526854" y="3036018"/>
            <a:ext cx="2932486" cy="369332"/>
          </a:xfrm>
          <a:prstGeom prst="rect">
            <a:avLst/>
          </a:prstGeom>
          <a:noFill/>
        </p:spPr>
        <p:txBody>
          <a:bodyPr wrap="square" lIns="91440" tIns="45720" rIns="91440" bIns="45720">
            <a:spAutoFit/>
          </a:bodyPr>
          <a:lstStyle/>
          <a:p>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1101</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1101</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endParaRPr lang="zh-CN" altLang="en-US" b="0" cap="none" spc="0" dirty="0">
              <a:ln w="0"/>
              <a:solidFill>
                <a:schemeClr val="tx1"/>
              </a:solidFill>
              <a:effectLst>
                <a:outerShdw blurRad="38100" dist="19050" dir="2700000" algn="tl" rotWithShape="0">
                  <a:schemeClr val="dk1">
                    <a:alpha val="40000"/>
                  </a:schemeClr>
                </a:outerShdw>
              </a:effectLst>
            </a:endParaRPr>
          </a:p>
        </p:txBody>
      </p:sp>
      <p:sp>
        <p:nvSpPr>
          <p:cNvPr id="13" name="矩形 12">
            <a:extLst>
              <a:ext uri="{FF2B5EF4-FFF2-40B4-BE49-F238E27FC236}">
                <a16:creationId xmlns:a16="http://schemas.microsoft.com/office/drawing/2014/main" id="{3A344D0E-D002-4E68-81F3-4B6E9CF70C5C}"/>
              </a:ext>
            </a:extLst>
          </p:cNvPr>
          <p:cNvSpPr/>
          <p:nvPr/>
        </p:nvSpPr>
        <p:spPr>
          <a:xfrm>
            <a:off x="7511614" y="2148167"/>
            <a:ext cx="2932486" cy="369332"/>
          </a:xfrm>
          <a:prstGeom prst="rect">
            <a:avLst/>
          </a:prstGeom>
          <a:noFill/>
        </p:spPr>
        <p:txBody>
          <a:bodyPr wrap="square" lIns="91440" tIns="45720" rIns="91440" bIns="45720">
            <a:spAutoFit/>
          </a:bodyPr>
          <a:lstStyle/>
          <a:p>
            <a:r>
              <a:rPr lang="en-US" altLang="zh-CN" dirty="0">
                <a:ln w="0"/>
                <a:effectLst>
                  <a:outerShdw blurRad="38100" dist="19050" dir="2700000" algn="tl" rotWithShape="0">
                    <a:schemeClr val="dk1">
                      <a:alpha val="40000"/>
                    </a:schemeClr>
                  </a:outerShdw>
                </a:effectLst>
              </a:rPr>
              <a:t>0110   </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0110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0110 </a:t>
            </a:r>
            <a:endParaRPr lang="zh-CN" alt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2610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9D55A06-FE62-48BA-A871-F81730451CA3}"/>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a:t>
            </a:fld>
            <a:endParaRPr lang="zh-CN" altLang="en-US" dirty="0">
              <a:solidFill>
                <a:srgbClr val="464653"/>
              </a:solidFill>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8654745-4F9B-447D-8932-A53B6190BE6D}"/>
                  </a:ext>
                </a:extLst>
              </p:cNvPr>
              <p:cNvSpPr txBox="1"/>
              <p:nvPr>
                <p:custDataLst>
                  <p:tags r:id="rId2"/>
                </p:custDataLst>
              </p:nvPr>
            </p:nvSpPr>
            <p:spPr>
              <a:xfrm>
                <a:off x="1219200" y="535781"/>
                <a:ext cx="9753600" cy="2143125"/>
              </a:xfrm>
              <a:prstGeom prst="rect">
                <a:avLst/>
              </a:prstGeom>
              <a:noFill/>
            </p:spPr>
            <p:txBody>
              <a:bodyPr vert="horz" wrap="square" rtlCol="0" anchor="ctr" anchorCtr="0">
                <a:noAutofit/>
              </a:bodyPr>
              <a:lstStyle/>
              <a:p>
                <a:pPr>
                  <a:spcBef>
                    <a:spcPts val="1200"/>
                  </a:spcBef>
                  <a:buClr>
                    <a:srgbClr val="D34817">
                      <a:lumMod val="75000"/>
                    </a:srgbClr>
                  </a:buClr>
                  <a:buSzPct val="85000"/>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个相互独立的变量</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m:t>
                        </m:r>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3</m:t>
                        </m:r>
                      </m:sub>
                    </m:sSub>
                    <m:r>
                      <a:rPr lang="en-US" altLang="zh-CN" sz="2400" i="1">
                        <a:latin typeface="Cambria Math" panose="02040503050406030204" pitchFamily="18" charset="0"/>
                      </a:rPr>
                      <m:t> </m:t>
                    </m:r>
                  </m:oMath>
                </a14:m>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，且均满足</a:t>
                </a:r>
                <a14:m>
                  <m:oMath xmlns:m="http://schemas.openxmlformats.org/officeDocument/2006/math">
                    <m:r>
                      <m:rPr>
                        <m:sty m:val="p"/>
                      </m:rPr>
                      <a:rPr lang="en-US" altLang="zh-CN" sz="2400" b="0" i="0" smtClean="0">
                        <a:solidFill>
                          <a:srgbClr val="000000"/>
                        </a:solidFill>
                        <a:latin typeface="Cambria Math" panose="02040503050406030204" pitchFamily="18" charset="0"/>
                        <a:ea typeface="Microsoft Yahei" panose="020B0503020204020204" pitchFamily="34" charset="-122"/>
                      </a:rPr>
                      <m:t>Pr</m:t>
                    </m:r>
                    <m:d>
                      <m:dPr>
                        <m:ctrlPr>
                          <a:rPr lang="en-US" altLang="zh-CN" sz="2400" b="0" i="0" smtClean="0">
                            <a:solidFill>
                              <a:srgbClr val="000000"/>
                            </a:solidFill>
                            <a:latin typeface="Cambria Math" panose="02040503050406030204" pitchFamily="18" charset="0"/>
                            <a:ea typeface="Microsoft Yahei" panose="020B0503020204020204" pitchFamily="34" charset="-122"/>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=0</m:t>
                        </m:r>
                      </m:e>
                    </m:d>
                    <m:r>
                      <a:rPr lang="en-US" altLang="zh-CN" sz="2400" b="0" i="0" smtClean="0">
                        <a:solidFill>
                          <a:srgbClr val="000000"/>
                        </a:solidFill>
                        <a:latin typeface="Cambria Math" panose="02040503050406030204" pitchFamily="18" charset="0"/>
                        <a:ea typeface="Microsoft Yahei" panose="020B0503020204020204" pitchFamily="34" charset="-122"/>
                      </a:rPr>
                      <m:t>=</m:t>
                    </m:r>
                    <m:f>
                      <m:fPr>
                        <m:ctrlPr>
                          <a:rPr lang="en-US" altLang="zh-CN" sz="2400" i="1">
                            <a:solidFill>
                              <a:srgbClr val="000000"/>
                            </a:solidFill>
                            <a:latin typeface="Cambria Math" panose="02040503050406030204" pitchFamily="18" charset="0"/>
                            <a:ea typeface="Microsoft Yahei" panose="020B0503020204020204" pitchFamily="34" charset="-122"/>
                          </a:rPr>
                        </m:ctrlPr>
                      </m:fPr>
                      <m:num>
                        <m:r>
                          <a:rPr lang="en-US" altLang="zh-CN" sz="2400">
                            <a:solidFill>
                              <a:srgbClr val="000000"/>
                            </a:solidFill>
                            <a:latin typeface="Cambria Math" panose="02040503050406030204" pitchFamily="18" charset="0"/>
                            <a:ea typeface="Microsoft Yahei" panose="020B0503020204020204" pitchFamily="34" charset="-122"/>
                          </a:rPr>
                          <m:t>1</m:t>
                        </m:r>
                      </m:num>
                      <m:den>
                        <m:r>
                          <a:rPr lang="en-US" altLang="zh-CN" sz="2400">
                            <a:solidFill>
                              <a:srgbClr val="000000"/>
                            </a:solidFill>
                            <a:latin typeface="Cambria Math" panose="02040503050406030204" pitchFamily="18" charset="0"/>
                            <a:ea typeface="Microsoft Yahei" panose="020B0503020204020204" pitchFamily="34" charset="-122"/>
                          </a:rPr>
                          <m:t>2</m:t>
                        </m:r>
                      </m:den>
                    </m:f>
                  </m:oMath>
                </a14:m>
                <a:r>
                  <a:rPr lang="en-US" altLang="zh-CN" sz="2400" dirty="0">
                    <a:solidFill>
                      <a:srgbClr val="000000"/>
                    </a:solidFill>
                    <a:ea typeface="Microsoft Yahei" panose="020B0503020204020204" pitchFamily="34" charset="-122"/>
                  </a:rPr>
                  <a:t> ,</a:t>
                </a:r>
                <a14:m>
                  <m:oMath xmlns:m="http://schemas.openxmlformats.org/officeDocument/2006/math">
                    <m:r>
                      <m:rPr>
                        <m:sty m:val="p"/>
                      </m:rPr>
                      <a:rPr lang="en-US" altLang="zh-CN" sz="2400">
                        <a:solidFill>
                          <a:srgbClr val="000000"/>
                        </a:solidFill>
                        <a:latin typeface="Cambria Math" panose="02040503050406030204" pitchFamily="18" charset="0"/>
                        <a:ea typeface="Microsoft Yahei" panose="020B0503020204020204" pitchFamily="34" charset="-122"/>
                      </a:rPr>
                      <m:t>Pr</m:t>
                    </m:r>
                    <m:d>
                      <m:dPr>
                        <m:ctrlPr>
                          <a:rPr lang="en-US" altLang="zh-CN" sz="2400" i="1">
                            <a:solidFill>
                              <a:srgbClr val="000000"/>
                            </a:solidFill>
                            <a:latin typeface="Cambria Math" panose="02040503050406030204" pitchFamily="18" charset="0"/>
                            <a:ea typeface="Microsoft Yahei" panose="020B0503020204020204" pitchFamily="34" charset="-122"/>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1</m:t>
                        </m:r>
                      </m:e>
                    </m:d>
                    <m:r>
                      <a:rPr lang="en-US" altLang="zh-CN" sz="2400">
                        <a:solidFill>
                          <a:srgbClr val="000000"/>
                        </a:solidFill>
                        <a:latin typeface="Cambria Math" panose="02040503050406030204" pitchFamily="18" charset="0"/>
                        <a:ea typeface="Microsoft Yahei" panose="020B0503020204020204" pitchFamily="34" charset="-122"/>
                      </a:rPr>
                      <m:t>=</m:t>
                    </m:r>
                    <m:f>
                      <m:fPr>
                        <m:ctrlPr>
                          <a:rPr lang="en-US" altLang="zh-CN" sz="2400" i="1">
                            <a:solidFill>
                              <a:srgbClr val="000000"/>
                            </a:solidFill>
                            <a:latin typeface="Cambria Math" panose="02040503050406030204" pitchFamily="18" charset="0"/>
                            <a:ea typeface="Microsoft Yahei" panose="020B0503020204020204" pitchFamily="34" charset="-122"/>
                          </a:rPr>
                        </m:ctrlPr>
                      </m:fPr>
                      <m:num>
                        <m:r>
                          <a:rPr lang="en-US" altLang="zh-CN" sz="2400">
                            <a:solidFill>
                              <a:srgbClr val="000000"/>
                            </a:solidFill>
                            <a:latin typeface="Cambria Math" panose="02040503050406030204" pitchFamily="18" charset="0"/>
                            <a:ea typeface="Microsoft Yahei" panose="020B0503020204020204" pitchFamily="34" charset="-122"/>
                          </a:rPr>
                          <m:t>1</m:t>
                        </m:r>
                      </m:num>
                      <m:den>
                        <m:r>
                          <a:rPr lang="en-US" altLang="zh-CN" sz="2400">
                            <a:solidFill>
                              <a:srgbClr val="000000"/>
                            </a:solidFill>
                            <a:latin typeface="Cambria Math" panose="02040503050406030204" pitchFamily="18" charset="0"/>
                            <a:ea typeface="Microsoft Yahei" panose="020B0503020204020204" pitchFamily="34" charset="-122"/>
                          </a:rPr>
                          <m:t>2</m:t>
                        </m:r>
                      </m:den>
                    </m:f>
                    <m:r>
                      <a:rPr lang="en-US" altLang="zh-CN" sz="2400" i="1">
                        <a:solidFill>
                          <a:srgbClr val="000000"/>
                        </a:solidFill>
                        <a:latin typeface="Cambria Math" panose="02040503050406030204" pitchFamily="18" charset="0"/>
                        <a:ea typeface="Microsoft Yahei" panose="020B0503020204020204" pitchFamily="34" charset="-122"/>
                      </a:rPr>
                      <m:t> </m:t>
                    </m:r>
                  </m:oMath>
                </a14:m>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a:t>
                </a:r>
                <a14:m>
                  <m:oMath xmlns:m="http://schemas.openxmlformats.org/officeDocument/2006/math">
                    <m:func>
                      <m:funcPr>
                        <m:ctrlPr>
                          <a:rPr lang="en-US" altLang="zh-CN" sz="2400" i="1">
                            <a:solidFill>
                              <a:prstClr val="black"/>
                            </a:solidFill>
                            <a:latin typeface="Cambria Math" panose="02040503050406030204" pitchFamily="18" charset="0"/>
                          </a:rPr>
                        </m:ctrlPr>
                      </m:funcPr>
                      <m:fName>
                        <m:r>
                          <m:rPr>
                            <m:sty m:val="p"/>
                          </m:rPr>
                          <a:rPr lang="en-US" altLang="zh-CN" sz="2400">
                            <a:solidFill>
                              <a:prstClr val="black"/>
                            </a:solidFill>
                            <a:latin typeface="Cambria Math" panose="02040503050406030204" pitchFamily="18" charset="0"/>
                          </a:rPr>
                          <m:t>Pr</m:t>
                        </m:r>
                      </m:fName>
                      <m:e>
                        <m:d>
                          <m:dPr>
                            <m:ctrlPr>
                              <a:rPr lang="en-US" altLang="zh-CN" sz="2400" i="1">
                                <a:solidFill>
                                  <a:prstClr val="black"/>
                                </a:solidFill>
                                <a:latin typeface="Cambria Math" panose="02040503050406030204" pitchFamily="18" charset="0"/>
                              </a:rPr>
                            </m:ctrlPr>
                          </m:dPr>
                          <m:e>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𝑋</m:t>
                                </m:r>
                              </m:e>
                              <m:sub>
                                <m:r>
                                  <a:rPr lang="en-US" altLang="zh-CN" sz="2400" i="1">
                                    <a:solidFill>
                                      <a:prstClr val="black"/>
                                    </a:solidFill>
                                    <a:latin typeface="Cambria Math" panose="02040503050406030204" pitchFamily="18" charset="0"/>
                                  </a:rPr>
                                  <m:t>1</m:t>
                                </m:r>
                              </m:sub>
                            </m:sSub>
                            <m:r>
                              <a:rPr lang="en-US" altLang="zh-CN" sz="2400" i="1">
                                <a:solidFill>
                                  <a:prstClr val="black"/>
                                </a:solidFill>
                                <a:latin typeface="Cambria Math" panose="02040503050406030204" pitchFamily="18" charset="0"/>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𝑋</m:t>
                                </m:r>
                              </m:e>
                              <m:sub>
                                <m:r>
                                  <a:rPr lang="en-US" altLang="zh-CN" sz="2400" i="1">
                                    <a:solidFill>
                                      <a:prstClr val="black"/>
                                    </a:solidFill>
                                    <a:latin typeface="Cambria Math" panose="02040503050406030204" pitchFamily="18" charset="0"/>
                                  </a:rPr>
                                  <m:t>2</m:t>
                                </m:r>
                              </m:sub>
                            </m:sSub>
                            <m:r>
                              <a:rPr lang="en-US" altLang="zh-CN" sz="2400" i="1">
                                <a:solidFill>
                                  <a:prstClr val="black"/>
                                </a:solidFill>
                                <a:latin typeface="Cambria Math" panose="02040503050406030204" pitchFamily="18" charset="0"/>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𝑋</m:t>
                                </m:r>
                              </m:e>
                              <m:sub>
                                <m:r>
                                  <a:rPr lang="en-US" altLang="zh-CN" sz="2400" b="0" i="1" smtClean="0">
                                    <a:solidFill>
                                      <a:prstClr val="black"/>
                                    </a:solidFill>
                                    <a:latin typeface="Cambria Math" panose="02040503050406030204" pitchFamily="18" charset="0"/>
                                  </a:rPr>
                                  <m:t>3</m:t>
                                </m:r>
                              </m:sub>
                            </m:sSub>
                            <m:r>
                              <a:rPr lang="en-US" altLang="zh-CN" sz="2400" i="1">
                                <a:solidFill>
                                  <a:prstClr val="black"/>
                                </a:solidFill>
                                <a:latin typeface="Cambria Math" panose="02040503050406030204" pitchFamily="18" charset="0"/>
                              </a:rPr>
                              <m:t>=0</m:t>
                            </m:r>
                          </m:e>
                        </m:d>
                      </m:e>
                    </m:func>
                    <m:r>
                      <a:rPr lang="en-US" altLang="zh-CN" sz="2400" i="1">
                        <a:solidFill>
                          <a:prstClr val="black"/>
                        </a:solidFill>
                        <a:latin typeface="Cambria Math" panose="02040503050406030204" pitchFamily="18" charset="0"/>
                      </a:rPr>
                      <m:t>=</m:t>
                    </m:r>
                    <m:r>
                      <a:rPr kumimoji="1" lang="en-US" altLang="zh-CN" sz="2400" i="1" dirty="0">
                        <a:latin typeface="Cambria Math" panose="02040503050406030204" pitchFamily="18" charset="0"/>
                      </a:rPr>
                      <m:t>?</m:t>
                    </m:r>
                  </m:oMath>
                </a14:m>
                <a:r>
                  <a:rPr kumimoji="1" lang="zh-CN" altLang="en-US" sz="2400" dirty="0">
                    <a:solidFill>
                      <a:prstClr val="black"/>
                    </a:solidFill>
                    <a:latin typeface="宋体" panose="02010600030101010101" pitchFamily="2" charset="-122"/>
                    <a:ea typeface="宋体" panose="02010600030101010101" pitchFamily="2" charset="-122"/>
                  </a:rPr>
                  <a:t> </a:t>
                </a:r>
                <a:endParaRPr kumimoji="1" lang="en-US" altLang="zh-CN" sz="2400" dirty="0">
                  <a:solidFill>
                    <a:prstClr val="black"/>
                  </a:solidFill>
                  <a:latin typeface="宋体" panose="02010600030101010101" pitchFamily="2" charset="-122"/>
                  <a:ea typeface="宋体" panose="02010600030101010101" pitchFamily="2" charset="-122"/>
                </a:endParaRPr>
              </a:p>
            </p:txBody>
          </p:sp>
        </mc:Choice>
        <mc:Fallback>
          <p:sp>
            <p:nvSpPr>
              <p:cNvPr id="7" name="文本框 6">
                <a:extLst>
                  <a:ext uri="{FF2B5EF4-FFF2-40B4-BE49-F238E27FC236}">
                    <a16:creationId xmlns:a16="http://schemas.microsoft.com/office/drawing/2014/main" id="{A8654745-4F9B-447D-8932-A53B6190BE6D}"/>
                  </a:ext>
                </a:extLst>
              </p:cNvPr>
              <p:cNvSpPr txBox="1">
                <a:spLocks noRot="1" noChangeAspect="1" noMove="1" noResize="1" noEditPoints="1" noAdjustHandles="1" noChangeArrowheads="1" noChangeShapeType="1" noTextEdit="1"/>
              </p:cNvSpPr>
              <p:nvPr>
                <p:custDataLst>
                  <p:tags r:id="rId2"/>
                </p:custDataLst>
              </p:nvPr>
            </p:nvSpPr>
            <p:spPr>
              <a:xfrm>
                <a:off x="1219200" y="535781"/>
                <a:ext cx="9753600" cy="2143125"/>
              </a:xfrm>
              <a:prstGeom prst="rect">
                <a:avLst/>
              </a:prstGeom>
              <a:blipFill>
                <a:blip r:embed="rId19"/>
                <a:stretch>
                  <a:fillRect l="-9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02571C7-5E20-4EF9-9B14-4DB60FD79141}"/>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pPr/>
                <a14:m>
                  <m:oMathPara xmlns:m="http://schemas.openxmlformats.org/officeDocument/2006/math">
                    <m:oMathParaPr>
                      <m:jc m:val="left"/>
                    </m:oMathParaPr>
                    <m:oMath xmlns:m="http://schemas.openxmlformats.org/officeDocument/2006/math">
                      <m:f>
                        <m:fPr>
                          <m:ctrlPr>
                            <a:rPr lang="en-US" altLang="zh-CN" sz="2800" i="1">
                              <a:solidFill>
                                <a:srgbClr val="000000"/>
                              </a:solidFill>
                              <a:latin typeface="Cambria Math" panose="02040503050406030204" pitchFamily="18" charset="0"/>
                              <a:ea typeface="Microsoft Yahei" panose="020B0503020204020204" pitchFamily="34" charset="-122"/>
                            </a:rPr>
                          </m:ctrlPr>
                        </m:fPr>
                        <m:num>
                          <m:r>
                            <a:rPr lang="en-US" altLang="zh-CN" sz="2800">
                              <a:solidFill>
                                <a:srgbClr val="000000"/>
                              </a:solidFill>
                              <a:latin typeface="Cambria Math" panose="02040503050406030204" pitchFamily="18" charset="0"/>
                              <a:ea typeface="Microsoft Yahei" panose="020B0503020204020204" pitchFamily="34" charset="-122"/>
                            </a:rPr>
                            <m:t>1</m:t>
                          </m:r>
                        </m:num>
                        <m:den>
                          <m:r>
                            <a:rPr lang="en-US" altLang="zh-CN" sz="2800">
                              <a:solidFill>
                                <a:srgbClr val="000000"/>
                              </a:solidFill>
                              <a:latin typeface="Cambria Math" panose="02040503050406030204" pitchFamily="18" charset="0"/>
                              <a:ea typeface="Microsoft Yahei" panose="020B0503020204020204" pitchFamily="34" charset="-122"/>
                            </a:rPr>
                            <m:t>2</m:t>
                          </m:r>
                        </m:den>
                      </m:f>
                    </m:oMath>
                  </m:oMathPara>
                </a14:m>
                <a:endPar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8" name="文本框 7">
                <a:extLst>
                  <a:ext uri="{FF2B5EF4-FFF2-40B4-BE49-F238E27FC236}">
                    <a16:creationId xmlns:a16="http://schemas.microsoft.com/office/drawing/2014/main" id="{902571C7-5E20-4EF9-9B14-4DB60FD79141}"/>
                  </a:ext>
                </a:extLst>
              </p:cNvPr>
              <p:cNvSpPr txBox="1">
                <a:spLocks noRot="1" noChangeAspect="1" noMove="1" noResize="1" noEditPoints="1" noAdjustHandles="1" noChangeArrowheads="1" noChangeShapeType="1" noTextEdit="1"/>
              </p:cNvSpPr>
              <p:nvPr>
                <p:custDataLst>
                  <p:tags r:id="rId21"/>
                </p:custDataLst>
              </p:nvPr>
            </p:nvSpPr>
            <p:spPr>
              <a:xfrm>
                <a:off x="2438400" y="2786063"/>
                <a:ext cx="8534400" cy="642938"/>
              </a:xfrm>
              <a:prstGeom prst="rect">
                <a:avLst/>
              </a:prstGeom>
              <a:blipFill>
                <a:blip r:embed="rId22"/>
                <a:stretch>
                  <a:fillRect t="-3774" b="-12264"/>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2EFD588-A7E7-4B31-8FF4-83C2EDA3CC01}"/>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A9889A73-0C8A-4AF9-9494-FB020AC5245E}"/>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E3245B8-004E-4CEC-B7DE-2A80D90DAAC3}"/>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pPr/>
                <a14:m>
                  <m:oMathPara xmlns:m="http://schemas.openxmlformats.org/officeDocument/2006/math">
                    <m:oMathParaPr>
                      <m:jc m:val="left"/>
                    </m:oMathParaPr>
                    <m:oMath xmlns:m="http://schemas.openxmlformats.org/officeDocument/2006/math">
                      <m:r>
                        <a:rPr kumimoji="1" lang="en-US" altLang="zh-CN" sz="2800" i="1" dirty="0" smtClean="0">
                          <a:solidFill>
                            <a:prstClr val="black"/>
                          </a:solidFill>
                          <a:latin typeface="Cambria Math" panose="02040503050406030204" pitchFamily="18" charset="0"/>
                        </a:rPr>
                        <m:t>2</m:t>
                      </m:r>
                    </m:oMath>
                  </m:oMathPara>
                </a14:m>
                <a:endPar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11" name="文本框 10">
                <a:extLst>
                  <a:ext uri="{FF2B5EF4-FFF2-40B4-BE49-F238E27FC236}">
                    <a16:creationId xmlns:a16="http://schemas.microsoft.com/office/drawing/2014/main" id="{3E3245B8-004E-4CEC-B7DE-2A80D90DAAC3}"/>
                  </a:ext>
                </a:extLst>
              </p:cNvPr>
              <p:cNvSpPr txBox="1">
                <a:spLocks noRot="1" noChangeAspect="1" noMove="1" noResize="1" noEditPoints="1" noAdjustHandles="1" noChangeArrowheads="1" noChangeShapeType="1" noTextEdit="1"/>
              </p:cNvSpPr>
              <p:nvPr>
                <p:custDataLst>
                  <p:tags r:id="rId23"/>
                </p:custDataLst>
              </p:nvPr>
            </p:nvSpPr>
            <p:spPr>
              <a:xfrm>
                <a:off x="2438400" y="5357813"/>
                <a:ext cx="8534400" cy="642938"/>
              </a:xfrm>
              <a:prstGeom prst="rect">
                <a:avLst/>
              </a:prstGeom>
              <a:blipFill>
                <a:blip r:embed="rId24"/>
                <a:stretch>
                  <a:fillRect/>
                </a:stretch>
              </a:blipFill>
            </p:spPr>
            <p:txBody>
              <a:bodyPr/>
              <a:lstStyle/>
              <a:p>
                <a:r>
                  <a:rPr lang="zh-CN" altLang="en-US">
                    <a:noFill/>
                  </a:rPr>
                  <a:t> </a:t>
                </a:r>
              </a:p>
            </p:txBody>
          </p:sp>
        </mc:Fallback>
      </mc:AlternateContent>
      <p:sp>
        <p:nvSpPr>
          <p:cNvPr id="12" name="椭圆 11">
            <a:extLst>
              <a:ext uri="{FF2B5EF4-FFF2-40B4-BE49-F238E27FC236}">
                <a16:creationId xmlns:a16="http://schemas.microsoft.com/office/drawing/2014/main" id="{A204AB06-1304-4B2A-AA2C-F555589A4FA8}"/>
              </a:ext>
            </a:extLst>
          </p:cNvPr>
          <p:cNvSpPr>
            <a:spLocks noChangeAspect="1"/>
          </p:cNvSpPr>
          <p:nvPr>
            <p:custDataLst>
              <p:tags r:id="rId7"/>
            </p:custDataLst>
          </p:nvPr>
        </p:nvSpPr>
        <p:spPr>
          <a:xfrm>
            <a:off x="1571625" y="285035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11EAF8C1-396E-40C9-A258-83419FC68E82}"/>
              </a:ext>
            </a:extLst>
          </p:cNvPr>
          <p:cNvSpPr>
            <a:spLocks noChangeAspect="1"/>
          </p:cNvSpPr>
          <p:nvPr>
            <p:custDataLst>
              <p:tags r:id="rId8"/>
            </p:custDataLst>
          </p:nvPr>
        </p:nvSpPr>
        <p:spPr>
          <a:xfrm>
            <a:off x="1571625" y="37076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2F2D57E3-F00E-407A-913E-07EDF01CFD6F}"/>
              </a:ext>
            </a:extLst>
          </p:cNvPr>
          <p:cNvSpPr>
            <a:spLocks noChangeAspect="1"/>
          </p:cNvSpPr>
          <p:nvPr>
            <p:custDataLst>
              <p:tags r:id="rId9"/>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B7E076D3-2371-423B-AEEB-6FC4E3FA66C9}"/>
              </a:ext>
            </a:extLst>
          </p:cNvPr>
          <p:cNvSpPr>
            <a:spLocks noChangeAspect="1"/>
          </p:cNvSpPr>
          <p:nvPr>
            <p:custDataLst>
              <p:tags r:id="rId10"/>
            </p:custDataLst>
          </p:nvPr>
        </p:nvSpPr>
        <p:spPr>
          <a:xfrm>
            <a:off x="1571625" y="54221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B53E5AD8-A109-4A31-A6FB-B15789259748}"/>
              </a:ext>
            </a:extLst>
          </p:cNvPr>
          <p:cNvSpPr/>
          <p:nvPr>
            <p:custDataLst>
              <p:tags r:id="rId11"/>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DC8FF54D-3AA2-442A-BA5C-C1F122E8D4F2}"/>
                  </a:ext>
                </a:extLst>
              </p:cNvPr>
              <p:cNvSpPr/>
              <p:nvPr/>
            </p:nvSpPr>
            <p:spPr>
              <a:xfrm>
                <a:off x="4808599" y="2967335"/>
                <a:ext cx="5588325" cy="1504771"/>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只要存在一个变量</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满足</a:t>
                </a:r>
                <a14:m>
                  <m:oMath xmlns:m="http://schemas.openxmlformats.org/officeDocument/2006/math">
                    <m:r>
                      <m:rPr>
                        <m:sty m:val="p"/>
                      </m:rPr>
                      <a:rPr lang="en-US" altLang="zh-CN" sz="2400">
                        <a:solidFill>
                          <a:srgbClr val="000000"/>
                        </a:solidFill>
                        <a:latin typeface="Cambria Math" panose="02040503050406030204" pitchFamily="18" charset="0"/>
                        <a:ea typeface="Microsoft Yahei" panose="020B0503020204020204" pitchFamily="34" charset="-122"/>
                      </a:rPr>
                      <m:t>Pr</m:t>
                    </m:r>
                    <m:d>
                      <m:dPr>
                        <m:ctrlPr>
                          <a:rPr lang="en-US" altLang="zh-CN" sz="2400" i="1">
                            <a:solidFill>
                              <a:srgbClr val="000000"/>
                            </a:solidFill>
                            <a:latin typeface="Cambria Math" panose="02040503050406030204" pitchFamily="18" charset="0"/>
                            <a:ea typeface="Microsoft Yahei" panose="020B0503020204020204" pitchFamily="34" charset="-122"/>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=0</m:t>
                        </m:r>
                      </m:e>
                    </m:d>
                    <m:r>
                      <a:rPr lang="en-US" altLang="zh-CN" sz="2400">
                        <a:solidFill>
                          <a:srgbClr val="000000"/>
                        </a:solidFill>
                        <a:latin typeface="Cambria Math" panose="02040503050406030204" pitchFamily="18" charset="0"/>
                        <a:ea typeface="Microsoft Yahei" panose="020B0503020204020204" pitchFamily="34" charset="-122"/>
                      </a:rPr>
                      <m:t>=</m:t>
                    </m:r>
                    <m:f>
                      <m:fPr>
                        <m:ctrlPr>
                          <a:rPr lang="en-US" altLang="zh-CN" sz="2400" i="1">
                            <a:solidFill>
                              <a:srgbClr val="000000"/>
                            </a:solidFill>
                            <a:latin typeface="Cambria Math" panose="02040503050406030204" pitchFamily="18" charset="0"/>
                            <a:ea typeface="Microsoft Yahei" panose="020B0503020204020204" pitchFamily="34" charset="-122"/>
                          </a:rPr>
                        </m:ctrlPr>
                      </m:fPr>
                      <m:num>
                        <m:r>
                          <a:rPr lang="en-US" altLang="zh-CN" sz="2400">
                            <a:solidFill>
                              <a:srgbClr val="000000"/>
                            </a:solidFill>
                            <a:latin typeface="Cambria Math" panose="02040503050406030204" pitchFamily="18" charset="0"/>
                            <a:ea typeface="Microsoft Yahei" panose="020B0503020204020204" pitchFamily="34" charset="-122"/>
                          </a:rPr>
                          <m:t>1</m:t>
                        </m:r>
                      </m:num>
                      <m:den>
                        <m:r>
                          <a:rPr lang="en-US" altLang="zh-CN" sz="2400">
                            <a:solidFill>
                              <a:srgbClr val="000000"/>
                            </a:solidFill>
                            <a:latin typeface="Cambria Math" panose="02040503050406030204" pitchFamily="18" charset="0"/>
                            <a:ea typeface="Microsoft Yahei" panose="020B0503020204020204" pitchFamily="34" charset="-122"/>
                          </a:rPr>
                          <m:t>2</m:t>
                        </m:r>
                      </m:den>
                    </m:f>
                  </m:oMath>
                </a14:m>
                <a:r>
                  <a:rPr lang="en-US" altLang="zh-CN" sz="2400" dirty="0">
                    <a:solidFill>
                      <a:srgbClr val="000000"/>
                    </a:solidFill>
                    <a:ea typeface="Microsoft Yahei" panose="020B0503020204020204" pitchFamily="34" charset="-122"/>
                  </a:rPr>
                  <a:t> </a:t>
                </a:r>
                <a:r>
                  <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func>
                      <m:funcPr>
                        <m:ctrlPr>
                          <a:rPr lang="en-US" altLang="zh-CN" sz="2400" i="1">
                            <a:solidFill>
                              <a:prstClr val="black"/>
                            </a:solidFill>
                            <a:latin typeface="Cambria Math" panose="02040503050406030204" pitchFamily="18" charset="0"/>
                          </a:rPr>
                        </m:ctrlPr>
                      </m:funcPr>
                      <m:fName>
                        <m:r>
                          <m:rPr>
                            <m:sty m:val="p"/>
                          </m:rPr>
                          <a:rPr lang="en-US" altLang="zh-CN" sz="2400">
                            <a:solidFill>
                              <a:prstClr val="black"/>
                            </a:solidFill>
                            <a:latin typeface="Cambria Math" panose="02040503050406030204" pitchFamily="18" charset="0"/>
                          </a:rPr>
                          <m:t>Pr</m:t>
                        </m:r>
                      </m:fName>
                      <m:e>
                        <m:d>
                          <m:dPr>
                            <m:ctrlPr>
                              <a:rPr lang="en-US" altLang="zh-CN" sz="2400" i="1">
                                <a:solidFill>
                                  <a:prstClr val="black"/>
                                </a:solidFill>
                                <a:latin typeface="Cambria Math" panose="02040503050406030204" pitchFamily="18" charset="0"/>
                              </a:rPr>
                            </m:ctrlPr>
                          </m:dPr>
                          <m:e>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𝑋</m:t>
                                </m:r>
                              </m:e>
                              <m:sub>
                                <m:r>
                                  <a:rPr lang="en-US" altLang="zh-CN" sz="2400" i="1">
                                    <a:solidFill>
                                      <a:prstClr val="black"/>
                                    </a:solidFill>
                                    <a:latin typeface="Cambria Math" panose="02040503050406030204" pitchFamily="18" charset="0"/>
                                  </a:rPr>
                                  <m:t>1</m:t>
                                </m:r>
                              </m:sub>
                            </m:sSub>
                            <m:r>
                              <a:rPr lang="en-US" altLang="zh-CN" sz="2400" i="1">
                                <a:solidFill>
                                  <a:prstClr val="black"/>
                                </a:solidFill>
                                <a:latin typeface="Cambria Math" panose="02040503050406030204" pitchFamily="18" charset="0"/>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𝑋</m:t>
                                </m:r>
                              </m:e>
                              <m:sub>
                                <m:r>
                                  <a:rPr lang="en-US" altLang="zh-CN" sz="2400" i="1">
                                    <a:solidFill>
                                      <a:prstClr val="black"/>
                                    </a:solidFill>
                                    <a:latin typeface="Cambria Math" panose="02040503050406030204" pitchFamily="18" charset="0"/>
                                  </a:rPr>
                                  <m:t>2</m:t>
                                </m:r>
                              </m:sub>
                            </m:sSub>
                            <m:r>
                              <a:rPr lang="en-US" altLang="zh-CN" sz="2400" i="1">
                                <a:solidFill>
                                  <a:prstClr val="black"/>
                                </a:solidFill>
                                <a:latin typeface="Cambria Math" panose="02040503050406030204" pitchFamily="18" charset="0"/>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𝑋</m:t>
                                </m:r>
                              </m:e>
                              <m:sub>
                                <m:r>
                                  <a:rPr lang="en-US" altLang="zh-CN" sz="2400" i="1">
                                    <a:solidFill>
                                      <a:prstClr val="black"/>
                                    </a:solidFill>
                                    <a:latin typeface="Cambria Math" panose="02040503050406030204" pitchFamily="18" charset="0"/>
                                  </a:rPr>
                                  <m:t>𝑛</m:t>
                                </m:r>
                              </m:sub>
                            </m:sSub>
                            <m:r>
                              <a:rPr lang="en-US" altLang="zh-CN" sz="2400" i="1">
                                <a:solidFill>
                                  <a:prstClr val="black"/>
                                </a:solidFill>
                                <a:latin typeface="Cambria Math" panose="02040503050406030204" pitchFamily="18" charset="0"/>
                              </a:rPr>
                              <m:t>=0</m:t>
                            </m:r>
                          </m:e>
                        </m:d>
                      </m:e>
                    </m:func>
                    <m:r>
                      <a:rPr lang="en-US" altLang="zh-CN" sz="2400" i="1">
                        <a:solidFill>
                          <a:prstClr val="black"/>
                        </a:solidFill>
                        <a:latin typeface="Cambria Math" panose="02040503050406030204" pitchFamily="18" charset="0"/>
                      </a:rPr>
                      <m:t>=</m:t>
                    </m:r>
                    <m:f>
                      <m:fPr>
                        <m:ctrlPr>
                          <a:rPr lang="en-US" altLang="zh-CN" sz="2400" i="1">
                            <a:solidFill>
                              <a:srgbClr val="000000"/>
                            </a:solidFill>
                            <a:latin typeface="Cambria Math" panose="02040503050406030204" pitchFamily="18" charset="0"/>
                            <a:ea typeface="Microsoft Yahei" panose="020B0503020204020204" pitchFamily="34" charset="-122"/>
                          </a:rPr>
                        </m:ctrlPr>
                      </m:fPr>
                      <m:num>
                        <m:r>
                          <a:rPr lang="en-US" altLang="zh-CN" sz="2400">
                            <a:solidFill>
                              <a:srgbClr val="000000"/>
                            </a:solidFill>
                            <a:latin typeface="Cambria Math" panose="02040503050406030204" pitchFamily="18" charset="0"/>
                            <a:ea typeface="Microsoft Yahei" panose="020B0503020204020204" pitchFamily="34" charset="-122"/>
                          </a:rPr>
                          <m:t>1</m:t>
                        </m:r>
                      </m:num>
                      <m:den>
                        <m:r>
                          <a:rPr lang="en-US" altLang="zh-CN" sz="2400">
                            <a:solidFill>
                              <a:srgbClr val="000000"/>
                            </a:solidFill>
                            <a:latin typeface="Cambria Math" panose="02040503050406030204" pitchFamily="18" charset="0"/>
                            <a:ea typeface="Microsoft Yahei" panose="020B0503020204020204" pitchFamily="34" charset="-122"/>
                          </a:rPr>
                          <m:t>2</m:t>
                        </m:r>
                      </m:den>
                    </m:f>
                  </m:oMath>
                </a14:m>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ct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2" name="矩形 1">
                <a:extLst>
                  <a:ext uri="{FF2B5EF4-FFF2-40B4-BE49-F238E27FC236}">
                    <a16:creationId xmlns:a16="http://schemas.microsoft.com/office/drawing/2014/main" id="{DC8FF54D-3AA2-442A-BA5C-C1F122E8D4F2}"/>
                  </a:ext>
                </a:extLst>
              </p:cNvPr>
              <p:cNvSpPr>
                <a:spLocks noRot="1" noChangeAspect="1" noMove="1" noResize="1" noEditPoints="1" noAdjustHandles="1" noChangeArrowheads="1" noChangeShapeType="1" noTextEdit="1"/>
              </p:cNvSpPr>
              <p:nvPr/>
            </p:nvSpPr>
            <p:spPr>
              <a:xfrm>
                <a:off x="4808599" y="2967335"/>
                <a:ext cx="5588325" cy="1504771"/>
              </a:xfrm>
              <a:prstGeom prst="rect">
                <a:avLst/>
              </a:prstGeom>
              <a:blipFill>
                <a:blip r:embed="rId25"/>
                <a:stretch>
                  <a:fillRect l="-1418" t="-810" r="-1636"/>
                </a:stretch>
              </a:blipFill>
            </p:spPr>
            <p:txBody>
              <a:bodyPr/>
              <a:lstStyle/>
              <a:p>
                <a:r>
                  <a:rPr lang="zh-CN" altLang="en-US">
                    <a:noFill/>
                  </a:rPr>
                  <a:t> </a:t>
                </a:r>
              </a:p>
            </p:txBody>
          </p:sp>
        </mc:Fallback>
      </mc:AlternateContent>
      <p:grpSp>
        <p:nvGrpSpPr>
          <p:cNvPr id="21" name="组合 20">
            <a:extLst>
              <a:ext uri="{FF2B5EF4-FFF2-40B4-BE49-F238E27FC236}">
                <a16:creationId xmlns:a16="http://schemas.microsoft.com/office/drawing/2014/main" id="{C32ED919-E0CA-4EE4-B815-B4CC231FC082}"/>
              </a:ext>
            </a:extLst>
          </p:cNvPr>
          <p:cNvGrpSpPr/>
          <p:nvPr>
            <p:custDataLst>
              <p:tags r:id="rId12"/>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A089A3CC-B6E7-49D8-838C-5A8091114DBB}"/>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8" name="ColorBlock">
              <a:extLst>
                <a:ext uri="{FF2B5EF4-FFF2-40B4-BE49-F238E27FC236}">
                  <a16:creationId xmlns:a16="http://schemas.microsoft.com/office/drawing/2014/main" id="{22624E36-379C-4342-8629-AEC3253B7C29}"/>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TypeText">
              <a:extLst>
                <a:ext uri="{FF2B5EF4-FFF2-40B4-BE49-F238E27FC236}">
                  <a16:creationId xmlns:a16="http://schemas.microsoft.com/office/drawing/2014/main" id="{77399010-1D4C-4F80-B14B-BF0B95C702C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2648BBA6-5211-4083-8ACF-D55EFAE6614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443CFACB-4D28-4566-8C99-958B131B9FC8}"/>
              </a:ext>
            </a:extLst>
          </p:cNvPr>
          <p:cNvPicPr>
            <a:picLocks/>
          </p:cNvPicPr>
          <p:nvPr>
            <p:custDataLst>
              <p:tags r:id="rId13"/>
            </p:custDataLst>
          </p:nvPr>
        </p:nvPicPr>
        <p:blipFill>
          <a:blip r:embed="rId26"/>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92350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EF40D-FB08-CB49-9604-9B0ADFA926DE}"/>
              </a:ext>
            </a:extLst>
          </p:cNvPr>
          <p:cNvSpPr>
            <a:spLocks noGrp="1"/>
          </p:cNvSpPr>
          <p:nvPr>
            <p:ph type="title"/>
          </p:nvPr>
        </p:nvSpPr>
        <p:spPr/>
        <p:txBody>
          <a:bodyPr/>
          <a:lstStyle/>
          <a:p>
            <a:r>
              <a:rPr lang="en-US" altLang="zh-CN" dirty="0" err="1"/>
              <a:t>CipherD</a:t>
            </a:r>
            <a:r>
              <a:rPr lang="zh-CN" altLang="en-US" dirty="0"/>
              <a:t>的二轮线性路线</a:t>
            </a:r>
            <a:r>
              <a:rPr lang="en-US" altLang="zh-CN" dirty="0"/>
              <a:t>-</a:t>
            </a:r>
            <a:r>
              <a:rPr lang="zh-CN" altLang="en-US" dirty="0"/>
              <a:t>举例</a:t>
            </a:r>
            <a:r>
              <a:rPr lang="en-US" altLang="zh-CN" dirty="0"/>
              <a:t>1</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E3A9E4F-D704-0D4F-A92B-ECF6B43AF875}"/>
                  </a:ext>
                </a:extLst>
              </p:cNvPr>
              <p:cNvSpPr>
                <a:spLocks noGrp="1"/>
              </p:cNvSpPr>
              <p:nvPr>
                <p:ph idx="1"/>
              </p:nvPr>
            </p:nvSpPr>
            <p:spPr/>
            <p:txBody>
              <a:bodyPr/>
              <a:lstStyle/>
              <a:p>
                <a:r>
                  <a:rPr kumimoji="1" lang="en-US" altLang="zh-CN" dirty="0"/>
                  <a:t>(0</a:t>
                </a:r>
                <a14:m>
                  <m:oMath xmlns:m="http://schemas.openxmlformats.org/officeDocument/2006/math">
                    <m:r>
                      <a:rPr kumimoji="1" lang="en-US" altLang="zh-CN" i="1">
                        <a:latin typeface="Cambria Math" panose="02040503050406030204" pitchFamily="18" charset="0"/>
                      </a:rPr>
                      <m:t>,0,</m:t>
                    </m:r>
                    <m:r>
                      <a:rPr kumimoji="1" lang="en-US" altLang="zh-CN" b="0" i="1" smtClean="0">
                        <a:latin typeface="Cambria Math" panose="02040503050406030204" pitchFamily="18" charset="0"/>
                      </a:rPr>
                      <m:t>0</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d</m:t>
                    </m:r>
                    <m:r>
                      <a:rPr kumimoji="1" lang="en-US" altLang="zh-CN" i="1">
                        <a:latin typeface="Cambria Math" panose="02040503050406030204" pitchFamily="18" charset="0"/>
                      </a:rPr>
                      <m:t>)</m:t>
                    </m:r>
                    <m:groupChr>
                      <m:groupChrPr>
                        <m:chr m:val="→"/>
                        <m:vertJc m:val="bot"/>
                        <m:ctrlPr>
                          <a:rPr kumimoji="1" lang="el-GR" altLang="zh-CN" i="1">
                            <a:latin typeface="Cambria Math" panose="02040503050406030204" pitchFamily="18" charset="0"/>
                          </a:rPr>
                        </m:ctrlPr>
                      </m:groupChrPr>
                      <m:e>
                        <m:r>
                          <m:rPr>
                            <m:brk m:alnAt="2"/>
                          </m:rPr>
                          <a:rPr kumimoji="1" lang="en-US" altLang="zh-CN" i="1">
                            <a:latin typeface="Cambria Math" panose="02040503050406030204" pitchFamily="18" charset="0"/>
                          </a:rPr>
                          <m:t>1</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r</m:t>
                        </m:r>
                      </m:e>
                    </m:groupChr>
                  </m:oMath>
                </a14:m>
                <a:r>
                  <a:rPr kumimoji="1" lang="en-US" altLang="zh-CN" dirty="0">
                    <a:solidFill>
                      <a:srgbClr val="C00000"/>
                    </a:solidFill>
                  </a:rPr>
                  <a:t>(1</a:t>
                </a:r>
                <a14:m>
                  <m:oMath xmlns:m="http://schemas.openxmlformats.org/officeDocument/2006/math">
                    <m:r>
                      <a:rPr kumimoji="1" lang="en-US" altLang="zh-CN" i="1">
                        <a:solidFill>
                          <a:srgbClr val="C00000"/>
                        </a:solidFill>
                        <a:latin typeface="Cambria Math" panose="02040503050406030204" pitchFamily="18" charset="0"/>
                      </a:rPr>
                      <m:t>,1,0,1)</m:t>
                    </m:r>
                  </m:oMath>
                </a14:m>
                <a:r>
                  <a:rPr kumimoji="1" lang="zh-CN" altLang="en-US" dirty="0">
                    <a:solidFill>
                      <a:srgbClr val="C00000"/>
                    </a:solidFill>
                  </a:rPr>
                  <a:t> </a:t>
                </a:r>
                <a:r>
                  <a:rPr kumimoji="1" lang="zh-CN" altLang="en-US" dirty="0"/>
                  <a:t>，</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6</m:t>
                        </m:r>
                      </m:num>
                      <m:den>
                        <m:r>
                          <a:rPr lang="en-US" altLang="zh-CN" i="1" dirty="0">
                            <a:latin typeface="Cambria Math" panose="02040503050406030204" pitchFamily="18" charset="0"/>
                            <a:ea typeface="Cambria Math" panose="02040503050406030204" pitchFamily="18" charset="0"/>
                          </a:rPr>
                          <m:t>16</m:t>
                        </m:r>
                      </m:den>
                    </m:f>
                  </m:oMath>
                </a14:m>
                <a:endParaRPr kumimoji="1" lang="en-US" altLang="zh-CN" dirty="0"/>
              </a:p>
              <a:p>
                <a:r>
                  <a:rPr kumimoji="1" lang="en-US" altLang="zh-CN" dirty="0">
                    <a:solidFill>
                      <a:srgbClr val="C00000"/>
                    </a:solidFill>
                  </a:rPr>
                  <a:t>(1</a:t>
                </a:r>
                <a14:m>
                  <m:oMath xmlns:m="http://schemas.openxmlformats.org/officeDocument/2006/math">
                    <m:r>
                      <a:rPr kumimoji="1" lang="en-US" altLang="zh-CN" i="1">
                        <a:solidFill>
                          <a:srgbClr val="C00000"/>
                        </a:solidFill>
                        <a:latin typeface="Cambria Math" panose="02040503050406030204" pitchFamily="18" charset="0"/>
                      </a:rPr>
                      <m:t>,1,0,1)</m:t>
                    </m:r>
                    <m:groupChr>
                      <m:groupChrPr>
                        <m:chr m:val="→"/>
                        <m:vertJc m:val="bot"/>
                        <m:ctrlPr>
                          <a:rPr kumimoji="1" lang="el-GR" altLang="zh-CN" i="1">
                            <a:latin typeface="Cambria Math" panose="02040503050406030204" pitchFamily="18" charset="0"/>
                          </a:rPr>
                        </m:ctrlPr>
                      </m:groupChrPr>
                      <m:e>
                        <m:r>
                          <m:rPr>
                            <m:brk m:alnAt="2"/>
                          </m:rPr>
                          <a:rPr kumimoji="1" lang="en-US" altLang="zh-CN" i="1">
                            <a:latin typeface="Cambria Math" panose="02040503050406030204" pitchFamily="18" charset="0"/>
                          </a:rPr>
                          <m:t>1</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r</m:t>
                        </m:r>
                      </m:e>
                    </m:groupChr>
                  </m:oMath>
                </a14:m>
                <a:r>
                  <a:rPr kumimoji="1" lang="en-US" altLang="zh-CN" dirty="0"/>
                  <a:t>(0</a:t>
                </a:r>
                <a14:m>
                  <m:oMath xmlns:m="http://schemas.openxmlformats.org/officeDocument/2006/math">
                    <m:r>
                      <a:rPr kumimoji="1" lang="en-US" altLang="zh-CN">
                        <a:latin typeface="Cambria Math" panose="02040503050406030204" pitchFamily="18" charset="0"/>
                      </a:rPr>
                      <m:t>,</m:t>
                    </m:r>
                    <m:r>
                      <m:rPr>
                        <m:sty m:val="p"/>
                      </m:rPr>
                      <a:rPr kumimoji="1" lang="en-US" altLang="zh-CN">
                        <a:latin typeface="Cambria Math" panose="02040503050406030204" pitchFamily="18" charset="0"/>
                      </a:rPr>
                      <m:t>d</m:t>
                    </m:r>
                    <m:r>
                      <a:rPr kumimoji="1" lang="en-US" altLang="zh-CN">
                        <a:latin typeface="Cambria Math" panose="02040503050406030204" pitchFamily="18" charset="0"/>
                      </a:rPr>
                      <m:t>,</m:t>
                    </m:r>
                    <m:r>
                      <m:rPr>
                        <m:sty m:val="p"/>
                      </m:rPr>
                      <a:rPr kumimoji="1" lang="en-US" altLang="zh-CN">
                        <a:latin typeface="Cambria Math" panose="02040503050406030204" pitchFamily="18" charset="0"/>
                      </a:rPr>
                      <m:t>d</m:t>
                    </m:r>
                    <m:r>
                      <a:rPr kumimoji="1" lang="en-US" altLang="zh-CN">
                        <a:latin typeface="Cambria Math" panose="02040503050406030204" pitchFamily="18" charset="0"/>
                      </a:rPr>
                      <m:t>, 0</m:t>
                    </m:r>
                    <m:r>
                      <a:rPr kumimoji="1" lang="en-US" altLang="zh-CN" i="1">
                        <a:latin typeface="Cambria Math" panose="02040503050406030204" pitchFamily="18" charset="0"/>
                      </a:rPr>
                      <m:t>)</m:t>
                    </m:r>
                  </m:oMath>
                </a14:m>
                <a:r>
                  <a:rPr kumimoji="1" lang="zh-CN" altLang="en-US" dirty="0"/>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1</m:t>
                        </m:r>
                      </m:num>
                      <m:den>
                        <m:r>
                          <a:rPr lang="en-US" altLang="zh-CN" i="1" dirty="0">
                            <a:latin typeface="Cambria Math" panose="02040503050406030204" pitchFamily="18" charset="0"/>
                            <a:ea typeface="Cambria Math" panose="02040503050406030204" pitchFamily="18" charset="0"/>
                          </a:rPr>
                          <m:t>16</m:t>
                        </m:r>
                      </m:den>
                    </m:f>
                  </m:oMath>
                </a14:m>
                <a:endParaRPr kumimoji="1" lang="en-US" altLang="zh-CN" dirty="0"/>
              </a:p>
              <a:p>
                <a:r>
                  <a:rPr kumimoji="1" lang="en-US" altLang="zh-CN" dirty="0"/>
                  <a:t>(0</a:t>
                </a:r>
                <a14:m>
                  <m:oMath xmlns:m="http://schemas.openxmlformats.org/officeDocument/2006/math">
                    <m:r>
                      <a:rPr kumimoji="1" lang="en-US" altLang="zh-CN" i="1">
                        <a:latin typeface="Cambria Math" panose="02040503050406030204" pitchFamily="18" charset="0"/>
                      </a:rPr>
                      <m:t>,0,</m:t>
                    </m:r>
                    <m:r>
                      <a:rPr kumimoji="1" lang="en-US" altLang="zh-CN" b="0" i="1" smtClean="0">
                        <a:latin typeface="Cambria Math" panose="02040503050406030204" pitchFamily="18" charset="0"/>
                      </a:rPr>
                      <m:t>0</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d</m:t>
                    </m:r>
                    <m:r>
                      <a:rPr kumimoji="1" lang="en-US" altLang="zh-CN" i="1">
                        <a:latin typeface="Cambria Math" panose="02040503050406030204" pitchFamily="18" charset="0"/>
                      </a:rPr>
                      <m:t>)</m:t>
                    </m:r>
                    <m:groupChr>
                      <m:groupChrPr>
                        <m:chr m:val="→"/>
                        <m:vertJc m:val="bot"/>
                        <m:ctrlPr>
                          <a:rPr kumimoji="1" lang="el-GR" altLang="zh-CN" i="1">
                            <a:latin typeface="Cambria Math" panose="02040503050406030204" pitchFamily="18" charset="0"/>
                          </a:rPr>
                        </m:ctrlPr>
                      </m:groupChrPr>
                      <m:e>
                        <m:r>
                          <m:rPr>
                            <m:brk m:alnAt="2"/>
                          </m:rPr>
                          <a:rPr kumimoji="1" lang="en-US" altLang="zh-CN" i="1">
                            <a:latin typeface="Cambria Math" panose="02040503050406030204" pitchFamily="18" charset="0"/>
                          </a:rPr>
                          <m:t>1</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r</m:t>
                        </m:r>
                      </m:e>
                    </m:groupChr>
                  </m:oMath>
                </a14:m>
                <a:r>
                  <a:rPr kumimoji="1" lang="en-US" altLang="zh-CN" dirty="0">
                    <a:solidFill>
                      <a:srgbClr val="C00000"/>
                    </a:solidFill>
                  </a:rPr>
                  <a:t>(1</a:t>
                </a:r>
                <a14:m>
                  <m:oMath xmlns:m="http://schemas.openxmlformats.org/officeDocument/2006/math">
                    <m:r>
                      <a:rPr kumimoji="1" lang="en-US" altLang="zh-CN" i="1">
                        <a:solidFill>
                          <a:srgbClr val="C00000"/>
                        </a:solidFill>
                        <a:latin typeface="Cambria Math" panose="02040503050406030204" pitchFamily="18" charset="0"/>
                      </a:rPr>
                      <m:t>,1,0,1)</m:t>
                    </m:r>
                  </m:oMath>
                </a14:m>
                <a:r>
                  <a:rPr kumimoji="1" lang="el-GR" altLang="zh-CN" dirty="0"/>
                  <a:t> </a:t>
                </a:r>
                <a14:m>
                  <m:oMath xmlns:m="http://schemas.openxmlformats.org/officeDocument/2006/math">
                    <m:groupChr>
                      <m:groupChrPr>
                        <m:chr m:val="→"/>
                        <m:vertJc m:val="bot"/>
                        <m:ctrlPr>
                          <a:rPr kumimoji="1" lang="el-GR" altLang="zh-CN" i="1">
                            <a:latin typeface="Cambria Math" panose="02040503050406030204" pitchFamily="18" charset="0"/>
                          </a:rPr>
                        </m:ctrlPr>
                      </m:groupChrPr>
                      <m:e>
                        <m:r>
                          <m:rPr>
                            <m:brk m:alnAt="2"/>
                          </m:rPr>
                          <a:rPr kumimoji="1" lang="en-US" altLang="zh-CN" i="1">
                            <a:latin typeface="Cambria Math" panose="02040503050406030204" pitchFamily="18" charset="0"/>
                          </a:rPr>
                          <m:t>1</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r</m:t>
                        </m:r>
                      </m:e>
                    </m:groupChr>
                  </m:oMath>
                </a14:m>
                <a:r>
                  <a:rPr kumimoji="1" lang="en-US" altLang="zh-CN" dirty="0"/>
                  <a:t>(0</a:t>
                </a:r>
                <a14:m>
                  <m:oMath xmlns:m="http://schemas.openxmlformats.org/officeDocument/2006/math">
                    <m:r>
                      <a:rPr kumimoji="1" lang="en-US" altLang="zh-CN">
                        <a:latin typeface="Cambria Math" panose="02040503050406030204" pitchFamily="18" charset="0"/>
                      </a:rPr>
                      <m:t>,</m:t>
                    </m:r>
                    <m:r>
                      <m:rPr>
                        <m:sty m:val="p"/>
                      </m:rPr>
                      <a:rPr kumimoji="1" lang="en-US" altLang="zh-CN">
                        <a:latin typeface="Cambria Math" panose="02040503050406030204" pitchFamily="18" charset="0"/>
                      </a:rPr>
                      <m:t>d</m:t>
                    </m:r>
                    <m:r>
                      <a:rPr kumimoji="1" lang="en-US" altLang="zh-CN">
                        <a:latin typeface="Cambria Math" panose="02040503050406030204" pitchFamily="18" charset="0"/>
                      </a:rPr>
                      <m:t>,</m:t>
                    </m:r>
                    <m:r>
                      <m:rPr>
                        <m:sty m:val="p"/>
                      </m:rPr>
                      <a:rPr kumimoji="1" lang="en-US" altLang="zh-CN">
                        <a:latin typeface="Cambria Math" panose="02040503050406030204" pitchFamily="18" charset="0"/>
                      </a:rPr>
                      <m:t>d</m:t>
                    </m:r>
                    <m:r>
                      <a:rPr kumimoji="1" lang="en-US" altLang="zh-CN">
                        <a:latin typeface="Cambria Math" panose="02040503050406030204" pitchFamily="18" charset="0"/>
                      </a:rPr>
                      <m:t>, 0</m:t>
                    </m:r>
                    <m:r>
                      <a:rPr kumimoji="1" lang="en-US" altLang="zh-CN" i="1">
                        <a:latin typeface="Cambria Math" panose="02040503050406030204" pitchFamily="18" charset="0"/>
                      </a:rPr>
                      <m:t>)</m:t>
                    </m:r>
                  </m:oMath>
                </a14:m>
                <a:r>
                  <a:rPr kumimoji="1" lang="zh-CN" altLang="en-US" dirty="0"/>
                  <a:t> </a:t>
                </a:r>
                <a:endParaRPr kumimoji="1" lang="en-US" altLang="zh-CN" dirty="0"/>
              </a:p>
              <a:p>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m:t>
                    </m:r>
                    <m:r>
                      <a:rPr lang="en-US" altLang="zh-CN" b="0" i="0" dirty="0" smtClean="0">
                        <a:latin typeface="Cambria Math" panose="02040503050406030204" pitchFamily="18" charset="0"/>
                        <a:ea typeface="Cambria Math" panose="02040503050406030204" pitchFamily="18" charset="0"/>
                      </a:rPr>
                      <m:t>2</m:t>
                    </m:r>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6</m:t>
                        </m:r>
                      </m:num>
                      <m:den>
                        <m:r>
                          <a:rPr lang="en-US" altLang="zh-CN" i="1" dirty="0">
                            <a:latin typeface="Cambria Math" panose="02040503050406030204" pitchFamily="18" charset="0"/>
                            <a:ea typeface="Cambria Math" panose="02040503050406030204" pitchFamily="18" charset="0"/>
                          </a:rPr>
                          <m:t>16</m:t>
                        </m:r>
                      </m:den>
                    </m:f>
                    <m:r>
                      <a:rPr lang="en-US" altLang="zh-CN" i="1" dirty="0">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1</m:t>
                        </m:r>
                      </m:num>
                      <m:den>
                        <m:r>
                          <a:rPr lang="en-US" altLang="zh-CN" i="1" dirty="0">
                            <a:latin typeface="Cambria Math" panose="02040503050406030204" pitchFamily="18" charset="0"/>
                            <a:ea typeface="Cambria Math" panose="02040503050406030204" pitchFamily="18" charset="0"/>
                          </a:rPr>
                          <m:t>16</m:t>
                        </m:r>
                      </m:den>
                    </m:f>
                    <m:r>
                      <a:rPr lang="en-US" altLang="zh-CN" b="0"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3</m:t>
                        </m:r>
                      </m:num>
                      <m:den>
                        <m:r>
                          <a:rPr lang="en-US" altLang="zh-CN" b="0" i="1" dirty="0" smtClean="0">
                            <a:latin typeface="Cambria Math" panose="02040503050406030204" pitchFamily="18" charset="0"/>
                            <a:ea typeface="Cambria Math" panose="02040503050406030204" pitchFamily="18" charset="0"/>
                          </a:rPr>
                          <m:t>64</m:t>
                        </m:r>
                      </m:den>
                    </m:f>
                  </m:oMath>
                </a14:m>
                <a:endParaRPr kumimoji="1" lang="en-US" altLang="zh-CN" dirty="0"/>
              </a:p>
              <a:p>
                <a:r>
                  <a:rPr kumimoji="1" lang="zh-CN" altLang="en-US" dirty="0"/>
                  <a:t>线性路线的</a:t>
                </a:r>
                <a:r>
                  <a:rPr kumimoji="1" lang="zh-CN" altLang="en-US" dirty="0">
                    <a:solidFill>
                      <a:srgbClr val="FF0000"/>
                    </a:solidFill>
                  </a:rPr>
                  <a:t>级联</a:t>
                </a:r>
                <a:endParaRPr kumimoji="1" lang="en-US" altLang="zh-CN" dirty="0">
                  <a:solidFill>
                    <a:srgbClr val="FF0000"/>
                  </a:solidFill>
                </a:endParaRPr>
              </a:p>
              <a:p>
                <a:r>
                  <a:rPr kumimoji="1" lang="zh-CN" altLang="en-US" dirty="0"/>
                  <a:t>中间变量掩码相等</a:t>
                </a:r>
                <a:endParaRPr kumimoji="1" lang="en-US" altLang="zh-CN" dirty="0"/>
              </a:p>
              <a:p>
                <a:r>
                  <a:rPr kumimoji="1" lang="zh-CN" altLang="en-US" dirty="0"/>
                  <a:t>最有效么？</a:t>
                </a:r>
                <a:endParaRPr kumimoji="1" lang="en-US" altLang="zh-CN" dirty="0"/>
              </a:p>
              <a:p>
                <a:endParaRPr kumimoji="1" lang="zh-CN" altLang="en-US" dirty="0"/>
              </a:p>
            </p:txBody>
          </p:sp>
        </mc:Choice>
        <mc:Fallback>
          <p:sp>
            <p:nvSpPr>
              <p:cNvPr id="3" name="内容占位符 2">
                <a:extLst>
                  <a:ext uri="{FF2B5EF4-FFF2-40B4-BE49-F238E27FC236}">
                    <a16:creationId xmlns:a16="http://schemas.microsoft.com/office/drawing/2014/main" id="{BE3A9E4F-D704-0D4F-A92B-ECF6B43AF875}"/>
                  </a:ext>
                </a:extLst>
              </p:cNvPr>
              <p:cNvSpPr>
                <a:spLocks noGrp="1" noRot="1" noChangeAspect="1" noMove="1" noResize="1" noEditPoints="1" noAdjustHandles="1" noChangeArrowheads="1" noChangeShapeType="1" noTextEdit="1"/>
              </p:cNvSpPr>
              <p:nvPr>
                <p:ph idx="1"/>
              </p:nvPr>
            </p:nvSpPr>
            <p:spPr>
              <a:blipFill>
                <a:blip r:embed="rId3"/>
                <a:stretch>
                  <a:fillRect l="-76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EE6D43-0B04-7048-8FD9-419229000416}"/>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30</a:t>
            </a:fld>
            <a:endParaRPr lang="zh-CN" altLang="en-US" dirty="0">
              <a:solidFill>
                <a:srgbClr val="464653"/>
              </a:solidFill>
            </a:endParaRPr>
          </a:p>
        </p:txBody>
      </p:sp>
      <p:sp>
        <p:nvSpPr>
          <p:cNvPr id="5" name="右大括号 4">
            <a:extLst>
              <a:ext uri="{FF2B5EF4-FFF2-40B4-BE49-F238E27FC236}">
                <a16:creationId xmlns:a16="http://schemas.microsoft.com/office/drawing/2014/main" id="{1B36D5F7-F059-A840-8862-D16BBE5B0786}"/>
              </a:ext>
            </a:extLst>
          </p:cNvPr>
          <p:cNvSpPr/>
          <p:nvPr/>
        </p:nvSpPr>
        <p:spPr>
          <a:xfrm>
            <a:off x="6339840" y="1417320"/>
            <a:ext cx="137160"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0DFBA62E-C455-2347-AF52-652E5F24DDA9}"/>
              </a:ext>
            </a:extLst>
          </p:cNvPr>
          <p:cNvSpPr/>
          <p:nvPr/>
        </p:nvSpPr>
        <p:spPr>
          <a:xfrm>
            <a:off x="6674033" y="1834187"/>
            <a:ext cx="2031325" cy="461665"/>
          </a:xfrm>
          <a:prstGeom prst="rect">
            <a:avLst/>
          </a:prstGeom>
        </p:spPr>
        <p:txBody>
          <a:bodyPr wrap="none">
            <a:spAutoFit/>
          </a:bodyPr>
          <a:lstStyle/>
          <a:p>
            <a:r>
              <a:rPr lang="zh-CN" altLang="en-US" sz="2400" dirty="0">
                <a:latin typeface="宋体" panose="02010600030101010101" pitchFamily="2" charset="-122"/>
                <a:ea typeface="宋体" panose="02010600030101010101" pitchFamily="2" charset="-122"/>
              </a:rPr>
              <a:t>二轮线性路线</a:t>
            </a:r>
          </a:p>
        </p:txBody>
      </p:sp>
    </p:spTree>
    <p:extLst>
      <p:ext uri="{BB962C8B-B14F-4D97-AF65-F5344CB8AC3E}">
        <p14:creationId xmlns:p14="http://schemas.microsoft.com/office/powerpoint/2010/main" val="3802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4E588-A088-4893-979D-40D5A345E481}"/>
              </a:ext>
            </a:extLst>
          </p:cNvPr>
          <p:cNvSpPr>
            <a:spLocks noGrp="1"/>
          </p:cNvSpPr>
          <p:nvPr>
            <p:ph type="title"/>
          </p:nvPr>
        </p:nvSpPr>
        <p:spPr/>
        <p:txBody>
          <a:bodyPr/>
          <a:lstStyle/>
          <a:p>
            <a:r>
              <a:rPr lang="en-US" altLang="zh-CN" dirty="0" err="1"/>
              <a:t>CipherD</a:t>
            </a:r>
            <a:r>
              <a:rPr lang="zh-CN" altLang="en-US" dirty="0"/>
              <a:t>的二轮线性路线</a:t>
            </a:r>
          </a:p>
        </p:txBody>
      </p:sp>
      <p:sp>
        <p:nvSpPr>
          <p:cNvPr id="3" name="内容占位符 2">
            <a:extLst>
              <a:ext uri="{FF2B5EF4-FFF2-40B4-BE49-F238E27FC236}">
                <a16:creationId xmlns:a16="http://schemas.microsoft.com/office/drawing/2014/main" id="{1997DDD0-24D1-4863-A300-2B6D3872067A}"/>
              </a:ext>
            </a:extLst>
          </p:cNvPr>
          <p:cNvSpPr>
            <a:spLocks noGrp="1"/>
          </p:cNvSpPr>
          <p:nvPr>
            <p:ph idx="1"/>
          </p:nvPr>
        </p:nvSpPr>
        <p:spPr/>
        <p:txBody>
          <a:bodyPr/>
          <a:lstStyle/>
          <a:p>
            <a:r>
              <a:rPr kumimoji="1" lang="zh-CN" altLang="en-US" dirty="0"/>
              <a:t>影响线性路线</a:t>
            </a:r>
            <a:r>
              <a:rPr kumimoji="1" lang="zh-CN" altLang="en-US" dirty="0">
                <a:solidFill>
                  <a:srgbClr val="FF0000"/>
                </a:solidFill>
              </a:rPr>
              <a:t>概率</a:t>
            </a:r>
            <a:r>
              <a:rPr kumimoji="1" lang="zh-CN" altLang="en-US" dirty="0"/>
              <a:t>的因素？</a:t>
            </a:r>
            <a:endParaRPr kumimoji="1" lang="en-US" altLang="zh-CN" dirty="0"/>
          </a:p>
          <a:p>
            <a:pPr lvl="1"/>
            <a:r>
              <a:rPr lang="zh-CN" altLang="en-US" dirty="0"/>
              <a:t>线性路线中</a:t>
            </a:r>
            <a:r>
              <a:rPr kumimoji="1" lang="zh-CN" altLang="en-US" dirty="0">
                <a:solidFill>
                  <a:srgbClr val="C00000"/>
                </a:solidFill>
              </a:rPr>
              <a:t>活跃（输入掩码非零）</a:t>
            </a:r>
            <a:r>
              <a:rPr kumimoji="1" lang="en-US" altLang="zh-CN" dirty="0"/>
              <a:t>S</a:t>
            </a:r>
            <a:r>
              <a:rPr kumimoji="1" lang="zh-CN" altLang="en-US" dirty="0"/>
              <a:t>盒的个数</a:t>
            </a:r>
            <a:endParaRPr kumimoji="1" lang="en-US" altLang="zh-CN" dirty="0"/>
          </a:p>
          <a:p>
            <a:pPr lvl="1"/>
            <a:r>
              <a:rPr kumimoji="1" lang="en-US" altLang="zh-CN" dirty="0"/>
              <a:t>S</a:t>
            </a:r>
            <a:r>
              <a:rPr kumimoji="1" lang="zh-CN" altLang="en-US" dirty="0"/>
              <a:t>盒的线性近似表</a:t>
            </a:r>
            <a:endParaRPr kumimoji="1" lang="en-US" altLang="zh-CN" dirty="0"/>
          </a:p>
          <a:p>
            <a:r>
              <a:rPr kumimoji="1" lang="en-US" altLang="zh-CN" dirty="0"/>
              <a:t>2</a:t>
            </a:r>
            <a:r>
              <a:rPr kumimoji="1" lang="zh-CN" altLang="en-US" dirty="0"/>
              <a:t>轮线性路线，活跃</a:t>
            </a:r>
            <a:r>
              <a:rPr kumimoji="1" lang="en-US" altLang="zh-CN" dirty="0"/>
              <a:t>s</a:t>
            </a:r>
            <a:r>
              <a:rPr kumimoji="1" lang="zh-CN" altLang="en-US" dirty="0"/>
              <a:t>盒个数至少？个</a:t>
            </a:r>
            <a:endParaRPr kumimoji="1" lang="en-US" altLang="zh-CN" dirty="0"/>
          </a:p>
          <a:p>
            <a:r>
              <a:rPr kumimoji="1" lang="zh-CN" altLang="en-US" dirty="0"/>
              <a:t>如何控制</a:t>
            </a:r>
            <a:r>
              <a:rPr kumimoji="1" lang="zh-CN" altLang="en-US" dirty="0">
                <a:solidFill>
                  <a:srgbClr val="C00000"/>
                </a:solidFill>
              </a:rPr>
              <a:t>活跃</a:t>
            </a:r>
            <a:r>
              <a:rPr kumimoji="1" lang="en-US" altLang="zh-CN" dirty="0"/>
              <a:t>S</a:t>
            </a:r>
            <a:r>
              <a:rPr kumimoji="1" lang="zh-CN" altLang="en-US" dirty="0"/>
              <a:t>盒的个数？</a:t>
            </a:r>
            <a:endParaRPr kumimoji="1" lang="en-US" altLang="zh-CN" dirty="0"/>
          </a:p>
          <a:p>
            <a:pPr lvl="1"/>
            <a:r>
              <a:rPr kumimoji="1" lang="zh-CN" altLang="en-US" dirty="0"/>
              <a:t>输入输出差分结合</a:t>
            </a:r>
            <a:r>
              <a:rPr kumimoji="1" lang="en-US" altLang="zh-CN" dirty="0"/>
              <a:t>P</a:t>
            </a:r>
            <a:r>
              <a:rPr kumimoji="1" lang="zh-CN" altLang="en-US" dirty="0"/>
              <a:t>置换一同考虑</a:t>
            </a:r>
            <a:endParaRPr kumimoji="1" lang="en-US" altLang="zh-CN" dirty="0"/>
          </a:p>
          <a:p>
            <a:pPr lvl="1"/>
            <a:r>
              <a:rPr kumimoji="1" lang="zh-CN" altLang="en-US" dirty="0"/>
              <a:t>例如：输出差分只有</a:t>
            </a:r>
            <a:r>
              <a:rPr kumimoji="1" lang="en-US" altLang="zh-CN" dirty="0"/>
              <a:t>1</a:t>
            </a:r>
            <a:r>
              <a:rPr kumimoji="1" lang="zh-CN" altLang="en-US" dirty="0"/>
              <a:t>比特非零</a:t>
            </a:r>
            <a:endParaRPr lang="zh-CN" altLang="en-US" dirty="0"/>
          </a:p>
        </p:txBody>
      </p:sp>
      <p:sp>
        <p:nvSpPr>
          <p:cNvPr id="4" name="灯片编号占位符 3">
            <a:extLst>
              <a:ext uri="{FF2B5EF4-FFF2-40B4-BE49-F238E27FC236}">
                <a16:creationId xmlns:a16="http://schemas.microsoft.com/office/drawing/2014/main" id="{C0442DAD-4548-4E15-BB31-2FC464726439}"/>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31</a:t>
            </a:fld>
            <a:endParaRPr lang="zh-CN" altLang="en-US" dirty="0">
              <a:solidFill>
                <a:srgbClr val="464653"/>
              </a:solidFill>
            </a:endParaRPr>
          </a:p>
        </p:txBody>
      </p:sp>
      <p:pic>
        <p:nvPicPr>
          <p:cNvPr id="5" name="图片 4">
            <a:extLst>
              <a:ext uri="{FF2B5EF4-FFF2-40B4-BE49-F238E27FC236}">
                <a16:creationId xmlns:a16="http://schemas.microsoft.com/office/drawing/2014/main" id="{4FAD7687-913D-4822-80EF-3FCD69DC89C8}"/>
              </a:ext>
            </a:extLst>
          </p:cNvPr>
          <p:cNvPicPr>
            <a:picLocks noChangeAspect="1"/>
          </p:cNvPicPr>
          <p:nvPr/>
        </p:nvPicPr>
        <p:blipFill rotWithShape="1">
          <a:blip r:embed="rId2"/>
          <a:srcRect t="19946" b="46467"/>
          <a:stretch/>
        </p:blipFill>
        <p:spPr>
          <a:xfrm>
            <a:off x="7470149" y="2889190"/>
            <a:ext cx="4014867" cy="2203390"/>
          </a:xfrm>
          <a:prstGeom prst="rect">
            <a:avLst/>
          </a:prstGeom>
        </p:spPr>
      </p:pic>
      <p:pic>
        <p:nvPicPr>
          <p:cNvPr id="6" name="图片 5">
            <a:extLst>
              <a:ext uri="{FF2B5EF4-FFF2-40B4-BE49-F238E27FC236}">
                <a16:creationId xmlns:a16="http://schemas.microsoft.com/office/drawing/2014/main" id="{1CD14727-EDEF-475D-BB1F-D09D35F022E9}"/>
              </a:ext>
            </a:extLst>
          </p:cNvPr>
          <p:cNvPicPr>
            <a:picLocks noChangeAspect="1"/>
          </p:cNvPicPr>
          <p:nvPr/>
        </p:nvPicPr>
        <p:blipFill rotWithShape="1">
          <a:blip r:embed="rId2"/>
          <a:srcRect t="19946" b="46467"/>
          <a:stretch/>
        </p:blipFill>
        <p:spPr>
          <a:xfrm>
            <a:off x="7470148" y="685800"/>
            <a:ext cx="4014867" cy="2203390"/>
          </a:xfrm>
          <a:prstGeom prst="rect">
            <a:avLst/>
          </a:prstGeom>
        </p:spPr>
      </p:pic>
    </p:spTree>
    <p:extLst>
      <p:ext uri="{BB962C8B-B14F-4D97-AF65-F5344CB8AC3E}">
        <p14:creationId xmlns:p14="http://schemas.microsoft.com/office/powerpoint/2010/main" val="380206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18FDC-A710-8944-B7B9-585F58684BC9}"/>
              </a:ext>
            </a:extLst>
          </p:cNvPr>
          <p:cNvSpPr>
            <a:spLocks noGrp="1"/>
          </p:cNvSpPr>
          <p:nvPr>
            <p:ph type="title"/>
          </p:nvPr>
        </p:nvSpPr>
        <p:spPr>
          <a:xfrm>
            <a:off x="504497" y="264671"/>
            <a:ext cx="10363200" cy="928144"/>
          </a:xfrm>
        </p:spPr>
        <p:txBody>
          <a:bodyPr/>
          <a:lstStyle/>
          <a:p>
            <a:r>
              <a:rPr lang="en-US" altLang="zh-CN" dirty="0" err="1"/>
              <a:t>CipherD</a:t>
            </a:r>
            <a:r>
              <a:rPr lang="zh-CN" altLang="en-US" dirty="0"/>
              <a:t>的二轮线性路线</a:t>
            </a:r>
            <a:r>
              <a:rPr lang="en-US" altLang="zh-CN" dirty="0"/>
              <a:t>-</a:t>
            </a:r>
            <a:r>
              <a:rPr lang="zh-CN" altLang="en-US" dirty="0"/>
              <a:t>举例</a:t>
            </a:r>
            <a:r>
              <a:rPr lang="en-US" altLang="zh-CN" dirty="0"/>
              <a:t>2</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EDC12CC-A65C-BA4C-9086-06E06BE9CEB6}"/>
                  </a:ext>
                </a:extLst>
              </p:cNvPr>
              <p:cNvSpPr>
                <a:spLocks noGrp="1"/>
              </p:cNvSpPr>
              <p:nvPr>
                <p:ph idx="1"/>
              </p:nvPr>
            </p:nvSpPr>
            <p:spPr/>
            <p:txBody>
              <a:bodyPr>
                <a:normAutofit lnSpcReduction="10000"/>
              </a:bodyPr>
              <a:lstStyle/>
              <a:p>
                <a:r>
                  <a:rPr kumimoji="1" lang="en-US" altLang="zh-CN" dirty="0"/>
                  <a:t>(8</a:t>
                </a:r>
                <a14:m>
                  <m:oMath xmlns:m="http://schemas.openxmlformats.org/officeDocument/2006/math">
                    <m:r>
                      <a:rPr kumimoji="1" lang="en-US" altLang="zh-CN" i="1">
                        <a:latin typeface="Cambria Math" panose="02040503050406030204" pitchFamily="18" charset="0"/>
                      </a:rPr>
                      <m:t>,0,</m:t>
                    </m:r>
                    <m:r>
                      <a:rPr kumimoji="1" lang="en-US" altLang="zh-CN" b="0" i="1" smtClean="0">
                        <a:latin typeface="Cambria Math" panose="02040503050406030204" pitchFamily="18" charset="0"/>
                      </a:rPr>
                      <m:t>0</m:t>
                    </m:r>
                    <m:r>
                      <a:rPr kumimoji="1" lang="en-US" altLang="zh-CN" i="1">
                        <a:latin typeface="Cambria Math" panose="02040503050406030204" pitchFamily="18" charset="0"/>
                      </a:rPr>
                      <m:t>,0)</m:t>
                    </m:r>
                    <m:groupChr>
                      <m:groupChrPr>
                        <m:chr m:val="→"/>
                        <m:vertJc m:val="bot"/>
                        <m:ctrlPr>
                          <a:rPr kumimoji="1" lang="el-GR" altLang="zh-CN" i="1">
                            <a:latin typeface="Cambria Math" panose="02040503050406030204" pitchFamily="18" charset="0"/>
                          </a:rPr>
                        </m:ctrlPr>
                      </m:groupChrPr>
                      <m:e>
                        <m:r>
                          <m:rPr>
                            <m:brk m:alnAt="2"/>
                          </m:rPr>
                          <a:rPr kumimoji="1" lang="en-US" altLang="zh-CN" i="1">
                            <a:latin typeface="Cambria Math" panose="02040503050406030204" pitchFamily="18" charset="0"/>
                          </a:rPr>
                          <m:t>1</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r</m:t>
                        </m:r>
                      </m:e>
                    </m:groupChr>
                  </m:oMath>
                </a14:m>
                <a:r>
                  <a:rPr kumimoji="1" lang="en-US" altLang="zh-CN" dirty="0"/>
                  <a:t> (8</a:t>
                </a:r>
                <a14:m>
                  <m:oMath xmlns:m="http://schemas.openxmlformats.org/officeDocument/2006/math">
                    <m:r>
                      <a:rPr kumimoji="1" lang="en-US" altLang="zh-CN" i="1">
                        <a:latin typeface="Cambria Math" panose="02040503050406030204" pitchFamily="18" charset="0"/>
                      </a:rPr>
                      <m:t>,0,0,0) </m:t>
                    </m:r>
                  </m:oMath>
                </a14:m>
                <a:r>
                  <a:rPr kumimoji="1" lang="zh-CN" altLang="en-US" dirty="0"/>
                  <a:t>，</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4</m:t>
                        </m:r>
                      </m:num>
                      <m:den>
                        <m:r>
                          <a:rPr lang="en-US" altLang="zh-CN" i="1" dirty="0">
                            <a:latin typeface="Cambria Math" panose="02040503050406030204" pitchFamily="18" charset="0"/>
                            <a:ea typeface="Cambria Math" panose="02040503050406030204" pitchFamily="18" charset="0"/>
                          </a:rPr>
                          <m:t>16</m:t>
                        </m:r>
                      </m:den>
                    </m:f>
                  </m:oMath>
                </a14:m>
                <a:r>
                  <a:rPr kumimoji="1" lang="en-US" altLang="zh-CN" dirty="0"/>
                  <a:t>,</a:t>
                </a:r>
                <a:r>
                  <a:rPr kumimoji="1" lang="zh-CN" altLang="en-US" dirty="0"/>
                  <a:t> </a:t>
                </a:r>
                <a14:m>
                  <m:oMath xmlns:m="http://schemas.openxmlformats.org/officeDocument/2006/math">
                    <m:d>
                      <m:dPr>
                        <m:begChr m:val="|"/>
                        <m:endChr m:val="|"/>
                        <m:ctrlPr>
                          <a:rPr lang="en-US" altLang="zh-CN" b="0" i="1" dirty="0" smtClean="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4</m:t>
                            </m:r>
                          </m:num>
                          <m:den>
                            <m:r>
                              <a:rPr lang="en-US" altLang="zh-CN" i="1" dirty="0">
                                <a:latin typeface="Cambria Math" panose="02040503050406030204" pitchFamily="18" charset="0"/>
                                <a:ea typeface="Cambria Math" panose="02040503050406030204" pitchFamily="18" charset="0"/>
                              </a:rPr>
                              <m:t>16</m:t>
                            </m:r>
                          </m:den>
                        </m:f>
                      </m:e>
                    </m:d>
                    <m:r>
                      <a:rPr lang="en-US" altLang="zh-CN" b="0" i="0" dirty="0" smtClean="0">
                        <a:solidFill>
                          <a:srgbClr val="C00000"/>
                        </a:solidFill>
                        <a:latin typeface="Cambria Math" panose="02040503050406030204" pitchFamily="18" charset="0"/>
                        <a:ea typeface="Cambria Math" panose="02040503050406030204" pitchFamily="18" charset="0"/>
                      </a:rPr>
                      <m:t>&lt;</m:t>
                    </m:r>
                    <m:r>
                      <a:rPr lang="en-US" altLang="zh-CN" b="0" i="0"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6</m:t>
                        </m:r>
                      </m:num>
                      <m:den>
                        <m:r>
                          <a:rPr lang="en-US" altLang="zh-CN" i="1" dirty="0">
                            <a:latin typeface="Cambria Math" panose="02040503050406030204" pitchFamily="18" charset="0"/>
                            <a:ea typeface="Cambria Math" panose="02040503050406030204" pitchFamily="18" charset="0"/>
                          </a:rPr>
                          <m:t>16</m:t>
                        </m:r>
                      </m:den>
                    </m:f>
                    <m:r>
                      <a:rPr lang="en-US" altLang="zh-CN" b="0" i="1" dirty="0" smtClean="0">
                        <a:latin typeface="Cambria Math" panose="02040503050406030204" pitchFamily="18" charset="0"/>
                        <a:ea typeface="Cambria Math" panose="02040503050406030204" pitchFamily="18" charset="0"/>
                      </a:rPr>
                      <m:t>|</m:t>
                    </m:r>
                  </m:oMath>
                </a14:m>
                <a:endParaRPr kumimoji="1" lang="en-US" altLang="zh-CN" dirty="0"/>
              </a:p>
              <a:p>
                <a:r>
                  <a:rPr kumimoji="1" lang="zh-CN" altLang="en-US" dirty="0">
                    <a:solidFill>
                      <a:srgbClr val="C00000"/>
                    </a:solidFill>
                  </a:rPr>
                  <a:t>迭代</a:t>
                </a:r>
                <a:r>
                  <a:rPr kumimoji="1" lang="zh-CN" altLang="en-US" dirty="0"/>
                  <a:t>的线性</a:t>
                </a:r>
                <a:r>
                  <a:rPr lang="zh-CN" altLang="en-US" dirty="0"/>
                  <a:t>路线</a:t>
                </a:r>
                <a:endParaRPr kumimoji="1" lang="en-US" altLang="zh-CN" dirty="0"/>
              </a:p>
              <a:p>
                <a:r>
                  <a:rPr kumimoji="1" lang="en-US" altLang="zh-CN" dirty="0"/>
                  <a:t>(8</a:t>
                </a:r>
                <a14:m>
                  <m:oMath xmlns:m="http://schemas.openxmlformats.org/officeDocument/2006/math">
                    <m:r>
                      <a:rPr kumimoji="1" lang="en-US" altLang="zh-CN" i="1">
                        <a:latin typeface="Cambria Math" panose="02040503050406030204" pitchFamily="18" charset="0"/>
                      </a:rPr>
                      <m:t>,0,0,0)</m:t>
                    </m:r>
                    <m:groupChr>
                      <m:groupChrPr>
                        <m:chr m:val="→"/>
                        <m:vertJc m:val="bot"/>
                        <m:ctrlPr>
                          <a:rPr kumimoji="1" lang="el-GR" altLang="zh-CN" i="1">
                            <a:latin typeface="Cambria Math" panose="02040503050406030204" pitchFamily="18" charset="0"/>
                          </a:rPr>
                        </m:ctrlPr>
                      </m:groupChrPr>
                      <m:e>
                        <m:r>
                          <m:rPr>
                            <m:brk m:alnAt="2"/>
                          </m:rPr>
                          <a:rPr kumimoji="1" lang="en-US" altLang="zh-CN" b="0" i="1" smtClean="0">
                            <a:latin typeface="Cambria Math" panose="02040503050406030204" pitchFamily="18" charset="0"/>
                          </a:rPr>
                          <m:t>2</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r</m:t>
                        </m:r>
                      </m:e>
                    </m:groupChr>
                  </m:oMath>
                </a14:m>
                <a:r>
                  <a:rPr kumimoji="1" lang="en-US" altLang="zh-CN" dirty="0"/>
                  <a:t> (8</a:t>
                </a:r>
                <a14:m>
                  <m:oMath xmlns:m="http://schemas.openxmlformats.org/officeDocument/2006/math">
                    <m:r>
                      <a:rPr kumimoji="1" lang="en-US" altLang="zh-CN" i="1">
                        <a:latin typeface="Cambria Math" panose="02040503050406030204" pitchFamily="18" charset="0"/>
                      </a:rPr>
                      <m:t>,0,0,0)</m:t>
                    </m:r>
                  </m:oMath>
                </a14:m>
                <a:r>
                  <a:rPr kumimoji="1" lang="zh-CN" altLang="en-US" dirty="0"/>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m:t>
                    </m:r>
                  </m:oMath>
                </a14:m>
                <a:r>
                  <a:rPr kumimoji="1" lang="zh-CN" altLang="en-US" dirty="0"/>
                  <a:t>？</a:t>
                </a:r>
                <a:endParaRPr kumimoji="1" lang="en-US" altLang="zh-CN" dirty="0"/>
              </a:p>
              <a:p>
                <a:r>
                  <a:rPr lang="en-US" altLang="zh-CN" dirty="0">
                    <a:ea typeface="Cambria Math" panose="020405030504060302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=2</m:t>
                    </m:r>
                    <m:d>
                      <m:dPr>
                        <m:ctrlPr>
                          <a:rPr lang="en-US" altLang="zh-CN" b="0" i="1" dirty="0" smtClean="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4</m:t>
                            </m:r>
                          </m:num>
                          <m:den>
                            <m:r>
                              <a:rPr lang="en-US" altLang="zh-CN" i="1" dirty="0">
                                <a:latin typeface="Cambria Math" panose="02040503050406030204" pitchFamily="18" charset="0"/>
                                <a:ea typeface="Cambria Math" panose="02040503050406030204" pitchFamily="18" charset="0"/>
                              </a:rPr>
                              <m:t>16</m:t>
                            </m:r>
                          </m:den>
                        </m:f>
                      </m:e>
                    </m:d>
                    <m:d>
                      <m:dPr>
                        <m:ctrlPr>
                          <a:rPr lang="en-US" altLang="zh-CN" b="0" i="1" dirty="0" smtClean="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4</m:t>
                            </m:r>
                          </m:num>
                          <m:den>
                            <m:r>
                              <a:rPr lang="en-US" altLang="zh-CN" i="1" dirty="0">
                                <a:latin typeface="Cambria Math" panose="02040503050406030204" pitchFamily="18" charset="0"/>
                                <a:ea typeface="Cambria Math" panose="02040503050406030204" pitchFamily="18" charset="0"/>
                              </a:rPr>
                              <m:t>16</m:t>
                            </m:r>
                          </m:den>
                        </m:f>
                      </m:e>
                    </m:d>
                    <m:r>
                      <a:rPr lang="en-US" altLang="zh-CN" b="0" i="1" dirty="0" smtClean="0">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f>
                      <m:fPr>
                        <m:ctrlPr>
                          <a:rPr lang="en-US" altLang="zh-CN" i="1" dirty="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1</m:t>
                        </m:r>
                      </m:num>
                      <m:den>
                        <m:r>
                          <a:rPr lang="en-US" altLang="zh-CN" b="0" i="1" dirty="0" smtClean="0">
                            <a:latin typeface="Cambria Math" panose="02040503050406030204" pitchFamily="18" charset="0"/>
                            <a:ea typeface="Cambria Math" panose="02040503050406030204" pitchFamily="18" charset="0"/>
                          </a:rPr>
                          <m:t>8</m:t>
                        </m:r>
                      </m:den>
                    </m:f>
                    <m:r>
                      <a:rPr lang="en-US" altLang="zh-CN" b="0" i="1" dirty="0" smtClean="0">
                        <a:solidFill>
                          <a:srgbClr val="C00000"/>
                        </a:solidFill>
                        <a:latin typeface="Cambria Math" panose="02040503050406030204" pitchFamily="18" charset="0"/>
                        <a:ea typeface="Cambria Math" panose="02040503050406030204" pitchFamily="18" charset="0"/>
                      </a:rPr>
                      <m:t>&gt;</m:t>
                    </m:r>
                    <m:r>
                      <a:rPr lang="en-US" altLang="zh-CN" b="0"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3</m:t>
                        </m:r>
                      </m:num>
                      <m:den>
                        <m:r>
                          <a:rPr lang="en-US" altLang="zh-CN" i="1" dirty="0">
                            <a:latin typeface="Cambria Math" panose="02040503050406030204" pitchFamily="18" charset="0"/>
                            <a:ea typeface="Cambria Math" panose="02040503050406030204" pitchFamily="18" charset="0"/>
                          </a:rPr>
                          <m:t>64</m:t>
                        </m:r>
                      </m:den>
                    </m:f>
                  </m:oMath>
                </a14:m>
                <a:r>
                  <a:rPr kumimoji="1" lang="en-US" altLang="zh-CN" dirty="0"/>
                  <a:t>|</a:t>
                </a:r>
              </a:p>
              <a:p>
                <a:r>
                  <a:rPr kumimoji="1" lang="zh-CN" altLang="en-US" dirty="0"/>
                  <a:t>一轮最有效不能保证多轮最优</a:t>
                </a:r>
              </a:p>
              <a:p>
                <a:r>
                  <a:rPr kumimoji="1" lang="en-US" altLang="zh-CN" dirty="0"/>
                  <a:t>(8</a:t>
                </a:r>
                <a14:m>
                  <m:oMath xmlns:m="http://schemas.openxmlformats.org/officeDocument/2006/math">
                    <m:r>
                      <a:rPr kumimoji="1" lang="en-US" altLang="zh-CN" i="1">
                        <a:latin typeface="Cambria Math" panose="02040503050406030204" pitchFamily="18" charset="0"/>
                      </a:rPr>
                      <m:t>,0,0,0)</m:t>
                    </m:r>
                    <m:groupChr>
                      <m:groupChrPr>
                        <m:chr m:val="→"/>
                        <m:vertJc m:val="bot"/>
                        <m:ctrlPr>
                          <a:rPr kumimoji="1" lang="el-GR" altLang="zh-CN" i="1">
                            <a:latin typeface="Cambria Math" panose="02040503050406030204" pitchFamily="18" charset="0"/>
                          </a:rPr>
                        </m:ctrlPr>
                      </m:groupChrPr>
                      <m:e>
                        <m:r>
                          <m:rPr>
                            <m:brk m:alnAt="2"/>
                          </m:rPr>
                          <a:rPr kumimoji="1" lang="en-US" altLang="zh-CN" b="0" i="1" smtClean="0">
                            <a:latin typeface="Cambria Math" panose="02040503050406030204" pitchFamily="18" charset="0"/>
                          </a:rPr>
                          <m:t>𝑖</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r</m:t>
                        </m:r>
                      </m:e>
                    </m:groupChr>
                  </m:oMath>
                </a14:m>
                <a:r>
                  <a:rPr kumimoji="1" lang="en-US" altLang="zh-CN" dirty="0"/>
                  <a:t> (8</a:t>
                </a:r>
                <a14:m>
                  <m:oMath xmlns:m="http://schemas.openxmlformats.org/officeDocument/2006/math">
                    <m:r>
                      <a:rPr kumimoji="1" lang="en-US" altLang="zh-CN" i="1">
                        <a:latin typeface="Cambria Math" panose="02040503050406030204" pitchFamily="18" charset="0"/>
                      </a:rPr>
                      <m:t>,0,0,0)</m:t>
                    </m:r>
                  </m:oMath>
                </a14:m>
                <a:r>
                  <a:rPr kumimoji="1" lang="zh-CN" altLang="en-US" dirty="0"/>
                  <a:t>，</a:t>
                </a:r>
                <a:r>
                  <a:rPr lang="en-US" altLang="zh-CN" dirty="0">
                    <a:ea typeface="Cambria Math" panose="020405030504060302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m:t>
                    </m:r>
                    <m:sSup>
                      <m:sSupPr>
                        <m:ctrlPr>
                          <a:rPr lang="en-US" altLang="zh-CN"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2</m:t>
                        </m:r>
                      </m:e>
                      <m:sup>
                        <m:r>
                          <a:rPr lang="en-US" altLang="zh-CN" b="0" i="1" dirty="0" smtClean="0">
                            <a:latin typeface="Cambria Math" panose="02040503050406030204" pitchFamily="18" charset="0"/>
                            <a:ea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−1</m:t>
                        </m:r>
                      </m:sup>
                    </m:sSup>
                    <m:sSup>
                      <m:sSupPr>
                        <m:ctrlPr>
                          <a:rPr lang="en-US" altLang="zh-CN" i="1" dirty="0" smtClean="0">
                            <a:latin typeface="Cambria Math" panose="02040503050406030204" pitchFamily="18" charset="0"/>
                            <a:ea typeface="Cambria Math" panose="02040503050406030204" pitchFamily="18" charset="0"/>
                          </a:rPr>
                        </m:ctrlPr>
                      </m:sSupPr>
                      <m:e>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4</m:t>
                                </m:r>
                              </m:num>
                              <m:den>
                                <m:r>
                                  <a:rPr lang="en-US" altLang="zh-CN" i="1" dirty="0">
                                    <a:latin typeface="Cambria Math" panose="02040503050406030204" pitchFamily="18" charset="0"/>
                                    <a:ea typeface="Cambria Math" panose="02040503050406030204" pitchFamily="18" charset="0"/>
                                  </a:rPr>
                                  <m:t>16</m:t>
                                </m:r>
                              </m:den>
                            </m:f>
                          </m:e>
                        </m:d>
                      </m:e>
                      <m:sup>
                        <m:r>
                          <a:rPr lang="en-US" altLang="zh-CN" b="0" i="1" dirty="0" smtClean="0">
                            <a:latin typeface="Cambria Math" panose="02040503050406030204" pitchFamily="18" charset="0"/>
                            <a:ea typeface="Cambria Math" panose="02040503050406030204" pitchFamily="18" charset="0"/>
                          </a:rPr>
                          <m:t>𝑖</m:t>
                        </m:r>
                      </m:sup>
                    </m:sSup>
                  </m:oMath>
                </a14:m>
                <a:endParaRPr kumimoji="1" lang="en-US" altLang="zh-CN" dirty="0"/>
              </a:p>
              <a:p>
                <a:r>
                  <a:rPr lang="en-US" altLang="zh-CN" dirty="0"/>
                  <a:t>4</a:t>
                </a:r>
                <a:r>
                  <a:rPr lang="zh-CN" altLang="en-US" dirty="0"/>
                  <a:t>轮区分器：</a:t>
                </a:r>
                <a:r>
                  <a:rPr lang="en-US" altLang="zh-CN" dirty="0"/>
                  <a:t> </a:t>
                </a:r>
                <a:r>
                  <a:rPr kumimoji="1" lang="en-US" altLang="zh-CN" dirty="0"/>
                  <a:t>(8</a:t>
                </a:r>
                <a14:m>
                  <m:oMath xmlns:m="http://schemas.openxmlformats.org/officeDocument/2006/math">
                    <m:r>
                      <a:rPr kumimoji="1" lang="en-US" altLang="zh-CN" i="1">
                        <a:latin typeface="Cambria Math" panose="02040503050406030204" pitchFamily="18" charset="0"/>
                      </a:rPr>
                      <m:t>,0,0,0)</m:t>
                    </m:r>
                    <m:groupChr>
                      <m:groupChrPr>
                        <m:chr m:val="→"/>
                        <m:vertJc m:val="bot"/>
                        <m:ctrlPr>
                          <a:rPr kumimoji="1" lang="el-GR" altLang="zh-CN" i="1">
                            <a:latin typeface="Cambria Math" panose="02040503050406030204" pitchFamily="18" charset="0"/>
                          </a:rPr>
                        </m:ctrlPr>
                      </m:groupChrPr>
                      <m:e>
                        <m:r>
                          <m:rPr>
                            <m:brk m:alnAt="2"/>
                          </m:rPr>
                          <a:rPr kumimoji="1" lang="en-US" altLang="zh-CN" i="1">
                            <a:latin typeface="Cambria Math" panose="02040503050406030204" pitchFamily="18" charset="0"/>
                          </a:rPr>
                          <m:t>4</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r</m:t>
                        </m:r>
                      </m:e>
                    </m:groupChr>
                  </m:oMath>
                </a14:m>
                <a:r>
                  <a:rPr kumimoji="1" lang="en-US" altLang="zh-CN" dirty="0"/>
                  <a:t> (8</a:t>
                </a:r>
                <a14:m>
                  <m:oMath xmlns:m="http://schemas.openxmlformats.org/officeDocument/2006/math">
                    <m:r>
                      <a:rPr kumimoji="1" lang="en-US" altLang="zh-CN" i="1">
                        <a:latin typeface="Cambria Math" panose="02040503050406030204" pitchFamily="18" charset="0"/>
                      </a:rPr>
                      <m:t>,0,0,0)</m:t>
                    </m:r>
                  </m:oMath>
                </a14:m>
                <a:r>
                  <a:rPr kumimoji="1" lang="zh-CN" altLang="en-US" dirty="0"/>
                  <a:t>，</a:t>
                </a:r>
                <a:r>
                  <a:rPr lang="en-US" altLang="zh-CN" dirty="0">
                    <a:ea typeface="Cambria Math" panose="020405030504060302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ea typeface="Cambria Math" panose="02040503050406030204" pitchFamily="18" charset="0"/>
                          </a:rPr>
                        </m:ctrlPr>
                      </m:sSupPr>
                      <m:e>
                        <m:r>
                          <a:rPr lang="en-US" altLang="zh-CN" i="1" dirty="0">
                            <a:latin typeface="Cambria Math" panose="02040503050406030204" pitchFamily="18" charset="0"/>
                            <a:ea typeface="Cambria Math" panose="02040503050406030204" pitchFamily="18" charset="0"/>
                          </a:rPr>
                          <m:t>2</m:t>
                        </m:r>
                      </m:e>
                      <m:sup>
                        <m:r>
                          <a:rPr lang="en-US" altLang="zh-CN" i="1" dirty="0">
                            <a:latin typeface="Cambria Math" panose="02040503050406030204" pitchFamily="18" charset="0"/>
                            <a:ea typeface="Cambria Math" panose="02040503050406030204" pitchFamily="18" charset="0"/>
                          </a:rPr>
                          <m:t>3</m:t>
                        </m:r>
                      </m:sup>
                    </m:sSup>
                    <m:sSup>
                      <m:sSupPr>
                        <m:ctrlPr>
                          <a:rPr lang="en-US" altLang="zh-CN" i="1" dirty="0">
                            <a:latin typeface="Cambria Math" panose="02040503050406030204" pitchFamily="18" charset="0"/>
                            <a:ea typeface="Cambria Math" panose="02040503050406030204" pitchFamily="18" charset="0"/>
                          </a:rPr>
                        </m:ctrlPr>
                      </m:sSupPr>
                      <m:e>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4</m:t>
                                </m:r>
                              </m:num>
                              <m:den>
                                <m:r>
                                  <a:rPr lang="en-US" altLang="zh-CN" i="1" dirty="0">
                                    <a:latin typeface="Cambria Math" panose="02040503050406030204" pitchFamily="18" charset="0"/>
                                    <a:ea typeface="Cambria Math" panose="02040503050406030204" pitchFamily="18" charset="0"/>
                                  </a:rPr>
                                  <m:t>16</m:t>
                                </m:r>
                              </m:den>
                            </m:f>
                          </m:e>
                        </m:d>
                      </m:e>
                      <m:sup>
                        <m:r>
                          <a:rPr lang="en-US" altLang="zh-CN" i="1" dirty="0">
                            <a:latin typeface="Cambria Math" panose="02040503050406030204" pitchFamily="18" charset="0"/>
                            <a:ea typeface="Cambria Math" panose="02040503050406030204" pitchFamily="18" charset="0"/>
                          </a:rPr>
                          <m:t>4</m:t>
                        </m:r>
                      </m:sup>
                    </m:sSup>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1</m:t>
                        </m:r>
                      </m:num>
                      <m:den>
                        <m:r>
                          <a:rPr lang="en-US" altLang="zh-CN" i="1" dirty="0">
                            <a:latin typeface="Cambria Math" panose="02040503050406030204" pitchFamily="18" charset="0"/>
                            <a:ea typeface="Cambria Math" panose="02040503050406030204" pitchFamily="18" charset="0"/>
                          </a:rPr>
                          <m:t>32</m:t>
                        </m:r>
                      </m:den>
                    </m:f>
                  </m:oMath>
                </a14:m>
                <a:endParaRPr kumimoji="1" lang="en-US" altLang="zh-CN" dirty="0"/>
              </a:p>
              <a:p>
                <a:endParaRPr kumimoji="1" lang="en-US" altLang="zh-CN" dirty="0"/>
              </a:p>
              <a:p>
                <a:endParaRPr kumimoji="1" lang="zh-CN" altLang="en-US" dirty="0"/>
              </a:p>
            </p:txBody>
          </p:sp>
        </mc:Choice>
        <mc:Fallback>
          <p:sp>
            <p:nvSpPr>
              <p:cNvPr id="3" name="内容占位符 2">
                <a:extLst>
                  <a:ext uri="{FF2B5EF4-FFF2-40B4-BE49-F238E27FC236}">
                    <a16:creationId xmlns:a16="http://schemas.microsoft.com/office/drawing/2014/main" id="{FEDC12CC-A65C-BA4C-9086-06E06BE9CEB6}"/>
                  </a:ext>
                </a:extLst>
              </p:cNvPr>
              <p:cNvSpPr>
                <a:spLocks noGrp="1" noRot="1" noChangeAspect="1" noMove="1" noResize="1" noEditPoints="1" noAdjustHandles="1" noChangeArrowheads="1" noChangeShapeType="1" noTextEdit="1"/>
              </p:cNvSpPr>
              <p:nvPr>
                <p:ph idx="1"/>
              </p:nvPr>
            </p:nvSpPr>
            <p:spPr>
              <a:blipFill>
                <a:blip r:embed="rId2"/>
                <a:stretch>
                  <a:fillRect l="-765" t="-36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C5E1879-43D3-B54A-BDE3-7425C56BD267}"/>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32</a:t>
            </a:fld>
            <a:endParaRPr lang="zh-CN" altLang="en-US" dirty="0">
              <a:solidFill>
                <a:srgbClr val="464653"/>
              </a:solidFill>
            </a:endParaRPr>
          </a:p>
        </p:txBody>
      </p:sp>
      <p:pic>
        <p:nvPicPr>
          <p:cNvPr id="5" name="图片 4">
            <a:extLst>
              <a:ext uri="{FF2B5EF4-FFF2-40B4-BE49-F238E27FC236}">
                <a16:creationId xmlns:a16="http://schemas.microsoft.com/office/drawing/2014/main" id="{F2E02F78-07B8-DA49-93A0-1104EA058A64}"/>
              </a:ext>
            </a:extLst>
          </p:cNvPr>
          <p:cNvPicPr>
            <a:picLocks noChangeAspect="1"/>
          </p:cNvPicPr>
          <p:nvPr/>
        </p:nvPicPr>
        <p:blipFill rotWithShape="1">
          <a:blip r:embed="rId3"/>
          <a:srcRect l="2640"/>
          <a:stretch/>
        </p:blipFill>
        <p:spPr>
          <a:xfrm>
            <a:off x="7753082" y="59850"/>
            <a:ext cx="4198126" cy="1168400"/>
          </a:xfrm>
          <a:prstGeom prst="rect">
            <a:avLst/>
          </a:prstGeom>
          <a:ln>
            <a:solidFill>
              <a:schemeClr val="accent1"/>
            </a:solidFill>
          </a:ln>
        </p:spPr>
      </p:pic>
      <p:pic>
        <p:nvPicPr>
          <p:cNvPr id="6" name="图片 5">
            <a:extLst>
              <a:ext uri="{FF2B5EF4-FFF2-40B4-BE49-F238E27FC236}">
                <a16:creationId xmlns:a16="http://schemas.microsoft.com/office/drawing/2014/main" id="{A1B4E544-2A53-44A6-87E5-0FCB0E20049F}"/>
              </a:ext>
            </a:extLst>
          </p:cNvPr>
          <p:cNvPicPr>
            <a:picLocks noChangeAspect="1"/>
          </p:cNvPicPr>
          <p:nvPr/>
        </p:nvPicPr>
        <p:blipFill>
          <a:blip r:embed="rId4"/>
          <a:stretch>
            <a:fillRect/>
          </a:stretch>
        </p:blipFill>
        <p:spPr>
          <a:xfrm>
            <a:off x="10777682" y="1357040"/>
            <a:ext cx="1066892" cy="609653"/>
          </a:xfrm>
          <a:prstGeom prst="rect">
            <a:avLst/>
          </a:prstGeom>
          <a:ln>
            <a:solidFill>
              <a:srgbClr val="C00000"/>
            </a:solidFill>
          </a:ln>
        </p:spPr>
      </p:pic>
      <p:pic>
        <p:nvPicPr>
          <p:cNvPr id="7" name="图片 6">
            <a:extLst>
              <a:ext uri="{FF2B5EF4-FFF2-40B4-BE49-F238E27FC236}">
                <a16:creationId xmlns:a16="http://schemas.microsoft.com/office/drawing/2014/main" id="{A5DE7060-1FB5-4FD7-8FC3-34924E06E079}"/>
              </a:ext>
            </a:extLst>
          </p:cNvPr>
          <p:cNvPicPr>
            <a:picLocks noChangeAspect="1"/>
          </p:cNvPicPr>
          <p:nvPr/>
        </p:nvPicPr>
        <p:blipFill>
          <a:blip r:embed="rId5"/>
          <a:stretch>
            <a:fillRect/>
          </a:stretch>
        </p:blipFill>
        <p:spPr>
          <a:xfrm>
            <a:off x="6235837" y="1196752"/>
            <a:ext cx="5836893" cy="4107768"/>
          </a:xfrm>
          <a:prstGeom prst="rect">
            <a:avLst/>
          </a:prstGeom>
        </p:spPr>
      </p:pic>
    </p:spTree>
    <p:extLst>
      <p:ext uri="{BB962C8B-B14F-4D97-AF65-F5344CB8AC3E}">
        <p14:creationId xmlns:p14="http://schemas.microsoft.com/office/powerpoint/2010/main" val="158386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0223" y="624469"/>
            <a:ext cx="10582509" cy="3445726"/>
          </a:xfrm>
          <a:solidFill>
            <a:schemeClr val="bg1"/>
          </a:solidFill>
        </p:spPr>
        <p:txBody>
          <a:bodyPr>
            <a:normAutofit/>
          </a:bodyPr>
          <a:lstStyle/>
          <a:p>
            <a:pPr>
              <a:defRPr/>
            </a:pPr>
            <a:br>
              <a:rPr kumimoji="1" lang="en-US" altLang="zh-CN" sz="3600" dirty="0"/>
            </a:br>
            <a:br>
              <a:rPr kumimoji="1" lang="en-US" altLang="zh-CN" sz="3600" dirty="0"/>
            </a:br>
            <a:br>
              <a:rPr kumimoji="1" lang="en-US" altLang="zh-CN" sz="3600" dirty="0"/>
            </a:br>
            <a:br>
              <a:rPr kumimoji="1" lang="en-US" altLang="zh-CN" sz="3600" dirty="0"/>
            </a:br>
            <a:br>
              <a:rPr kumimoji="1" lang="en-US" altLang="zh-CN" sz="3600" dirty="0"/>
            </a:br>
            <a:br>
              <a:rPr kumimoji="1" lang="en-US" altLang="zh-CN" sz="3600" dirty="0"/>
            </a:br>
            <a:r>
              <a:rPr kumimoji="1" lang="zh-CN" altLang="en-US" sz="3600" dirty="0"/>
              <a:t>缩减到</a:t>
            </a:r>
            <a:r>
              <a:rPr kumimoji="1" lang="en-US" altLang="zh-CN" sz="3600" dirty="0"/>
              <a:t>5</a:t>
            </a:r>
            <a:r>
              <a:rPr kumimoji="1" lang="zh-CN" altLang="en-US" sz="3600" dirty="0"/>
              <a:t>轮的</a:t>
            </a:r>
            <a:r>
              <a:rPr lang="en-US" altLang="zh-CN" sz="3600" dirty="0" err="1"/>
              <a:t>CipherD</a:t>
            </a:r>
            <a:r>
              <a:rPr lang="zh-CN" altLang="en-US" sz="3600" dirty="0"/>
              <a:t>算法的密钥恢复攻击</a:t>
            </a:r>
            <a:endParaRPr lang="zh-CN" altLang="en-US" sz="4400" dirty="0"/>
          </a:p>
        </p:txBody>
      </p:sp>
      <p:pic>
        <p:nvPicPr>
          <p:cNvPr id="4" name="图片 3">
            <a:extLst>
              <a:ext uri="{FF2B5EF4-FFF2-40B4-BE49-F238E27FC236}">
                <a16:creationId xmlns:a16="http://schemas.microsoft.com/office/drawing/2014/main" id="{850021CB-61AB-CC40-93E6-22E1BB37D18D}"/>
              </a:ext>
            </a:extLst>
          </p:cNvPr>
          <p:cNvPicPr>
            <a:picLocks noChangeAspect="1"/>
          </p:cNvPicPr>
          <p:nvPr/>
        </p:nvPicPr>
        <p:blipFill>
          <a:blip r:link="rId3"/>
          <a:stretch>
            <a:fillRect/>
          </a:stretch>
        </p:blipFill>
        <p:spPr>
          <a:xfrm>
            <a:off x="2794000" y="1270000"/>
            <a:ext cx="63500" cy="76200"/>
          </a:xfrm>
          <a:prstGeom prst="rect">
            <a:avLst/>
          </a:prstGeom>
        </p:spPr>
      </p:pic>
      <p:pic>
        <p:nvPicPr>
          <p:cNvPr id="5" name="图片 4">
            <a:extLst>
              <a:ext uri="{FF2B5EF4-FFF2-40B4-BE49-F238E27FC236}">
                <a16:creationId xmlns:a16="http://schemas.microsoft.com/office/drawing/2014/main" id="{21ED5195-04D3-D648-BFE6-F1AD8D41E028}"/>
              </a:ext>
            </a:extLst>
          </p:cNvPr>
          <p:cNvPicPr>
            <a:picLocks noChangeAspect="1"/>
          </p:cNvPicPr>
          <p:nvPr/>
        </p:nvPicPr>
        <p:blipFill>
          <a:blip r:link="rId3"/>
          <a:stretch>
            <a:fillRect/>
          </a:stretch>
        </p:blipFill>
        <p:spPr>
          <a:xfrm>
            <a:off x="2794000" y="1270000"/>
            <a:ext cx="63500" cy="76200"/>
          </a:xfrm>
          <a:prstGeom prst="rect">
            <a:avLst/>
          </a:prstGeom>
        </p:spPr>
      </p:pic>
      <p:pic>
        <p:nvPicPr>
          <p:cNvPr id="6" name="图片 5">
            <a:extLst>
              <a:ext uri="{FF2B5EF4-FFF2-40B4-BE49-F238E27FC236}">
                <a16:creationId xmlns:a16="http://schemas.microsoft.com/office/drawing/2014/main" id="{87D5E916-C3AA-414C-A272-4089A77B6DB8}"/>
              </a:ext>
            </a:extLst>
          </p:cNvPr>
          <p:cNvPicPr>
            <a:picLocks noChangeAspect="1"/>
          </p:cNvPicPr>
          <p:nvPr/>
        </p:nvPicPr>
        <p:blipFill>
          <a:blip r:link="rId3"/>
          <a:stretch>
            <a:fillRect/>
          </a:stretch>
        </p:blipFill>
        <p:spPr>
          <a:xfrm>
            <a:off x="2794000" y="1270000"/>
            <a:ext cx="63500" cy="76200"/>
          </a:xfrm>
          <a:prstGeom prst="rect">
            <a:avLst/>
          </a:prstGeom>
        </p:spPr>
      </p:pic>
      <p:pic>
        <p:nvPicPr>
          <p:cNvPr id="7" name="图片 6">
            <a:extLst>
              <a:ext uri="{FF2B5EF4-FFF2-40B4-BE49-F238E27FC236}">
                <a16:creationId xmlns:a16="http://schemas.microsoft.com/office/drawing/2014/main" id="{3A960338-D57B-774C-839B-99C9AACDBB8E}"/>
              </a:ext>
            </a:extLst>
          </p:cNvPr>
          <p:cNvPicPr>
            <a:picLocks noChangeAspect="1"/>
          </p:cNvPicPr>
          <p:nvPr/>
        </p:nvPicPr>
        <p:blipFill>
          <a:blip r:link="rId3"/>
          <a:stretch>
            <a:fillRect/>
          </a:stretch>
        </p:blipFill>
        <p:spPr>
          <a:xfrm>
            <a:off x="2794000" y="1270000"/>
            <a:ext cx="63500" cy="76200"/>
          </a:xfrm>
          <a:prstGeom prst="rect">
            <a:avLst/>
          </a:prstGeom>
        </p:spPr>
      </p:pic>
      <p:pic>
        <p:nvPicPr>
          <p:cNvPr id="8" name="图片 7">
            <a:extLst>
              <a:ext uri="{FF2B5EF4-FFF2-40B4-BE49-F238E27FC236}">
                <a16:creationId xmlns:a16="http://schemas.microsoft.com/office/drawing/2014/main" id="{7B93743F-8AE7-B64F-AC6C-B7E2EF65406F}"/>
              </a:ext>
            </a:extLst>
          </p:cNvPr>
          <p:cNvPicPr>
            <a:picLocks noChangeAspect="1"/>
          </p:cNvPicPr>
          <p:nvPr/>
        </p:nvPicPr>
        <p:blipFill>
          <a:blip r:link="rId3"/>
          <a:stretch>
            <a:fillRect/>
          </a:stretch>
        </p:blipFill>
        <p:spPr>
          <a:xfrm>
            <a:off x="2794000" y="1270000"/>
            <a:ext cx="63500" cy="76200"/>
          </a:xfrm>
          <a:prstGeom prst="rect">
            <a:avLst/>
          </a:prstGeom>
        </p:spPr>
      </p:pic>
      <p:pic>
        <p:nvPicPr>
          <p:cNvPr id="9" name="图片 8">
            <a:extLst>
              <a:ext uri="{FF2B5EF4-FFF2-40B4-BE49-F238E27FC236}">
                <a16:creationId xmlns:a16="http://schemas.microsoft.com/office/drawing/2014/main" id="{C46C5A80-59E3-7747-B0CE-B2A1F09CDBB9}"/>
              </a:ext>
            </a:extLst>
          </p:cNvPr>
          <p:cNvPicPr>
            <a:picLocks noChangeAspect="1"/>
          </p:cNvPicPr>
          <p:nvPr/>
        </p:nvPicPr>
        <p:blipFill>
          <a:blip r:link="rId3"/>
          <a:stretch>
            <a:fillRect/>
          </a:stretch>
        </p:blipFill>
        <p:spPr>
          <a:xfrm>
            <a:off x="2794000" y="1270000"/>
            <a:ext cx="63500" cy="76200"/>
          </a:xfrm>
          <a:prstGeom prst="rect">
            <a:avLst/>
          </a:prstGeom>
        </p:spPr>
      </p:pic>
      <p:pic>
        <p:nvPicPr>
          <p:cNvPr id="10" name="图片 9">
            <a:extLst>
              <a:ext uri="{FF2B5EF4-FFF2-40B4-BE49-F238E27FC236}">
                <a16:creationId xmlns:a16="http://schemas.microsoft.com/office/drawing/2014/main" id="{974C09C7-A500-C24A-AF57-0F52B590CA50}"/>
              </a:ext>
            </a:extLst>
          </p:cNvPr>
          <p:cNvPicPr>
            <a:picLocks noChangeAspect="1"/>
          </p:cNvPicPr>
          <p:nvPr/>
        </p:nvPicPr>
        <p:blipFill>
          <a:blip r:link="rId3"/>
          <a:stretch>
            <a:fillRect/>
          </a:stretch>
        </p:blipFill>
        <p:spPr>
          <a:xfrm>
            <a:off x="2794000" y="1270000"/>
            <a:ext cx="63500" cy="76200"/>
          </a:xfrm>
          <a:prstGeom prst="rect">
            <a:avLst/>
          </a:prstGeom>
        </p:spPr>
      </p:pic>
      <p:pic>
        <p:nvPicPr>
          <p:cNvPr id="11" name="图片 10">
            <a:extLst>
              <a:ext uri="{FF2B5EF4-FFF2-40B4-BE49-F238E27FC236}">
                <a16:creationId xmlns:a16="http://schemas.microsoft.com/office/drawing/2014/main" id="{66986A0E-F68C-EB49-A7D5-8EB84684D22D}"/>
              </a:ext>
            </a:extLst>
          </p:cNvPr>
          <p:cNvPicPr>
            <a:picLocks noChangeAspect="1"/>
          </p:cNvPicPr>
          <p:nvPr/>
        </p:nvPicPr>
        <p:blipFill>
          <a:blip r:link="rId3"/>
          <a:stretch>
            <a:fillRect/>
          </a:stretch>
        </p:blipFill>
        <p:spPr>
          <a:xfrm>
            <a:off x="1270000" y="1270000"/>
            <a:ext cx="63500" cy="76200"/>
          </a:xfrm>
          <a:prstGeom prst="rect">
            <a:avLst/>
          </a:prstGeom>
        </p:spPr>
      </p:pic>
      <p:sp>
        <p:nvSpPr>
          <p:cNvPr id="13" name="副标题 12">
            <a:extLst>
              <a:ext uri="{FF2B5EF4-FFF2-40B4-BE49-F238E27FC236}">
                <a16:creationId xmlns:a16="http://schemas.microsoft.com/office/drawing/2014/main" id="{83C3BEB7-6660-C146-A584-68D41BE6414B}"/>
              </a:ext>
            </a:extLst>
          </p:cNvPr>
          <p:cNvSpPr>
            <a:spLocks noGrp="1"/>
          </p:cNvSpPr>
          <p:nvPr>
            <p:ph type="subTitle" idx="1"/>
          </p:nvPr>
        </p:nvSpPr>
        <p:spPr/>
        <p:txBody>
          <a:bodyPr>
            <a:normAutofit/>
          </a:bodyPr>
          <a:lstStyle/>
          <a:p>
            <a:r>
              <a:rPr lang="zh-CN" altLang="en-US" sz="2800" dirty="0"/>
              <a:t>算法</a:t>
            </a:r>
            <a:r>
              <a:rPr lang="en-US" altLang="zh-CN" sz="2800" dirty="0"/>
              <a:t>2</a:t>
            </a:r>
            <a:endParaRPr lang="zh-CN" altLang="en-US" sz="2800" dirty="0"/>
          </a:p>
        </p:txBody>
      </p:sp>
      <p:pic>
        <p:nvPicPr>
          <p:cNvPr id="14" name="图片 13">
            <a:extLst>
              <a:ext uri="{FF2B5EF4-FFF2-40B4-BE49-F238E27FC236}">
                <a16:creationId xmlns:a16="http://schemas.microsoft.com/office/drawing/2014/main" id="{67947F52-9AE5-3848-BD60-2C4B9E68675D}"/>
              </a:ext>
            </a:extLst>
          </p:cNvPr>
          <p:cNvPicPr>
            <a:picLocks noChangeAspect="1"/>
          </p:cNvPicPr>
          <p:nvPr/>
        </p:nvPicPr>
        <p:blipFill rotWithShape="1">
          <a:blip r:embed="rId4"/>
          <a:srcRect l="1863" t="626" r="3067" b="516"/>
          <a:stretch/>
        </p:blipFill>
        <p:spPr>
          <a:xfrm>
            <a:off x="9410866" y="90153"/>
            <a:ext cx="2441643" cy="6753898"/>
          </a:xfrm>
          <a:prstGeom prst="rect">
            <a:avLst/>
          </a:prstGeom>
        </p:spPr>
      </p:pic>
    </p:spTree>
    <p:extLst>
      <p:ext uri="{BB962C8B-B14F-4D97-AF65-F5344CB8AC3E}">
        <p14:creationId xmlns:p14="http://schemas.microsoft.com/office/powerpoint/2010/main" val="803227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缩减到</a:t>
            </a:r>
            <a:r>
              <a:rPr kumimoji="1" lang="en-US" altLang="zh-CN" dirty="0"/>
              <a:t>5</a:t>
            </a:r>
            <a:r>
              <a:rPr kumimoji="1" lang="zh-CN" altLang="en-US" dirty="0"/>
              <a:t>轮的</a:t>
            </a:r>
            <a:r>
              <a:rPr lang="en-US" altLang="zh-CN" dirty="0" err="1"/>
              <a:t>CipherD</a:t>
            </a:r>
            <a:r>
              <a:rPr lang="zh-CN" altLang="en-US" dirty="0"/>
              <a:t>算法的密钥恢复攻击</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86060" y="1219875"/>
                <a:ext cx="10363200" cy="4975448"/>
              </a:xfrm>
            </p:spPr>
            <p:txBody>
              <a:bodyPr>
                <a:noAutofit/>
              </a:bodyPr>
              <a:lstStyle/>
              <a:p>
                <a:r>
                  <a:rPr lang="en-US" altLang="zh-CN" sz="2400" dirty="0"/>
                  <a:t> 4</a:t>
                </a:r>
                <a:r>
                  <a:rPr lang="zh-CN" altLang="en-US" sz="2400" dirty="0"/>
                  <a:t>轮区分器：</a:t>
                </a:r>
                <a:r>
                  <a:rPr lang="en-US" altLang="zh-CN" sz="2400" dirty="0"/>
                  <a:t> </a:t>
                </a:r>
                <a:r>
                  <a:rPr kumimoji="1" lang="en-US" altLang="zh-CN" sz="2400" dirty="0"/>
                  <a:t>(8</a:t>
                </a:r>
                <a14:m>
                  <m:oMath xmlns:m="http://schemas.openxmlformats.org/officeDocument/2006/math">
                    <m:r>
                      <a:rPr kumimoji="1" lang="en-US" altLang="zh-CN" sz="2400" i="1">
                        <a:latin typeface="Cambria Math" panose="02040503050406030204" pitchFamily="18" charset="0"/>
                      </a:rPr>
                      <m:t>,0,0,0)</m:t>
                    </m:r>
                    <m:groupChr>
                      <m:groupChrPr>
                        <m:chr m:val="→"/>
                        <m:vertJc m:val="bot"/>
                        <m:ctrlPr>
                          <a:rPr kumimoji="1" lang="el-GR" altLang="zh-CN" sz="2400" i="1">
                            <a:latin typeface="Cambria Math" panose="02040503050406030204" pitchFamily="18" charset="0"/>
                          </a:rPr>
                        </m:ctrlPr>
                      </m:groupChrPr>
                      <m:e>
                        <m:r>
                          <m:rPr>
                            <m:brk m:alnAt="2"/>
                          </m:rPr>
                          <a:rPr kumimoji="1" lang="en-US" altLang="zh-CN" sz="2400" b="0" i="1" smtClean="0">
                            <a:latin typeface="Cambria Math" panose="02040503050406030204" pitchFamily="18" charset="0"/>
                          </a:rPr>
                          <m:t>4</m:t>
                        </m:r>
                        <m:r>
                          <a:rPr kumimoji="1" lang="en-US" altLang="zh-CN" sz="2400" i="1">
                            <a:latin typeface="Cambria Math" panose="02040503050406030204" pitchFamily="18" charset="0"/>
                          </a:rPr>
                          <m:t>−</m:t>
                        </m:r>
                        <m:r>
                          <m:rPr>
                            <m:sty m:val="p"/>
                          </m:rPr>
                          <a:rPr kumimoji="1" lang="en-US" altLang="zh-CN" sz="2400" i="1">
                            <a:latin typeface="Cambria Math" panose="02040503050406030204" pitchFamily="18" charset="0"/>
                          </a:rPr>
                          <m:t>r</m:t>
                        </m:r>
                      </m:e>
                    </m:groupChr>
                  </m:oMath>
                </a14:m>
                <a:r>
                  <a:rPr kumimoji="1" lang="en-US" altLang="zh-CN" sz="2400" dirty="0"/>
                  <a:t> (8</a:t>
                </a:r>
                <a14:m>
                  <m:oMath xmlns:m="http://schemas.openxmlformats.org/officeDocument/2006/math">
                    <m:r>
                      <a:rPr kumimoji="1" lang="en-US" altLang="zh-CN" sz="2400" i="1">
                        <a:latin typeface="Cambria Math" panose="02040503050406030204" pitchFamily="18" charset="0"/>
                      </a:rPr>
                      <m:t>,0,0,0)</m:t>
                    </m:r>
                  </m:oMath>
                </a14:m>
                <a:r>
                  <a:rPr kumimoji="1" lang="zh-CN" altLang="en-US" sz="2400" dirty="0"/>
                  <a:t>，</a:t>
                </a:r>
                <a:r>
                  <a:rPr lang="en-US" altLang="zh-CN" sz="2400" dirty="0">
                    <a:ea typeface="Cambria Math" panose="02040503050406030204" pitchFamily="18" charset="0"/>
                  </a:rPr>
                  <a:t> </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𝜀</m:t>
                    </m:r>
                    <m:r>
                      <a:rPr lang="en-US" altLang="zh-CN" sz="2400" i="1" dirty="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3</m:t>
                        </m:r>
                      </m:sup>
                    </m:sSup>
                    <m:sSup>
                      <m:sSupPr>
                        <m:ctrlPr>
                          <a:rPr lang="en-US" altLang="zh-CN" sz="2400" i="1" dirty="0">
                            <a:latin typeface="Cambria Math" panose="02040503050406030204" pitchFamily="18" charset="0"/>
                            <a:ea typeface="Cambria Math" panose="02040503050406030204" pitchFamily="18" charset="0"/>
                          </a:rPr>
                        </m:ctrlPr>
                      </m:sSupPr>
                      <m:e>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m:t>
                            </m:r>
                            <m:f>
                              <m:fPr>
                                <m:ctrlPr>
                                  <a:rPr lang="en-US" altLang="zh-CN" sz="2400" i="1" dirty="0">
                                    <a:latin typeface="Cambria Math" panose="02040503050406030204" pitchFamily="18" charset="0"/>
                                    <a:ea typeface="Cambria Math" panose="02040503050406030204" pitchFamily="18" charset="0"/>
                                  </a:rPr>
                                </m:ctrlPr>
                              </m:fPr>
                              <m:num>
                                <m:r>
                                  <a:rPr lang="en-US" altLang="zh-CN" sz="2400" i="1" dirty="0">
                                    <a:latin typeface="Cambria Math" panose="02040503050406030204" pitchFamily="18" charset="0"/>
                                    <a:ea typeface="Cambria Math" panose="02040503050406030204" pitchFamily="18" charset="0"/>
                                  </a:rPr>
                                  <m:t>4</m:t>
                                </m:r>
                              </m:num>
                              <m:den>
                                <m:r>
                                  <a:rPr lang="en-US" altLang="zh-CN" sz="2400" i="1" dirty="0">
                                    <a:latin typeface="Cambria Math" panose="02040503050406030204" pitchFamily="18" charset="0"/>
                                    <a:ea typeface="Cambria Math" panose="02040503050406030204" pitchFamily="18" charset="0"/>
                                  </a:rPr>
                                  <m:t>16</m:t>
                                </m:r>
                              </m:den>
                            </m:f>
                          </m:e>
                        </m:d>
                      </m:e>
                      <m:sup>
                        <m:r>
                          <a:rPr lang="en-US" altLang="zh-CN" sz="2400" b="0" i="1" dirty="0" smtClean="0">
                            <a:latin typeface="Cambria Math" panose="02040503050406030204" pitchFamily="18" charset="0"/>
                            <a:ea typeface="Cambria Math" panose="02040503050406030204" pitchFamily="18" charset="0"/>
                          </a:rPr>
                          <m:t>4</m:t>
                        </m:r>
                      </m:sup>
                    </m:sSup>
                    <m:r>
                      <a:rPr lang="en-US" altLang="zh-CN" sz="2400" b="0" i="1" dirty="0" smtClean="0">
                        <a:latin typeface="Cambria Math" panose="02040503050406030204" pitchFamily="18" charset="0"/>
                        <a:ea typeface="Cambria Math" panose="02040503050406030204" pitchFamily="18" charset="0"/>
                      </a:rPr>
                      <m:t>=</m:t>
                    </m:r>
                    <m:f>
                      <m:fPr>
                        <m:ctrlPr>
                          <a:rPr lang="en-US" altLang="zh-CN" sz="2400" i="1" dirty="0">
                            <a:latin typeface="Cambria Math" panose="02040503050406030204" pitchFamily="18" charset="0"/>
                            <a:ea typeface="Cambria Math" panose="02040503050406030204" pitchFamily="18" charset="0"/>
                          </a:rPr>
                        </m:ctrlPr>
                      </m:fPr>
                      <m:num>
                        <m:r>
                          <a:rPr lang="en-US" altLang="zh-CN" sz="2400" b="0" i="1" dirty="0" smtClean="0">
                            <a:latin typeface="Cambria Math" panose="02040503050406030204" pitchFamily="18" charset="0"/>
                            <a:ea typeface="Cambria Math" panose="02040503050406030204" pitchFamily="18" charset="0"/>
                          </a:rPr>
                          <m:t>1</m:t>
                        </m:r>
                      </m:num>
                      <m:den>
                        <m:r>
                          <a:rPr lang="en-US" altLang="zh-CN" sz="2400" b="0" i="1" dirty="0" smtClean="0">
                            <a:latin typeface="Cambria Math" panose="02040503050406030204" pitchFamily="18" charset="0"/>
                            <a:ea typeface="Cambria Math" panose="02040503050406030204" pitchFamily="18" charset="0"/>
                          </a:rPr>
                          <m:t>32</m:t>
                        </m:r>
                      </m:den>
                    </m:f>
                  </m:oMath>
                </a14:m>
                <a:endParaRPr lang="en-US" altLang="zh-CN" sz="2400" dirty="0"/>
              </a:p>
              <a:p>
                <a:r>
                  <a:rPr lang="en-US" altLang="zh-CN" sz="2400" dirty="0"/>
                  <a:t>4+1</a:t>
                </a:r>
              </a:p>
              <a:p>
                <a:r>
                  <a:rPr lang="zh-CN" altLang="en-US" sz="2400" dirty="0"/>
                  <a:t>猜测</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𝐾</m:t>
                        </m:r>
                      </m:e>
                      <m:sub>
                        <m:r>
                          <a:rPr lang="en-US" altLang="zh-CN" sz="2400" i="1">
                            <a:latin typeface="Cambria Math" panose="02040503050406030204" pitchFamily="18" charset="0"/>
                          </a:rPr>
                          <m:t>5</m:t>
                        </m:r>
                      </m:sub>
                    </m:sSub>
                  </m:oMath>
                </a14:m>
                <a:r>
                  <a:rPr lang="en-US" altLang="zh-CN" sz="2400" dirty="0"/>
                  <a:t>or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𝐾</m:t>
                        </m:r>
                      </m:e>
                      <m:sub>
                        <m:r>
                          <a:rPr lang="en-US" altLang="zh-CN" sz="2400" b="0" i="1" smtClean="0">
                            <a:latin typeface="Cambria Math" panose="02040503050406030204" pitchFamily="18" charset="0"/>
                          </a:rPr>
                          <m:t>4</m:t>
                        </m:r>
                      </m:sub>
                    </m:sSub>
                  </m:oMath>
                </a14:m>
                <a:r>
                  <a:rPr lang="zh-CN" altLang="en-US" sz="2400" dirty="0"/>
                  <a:t>？全部</a:t>
                </a:r>
                <a:r>
                  <a:rPr lang="en-US" altLang="zh-CN" sz="2400" dirty="0"/>
                  <a:t>16-bit</a:t>
                </a:r>
                <a:r>
                  <a:rPr lang="zh-CN" altLang="en-US" sz="2400" dirty="0"/>
                  <a:t>么？</a:t>
                </a:r>
                <a:endParaRPr lang="en-US" altLang="zh-CN" sz="2400" dirty="0"/>
              </a:p>
              <a:p>
                <a:r>
                  <a:rPr lang="zh-CN" altLang="en-US" sz="2400" dirty="0"/>
                  <a:t>仅需猜测</a:t>
                </a:r>
                <a:r>
                  <a:rPr lang="en-US" altLang="zh-CN" sz="2400" dirty="0">
                    <a:solidFill>
                      <a:srgbClr val="C00000"/>
                    </a:solidFill>
                  </a:rPr>
                  <a:t>4</a:t>
                </a:r>
                <a:r>
                  <a:rPr lang="zh-CN" altLang="en-US" sz="2400" dirty="0"/>
                  <a:t>比特：</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𝐾</m:t>
                        </m:r>
                      </m:e>
                      <m:sub>
                        <m:r>
                          <a:rPr lang="en-US" altLang="zh-CN" sz="2400" i="1">
                            <a:latin typeface="Cambria Math" panose="02040503050406030204" pitchFamily="18" charset="0"/>
                          </a:rPr>
                          <m:t>5</m:t>
                        </m:r>
                      </m:sub>
                    </m:sSub>
                    <m:r>
                      <a:rPr lang="en-US" altLang="zh-CN" sz="2400" b="0" i="1" smtClean="0">
                        <a:latin typeface="Cambria Math" panose="02040503050406030204" pitchFamily="18" charset="0"/>
                      </a:rPr>
                      <m:t>[0,1,2,3]</m:t>
                    </m:r>
                  </m:oMath>
                </a14:m>
                <a:endParaRPr lang="en-US" altLang="zh-CN" sz="2400" dirty="0"/>
              </a:p>
              <a:p>
                <a:pPr>
                  <a:lnSpc>
                    <a:spcPct val="100000"/>
                  </a:lnSpc>
                </a:pPr>
                <a:r>
                  <a:rPr lang="zh-CN" altLang="en-US" sz="2400" dirty="0"/>
                  <a:t>若取</a:t>
                </a:r>
                <a14:m>
                  <m:oMath xmlns:m="http://schemas.openxmlformats.org/officeDocument/2006/math">
                    <m:r>
                      <a:rPr lang="en-US" altLang="zh-CN" sz="2400" i="1" dirty="0">
                        <a:latin typeface="Cambria Math" panose="02040503050406030204" pitchFamily="18" charset="0"/>
                      </a:rPr>
                      <m:t>𝑁</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2</m:t>
                        </m:r>
                      </m:e>
                      <m:sup>
                        <m:r>
                          <a:rPr lang="en-US" altLang="zh-CN" sz="2400" b="0" i="1" dirty="0" smtClean="0">
                            <a:latin typeface="Cambria Math" panose="02040503050406030204" pitchFamily="18" charset="0"/>
                          </a:rPr>
                          <m:t>11</m:t>
                        </m:r>
                      </m:sup>
                    </m:sSup>
                  </m:oMath>
                </a14:m>
                <a:r>
                  <a:rPr lang="zh-CN" altLang="en-US" sz="2400" dirty="0"/>
                  <a:t>则</a:t>
                </a:r>
                <a:endParaRPr lang="en-US" altLang="zh-CN" sz="2400" dirty="0"/>
              </a:p>
              <a:p>
                <a:r>
                  <a:rPr lang="zh-CN" altLang="en-US" sz="2400" dirty="0"/>
                  <a:t> 时间复杂度：</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0" dirty="0" smtClean="0">
                            <a:latin typeface="Cambria Math" panose="02040503050406030204" pitchFamily="18" charset="0"/>
                          </a:rPr>
                          <m:t>2</m:t>
                        </m:r>
                      </m:e>
                      <m:sup>
                        <m:r>
                          <a:rPr lang="en-US" altLang="zh-CN" b="0" i="0" dirty="0" smtClean="0">
                            <a:latin typeface="Cambria Math" panose="02040503050406030204" pitchFamily="18" charset="0"/>
                          </a:rPr>
                          <m:t>4</m:t>
                        </m:r>
                      </m:sup>
                    </m:sSup>
                    <m:r>
                      <a:rPr lang="en-US" altLang="zh-CN" b="0"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2</m:t>
                        </m:r>
                      </m:e>
                      <m:sup>
                        <m:r>
                          <a:rPr lang="en-US" altLang="zh-CN" b="0" i="1" dirty="0" smtClean="0">
                            <a:latin typeface="Cambria Math" panose="02040503050406030204" pitchFamily="18" charset="0"/>
                          </a:rPr>
                          <m:t>11</m:t>
                        </m:r>
                      </m:sup>
                    </m:s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b="0" i="1" dirty="0" smtClean="0">
                            <a:latin typeface="Cambria Math" panose="02040503050406030204" pitchFamily="18" charset="0"/>
                          </a:rPr>
                          <m:t>4</m:t>
                        </m:r>
                      </m:den>
                    </m:f>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5</m:t>
                        </m:r>
                      </m:den>
                    </m:f>
                    <m:r>
                      <a:rPr lang="en-US" altLang="zh-CN" b="0" i="1" dirty="0" smtClean="0">
                        <a:latin typeface="Cambria Math" panose="02040503050406030204" pitchFamily="18" charset="0"/>
                      </a:rPr>
                      <m:t>+</m:t>
                    </m:r>
                  </m:oMath>
                </a14:m>
                <a:r>
                  <a:rPr lang="en-US" altLang="zh-CN" sz="2400" dirty="0"/>
                  <a:t> </a:t>
                </a:r>
                <a14:m>
                  <m:oMath xmlns:m="http://schemas.openxmlformats.org/officeDocument/2006/math">
                    <m:sSup>
                      <m:sSupPr>
                        <m:ctrlPr>
                          <a:rPr lang="en-US" altLang="zh-CN" sz="2400" i="1" dirty="0">
                            <a:latin typeface="Cambria Math" panose="02040503050406030204" pitchFamily="18" charset="0"/>
                          </a:rPr>
                        </m:ctrlPr>
                      </m:sSupPr>
                      <m:e>
                        <m:r>
                          <a:rPr lang="en-US" altLang="zh-CN" sz="2400" dirty="0">
                            <a:latin typeface="Cambria Math" panose="02040503050406030204" pitchFamily="18" charset="0"/>
                          </a:rPr>
                          <m:t>2</m:t>
                        </m:r>
                      </m:e>
                      <m:sup>
                        <m:r>
                          <a:rPr lang="en-US" altLang="zh-CN" sz="2400" b="0" i="0" dirty="0" smtClean="0">
                            <a:latin typeface="Cambria Math" panose="02040503050406030204" pitchFamily="18" charset="0"/>
                          </a:rPr>
                          <m:t>16</m:t>
                        </m:r>
                        <m:r>
                          <a:rPr lang="zh-CN" altLang="en-US" sz="2400" b="0" i="0" dirty="0" smtClean="0">
                            <a:latin typeface="Cambria Math" panose="02040503050406030204" pitchFamily="18" charset="0"/>
                          </a:rPr>
                          <m:t>∗</m:t>
                        </m:r>
                        <m:r>
                          <a:rPr lang="en-US" altLang="zh-CN" sz="2400" b="0" i="0" dirty="0" smtClean="0">
                            <a:latin typeface="Cambria Math" panose="02040503050406030204" pitchFamily="18" charset="0"/>
                          </a:rPr>
                          <m:t>6−</m:t>
                        </m:r>
                        <m:r>
                          <a:rPr lang="en-US" altLang="zh-CN" sz="2400" b="1" i="0" dirty="0" smtClean="0">
                            <a:solidFill>
                              <a:srgbClr val="C00000"/>
                            </a:solidFill>
                            <a:latin typeface="Cambria Math" panose="02040503050406030204" pitchFamily="18" charset="0"/>
                          </a:rPr>
                          <m:t>𝟓</m:t>
                        </m:r>
                      </m:sup>
                    </m:sSup>
                  </m:oMath>
                </a14:m>
                <a:r>
                  <a:rPr lang="zh-CN" altLang="en-US" sz="2400" dirty="0"/>
                  <a:t>次</a:t>
                </a:r>
                <a:r>
                  <a:rPr lang="en-US" altLang="zh-CN" sz="2400" dirty="0"/>
                  <a:t>5</a:t>
                </a:r>
                <a:r>
                  <a:rPr lang="zh-CN" altLang="en-US" sz="2400" dirty="0"/>
                  <a:t>轮</a:t>
                </a:r>
                <a:r>
                  <a:rPr lang="en-US" altLang="zh-CN" sz="2400" dirty="0" err="1"/>
                  <a:t>CipherD</a:t>
                </a:r>
                <a:r>
                  <a:rPr lang="zh-CN" altLang="en-US" sz="2400" dirty="0"/>
                  <a:t>加密</a:t>
                </a:r>
                <a:endParaRPr lang="en-US" altLang="zh-CN" sz="2400" dirty="0"/>
              </a:p>
              <a:p>
                <a:pPr marL="0" indent="0">
                  <a:buNone/>
                </a:pPr>
                <a:endParaRPr lang="zh-CN" altLang="en-US"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86060" y="1219875"/>
                <a:ext cx="10363200" cy="4975448"/>
              </a:xfrm>
              <a:blipFill>
                <a:blip r:embed="rId3"/>
                <a:stretch>
                  <a:fillRect l="-529"/>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29D5DF57-3C0C-0F4F-88D1-FCBF0C35CB7C}"/>
              </a:ext>
            </a:extLst>
          </p:cNvPr>
          <p:cNvGrpSpPr/>
          <p:nvPr/>
        </p:nvGrpSpPr>
        <p:grpSpPr>
          <a:xfrm>
            <a:off x="9528439" y="0"/>
            <a:ext cx="2441643" cy="6753898"/>
            <a:chOff x="9052951" y="134112"/>
            <a:chExt cx="2441643" cy="6753898"/>
          </a:xfrm>
        </p:grpSpPr>
        <p:pic>
          <p:nvPicPr>
            <p:cNvPr id="7" name="图片 6">
              <a:extLst>
                <a:ext uri="{FF2B5EF4-FFF2-40B4-BE49-F238E27FC236}">
                  <a16:creationId xmlns:a16="http://schemas.microsoft.com/office/drawing/2014/main" id="{0CFE4A0F-EE9F-C34A-B70B-FB1B96F99DA4}"/>
                </a:ext>
              </a:extLst>
            </p:cNvPr>
            <p:cNvPicPr>
              <a:picLocks noChangeAspect="1"/>
            </p:cNvPicPr>
            <p:nvPr/>
          </p:nvPicPr>
          <p:blipFill rotWithShape="1">
            <a:blip r:embed="rId4"/>
            <a:srcRect l="1863" t="626" r="3067" b="516"/>
            <a:stretch/>
          </p:blipFill>
          <p:spPr>
            <a:xfrm>
              <a:off x="9052951" y="134112"/>
              <a:ext cx="2441643" cy="6753898"/>
            </a:xfrm>
            <a:prstGeom prst="rect">
              <a:avLst/>
            </a:prstGeom>
          </p:spPr>
        </p:pic>
        <p:sp>
          <p:nvSpPr>
            <p:cNvPr id="8" name="矩形 7">
              <a:extLst>
                <a:ext uri="{FF2B5EF4-FFF2-40B4-BE49-F238E27FC236}">
                  <a16:creationId xmlns:a16="http://schemas.microsoft.com/office/drawing/2014/main" id="{C8368C99-F013-F14B-82ED-14BBDB718EEC}"/>
                </a:ext>
              </a:extLst>
            </p:cNvPr>
            <p:cNvSpPr/>
            <p:nvPr/>
          </p:nvSpPr>
          <p:spPr>
            <a:xfrm>
              <a:off x="9052951" y="463296"/>
              <a:ext cx="2441643" cy="5266944"/>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 name="矩形 9">
            <a:extLst>
              <a:ext uri="{FF2B5EF4-FFF2-40B4-BE49-F238E27FC236}">
                <a16:creationId xmlns:a16="http://schemas.microsoft.com/office/drawing/2014/main" id="{6F01B137-75F6-AB4C-87E4-5B3721AE3680}"/>
              </a:ext>
            </a:extLst>
          </p:cNvPr>
          <p:cNvSpPr/>
          <p:nvPr/>
        </p:nvSpPr>
        <p:spPr>
          <a:xfrm>
            <a:off x="9283017" y="5153020"/>
            <a:ext cx="2932486" cy="369332"/>
          </a:xfrm>
          <a:prstGeom prst="rect">
            <a:avLst/>
          </a:prstGeom>
          <a:noFill/>
        </p:spPr>
        <p:txBody>
          <a:bodyPr wrap="square" lIns="91440" tIns="45720" rIns="91440" bIns="45720">
            <a:spAutoFit/>
          </a:bodyPr>
          <a:lstStyle/>
          <a:p>
            <a:r>
              <a:rPr lang="en-US" altLang="zh-CN" dirty="0">
                <a:ln w="0"/>
                <a:solidFill>
                  <a:srgbClr val="C00000"/>
                </a:solidFill>
                <a:effectLst>
                  <a:outerShdw blurRad="38100" dist="19050" dir="2700000" algn="tl" rotWithShape="0">
                    <a:schemeClr val="dk1">
                      <a:alpha val="40000"/>
                    </a:schemeClr>
                  </a:outerShdw>
                </a:effectLst>
              </a:rPr>
              <a:t>1</a:t>
            </a:r>
            <a:r>
              <a:rPr lang="en-US" altLang="zh-CN" dirty="0">
                <a:ln w="0"/>
                <a:effectLst>
                  <a:outerShdw blurRad="38100" dist="19050" dir="2700000" algn="tl" rotWithShape="0">
                    <a:schemeClr val="dk1">
                      <a:alpha val="40000"/>
                    </a:schemeClr>
                  </a:outerShdw>
                </a:effectLst>
              </a:rPr>
              <a:t>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endParaRPr lang="zh-CN" altLang="en-US" b="0" cap="none" spc="0" dirty="0">
              <a:ln w="0"/>
              <a:solidFill>
                <a:schemeClr val="tx1"/>
              </a:solidFill>
              <a:effectLst>
                <a:outerShdw blurRad="38100" dist="19050" dir="2700000" algn="tl" rotWithShape="0">
                  <a:schemeClr val="dk1">
                    <a:alpha val="40000"/>
                  </a:schemeClr>
                </a:outerShdw>
              </a:effectLst>
            </a:endParaRPr>
          </a:p>
        </p:txBody>
      </p:sp>
      <p:sp>
        <p:nvSpPr>
          <p:cNvPr id="4" name="框架 3">
            <a:extLst>
              <a:ext uri="{FF2B5EF4-FFF2-40B4-BE49-F238E27FC236}">
                <a16:creationId xmlns:a16="http://schemas.microsoft.com/office/drawing/2014/main" id="{82DC0693-03AB-3D47-917E-C6E9557C48B2}"/>
              </a:ext>
            </a:extLst>
          </p:cNvPr>
          <p:cNvSpPr/>
          <p:nvPr/>
        </p:nvSpPr>
        <p:spPr>
          <a:xfrm>
            <a:off x="9283017" y="5153020"/>
            <a:ext cx="689658" cy="1404943"/>
          </a:xfrm>
          <a:prstGeom prst="fram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9" name="矩形 8">
            <a:extLst>
              <a:ext uri="{FF2B5EF4-FFF2-40B4-BE49-F238E27FC236}">
                <a16:creationId xmlns:a16="http://schemas.microsoft.com/office/drawing/2014/main" id="{06AD5AF1-7A56-0E4F-8CBB-5ECAD5E771F5}"/>
              </a:ext>
            </a:extLst>
          </p:cNvPr>
          <p:cNvSpPr/>
          <p:nvPr/>
        </p:nvSpPr>
        <p:spPr>
          <a:xfrm>
            <a:off x="9386048" y="94632"/>
            <a:ext cx="2932486" cy="369332"/>
          </a:xfrm>
          <a:prstGeom prst="rect">
            <a:avLst/>
          </a:prstGeom>
          <a:noFill/>
        </p:spPr>
        <p:txBody>
          <a:bodyPr wrap="square" lIns="91440" tIns="45720" rIns="91440" bIns="45720">
            <a:spAutoFit/>
          </a:bodyPr>
          <a:lstStyle/>
          <a:p>
            <a:r>
              <a:rPr lang="en-US" altLang="zh-CN" dirty="0">
                <a:ln w="0"/>
                <a:effectLst>
                  <a:outerShdw blurRad="38100" dist="19050" dir="2700000" algn="tl" rotWithShape="0">
                    <a:schemeClr val="dk1">
                      <a:alpha val="40000"/>
                    </a:schemeClr>
                  </a:outerShdw>
                </a:effectLst>
              </a:rPr>
              <a:t>1000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endParaRPr lang="zh-CN" alt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0809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0223" y="624469"/>
            <a:ext cx="10582509" cy="3445726"/>
          </a:xfrm>
          <a:solidFill>
            <a:schemeClr val="bg1"/>
          </a:solidFill>
        </p:spPr>
        <p:txBody>
          <a:bodyPr>
            <a:normAutofit/>
          </a:bodyPr>
          <a:lstStyle/>
          <a:p>
            <a:pPr>
              <a:defRPr/>
            </a:pPr>
            <a:br>
              <a:rPr kumimoji="1" lang="en-US" altLang="zh-CN" sz="3600" dirty="0"/>
            </a:br>
            <a:br>
              <a:rPr kumimoji="1" lang="en-US" altLang="zh-CN" sz="3600" dirty="0"/>
            </a:br>
            <a:br>
              <a:rPr kumimoji="1" lang="en-US" altLang="zh-CN" sz="3600" dirty="0"/>
            </a:br>
            <a:br>
              <a:rPr kumimoji="1" lang="en-US" altLang="zh-CN" sz="3600" dirty="0"/>
            </a:br>
            <a:br>
              <a:rPr kumimoji="1" lang="en-US" altLang="zh-CN" sz="3600" dirty="0"/>
            </a:br>
            <a:br>
              <a:rPr kumimoji="1" lang="en-US" altLang="zh-CN" sz="3600" dirty="0"/>
            </a:br>
            <a:r>
              <a:rPr kumimoji="1" lang="zh-CN" altLang="en-US" sz="3600" dirty="0"/>
              <a:t>概率的等价定义</a:t>
            </a:r>
            <a:endParaRPr lang="zh-CN" altLang="en-US" sz="4400" dirty="0"/>
          </a:p>
        </p:txBody>
      </p:sp>
      <p:pic>
        <p:nvPicPr>
          <p:cNvPr id="4" name="图片 3">
            <a:extLst>
              <a:ext uri="{FF2B5EF4-FFF2-40B4-BE49-F238E27FC236}">
                <a16:creationId xmlns:a16="http://schemas.microsoft.com/office/drawing/2014/main" id="{850021CB-61AB-CC40-93E6-22E1BB37D18D}"/>
              </a:ext>
            </a:extLst>
          </p:cNvPr>
          <p:cNvPicPr>
            <a:picLocks noChangeAspect="1"/>
          </p:cNvPicPr>
          <p:nvPr/>
        </p:nvPicPr>
        <p:blipFill>
          <a:blip r:link="rId3"/>
          <a:stretch>
            <a:fillRect/>
          </a:stretch>
        </p:blipFill>
        <p:spPr>
          <a:xfrm>
            <a:off x="2794000" y="1270000"/>
            <a:ext cx="63500" cy="76200"/>
          </a:xfrm>
          <a:prstGeom prst="rect">
            <a:avLst/>
          </a:prstGeom>
        </p:spPr>
      </p:pic>
      <p:pic>
        <p:nvPicPr>
          <p:cNvPr id="5" name="图片 4">
            <a:extLst>
              <a:ext uri="{FF2B5EF4-FFF2-40B4-BE49-F238E27FC236}">
                <a16:creationId xmlns:a16="http://schemas.microsoft.com/office/drawing/2014/main" id="{21ED5195-04D3-D648-BFE6-F1AD8D41E028}"/>
              </a:ext>
            </a:extLst>
          </p:cNvPr>
          <p:cNvPicPr>
            <a:picLocks noChangeAspect="1"/>
          </p:cNvPicPr>
          <p:nvPr/>
        </p:nvPicPr>
        <p:blipFill>
          <a:blip r:link="rId3"/>
          <a:stretch>
            <a:fillRect/>
          </a:stretch>
        </p:blipFill>
        <p:spPr>
          <a:xfrm>
            <a:off x="2794000" y="1270000"/>
            <a:ext cx="63500" cy="76200"/>
          </a:xfrm>
          <a:prstGeom prst="rect">
            <a:avLst/>
          </a:prstGeom>
        </p:spPr>
      </p:pic>
      <p:pic>
        <p:nvPicPr>
          <p:cNvPr id="6" name="图片 5">
            <a:extLst>
              <a:ext uri="{FF2B5EF4-FFF2-40B4-BE49-F238E27FC236}">
                <a16:creationId xmlns:a16="http://schemas.microsoft.com/office/drawing/2014/main" id="{87D5E916-C3AA-414C-A272-4089A77B6DB8}"/>
              </a:ext>
            </a:extLst>
          </p:cNvPr>
          <p:cNvPicPr>
            <a:picLocks noChangeAspect="1"/>
          </p:cNvPicPr>
          <p:nvPr/>
        </p:nvPicPr>
        <p:blipFill>
          <a:blip r:link="rId3"/>
          <a:stretch>
            <a:fillRect/>
          </a:stretch>
        </p:blipFill>
        <p:spPr>
          <a:xfrm>
            <a:off x="2794000" y="1270000"/>
            <a:ext cx="63500" cy="76200"/>
          </a:xfrm>
          <a:prstGeom prst="rect">
            <a:avLst/>
          </a:prstGeom>
        </p:spPr>
      </p:pic>
      <p:pic>
        <p:nvPicPr>
          <p:cNvPr id="7" name="图片 6">
            <a:extLst>
              <a:ext uri="{FF2B5EF4-FFF2-40B4-BE49-F238E27FC236}">
                <a16:creationId xmlns:a16="http://schemas.microsoft.com/office/drawing/2014/main" id="{3A960338-D57B-774C-839B-99C9AACDBB8E}"/>
              </a:ext>
            </a:extLst>
          </p:cNvPr>
          <p:cNvPicPr>
            <a:picLocks noChangeAspect="1"/>
          </p:cNvPicPr>
          <p:nvPr/>
        </p:nvPicPr>
        <p:blipFill>
          <a:blip r:link="rId3"/>
          <a:stretch>
            <a:fillRect/>
          </a:stretch>
        </p:blipFill>
        <p:spPr>
          <a:xfrm>
            <a:off x="2794000" y="1270000"/>
            <a:ext cx="63500" cy="76200"/>
          </a:xfrm>
          <a:prstGeom prst="rect">
            <a:avLst/>
          </a:prstGeom>
        </p:spPr>
      </p:pic>
      <p:pic>
        <p:nvPicPr>
          <p:cNvPr id="8" name="图片 7">
            <a:extLst>
              <a:ext uri="{FF2B5EF4-FFF2-40B4-BE49-F238E27FC236}">
                <a16:creationId xmlns:a16="http://schemas.microsoft.com/office/drawing/2014/main" id="{7B93743F-8AE7-B64F-AC6C-B7E2EF65406F}"/>
              </a:ext>
            </a:extLst>
          </p:cNvPr>
          <p:cNvPicPr>
            <a:picLocks noChangeAspect="1"/>
          </p:cNvPicPr>
          <p:nvPr/>
        </p:nvPicPr>
        <p:blipFill>
          <a:blip r:link="rId3"/>
          <a:stretch>
            <a:fillRect/>
          </a:stretch>
        </p:blipFill>
        <p:spPr>
          <a:xfrm>
            <a:off x="2794000" y="1270000"/>
            <a:ext cx="63500" cy="76200"/>
          </a:xfrm>
          <a:prstGeom prst="rect">
            <a:avLst/>
          </a:prstGeom>
        </p:spPr>
      </p:pic>
      <p:pic>
        <p:nvPicPr>
          <p:cNvPr id="9" name="图片 8">
            <a:extLst>
              <a:ext uri="{FF2B5EF4-FFF2-40B4-BE49-F238E27FC236}">
                <a16:creationId xmlns:a16="http://schemas.microsoft.com/office/drawing/2014/main" id="{C46C5A80-59E3-7747-B0CE-B2A1F09CDBB9}"/>
              </a:ext>
            </a:extLst>
          </p:cNvPr>
          <p:cNvPicPr>
            <a:picLocks noChangeAspect="1"/>
          </p:cNvPicPr>
          <p:nvPr/>
        </p:nvPicPr>
        <p:blipFill>
          <a:blip r:link="rId3"/>
          <a:stretch>
            <a:fillRect/>
          </a:stretch>
        </p:blipFill>
        <p:spPr>
          <a:xfrm>
            <a:off x="2794000" y="1270000"/>
            <a:ext cx="63500" cy="76200"/>
          </a:xfrm>
          <a:prstGeom prst="rect">
            <a:avLst/>
          </a:prstGeom>
        </p:spPr>
      </p:pic>
      <p:pic>
        <p:nvPicPr>
          <p:cNvPr id="10" name="图片 9">
            <a:extLst>
              <a:ext uri="{FF2B5EF4-FFF2-40B4-BE49-F238E27FC236}">
                <a16:creationId xmlns:a16="http://schemas.microsoft.com/office/drawing/2014/main" id="{974C09C7-A500-C24A-AF57-0F52B590CA50}"/>
              </a:ext>
            </a:extLst>
          </p:cNvPr>
          <p:cNvPicPr>
            <a:picLocks noChangeAspect="1"/>
          </p:cNvPicPr>
          <p:nvPr/>
        </p:nvPicPr>
        <p:blipFill>
          <a:blip r:link="rId3"/>
          <a:stretch>
            <a:fillRect/>
          </a:stretch>
        </p:blipFill>
        <p:spPr>
          <a:xfrm>
            <a:off x="2794000" y="1270000"/>
            <a:ext cx="63500" cy="76200"/>
          </a:xfrm>
          <a:prstGeom prst="rect">
            <a:avLst/>
          </a:prstGeom>
        </p:spPr>
      </p:pic>
      <p:pic>
        <p:nvPicPr>
          <p:cNvPr id="11" name="图片 10">
            <a:extLst>
              <a:ext uri="{FF2B5EF4-FFF2-40B4-BE49-F238E27FC236}">
                <a16:creationId xmlns:a16="http://schemas.microsoft.com/office/drawing/2014/main" id="{66986A0E-F68C-EB49-A7D5-8EB84684D22D}"/>
              </a:ext>
            </a:extLst>
          </p:cNvPr>
          <p:cNvPicPr>
            <a:picLocks noChangeAspect="1"/>
          </p:cNvPicPr>
          <p:nvPr/>
        </p:nvPicPr>
        <p:blipFill>
          <a:blip r:link="rId3"/>
          <a:stretch>
            <a:fillRect/>
          </a:stretch>
        </p:blipFill>
        <p:spPr>
          <a:xfrm>
            <a:off x="1270000" y="1270000"/>
            <a:ext cx="63500" cy="76200"/>
          </a:xfrm>
          <a:prstGeom prst="rect">
            <a:avLst/>
          </a:prstGeom>
        </p:spPr>
      </p:pic>
      <p:sp>
        <p:nvSpPr>
          <p:cNvPr id="13" name="副标题 12">
            <a:extLst>
              <a:ext uri="{FF2B5EF4-FFF2-40B4-BE49-F238E27FC236}">
                <a16:creationId xmlns:a16="http://schemas.microsoft.com/office/drawing/2014/main" id="{83C3BEB7-6660-C146-A584-68D41BE6414B}"/>
              </a:ext>
            </a:extLst>
          </p:cNvPr>
          <p:cNvSpPr>
            <a:spLocks noGrp="1"/>
          </p:cNvSpPr>
          <p:nvPr>
            <p:ph type="subTitle" idx="1"/>
          </p:nvPr>
        </p:nvSpPr>
        <p:spPr/>
        <p:txBody>
          <a:bodyPr>
            <a:normAutofit/>
          </a:bodyPr>
          <a:lstStyle/>
          <a:p>
            <a:endParaRPr lang="zh-CN" altLang="en-US" sz="2800" dirty="0"/>
          </a:p>
        </p:txBody>
      </p:sp>
    </p:spTree>
    <p:extLst>
      <p:ext uri="{BB962C8B-B14F-4D97-AF65-F5344CB8AC3E}">
        <p14:creationId xmlns:p14="http://schemas.microsoft.com/office/powerpoint/2010/main" val="292062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44448-2C8B-7A4F-977E-14A6414D6226}"/>
              </a:ext>
            </a:extLst>
          </p:cNvPr>
          <p:cNvSpPr>
            <a:spLocks noGrp="1"/>
          </p:cNvSpPr>
          <p:nvPr>
            <p:ph type="title"/>
          </p:nvPr>
        </p:nvSpPr>
        <p:spPr/>
        <p:txBody>
          <a:bodyPr/>
          <a:lstStyle/>
          <a:p>
            <a:r>
              <a:rPr kumimoji="1" lang="zh-CN" altLang="en-US" dirty="0"/>
              <a:t>描述线性近似式成立的概率特性的相关概念</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AC42FB7-4506-8C44-B98F-E7E29D18A1F3}"/>
                  </a:ext>
                </a:extLst>
              </p:cNvPr>
              <p:cNvSpPr>
                <a:spLocks noGrp="1"/>
              </p:cNvSpPr>
              <p:nvPr>
                <p:ph idx="1"/>
              </p:nvPr>
            </p:nvSpPr>
            <p:spPr>
              <a:xfrm>
                <a:off x="914400" y="1196752"/>
                <a:ext cx="11036808" cy="4975448"/>
              </a:xfrm>
            </p:spPr>
            <p:txBody>
              <a:bodyPr/>
              <a:lstStyle/>
              <a:p>
                <a:r>
                  <a:rPr kumimoji="1" lang="zh-CN" altLang="en-US" dirty="0"/>
                  <a:t>掩码所对应的线性近似表达式成立的概率特性有如下常见概念来刻画</a:t>
                </a:r>
                <a:endParaRPr kumimoji="1" lang="en-US" altLang="zh-CN" dirty="0"/>
              </a:p>
              <a:p>
                <a:r>
                  <a:rPr kumimoji="1" lang="zh-CN" altLang="en-US" dirty="0"/>
                  <a:t>概率：</a:t>
                </a:r>
                <a14:m>
                  <m:oMath xmlns:m="http://schemas.openxmlformats.org/officeDocument/2006/math">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𝛼</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𝛽</m:t>
                        </m:r>
                      </m:e>
                    </m:d>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m:rPr>
                            <m:sty m:val="p"/>
                          </m:rPr>
                          <a:rPr kumimoji="1" lang="en-US" altLang="zh-CN" b="0" i="0" smtClean="0">
                            <a:latin typeface="Cambria Math" panose="02040503050406030204" pitchFamily="18" charset="0"/>
                          </a:rPr>
                          <m:t>Pr</m:t>
                        </m:r>
                      </m:e>
                      <m:sub>
                        <m:r>
                          <m:rPr>
                            <m:sty m:val="p"/>
                          </m:rPr>
                          <a:rPr kumimoji="1" lang="en-US" altLang="zh-CN" b="0" i="0" smtClean="0">
                            <a:latin typeface="Cambria Math" panose="02040503050406030204" pitchFamily="18" charset="0"/>
                          </a:rPr>
                          <m:t>X</m:t>
                        </m:r>
                        <m:r>
                          <a:rPr kumimoji="1" lang="en-US" altLang="zh-CN" b="0" i="0" smtClean="0">
                            <a:latin typeface="Cambria Math" panose="02040503050406030204" pitchFamily="18" charset="0"/>
                          </a:rPr>
                          <m:t>,</m:t>
                        </m:r>
                        <m:r>
                          <m:rPr>
                            <m:sty m:val="p"/>
                          </m:rPr>
                          <a:rPr kumimoji="1" lang="en-US" altLang="zh-CN" b="0" i="0" smtClean="0">
                            <a:latin typeface="Cambria Math" panose="02040503050406030204" pitchFamily="18" charset="0"/>
                          </a:rPr>
                          <m:t>K</m:t>
                        </m:r>
                      </m:sub>
                    </m:sSub>
                    <m:r>
                      <a:rPr kumimoji="1" lang="en-US" altLang="zh-CN" b="0" i="0" smtClean="0">
                        <a:latin typeface="Cambria Math" panose="02040503050406030204" pitchFamily="18" charset="0"/>
                      </a:rPr>
                      <m:t>(</m:t>
                    </m:r>
                    <m:r>
                      <a:rPr kumimoji="1" lang="el-GR" altLang="zh-CN" b="0" i="1" smtClean="0">
                        <a:latin typeface="Cambria Math" panose="02040503050406030204" pitchFamily="18" charset="0"/>
                        <a:ea typeface="Cambria Math" panose="02040503050406030204" pitchFamily="18" charset="0"/>
                      </a:rPr>
                      <m:t>𝛼</m:t>
                    </m:r>
                    <m:r>
                      <a:rPr kumimoji="1" lang="el-GR"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𝑋</m:t>
                    </m:r>
                    <m:r>
                      <a:rPr kumimoji="1" lang="en-US" altLang="zh-CN" b="0" i="1" smtClean="0">
                        <a:latin typeface="Cambria Math" panose="02040503050406030204" pitchFamily="18" charset="0"/>
                        <a:ea typeface="Cambria Math" panose="02040503050406030204" pitchFamily="18" charset="0"/>
                      </a:rPr>
                      <m:t>=</m:t>
                    </m:r>
                    <m:r>
                      <a:rPr kumimoji="1" lang="el-GR" altLang="zh-CN" b="0" i="1" smtClean="0">
                        <a:latin typeface="Cambria Math" panose="02040503050406030204" pitchFamily="18" charset="0"/>
                        <a:ea typeface="Cambria Math" panose="02040503050406030204" pitchFamily="18" charset="0"/>
                      </a:rPr>
                      <m:t>𝛽</m:t>
                    </m:r>
                    <m:r>
                      <a:rPr kumimoji="1" lang="el-GR"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𝐹</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𝑋</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𝐾</m:t>
                    </m:r>
                    <m:r>
                      <a:rPr kumimoji="1" lang="en-US" altLang="zh-CN" b="0" i="1" smtClean="0">
                        <a:latin typeface="Cambria Math" panose="02040503050406030204" pitchFamily="18" charset="0"/>
                        <a:ea typeface="Cambria Math" panose="02040503050406030204" pitchFamily="18" charset="0"/>
                      </a:rPr>
                      <m:t>)</m:t>
                    </m:r>
                    <m:r>
                      <a:rPr kumimoji="1" lang="en-US" altLang="zh-CN" b="0" i="0" smtClean="0">
                        <a:latin typeface="Cambria Math" panose="02040503050406030204" pitchFamily="18" charset="0"/>
                      </a:rPr>
                      <m:t>)</m:t>
                    </m:r>
                  </m:oMath>
                </a14:m>
                <a:endParaRPr kumimoji="1" lang="en-US" altLang="zh-CN" dirty="0"/>
              </a:p>
              <a:p>
                <a:r>
                  <a:rPr kumimoji="1" lang="zh-CN" altLang="en-US" dirty="0"/>
                  <a:t>偏差：</a:t>
                </a:r>
                <a:r>
                  <a:rPr kumimoji="1" lang="en-US" altLang="zh-CN" dirty="0"/>
                  <a:t> </a:t>
                </a:r>
                <a14:m>
                  <m:oMath xmlns:m="http://schemas.openxmlformats.org/officeDocument/2006/math">
                    <m:r>
                      <a:rPr kumimoji="1" lang="el-GR" altLang="zh-CN" i="1" smtClean="0">
                        <a:latin typeface="Cambria Math" panose="02040503050406030204" pitchFamily="18" charset="0"/>
                        <a:ea typeface="Cambria Math" panose="02040503050406030204" pitchFamily="18" charset="0"/>
                      </a:rPr>
                      <m:t>𝜀</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𝛼</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𝛽</m:t>
                        </m:r>
                      </m:e>
                    </m:d>
                    <m:r>
                      <a:rPr kumimoji="1" lang="en-US" altLang="zh-CN" b="0" i="1" smtClean="0">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𝑝</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𝛼</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𝛽</m:t>
                        </m:r>
                      </m:e>
                    </m:d>
                    <m:r>
                      <a:rPr kumimoji="1" lang="en-US" altLang="zh-CN" b="0" i="1" smtClean="0">
                        <a:latin typeface="Cambria Math" panose="02040503050406030204" pitchFamily="18" charset="0"/>
                        <a:ea typeface="Cambria Math" panose="02040503050406030204" pitchFamily="18" charset="0"/>
                      </a:rPr>
                      <m:t>−</m:t>
                    </m:r>
                    <m:f>
                      <m:fPr>
                        <m:ctrlPr>
                          <a:rPr kumimoji="1" lang="en-US" altLang="zh-CN" b="0" i="1" smtClean="0">
                            <a:latin typeface="Cambria Math" panose="02040503050406030204" pitchFamily="18" charset="0"/>
                            <a:ea typeface="Cambria Math" panose="02040503050406030204" pitchFamily="18" charset="0"/>
                          </a:rPr>
                        </m:ctrlPr>
                      </m:fPr>
                      <m:num>
                        <m:r>
                          <a:rPr kumimoji="1" lang="en-US" altLang="zh-CN" b="0" i="1" smtClean="0">
                            <a:latin typeface="Cambria Math" panose="02040503050406030204" pitchFamily="18" charset="0"/>
                            <a:ea typeface="Cambria Math" panose="02040503050406030204" pitchFamily="18" charset="0"/>
                          </a:rPr>
                          <m:t>1</m:t>
                        </m:r>
                      </m:num>
                      <m:den>
                        <m:r>
                          <a:rPr kumimoji="1" lang="en-US" altLang="zh-CN" b="0" i="1" smtClean="0">
                            <a:latin typeface="Cambria Math" panose="02040503050406030204" pitchFamily="18" charset="0"/>
                            <a:ea typeface="Cambria Math" panose="02040503050406030204" pitchFamily="18" charset="0"/>
                          </a:rPr>
                          <m:t>2</m:t>
                        </m:r>
                      </m:den>
                    </m:f>
                  </m:oMath>
                </a14:m>
                <a:endParaRPr kumimoji="1" lang="en-US" altLang="zh-CN" dirty="0"/>
              </a:p>
              <a:p>
                <a:r>
                  <a:rPr kumimoji="1" lang="zh-CN" altLang="en-US" dirty="0"/>
                  <a:t>相关性：</a:t>
                </a:r>
                <a:r>
                  <a:rPr kumimoji="1" lang="el-GR" altLang="zh-CN" dirty="0">
                    <a:ea typeface="Cambria Math" panose="02040503050406030204" pitchFamily="18" charset="0"/>
                  </a:rPr>
                  <a:t> </a:t>
                </a:r>
                <a:r>
                  <a:rPr kumimoji="1" lang="el-GR" altLang="zh-CN" dirty="0" err="1">
                    <a:ea typeface="Cambria Math" panose="02040503050406030204" pitchFamily="18" charset="0"/>
                  </a:rPr>
                  <a:t>Cor</a:t>
                </a:r>
                <a14:m>
                  <m:oMath xmlns:m="http://schemas.openxmlformats.org/officeDocument/2006/math">
                    <m:d>
                      <m:dPr>
                        <m:ctrlPr>
                          <a:rPr kumimoji="1" lang="en-US" altLang="zh-CN" i="1">
                            <a:latin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𝛼</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𝛽</m:t>
                        </m:r>
                      </m:e>
                    </m:d>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2</m:t>
                    </m:r>
                    <m:r>
                      <a:rPr kumimoji="1" lang="en-US" altLang="zh-CN" i="1">
                        <a:latin typeface="Cambria Math" panose="02040503050406030204" pitchFamily="18" charset="0"/>
                      </a:rPr>
                      <m:t>𝑝</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𝛼</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𝛽</m:t>
                        </m:r>
                      </m:e>
                    </m:d>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1</m:t>
                    </m:r>
                  </m:oMath>
                </a14:m>
                <a:endParaRPr kumimoji="1" lang="en-US" altLang="zh-CN" dirty="0"/>
              </a:p>
              <a:p>
                <a:r>
                  <a:rPr kumimoji="1" lang="zh-CN" altLang="en-US" dirty="0"/>
                  <a:t>势： </a:t>
                </a:r>
                <a:r>
                  <a:rPr kumimoji="1" lang="en-US" altLang="zh-CN" dirty="0"/>
                  <a:t> Pot</a:t>
                </a:r>
                <a14:m>
                  <m:oMath xmlns:m="http://schemas.openxmlformats.org/officeDocument/2006/math">
                    <m:d>
                      <m:dPr>
                        <m:ctrlPr>
                          <a:rPr kumimoji="1" lang="en-US" altLang="zh-CN" i="1">
                            <a:latin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𝛼</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𝛽</m:t>
                        </m:r>
                      </m:e>
                    </m:d>
                    <m:r>
                      <a:rPr kumimoji="1" lang="en-US" altLang="zh-CN" i="1">
                        <a:latin typeface="Cambria Math" panose="02040503050406030204" pitchFamily="18" charset="0"/>
                        <a:ea typeface="Cambria Math" panose="02040503050406030204" pitchFamily="18" charset="0"/>
                      </a:rPr>
                      <m:t>=</m:t>
                    </m:r>
                    <m:sSup>
                      <m:sSupPr>
                        <m:ctrlPr>
                          <a:rPr kumimoji="1" lang="en-US" altLang="zh-CN"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𝑝</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𝛼</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𝛽</m:t>
                            </m:r>
                          </m:e>
                        </m:d>
                        <m:r>
                          <a:rPr kumimoji="1" lang="en-US" altLang="zh-CN" i="1">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ea typeface="Cambria Math" panose="02040503050406030204" pitchFamily="18" charset="0"/>
                              </a:rPr>
                            </m:ctrlPr>
                          </m:fPr>
                          <m:num>
                            <m:r>
                              <a:rPr kumimoji="1" lang="en-US" altLang="zh-CN" i="1">
                                <a:latin typeface="Cambria Math" panose="02040503050406030204" pitchFamily="18" charset="0"/>
                                <a:ea typeface="Cambria Math" panose="02040503050406030204" pitchFamily="18" charset="0"/>
                              </a:rPr>
                              <m:t>1</m:t>
                            </m:r>
                          </m:num>
                          <m:den>
                            <m:r>
                              <a:rPr kumimoji="1" lang="en-US" altLang="zh-CN" i="1">
                                <a:latin typeface="Cambria Math" panose="02040503050406030204" pitchFamily="18" charset="0"/>
                                <a:ea typeface="Cambria Math" panose="02040503050406030204" pitchFamily="18" charset="0"/>
                              </a:rPr>
                              <m:t>2</m:t>
                            </m:r>
                          </m:den>
                        </m:f>
                        <m:r>
                          <a:rPr kumimoji="1" lang="en-US" altLang="zh-CN" b="0" i="1" smtClean="0">
                            <a:latin typeface="Cambria Math" panose="02040503050406030204" pitchFamily="18" charset="0"/>
                            <a:ea typeface="Cambria Math" panose="02040503050406030204" pitchFamily="18" charset="0"/>
                          </a:rPr>
                          <m:t>)</m:t>
                        </m:r>
                      </m:e>
                      <m:sup>
                        <m:r>
                          <a:rPr kumimoji="1" lang="en-US" altLang="zh-CN" b="0" i="1" smtClean="0">
                            <a:latin typeface="Cambria Math" panose="02040503050406030204" pitchFamily="18" charset="0"/>
                            <a:ea typeface="Cambria Math" panose="02040503050406030204" pitchFamily="18" charset="0"/>
                          </a:rPr>
                          <m:t>2</m:t>
                        </m:r>
                      </m:sup>
                    </m:sSup>
                  </m:oMath>
                </a14:m>
                <a:endParaRPr kumimoji="1" lang="en-US" altLang="zh-CN" dirty="0"/>
              </a:p>
              <a:p>
                <a:r>
                  <a:rPr kumimoji="1" lang="zh-CN" altLang="en-US" dirty="0"/>
                  <a:t>线性概率：</a:t>
                </a:r>
                <a:r>
                  <a:rPr kumimoji="1" lang="en-US" altLang="zh-CN" dirty="0"/>
                  <a:t>LP</a:t>
                </a:r>
                <a14:m>
                  <m:oMath xmlns:m="http://schemas.openxmlformats.org/officeDocument/2006/math">
                    <m:d>
                      <m:dPr>
                        <m:ctrlPr>
                          <a:rPr kumimoji="1" lang="en-US" altLang="zh-CN" i="1">
                            <a:latin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𝛼</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𝛽</m:t>
                        </m:r>
                      </m:e>
                    </m:d>
                    <m:r>
                      <a:rPr kumimoji="1" lang="en-US" altLang="zh-CN" i="1">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2</m:t>
                        </m:r>
                        <m:r>
                          <a:rPr kumimoji="1" lang="en-US" altLang="zh-CN" i="1">
                            <a:latin typeface="Cambria Math" panose="02040503050406030204" pitchFamily="18" charset="0"/>
                          </a:rPr>
                          <m:t>𝑝</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𝛼</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𝛽</m:t>
                            </m:r>
                          </m:e>
                        </m:d>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1</m:t>
                        </m:r>
                        <m:r>
                          <a:rPr kumimoji="1" lang="en-US" altLang="zh-CN" i="1">
                            <a:latin typeface="Cambria Math" panose="02040503050406030204" pitchFamily="18" charset="0"/>
                            <a:ea typeface="Cambria Math" panose="02040503050406030204" pitchFamily="18" charset="0"/>
                          </a:rPr>
                          <m:t>)</m:t>
                        </m:r>
                      </m:e>
                      <m:sup>
                        <m:r>
                          <a:rPr kumimoji="1" lang="en-US" altLang="zh-CN" i="1">
                            <a:latin typeface="Cambria Math" panose="02040503050406030204" pitchFamily="18" charset="0"/>
                            <a:ea typeface="Cambria Math" panose="02040503050406030204" pitchFamily="18" charset="0"/>
                          </a:rPr>
                          <m:t>2</m:t>
                        </m:r>
                      </m:sup>
                    </m:sSup>
                  </m:oMath>
                </a14:m>
                <a:endParaRPr kumimoji="1" lang="zh-CN" altLang="en-US" dirty="0"/>
              </a:p>
            </p:txBody>
          </p:sp>
        </mc:Choice>
        <mc:Fallback>
          <p:sp>
            <p:nvSpPr>
              <p:cNvPr id="3" name="内容占位符 2">
                <a:extLst>
                  <a:ext uri="{FF2B5EF4-FFF2-40B4-BE49-F238E27FC236}">
                    <a16:creationId xmlns:a16="http://schemas.microsoft.com/office/drawing/2014/main" id="{EAC42FB7-4506-8C44-B98F-E7E29D18A1F3}"/>
                  </a:ext>
                </a:extLst>
              </p:cNvPr>
              <p:cNvSpPr>
                <a:spLocks noGrp="1" noRot="1" noChangeAspect="1" noMove="1" noResize="1" noEditPoints="1" noAdjustHandles="1" noChangeArrowheads="1" noChangeShapeType="1" noTextEdit="1"/>
              </p:cNvSpPr>
              <p:nvPr>
                <p:ph idx="1"/>
              </p:nvPr>
            </p:nvSpPr>
            <p:spPr>
              <a:xfrm>
                <a:off x="914400" y="1196752"/>
                <a:ext cx="11036808" cy="4975448"/>
              </a:xfrm>
              <a:blipFill>
                <a:blip r:embed="rId2"/>
                <a:stretch>
                  <a:fillRect l="-718" t="-1591" r="-77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47F55C4-A948-9043-B472-9C0C48D14024}"/>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36</a:t>
            </a:fld>
            <a:endParaRPr lang="zh-CN" altLang="en-US" dirty="0">
              <a:solidFill>
                <a:srgbClr val="464653"/>
              </a:solidFill>
            </a:endParaRPr>
          </a:p>
        </p:txBody>
      </p:sp>
    </p:spTree>
    <p:extLst>
      <p:ext uri="{BB962C8B-B14F-4D97-AF65-F5344CB8AC3E}">
        <p14:creationId xmlns:p14="http://schemas.microsoft.com/office/powerpoint/2010/main" val="239412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C249B23-1BA8-0D44-9731-16514AAD773A}"/>
              </a:ext>
            </a:extLst>
          </p:cNvPr>
          <p:cNvSpPr>
            <a:spLocks noGrp="1"/>
          </p:cNvSpPr>
          <p:nvPr>
            <p:ph type="title"/>
          </p:nvPr>
        </p:nvSpPr>
        <p:spPr/>
        <p:txBody>
          <a:bodyPr/>
          <a:lstStyle/>
          <a:p>
            <a:r>
              <a:rPr kumimoji="1" lang="zh-CN" altLang="en-US" dirty="0"/>
              <a:t>堆积引理补充说明</a:t>
            </a:r>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CA57C0D7-9EC4-B141-9B59-2A9FEC4E0920}"/>
                  </a:ext>
                </a:extLst>
              </p:cNvPr>
              <p:cNvSpPr>
                <a:spLocks noGrp="1"/>
              </p:cNvSpPr>
              <p:nvPr>
                <p:ph idx="1"/>
              </p:nvPr>
            </p:nvSpPr>
            <p:spPr/>
            <p:txBody>
              <a:bodyPr/>
              <a:lstStyle/>
              <a:p>
                <a:r>
                  <a:rPr kumimoji="1" lang="zh-CN" altLang="en-US" dirty="0"/>
                  <a:t>堆积引理的简洁表示</a:t>
                </a:r>
                <a:endParaRPr kumimoji="1" lang="en-US" altLang="zh-CN" dirty="0"/>
              </a:p>
              <a:p>
                <a:pPr lvl="1"/>
                <a:r>
                  <a:rPr kumimoji="1" lang="zh-CN" altLang="en-US" dirty="0"/>
                  <a:t>偏差表示：</a:t>
                </a:r>
                <a14:m>
                  <m:oMath xmlns:m="http://schemas.openxmlformats.org/officeDocument/2006/math">
                    <m:r>
                      <a:rPr kumimoji="1" lang="zh-CN" altLang="en-US" i="1">
                        <a:latin typeface="Cambria Math" panose="02040503050406030204" pitchFamily="18" charset="0"/>
                      </a:rPr>
                      <m:t>𝜀</m:t>
                    </m:r>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𝑛</m:t>
                        </m:r>
                        <m:r>
                          <a:rPr kumimoji="1" lang="en-US" altLang="zh-CN" i="1">
                            <a:latin typeface="Cambria Math" panose="02040503050406030204" pitchFamily="18" charset="0"/>
                          </a:rPr>
                          <m:t>−1</m:t>
                        </m:r>
                      </m:sup>
                    </m:sSup>
                    <m:nary>
                      <m:naryPr>
                        <m:chr m:val="∏"/>
                        <m:ctrlPr>
                          <a:rPr kumimoji="1" lang="en-US" altLang="zh-CN" i="1">
                            <a:latin typeface="Cambria Math" panose="02040503050406030204" pitchFamily="18" charset="0"/>
                          </a:rPr>
                        </m:ctrlPr>
                      </m:naryPr>
                      <m:sub>
                        <m:r>
                          <m:rPr>
                            <m:brk m:alnAt="23"/>
                          </m:rPr>
                          <a:rPr kumimoji="1" lang="en-US" altLang="zh-CN" i="1">
                            <a:latin typeface="Cambria Math" panose="02040503050406030204" pitchFamily="18" charset="0"/>
                          </a:rPr>
                          <m:t>𝑖</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𝑛</m:t>
                        </m:r>
                      </m:sup>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𝜀</m:t>
                            </m:r>
                          </m:e>
                          <m:sub>
                            <m:r>
                              <a:rPr kumimoji="1" lang="en-US" altLang="zh-CN" i="1">
                                <a:latin typeface="Cambria Math" panose="02040503050406030204" pitchFamily="18" charset="0"/>
                              </a:rPr>
                              <m:t>𝑖</m:t>
                            </m:r>
                          </m:sub>
                        </m:sSub>
                      </m:e>
                    </m:nary>
                  </m:oMath>
                </a14:m>
                <a:endParaRPr kumimoji="1" lang="en-US" altLang="zh-CN" dirty="0"/>
              </a:p>
              <a:p>
                <a:pPr lvl="1"/>
                <a:r>
                  <a:rPr kumimoji="1" lang="zh-CN" altLang="en-US" dirty="0"/>
                  <a:t>相关性表示：</a:t>
                </a:r>
                <a14:m>
                  <m:oMath xmlns:m="http://schemas.openxmlformats.org/officeDocument/2006/math">
                    <m:r>
                      <a:rPr kumimoji="1" lang="en-US" altLang="zh-CN" i="1">
                        <a:latin typeface="Cambria Math" panose="02040503050406030204" pitchFamily="18" charset="0"/>
                      </a:rPr>
                      <m:t>𝐶𝑜𝑟</m:t>
                    </m:r>
                    <m:r>
                      <a:rPr kumimoji="1" lang="en-US" altLang="zh-CN" i="1">
                        <a:latin typeface="Cambria Math" panose="02040503050406030204" pitchFamily="18" charset="0"/>
                      </a:rPr>
                      <m:t>=</m:t>
                    </m:r>
                  </m:oMath>
                </a14:m>
                <a:r>
                  <a:rPr kumimoji="1" lang="en-US" altLang="zh-CN" dirty="0"/>
                  <a:t> </a:t>
                </a:r>
                <a14:m>
                  <m:oMath xmlns:m="http://schemas.openxmlformats.org/officeDocument/2006/math">
                    <m:nary>
                      <m:naryPr>
                        <m:chr m:val="∏"/>
                        <m:ctrlPr>
                          <a:rPr kumimoji="1" lang="en-US" altLang="zh-CN" i="1">
                            <a:latin typeface="Cambria Math" panose="02040503050406030204" pitchFamily="18" charset="0"/>
                          </a:rPr>
                        </m:ctrlPr>
                      </m:naryPr>
                      <m:sub>
                        <m:r>
                          <m:rPr>
                            <m:brk m:alnAt="23"/>
                          </m:rPr>
                          <a:rPr kumimoji="1" lang="en-US" altLang="zh-CN" i="1">
                            <a:latin typeface="Cambria Math" panose="02040503050406030204" pitchFamily="18" charset="0"/>
                          </a:rPr>
                          <m:t>𝑖</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𝑛</m:t>
                        </m:r>
                      </m:sup>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𝐶𝑜𝑟</m:t>
                            </m:r>
                          </m:e>
                          <m:sub>
                            <m:r>
                              <a:rPr kumimoji="1" lang="en-US" altLang="zh-CN" i="1">
                                <a:latin typeface="Cambria Math" panose="02040503050406030204" pitchFamily="18" charset="0"/>
                              </a:rPr>
                              <m:t>𝑖</m:t>
                            </m:r>
                          </m:sub>
                        </m:sSub>
                      </m:e>
                    </m:nary>
                  </m:oMath>
                </a14:m>
                <a:endParaRPr kumimoji="1" lang="en-US" altLang="zh-CN" dirty="0"/>
              </a:p>
              <a:p>
                <a:pPr lvl="0"/>
                <a:r>
                  <a:rPr kumimoji="1" lang="zh-CN" altLang="en-US" dirty="0">
                    <a:solidFill>
                      <a:prstClr val="black"/>
                    </a:solidFill>
                  </a:rPr>
                  <a:t>堆积引理的独立性要求</a:t>
                </a:r>
                <a:endParaRPr kumimoji="1" lang="en-US" altLang="zh-CN" dirty="0">
                  <a:solidFill>
                    <a:prstClr val="black"/>
                  </a:solidFill>
                </a:endParaRPr>
              </a:p>
              <a:p>
                <a:pPr lvl="1"/>
                <a:r>
                  <a:rPr kumimoji="1" lang="zh-CN" altLang="en-US" dirty="0">
                    <a:solidFill>
                      <a:prstClr val="black"/>
                    </a:solidFill>
                  </a:rPr>
                  <a:t>堆积引理成立的关键在于诸</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𝑋</m:t>
                        </m:r>
                      </m:e>
                      <m:sub>
                        <m:r>
                          <a:rPr kumimoji="1" lang="en-US" altLang="zh-CN" b="0" i="1" smtClean="0">
                            <a:latin typeface="Cambria Math" panose="02040503050406030204" pitchFamily="18" charset="0"/>
                            <a:ea typeface="Cambria Math" panose="02040503050406030204" pitchFamily="18" charset="0"/>
                          </a:rPr>
                          <m:t>𝑖</m:t>
                        </m:r>
                      </m:sub>
                    </m:sSub>
                  </m:oMath>
                </a14:m>
                <a:r>
                  <a:rPr kumimoji="1" lang="zh-CN" altLang="en-US" dirty="0">
                    <a:solidFill>
                      <a:prstClr val="black"/>
                    </a:solidFill>
                  </a:rPr>
                  <a:t>的独立性</a:t>
                </a:r>
                <a:endParaRPr kumimoji="1" lang="en-US" altLang="zh-CN" dirty="0">
                  <a:solidFill>
                    <a:prstClr val="black"/>
                  </a:solidFill>
                </a:endParaRPr>
              </a:p>
              <a:p>
                <a:pPr lvl="1"/>
                <a:r>
                  <a:rPr kumimoji="1" lang="en-US" altLang="zh-CN" dirty="0">
                    <a:solidFill>
                      <a:prstClr val="black"/>
                    </a:solidFill>
                  </a:rPr>
                  <a:t>Matsui</a:t>
                </a:r>
                <a:r>
                  <a:rPr kumimoji="1" lang="zh-CN" altLang="en-US" dirty="0">
                    <a:solidFill>
                      <a:prstClr val="black"/>
                    </a:solidFill>
                  </a:rPr>
                  <a:t>对</a:t>
                </a:r>
                <a:r>
                  <a:rPr kumimoji="1" lang="en-US" altLang="zh-CN" dirty="0">
                    <a:solidFill>
                      <a:prstClr val="black"/>
                    </a:solidFill>
                  </a:rPr>
                  <a:t>DES</a:t>
                </a:r>
                <a:r>
                  <a:rPr kumimoji="1" lang="zh-CN" altLang="en-US" dirty="0">
                    <a:solidFill>
                      <a:prstClr val="black"/>
                    </a:solidFill>
                  </a:rPr>
                  <a:t>的分析中，每一轮的线性近似式只含有</a:t>
                </a:r>
                <a:r>
                  <a:rPr kumimoji="1" lang="en-US" altLang="zh-CN" dirty="0">
                    <a:solidFill>
                      <a:prstClr val="black"/>
                    </a:solidFill>
                  </a:rPr>
                  <a:t>1</a:t>
                </a:r>
                <a:r>
                  <a:rPr kumimoji="1" lang="zh-CN" altLang="en-US" dirty="0">
                    <a:solidFill>
                      <a:prstClr val="black"/>
                    </a:solidFill>
                  </a:rPr>
                  <a:t>个活跃</a:t>
                </a:r>
                <a:r>
                  <a:rPr kumimoji="1" lang="en-US" altLang="zh-CN" dirty="0">
                    <a:solidFill>
                      <a:prstClr val="black"/>
                    </a:solidFill>
                  </a:rPr>
                  <a:t>S</a:t>
                </a:r>
                <a:r>
                  <a:rPr kumimoji="1" lang="zh-CN" altLang="en-US" dirty="0">
                    <a:solidFill>
                      <a:prstClr val="black"/>
                    </a:solidFill>
                  </a:rPr>
                  <a:t>盒（输出掩码非零）。若包含</a:t>
                </a:r>
                <a:r>
                  <a:rPr kumimoji="1" lang="zh-CN" altLang="en-US" dirty="0">
                    <a:solidFill>
                      <a:srgbClr val="C00000"/>
                    </a:solidFill>
                  </a:rPr>
                  <a:t>相邻的</a:t>
                </a:r>
                <a:r>
                  <a:rPr kumimoji="1" lang="en-US" altLang="zh-CN" dirty="0">
                    <a:solidFill>
                      <a:srgbClr val="C00000"/>
                    </a:solidFill>
                  </a:rPr>
                  <a:t>2</a:t>
                </a:r>
                <a:r>
                  <a:rPr kumimoji="1" lang="zh-CN" altLang="en-US" dirty="0">
                    <a:solidFill>
                      <a:srgbClr val="C00000"/>
                    </a:solidFill>
                  </a:rPr>
                  <a:t>个以上活跃</a:t>
                </a:r>
                <a:r>
                  <a:rPr kumimoji="1" lang="en-US" altLang="zh-CN" dirty="0">
                    <a:solidFill>
                      <a:srgbClr val="C00000"/>
                    </a:solidFill>
                  </a:rPr>
                  <a:t>S</a:t>
                </a:r>
                <a:r>
                  <a:rPr kumimoji="1" lang="zh-CN" altLang="en-US" dirty="0">
                    <a:solidFill>
                      <a:srgbClr val="C00000"/>
                    </a:solidFill>
                  </a:rPr>
                  <a:t>盒</a:t>
                </a:r>
                <a:r>
                  <a:rPr kumimoji="1" lang="zh-CN" altLang="en-US" dirty="0">
                    <a:solidFill>
                      <a:prstClr val="black"/>
                    </a:solidFill>
                  </a:rPr>
                  <a:t>，利用堆积引理获得最终的线性近似式其偏差值将明显偏离真实值，则密钥信息不再准确</a:t>
                </a:r>
                <a:endParaRPr kumimoji="1" lang="en-US" altLang="zh-CN" dirty="0">
                  <a:solidFill>
                    <a:prstClr val="black"/>
                  </a:solidFill>
                </a:endParaRPr>
              </a:p>
              <a:p>
                <a:endParaRPr kumimoji="1" lang="zh-CN" altLang="en-US" dirty="0"/>
              </a:p>
            </p:txBody>
          </p:sp>
        </mc:Choice>
        <mc:Fallback xmlns="">
          <p:sp>
            <p:nvSpPr>
              <p:cNvPr id="2" name="内容占位符 1">
                <a:extLst>
                  <a:ext uri="{FF2B5EF4-FFF2-40B4-BE49-F238E27FC236}">
                    <a16:creationId xmlns:a16="http://schemas.microsoft.com/office/drawing/2014/main" id="{CA57C0D7-9EC4-B141-9B59-2A9FEC4E0920}"/>
                  </a:ext>
                </a:extLst>
              </p:cNvPr>
              <p:cNvSpPr>
                <a:spLocks noGrp="1" noRot="1" noChangeAspect="1" noMove="1" noResize="1" noEditPoints="1" noAdjustHandles="1" noChangeArrowheads="1" noChangeShapeType="1" noTextEdit="1"/>
              </p:cNvSpPr>
              <p:nvPr>
                <p:ph idx="1"/>
              </p:nvPr>
            </p:nvSpPr>
            <p:spPr>
              <a:blipFill>
                <a:blip r:embed="rId2"/>
                <a:stretch>
                  <a:fillRect l="-765" t="-2203" r="-2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755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小结</a:t>
            </a:r>
          </a:p>
        </p:txBody>
      </p:sp>
      <p:sp>
        <p:nvSpPr>
          <p:cNvPr id="2" name="内容占位符 1"/>
          <p:cNvSpPr>
            <a:spLocks noGrp="1"/>
          </p:cNvSpPr>
          <p:nvPr>
            <p:ph idx="1"/>
          </p:nvPr>
        </p:nvSpPr>
        <p:spPr>
          <a:xfrm>
            <a:off x="914400" y="977296"/>
            <a:ext cx="10363200" cy="4975448"/>
          </a:xfrm>
        </p:spPr>
        <p:txBody>
          <a:bodyPr>
            <a:noAutofit/>
          </a:bodyPr>
          <a:lstStyle/>
          <a:p>
            <a:pPr>
              <a:lnSpc>
                <a:spcPct val="120000"/>
              </a:lnSpc>
            </a:pPr>
            <a:r>
              <a:rPr lang="zh-CN" altLang="en-US" sz="2600" dirty="0"/>
              <a:t>线性掩码的传播规则</a:t>
            </a:r>
            <a:endParaRPr lang="en-US" altLang="zh-CN" sz="2600" dirty="0"/>
          </a:p>
          <a:p>
            <a:pPr>
              <a:lnSpc>
                <a:spcPct val="120000"/>
              </a:lnSpc>
            </a:pPr>
            <a:r>
              <a:rPr lang="zh-CN" altLang="en-US" sz="2600" dirty="0"/>
              <a:t>多轮线性路线的构造</a:t>
            </a:r>
            <a:endParaRPr lang="en-US" altLang="zh-CN" sz="2600" dirty="0"/>
          </a:p>
          <a:p>
            <a:pPr>
              <a:lnSpc>
                <a:spcPct val="120000"/>
              </a:lnSpc>
            </a:pPr>
            <a:r>
              <a:rPr lang="en-US" altLang="zh-CN" sz="2600" dirty="0" err="1"/>
              <a:t>CipherD</a:t>
            </a:r>
            <a:r>
              <a:rPr lang="zh-CN" altLang="en-US" sz="2600" dirty="0"/>
              <a:t>算法的密钥恢复攻击（算法</a:t>
            </a:r>
            <a:r>
              <a:rPr lang="en-US" altLang="zh-CN" sz="2600" dirty="0"/>
              <a:t>2</a:t>
            </a:r>
            <a:r>
              <a:rPr lang="zh-CN" altLang="en-US" sz="2600" dirty="0"/>
              <a:t>）</a:t>
            </a:r>
            <a:endParaRPr lang="en-US" altLang="zh-CN" sz="2600" dirty="0"/>
          </a:p>
          <a:p>
            <a:pPr lvl="1">
              <a:lnSpc>
                <a:spcPct val="120000"/>
              </a:lnSpc>
            </a:pPr>
            <a:r>
              <a:rPr lang="en-US" altLang="zh-CN" dirty="0"/>
              <a:t> </a:t>
            </a:r>
            <a:r>
              <a:rPr lang="zh-CN" altLang="en-US" dirty="0"/>
              <a:t>猜测必需的密钥比特以获得中间状态，再计算偏差</a:t>
            </a:r>
            <a:endParaRPr lang="en-US" altLang="zh-CN" dirty="0"/>
          </a:p>
          <a:p>
            <a:pPr lvl="1">
              <a:lnSpc>
                <a:spcPct val="120000"/>
              </a:lnSpc>
            </a:pPr>
            <a:r>
              <a:rPr lang="zh-CN" altLang="en-US" dirty="0"/>
              <a:t> </a:t>
            </a:r>
            <a:endParaRPr lang="en-US" altLang="zh-CN" dirty="0"/>
          </a:p>
          <a:p>
            <a:pPr lvl="1">
              <a:lnSpc>
                <a:spcPct val="120000"/>
              </a:lnSpc>
            </a:pPr>
            <a:endParaRPr lang="en-US" altLang="zh-CN" dirty="0"/>
          </a:p>
          <a:p>
            <a:pPr>
              <a:lnSpc>
                <a:spcPct val="120000"/>
              </a:lnSpc>
            </a:pPr>
            <a:r>
              <a:rPr lang="zh-CN" altLang="en-US" dirty="0"/>
              <a:t>思考：</a:t>
            </a:r>
            <a:r>
              <a:rPr lang="en-US" altLang="zh-CN" dirty="0"/>
              <a:t>S</a:t>
            </a:r>
            <a:r>
              <a:rPr lang="zh-CN" altLang="en-US" dirty="0"/>
              <a:t>盒的线性偏差是由什么导致的？</a:t>
            </a:r>
            <a:endParaRPr lang="en-US" altLang="zh-CN" dirty="0"/>
          </a:p>
          <a:p>
            <a:pPr marL="0" indent="0">
              <a:lnSpc>
                <a:spcPct val="120000"/>
              </a:lnSpc>
              <a:buNone/>
            </a:pPr>
            <a:r>
              <a:rPr lang="en-US" altLang="zh-CN" dirty="0"/>
              <a:t>	</a:t>
            </a:r>
            <a:r>
              <a:rPr lang="zh-CN" altLang="en-US" dirty="0"/>
              <a:t>   线性分析一定要是比特级的么？</a:t>
            </a:r>
          </a:p>
        </p:txBody>
      </p:sp>
    </p:spTree>
    <p:extLst>
      <p:ext uri="{BB962C8B-B14F-4D97-AF65-F5344CB8AC3E}">
        <p14:creationId xmlns:p14="http://schemas.microsoft.com/office/powerpoint/2010/main" val="381772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AE5A5-698F-4EFA-B39F-159B2094A238}"/>
              </a:ext>
            </a:extLst>
          </p:cNvPr>
          <p:cNvSpPr>
            <a:spLocks noGrp="1"/>
          </p:cNvSpPr>
          <p:nvPr>
            <p:ph type="title"/>
          </p:nvPr>
        </p:nvSpPr>
        <p:spPr/>
        <p:txBody>
          <a:bodyPr/>
          <a:lstStyle/>
          <a:p>
            <a:r>
              <a:rPr lang="en-US" altLang="zh-CN" dirty="0"/>
              <a:t>3</a:t>
            </a:r>
            <a:r>
              <a:rPr lang="zh-CN" altLang="en-US" dirty="0"/>
              <a:t>轮</a:t>
            </a:r>
            <a:r>
              <a:rPr lang="en-US" altLang="zh-CN" dirty="0"/>
              <a:t>DES</a:t>
            </a:r>
            <a:r>
              <a:rPr lang="zh-CN" altLang="en-US" dirty="0"/>
              <a:t>的掩码传播</a:t>
            </a:r>
          </a:p>
        </p:txBody>
      </p:sp>
      <p:sp>
        <p:nvSpPr>
          <p:cNvPr id="3" name="内容占位符 2">
            <a:extLst>
              <a:ext uri="{FF2B5EF4-FFF2-40B4-BE49-F238E27FC236}">
                <a16:creationId xmlns:a16="http://schemas.microsoft.com/office/drawing/2014/main" id="{B87C728B-82D0-4CCC-8A67-626559C7BA7B}"/>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BF2D9F4-38E0-4F46-ACEC-1A173E72FF64}"/>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39</a:t>
            </a:fld>
            <a:endParaRPr lang="zh-CN" altLang="en-US" dirty="0">
              <a:solidFill>
                <a:srgbClr val="464653"/>
              </a:solidFill>
            </a:endParaRPr>
          </a:p>
        </p:txBody>
      </p:sp>
      <p:pic>
        <p:nvPicPr>
          <p:cNvPr id="5" name="图片 4">
            <a:extLst>
              <a:ext uri="{FF2B5EF4-FFF2-40B4-BE49-F238E27FC236}">
                <a16:creationId xmlns:a16="http://schemas.microsoft.com/office/drawing/2014/main" id="{27AAED31-405E-4D33-A286-EC75292B21AE}"/>
              </a:ext>
            </a:extLst>
          </p:cNvPr>
          <p:cNvPicPr>
            <a:picLocks noChangeAspect="1"/>
          </p:cNvPicPr>
          <p:nvPr/>
        </p:nvPicPr>
        <p:blipFill>
          <a:blip r:embed="rId2"/>
          <a:stretch>
            <a:fillRect/>
          </a:stretch>
        </p:blipFill>
        <p:spPr>
          <a:xfrm>
            <a:off x="7288447" y="0"/>
            <a:ext cx="4467849" cy="5296639"/>
          </a:xfrm>
          <a:prstGeom prst="rect">
            <a:avLst/>
          </a:prstGeom>
        </p:spPr>
      </p:pic>
      <p:pic>
        <p:nvPicPr>
          <p:cNvPr id="6" name="图片 5">
            <a:extLst>
              <a:ext uri="{FF2B5EF4-FFF2-40B4-BE49-F238E27FC236}">
                <a16:creationId xmlns:a16="http://schemas.microsoft.com/office/drawing/2014/main" id="{BD435A5F-A5DB-4DCC-AC3E-5668A64E11DF}"/>
              </a:ext>
            </a:extLst>
          </p:cNvPr>
          <p:cNvPicPr>
            <a:picLocks noChangeAspect="1"/>
          </p:cNvPicPr>
          <p:nvPr/>
        </p:nvPicPr>
        <p:blipFill>
          <a:blip r:embed="rId3"/>
          <a:stretch>
            <a:fillRect/>
          </a:stretch>
        </p:blipFill>
        <p:spPr>
          <a:xfrm>
            <a:off x="726243" y="1239254"/>
            <a:ext cx="6430272" cy="466790"/>
          </a:xfrm>
          <a:prstGeom prst="rect">
            <a:avLst/>
          </a:prstGeom>
        </p:spPr>
      </p:pic>
      <p:pic>
        <p:nvPicPr>
          <p:cNvPr id="7" name="图片 6">
            <a:extLst>
              <a:ext uri="{FF2B5EF4-FFF2-40B4-BE49-F238E27FC236}">
                <a16:creationId xmlns:a16="http://schemas.microsoft.com/office/drawing/2014/main" id="{0E3574D3-D4ED-490D-9691-972C1C71A8D6}"/>
              </a:ext>
            </a:extLst>
          </p:cNvPr>
          <p:cNvPicPr>
            <a:picLocks noChangeAspect="1"/>
          </p:cNvPicPr>
          <p:nvPr/>
        </p:nvPicPr>
        <p:blipFill>
          <a:blip r:embed="rId4"/>
          <a:stretch>
            <a:fillRect/>
          </a:stretch>
        </p:blipFill>
        <p:spPr>
          <a:xfrm>
            <a:off x="669085" y="2038483"/>
            <a:ext cx="6487430" cy="447737"/>
          </a:xfrm>
          <a:prstGeom prst="rect">
            <a:avLst/>
          </a:prstGeom>
        </p:spPr>
      </p:pic>
      <p:pic>
        <p:nvPicPr>
          <p:cNvPr id="8" name="图片 7">
            <a:extLst>
              <a:ext uri="{FF2B5EF4-FFF2-40B4-BE49-F238E27FC236}">
                <a16:creationId xmlns:a16="http://schemas.microsoft.com/office/drawing/2014/main" id="{9CAF19EA-6624-4AAA-8BC4-391DC24C0D71}"/>
              </a:ext>
            </a:extLst>
          </p:cNvPr>
          <p:cNvPicPr>
            <a:picLocks noChangeAspect="1"/>
          </p:cNvPicPr>
          <p:nvPr/>
        </p:nvPicPr>
        <p:blipFill>
          <a:blip r:embed="rId5"/>
          <a:stretch>
            <a:fillRect/>
          </a:stretch>
        </p:blipFill>
        <p:spPr>
          <a:xfrm>
            <a:off x="240792" y="5070238"/>
            <a:ext cx="8697539" cy="476316"/>
          </a:xfrm>
          <a:prstGeom prst="rect">
            <a:avLst/>
          </a:prstGeom>
        </p:spPr>
      </p:pic>
      <mc:AlternateContent xmlns:mc="http://schemas.openxmlformats.org/markup-compatibility/2006" xmlns:p14="http://schemas.microsoft.com/office/powerpoint/2010/main">
        <mc:Choice Requires="p14">
          <p:contentPart p14:bwMode="auto" r:id="rId6">
            <p14:nvContentPartPr>
              <p14:cNvPr id="48" name="墨迹 47">
                <a:extLst>
                  <a:ext uri="{FF2B5EF4-FFF2-40B4-BE49-F238E27FC236}">
                    <a16:creationId xmlns:a16="http://schemas.microsoft.com/office/drawing/2014/main" id="{7AE20BA5-4326-4309-8DDF-F77AF7A35A76}"/>
                  </a:ext>
                </a:extLst>
              </p14:cNvPr>
              <p14:cNvContentPartPr/>
              <p14:nvPr/>
            </p14:nvContentPartPr>
            <p14:xfrm>
              <a:off x="5427430" y="1705750"/>
              <a:ext cx="461160" cy="226080"/>
            </p14:xfrm>
          </p:contentPart>
        </mc:Choice>
        <mc:Fallback xmlns="">
          <p:pic>
            <p:nvPicPr>
              <p:cNvPr id="48" name="墨迹 47">
                <a:extLst>
                  <a:ext uri="{FF2B5EF4-FFF2-40B4-BE49-F238E27FC236}">
                    <a16:creationId xmlns:a16="http://schemas.microsoft.com/office/drawing/2014/main" id="{7AE20BA5-4326-4309-8DDF-F77AF7A35A76}"/>
                  </a:ext>
                </a:extLst>
              </p:cNvPr>
              <p:cNvPicPr/>
              <p:nvPr/>
            </p:nvPicPr>
            <p:blipFill>
              <a:blip r:embed="rId7"/>
              <a:stretch>
                <a:fillRect/>
              </a:stretch>
            </p:blipFill>
            <p:spPr>
              <a:xfrm>
                <a:off x="5391790" y="1669750"/>
                <a:ext cx="53280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3" name="墨迹 52">
                <a:extLst>
                  <a:ext uri="{FF2B5EF4-FFF2-40B4-BE49-F238E27FC236}">
                    <a16:creationId xmlns:a16="http://schemas.microsoft.com/office/drawing/2014/main" id="{66DD6D6D-4F25-418C-857A-8A3C10967766}"/>
                  </a:ext>
                </a:extLst>
              </p14:cNvPr>
              <p14:cNvContentPartPr/>
              <p14:nvPr/>
            </p14:nvContentPartPr>
            <p14:xfrm>
              <a:off x="1176550" y="1621870"/>
              <a:ext cx="1311480" cy="78120"/>
            </p14:xfrm>
          </p:contentPart>
        </mc:Choice>
        <mc:Fallback xmlns="">
          <p:pic>
            <p:nvPicPr>
              <p:cNvPr id="53" name="墨迹 52">
                <a:extLst>
                  <a:ext uri="{FF2B5EF4-FFF2-40B4-BE49-F238E27FC236}">
                    <a16:creationId xmlns:a16="http://schemas.microsoft.com/office/drawing/2014/main" id="{66DD6D6D-4F25-418C-857A-8A3C10967766}"/>
                  </a:ext>
                </a:extLst>
              </p:cNvPr>
              <p:cNvPicPr/>
              <p:nvPr/>
            </p:nvPicPr>
            <p:blipFill>
              <a:blip r:embed="rId9"/>
              <a:stretch>
                <a:fillRect/>
              </a:stretch>
            </p:blipFill>
            <p:spPr>
              <a:xfrm>
                <a:off x="1140910" y="1586230"/>
                <a:ext cx="13831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7" name="墨迹 56">
                <a:extLst>
                  <a:ext uri="{FF2B5EF4-FFF2-40B4-BE49-F238E27FC236}">
                    <a16:creationId xmlns:a16="http://schemas.microsoft.com/office/drawing/2014/main" id="{E791B15D-26B6-4E58-A7B0-F36F870BE391}"/>
                  </a:ext>
                </a:extLst>
              </p14:cNvPr>
              <p14:cNvContentPartPr/>
              <p14:nvPr/>
            </p14:nvContentPartPr>
            <p14:xfrm>
              <a:off x="3373990" y="1662190"/>
              <a:ext cx="1216440" cy="470160"/>
            </p14:xfrm>
          </p:contentPart>
        </mc:Choice>
        <mc:Fallback xmlns="">
          <p:pic>
            <p:nvPicPr>
              <p:cNvPr id="57" name="墨迹 56">
                <a:extLst>
                  <a:ext uri="{FF2B5EF4-FFF2-40B4-BE49-F238E27FC236}">
                    <a16:creationId xmlns:a16="http://schemas.microsoft.com/office/drawing/2014/main" id="{E791B15D-26B6-4E58-A7B0-F36F870BE391}"/>
                  </a:ext>
                </a:extLst>
              </p:cNvPr>
              <p:cNvPicPr/>
              <p:nvPr/>
            </p:nvPicPr>
            <p:blipFill>
              <a:blip r:embed="rId11"/>
              <a:stretch>
                <a:fillRect/>
              </a:stretch>
            </p:blipFill>
            <p:spPr>
              <a:xfrm>
                <a:off x="3337990" y="1626190"/>
                <a:ext cx="1288080" cy="541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4" name="墨迹 73">
                <a:extLst>
                  <a:ext uri="{FF2B5EF4-FFF2-40B4-BE49-F238E27FC236}">
                    <a16:creationId xmlns:a16="http://schemas.microsoft.com/office/drawing/2014/main" id="{2FBF9DF3-77A3-469D-BB8E-7AC65649FE11}"/>
                  </a:ext>
                </a:extLst>
              </p14:cNvPr>
              <p14:cNvContentPartPr/>
              <p14:nvPr/>
            </p14:nvContentPartPr>
            <p14:xfrm>
              <a:off x="7380790" y="743110"/>
              <a:ext cx="1483560" cy="1464480"/>
            </p14:xfrm>
          </p:contentPart>
        </mc:Choice>
        <mc:Fallback xmlns="">
          <p:pic>
            <p:nvPicPr>
              <p:cNvPr id="74" name="墨迹 73">
                <a:extLst>
                  <a:ext uri="{FF2B5EF4-FFF2-40B4-BE49-F238E27FC236}">
                    <a16:creationId xmlns:a16="http://schemas.microsoft.com/office/drawing/2014/main" id="{2FBF9DF3-77A3-469D-BB8E-7AC65649FE11}"/>
                  </a:ext>
                </a:extLst>
              </p:cNvPr>
              <p:cNvPicPr/>
              <p:nvPr/>
            </p:nvPicPr>
            <p:blipFill>
              <a:blip r:embed="rId13"/>
              <a:stretch>
                <a:fillRect/>
              </a:stretch>
            </p:blipFill>
            <p:spPr>
              <a:xfrm>
                <a:off x="7344790" y="707470"/>
                <a:ext cx="1555200" cy="1536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7" name="墨迹 76">
                <a:extLst>
                  <a:ext uri="{FF2B5EF4-FFF2-40B4-BE49-F238E27FC236}">
                    <a16:creationId xmlns:a16="http://schemas.microsoft.com/office/drawing/2014/main" id="{EE812748-DB05-44EE-BEDE-F6D96904E21C}"/>
                  </a:ext>
                </a:extLst>
              </p14:cNvPr>
              <p14:cNvContentPartPr/>
              <p14:nvPr/>
            </p14:nvContentPartPr>
            <p14:xfrm>
              <a:off x="10750030" y="2772430"/>
              <a:ext cx="119160" cy="115560"/>
            </p14:xfrm>
          </p:contentPart>
        </mc:Choice>
        <mc:Fallback xmlns="">
          <p:pic>
            <p:nvPicPr>
              <p:cNvPr id="77" name="墨迹 76">
                <a:extLst>
                  <a:ext uri="{FF2B5EF4-FFF2-40B4-BE49-F238E27FC236}">
                    <a16:creationId xmlns:a16="http://schemas.microsoft.com/office/drawing/2014/main" id="{EE812748-DB05-44EE-BEDE-F6D96904E21C}"/>
                  </a:ext>
                </a:extLst>
              </p:cNvPr>
              <p:cNvPicPr/>
              <p:nvPr/>
            </p:nvPicPr>
            <p:blipFill>
              <a:blip r:embed="rId15"/>
              <a:stretch>
                <a:fillRect/>
              </a:stretch>
            </p:blipFill>
            <p:spPr>
              <a:xfrm>
                <a:off x="10714390" y="2736790"/>
                <a:ext cx="1908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3" name="墨迹 82">
                <a:extLst>
                  <a:ext uri="{FF2B5EF4-FFF2-40B4-BE49-F238E27FC236}">
                    <a16:creationId xmlns:a16="http://schemas.microsoft.com/office/drawing/2014/main" id="{D88699A6-1B36-4E10-801F-465C63EB4911}"/>
                  </a:ext>
                </a:extLst>
              </p14:cNvPr>
              <p14:cNvContentPartPr/>
              <p14:nvPr/>
            </p14:nvContentPartPr>
            <p14:xfrm>
              <a:off x="11671270" y="2624470"/>
              <a:ext cx="599760" cy="579240"/>
            </p14:xfrm>
          </p:contentPart>
        </mc:Choice>
        <mc:Fallback xmlns="">
          <p:pic>
            <p:nvPicPr>
              <p:cNvPr id="83" name="墨迹 82">
                <a:extLst>
                  <a:ext uri="{FF2B5EF4-FFF2-40B4-BE49-F238E27FC236}">
                    <a16:creationId xmlns:a16="http://schemas.microsoft.com/office/drawing/2014/main" id="{D88699A6-1B36-4E10-801F-465C63EB4911}"/>
                  </a:ext>
                </a:extLst>
              </p:cNvPr>
              <p:cNvPicPr/>
              <p:nvPr/>
            </p:nvPicPr>
            <p:blipFill>
              <a:blip r:embed="rId17"/>
              <a:stretch>
                <a:fillRect/>
              </a:stretch>
            </p:blipFill>
            <p:spPr>
              <a:xfrm>
                <a:off x="11635292" y="2588830"/>
                <a:ext cx="671357" cy="650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4" name="墨迹 83">
                <a:extLst>
                  <a:ext uri="{FF2B5EF4-FFF2-40B4-BE49-F238E27FC236}">
                    <a16:creationId xmlns:a16="http://schemas.microsoft.com/office/drawing/2014/main" id="{A24895EC-5862-4CC3-8480-24E2CABA056C}"/>
                  </a:ext>
                </a:extLst>
              </p14:cNvPr>
              <p14:cNvContentPartPr/>
              <p14:nvPr/>
            </p14:nvContentPartPr>
            <p14:xfrm>
              <a:off x="10626190" y="2367430"/>
              <a:ext cx="127080" cy="268200"/>
            </p14:xfrm>
          </p:contentPart>
        </mc:Choice>
        <mc:Fallback xmlns="">
          <p:pic>
            <p:nvPicPr>
              <p:cNvPr id="84" name="墨迹 83">
                <a:extLst>
                  <a:ext uri="{FF2B5EF4-FFF2-40B4-BE49-F238E27FC236}">
                    <a16:creationId xmlns:a16="http://schemas.microsoft.com/office/drawing/2014/main" id="{A24895EC-5862-4CC3-8480-24E2CABA056C}"/>
                  </a:ext>
                </a:extLst>
              </p:cNvPr>
              <p:cNvPicPr/>
              <p:nvPr/>
            </p:nvPicPr>
            <p:blipFill>
              <a:blip r:embed="rId19"/>
              <a:stretch>
                <a:fillRect/>
              </a:stretch>
            </p:blipFill>
            <p:spPr>
              <a:xfrm>
                <a:off x="10590550" y="2331430"/>
                <a:ext cx="19872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5" name="墨迹 84">
                <a:extLst>
                  <a:ext uri="{FF2B5EF4-FFF2-40B4-BE49-F238E27FC236}">
                    <a16:creationId xmlns:a16="http://schemas.microsoft.com/office/drawing/2014/main" id="{A05A4908-FAB7-48B6-A2F0-7AA00A380C10}"/>
                  </a:ext>
                </a:extLst>
              </p14:cNvPr>
              <p14:cNvContentPartPr/>
              <p14:nvPr/>
            </p14:nvContentPartPr>
            <p14:xfrm>
              <a:off x="9973510" y="2678110"/>
              <a:ext cx="129960" cy="169200"/>
            </p14:xfrm>
          </p:contentPart>
        </mc:Choice>
        <mc:Fallback xmlns="">
          <p:pic>
            <p:nvPicPr>
              <p:cNvPr id="85" name="墨迹 84">
                <a:extLst>
                  <a:ext uri="{FF2B5EF4-FFF2-40B4-BE49-F238E27FC236}">
                    <a16:creationId xmlns:a16="http://schemas.microsoft.com/office/drawing/2014/main" id="{A05A4908-FAB7-48B6-A2F0-7AA00A380C10}"/>
                  </a:ext>
                </a:extLst>
              </p:cNvPr>
              <p:cNvPicPr/>
              <p:nvPr/>
            </p:nvPicPr>
            <p:blipFill>
              <a:blip r:embed="rId21"/>
              <a:stretch>
                <a:fillRect/>
              </a:stretch>
            </p:blipFill>
            <p:spPr>
              <a:xfrm>
                <a:off x="9937510" y="2642470"/>
                <a:ext cx="2016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6" name="墨迹 85">
                <a:extLst>
                  <a:ext uri="{FF2B5EF4-FFF2-40B4-BE49-F238E27FC236}">
                    <a16:creationId xmlns:a16="http://schemas.microsoft.com/office/drawing/2014/main" id="{69DA176E-8434-4E88-BDE6-B1AB33641916}"/>
                  </a:ext>
                </a:extLst>
              </p14:cNvPr>
              <p14:cNvContentPartPr/>
              <p14:nvPr/>
            </p14:nvContentPartPr>
            <p14:xfrm>
              <a:off x="10732390" y="2977990"/>
              <a:ext cx="183240" cy="296280"/>
            </p14:xfrm>
          </p:contentPart>
        </mc:Choice>
        <mc:Fallback xmlns="">
          <p:pic>
            <p:nvPicPr>
              <p:cNvPr id="86" name="墨迹 85">
                <a:extLst>
                  <a:ext uri="{FF2B5EF4-FFF2-40B4-BE49-F238E27FC236}">
                    <a16:creationId xmlns:a16="http://schemas.microsoft.com/office/drawing/2014/main" id="{69DA176E-8434-4E88-BDE6-B1AB33641916}"/>
                  </a:ext>
                </a:extLst>
              </p:cNvPr>
              <p:cNvPicPr/>
              <p:nvPr/>
            </p:nvPicPr>
            <p:blipFill>
              <a:blip r:embed="rId23"/>
              <a:stretch>
                <a:fillRect/>
              </a:stretch>
            </p:blipFill>
            <p:spPr>
              <a:xfrm>
                <a:off x="10696750" y="2942350"/>
                <a:ext cx="25488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9" name="墨迹 98">
                <a:extLst>
                  <a:ext uri="{FF2B5EF4-FFF2-40B4-BE49-F238E27FC236}">
                    <a16:creationId xmlns:a16="http://schemas.microsoft.com/office/drawing/2014/main" id="{6E464695-4046-46D6-AA41-C092B7D6E2B1}"/>
                  </a:ext>
                </a:extLst>
              </p14:cNvPr>
              <p14:cNvContentPartPr/>
              <p14:nvPr/>
            </p14:nvContentPartPr>
            <p14:xfrm>
              <a:off x="7388710" y="3480910"/>
              <a:ext cx="1055160" cy="1659600"/>
            </p14:xfrm>
          </p:contentPart>
        </mc:Choice>
        <mc:Fallback xmlns="">
          <p:pic>
            <p:nvPicPr>
              <p:cNvPr id="99" name="墨迹 98">
                <a:extLst>
                  <a:ext uri="{FF2B5EF4-FFF2-40B4-BE49-F238E27FC236}">
                    <a16:creationId xmlns:a16="http://schemas.microsoft.com/office/drawing/2014/main" id="{6E464695-4046-46D6-AA41-C092B7D6E2B1}"/>
                  </a:ext>
                </a:extLst>
              </p:cNvPr>
              <p:cNvPicPr/>
              <p:nvPr/>
            </p:nvPicPr>
            <p:blipFill>
              <a:blip r:embed="rId25"/>
              <a:stretch>
                <a:fillRect/>
              </a:stretch>
            </p:blipFill>
            <p:spPr>
              <a:xfrm>
                <a:off x="7352710" y="3444910"/>
                <a:ext cx="1126800" cy="1731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0" name="墨迹 99">
                <a:extLst>
                  <a:ext uri="{FF2B5EF4-FFF2-40B4-BE49-F238E27FC236}">
                    <a16:creationId xmlns:a16="http://schemas.microsoft.com/office/drawing/2014/main" id="{838C1B9C-2AA2-4436-B482-1EEAA5A1C67A}"/>
                  </a:ext>
                </a:extLst>
              </p14:cNvPr>
              <p14:cNvContentPartPr/>
              <p14:nvPr/>
            </p14:nvContentPartPr>
            <p14:xfrm>
              <a:off x="7981990" y="2571550"/>
              <a:ext cx="179640" cy="237240"/>
            </p14:xfrm>
          </p:contentPart>
        </mc:Choice>
        <mc:Fallback xmlns="">
          <p:pic>
            <p:nvPicPr>
              <p:cNvPr id="100" name="墨迹 99">
                <a:extLst>
                  <a:ext uri="{FF2B5EF4-FFF2-40B4-BE49-F238E27FC236}">
                    <a16:creationId xmlns:a16="http://schemas.microsoft.com/office/drawing/2014/main" id="{838C1B9C-2AA2-4436-B482-1EEAA5A1C67A}"/>
                  </a:ext>
                </a:extLst>
              </p:cNvPr>
              <p:cNvPicPr/>
              <p:nvPr/>
            </p:nvPicPr>
            <p:blipFill>
              <a:blip r:embed="rId27"/>
              <a:stretch>
                <a:fillRect/>
              </a:stretch>
            </p:blipFill>
            <p:spPr>
              <a:xfrm>
                <a:off x="7945990" y="2535550"/>
                <a:ext cx="25128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2" name="墨迹 101">
                <a:extLst>
                  <a:ext uri="{FF2B5EF4-FFF2-40B4-BE49-F238E27FC236}">
                    <a16:creationId xmlns:a16="http://schemas.microsoft.com/office/drawing/2014/main" id="{AC187258-0A27-437C-AEA1-E1CD25764B60}"/>
                  </a:ext>
                </a:extLst>
              </p14:cNvPr>
              <p14:cNvContentPartPr/>
              <p14:nvPr/>
            </p14:nvContentPartPr>
            <p14:xfrm>
              <a:off x="10789270" y="1790350"/>
              <a:ext cx="88200" cy="175680"/>
            </p14:xfrm>
          </p:contentPart>
        </mc:Choice>
        <mc:Fallback xmlns="">
          <p:pic>
            <p:nvPicPr>
              <p:cNvPr id="102" name="墨迹 101">
                <a:extLst>
                  <a:ext uri="{FF2B5EF4-FFF2-40B4-BE49-F238E27FC236}">
                    <a16:creationId xmlns:a16="http://schemas.microsoft.com/office/drawing/2014/main" id="{AC187258-0A27-437C-AEA1-E1CD25764B60}"/>
                  </a:ext>
                </a:extLst>
              </p:cNvPr>
              <p:cNvPicPr/>
              <p:nvPr/>
            </p:nvPicPr>
            <p:blipFill>
              <a:blip r:embed="rId29"/>
              <a:stretch>
                <a:fillRect/>
              </a:stretch>
            </p:blipFill>
            <p:spPr>
              <a:xfrm>
                <a:off x="10753630" y="1754710"/>
                <a:ext cx="15984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5" name="墨迹 104">
                <a:extLst>
                  <a:ext uri="{FF2B5EF4-FFF2-40B4-BE49-F238E27FC236}">
                    <a16:creationId xmlns:a16="http://schemas.microsoft.com/office/drawing/2014/main" id="{9640C657-2DFE-446E-BCD9-151079329D46}"/>
                  </a:ext>
                </a:extLst>
              </p14:cNvPr>
              <p14:cNvContentPartPr/>
              <p14:nvPr/>
            </p14:nvContentPartPr>
            <p14:xfrm>
              <a:off x="9600910" y="727630"/>
              <a:ext cx="1293840" cy="828000"/>
            </p14:xfrm>
          </p:contentPart>
        </mc:Choice>
        <mc:Fallback xmlns="">
          <p:pic>
            <p:nvPicPr>
              <p:cNvPr id="105" name="墨迹 104">
                <a:extLst>
                  <a:ext uri="{FF2B5EF4-FFF2-40B4-BE49-F238E27FC236}">
                    <a16:creationId xmlns:a16="http://schemas.microsoft.com/office/drawing/2014/main" id="{9640C657-2DFE-446E-BCD9-151079329D46}"/>
                  </a:ext>
                </a:extLst>
              </p:cNvPr>
              <p:cNvPicPr/>
              <p:nvPr/>
            </p:nvPicPr>
            <p:blipFill>
              <a:blip r:embed="rId31"/>
              <a:stretch>
                <a:fillRect/>
              </a:stretch>
            </p:blipFill>
            <p:spPr>
              <a:xfrm>
                <a:off x="9565270" y="691974"/>
                <a:ext cx="1365480" cy="89967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6" name="墨迹 105">
                <a:extLst>
                  <a:ext uri="{FF2B5EF4-FFF2-40B4-BE49-F238E27FC236}">
                    <a16:creationId xmlns:a16="http://schemas.microsoft.com/office/drawing/2014/main" id="{A71E9204-3EEE-434A-AC97-25ED11F7E36E}"/>
                  </a:ext>
                </a:extLst>
              </p14:cNvPr>
              <p14:cNvContentPartPr/>
              <p14:nvPr/>
            </p14:nvContentPartPr>
            <p14:xfrm>
              <a:off x="11219470" y="634030"/>
              <a:ext cx="192960" cy="194760"/>
            </p14:xfrm>
          </p:contentPart>
        </mc:Choice>
        <mc:Fallback xmlns="">
          <p:pic>
            <p:nvPicPr>
              <p:cNvPr id="106" name="墨迹 105">
                <a:extLst>
                  <a:ext uri="{FF2B5EF4-FFF2-40B4-BE49-F238E27FC236}">
                    <a16:creationId xmlns:a16="http://schemas.microsoft.com/office/drawing/2014/main" id="{A71E9204-3EEE-434A-AC97-25ED11F7E36E}"/>
                  </a:ext>
                </a:extLst>
              </p:cNvPr>
              <p:cNvPicPr/>
              <p:nvPr/>
            </p:nvPicPr>
            <p:blipFill>
              <a:blip r:embed="rId33"/>
              <a:stretch>
                <a:fillRect/>
              </a:stretch>
            </p:blipFill>
            <p:spPr>
              <a:xfrm>
                <a:off x="11183470" y="598390"/>
                <a:ext cx="264600" cy="266400"/>
              </a:xfrm>
              <a:prstGeom prst="rect">
                <a:avLst/>
              </a:prstGeom>
            </p:spPr>
          </p:pic>
        </mc:Fallback>
      </mc:AlternateContent>
    </p:spTree>
    <p:extLst>
      <p:ext uri="{BB962C8B-B14F-4D97-AF65-F5344CB8AC3E}">
        <p14:creationId xmlns:p14="http://schemas.microsoft.com/office/powerpoint/2010/main" val="13154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34FA60F-D2C4-4A82-84DE-9CE44C214A6E}"/>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4</a:t>
            </a:fld>
            <a:endParaRPr lang="zh-CN" altLang="en-US" dirty="0">
              <a:solidFill>
                <a:srgbClr val="464653"/>
              </a:solidFill>
            </a:endParaRPr>
          </a:p>
        </p:txBody>
      </p:sp>
      <p:sp>
        <p:nvSpPr>
          <p:cNvPr id="7" name="文本框 6">
            <a:extLst>
              <a:ext uri="{FF2B5EF4-FFF2-40B4-BE49-F238E27FC236}">
                <a16:creationId xmlns:a16="http://schemas.microsoft.com/office/drawing/2014/main" id="{E9601DF4-A1E3-4B45-900A-B3F586F6A1CC}"/>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182880" lvl="0" indent="-182880">
              <a:spcBef>
                <a:spcPts val="1200"/>
              </a:spcBef>
              <a:buClr>
                <a:srgbClr val="D34817">
                  <a:lumMod val="75000"/>
                </a:srgbClr>
              </a:buClr>
              <a:buSzPct val="85000"/>
              <a:buFont typeface="Wingdings" pitchFamily="2" charset="2"/>
              <a:buChar char="§"/>
            </a:pPr>
            <a:r>
              <a:rPr kumimoji="1" lang="zh-CN" altLang="en-US" sz="2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以下哪个线性近似式更有效（   ）</a:t>
            </a:r>
            <a:endParaRPr kumimoji="1" lang="en-US" altLang="zh-CN" sz="2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FBA5F8F-8DCD-4E03-87A3-DA7355DC82F5}"/>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kumimoji="1" lang="en-US" altLang="zh-CN" sz="2800" dirty="0" err="1">
                    <a:solidFill>
                      <a:prstClr val="black"/>
                    </a:solidFill>
                  </a:rPr>
                  <a:t>Pr</a:t>
                </a:r>
                <a:r>
                  <a:rPr kumimoji="1" lang="en-US" altLang="zh-CN" sz="2800" dirty="0">
                    <a:solidFill>
                      <a:prstClr val="black"/>
                    </a:solidFill>
                  </a:rPr>
                  <a:t>(</a:t>
                </a:r>
                <a:r>
                  <a:rPr kumimoji="1" lang="en-US" altLang="zh-CN" sz="2800" dirty="0"/>
                  <a:t>d</a:t>
                </a:r>
                <a14:m>
                  <m:oMath xmlns:m="http://schemas.openxmlformats.org/officeDocument/2006/math">
                    <m:r>
                      <a:rPr kumimoji="1" lang="zh-CN" altLang="en-US" sz="2800" i="1" dirty="0">
                        <a:latin typeface="Cambria Math" panose="02040503050406030204" pitchFamily="18" charset="0"/>
                      </a:rPr>
                      <m:t>∙</m:t>
                    </m:r>
                    <m:r>
                      <a:rPr kumimoji="1" lang="en-US" altLang="zh-CN" sz="2800" i="1" dirty="0">
                        <a:latin typeface="Cambria Math" panose="02040503050406030204" pitchFamily="18" charset="0"/>
                      </a:rPr>
                      <m:t>𝑚</m:t>
                    </m:r>
                    <m:r>
                      <a:rPr kumimoji="1" lang="en-US" altLang="zh-CN" sz="2800" i="1" dirty="0">
                        <a:latin typeface="Cambria Math" panose="02040503050406030204" pitchFamily="18" charset="0"/>
                      </a:rPr>
                      <m:t>⨁</m:t>
                    </m:r>
                    <m:r>
                      <m:rPr>
                        <m:nor/>
                      </m:rPr>
                      <a:rPr kumimoji="1" lang="en-US" altLang="zh-CN" sz="2800" dirty="0"/>
                      <m:t>d</m:t>
                    </m:r>
                    <m:r>
                      <a:rPr kumimoji="1" lang="zh-CN" altLang="en-US" sz="2800" i="1" dirty="0">
                        <a:latin typeface="Cambria Math" panose="02040503050406030204" pitchFamily="18" charset="0"/>
                      </a:rPr>
                      <m:t>∙</m:t>
                    </m:r>
                    <m:r>
                      <a:rPr kumimoji="1" lang="en-US" altLang="zh-CN" sz="2800" i="1" dirty="0">
                        <a:latin typeface="Cambria Math" panose="02040503050406030204" pitchFamily="18" charset="0"/>
                      </a:rPr>
                      <m:t>𝑐</m:t>
                    </m:r>
                    <m:r>
                      <a:rPr kumimoji="1" lang="en-US" altLang="zh-CN" sz="2800" dirty="0">
                        <a:latin typeface="Cambria Math" panose="02040503050406030204" pitchFamily="18" charset="0"/>
                      </a:rPr>
                      <m:t>=</m:t>
                    </m:r>
                    <m:r>
                      <m:rPr>
                        <m:nor/>
                      </m:rPr>
                      <a:rPr kumimoji="1" lang="en-US" altLang="zh-CN" sz="2800" dirty="0"/>
                      <m:t>d</m:t>
                    </m:r>
                    <m:r>
                      <a:rPr kumimoji="1" lang="zh-CN" altLang="en-US" sz="2800" i="1" dirty="0">
                        <a:latin typeface="Cambria Math" panose="02040503050406030204" pitchFamily="18" charset="0"/>
                      </a:rPr>
                      <m:t>∙</m:t>
                    </m:r>
                    <m:sSub>
                      <m:sSubPr>
                        <m:ctrlPr>
                          <a:rPr kumimoji="1" lang="en-US" altLang="zh-CN" sz="2800" i="1" dirty="0">
                            <a:latin typeface="Cambria Math" panose="02040503050406030204" pitchFamily="18" charset="0"/>
                          </a:rPr>
                        </m:ctrlPr>
                      </m:sSubPr>
                      <m:e>
                        <m:r>
                          <a:rPr kumimoji="1" lang="en-US" altLang="zh-CN" sz="2800" i="1" dirty="0">
                            <a:latin typeface="Cambria Math" panose="02040503050406030204" pitchFamily="18" charset="0"/>
                          </a:rPr>
                          <m:t>𝑘</m:t>
                        </m:r>
                      </m:e>
                      <m:sub>
                        <m:r>
                          <a:rPr kumimoji="1" lang="en-US" altLang="zh-CN" sz="2800" i="1" dirty="0">
                            <a:latin typeface="Cambria Math" panose="02040503050406030204" pitchFamily="18" charset="0"/>
                          </a:rPr>
                          <m:t>0</m:t>
                        </m:r>
                      </m:sub>
                    </m:sSub>
                    <m:r>
                      <a:rPr kumimoji="1" lang="en-US" altLang="zh-CN" sz="2800" i="1" dirty="0">
                        <a:latin typeface="Cambria Math" panose="02040503050406030204" pitchFamily="18" charset="0"/>
                      </a:rPr>
                      <m:t>⨁</m:t>
                    </m:r>
                    <m:r>
                      <m:rPr>
                        <m:nor/>
                      </m:rPr>
                      <a:rPr kumimoji="1" lang="en-US" altLang="zh-CN" sz="2800" dirty="0"/>
                      <m:t>d</m:t>
                    </m:r>
                    <m:r>
                      <a:rPr kumimoji="1" lang="zh-CN" altLang="en-US" sz="2800" i="1" dirty="0">
                        <a:latin typeface="Cambria Math" panose="02040503050406030204" pitchFamily="18" charset="0"/>
                      </a:rPr>
                      <m:t>∙</m:t>
                    </m:r>
                    <m:sSub>
                      <m:sSubPr>
                        <m:ctrlPr>
                          <a:rPr kumimoji="1" lang="en-US" altLang="zh-CN" sz="2800" i="1" dirty="0">
                            <a:latin typeface="Cambria Math" panose="02040503050406030204" pitchFamily="18" charset="0"/>
                          </a:rPr>
                        </m:ctrlPr>
                      </m:sSubPr>
                      <m:e>
                        <m:r>
                          <a:rPr kumimoji="1" lang="en-US" altLang="zh-CN" sz="2800" i="1" dirty="0">
                            <a:latin typeface="Cambria Math" panose="02040503050406030204" pitchFamily="18" charset="0"/>
                          </a:rPr>
                          <m:t>𝑘</m:t>
                        </m:r>
                      </m:e>
                      <m:sub>
                        <m:r>
                          <a:rPr kumimoji="1" lang="en-US" altLang="zh-CN" sz="2800" i="1" dirty="0">
                            <a:latin typeface="Cambria Math" panose="02040503050406030204" pitchFamily="18" charset="0"/>
                          </a:rPr>
                          <m:t>1</m:t>
                        </m:r>
                      </m:sub>
                    </m:sSub>
                    <m:r>
                      <a:rPr kumimoji="1" lang="en-US" altLang="zh-CN" sz="2800" i="1" dirty="0">
                        <a:latin typeface="Cambria Math" panose="02040503050406030204" pitchFamily="18" charset="0"/>
                      </a:rPr>
                      <m:t>⨁</m:t>
                    </m:r>
                    <m:r>
                      <m:rPr>
                        <m:nor/>
                      </m:rPr>
                      <a:rPr kumimoji="1" lang="en-US" altLang="zh-CN" sz="2800" dirty="0"/>
                      <m:t>d</m:t>
                    </m:r>
                    <m:r>
                      <a:rPr kumimoji="1" lang="zh-CN" altLang="en-US" sz="2800" i="1" dirty="0">
                        <a:latin typeface="Cambria Math" panose="02040503050406030204" pitchFamily="18" charset="0"/>
                      </a:rPr>
                      <m:t>∙</m:t>
                    </m:r>
                    <m:sSub>
                      <m:sSubPr>
                        <m:ctrlPr>
                          <a:rPr kumimoji="1" lang="en-US" altLang="zh-CN" sz="2800" i="1" dirty="0">
                            <a:latin typeface="Cambria Math" panose="02040503050406030204" pitchFamily="18" charset="0"/>
                          </a:rPr>
                        </m:ctrlPr>
                      </m:sSubPr>
                      <m:e>
                        <m:r>
                          <a:rPr kumimoji="1" lang="en-US" altLang="zh-CN" sz="2800" i="1" dirty="0">
                            <a:latin typeface="Cambria Math" panose="02040503050406030204" pitchFamily="18" charset="0"/>
                          </a:rPr>
                          <m:t>𝑘</m:t>
                        </m:r>
                      </m:e>
                      <m:sub>
                        <m:r>
                          <a:rPr kumimoji="1" lang="en-US" altLang="zh-CN" sz="2800" i="1" dirty="0">
                            <a:latin typeface="Cambria Math" panose="02040503050406030204" pitchFamily="18" charset="0"/>
                          </a:rPr>
                          <m:t>2</m:t>
                        </m:r>
                      </m:sub>
                    </m:sSub>
                  </m:oMath>
                </a14:m>
                <a:r>
                  <a:rPr kumimoji="1" lang="en-US" altLang="zh-CN" sz="2800" dirty="0"/>
                  <a:t>)=</a:t>
                </a:r>
                <a14:m>
                  <m:oMath xmlns:m="http://schemas.openxmlformats.org/officeDocument/2006/math">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25</m:t>
                        </m:r>
                      </m:num>
                      <m:den>
                        <m:r>
                          <a:rPr lang="en-US" altLang="zh-CN" sz="2800" dirty="0">
                            <a:latin typeface="Cambria Math" panose="02040503050406030204" pitchFamily="18" charset="0"/>
                          </a:rPr>
                          <m:t>32</m:t>
                        </m:r>
                      </m:den>
                    </m:f>
                  </m:oMath>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8" name="文本框 7">
                <a:extLst>
                  <a:ext uri="{FF2B5EF4-FFF2-40B4-BE49-F238E27FC236}">
                    <a16:creationId xmlns:a16="http://schemas.microsoft.com/office/drawing/2014/main" id="{DFBA5F8F-8DCD-4E03-87A3-DA7355DC82F5}"/>
                  </a:ext>
                </a:extLst>
              </p:cNvPr>
              <p:cNvSpPr txBox="1">
                <a:spLocks noRot="1" noChangeAspect="1" noMove="1" noResize="1" noEditPoints="1" noAdjustHandles="1" noChangeArrowheads="1" noChangeShapeType="1" noTextEdit="1"/>
              </p:cNvSpPr>
              <p:nvPr>
                <p:custDataLst>
                  <p:tags r:id="rId19"/>
                </p:custDataLst>
              </p:nvPr>
            </p:nvSpPr>
            <p:spPr>
              <a:xfrm>
                <a:off x="2438400" y="2786063"/>
                <a:ext cx="8534400" cy="642938"/>
              </a:xfrm>
              <a:prstGeom prst="rect">
                <a:avLst/>
              </a:prstGeom>
              <a:blipFill>
                <a:blip r:embed="rId20"/>
                <a:stretch>
                  <a:fillRect l="-1429" t="-943"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69AFCF8-C03D-4043-9AA8-36C080058A21}"/>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kumimoji="1" lang="en-US" altLang="zh-CN" sz="2800" dirty="0">
                    <a:solidFill>
                      <a:prstClr val="black"/>
                    </a:solidFill>
                  </a:rPr>
                  <a:t>Pr(</a:t>
                </a:r>
                <a:r>
                  <a:rPr kumimoji="1" lang="en-US" altLang="zh-CN" sz="2800" dirty="0"/>
                  <a:t>d</a:t>
                </a:r>
                <a14:m>
                  <m:oMath xmlns:m="http://schemas.openxmlformats.org/officeDocument/2006/math">
                    <m:r>
                      <a:rPr kumimoji="1" lang="zh-CN" altLang="en-US" sz="2800" i="1" dirty="0">
                        <a:latin typeface="Cambria Math" panose="02040503050406030204" pitchFamily="18" charset="0"/>
                      </a:rPr>
                      <m:t>∙</m:t>
                    </m:r>
                    <m:r>
                      <a:rPr kumimoji="1" lang="en-US" altLang="zh-CN" sz="2800" i="1" dirty="0">
                        <a:latin typeface="Cambria Math" panose="02040503050406030204" pitchFamily="18" charset="0"/>
                      </a:rPr>
                      <m:t>𝑚</m:t>
                    </m:r>
                    <m:r>
                      <a:rPr kumimoji="1" lang="en-US" altLang="zh-CN" sz="2800" i="1" dirty="0">
                        <a:latin typeface="Cambria Math" panose="02040503050406030204" pitchFamily="18" charset="0"/>
                      </a:rPr>
                      <m:t>⨁</m:t>
                    </m:r>
                    <m:r>
                      <m:rPr>
                        <m:nor/>
                      </m:rPr>
                      <a:rPr kumimoji="1" lang="en-US" altLang="zh-CN" sz="2800" dirty="0"/>
                      <m:t>d</m:t>
                    </m:r>
                    <m:r>
                      <a:rPr kumimoji="1" lang="zh-CN" altLang="en-US" sz="2800" i="1" dirty="0">
                        <a:latin typeface="Cambria Math" panose="02040503050406030204" pitchFamily="18" charset="0"/>
                      </a:rPr>
                      <m:t>∙</m:t>
                    </m:r>
                    <m:r>
                      <a:rPr kumimoji="1" lang="en-US" altLang="zh-CN" sz="2800" i="1" dirty="0">
                        <a:latin typeface="Cambria Math" panose="02040503050406030204" pitchFamily="18" charset="0"/>
                      </a:rPr>
                      <m:t>𝑐</m:t>
                    </m:r>
                    <m:r>
                      <a:rPr kumimoji="1" lang="en-US" altLang="zh-CN" sz="2800" dirty="0">
                        <a:latin typeface="Cambria Math" panose="02040503050406030204" pitchFamily="18" charset="0"/>
                      </a:rPr>
                      <m:t>=</m:t>
                    </m:r>
                    <m:r>
                      <m:rPr>
                        <m:nor/>
                      </m:rPr>
                      <a:rPr kumimoji="1" lang="en-US" altLang="zh-CN" sz="2800" dirty="0"/>
                      <m:t>d</m:t>
                    </m:r>
                    <m:r>
                      <a:rPr kumimoji="1" lang="zh-CN" altLang="en-US" sz="2800" i="1" dirty="0">
                        <a:latin typeface="Cambria Math" panose="02040503050406030204" pitchFamily="18" charset="0"/>
                      </a:rPr>
                      <m:t>∙</m:t>
                    </m:r>
                    <m:sSub>
                      <m:sSubPr>
                        <m:ctrlPr>
                          <a:rPr kumimoji="1" lang="en-US" altLang="zh-CN" sz="2800" i="1" dirty="0">
                            <a:latin typeface="Cambria Math" panose="02040503050406030204" pitchFamily="18" charset="0"/>
                          </a:rPr>
                        </m:ctrlPr>
                      </m:sSubPr>
                      <m:e>
                        <m:r>
                          <a:rPr kumimoji="1" lang="en-US" altLang="zh-CN" sz="2800" i="1" dirty="0">
                            <a:latin typeface="Cambria Math" panose="02040503050406030204" pitchFamily="18" charset="0"/>
                          </a:rPr>
                          <m:t>𝑘</m:t>
                        </m:r>
                      </m:e>
                      <m:sub>
                        <m:r>
                          <a:rPr kumimoji="1" lang="en-US" altLang="zh-CN" sz="2800" i="1" dirty="0">
                            <a:latin typeface="Cambria Math" panose="02040503050406030204" pitchFamily="18" charset="0"/>
                          </a:rPr>
                          <m:t>0</m:t>
                        </m:r>
                      </m:sub>
                    </m:sSub>
                    <m:r>
                      <a:rPr kumimoji="1" lang="en-US" altLang="zh-CN" sz="2800" i="1" dirty="0">
                        <a:latin typeface="Cambria Math" panose="02040503050406030204" pitchFamily="18" charset="0"/>
                      </a:rPr>
                      <m:t>⨁</m:t>
                    </m:r>
                    <m:r>
                      <m:rPr>
                        <m:nor/>
                      </m:rPr>
                      <a:rPr kumimoji="1" lang="en-US" altLang="zh-CN" sz="2800" dirty="0"/>
                      <m:t>d</m:t>
                    </m:r>
                    <m:r>
                      <a:rPr kumimoji="1" lang="zh-CN" altLang="en-US" sz="2800" i="1" dirty="0">
                        <a:latin typeface="Cambria Math" panose="02040503050406030204" pitchFamily="18" charset="0"/>
                      </a:rPr>
                      <m:t>∙</m:t>
                    </m:r>
                    <m:sSub>
                      <m:sSubPr>
                        <m:ctrlPr>
                          <a:rPr kumimoji="1" lang="en-US" altLang="zh-CN" sz="2800" i="1" dirty="0">
                            <a:latin typeface="Cambria Math" panose="02040503050406030204" pitchFamily="18" charset="0"/>
                          </a:rPr>
                        </m:ctrlPr>
                      </m:sSubPr>
                      <m:e>
                        <m:r>
                          <a:rPr kumimoji="1" lang="en-US" altLang="zh-CN" sz="2800" i="1" dirty="0">
                            <a:latin typeface="Cambria Math" panose="02040503050406030204" pitchFamily="18" charset="0"/>
                          </a:rPr>
                          <m:t>𝑘</m:t>
                        </m:r>
                      </m:e>
                      <m:sub>
                        <m:r>
                          <a:rPr kumimoji="1" lang="en-US" altLang="zh-CN" sz="2800" i="1" dirty="0">
                            <a:latin typeface="Cambria Math" panose="02040503050406030204" pitchFamily="18" charset="0"/>
                          </a:rPr>
                          <m:t>1</m:t>
                        </m:r>
                      </m:sub>
                    </m:sSub>
                    <m:r>
                      <a:rPr kumimoji="1" lang="en-US" altLang="zh-CN" sz="2800" i="1" dirty="0">
                        <a:latin typeface="Cambria Math" panose="02040503050406030204" pitchFamily="18" charset="0"/>
                      </a:rPr>
                      <m:t>⨁</m:t>
                    </m:r>
                    <m:r>
                      <m:rPr>
                        <m:nor/>
                      </m:rPr>
                      <a:rPr kumimoji="1" lang="en-US" altLang="zh-CN" sz="2800" dirty="0"/>
                      <m:t>d</m:t>
                    </m:r>
                    <m:r>
                      <a:rPr kumimoji="1" lang="zh-CN" altLang="en-US" sz="2800" i="1" dirty="0">
                        <a:latin typeface="Cambria Math" panose="02040503050406030204" pitchFamily="18" charset="0"/>
                      </a:rPr>
                      <m:t>∙</m:t>
                    </m:r>
                    <m:sSub>
                      <m:sSubPr>
                        <m:ctrlPr>
                          <a:rPr kumimoji="1" lang="en-US" altLang="zh-CN" sz="2800" i="1" dirty="0">
                            <a:latin typeface="Cambria Math" panose="02040503050406030204" pitchFamily="18" charset="0"/>
                          </a:rPr>
                        </m:ctrlPr>
                      </m:sSubPr>
                      <m:e>
                        <m:r>
                          <a:rPr kumimoji="1" lang="en-US" altLang="zh-CN" sz="2800" i="1" dirty="0">
                            <a:latin typeface="Cambria Math" panose="02040503050406030204" pitchFamily="18" charset="0"/>
                          </a:rPr>
                          <m:t>𝑘</m:t>
                        </m:r>
                      </m:e>
                      <m:sub>
                        <m:r>
                          <a:rPr kumimoji="1" lang="en-US" altLang="zh-CN" sz="2800" i="1" dirty="0">
                            <a:latin typeface="Cambria Math" panose="02040503050406030204" pitchFamily="18" charset="0"/>
                          </a:rPr>
                          <m:t>2</m:t>
                        </m:r>
                      </m:sub>
                    </m:sSub>
                  </m:oMath>
                </a14:m>
                <a:r>
                  <a:rPr kumimoji="1" lang="en-US" altLang="zh-CN" sz="2800" dirty="0"/>
                  <a:t>)=</a:t>
                </a:r>
                <a14:m>
                  <m:oMath xmlns:m="http://schemas.openxmlformats.org/officeDocument/2006/math">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7</m:t>
                        </m:r>
                      </m:num>
                      <m:den>
                        <m:r>
                          <a:rPr lang="en-US" altLang="zh-CN" sz="2800" dirty="0">
                            <a:latin typeface="Cambria Math" panose="02040503050406030204" pitchFamily="18" charset="0"/>
                          </a:rPr>
                          <m:t>32</m:t>
                        </m:r>
                      </m:den>
                    </m:f>
                  </m:oMath>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9" name="文本框 8">
                <a:extLst>
                  <a:ext uri="{FF2B5EF4-FFF2-40B4-BE49-F238E27FC236}">
                    <a16:creationId xmlns:a16="http://schemas.microsoft.com/office/drawing/2014/main" id="{069AFCF8-C03D-4043-9AA8-36C080058A21}"/>
                  </a:ext>
                </a:extLst>
              </p:cNvPr>
              <p:cNvSpPr txBox="1">
                <a:spLocks noRot="1" noChangeAspect="1" noMove="1" noResize="1" noEditPoints="1" noAdjustHandles="1" noChangeArrowheads="1" noChangeShapeType="1" noTextEdit="1"/>
              </p:cNvSpPr>
              <p:nvPr>
                <p:custDataLst>
                  <p:tags r:id="rId21"/>
                </p:custDataLst>
              </p:nvPr>
            </p:nvSpPr>
            <p:spPr>
              <a:xfrm>
                <a:off x="2438400" y="3643313"/>
                <a:ext cx="8534400" cy="642938"/>
              </a:xfrm>
              <a:prstGeom prst="rect">
                <a:avLst/>
              </a:prstGeom>
              <a:blipFill>
                <a:blip r:embed="rId22"/>
                <a:stretch>
                  <a:fillRect l="-1429" t="-2857"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39D06F-ABD4-4F92-9484-8CE144CCD5BA}"/>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kumimoji="1" lang="en-US" altLang="zh-CN" sz="2800" dirty="0">
                    <a:solidFill>
                      <a:prstClr val="black"/>
                    </a:solidFill>
                  </a:rPr>
                  <a:t>Pr(d</a:t>
                </a:r>
                <a14:m>
                  <m:oMath xmlns:m="http://schemas.openxmlformats.org/officeDocument/2006/math">
                    <m:r>
                      <a:rPr kumimoji="1" lang="zh-CN" altLang="en-US" sz="2800" dirty="0">
                        <a:solidFill>
                          <a:prstClr val="black"/>
                        </a:solidFill>
                        <a:latin typeface="Cambria Math" panose="02040503050406030204" pitchFamily="18" charset="0"/>
                      </a:rPr>
                      <m:t>∙</m:t>
                    </m:r>
                    <m:r>
                      <a:rPr kumimoji="1" lang="en-US" altLang="zh-CN" sz="2800" dirty="0">
                        <a:solidFill>
                          <a:prstClr val="black"/>
                        </a:solidFill>
                        <a:latin typeface="Cambria Math" panose="02040503050406030204" pitchFamily="18" charset="0"/>
                      </a:rPr>
                      <m:t>𝑚</m:t>
                    </m:r>
                    <m:r>
                      <a:rPr kumimoji="1" lang="en-US" altLang="zh-CN" sz="2800" dirty="0">
                        <a:solidFill>
                          <a:prstClr val="black"/>
                        </a:solidFill>
                        <a:latin typeface="Cambria Math" panose="02040503050406030204" pitchFamily="18" charset="0"/>
                      </a:rPr>
                      <m:t>⨁</m:t>
                    </m:r>
                    <m:r>
                      <m:rPr>
                        <m:nor/>
                      </m:rPr>
                      <a:rPr kumimoji="1" lang="en-US" altLang="zh-CN" sz="2800" dirty="0">
                        <a:solidFill>
                          <a:prstClr val="black"/>
                        </a:solidFill>
                      </a:rPr>
                      <m:t>d</m:t>
                    </m:r>
                    <m:r>
                      <a:rPr kumimoji="1" lang="zh-CN" altLang="en-US" sz="2800" dirty="0">
                        <a:solidFill>
                          <a:prstClr val="black"/>
                        </a:solidFill>
                        <a:latin typeface="Cambria Math" panose="02040503050406030204" pitchFamily="18" charset="0"/>
                      </a:rPr>
                      <m:t>∙</m:t>
                    </m:r>
                    <m:r>
                      <a:rPr kumimoji="1" lang="en-US" altLang="zh-CN" sz="2800" dirty="0">
                        <a:solidFill>
                          <a:prstClr val="black"/>
                        </a:solidFill>
                        <a:latin typeface="Cambria Math" panose="02040503050406030204" pitchFamily="18" charset="0"/>
                      </a:rPr>
                      <m:t>𝑐</m:t>
                    </m:r>
                    <m:r>
                      <a:rPr kumimoji="1" lang="en-US" altLang="zh-CN" sz="2800" dirty="0">
                        <a:solidFill>
                          <a:prstClr val="black"/>
                        </a:solidFill>
                        <a:latin typeface="Cambria Math" panose="02040503050406030204" pitchFamily="18" charset="0"/>
                      </a:rPr>
                      <m:t>=</m:t>
                    </m:r>
                    <m:r>
                      <m:rPr>
                        <m:nor/>
                      </m:rPr>
                      <a:rPr kumimoji="1" lang="en-US" altLang="zh-CN" sz="2800" dirty="0">
                        <a:solidFill>
                          <a:prstClr val="black"/>
                        </a:solidFill>
                      </a:rPr>
                      <m:t>d</m:t>
                    </m:r>
                    <m:r>
                      <a:rPr kumimoji="1" lang="zh-CN" altLang="en-US" sz="2800" dirty="0">
                        <a:solidFill>
                          <a:prstClr val="black"/>
                        </a:solidFill>
                        <a:latin typeface="Cambria Math" panose="02040503050406030204" pitchFamily="18" charset="0"/>
                      </a:rPr>
                      <m:t>∙</m:t>
                    </m:r>
                    <m:sSub>
                      <m:sSubPr>
                        <m:ctrlPr>
                          <a:rPr kumimoji="1" lang="en-US" altLang="zh-CN" sz="2800" i="1" dirty="0">
                            <a:solidFill>
                              <a:prstClr val="black"/>
                            </a:solidFill>
                            <a:latin typeface="Cambria Math" panose="02040503050406030204" pitchFamily="18" charset="0"/>
                          </a:rPr>
                        </m:ctrlPr>
                      </m:sSubPr>
                      <m:e>
                        <m:r>
                          <a:rPr kumimoji="1" lang="en-US" altLang="zh-CN" sz="2800" dirty="0">
                            <a:solidFill>
                              <a:prstClr val="black"/>
                            </a:solidFill>
                            <a:latin typeface="Cambria Math" panose="02040503050406030204" pitchFamily="18" charset="0"/>
                          </a:rPr>
                          <m:t>𝑘</m:t>
                        </m:r>
                      </m:e>
                      <m:sub>
                        <m:r>
                          <a:rPr kumimoji="1" lang="en-US" altLang="zh-CN" sz="2800" dirty="0">
                            <a:solidFill>
                              <a:prstClr val="black"/>
                            </a:solidFill>
                            <a:latin typeface="Cambria Math" panose="02040503050406030204" pitchFamily="18" charset="0"/>
                          </a:rPr>
                          <m:t>0</m:t>
                        </m:r>
                      </m:sub>
                    </m:sSub>
                    <m:r>
                      <a:rPr kumimoji="1" lang="en-US" altLang="zh-CN" sz="2800" dirty="0">
                        <a:solidFill>
                          <a:prstClr val="black"/>
                        </a:solidFill>
                        <a:latin typeface="Cambria Math" panose="02040503050406030204" pitchFamily="18" charset="0"/>
                      </a:rPr>
                      <m:t>⨁</m:t>
                    </m:r>
                    <m:r>
                      <m:rPr>
                        <m:nor/>
                      </m:rPr>
                      <a:rPr kumimoji="1" lang="en-US" altLang="zh-CN" sz="2800" dirty="0">
                        <a:solidFill>
                          <a:prstClr val="black"/>
                        </a:solidFill>
                      </a:rPr>
                      <m:t>d</m:t>
                    </m:r>
                    <m:r>
                      <a:rPr kumimoji="1" lang="zh-CN" altLang="en-US" sz="2800" dirty="0">
                        <a:solidFill>
                          <a:prstClr val="black"/>
                        </a:solidFill>
                        <a:latin typeface="Cambria Math" panose="02040503050406030204" pitchFamily="18" charset="0"/>
                      </a:rPr>
                      <m:t>∙</m:t>
                    </m:r>
                    <m:sSub>
                      <m:sSubPr>
                        <m:ctrlPr>
                          <a:rPr kumimoji="1" lang="en-US" altLang="zh-CN" sz="2800" i="1" dirty="0">
                            <a:solidFill>
                              <a:prstClr val="black"/>
                            </a:solidFill>
                            <a:latin typeface="Cambria Math" panose="02040503050406030204" pitchFamily="18" charset="0"/>
                          </a:rPr>
                        </m:ctrlPr>
                      </m:sSubPr>
                      <m:e>
                        <m:r>
                          <a:rPr kumimoji="1" lang="en-US" altLang="zh-CN" sz="2800" dirty="0">
                            <a:solidFill>
                              <a:prstClr val="black"/>
                            </a:solidFill>
                            <a:latin typeface="Cambria Math" panose="02040503050406030204" pitchFamily="18" charset="0"/>
                          </a:rPr>
                          <m:t>𝑘</m:t>
                        </m:r>
                      </m:e>
                      <m:sub>
                        <m:r>
                          <a:rPr kumimoji="1" lang="en-US" altLang="zh-CN" sz="2800" dirty="0">
                            <a:solidFill>
                              <a:prstClr val="black"/>
                            </a:solidFill>
                            <a:latin typeface="Cambria Math" panose="02040503050406030204" pitchFamily="18" charset="0"/>
                          </a:rPr>
                          <m:t>1</m:t>
                        </m:r>
                      </m:sub>
                    </m:sSub>
                    <m:r>
                      <a:rPr kumimoji="1" lang="en-US" altLang="zh-CN" sz="2800" dirty="0">
                        <a:solidFill>
                          <a:prstClr val="black"/>
                        </a:solidFill>
                        <a:latin typeface="Cambria Math" panose="02040503050406030204" pitchFamily="18" charset="0"/>
                      </a:rPr>
                      <m:t>⨁</m:t>
                    </m:r>
                    <m:r>
                      <m:rPr>
                        <m:nor/>
                      </m:rPr>
                      <a:rPr kumimoji="1" lang="en-US" altLang="zh-CN" sz="2800" dirty="0">
                        <a:solidFill>
                          <a:prstClr val="black"/>
                        </a:solidFill>
                      </a:rPr>
                      <m:t>d</m:t>
                    </m:r>
                    <m:r>
                      <a:rPr kumimoji="1" lang="zh-CN" altLang="en-US" sz="2800" dirty="0">
                        <a:solidFill>
                          <a:prstClr val="black"/>
                        </a:solidFill>
                        <a:latin typeface="Cambria Math" panose="02040503050406030204" pitchFamily="18" charset="0"/>
                      </a:rPr>
                      <m:t>∙</m:t>
                    </m:r>
                    <m:sSub>
                      <m:sSubPr>
                        <m:ctrlPr>
                          <a:rPr kumimoji="1" lang="en-US" altLang="zh-CN" sz="2800" i="1" dirty="0">
                            <a:solidFill>
                              <a:prstClr val="black"/>
                            </a:solidFill>
                            <a:latin typeface="Cambria Math" panose="02040503050406030204" pitchFamily="18" charset="0"/>
                          </a:rPr>
                        </m:ctrlPr>
                      </m:sSubPr>
                      <m:e>
                        <m:r>
                          <a:rPr kumimoji="1" lang="en-US" altLang="zh-CN" sz="2800" dirty="0">
                            <a:solidFill>
                              <a:prstClr val="black"/>
                            </a:solidFill>
                            <a:latin typeface="Cambria Math" panose="02040503050406030204" pitchFamily="18" charset="0"/>
                          </a:rPr>
                          <m:t>𝑘</m:t>
                        </m:r>
                      </m:e>
                      <m:sub>
                        <m:r>
                          <a:rPr kumimoji="1" lang="en-US" altLang="zh-CN" sz="2800" dirty="0">
                            <a:solidFill>
                              <a:prstClr val="black"/>
                            </a:solidFill>
                            <a:latin typeface="Cambria Math" panose="02040503050406030204" pitchFamily="18" charset="0"/>
                          </a:rPr>
                          <m:t>2</m:t>
                        </m:r>
                      </m:sub>
                    </m:sSub>
                  </m:oMath>
                </a14:m>
                <a:r>
                  <a:rPr kumimoji="1" lang="en-US" altLang="zh-CN" sz="2800" dirty="0">
                    <a:solidFill>
                      <a:prstClr val="black"/>
                    </a:solidFill>
                  </a:rPr>
                  <a:t>)=</a:t>
                </a:r>
                <a14:m>
                  <m:oMath xmlns:m="http://schemas.openxmlformats.org/officeDocument/2006/math">
                    <m:f>
                      <m:fPr>
                        <m:ctrlPr>
                          <a:rPr kumimoji="1" lang="en-US" altLang="zh-CN" sz="2800" i="1" dirty="0">
                            <a:solidFill>
                              <a:prstClr val="black"/>
                            </a:solidFill>
                            <a:latin typeface="Cambria Math" panose="02040503050406030204" pitchFamily="18" charset="0"/>
                          </a:rPr>
                        </m:ctrlPr>
                      </m:fPr>
                      <m:num>
                        <m:r>
                          <a:rPr kumimoji="1" lang="en-US" altLang="zh-CN" sz="2800" dirty="0">
                            <a:solidFill>
                              <a:prstClr val="black"/>
                            </a:solidFill>
                            <a:latin typeface="Cambria Math" panose="02040503050406030204" pitchFamily="18" charset="0"/>
                          </a:rPr>
                          <m:t>3</m:t>
                        </m:r>
                      </m:num>
                      <m:den>
                        <m:r>
                          <a:rPr kumimoji="1" lang="en-US" altLang="zh-CN" sz="2800" dirty="0">
                            <a:solidFill>
                              <a:prstClr val="black"/>
                            </a:solidFill>
                            <a:latin typeface="Cambria Math" panose="02040503050406030204" pitchFamily="18" charset="0"/>
                          </a:rPr>
                          <m:t>32</m:t>
                        </m:r>
                      </m:den>
                    </m:f>
                  </m:oMath>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10" name="文本框 9">
                <a:extLst>
                  <a:ext uri="{FF2B5EF4-FFF2-40B4-BE49-F238E27FC236}">
                    <a16:creationId xmlns:a16="http://schemas.microsoft.com/office/drawing/2014/main" id="{A539D06F-ABD4-4F92-9484-8CE144CCD5BA}"/>
                  </a:ext>
                </a:extLst>
              </p:cNvPr>
              <p:cNvSpPr txBox="1">
                <a:spLocks noRot="1" noChangeAspect="1" noMove="1" noResize="1" noEditPoints="1" noAdjustHandles="1" noChangeArrowheads="1" noChangeShapeType="1" noTextEdit="1"/>
              </p:cNvSpPr>
              <p:nvPr>
                <p:custDataLst>
                  <p:tags r:id="rId23"/>
                </p:custDataLst>
              </p:nvPr>
            </p:nvSpPr>
            <p:spPr>
              <a:xfrm>
                <a:off x="2438400" y="4500563"/>
                <a:ext cx="8534400" cy="642938"/>
              </a:xfrm>
              <a:prstGeom prst="rect">
                <a:avLst/>
              </a:prstGeom>
              <a:blipFill>
                <a:blip r:embed="rId24"/>
                <a:stretch>
                  <a:fillRect l="-1429" t="-188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91BA0A3-5364-4029-8A5C-A0C180EC37DF}"/>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kumimoji="1" lang="en-US" altLang="zh-CN" sz="2800" dirty="0">
                    <a:solidFill>
                      <a:prstClr val="black"/>
                    </a:solidFill>
                  </a:rPr>
                  <a:t>Pr(d</a:t>
                </a:r>
                <a14:m>
                  <m:oMath xmlns:m="http://schemas.openxmlformats.org/officeDocument/2006/math">
                    <m:r>
                      <a:rPr kumimoji="1" lang="zh-CN" altLang="en-US" sz="2800" dirty="0">
                        <a:solidFill>
                          <a:prstClr val="black"/>
                        </a:solidFill>
                        <a:latin typeface="Cambria Math" panose="02040503050406030204" pitchFamily="18" charset="0"/>
                      </a:rPr>
                      <m:t>∙</m:t>
                    </m:r>
                    <m:r>
                      <a:rPr kumimoji="1" lang="en-US" altLang="zh-CN" sz="2800" dirty="0">
                        <a:solidFill>
                          <a:prstClr val="black"/>
                        </a:solidFill>
                        <a:latin typeface="Cambria Math" panose="02040503050406030204" pitchFamily="18" charset="0"/>
                      </a:rPr>
                      <m:t>𝑚</m:t>
                    </m:r>
                    <m:r>
                      <a:rPr kumimoji="1" lang="en-US" altLang="zh-CN" sz="2800" dirty="0">
                        <a:solidFill>
                          <a:prstClr val="black"/>
                        </a:solidFill>
                        <a:latin typeface="Cambria Math" panose="02040503050406030204" pitchFamily="18" charset="0"/>
                      </a:rPr>
                      <m:t>⨁</m:t>
                    </m:r>
                    <m:r>
                      <m:rPr>
                        <m:nor/>
                      </m:rPr>
                      <a:rPr kumimoji="1" lang="en-US" altLang="zh-CN" sz="2800" dirty="0">
                        <a:solidFill>
                          <a:prstClr val="black"/>
                        </a:solidFill>
                      </a:rPr>
                      <m:t>d</m:t>
                    </m:r>
                    <m:r>
                      <a:rPr kumimoji="1" lang="zh-CN" altLang="en-US" sz="2800" dirty="0">
                        <a:solidFill>
                          <a:prstClr val="black"/>
                        </a:solidFill>
                        <a:latin typeface="Cambria Math" panose="02040503050406030204" pitchFamily="18" charset="0"/>
                      </a:rPr>
                      <m:t>∙</m:t>
                    </m:r>
                    <m:r>
                      <a:rPr kumimoji="1" lang="en-US" altLang="zh-CN" sz="2800" dirty="0">
                        <a:solidFill>
                          <a:prstClr val="black"/>
                        </a:solidFill>
                        <a:latin typeface="Cambria Math" panose="02040503050406030204" pitchFamily="18" charset="0"/>
                      </a:rPr>
                      <m:t>𝑐</m:t>
                    </m:r>
                    <m:r>
                      <a:rPr kumimoji="1" lang="en-US" altLang="zh-CN" sz="2800" dirty="0">
                        <a:solidFill>
                          <a:prstClr val="black"/>
                        </a:solidFill>
                        <a:latin typeface="Cambria Math" panose="02040503050406030204" pitchFamily="18" charset="0"/>
                      </a:rPr>
                      <m:t>=</m:t>
                    </m:r>
                    <m:r>
                      <m:rPr>
                        <m:nor/>
                      </m:rPr>
                      <a:rPr kumimoji="1" lang="en-US" altLang="zh-CN" sz="2800" dirty="0">
                        <a:solidFill>
                          <a:prstClr val="black"/>
                        </a:solidFill>
                      </a:rPr>
                      <m:t>d</m:t>
                    </m:r>
                    <m:r>
                      <a:rPr kumimoji="1" lang="zh-CN" altLang="en-US" sz="2800" dirty="0">
                        <a:solidFill>
                          <a:prstClr val="black"/>
                        </a:solidFill>
                        <a:latin typeface="Cambria Math" panose="02040503050406030204" pitchFamily="18" charset="0"/>
                      </a:rPr>
                      <m:t>∙</m:t>
                    </m:r>
                    <m:sSub>
                      <m:sSubPr>
                        <m:ctrlPr>
                          <a:rPr kumimoji="1" lang="en-US" altLang="zh-CN" sz="2800" i="1" dirty="0">
                            <a:solidFill>
                              <a:prstClr val="black"/>
                            </a:solidFill>
                            <a:latin typeface="Cambria Math" panose="02040503050406030204" pitchFamily="18" charset="0"/>
                          </a:rPr>
                        </m:ctrlPr>
                      </m:sSubPr>
                      <m:e>
                        <m:r>
                          <a:rPr kumimoji="1" lang="en-US" altLang="zh-CN" sz="2800" dirty="0">
                            <a:solidFill>
                              <a:prstClr val="black"/>
                            </a:solidFill>
                            <a:latin typeface="Cambria Math" panose="02040503050406030204" pitchFamily="18" charset="0"/>
                          </a:rPr>
                          <m:t>𝑘</m:t>
                        </m:r>
                      </m:e>
                      <m:sub>
                        <m:r>
                          <a:rPr kumimoji="1" lang="en-US" altLang="zh-CN" sz="2800" dirty="0">
                            <a:solidFill>
                              <a:prstClr val="black"/>
                            </a:solidFill>
                            <a:latin typeface="Cambria Math" panose="02040503050406030204" pitchFamily="18" charset="0"/>
                          </a:rPr>
                          <m:t>0</m:t>
                        </m:r>
                      </m:sub>
                    </m:sSub>
                    <m:r>
                      <a:rPr kumimoji="1" lang="en-US" altLang="zh-CN" sz="2800" dirty="0">
                        <a:solidFill>
                          <a:prstClr val="black"/>
                        </a:solidFill>
                        <a:latin typeface="Cambria Math" panose="02040503050406030204" pitchFamily="18" charset="0"/>
                      </a:rPr>
                      <m:t>⨁</m:t>
                    </m:r>
                    <m:r>
                      <m:rPr>
                        <m:nor/>
                      </m:rPr>
                      <a:rPr kumimoji="1" lang="en-US" altLang="zh-CN" sz="2800" dirty="0">
                        <a:solidFill>
                          <a:prstClr val="black"/>
                        </a:solidFill>
                      </a:rPr>
                      <m:t>d</m:t>
                    </m:r>
                    <m:r>
                      <a:rPr kumimoji="1" lang="zh-CN" altLang="en-US" sz="2800" dirty="0">
                        <a:solidFill>
                          <a:prstClr val="black"/>
                        </a:solidFill>
                        <a:latin typeface="Cambria Math" panose="02040503050406030204" pitchFamily="18" charset="0"/>
                      </a:rPr>
                      <m:t>∙</m:t>
                    </m:r>
                    <m:sSub>
                      <m:sSubPr>
                        <m:ctrlPr>
                          <a:rPr kumimoji="1" lang="en-US" altLang="zh-CN" sz="2800" i="1" dirty="0">
                            <a:solidFill>
                              <a:prstClr val="black"/>
                            </a:solidFill>
                            <a:latin typeface="Cambria Math" panose="02040503050406030204" pitchFamily="18" charset="0"/>
                          </a:rPr>
                        </m:ctrlPr>
                      </m:sSubPr>
                      <m:e>
                        <m:r>
                          <a:rPr kumimoji="1" lang="en-US" altLang="zh-CN" sz="2800" dirty="0">
                            <a:solidFill>
                              <a:prstClr val="black"/>
                            </a:solidFill>
                            <a:latin typeface="Cambria Math" panose="02040503050406030204" pitchFamily="18" charset="0"/>
                          </a:rPr>
                          <m:t>𝑘</m:t>
                        </m:r>
                      </m:e>
                      <m:sub>
                        <m:r>
                          <a:rPr kumimoji="1" lang="en-US" altLang="zh-CN" sz="2800" dirty="0">
                            <a:solidFill>
                              <a:prstClr val="black"/>
                            </a:solidFill>
                            <a:latin typeface="Cambria Math" panose="02040503050406030204" pitchFamily="18" charset="0"/>
                          </a:rPr>
                          <m:t>1</m:t>
                        </m:r>
                      </m:sub>
                    </m:sSub>
                    <m:r>
                      <a:rPr kumimoji="1" lang="en-US" altLang="zh-CN" sz="2800" dirty="0">
                        <a:solidFill>
                          <a:prstClr val="black"/>
                        </a:solidFill>
                        <a:latin typeface="Cambria Math" panose="02040503050406030204" pitchFamily="18" charset="0"/>
                      </a:rPr>
                      <m:t>⨁</m:t>
                    </m:r>
                    <m:r>
                      <m:rPr>
                        <m:nor/>
                      </m:rPr>
                      <a:rPr kumimoji="1" lang="en-US" altLang="zh-CN" sz="2800" dirty="0">
                        <a:solidFill>
                          <a:prstClr val="black"/>
                        </a:solidFill>
                      </a:rPr>
                      <m:t>d</m:t>
                    </m:r>
                    <m:r>
                      <a:rPr kumimoji="1" lang="zh-CN" altLang="en-US" sz="2800" dirty="0">
                        <a:solidFill>
                          <a:prstClr val="black"/>
                        </a:solidFill>
                        <a:latin typeface="Cambria Math" panose="02040503050406030204" pitchFamily="18" charset="0"/>
                      </a:rPr>
                      <m:t>∙</m:t>
                    </m:r>
                    <m:sSub>
                      <m:sSubPr>
                        <m:ctrlPr>
                          <a:rPr kumimoji="1" lang="en-US" altLang="zh-CN" sz="2800" i="1" dirty="0">
                            <a:solidFill>
                              <a:prstClr val="black"/>
                            </a:solidFill>
                            <a:latin typeface="Cambria Math" panose="02040503050406030204" pitchFamily="18" charset="0"/>
                          </a:rPr>
                        </m:ctrlPr>
                      </m:sSubPr>
                      <m:e>
                        <m:r>
                          <a:rPr kumimoji="1" lang="en-US" altLang="zh-CN" sz="2800" dirty="0">
                            <a:solidFill>
                              <a:prstClr val="black"/>
                            </a:solidFill>
                            <a:latin typeface="Cambria Math" panose="02040503050406030204" pitchFamily="18" charset="0"/>
                          </a:rPr>
                          <m:t>𝑘</m:t>
                        </m:r>
                      </m:e>
                      <m:sub>
                        <m:r>
                          <a:rPr kumimoji="1" lang="en-US" altLang="zh-CN" sz="2800" dirty="0">
                            <a:solidFill>
                              <a:prstClr val="black"/>
                            </a:solidFill>
                            <a:latin typeface="Cambria Math" panose="02040503050406030204" pitchFamily="18" charset="0"/>
                          </a:rPr>
                          <m:t>2</m:t>
                        </m:r>
                      </m:sub>
                    </m:sSub>
                  </m:oMath>
                </a14:m>
                <a:r>
                  <a:rPr kumimoji="1" lang="en-US" altLang="zh-CN" sz="2800" dirty="0">
                    <a:solidFill>
                      <a:prstClr val="black"/>
                    </a:solidFill>
                  </a:rPr>
                  <a:t>)=</a:t>
                </a:r>
                <a14:m>
                  <m:oMath xmlns:m="http://schemas.openxmlformats.org/officeDocument/2006/math">
                    <m:f>
                      <m:fPr>
                        <m:ctrlPr>
                          <a:rPr kumimoji="1" lang="en-US" altLang="zh-CN" sz="2800" i="1" dirty="0">
                            <a:solidFill>
                              <a:prstClr val="black"/>
                            </a:solidFill>
                            <a:latin typeface="Cambria Math" panose="02040503050406030204" pitchFamily="18" charset="0"/>
                          </a:rPr>
                        </m:ctrlPr>
                      </m:fPr>
                      <m:num>
                        <m:r>
                          <a:rPr kumimoji="1" lang="en-US" altLang="zh-CN" sz="2800" dirty="0">
                            <a:solidFill>
                              <a:prstClr val="black"/>
                            </a:solidFill>
                            <a:latin typeface="Cambria Math" panose="02040503050406030204" pitchFamily="18" charset="0"/>
                          </a:rPr>
                          <m:t>27</m:t>
                        </m:r>
                      </m:num>
                      <m:den>
                        <m:r>
                          <a:rPr kumimoji="1" lang="en-US" altLang="zh-CN" sz="2800" dirty="0">
                            <a:solidFill>
                              <a:prstClr val="black"/>
                            </a:solidFill>
                            <a:latin typeface="Cambria Math" panose="02040503050406030204" pitchFamily="18" charset="0"/>
                          </a:rPr>
                          <m:t>32</m:t>
                        </m:r>
                      </m:den>
                    </m:f>
                  </m:oMath>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11" name="文本框 10">
                <a:extLst>
                  <a:ext uri="{FF2B5EF4-FFF2-40B4-BE49-F238E27FC236}">
                    <a16:creationId xmlns:a16="http://schemas.microsoft.com/office/drawing/2014/main" id="{491BA0A3-5364-4029-8A5C-A0C180EC37DF}"/>
                  </a:ext>
                </a:extLst>
              </p:cNvPr>
              <p:cNvSpPr txBox="1">
                <a:spLocks noRot="1" noChangeAspect="1" noMove="1" noResize="1" noEditPoints="1" noAdjustHandles="1" noChangeArrowheads="1" noChangeShapeType="1" noTextEdit="1"/>
              </p:cNvSpPr>
              <p:nvPr>
                <p:custDataLst>
                  <p:tags r:id="rId25"/>
                </p:custDataLst>
              </p:nvPr>
            </p:nvSpPr>
            <p:spPr>
              <a:xfrm>
                <a:off x="2438400" y="5357813"/>
                <a:ext cx="8534400" cy="642938"/>
              </a:xfrm>
              <a:prstGeom prst="rect">
                <a:avLst/>
              </a:prstGeom>
              <a:blipFill>
                <a:blip r:embed="rId26"/>
                <a:stretch>
                  <a:fillRect l="-1429" t="-1905" b="-15238"/>
                </a:stretch>
              </a:blipFill>
            </p:spPr>
            <p:txBody>
              <a:bodyPr/>
              <a:lstStyle/>
              <a:p>
                <a:r>
                  <a:rPr lang="zh-CN" altLang="en-US">
                    <a:noFill/>
                  </a:rPr>
                  <a:t> </a:t>
                </a:r>
              </a:p>
            </p:txBody>
          </p:sp>
        </mc:Fallback>
      </mc:AlternateContent>
      <p:sp>
        <p:nvSpPr>
          <p:cNvPr id="12" name="椭圆 11">
            <a:extLst>
              <a:ext uri="{FF2B5EF4-FFF2-40B4-BE49-F238E27FC236}">
                <a16:creationId xmlns:a16="http://schemas.microsoft.com/office/drawing/2014/main" id="{A6CA1CEC-A3A0-4BBA-9F91-C820284FB086}"/>
              </a:ext>
            </a:extLst>
          </p:cNvPr>
          <p:cNvSpPr>
            <a:spLocks noChangeAspect="1"/>
          </p:cNvSpPr>
          <p:nvPr>
            <p:custDataLst>
              <p:tags r:id="rId7"/>
            </p:custDataLst>
          </p:nvPr>
        </p:nvSpPr>
        <p:spPr>
          <a:xfrm>
            <a:off x="1571625" y="28503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D4060AEF-9CC0-49F4-A4E4-767A2BCD6498}"/>
              </a:ext>
            </a:extLst>
          </p:cNvPr>
          <p:cNvSpPr>
            <a:spLocks noChangeAspect="1"/>
          </p:cNvSpPr>
          <p:nvPr>
            <p:custDataLst>
              <p:tags r:id="rId8"/>
            </p:custDataLst>
          </p:nvPr>
        </p:nvSpPr>
        <p:spPr>
          <a:xfrm>
            <a:off x="1571625" y="37076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37ABDB62-B281-4B65-BE78-448D5B2ACF2D}"/>
              </a:ext>
            </a:extLst>
          </p:cNvPr>
          <p:cNvSpPr>
            <a:spLocks noChangeAspect="1"/>
          </p:cNvSpPr>
          <p:nvPr>
            <p:custDataLst>
              <p:tags r:id="rId9"/>
            </p:custDataLst>
          </p:nvPr>
        </p:nvSpPr>
        <p:spPr>
          <a:xfrm>
            <a:off x="1571625" y="456485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F072FDA2-7601-4655-9DB7-FBB4BE40CB99}"/>
              </a:ext>
            </a:extLst>
          </p:cNvPr>
          <p:cNvSpPr>
            <a:spLocks noChangeAspect="1"/>
          </p:cNvSpPr>
          <p:nvPr>
            <p:custDataLst>
              <p:tags r:id="rId10"/>
            </p:custDataLst>
          </p:nvPr>
        </p:nvSpPr>
        <p:spPr>
          <a:xfrm>
            <a:off x="1571625" y="54221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31987A1C-AD7C-440E-9FE0-0881445C54D8}"/>
              </a:ext>
            </a:extLst>
          </p:cNvPr>
          <p:cNvSpPr/>
          <p:nvPr>
            <p:custDataLst>
              <p:tags r:id="rId11"/>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70F77ABC-ABDB-4AF9-ADB0-64787CD0E6D9}"/>
              </a:ext>
            </a:extLst>
          </p:cNvPr>
          <p:cNvGrpSpPr/>
          <p:nvPr>
            <p:custDataLst>
              <p:tags r:id="rId12"/>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353EAFAA-B843-46CE-8E9B-0C74F8A931D0}"/>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8" name="ColorBlock">
              <a:extLst>
                <a:ext uri="{FF2B5EF4-FFF2-40B4-BE49-F238E27FC236}">
                  <a16:creationId xmlns:a16="http://schemas.microsoft.com/office/drawing/2014/main" id="{90D9B597-3D28-462B-A1B7-ED96941951E2}"/>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TypeText">
              <a:extLst>
                <a:ext uri="{FF2B5EF4-FFF2-40B4-BE49-F238E27FC236}">
                  <a16:creationId xmlns:a16="http://schemas.microsoft.com/office/drawing/2014/main" id="{519553F6-C3FC-47E3-9D5F-1819C2BDEE8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69B6E050-6C85-4C56-89FC-CB2BA1C1B1D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DBCB70A2-6918-4E9B-B83A-9DDDDEACDC8C}"/>
              </a:ext>
            </a:extLst>
          </p:cNvPr>
          <p:cNvPicPr>
            <a:picLocks/>
          </p:cNvPicPr>
          <p:nvPr>
            <p:custDataLst>
              <p:tags r:id="rId13"/>
            </p:custDataLst>
          </p:nvPr>
        </p:nvPicPr>
        <p:blipFill>
          <a:blip r:embed="rId27"/>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1201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7594506-5FE4-466B-BC36-CAA1E8F9CF0A}"/>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5</a:t>
            </a:fld>
            <a:endParaRPr lang="zh-CN" altLang="en-US" dirty="0">
              <a:solidFill>
                <a:srgbClr val="464653"/>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E538DB9-5BF2-4DF1-B882-9D1B83A3ED71}"/>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182880" lvl="0" indent="-182880">
                  <a:spcBef>
                    <a:spcPts val="1200"/>
                  </a:spcBef>
                  <a:buClr>
                    <a:srgbClr val="D34817">
                      <a:lumMod val="75000"/>
                    </a:srgbClr>
                  </a:buClr>
                  <a:buSzPct val="85000"/>
                  <a:buFont typeface="Wingdings" pitchFamily="2" charset="2"/>
                  <a:buChar char="§"/>
                </a:pPr>
                <a:r>
                  <a:rPr kumimoji="1"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若找到线性近似式</a:t>
                </a:r>
                <a:r>
                  <a:rPr kumimoji="1"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Pr(d</a:t>
                </a:r>
                <a14:m>
                  <m:oMath xmlns:m="http://schemas.openxmlformats.org/officeDocument/2006/math">
                    <m:r>
                      <a:rPr kumimoji="1" lang="zh-CN" altLang="en-US" sz="2800" i="1" dirty="0">
                        <a:solidFill>
                          <a:prstClr val="black"/>
                        </a:solidFill>
                        <a:latin typeface="Cambria Math" panose="02040503050406030204" pitchFamily="18" charset="0"/>
                      </a:rPr>
                      <m:t>∙</m:t>
                    </m:r>
                    <m:r>
                      <a:rPr kumimoji="1" lang="en-US" altLang="zh-CN" sz="2800" i="1" dirty="0" smtClean="0">
                        <a:solidFill>
                          <a:srgbClr val="FF0000"/>
                        </a:solidFill>
                        <a:latin typeface="Cambria Math" panose="02040503050406030204" pitchFamily="18" charset="0"/>
                      </a:rPr>
                      <m:t>𝑚</m:t>
                    </m:r>
                    <m:r>
                      <a:rPr kumimoji="1" lang="en-US" altLang="zh-CN" sz="2800" i="1" dirty="0">
                        <a:solidFill>
                          <a:prstClr val="black"/>
                        </a:solidFill>
                        <a:latin typeface="Cambria Math" panose="02040503050406030204" pitchFamily="18" charset="0"/>
                      </a:rPr>
                      <m:t>⨁</m:t>
                    </m:r>
                    <m:r>
                      <m:rPr>
                        <m:nor/>
                      </m:rPr>
                      <a:rPr kumimoji="1"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d</m:t>
                    </m:r>
                    <m:r>
                      <a:rPr kumimoji="1" lang="zh-CN" altLang="en-US" sz="2800" i="1" dirty="0">
                        <a:solidFill>
                          <a:prstClr val="black"/>
                        </a:solidFill>
                        <a:latin typeface="Cambria Math" panose="02040503050406030204" pitchFamily="18" charset="0"/>
                      </a:rPr>
                      <m:t>∙</m:t>
                    </m:r>
                    <m:r>
                      <a:rPr kumimoji="1" lang="en-US" altLang="zh-CN" sz="2800" i="1" dirty="0" smtClean="0">
                        <a:solidFill>
                          <a:srgbClr val="FF0000"/>
                        </a:solidFill>
                        <a:latin typeface="Cambria Math" panose="02040503050406030204" pitchFamily="18" charset="0"/>
                      </a:rPr>
                      <m:t>𝑐</m:t>
                    </m:r>
                    <m:r>
                      <a:rPr kumimoji="1" lang="en-US" altLang="zh-CN" sz="2800" dirty="0">
                        <a:solidFill>
                          <a:prstClr val="black"/>
                        </a:solidFill>
                        <a:latin typeface="Cambria Math" panose="02040503050406030204" pitchFamily="18" charset="0"/>
                      </a:rPr>
                      <m:t>=</m:t>
                    </m:r>
                    <m:r>
                      <m:rPr>
                        <m:nor/>
                      </m:rPr>
                      <a:rPr kumimoji="1"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d</m:t>
                    </m:r>
                    <m:r>
                      <a:rPr kumimoji="1" lang="zh-CN" altLang="en-US" sz="2800" i="1" dirty="0">
                        <a:solidFill>
                          <a:prstClr val="black"/>
                        </a:solidFill>
                        <a:latin typeface="Cambria Math" panose="02040503050406030204" pitchFamily="18" charset="0"/>
                      </a:rPr>
                      <m:t>∙</m:t>
                    </m:r>
                    <m:sSub>
                      <m:sSubPr>
                        <m:ctrlPr>
                          <a:rPr kumimoji="1" lang="en-US" altLang="zh-CN" sz="2800" i="1" dirty="0">
                            <a:solidFill>
                              <a:prstClr val="black"/>
                            </a:solidFill>
                            <a:latin typeface="Cambria Math" panose="02040503050406030204" pitchFamily="18" charset="0"/>
                          </a:rPr>
                        </m:ctrlPr>
                      </m:sSubPr>
                      <m:e>
                        <m:r>
                          <a:rPr kumimoji="1" lang="en-US" altLang="zh-CN" sz="2800" i="1" dirty="0">
                            <a:solidFill>
                              <a:prstClr val="black"/>
                            </a:solidFill>
                            <a:latin typeface="Cambria Math" panose="02040503050406030204" pitchFamily="18" charset="0"/>
                          </a:rPr>
                          <m:t>𝑘</m:t>
                        </m:r>
                      </m:e>
                      <m:sub>
                        <m:r>
                          <a:rPr kumimoji="1" lang="en-US" altLang="zh-CN" sz="2800" i="1" dirty="0">
                            <a:solidFill>
                              <a:prstClr val="black"/>
                            </a:solidFill>
                            <a:latin typeface="Cambria Math" panose="02040503050406030204" pitchFamily="18" charset="0"/>
                          </a:rPr>
                          <m:t>0</m:t>
                        </m:r>
                      </m:sub>
                    </m:sSub>
                    <m:r>
                      <a:rPr kumimoji="1" lang="en-US" altLang="zh-CN" sz="2800" i="1" dirty="0">
                        <a:solidFill>
                          <a:prstClr val="black"/>
                        </a:solidFill>
                        <a:latin typeface="Cambria Math" panose="02040503050406030204" pitchFamily="18" charset="0"/>
                      </a:rPr>
                      <m:t>⨁</m:t>
                    </m:r>
                    <m:r>
                      <m:rPr>
                        <m:nor/>
                      </m:rPr>
                      <a:rPr kumimoji="1"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d</m:t>
                    </m:r>
                    <m:r>
                      <a:rPr kumimoji="1" lang="zh-CN" altLang="en-US" sz="2800" i="1" dirty="0">
                        <a:solidFill>
                          <a:prstClr val="black"/>
                        </a:solidFill>
                        <a:latin typeface="Cambria Math" panose="02040503050406030204" pitchFamily="18" charset="0"/>
                      </a:rPr>
                      <m:t>∙</m:t>
                    </m:r>
                    <m:sSub>
                      <m:sSubPr>
                        <m:ctrlPr>
                          <a:rPr kumimoji="1" lang="en-US" altLang="zh-CN" sz="2800" i="1" dirty="0">
                            <a:solidFill>
                              <a:prstClr val="black"/>
                            </a:solidFill>
                            <a:latin typeface="Cambria Math" panose="02040503050406030204" pitchFamily="18" charset="0"/>
                          </a:rPr>
                        </m:ctrlPr>
                      </m:sSubPr>
                      <m:e>
                        <m:r>
                          <a:rPr kumimoji="1" lang="en-US" altLang="zh-CN" sz="2800" i="1" dirty="0">
                            <a:solidFill>
                              <a:prstClr val="black"/>
                            </a:solidFill>
                            <a:latin typeface="Cambria Math" panose="02040503050406030204" pitchFamily="18" charset="0"/>
                          </a:rPr>
                          <m:t>𝑘</m:t>
                        </m:r>
                      </m:e>
                      <m:sub>
                        <m:r>
                          <a:rPr kumimoji="1" lang="en-US" altLang="zh-CN" sz="2800" i="1" dirty="0">
                            <a:solidFill>
                              <a:prstClr val="black"/>
                            </a:solidFill>
                            <a:latin typeface="Cambria Math" panose="02040503050406030204" pitchFamily="18" charset="0"/>
                          </a:rPr>
                          <m:t>1</m:t>
                        </m:r>
                      </m:sub>
                    </m:sSub>
                    <m:r>
                      <a:rPr kumimoji="1" lang="en-US" altLang="zh-CN" sz="2800" i="1" dirty="0">
                        <a:solidFill>
                          <a:prstClr val="black"/>
                        </a:solidFill>
                        <a:latin typeface="Cambria Math" panose="02040503050406030204" pitchFamily="18" charset="0"/>
                      </a:rPr>
                      <m:t>⨁</m:t>
                    </m:r>
                    <m:r>
                      <m:rPr>
                        <m:nor/>
                      </m:rPr>
                      <a:rPr kumimoji="1"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d</m:t>
                    </m:r>
                    <m:r>
                      <a:rPr kumimoji="1" lang="zh-CN" altLang="en-US" sz="2800" i="1" dirty="0">
                        <a:solidFill>
                          <a:prstClr val="black"/>
                        </a:solidFill>
                        <a:latin typeface="Cambria Math" panose="02040503050406030204" pitchFamily="18" charset="0"/>
                      </a:rPr>
                      <m:t>∙</m:t>
                    </m:r>
                    <m:sSub>
                      <m:sSubPr>
                        <m:ctrlPr>
                          <a:rPr kumimoji="1" lang="en-US" altLang="zh-CN" sz="2800" i="1" dirty="0">
                            <a:solidFill>
                              <a:prstClr val="black"/>
                            </a:solidFill>
                            <a:latin typeface="Cambria Math" panose="02040503050406030204" pitchFamily="18" charset="0"/>
                          </a:rPr>
                        </m:ctrlPr>
                      </m:sSubPr>
                      <m:e>
                        <m:r>
                          <a:rPr kumimoji="1" lang="en-US" altLang="zh-CN" sz="2800" i="1" dirty="0">
                            <a:solidFill>
                              <a:prstClr val="black"/>
                            </a:solidFill>
                            <a:latin typeface="Cambria Math" panose="02040503050406030204" pitchFamily="18" charset="0"/>
                          </a:rPr>
                          <m:t>𝑘</m:t>
                        </m:r>
                      </m:e>
                      <m:sub>
                        <m:r>
                          <a:rPr kumimoji="1" lang="en-US" altLang="zh-CN" sz="2800" i="1" dirty="0">
                            <a:solidFill>
                              <a:prstClr val="black"/>
                            </a:solidFill>
                            <a:latin typeface="Cambria Math" panose="02040503050406030204" pitchFamily="18" charset="0"/>
                          </a:rPr>
                          <m:t>2</m:t>
                        </m:r>
                      </m:sub>
                    </m:sSub>
                  </m:oMath>
                </a14:m>
                <a:r>
                  <a:rPr kumimoji="1"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f>
                      <m:fPr>
                        <m:ctrlPr>
                          <a:rPr lang="en-US" altLang="zh-CN" sz="2800" i="1" dirty="0">
                            <a:solidFill>
                              <a:prstClr val="black"/>
                            </a:solidFill>
                            <a:latin typeface="Cambria Math" panose="02040503050406030204" pitchFamily="18" charset="0"/>
                          </a:rPr>
                        </m:ctrlPr>
                      </m:fPr>
                      <m:num>
                        <m:r>
                          <a:rPr lang="en-US" altLang="zh-CN" sz="2800" i="1" dirty="0">
                            <a:solidFill>
                              <a:prstClr val="black"/>
                            </a:solidFill>
                            <a:latin typeface="Cambria Math" panose="02040503050406030204" pitchFamily="18" charset="0"/>
                          </a:rPr>
                          <m:t>25</m:t>
                        </m:r>
                      </m:num>
                      <m:den>
                        <m:r>
                          <a:rPr lang="en-US" altLang="zh-CN" sz="2800" dirty="0">
                            <a:solidFill>
                              <a:prstClr val="black"/>
                            </a:solidFill>
                            <a:latin typeface="Cambria Math" panose="02040503050406030204" pitchFamily="18" charset="0"/>
                          </a:rPr>
                          <m:t>32</m:t>
                        </m:r>
                      </m:den>
                    </m:f>
                  </m:oMath>
                </a14:m>
                <a:r>
                  <a:rPr kumimoji="1"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，则利用算法</a:t>
                </a:r>
                <a:r>
                  <a:rPr kumimoji="1"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，可恢复（）</a:t>
                </a:r>
                <a:r>
                  <a:rPr kumimoji="1"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-bit</a:t>
                </a:r>
                <a:r>
                  <a:rPr kumimoji="1"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的密钥信息，需要的明文量约为（）</a:t>
                </a:r>
                <a:endParaRPr kumimoji="1"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EE538DB9-5BF2-4DF1-B882-9D1B83A3ED71}"/>
                  </a:ext>
                </a:extLst>
              </p:cNvPr>
              <p:cNvSpPr txBox="1">
                <a:spLocks noRot="1" noChangeAspect="1" noMove="1" noResize="1" noEditPoints="1" noAdjustHandles="1" noChangeArrowheads="1" noChangeShapeType="1" noTextEdit="1"/>
              </p:cNvSpPr>
              <p:nvPr>
                <p:custDataLst>
                  <p:tags r:id="rId19"/>
                </p:custDataLst>
              </p:nvPr>
            </p:nvSpPr>
            <p:spPr>
              <a:xfrm>
                <a:off x="1219200" y="635000"/>
                <a:ext cx="9753600" cy="2143125"/>
              </a:xfrm>
              <a:prstGeom prst="rect">
                <a:avLst/>
              </a:prstGeom>
              <a:blipFill>
                <a:blip r:embed="rId20"/>
                <a:stretch>
                  <a:fillRect l="-813" r="-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C32EB73-6991-4041-877F-026867433FF1}"/>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kumimoji="1" lang="en-US" altLang="zh-CN" sz="2800" dirty="0">
                    <a:solidFill>
                      <a:prstClr val="black"/>
                    </a:solidFill>
                  </a:rPr>
                  <a:t>3,</a:t>
                </a:r>
                <a14:m>
                  <m:oMath xmlns:m="http://schemas.openxmlformats.org/officeDocument/2006/math">
                    <m:r>
                      <a:rPr lang="en-US" altLang="zh-CN" sz="2800" dirty="0">
                        <a:latin typeface="Cambria Math" panose="02040503050406030204" pitchFamily="18" charset="0"/>
                      </a:rPr>
                      <m:t>(</m:t>
                    </m:r>
                    <m:sSup>
                      <m:sSupPr>
                        <m:ctrlPr>
                          <a:rPr lang="en-US" altLang="zh-CN" sz="2800" i="1" dirty="0">
                            <a:latin typeface="Cambria Math" panose="02040503050406030204" pitchFamily="18" charset="0"/>
                          </a:rPr>
                        </m:ctrlPr>
                      </m:sSupPr>
                      <m:e>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9</m:t>
                            </m:r>
                          </m:num>
                          <m:den>
                            <m:r>
                              <a:rPr lang="en-US" altLang="zh-CN" sz="2800" i="1" dirty="0">
                                <a:latin typeface="Cambria Math" panose="02040503050406030204" pitchFamily="18" charset="0"/>
                              </a:rPr>
                              <m:t>32</m:t>
                            </m:r>
                          </m:den>
                        </m:f>
                        <m:r>
                          <a:rPr lang="en-US" altLang="zh-CN" sz="2800" i="1" dirty="0">
                            <a:latin typeface="Cambria Math" panose="02040503050406030204" pitchFamily="18" charset="0"/>
                          </a:rPr>
                          <m:t>)</m:t>
                        </m:r>
                      </m:e>
                      <m:sup>
                        <m:r>
                          <a:rPr lang="en-US" altLang="zh-CN" sz="2800" i="1" dirty="0">
                            <a:latin typeface="Cambria Math" panose="02040503050406030204" pitchFamily="18" charset="0"/>
                          </a:rPr>
                          <m:t>−2</m:t>
                        </m:r>
                      </m:sup>
                    </m:sSup>
                  </m:oMath>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8" name="文本框 7">
                <a:extLst>
                  <a:ext uri="{FF2B5EF4-FFF2-40B4-BE49-F238E27FC236}">
                    <a16:creationId xmlns:a16="http://schemas.microsoft.com/office/drawing/2014/main" id="{6C32EB73-6991-4041-877F-026867433FF1}"/>
                  </a:ext>
                </a:extLst>
              </p:cNvPr>
              <p:cNvSpPr txBox="1">
                <a:spLocks noRot="1" noChangeAspect="1" noMove="1" noResize="1" noEditPoints="1" noAdjustHandles="1" noChangeArrowheads="1" noChangeShapeType="1" noTextEdit="1"/>
              </p:cNvSpPr>
              <p:nvPr>
                <p:custDataLst>
                  <p:tags r:id="rId21"/>
                </p:custDataLst>
              </p:nvPr>
            </p:nvSpPr>
            <p:spPr>
              <a:xfrm>
                <a:off x="2438400" y="2786063"/>
                <a:ext cx="8534400" cy="642938"/>
              </a:xfrm>
              <a:prstGeom prst="rect">
                <a:avLst/>
              </a:prstGeom>
              <a:blipFill>
                <a:blip r:embed="rId22"/>
                <a:stretch>
                  <a:fillRect l="-1429" t="-188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662DE13-34AA-42A4-9F0B-86F4870E19E3}"/>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kumimoji="1" lang="en-US" altLang="zh-CN" sz="2800" dirty="0">
                    <a:solidFill>
                      <a:prstClr val="black"/>
                    </a:solidFill>
                  </a:rPr>
                  <a:t>1,</a:t>
                </a:r>
                <a:r>
                  <a:rPr kumimoji="1" lang="zh-CN" altLang="en-US" sz="2800" dirty="0">
                    <a:solidFill>
                      <a:prstClr val="black"/>
                    </a:solidFill>
                  </a:rPr>
                  <a:t> </a:t>
                </a:r>
                <a14:m>
                  <m:oMath xmlns:m="http://schemas.openxmlformats.org/officeDocument/2006/math">
                    <m:r>
                      <a:rPr lang="en-US" altLang="zh-CN" sz="2800" dirty="0">
                        <a:latin typeface="Cambria Math" panose="02040503050406030204" pitchFamily="18" charset="0"/>
                      </a:rPr>
                      <m:t>(</m:t>
                    </m:r>
                    <m:sSup>
                      <m:sSupPr>
                        <m:ctrlPr>
                          <a:rPr lang="en-US" altLang="zh-CN" sz="2800" i="1" dirty="0">
                            <a:latin typeface="Cambria Math" panose="02040503050406030204" pitchFamily="18" charset="0"/>
                          </a:rPr>
                        </m:ctrlPr>
                      </m:sSupPr>
                      <m:e>
                        <m:f>
                          <m:fPr>
                            <m:ctrlPr>
                              <a:rPr lang="en-US" altLang="zh-CN" sz="2800" i="1" dirty="0">
                                <a:latin typeface="Cambria Math" panose="02040503050406030204" pitchFamily="18" charset="0"/>
                              </a:rPr>
                            </m:ctrlPr>
                          </m:fPr>
                          <m:num>
                            <m:r>
                              <a:rPr lang="en-US" altLang="zh-CN" sz="2800" b="0" i="1" dirty="0" smtClean="0">
                                <a:latin typeface="Cambria Math" panose="02040503050406030204" pitchFamily="18" charset="0"/>
                              </a:rPr>
                              <m:t>25</m:t>
                            </m:r>
                          </m:num>
                          <m:den>
                            <m:r>
                              <a:rPr lang="en-US" altLang="zh-CN" sz="2800" i="1" dirty="0">
                                <a:latin typeface="Cambria Math" panose="02040503050406030204" pitchFamily="18" charset="0"/>
                              </a:rPr>
                              <m:t>32</m:t>
                            </m:r>
                          </m:den>
                        </m:f>
                        <m:r>
                          <a:rPr lang="en-US" altLang="zh-CN" sz="2800" i="1" dirty="0">
                            <a:latin typeface="Cambria Math" panose="02040503050406030204" pitchFamily="18" charset="0"/>
                          </a:rPr>
                          <m:t>)</m:t>
                        </m:r>
                      </m:e>
                      <m:sup>
                        <m:r>
                          <a:rPr lang="en-US" altLang="zh-CN" sz="2800" i="1" dirty="0">
                            <a:latin typeface="Cambria Math" panose="02040503050406030204" pitchFamily="18" charset="0"/>
                          </a:rPr>
                          <m:t>−2</m:t>
                        </m:r>
                      </m:sup>
                    </m:sSup>
                  </m:oMath>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9" name="文本框 8">
                <a:extLst>
                  <a:ext uri="{FF2B5EF4-FFF2-40B4-BE49-F238E27FC236}">
                    <a16:creationId xmlns:a16="http://schemas.microsoft.com/office/drawing/2014/main" id="{B662DE13-34AA-42A4-9F0B-86F4870E19E3}"/>
                  </a:ext>
                </a:extLst>
              </p:cNvPr>
              <p:cNvSpPr txBox="1">
                <a:spLocks noRot="1" noChangeAspect="1" noMove="1" noResize="1" noEditPoints="1" noAdjustHandles="1" noChangeArrowheads="1" noChangeShapeType="1" noTextEdit="1"/>
              </p:cNvSpPr>
              <p:nvPr>
                <p:custDataLst>
                  <p:tags r:id="rId23"/>
                </p:custDataLst>
              </p:nvPr>
            </p:nvSpPr>
            <p:spPr>
              <a:xfrm>
                <a:off x="2438400" y="3643313"/>
                <a:ext cx="8534400" cy="642938"/>
              </a:xfrm>
              <a:prstGeom prst="rect">
                <a:avLst/>
              </a:prstGeom>
              <a:blipFill>
                <a:blip r:embed="rId24"/>
                <a:stretch>
                  <a:fillRect l="-1429" t="-1905" b="-161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BE14F16-CE63-4AB8-9C00-610E76F8BD1A}"/>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kumimoji="1" lang="en-US" altLang="zh-CN" sz="2800" dirty="0">
                    <a:solidFill>
                      <a:prstClr val="black"/>
                    </a:solidFill>
                  </a:rPr>
                  <a:t>1,</a:t>
                </a:r>
                <a:r>
                  <a:rPr lang="en-US" altLang="zh-CN" sz="2800" dirty="0"/>
                  <a:t> </a:t>
                </a:r>
                <a14:m>
                  <m:oMath xmlns:m="http://schemas.openxmlformats.org/officeDocument/2006/math">
                    <m:r>
                      <a:rPr lang="en-US" altLang="zh-CN" sz="2800" dirty="0">
                        <a:latin typeface="Cambria Math" panose="02040503050406030204" pitchFamily="18" charset="0"/>
                      </a:rPr>
                      <m:t>(</m:t>
                    </m:r>
                    <m:sSup>
                      <m:sSupPr>
                        <m:ctrlPr>
                          <a:rPr lang="en-US" altLang="zh-CN" sz="2800" i="1" dirty="0">
                            <a:latin typeface="Cambria Math" panose="02040503050406030204" pitchFamily="18" charset="0"/>
                          </a:rPr>
                        </m:ctrlPr>
                      </m:sSupPr>
                      <m:e>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9</m:t>
                            </m:r>
                          </m:num>
                          <m:den>
                            <m:r>
                              <a:rPr lang="en-US" altLang="zh-CN" sz="2800" i="1" dirty="0">
                                <a:latin typeface="Cambria Math" panose="02040503050406030204" pitchFamily="18" charset="0"/>
                              </a:rPr>
                              <m:t>32</m:t>
                            </m:r>
                          </m:den>
                        </m:f>
                        <m:r>
                          <a:rPr lang="en-US" altLang="zh-CN" sz="2800" i="1" dirty="0">
                            <a:latin typeface="Cambria Math" panose="02040503050406030204" pitchFamily="18" charset="0"/>
                          </a:rPr>
                          <m:t>)</m:t>
                        </m:r>
                      </m:e>
                      <m:sup>
                        <m:r>
                          <a:rPr lang="en-US" altLang="zh-CN" sz="2800" i="1" dirty="0">
                            <a:latin typeface="Cambria Math" panose="02040503050406030204" pitchFamily="18" charset="0"/>
                          </a:rPr>
                          <m:t>−2</m:t>
                        </m:r>
                      </m:sup>
                    </m:sSup>
                  </m:oMath>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10" name="文本框 9">
                <a:extLst>
                  <a:ext uri="{FF2B5EF4-FFF2-40B4-BE49-F238E27FC236}">
                    <a16:creationId xmlns:a16="http://schemas.microsoft.com/office/drawing/2014/main" id="{ABE14F16-CE63-4AB8-9C00-610E76F8BD1A}"/>
                  </a:ext>
                </a:extLst>
              </p:cNvPr>
              <p:cNvSpPr txBox="1">
                <a:spLocks noRot="1" noChangeAspect="1" noMove="1" noResize="1" noEditPoints="1" noAdjustHandles="1" noChangeArrowheads="1" noChangeShapeType="1" noTextEdit="1"/>
              </p:cNvSpPr>
              <p:nvPr>
                <p:custDataLst>
                  <p:tags r:id="rId25"/>
                </p:custDataLst>
              </p:nvPr>
            </p:nvSpPr>
            <p:spPr>
              <a:xfrm>
                <a:off x="2438400" y="4500563"/>
                <a:ext cx="8534400" cy="642938"/>
              </a:xfrm>
              <a:prstGeom prst="rect">
                <a:avLst/>
              </a:prstGeom>
              <a:blipFill>
                <a:blip r:embed="rId26"/>
                <a:stretch>
                  <a:fillRect l="-1429" t="-188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920D289-075F-47F9-B170-C927E7822B8F}"/>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pPr lvl="0">
                  <a:buClr>
                    <a:srgbClr val="D34817">
                      <a:lumMod val="75000"/>
                    </a:srgbClr>
                  </a:buClr>
                </a:pPr>
                <a:r>
                  <a:rPr kumimoji="1" lang="en-US" altLang="zh-CN" sz="2800" dirty="0">
                    <a:solidFill>
                      <a:prstClr val="black"/>
                    </a:solidFill>
                  </a:rPr>
                  <a:t>3,</a:t>
                </a:r>
                <a14:m>
                  <m:oMath xmlns:m="http://schemas.openxmlformats.org/officeDocument/2006/math">
                    <m:r>
                      <a:rPr lang="en-US" altLang="zh-CN" sz="2800" dirty="0">
                        <a:latin typeface="Cambria Math" panose="02040503050406030204" pitchFamily="18" charset="0"/>
                      </a:rPr>
                      <m:t>(</m:t>
                    </m:r>
                    <m:sSup>
                      <m:sSupPr>
                        <m:ctrlPr>
                          <a:rPr lang="en-US" altLang="zh-CN" sz="2800" i="1" dirty="0">
                            <a:latin typeface="Cambria Math" panose="02040503050406030204" pitchFamily="18" charset="0"/>
                          </a:rPr>
                        </m:ctrlPr>
                      </m:sSupPr>
                      <m:e>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25</m:t>
                            </m:r>
                          </m:num>
                          <m:den>
                            <m:r>
                              <a:rPr lang="en-US" altLang="zh-CN" sz="2800" i="1" dirty="0">
                                <a:latin typeface="Cambria Math" panose="02040503050406030204" pitchFamily="18" charset="0"/>
                              </a:rPr>
                              <m:t>32</m:t>
                            </m:r>
                          </m:den>
                        </m:f>
                        <m:r>
                          <a:rPr lang="en-US" altLang="zh-CN" sz="2800" i="1" dirty="0">
                            <a:latin typeface="Cambria Math" panose="02040503050406030204" pitchFamily="18" charset="0"/>
                          </a:rPr>
                          <m:t>)</m:t>
                        </m:r>
                      </m:e>
                      <m:sup>
                        <m:r>
                          <a:rPr lang="en-US" altLang="zh-CN" sz="2800" i="1" dirty="0">
                            <a:latin typeface="Cambria Math" panose="02040503050406030204" pitchFamily="18" charset="0"/>
                          </a:rPr>
                          <m:t>−2</m:t>
                        </m:r>
                      </m:sup>
                    </m:sSup>
                  </m:oMath>
                </a14:m>
                <a:endParaRPr kumimoji="1" lang="en-US" altLang="zh-CN" sz="2800" dirty="0">
                  <a:solidFill>
                    <a:prstClr val="black"/>
                  </a:solidFill>
                </a:endParaRPr>
              </a:p>
            </p:txBody>
          </p:sp>
        </mc:Choice>
        <mc:Fallback xmlns="">
          <p:sp>
            <p:nvSpPr>
              <p:cNvPr id="11" name="文本框 10">
                <a:extLst>
                  <a:ext uri="{FF2B5EF4-FFF2-40B4-BE49-F238E27FC236}">
                    <a16:creationId xmlns:a16="http://schemas.microsoft.com/office/drawing/2014/main" id="{8920D289-075F-47F9-B170-C927E7822B8F}"/>
                  </a:ext>
                </a:extLst>
              </p:cNvPr>
              <p:cNvSpPr txBox="1">
                <a:spLocks noRot="1" noChangeAspect="1" noMove="1" noResize="1" noEditPoints="1" noAdjustHandles="1" noChangeArrowheads="1" noChangeShapeType="1" noTextEdit="1"/>
              </p:cNvSpPr>
              <p:nvPr>
                <p:custDataLst>
                  <p:tags r:id="rId27"/>
                </p:custDataLst>
              </p:nvPr>
            </p:nvSpPr>
            <p:spPr>
              <a:xfrm>
                <a:off x="2438400" y="5357813"/>
                <a:ext cx="8534400" cy="642938"/>
              </a:xfrm>
              <a:prstGeom prst="rect">
                <a:avLst/>
              </a:prstGeom>
              <a:blipFill>
                <a:blip r:embed="rId28"/>
                <a:stretch>
                  <a:fillRect l="-1429" t="-1905" b="-16190"/>
                </a:stretch>
              </a:blipFill>
            </p:spPr>
            <p:txBody>
              <a:bodyPr/>
              <a:lstStyle/>
              <a:p>
                <a:r>
                  <a:rPr lang="zh-CN" altLang="en-US">
                    <a:noFill/>
                  </a:rPr>
                  <a:t> </a:t>
                </a:r>
              </a:p>
            </p:txBody>
          </p:sp>
        </mc:Fallback>
      </mc:AlternateContent>
      <p:sp>
        <p:nvSpPr>
          <p:cNvPr id="12" name="椭圆 11">
            <a:extLst>
              <a:ext uri="{FF2B5EF4-FFF2-40B4-BE49-F238E27FC236}">
                <a16:creationId xmlns:a16="http://schemas.microsoft.com/office/drawing/2014/main" id="{3A8D7475-5F5C-48B3-93B7-282C33820A07}"/>
              </a:ext>
            </a:extLst>
          </p:cNvPr>
          <p:cNvSpPr>
            <a:spLocks noChangeAspect="1"/>
          </p:cNvSpPr>
          <p:nvPr>
            <p:custDataLst>
              <p:tags r:id="rId7"/>
            </p:custDataLst>
          </p:nvPr>
        </p:nvSpPr>
        <p:spPr>
          <a:xfrm>
            <a:off x="1571625" y="28503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FE63A40A-37CF-42CF-B1E3-4D138E5614AD}"/>
              </a:ext>
            </a:extLst>
          </p:cNvPr>
          <p:cNvSpPr>
            <a:spLocks noChangeAspect="1"/>
          </p:cNvSpPr>
          <p:nvPr>
            <p:custDataLst>
              <p:tags r:id="rId8"/>
            </p:custDataLst>
          </p:nvPr>
        </p:nvSpPr>
        <p:spPr>
          <a:xfrm>
            <a:off x="1571625" y="37076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0C209EDB-3BCB-4D77-9DA7-2DACD91596E7}"/>
              </a:ext>
            </a:extLst>
          </p:cNvPr>
          <p:cNvSpPr>
            <a:spLocks noChangeAspect="1"/>
          </p:cNvSpPr>
          <p:nvPr>
            <p:custDataLst>
              <p:tags r:id="rId9"/>
            </p:custDataLst>
          </p:nvPr>
        </p:nvSpPr>
        <p:spPr>
          <a:xfrm>
            <a:off x="1571625" y="456485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F5922E31-5578-4C66-B0F2-2470A86C3C66}"/>
              </a:ext>
            </a:extLst>
          </p:cNvPr>
          <p:cNvSpPr>
            <a:spLocks noChangeAspect="1"/>
          </p:cNvSpPr>
          <p:nvPr>
            <p:custDataLst>
              <p:tags r:id="rId10"/>
            </p:custDataLst>
          </p:nvPr>
        </p:nvSpPr>
        <p:spPr>
          <a:xfrm>
            <a:off x="1571625" y="54221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E1ABBF83-2F67-411F-B305-7F6B74323665}"/>
              </a:ext>
            </a:extLst>
          </p:cNvPr>
          <p:cNvSpPr/>
          <p:nvPr>
            <p:custDataLst>
              <p:tags r:id="rId11"/>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1CC9EA91-158A-422A-839D-6CEA8A4459BF}"/>
              </a:ext>
            </a:extLst>
          </p:cNvPr>
          <p:cNvGrpSpPr/>
          <p:nvPr>
            <p:custDataLst>
              <p:tags r:id="rId12"/>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6A23ED6B-33D6-45CF-83B3-A48ADD6BD605}"/>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8" name="ColorBlock">
              <a:extLst>
                <a:ext uri="{FF2B5EF4-FFF2-40B4-BE49-F238E27FC236}">
                  <a16:creationId xmlns:a16="http://schemas.microsoft.com/office/drawing/2014/main" id="{E2F2EC1B-EA4B-4BBE-A35A-A5C70824BF7B}"/>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TypeText">
              <a:extLst>
                <a:ext uri="{FF2B5EF4-FFF2-40B4-BE49-F238E27FC236}">
                  <a16:creationId xmlns:a16="http://schemas.microsoft.com/office/drawing/2014/main" id="{6E6C85B7-A898-4F4C-A1B8-2D268434551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9B0E570A-78E0-4BD6-85D7-024FF0477DA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4CEA6162-4392-41C1-A98A-9B6B8348E04E}"/>
              </a:ext>
            </a:extLst>
          </p:cNvPr>
          <p:cNvPicPr>
            <a:picLocks/>
          </p:cNvPicPr>
          <p:nvPr>
            <p:custDataLst>
              <p:tags r:id="rId13"/>
            </p:custDataLst>
          </p:nvPr>
        </p:nvPicPr>
        <p:blipFill>
          <a:blip r:embed="rId2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03420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56D85-8EE9-AF41-B076-315AB21132FE}"/>
              </a:ext>
            </a:extLst>
          </p:cNvPr>
          <p:cNvSpPr>
            <a:spLocks noGrp="1"/>
          </p:cNvSpPr>
          <p:nvPr>
            <p:ph type="title"/>
          </p:nvPr>
        </p:nvSpPr>
        <p:spPr/>
        <p:txBody>
          <a:bodyPr/>
          <a:lstStyle/>
          <a:p>
            <a:r>
              <a:rPr kumimoji="1" lang="zh-CN" altLang="en-US" dirty="0"/>
              <a:t>教学目标</a:t>
            </a:r>
          </a:p>
        </p:txBody>
      </p:sp>
      <p:sp>
        <p:nvSpPr>
          <p:cNvPr id="3" name="内容占位符 2">
            <a:extLst>
              <a:ext uri="{FF2B5EF4-FFF2-40B4-BE49-F238E27FC236}">
                <a16:creationId xmlns:a16="http://schemas.microsoft.com/office/drawing/2014/main" id="{EA356065-9F36-D541-85E1-960988243AFC}"/>
              </a:ext>
            </a:extLst>
          </p:cNvPr>
          <p:cNvSpPr>
            <a:spLocks noGrp="1"/>
          </p:cNvSpPr>
          <p:nvPr>
            <p:ph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0FFDCC62-9FD1-D346-A3E8-978705252F67}"/>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6</a:t>
            </a:fld>
            <a:endParaRPr lang="zh-CN" altLang="en-US" dirty="0">
              <a:solidFill>
                <a:srgbClr val="464653"/>
              </a:solidFill>
            </a:endParaRPr>
          </a:p>
        </p:txBody>
      </p:sp>
      <p:graphicFrame>
        <p:nvGraphicFramePr>
          <p:cNvPr id="6" name="图示 5">
            <a:extLst>
              <a:ext uri="{FF2B5EF4-FFF2-40B4-BE49-F238E27FC236}">
                <a16:creationId xmlns:a16="http://schemas.microsoft.com/office/drawing/2014/main" id="{C4D4B38B-26FA-E749-BA61-DF4ECD31CE94}"/>
              </a:ext>
            </a:extLst>
          </p:cNvPr>
          <p:cNvGraphicFramePr/>
          <p:nvPr>
            <p:extLst>
              <p:ext uri="{D42A27DB-BD31-4B8C-83A1-F6EECF244321}">
                <p14:modId xmlns:p14="http://schemas.microsoft.com/office/powerpoint/2010/main" val="1728591219"/>
              </p:ext>
            </p:extLst>
          </p:nvPr>
        </p:nvGraphicFramePr>
        <p:xfrm>
          <a:off x="914400" y="685800"/>
          <a:ext cx="1076178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391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0223" y="624469"/>
            <a:ext cx="10582509" cy="3445726"/>
          </a:xfrm>
          <a:solidFill>
            <a:schemeClr val="bg1"/>
          </a:solidFill>
        </p:spPr>
        <p:txBody>
          <a:bodyPr>
            <a:normAutofit/>
          </a:bodyPr>
          <a:lstStyle/>
          <a:p>
            <a:pPr>
              <a:defRPr/>
            </a:pPr>
            <a:br>
              <a:rPr kumimoji="1" lang="en-US" altLang="zh-CN" sz="3600" dirty="0"/>
            </a:br>
            <a:br>
              <a:rPr kumimoji="1" lang="en-US" altLang="zh-CN" sz="3600" dirty="0"/>
            </a:br>
            <a:br>
              <a:rPr kumimoji="1" lang="en-US" altLang="zh-CN" sz="3600" dirty="0"/>
            </a:br>
            <a:br>
              <a:rPr kumimoji="1" lang="en-US" altLang="zh-CN" sz="3600" dirty="0"/>
            </a:br>
            <a:br>
              <a:rPr kumimoji="1" lang="en-US" altLang="zh-CN" sz="3600" dirty="0"/>
            </a:br>
            <a:br>
              <a:rPr kumimoji="1" lang="en-US" altLang="zh-CN" sz="3600" dirty="0"/>
            </a:br>
            <a:r>
              <a:rPr kumimoji="1" lang="zh-CN" altLang="en-US" sz="3600" dirty="0"/>
              <a:t>  发现</a:t>
            </a:r>
            <a:r>
              <a:rPr lang="zh-CN" altLang="en-US" sz="3600" dirty="0"/>
              <a:t>有效的线性路线</a:t>
            </a:r>
            <a:endParaRPr lang="zh-CN" altLang="en-US" sz="4400" dirty="0"/>
          </a:p>
        </p:txBody>
      </p:sp>
      <p:pic>
        <p:nvPicPr>
          <p:cNvPr id="4" name="图片 3">
            <a:extLst>
              <a:ext uri="{FF2B5EF4-FFF2-40B4-BE49-F238E27FC236}">
                <a16:creationId xmlns:a16="http://schemas.microsoft.com/office/drawing/2014/main" id="{850021CB-61AB-CC40-93E6-22E1BB37D18D}"/>
              </a:ext>
            </a:extLst>
          </p:cNvPr>
          <p:cNvPicPr>
            <a:picLocks noChangeAspect="1"/>
          </p:cNvPicPr>
          <p:nvPr/>
        </p:nvPicPr>
        <p:blipFill>
          <a:blip r:link="rId3"/>
          <a:stretch>
            <a:fillRect/>
          </a:stretch>
        </p:blipFill>
        <p:spPr>
          <a:xfrm>
            <a:off x="2794000" y="1270000"/>
            <a:ext cx="63500" cy="76200"/>
          </a:xfrm>
          <a:prstGeom prst="rect">
            <a:avLst/>
          </a:prstGeom>
        </p:spPr>
      </p:pic>
      <p:pic>
        <p:nvPicPr>
          <p:cNvPr id="5" name="图片 4">
            <a:extLst>
              <a:ext uri="{FF2B5EF4-FFF2-40B4-BE49-F238E27FC236}">
                <a16:creationId xmlns:a16="http://schemas.microsoft.com/office/drawing/2014/main" id="{21ED5195-04D3-D648-BFE6-F1AD8D41E028}"/>
              </a:ext>
            </a:extLst>
          </p:cNvPr>
          <p:cNvPicPr>
            <a:picLocks noChangeAspect="1"/>
          </p:cNvPicPr>
          <p:nvPr/>
        </p:nvPicPr>
        <p:blipFill>
          <a:blip r:link="rId3"/>
          <a:stretch>
            <a:fillRect/>
          </a:stretch>
        </p:blipFill>
        <p:spPr>
          <a:xfrm>
            <a:off x="2794000" y="1270000"/>
            <a:ext cx="63500" cy="76200"/>
          </a:xfrm>
          <a:prstGeom prst="rect">
            <a:avLst/>
          </a:prstGeom>
        </p:spPr>
      </p:pic>
      <p:pic>
        <p:nvPicPr>
          <p:cNvPr id="6" name="图片 5">
            <a:extLst>
              <a:ext uri="{FF2B5EF4-FFF2-40B4-BE49-F238E27FC236}">
                <a16:creationId xmlns:a16="http://schemas.microsoft.com/office/drawing/2014/main" id="{87D5E916-C3AA-414C-A272-4089A77B6DB8}"/>
              </a:ext>
            </a:extLst>
          </p:cNvPr>
          <p:cNvPicPr>
            <a:picLocks noChangeAspect="1"/>
          </p:cNvPicPr>
          <p:nvPr/>
        </p:nvPicPr>
        <p:blipFill>
          <a:blip r:link="rId3"/>
          <a:stretch>
            <a:fillRect/>
          </a:stretch>
        </p:blipFill>
        <p:spPr>
          <a:xfrm>
            <a:off x="2794000" y="1270000"/>
            <a:ext cx="63500" cy="76200"/>
          </a:xfrm>
          <a:prstGeom prst="rect">
            <a:avLst/>
          </a:prstGeom>
        </p:spPr>
      </p:pic>
      <p:pic>
        <p:nvPicPr>
          <p:cNvPr id="7" name="图片 6">
            <a:extLst>
              <a:ext uri="{FF2B5EF4-FFF2-40B4-BE49-F238E27FC236}">
                <a16:creationId xmlns:a16="http://schemas.microsoft.com/office/drawing/2014/main" id="{3A960338-D57B-774C-839B-99C9AACDBB8E}"/>
              </a:ext>
            </a:extLst>
          </p:cNvPr>
          <p:cNvPicPr>
            <a:picLocks noChangeAspect="1"/>
          </p:cNvPicPr>
          <p:nvPr/>
        </p:nvPicPr>
        <p:blipFill>
          <a:blip r:link="rId3"/>
          <a:stretch>
            <a:fillRect/>
          </a:stretch>
        </p:blipFill>
        <p:spPr>
          <a:xfrm>
            <a:off x="2794000" y="1270000"/>
            <a:ext cx="63500" cy="76200"/>
          </a:xfrm>
          <a:prstGeom prst="rect">
            <a:avLst/>
          </a:prstGeom>
        </p:spPr>
      </p:pic>
      <p:pic>
        <p:nvPicPr>
          <p:cNvPr id="8" name="图片 7">
            <a:extLst>
              <a:ext uri="{FF2B5EF4-FFF2-40B4-BE49-F238E27FC236}">
                <a16:creationId xmlns:a16="http://schemas.microsoft.com/office/drawing/2014/main" id="{7B93743F-8AE7-B64F-AC6C-B7E2EF65406F}"/>
              </a:ext>
            </a:extLst>
          </p:cNvPr>
          <p:cNvPicPr>
            <a:picLocks noChangeAspect="1"/>
          </p:cNvPicPr>
          <p:nvPr/>
        </p:nvPicPr>
        <p:blipFill>
          <a:blip r:link="rId3"/>
          <a:stretch>
            <a:fillRect/>
          </a:stretch>
        </p:blipFill>
        <p:spPr>
          <a:xfrm>
            <a:off x="2794000" y="1270000"/>
            <a:ext cx="63500" cy="76200"/>
          </a:xfrm>
          <a:prstGeom prst="rect">
            <a:avLst/>
          </a:prstGeom>
        </p:spPr>
      </p:pic>
      <p:pic>
        <p:nvPicPr>
          <p:cNvPr id="9" name="图片 8">
            <a:extLst>
              <a:ext uri="{FF2B5EF4-FFF2-40B4-BE49-F238E27FC236}">
                <a16:creationId xmlns:a16="http://schemas.microsoft.com/office/drawing/2014/main" id="{C46C5A80-59E3-7747-B0CE-B2A1F09CDBB9}"/>
              </a:ext>
            </a:extLst>
          </p:cNvPr>
          <p:cNvPicPr>
            <a:picLocks noChangeAspect="1"/>
          </p:cNvPicPr>
          <p:nvPr/>
        </p:nvPicPr>
        <p:blipFill>
          <a:blip r:link="rId3"/>
          <a:stretch>
            <a:fillRect/>
          </a:stretch>
        </p:blipFill>
        <p:spPr>
          <a:xfrm>
            <a:off x="2794000" y="1270000"/>
            <a:ext cx="63500" cy="76200"/>
          </a:xfrm>
          <a:prstGeom prst="rect">
            <a:avLst/>
          </a:prstGeom>
        </p:spPr>
      </p:pic>
      <p:pic>
        <p:nvPicPr>
          <p:cNvPr id="10" name="图片 9">
            <a:extLst>
              <a:ext uri="{FF2B5EF4-FFF2-40B4-BE49-F238E27FC236}">
                <a16:creationId xmlns:a16="http://schemas.microsoft.com/office/drawing/2014/main" id="{974C09C7-A500-C24A-AF57-0F52B590CA50}"/>
              </a:ext>
            </a:extLst>
          </p:cNvPr>
          <p:cNvPicPr>
            <a:picLocks noChangeAspect="1"/>
          </p:cNvPicPr>
          <p:nvPr/>
        </p:nvPicPr>
        <p:blipFill>
          <a:blip r:link="rId3"/>
          <a:stretch>
            <a:fillRect/>
          </a:stretch>
        </p:blipFill>
        <p:spPr>
          <a:xfrm>
            <a:off x="2794000" y="1270000"/>
            <a:ext cx="63500" cy="76200"/>
          </a:xfrm>
          <a:prstGeom prst="rect">
            <a:avLst/>
          </a:prstGeom>
        </p:spPr>
      </p:pic>
      <p:pic>
        <p:nvPicPr>
          <p:cNvPr id="11" name="图片 10">
            <a:extLst>
              <a:ext uri="{FF2B5EF4-FFF2-40B4-BE49-F238E27FC236}">
                <a16:creationId xmlns:a16="http://schemas.microsoft.com/office/drawing/2014/main" id="{66986A0E-F68C-EB49-A7D5-8EB84684D22D}"/>
              </a:ext>
            </a:extLst>
          </p:cNvPr>
          <p:cNvPicPr>
            <a:picLocks noChangeAspect="1"/>
          </p:cNvPicPr>
          <p:nvPr/>
        </p:nvPicPr>
        <p:blipFill>
          <a:blip r:link="rId3"/>
          <a:stretch>
            <a:fillRect/>
          </a:stretch>
        </p:blipFill>
        <p:spPr>
          <a:xfrm>
            <a:off x="1270000" y="1270000"/>
            <a:ext cx="63500" cy="76200"/>
          </a:xfrm>
          <a:prstGeom prst="rect">
            <a:avLst/>
          </a:prstGeom>
        </p:spPr>
      </p:pic>
      <p:sp>
        <p:nvSpPr>
          <p:cNvPr id="13" name="副标题 12">
            <a:extLst>
              <a:ext uri="{FF2B5EF4-FFF2-40B4-BE49-F238E27FC236}">
                <a16:creationId xmlns:a16="http://schemas.microsoft.com/office/drawing/2014/main" id="{83C3BEB7-6660-C146-A584-68D41BE6414B}"/>
              </a:ext>
            </a:extLst>
          </p:cNvPr>
          <p:cNvSpPr>
            <a:spLocks noGrp="1"/>
          </p:cNvSpPr>
          <p:nvPr>
            <p:ph type="subTitle" idx="1"/>
          </p:nvPr>
        </p:nvSpPr>
        <p:spPr/>
        <p:txBody>
          <a:bodyPr>
            <a:normAutofit/>
          </a:bodyPr>
          <a:lstStyle/>
          <a:p>
            <a:endParaRPr lang="zh-CN" altLang="en-US" sz="2800" dirty="0"/>
          </a:p>
        </p:txBody>
      </p:sp>
    </p:spTree>
    <p:extLst>
      <p:ext uri="{BB962C8B-B14F-4D97-AF65-F5344CB8AC3E}">
        <p14:creationId xmlns:p14="http://schemas.microsoft.com/office/powerpoint/2010/main" val="237615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28800-2DEE-4E80-A984-36BB3BF348EF}"/>
              </a:ext>
            </a:extLst>
          </p:cNvPr>
          <p:cNvSpPr>
            <a:spLocks noGrp="1"/>
          </p:cNvSpPr>
          <p:nvPr>
            <p:ph type="title"/>
          </p:nvPr>
        </p:nvSpPr>
        <p:spPr/>
        <p:txBody>
          <a:bodyPr/>
          <a:lstStyle/>
          <a:p>
            <a:r>
              <a:rPr lang="zh-CN" altLang="en-US" dirty="0"/>
              <a:t>线性掩码的传播规则</a:t>
            </a:r>
          </a:p>
        </p:txBody>
      </p:sp>
      <p:sp>
        <p:nvSpPr>
          <p:cNvPr id="3" name="内容占位符 2">
            <a:extLst>
              <a:ext uri="{FF2B5EF4-FFF2-40B4-BE49-F238E27FC236}">
                <a16:creationId xmlns:a16="http://schemas.microsoft.com/office/drawing/2014/main" id="{08ED053D-6F95-4E2A-ABBE-A67B56657A28}"/>
              </a:ext>
            </a:extLst>
          </p:cNvPr>
          <p:cNvSpPr>
            <a:spLocks noGrp="1"/>
          </p:cNvSpPr>
          <p:nvPr>
            <p:ph idx="1"/>
          </p:nvPr>
        </p:nvSpPr>
        <p:spPr/>
        <p:txBody>
          <a:bodyPr/>
          <a:lstStyle/>
          <a:p>
            <a:pPr>
              <a:lnSpc>
                <a:spcPct val="150000"/>
              </a:lnSpc>
            </a:pPr>
            <a:r>
              <a:rPr lang="zh-CN" altLang="en-US" dirty="0"/>
              <a:t>有效：偏差的绝对值，与概率有关</a:t>
            </a:r>
            <a:endParaRPr lang="en-US" altLang="zh-CN" dirty="0"/>
          </a:p>
          <a:p>
            <a:pPr>
              <a:lnSpc>
                <a:spcPct val="150000"/>
              </a:lnSpc>
            </a:pPr>
            <a:r>
              <a:rPr lang="zh-CN" altLang="en-US" dirty="0"/>
              <a:t>过非线性变换</a:t>
            </a:r>
            <a:endParaRPr lang="en-US" altLang="zh-CN" dirty="0"/>
          </a:p>
          <a:p>
            <a:pPr>
              <a:lnSpc>
                <a:spcPct val="150000"/>
              </a:lnSpc>
            </a:pPr>
            <a:r>
              <a:rPr lang="zh-CN" altLang="en-US" dirty="0"/>
              <a:t>过线性变换</a:t>
            </a:r>
            <a:endParaRPr lang="en-US" altLang="zh-CN" dirty="0"/>
          </a:p>
          <a:p>
            <a:endParaRPr lang="zh-CN" altLang="en-US" dirty="0"/>
          </a:p>
        </p:txBody>
      </p:sp>
      <p:sp>
        <p:nvSpPr>
          <p:cNvPr id="4" name="灯片编号占位符 3">
            <a:extLst>
              <a:ext uri="{FF2B5EF4-FFF2-40B4-BE49-F238E27FC236}">
                <a16:creationId xmlns:a16="http://schemas.microsoft.com/office/drawing/2014/main" id="{F3E9EFDB-F471-4F12-8EEE-FAB6F95D91DF}"/>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8</a:t>
            </a:fld>
            <a:endParaRPr lang="zh-CN" altLang="en-US" dirty="0">
              <a:solidFill>
                <a:srgbClr val="464653"/>
              </a:solidFill>
            </a:endParaRPr>
          </a:p>
        </p:txBody>
      </p:sp>
    </p:spTree>
    <p:extLst>
      <p:ext uri="{BB962C8B-B14F-4D97-AF65-F5344CB8AC3E}">
        <p14:creationId xmlns:p14="http://schemas.microsoft.com/office/powerpoint/2010/main" val="384489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B5E19-E6CB-4FE2-AEE2-7E3B349ACD73}"/>
              </a:ext>
            </a:extLst>
          </p:cNvPr>
          <p:cNvSpPr>
            <a:spLocks noGrp="1"/>
          </p:cNvSpPr>
          <p:nvPr>
            <p:ph type="title"/>
          </p:nvPr>
        </p:nvSpPr>
        <p:spPr/>
        <p:txBody>
          <a:bodyPr/>
          <a:lstStyle/>
          <a:p>
            <a:r>
              <a:rPr lang="zh-CN" altLang="en-US" dirty="0"/>
              <a:t>非线性变换</a:t>
            </a:r>
            <a:r>
              <a:rPr lang="en-US" altLang="zh-CN" dirty="0"/>
              <a:t>S</a:t>
            </a:r>
            <a:r>
              <a:rPr lang="zh-CN" altLang="en-US" dirty="0"/>
              <a:t>盒的掩码传播情况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A985F5F-3FF0-4B6D-8456-605B3308FBB9}"/>
                  </a:ext>
                </a:extLst>
              </p:cNvPr>
              <p:cNvSpPr>
                <a:spLocks noGrp="1"/>
              </p:cNvSpPr>
              <p:nvPr>
                <p:ph idx="1"/>
              </p:nvPr>
            </p:nvSpPr>
            <p:spPr/>
            <p:txBody>
              <a:bodyPr>
                <a:normAutofit fontScale="92500" lnSpcReduction="10000"/>
              </a:bodyPr>
              <a:lstStyle/>
              <a:p>
                <a:r>
                  <a:rPr lang="en-US" altLang="zh-CN" i="1" dirty="0"/>
                  <a:t>S</a:t>
                </a:r>
                <a:r>
                  <a:rPr lang="zh-CN" altLang="en-US" dirty="0"/>
                  <a:t>盒输入输出之间的线性近似式：</a:t>
                </a:r>
                <a14:m>
                  <m:oMath xmlns:m="http://schemas.openxmlformats.org/officeDocument/2006/math">
                    <m:r>
                      <a:rPr kumimoji="1" lang="zh-CN" altLang="en-US" i="1" dirty="0">
                        <a:latin typeface="Cambria Math" panose="02040503050406030204" pitchFamily="18" charset="0"/>
                      </a:rPr>
                      <m:t>𝛼</m:t>
                    </m:r>
                    <m:r>
                      <a:rPr kumimoji="1" lang="zh-CN" altLang="en-US"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𝛽</m:t>
                    </m:r>
                    <m:r>
                      <a:rPr kumimoji="1" lang="zh-CN" altLang="en-US" i="1" dirty="0">
                        <a:latin typeface="Cambria Math" panose="02040503050406030204" pitchFamily="18" charset="0"/>
                      </a:rPr>
                      <m:t>∙</m:t>
                    </m:r>
                    <m:r>
                      <a:rPr lang="en-US" altLang="zh-CN" i="1" dirty="0">
                        <a:latin typeface="Cambria Math" panose="02040503050406030204" pitchFamily="18" charset="0"/>
                      </a:rPr>
                      <m:t>𝑆</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endParaRPr lang="en-US" altLang="zh-CN" dirty="0"/>
              </a:p>
              <a:p>
                <a:r>
                  <a:rPr lang="zh-CN" altLang="en-US" dirty="0">
                    <a:solidFill>
                      <a:prstClr val="black"/>
                    </a:solidFill>
                  </a:rPr>
                  <a:t>给定</a:t>
                </a:r>
                <a:r>
                  <a:rPr lang="en-US" altLang="zh-CN" dirty="0">
                    <a:solidFill>
                      <a:prstClr val="black"/>
                    </a:solidFill>
                  </a:rPr>
                  <a:t>(</a:t>
                </a:r>
                <a14:m>
                  <m:oMath xmlns:m="http://schemas.openxmlformats.org/officeDocument/2006/math">
                    <m:r>
                      <a:rPr kumimoji="1" lang="zh-CN" altLang="en-US" i="1" dirty="0">
                        <a:latin typeface="Cambria Math" panose="02040503050406030204" pitchFamily="18" charset="0"/>
                      </a:rPr>
                      <m:t>𝛼</m:t>
                    </m:r>
                  </m:oMath>
                </a14:m>
                <a:r>
                  <a:rPr lang="en-US" altLang="zh-CN" dirty="0">
                    <a:solidFill>
                      <a:prstClr val="black"/>
                    </a:solidFill>
                  </a:rPr>
                  <a:t>,</a:t>
                </a:r>
                <a14:m>
                  <m:oMath xmlns:m="http://schemas.openxmlformats.org/officeDocument/2006/math">
                    <m:r>
                      <a:rPr lang="zh-CN" altLang="en-US" i="1" dirty="0">
                        <a:latin typeface="Cambria Math" panose="02040503050406030204" pitchFamily="18" charset="0"/>
                      </a:rPr>
                      <m:t>𝛽</m:t>
                    </m:r>
                  </m:oMath>
                </a14:m>
                <a:r>
                  <a:rPr lang="en-US" altLang="zh-CN" dirty="0">
                    <a:solidFill>
                      <a:prstClr val="black"/>
                    </a:solidFill>
                  </a:rPr>
                  <a:t>)</a:t>
                </a:r>
                <a:r>
                  <a:rPr lang="zh-CN" altLang="en-US" dirty="0">
                    <a:solidFill>
                      <a:prstClr val="black"/>
                    </a:solidFill>
                  </a:rPr>
                  <a:t>，</a:t>
                </a:r>
                <a14:m>
                  <m:oMath xmlns:m="http://schemas.openxmlformats.org/officeDocument/2006/math">
                    <m:r>
                      <m:rPr>
                        <m:nor/>
                      </m:rPr>
                      <a:rPr lang="zh-CN" altLang="en-US" dirty="0">
                        <a:solidFill>
                          <a:prstClr val="black"/>
                        </a:solidFill>
                      </a:rPr>
                      <m:t>如何求</m:t>
                    </m:r>
                    <m:r>
                      <a:rPr kumimoji="1" lang="zh-CN" altLang="en-US" i="1" dirty="0">
                        <a:latin typeface="Cambria Math" panose="02040503050406030204" pitchFamily="18" charset="0"/>
                      </a:rPr>
                      <m:t>𝛼</m:t>
                    </m:r>
                    <m:r>
                      <a:rPr kumimoji="1" lang="zh-CN" altLang="en-US"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𝛽</m:t>
                    </m:r>
                    <m:r>
                      <a:rPr kumimoji="1" lang="zh-CN" altLang="en-US" i="1" dirty="0">
                        <a:latin typeface="Cambria Math" panose="02040503050406030204" pitchFamily="18" charset="0"/>
                      </a:rPr>
                      <m:t>∙</m:t>
                    </m:r>
                    <m:r>
                      <a:rPr lang="en-US" altLang="zh-CN" i="1" dirty="0">
                        <a:latin typeface="Cambria Math" panose="02040503050406030204" pitchFamily="18" charset="0"/>
                      </a:rPr>
                      <m:t>𝑆</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 </m:t>
                    </m:r>
                  </m:oMath>
                </a14:m>
                <a:r>
                  <a:rPr lang="en-US" altLang="zh-CN" dirty="0">
                    <a:solidFill>
                      <a:prstClr val="black"/>
                    </a:solidFill>
                  </a:rPr>
                  <a:t>=0</a:t>
                </a:r>
                <a:r>
                  <a:rPr lang="zh-CN" altLang="en-US" dirty="0">
                    <a:solidFill>
                      <a:prstClr val="black"/>
                    </a:solidFill>
                  </a:rPr>
                  <a:t>的概率？</a:t>
                </a:r>
                <a:endParaRPr lang="en-US" altLang="zh-CN" dirty="0">
                  <a:solidFill>
                    <a:prstClr val="black"/>
                  </a:solidFill>
                </a:endParaRPr>
              </a:p>
              <a:p>
                <a:r>
                  <a:rPr lang="zh-CN" altLang="en-US" dirty="0">
                    <a:solidFill>
                      <a:prstClr val="black"/>
                    </a:solidFill>
                  </a:rPr>
                  <a:t>举例</a:t>
                </a:r>
                <a:endParaRPr lang="en-US" altLang="zh-CN" dirty="0">
                  <a:solidFill>
                    <a:prstClr val="black"/>
                  </a:solidFill>
                </a:endParaRPr>
              </a:p>
              <a:p>
                <a:endParaRPr lang="en-US" altLang="zh-CN" dirty="0">
                  <a:solidFill>
                    <a:prstClr val="black"/>
                  </a:solidFill>
                </a:endParaRPr>
              </a:p>
              <a:p>
                <a14:m>
                  <m:oMath xmlns:m="http://schemas.openxmlformats.org/officeDocument/2006/math">
                    <m:r>
                      <a:rPr kumimoji="1" lang="zh-CN" altLang="en-US" i="1" dirty="0">
                        <a:latin typeface="Cambria Math" panose="02040503050406030204" pitchFamily="18" charset="0"/>
                      </a:rPr>
                      <m:t>取</m:t>
                    </m:r>
                    <m:r>
                      <a:rPr kumimoji="1" lang="zh-CN" altLang="en-US" i="1" dirty="0">
                        <a:latin typeface="Cambria Math" panose="02040503050406030204" pitchFamily="18" charset="0"/>
                      </a:rPr>
                      <m:t>𝛼</m:t>
                    </m:r>
                    <m:r>
                      <a:rPr kumimoji="1" lang="en-US" altLang="zh-CN" i="1" dirty="0">
                        <a:latin typeface="Cambria Math" panose="02040503050406030204" pitchFamily="18" charset="0"/>
                      </a:rPr>
                      <m:t>=</m:t>
                    </m:r>
                    <m:d>
                      <m:dPr>
                        <m:ctrlPr>
                          <a:rPr kumimoji="1" lang="en-US" altLang="zh-CN" i="1" dirty="0">
                            <a:latin typeface="Cambria Math" panose="02040503050406030204" pitchFamily="18" charset="0"/>
                          </a:rPr>
                        </m:ctrlPr>
                      </m:dPr>
                      <m:e>
                        <m:r>
                          <a:rPr kumimoji="1" lang="en-US" altLang="zh-CN" i="1" dirty="0">
                            <a:latin typeface="Cambria Math" panose="02040503050406030204" pitchFamily="18" charset="0"/>
                          </a:rPr>
                          <m:t>1,0,0,1</m:t>
                        </m:r>
                      </m:e>
                    </m:d>
                    <m:r>
                      <a:rPr kumimoji="1" lang="zh-CN" altLang="en-US" dirty="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𝛽</m:t>
                    </m:r>
                    <m:r>
                      <a:rPr kumimoji="1" lang="en-US" altLang="zh-CN">
                        <a:latin typeface="Cambria Math" panose="02040503050406030204" pitchFamily="18" charset="0"/>
                        <a:ea typeface="Cambria Math" panose="02040503050406030204" pitchFamily="18" charset="0"/>
                      </a:rPr>
                      <m:t>=</m:t>
                    </m:r>
                  </m:oMath>
                </a14:m>
                <a:r>
                  <a:rPr kumimoji="1" lang="en-US" altLang="zh-CN" dirty="0"/>
                  <a:t> </a:t>
                </a:r>
                <a14:m>
                  <m:oMath xmlns:m="http://schemas.openxmlformats.org/officeDocument/2006/math">
                    <m:d>
                      <m:dPr>
                        <m:ctrlPr>
                          <a:rPr kumimoji="1" lang="en-US" altLang="zh-CN" i="1" dirty="0">
                            <a:latin typeface="Cambria Math" panose="02040503050406030204" pitchFamily="18" charset="0"/>
                          </a:rPr>
                        </m:ctrlPr>
                      </m:dPr>
                      <m:e>
                        <m:r>
                          <a:rPr kumimoji="1" lang="en-US" altLang="zh-CN" i="1" dirty="0">
                            <a:latin typeface="Cambria Math" panose="02040503050406030204" pitchFamily="18" charset="0"/>
                          </a:rPr>
                          <m:t>0,0,1,0</m:t>
                        </m:r>
                      </m:e>
                    </m:d>
                  </m:oMath>
                </a14:m>
                <a:r>
                  <a:rPr kumimoji="1" lang="zh-CN" altLang="en-US" dirty="0"/>
                  <a:t>，则</a:t>
                </a:r>
                <a:endParaRPr kumimoji="1" lang="en-US" altLang="zh-CN" dirty="0"/>
              </a:p>
              <a:p>
                <a:endParaRPr kumimoji="1" lang="en-US" altLang="zh-CN" dirty="0"/>
              </a:p>
              <a:p>
                <a:endParaRPr kumimoji="1" lang="en-US" altLang="zh-CN" dirty="0"/>
              </a:p>
              <a:p>
                <a14:m>
                  <m:oMath xmlns:m="http://schemas.openxmlformats.org/officeDocument/2006/math">
                    <m:func>
                      <m:funcPr>
                        <m:ctrlPr>
                          <a:rPr kumimoji="1" lang="en-US" altLang="zh-CN" i="1" dirty="0">
                            <a:latin typeface="Cambria Math" panose="02040503050406030204" pitchFamily="18" charset="0"/>
                          </a:rPr>
                        </m:ctrlPr>
                      </m:funcPr>
                      <m:fName>
                        <m:r>
                          <m:rPr>
                            <m:sty m:val="p"/>
                          </m:rPr>
                          <a:rPr kumimoji="1" lang="en-US" altLang="zh-CN" dirty="0">
                            <a:latin typeface="Cambria Math" panose="02040503050406030204" pitchFamily="18" charset="0"/>
                          </a:rPr>
                          <m:t>Pr</m:t>
                        </m:r>
                      </m:fName>
                      <m:e>
                        <m:r>
                          <a:rPr kumimoji="1" lang="en-US" altLang="zh-CN" b="0" i="1" dirty="0" smtClean="0">
                            <a:latin typeface="Cambria Math" panose="02040503050406030204" pitchFamily="18" charset="0"/>
                          </a:rPr>
                          <m:t>(</m:t>
                        </m:r>
                        <m:r>
                          <a:rPr kumimoji="1" lang="zh-CN" altLang="en-US" i="1" dirty="0">
                            <a:latin typeface="Cambria Math" panose="02040503050406030204" pitchFamily="18" charset="0"/>
                          </a:rPr>
                          <m:t>𝛼</m:t>
                        </m:r>
                        <m:r>
                          <a:rPr kumimoji="1" lang="zh-CN" altLang="en-US"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𝛽</m:t>
                        </m:r>
                        <m:r>
                          <a:rPr kumimoji="1" lang="zh-CN" altLang="en-US" i="1" dirty="0">
                            <a:latin typeface="Cambria Math" panose="02040503050406030204" pitchFamily="18" charset="0"/>
                          </a:rPr>
                          <m:t>∙</m:t>
                        </m:r>
                        <m:r>
                          <a:rPr lang="en-US" altLang="zh-CN" i="1" dirty="0">
                            <a:latin typeface="Cambria Math" panose="02040503050406030204" pitchFamily="18" charset="0"/>
                          </a:rPr>
                          <m:t>𝑆</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kumimoji="1" lang="en-US" altLang="zh-CN" b="0" i="1" dirty="0" smtClean="0">
                            <a:latin typeface="Cambria Math" panose="02040503050406030204" pitchFamily="18" charset="0"/>
                          </a:rPr>
                          <m:t>)</m:t>
                        </m:r>
                      </m:e>
                    </m:func>
                    <m:r>
                      <a:rPr kumimoji="1" lang="en-US" altLang="zh-CN" i="1" dirty="0">
                        <a:latin typeface="Cambria Math" panose="02040503050406030204" pitchFamily="18" charset="0"/>
                      </a:rPr>
                      <m:t>=</m:t>
                    </m:r>
                    <m:f>
                      <m:fPr>
                        <m:ctrlPr>
                          <a:rPr kumimoji="1" lang="en-US" altLang="zh-CN" i="1" dirty="0">
                            <a:latin typeface="Cambria Math" panose="02040503050406030204" pitchFamily="18" charset="0"/>
                          </a:rPr>
                        </m:ctrlPr>
                      </m:fPr>
                      <m:num>
                        <m:r>
                          <a:rPr kumimoji="1" lang="en-US" altLang="zh-CN" i="1" dirty="0">
                            <a:latin typeface="Cambria Math" panose="02040503050406030204" pitchFamily="18" charset="0"/>
                          </a:rPr>
                          <m:t>2</m:t>
                        </m:r>
                      </m:num>
                      <m:den>
                        <m:r>
                          <a:rPr kumimoji="1" lang="en-US" altLang="zh-CN" i="1" dirty="0">
                            <a:latin typeface="Cambria Math" panose="02040503050406030204" pitchFamily="18" charset="0"/>
                          </a:rPr>
                          <m:t>16</m:t>
                        </m:r>
                      </m:den>
                    </m:f>
                  </m:oMath>
                </a14:m>
                <a:endParaRPr kumimoji="1" lang="en-US" altLang="zh-CN" dirty="0"/>
              </a:p>
              <a:p>
                <a:r>
                  <a:rPr kumimoji="1" lang="zh-CN" altLang="en-US" dirty="0"/>
                  <a:t>有效？考虑</a:t>
                </a:r>
                <a:r>
                  <a:rPr lang="en-US" altLang="zh-CN" dirty="0">
                    <a:solidFill>
                      <a:prstClr val="black"/>
                    </a:solidFill>
                  </a:rPr>
                  <a:t>(</a:t>
                </a:r>
                <a14:m>
                  <m:oMath xmlns:m="http://schemas.openxmlformats.org/officeDocument/2006/math">
                    <m:r>
                      <a:rPr kumimoji="1" lang="zh-CN" altLang="en-US" i="1" dirty="0">
                        <a:latin typeface="Cambria Math" panose="02040503050406030204" pitchFamily="18" charset="0"/>
                      </a:rPr>
                      <m:t>𝛼</m:t>
                    </m:r>
                  </m:oMath>
                </a14:m>
                <a:r>
                  <a:rPr lang="en-US" altLang="zh-CN" dirty="0">
                    <a:solidFill>
                      <a:prstClr val="black"/>
                    </a:solidFill>
                  </a:rPr>
                  <a:t>,</a:t>
                </a:r>
                <a14:m>
                  <m:oMath xmlns:m="http://schemas.openxmlformats.org/officeDocument/2006/math">
                    <m:r>
                      <a:rPr lang="zh-CN" altLang="en-US" i="1" dirty="0">
                        <a:latin typeface="Cambria Math" panose="02040503050406030204" pitchFamily="18" charset="0"/>
                      </a:rPr>
                      <m:t>𝛽</m:t>
                    </m:r>
                  </m:oMath>
                </a14:m>
                <a:r>
                  <a:rPr lang="en-US" altLang="zh-CN" dirty="0">
                    <a:solidFill>
                      <a:prstClr val="black"/>
                    </a:solidFill>
                  </a:rPr>
                  <a:t>)</a:t>
                </a:r>
                <a:r>
                  <a:rPr lang="zh-CN" altLang="en-US" dirty="0">
                    <a:solidFill>
                      <a:prstClr val="black"/>
                    </a:solidFill>
                  </a:rPr>
                  <a:t>的所有可能</a:t>
                </a:r>
                <a:endParaRPr kumimoji="1"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A985F5F-3FF0-4B6D-8456-605B3308FBB9}"/>
                  </a:ext>
                </a:extLst>
              </p:cNvPr>
              <p:cNvSpPr>
                <a:spLocks noGrp="1" noRot="1" noChangeAspect="1" noMove="1" noResize="1" noEditPoints="1" noAdjustHandles="1" noChangeArrowheads="1" noChangeShapeType="1" noTextEdit="1"/>
              </p:cNvSpPr>
              <p:nvPr>
                <p:ph idx="1"/>
              </p:nvPr>
            </p:nvSpPr>
            <p:spPr>
              <a:blipFill>
                <a:blip r:embed="rId2"/>
                <a:stretch>
                  <a:fillRect l="-647" t="-220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351262A-BE4C-4B11-862C-E344F949618A}"/>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9</a:t>
            </a:fld>
            <a:endParaRPr lang="zh-CN" altLang="en-US" dirty="0">
              <a:solidFill>
                <a:srgbClr val="464653"/>
              </a:solidFill>
            </a:endParaRPr>
          </a:p>
        </p:txBody>
      </p:sp>
      <p:pic>
        <p:nvPicPr>
          <p:cNvPr id="5" name="图片 4">
            <a:extLst>
              <a:ext uri="{FF2B5EF4-FFF2-40B4-BE49-F238E27FC236}">
                <a16:creationId xmlns:a16="http://schemas.microsoft.com/office/drawing/2014/main" id="{55CDBBD0-CB9D-465D-935C-0B050B6AA0F0}"/>
              </a:ext>
            </a:extLst>
          </p:cNvPr>
          <p:cNvPicPr>
            <a:picLocks noChangeAspect="1"/>
          </p:cNvPicPr>
          <p:nvPr/>
        </p:nvPicPr>
        <p:blipFill>
          <a:blip r:embed="rId3"/>
          <a:stretch>
            <a:fillRect/>
          </a:stretch>
        </p:blipFill>
        <p:spPr>
          <a:xfrm>
            <a:off x="2395728" y="2233371"/>
            <a:ext cx="7427890" cy="807835"/>
          </a:xfrm>
          <a:prstGeom prst="rect">
            <a:avLst/>
          </a:prstGeom>
        </p:spPr>
      </p:pic>
      <p:grpSp>
        <p:nvGrpSpPr>
          <p:cNvPr id="6" name="组合 5">
            <a:extLst>
              <a:ext uri="{FF2B5EF4-FFF2-40B4-BE49-F238E27FC236}">
                <a16:creationId xmlns:a16="http://schemas.microsoft.com/office/drawing/2014/main" id="{ADFAE9F5-B7C0-4427-BB9F-971BB3594355}"/>
              </a:ext>
            </a:extLst>
          </p:cNvPr>
          <p:cNvGrpSpPr/>
          <p:nvPr/>
        </p:nvGrpSpPr>
        <p:grpSpPr>
          <a:xfrm>
            <a:off x="2322155" y="4026995"/>
            <a:ext cx="7353300" cy="800100"/>
            <a:chOff x="1193800" y="3491072"/>
            <a:chExt cx="9804400" cy="1066800"/>
          </a:xfrm>
        </p:grpSpPr>
        <p:pic>
          <p:nvPicPr>
            <p:cNvPr id="7" name="图片 6">
              <a:extLst>
                <a:ext uri="{FF2B5EF4-FFF2-40B4-BE49-F238E27FC236}">
                  <a16:creationId xmlns:a16="http://schemas.microsoft.com/office/drawing/2014/main" id="{38271BB7-8587-410B-969B-104B642C6248}"/>
                </a:ext>
              </a:extLst>
            </p:cNvPr>
            <p:cNvPicPr>
              <a:picLocks noChangeAspect="1"/>
            </p:cNvPicPr>
            <p:nvPr/>
          </p:nvPicPr>
          <p:blipFill>
            <a:blip r:embed="rId4"/>
            <a:stretch>
              <a:fillRect/>
            </a:stretch>
          </p:blipFill>
          <p:spPr>
            <a:xfrm>
              <a:off x="1193800" y="3491072"/>
              <a:ext cx="9804400" cy="10668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3331C22-0D13-4A29-8EF1-B9A7644E948B}"/>
                    </a:ext>
                  </a:extLst>
                </p:cNvPr>
                <p:cNvSpPr txBox="1"/>
                <p:nvPr/>
              </p:nvSpPr>
              <p:spPr>
                <a:xfrm>
                  <a:off x="2034279" y="3532029"/>
                  <a:ext cx="319548" cy="45593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𝑥</m:t>
                        </m:r>
                      </m:oMath>
                    </m:oMathPara>
                  </a14:m>
                  <a:endParaRPr lang="zh-CN" altLang="en-US" sz="1600" dirty="0"/>
                </a:p>
              </p:txBody>
            </p:sp>
          </mc:Choice>
          <mc:Fallback xmlns="">
            <p:sp>
              <p:nvSpPr>
                <p:cNvPr id="8" name="文本框 7">
                  <a:extLst>
                    <a:ext uri="{FF2B5EF4-FFF2-40B4-BE49-F238E27FC236}">
                      <a16:creationId xmlns:a16="http://schemas.microsoft.com/office/drawing/2014/main" id="{A3331C22-0D13-4A29-8EF1-B9A7644E948B}"/>
                    </a:ext>
                  </a:extLst>
                </p:cNvPr>
                <p:cNvSpPr txBox="1">
                  <a:spLocks noRot="1" noChangeAspect="1" noMove="1" noResize="1" noEditPoints="1" noAdjustHandles="1" noChangeArrowheads="1" noChangeShapeType="1" noTextEdit="1"/>
                </p:cNvSpPr>
                <p:nvPr/>
              </p:nvSpPr>
              <p:spPr>
                <a:xfrm>
                  <a:off x="2034279" y="3532029"/>
                  <a:ext cx="319548" cy="455937"/>
                </a:xfrm>
                <a:prstGeom prst="rect">
                  <a:avLst/>
                </a:prstGeom>
                <a:blipFill>
                  <a:blip r:embed="rId5"/>
                  <a:stretch>
                    <a:fillRect r="-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C5BA441-F51C-4C23-BC4C-5300FD814EAB}"/>
                    </a:ext>
                  </a:extLst>
                </p:cNvPr>
                <p:cNvSpPr txBox="1"/>
                <p:nvPr/>
              </p:nvSpPr>
              <p:spPr>
                <a:xfrm>
                  <a:off x="1800659" y="4020233"/>
                  <a:ext cx="745255" cy="451405"/>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𝑆</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oMath>
                    </m:oMathPara>
                  </a14:m>
                  <a:endParaRPr lang="zh-CN" altLang="en-US" sz="1600" dirty="0"/>
                </a:p>
              </p:txBody>
            </p:sp>
          </mc:Choice>
          <mc:Fallback xmlns="">
            <p:sp>
              <p:nvSpPr>
                <p:cNvPr id="9" name="文本框 8">
                  <a:extLst>
                    <a:ext uri="{FF2B5EF4-FFF2-40B4-BE49-F238E27FC236}">
                      <a16:creationId xmlns:a16="http://schemas.microsoft.com/office/drawing/2014/main" id="{4C5BA441-F51C-4C23-BC4C-5300FD814EAB}"/>
                    </a:ext>
                  </a:extLst>
                </p:cNvPr>
                <p:cNvSpPr txBox="1">
                  <a:spLocks noRot="1" noChangeAspect="1" noMove="1" noResize="1" noEditPoints="1" noAdjustHandles="1" noChangeArrowheads="1" noChangeShapeType="1" noTextEdit="1"/>
                </p:cNvSpPr>
                <p:nvPr/>
              </p:nvSpPr>
              <p:spPr>
                <a:xfrm>
                  <a:off x="1800659" y="4020233"/>
                  <a:ext cx="745255" cy="451405"/>
                </a:xfrm>
                <a:prstGeom prst="rect">
                  <a:avLst/>
                </a:prstGeom>
                <a:blipFill>
                  <a:blip r:embed="rId6"/>
                  <a:stretch>
                    <a:fillRect r="-4396" b="-12727"/>
                  </a:stretch>
                </a:blipFill>
              </p:spPr>
              <p:txBody>
                <a:bodyPr/>
                <a:lstStyle/>
                <a:p>
                  <a:r>
                    <a:rPr lang="zh-CN" altLang="en-US">
                      <a:noFill/>
                    </a:rPr>
                    <a:t> </a:t>
                  </a:r>
                </a:p>
              </p:txBody>
            </p:sp>
          </mc:Fallback>
        </mc:AlternateContent>
      </p:grpSp>
      <p:grpSp>
        <p:nvGrpSpPr>
          <p:cNvPr id="10" name="组合 9">
            <a:extLst>
              <a:ext uri="{FF2B5EF4-FFF2-40B4-BE49-F238E27FC236}">
                <a16:creationId xmlns:a16="http://schemas.microsoft.com/office/drawing/2014/main" id="{A52F0501-9922-42D7-A153-51F98E2AC0F7}"/>
              </a:ext>
            </a:extLst>
          </p:cNvPr>
          <p:cNvGrpSpPr/>
          <p:nvPr/>
        </p:nvGrpSpPr>
        <p:grpSpPr>
          <a:xfrm>
            <a:off x="3822533" y="4026995"/>
            <a:ext cx="5701284" cy="856416"/>
            <a:chOff x="3194304" y="3491072"/>
            <a:chExt cx="7601712" cy="1141888"/>
          </a:xfrm>
        </p:grpSpPr>
        <p:sp>
          <p:nvSpPr>
            <p:cNvPr id="11" name="矩形 10">
              <a:extLst>
                <a:ext uri="{FF2B5EF4-FFF2-40B4-BE49-F238E27FC236}">
                  <a16:creationId xmlns:a16="http://schemas.microsoft.com/office/drawing/2014/main" id="{F823CCEB-87CD-4832-8264-353DC830A012}"/>
                </a:ext>
              </a:extLst>
            </p:cNvPr>
            <p:cNvSpPr/>
            <p:nvPr/>
          </p:nvSpPr>
          <p:spPr>
            <a:xfrm>
              <a:off x="3194304" y="3491072"/>
              <a:ext cx="292608" cy="1141888"/>
            </a:xfrm>
            <a:prstGeom prst="rect">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378" fontAlgn="base">
                <a:spcBef>
                  <a:spcPct val="0"/>
                </a:spcBef>
                <a:spcAft>
                  <a:spcPct val="0"/>
                </a:spcAft>
                <a:defRPr/>
              </a:pPr>
              <a:endParaRPr kumimoji="1" lang="zh-CN" altLang="en-US">
                <a:solidFill>
                  <a:prstClr val="white"/>
                </a:solidFill>
                <a:latin typeface="Gill Sans MT"/>
                <a:ea typeface="华文新魏" panose="02010800040101010101" pitchFamily="2" charset="-122"/>
              </a:endParaRPr>
            </a:p>
          </p:txBody>
        </p:sp>
        <p:sp>
          <p:nvSpPr>
            <p:cNvPr id="12" name="矩形 11">
              <a:extLst>
                <a:ext uri="{FF2B5EF4-FFF2-40B4-BE49-F238E27FC236}">
                  <a16:creationId xmlns:a16="http://schemas.microsoft.com/office/drawing/2014/main" id="{851F29C8-337B-4350-B503-6658643A9D61}"/>
                </a:ext>
              </a:extLst>
            </p:cNvPr>
            <p:cNvSpPr/>
            <p:nvPr/>
          </p:nvSpPr>
          <p:spPr>
            <a:xfrm>
              <a:off x="10503408" y="3491072"/>
              <a:ext cx="292608" cy="1141888"/>
            </a:xfrm>
            <a:prstGeom prst="rect">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378" fontAlgn="base">
                <a:spcBef>
                  <a:spcPct val="0"/>
                </a:spcBef>
                <a:spcAft>
                  <a:spcPct val="0"/>
                </a:spcAft>
                <a:defRPr/>
              </a:pPr>
              <a:endParaRPr kumimoji="1" lang="zh-CN" altLang="en-US">
                <a:solidFill>
                  <a:prstClr val="white"/>
                </a:solidFill>
                <a:latin typeface="Gill Sans MT"/>
                <a:ea typeface="华文新魏" panose="02010800040101010101" pitchFamily="2" charset="-122"/>
              </a:endParaRPr>
            </a:p>
          </p:txBody>
        </p:sp>
      </p:grpSp>
      <p:pic>
        <p:nvPicPr>
          <p:cNvPr id="13" name="图片 12">
            <a:extLst>
              <a:ext uri="{FF2B5EF4-FFF2-40B4-BE49-F238E27FC236}">
                <a16:creationId xmlns:a16="http://schemas.microsoft.com/office/drawing/2014/main" id="{2E0C5EC9-334C-4EBA-B16F-159AC16FA1DF}"/>
              </a:ext>
            </a:extLst>
          </p:cNvPr>
          <p:cNvPicPr>
            <a:picLocks noChangeAspect="1"/>
          </p:cNvPicPr>
          <p:nvPr/>
        </p:nvPicPr>
        <p:blipFill>
          <a:blip r:embed="rId7"/>
          <a:stretch>
            <a:fillRect/>
          </a:stretch>
        </p:blipFill>
        <p:spPr>
          <a:xfrm>
            <a:off x="2569096" y="3605048"/>
            <a:ext cx="7007271" cy="441430"/>
          </a:xfrm>
          <a:prstGeom prst="rect">
            <a:avLst/>
          </a:prstGeom>
        </p:spPr>
      </p:pic>
    </p:spTree>
    <p:extLst>
      <p:ext uri="{BB962C8B-B14F-4D97-AF65-F5344CB8AC3E}">
        <p14:creationId xmlns:p14="http://schemas.microsoft.com/office/powerpoint/2010/main" val="301187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spDef>
      <a:spPr>
        <a:solidFill>
          <a:schemeClr val="accent1">
            <a:alpha val="21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23420</TotalTime>
  <Words>2736</Words>
  <Application>Microsoft Office PowerPoint</Application>
  <PresentationFormat>宽屏</PresentationFormat>
  <Paragraphs>385</Paragraphs>
  <Slides>39</Slides>
  <Notes>17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Microsoft Yahei</vt:lpstr>
      <vt:lpstr>等线</vt:lpstr>
      <vt:lpstr>方正姚体</vt:lpstr>
      <vt:lpstr>黑体</vt:lpstr>
      <vt:lpstr>华文新魏</vt:lpstr>
      <vt:lpstr>宋体</vt:lpstr>
      <vt:lpstr>Arial</vt:lpstr>
      <vt:lpstr>Calibri</vt:lpstr>
      <vt:lpstr>Cambria Math</vt:lpstr>
      <vt:lpstr>Gill Sans MT</vt:lpstr>
      <vt:lpstr>Rockwell</vt:lpstr>
      <vt:lpstr>Rockwell Extra Bold</vt:lpstr>
      <vt:lpstr>Times New Roman</vt:lpstr>
      <vt:lpstr>Wingdings</vt:lpstr>
      <vt:lpstr>木活字</vt:lpstr>
      <vt:lpstr>密码分析学  线性分析</vt:lpstr>
      <vt:lpstr>回顾-线性分析进行密钥恢复攻击</vt:lpstr>
      <vt:lpstr>PowerPoint 演示文稿</vt:lpstr>
      <vt:lpstr>PowerPoint 演示文稿</vt:lpstr>
      <vt:lpstr>PowerPoint 演示文稿</vt:lpstr>
      <vt:lpstr>教学目标</vt:lpstr>
      <vt:lpstr>        发现有效的线性路线</vt:lpstr>
      <vt:lpstr>线性掩码的传播规则</vt:lpstr>
      <vt:lpstr>非线性变换S盒的掩码传播情况</vt:lpstr>
      <vt:lpstr>S盒的线性近似表（Linear Approximation Table, LAT）</vt:lpstr>
      <vt:lpstr>S盒的线性近似表（linear approximation table，LAT）</vt:lpstr>
      <vt:lpstr>PowerPoint 演示文稿</vt:lpstr>
      <vt:lpstr>S盒的线性近似成立的概率（偏差）——LAT直接给出</vt:lpstr>
      <vt:lpstr>PowerPoint 演示文稿</vt:lpstr>
      <vt:lpstr>S盒的LAT</vt:lpstr>
      <vt:lpstr>线性变换的掩码传播情况——以概率1过线性变换</vt:lpstr>
      <vt:lpstr>PowerPoint 演示文稿</vt:lpstr>
      <vt:lpstr>PowerPoint 演示文稿</vt:lpstr>
      <vt:lpstr>线性变换的掩码传播情况——以概率1过线性变换</vt:lpstr>
      <vt:lpstr>3轮DES的掩码传播</vt:lpstr>
      <vt:lpstr>线性路线</vt:lpstr>
      <vt:lpstr>      CipherD算法的线性路线</vt:lpstr>
      <vt:lpstr>CipherD算法</vt:lpstr>
      <vt:lpstr>CipherD的一轮线性路线（掩码传播）</vt:lpstr>
      <vt:lpstr>CipherD的一轮线性路线（掩码传播）</vt:lpstr>
      <vt:lpstr>CipherD的一轮线性路线-举例</vt:lpstr>
      <vt:lpstr>CipherD的一轮线性路线-举例</vt:lpstr>
      <vt:lpstr>PowerPoint 演示文稿</vt:lpstr>
      <vt:lpstr>CipherD的一轮线性路线-举例2</vt:lpstr>
      <vt:lpstr>CipherD的二轮线性路线-举例1</vt:lpstr>
      <vt:lpstr>CipherD的二轮线性路线</vt:lpstr>
      <vt:lpstr>CipherD的二轮线性路线-举例2</vt:lpstr>
      <vt:lpstr>      缩减到5轮的CipherD算法的密钥恢复攻击</vt:lpstr>
      <vt:lpstr>缩减到5轮的CipherD算法的密钥恢复攻击</vt:lpstr>
      <vt:lpstr>      概率的等价定义</vt:lpstr>
      <vt:lpstr>描述线性近似式成立的概率特性的相关概念</vt:lpstr>
      <vt:lpstr>堆积引理补充说明</vt:lpstr>
      <vt:lpstr>小结</vt:lpstr>
      <vt:lpstr>3轮DES的掩码传播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ww</cp:lastModifiedBy>
  <cp:revision>480</cp:revision>
  <dcterms:created xsi:type="dcterms:W3CDTF">2020-06-15T02:07:14Z</dcterms:created>
  <dcterms:modified xsi:type="dcterms:W3CDTF">2023-10-11T00:40:29Z</dcterms:modified>
</cp:coreProperties>
</file>