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8"/>
  </p:notesMasterIdLst>
  <p:sldIdLst>
    <p:sldId id="365" r:id="rId2"/>
    <p:sldId id="598" r:id="rId3"/>
    <p:sldId id="599" r:id="rId4"/>
    <p:sldId id="550" r:id="rId5"/>
    <p:sldId id="494" r:id="rId6"/>
    <p:sldId id="531" r:id="rId7"/>
    <p:sldId id="515" r:id="rId8"/>
    <p:sldId id="518" r:id="rId9"/>
    <p:sldId id="520" r:id="rId10"/>
    <p:sldId id="600" r:id="rId11"/>
    <p:sldId id="601" r:id="rId12"/>
    <p:sldId id="521" r:id="rId13"/>
    <p:sldId id="604" r:id="rId14"/>
    <p:sldId id="522" r:id="rId15"/>
    <p:sldId id="602" r:id="rId16"/>
    <p:sldId id="593" r:id="rId17"/>
    <p:sldId id="594" r:id="rId18"/>
    <p:sldId id="526" r:id="rId19"/>
    <p:sldId id="519" r:id="rId20"/>
    <p:sldId id="605" r:id="rId21"/>
    <p:sldId id="607" r:id="rId22"/>
    <p:sldId id="533" r:id="rId23"/>
    <p:sldId id="608" r:id="rId24"/>
    <p:sldId id="529" r:id="rId25"/>
    <p:sldId id="609" r:id="rId26"/>
    <p:sldId id="514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3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0327" autoAdjust="0"/>
  </p:normalViewPr>
  <p:slideViewPr>
    <p:cSldViewPr snapToGrid="0" snapToObjects="1">
      <p:cViewPr varScale="1">
        <p:scale>
          <a:sx n="59" d="100"/>
          <a:sy n="59" d="100"/>
        </p:scale>
        <p:origin x="14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74E8A0-14CF-604D-9777-0D9AAC44E323}" type="doc">
      <dgm:prSet loTypeId="urn:microsoft.com/office/officeart/2008/layout/AscendingPictureAccent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8E7586D-19A1-A149-9FAF-78601008C0AB}">
      <dgm:prSet phldrT="[文本]" custT="1"/>
      <dgm:spPr/>
      <dgm:t>
        <a:bodyPr/>
        <a:lstStyle/>
        <a:p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差分</a:t>
          </a:r>
          <a:r>
            <a:rPr lang="en-US" altLang="zh-CN" sz="2000" dirty="0">
              <a:latin typeface="宋体" panose="02010600030101010101" pitchFamily="2" charset="-122"/>
              <a:ea typeface="宋体" panose="02010600030101010101" pitchFamily="2" charset="-122"/>
            </a:rPr>
            <a:t>-</a:t>
          </a:r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线性的级联</a:t>
          </a:r>
        </a:p>
      </dgm:t>
    </dgm:pt>
    <dgm:pt modelId="{1960BFF4-FDAA-2041-B19A-76AB53ECAA01}" type="parTrans" cxnId="{48634A68-65B9-784D-BFC8-B6D9C7FF4CBD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86979DCA-5FF5-C141-8755-9D33354C98E8}" type="sibTrans" cxnId="{48634A68-65B9-784D-BFC8-B6D9C7FF4CBD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1A478EDD-6167-3144-BAB7-4F9F2EE3590D}">
      <dgm:prSet phldrT="[文本]" custT="1"/>
      <dgm:spPr/>
      <dgm:t>
        <a:bodyPr/>
        <a:lstStyle/>
        <a:p>
          <a:r>
            <a:rPr lang="zh-CN" altLang="en-US" sz="1800" dirty="0">
              <a:latin typeface="宋体" panose="02010600030101010101" pitchFamily="2" charset="-122"/>
              <a:ea typeface="宋体" panose="02010600030101010101" pitchFamily="2" charset="-122"/>
            </a:rPr>
            <a:t>确定性的中间状态的线性近似式</a:t>
          </a:r>
        </a:p>
      </dgm:t>
    </dgm:pt>
    <dgm:pt modelId="{2AF6B429-D6C8-A14A-9714-6751C210C630}" type="parTrans" cxnId="{2F0EE875-7613-7A49-BE6C-237567E9BB8E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E4BC281A-F1C4-BF44-89D1-4A4D9445FD44}" type="sibTrans" cxnId="{2F0EE875-7613-7A49-BE6C-237567E9BB8E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19561361-8C65-F043-AFE4-25E42B0C767E}">
      <dgm:prSet custT="1"/>
      <dgm:spPr/>
      <dgm:t>
        <a:bodyPr/>
        <a:lstStyle/>
        <a:p>
          <a:r>
            <a:rPr lang="zh-CN" altLang="en-US" sz="1800" dirty="0">
              <a:latin typeface="宋体" panose="02010600030101010101" pitchFamily="2" charset="-122"/>
              <a:ea typeface="宋体" panose="02010600030101010101" pitchFamily="2" charset="-122"/>
            </a:rPr>
            <a:t>不确定的中间状态的线性近似式</a:t>
          </a:r>
        </a:p>
      </dgm:t>
    </dgm:pt>
    <dgm:pt modelId="{AA3E9F27-DD78-7A4B-AF5D-34B4CD98AC65}" type="parTrans" cxnId="{C4D89FB6-9D1D-4D41-9C19-C579A9932C9C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615C7126-0FCC-334E-9CB0-0F03CCA243A4}" type="sibTrans" cxnId="{C4D89FB6-9D1D-4D41-9C19-C579A9932C9C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BF28EAD-DB5B-604E-A5AC-8D57949DC781}" type="pres">
      <dgm:prSet presAssocID="{6D74E8A0-14CF-604D-9777-0D9AAC44E323}" presName="Name0" presStyleCnt="0">
        <dgm:presLayoutVars>
          <dgm:chMax val="7"/>
          <dgm:chPref val="7"/>
          <dgm:dir/>
        </dgm:presLayoutVars>
      </dgm:prSet>
      <dgm:spPr/>
    </dgm:pt>
    <dgm:pt modelId="{920B9A1B-66E1-2147-8802-1BD74BA971CB}" type="pres">
      <dgm:prSet presAssocID="{6D74E8A0-14CF-604D-9777-0D9AAC44E323}" presName="dot1" presStyleLbl="alignNode1" presStyleIdx="0" presStyleCnt="12"/>
      <dgm:spPr/>
    </dgm:pt>
    <dgm:pt modelId="{7E646D83-27C6-B447-B5EF-10380FB0C107}" type="pres">
      <dgm:prSet presAssocID="{6D74E8A0-14CF-604D-9777-0D9AAC44E323}" presName="dot2" presStyleLbl="alignNode1" presStyleIdx="1" presStyleCnt="12"/>
      <dgm:spPr/>
    </dgm:pt>
    <dgm:pt modelId="{53E1EB4F-C21C-D144-86A7-1337077A2219}" type="pres">
      <dgm:prSet presAssocID="{6D74E8A0-14CF-604D-9777-0D9AAC44E323}" presName="dot3" presStyleLbl="alignNode1" presStyleIdx="2" presStyleCnt="12"/>
      <dgm:spPr/>
    </dgm:pt>
    <dgm:pt modelId="{9D283E5E-31C0-0C47-823C-74548EBBE4F8}" type="pres">
      <dgm:prSet presAssocID="{6D74E8A0-14CF-604D-9777-0D9AAC44E323}" presName="dot4" presStyleLbl="alignNode1" presStyleIdx="3" presStyleCnt="12"/>
      <dgm:spPr/>
    </dgm:pt>
    <dgm:pt modelId="{9C810353-33A4-5447-A5B1-D322076CA1D0}" type="pres">
      <dgm:prSet presAssocID="{6D74E8A0-14CF-604D-9777-0D9AAC44E323}" presName="dot5" presStyleLbl="alignNode1" presStyleIdx="4" presStyleCnt="12"/>
      <dgm:spPr/>
    </dgm:pt>
    <dgm:pt modelId="{17470706-3A33-6744-B414-FC10C6C8E593}" type="pres">
      <dgm:prSet presAssocID="{6D74E8A0-14CF-604D-9777-0D9AAC44E323}" presName="dotArrow1" presStyleLbl="alignNode1" presStyleIdx="5" presStyleCnt="12"/>
      <dgm:spPr/>
    </dgm:pt>
    <dgm:pt modelId="{C6472629-D314-1A4C-A0DF-CF062BC4F799}" type="pres">
      <dgm:prSet presAssocID="{6D74E8A0-14CF-604D-9777-0D9AAC44E323}" presName="dotArrow2" presStyleLbl="alignNode1" presStyleIdx="6" presStyleCnt="12"/>
      <dgm:spPr/>
    </dgm:pt>
    <dgm:pt modelId="{6B452F52-77A0-AA41-83B2-0CF1A9C76A2A}" type="pres">
      <dgm:prSet presAssocID="{6D74E8A0-14CF-604D-9777-0D9AAC44E323}" presName="dotArrow3" presStyleLbl="alignNode1" presStyleIdx="7" presStyleCnt="12"/>
      <dgm:spPr/>
    </dgm:pt>
    <dgm:pt modelId="{2FC2B8B6-3D31-5B46-B9EC-3767EA033048}" type="pres">
      <dgm:prSet presAssocID="{6D74E8A0-14CF-604D-9777-0D9AAC44E323}" presName="dotArrow4" presStyleLbl="alignNode1" presStyleIdx="8" presStyleCnt="12"/>
      <dgm:spPr/>
    </dgm:pt>
    <dgm:pt modelId="{C42B5AE8-1AC2-2146-B7D5-DFDDE353114D}" type="pres">
      <dgm:prSet presAssocID="{6D74E8A0-14CF-604D-9777-0D9AAC44E323}" presName="dotArrow5" presStyleLbl="alignNode1" presStyleIdx="9" presStyleCnt="12"/>
      <dgm:spPr/>
    </dgm:pt>
    <dgm:pt modelId="{C0CBFBCD-0F22-A441-93C9-9E3D953343EC}" type="pres">
      <dgm:prSet presAssocID="{6D74E8A0-14CF-604D-9777-0D9AAC44E323}" presName="dotArrow6" presStyleLbl="alignNode1" presStyleIdx="10" presStyleCnt="12"/>
      <dgm:spPr/>
    </dgm:pt>
    <dgm:pt modelId="{1EEEE603-E465-D445-8F72-705217F98B9F}" type="pres">
      <dgm:prSet presAssocID="{6D74E8A0-14CF-604D-9777-0D9AAC44E323}" presName="dotArrow7" presStyleLbl="alignNode1" presStyleIdx="11" presStyleCnt="12"/>
      <dgm:spPr/>
    </dgm:pt>
    <dgm:pt modelId="{BC4C9132-A9ED-8644-BA6A-5FFEBD8AFD54}" type="pres">
      <dgm:prSet presAssocID="{28E7586D-19A1-A149-9FAF-78601008C0AB}" presName="parTx1" presStyleLbl="node1" presStyleIdx="0" presStyleCnt="3"/>
      <dgm:spPr/>
    </dgm:pt>
    <dgm:pt modelId="{DFF18FC9-489C-0F49-9CF8-8938B262B856}" type="pres">
      <dgm:prSet presAssocID="{86979DCA-5FF5-C141-8755-9D33354C98E8}" presName="picture1" presStyleCnt="0"/>
      <dgm:spPr/>
    </dgm:pt>
    <dgm:pt modelId="{57755BAE-C09E-2446-95B1-0464F17D315D}" type="pres">
      <dgm:prSet presAssocID="{86979DCA-5FF5-C141-8755-9D33354C98E8}" presName="imageRepeatNode" presStyleLbl="fgImgPlace1" presStyleIdx="0" presStyleCnt="3"/>
      <dgm:spPr/>
    </dgm:pt>
    <dgm:pt modelId="{573721FF-0B1A-7844-8160-23E76E535239}" type="pres">
      <dgm:prSet presAssocID="{1A478EDD-6167-3144-BAB7-4F9F2EE3590D}" presName="parTx2" presStyleLbl="node1" presStyleIdx="1" presStyleCnt="3"/>
      <dgm:spPr/>
    </dgm:pt>
    <dgm:pt modelId="{DE493775-66BA-AF45-87C0-109E2BE5F825}" type="pres">
      <dgm:prSet presAssocID="{E4BC281A-F1C4-BF44-89D1-4A4D9445FD44}" presName="picture2" presStyleCnt="0"/>
      <dgm:spPr/>
    </dgm:pt>
    <dgm:pt modelId="{F6A57985-0708-094E-9E53-E64289B39DB8}" type="pres">
      <dgm:prSet presAssocID="{E4BC281A-F1C4-BF44-89D1-4A4D9445FD44}" presName="imageRepeatNode" presStyleLbl="fgImgPlace1" presStyleIdx="1" presStyleCnt="3"/>
      <dgm:spPr/>
    </dgm:pt>
    <dgm:pt modelId="{FAF7328E-44A7-AD46-BE90-1112C8B55BE4}" type="pres">
      <dgm:prSet presAssocID="{19561361-8C65-F043-AFE4-25E42B0C767E}" presName="parTx3" presStyleLbl="node1" presStyleIdx="2" presStyleCnt="3"/>
      <dgm:spPr/>
    </dgm:pt>
    <dgm:pt modelId="{1E779D62-79BF-A244-A125-519872CFEE6D}" type="pres">
      <dgm:prSet presAssocID="{615C7126-0FCC-334E-9CB0-0F03CCA243A4}" presName="picture3" presStyleCnt="0"/>
      <dgm:spPr/>
    </dgm:pt>
    <dgm:pt modelId="{5B98F527-CC14-4946-AD1F-8F2E5DF93C6B}" type="pres">
      <dgm:prSet presAssocID="{615C7126-0FCC-334E-9CB0-0F03CCA243A4}" presName="imageRepeatNode" presStyleLbl="fgImgPlace1" presStyleIdx="2" presStyleCnt="3"/>
      <dgm:spPr/>
    </dgm:pt>
  </dgm:ptLst>
  <dgm:cxnLst>
    <dgm:cxn modelId="{A9885806-C41B-4B47-8646-20F04B395338}" type="presOf" srcId="{E4BC281A-F1C4-BF44-89D1-4A4D9445FD44}" destId="{F6A57985-0708-094E-9E53-E64289B39DB8}" srcOrd="0" destOrd="0" presId="urn:microsoft.com/office/officeart/2008/layout/AscendingPictureAccentProcess"/>
    <dgm:cxn modelId="{7149EB06-27E5-6648-BD88-B19B19C5074F}" type="presOf" srcId="{28E7586D-19A1-A149-9FAF-78601008C0AB}" destId="{BC4C9132-A9ED-8644-BA6A-5FFEBD8AFD54}" srcOrd="0" destOrd="0" presId="urn:microsoft.com/office/officeart/2008/layout/AscendingPictureAccentProcess"/>
    <dgm:cxn modelId="{9DD63E1F-F3DE-FF4D-8239-68617869268C}" type="presOf" srcId="{6D74E8A0-14CF-604D-9777-0D9AAC44E323}" destId="{DBF28EAD-DB5B-604E-A5AC-8D57949DC781}" srcOrd="0" destOrd="0" presId="urn:microsoft.com/office/officeart/2008/layout/AscendingPictureAccentProcess"/>
    <dgm:cxn modelId="{37F4AF1F-D85E-2549-A11F-D2F58A40C88D}" type="presOf" srcId="{86979DCA-5FF5-C141-8755-9D33354C98E8}" destId="{57755BAE-C09E-2446-95B1-0464F17D315D}" srcOrd="0" destOrd="0" presId="urn:microsoft.com/office/officeart/2008/layout/AscendingPictureAccentProcess"/>
    <dgm:cxn modelId="{48634A68-65B9-784D-BFC8-B6D9C7FF4CBD}" srcId="{6D74E8A0-14CF-604D-9777-0D9AAC44E323}" destId="{28E7586D-19A1-A149-9FAF-78601008C0AB}" srcOrd="0" destOrd="0" parTransId="{1960BFF4-FDAA-2041-B19A-76AB53ECAA01}" sibTransId="{86979DCA-5FF5-C141-8755-9D33354C98E8}"/>
    <dgm:cxn modelId="{2F0EE875-7613-7A49-BE6C-237567E9BB8E}" srcId="{6D74E8A0-14CF-604D-9777-0D9AAC44E323}" destId="{1A478EDD-6167-3144-BAB7-4F9F2EE3590D}" srcOrd="1" destOrd="0" parTransId="{2AF6B429-D6C8-A14A-9714-6751C210C630}" sibTransId="{E4BC281A-F1C4-BF44-89D1-4A4D9445FD44}"/>
    <dgm:cxn modelId="{A58DAA58-FA94-E944-831C-85594DCE5DA6}" type="presOf" srcId="{615C7126-0FCC-334E-9CB0-0F03CCA243A4}" destId="{5B98F527-CC14-4946-AD1F-8F2E5DF93C6B}" srcOrd="0" destOrd="0" presId="urn:microsoft.com/office/officeart/2008/layout/AscendingPictureAccentProcess"/>
    <dgm:cxn modelId="{C4D89FB6-9D1D-4D41-9C19-C579A9932C9C}" srcId="{6D74E8A0-14CF-604D-9777-0D9AAC44E323}" destId="{19561361-8C65-F043-AFE4-25E42B0C767E}" srcOrd="2" destOrd="0" parTransId="{AA3E9F27-DD78-7A4B-AF5D-34B4CD98AC65}" sibTransId="{615C7126-0FCC-334E-9CB0-0F03CCA243A4}"/>
    <dgm:cxn modelId="{475E4CBE-1542-9744-A2BB-8F488D39EA12}" type="presOf" srcId="{19561361-8C65-F043-AFE4-25E42B0C767E}" destId="{FAF7328E-44A7-AD46-BE90-1112C8B55BE4}" srcOrd="0" destOrd="0" presId="urn:microsoft.com/office/officeart/2008/layout/AscendingPictureAccentProcess"/>
    <dgm:cxn modelId="{402011C7-2617-4147-B397-3943464EFAAE}" type="presOf" srcId="{1A478EDD-6167-3144-BAB7-4F9F2EE3590D}" destId="{573721FF-0B1A-7844-8160-23E76E535239}" srcOrd="0" destOrd="0" presId="urn:microsoft.com/office/officeart/2008/layout/AscendingPictureAccentProcess"/>
    <dgm:cxn modelId="{E7C892C6-1DC4-2941-A4F8-3EA8CD9B638C}" type="presParOf" srcId="{DBF28EAD-DB5B-604E-A5AC-8D57949DC781}" destId="{920B9A1B-66E1-2147-8802-1BD74BA971CB}" srcOrd="0" destOrd="0" presId="urn:microsoft.com/office/officeart/2008/layout/AscendingPictureAccentProcess"/>
    <dgm:cxn modelId="{9F6FB7DC-28E8-4449-8D9C-0FFABEE899FB}" type="presParOf" srcId="{DBF28EAD-DB5B-604E-A5AC-8D57949DC781}" destId="{7E646D83-27C6-B447-B5EF-10380FB0C107}" srcOrd="1" destOrd="0" presId="urn:microsoft.com/office/officeart/2008/layout/AscendingPictureAccentProcess"/>
    <dgm:cxn modelId="{5DDC2ACF-755B-2742-BD6B-2E8CEC18C2E4}" type="presParOf" srcId="{DBF28EAD-DB5B-604E-A5AC-8D57949DC781}" destId="{53E1EB4F-C21C-D144-86A7-1337077A2219}" srcOrd="2" destOrd="0" presId="urn:microsoft.com/office/officeart/2008/layout/AscendingPictureAccentProcess"/>
    <dgm:cxn modelId="{73A46426-1C89-7F47-972F-B8D7795D2785}" type="presParOf" srcId="{DBF28EAD-DB5B-604E-A5AC-8D57949DC781}" destId="{9D283E5E-31C0-0C47-823C-74548EBBE4F8}" srcOrd="3" destOrd="0" presId="urn:microsoft.com/office/officeart/2008/layout/AscendingPictureAccentProcess"/>
    <dgm:cxn modelId="{F1D0BF0A-0702-EB44-8FD4-58500AF6C5F2}" type="presParOf" srcId="{DBF28EAD-DB5B-604E-A5AC-8D57949DC781}" destId="{9C810353-33A4-5447-A5B1-D322076CA1D0}" srcOrd="4" destOrd="0" presId="urn:microsoft.com/office/officeart/2008/layout/AscendingPictureAccentProcess"/>
    <dgm:cxn modelId="{9DA069C8-62F4-4B4E-9534-83414B358553}" type="presParOf" srcId="{DBF28EAD-DB5B-604E-A5AC-8D57949DC781}" destId="{17470706-3A33-6744-B414-FC10C6C8E593}" srcOrd="5" destOrd="0" presId="urn:microsoft.com/office/officeart/2008/layout/AscendingPictureAccentProcess"/>
    <dgm:cxn modelId="{02068D84-BDF3-2B43-AE4D-4057EE824E72}" type="presParOf" srcId="{DBF28EAD-DB5B-604E-A5AC-8D57949DC781}" destId="{C6472629-D314-1A4C-A0DF-CF062BC4F799}" srcOrd="6" destOrd="0" presId="urn:microsoft.com/office/officeart/2008/layout/AscendingPictureAccentProcess"/>
    <dgm:cxn modelId="{6E7EB5ED-11F9-6F49-A5AA-78AFD253D03D}" type="presParOf" srcId="{DBF28EAD-DB5B-604E-A5AC-8D57949DC781}" destId="{6B452F52-77A0-AA41-83B2-0CF1A9C76A2A}" srcOrd="7" destOrd="0" presId="urn:microsoft.com/office/officeart/2008/layout/AscendingPictureAccentProcess"/>
    <dgm:cxn modelId="{75AC83CB-FFF2-E04B-9CF0-20A235A8EE6E}" type="presParOf" srcId="{DBF28EAD-DB5B-604E-A5AC-8D57949DC781}" destId="{2FC2B8B6-3D31-5B46-B9EC-3767EA033048}" srcOrd="8" destOrd="0" presId="urn:microsoft.com/office/officeart/2008/layout/AscendingPictureAccentProcess"/>
    <dgm:cxn modelId="{FC52D2B9-795B-4541-960F-8D9248479832}" type="presParOf" srcId="{DBF28EAD-DB5B-604E-A5AC-8D57949DC781}" destId="{C42B5AE8-1AC2-2146-B7D5-DFDDE353114D}" srcOrd="9" destOrd="0" presId="urn:microsoft.com/office/officeart/2008/layout/AscendingPictureAccentProcess"/>
    <dgm:cxn modelId="{81D129FE-26FC-0940-B9B1-307D9203BA2E}" type="presParOf" srcId="{DBF28EAD-DB5B-604E-A5AC-8D57949DC781}" destId="{C0CBFBCD-0F22-A441-93C9-9E3D953343EC}" srcOrd="10" destOrd="0" presId="urn:microsoft.com/office/officeart/2008/layout/AscendingPictureAccentProcess"/>
    <dgm:cxn modelId="{0A49D6B5-7416-3B4A-8B3C-AD48F6AF9F18}" type="presParOf" srcId="{DBF28EAD-DB5B-604E-A5AC-8D57949DC781}" destId="{1EEEE603-E465-D445-8F72-705217F98B9F}" srcOrd="11" destOrd="0" presId="urn:microsoft.com/office/officeart/2008/layout/AscendingPictureAccentProcess"/>
    <dgm:cxn modelId="{F12FE614-FC9A-E64B-BAA7-4CFD0AD277AD}" type="presParOf" srcId="{DBF28EAD-DB5B-604E-A5AC-8D57949DC781}" destId="{BC4C9132-A9ED-8644-BA6A-5FFEBD8AFD54}" srcOrd="12" destOrd="0" presId="urn:microsoft.com/office/officeart/2008/layout/AscendingPictureAccentProcess"/>
    <dgm:cxn modelId="{F9AF1EE2-C691-5B43-A8B7-EA7ECCE3AD8C}" type="presParOf" srcId="{DBF28EAD-DB5B-604E-A5AC-8D57949DC781}" destId="{DFF18FC9-489C-0F49-9CF8-8938B262B856}" srcOrd="13" destOrd="0" presId="urn:microsoft.com/office/officeart/2008/layout/AscendingPictureAccentProcess"/>
    <dgm:cxn modelId="{D094FF32-9672-B84B-958B-E01FD347864A}" type="presParOf" srcId="{DFF18FC9-489C-0F49-9CF8-8938B262B856}" destId="{57755BAE-C09E-2446-95B1-0464F17D315D}" srcOrd="0" destOrd="0" presId="urn:microsoft.com/office/officeart/2008/layout/AscendingPictureAccentProcess"/>
    <dgm:cxn modelId="{352C28EE-FD1E-4C40-9187-062C0EA1E619}" type="presParOf" srcId="{DBF28EAD-DB5B-604E-A5AC-8D57949DC781}" destId="{573721FF-0B1A-7844-8160-23E76E535239}" srcOrd="14" destOrd="0" presId="urn:microsoft.com/office/officeart/2008/layout/AscendingPictureAccentProcess"/>
    <dgm:cxn modelId="{58154705-7F0C-D147-943B-E2F28BFA00BB}" type="presParOf" srcId="{DBF28EAD-DB5B-604E-A5AC-8D57949DC781}" destId="{DE493775-66BA-AF45-87C0-109E2BE5F825}" srcOrd="15" destOrd="0" presId="urn:microsoft.com/office/officeart/2008/layout/AscendingPictureAccentProcess"/>
    <dgm:cxn modelId="{2D63F3E5-DAC3-5D40-9F75-47A73861DA9D}" type="presParOf" srcId="{DE493775-66BA-AF45-87C0-109E2BE5F825}" destId="{F6A57985-0708-094E-9E53-E64289B39DB8}" srcOrd="0" destOrd="0" presId="urn:microsoft.com/office/officeart/2008/layout/AscendingPictureAccentProcess"/>
    <dgm:cxn modelId="{7034D334-5B15-5843-9164-0E3542751655}" type="presParOf" srcId="{DBF28EAD-DB5B-604E-A5AC-8D57949DC781}" destId="{FAF7328E-44A7-AD46-BE90-1112C8B55BE4}" srcOrd="16" destOrd="0" presId="urn:microsoft.com/office/officeart/2008/layout/AscendingPictureAccentProcess"/>
    <dgm:cxn modelId="{5FFF3703-FDD7-7F40-8DFD-03510D033228}" type="presParOf" srcId="{DBF28EAD-DB5B-604E-A5AC-8D57949DC781}" destId="{1E779D62-79BF-A244-A125-519872CFEE6D}" srcOrd="17" destOrd="0" presId="urn:microsoft.com/office/officeart/2008/layout/AscendingPictureAccentProcess"/>
    <dgm:cxn modelId="{0849A858-689C-9445-9650-DE6CFB3D4441}" type="presParOf" srcId="{1E779D62-79BF-A244-A125-519872CFEE6D}" destId="{5B98F527-CC14-4946-AD1F-8F2E5DF93C6B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D45D7A-8A88-1F4E-B626-2CC0F46F6747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615DAA6-8833-0E44-94D4-4DF191BCA6ED}">
      <dgm:prSet phldrT="[文本]" custT="1"/>
      <dgm:spPr/>
      <dgm:t>
        <a:bodyPr/>
        <a:lstStyle/>
        <a:p>
          <a:r>
            <a:rPr lang="zh-CN" altLang="en-US" sz="3200" dirty="0"/>
            <a:t>掌握</a:t>
          </a:r>
        </a:p>
      </dgm:t>
    </dgm:pt>
    <dgm:pt modelId="{BF0110CC-F9E3-1E4F-90D8-57B0CADB437F}" type="parTrans" cxnId="{75082073-58C6-1247-A52C-A2506593E921}">
      <dgm:prSet/>
      <dgm:spPr/>
      <dgm:t>
        <a:bodyPr/>
        <a:lstStyle/>
        <a:p>
          <a:endParaRPr lang="zh-CN" altLang="en-US"/>
        </a:p>
      </dgm:t>
    </dgm:pt>
    <dgm:pt modelId="{E9DF3610-74AD-F647-950A-107F7E4D126C}" type="sibTrans" cxnId="{75082073-58C6-1247-A52C-A2506593E921}">
      <dgm:prSet/>
      <dgm:spPr/>
      <dgm:t>
        <a:bodyPr/>
        <a:lstStyle/>
        <a:p>
          <a:endParaRPr lang="zh-CN" altLang="en-US"/>
        </a:p>
      </dgm:t>
    </dgm:pt>
    <dgm:pt modelId="{34770EAE-9BC2-664B-BE55-BDEC070C756A}">
      <dgm:prSet phldrT="[文本]" custT="1"/>
      <dgm:spPr/>
      <dgm:t>
        <a:bodyPr/>
        <a:lstStyle/>
        <a:p>
          <a:r>
            <a: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</a:rPr>
            <a:t>差分</a:t>
          </a:r>
          <a:r>
            <a:rPr kumimoji="1" lang="en-US" altLang="zh-CN" sz="2800" dirty="0">
              <a:latin typeface="黑体" panose="02010609060101010101" pitchFamily="49" charset="-122"/>
              <a:ea typeface="黑体" panose="02010609060101010101" pitchFamily="49" charset="-122"/>
            </a:rPr>
            <a:t>-</a:t>
          </a:r>
          <a:r>
            <a: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</a:rPr>
            <a:t>线性分析的概率模型</a:t>
          </a:r>
          <a:endParaRPr lang="zh-CN" altLang="en-US" sz="2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136D1B01-59A2-5F46-BD8F-219F2070FB1A}" type="parTrans" cxnId="{88F1BBE8-8474-4647-883C-973A11356F75}">
      <dgm:prSet/>
      <dgm:spPr/>
      <dgm:t>
        <a:bodyPr/>
        <a:lstStyle/>
        <a:p>
          <a:endParaRPr lang="zh-CN" altLang="en-US"/>
        </a:p>
      </dgm:t>
    </dgm:pt>
    <dgm:pt modelId="{9EF7FF97-06E8-394C-A0FD-B7CD735B1478}" type="sibTrans" cxnId="{88F1BBE8-8474-4647-883C-973A11356F75}">
      <dgm:prSet/>
      <dgm:spPr/>
      <dgm:t>
        <a:bodyPr/>
        <a:lstStyle/>
        <a:p>
          <a:endParaRPr lang="zh-CN" altLang="en-US"/>
        </a:p>
      </dgm:t>
    </dgm:pt>
    <dgm:pt modelId="{2718BB22-3780-1949-83F1-EE445789AB30}">
      <dgm:prSet phldrT="[文本]" custT="1"/>
      <dgm:spPr/>
      <dgm:t>
        <a:bodyPr/>
        <a:lstStyle/>
        <a:p>
          <a:r>
            <a:rPr lang="zh-CN" altLang="en-US" sz="2800" dirty="0">
              <a:latin typeface="黑体" panose="02010609060101010101" pitchFamily="49" charset="-122"/>
              <a:ea typeface="黑体" panose="02010609060101010101" pitchFamily="49" charset="-122"/>
            </a:rPr>
            <a:t>级联方式</a:t>
          </a:r>
        </a:p>
      </dgm:t>
    </dgm:pt>
    <dgm:pt modelId="{CE483223-FE2A-4040-8D80-EA0A76484E26}" type="parTrans" cxnId="{F86EE4E7-AD73-7949-907B-0A4F7FD9A870}">
      <dgm:prSet/>
      <dgm:spPr/>
      <dgm:t>
        <a:bodyPr/>
        <a:lstStyle/>
        <a:p>
          <a:endParaRPr lang="zh-CN" altLang="en-US"/>
        </a:p>
      </dgm:t>
    </dgm:pt>
    <dgm:pt modelId="{023554AE-05B3-5941-975B-2AAEC3409B07}" type="sibTrans" cxnId="{F86EE4E7-AD73-7949-907B-0A4F7FD9A870}">
      <dgm:prSet/>
      <dgm:spPr/>
      <dgm:t>
        <a:bodyPr/>
        <a:lstStyle/>
        <a:p>
          <a:endParaRPr lang="zh-CN" altLang="en-US"/>
        </a:p>
      </dgm:t>
    </dgm:pt>
    <dgm:pt modelId="{997843D9-D59C-4C4B-A8F4-B72FCF5D39AD}" type="pres">
      <dgm:prSet presAssocID="{19D45D7A-8A88-1F4E-B626-2CC0F46F6747}" presName="Name0" presStyleCnt="0">
        <dgm:presLayoutVars>
          <dgm:dir/>
          <dgm:animLvl val="lvl"/>
          <dgm:resizeHandles val="exact"/>
        </dgm:presLayoutVars>
      </dgm:prSet>
      <dgm:spPr/>
    </dgm:pt>
    <dgm:pt modelId="{BEF180F9-EEB4-3E42-88DD-6248A3D0DCAE}" type="pres">
      <dgm:prSet presAssocID="{7615DAA6-8833-0E44-94D4-4DF191BCA6ED}" presName="composite" presStyleCnt="0"/>
      <dgm:spPr/>
    </dgm:pt>
    <dgm:pt modelId="{9298E466-FE6D-BE4C-B5CA-2E2EA795F7A2}" type="pres">
      <dgm:prSet presAssocID="{7615DAA6-8833-0E44-94D4-4DF191BCA6ED}" presName="parTx" presStyleLbl="alignNode1" presStyleIdx="0" presStyleCnt="1" custLinFactNeighborY="-2005">
        <dgm:presLayoutVars>
          <dgm:chMax val="0"/>
          <dgm:chPref val="0"/>
          <dgm:bulletEnabled val="1"/>
        </dgm:presLayoutVars>
      </dgm:prSet>
      <dgm:spPr/>
    </dgm:pt>
    <dgm:pt modelId="{687FC337-A0C9-4545-AF44-DE63805EE8D2}" type="pres">
      <dgm:prSet presAssocID="{7615DAA6-8833-0E44-94D4-4DF191BCA6ED}" presName="desTx" presStyleLbl="alignAccFollowNode1" presStyleIdx="0" presStyleCnt="1" custScaleY="100310" custLinFactNeighborY="-545">
        <dgm:presLayoutVars>
          <dgm:bulletEnabled val="1"/>
        </dgm:presLayoutVars>
      </dgm:prSet>
      <dgm:spPr/>
    </dgm:pt>
  </dgm:ptLst>
  <dgm:cxnLst>
    <dgm:cxn modelId="{23B24D0B-2E2D-AA4B-A881-8CA181B8DA09}" type="presOf" srcId="{2718BB22-3780-1949-83F1-EE445789AB30}" destId="{687FC337-A0C9-4545-AF44-DE63805EE8D2}" srcOrd="0" destOrd="1" presId="urn:microsoft.com/office/officeart/2005/8/layout/hList1"/>
    <dgm:cxn modelId="{3DA2005E-95EF-6A42-A094-3044D898088D}" type="presOf" srcId="{7615DAA6-8833-0E44-94D4-4DF191BCA6ED}" destId="{9298E466-FE6D-BE4C-B5CA-2E2EA795F7A2}" srcOrd="0" destOrd="0" presId="urn:microsoft.com/office/officeart/2005/8/layout/hList1"/>
    <dgm:cxn modelId="{75082073-58C6-1247-A52C-A2506593E921}" srcId="{19D45D7A-8A88-1F4E-B626-2CC0F46F6747}" destId="{7615DAA6-8833-0E44-94D4-4DF191BCA6ED}" srcOrd="0" destOrd="0" parTransId="{BF0110CC-F9E3-1E4F-90D8-57B0CADB437F}" sibTransId="{E9DF3610-74AD-F647-950A-107F7E4D126C}"/>
    <dgm:cxn modelId="{9910E3B0-94F8-5244-A63B-B5A2BB3BB5FB}" type="presOf" srcId="{34770EAE-9BC2-664B-BE55-BDEC070C756A}" destId="{687FC337-A0C9-4545-AF44-DE63805EE8D2}" srcOrd="0" destOrd="0" presId="urn:microsoft.com/office/officeart/2005/8/layout/hList1"/>
    <dgm:cxn modelId="{0D46B0D2-7B75-CF45-8EAF-C0126F823878}" type="presOf" srcId="{19D45D7A-8A88-1F4E-B626-2CC0F46F6747}" destId="{997843D9-D59C-4C4B-A8F4-B72FCF5D39AD}" srcOrd="0" destOrd="0" presId="urn:microsoft.com/office/officeart/2005/8/layout/hList1"/>
    <dgm:cxn modelId="{F86EE4E7-AD73-7949-907B-0A4F7FD9A870}" srcId="{7615DAA6-8833-0E44-94D4-4DF191BCA6ED}" destId="{2718BB22-3780-1949-83F1-EE445789AB30}" srcOrd="1" destOrd="0" parTransId="{CE483223-FE2A-4040-8D80-EA0A76484E26}" sibTransId="{023554AE-05B3-5941-975B-2AAEC3409B07}"/>
    <dgm:cxn modelId="{88F1BBE8-8474-4647-883C-973A11356F75}" srcId="{7615DAA6-8833-0E44-94D4-4DF191BCA6ED}" destId="{34770EAE-9BC2-664B-BE55-BDEC070C756A}" srcOrd="0" destOrd="0" parTransId="{136D1B01-59A2-5F46-BD8F-219F2070FB1A}" sibTransId="{9EF7FF97-06E8-394C-A0FD-B7CD735B1478}"/>
    <dgm:cxn modelId="{5245C7E0-1FDF-5C43-B941-9CB95AA5B743}" type="presParOf" srcId="{997843D9-D59C-4C4B-A8F4-B72FCF5D39AD}" destId="{BEF180F9-EEB4-3E42-88DD-6248A3D0DCAE}" srcOrd="0" destOrd="0" presId="urn:microsoft.com/office/officeart/2005/8/layout/hList1"/>
    <dgm:cxn modelId="{8CF1EC55-372A-F148-BBE7-29951E58EDF7}" type="presParOf" srcId="{BEF180F9-EEB4-3E42-88DD-6248A3D0DCAE}" destId="{9298E466-FE6D-BE4C-B5CA-2E2EA795F7A2}" srcOrd="0" destOrd="0" presId="urn:microsoft.com/office/officeart/2005/8/layout/hList1"/>
    <dgm:cxn modelId="{77A24221-23DD-5040-8EF4-D9B62AE61E3E}" type="presParOf" srcId="{BEF180F9-EEB4-3E42-88DD-6248A3D0DCAE}" destId="{687FC337-A0C9-4545-AF44-DE63805EE8D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B9A1B-66E1-2147-8802-1BD74BA971CB}">
      <dsp:nvSpPr>
        <dsp:cNvPr id="0" name=""/>
        <dsp:cNvSpPr/>
      </dsp:nvSpPr>
      <dsp:spPr>
        <a:xfrm>
          <a:off x="2884345" y="2983998"/>
          <a:ext cx="109104" cy="1091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46D83-27C6-B447-B5EF-10380FB0C107}">
      <dsp:nvSpPr>
        <dsp:cNvPr id="0" name=""/>
        <dsp:cNvSpPr/>
      </dsp:nvSpPr>
      <dsp:spPr>
        <a:xfrm>
          <a:off x="2678682" y="3083002"/>
          <a:ext cx="109104" cy="1091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1EB4F-C21C-D144-86A7-1337077A2219}">
      <dsp:nvSpPr>
        <dsp:cNvPr id="0" name=""/>
        <dsp:cNvSpPr/>
      </dsp:nvSpPr>
      <dsp:spPr>
        <a:xfrm>
          <a:off x="2463200" y="3161204"/>
          <a:ext cx="109104" cy="1091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83E5E-31C0-0C47-823C-74548EBBE4F8}">
      <dsp:nvSpPr>
        <dsp:cNvPr id="0" name=""/>
        <dsp:cNvSpPr/>
      </dsp:nvSpPr>
      <dsp:spPr>
        <a:xfrm>
          <a:off x="3871743" y="1837940"/>
          <a:ext cx="109104" cy="1091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10353-33A4-5447-A5B1-D322076CA1D0}">
      <dsp:nvSpPr>
        <dsp:cNvPr id="0" name=""/>
        <dsp:cNvSpPr/>
      </dsp:nvSpPr>
      <dsp:spPr>
        <a:xfrm>
          <a:off x="3788823" y="2039415"/>
          <a:ext cx="109104" cy="1091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470706-3A33-6744-B414-FC10C6C8E593}">
      <dsp:nvSpPr>
        <dsp:cNvPr id="0" name=""/>
        <dsp:cNvSpPr/>
      </dsp:nvSpPr>
      <dsp:spPr>
        <a:xfrm>
          <a:off x="3729907" y="321290"/>
          <a:ext cx="109104" cy="1091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72629-D314-1A4C-A0DF-CF062BC4F799}">
      <dsp:nvSpPr>
        <dsp:cNvPr id="0" name=""/>
        <dsp:cNvSpPr/>
      </dsp:nvSpPr>
      <dsp:spPr>
        <a:xfrm>
          <a:off x="3881563" y="224983"/>
          <a:ext cx="109104" cy="1091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52F52-77A0-AA41-83B2-0CF1A9C76A2A}">
      <dsp:nvSpPr>
        <dsp:cNvPr id="0" name=""/>
        <dsp:cNvSpPr/>
      </dsp:nvSpPr>
      <dsp:spPr>
        <a:xfrm>
          <a:off x="4033218" y="128675"/>
          <a:ext cx="109104" cy="1091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2B8B6-3D31-5B46-B9EC-3767EA033048}">
      <dsp:nvSpPr>
        <dsp:cNvPr id="0" name=""/>
        <dsp:cNvSpPr/>
      </dsp:nvSpPr>
      <dsp:spPr>
        <a:xfrm>
          <a:off x="4184874" y="224983"/>
          <a:ext cx="109104" cy="1091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B5AE8-1AC2-2146-B7D5-DFDDE353114D}">
      <dsp:nvSpPr>
        <dsp:cNvPr id="0" name=""/>
        <dsp:cNvSpPr/>
      </dsp:nvSpPr>
      <dsp:spPr>
        <a:xfrm>
          <a:off x="4336529" y="321290"/>
          <a:ext cx="109104" cy="1091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BFBCD-0F22-A441-93C9-9E3D953343EC}">
      <dsp:nvSpPr>
        <dsp:cNvPr id="0" name=""/>
        <dsp:cNvSpPr/>
      </dsp:nvSpPr>
      <dsp:spPr>
        <a:xfrm>
          <a:off x="4033218" y="331691"/>
          <a:ext cx="109104" cy="1091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EE603-E465-D445-8F72-705217F98B9F}">
      <dsp:nvSpPr>
        <dsp:cNvPr id="0" name=""/>
        <dsp:cNvSpPr/>
      </dsp:nvSpPr>
      <dsp:spPr>
        <a:xfrm>
          <a:off x="4033218" y="535093"/>
          <a:ext cx="109104" cy="1091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C9132-A9ED-8644-BA6A-5FFEBD8AFD54}">
      <dsp:nvSpPr>
        <dsp:cNvPr id="0" name=""/>
        <dsp:cNvSpPr/>
      </dsp:nvSpPr>
      <dsp:spPr>
        <a:xfrm>
          <a:off x="1931315" y="3393347"/>
          <a:ext cx="2353390" cy="631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134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差分</a:t>
          </a:r>
          <a:r>
            <a:rPr lang="en-US" altLang="zh-CN" sz="2000" kern="1200" dirty="0">
              <a:latin typeface="宋体" panose="02010600030101010101" pitchFamily="2" charset="-122"/>
              <a:ea typeface="宋体" panose="02010600030101010101" pitchFamily="2" charset="-122"/>
            </a:rPr>
            <a:t>-</a:t>
          </a: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线性的级联</a:t>
          </a:r>
        </a:p>
      </dsp:txBody>
      <dsp:txXfrm>
        <a:off x="1962118" y="3424150"/>
        <a:ext cx="2291784" cy="569400"/>
      </dsp:txXfrm>
    </dsp:sp>
    <dsp:sp modelId="{57755BAE-C09E-2446-95B1-0464F17D315D}">
      <dsp:nvSpPr>
        <dsp:cNvPr id="0" name=""/>
        <dsp:cNvSpPr/>
      </dsp:nvSpPr>
      <dsp:spPr>
        <a:xfrm>
          <a:off x="1278868" y="2774668"/>
          <a:ext cx="1091047" cy="109097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721FF-0B1A-7844-8160-23E76E535239}">
      <dsp:nvSpPr>
        <dsp:cNvPr id="0" name=""/>
        <dsp:cNvSpPr/>
      </dsp:nvSpPr>
      <dsp:spPr>
        <a:xfrm>
          <a:off x="3445143" y="2573964"/>
          <a:ext cx="2353390" cy="631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134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宋体" panose="02010600030101010101" pitchFamily="2" charset="-122"/>
              <a:ea typeface="宋体" panose="02010600030101010101" pitchFamily="2" charset="-122"/>
            </a:rPr>
            <a:t>确定性的中间状态的线性近似式</a:t>
          </a:r>
        </a:p>
      </dsp:txBody>
      <dsp:txXfrm>
        <a:off x="3475946" y="2604767"/>
        <a:ext cx="2291784" cy="569400"/>
      </dsp:txXfrm>
    </dsp:sp>
    <dsp:sp modelId="{F6A57985-0708-094E-9E53-E64289B39DB8}">
      <dsp:nvSpPr>
        <dsp:cNvPr id="0" name=""/>
        <dsp:cNvSpPr/>
      </dsp:nvSpPr>
      <dsp:spPr>
        <a:xfrm>
          <a:off x="2792697" y="1955285"/>
          <a:ext cx="1091047" cy="109097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7328E-44A7-AD46-BE90-1112C8B55BE4}">
      <dsp:nvSpPr>
        <dsp:cNvPr id="0" name=""/>
        <dsp:cNvSpPr/>
      </dsp:nvSpPr>
      <dsp:spPr>
        <a:xfrm>
          <a:off x="4140141" y="1331212"/>
          <a:ext cx="2353390" cy="631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134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宋体" panose="02010600030101010101" pitchFamily="2" charset="-122"/>
              <a:ea typeface="宋体" panose="02010600030101010101" pitchFamily="2" charset="-122"/>
            </a:rPr>
            <a:t>不确定的中间状态的线性近似式</a:t>
          </a:r>
        </a:p>
      </dsp:txBody>
      <dsp:txXfrm>
        <a:off x="4170944" y="1362015"/>
        <a:ext cx="2291784" cy="569400"/>
      </dsp:txXfrm>
    </dsp:sp>
    <dsp:sp modelId="{5B98F527-CC14-4946-AD1F-8F2E5DF93C6B}">
      <dsp:nvSpPr>
        <dsp:cNvPr id="0" name=""/>
        <dsp:cNvSpPr/>
      </dsp:nvSpPr>
      <dsp:spPr>
        <a:xfrm>
          <a:off x="3487694" y="712533"/>
          <a:ext cx="1091047" cy="109097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8E466-FE6D-BE4C-B5CA-2E2EA795F7A2}">
      <dsp:nvSpPr>
        <dsp:cNvPr id="0" name=""/>
        <dsp:cNvSpPr/>
      </dsp:nvSpPr>
      <dsp:spPr>
        <a:xfrm>
          <a:off x="0" y="0"/>
          <a:ext cx="3145536" cy="12582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掌握</a:t>
          </a:r>
        </a:p>
      </dsp:txBody>
      <dsp:txXfrm>
        <a:off x="0" y="0"/>
        <a:ext cx="3145536" cy="1258214"/>
      </dsp:txXfrm>
    </dsp:sp>
    <dsp:sp modelId="{687FC337-A0C9-4545-AF44-DE63805EE8D2}">
      <dsp:nvSpPr>
        <dsp:cNvPr id="0" name=""/>
        <dsp:cNvSpPr/>
      </dsp:nvSpPr>
      <dsp:spPr>
        <a:xfrm>
          <a:off x="0" y="1258286"/>
          <a:ext cx="3145536" cy="20265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800" kern="1200" dirty="0">
              <a:latin typeface="黑体" panose="02010609060101010101" pitchFamily="49" charset="-122"/>
              <a:ea typeface="黑体" panose="02010609060101010101" pitchFamily="49" charset="-122"/>
            </a:rPr>
            <a:t>差分</a:t>
          </a:r>
          <a:r>
            <a:rPr kumimoji="1" lang="en-US" altLang="zh-CN" sz="2800" kern="1200" dirty="0">
              <a:latin typeface="黑体" panose="02010609060101010101" pitchFamily="49" charset="-122"/>
              <a:ea typeface="黑体" panose="02010609060101010101" pitchFamily="49" charset="-122"/>
            </a:rPr>
            <a:t>-</a:t>
          </a:r>
          <a:r>
            <a:rPr kumimoji="1" lang="zh-CN" altLang="en-US" sz="2800" kern="1200" dirty="0">
              <a:latin typeface="黑体" panose="02010609060101010101" pitchFamily="49" charset="-122"/>
              <a:ea typeface="黑体" panose="02010609060101010101" pitchFamily="49" charset="-122"/>
            </a:rPr>
            <a:t>线性分析的概率模型</a:t>
          </a:r>
          <a:endParaRPr lang="zh-CN" altLang="en-US" sz="2800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>
              <a:latin typeface="黑体" panose="02010609060101010101" pitchFamily="49" charset="-122"/>
              <a:ea typeface="黑体" panose="02010609060101010101" pitchFamily="49" charset="-122"/>
            </a:rPr>
            <a:t>级联方式</a:t>
          </a:r>
        </a:p>
      </dsp:txBody>
      <dsp:txXfrm>
        <a:off x="0" y="1258286"/>
        <a:ext cx="3145536" cy="2026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1AB73-F9F7-B742-B6F8-D7C0403672CF}" type="datetimeFigureOut">
              <a:rPr kumimoji="1" lang="zh-CN" altLang="en-US" smtClean="0"/>
              <a:t>2023/10/16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B74CE-9FFD-1746-99A3-B06B2D2716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0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本次课主要参考</a:t>
            </a:r>
            <a:r>
              <a:rPr lang="en-US" altLang="zh-CN" dirty="0"/>
              <a:t>ppt</a:t>
            </a:r>
            <a:r>
              <a:rPr lang="zh-CN" altLang="en-US" dirty="0"/>
              <a:t>中提到的两篇论文</a:t>
            </a:r>
          </a:p>
        </p:txBody>
      </p:sp>
    </p:spTree>
    <p:extLst>
      <p:ext uri="{BB962C8B-B14F-4D97-AF65-F5344CB8AC3E}">
        <p14:creationId xmlns:p14="http://schemas.microsoft.com/office/powerpoint/2010/main" val="3214898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差分值只要确定即可，为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或</a:t>
            </a:r>
            <a:r>
              <a:rPr kumimoji="1" lang="en-US" altLang="zh-CN" dirty="0"/>
              <a:t>1</a:t>
            </a:r>
            <a:r>
              <a:rPr kumimoji="1" lang="zh-CN" altLang="en-US" dirty="0"/>
              <a:t>均可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5915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探测内部状态的不随机特性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159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注意让同学自己思考，停留</a:t>
            </a:r>
            <a:r>
              <a:rPr kumimoji="1" lang="en-US" altLang="zh-CN" dirty="0"/>
              <a:t>2</a:t>
            </a:r>
            <a:r>
              <a:rPr kumimoji="1" lang="zh-CN" altLang="en-US" dirty="0"/>
              <a:t>分钟讨论，提问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3302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服从差分的以概率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满足掩码乘差分为定值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，不服从差分的以概率</a:t>
                </a:r>
                <a:r>
                  <a:rPr kumimoji="1" lang="en-US" altLang="zh-CN" dirty="0"/>
                  <a:t>1/2</a:t>
                </a:r>
                <a:r>
                  <a:rPr kumimoji="1" lang="zh-CN" altLang="en-US" dirty="0"/>
                  <a:t>取</a:t>
                </a:r>
                <a:r>
                  <a:rPr kumimoji="1" lang="en-US" altLang="zh-CN" dirty="0"/>
                  <a:t>0or1</a:t>
                </a:r>
                <a:r>
                  <a:rPr kumimoji="1" lang="zh-CN" altLang="en-US" dirty="0"/>
                  <a:t>，所以按照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zh-CN" altLang="en-US" dirty="0"/>
                  <a:t>的取值来分情况讨论</a:t>
                </a:r>
                <a:endParaRPr kumimoji="1" lang="en-US" altLang="zh-CN" dirty="0"/>
              </a:p>
              <a:p>
                <a:r>
                  <a:rPr kumimoji="1" lang="en-US" altLang="zh-CN" dirty="0"/>
                  <a:t>?</a:t>
                </a:r>
                <a:r>
                  <a:rPr kumimoji="1" lang="zh-CN" altLang="en-US" dirty="0"/>
                  <a:t>表示未知比特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满足差分的以概率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满足差分为零，不满足差分的以概率</a:t>
                </a:r>
                <a:r>
                  <a:rPr kumimoji="1" lang="en-US" altLang="zh-CN" dirty="0"/>
                  <a:t>1/2</a:t>
                </a:r>
                <a:r>
                  <a:rPr kumimoji="1" lang="zh-CN" altLang="en-US" dirty="0"/>
                  <a:t>满足差分为零</a:t>
                </a:r>
                <a:endParaRPr kumimoji="1" lang="en-US" altLang="zh-CN" dirty="0"/>
              </a:p>
              <a:p>
                <a:r>
                  <a:rPr kumimoji="1" lang="en-US" altLang="zh-CN" dirty="0"/>
                  <a:t>?</a:t>
                </a:r>
                <a:r>
                  <a:rPr kumimoji="1" lang="zh-CN" altLang="en-US" dirty="0"/>
                  <a:t>表示未知比特</a:t>
                </a:r>
                <a:endParaRPr kumimoji="1" lang="en-US" altLang="zh-CN" dirty="0"/>
              </a:p>
              <a:p>
                <a:r>
                  <a:rPr kumimoji="1" lang="zh-CN" altLang="en-US" dirty="0">
                    <a:latin typeface="Cambria Math" panose="02040503050406030204" pitchFamily="18" charset="0"/>
                  </a:rPr>
                  <a:t>可以！，</a:t>
                </a:r>
                <a:r>
                  <a:rPr kumimoji="1" lang="en-US" altLang="zh-CN" dirty="0"/>
                  <a:t> </a:t>
                </a:r>
                <a:r>
                  <a:rPr kumimoji="1" lang="en-US" altLang="zh-CN" i="0">
                    <a:latin typeface="Cambria Math" panose="02040503050406030204" pitchFamily="18" charset="0"/>
                  </a:rPr>
                  <a:t>Pr⁡〖(</a:t>
                </a:r>
                <a:r>
                  <a:rPr kumimoji="1"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𝜆_</a:t>
                </a:r>
                <a:r>
                  <a:rPr kumimoji="1" lang="en-US" altLang="zh-CN" i="0">
                    <a:latin typeface="Cambria Math" panose="02040503050406030204" pitchFamily="18" charset="0"/>
                  </a:rPr>
                  <a:t>𝑃∙(𝑥_1⨁𝑥_2 )=</a:t>
                </a:r>
                <a:r>
                  <a:rPr kumimoji="1" lang="en-US" altLang="zh-CN" b="0" i="0">
                    <a:latin typeface="Cambria Math" panose="02040503050406030204" pitchFamily="18" charset="0"/>
                  </a:rPr>
                  <a:t>1)=〗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1/2+𝑝′/2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，</a:t>
                </a:r>
                <a:r>
                  <a:rPr kumimoji="1" lang="en-US" altLang="zh-CN" dirty="0"/>
                  <a:t> </a:t>
                </a:r>
                <a:r>
                  <a:rPr kumimoji="1" lang="en-US" altLang="zh-CN" i="0">
                    <a:latin typeface="Cambria Math" panose="02040503050406030204" pitchFamily="18" charset="0"/>
                  </a:rPr>
                  <a:t>Pr⁡〖(</a:t>
                </a:r>
                <a:r>
                  <a:rPr kumimoji="1"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𝜆_</a:t>
                </a:r>
                <a:r>
                  <a:rPr kumimoji="1" lang="en-US" altLang="zh-CN" i="0">
                    <a:latin typeface="Cambria Math" panose="02040503050406030204" pitchFamily="18" charset="0"/>
                  </a:rPr>
                  <a:t>𝑃∙(𝑥_1⨁𝑥_2 )=</a:t>
                </a:r>
                <a:r>
                  <a:rPr kumimoji="1" lang="en-US" altLang="zh-CN" b="0" i="0">
                    <a:latin typeface="Cambria Math" panose="02040503050406030204" pitchFamily="18" charset="0"/>
                  </a:rPr>
                  <a:t>0)</a:t>
                </a:r>
                <a:r>
                  <a:rPr kumimoji="1" lang="en-US" altLang="zh-CN" i="0">
                    <a:latin typeface="Cambria Math" panose="02040503050406030204" pitchFamily="18" charset="0"/>
                  </a:rPr>
                  <a:t>=〗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1/2</a:t>
                </a:r>
                <a:r>
                  <a:rPr kumimoji="1"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kumimoji="1"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𝑝′/2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，</a:t>
                </a:r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801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探测内部状态的不随机特性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8268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区分攻击和密钥恢复攻击注意区分一下</a:t>
                </a:r>
                <a:endParaRPr kumimoji="1" lang="en-US" altLang="zh-CN" dirty="0"/>
              </a:p>
              <a:p>
                <a:r>
                  <a:rPr kumimoji="1" lang="en-US" altLang="zh-CN" dirty="0"/>
                  <a:t>The parameters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are selected as 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maximize the success rate of 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dirty="0"/>
                  <a:t>attack while requiring the lowest data complexity.</a:t>
                </a:r>
              </a:p>
              <a:p>
                <a:r>
                  <a:rPr kumimoji="1" lang="zh-CN" altLang="en-US" dirty="0"/>
                  <a:t>绝对值：</a:t>
                </a:r>
                <a:r>
                  <a:rPr kumimoji="1" lang="en-US" altLang="zh-CN" dirty="0"/>
                  <a:t>This follows from the fact that in this specific attack the bias is</a:t>
                </a:r>
              </a:p>
              <a:p>
                <a:r>
                  <a:rPr kumimoji="1" lang="en-US" altLang="zh-CN" dirty="0"/>
                  <a:t>always positive and is unaffected by any key bit (as all the affected key bits are</a:t>
                </a:r>
              </a:p>
              <a:p>
                <a:r>
                  <a:rPr kumimoji="1" lang="en-US" altLang="zh-CN" dirty="0"/>
                  <a:t>used twice and thus cancelled).</a:t>
                </a:r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 parameters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i="0">
                    <a:latin typeface="Cambria Math" panose="02040503050406030204" pitchFamily="18" charset="0"/>
                  </a:rPr>
                  <a:t>𝜖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are selected as 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maximize the success rate of 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dirty="0"/>
                  <a:t>attack while requiring the lowest data complexity.</a:t>
                </a:r>
              </a:p>
              <a:p>
                <a:r>
                  <a:rPr kumimoji="1" lang="zh-CN" altLang="en-US" dirty="0"/>
                  <a:t>绝对值：</a:t>
                </a:r>
                <a:r>
                  <a:rPr kumimoji="1" lang="en-US" altLang="zh-CN" dirty="0"/>
                  <a:t>This follows from the fact that in this specific attack the bias is</a:t>
                </a:r>
              </a:p>
              <a:p>
                <a:r>
                  <a:rPr kumimoji="1" lang="en-US" altLang="zh-CN" dirty="0"/>
                  <a:t>always positive and is unaffected by any key bit (as all the affected key bits are</a:t>
                </a:r>
              </a:p>
              <a:p>
                <a:r>
                  <a:rPr kumimoji="1" lang="en-US" altLang="zh-CN" dirty="0"/>
                  <a:t>used twice and thus cancelled).</a:t>
                </a:r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22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773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站在巨人的肩膀上再思考问题就轻松许多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2936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9191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hellman</a:t>
            </a:r>
            <a:r>
              <a:rPr kumimoji="1" lang="zh-CN" altLang="en-US" dirty="0"/>
              <a:t>主页：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ee.stanford.edu</a:t>
            </a:r>
            <a:r>
              <a:rPr kumimoji="1" lang="en-US" altLang="zh-CN" dirty="0"/>
              <a:t>/~</a:t>
            </a:r>
            <a:r>
              <a:rPr kumimoji="1" lang="en-US" altLang="zh-CN" dirty="0" err="1"/>
              <a:t>hellman</a:t>
            </a:r>
            <a:r>
              <a:rPr kumimoji="1" lang="en-US" altLang="zh-CN" dirty="0"/>
              <a:t>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9761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自己的理解</a:t>
            </a:r>
            <a:endParaRPr kumimoji="1" lang="en-US" altLang="zh-CN" dirty="0"/>
          </a:p>
          <a:p>
            <a:r>
              <a:rPr kumimoji="1" lang="zh-CN" altLang="en-US" dirty="0"/>
              <a:t>借助其他形式的特征呢？截断差分？回飞棒？积分？</a:t>
            </a:r>
            <a:endParaRPr kumimoji="1" lang="en-US" altLang="zh-CN" dirty="0"/>
          </a:p>
          <a:p>
            <a:r>
              <a:rPr kumimoji="1" lang="zh-CN" altLang="en-US" dirty="0"/>
              <a:t>因为线性分析类似将信息压缩成了</a:t>
            </a:r>
            <a:r>
              <a:rPr kumimoji="1" lang="en-US" altLang="zh-CN" dirty="0"/>
              <a:t>1</a:t>
            </a:r>
            <a:r>
              <a:rPr kumimoji="1" lang="zh-CN" altLang="en-US" dirty="0"/>
              <a:t>比特，所以在线性后面接其他形式的区分器，比如差分，很难满足差分的头部，只能以随机概率满足，所以先考虑将线性接在后面。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4225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用线性凑一个差分出来，两条线性</a:t>
            </a:r>
            <a:endParaRPr kumimoji="1" lang="en-US" altLang="zh-CN" dirty="0"/>
          </a:p>
          <a:p>
            <a:r>
              <a:rPr kumimoji="1" lang="zh-CN" altLang="en-US" dirty="0"/>
              <a:t>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624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板书：三个表达式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7240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用线性凑一个差分出来，两条线性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036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2AF1B-A51B-104D-A0EB-A8D46DCC8399}" type="datetime1">
              <a:rPr lang="zh-CN" altLang="en-US" smtClean="0">
                <a:solidFill>
                  <a:srgbClr val="464653"/>
                </a:solidFill>
              </a:rPr>
              <a:t>2023/10/16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9F35284C-0033-4805-ABC8-D1BD204EC99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39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2023/10/16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0522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2023/10/16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22245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lum bright="6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6019800"/>
            <a:ext cx="963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25"/>
          <p:cNvGrpSpPr>
            <a:grpSpLocks/>
          </p:cNvGrpSpPr>
          <p:nvPr userDrawn="1"/>
        </p:nvGrpSpPr>
        <p:grpSpPr bwMode="auto">
          <a:xfrm>
            <a:off x="1676400" y="6324602"/>
            <a:ext cx="51054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8" name="组合 25"/>
          <p:cNvGrpSpPr>
            <a:grpSpLocks/>
          </p:cNvGrpSpPr>
          <p:nvPr userDrawn="1"/>
        </p:nvGrpSpPr>
        <p:grpSpPr bwMode="auto">
          <a:xfrm>
            <a:off x="8077200" y="6324602"/>
            <a:ext cx="10668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9" name="矩形 8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11" name="组合 22"/>
          <p:cNvGrpSpPr>
            <a:grpSpLocks/>
          </p:cNvGrpSpPr>
          <p:nvPr userDrawn="1"/>
        </p:nvGrpSpPr>
        <p:grpSpPr bwMode="auto">
          <a:xfrm>
            <a:off x="457200" y="1066800"/>
            <a:ext cx="6172200" cy="46038"/>
            <a:chOff x="1828800" y="1371600"/>
            <a:chExt cx="6172200" cy="45719"/>
          </a:xfrm>
        </p:grpSpPr>
        <p:grpSp>
          <p:nvGrpSpPr>
            <p:cNvPr id="12" name="组合 25"/>
            <p:cNvGrpSpPr>
              <a:grpSpLocks/>
            </p:cNvGrpSpPr>
            <p:nvPr userDrawn="1"/>
          </p:nvGrpSpPr>
          <p:grpSpPr bwMode="auto">
            <a:xfrm>
              <a:off x="1828800" y="1371600"/>
              <a:ext cx="51054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6" name="矩形 15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35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350"/>
              </a:p>
            </p:txBody>
          </p:sp>
        </p:grpSp>
        <p:grpSp>
          <p:nvGrpSpPr>
            <p:cNvPr id="13" name="组合 25"/>
            <p:cNvGrpSpPr>
              <a:grpSpLocks/>
            </p:cNvGrpSpPr>
            <p:nvPr userDrawn="1"/>
          </p:nvGrpSpPr>
          <p:grpSpPr bwMode="auto">
            <a:xfrm>
              <a:off x="6934200" y="1371600"/>
              <a:ext cx="10668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4" name="矩形 13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35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350"/>
              </a:p>
            </p:txBody>
          </p:sp>
        </p:grpSp>
      </p:grpSp>
      <p:sp>
        <p:nvSpPr>
          <p:cNvPr id="22" name="内容占位符 7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760"/>
          </a:xfrm>
        </p:spPr>
        <p:txBody>
          <a:bodyPr/>
          <a:lstStyle>
            <a:lvl1pPr>
              <a:buClr>
                <a:srgbClr val="C00000"/>
              </a:buClr>
              <a:buSzPct val="80000"/>
              <a:buFont typeface="Wingdings" pitchFamily="2" charset="2"/>
              <a:buChar char="n"/>
              <a:defRPr sz="2100" baseline="0">
                <a:latin typeface="Times New Roman" pitchFamily="18" charset="0"/>
                <a:ea typeface="宋体" pitchFamily="2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Ø"/>
              <a:defRPr sz="195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buClr>
                <a:srgbClr val="C00000"/>
              </a:buClr>
              <a:buSzPct val="70000"/>
              <a:buFont typeface="Wingdings" pitchFamily="2" charset="2"/>
              <a:buChar char="l"/>
              <a:defRPr sz="18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buClr>
                <a:srgbClr val="C00000"/>
              </a:buClr>
              <a:buSzPct val="65000"/>
              <a:buFont typeface="Wingdings" pitchFamily="2" charset="2"/>
              <a:buChar char="u"/>
              <a:defRPr sz="165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buClr>
                <a:srgbClr val="C00000"/>
              </a:buClr>
              <a:buSzPct val="80000"/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8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灯片编号占位符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674B7-57E9-4233-A9D4-F357DC1CE1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02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1511"/>
            <a:ext cx="7772400" cy="10688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57850"/>
            <a:ext cx="7772400" cy="405079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3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2023/10/16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72834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2023/10/16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5313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2023/10/16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768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2023/10/16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6245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2023/10/16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15029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2023/10/16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31527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2023/10/16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04470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21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132" y="1423318"/>
            <a:ext cx="7772400" cy="4525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2023/10/16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1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t4/g6yzx9lj1fd_j2p2hkql497m0000gn/T/com.microsoft.Powerpoint/converted_emf.em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26" Type="http://schemas.openxmlformats.org/officeDocument/2006/relationships/tags" Target="../tags/tag5.xml"/><Relationship Id="rId3" Type="http://schemas.openxmlformats.org/officeDocument/2006/relationships/tags" Target="../tags/tag3.xml"/><Relationship Id="rId21" Type="http://schemas.openxmlformats.org/officeDocument/2006/relationships/image" Target="../media/image27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160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.xml"/><Relationship Id="rId29" Type="http://schemas.openxmlformats.org/officeDocument/2006/relationships/image" Target="../media/image18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50.png"/><Relationship Id="rId28" Type="http://schemas.openxmlformats.org/officeDocument/2006/relationships/tags" Target="../tags/tag6.xml"/><Relationship Id="rId10" Type="http://schemas.openxmlformats.org/officeDocument/2006/relationships/tags" Target="../tags/tag10.xml"/><Relationship Id="rId19" Type="http://schemas.openxmlformats.org/officeDocument/2006/relationships/notesSlide" Target="../notesSlides/notesSlide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3.xml"/><Relationship Id="rId27" Type="http://schemas.openxmlformats.org/officeDocument/2006/relationships/image" Target="../media/image170.png"/><Relationship Id="rId30" Type="http://schemas.openxmlformats.org/officeDocument/2006/relationships/image" Target="../media/image19.tm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8.png"/><Relationship Id="rId7" Type="http://schemas.openxmlformats.org/officeDocument/2006/relationships/image" Target="../media/image120.png"/><Relationship Id="rId12" Type="http://schemas.openxmlformats.org/officeDocument/2006/relationships/image" Target="../media/image2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26.png"/><Relationship Id="rId5" Type="http://schemas.openxmlformats.org/officeDocument/2006/relationships/image" Target="../media/image1010.png"/><Relationship Id="rId10" Type="http://schemas.openxmlformats.org/officeDocument/2006/relationships/image" Target="../media/image25.png"/><Relationship Id="rId4" Type="http://schemas.openxmlformats.org/officeDocument/2006/relationships/image" Target="../media/image910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49.png"/><Relationship Id="rId3" Type="http://schemas.openxmlformats.org/officeDocument/2006/relationships/image" Target="../media/image46.png"/><Relationship Id="rId12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62.png"/><Relationship Id="rId5" Type="http://schemas.openxmlformats.org/officeDocument/2006/relationships/image" Target="../media/image70.png"/><Relationship Id="rId15" Type="http://schemas.openxmlformats.org/officeDocument/2006/relationships/image" Target="../media/image51.png"/><Relationship Id="rId10" Type="http://schemas.openxmlformats.org/officeDocument/2006/relationships/image" Target="../media/image61.png"/><Relationship Id="rId4" Type="http://schemas.openxmlformats.org/officeDocument/2006/relationships/image" Target="../media/image69.png"/><Relationship Id="rId9" Type="http://schemas.openxmlformats.org/officeDocument/2006/relationships/image" Target="../media/image60.png"/><Relationship Id="rId1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26" Type="http://schemas.openxmlformats.org/officeDocument/2006/relationships/image" Target="../media/image480.png"/><Relationship Id="rId3" Type="http://schemas.openxmlformats.org/officeDocument/2006/relationships/tags" Target="../tags/tag20.xml"/><Relationship Id="rId21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tags" Target="../tags/tag22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52.png"/><Relationship Id="rId29" Type="http://schemas.openxmlformats.org/officeDocument/2006/relationships/image" Target="../media/image19.tmp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image" Target="../media/image470.png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tags" Target="../tags/tag21.xml"/><Relationship Id="rId28" Type="http://schemas.openxmlformats.org/officeDocument/2006/relationships/image" Target="../media/image490.png"/><Relationship Id="rId10" Type="http://schemas.openxmlformats.org/officeDocument/2006/relationships/tags" Target="../tags/tag27.xml"/><Relationship Id="rId19" Type="http://schemas.openxmlformats.org/officeDocument/2006/relationships/tags" Target="../tags/tag19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image" Target="../media/image460.png"/><Relationship Id="rId27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3.png"/><Relationship Id="rId7" Type="http://schemas.openxmlformats.org/officeDocument/2006/relationships/image" Target="../media/image54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62.png"/><Relationship Id="rId5" Type="http://schemas.openxmlformats.org/officeDocument/2006/relationships/image" Target="../media/image520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00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3.png"/><Relationship Id="rId7" Type="http://schemas.openxmlformats.org/officeDocument/2006/relationships/image" Target="../media/image3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7.xml"/><Relationship Id="rId26" Type="http://schemas.openxmlformats.org/officeDocument/2006/relationships/image" Target="../media/image71.png"/><Relationship Id="rId3" Type="http://schemas.openxmlformats.org/officeDocument/2006/relationships/tags" Target="../tags/tag37.xml"/><Relationship Id="rId21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tags" Target="../tags/tag39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image" Target="../media/image58.png"/><Relationship Id="rId29" Type="http://schemas.openxmlformats.org/officeDocument/2006/relationships/image" Target="../media/image19.tmp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image" Target="../media/image68.png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tags" Target="../tags/tag38.xml"/><Relationship Id="rId28" Type="http://schemas.openxmlformats.org/officeDocument/2006/relationships/image" Target="../media/image72.png"/><Relationship Id="rId10" Type="http://schemas.openxmlformats.org/officeDocument/2006/relationships/tags" Target="../tags/tag44.xml"/><Relationship Id="rId19" Type="http://schemas.openxmlformats.org/officeDocument/2006/relationships/tags" Target="../tags/tag36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image" Target="../media/image67.png"/><Relationship Id="rId27" Type="http://schemas.openxmlformats.org/officeDocument/2006/relationships/tags" Target="../tags/tag4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7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7.png"/><Relationship Id="rId10" Type="http://schemas.openxmlformats.org/officeDocument/2006/relationships/image" Target="../media/image74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6.png"/><Relationship Id="rId5" Type="http://schemas.openxmlformats.org/officeDocument/2006/relationships/image" Target="../media/image101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zh-CN" altLang="en-US" sz="4050" dirty="0"/>
              <a:t>密码分析学</a:t>
            </a:r>
            <a:br>
              <a:rPr lang="en-US" altLang="zh-CN" sz="4050" dirty="0"/>
            </a:br>
            <a:br>
              <a:rPr lang="en-US" altLang="zh-CN" sz="4050" dirty="0"/>
            </a:br>
            <a:r>
              <a:rPr kumimoji="1" lang="zh-CN" altLang="en-US" sz="3300" dirty="0"/>
              <a:t>零相关线性分析与差分</a:t>
            </a:r>
            <a:r>
              <a:rPr kumimoji="1" lang="en-US" altLang="zh-CN" sz="3300" dirty="0"/>
              <a:t>-</a:t>
            </a:r>
            <a:r>
              <a:rPr kumimoji="1" lang="zh-CN" altLang="en-US" sz="3300" dirty="0"/>
              <a:t>线性分析</a:t>
            </a:r>
            <a:endParaRPr lang="zh-CN" altLang="en-US" sz="3300" dirty="0"/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1744789" y="4372110"/>
            <a:ext cx="5684711" cy="802386"/>
          </a:xfrm>
        </p:spPr>
        <p:txBody>
          <a:bodyPr>
            <a:norm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华文新魏"/>
                <a:cs typeface="Times New Roman" pitchFamily="18" charset="0"/>
              </a:rPr>
              <a:t>王薇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华文新魏"/>
              <a:cs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</a:pP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华文新魏"/>
                <a:cs typeface="Times New Roman" pitchFamily="18" charset="0"/>
              </a:rPr>
              <a:t>weiwangsdu@sdu.edu.cn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华文新魏"/>
              <a:cs typeface="Times New Roman" pitchFamily="18" charset="0"/>
            </a:endParaRP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3329863" y="5157193"/>
            <a:ext cx="264668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altLang="zh-CN" sz="165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2023-2024</a:t>
            </a:r>
            <a:r>
              <a:rPr lang="zh-CN" altLang="en-US" sz="165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学年第一学期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0021CB-61AB-CC40-93E6-22E1BB37D18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095500" y="1809750"/>
            <a:ext cx="47625" cy="57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ED5195-04D3-D648-BFE6-F1AD8D41E02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095500" y="1809750"/>
            <a:ext cx="47625" cy="571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D5E916-C3AA-414C-A272-4089A77B6DB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095500" y="1809750"/>
            <a:ext cx="47625" cy="571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960338-D57B-774C-839B-99C9AACDBB8E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095500" y="1809750"/>
            <a:ext cx="47625" cy="571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93743F-8AE7-B64F-AC6C-B7E2EF65406F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095500" y="1809750"/>
            <a:ext cx="47625" cy="571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6C5A80-59E3-7747-B0CE-B2A1F09CDBB9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095500" y="1809750"/>
            <a:ext cx="47625" cy="571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4C09C7-A500-C24A-AF57-0F52B590CA5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095500" y="1809750"/>
            <a:ext cx="47625" cy="571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986A0E-F68C-EB49-A7D5-8EB84684D22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952500" y="1809750"/>
            <a:ext cx="47625" cy="571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914368F-3EC5-E140-BBB0-9FA32673D43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952500" y="1809750"/>
            <a:ext cx="47625" cy="571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197FA9E-6945-524E-B6AF-FDFC29818EC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952500" y="1809750"/>
            <a:ext cx="47625" cy="571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8B6745B-FED5-CF4C-92A7-27E9C8C4406A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952500" y="1809750"/>
            <a:ext cx="47625" cy="571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150A503-155C-3348-A76B-164C5EFF7BF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952500" y="1809750"/>
            <a:ext cx="47625" cy="571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0B5C5F6-DA48-F24E-B717-8AA5E0B9F1B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952500" y="1809750"/>
            <a:ext cx="47625" cy="571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A6C0DC2-46A0-F647-A16F-218CB693AF3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952500" y="1809750"/>
            <a:ext cx="47625" cy="571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760B1D1-0434-024F-B9CF-AA2395F45C99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952500" y="1809750"/>
            <a:ext cx="47625" cy="571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C59AB97-E3CC-6B40-93F5-B4DEC647FCD4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0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36F28-C430-4838-B732-DAF279F9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10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AE49C7-89CD-4C42-9BB8-3BFB2D64BCCF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sz="240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d>
                                      <m:dPr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24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24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24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 sz="240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⨁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zh-CN" sz="24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24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24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func>
                              <m:func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sz="240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⨁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zh-CN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e>
                            <m:func>
                              <m:func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sz="240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⨁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zh-CN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  <a:p>
                <a:r>
                  <a:rPr lang="zh-CN" altLang="en-US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则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⨁</m:t>
                            </m:r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（）</m:t>
                    </m:r>
                  </m:oMath>
                </a14:m>
                <a:endParaRPr kumimoji="1" lang="en-US" altLang="zh-CN" sz="2400" i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AE49C7-89CD-4C42-9BB8-3BFB2D64B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blipFill>
                <a:blip r:embed="rId21"/>
                <a:stretch>
                  <a:fillRect l="-1250" b="-5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61058E2-FB47-47E9-8F15-E6C9723DD87B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828800" y="278606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61058E2-FB47-47E9-8F15-E6C9723DD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1828800" y="2786063"/>
                <a:ext cx="6400800" cy="642938"/>
              </a:xfrm>
              <a:prstGeom prst="rect">
                <a:avLst/>
              </a:prstGeom>
              <a:blipFill>
                <a:blip r:embed="rId23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09AB2F-5103-485F-BE94-A8CAD76849AC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828800" y="364331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09AB2F-5103-485F-BE94-A8CAD7684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4"/>
                </p:custDataLst>
              </p:nvPr>
            </p:nvSpPr>
            <p:spPr>
              <a:xfrm>
                <a:off x="1828800" y="3643313"/>
                <a:ext cx="6400800" cy="642938"/>
              </a:xfrm>
              <a:prstGeom prst="rect">
                <a:avLst/>
              </a:prstGeom>
              <a:blipFill>
                <a:blip r:embed="rId25"/>
                <a:stretch>
                  <a:fillRect b="-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ED6206A-7225-45E2-B32E-C28D1ACB7802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828800" y="450056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ED6206A-7225-45E2-B32E-C28D1ACB7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6"/>
                </p:custDataLst>
              </p:nvPr>
            </p:nvSpPr>
            <p:spPr>
              <a:xfrm>
                <a:off x="1828800" y="4500563"/>
                <a:ext cx="6400800" cy="642938"/>
              </a:xfrm>
              <a:prstGeom prst="rect">
                <a:avLst/>
              </a:prstGeom>
              <a:blipFill>
                <a:blip r:embed="rId27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465C9AA-3B30-4ACA-9AB1-60CB9DC3E75A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828800" y="535781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465C9AA-3B30-4ACA-9AB1-60CB9DC3E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8"/>
                </p:custDataLst>
              </p:nvPr>
            </p:nvSpPr>
            <p:spPr>
              <a:xfrm>
                <a:off x="1828800" y="5357813"/>
                <a:ext cx="6400800" cy="642938"/>
              </a:xfrm>
              <a:prstGeom prst="rect">
                <a:avLst/>
              </a:prstGeom>
              <a:blipFill>
                <a:blip r:embed="rId29"/>
                <a:stretch>
                  <a:fillRect b="-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FA3266E6-F661-4F18-97C5-60996D8BD3B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DB938A8-72BC-4AC3-ACEB-B354C943924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6E30868-F6A9-4279-9A10-9D7AD42A344A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0AF0330-ED5B-4499-8C26-9441053F8C0F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EAEF904-BE82-4D65-B3A2-FDFD07261A0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548AFC2-9E24-4310-98E2-01199EDA98C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14FE5D13-8DE7-41CE-B805-611E798C114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01244FAA-00D0-4219-9441-34B936CC4E4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B4FAD195-0632-41FA-879B-D394F182AE94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319BFAC1-82B0-41B9-B7A0-2CCC73C8DA4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F6A991CF-7AF5-45F8-B867-BBF6EA2D993E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364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6B5E6-8E26-3349-93B6-91F3125E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差分</a:t>
            </a:r>
            <a:r>
              <a:rPr kumimoji="1" lang="en-US" altLang="zh-CN" dirty="0"/>
              <a:t>-</a:t>
            </a:r>
            <a:r>
              <a:rPr kumimoji="1" lang="zh-CN" altLang="en-US" dirty="0"/>
              <a:t>线性分析的数学模型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8DB086-04FD-B54D-A522-434F42172F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161" y="1071810"/>
                <a:ext cx="7315598" cy="4245936"/>
              </a:xfrm>
            </p:spPr>
            <p:txBody>
              <a:bodyPr>
                <a:noAutofit/>
              </a:bodyPr>
              <a:lstStyle/>
              <a:p>
                <a:r>
                  <a:rPr kumimoji="1" lang="zh-CN" altLang="en-US" dirty="0"/>
                  <a:t>线性近似式：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kumimoji="1" lang="en-US" altLang="zh-CN" i="1" dirty="0"/>
                          <m:t>E</m:t>
                        </m:r>
                        <m:r>
                          <m:rPr>
                            <m:nor/>
                          </m:rPr>
                          <a:rPr kumimoji="1" lang="en-US" altLang="zh-CN" i="1" baseline="-25000" dirty="0"/>
                          <m:t>l</m:t>
                        </m:r>
                      </m:e>
                    </m:groupCh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⨁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m:rPr>
                                <m:nor/>
                              </m:rPr>
                              <a:rPr kumimoji="1" lang="en-US" altLang="zh-CN" dirty="0"/>
                              <m:t> </m:t>
                            </m:r>
                          </m:e>
                          <m:e>
                            <m:func>
                              <m:func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⨁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m:rPr>
                                <m:nor/>
                              </m:rPr>
                              <a:rPr kumimoji="1" lang="en-US" altLang="zh-CN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即找到了关于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dirty="0"/>
                  <a:t>的线性近似，且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即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⨁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)=0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8DB086-04FD-B54D-A522-434F42172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161" y="1071810"/>
                <a:ext cx="7315598" cy="4245936"/>
              </a:xfr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C648C8-F6C2-9A44-AD06-CB6769D2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11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7552A46-05E7-6A4F-8F8D-EAFD700AC881}"/>
                  </a:ext>
                </a:extLst>
              </p:cNvPr>
              <p:cNvSpPr txBox="1"/>
              <p:nvPr/>
            </p:nvSpPr>
            <p:spPr>
              <a:xfrm>
                <a:off x="7185579" y="1087505"/>
                <a:ext cx="280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7552A46-05E7-6A4F-8F8D-EAFD700AC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579" y="1087505"/>
                <a:ext cx="280911" cy="276999"/>
              </a:xfrm>
              <a:prstGeom prst="rect">
                <a:avLst/>
              </a:prstGeom>
              <a:blipFill>
                <a:blip r:embed="rId4"/>
                <a:stretch>
                  <a:fillRect l="-10870" r="-6522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322ED71-6BE0-D840-AC96-DF098ED22D3D}"/>
              </a:ext>
            </a:extLst>
          </p:cNvPr>
          <p:cNvCxnSpPr>
            <a:cxnSpLocks/>
          </p:cNvCxnSpPr>
          <p:nvPr/>
        </p:nvCxnSpPr>
        <p:spPr>
          <a:xfrm flipH="1">
            <a:off x="7290290" y="1346298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919E97B-EA9B-B94D-B772-08DEAB66281C}"/>
              </a:ext>
            </a:extLst>
          </p:cNvPr>
          <p:cNvSpPr txBox="1"/>
          <p:nvPr/>
        </p:nvSpPr>
        <p:spPr>
          <a:xfrm>
            <a:off x="7113848" y="1777512"/>
            <a:ext cx="4139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/>
              <a:t>E</a:t>
            </a:r>
            <a:r>
              <a:rPr kumimoji="1" lang="en-US" altLang="zh-CN" i="1" baseline="-25000" dirty="0"/>
              <a:t>l</a:t>
            </a:r>
            <a:endParaRPr kumimoji="1" lang="zh-CN" altLang="en-US" baseline="-25000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7C7CA3D-689B-1C43-B15B-120116873B91}"/>
              </a:ext>
            </a:extLst>
          </p:cNvPr>
          <p:cNvCxnSpPr>
            <a:cxnSpLocks/>
          </p:cNvCxnSpPr>
          <p:nvPr/>
        </p:nvCxnSpPr>
        <p:spPr>
          <a:xfrm flipH="1">
            <a:off x="7303479" y="2130390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89CA852-85F3-554A-9C3B-BB29A6272253}"/>
                  </a:ext>
                </a:extLst>
              </p:cNvPr>
              <p:cNvSpPr txBox="1"/>
              <p:nvPr/>
            </p:nvSpPr>
            <p:spPr>
              <a:xfrm>
                <a:off x="7185578" y="2476639"/>
                <a:ext cx="282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89CA852-85F3-554A-9C3B-BB29A6272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578" y="2476639"/>
                <a:ext cx="282578" cy="276999"/>
              </a:xfrm>
              <a:prstGeom prst="rect">
                <a:avLst/>
              </a:prstGeom>
              <a:blipFill>
                <a:blip r:embed="rId5"/>
                <a:stretch>
                  <a:fillRect l="-19565" r="-6522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696E62A-5560-384C-BB00-C09E7B755B44}"/>
                  </a:ext>
                </a:extLst>
              </p:cNvPr>
              <p:cNvSpPr txBox="1"/>
              <p:nvPr/>
            </p:nvSpPr>
            <p:spPr>
              <a:xfrm>
                <a:off x="8345299" y="1093082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696E62A-5560-384C-BB00-C09E7B755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299" y="1093082"/>
                <a:ext cx="286232" cy="276999"/>
              </a:xfrm>
              <a:prstGeom prst="rect">
                <a:avLst/>
              </a:prstGeom>
              <a:blipFill>
                <a:blip r:embed="rId6"/>
                <a:stretch>
                  <a:fillRect l="-10638" r="-6383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46F27DA3-8A70-3544-AC09-01F524DC7F99}"/>
              </a:ext>
            </a:extLst>
          </p:cNvPr>
          <p:cNvCxnSpPr>
            <a:cxnSpLocks/>
          </p:cNvCxnSpPr>
          <p:nvPr/>
        </p:nvCxnSpPr>
        <p:spPr>
          <a:xfrm flipH="1">
            <a:off x="8450011" y="1351874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125B5D5-4084-A14E-9FF4-C9C7338C27ED}"/>
              </a:ext>
            </a:extLst>
          </p:cNvPr>
          <p:cNvSpPr txBox="1"/>
          <p:nvPr/>
        </p:nvSpPr>
        <p:spPr>
          <a:xfrm>
            <a:off x="8273568" y="1783089"/>
            <a:ext cx="4139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/>
              <a:t>E</a:t>
            </a:r>
            <a:r>
              <a:rPr kumimoji="1" lang="en-US" altLang="zh-CN" i="1" baseline="-25000" dirty="0"/>
              <a:t>l</a:t>
            </a:r>
            <a:endParaRPr kumimoji="1" lang="zh-CN" altLang="en-US" baseline="-25000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2BC05665-E75D-E44D-B33B-6C562D4A82C7}"/>
              </a:ext>
            </a:extLst>
          </p:cNvPr>
          <p:cNvCxnSpPr>
            <a:cxnSpLocks/>
          </p:cNvCxnSpPr>
          <p:nvPr/>
        </p:nvCxnSpPr>
        <p:spPr>
          <a:xfrm flipH="1">
            <a:off x="8463199" y="2135966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31E3BD5-9023-1E42-BF31-2417A7E20926}"/>
                  </a:ext>
                </a:extLst>
              </p:cNvPr>
              <p:cNvSpPr txBox="1"/>
              <p:nvPr/>
            </p:nvSpPr>
            <p:spPr>
              <a:xfrm>
                <a:off x="8345300" y="2482215"/>
                <a:ext cx="287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31E3BD5-9023-1E42-BF31-2417A7E20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300" y="2482215"/>
                <a:ext cx="287899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>
            <a:extLst>
              <a:ext uri="{FF2B5EF4-FFF2-40B4-BE49-F238E27FC236}">
                <a16:creationId xmlns:a16="http://schemas.microsoft.com/office/drawing/2014/main" id="{FEDFFADA-E9AC-664E-8F8F-940754B3431C}"/>
              </a:ext>
            </a:extLst>
          </p:cNvPr>
          <p:cNvGrpSpPr/>
          <p:nvPr/>
        </p:nvGrpSpPr>
        <p:grpSpPr>
          <a:xfrm>
            <a:off x="6798657" y="1053904"/>
            <a:ext cx="298993" cy="1727240"/>
            <a:chOff x="9086162" y="3079674"/>
            <a:chExt cx="398657" cy="23029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21A92100-7051-6C44-8BD2-032E7F39BA68}"/>
                    </a:ext>
                  </a:extLst>
                </p:cNvPr>
                <p:cNvSpPr txBox="1"/>
                <p:nvPr/>
              </p:nvSpPr>
              <p:spPr>
                <a:xfrm>
                  <a:off x="9088141" y="3079674"/>
                  <a:ext cx="3884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21A92100-7051-6C44-8BD2-032E7F39B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8141" y="3079674"/>
                  <a:ext cx="38848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9149" r="-4255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E080F897-06BD-DC4B-897F-B374FF76B7C1}"/>
                    </a:ext>
                  </a:extLst>
                </p:cNvPr>
                <p:cNvSpPr txBox="1"/>
                <p:nvPr/>
              </p:nvSpPr>
              <p:spPr>
                <a:xfrm>
                  <a:off x="9086162" y="4984089"/>
                  <a:ext cx="398657" cy="3985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E080F897-06BD-DC4B-897F-B374FF76B7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6162" y="4984089"/>
                  <a:ext cx="398657" cy="398570"/>
                </a:xfrm>
                <a:prstGeom prst="rect">
                  <a:avLst/>
                </a:prstGeom>
                <a:blipFill>
                  <a:blip r:embed="rId9"/>
                  <a:stretch>
                    <a:fillRect l="-18367" r="-8163" b="-204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A2A445A9-8192-6546-B13B-6C32561F09D1}"/>
                </a:ext>
              </a:extLst>
            </p:cNvPr>
            <p:cNvCxnSpPr>
              <a:endCxn id="32" idx="0"/>
            </p:cNvCxnSpPr>
            <p:nvPr/>
          </p:nvCxnSpPr>
          <p:spPr>
            <a:xfrm flipH="1">
              <a:off x="9285491" y="3449006"/>
              <a:ext cx="27264" cy="153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3C4C5C6-A21F-9D4D-A214-23169E8F4143}"/>
              </a:ext>
            </a:extLst>
          </p:cNvPr>
          <p:cNvGrpSpPr/>
          <p:nvPr/>
        </p:nvGrpSpPr>
        <p:grpSpPr>
          <a:xfrm>
            <a:off x="8661533" y="1048328"/>
            <a:ext cx="298993" cy="1727240"/>
            <a:chOff x="11569996" y="3072239"/>
            <a:chExt cx="398657" cy="23029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7804E969-86CA-894F-AD88-40B3D49CEEA1}"/>
                    </a:ext>
                  </a:extLst>
                </p:cNvPr>
                <p:cNvSpPr txBox="1"/>
                <p:nvPr/>
              </p:nvSpPr>
              <p:spPr>
                <a:xfrm>
                  <a:off x="11571967" y="3072239"/>
                  <a:ext cx="388483" cy="36933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7804E969-86CA-894F-AD88-40B3D49CE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1967" y="3072239"/>
                  <a:ext cx="388483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8750" r="-4167"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8333C47D-2DC9-E24A-9468-351D1F840221}"/>
                    </a:ext>
                  </a:extLst>
                </p:cNvPr>
                <p:cNvSpPr txBox="1"/>
                <p:nvPr/>
              </p:nvSpPr>
              <p:spPr>
                <a:xfrm>
                  <a:off x="11569996" y="4976654"/>
                  <a:ext cx="398657" cy="3985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8333C47D-2DC9-E24A-9468-351D1F840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9996" y="4976654"/>
                  <a:ext cx="398657" cy="398570"/>
                </a:xfrm>
                <a:prstGeom prst="rect">
                  <a:avLst/>
                </a:prstGeom>
                <a:blipFill>
                  <a:blip r:embed="rId11"/>
                  <a:stretch>
                    <a:fillRect l="-18367" r="-8163" b="-2040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58D9AF67-0E5D-1E41-AFA5-19C3D3FC736E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11754664" y="3493808"/>
              <a:ext cx="14661" cy="14828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C4C7418-DA13-2B48-A8D8-D1D7E3D45FC2}"/>
                  </a:ext>
                </a:extLst>
              </p:cNvPr>
              <p:cNvSpPr/>
              <p:nvPr/>
            </p:nvSpPr>
            <p:spPr>
              <a:xfrm>
                <a:off x="776976" y="5211916"/>
                <a:ext cx="6226384" cy="810478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>
                <a:spAutoFit/>
              </a:bodyPr>
              <a:lstStyle/>
              <a:p>
                <a:pPr algn="ctr"/>
                <a:r>
                  <a:rPr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关于</a:t>
                </a:r>
                <a:r>
                  <a:rPr lang="zh-CN" altLang="en-US" sz="2400" dirty="0">
                    <a:ln w="0"/>
                    <a:solidFill>
                      <a:srgbClr val="C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差分值</a:t>
                </a:r>
                <a:r>
                  <a:rPr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的掩码！</a:t>
                </a:r>
                <a:endParaRPr lang="en-US" altLang="zh-CN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/>
                <a:r>
                  <a:rPr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如何用？</a:t>
                </a:r>
                <a:r>
                  <a:rPr kumimoji="1"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如何</a:t>
                </a:r>
                <a14:m>
                  <m:oMath xmlns:m="http://schemas.openxmlformats.org/officeDocument/2006/math">
                    <m:r>
                      <a:rPr kumimoji="1" lang="zh-CN" altLang="en-US" sz="2400" i="1" dirty="0">
                        <a:latin typeface="Cambria Math" panose="02040503050406030204" pitchFamily="18" charset="0"/>
                      </a:rPr>
                      <m:t>保证</m:t>
                    </m:r>
                    <m:func>
                      <m:func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kumimoji="1"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US" altLang="zh-CN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C4C7418-DA13-2B48-A8D8-D1D7E3D45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76" y="5211916"/>
                <a:ext cx="6226384" cy="810478"/>
              </a:xfrm>
              <a:prstGeom prst="rect">
                <a:avLst/>
              </a:prstGeom>
              <a:blipFill>
                <a:blip r:embed="rId12"/>
                <a:stretch>
                  <a:fillRect l="-1566" t="-9023" b="-18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91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3DCD4-4A27-2646-90F0-DAB161D5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差分</a:t>
            </a:r>
            <a:r>
              <a:rPr kumimoji="1" lang="en-US" altLang="zh-CN" dirty="0"/>
              <a:t>-</a:t>
            </a:r>
            <a:r>
              <a:rPr kumimoji="1" lang="zh-CN" altLang="en-US" dirty="0"/>
              <a:t>线性分析的数学模型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347285-D3E4-CB49-8034-0A936F4883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57850"/>
                <a:ext cx="8211620" cy="4050792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如何保证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中间值</a:t>
                </a:r>
                <a:r>
                  <a:rPr kumimoji="1"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/>
                  <a:t>)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以概率</a:t>
                </a:r>
                <a:r>
                  <a:rPr kumimoji="1" lang="en-US" altLang="zh-CN" dirty="0">
                    <a:solidFill>
                      <a:srgbClr val="C00000"/>
                    </a:solidFill>
                  </a:rPr>
                  <a:t>1</a:t>
                </a:r>
                <a:r>
                  <a:rPr kumimoji="1" lang="zh-CN" altLang="en-US" dirty="0"/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kumimoji="1" lang="en-US" altLang="zh-CN" dirty="0"/>
                      <m:t>0</m:t>
                    </m:r>
                  </m:oMath>
                </a14:m>
                <a:r>
                  <a:rPr kumimoji="1" lang="zh-CN" altLang="en-US" dirty="0"/>
                  <a:t>？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差分来保证！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)=0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确定的？</a:t>
                </a:r>
                <a:r>
                  <a:rPr kumimoji="1" lang="en-US" altLang="zh-CN" dirty="0"/>
                  <a:t>or</a:t>
                </a:r>
                <a:r>
                  <a:rPr kumimoji="1" lang="zh-CN" altLang="en-US" dirty="0"/>
                  <a:t>概率的？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347285-D3E4-CB49-8034-0A936F4883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57850"/>
                <a:ext cx="8211620" cy="4050792"/>
              </a:xfrm>
              <a:blipFill>
                <a:blip r:embed="rId3"/>
                <a:stretch>
                  <a:fillRect l="-668" t="-2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673F774E-C5FB-0147-B6D4-F2E6B8A4A92B}"/>
              </a:ext>
            </a:extLst>
          </p:cNvPr>
          <p:cNvGrpSpPr/>
          <p:nvPr/>
        </p:nvGrpSpPr>
        <p:grpSpPr>
          <a:xfrm>
            <a:off x="7407389" y="3120390"/>
            <a:ext cx="918777" cy="1862952"/>
            <a:chOff x="9876516" y="3017520"/>
            <a:chExt cx="1225036" cy="248393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D0653BA-5645-BE43-B979-CD23876F57F6}"/>
                </a:ext>
              </a:extLst>
            </p:cNvPr>
            <p:cNvGrpSpPr/>
            <p:nvPr/>
          </p:nvGrpSpPr>
          <p:grpSpPr>
            <a:xfrm>
              <a:off x="9876516" y="3017520"/>
              <a:ext cx="1176194" cy="376768"/>
              <a:chOff x="9876516" y="1078992"/>
              <a:chExt cx="1176194" cy="376768"/>
            </a:xfrm>
          </p:grpSpPr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38EA714B-06F2-9440-9B32-60D5BC23719C}"/>
                  </a:ext>
                </a:extLst>
              </p:cNvPr>
              <p:cNvCxnSpPr>
                <a:stCxn id="5" idx="3"/>
                <a:endCxn id="10" idx="1"/>
              </p:cNvCxnSpPr>
              <p:nvPr/>
            </p:nvCxnSpPr>
            <p:spPr>
              <a:xfrm>
                <a:off x="9876516" y="1448325"/>
                <a:ext cx="1176194" cy="743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C5542384-0B1F-9F43-8C55-826F20E3C2CF}"/>
                      </a:ext>
                    </a:extLst>
                  </p:cNvPr>
                  <p:cNvSpPr txBox="1"/>
                  <p:nvPr/>
                </p:nvSpPr>
                <p:spPr>
                  <a:xfrm>
                    <a:off x="10299256" y="1078992"/>
                    <a:ext cx="50176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C5542384-0B1F-9F43-8C55-826F20E3C2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99256" y="1078992"/>
                    <a:ext cx="50176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677" r="-3226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3E3AA44-5B89-5C4C-8B17-BCAC05848C77}"/>
                </a:ext>
              </a:extLst>
            </p:cNvPr>
            <p:cNvGrpSpPr/>
            <p:nvPr/>
          </p:nvGrpSpPr>
          <p:grpSpPr>
            <a:xfrm>
              <a:off x="10025771" y="4937455"/>
              <a:ext cx="1075781" cy="564001"/>
              <a:chOff x="10025771" y="2998927"/>
              <a:chExt cx="1075781" cy="564001"/>
            </a:xfrm>
          </p:grpSpPr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ED27FDC1-8CA8-374E-A708-7D5DA2A68AA6}"/>
                  </a:ext>
                </a:extLst>
              </p:cNvPr>
              <p:cNvCxnSpPr/>
              <p:nvPr/>
            </p:nvCxnSpPr>
            <p:spPr>
              <a:xfrm>
                <a:off x="10025771" y="3368259"/>
                <a:ext cx="1075781" cy="743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5E002BEA-3207-FC45-8D03-307FD15D7EFE}"/>
                      </a:ext>
                    </a:extLst>
                  </p:cNvPr>
                  <p:cNvSpPr txBox="1"/>
                  <p:nvPr/>
                </p:nvSpPr>
                <p:spPr>
                  <a:xfrm>
                    <a:off x="10348100" y="2998927"/>
                    <a:ext cx="655650" cy="56400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eqArr>
                                <m:eqArr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e>
                                <m:e/>
                              </m:eqAr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5E002BEA-3207-FC45-8D03-307FD15D7E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48100" y="2998927"/>
                    <a:ext cx="655650" cy="56400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524ECF-19FB-E048-AA80-26EC2EF9868F}"/>
              </a:ext>
            </a:extLst>
          </p:cNvPr>
          <p:cNvGrpSpPr/>
          <p:nvPr/>
        </p:nvGrpSpPr>
        <p:grpSpPr>
          <a:xfrm>
            <a:off x="7129813" y="3258890"/>
            <a:ext cx="1573712" cy="1678189"/>
            <a:chOff x="9506414" y="3202186"/>
            <a:chExt cx="2098282" cy="22375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053B7E9C-D137-B744-B6F3-09D6356B52A9}"/>
                    </a:ext>
                  </a:extLst>
                </p:cNvPr>
                <p:cNvSpPr txBox="1"/>
                <p:nvPr/>
              </p:nvSpPr>
              <p:spPr>
                <a:xfrm>
                  <a:off x="9506414" y="3202186"/>
                  <a:ext cx="3701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053B7E9C-D137-B744-B6F3-09D6356B52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6414" y="3202186"/>
                  <a:ext cx="37010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0000" r="-8889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0982FA09-49DF-8E40-9B0C-0529B84C1C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1670" y="3571518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C056E5A-8F24-FF49-8D72-5088BC0ABFD7}"/>
                </a:ext>
              </a:extLst>
            </p:cNvPr>
            <p:cNvSpPr txBox="1"/>
            <p:nvPr/>
          </p:nvSpPr>
          <p:spPr>
            <a:xfrm>
              <a:off x="9506414" y="4146471"/>
              <a:ext cx="551986" cy="492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/>
                <a:t>E</a:t>
              </a:r>
              <a:r>
                <a:rPr kumimoji="1" lang="en-US" altLang="zh-CN" i="1" baseline="-25000" dirty="0"/>
                <a:t>d</a:t>
              </a:r>
              <a:endParaRPr kumimoji="1" lang="zh-CN" altLang="en-US" i="1" baseline="-25000" dirty="0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CC3FB618-9ED5-2B45-A55F-EC05134279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9255" y="4601339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2E93AEF-17D3-D846-8237-28E6BE75F1D2}"/>
                    </a:ext>
                  </a:extLst>
                </p:cNvPr>
                <p:cNvSpPr txBox="1"/>
                <p:nvPr/>
              </p:nvSpPr>
              <p:spPr>
                <a:xfrm>
                  <a:off x="11052710" y="3209621"/>
                  <a:ext cx="3771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2E93AEF-17D3-D846-8237-28E6BE75F1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2710" y="3209621"/>
                  <a:ext cx="37719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9565" r="-8696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0B252805-6D0A-BF48-AE63-41E44F5831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87964" y="3578953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298E96E-ED79-F54B-8DA5-EF319358B69A}"/>
                </a:ext>
              </a:extLst>
            </p:cNvPr>
            <p:cNvSpPr txBox="1"/>
            <p:nvPr/>
          </p:nvSpPr>
          <p:spPr>
            <a:xfrm>
              <a:off x="11052710" y="4153906"/>
              <a:ext cx="551986" cy="492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/>
                <a:t>E</a:t>
              </a:r>
              <a:r>
                <a:rPr kumimoji="1" lang="en-US" altLang="zh-CN" i="1" baseline="-25000" dirty="0"/>
                <a:t>d</a:t>
              </a:r>
              <a:endParaRPr kumimoji="1" lang="zh-CN" altLang="en-US" baseline="-25000" dirty="0"/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FB4F4915-4D23-0F4E-9460-945D12D36C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5549" y="4608774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8C946D2-693C-7241-80FA-477B7EB17D40}"/>
                    </a:ext>
                  </a:extLst>
                </p:cNvPr>
                <p:cNvSpPr txBox="1"/>
                <p:nvPr/>
              </p:nvSpPr>
              <p:spPr>
                <a:xfrm>
                  <a:off x="11148349" y="5070439"/>
                  <a:ext cx="3816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8C946D2-693C-7241-80FA-477B7EB17D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8349" y="5070439"/>
                  <a:ext cx="38164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4167" r="-4167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F77F1A7-6671-DF46-84BC-180B44881352}"/>
                    </a:ext>
                  </a:extLst>
                </p:cNvPr>
                <p:cNvSpPr txBox="1"/>
                <p:nvPr/>
              </p:nvSpPr>
              <p:spPr>
                <a:xfrm>
                  <a:off x="9594613" y="5070439"/>
                  <a:ext cx="3745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F77F1A7-6671-DF46-84BC-180B448813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4613" y="5070439"/>
                  <a:ext cx="374548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8696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23E5AFC1-56FA-4A1B-BFC9-9FFEF5651CEF}"/>
              </a:ext>
            </a:extLst>
          </p:cNvPr>
          <p:cNvSpPr/>
          <p:nvPr/>
        </p:nvSpPr>
        <p:spPr>
          <a:xfrm>
            <a:off x="5882172" y="1971450"/>
            <a:ext cx="2908490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关于</a:t>
            </a:r>
            <a:r>
              <a:rPr lang="zh-CN" altLang="en-US" sz="24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差分值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的掩码！</a:t>
            </a:r>
          </a:p>
        </p:txBody>
      </p:sp>
    </p:spTree>
    <p:extLst>
      <p:ext uri="{BB962C8B-B14F-4D97-AF65-F5344CB8AC3E}">
        <p14:creationId xmlns:p14="http://schemas.microsoft.com/office/powerpoint/2010/main" val="160642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66C89-3283-48B0-A1B7-37997963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-</a:t>
            </a:r>
            <a:r>
              <a:rPr lang="zh-CN" altLang="en-US" dirty="0"/>
              <a:t>线性分析举例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ABE44A-4B73-46D3-879D-C36FA7169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967" y="1157850"/>
                <a:ext cx="7772400" cy="47627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三轮线性近似式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[15]⊕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=0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ea typeface="Cambria Math" panose="02040503050406030204" pitchFamily="18" charset="0"/>
                  </a:rPr>
                  <a:t>的概率为</a:t>
                </a:r>
                <a:r>
                  <a:rPr lang="en-US" altLang="zh-CN" dirty="0">
                    <a:ea typeface="Cambria Math" panose="02040503050406030204" pitchFamily="18" charset="0"/>
                  </a:rPr>
                  <a:t>15/32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[15]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=0</a:t>
                </a:r>
                <a:r>
                  <a:rPr lang="zh-CN" altLang="en-US" dirty="0">
                    <a:ea typeface="Cambria Math" panose="02040503050406030204" pitchFamily="18" charset="0"/>
                  </a:rPr>
                  <a:t>偏差为？</a:t>
                </a:r>
                <a:endParaRPr lang="en-US" altLang="zh-CN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ABE44A-4B73-46D3-879D-C36FA7169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967" y="1157850"/>
                <a:ext cx="7772400" cy="4762760"/>
              </a:xfrm>
              <a:blipFill>
                <a:blip r:embed="rId2"/>
                <a:stretch>
                  <a:fillRect l="-1255" t="-2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0D6989-4DBB-4C9F-B8A3-75DBF5D5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13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B39C5A-A72C-449D-BEE1-4ADECBA9AB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89"/>
          <a:stretch/>
        </p:blipFill>
        <p:spPr>
          <a:xfrm>
            <a:off x="5569590" y="270929"/>
            <a:ext cx="3407175" cy="589851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3887825-61F1-41A4-AC42-C2E8F9F46FE5}"/>
              </a:ext>
            </a:extLst>
          </p:cNvPr>
          <p:cNvSpPr/>
          <p:nvPr/>
        </p:nvSpPr>
        <p:spPr>
          <a:xfrm>
            <a:off x="6848106" y="-55540"/>
            <a:ext cx="3433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8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11C4AA-1E44-4B5D-92E4-0D556E989F12}"/>
              </a:ext>
            </a:extLst>
          </p:cNvPr>
          <p:cNvSpPr/>
          <p:nvPr/>
        </p:nvSpPr>
        <p:spPr>
          <a:xfrm>
            <a:off x="6868303" y="6001915"/>
            <a:ext cx="3433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8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005A8E8-B231-4C04-9AE3-7FEC039C1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69" y="1662056"/>
            <a:ext cx="9128659" cy="500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753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0AE4F-9D5F-4B4F-A1DF-F4F2DA83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差分</a:t>
            </a:r>
            <a:r>
              <a:rPr kumimoji="1" lang="en-US" altLang="zh-CN" dirty="0"/>
              <a:t>-</a:t>
            </a:r>
            <a:r>
              <a:rPr kumimoji="1" lang="zh-CN" altLang="en-US" dirty="0"/>
              <a:t>线性分析举例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2DFD8E-5F72-B448-AD62-B4DD6D36DD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078" y="1088288"/>
                <a:ext cx="4098052" cy="5068187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概率为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的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轮的截断差分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若选择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满足</a:t>
                </a:r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则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2DFD8E-5F72-B448-AD62-B4DD6D36DD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078" y="1088288"/>
                <a:ext cx="4098052" cy="5068187"/>
              </a:xfrm>
              <a:blipFill>
                <a:blip r:embed="rId2"/>
                <a:stretch>
                  <a:fillRect l="-2229" t="-2046" r="-12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F4DE7A-C95D-7C43-A1FF-C765BB3F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14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88E061E-7DB1-4510-92E6-E43805875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50" y="1429633"/>
            <a:ext cx="8208901" cy="63052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B58CD33-DDFE-4787-8C6C-C50A66A418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445"/>
          <a:stretch/>
        </p:blipFill>
        <p:spPr>
          <a:xfrm>
            <a:off x="4258130" y="2060154"/>
            <a:ext cx="4582164" cy="235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9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2CAB5-F532-8B4F-8260-F816848F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差分</a:t>
            </a:r>
            <a:r>
              <a:rPr kumimoji="1" lang="en-US" altLang="zh-CN" dirty="0"/>
              <a:t>-</a:t>
            </a:r>
            <a:r>
              <a:rPr kumimoji="1" lang="zh-CN" altLang="en-US" dirty="0"/>
              <a:t>线性分析举例</a:t>
            </a:r>
            <a:r>
              <a:rPr kumimoji="1" lang="en-US" altLang="zh-CN" dirty="0"/>
              <a:t>-4</a:t>
            </a:r>
            <a:r>
              <a:rPr kumimoji="1" lang="zh-CN" altLang="en-US" dirty="0"/>
              <a:t>轮区分器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522EA5-4726-6146-B74A-AB62CDE320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57850"/>
                <a:ext cx="7772400" cy="483532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kumimoji="1" lang="en-US" altLang="zh-CN" dirty="0"/>
                  <a:t>4</a:t>
                </a:r>
                <a:r>
                  <a:rPr kumimoji="1" lang="zh-CN" altLang="en-US" dirty="0"/>
                  <a:t>轮</a:t>
                </a:r>
                <a:r>
                  <a:rPr kumimoji="1" lang="en-US" altLang="zh-CN" dirty="0" err="1"/>
                  <a:t>CipherFour</a:t>
                </a:r>
                <a:r>
                  <a:rPr kumimoji="1" lang="zh-CN" altLang="en-US" dirty="0"/>
                  <a:t>算法的区分器：</a:t>
                </a:r>
                <a:r>
                  <a:rPr kumimoji="1" lang="en-US" altLang="zh-CN" dirty="0"/>
                  <a:t>1+3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若明文对满足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，则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kumimoji="1"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⨁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=0 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zh-CN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r>
                  <a:rPr kumimoji="1" lang="zh-CN" altLang="en-US" dirty="0"/>
                  <a:t>得到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轮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线性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近似式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偏差</m:t>
                        </m:r>
                        <m:r>
                          <a:rPr kumimoji="1" lang="zh-CN" altLang="en-US" i="1" smtClean="0">
                            <a:latin typeface="Cambria Math" panose="02040503050406030204" pitchFamily="18" charset="0"/>
                          </a:rPr>
                          <m:t>为</m:t>
                        </m:r>
                      </m:fName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密钥恢复攻击？</a:t>
                </a:r>
                <a:endParaRPr kumimoji="1" lang="en-US" altLang="zh-CN" dirty="0"/>
              </a:p>
              <a:p>
                <a:r>
                  <a:rPr kumimoji="1" lang="zh-CN" altLang="en-US" dirty="0"/>
                  <a:t>采样？</a:t>
                </a:r>
                <a:endParaRPr kumimoji="1" lang="en-US" altLang="zh-CN" dirty="0"/>
              </a:p>
              <a:p>
                <a:r>
                  <a:rPr kumimoji="1" lang="zh-CN" altLang="en-US" dirty="0"/>
                  <a:t>选择明文攻击</a:t>
                </a:r>
                <a:endParaRPr kumimoji="1" lang="en-US" altLang="zh-CN" dirty="0"/>
              </a:p>
              <a:p>
                <a:r>
                  <a:rPr kumimoji="1" lang="zh-CN" altLang="en-US" dirty="0"/>
                  <a:t>算法</a:t>
                </a:r>
                <a:r>
                  <a:rPr kumimoji="1" lang="en-US" altLang="zh-CN" dirty="0"/>
                  <a:t>2</a:t>
                </a:r>
                <a:endParaRPr kumimoji="1" lang="zh-CN" altLang="en-US" dirty="0"/>
              </a:p>
              <a:p>
                <a:r>
                  <a:rPr kumimoji="1" lang="zh-CN" altLang="en-US" dirty="0"/>
                  <a:t>明文量与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成正比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522EA5-4726-6146-B74A-AB62CDE320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57850"/>
                <a:ext cx="7772400" cy="4835326"/>
              </a:xfrm>
              <a:blipFill>
                <a:blip r:embed="rId3"/>
                <a:stretch>
                  <a:fillRect l="-549" t="-3279" b="-6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B4A974-B9B3-6F45-B47C-6D96F983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15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02B004B2-EAEF-43E6-901E-3BB0861FD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265" y="1454227"/>
            <a:ext cx="3662366" cy="32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7FB00-E71D-8248-AD39-DC1DB857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差分</a:t>
            </a:r>
            <a:r>
              <a:rPr kumimoji="1" lang="en-US" altLang="zh-CN" dirty="0"/>
              <a:t>-</a:t>
            </a:r>
            <a:r>
              <a:rPr kumimoji="1" lang="zh-CN" altLang="en-US" dirty="0"/>
              <a:t>线性分析的概率模型</a:t>
            </a:r>
            <a:r>
              <a:rPr kumimoji="1" lang="en-US" altLang="zh-CN" dirty="0"/>
              <a:t>-crypto</a:t>
            </a:r>
            <a:r>
              <a:rPr kumimoji="1" lang="zh-CN" altLang="en-US" dirty="0"/>
              <a:t> </a:t>
            </a:r>
            <a:r>
              <a:rPr kumimoji="1" lang="en-US" altLang="zh-CN" dirty="0"/>
              <a:t>1994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F303A9-3011-1D40-9EAF-A412553F7E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57849"/>
                <a:ext cx="7772400" cy="5114935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>
                    <a:solidFill>
                      <a:srgbClr val="C00000"/>
                    </a:solidFill>
                  </a:rPr>
                  <a:t>借助差分</a:t>
                </a:r>
                <a:r>
                  <a:rPr kumimoji="1" lang="zh-CN" altLang="en-US" dirty="0"/>
                  <a:t>拉长线性区分器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将高概率但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短</a:t>
                </a:r>
                <a:r>
                  <a:rPr kumimoji="1" lang="zh-CN" altLang="en-US" dirty="0"/>
                  <a:t>轮数的差分放在线性壳的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头部</a:t>
                </a:r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kumimoji="1"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d>
                                      <m:dPr>
                                        <m:ctrlP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⨁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kumimoji="1" lang="en-US" altLang="zh-CN">
                                <a:solidFill>
                                  <a:srgbClr val="C00000"/>
                                </a:solidFill>
                                <a:latin typeface="宋体" panose="02010600030101010101" pitchFamily="2" charset="-122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kumimoji="1" lang="en-US" altLang="zh-CN" i="1" dirty="0">
                                <a:solidFill>
                                  <a:srgbClr val="C00000"/>
                                </a:solidFill>
                                <a:latin typeface="宋体" panose="02010600030101010101" pitchFamily="2" charset="-122"/>
                              </a:rPr>
                              <m:t> </m:t>
                            </m:r>
                          </m:e>
                          <m:e>
                            <m:func>
                              <m:func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⨁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e>
                            <m:func>
                              <m:func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⨁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eqAr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kumimoji="1" lang="en-US" altLang="zh-CN" i="1" dirty="0">
                  <a:latin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⨁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kumimoji="1" lang="en-US" altLang="zh-CN" i="1" dirty="0">
                  <a:latin typeface="宋体" panose="02010600030101010101" pitchFamily="2" charset="-122"/>
                </a:endParaRPr>
              </a:p>
              <a:p>
                <a:r>
                  <a:rPr kumimoji="1" lang="zh-CN" altLang="en-US" dirty="0">
                    <a:latin typeface="宋体" panose="02010600030101010101" pitchFamily="2" charset="-122"/>
                  </a:rPr>
                  <a:t>堆积引理</a:t>
                </a:r>
                <a:endParaRPr kumimoji="1" lang="en-US" altLang="zh-CN" dirty="0">
                  <a:latin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⨁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+2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kumimoji="1" lang="en-US" altLang="zh-CN" i="1" dirty="0">
                  <a:latin typeface="宋体" panose="02010600030101010101" pitchFamily="2" charset="-122"/>
                </a:endParaRPr>
              </a:p>
              <a:p>
                <a:r>
                  <a:rPr kumimoji="1" lang="zh-CN" altLang="en-US" dirty="0">
                    <a:latin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kumimoji="1" lang="zh-CN" altLang="en-US" dirty="0">
                    <a:latin typeface="宋体" panose="02010600030101010101" pitchFamily="2" charset="-122"/>
                  </a:rPr>
                  <a:t>？</a:t>
                </a:r>
                <a:endParaRPr kumimoji="1" lang="en-US" altLang="zh-CN" dirty="0">
                  <a:latin typeface="宋体" panose="02010600030101010101" pitchFamily="2" charset="-122"/>
                </a:endParaRPr>
              </a:p>
              <a:p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F303A9-3011-1D40-9EAF-A412553F7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57849"/>
                <a:ext cx="7772400" cy="5114935"/>
              </a:xfrm>
              <a:blipFill>
                <a:blip r:embed="rId2"/>
                <a:stretch>
                  <a:fillRect l="-706" t="-2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8830DA-8DB5-F04D-A678-BD5153F0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16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C37F377-4676-E44F-8498-C4B8033BB822}"/>
              </a:ext>
            </a:extLst>
          </p:cNvPr>
          <p:cNvSpPr txBox="1">
            <a:spLocks/>
          </p:cNvSpPr>
          <p:nvPr/>
        </p:nvSpPr>
        <p:spPr>
          <a:xfrm>
            <a:off x="707835" y="2191916"/>
            <a:ext cx="6004372" cy="4080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Wingdings" pitchFamily="2" charset="2"/>
              <a:buNone/>
            </a:pPr>
            <a:endParaRPr kumimoji="1" lang="en-US" altLang="zh-CN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E54172C-E018-4B4B-BA6C-B14A1BA6DCC8}"/>
                  </a:ext>
                </a:extLst>
              </p:cNvPr>
              <p:cNvSpPr txBox="1"/>
              <p:nvPr/>
            </p:nvSpPr>
            <p:spPr>
              <a:xfrm>
                <a:off x="6718331" y="1804994"/>
                <a:ext cx="2775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E54172C-E018-4B4B-BA6C-B14A1BA6D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331" y="1804994"/>
                <a:ext cx="277575" cy="276999"/>
              </a:xfrm>
              <a:prstGeom prst="rect">
                <a:avLst/>
              </a:prstGeom>
              <a:blipFill>
                <a:blip r:embed="rId3"/>
                <a:stretch>
                  <a:fillRect l="-17391" r="-869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F9A3B04-4E77-4D40-ADF0-257D4367CC2B}"/>
              </a:ext>
            </a:extLst>
          </p:cNvPr>
          <p:cNvCxnSpPr>
            <a:cxnSpLocks/>
          </p:cNvCxnSpPr>
          <p:nvPr/>
        </p:nvCxnSpPr>
        <p:spPr>
          <a:xfrm flipH="1">
            <a:off x="6894773" y="2081993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AB3680E-D4B4-134B-B7CC-5F2BA6F3BEBC}"/>
              </a:ext>
            </a:extLst>
          </p:cNvPr>
          <p:cNvSpPr txBox="1"/>
          <p:nvPr/>
        </p:nvSpPr>
        <p:spPr>
          <a:xfrm>
            <a:off x="6718330" y="2513207"/>
            <a:ext cx="4139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/>
              <a:t>E</a:t>
            </a:r>
            <a:r>
              <a:rPr kumimoji="1" lang="en-US" altLang="zh-CN" i="1" baseline="-25000" dirty="0"/>
              <a:t>d</a:t>
            </a:r>
            <a:endParaRPr kumimoji="1" lang="zh-CN" altLang="en-US" baseline="-25000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2D92CC10-8D3E-8A4D-8CAE-82FDA5462CC4}"/>
              </a:ext>
            </a:extLst>
          </p:cNvPr>
          <p:cNvCxnSpPr>
            <a:cxnSpLocks/>
          </p:cNvCxnSpPr>
          <p:nvPr/>
        </p:nvCxnSpPr>
        <p:spPr>
          <a:xfrm flipH="1">
            <a:off x="6907962" y="2854359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3EFAB36-1521-ED40-973E-5B5D3E98907D}"/>
                  </a:ext>
                </a:extLst>
              </p:cNvPr>
              <p:cNvSpPr txBox="1"/>
              <p:nvPr/>
            </p:nvSpPr>
            <p:spPr>
              <a:xfrm>
                <a:off x="6790062" y="3200608"/>
                <a:ext cx="280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3EFAB36-1521-ED40-973E-5B5D3E989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062" y="3200608"/>
                <a:ext cx="280911" cy="276999"/>
              </a:xfrm>
              <a:prstGeom prst="rect">
                <a:avLst/>
              </a:prstGeom>
              <a:blipFill>
                <a:blip r:embed="rId4"/>
                <a:stretch>
                  <a:fillRect l="-8696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0FB8315E-AF1F-5043-9C98-03322D8691B1}"/>
              </a:ext>
            </a:extLst>
          </p:cNvPr>
          <p:cNvCxnSpPr>
            <a:cxnSpLocks/>
          </p:cNvCxnSpPr>
          <p:nvPr/>
        </p:nvCxnSpPr>
        <p:spPr>
          <a:xfrm flipH="1">
            <a:off x="6894773" y="3459400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4017491-385B-834F-99F5-4184C4B34325}"/>
              </a:ext>
            </a:extLst>
          </p:cNvPr>
          <p:cNvSpPr txBox="1"/>
          <p:nvPr/>
        </p:nvSpPr>
        <p:spPr>
          <a:xfrm>
            <a:off x="6718330" y="3890615"/>
            <a:ext cx="4139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/>
              <a:t>E</a:t>
            </a:r>
            <a:r>
              <a:rPr kumimoji="1" lang="en-US" altLang="zh-CN" i="1" baseline="-25000" dirty="0"/>
              <a:t>l</a:t>
            </a:r>
            <a:endParaRPr kumimoji="1" lang="zh-CN" altLang="en-US" baseline="-250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4078E80-EDAA-6749-B9A3-B224D3A7E1D6}"/>
              </a:ext>
            </a:extLst>
          </p:cNvPr>
          <p:cNvCxnSpPr>
            <a:cxnSpLocks/>
          </p:cNvCxnSpPr>
          <p:nvPr/>
        </p:nvCxnSpPr>
        <p:spPr>
          <a:xfrm flipH="1">
            <a:off x="6907962" y="4243492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3692EE0-3537-1A4A-BE10-F2213ED55F8E}"/>
                  </a:ext>
                </a:extLst>
              </p:cNvPr>
              <p:cNvSpPr txBox="1"/>
              <p:nvPr/>
            </p:nvSpPr>
            <p:spPr>
              <a:xfrm>
                <a:off x="6790061" y="4589741"/>
                <a:ext cx="282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3692EE0-3537-1A4A-BE10-F2213ED55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061" y="4589741"/>
                <a:ext cx="282578" cy="276999"/>
              </a:xfrm>
              <a:prstGeom prst="rect">
                <a:avLst/>
              </a:prstGeom>
              <a:blipFill>
                <a:blip r:embed="rId5"/>
                <a:stretch>
                  <a:fillRect l="-17391" r="-4348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EB82C3CD-77E5-EF45-B2C5-4CD028137554}"/>
              </a:ext>
            </a:extLst>
          </p:cNvPr>
          <p:cNvGrpSpPr/>
          <p:nvPr/>
        </p:nvGrpSpPr>
        <p:grpSpPr>
          <a:xfrm>
            <a:off x="7878051" y="1810570"/>
            <a:ext cx="413990" cy="3061746"/>
            <a:chOff x="10517453" y="1271093"/>
            <a:chExt cx="551986" cy="4082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F6CA92F-7A52-EF41-9108-ADA723A05344}"/>
                    </a:ext>
                  </a:extLst>
                </p:cNvPr>
                <p:cNvSpPr txBox="1"/>
                <p:nvPr/>
              </p:nvSpPr>
              <p:spPr>
                <a:xfrm>
                  <a:off x="10517453" y="1271093"/>
                  <a:ext cx="3771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F6CA92F-7A52-EF41-9108-ADA723A053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7453" y="1271093"/>
                  <a:ext cx="37719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021" r="-85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4D0D9B15-EEFD-D84C-A40C-9369E74D04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2709" y="1640425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44AC89E-D885-C748-803E-4A8E23E911D7}"/>
                </a:ext>
              </a:extLst>
            </p:cNvPr>
            <p:cNvSpPr txBox="1"/>
            <p:nvPr/>
          </p:nvSpPr>
          <p:spPr>
            <a:xfrm>
              <a:off x="10517453" y="2215378"/>
              <a:ext cx="551986" cy="492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/>
                <a:t>E</a:t>
              </a:r>
              <a:r>
                <a:rPr kumimoji="1" lang="en-US" altLang="zh-CN" i="1" baseline="-25000" dirty="0"/>
                <a:t>d</a:t>
              </a:r>
              <a:endParaRPr kumimoji="1" lang="zh-CN" altLang="en-US" baseline="-25000" dirty="0"/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324141A7-C209-F94E-A54A-6989072FA0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70294" y="2670246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AB80DA4C-ACA7-2344-836D-A72EA3DDA2EE}"/>
                    </a:ext>
                  </a:extLst>
                </p:cNvPr>
                <p:cNvSpPr txBox="1"/>
                <p:nvPr/>
              </p:nvSpPr>
              <p:spPr>
                <a:xfrm>
                  <a:off x="10613094" y="3131910"/>
                  <a:ext cx="38164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D98F32B-434C-404C-91B6-D57F7C006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3094" y="3131910"/>
                  <a:ext cx="381642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8333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3AD83F66-0BBD-7B45-BD7B-C9C4EF4231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2709" y="3476968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49808B1-25DB-2A40-8C48-DCFC03278E67}"/>
                </a:ext>
              </a:extLst>
            </p:cNvPr>
            <p:cNvSpPr txBox="1"/>
            <p:nvPr/>
          </p:nvSpPr>
          <p:spPr>
            <a:xfrm>
              <a:off x="10517453" y="4051921"/>
              <a:ext cx="551986" cy="492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/>
                <a:t>E</a:t>
              </a:r>
              <a:r>
                <a:rPr kumimoji="1" lang="en-US" altLang="zh-CN" i="1" baseline="-25000" dirty="0"/>
                <a:t>l</a:t>
              </a:r>
              <a:endParaRPr kumimoji="1" lang="zh-CN" altLang="en-US" baseline="-25000" dirty="0"/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75994239-EE72-4644-A7B3-64C6F525D4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70294" y="4522424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11D8C07-15B4-744E-939F-7D037D09AC17}"/>
                    </a:ext>
                  </a:extLst>
                </p:cNvPr>
                <p:cNvSpPr txBox="1"/>
                <p:nvPr/>
              </p:nvSpPr>
              <p:spPr>
                <a:xfrm>
                  <a:off x="10613094" y="4984089"/>
                  <a:ext cx="38386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2E937573-ABC7-124A-B52A-5A4FB1F4E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3094" y="4984089"/>
                  <a:ext cx="383865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6667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52AD009-42CC-AA43-AC17-4598A2FBB832}"/>
              </a:ext>
            </a:extLst>
          </p:cNvPr>
          <p:cNvGrpSpPr/>
          <p:nvPr/>
        </p:nvGrpSpPr>
        <p:grpSpPr>
          <a:xfrm>
            <a:off x="6995906" y="1663984"/>
            <a:ext cx="882145" cy="285085"/>
            <a:chOff x="9327869" y="1075647"/>
            <a:chExt cx="1176193" cy="380113"/>
          </a:xfrm>
        </p:grpSpPr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9E94AE59-D7E9-A846-8193-5B38E3B14552}"/>
                </a:ext>
              </a:extLst>
            </p:cNvPr>
            <p:cNvCxnSpPr>
              <a:stCxn id="6" idx="3"/>
              <a:endCxn id="16" idx="1"/>
            </p:cNvCxnSpPr>
            <p:nvPr/>
          </p:nvCxnSpPr>
          <p:spPr>
            <a:xfrm>
              <a:off x="9327869" y="1448325"/>
              <a:ext cx="1176193" cy="74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DF128DDC-7B52-D942-B812-9A35A828114B}"/>
                    </a:ext>
                  </a:extLst>
                </p:cNvPr>
                <p:cNvSpPr txBox="1"/>
                <p:nvPr/>
              </p:nvSpPr>
              <p:spPr>
                <a:xfrm>
                  <a:off x="9764664" y="1075647"/>
                  <a:ext cx="50176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68BEA664-8A1C-F84B-9D82-78A4CA059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4664" y="1075647"/>
                  <a:ext cx="501761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3333" r="-3333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97421F0-B39F-274E-8B4D-8C49E581C27B}"/>
              </a:ext>
            </a:extLst>
          </p:cNvPr>
          <p:cNvGrpSpPr/>
          <p:nvPr/>
        </p:nvGrpSpPr>
        <p:grpSpPr>
          <a:xfrm>
            <a:off x="7107849" y="3106446"/>
            <a:ext cx="806836" cy="423001"/>
            <a:chOff x="10025771" y="2998927"/>
            <a:chExt cx="1075781" cy="564001"/>
          </a:xfrm>
        </p:grpSpPr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109A64D8-576A-3E40-86BD-2FCE28E0DCAD}"/>
                </a:ext>
              </a:extLst>
            </p:cNvPr>
            <p:cNvCxnSpPr/>
            <p:nvPr/>
          </p:nvCxnSpPr>
          <p:spPr>
            <a:xfrm>
              <a:off x="10025771" y="3368259"/>
              <a:ext cx="1075781" cy="74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25DFDDF0-C01E-2048-A180-1A0F293AA3E6}"/>
                    </a:ext>
                  </a:extLst>
                </p:cNvPr>
                <p:cNvSpPr txBox="1"/>
                <p:nvPr/>
              </p:nvSpPr>
              <p:spPr>
                <a:xfrm>
                  <a:off x="10348100" y="2998927"/>
                  <a:ext cx="655650" cy="5640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eqArr>
                              <m:eqArr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e/>
                            </m:eqAr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94BB9EC4-D4CB-9D45-8340-062AB81B7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8100" y="2998927"/>
                  <a:ext cx="655650" cy="564001"/>
                </a:xfrm>
                <a:prstGeom prst="rect">
                  <a:avLst/>
                </a:prstGeom>
                <a:blipFill>
                  <a:blip r:embed="rId11"/>
                  <a:stretch>
                    <a:fillRect l="-7692" r="-25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4439F10-579B-AD48-BCF6-E7CCCC8C28F3}"/>
              </a:ext>
            </a:extLst>
          </p:cNvPr>
          <p:cNvGrpSpPr/>
          <p:nvPr/>
        </p:nvGrpSpPr>
        <p:grpSpPr>
          <a:xfrm>
            <a:off x="6403146" y="3167006"/>
            <a:ext cx="298993" cy="1727240"/>
            <a:chOff x="9086170" y="3079674"/>
            <a:chExt cx="398657" cy="23029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326DB0F6-50B4-AA4E-B62C-6FE13849529C}"/>
                    </a:ext>
                  </a:extLst>
                </p:cNvPr>
                <p:cNvSpPr txBox="1"/>
                <p:nvPr/>
              </p:nvSpPr>
              <p:spPr>
                <a:xfrm>
                  <a:off x="9088141" y="3079674"/>
                  <a:ext cx="3739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326DB0F6-50B4-AA4E-B62C-6FE1384952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8141" y="3079674"/>
                  <a:ext cx="373948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9565" r="-2174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32F2517C-63B2-8C4A-AAEF-84A8A7B50D7B}"/>
                    </a:ext>
                  </a:extLst>
                </p:cNvPr>
                <p:cNvSpPr txBox="1"/>
                <p:nvPr/>
              </p:nvSpPr>
              <p:spPr>
                <a:xfrm>
                  <a:off x="9086170" y="4984089"/>
                  <a:ext cx="398657" cy="3985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32F2517C-63B2-8C4A-AAEF-84A8A7B50D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6170" y="4984089"/>
                  <a:ext cx="398657" cy="398570"/>
                </a:xfrm>
                <a:prstGeom prst="rect">
                  <a:avLst/>
                </a:prstGeom>
                <a:blipFill>
                  <a:blip r:embed="rId13"/>
                  <a:stretch>
                    <a:fillRect l="-18367" r="-8163" b="-204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D4905769-0903-7E49-8414-79708836FFE2}"/>
                </a:ext>
              </a:extLst>
            </p:cNvPr>
            <p:cNvCxnSpPr>
              <a:endCxn id="33" idx="0"/>
            </p:cNvCxnSpPr>
            <p:nvPr/>
          </p:nvCxnSpPr>
          <p:spPr>
            <a:xfrm flipH="1">
              <a:off x="9285499" y="3449006"/>
              <a:ext cx="27256" cy="153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291A386-B997-F04B-A853-3FEF30DE967D}"/>
              </a:ext>
            </a:extLst>
          </p:cNvPr>
          <p:cNvGrpSpPr/>
          <p:nvPr/>
        </p:nvGrpSpPr>
        <p:grpSpPr>
          <a:xfrm>
            <a:off x="8266028" y="3161430"/>
            <a:ext cx="298992" cy="1727240"/>
            <a:chOff x="11569996" y="3072239"/>
            <a:chExt cx="398655" cy="23029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8F17398D-2652-3D4E-9C28-335580DE4505}"/>
                    </a:ext>
                  </a:extLst>
                </p:cNvPr>
                <p:cNvSpPr txBox="1"/>
                <p:nvPr/>
              </p:nvSpPr>
              <p:spPr>
                <a:xfrm>
                  <a:off x="11571967" y="3072239"/>
                  <a:ext cx="388483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8F17398D-2652-3D4E-9C28-335580DE45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1967" y="3072239"/>
                  <a:ext cx="388483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6000" r="-2000" b="-106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92D4AFE0-0F8A-E645-A8BA-3BAA9478C472}"/>
                    </a:ext>
                  </a:extLst>
                </p:cNvPr>
                <p:cNvSpPr txBox="1"/>
                <p:nvPr/>
              </p:nvSpPr>
              <p:spPr>
                <a:xfrm>
                  <a:off x="11569996" y="4976654"/>
                  <a:ext cx="398655" cy="398570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92D4AFE0-0F8A-E645-A8BA-3BAA9478C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9996" y="4976654"/>
                  <a:ext cx="398655" cy="398570"/>
                </a:xfrm>
                <a:prstGeom prst="rect">
                  <a:avLst/>
                </a:prstGeom>
                <a:blipFill>
                  <a:blip r:embed="rId15"/>
                  <a:stretch>
                    <a:fillRect l="-15686" r="-5882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8EB59F26-7875-1E48-8579-B4F158E0BE0D}"/>
                </a:ext>
              </a:extLst>
            </p:cNvPr>
            <p:cNvCxnSpPr>
              <a:endCxn id="37" idx="0"/>
            </p:cNvCxnSpPr>
            <p:nvPr/>
          </p:nvCxnSpPr>
          <p:spPr>
            <a:xfrm flipH="1">
              <a:off x="11769324" y="3441571"/>
              <a:ext cx="27259" cy="153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A3658C1B-FCAA-D646-A3EB-6C78B596E4C5}"/>
              </a:ext>
            </a:extLst>
          </p:cNvPr>
          <p:cNvSpPr/>
          <p:nvPr/>
        </p:nvSpPr>
        <p:spPr>
          <a:xfrm>
            <a:off x="6346052" y="3142478"/>
            <a:ext cx="2503449" cy="1865605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400657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36F28-C430-4838-B732-DAF279F9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17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AE49C7-89CD-4C42-9BB8-3BFB2D64BCCF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kumimoji="1"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d>
                                      <m:dPr>
                                        <m:ctrlPr>
                                          <a:rPr kumimoji="1"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 sz="2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⨁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zh-CN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kumimoji="1"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1"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e>
                            <m:func>
                              <m:funcPr>
                                <m:ctrlPr>
                                  <a:rPr kumimoji="1"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⨁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1"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e>
                            <m:func>
                              <m:funcPr>
                                <m:ctrlPr>
                                  <a:rPr kumimoji="1"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⨁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1"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  <a:p>
                <a:r>
                  <a:rPr lang="zh-CN" altLang="en-US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则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⨁</m:t>
                            </m:r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（）</m:t>
                    </m:r>
                  </m:oMath>
                </a14:m>
                <a:endParaRPr kumimoji="1" lang="en-US" altLang="zh-CN" sz="2400" i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AE49C7-89CD-4C42-9BB8-3BFB2D64B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blipFill>
                <a:blip r:embed="rId20"/>
                <a:stretch>
                  <a:fillRect l="-1250" b="-7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61058E2-FB47-47E9-8F15-E6C9723DD87B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828800" y="278606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en-US" altLang="zh-CN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61058E2-FB47-47E9-8F15-E6C9723DD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1828800" y="2786063"/>
                <a:ext cx="6400800" cy="642938"/>
              </a:xfrm>
              <a:prstGeom prst="rect">
                <a:avLst/>
              </a:prstGeom>
              <a:blipFill>
                <a:blip r:embed="rId22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09AB2F-5103-485F-BE94-A8CAD76849AC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828800" y="364331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en-US" altLang="zh-CN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09AB2F-5103-485F-BE94-A8CAD7684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1828800" y="3643313"/>
                <a:ext cx="6400800" cy="642938"/>
              </a:xfrm>
              <a:prstGeom prst="rect">
                <a:avLst/>
              </a:prstGeom>
              <a:blipFill>
                <a:blip r:embed="rId24"/>
                <a:stretch>
                  <a:fillRect b="-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ED6206A-7225-45E2-B32E-C28D1ACB7802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828800" y="450056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en-US" altLang="zh-CN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ED6206A-7225-45E2-B32E-C28D1ACB7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1828800" y="4500563"/>
                <a:ext cx="6400800" cy="642938"/>
              </a:xfrm>
              <a:prstGeom prst="rect">
                <a:avLst/>
              </a:prstGeom>
              <a:blipFill>
                <a:blip r:embed="rId26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465C9AA-3B30-4ACA-9AB1-60CB9DC3E75A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828800" y="535781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en-US" altLang="zh-CN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465C9AA-3B30-4ACA-9AB1-60CB9DC3E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7"/>
                </p:custDataLst>
              </p:nvPr>
            </p:nvSpPr>
            <p:spPr>
              <a:xfrm>
                <a:off x="1828800" y="5357813"/>
                <a:ext cx="6400800" cy="642938"/>
              </a:xfrm>
              <a:prstGeom prst="rect">
                <a:avLst/>
              </a:prstGeom>
              <a:blipFill>
                <a:blip r:embed="rId28"/>
                <a:stretch>
                  <a:fillRect b="-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FA3266E6-F661-4F18-97C5-60996D8BD3B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DB938A8-72BC-4AC3-ACEB-B354C943924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6E30868-F6A9-4279-9A10-9D7AD42A344A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0AF0330-ED5B-4499-8C26-9441053F8C0F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EAEF904-BE82-4D65-B3A2-FDFD07261A0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548AFC2-9E24-4310-98E2-01199EDA98C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14FE5D13-8DE7-41CE-B805-611E798C114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01244FAA-00D0-4219-9441-34B936CC4E4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B4FAD195-0632-41FA-879B-D394F182AE94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319BFAC1-82B0-41B9-B7A0-2CCC73C8DA4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F6A991CF-7AF5-45F8-B867-BBF6EA2D993E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5293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93CCC-4E6D-674D-B364-437DAC6F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1511"/>
            <a:ext cx="8231304" cy="106886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差分</a:t>
            </a:r>
            <a:r>
              <a:rPr kumimoji="1" lang="en-US" altLang="zh-CN" dirty="0"/>
              <a:t>-</a:t>
            </a:r>
            <a:r>
              <a:rPr kumimoji="1" lang="zh-CN" altLang="en-US" dirty="0"/>
              <a:t>线性分析的概率模型</a:t>
            </a:r>
            <a:r>
              <a:rPr kumimoji="1" lang="en-US" altLang="zh-CN" dirty="0"/>
              <a:t>-</a:t>
            </a:r>
            <a:r>
              <a:rPr lang="en-US" altLang="zh-CN" dirty="0"/>
              <a:t> ASIACRYPT 2002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52067C-0D70-FE49-ADE4-E29A07B7B7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7669" y="1489012"/>
                <a:ext cx="5985007" cy="408086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d>
                                      <m:d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⨁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e>
                            <m:func>
                              <m:func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⨁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e>
                            <m:func>
                              <m:func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⨁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eqArr>
                      </m:e>
                    </m:d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kumimoji="1" lang="en-US" altLang="zh-CN" i="1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⨁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kumimoji="1" lang="en-US" altLang="zh-CN" i="1" dirty="0"/>
              </a:p>
              <a:p>
                <a:r>
                  <a:rPr kumimoji="1" lang="zh-CN" altLang="en-US" dirty="0"/>
                  <a:t>堆积引理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⨁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3−1</m:t>
                        </m:r>
                      </m:sup>
                    </m:sSup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kumimoji="1"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kumimoji="1"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=?</a:t>
                </a:r>
                <a:endParaRPr lang="zh-CN" altLang="en-US" dirty="0"/>
              </a:p>
              <a:p>
                <a:pPr marL="0" indent="0">
                  <a:buNone/>
                </a:pPr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52067C-0D70-FE49-ADE4-E29A07B7B7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7669" y="1489012"/>
                <a:ext cx="5985007" cy="4080869"/>
              </a:xfrm>
              <a:blipFill>
                <a:blip r:embed="rId3"/>
                <a:stretch>
                  <a:fillRect l="-916" t="-1045" b="-10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A25D42-EE43-5F4F-B19A-1CD9AD9E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18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B85162A-AF95-4A5E-8770-BB833E730F40}"/>
                  </a:ext>
                </a:extLst>
              </p:cNvPr>
              <p:cNvSpPr txBox="1"/>
              <p:nvPr/>
            </p:nvSpPr>
            <p:spPr>
              <a:xfrm>
                <a:off x="6894603" y="1804994"/>
                <a:ext cx="2775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B85162A-AF95-4A5E-8770-BB833E730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603" y="1804994"/>
                <a:ext cx="277575" cy="276999"/>
              </a:xfrm>
              <a:prstGeom prst="rect">
                <a:avLst/>
              </a:prstGeom>
              <a:blipFill>
                <a:blip r:embed="rId4"/>
                <a:stretch>
                  <a:fillRect l="-17391" r="-869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线箭头连接符 6">
            <a:extLst>
              <a:ext uri="{FF2B5EF4-FFF2-40B4-BE49-F238E27FC236}">
                <a16:creationId xmlns:a16="http://schemas.microsoft.com/office/drawing/2014/main" id="{C2E1E520-8750-4338-B118-FB5BED4B5FC5}"/>
              </a:ext>
            </a:extLst>
          </p:cNvPr>
          <p:cNvCxnSpPr>
            <a:cxnSpLocks/>
          </p:cNvCxnSpPr>
          <p:nvPr/>
        </p:nvCxnSpPr>
        <p:spPr>
          <a:xfrm flipH="1">
            <a:off x="7071045" y="2081993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DCB7472-D0F7-4A83-8A95-52C4221B99BC}"/>
              </a:ext>
            </a:extLst>
          </p:cNvPr>
          <p:cNvSpPr txBox="1"/>
          <p:nvPr/>
        </p:nvSpPr>
        <p:spPr>
          <a:xfrm>
            <a:off x="6894602" y="2513207"/>
            <a:ext cx="4139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/>
              <a:t>E</a:t>
            </a:r>
            <a:r>
              <a:rPr kumimoji="1" lang="en-US" altLang="zh-CN" i="1" baseline="-25000" dirty="0"/>
              <a:t>d</a:t>
            </a:r>
            <a:endParaRPr kumimoji="1" lang="zh-CN" altLang="en-US" baseline="-25000" dirty="0"/>
          </a:p>
        </p:txBody>
      </p:sp>
      <p:cxnSp>
        <p:nvCxnSpPr>
          <p:cNvPr id="43" name="直线箭头连接符 8">
            <a:extLst>
              <a:ext uri="{FF2B5EF4-FFF2-40B4-BE49-F238E27FC236}">
                <a16:creationId xmlns:a16="http://schemas.microsoft.com/office/drawing/2014/main" id="{3F2B0459-406D-4B78-91B2-01324A7ACEA2}"/>
              </a:ext>
            </a:extLst>
          </p:cNvPr>
          <p:cNvCxnSpPr>
            <a:cxnSpLocks/>
          </p:cNvCxnSpPr>
          <p:nvPr/>
        </p:nvCxnSpPr>
        <p:spPr>
          <a:xfrm flipH="1">
            <a:off x="7084234" y="2854359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32F259C-C430-4FBC-B005-45EDFD1789D2}"/>
                  </a:ext>
                </a:extLst>
              </p:cNvPr>
              <p:cNvSpPr txBox="1"/>
              <p:nvPr/>
            </p:nvSpPr>
            <p:spPr>
              <a:xfrm>
                <a:off x="6966334" y="3200608"/>
                <a:ext cx="280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32F259C-C430-4FBC-B005-45EDFD178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334" y="3200608"/>
                <a:ext cx="280911" cy="276999"/>
              </a:xfrm>
              <a:prstGeom prst="rect">
                <a:avLst/>
              </a:prstGeom>
              <a:blipFill>
                <a:blip r:embed="rId5"/>
                <a:stretch>
                  <a:fillRect l="-10870" r="-652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线箭头连接符 10">
            <a:extLst>
              <a:ext uri="{FF2B5EF4-FFF2-40B4-BE49-F238E27FC236}">
                <a16:creationId xmlns:a16="http://schemas.microsoft.com/office/drawing/2014/main" id="{F769B968-9AA2-45C8-A5BD-2FDF67EB0A9C}"/>
              </a:ext>
            </a:extLst>
          </p:cNvPr>
          <p:cNvCxnSpPr>
            <a:cxnSpLocks/>
          </p:cNvCxnSpPr>
          <p:nvPr/>
        </p:nvCxnSpPr>
        <p:spPr>
          <a:xfrm flipH="1">
            <a:off x="7071045" y="3459400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D3F5C09-063C-494F-8084-A56B5CB367CA}"/>
              </a:ext>
            </a:extLst>
          </p:cNvPr>
          <p:cNvSpPr txBox="1"/>
          <p:nvPr/>
        </p:nvSpPr>
        <p:spPr>
          <a:xfrm>
            <a:off x="6894602" y="3890615"/>
            <a:ext cx="4139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/>
              <a:t>E</a:t>
            </a:r>
            <a:r>
              <a:rPr kumimoji="1" lang="en-US" altLang="zh-CN" i="1" baseline="-25000" dirty="0"/>
              <a:t>l</a:t>
            </a:r>
            <a:endParaRPr kumimoji="1" lang="zh-CN" altLang="en-US" baseline="-25000" dirty="0"/>
          </a:p>
        </p:txBody>
      </p:sp>
      <p:cxnSp>
        <p:nvCxnSpPr>
          <p:cNvPr id="47" name="直线箭头连接符 12">
            <a:extLst>
              <a:ext uri="{FF2B5EF4-FFF2-40B4-BE49-F238E27FC236}">
                <a16:creationId xmlns:a16="http://schemas.microsoft.com/office/drawing/2014/main" id="{2762589E-60E8-403F-994B-2D52EC6E5CFF}"/>
              </a:ext>
            </a:extLst>
          </p:cNvPr>
          <p:cNvCxnSpPr>
            <a:cxnSpLocks/>
          </p:cNvCxnSpPr>
          <p:nvPr/>
        </p:nvCxnSpPr>
        <p:spPr>
          <a:xfrm flipH="1">
            <a:off x="7084234" y="4243492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A41BFC7-1D1E-43EF-838E-2AA3B3585407}"/>
                  </a:ext>
                </a:extLst>
              </p:cNvPr>
              <p:cNvSpPr txBox="1"/>
              <p:nvPr/>
            </p:nvSpPr>
            <p:spPr>
              <a:xfrm>
                <a:off x="6966333" y="4589741"/>
                <a:ext cx="282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A41BFC7-1D1E-43EF-838E-2AA3B3585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333" y="4589741"/>
                <a:ext cx="282578" cy="276999"/>
              </a:xfrm>
              <a:prstGeom prst="rect">
                <a:avLst/>
              </a:prstGeom>
              <a:blipFill>
                <a:blip r:embed="rId6"/>
                <a:stretch>
                  <a:fillRect l="-19565" r="-6522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组合 48">
            <a:extLst>
              <a:ext uri="{FF2B5EF4-FFF2-40B4-BE49-F238E27FC236}">
                <a16:creationId xmlns:a16="http://schemas.microsoft.com/office/drawing/2014/main" id="{4CF84C91-F308-4989-B559-839BEDBC230E}"/>
              </a:ext>
            </a:extLst>
          </p:cNvPr>
          <p:cNvGrpSpPr/>
          <p:nvPr/>
        </p:nvGrpSpPr>
        <p:grpSpPr>
          <a:xfrm>
            <a:off x="8054323" y="1810570"/>
            <a:ext cx="413990" cy="3061746"/>
            <a:chOff x="10517453" y="1271093"/>
            <a:chExt cx="551986" cy="4082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2490F27C-D3A9-43D6-B243-C991E8EE1C38}"/>
                    </a:ext>
                  </a:extLst>
                </p:cNvPr>
                <p:cNvSpPr txBox="1"/>
                <p:nvPr/>
              </p:nvSpPr>
              <p:spPr>
                <a:xfrm>
                  <a:off x="10517453" y="1271093"/>
                  <a:ext cx="3771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2490F27C-D3A9-43D6-B243-C991E8EE1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7453" y="1271093"/>
                  <a:ext cx="37719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7021" r="-85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16">
              <a:extLst>
                <a:ext uri="{FF2B5EF4-FFF2-40B4-BE49-F238E27FC236}">
                  <a16:creationId xmlns:a16="http://schemas.microsoft.com/office/drawing/2014/main" id="{47799B1B-4277-40BE-9D94-82B818D41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2709" y="1640425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E92D2DA-F423-48F8-A8B0-65DB3D851EEC}"/>
                </a:ext>
              </a:extLst>
            </p:cNvPr>
            <p:cNvSpPr txBox="1"/>
            <p:nvPr/>
          </p:nvSpPr>
          <p:spPr>
            <a:xfrm>
              <a:off x="10517453" y="2215378"/>
              <a:ext cx="551986" cy="492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/>
                <a:t>E</a:t>
              </a:r>
              <a:r>
                <a:rPr kumimoji="1" lang="en-US" altLang="zh-CN" i="1" baseline="-25000" dirty="0"/>
                <a:t>d</a:t>
              </a:r>
              <a:endParaRPr kumimoji="1" lang="zh-CN" altLang="en-US" baseline="-25000" dirty="0"/>
            </a:p>
          </p:txBody>
        </p:sp>
        <p:cxnSp>
          <p:nvCxnSpPr>
            <p:cNvPr id="53" name="直线箭头连接符 18">
              <a:extLst>
                <a:ext uri="{FF2B5EF4-FFF2-40B4-BE49-F238E27FC236}">
                  <a16:creationId xmlns:a16="http://schemas.microsoft.com/office/drawing/2014/main" id="{CAB5F7A7-3F0A-4725-A7AC-70C36FE0C2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70294" y="2670246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26E8C93F-ECCC-4D68-9109-3CCBCA7F2A0D}"/>
                    </a:ext>
                  </a:extLst>
                </p:cNvPr>
                <p:cNvSpPr txBox="1"/>
                <p:nvPr/>
              </p:nvSpPr>
              <p:spPr>
                <a:xfrm>
                  <a:off x="10613094" y="3131910"/>
                  <a:ext cx="38164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D98F32B-434C-404C-91B6-D57F7C006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3094" y="3131910"/>
                  <a:ext cx="381642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8333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箭头连接符 20">
              <a:extLst>
                <a:ext uri="{FF2B5EF4-FFF2-40B4-BE49-F238E27FC236}">
                  <a16:creationId xmlns:a16="http://schemas.microsoft.com/office/drawing/2014/main" id="{606019B3-A271-4CE8-9154-1B124D265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2709" y="3476968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DA965445-19CC-4D88-9AB3-8E828E162164}"/>
                </a:ext>
              </a:extLst>
            </p:cNvPr>
            <p:cNvSpPr txBox="1"/>
            <p:nvPr/>
          </p:nvSpPr>
          <p:spPr>
            <a:xfrm>
              <a:off x="10517453" y="4051921"/>
              <a:ext cx="551986" cy="492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/>
                <a:t>E</a:t>
              </a:r>
              <a:r>
                <a:rPr kumimoji="1" lang="en-US" altLang="zh-CN" i="1" baseline="-25000" dirty="0"/>
                <a:t>l</a:t>
              </a:r>
              <a:endParaRPr kumimoji="1" lang="zh-CN" altLang="en-US" baseline="-25000" dirty="0"/>
            </a:p>
          </p:txBody>
        </p:sp>
        <p:cxnSp>
          <p:nvCxnSpPr>
            <p:cNvPr id="57" name="直线箭头连接符 22">
              <a:extLst>
                <a:ext uri="{FF2B5EF4-FFF2-40B4-BE49-F238E27FC236}">
                  <a16:creationId xmlns:a16="http://schemas.microsoft.com/office/drawing/2014/main" id="{C195EE88-F521-4FE5-A005-B5FB70D4FF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70294" y="4522424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1A12C281-2596-44B6-807C-8D43538056F7}"/>
                    </a:ext>
                  </a:extLst>
                </p:cNvPr>
                <p:cNvSpPr txBox="1"/>
                <p:nvPr/>
              </p:nvSpPr>
              <p:spPr>
                <a:xfrm>
                  <a:off x="10613094" y="4984089"/>
                  <a:ext cx="38386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2E937573-ABC7-124A-B52A-5A4FB1F4E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3094" y="4984089"/>
                  <a:ext cx="383865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6667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1A5E912-244A-441B-A3F4-06CC6FE3D3C5}"/>
              </a:ext>
            </a:extLst>
          </p:cNvPr>
          <p:cNvGrpSpPr/>
          <p:nvPr/>
        </p:nvGrpSpPr>
        <p:grpSpPr>
          <a:xfrm>
            <a:off x="7172178" y="1663984"/>
            <a:ext cx="882145" cy="285085"/>
            <a:chOff x="9562941" y="1075647"/>
            <a:chExt cx="1176193" cy="380113"/>
          </a:xfrm>
        </p:grpSpPr>
        <p:cxnSp>
          <p:nvCxnSpPr>
            <p:cNvPr id="60" name="直线箭头连接符 25">
              <a:extLst>
                <a:ext uri="{FF2B5EF4-FFF2-40B4-BE49-F238E27FC236}">
                  <a16:creationId xmlns:a16="http://schemas.microsoft.com/office/drawing/2014/main" id="{9221282C-F41E-4E08-966F-2A1AC40D7A04}"/>
                </a:ext>
              </a:extLst>
            </p:cNvPr>
            <p:cNvCxnSpPr>
              <a:stCxn id="40" idx="3"/>
              <a:endCxn id="50" idx="1"/>
            </p:cNvCxnSpPr>
            <p:nvPr/>
          </p:nvCxnSpPr>
          <p:spPr>
            <a:xfrm>
              <a:off x="9562941" y="1448325"/>
              <a:ext cx="1176193" cy="74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76CC69AC-9A1A-42EE-AD36-1155E3C64E07}"/>
                    </a:ext>
                  </a:extLst>
                </p:cNvPr>
                <p:cNvSpPr txBox="1"/>
                <p:nvPr/>
              </p:nvSpPr>
              <p:spPr>
                <a:xfrm>
                  <a:off x="9764664" y="1075647"/>
                  <a:ext cx="50176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68BEA664-8A1C-F84B-9D82-78A4CA059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4664" y="1075647"/>
                  <a:ext cx="501761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3333" r="-3333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E8AB6C4D-8C8D-4E0A-B820-2B4477CFAB34}"/>
              </a:ext>
            </a:extLst>
          </p:cNvPr>
          <p:cNvGrpSpPr/>
          <p:nvPr/>
        </p:nvGrpSpPr>
        <p:grpSpPr>
          <a:xfrm>
            <a:off x="7284121" y="3106446"/>
            <a:ext cx="806836" cy="423001"/>
            <a:chOff x="10025771" y="2998927"/>
            <a:chExt cx="1075781" cy="564001"/>
          </a:xfrm>
        </p:grpSpPr>
        <p:cxnSp>
          <p:nvCxnSpPr>
            <p:cNvPr id="63" name="直线箭头连接符 28">
              <a:extLst>
                <a:ext uri="{FF2B5EF4-FFF2-40B4-BE49-F238E27FC236}">
                  <a16:creationId xmlns:a16="http://schemas.microsoft.com/office/drawing/2014/main" id="{462BE90D-4674-4E79-92DB-E174B56997B8}"/>
                </a:ext>
              </a:extLst>
            </p:cNvPr>
            <p:cNvCxnSpPr/>
            <p:nvPr/>
          </p:nvCxnSpPr>
          <p:spPr>
            <a:xfrm>
              <a:off x="10025771" y="3368259"/>
              <a:ext cx="1075781" cy="74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A80A583B-F5CE-496D-A27E-D57AA061AF96}"/>
                    </a:ext>
                  </a:extLst>
                </p:cNvPr>
                <p:cNvSpPr txBox="1"/>
                <p:nvPr/>
              </p:nvSpPr>
              <p:spPr>
                <a:xfrm>
                  <a:off x="10348100" y="2998927"/>
                  <a:ext cx="655650" cy="5640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eqArr>
                              <m:eqArr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e/>
                            </m:eqAr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94BB9EC4-D4CB-9D45-8340-062AB81B7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8100" y="2998927"/>
                  <a:ext cx="655650" cy="564001"/>
                </a:xfrm>
                <a:prstGeom prst="rect">
                  <a:avLst/>
                </a:prstGeom>
                <a:blipFill>
                  <a:blip r:embed="rId11"/>
                  <a:stretch>
                    <a:fillRect l="-7692" r="-25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129998DD-E360-422B-B1D0-643F98A9F0CD}"/>
              </a:ext>
            </a:extLst>
          </p:cNvPr>
          <p:cNvGrpSpPr/>
          <p:nvPr/>
        </p:nvGrpSpPr>
        <p:grpSpPr>
          <a:xfrm>
            <a:off x="6579412" y="3167005"/>
            <a:ext cx="301881" cy="1705311"/>
            <a:chOff x="9086170" y="3079674"/>
            <a:chExt cx="402508" cy="22737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5584E287-1688-45D2-8401-5219855312F9}"/>
                    </a:ext>
                  </a:extLst>
                </p:cNvPr>
                <p:cNvSpPr txBox="1"/>
                <p:nvPr/>
              </p:nvSpPr>
              <p:spPr>
                <a:xfrm>
                  <a:off x="9088141" y="3079674"/>
                  <a:ext cx="4005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F6B315DC-7AF4-3D48-8A8F-F753ADA8D9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8141" y="3079674"/>
                  <a:ext cx="40053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20833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42B28F57-61AD-471D-81C2-E6087F21337F}"/>
                    </a:ext>
                  </a:extLst>
                </p:cNvPr>
                <p:cNvSpPr txBox="1"/>
                <p:nvPr/>
              </p:nvSpPr>
              <p:spPr>
                <a:xfrm>
                  <a:off x="9086170" y="4984089"/>
                  <a:ext cx="39660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7862752C-6B73-B046-A957-282BC47679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6170" y="4984089"/>
                  <a:ext cx="396605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0833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直线箭头连接符 33">
              <a:extLst>
                <a:ext uri="{FF2B5EF4-FFF2-40B4-BE49-F238E27FC236}">
                  <a16:creationId xmlns:a16="http://schemas.microsoft.com/office/drawing/2014/main" id="{2958D899-B09D-4493-AD1A-A4D7177C281B}"/>
                </a:ext>
              </a:extLst>
            </p:cNvPr>
            <p:cNvCxnSpPr>
              <a:endCxn id="67" idx="0"/>
            </p:cNvCxnSpPr>
            <p:nvPr/>
          </p:nvCxnSpPr>
          <p:spPr>
            <a:xfrm flipH="1">
              <a:off x="9284473" y="3449006"/>
              <a:ext cx="28283" cy="153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C42D1A1-04A8-4EB3-99E5-8E345238D90F}"/>
              </a:ext>
            </a:extLst>
          </p:cNvPr>
          <p:cNvGrpSpPr/>
          <p:nvPr/>
        </p:nvGrpSpPr>
        <p:grpSpPr>
          <a:xfrm>
            <a:off x="8442279" y="3161429"/>
            <a:ext cx="301881" cy="1705311"/>
            <a:chOff x="11569996" y="3072239"/>
            <a:chExt cx="402508" cy="22737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121A3F77-FF2D-4888-8EA5-9CC0F8223EF1}"/>
                    </a:ext>
                  </a:extLst>
                </p:cNvPr>
                <p:cNvSpPr txBox="1"/>
                <p:nvPr/>
              </p:nvSpPr>
              <p:spPr>
                <a:xfrm>
                  <a:off x="11571967" y="3072239"/>
                  <a:ext cx="400537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0890F6A9-33FE-E34B-9A27-7E6735B6A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1967" y="3072239"/>
                  <a:ext cx="400537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5385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75086D28-FE1E-4B8C-9BF8-B014B0D04C86}"/>
                    </a:ext>
                  </a:extLst>
                </p:cNvPr>
                <p:cNvSpPr txBox="1"/>
                <p:nvPr/>
              </p:nvSpPr>
              <p:spPr>
                <a:xfrm>
                  <a:off x="11569996" y="4976654"/>
                  <a:ext cx="370357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E227D713-9832-ED4A-8C42-DC590766DF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9996" y="4976654"/>
                  <a:ext cx="370357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6667" b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线箭头连接符 37">
              <a:extLst>
                <a:ext uri="{FF2B5EF4-FFF2-40B4-BE49-F238E27FC236}">
                  <a16:creationId xmlns:a16="http://schemas.microsoft.com/office/drawing/2014/main" id="{3EE18DD0-E331-45B6-A5AE-96EBBCA2BF08}"/>
                </a:ext>
              </a:extLst>
            </p:cNvPr>
            <p:cNvCxnSpPr>
              <a:endCxn id="71" idx="0"/>
            </p:cNvCxnSpPr>
            <p:nvPr/>
          </p:nvCxnSpPr>
          <p:spPr>
            <a:xfrm flipH="1">
              <a:off x="11755175" y="3441571"/>
              <a:ext cx="41407" cy="153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73" name="矩形 72">
            <a:extLst>
              <a:ext uri="{FF2B5EF4-FFF2-40B4-BE49-F238E27FC236}">
                <a16:creationId xmlns:a16="http://schemas.microsoft.com/office/drawing/2014/main" id="{D6C4C88D-0FBA-4A2B-88E7-54A68E6924C3}"/>
              </a:ext>
            </a:extLst>
          </p:cNvPr>
          <p:cNvSpPr/>
          <p:nvPr/>
        </p:nvSpPr>
        <p:spPr>
          <a:xfrm>
            <a:off x="6413655" y="3098360"/>
            <a:ext cx="2503449" cy="1865605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9064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0FA22-B54A-CF42-B6F0-5B0AAC9A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差分</a:t>
            </a:r>
            <a:r>
              <a:rPr kumimoji="1" lang="en-US" altLang="zh-CN" dirty="0"/>
              <a:t>-</a:t>
            </a:r>
            <a:r>
              <a:rPr kumimoji="1" lang="zh-CN" altLang="en-US" dirty="0"/>
              <a:t>线性分析的概率模型</a:t>
            </a:r>
            <a:r>
              <a:rPr kumimoji="1" lang="en-US" altLang="zh-CN" dirty="0"/>
              <a:t>-</a:t>
            </a:r>
            <a:r>
              <a:rPr lang="en-US" altLang="zh-CN" dirty="0"/>
              <a:t> ASIACRYPT 2002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BC331B-933F-2B4C-9A5F-20F450ECA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差分：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     </m:t>
                    </m:r>
                    <m:r>
                      <a:rPr kumimoji="1"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′&lt;1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zh-CN" altLang="en-US" dirty="0"/>
                  <a:t>相关比特的差分不一定为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的情况</a:t>
                </a:r>
                <a:endParaRPr kumimoji="1" lang="en-US" altLang="zh-CN" dirty="0"/>
              </a:p>
              <a:p>
                <a:r>
                  <a:rPr kumimoji="1" lang="zh-CN" altLang="en-US" b="0" dirty="0"/>
                  <a:t>即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注意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zh-CN" altLang="en-US" dirty="0"/>
                  <a:t>和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zh-CN" altLang="en-US" dirty="0"/>
                  <a:t>不同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BC331B-933F-2B4C-9A5F-20F450ECA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C94FDB-221F-054D-9DEF-881D388F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19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6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80FCA-81CE-C84F-8F13-A7F1C475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    线性      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  差分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BE91B-7834-594F-AD33-1868A9EC4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zh-CN" altLang="en-US" dirty="0"/>
              <a:t>盒的线性近似表       </a:t>
            </a:r>
            <a:r>
              <a:rPr kumimoji="1" lang="en-US" altLang="zh-CN" dirty="0"/>
              <a:t>S</a:t>
            </a:r>
            <a:r>
              <a:rPr kumimoji="1" lang="zh-CN" altLang="en-US" dirty="0"/>
              <a:t>盒的差分分布表</a:t>
            </a:r>
            <a:endParaRPr kumimoji="1" lang="en-US" altLang="zh-CN" dirty="0"/>
          </a:p>
          <a:p>
            <a:r>
              <a:rPr kumimoji="1" lang="zh-CN" altLang="en-US" dirty="0"/>
              <a:t>线性路线                     差分特征</a:t>
            </a:r>
            <a:endParaRPr kumimoji="1" lang="en-US" altLang="zh-CN" dirty="0"/>
          </a:p>
          <a:p>
            <a:r>
              <a:rPr kumimoji="1" lang="zh-CN" altLang="en-US" dirty="0"/>
              <a:t>线性路线的级联         差分特征的级联</a:t>
            </a:r>
            <a:endParaRPr kumimoji="1" lang="en-US" altLang="zh-CN" dirty="0"/>
          </a:p>
          <a:p>
            <a:r>
              <a:rPr kumimoji="1" lang="zh-CN" altLang="en-US" dirty="0"/>
              <a:t>线性壳                         差分</a:t>
            </a:r>
            <a:endParaRPr kumimoji="1" lang="en-US" altLang="zh-CN" dirty="0"/>
          </a:p>
          <a:p>
            <a:r>
              <a:rPr kumimoji="1" lang="zh-CN" altLang="en-US" dirty="0"/>
              <a:t>多维线性                     截断差分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C00000"/>
                </a:solidFill>
              </a:rPr>
              <a:t>零相关线性                 不可能差分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/>
              <a:t>路线搜索算法</a:t>
            </a:r>
            <a:endParaRPr kumimoji="1" lang="en-US" altLang="zh-CN" dirty="0"/>
          </a:p>
          <a:p>
            <a:r>
              <a:rPr kumimoji="1" lang="en-US" altLang="zh-CN" dirty="0"/>
              <a:t>……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A91D46-0E99-7B4C-BBF9-C7AD6ADE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DCE88DB-3268-2643-9AA6-634ABD63E557}"/>
              </a:ext>
            </a:extLst>
          </p:cNvPr>
          <p:cNvCxnSpPr>
            <a:cxnSpLocks/>
          </p:cNvCxnSpPr>
          <p:nvPr/>
        </p:nvCxnSpPr>
        <p:spPr>
          <a:xfrm>
            <a:off x="3601843" y="1098853"/>
            <a:ext cx="0" cy="34062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02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C5DD0-92D1-40B5-B6B0-72F20E6E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中间状态差分的掩码取值带概率</a:t>
            </a:r>
            <a:r>
              <a:rPr kumimoji="1" lang="en-US" altLang="zh-CN" dirty="0"/>
              <a:t>-</a:t>
            </a:r>
            <a:r>
              <a:rPr kumimoji="1" lang="zh-CN" altLang="en-US" dirty="0"/>
              <a:t>举例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C77FC3-29C0-430F-ACF3-EE4EB7AC3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57849"/>
                <a:ext cx="8127694" cy="447176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Cipherfour</a:t>
                </a:r>
                <a:r>
                  <a:rPr lang="zh-CN" altLang="en-US" dirty="0"/>
                  <a:t>算法的概率为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轮差分路线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=(0000 1011 0000 0000)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dirty="0"/>
              </a:p>
              <a:p>
                <a:r>
                  <a:rPr kumimoji="1" lang="zh-CN" altLang="en-US" dirty="0"/>
                  <a:t>分情况讨论</a:t>
                </a:r>
                <a:endParaRPr kumimoji="1" lang="en-US" altLang="zh-CN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C77FC3-29C0-430F-ACF3-EE4EB7AC3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57849"/>
                <a:ext cx="8127694" cy="4471769"/>
              </a:xfrm>
              <a:blipFill>
                <a:blip r:embed="rId2"/>
                <a:stretch>
                  <a:fillRect l="-675" t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266B76-3E2D-427B-9B98-E7E9B548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20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FBF838-800A-43AA-B04F-1B4CDCEEA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5229"/>
            <a:ext cx="9144000" cy="100774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53418D41-F573-4A61-97C3-D69F87E85902}"/>
              </a:ext>
            </a:extLst>
          </p:cNvPr>
          <p:cNvGrpSpPr/>
          <p:nvPr/>
        </p:nvGrpSpPr>
        <p:grpSpPr>
          <a:xfrm>
            <a:off x="7306256" y="4560341"/>
            <a:ext cx="918777" cy="1862952"/>
            <a:chOff x="9876516" y="3017520"/>
            <a:chExt cx="1225036" cy="248393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0A14823-3DC1-4863-8919-F2422B3BC0B9}"/>
                </a:ext>
              </a:extLst>
            </p:cNvPr>
            <p:cNvGrpSpPr/>
            <p:nvPr/>
          </p:nvGrpSpPr>
          <p:grpSpPr>
            <a:xfrm>
              <a:off x="9876516" y="3017520"/>
              <a:ext cx="1176194" cy="376768"/>
              <a:chOff x="9876516" y="1078992"/>
              <a:chExt cx="1176194" cy="376768"/>
            </a:xfrm>
          </p:grpSpPr>
          <p:cxnSp>
            <p:nvCxnSpPr>
              <p:cNvPr id="11" name="直线箭头连接符 19">
                <a:extLst>
                  <a:ext uri="{FF2B5EF4-FFF2-40B4-BE49-F238E27FC236}">
                    <a16:creationId xmlns:a16="http://schemas.microsoft.com/office/drawing/2014/main" id="{B52FF7ED-AE96-4846-AE8C-E415C76D478D}"/>
                  </a:ext>
                </a:extLst>
              </p:cNvPr>
              <p:cNvCxnSpPr>
                <a:stCxn id="14" idx="3"/>
                <a:endCxn id="18" idx="1"/>
              </p:cNvCxnSpPr>
              <p:nvPr/>
            </p:nvCxnSpPr>
            <p:spPr>
              <a:xfrm>
                <a:off x="9876516" y="1448325"/>
                <a:ext cx="1176194" cy="743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81D423EF-F827-4E3F-8A60-13E6715E48FA}"/>
                      </a:ext>
                    </a:extLst>
                  </p:cNvPr>
                  <p:cNvSpPr txBox="1"/>
                  <p:nvPr/>
                </p:nvSpPr>
                <p:spPr>
                  <a:xfrm>
                    <a:off x="10299256" y="1078992"/>
                    <a:ext cx="50176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C5542384-0B1F-9F43-8C55-826F20E3C2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99256" y="1078992"/>
                    <a:ext cx="50176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677" r="-3226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AEAB124-EE9B-4E29-AF0B-63462D22958A}"/>
                </a:ext>
              </a:extLst>
            </p:cNvPr>
            <p:cNvGrpSpPr/>
            <p:nvPr/>
          </p:nvGrpSpPr>
          <p:grpSpPr>
            <a:xfrm>
              <a:off x="10025771" y="4937455"/>
              <a:ext cx="1075781" cy="564001"/>
              <a:chOff x="10025771" y="2998927"/>
              <a:chExt cx="1075781" cy="564001"/>
            </a:xfrm>
          </p:grpSpPr>
          <p:cxnSp>
            <p:nvCxnSpPr>
              <p:cNvPr id="9" name="直线箭头连接符 22">
                <a:extLst>
                  <a:ext uri="{FF2B5EF4-FFF2-40B4-BE49-F238E27FC236}">
                    <a16:creationId xmlns:a16="http://schemas.microsoft.com/office/drawing/2014/main" id="{5DEF87EE-A9DB-4C5D-B1D0-4D71958ED9DD}"/>
                  </a:ext>
                </a:extLst>
              </p:cNvPr>
              <p:cNvCxnSpPr/>
              <p:nvPr/>
            </p:nvCxnSpPr>
            <p:spPr>
              <a:xfrm>
                <a:off x="10025771" y="3368259"/>
                <a:ext cx="1075781" cy="743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D3AD6736-C8F8-4C8C-B062-AA9F7A29B807}"/>
                      </a:ext>
                    </a:extLst>
                  </p:cNvPr>
                  <p:cNvSpPr txBox="1"/>
                  <p:nvPr/>
                </p:nvSpPr>
                <p:spPr>
                  <a:xfrm>
                    <a:off x="10348100" y="2998927"/>
                    <a:ext cx="655650" cy="56400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eqArr>
                                <m:eqArr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e>
                                <m:e/>
                              </m:eqAr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5E002BEA-3207-FC45-8D03-307FD15D7E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48100" y="2998927"/>
                    <a:ext cx="655650" cy="56400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67BEB65-C8BC-436D-A9AD-CB7F11E953D9}"/>
              </a:ext>
            </a:extLst>
          </p:cNvPr>
          <p:cNvGrpSpPr/>
          <p:nvPr/>
        </p:nvGrpSpPr>
        <p:grpSpPr>
          <a:xfrm>
            <a:off x="7028680" y="4698841"/>
            <a:ext cx="1573712" cy="1678189"/>
            <a:chOff x="9506414" y="3202186"/>
            <a:chExt cx="2098282" cy="22375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60461DB-093E-415B-B5B4-158D04BB448A}"/>
                    </a:ext>
                  </a:extLst>
                </p:cNvPr>
                <p:cNvSpPr txBox="1"/>
                <p:nvPr/>
              </p:nvSpPr>
              <p:spPr>
                <a:xfrm>
                  <a:off x="9506414" y="3202186"/>
                  <a:ext cx="3701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053B7E9C-D137-B744-B6F3-09D6356B52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6414" y="3202186"/>
                  <a:ext cx="37010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0000" r="-8889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线箭头连接符 5">
              <a:extLst>
                <a:ext uri="{FF2B5EF4-FFF2-40B4-BE49-F238E27FC236}">
                  <a16:creationId xmlns:a16="http://schemas.microsoft.com/office/drawing/2014/main" id="{D9800D01-26B4-48E3-8096-C4F1754B41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1670" y="3571518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9CFDB08-99D2-4CBA-A792-7444C74D57C4}"/>
                </a:ext>
              </a:extLst>
            </p:cNvPr>
            <p:cNvSpPr txBox="1"/>
            <p:nvPr/>
          </p:nvSpPr>
          <p:spPr>
            <a:xfrm>
              <a:off x="9506414" y="4146471"/>
              <a:ext cx="551986" cy="492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/>
                <a:t>E</a:t>
              </a:r>
              <a:r>
                <a:rPr kumimoji="1" lang="en-US" altLang="zh-CN" i="1" baseline="-25000" dirty="0"/>
                <a:t>d</a:t>
              </a:r>
              <a:endParaRPr kumimoji="1" lang="zh-CN" altLang="en-US" i="1" baseline="-25000" dirty="0"/>
            </a:p>
          </p:txBody>
        </p:sp>
        <p:cxnSp>
          <p:nvCxnSpPr>
            <p:cNvPr id="17" name="直线箭头连接符 7">
              <a:extLst>
                <a:ext uri="{FF2B5EF4-FFF2-40B4-BE49-F238E27FC236}">
                  <a16:creationId xmlns:a16="http://schemas.microsoft.com/office/drawing/2014/main" id="{52E29C0E-8C60-497A-B952-A1FAD7623C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9255" y="4601339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F51604D-93D9-43A3-BBDE-55B58E30B646}"/>
                    </a:ext>
                  </a:extLst>
                </p:cNvPr>
                <p:cNvSpPr txBox="1"/>
                <p:nvPr/>
              </p:nvSpPr>
              <p:spPr>
                <a:xfrm>
                  <a:off x="11052710" y="3209621"/>
                  <a:ext cx="3771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2E93AEF-17D3-D846-8237-28E6BE75F1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2710" y="3209621"/>
                  <a:ext cx="37719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9565" r="-8696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线箭头连接符 10">
              <a:extLst>
                <a:ext uri="{FF2B5EF4-FFF2-40B4-BE49-F238E27FC236}">
                  <a16:creationId xmlns:a16="http://schemas.microsoft.com/office/drawing/2014/main" id="{3E8E02E4-1BCB-4AC5-976E-8E9A9365E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87964" y="3578953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4FEBD86-2632-46F2-A16E-CCACB7C953D3}"/>
                </a:ext>
              </a:extLst>
            </p:cNvPr>
            <p:cNvSpPr txBox="1"/>
            <p:nvPr/>
          </p:nvSpPr>
          <p:spPr>
            <a:xfrm>
              <a:off x="11052710" y="4153906"/>
              <a:ext cx="551986" cy="492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/>
                <a:t>E</a:t>
              </a:r>
              <a:r>
                <a:rPr kumimoji="1" lang="en-US" altLang="zh-CN" i="1" baseline="-25000" dirty="0"/>
                <a:t>d</a:t>
              </a:r>
              <a:endParaRPr kumimoji="1" lang="zh-CN" altLang="en-US" baseline="-25000" dirty="0"/>
            </a:p>
          </p:txBody>
        </p:sp>
        <p:cxnSp>
          <p:nvCxnSpPr>
            <p:cNvPr id="21" name="直线箭头连接符 12">
              <a:extLst>
                <a:ext uri="{FF2B5EF4-FFF2-40B4-BE49-F238E27FC236}">
                  <a16:creationId xmlns:a16="http://schemas.microsoft.com/office/drawing/2014/main" id="{C09C9C4C-E7B2-4EE9-83F9-A12A682E32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5549" y="4608774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99A87E1B-4E44-4389-A751-4521807CEEAB}"/>
                    </a:ext>
                  </a:extLst>
                </p:cNvPr>
                <p:cNvSpPr txBox="1"/>
                <p:nvPr/>
              </p:nvSpPr>
              <p:spPr>
                <a:xfrm>
                  <a:off x="11148349" y="5070439"/>
                  <a:ext cx="3816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8C946D2-693C-7241-80FA-477B7EB17D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8349" y="5070439"/>
                  <a:ext cx="38164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4167" r="-4167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92C3060-A3B3-45D1-8EDE-55AE8E3EB6D4}"/>
                    </a:ext>
                  </a:extLst>
                </p:cNvPr>
                <p:cNvSpPr txBox="1"/>
                <p:nvPr/>
              </p:nvSpPr>
              <p:spPr>
                <a:xfrm>
                  <a:off x="9594613" y="5070439"/>
                  <a:ext cx="3745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F77F1A7-6671-DF46-84BC-180B448813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4613" y="5070439"/>
                  <a:ext cx="374548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8696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191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51A8CE-84CC-4709-8CC7-0EC38885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21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E6BF24F-9965-4946-994C-73EBA35BA749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en-US" sz="2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若存在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Cipherfour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算法的概率为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轮差分路线满足</a:t>
                </a:r>
                <a:r>
                  <a:rPr kumimoji="1" lang="en-US" altLang="zh-CN" sz="2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=0)=?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E6BF24F-9965-4946-994C-73EBA35BA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blipFill>
                <a:blip r:embed="rId20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6E5CB40-25BC-45E7-A987-7A46088076BC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828800" y="278606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6E5CB40-25BC-45E7-A987-7A4608807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1828800" y="2786063"/>
                <a:ext cx="6400800" cy="642938"/>
              </a:xfrm>
              <a:prstGeom prst="rect">
                <a:avLst/>
              </a:prstGeom>
              <a:blipFill>
                <a:blip r:embed="rId22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D009E28-A2C8-43D4-BC13-544C87C71337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828800" y="364331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D009E28-A2C8-43D4-BC13-544C87C71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1828800" y="3643313"/>
                <a:ext cx="6400800" cy="642938"/>
              </a:xfrm>
              <a:prstGeom prst="rect">
                <a:avLst/>
              </a:prstGeom>
              <a:blipFill>
                <a:blip r:embed="rId2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2E9C09E-926D-4C99-A49A-A2C24AE8A877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828800" y="450056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2E9C09E-926D-4C99-A49A-A2C24AE8A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1828800" y="4500563"/>
                <a:ext cx="6400800" cy="642938"/>
              </a:xfrm>
              <a:prstGeom prst="rect">
                <a:avLst/>
              </a:prstGeom>
              <a:blipFill>
                <a:blip r:embed="rId26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B63FF2E-BC77-4571-8A60-0940F150DE0B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828800" y="535781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B63FF2E-BC77-4571-8A60-0940F150D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7"/>
                </p:custDataLst>
              </p:nvPr>
            </p:nvSpPr>
            <p:spPr>
              <a:xfrm>
                <a:off x="1828800" y="5357813"/>
                <a:ext cx="6400800" cy="642938"/>
              </a:xfrm>
              <a:prstGeom prst="rect">
                <a:avLst/>
              </a:prstGeom>
              <a:blipFill>
                <a:blip r:embed="rId28"/>
                <a:stretch>
                  <a:fillRect b="-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38EEC3D6-1082-4947-9534-B8CBBC02F0B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7897FB2-2579-4295-B522-01FB5CAB075E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4250D47-710C-4BB6-AEE5-FF5CCABD228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DB45FE2-F4D0-4A94-80E8-677362E4BB5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FF205B9-5DCB-496B-ADB4-B283052A0C5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473FEE4-288B-4FCE-BF8B-9CB0C8900157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31B48634-73DB-4D89-B307-691822D39DE6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5287DBED-954E-4733-A938-AC4584B2E36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73C423EC-7821-4E7A-8EA2-9A6584679A54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6B022E60-B17E-4EC1-A2EA-44361015C509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52E96BB3-923D-4886-B1E5-C57747A9B439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4336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BC543-8DCB-634A-A6F0-A18EB2C6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中间状态差分对应的概率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6CCE4C-8A7B-5545-9F3F-1F9C0FE6DC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7654" y="1005155"/>
                <a:ext cx="8335722" cy="4087987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en-US" altLang="zh-CN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m:rPr>
                            <m:nor/>
                          </m:rPr>
                          <a:rPr kumimoji="1" lang="en-US" altLang="zh-CN" dirty="0">
                            <a:latin typeface="Cambria Math" panose="02040503050406030204" pitchFamily="18" charset="0"/>
                          </a:rPr>
                          <m:t>random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zh-CN" altLang="en-US" dirty="0">
                    <a:latin typeface="Cambria Math" panose="02040503050406030204" pitchFamily="18" charset="0"/>
                  </a:rPr>
                  <a:t>时</a:t>
                </a:r>
                <a:endParaRPr kumimoji="1"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zh-CN" altLang="en-US" dirty="0">
                    <a:latin typeface="Cambria Math" panose="02040503050406030204" pitchFamily="18" charset="0"/>
                  </a:rPr>
                  <a:t>时</a:t>
                </a:r>
                <a:endParaRPr kumimoji="1"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kumimoji="1" lang="zh-CN" altLang="en-US" sz="2400" dirty="0">
                    <a:latin typeface="Cambria Math" panose="02040503050406030204" pitchFamily="18" charset="0"/>
                  </a:rPr>
                  <a:t>偏差的</a:t>
                </a:r>
                <a:r>
                  <a:rPr kumimoji="1" lang="zh-CN" alt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绝对值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不变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dirty="0">
                    <a:latin typeface="Cambria Math" panose="02040503050406030204" pitchFamily="18" charset="0"/>
                  </a:rPr>
                  <a:t>注：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zh-CN" altLang="en-US" dirty="0">
                    <a:latin typeface="Cambria Math" panose="02040503050406030204" pitchFamily="18" charset="0"/>
                  </a:rPr>
                  <a:t>是估计值，假设不存在其他高概率差分，需结合测试或推导来保障</a:t>
                </a:r>
                <a:endParaRPr kumimoji="1" lang="en-US" altLang="zh-CN" dirty="0">
                  <a:latin typeface="Cambria Math" panose="02040503050406030204" pitchFamily="18" charset="0"/>
                </a:endParaRPr>
              </a:p>
              <a:p>
                <a:pPr marL="205740" lvl="1" indent="0">
                  <a:buNone/>
                </a:pPr>
                <a:endParaRPr kumimoji="1"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6CCE4C-8A7B-5545-9F3F-1F9C0FE6DC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654" y="1005155"/>
                <a:ext cx="8335722" cy="4087987"/>
              </a:xfrm>
              <a:blipFill>
                <a:blip r:embed="rId3"/>
                <a:stretch>
                  <a:fillRect l="-658" t="-1940" b="-15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4187AD-1E0B-5043-B18F-AE710C74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22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sp>
        <p:nvSpPr>
          <p:cNvPr id="23" name="灯片编号占位符 3">
            <a:extLst>
              <a:ext uri="{FF2B5EF4-FFF2-40B4-BE49-F238E27FC236}">
                <a16:creationId xmlns:a16="http://schemas.microsoft.com/office/drawing/2014/main" id="{60E455A6-BB34-4FF9-8F1D-FDB992A38B62}"/>
              </a:ext>
            </a:extLst>
          </p:cNvPr>
          <p:cNvSpPr txBox="1">
            <a:spLocks/>
          </p:cNvSpPr>
          <p:nvPr/>
        </p:nvSpPr>
        <p:spPr>
          <a:xfrm>
            <a:off x="8483346" y="241385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100" b="1" kern="1200" spc="-7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22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4307F82-942A-4988-90A9-16D977CB6D33}"/>
              </a:ext>
            </a:extLst>
          </p:cNvPr>
          <p:cNvGrpSpPr/>
          <p:nvPr/>
        </p:nvGrpSpPr>
        <p:grpSpPr>
          <a:xfrm>
            <a:off x="7306256" y="701411"/>
            <a:ext cx="918777" cy="1862952"/>
            <a:chOff x="9876516" y="3017520"/>
            <a:chExt cx="1225036" cy="2483936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1B3BC73-076D-4CA7-8321-09CC9EC1CABB}"/>
                </a:ext>
              </a:extLst>
            </p:cNvPr>
            <p:cNvGrpSpPr/>
            <p:nvPr/>
          </p:nvGrpSpPr>
          <p:grpSpPr>
            <a:xfrm>
              <a:off x="9876516" y="3017520"/>
              <a:ext cx="1176194" cy="376768"/>
              <a:chOff x="9876516" y="1078992"/>
              <a:chExt cx="1176194" cy="376768"/>
            </a:xfrm>
          </p:grpSpPr>
          <p:cxnSp>
            <p:nvCxnSpPr>
              <p:cNvPr id="33" name="直线箭头连接符 19">
                <a:extLst>
                  <a:ext uri="{FF2B5EF4-FFF2-40B4-BE49-F238E27FC236}">
                    <a16:creationId xmlns:a16="http://schemas.microsoft.com/office/drawing/2014/main" id="{D68A4770-80A4-44FF-92EA-6ACB1F5D0B6D}"/>
                  </a:ext>
                </a:extLst>
              </p:cNvPr>
              <p:cNvCxnSpPr>
                <a:stCxn id="36" idx="3"/>
                <a:endCxn id="40" idx="1"/>
              </p:cNvCxnSpPr>
              <p:nvPr/>
            </p:nvCxnSpPr>
            <p:spPr>
              <a:xfrm>
                <a:off x="9876516" y="1448325"/>
                <a:ext cx="1176194" cy="743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5F9A589C-DEA8-4074-9187-00F57EC2ACF3}"/>
                      </a:ext>
                    </a:extLst>
                  </p:cNvPr>
                  <p:cNvSpPr txBox="1"/>
                  <p:nvPr/>
                </p:nvSpPr>
                <p:spPr>
                  <a:xfrm>
                    <a:off x="10299256" y="1078992"/>
                    <a:ext cx="50176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C5542384-0B1F-9F43-8C55-826F20E3C2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99256" y="1078992"/>
                    <a:ext cx="50176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677" r="-3226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AA17CA92-B7FA-4231-94DA-058371725053}"/>
                </a:ext>
              </a:extLst>
            </p:cNvPr>
            <p:cNvGrpSpPr/>
            <p:nvPr/>
          </p:nvGrpSpPr>
          <p:grpSpPr>
            <a:xfrm>
              <a:off x="10025771" y="4937455"/>
              <a:ext cx="1075781" cy="564001"/>
              <a:chOff x="10025771" y="2998927"/>
              <a:chExt cx="1075781" cy="564001"/>
            </a:xfrm>
          </p:grpSpPr>
          <p:cxnSp>
            <p:nvCxnSpPr>
              <p:cNvPr id="31" name="直线箭头连接符 22">
                <a:extLst>
                  <a:ext uri="{FF2B5EF4-FFF2-40B4-BE49-F238E27FC236}">
                    <a16:creationId xmlns:a16="http://schemas.microsoft.com/office/drawing/2014/main" id="{D821B3F6-1FD5-43A2-B573-B7542B8D6DF7}"/>
                  </a:ext>
                </a:extLst>
              </p:cNvPr>
              <p:cNvCxnSpPr/>
              <p:nvPr/>
            </p:nvCxnSpPr>
            <p:spPr>
              <a:xfrm>
                <a:off x="10025771" y="3368259"/>
                <a:ext cx="1075781" cy="743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329C641E-AB94-4D25-97A4-ABA098EEB2AF}"/>
                      </a:ext>
                    </a:extLst>
                  </p:cNvPr>
                  <p:cNvSpPr txBox="1"/>
                  <p:nvPr/>
                </p:nvSpPr>
                <p:spPr>
                  <a:xfrm>
                    <a:off x="10348100" y="2998927"/>
                    <a:ext cx="655650" cy="56400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eqArr>
                                <m:eqArr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e>
                                <m:e/>
                              </m:eqAr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5E002BEA-3207-FC45-8D03-307FD15D7E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48100" y="2998927"/>
                    <a:ext cx="655650" cy="56400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01114E3-9B97-4B62-ACAF-522A84B26693}"/>
              </a:ext>
            </a:extLst>
          </p:cNvPr>
          <p:cNvGrpSpPr/>
          <p:nvPr/>
        </p:nvGrpSpPr>
        <p:grpSpPr>
          <a:xfrm>
            <a:off x="7028680" y="839911"/>
            <a:ext cx="1573712" cy="1678189"/>
            <a:chOff x="9506414" y="3202186"/>
            <a:chExt cx="2098282" cy="22375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F63F6091-2E34-4DBD-B44D-C3A4E3B0CAB3}"/>
                    </a:ext>
                  </a:extLst>
                </p:cNvPr>
                <p:cNvSpPr txBox="1"/>
                <p:nvPr/>
              </p:nvSpPr>
              <p:spPr>
                <a:xfrm>
                  <a:off x="9506414" y="3202186"/>
                  <a:ext cx="3701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053B7E9C-D137-B744-B6F3-09D6356B52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6414" y="3202186"/>
                  <a:ext cx="37010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0000" r="-8889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线箭头连接符 5">
              <a:extLst>
                <a:ext uri="{FF2B5EF4-FFF2-40B4-BE49-F238E27FC236}">
                  <a16:creationId xmlns:a16="http://schemas.microsoft.com/office/drawing/2014/main" id="{3A101116-BDE6-42AF-A336-A22A1F9A36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1670" y="3571518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49AD313-4E6B-457A-B294-8D6CAE352041}"/>
                </a:ext>
              </a:extLst>
            </p:cNvPr>
            <p:cNvSpPr txBox="1"/>
            <p:nvPr/>
          </p:nvSpPr>
          <p:spPr>
            <a:xfrm>
              <a:off x="9506414" y="4146471"/>
              <a:ext cx="551986" cy="492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/>
                <a:t>E</a:t>
              </a:r>
              <a:r>
                <a:rPr kumimoji="1" lang="en-US" altLang="zh-CN" i="1" baseline="-25000" dirty="0"/>
                <a:t>d</a:t>
              </a:r>
              <a:endParaRPr kumimoji="1" lang="zh-CN" altLang="en-US" i="1" baseline="-25000" dirty="0"/>
            </a:p>
          </p:txBody>
        </p:sp>
        <p:cxnSp>
          <p:nvCxnSpPr>
            <p:cNvPr id="39" name="直线箭头连接符 7">
              <a:extLst>
                <a:ext uri="{FF2B5EF4-FFF2-40B4-BE49-F238E27FC236}">
                  <a16:creationId xmlns:a16="http://schemas.microsoft.com/office/drawing/2014/main" id="{BCC269E9-A651-4BFB-9F69-9C98565EBB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9255" y="4601339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BCBB964F-1A3E-4B6A-91B8-F30507FBA204}"/>
                    </a:ext>
                  </a:extLst>
                </p:cNvPr>
                <p:cNvSpPr txBox="1"/>
                <p:nvPr/>
              </p:nvSpPr>
              <p:spPr>
                <a:xfrm>
                  <a:off x="11052710" y="3209621"/>
                  <a:ext cx="3771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2E93AEF-17D3-D846-8237-28E6BE75F1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2710" y="3209621"/>
                  <a:ext cx="37719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9565" r="-8696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线箭头连接符 10">
              <a:extLst>
                <a:ext uri="{FF2B5EF4-FFF2-40B4-BE49-F238E27FC236}">
                  <a16:creationId xmlns:a16="http://schemas.microsoft.com/office/drawing/2014/main" id="{CE90556E-25DE-4B03-88A0-64C2505F16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87964" y="3578953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5AFBEB9-CAC8-45E8-B460-B6D22E69F17C}"/>
                </a:ext>
              </a:extLst>
            </p:cNvPr>
            <p:cNvSpPr txBox="1"/>
            <p:nvPr/>
          </p:nvSpPr>
          <p:spPr>
            <a:xfrm>
              <a:off x="11052710" y="4153906"/>
              <a:ext cx="551986" cy="492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/>
                <a:t>E</a:t>
              </a:r>
              <a:r>
                <a:rPr kumimoji="1" lang="en-US" altLang="zh-CN" i="1" baseline="-25000" dirty="0"/>
                <a:t>d</a:t>
              </a:r>
              <a:endParaRPr kumimoji="1" lang="zh-CN" altLang="en-US" baseline="-25000" dirty="0"/>
            </a:p>
          </p:txBody>
        </p:sp>
        <p:cxnSp>
          <p:nvCxnSpPr>
            <p:cNvPr id="43" name="直线箭头连接符 12">
              <a:extLst>
                <a:ext uri="{FF2B5EF4-FFF2-40B4-BE49-F238E27FC236}">
                  <a16:creationId xmlns:a16="http://schemas.microsoft.com/office/drawing/2014/main" id="{CF33362C-F010-4C86-8241-E705E6A3F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5549" y="4608774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C3CD66D2-BD54-4295-9A6F-200AB45C0BE1}"/>
                    </a:ext>
                  </a:extLst>
                </p:cNvPr>
                <p:cNvSpPr txBox="1"/>
                <p:nvPr/>
              </p:nvSpPr>
              <p:spPr>
                <a:xfrm>
                  <a:off x="11148349" y="5070439"/>
                  <a:ext cx="3816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8C946D2-693C-7241-80FA-477B7EB17D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8349" y="5070439"/>
                  <a:ext cx="38164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4167" r="-4167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E94A171-F7F2-4113-BCFB-A2DA109E2FE3}"/>
                    </a:ext>
                  </a:extLst>
                </p:cNvPr>
                <p:cNvSpPr txBox="1"/>
                <p:nvPr/>
              </p:nvSpPr>
              <p:spPr>
                <a:xfrm>
                  <a:off x="9594613" y="5070439"/>
                  <a:ext cx="3745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F77F1A7-6671-DF46-84BC-180B448813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4613" y="5070439"/>
                  <a:ext cx="374548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8696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5751648-D598-4EBF-8269-BA4875BD9FDD}"/>
              </a:ext>
            </a:extLst>
          </p:cNvPr>
          <p:cNvCxnSpPr>
            <a:stCxn id="34" idx="2"/>
          </p:cNvCxnSpPr>
          <p:nvPr/>
        </p:nvCxnSpPr>
        <p:spPr>
          <a:xfrm>
            <a:off x="7811472" y="978410"/>
            <a:ext cx="15357" cy="116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60FAA32-7427-4A2C-83B0-AB07D052E3DE}"/>
                  </a:ext>
                </a:extLst>
              </p:cNvPr>
              <p:cNvSpPr/>
              <p:nvPr/>
            </p:nvSpPr>
            <p:spPr>
              <a:xfrm>
                <a:off x="7726134" y="1310042"/>
                <a:ext cx="4299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60FAA32-7427-4A2C-83B0-AB07D052E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134" y="1310042"/>
                <a:ext cx="429926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87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2CAB5-F532-8B4F-8260-F816848F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差分</a:t>
            </a:r>
            <a:r>
              <a:rPr kumimoji="1" lang="en-US" altLang="zh-CN" dirty="0"/>
              <a:t>-</a:t>
            </a:r>
            <a:r>
              <a:rPr kumimoji="1" lang="zh-CN" altLang="en-US" dirty="0"/>
              <a:t>线性分析举例</a:t>
            </a:r>
            <a:r>
              <a:rPr kumimoji="1" lang="en-US" altLang="zh-CN" dirty="0"/>
              <a:t>-5</a:t>
            </a:r>
            <a:r>
              <a:rPr kumimoji="1" lang="zh-CN" altLang="en-US" dirty="0"/>
              <a:t>轮区分器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522EA5-4726-6146-B74A-AB62CDE320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57850"/>
                <a:ext cx="7772400" cy="483532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/>
                  <a:t>5</a:t>
                </a:r>
                <a:r>
                  <a:rPr kumimoji="1" lang="zh-CN" altLang="en-US" dirty="0"/>
                  <a:t>轮</a:t>
                </a:r>
                <a:r>
                  <a:rPr kumimoji="1" lang="en-US" altLang="zh-CN" dirty="0" err="1"/>
                  <a:t>CipherFour</a:t>
                </a:r>
                <a:r>
                  <a:rPr kumimoji="1" lang="zh-CN" altLang="en-US" dirty="0"/>
                  <a:t>算法的区分器：</a:t>
                </a:r>
                <a:r>
                  <a:rPr kumimoji="1" lang="en-US" altLang="zh-CN" dirty="0"/>
                  <a:t>2+3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kumimoji="1"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l-GR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kumimoji="1" lang="zh-CN" altLang="en-US" dirty="0"/>
                  <a:t>若明文对满足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，则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轮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线性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近似式</m:t>
                    </m:r>
                    <m:func>
                      <m:func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⨁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kumimoji="1" lang="en-US" altLang="zh-CN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</m:t>
                            </m:r>
                          </m:sup>
                        </m:sSup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−11.42</m:t>
                        </m:r>
                      </m:sup>
                    </m:sSup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522EA5-4726-6146-B74A-AB62CDE320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57850"/>
                <a:ext cx="7772400" cy="4835326"/>
              </a:xfrm>
              <a:blipFill>
                <a:blip r:embed="rId3"/>
                <a:stretch>
                  <a:fillRect l="-706" t="-2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B4A974-B9B3-6F45-B47C-6D96F983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23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16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1495B-2D25-D34A-B843-BA09E575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r>
              <a:rPr kumimoji="1" lang="zh-CN" altLang="en-US" dirty="0"/>
              <a:t>轮</a:t>
            </a:r>
            <a:r>
              <a:rPr kumimoji="1" lang="en-US" altLang="zh-CN" dirty="0" err="1"/>
              <a:t>Cipherfour</a:t>
            </a:r>
            <a:r>
              <a:rPr kumimoji="1" lang="zh-CN" altLang="en-US" dirty="0"/>
              <a:t>算法的区分攻击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2938B8-4775-1A48-83E7-FD33BF26B1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57849"/>
                <a:ext cx="7772400" cy="4611579"/>
              </a:xfrm>
            </p:spPr>
            <p:txBody>
              <a:bodyPr>
                <a:normAutofit lnSpcReduction="10000"/>
              </a:bodyPr>
              <a:lstStyle/>
              <a:p>
                <a:pPr marL="385763" indent="-385763">
                  <a:buFont typeface="+mj-lt"/>
                  <a:buAutoNum type="arabicPeriod"/>
                </a:pPr>
                <a:r>
                  <a:rPr kumimoji="1" lang="zh-CN" altLang="en-US" dirty="0"/>
                  <a:t>选择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−11.42</m:t>
                            </m:r>
                          </m:sup>
                        </m:s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22.84</m:t>
                        </m:r>
                      </m:sup>
                    </m:sSup>
                  </m:oMath>
                </a14:m>
                <a:r>
                  <a:rPr kumimoji="1" lang="zh-CN" altLang="en-US" dirty="0"/>
                  <a:t>个满足输入差分的明文对</a:t>
                </a:r>
                <a:endParaRPr kumimoji="1" lang="en-US" altLang="zh-CN" dirty="0"/>
              </a:p>
              <a:p>
                <a:pPr marL="385763" indent="-385763">
                  <a:buFont typeface="+mj-lt"/>
                  <a:buAutoNum type="arabicPeriod"/>
                </a:pPr>
                <a:r>
                  <a:rPr kumimoji="1" lang="zh-CN" altLang="en-US" dirty="0"/>
                  <a:t>获得相应的密文对</a:t>
                </a:r>
                <a:endParaRPr kumimoji="1" lang="en-US" altLang="zh-CN" dirty="0"/>
              </a:p>
              <a:p>
                <a:pPr marL="385763" indent="-385763">
                  <a:buFont typeface="+mj-lt"/>
                  <a:buAutoNum type="arabicPeriod"/>
                </a:pPr>
                <a:r>
                  <a:rPr kumimoji="1" lang="zh-CN" altLang="en-US" dirty="0"/>
                  <a:t>对每一个密文对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，计算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，并统计满足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zh-CN" altLang="en-US" dirty="0"/>
                  <a:t>的对数，记为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zh-CN" i="1" dirty="0"/>
              </a:p>
              <a:p>
                <a:pPr marL="385763" indent="-385763">
                  <a:lnSpc>
                    <a:spcPct val="160000"/>
                  </a:lnSpc>
                  <a:buFont typeface="+mj-lt"/>
                  <a:buAutoNum type="arabicPeriod"/>
                </a:pPr>
                <a:r>
                  <a:rPr kumimoji="1" lang="zh-CN" altLang="en-US" dirty="0"/>
                  <a:t>若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其中，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>
                        <a:latin typeface="Cambria Math" panose="02040503050406030204" pitchFamily="18" charset="0"/>
                      </a:rPr>
                      <m:t>×4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zh-CN" altLang="en-US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.42</m:t>
                        </m:r>
                      </m:sup>
                    </m:sSup>
                  </m:oMath>
                </a14:m>
                <a:r>
                  <a:rPr kumimoji="1" lang="zh-CN" altLang="en-US" dirty="0"/>
                  <a:t>，则判断算法为</a:t>
                </a:r>
                <a:r>
                  <a:rPr kumimoji="1" lang="en-US" altLang="zh-CN" dirty="0"/>
                  <a:t>5</a:t>
                </a:r>
                <a:r>
                  <a:rPr kumimoji="1" lang="zh-CN" altLang="en-US" dirty="0"/>
                  <a:t>轮</a:t>
                </a:r>
                <a:r>
                  <a:rPr kumimoji="1" lang="en-US" altLang="zh-CN" dirty="0" err="1"/>
                  <a:t>Cipherfour</a:t>
                </a:r>
                <a:r>
                  <a:rPr kumimoji="1" lang="zh-CN" altLang="en-US" dirty="0"/>
                  <a:t>算法</a:t>
                </a:r>
                <a:endParaRPr kumimoji="1" lang="en-US" altLang="zh-CN" dirty="0"/>
              </a:p>
              <a:p>
                <a:pPr marL="385763" indent="-385763">
                  <a:buFont typeface="+mj-lt"/>
                  <a:buAutoNum type="arabicPeriod"/>
                </a:pPr>
                <a:r>
                  <a:rPr kumimoji="1" lang="zh-CN" altLang="en-US" dirty="0"/>
                  <a:t>否则，判断算法为随机置换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注意：不是绝对值，不是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kumimoji="1"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|&lt;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kumimoji="1" lang="en-US" altLang="zh-CN" dirty="0"/>
              </a:p>
              <a:p>
                <a:pPr marL="385763" indent="-385763">
                  <a:buFont typeface="+mj-lt"/>
                  <a:buAutoNum type="arabicPeriod"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2938B8-4775-1A48-83E7-FD33BF26B1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57849"/>
                <a:ext cx="7772400" cy="4611579"/>
              </a:xfrm>
              <a:blipFill>
                <a:blip r:embed="rId3"/>
                <a:stretch>
                  <a:fillRect l="-1255" t="-3042" r="-941" b="-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4CC9BE-80AF-6A49-9106-450BAE7A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24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5" name="图片 4" descr="图片包含 游戏机, 画&#10;&#10;描述已自动生成">
            <a:extLst>
              <a:ext uri="{FF2B5EF4-FFF2-40B4-BE49-F238E27FC236}">
                <a16:creationId xmlns:a16="http://schemas.microsoft.com/office/drawing/2014/main" id="{D0368857-F001-4D85-9DEB-6447AF225FC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04"/>
          <a:stretch/>
        </p:blipFill>
        <p:spPr>
          <a:xfrm>
            <a:off x="5932564" y="3957328"/>
            <a:ext cx="3030842" cy="889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5150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AA881-51B8-449B-A97B-86C04C0C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6</a:t>
            </a:r>
            <a:r>
              <a:rPr kumimoji="1" lang="zh-CN" altLang="en-US" dirty="0"/>
              <a:t>轮</a:t>
            </a:r>
            <a:r>
              <a:rPr kumimoji="1" lang="en-US" altLang="zh-CN" dirty="0" err="1"/>
              <a:t>Cipherfour</a:t>
            </a:r>
            <a:r>
              <a:rPr kumimoji="1" lang="zh-CN" altLang="en-US" dirty="0"/>
              <a:t>算法的密钥恢复攻击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75925-29BB-48C3-8FDE-7690255BB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采样？</a:t>
            </a:r>
            <a:endParaRPr kumimoji="1" lang="en-US" altLang="zh-CN" dirty="0"/>
          </a:p>
          <a:p>
            <a:r>
              <a:rPr kumimoji="1" lang="zh-CN" altLang="en-US" dirty="0"/>
              <a:t>选择明文攻击</a:t>
            </a:r>
            <a:endParaRPr kumimoji="1" lang="en-US" altLang="zh-CN" dirty="0"/>
          </a:p>
          <a:p>
            <a:r>
              <a:rPr kumimoji="1" lang="zh-CN" altLang="en-US" dirty="0">
                <a:hlinkClick r:id="rId2" action="ppaction://hlinksldjump"/>
              </a:rPr>
              <a:t>算法</a:t>
            </a:r>
            <a:r>
              <a:rPr kumimoji="1" lang="en-US" altLang="zh-CN" dirty="0">
                <a:hlinkClick r:id="rId2" action="ppaction://hlinksldjump"/>
              </a:rPr>
              <a:t>2</a:t>
            </a:r>
            <a:endParaRPr kumimoji="1" lang="en-US" altLang="zh-CN" dirty="0"/>
          </a:p>
          <a:p>
            <a:endParaRPr kumimoji="1"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4CF82C-1441-4EE9-BF91-557063F6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25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73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B1A69-68DB-3B4E-8495-65F3BC35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1A0677-72FD-A94A-9F31-9FA709BD2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dirty="0"/>
              <a:t>差分</a:t>
            </a:r>
            <a:r>
              <a:rPr kumimoji="1" lang="en-US" altLang="zh-CN" dirty="0"/>
              <a:t>-</a:t>
            </a:r>
            <a:r>
              <a:rPr kumimoji="1" lang="zh-CN" altLang="en-US" dirty="0"/>
              <a:t>线性分析的区分器的概率模型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思考：</a:t>
            </a:r>
            <a:endParaRPr kumimoji="1" lang="en-US" altLang="zh-CN" dirty="0"/>
          </a:p>
          <a:p>
            <a:pPr lvl="1"/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有没有其他的组合形式？矩形</a:t>
            </a:r>
            <a:r>
              <a:rPr kumimoji="1"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线性？</a:t>
            </a:r>
            <a:endParaRPr kumimoji="1"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连接处的扩展</a:t>
            </a:r>
            <a:r>
              <a:rPr kumimoji="1"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kumimoji="1"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175C41-94DA-994F-BD11-C789FDB0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26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70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D9D5B-F1D9-415C-BBE8-E2461071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零相关线性分析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6100C-9888-4387-8084-D02A6FAB1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7C55CC-59DF-499E-9CFE-7072E4AE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3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3246920-B61B-4138-95A2-2FCF30F93973}"/>
                  </a:ext>
                </a:extLst>
              </p:cNvPr>
              <p:cNvSpPr txBox="1"/>
              <p:nvPr/>
            </p:nvSpPr>
            <p:spPr>
              <a:xfrm>
                <a:off x="556551" y="1487377"/>
                <a:ext cx="4351637" cy="3780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零相关线性分析</a:t>
                </a:r>
                <a:endParaRPr kumimoji="1"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257175" indent="-25717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偏差</m:t>
                    </m:r>
                    <m:r>
                      <a:rPr kumimoji="1"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⟺</m:t>
                    </m:r>
                    <m:r>
                      <m:rPr>
                        <m:nor/>
                      </m:rPr>
                      <a:rPr kumimoji="1" lang="el-GR" altLang="zh-CN" sz="2400" dirty="0">
                        <a:ea typeface="宋体" panose="02010600030101010101" pitchFamily="2" charset="-122"/>
                      </a:rPr>
                      <m:t>Cor</m:t>
                    </m:r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257175" indent="-25717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kumimoji="1"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不可能差分分析</a:t>
                </a:r>
                <a:endParaRPr kumimoji="1"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257175" indent="-25717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概率为</a:t>
                </a:r>
                <a:r>
                  <a:rPr kumimoji="1"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的差分</a:t>
                </a:r>
                <a:endParaRPr kumimoji="1"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kumimoji="1"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3246920-B61B-4138-95A2-2FCF30F93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51" y="1487377"/>
                <a:ext cx="4351637" cy="3780587"/>
              </a:xfrm>
              <a:prstGeom prst="rect">
                <a:avLst/>
              </a:prstGeom>
              <a:blipFill>
                <a:blip r:embed="rId2"/>
                <a:stretch>
                  <a:fillRect l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3DC5D70-E8D6-40D9-96A8-D8B2252ACD7A}"/>
                  </a:ext>
                </a:extLst>
              </p:cNvPr>
              <p:cNvSpPr/>
              <p:nvPr/>
            </p:nvSpPr>
            <p:spPr>
              <a:xfrm>
                <a:off x="4628904" y="1487378"/>
                <a:ext cx="3901214" cy="2775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线性分析</a:t>
                </a:r>
                <a:endParaRPr kumimoji="1"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600075" lvl="1" indent="-25717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kumimoji="1"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尽可能大</a:t>
                </a:r>
                <a:endParaRPr kumimoji="1"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:endParaRPr kumimoji="1"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差分分析</a:t>
                </a:r>
                <a:endParaRPr kumimoji="1"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6858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差分的概率尽可能大</a:t>
                </a:r>
                <a:endParaRPr kumimoji="1"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3DC5D70-E8D6-40D9-96A8-D8B2252ACD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904" y="1487378"/>
                <a:ext cx="3901214" cy="2775760"/>
              </a:xfrm>
              <a:prstGeom prst="rect">
                <a:avLst/>
              </a:prstGeom>
              <a:blipFill>
                <a:blip r:embed="rId3"/>
                <a:stretch>
                  <a:fillRect l="-2344" b="-4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线连接符 5">
            <a:extLst>
              <a:ext uri="{FF2B5EF4-FFF2-40B4-BE49-F238E27FC236}">
                <a16:creationId xmlns:a16="http://schemas.microsoft.com/office/drawing/2014/main" id="{702B7593-55FE-4C8E-89F4-DCA5A0A49C49}"/>
              </a:ext>
            </a:extLst>
          </p:cNvPr>
          <p:cNvCxnSpPr/>
          <p:nvPr/>
        </p:nvCxnSpPr>
        <p:spPr>
          <a:xfrm>
            <a:off x="4369598" y="1487378"/>
            <a:ext cx="0" cy="2574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F0F654CD-E38B-4593-AEFD-31279250C1AB}"/>
              </a:ext>
            </a:extLst>
          </p:cNvPr>
          <p:cNvCxnSpPr/>
          <p:nvPr/>
        </p:nvCxnSpPr>
        <p:spPr>
          <a:xfrm>
            <a:off x="428534" y="2598617"/>
            <a:ext cx="766267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9">
            <a:extLst>
              <a:ext uri="{FF2B5EF4-FFF2-40B4-BE49-F238E27FC236}">
                <a16:creationId xmlns:a16="http://schemas.microsoft.com/office/drawing/2014/main" id="{95FD7EA9-955F-4CC5-A6A2-BE8048B4C3B8}"/>
              </a:ext>
            </a:extLst>
          </p:cNvPr>
          <p:cNvCxnSpPr/>
          <p:nvPr/>
        </p:nvCxnSpPr>
        <p:spPr>
          <a:xfrm>
            <a:off x="685800" y="4940317"/>
            <a:ext cx="5787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8465D155-9239-4A0D-9181-9F474BA13F6C}"/>
              </a:ext>
            </a:extLst>
          </p:cNvPr>
          <p:cNvSpPr/>
          <p:nvPr/>
        </p:nvSpPr>
        <p:spPr>
          <a:xfrm>
            <a:off x="329692" y="4594068"/>
            <a:ext cx="292388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40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11D256E-7F96-4CA6-BD3F-2BBF05901B65}"/>
              </a:ext>
            </a:extLst>
          </p:cNvPr>
          <p:cNvGrpSpPr/>
          <p:nvPr/>
        </p:nvGrpSpPr>
        <p:grpSpPr>
          <a:xfrm>
            <a:off x="3177641" y="4896408"/>
            <a:ext cx="618937" cy="106952"/>
            <a:chOff x="5120854" y="4212546"/>
            <a:chExt cx="825249" cy="14260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2BA2881-ADB9-4012-9B38-9A55CF9C6CC8}"/>
                </a:ext>
              </a:extLst>
            </p:cNvPr>
            <p:cNvSpPr/>
            <p:nvPr/>
          </p:nvSpPr>
          <p:spPr>
            <a:xfrm>
              <a:off x="5120854" y="4212546"/>
              <a:ext cx="133200" cy="1317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D11DD08-D5E5-4D16-8E26-D3533F3B81C2}"/>
                </a:ext>
              </a:extLst>
            </p:cNvPr>
            <p:cNvSpPr/>
            <p:nvPr/>
          </p:nvSpPr>
          <p:spPr>
            <a:xfrm>
              <a:off x="5303313" y="4215267"/>
              <a:ext cx="133200" cy="1317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1509E12-C588-4C3B-A338-17115B0A1060}"/>
                </a:ext>
              </a:extLst>
            </p:cNvPr>
            <p:cNvSpPr/>
            <p:nvPr/>
          </p:nvSpPr>
          <p:spPr>
            <a:xfrm>
              <a:off x="5630444" y="4220655"/>
              <a:ext cx="133200" cy="1317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187DFE8-5326-43D2-803F-CBA56A978353}"/>
                </a:ext>
              </a:extLst>
            </p:cNvPr>
            <p:cNvSpPr/>
            <p:nvPr/>
          </p:nvSpPr>
          <p:spPr>
            <a:xfrm>
              <a:off x="5812903" y="4223376"/>
              <a:ext cx="133200" cy="1317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1213FEDC-6F02-42B0-9A1E-EA8262F77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252551"/>
            <a:ext cx="3731075" cy="148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0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39F1A-AE80-DA47-8D6F-627409BC3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66106"/>
            <a:ext cx="8156448" cy="696108"/>
          </a:xfrm>
        </p:spPr>
        <p:txBody>
          <a:bodyPr>
            <a:noAutofit/>
          </a:bodyPr>
          <a:lstStyle/>
          <a:p>
            <a:r>
              <a:rPr kumimoji="1" lang="zh-CN" altLang="en-US" sz="2800" dirty="0"/>
              <a:t>不可能差分分析     </a:t>
            </a:r>
            <a:r>
              <a:rPr kumimoji="1" lang="en-US" altLang="zh-CN" sz="2800" dirty="0"/>
              <a:t>VS</a:t>
            </a:r>
            <a:r>
              <a:rPr kumimoji="1" lang="zh-CN" altLang="en-US" sz="2800" dirty="0"/>
              <a:t>  零相关线性分析（</a:t>
            </a:r>
            <a:r>
              <a:rPr kumimoji="1" lang="en-US" altLang="zh-CN" sz="2800" dirty="0" err="1"/>
              <a:t>eprint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2011</a:t>
            </a:r>
            <a:r>
              <a:rPr kumimoji="1" lang="zh-CN" altLang="en-US" sz="2800" dirty="0"/>
              <a:t>）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7C2658-08E5-204C-87D5-38A894386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4814"/>
            <a:ext cx="3721608" cy="1845636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条概率为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的差分</a:t>
            </a:r>
            <a:r>
              <a:rPr kumimoji="1" lang="en-US" altLang="zh-CN" dirty="0"/>
              <a:t>+</a:t>
            </a:r>
            <a:r>
              <a:rPr kumimoji="1" lang="zh-CN" altLang="en-US" dirty="0"/>
              <a:t>矛盾点</a:t>
            </a:r>
            <a:endParaRPr kumimoji="1" lang="en-US" altLang="zh-CN" dirty="0"/>
          </a:p>
          <a:p>
            <a:r>
              <a:rPr kumimoji="1" lang="zh-CN" altLang="en-US" dirty="0"/>
              <a:t>区分正确密钥还是错误密钥？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解到区分器头尾的是错误密钥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排除法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77740A-28B2-1F45-9FD7-675ADE56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4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FD453D6-D952-A340-B48D-70704DFE12AD}"/>
              </a:ext>
            </a:extLst>
          </p:cNvPr>
          <p:cNvSpPr txBox="1">
            <a:spLocks/>
          </p:cNvSpPr>
          <p:nvPr/>
        </p:nvSpPr>
        <p:spPr>
          <a:xfrm>
            <a:off x="4572000" y="1754814"/>
            <a:ext cx="4391406" cy="18456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条概率为</a:t>
            </a:r>
            <a:r>
              <a:rPr kumimoji="1"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的线性近似式</a:t>
            </a:r>
            <a:r>
              <a:rPr kumimoji="1"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1"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矛盾点</a:t>
            </a:r>
            <a:endParaRPr kumimoji="1" lang="en-US" altLang="zh-CN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区分正确密钥还是错误密钥？</a:t>
            </a:r>
            <a:endParaRPr kumimoji="1" lang="en-US" altLang="zh-CN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正确密钥满足零相关特性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kumimoji="1" lang="zh-CN" altLang="en-US" sz="18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所有的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明密文，该密钥计算出的相关度</a:t>
            </a:r>
            <a:r>
              <a:rPr kumimoji="1" lang="zh-CN" altLang="en-US" sz="18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恒为</a:t>
            </a:r>
            <a:r>
              <a:rPr kumimoji="1" lang="en-US" altLang="zh-CN" sz="18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，判断为正确密钥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zh-CN" altLang="en-US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36B0093-79B7-7846-B653-CBEA4F716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73" y="4358942"/>
            <a:ext cx="8296275" cy="827087"/>
          </a:xfrm>
          <a:prstGeom prst="rect">
            <a:avLst/>
          </a:prstGeom>
        </p:spPr>
      </p:pic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B363340-2293-9947-971D-641DDE2CC72D}"/>
              </a:ext>
            </a:extLst>
          </p:cNvPr>
          <p:cNvCxnSpPr>
            <a:cxnSpLocks/>
          </p:cNvCxnSpPr>
          <p:nvPr/>
        </p:nvCxnSpPr>
        <p:spPr>
          <a:xfrm>
            <a:off x="1091473" y="4712520"/>
            <a:ext cx="1771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CC5C090A-A563-334F-94B9-CEBCF49E3615}"/>
              </a:ext>
            </a:extLst>
          </p:cNvPr>
          <p:cNvCxnSpPr>
            <a:cxnSpLocks/>
          </p:cNvCxnSpPr>
          <p:nvPr/>
        </p:nvCxnSpPr>
        <p:spPr>
          <a:xfrm flipH="1">
            <a:off x="6647229" y="4712492"/>
            <a:ext cx="1961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D4D4D3C-63B9-9348-BB46-85D5DD2B9F6B}"/>
              </a:ext>
            </a:extLst>
          </p:cNvPr>
          <p:cNvGrpSpPr/>
          <p:nvPr/>
        </p:nvGrpSpPr>
        <p:grpSpPr>
          <a:xfrm>
            <a:off x="2628695" y="4286250"/>
            <a:ext cx="4356329" cy="916951"/>
            <a:chOff x="3834111" y="3169920"/>
            <a:chExt cx="5808439" cy="122260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47308F1-2499-F542-BA97-F02528C693F5}"/>
                </a:ext>
              </a:extLst>
            </p:cNvPr>
            <p:cNvSpPr/>
            <p:nvPr/>
          </p:nvSpPr>
          <p:spPr>
            <a:xfrm>
              <a:off x="4146035" y="3169920"/>
              <a:ext cx="5046120" cy="1222601"/>
            </a:xfrm>
            <a:prstGeom prst="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350" dirty="0">
                  <a:solidFill>
                    <a:srgbClr val="C00000"/>
                  </a:solidFill>
                </a:rPr>
                <a:t>zero</a:t>
              </a:r>
              <a:r>
                <a:rPr kumimoji="1" lang="zh-CN" altLang="en-US" sz="1350" dirty="0">
                  <a:solidFill>
                    <a:srgbClr val="C00000"/>
                  </a:solidFill>
                </a:rPr>
                <a:t> </a:t>
              </a:r>
              <a:r>
                <a:rPr kumimoji="1" lang="en-US" altLang="zh-CN" sz="1350" dirty="0">
                  <a:solidFill>
                    <a:srgbClr val="C00000"/>
                  </a:solidFill>
                </a:rPr>
                <a:t>correlation</a:t>
              </a:r>
              <a:endParaRPr kumimoji="1" lang="zh-CN" altLang="en-US" sz="1350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20A95FBF-B042-4F49-99F0-089F80141990}"/>
                    </a:ext>
                  </a:extLst>
                </p:cNvPr>
                <p:cNvSpPr/>
                <p:nvPr/>
              </p:nvSpPr>
              <p:spPr>
                <a:xfrm>
                  <a:off x="3834111" y="3436187"/>
                  <a:ext cx="449867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1350" i="1" dirty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CN" altLang="en-US" sz="1350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20A95FBF-B042-4F49-99F0-089F80141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111" y="3436187"/>
                  <a:ext cx="449867" cy="4001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03152353-4B62-D643-B229-75B23A9AD6A5}"/>
                    </a:ext>
                  </a:extLst>
                </p:cNvPr>
                <p:cNvSpPr/>
                <p:nvPr/>
              </p:nvSpPr>
              <p:spPr>
                <a:xfrm>
                  <a:off x="9192683" y="3381977"/>
                  <a:ext cx="449867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zh-CN" altLang="en-US" sz="1350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03152353-4B62-D643-B229-75B23A9AD6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2683" y="3381977"/>
                  <a:ext cx="449867" cy="400109"/>
                </a:xfrm>
                <a:prstGeom prst="rect">
                  <a:avLst/>
                </a:prstGeom>
                <a:blipFill>
                  <a:blip r:embed="rId5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D7794DCD-C080-D54A-AE74-3C30E1562965}"/>
              </a:ext>
            </a:extLst>
          </p:cNvPr>
          <p:cNvSpPr/>
          <p:nvPr/>
        </p:nvSpPr>
        <p:spPr>
          <a:xfrm>
            <a:off x="1256452" y="4298965"/>
            <a:ext cx="162300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50" dirty="0">
                <a:solidFill>
                  <a:srgbClr val="C00000"/>
                </a:solidFill>
              </a:rPr>
              <a:t>partial</a:t>
            </a:r>
            <a:r>
              <a:rPr kumimoji="1" lang="zh-CN" altLang="en-US" sz="1350" dirty="0">
                <a:solidFill>
                  <a:srgbClr val="C00000"/>
                </a:solidFill>
              </a:rPr>
              <a:t> </a:t>
            </a:r>
            <a:r>
              <a:rPr kumimoji="1" lang="en-US" altLang="zh-CN" sz="1350" dirty="0">
                <a:solidFill>
                  <a:srgbClr val="C00000"/>
                </a:solidFill>
              </a:rPr>
              <a:t>encryption</a:t>
            </a:r>
            <a:endParaRPr kumimoji="1" lang="zh-CN" altLang="en-US" sz="1350" dirty="0">
              <a:solidFill>
                <a:srgbClr val="C0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092617-96D3-1548-80B0-1A20050E7F77}"/>
              </a:ext>
            </a:extLst>
          </p:cNvPr>
          <p:cNvSpPr/>
          <p:nvPr/>
        </p:nvSpPr>
        <p:spPr>
          <a:xfrm>
            <a:off x="6723961" y="4248755"/>
            <a:ext cx="163262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50" dirty="0">
                <a:solidFill>
                  <a:srgbClr val="C00000"/>
                </a:solidFill>
              </a:rPr>
              <a:t>partial</a:t>
            </a:r>
            <a:r>
              <a:rPr kumimoji="1" lang="zh-CN" altLang="en-US" sz="1350" dirty="0">
                <a:solidFill>
                  <a:srgbClr val="C00000"/>
                </a:solidFill>
              </a:rPr>
              <a:t> </a:t>
            </a:r>
            <a:r>
              <a:rPr kumimoji="1" lang="en-US" altLang="zh-CN" sz="1350" dirty="0">
                <a:solidFill>
                  <a:srgbClr val="C00000"/>
                </a:solidFill>
              </a:rPr>
              <a:t>decryption</a:t>
            </a:r>
            <a:endParaRPr kumimoji="1" lang="zh-CN" altLang="en-US" sz="13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42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8408B-CA20-2D45-81B9-CCA58161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导入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F414E7-02E6-6244-B703-DF46EC5B82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差分分析 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kumimoji="1"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groupChr>
                      <m:groupChrPr>
                        <m:chr m:val="→"/>
                        <m:vertJc m:val="bot"/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brk m:alnAt="2"/>
                          </m:r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𝑟𝑜𝑢𝑛𝑑</m:t>
                        </m:r>
                        <m:r>
                          <m:rPr>
                            <m:brk m:alnAt="2"/>
                          </m:rPr>
                          <a:rPr kumimoji="1"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</m:e>
                    </m:groupChr>
                  </m:oMath>
                </a14:m>
                <a:r>
                  <a:rPr kumimoji="1" lang="en-US" altLang="zh-CN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线性分析 </a:t>
                </a:r>
                <a:r>
                  <a:rPr kumimoji="1" lang="en-US" altLang="zh-CN" dirty="0"/>
                  <a:t>: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kumimoji="1"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zh-CN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kumimoji="1"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b="0" dirty="0">
                  <a:solidFill>
                    <a:srgbClr val="C00000"/>
                  </a:solidFill>
                </a:endParaRPr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级联？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F414E7-02E6-6244-B703-DF46EC5B8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BB617A-86CA-2B40-8AA5-109B6D23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5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40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82B49-9889-AC42-A5E6-AD543DF1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教学目标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差分</a:t>
            </a:r>
            <a:r>
              <a:rPr kumimoji="1" lang="en-US" altLang="zh-CN" dirty="0"/>
              <a:t>-</a:t>
            </a:r>
            <a:r>
              <a:rPr kumimoji="1" lang="zh-CN" altLang="en-US" dirty="0"/>
              <a:t>线性分析的一般模型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BD43BE32-AAF7-504C-ADEE-1F8AB3BA7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771951"/>
              </p:ext>
            </p:extLst>
          </p:nvPr>
        </p:nvGraphicFramePr>
        <p:xfrm>
          <a:off x="-1254977" y="1026159"/>
          <a:ext cx="7772400" cy="4153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50AC4E-5D02-0C40-9189-7ADED1B8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6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97CF2D84-CC35-8441-88D8-7C7C1BA7D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8032195"/>
              </p:ext>
            </p:extLst>
          </p:nvPr>
        </p:nvGraphicFramePr>
        <p:xfrm>
          <a:off x="5312664" y="2116162"/>
          <a:ext cx="3145536" cy="3310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937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15EB1-69E7-C947-9A0E-41D08135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差分</a:t>
            </a:r>
            <a:r>
              <a:rPr kumimoji="1" lang="en-US" altLang="zh-CN" dirty="0"/>
              <a:t>-</a:t>
            </a:r>
            <a:r>
              <a:rPr kumimoji="1" lang="zh-CN" altLang="en-US" dirty="0"/>
              <a:t>线性分析（</a:t>
            </a:r>
            <a:r>
              <a:rPr kumimoji="1" lang="en-US" altLang="zh-CN" dirty="0"/>
              <a:t>Differential-linear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Cryptanalysis</a:t>
            </a:r>
            <a:r>
              <a:rPr kumimoji="1" lang="zh-CN" altLang="en-US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B77F0-5AEA-AF4E-A46A-B5895F39C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70917"/>
                <a:ext cx="8506206" cy="3731586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zh-CN" altLang="en-US" dirty="0"/>
                  <a:t>组合差分分析和线性分析</a:t>
                </a:r>
                <a:endParaRPr kumimoji="1" lang="en-US" altLang="zh-CN" dirty="0"/>
              </a:p>
              <a:p>
                <a:r>
                  <a:rPr kumimoji="1" lang="zh-CN" altLang="en-US" dirty="0"/>
                  <a:t>连接高概率的差分和大偏差（绝对值）的线性壳</a:t>
                </a:r>
                <a:endParaRPr kumimoji="1" lang="en-US" altLang="zh-CN" dirty="0"/>
              </a:p>
              <a:p>
                <a:r>
                  <a:rPr lang="en-US" altLang="zh-CN" dirty="0"/>
                  <a:t>CRYPTO 1994,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Suzan K. Langford,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Martin E. Hellman</a:t>
                </a:r>
                <a:r>
                  <a:rPr lang="en-US" altLang="zh-CN" dirty="0"/>
                  <a:t>, Differential-Linear Cryptanalysis</a:t>
                </a:r>
                <a:r>
                  <a:rPr lang="zh-CN" altLang="en-US" dirty="0"/>
                  <a:t> （输出差分的活跃比特与线性近似式的输入掩码相关比特无关）</a:t>
                </a:r>
                <a:endParaRPr lang="en-US" altLang="zh-CN" dirty="0"/>
              </a:p>
              <a:p>
                <a:r>
                  <a:rPr lang="en-US" altLang="zh-CN" dirty="0"/>
                  <a:t>ASIACRYPT 2002,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Eil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Biham</a:t>
                </a:r>
                <a:r>
                  <a:rPr lang="en-US" altLang="zh-CN" dirty="0"/>
                  <a:t>, Orr </a:t>
                </a:r>
                <a:r>
                  <a:rPr lang="en-US" altLang="zh-CN" dirty="0" err="1"/>
                  <a:t>Dunkelman</a:t>
                </a:r>
                <a:r>
                  <a:rPr lang="en-US" altLang="zh-CN" dirty="0"/>
                  <a:t>, Nathan Keller,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Enhancing Differential-Linear Cryptanalysis</a:t>
                </a:r>
                <a:r>
                  <a:rPr lang="zh-CN" altLang="en-US" dirty="0"/>
                  <a:t>，破解</a:t>
                </a:r>
                <a:r>
                  <a:rPr lang="en-US" altLang="zh-CN" dirty="0"/>
                  <a:t>Coconut98</a:t>
                </a:r>
              </a:p>
              <a:p>
                <a:r>
                  <a:rPr kumimoji="1" lang="zh-CN" altLang="en-US" dirty="0"/>
                  <a:t>将一个加密算法分为三部分：</a:t>
                </a:r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kumimoji="1" lang="en-US" altLang="zh-CN" dirty="0"/>
                  <a:t>)</a:t>
                </a:r>
              </a:p>
              <a:p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B77F0-5AEA-AF4E-A46A-B5895F39C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70917"/>
                <a:ext cx="8506206" cy="3731586"/>
              </a:xfrm>
              <a:blipFill>
                <a:blip r:embed="rId3"/>
                <a:stretch>
                  <a:fillRect l="-645" t="-3758" r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DD0774-EEBA-B043-BE92-271F7403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5688888"/>
            <a:ext cx="480060" cy="365125"/>
          </a:xfrm>
        </p:spPr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7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F9748A-BA44-F848-A627-AF280453F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812" y="934232"/>
            <a:ext cx="1178845" cy="11828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F8F0E9-453D-4336-8972-8393A66F0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074" y="4755974"/>
            <a:ext cx="6639852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7CF8B-0B53-8A45-8A08-CF380F08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差分</a:t>
            </a:r>
            <a:r>
              <a:rPr kumimoji="1" lang="en-US" altLang="zh-CN" dirty="0"/>
              <a:t>-</a:t>
            </a:r>
            <a:r>
              <a:rPr kumimoji="1" lang="zh-CN" altLang="en-US" dirty="0"/>
              <a:t>线性分析的数学模型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5C96F9-EB4A-3045-AE1F-7658992A4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0313" y="1135154"/>
                <a:ext cx="6315815" cy="3731586"/>
              </a:xfrm>
            </p:spPr>
            <p:txBody>
              <a:bodyPr>
                <a:noAutofit/>
              </a:bodyPr>
              <a:lstStyle/>
              <a:p>
                <a:r>
                  <a:rPr kumimoji="1" lang="zh-CN" altLang="en-US" dirty="0"/>
                  <a:t>设找到高偏差但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短</a:t>
                </a:r>
                <a:r>
                  <a:rPr kumimoji="1" lang="zh-CN" altLang="en-US" dirty="0"/>
                  <a:t>轮数的线性壳：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kumimoji="1" lang="zh-CN" altLang="en-US" sz="18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kumimoji="1" lang="en-US" altLang="zh-CN" sz="1800" i="1" dirty="0"/>
                            <m:t>E</m:t>
                          </m:r>
                          <m:r>
                            <m:rPr>
                              <m:nor/>
                            </m:rPr>
                            <a:rPr kumimoji="1" lang="en-US" altLang="zh-CN" sz="1800" i="1" baseline="-25000" dirty="0"/>
                            <m:t>l</m:t>
                          </m:r>
                        </m:e>
                      </m:groupChr>
                      <m:sSub>
                        <m:sSub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sz="1800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kumimoji="1" lang="zh-CN" altLang="en-US" sz="180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kumimoji="1" lang="en-US" altLang="zh-CN" sz="1800" dirty="0"/>
              </a:p>
              <a:p>
                <a:r>
                  <a:rPr kumimoji="1" lang="zh-CN" altLang="en-US" dirty="0"/>
                  <a:t>如何拉长线性特征的轮数？</a:t>
                </a:r>
                <a:endParaRPr kumimoji="1" lang="en-US" altLang="zh-CN" dirty="0"/>
              </a:p>
              <a:p>
                <a:pPr lvl="1"/>
                <a:r>
                  <a:rPr kumimoji="1"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线性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线性，线性特征的级联？</a:t>
                </a:r>
                <a:endParaRPr kumimoji="1"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kumimoji="1" lang="zh-CN" alt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其他形式的区分器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kumimoji="1" lang="zh-CN" alt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线性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？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or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线性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其他形式的区分器？</a:t>
                </a:r>
                <a:endParaRPr kumimoji="1"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kumimoji="1" lang="zh-CN" altLang="en-US" dirty="0"/>
                  <a:t>若线性区分器的头部，变为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未知</a:t>
                </a:r>
                <a:r>
                  <a:rPr kumimoji="1" lang="zh-CN" altLang="en-US" dirty="0"/>
                  <a:t>的中间状态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如何探测中间状态的信息？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可否借助其他形式的区分器探测（以概率保证）中间值信息？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差分</a:t>
                </a:r>
                <a:r>
                  <a:rPr kumimoji="1" lang="en-US" altLang="zh-CN" dirty="0"/>
                  <a:t>-</a:t>
                </a:r>
                <a:r>
                  <a:rPr kumimoji="1" lang="zh-CN" altLang="en-US" dirty="0"/>
                  <a:t>线性如何相接？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5C96F9-EB4A-3045-AE1F-7658992A4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313" y="1135154"/>
                <a:ext cx="6315815" cy="3731586"/>
              </a:xfrm>
              <a:blipFill>
                <a:blip r:embed="rId3"/>
                <a:stretch>
                  <a:fillRect l="-869" t="-2778" b="-29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DFB6EE-C630-9F4C-B280-112469B1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8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226E9CC-4CE2-D74A-B585-772D1D5B42EA}"/>
                  </a:ext>
                </a:extLst>
              </p:cNvPr>
              <p:cNvSpPr txBox="1"/>
              <p:nvPr/>
            </p:nvSpPr>
            <p:spPr>
              <a:xfrm>
                <a:off x="7201542" y="3200608"/>
                <a:ext cx="280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226E9CC-4CE2-D74A-B585-772D1D5B4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42" y="3200608"/>
                <a:ext cx="280911" cy="276999"/>
              </a:xfrm>
              <a:prstGeom prst="rect">
                <a:avLst/>
              </a:prstGeom>
              <a:blipFill>
                <a:blip r:embed="rId4"/>
                <a:stretch>
                  <a:fillRect l="-8696" r="-4348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B01935AE-F259-CA42-BB02-73427A91FE46}"/>
              </a:ext>
            </a:extLst>
          </p:cNvPr>
          <p:cNvCxnSpPr>
            <a:cxnSpLocks/>
          </p:cNvCxnSpPr>
          <p:nvPr/>
        </p:nvCxnSpPr>
        <p:spPr>
          <a:xfrm flipH="1">
            <a:off x="7306253" y="3459400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521356F4-4AFA-4A49-A5F3-2BD0B9ED24F8}"/>
              </a:ext>
            </a:extLst>
          </p:cNvPr>
          <p:cNvSpPr txBox="1"/>
          <p:nvPr/>
        </p:nvSpPr>
        <p:spPr>
          <a:xfrm>
            <a:off x="7129810" y="3890615"/>
            <a:ext cx="4139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/>
              <a:t>E</a:t>
            </a:r>
            <a:r>
              <a:rPr kumimoji="1" lang="en-US" altLang="zh-CN" i="1" baseline="-25000" dirty="0"/>
              <a:t>l</a:t>
            </a:r>
            <a:endParaRPr kumimoji="1" lang="zh-CN" altLang="en-US" i="1" baseline="-25000" dirty="0"/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977947C0-13A4-9443-A7D3-2976627B3BCB}"/>
              </a:ext>
            </a:extLst>
          </p:cNvPr>
          <p:cNvCxnSpPr>
            <a:cxnSpLocks/>
          </p:cNvCxnSpPr>
          <p:nvPr/>
        </p:nvCxnSpPr>
        <p:spPr>
          <a:xfrm flipH="1">
            <a:off x="7319442" y="4243492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7A5AC98-6D81-1149-8EB7-AD5B90685322}"/>
                  </a:ext>
                </a:extLst>
              </p:cNvPr>
              <p:cNvSpPr txBox="1"/>
              <p:nvPr/>
            </p:nvSpPr>
            <p:spPr>
              <a:xfrm>
                <a:off x="7201541" y="4589741"/>
                <a:ext cx="282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7A5AC98-6D81-1149-8EB7-AD5B90685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41" y="4589741"/>
                <a:ext cx="282578" cy="276999"/>
              </a:xfrm>
              <a:prstGeom prst="rect">
                <a:avLst/>
              </a:prstGeom>
              <a:blipFill>
                <a:blip r:embed="rId5"/>
                <a:stretch>
                  <a:fillRect l="-17391" r="-4348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E7564A4D-E602-DE40-9C69-761BF511DA54}"/>
              </a:ext>
            </a:extLst>
          </p:cNvPr>
          <p:cNvGrpSpPr/>
          <p:nvPr/>
        </p:nvGrpSpPr>
        <p:grpSpPr>
          <a:xfrm>
            <a:off x="6814626" y="3167006"/>
            <a:ext cx="298993" cy="1727240"/>
            <a:chOff x="9086170" y="3079674"/>
            <a:chExt cx="398657" cy="23029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896DEBAC-E531-C64D-9E03-5183CB52FAB9}"/>
                    </a:ext>
                  </a:extLst>
                </p:cNvPr>
                <p:cNvSpPr txBox="1"/>
                <p:nvPr/>
              </p:nvSpPr>
              <p:spPr>
                <a:xfrm>
                  <a:off x="9088141" y="3079674"/>
                  <a:ext cx="3884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896DEBAC-E531-C64D-9E03-5183CB52FA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8141" y="3079674"/>
                  <a:ext cx="38848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8750" r="-4167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BC80BAF7-EE5A-974A-A18B-BE7998AB3509}"/>
                    </a:ext>
                  </a:extLst>
                </p:cNvPr>
                <p:cNvSpPr txBox="1"/>
                <p:nvPr/>
              </p:nvSpPr>
              <p:spPr>
                <a:xfrm>
                  <a:off x="9086170" y="4984089"/>
                  <a:ext cx="398657" cy="3985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BC80BAF7-EE5A-974A-A18B-BE7998AB35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6170" y="4984089"/>
                  <a:ext cx="398657" cy="398570"/>
                </a:xfrm>
                <a:prstGeom prst="rect">
                  <a:avLst/>
                </a:prstGeom>
                <a:blipFill>
                  <a:blip r:embed="rId7"/>
                  <a:stretch>
                    <a:fillRect l="-18367" r="-8163" b="-204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6D7B70EC-2FD4-D44C-8200-CD146FE59A7D}"/>
                </a:ext>
              </a:extLst>
            </p:cNvPr>
            <p:cNvCxnSpPr>
              <a:endCxn id="71" idx="0"/>
            </p:cNvCxnSpPr>
            <p:nvPr/>
          </p:nvCxnSpPr>
          <p:spPr>
            <a:xfrm flipH="1">
              <a:off x="9285499" y="3449006"/>
              <a:ext cx="27256" cy="153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4093107-AB43-A748-87E8-4295B9557EB8}"/>
                  </a:ext>
                </a:extLst>
              </p:cNvPr>
              <p:cNvSpPr txBox="1"/>
              <p:nvPr/>
            </p:nvSpPr>
            <p:spPr>
              <a:xfrm>
                <a:off x="7110526" y="1807141"/>
                <a:ext cx="2775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4093107-AB43-A748-87E8-4295B9557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526" y="1807141"/>
                <a:ext cx="277575" cy="276999"/>
              </a:xfrm>
              <a:prstGeom prst="rect">
                <a:avLst/>
              </a:prstGeom>
              <a:blipFill>
                <a:blip r:embed="rId8"/>
                <a:stretch>
                  <a:fillRect l="-17391" r="-869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84E99DD6-4E49-9F4C-827D-5247653FB24C}"/>
              </a:ext>
            </a:extLst>
          </p:cNvPr>
          <p:cNvCxnSpPr>
            <a:cxnSpLocks/>
          </p:cNvCxnSpPr>
          <p:nvPr/>
        </p:nvCxnSpPr>
        <p:spPr>
          <a:xfrm flipH="1">
            <a:off x="7286968" y="2084140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EDC6F79-A967-1642-B39A-37818A3D2DF4}"/>
              </a:ext>
            </a:extLst>
          </p:cNvPr>
          <p:cNvSpPr txBox="1"/>
          <p:nvPr/>
        </p:nvSpPr>
        <p:spPr>
          <a:xfrm>
            <a:off x="7110526" y="2515354"/>
            <a:ext cx="51314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E</a:t>
            </a:r>
            <a:r>
              <a:rPr kumimoji="1" lang="en-US" altLang="zh-CN" i="1" baseline="-25000" dirty="0"/>
              <a:t>d</a:t>
            </a:r>
            <a:endParaRPr kumimoji="1" lang="zh-CN" altLang="en-US" i="1" baseline="-25000" dirty="0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709EDB0F-EFA0-214A-8E89-206FBB0D16AA}"/>
              </a:ext>
            </a:extLst>
          </p:cNvPr>
          <p:cNvCxnSpPr>
            <a:cxnSpLocks/>
          </p:cNvCxnSpPr>
          <p:nvPr/>
        </p:nvCxnSpPr>
        <p:spPr>
          <a:xfrm flipH="1">
            <a:off x="7300157" y="2856505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18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9" grpId="0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6B5E6-8E26-3349-93B6-91F3125E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差分</a:t>
            </a:r>
            <a:r>
              <a:rPr kumimoji="1" lang="en-US" altLang="zh-CN" dirty="0"/>
              <a:t>-</a:t>
            </a:r>
            <a:r>
              <a:rPr kumimoji="1" lang="zh-CN" altLang="en-US" dirty="0"/>
              <a:t>线性分析的数学模型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8DB086-04FD-B54D-A522-434F42172F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161" y="1071810"/>
                <a:ext cx="7315598" cy="4245936"/>
              </a:xfrm>
            </p:spPr>
            <p:txBody>
              <a:bodyPr>
                <a:noAutofit/>
              </a:bodyPr>
              <a:lstStyle/>
              <a:p>
                <a:r>
                  <a:rPr kumimoji="1" lang="zh-CN" altLang="en-US" dirty="0"/>
                  <a:t>线性近似式：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kumimoji="1" lang="en-US" altLang="zh-CN" i="1" dirty="0"/>
                          <m:t>E</m:t>
                        </m:r>
                        <m:r>
                          <m:rPr>
                            <m:nor/>
                          </m:rPr>
                          <a:rPr kumimoji="1" lang="en-US" altLang="zh-CN" i="1" baseline="-25000" dirty="0"/>
                          <m:t>l</m:t>
                        </m:r>
                      </m:e>
                    </m:groupCh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⨁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m:rPr>
                                <m:nor/>
                              </m:rPr>
                              <a:rPr kumimoji="1" lang="en-US" altLang="zh-CN" dirty="0"/>
                              <m:t> </m:t>
                            </m:r>
                          </m:e>
                          <m:e>
                            <m:func>
                              <m:func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⨁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m:rPr>
                                <m:nor/>
                              </m:rPr>
                              <a:rPr kumimoji="1" lang="en-US" altLang="zh-CN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⨁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⨁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？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8DB086-04FD-B54D-A522-434F42172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161" y="1071810"/>
                <a:ext cx="7315598" cy="4245936"/>
              </a:xfrm>
              <a:blipFill>
                <a:blip r:embed="rId3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C648C8-F6C2-9A44-AD06-CB6769D2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9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7552A46-05E7-6A4F-8F8D-EAFD700AC881}"/>
                  </a:ext>
                </a:extLst>
              </p:cNvPr>
              <p:cNvSpPr txBox="1"/>
              <p:nvPr/>
            </p:nvSpPr>
            <p:spPr>
              <a:xfrm>
                <a:off x="7185579" y="1087505"/>
                <a:ext cx="280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7552A46-05E7-6A4F-8F8D-EAFD700AC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579" y="1087505"/>
                <a:ext cx="280911" cy="276999"/>
              </a:xfrm>
              <a:prstGeom prst="rect">
                <a:avLst/>
              </a:prstGeom>
              <a:blipFill>
                <a:blip r:embed="rId4"/>
                <a:stretch>
                  <a:fillRect l="-10870" r="-6522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322ED71-6BE0-D840-AC96-DF098ED22D3D}"/>
              </a:ext>
            </a:extLst>
          </p:cNvPr>
          <p:cNvCxnSpPr>
            <a:cxnSpLocks/>
          </p:cNvCxnSpPr>
          <p:nvPr/>
        </p:nvCxnSpPr>
        <p:spPr>
          <a:xfrm flipH="1">
            <a:off x="7290290" y="1346298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919E97B-EA9B-B94D-B772-08DEAB66281C}"/>
              </a:ext>
            </a:extLst>
          </p:cNvPr>
          <p:cNvSpPr txBox="1"/>
          <p:nvPr/>
        </p:nvSpPr>
        <p:spPr>
          <a:xfrm>
            <a:off x="7113848" y="1777512"/>
            <a:ext cx="4139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E</a:t>
            </a:r>
            <a:r>
              <a:rPr kumimoji="1" lang="en-US" altLang="zh-CN" i="1" baseline="-25000" dirty="0"/>
              <a:t>l</a:t>
            </a:r>
            <a:endParaRPr kumimoji="1" lang="zh-CN" altLang="en-US" baseline="-25000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7C7CA3D-689B-1C43-B15B-120116873B91}"/>
              </a:ext>
            </a:extLst>
          </p:cNvPr>
          <p:cNvCxnSpPr>
            <a:cxnSpLocks/>
          </p:cNvCxnSpPr>
          <p:nvPr/>
        </p:nvCxnSpPr>
        <p:spPr>
          <a:xfrm flipH="1">
            <a:off x="7303479" y="2130390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89CA852-85F3-554A-9C3B-BB29A6272253}"/>
                  </a:ext>
                </a:extLst>
              </p:cNvPr>
              <p:cNvSpPr txBox="1"/>
              <p:nvPr/>
            </p:nvSpPr>
            <p:spPr>
              <a:xfrm>
                <a:off x="7185578" y="2476639"/>
                <a:ext cx="282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89CA852-85F3-554A-9C3B-BB29A6272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578" y="2476639"/>
                <a:ext cx="282578" cy="276999"/>
              </a:xfrm>
              <a:prstGeom prst="rect">
                <a:avLst/>
              </a:prstGeom>
              <a:blipFill>
                <a:blip r:embed="rId5"/>
                <a:stretch>
                  <a:fillRect l="-19565" r="-6522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696E62A-5560-384C-BB00-C09E7B755B44}"/>
                  </a:ext>
                </a:extLst>
              </p:cNvPr>
              <p:cNvSpPr txBox="1"/>
              <p:nvPr/>
            </p:nvSpPr>
            <p:spPr>
              <a:xfrm>
                <a:off x="8345299" y="1093082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696E62A-5560-384C-BB00-C09E7B755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299" y="1093082"/>
                <a:ext cx="286232" cy="276999"/>
              </a:xfrm>
              <a:prstGeom prst="rect">
                <a:avLst/>
              </a:prstGeom>
              <a:blipFill>
                <a:blip r:embed="rId6"/>
                <a:stretch>
                  <a:fillRect l="-10638" r="-6383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46F27DA3-8A70-3544-AC09-01F524DC7F99}"/>
              </a:ext>
            </a:extLst>
          </p:cNvPr>
          <p:cNvCxnSpPr>
            <a:cxnSpLocks/>
          </p:cNvCxnSpPr>
          <p:nvPr/>
        </p:nvCxnSpPr>
        <p:spPr>
          <a:xfrm flipH="1">
            <a:off x="8450011" y="1351874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125B5D5-4084-A14E-9FF4-C9C7338C27ED}"/>
              </a:ext>
            </a:extLst>
          </p:cNvPr>
          <p:cNvSpPr txBox="1"/>
          <p:nvPr/>
        </p:nvSpPr>
        <p:spPr>
          <a:xfrm>
            <a:off x="8273568" y="1783089"/>
            <a:ext cx="4139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E</a:t>
            </a:r>
            <a:r>
              <a:rPr kumimoji="1" lang="en-US" altLang="zh-CN" i="1" baseline="-25000" dirty="0"/>
              <a:t>l</a:t>
            </a:r>
            <a:endParaRPr kumimoji="1" lang="zh-CN" altLang="en-US" baseline="-25000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2BC05665-E75D-E44D-B33B-6C562D4A82C7}"/>
              </a:ext>
            </a:extLst>
          </p:cNvPr>
          <p:cNvCxnSpPr>
            <a:cxnSpLocks/>
          </p:cNvCxnSpPr>
          <p:nvPr/>
        </p:nvCxnSpPr>
        <p:spPr>
          <a:xfrm flipH="1">
            <a:off x="8463199" y="2135966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31E3BD5-9023-1E42-BF31-2417A7E20926}"/>
                  </a:ext>
                </a:extLst>
              </p:cNvPr>
              <p:cNvSpPr txBox="1"/>
              <p:nvPr/>
            </p:nvSpPr>
            <p:spPr>
              <a:xfrm>
                <a:off x="8345300" y="2482215"/>
                <a:ext cx="287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31E3BD5-9023-1E42-BF31-2417A7E20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300" y="2482215"/>
                <a:ext cx="287899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>
            <a:extLst>
              <a:ext uri="{FF2B5EF4-FFF2-40B4-BE49-F238E27FC236}">
                <a16:creationId xmlns:a16="http://schemas.microsoft.com/office/drawing/2014/main" id="{FEDFFADA-E9AC-664E-8F8F-940754B3431C}"/>
              </a:ext>
            </a:extLst>
          </p:cNvPr>
          <p:cNvGrpSpPr/>
          <p:nvPr/>
        </p:nvGrpSpPr>
        <p:grpSpPr>
          <a:xfrm>
            <a:off x="6798663" y="1053904"/>
            <a:ext cx="298993" cy="1727240"/>
            <a:chOff x="9086170" y="3079674"/>
            <a:chExt cx="398657" cy="23029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21A92100-7051-6C44-8BD2-032E7F39BA68}"/>
                    </a:ext>
                  </a:extLst>
                </p:cNvPr>
                <p:cNvSpPr txBox="1"/>
                <p:nvPr/>
              </p:nvSpPr>
              <p:spPr>
                <a:xfrm>
                  <a:off x="9088141" y="3079674"/>
                  <a:ext cx="3884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21A92100-7051-6C44-8BD2-032E7F39B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8141" y="3079674"/>
                  <a:ext cx="38848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9149" r="-4255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E080F897-06BD-DC4B-897F-B374FF76B7C1}"/>
                    </a:ext>
                  </a:extLst>
                </p:cNvPr>
                <p:cNvSpPr txBox="1"/>
                <p:nvPr/>
              </p:nvSpPr>
              <p:spPr>
                <a:xfrm>
                  <a:off x="9086170" y="4984089"/>
                  <a:ext cx="398657" cy="3985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E080F897-06BD-DC4B-897F-B374FF76B7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6170" y="4984089"/>
                  <a:ext cx="398657" cy="398570"/>
                </a:xfrm>
                <a:prstGeom prst="rect">
                  <a:avLst/>
                </a:prstGeom>
                <a:blipFill>
                  <a:blip r:embed="rId9"/>
                  <a:stretch>
                    <a:fillRect l="-18367" r="-8163" b="-204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A2A445A9-8192-6546-B13B-6C32561F09D1}"/>
                </a:ext>
              </a:extLst>
            </p:cNvPr>
            <p:cNvCxnSpPr>
              <a:endCxn id="32" idx="0"/>
            </p:cNvCxnSpPr>
            <p:nvPr/>
          </p:nvCxnSpPr>
          <p:spPr>
            <a:xfrm flipH="1">
              <a:off x="9285499" y="3449006"/>
              <a:ext cx="27256" cy="153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3C4C5C6-A21F-9D4D-A214-23169E8F4143}"/>
              </a:ext>
            </a:extLst>
          </p:cNvPr>
          <p:cNvGrpSpPr/>
          <p:nvPr/>
        </p:nvGrpSpPr>
        <p:grpSpPr>
          <a:xfrm>
            <a:off x="8661533" y="1048328"/>
            <a:ext cx="298993" cy="1727240"/>
            <a:chOff x="11569996" y="3072239"/>
            <a:chExt cx="398657" cy="23029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7804E969-86CA-894F-AD88-40B3D49CEEA1}"/>
                    </a:ext>
                  </a:extLst>
                </p:cNvPr>
                <p:cNvSpPr txBox="1"/>
                <p:nvPr/>
              </p:nvSpPr>
              <p:spPr>
                <a:xfrm>
                  <a:off x="11571967" y="3072239"/>
                  <a:ext cx="388483" cy="36933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7804E969-86CA-894F-AD88-40B3D49CE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1967" y="3072239"/>
                  <a:ext cx="388483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8750" r="-4167"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8333C47D-2DC9-E24A-9468-351D1F840221}"/>
                    </a:ext>
                  </a:extLst>
                </p:cNvPr>
                <p:cNvSpPr txBox="1"/>
                <p:nvPr/>
              </p:nvSpPr>
              <p:spPr>
                <a:xfrm>
                  <a:off x="11569996" y="4976654"/>
                  <a:ext cx="398657" cy="3985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8333C47D-2DC9-E24A-9468-351D1F840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9996" y="4976654"/>
                  <a:ext cx="398657" cy="398570"/>
                </a:xfrm>
                <a:prstGeom prst="rect">
                  <a:avLst/>
                </a:prstGeom>
                <a:blipFill>
                  <a:blip r:embed="rId11"/>
                  <a:stretch>
                    <a:fillRect l="-18367" r="-8163" b="-2040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58D9AF67-0E5D-1E41-AFA5-19C3D3FC736E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11754664" y="3493808"/>
              <a:ext cx="14661" cy="14828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E318309A-01DA-8340-9851-620112C3471E}"/>
              </a:ext>
            </a:extLst>
          </p:cNvPr>
          <p:cNvSpPr/>
          <p:nvPr/>
        </p:nvSpPr>
        <p:spPr>
          <a:xfrm>
            <a:off x="5998958" y="2920383"/>
            <a:ext cx="1143000" cy="713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1F46623-0799-4644-902D-1463C619392E}"/>
              </a:ext>
            </a:extLst>
          </p:cNvPr>
          <p:cNvGrpSpPr/>
          <p:nvPr/>
        </p:nvGrpSpPr>
        <p:grpSpPr>
          <a:xfrm>
            <a:off x="1293434" y="3137653"/>
            <a:ext cx="4318983" cy="751173"/>
            <a:chOff x="1543656" y="3276613"/>
            <a:chExt cx="4766304" cy="100156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675A750-0417-0A4F-B0F5-C74488563D50}"/>
                </a:ext>
              </a:extLst>
            </p:cNvPr>
            <p:cNvSpPr/>
            <p:nvPr/>
          </p:nvSpPr>
          <p:spPr>
            <a:xfrm>
              <a:off x="1543656" y="3276613"/>
              <a:ext cx="4698776" cy="393179"/>
            </a:xfrm>
            <a:prstGeom prst="rect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14" name="下箭头 13">
              <a:extLst>
                <a:ext uri="{FF2B5EF4-FFF2-40B4-BE49-F238E27FC236}">
                  <a16:creationId xmlns:a16="http://schemas.microsoft.com/office/drawing/2014/main" id="{454DC764-1E40-5C44-B5DB-0B9E06FDA5BE}"/>
                </a:ext>
              </a:extLst>
            </p:cNvPr>
            <p:cNvSpPr/>
            <p:nvPr/>
          </p:nvSpPr>
          <p:spPr>
            <a:xfrm>
              <a:off x="3893045" y="3713184"/>
              <a:ext cx="179083" cy="188256"/>
            </a:xfrm>
            <a:prstGeom prst="downArrow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A2ECAB8-A2EA-0A47-A9CF-6448A83F894A}"/>
                </a:ext>
              </a:extLst>
            </p:cNvPr>
            <p:cNvSpPr/>
            <p:nvPr/>
          </p:nvSpPr>
          <p:spPr>
            <a:xfrm>
              <a:off x="1611184" y="3884998"/>
              <a:ext cx="4698776" cy="393179"/>
            </a:xfrm>
            <a:prstGeom prst="rect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86090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13194</TotalTime>
  <Words>1848</Words>
  <Application>Microsoft Office PowerPoint</Application>
  <PresentationFormat>全屏显示(4:3)</PresentationFormat>
  <Paragraphs>373</Paragraphs>
  <Slides>26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Microsoft Yahei</vt:lpstr>
      <vt:lpstr>等线</vt:lpstr>
      <vt:lpstr>方正姚体</vt:lpstr>
      <vt:lpstr>黑体</vt:lpstr>
      <vt:lpstr>华文新魏</vt:lpstr>
      <vt:lpstr>宋体</vt:lpstr>
      <vt:lpstr>Arial</vt:lpstr>
      <vt:lpstr>Calibri</vt:lpstr>
      <vt:lpstr>Cambria</vt:lpstr>
      <vt:lpstr>Cambria Math</vt:lpstr>
      <vt:lpstr>Rockwell</vt:lpstr>
      <vt:lpstr>Rockwell Extra Bold</vt:lpstr>
      <vt:lpstr>Times New Roman</vt:lpstr>
      <vt:lpstr>Wingdings</vt:lpstr>
      <vt:lpstr>木活字</vt:lpstr>
      <vt:lpstr>密码分析学  零相关线性分析与差分-线性分析</vt:lpstr>
      <vt:lpstr>     线性       VS   差分</vt:lpstr>
      <vt:lpstr>零相关线性分析</vt:lpstr>
      <vt:lpstr>不可能差分分析     VS  零相关线性分析（eprint 2011） </vt:lpstr>
      <vt:lpstr>导入</vt:lpstr>
      <vt:lpstr>教学目标——差分-线性分析的一般模型</vt:lpstr>
      <vt:lpstr>差分-线性分析（Differential-linear Cryptanalysis）</vt:lpstr>
      <vt:lpstr>差分-线性分析的数学模型</vt:lpstr>
      <vt:lpstr>差分-线性分析的数学模型</vt:lpstr>
      <vt:lpstr>PowerPoint 演示文稿</vt:lpstr>
      <vt:lpstr>差分-线性分析的数学模型</vt:lpstr>
      <vt:lpstr>差分-线性分析的数学模型</vt:lpstr>
      <vt:lpstr>差分-线性分析举例</vt:lpstr>
      <vt:lpstr>差分-线性分析举例</vt:lpstr>
      <vt:lpstr>差分-线性分析举例-4轮区分器</vt:lpstr>
      <vt:lpstr>差分-线性分析的概率模型-crypto 1994</vt:lpstr>
      <vt:lpstr>PowerPoint 演示文稿</vt:lpstr>
      <vt:lpstr>差分-线性分析的概率模型- ASIACRYPT 2002</vt:lpstr>
      <vt:lpstr>差分-线性分析的概率模型- ASIACRYPT 2002</vt:lpstr>
      <vt:lpstr>中间状态差分的掩码取值带概率-举例</vt:lpstr>
      <vt:lpstr>PowerPoint 演示文稿</vt:lpstr>
      <vt:lpstr>中间状态差分对应的概率</vt:lpstr>
      <vt:lpstr>差分-线性分析举例-5轮区分器</vt:lpstr>
      <vt:lpstr>5轮Cipherfour算法的区分攻击</vt:lpstr>
      <vt:lpstr>6轮Cipherfour算法的密钥恢复攻击</vt:lpstr>
      <vt:lpstr>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ww</cp:lastModifiedBy>
  <cp:revision>441</cp:revision>
  <dcterms:created xsi:type="dcterms:W3CDTF">2020-06-15T02:07:14Z</dcterms:created>
  <dcterms:modified xsi:type="dcterms:W3CDTF">2023-10-16T07:44:08Z</dcterms:modified>
</cp:coreProperties>
</file>