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1.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2.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5.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6.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7.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6" r:id="rId2"/>
  </p:sldMasterIdLst>
  <p:notesMasterIdLst>
    <p:notesMasterId r:id="rId45"/>
  </p:notesMasterIdLst>
  <p:sldIdLst>
    <p:sldId id="365" r:id="rId3"/>
    <p:sldId id="260" r:id="rId4"/>
    <p:sldId id="259" r:id="rId5"/>
    <p:sldId id="366" r:id="rId6"/>
    <p:sldId id="388" r:id="rId7"/>
    <p:sldId id="389" r:id="rId8"/>
    <p:sldId id="367" r:id="rId9"/>
    <p:sldId id="543" r:id="rId10"/>
    <p:sldId id="544" r:id="rId11"/>
    <p:sldId id="545" r:id="rId12"/>
    <p:sldId id="547" r:id="rId13"/>
    <p:sldId id="552" r:id="rId14"/>
    <p:sldId id="553" r:id="rId15"/>
    <p:sldId id="554" r:id="rId16"/>
    <p:sldId id="555" r:id="rId17"/>
    <p:sldId id="368" r:id="rId18"/>
    <p:sldId id="557" r:id="rId19"/>
    <p:sldId id="558" r:id="rId20"/>
    <p:sldId id="559" r:id="rId21"/>
    <p:sldId id="560" r:id="rId22"/>
    <p:sldId id="561" r:id="rId23"/>
    <p:sldId id="369" r:id="rId24"/>
    <p:sldId id="374" r:id="rId25"/>
    <p:sldId id="370" r:id="rId26"/>
    <p:sldId id="371" r:id="rId27"/>
    <p:sldId id="375" r:id="rId28"/>
    <p:sldId id="376" r:id="rId29"/>
    <p:sldId id="381" r:id="rId30"/>
    <p:sldId id="382" r:id="rId31"/>
    <p:sldId id="562" r:id="rId32"/>
    <p:sldId id="378" r:id="rId33"/>
    <p:sldId id="546" r:id="rId34"/>
    <p:sldId id="379" r:id="rId35"/>
    <p:sldId id="538" r:id="rId36"/>
    <p:sldId id="539" r:id="rId37"/>
    <p:sldId id="540" r:id="rId38"/>
    <p:sldId id="258" r:id="rId39"/>
    <p:sldId id="541" r:id="rId40"/>
    <p:sldId id="542" r:id="rId41"/>
    <p:sldId id="563" r:id="rId42"/>
    <p:sldId id="564" r:id="rId43"/>
    <p:sldId id="56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3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5098" autoAdjust="0"/>
  </p:normalViewPr>
  <p:slideViewPr>
    <p:cSldViewPr snapToGrid="0" snapToObjects="1">
      <p:cViewPr>
        <p:scale>
          <a:sx n="50" d="100"/>
          <a:sy n="50" d="100"/>
        </p:scale>
        <p:origin x="151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B2CC77-DB51-6B4C-A03B-BAE7990432DF}"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zh-CN" altLang="en-US"/>
        </a:p>
      </dgm:t>
    </dgm:pt>
    <dgm:pt modelId="{C2C07321-2FD7-2C42-8969-C4785752C146}">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知识</a:t>
          </a:r>
        </a:p>
      </dgm:t>
    </dgm:pt>
    <dgm:pt modelId="{D135D2E9-2902-2F40-9E01-38F6738875C8}" type="parTrans" cxnId="{EE5CEE47-A654-794A-BDB1-03288627B565}">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3ADD61C6-D2EF-A749-A50D-07E86918CF0D}" type="sibTrans" cxnId="{EE5CEE47-A654-794A-BDB1-03288627B565}">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89B0077B-BDC7-124C-8E61-C754DBC3C9C6}">
      <dgm:prSet phldrT="[文本]" custT="1"/>
      <dgm:spPr/>
      <dgm: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多重集特性</a:t>
          </a:r>
        </a:p>
      </dgm:t>
    </dgm:pt>
    <dgm:pt modelId="{3F952C94-A578-674C-9A7C-6F1C82BCC6C6}" type="parTrans" cxnId="{B51AAA14-9261-FF4B-B8FB-4F5F7FE98D1B}">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7403E129-DB13-B24B-94E3-366F8CE9D28D}" type="sibTrans" cxnId="{B51AAA14-9261-FF4B-B8FB-4F5F7FE98D1B}">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B30BBD2E-2A1E-CA40-A5CC-88E48756798B}">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能力</a:t>
          </a:r>
        </a:p>
      </dgm:t>
    </dgm:pt>
    <dgm:pt modelId="{8FEA6564-0C42-4B4D-AEE1-ABD2D04C14C9}" type="parTrans" cxnId="{FEF881FB-2D2D-DB4B-9991-6D9C28565BFC}">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2FD0E8D4-128A-D443-910D-E155EF81CE06}" type="sibTrans" cxnId="{FEF881FB-2D2D-DB4B-9991-6D9C28565BFC}">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F0B286FE-AF92-A847-830E-E04FB92F9FE2}">
      <dgm:prSet phldrT="[文本]" custT="1"/>
      <dgm:spPr/>
      <dgm:t>
        <a:bodyPr/>
        <a:lstStyle/>
        <a:p>
          <a:r>
            <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rPr>
            <a:t>发现多重集的不随机特性</a:t>
          </a:r>
        </a:p>
      </dgm:t>
    </dgm:pt>
    <dgm:pt modelId="{E5EACBB5-8B6D-3E44-B348-8EF27E3153D7}" type="parTrans" cxnId="{92E08DD0-BA97-D947-AB18-D5B9420BDF21}">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8D83F5E8-6A6A-7E47-8296-6150E2ECF662}" type="sibTrans" cxnId="{92E08DD0-BA97-D947-AB18-D5B9420BDF21}">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99BB223F-678C-4442-A3A5-A49CE593DBA1}">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素质</a:t>
          </a:r>
        </a:p>
      </dgm:t>
    </dgm:pt>
    <dgm:pt modelId="{AEE9739A-8BAB-4148-986F-09F18A57C324}" type="parTrans" cxnId="{433F2494-69C9-BA48-BC9A-D12B926D8C30}">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4B532E17-2CF3-A447-AC54-D262D0DFBEF2}" type="sibTrans" cxnId="{433F2494-69C9-BA48-BC9A-D12B926D8C30}">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75680678-C6A5-3A4E-B3AB-1041630746B5}">
      <dgm:prSet phldrT="[文本]" custT="1"/>
      <dgm:spPr/>
      <dgm:t>
        <a:bodyPr/>
        <a:lstStyle/>
        <a:p>
          <a:r>
            <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rPr>
            <a:t>考虑如何加长已知的区分器</a:t>
          </a:r>
        </a:p>
      </dgm:t>
    </dgm:pt>
    <dgm:pt modelId="{F1C7B115-EF89-E740-84E0-38E4BAD1EAF2}" type="parTrans" cxnId="{3D46DC36-B014-A749-9165-3AE6CD2E70E5}">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DE33693C-8F92-FB4C-8BE1-182B1126972F}" type="sibTrans" cxnId="{3D46DC36-B014-A749-9165-3AE6CD2E70E5}">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3F8407AF-D7F3-864A-B474-BF4B55BB39FB}">
      <dgm:prSet phldrT="[文本]"/>
      <dgm:spPr/>
      <dgm:t>
        <a:bodyPr/>
        <a:lstStyle/>
        <a:p>
          <a:endParaRPr lang="zh-CN" altLang="en-US" sz="3800" dirty="0">
            <a:latin typeface="Times New Roman" panose="02020603050405020304" pitchFamily="18" charset="0"/>
            <a:ea typeface="宋体" panose="02010600030101010101" pitchFamily="2" charset="-122"/>
            <a:cs typeface="Times New Roman" panose="02020603050405020304" pitchFamily="18" charset="0"/>
          </a:endParaRPr>
        </a:p>
      </dgm:t>
    </dgm:pt>
    <dgm:pt modelId="{C530425D-EA89-4543-A920-E0D05E85B4BB}" type="parTrans" cxnId="{49C1B79C-6F22-094F-895E-BC94FBDD49F7}">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15981FCA-EE28-E04B-9109-22951CC31561}" type="sibTrans" cxnId="{49C1B79C-6F22-094F-895E-BC94FBDD49F7}">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91373429-5DA7-3340-8590-AD24B7B0A3C4}">
      <dgm:prSet phldrT="[文本]" custT="1"/>
      <dgm:spPr/>
      <dgm: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传播规则</a:t>
          </a:r>
        </a:p>
      </dgm:t>
    </dgm:pt>
    <dgm:pt modelId="{B4EAAFF7-F227-274A-B31F-7C6DAA54425E}" type="parTrans" cxnId="{69ABBEF9-5AA2-0541-865C-BD3B6359C986}">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5CE66705-51C1-9643-9B57-9E87C99F9533}" type="sibTrans" cxnId="{69ABBEF9-5AA2-0541-865C-BD3B6359C986}">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0D0DEC5E-B8BF-4846-9AF0-4EF3278CFED8}">
      <dgm:prSet phldrT="[文本]" custT="1"/>
      <dgm:spPr/>
      <dgm:t>
        <a:bodyPr/>
        <a:lstStyle/>
        <a:p>
          <a:r>
            <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rPr>
            <a:t>开展密钥恢复攻击</a:t>
          </a:r>
        </a:p>
      </dgm:t>
    </dgm:pt>
    <dgm:pt modelId="{294B8942-E073-FA48-84CD-5922D7C4B4A2}" type="parTrans" cxnId="{0DC96201-25A8-EE48-BB3B-00A3B00CE2DF}">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37CA23CB-CE11-E042-BD9D-95869DE517E4}" type="sibTrans" cxnId="{0DC96201-25A8-EE48-BB3B-00A3B00CE2DF}">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32A7AD9C-6444-2147-BFC0-8CB1B597F2FE}">
      <dgm:prSet phldrT="[文本]" custT="1"/>
      <dgm:spPr/>
      <dgm:t>
        <a:bodyPr/>
        <a:lstStyle/>
        <a:p>
          <a:endPar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endParaRPr>
        </a:p>
      </dgm:t>
    </dgm:pt>
    <dgm:pt modelId="{CAD609DE-0C7C-0A4D-A289-2F2D00953746}" type="parTrans" cxnId="{97851C5B-E20A-AD40-8E51-A8F4E81AADBC}">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2149D599-5321-324D-8C40-C9EBC378A8BC}" type="sibTrans" cxnId="{97851C5B-E20A-AD40-8E51-A8F4E81AADBC}">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E30C374A-7D72-4A4E-9EC9-ACABCE9D3EEC}">
      <dgm:prSet phldrT="[文本]" custT="1"/>
      <dgm:spPr/>
      <dgm: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AES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轮、</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轮积分区分器</a:t>
          </a:r>
        </a:p>
      </dgm:t>
    </dgm:pt>
    <dgm:pt modelId="{433F6BD0-7655-334B-B89F-53BEA1DC4DB4}" type="parTrans" cxnId="{F489DD54-9B37-514E-9D1D-6C20B37EFBE1}">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8966AC79-F5EC-E64D-B0AF-85C60A3502A4}" type="sibTrans" cxnId="{F489DD54-9B37-514E-9D1D-6C20B37EFBE1}">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85897815-D4D3-FC42-97E2-01975F3EDF93}" type="pres">
      <dgm:prSet presAssocID="{0AB2CC77-DB51-6B4C-A03B-BAE7990432DF}" presName="linearFlow" presStyleCnt="0">
        <dgm:presLayoutVars>
          <dgm:dir/>
          <dgm:animLvl val="lvl"/>
          <dgm:resizeHandles val="exact"/>
        </dgm:presLayoutVars>
      </dgm:prSet>
      <dgm:spPr/>
    </dgm:pt>
    <dgm:pt modelId="{E33908D8-B14B-5645-AA6F-7F63970281DE}" type="pres">
      <dgm:prSet presAssocID="{C2C07321-2FD7-2C42-8969-C4785752C146}" presName="composite" presStyleCnt="0"/>
      <dgm:spPr/>
    </dgm:pt>
    <dgm:pt modelId="{625BE488-3C01-244E-8927-FD96D1670961}" type="pres">
      <dgm:prSet presAssocID="{C2C07321-2FD7-2C42-8969-C4785752C146}" presName="parTx" presStyleLbl="node1" presStyleIdx="0" presStyleCnt="3">
        <dgm:presLayoutVars>
          <dgm:chMax val="0"/>
          <dgm:chPref val="0"/>
          <dgm:bulletEnabled val="1"/>
        </dgm:presLayoutVars>
      </dgm:prSet>
      <dgm:spPr/>
    </dgm:pt>
    <dgm:pt modelId="{AFD4BEB1-5AFB-8F49-9441-2DBE90672872}" type="pres">
      <dgm:prSet presAssocID="{C2C07321-2FD7-2C42-8969-C4785752C146}" presName="parSh" presStyleLbl="node1" presStyleIdx="0" presStyleCnt="3"/>
      <dgm:spPr/>
    </dgm:pt>
    <dgm:pt modelId="{73A1EC56-C902-8540-A1A4-5BE9A7349B00}" type="pres">
      <dgm:prSet presAssocID="{C2C07321-2FD7-2C42-8969-C4785752C146}" presName="desTx" presStyleLbl="fgAcc1" presStyleIdx="0" presStyleCnt="3">
        <dgm:presLayoutVars>
          <dgm:bulletEnabled val="1"/>
        </dgm:presLayoutVars>
      </dgm:prSet>
      <dgm:spPr/>
    </dgm:pt>
    <dgm:pt modelId="{78A447BC-B6C8-D845-9F62-1F095443A94D}" type="pres">
      <dgm:prSet presAssocID="{3ADD61C6-D2EF-A749-A50D-07E86918CF0D}" presName="sibTrans" presStyleLbl="sibTrans2D1" presStyleIdx="0" presStyleCnt="2"/>
      <dgm:spPr/>
    </dgm:pt>
    <dgm:pt modelId="{00C7000B-CA64-5B41-8F77-50DC3FFF0CD0}" type="pres">
      <dgm:prSet presAssocID="{3ADD61C6-D2EF-A749-A50D-07E86918CF0D}" presName="connTx" presStyleLbl="sibTrans2D1" presStyleIdx="0" presStyleCnt="2"/>
      <dgm:spPr/>
    </dgm:pt>
    <dgm:pt modelId="{DECB7340-9301-8349-A49A-C9C85D7CEDF1}" type="pres">
      <dgm:prSet presAssocID="{B30BBD2E-2A1E-CA40-A5CC-88E48756798B}" presName="composite" presStyleCnt="0"/>
      <dgm:spPr/>
    </dgm:pt>
    <dgm:pt modelId="{6345D1E7-1E29-F540-A96C-4EF2BCCCE5CD}" type="pres">
      <dgm:prSet presAssocID="{B30BBD2E-2A1E-CA40-A5CC-88E48756798B}" presName="parTx" presStyleLbl="node1" presStyleIdx="0" presStyleCnt="3">
        <dgm:presLayoutVars>
          <dgm:chMax val="0"/>
          <dgm:chPref val="0"/>
          <dgm:bulletEnabled val="1"/>
        </dgm:presLayoutVars>
      </dgm:prSet>
      <dgm:spPr/>
    </dgm:pt>
    <dgm:pt modelId="{A916F4A0-5A3A-0A49-B792-8CFE17F453E1}" type="pres">
      <dgm:prSet presAssocID="{B30BBD2E-2A1E-CA40-A5CC-88E48756798B}" presName="parSh" presStyleLbl="node1" presStyleIdx="1" presStyleCnt="3"/>
      <dgm:spPr/>
    </dgm:pt>
    <dgm:pt modelId="{2E52EC78-6049-A244-B71F-E8FDD4679218}" type="pres">
      <dgm:prSet presAssocID="{B30BBD2E-2A1E-CA40-A5CC-88E48756798B}" presName="desTx" presStyleLbl="fgAcc1" presStyleIdx="1" presStyleCnt="3">
        <dgm:presLayoutVars>
          <dgm:bulletEnabled val="1"/>
        </dgm:presLayoutVars>
      </dgm:prSet>
      <dgm:spPr/>
    </dgm:pt>
    <dgm:pt modelId="{610D50E2-03F2-E343-85BF-21DBB4F86CE7}" type="pres">
      <dgm:prSet presAssocID="{2FD0E8D4-128A-D443-910D-E155EF81CE06}" presName="sibTrans" presStyleLbl="sibTrans2D1" presStyleIdx="1" presStyleCnt="2"/>
      <dgm:spPr/>
    </dgm:pt>
    <dgm:pt modelId="{77524265-0403-DF4B-8149-E81CB724598A}" type="pres">
      <dgm:prSet presAssocID="{2FD0E8D4-128A-D443-910D-E155EF81CE06}" presName="connTx" presStyleLbl="sibTrans2D1" presStyleIdx="1" presStyleCnt="2"/>
      <dgm:spPr/>
    </dgm:pt>
    <dgm:pt modelId="{ADBA0798-0D1F-AC40-8E22-B880EB58D738}" type="pres">
      <dgm:prSet presAssocID="{99BB223F-678C-4442-A3A5-A49CE593DBA1}" presName="composite" presStyleCnt="0"/>
      <dgm:spPr/>
    </dgm:pt>
    <dgm:pt modelId="{B6447C59-36F8-044B-91FC-52B38497A65E}" type="pres">
      <dgm:prSet presAssocID="{99BB223F-678C-4442-A3A5-A49CE593DBA1}" presName="parTx" presStyleLbl="node1" presStyleIdx="1" presStyleCnt="3">
        <dgm:presLayoutVars>
          <dgm:chMax val="0"/>
          <dgm:chPref val="0"/>
          <dgm:bulletEnabled val="1"/>
        </dgm:presLayoutVars>
      </dgm:prSet>
      <dgm:spPr/>
    </dgm:pt>
    <dgm:pt modelId="{275D3D82-CBEB-8241-93C6-BB585A309C4D}" type="pres">
      <dgm:prSet presAssocID="{99BB223F-678C-4442-A3A5-A49CE593DBA1}" presName="parSh" presStyleLbl="node1" presStyleIdx="2" presStyleCnt="3"/>
      <dgm:spPr/>
    </dgm:pt>
    <dgm:pt modelId="{A6804024-AE98-AA4B-9743-1CCC71FE00E1}" type="pres">
      <dgm:prSet presAssocID="{99BB223F-678C-4442-A3A5-A49CE593DBA1}" presName="desTx" presStyleLbl="fgAcc1" presStyleIdx="2" presStyleCnt="3">
        <dgm:presLayoutVars>
          <dgm:bulletEnabled val="1"/>
        </dgm:presLayoutVars>
      </dgm:prSet>
      <dgm:spPr/>
    </dgm:pt>
  </dgm:ptLst>
  <dgm:cxnLst>
    <dgm:cxn modelId="{88793301-87AE-5C43-AF90-C0FA7557F3DB}" type="presOf" srcId="{99BB223F-678C-4442-A3A5-A49CE593DBA1}" destId="{275D3D82-CBEB-8241-93C6-BB585A309C4D}" srcOrd="1" destOrd="0" presId="urn:microsoft.com/office/officeart/2005/8/layout/process3"/>
    <dgm:cxn modelId="{0DC96201-25A8-EE48-BB3B-00A3B00CE2DF}" srcId="{B30BBD2E-2A1E-CA40-A5CC-88E48756798B}" destId="{0D0DEC5E-B8BF-4846-9AF0-4EF3278CFED8}" srcOrd="1" destOrd="0" parTransId="{294B8942-E073-FA48-84CD-5922D7C4B4A2}" sibTransId="{37CA23CB-CE11-E042-BD9D-95869DE517E4}"/>
    <dgm:cxn modelId="{9B42A109-A561-2E49-B2FA-6F3DE0472CEF}" type="presOf" srcId="{0AB2CC77-DB51-6B4C-A03B-BAE7990432DF}" destId="{85897815-D4D3-FC42-97E2-01975F3EDF93}" srcOrd="0" destOrd="0" presId="urn:microsoft.com/office/officeart/2005/8/layout/process3"/>
    <dgm:cxn modelId="{B51AAA14-9261-FF4B-B8FB-4F5F7FE98D1B}" srcId="{C2C07321-2FD7-2C42-8969-C4785752C146}" destId="{89B0077B-BDC7-124C-8E61-C754DBC3C9C6}" srcOrd="0" destOrd="0" parTransId="{3F952C94-A578-674C-9A7C-6F1C82BCC6C6}" sibTransId="{7403E129-DB13-B24B-94E3-366F8CE9D28D}"/>
    <dgm:cxn modelId="{1F2CB914-0055-B94A-8F17-9C017D59CC26}" type="presOf" srcId="{3ADD61C6-D2EF-A749-A50D-07E86918CF0D}" destId="{78A447BC-B6C8-D845-9F62-1F095443A94D}" srcOrd="0" destOrd="0" presId="urn:microsoft.com/office/officeart/2005/8/layout/process3"/>
    <dgm:cxn modelId="{E2B38D2E-6848-BF4F-9A32-33FC7BCACBF9}" type="presOf" srcId="{E30C374A-7D72-4A4E-9EC9-ACABCE9D3EEC}" destId="{73A1EC56-C902-8540-A1A4-5BE9A7349B00}" srcOrd="0" destOrd="2" presId="urn:microsoft.com/office/officeart/2005/8/layout/process3"/>
    <dgm:cxn modelId="{A6160B33-28C2-1940-8AD9-690B17568394}" type="presOf" srcId="{B30BBD2E-2A1E-CA40-A5CC-88E48756798B}" destId="{6345D1E7-1E29-F540-A96C-4EF2BCCCE5CD}" srcOrd="0" destOrd="0" presId="urn:microsoft.com/office/officeart/2005/8/layout/process3"/>
    <dgm:cxn modelId="{3D46DC36-B014-A749-9165-3AE6CD2E70E5}" srcId="{99BB223F-678C-4442-A3A5-A49CE593DBA1}" destId="{75680678-C6A5-3A4E-B3AB-1041630746B5}" srcOrd="0" destOrd="0" parTransId="{F1C7B115-EF89-E740-84E0-38E4BAD1EAF2}" sibTransId="{DE33693C-8F92-FB4C-8BE1-182B1126972F}"/>
    <dgm:cxn modelId="{97851C5B-E20A-AD40-8E51-A8F4E81AADBC}" srcId="{99BB223F-678C-4442-A3A5-A49CE593DBA1}" destId="{32A7AD9C-6444-2147-BFC0-8CB1B597F2FE}" srcOrd="1" destOrd="0" parTransId="{CAD609DE-0C7C-0A4D-A289-2F2D00953746}" sibTransId="{2149D599-5321-324D-8C40-C9EBC378A8BC}"/>
    <dgm:cxn modelId="{90BD205E-5929-5F4F-847A-56E33E303DE7}" type="presOf" srcId="{0D0DEC5E-B8BF-4846-9AF0-4EF3278CFED8}" destId="{2E52EC78-6049-A244-B71F-E8FDD4679218}" srcOrd="0" destOrd="1" presId="urn:microsoft.com/office/officeart/2005/8/layout/process3"/>
    <dgm:cxn modelId="{616FA247-6898-0247-AB85-FADF156E9373}" type="presOf" srcId="{3ADD61C6-D2EF-A749-A50D-07E86918CF0D}" destId="{00C7000B-CA64-5B41-8F77-50DC3FFF0CD0}" srcOrd="1" destOrd="0" presId="urn:microsoft.com/office/officeart/2005/8/layout/process3"/>
    <dgm:cxn modelId="{EE5CEE47-A654-794A-BDB1-03288627B565}" srcId="{0AB2CC77-DB51-6B4C-A03B-BAE7990432DF}" destId="{C2C07321-2FD7-2C42-8969-C4785752C146}" srcOrd="0" destOrd="0" parTransId="{D135D2E9-2902-2F40-9E01-38F6738875C8}" sibTransId="{3ADD61C6-D2EF-A749-A50D-07E86918CF0D}"/>
    <dgm:cxn modelId="{6305D474-9342-A340-A78B-0381600E27F4}" type="presOf" srcId="{F0B286FE-AF92-A847-830E-E04FB92F9FE2}" destId="{2E52EC78-6049-A244-B71F-E8FDD4679218}" srcOrd="0" destOrd="0" presId="urn:microsoft.com/office/officeart/2005/8/layout/process3"/>
    <dgm:cxn modelId="{F489DD54-9B37-514E-9D1D-6C20B37EFBE1}" srcId="{C2C07321-2FD7-2C42-8969-C4785752C146}" destId="{E30C374A-7D72-4A4E-9EC9-ACABCE9D3EEC}" srcOrd="2" destOrd="0" parTransId="{433F6BD0-7655-334B-B89F-53BEA1DC4DB4}" sibTransId="{8966AC79-F5EC-E64D-B0AF-85C60A3502A4}"/>
    <dgm:cxn modelId="{07AE6D76-BBF8-F040-8911-6CE60FA1C1C8}" type="presOf" srcId="{2FD0E8D4-128A-D443-910D-E155EF81CE06}" destId="{77524265-0403-DF4B-8149-E81CB724598A}" srcOrd="1" destOrd="0" presId="urn:microsoft.com/office/officeart/2005/8/layout/process3"/>
    <dgm:cxn modelId="{63176F57-7BA4-6949-9C66-A063F8D1C61A}" type="presOf" srcId="{89B0077B-BDC7-124C-8E61-C754DBC3C9C6}" destId="{73A1EC56-C902-8540-A1A4-5BE9A7349B00}" srcOrd="0" destOrd="0" presId="urn:microsoft.com/office/officeart/2005/8/layout/process3"/>
    <dgm:cxn modelId="{EA492E81-F4AB-5A44-96AD-98B9EDA64AC9}" type="presOf" srcId="{75680678-C6A5-3A4E-B3AB-1041630746B5}" destId="{A6804024-AE98-AA4B-9743-1CCC71FE00E1}" srcOrd="0" destOrd="0" presId="urn:microsoft.com/office/officeart/2005/8/layout/process3"/>
    <dgm:cxn modelId="{433F2494-69C9-BA48-BC9A-D12B926D8C30}" srcId="{0AB2CC77-DB51-6B4C-A03B-BAE7990432DF}" destId="{99BB223F-678C-4442-A3A5-A49CE593DBA1}" srcOrd="2" destOrd="0" parTransId="{AEE9739A-8BAB-4148-986F-09F18A57C324}" sibTransId="{4B532E17-2CF3-A447-AC54-D262D0DFBEF2}"/>
    <dgm:cxn modelId="{49C1B79C-6F22-094F-895E-BC94FBDD49F7}" srcId="{C2C07321-2FD7-2C42-8969-C4785752C146}" destId="{3F8407AF-D7F3-864A-B474-BF4B55BB39FB}" srcOrd="3" destOrd="0" parTransId="{C530425D-EA89-4543-A920-E0D05E85B4BB}" sibTransId="{15981FCA-EE28-E04B-9109-22951CC31561}"/>
    <dgm:cxn modelId="{5371DEA5-E6FB-1E45-96C4-3130F31B83FF}" type="presOf" srcId="{C2C07321-2FD7-2C42-8969-C4785752C146}" destId="{625BE488-3C01-244E-8927-FD96D1670961}" srcOrd="0" destOrd="0" presId="urn:microsoft.com/office/officeart/2005/8/layout/process3"/>
    <dgm:cxn modelId="{C63F62AD-C502-2E4B-AC38-42837FE5786B}" type="presOf" srcId="{91373429-5DA7-3340-8590-AD24B7B0A3C4}" destId="{73A1EC56-C902-8540-A1A4-5BE9A7349B00}" srcOrd="0" destOrd="1" presId="urn:microsoft.com/office/officeart/2005/8/layout/process3"/>
    <dgm:cxn modelId="{92E08DD0-BA97-D947-AB18-D5B9420BDF21}" srcId="{B30BBD2E-2A1E-CA40-A5CC-88E48756798B}" destId="{F0B286FE-AF92-A847-830E-E04FB92F9FE2}" srcOrd="0" destOrd="0" parTransId="{E5EACBB5-8B6D-3E44-B348-8EF27E3153D7}" sibTransId="{8D83F5E8-6A6A-7E47-8296-6150E2ECF662}"/>
    <dgm:cxn modelId="{733608D6-5D50-4348-877A-7F07E1E2C92B}" type="presOf" srcId="{32A7AD9C-6444-2147-BFC0-8CB1B597F2FE}" destId="{A6804024-AE98-AA4B-9743-1CCC71FE00E1}" srcOrd="0" destOrd="1" presId="urn:microsoft.com/office/officeart/2005/8/layout/process3"/>
    <dgm:cxn modelId="{920AEFD8-A401-DB49-A0C4-1C09768E2A86}" type="presOf" srcId="{B30BBD2E-2A1E-CA40-A5CC-88E48756798B}" destId="{A916F4A0-5A3A-0A49-B792-8CFE17F453E1}" srcOrd="1" destOrd="0" presId="urn:microsoft.com/office/officeart/2005/8/layout/process3"/>
    <dgm:cxn modelId="{4DB414DF-76F3-5F44-9081-5FF609DC1466}" type="presOf" srcId="{2FD0E8D4-128A-D443-910D-E155EF81CE06}" destId="{610D50E2-03F2-E343-85BF-21DBB4F86CE7}" srcOrd="0" destOrd="0" presId="urn:microsoft.com/office/officeart/2005/8/layout/process3"/>
    <dgm:cxn modelId="{32A66CE5-7986-E749-931E-298B392ACF7D}" type="presOf" srcId="{3F8407AF-D7F3-864A-B474-BF4B55BB39FB}" destId="{73A1EC56-C902-8540-A1A4-5BE9A7349B00}" srcOrd="0" destOrd="3" presId="urn:microsoft.com/office/officeart/2005/8/layout/process3"/>
    <dgm:cxn modelId="{3CC5D5E5-BDA7-F545-87A0-0E43DD77F250}" type="presOf" srcId="{C2C07321-2FD7-2C42-8969-C4785752C146}" destId="{AFD4BEB1-5AFB-8F49-9441-2DBE90672872}" srcOrd="1" destOrd="0" presId="urn:microsoft.com/office/officeart/2005/8/layout/process3"/>
    <dgm:cxn modelId="{613E3BF1-680E-5E4D-9A71-FA81E7D09940}" type="presOf" srcId="{99BB223F-678C-4442-A3A5-A49CE593DBA1}" destId="{B6447C59-36F8-044B-91FC-52B38497A65E}" srcOrd="0" destOrd="0" presId="urn:microsoft.com/office/officeart/2005/8/layout/process3"/>
    <dgm:cxn modelId="{69ABBEF9-5AA2-0541-865C-BD3B6359C986}" srcId="{C2C07321-2FD7-2C42-8969-C4785752C146}" destId="{91373429-5DA7-3340-8590-AD24B7B0A3C4}" srcOrd="1" destOrd="0" parTransId="{B4EAAFF7-F227-274A-B31F-7C6DAA54425E}" sibTransId="{5CE66705-51C1-9643-9B57-9E87C99F9533}"/>
    <dgm:cxn modelId="{FEF881FB-2D2D-DB4B-9991-6D9C28565BFC}" srcId="{0AB2CC77-DB51-6B4C-A03B-BAE7990432DF}" destId="{B30BBD2E-2A1E-CA40-A5CC-88E48756798B}" srcOrd="1" destOrd="0" parTransId="{8FEA6564-0C42-4B4D-AEE1-ABD2D04C14C9}" sibTransId="{2FD0E8D4-128A-D443-910D-E155EF81CE06}"/>
    <dgm:cxn modelId="{F37A310F-49D2-E241-943E-1DC9176A63F0}" type="presParOf" srcId="{85897815-D4D3-FC42-97E2-01975F3EDF93}" destId="{E33908D8-B14B-5645-AA6F-7F63970281DE}" srcOrd="0" destOrd="0" presId="urn:microsoft.com/office/officeart/2005/8/layout/process3"/>
    <dgm:cxn modelId="{DA454111-6173-3149-9974-60A8B7250E44}" type="presParOf" srcId="{E33908D8-B14B-5645-AA6F-7F63970281DE}" destId="{625BE488-3C01-244E-8927-FD96D1670961}" srcOrd="0" destOrd="0" presId="urn:microsoft.com/office/officeart/2005/8/layout/process3"/>
    <dgm:cxn modelId="{A22ECCFD-2EFB-A34F-89B6-CF968009BB08}" type="presParOf" srcId="{E33908D8-B14B-5645-AA6F-7F63970281DE}" destId="{AFD4BEB1-5AFB-8F49-9441-2DBE90672872}" srcOrd="1" destOrd="0" presId="urn:microsoft.com/office/officeart/2005/8/layout/process3"/>
    <dgm:cxn modelId="{00D834FF-6A9B-9B43-B535-9251A3B23ED3}" type="presParOf" srcId="{E33908D8-B14B-5645-AA6F-7F63970281DE}" destId="{73A1EC56-C902-8540-A1A4-5BE9A7349B00}" srcOrd="2" destOrd="0" presId="urn:microsoft.com/office/officeart/2005/8/layout/process3"/>
    <dgm:cxn modelId="{61E696FF-A7D2-6940-9DD9-22B8CFEE01DE}" type="presParOf" srcId="{85897815-D4D3-FC42-97E2-01975F3EDF93}" destId="{78A447BC-B6C8-D845-9F62-1F095443A94D}" srcOrd="1" destOrd="0" presId="urn:microsoft.com/office/officeart/2005/8/layout/process3"/>
    <dgm:cxn modelId="{C7B0A5A7-F745-2846-8BCB-EBA93CD7648B}" type="presParOf" srcId="{78A447BC-B6C8-D845-9F62-1F095443A94D}" destId="{00C7000B-CA64-5B41-8F77-50DC3FFF0CD0}" srcOrd="0" destOrd="0" presId="urn:microsoft.com/office/officeart/2005/8/layout/process3"/>
    <dgm:cxn modelId="{90B22571-10FB-DE44-B15A-007075E17F69}" type="presParOf" srcId="{85897815-D4D3-FC42-97E2-01975F3EDF93}" destId="{DECB7340-9301-8349-A49A-C9C85D7CEDF1}" srcOrd="2" destOrd="0" presId="urn:microsoft.com/office/officeart/2005/8/layout/process3"/>
    <dgm:cxn modelId="{16C705E7-504C-D949-BFB1-B38C50FF60CE}" type="presParOf" srcId="{DECB7340-9301-8349-A49A-C9C85D7CEDF1}" destId="{6345D1E7-1E29-F540-A96C-4EF2BCCCE5CD}" srcOrd="0" destOrd="0" presId="urn:microsoft.com/office/officeart/2005/8/layout/process3"/>
    <dgm:cxn modelId="{3D9D4CA0-300C-8444-BB1F-56626D5D56B0}" type="presParOf" srcId="{DECB7340-9301-8349-A49A-C9C85D7CEDF1}" destId="{A916F4A0-5A3A-0A49-B792-8CFE17F453E1}" srcOrd="1" destOrd="0" presId="urn:microsoft.com/office/officeart/2005/8/layout/process3"/>
    <dgm:cxn modelId="{0BAFC855-6D2F-3142-9301-2CF03F220A41}" type="presParOf" srcId="{DECB7340-9301-8349-A49A-C9C85D7CEDF1}" destId="{2E52EC78-6049-A244-B71F-E8FDD4679218}" srcOrd="2" destOrd="0" presId="urn:microsoft.com/office/officeart/2005/8/layout/process3"/>
    <dgm:cxn modelId="{58F407E9-9B3C-8744-B5CE-9EFC72F990E7}" type="presParOf" srcId="{85897815-D4D3-FC42-97E2-01975F3EDF93}" destId="{610D50E2-03F2-E343-85BF-21DBB4F86CE7}" srcOrd="3" destOrd="0" presId="urn:microsoft.com/office/officeart/2005/8/layout/process3"/>
    <dgm:cxn modelId="{E3BBC5FD-D109-1B43-9679-36AA08C4D27E}" type="presParOf" srcId="{610D50E2-03F2-E343-85BF-21DBB4F86CE7}" destId="{77524265-0403-DF4B-8149-E81CB724598A}" srcOrd="0" destOrd="0" presId="urn:microsoft.com/office/officeart/2005/8/layout/process3"/>
    <dgm:cxn modelId="{518DA865-087D-F043-9317-86A3DA111A62}" type="presParOf" srcId="{85897815-D4D3-FC42-97E2-01975F3EDF93}" destId="{ADBA0798-0D1F-AC40-8E22-B880EB58D738}" srcOrd="4" destOrd="0" presId="urn:microsoft.com/office/officeart/2005/8/layout/process3"/>
    <dgm:cxn modelId="{E883307E-F18B-6B48-9636-EDB237ACC745}" type="presParOf" srcId="{ADBA0798-0D1F-AC40-8E22-B880EB58D738}" destId="{B6447C59-36F8-044B-91FC-52B38497A65E}" srcOrd="0" destOrd="0" presId="urn:microsoft.com/office/officeart/2005/8/layout/process3"/>
    <dgm:cxn modelId="{3D3BE0A5-4431-EF45-957C-2A58745B8200}" type="presParOf" srcId="{ADBA0798-0D1F-AC40-8E22-B880EB58D738}" destId="{275D3D82-CBEB-8241-93C6-BB585A309C4D}" srcOrd="1" destOrd="0" presId="urn:microsoft.com/office/officeart/2005/8/layout/process3"/>
    <dgm:cxn modelId="{B5A577C9-DFAC-F141-ABA0-B803804B5826}" type="presParOf" srcId="{ADBA0798-0D1F-AC40-8E22-B880EB58D738}" destId="{A6804024-AE98-AA4B-9743-1CCC71FE00E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4BEB1-5AFB-8F49-9441-2DBE90672872}">
      <dsp:nvSpPr>
        <dsp:cNvPr id="0" name=""/>
        <dsp:cNvSpPr/>
      </dsp:nvSpPr>
      <dsp:spPr>
        <a:xfrm>
          <a:off x="5563" y="86300"/>
          <a:ext cx="2529561" cy="168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148590" numCol="1" spcCol="1270" anchor="t" anchorCtr="0">
          <a:noAutofit/>
        </a:bodyPr>
        <a:lstStyle/>
        <a:p>
          <a:pPr marL="0" lvl="0" indent="0" algn="l" defTabSz="1733550">
            <a:lnSpc>
              <a:spcPct val="90000"/>
            </a:lnSpc>
            <a:spcBef>
              <a:spcPct val="0"/>
            </a:spcBef>
            <a:spcAft>
              <a:spcPct val="35000"/>
            </a:spcAft>
            <a:buNone/>
          </a:pPr>
          <a:r>
            <a:rPr lang="zh-CN" altLang="en-US" sz="3900" kern="1200" dirty="0">
              <a:latin typeface="Times New Roman" panose="02020603050405020304" pitchFamily="18" charset="0"/>
              <a:ea typeface="宋体" panose="02010600030101010101" pitchFamily="2" charset="-122"/>
              <a:cs typeface="Times New Roman" panose="02020603050405020304" pitchFamily="18" charset="0"/>
            </a:rPr>
            <a:t>知识</a:t>
          </a:r>
        </a:p>
      </dsp:txBody>
      <dsp:txXfrm>
        <a:off x="5563" y="86300"/>
        <a:ext cx="2529561" cy="1011824"/>
      </dsp:txXfrm>
    </dsp:sp>
    <dsp:sp modelId="{73A1EC56-C902-8540-A1A4-5BE9A7349B00}">
      <dsp:nvSpPr>
        <dsp:cNvPr id="0" name=""/>
        <dsp:cNvSpPr/>
      </dsp:nvSpPr>
      <dsp:spPr>
        <a:xfrm>
          <a:off x="523666" y="1098124"/>
          <a:ext cx="2529561" cy="379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多重集特性</a:t>
          </a:r>
        </a:p>
        <a:p>
          <a:pPr marL="285750" lvl="1" indent="-285750" algn="l" defTabSz="1244600">
            <a:lnSpc>
              <a:spcPct val="90000"/>
            </a:lnSpc>
            <a:spcBef>
              <a:spcPct val="0"/>
            </a:spcBef>
            <a:spcAft>
              <a:spcPct val="15000"/>
            </a:spcAft>
            <a:buChar char="•"/>
          </a:pP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传播规则</a:t>
          </a:r>
        </a:p>
        <a:p>
          <a:pPr marL="285750" lvl="1" indent="-285750" algn="l" defTabSz="1244600">
            <a:lnSpc>
              <a:spcPct val="90000"/>
            </a:lnSpc>
            <a:spcBef>
              <a:spcPct val="0"/>
            </a:spcBef>
            <a:spcAft>
              <a:spcPct val="15000"/>
            </a:spcAft>
            <a:buChar char="•"/>
          </a:pPr>
          <a:r>
            <a:rPr lang="en-US" altLang="zh-CN" sz="2800" kern="1200" dirty="0">
              <a:latin typeface="Times New Roman" panose="02020603050405020304" pitchFamily="18" charset="0"/>
              <a:ea typeface="宋体" panose="02010600030101010101" pitchFamily="2" charset="-122"/>
              <a:cs typeface="Times New Roman" panose="02020603050405020304" pitchFamily="18" charset="0"/>
            </a:rPr>
            <a:t>AES</a:t>
          </a: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800" kern="12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轮、</a:t>
          </a:r>
          <a:r>
            <a:rPr lang="en-US" altLang="zh-CN" sz="2800" kern="12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kern="1200" dirty="0">
              <a:latin typeface="Times New Roman" panose="02020603050405020304" pitchFamily="18" charset="0"/>
              <a:ea typeface="宋体" panose="02010600030101010101" pitchFamily="2" charset="-122"/>
              <a:cs typeface="Times New Roman" panose="02020603050405020304" pitchFamily="18" charset="0"/>
            </a:rPr>
            <a:t>轮积分区分器</a:t>
          </a:r>
        </a:p>
        <a:p>
          <a:pPr marL="285750" lvl="1" indent="-285750" algn="l" defTabSz="1689100">
            <a:lnSpc>
              <a:spcPct val="90000"/>
            </a:lnSpc>
            <a:spcBef>
              <a:spcPct val="0"/>
            </a:spcBef>
            <a:spcAft>
              <a:spcPct val="15000"/>
            </a:spcAft>
            <a:buChar char="•"/>
          </a:pPr>
          <a:endParaRPr lang="zh-CN" altLang="en-US" sz="38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597754" y="1172212"/>
        <a:ext cx="2381385" cy="3642624"/>
      </dsp:txXfrm>
    </dsp:sp>
    <dsp:sp modelId="{78A447BC-B6C8-D845-9F62-1F095443A94D}">
      <dsp:nvSpPr>
        <dsp:cNvPr id="0" name=""/>
        <dsp:cNvSpPr/>
      </dsp:nvSpPr>
      <dsp:spPr>
        <a:xfrm>
          <a:off x="2918596" y="277318"/>
          <a:ext cx="812961" cy="6297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Times New Roman" panose="02020603050405020304" pitchFamily="18" charset="0"/>
            <a:ea typeface="宋体" panose="02010600030101010101" pitchFamily="2" charset="-122"/>
            <a:cs typeface="Times New Roman" panose="02020603050405020304" pitchFamily="18" charset="0"/>
          </a:endParaRPr>
        </a:p>
      </dsp:txBody>
      <dsp:txXfrm>
        <a:off x="2918596" y="403275"/>
        <a:ext cx="624025" cy="377873"/>
      </dsp:txXfrm>
    </dsp:sp>
    <dsp:sp modelId="{A916F4A0-5A3A-0A49-B792-8CFE17F453E1}">
      <dsp:nvSpPr>
        <dsp:cNvPr id="0" name=""/>
        <dsp:cNvSpPr/>
      </dsp:nvSpPr>
      <dsp:spPr>
        <a:xfrm>
          <a:off x="4069013" y="86300"/>
          <a:ext cx="2529561" cy="168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148590" numCol="1" spcCol="1270" anchor="t" anchorCtr="0">
          <a:noAutofit/>
        </a:bodyPr>
        <a:lstStyle/>
        <a:p>
          <a:pPr marL="0" lvl="0" indent="0" algn="l" defTabSz="1733550">
            <a:lnSpc>
              <a:spcPct val="90000"/>
            </a:lnSpc>
            <a:spcBef>
              <a:spcPct val="0"/>
            </a:spcBef>
            <a:spcAft>
              <a:spcPct val="35000"/>
            </a:spcAft>
            <a:buNone/>
          </a:pPr>
          <a:r>
            <a:rPr lang="zh-CN" altLang="en-US" sz="3900" kern="1200" dirty="0">
              <a:latin typeface="Times New Roman" panose="02020603050405020304" pitchFamily="18" charset="0"/>
              <a:ea typeface="宋体" panose="02010600030101010101" pitchFamily="2" charset="-122"/>
              <a:cs typeface="Times New Roman" panose="02020603050405020304" pitchFamily="18" charset="0"/>
            </a:rPr>
            <a:t>能力</a:t>
          </a:r>
        </a:p>
      </dsp:txBody>
      <dsp:txXfrm>
        <a:off x="4069013" y="86300"/>
        <a:ext cx="2529561" cy="1011824"/>
      </dsp:txXfrm>
    </dsp:sp>
    <dsp:sp modelId="{2E52EC78-6049-A244-B71F-E8FDD4679218}">
      <dsp:nvSpPr>
        <dsp:cNvPr id="0" name=""/>
        <dsp:cNvSpPr/>
      </dsp:nvSpPr>
      <dsp:spPr>
        <a:xfrm>
          <a:off x="4587116" y="1098124"/>
          <a:ext cx="2529561" cy="379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rPr>
            <a:t>发现多重集的不随机特性</a:t>
          </a:r>
        </a:p>
        <a:p>
          <a:pPr marL="285750" lvl="1" indent="-285750" algn="l" defTabSz="1244600">
            <a:lnSpc>
              <a:spcPct val="90000"/>
            </a:lnSpc>
            <a:spcBef>
              <a:spcPct val="0"/>
            </a:spcBef>
            <a:spcAft>
              <a:spcPct val="15000"/>
            </a:spcAft>
            <a:buChar char="•"/>
          </a:pPr>
          <a:r>
            <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rPr>
            <a:t>开展密钥恢复攻击</a:t>
          </a:r>
        </a:p>
      </dsp:txBody>
      <dsp:txXfrm>
        <a:off x="4661204" y="1172212"/>
        <a:ext cx="2381385" cy="3642624"/>
      </dsp:txXfrm>
    </dsp:sp>
    <dsp:sp modelId="{610D50E2-03F2-E343-85BF-21DBB4F86CE7}">
      <dsp:nvSpPr>
        <dsp:cNvPr id="0" name=""/>
        <dsp:cNvSpPr/>
      </dsp:nvSpPr>
      <dsp:spPr>
        <a:xfrm>
          <a:off x="6982046" y="277318"/>
          <a:ext cx="812961" cy="6297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Times New Roman" panose="02020603050405020304" pitchFamily="18" charset="0"/>
            <a:ea typeface="宋体" panose="02010600030101010101" pitchFamily="2" charset="-122"/>
            <a:cs typeface="Times New Roman" panose="02020603050405020304" pitchFamily="18" charset="0"/>
          </a:endParaRPr>
        </a:p>
      </dsp:txBody>
      <dsp:txXfrm>
        <a:off x="6982046" y="403275"/>
        <a:ext cx="624025" cy="377873"/>
      </dsp:txXfrm>
    </dsp:sp>
    <dsp:sp modelId="{275D3D82-CBEB-8241-93C6-BB585A309C4D}">
      <dsp:nvSpPr>
        <dsp:cNvPr id="0" name=""/>
        <dsp:cNvSpPr/>
      </dsp:nvSpPr>
      <dsp:spPr>
        <a:xfrm>
          <a:off x="8132463" y="86300"/>
          <a:ext cx="2529561" cy="168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148590" numCol="1" spcCol="1270" anchor="t" anchorCtr="0">
          <a:noAutofit/>
        </a:bodyPr>
        <a:lstStyle/>
        <a:p>
          <a:pPr marL="0" lvl="0" indent="0" algn="l" defTabSz="1733550">
            <a:lnSpc>
              <a:spcPct val="90000"/>
            </a:lnSpc>
            <a:spcBef>
              <a:spcPct val="0"/>
            </a:spcBef>
            <a:spcAft>
              <a:spcPct val="35000"/>
            </a:spcAft>
            <a:buNone/>
          </a:pPr>
          <a:r>
            <a:rPr lang="zh-CN" altLang="en-US" sz="3900" kern="1200" dirty="0">
              <a:latin typeface="Times New Roman" panose="02020603050405020304" pitchFamily="18" charset="0"/>
              <a:ea typeface="宋体" panose="02010600030101010101" pitchFamily="2" charset="-122"/>
              <a:cs typeface="Times New Roman" panose="02020603050405020304" pitchFamily="18" charset="0"/>
            </a:rPr>
            <a:t>素质</a:t>
          </a:r>
        </a:p>
      </dsp:txBody>
      <dsp:txXfrm>
        <a:off x="8132463" y="86300"/>
        <a:ext cx="2529561" cy="1011824"/>
      </dsp:txXfrm>
    </dsp:sp>
    <dsp:sp modelId="{A6804024-AE98-AA4B-9743-1CCC71FE00E1}">
      <dsp:nvSpPr>
        <dsp:cNvPr id="0" name=""/>
        <dsp:cNvSpPr/>
      </dsp:nvSpPr>
      <dsp:spPr>
        <a:xfrm>
          <a:off x="8650566" y="1098124"/>
          <a:ext cx="2529561" cy="3790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rPr>
            <a:t>考虑如何加长已知的区分器</a:t>
          </a:r>
        </a:p>
        <a:p>
          <a:pPr marL="285750" lvl="1" indent="-285750" algn="l" defTabSz="1244600">
            <a:lnSpc>
              <a:spcPct val="90000"/>
            </a:lnSpc>
            <a:spcBef>
              <a:spcPct val="0"/>
            </a:spcBef>
            <a:spcAft>
              <a:spcPct val="15000"/>
            </a:spcAft>
            <a:buChar char="•"/>
          </a:pPr>
          <a:endParaRPr lang="zh-CN" altLang="en-US" sz="2800" kern="1200" dirty="0">
            <a:solidFill>
              <a:prstClr val="black">
                <a:hueOff val="0"/>
                <a:satOff val="0"/>
                <a:lumOff val="0"/>
                <a:alphaOff val="0"/>
              </a:prstClr>
            </a:solidFill>
            <a:latin typeface="Times New Roman" panose="02020603050405020304" pitchFamily="18" charset="0"/>
            <a:ea typeface="宋体" panose="02010600030101010101" pitchFamily="2" charset="-122"/>
            <a:cs typeface="Times New Roman" panose="02020603050405020304" pitchFamily="18" charset="0"/>
          </a:endParaRPr>
        </a:p>
      </dsp:txBody>
      <dsp:txXfrm>
        <a:off x="8724654" y="1172212"/>
        <a:ext cx="2381385" cy="3642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1AB73-F9F7-B742-B6F8-D7C0403672CF}" type="datetimeFigureOut">
              <a:rPr kumimoji="1" lang="zh-CN" altLang="en-US" smtClean="0"/>
              <a:t>2023/10/17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B74CE-9FFD-1746-99A3-B06B2D271635}" type="slidenum">
              <a:rPr kumimoji="1" lang="zh-CN" altLang="en-US" smtClean="0"/>
              <a:t>‹#›</a:t>
            </a:fld>
            <a:endParaRPr kumimoji="1" lang="zh-CN" altLang="en-US"/>
          </a:p>
        </p:txBody>
      </p:sp>
    </p:spTree>
    <p:extLst>
      <p:ext uri="{BB962C8B-B14F-4D97-AF65-F5344CB8AC3E}">
        <p14:creationId xmlns:p14="http://schemas.microsoft.com/office/powerpoint/2010/main" val="5890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本课件参考</a:t>
            </a:r>
            <a:r>
              <a:rPr lang="en-US" altLang="zh-CN" dirty="0"/>
              <a:t>《</a:t>
            </a:r>
            <a:r>
              <a:rPr lang="zh-CN" altLang="en-US" dirty="0"/>
              <a:t>分组密码的攻击方法与实例分析</a:t>
            </a:r>
            <a:r>
              <a:rPr lang="en-US" altLang="zh-CN" dirty="0"/>
              <a:t>》</a:t>
            </a:r>
            <a:r>
              <a:rPr lang="zh-CN" altLang="en-US" dirty="0"/>
              <a:t>及论文</a:t>
            </a:r>
            <a:r>
              <a:rPr lang="en-US" altLang="zh-CN" dirty="0"/>
              <a:t>the</a:t>
            </a:r>
            <a:r>
              <a:rPr lang="zh-CN" altLang="en-US" dirty="0"/>
              <a:t> </a:t>
            </a:r>
            <a:r>
              <a:rPr lang="en-US" altLang="zh-CN" dirty="0"/>
              <a:t>block</a:t>
            </a:r>
            <a:r>
              <a:rPr lang="zh-CN" altLang="en-US" dirty="0"/>
              <a:t> </a:t>
            </a:r>
            <a:r>
              <a:rPr lang="en-US" altLang="zh-CN" dirty="0"/>
              <a:t>cipher</a:t>
            </a:r>
            <a:r>
              <a:rPr lang="zh-CN" altLang="en-US" dirty="0"/>
              <a:t> </a:t>
            </a:r>
            <a:r>
              <a:rPr lang="en-US" altLang="zh-CN" dirty="0"/>
              <a:t>Square</a:t>
            </a:r>
            <a:r>
              <a:rPr lang="zh-CN" altLang="en-US" dirty="0"/>
              <a:t>，后面有时间的话，可以考虑加一点</a:t>
            </a:r>
            <a:r>
              <a:rPr lang="en-US" altLang="zh-CN" dirty="0"/>
              <a:t>division property</a:t>
            </a:r>
            <a:endParaRPr lang="zh-CN" altLang="en-US" dirty="0"/>
          </a:p>
        </p:txBody>
      </p:sp>
    </p:spTree>
    <p:extLst>
      <p:ext uri="{BB962C8B-B14F-4D97-AF65-F5344CB8AC3E}">
        <p14:creationId xmlns:p14="http://schemas.microsoft.com/office/powerpoint/2010/main" val="3214898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12</a:t>
            </a:fld>
            <a:endParaRPr kumimoji="1" lang="zh-CN" altLang="en-US"/>
          </a:p>
        </p:txBody>
      </p:sp>
    </p:spTree>
    <p:extLst>
      <p:ext uri="{BB962C8B-B14F-4D97-AF65-F5344CB8AC3E}">
        <p14:creationId xmlns:p14="http://schemas.microsoft.com/office/powerpoint/2010/main" val="336069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13</a:t>
            </a:fld>
            <a:endParaRPr kumimoji="1" lang="zh-CN" altLang="en-US"/>
          </a:p>
        </p:txBody>
      </p:sp>
    </p:spTree>
    <p:extLst>
      <p:ext uri="{BB962C8B-B14F-4D97-AF65-F5344CB8AC3E}">
        <p14:creationId xmlns:p14="http://schemas.microsoft.com/office/powerpoint/2010/main" val="496868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14</a:t>
            </a:fld>
            <a:endParaRPr kumimoji="1" lang="zh-CN" altLang="en-US"/>
          </a:p>
        </p:txBody>
      </p:sp>
    </p:spTree>
    <p:extLst>
      <p:ext uri="{BB962C8B-B14F-4D97-AF65-F5344CB8AC3E}">
        <p14:creationId xmlns:p14="http://schemas.microsoft.com/office/powerpoint/2010/main" val="154216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15</a:t>
            </a:fld>
            <a:endParaRPr kumimoji="1" lang="zh-CN" altLang="en-US"/>
          </a:p>
        </p:txBody>
      </p:sp>
    </p:spTree>
    <p:extLst>
      <p:ext uri="{BB962C8B-B14F-4D97-AF65-F5344CB8AC3E}">
        <p14:creationId xmlns:p14="http://schemas.microsoft.com/office/powerpoint/2010/main" val="37875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平衡集的刻画较粗糙，为何会导致平衡？深入研究</a:t>
            </a:r>
            <a:r>
              <a:rPr kumimoji="1" lang="en-US" altLang="zh-CN" dirty="0"/>
              <a:t>B</a:t>
            </a:r>
            <a:r>
              <a:rPr kumimoji="1" lang="zh-CN" altLang="en-US" dirty="0"/>
              <a:t>的原因</a:t>
            </a:r>
            <a:endParaRPr kumimoji="1" lang="en-US" altLang="zh-CN" dirty="0"/>
          </a:p>
          <a:p>
            <a:r>
              <a:rPr kumimoji="1" lang="zh-CN" altLang="en-US" dirty="0"/>
              <a:t>线性变换以矩阵乘为例，但是要注意一列每个字节都是</a:t>
            </a:r>
            <a:r>
              <a:rPr kumimoji="1" lang="en-US" altLang="zh-CN" dirty="0"/>
              <a:t>A</a:t>
            </a:r>
            <a:r>
              <a:rPr kumimoji="1" lang="zh-CN" altLang="en-US" dirty="0"/>
              <a:t>和这一列是</a:t>
            </a:r>
            <a:r>
              <a:rPr kumimoji="1" lang="en-US" altLang="zh-CN" dirty="0"/>
              <a:t>A</a:t>
            </a:r>
          </a:p>
          <a:p>
            <a:r>
              <a:rPr kumimoji="1" lang="en-US" altLang="zh-CN" dirty="0"/>
              <a:t>N</a:t>
            </a:r>
            <a:r>
              <a:rPr kumimoji="1" lang="zh-CN" altLang="en-US" dirty="0"/>
              <a:t>表示输入输出长度一致</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16</a:t>
            </a:fld>
            <a:endParaRPr kumimoji="1" lang="zh-CN" altLang="en-US"/>
          </a:p>
        </p:txBody>
      </p:sp>
    </p:spTree>
    <p:extLst>
      <p:ext uri="{BB962C8B-B14F-4D97-AF65-F5344CB8AC3E}">
        <p14:creationId xmlns:p14="http://schemas.microsoft.com/office/powerpoint/2010/main" val="32498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17</a:t>
            </a:fld>
            <a:endParaRPr kumimoji="1" lang="zh-CN" altLang="en-US"/>
          </a:p>
        </p:txBody>
      </p:sp>
    </p:spTree>
    <p:extLst>
      <p:ext uri="{BB962C8B-B14F-4D97-AF65-F5344CB8AC3E}">
        <p14:creationId xmlns:p14="http://schemas.microsoft.com/office/powerpoint/2010/main" val="113868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18</a:t>
            </a:fld>
            <a:endParaRPr kumimoji="1" lang="zh-CN" altLang="en-US"/>
          </a:p>
        </p:txBody>
      </p:sp>
    </p:spTree>
    <p:extLst>
      <p:ext uri="{BB962C8B-B14F-4D97-AF65-F5344CB8AC3E}">
        <p14:creationId xmlns:p14="http://schemas.microsoft.com/office/powerpoint/2010/main" val="249311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19</a:t>
            </a:fld>
            <a:endParaRPr kumimoji="1" lang="zh-CN" altLang="en-US"/>
          </a:p>
        </p:txBody>
      </p:sp>
    </p:spTree>
    <p:extLst>
      <p:ext uri="{BB962C8B-B14F-4D97-AF65-F5344CB8AC3E}">
        <p14:creationId xmlns:p14="http://schemas.microsoft.com/office/powerpoint/2010/main" val="1726036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20</a:t>
            </a:fld>
            <a:endParaRPr kumimoji="1" lang="zh-CN" altLang="en-US"/>
          </a:p>
        </p:txBody>
      </p:sp>
    </p:spTree>
    <p:extLst>
      <p:ext uri="{BB962C8B-B14F-4D97-AF65-F5344CB8AC3E}">
        <p14:creationId xmlns:p14="http://schemas.microsoft.com/office/powerpoint/2010/main" val="349972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en-US" altLang="zh-CN" dirty="0"/>
              <a:t>B+B</a:t>
            </a:r>
            <a:r>
              <a:rPr kumimoji="1" lang="zh-CN" altLang="en-US" dirty="0"/>
              <a:t>类似</a:t>
            </a:r>
            <a:r>
              <a:rPr kumimoji="1" lang="en-US" altLang="zh-CN" dirty="0"/>
              <a:t>A+A</a:t>
            </a:r>
            <a:r>
              <a:rPr kumimoji="1" lang="zh-CN" altLang="en-US" dirty="0"/>
              <a:t>的证明</a:t>
            </a:r>
            <a:endParaRPr kumimoji="1" lang="en-US" altLang="zh-CN"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21</a:t>
            </a:fld>
            <a:endParaRPr kumimoji="1" lang="zh-CN" altLang="en-US"/>
          </a:p>
        </p:txBody>
      </p:sp>
    </p:spTree>
    <p:extLst>
      <p:ext uri="{BB962C8B-B14F-4D97-AF65-F5344CB8AC3E}">
        <p14:creationId xmlns:p14="http://schemas.microsoft.com/office/powerpoint/2010/main" val="391381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b>
                      <m:sSubPr>
                        <m:ctrlPr>
                          <a:rPr kumimoji="1" lang="en-US" altLang="zh-CN" sz="1200" i="1" smtClean="0">
                            <a:solidFill>
                              <a:prstClr val="black"/>
                            </a:solidFill>
                            <a:latin typeface="Cambria Math" panose="02040503050406030204" pitchFamily="18" charset="0"/>
                          </a:rPr>
                        </m:ctrlPr>
                      </m:sSubPr>
                      <m:e>
                        <m:r>
                          <a:rPr kumimoji="1" lang="en-US" altLang="zh-CN" sz="1200" i="1">
                            <a:solidFill>
                              <a:prstClr val="black"/>
                            </a:solidFill>
                            <a:latin typeface="Cambria Math" panose="02040503050406030204" pitchFamily="18" charset="0"/>
                            <a:ea typeface="Cambria Math" panose="02040503050406030204" pitchFamily="18" charset="0"/>
                          </a:rPr>
                          <m:t>∆</m:t>
                        </m:r>
                        <m:r>
                          <a:rPr kumimoji="1" lang="en-US" altLang="zh-CN" sz="1200" i="1">
                            <a:solidFill>
                              <a:prstClr val="black"/>
                            </a:solidFill>
                            <a:latin typeface="Cambria Math" panose="02040503050406030204" pitchFamily="18" charset="0"/>
                          </a:rPr>
                          <m:t>𝑅</m:t>
                        </m:r>
                      </m:e>
                      <m:sub>
                        <m:r>
                          <a:rPr kumimoji="1" lang="en-US" altLang="zh-CN" sz="1200" i="1">
                            <a:solidFill>
                              <a:prstClr val="black"/>
                            </a:solidFill>
                            <a:latin typeface="Cambria Math" panose="02040503050406030204" pitchFamily="18" charset="0"/>
                          </a:rPr>
                          <m:t>3</m:t>
                        </m:r>
                      </m:sub>
                    </m:sSub>
                    <m:r>
                      <a:rPr kumimoji="1" lang="en-US" altLang="zh-CN" sz="1200" i="1">
                        <a:solidFill>
                          <a:prstClr val="black"/>
                        </a:solidFill>
                        <a:latin typeface="Cambria Math" panose="02040503050406030204" pitchFamily="18" charset="0"/>
                      </a:rPr>
                      <m:t>[17]</m:t>
                    </m:r>
                  </m:oMath>
                </a14:m>
                <a:r>
                  <a:rPr lang="zh-CN" altLang="en-US" dirty="0"/>
                  <a:t>逆回去看，是由即只需要看</a:t>
                </a:r>
                <a:r>
                  <a:rPr lang="en-US" altLang="zh-CN" dirty="0"/>
                  <a:t>s</a:t>
                </a:r>
                <a:r>
                  <a:rPr lang="zh-CN" altLang="en-US" dirty="0"/>
                  <a:t>层输出的第</a:t>
                </a:r>
                <a:r>
                  <a:rPr lang="en-US" altLang="zh-CN" dirty="0"/>
                  <a:t>2</a:t>
                </a:r>
                <a:r>
                  <a:rPr lang="zh-CN" altLang="en-US" dirty="0"/>
                  <a:t>比特，即</a:t>
                </a:r>
                <a:r>
                  <a:rPr lang="en-US" altLang="zh-CN" dirty="0"/>
                  <a:t>delta_1</a:t>
                </a:r>
                <a:r>
                  <a:rPr lang="zh-CN" altLang="en-US" dirty="0"/>
                  <a:t>的第一个</a:t>
                </a:r>
                <a:r>
                  <a:rPr lang="en-US" altLang="zh-CN" dirty="0"/>
                  <a:t>s</a:t>
                </a:r>
                <a:r>
                  <a:rPr lang="zh-CN" altLang="en-US" dirty="0"/>
                  <a:t>盒是否活跃，发现是非活跃的。</a:t>
                </a:r>
              </a:p>
            </p:txBody>
          </p:sp>
        </mc:Choice>
        <mc:Fallback xmlns="">
          <p:sp>
            <p:nvSpPr>
              <p:cNvPr id="3" name="备注占位符 2"/>
              <p:cNvSpPr>
                <a:spLocks noGrp="1"/>
              </p:cNvSpPr>
              <p:nvPr>
                <p:ph type="body" idx="1"/>
              </p:nvPr>
            </p:nvSpPr>
            <p:spPr/>
            <p:txBody>
              <a:bodyPr/>
              <a:lstStyle/>
              <a:p>
                <a:pPr/>
                <a:r>
                  <a:rPr kumimoji="1" lang="en-US" altLang="zh-CN" sz="1200" i="0">
                    <a:solidFill>
                      <a:prstClr val="black"/>
                    </a:solidFill>
                    <a:latin typeface="Cambria Math" panose="02040503050406030204" pitchFamily="18" charset="0"/>
                  </a:rPr>
                  <a:t>〖</a:t>
                </a:r>
                <a:r>
                  <a:rPr kumimoji="1" lang="en-US" altLang="zh-CN" sz="1200" i="0">
                    <a:solidFill>
                      <a:prstClr val="black"/>
                    </a:solidFill>
                    <a:latin typeface="Cambria Math" panose="02040503050406030204" pitchFamily="18" charset="0"/>
                    <a:ea typeface="Cambria Math" panose="02040503050406030204" pitchFamily="18" charset="0"/>
                  </a:rPr>
                  <a:t>∆</a:t>
                </a:r>
                <a:r>
                  <a:rPr kumimoji="1" lang="en-US" altLang="zh-CN" sz="1200" i="0">
                    <a:solidFill>
                      <a:prstClr val="black"/>
                    </a:solidFill>
                    <a:latin typeface="Cambria Math" panose="02040503050406030204" pitchFamily="18" charset="0"/>
                  </a:rPr>
                  <a:t>𝑅〗_3 [17]</a:t>
                </a:r>
                <a:r>
                  <a:rPr lang="zh-CN" altLang="en-US" dirty="0"/>
                  <a:t>逆回去看，是由即只需要看</a:t>
                </a:r>
                <a:r>
                  <a:rPr lang="en-US" altLang="zh-CN" dirty="0"/>
                  <a:t>s</a:t>
                </a:r>
                <a:r>
                  <a:rPr lang="zh-CN" altLang="en-US" dirty="0"/>
                  <a:t>层输出的第</a:t>
                </a:r>
                <a:r>
                  <a:rPr lang="en-US" altLang="zh-CN" dirty="0"/>
                  <a:t>2</a:t>
                </a:r>
                <a:r>
                  <a:rPr lang="zh-CN" altLang="en-US" dirty="0"/>
                  <a:t>比特，即</a:t>
                </a:r>
                <a:r>
                  <a:rPr lang="en-US" altLang="zh-CN" dirty="0"/>
                  <a:t>delta_1</a:t>
                </a:r>
                <a:r>
                  <a:rPr lang="zh-CN" altLang="en-US" dirty="0"/>
                  <a:t>的第一个</a:t>
                </a:r>
                <a:r>
                  <a:rPr lang="en-US" altLang="zh-CN" dirty="0"/>
                  <a:t>s</a:t>
                </a:r>
                <a:r>
                  <a:rPr lang="zh-CN" altLang="en-US" dirty="0"/>
                  <a:t>盒是否活跃，发现是非活跃的。</a:t>
                </a:r>
              </a:p>
            </p:txBody>
          </p:sp>
        </mc:Fallback>
      </mc:AlternateContent>
      <p:sp>
        <p:nvSpPr>
          <p:cNvPr id="4" name="灯片编号占位符 3"/>
          <p:cNvSpPr>
            <a:spLocks noGrp="1"/>
          </p:cNvSpPr>
          <p:nvPr>
            <p:ph type="sldNum" sz="quarter" idx="5"/>
          </p:nvPr>
        </p:nvSpPr>
        <p:spPr/>
        <p:txBody>
          <a:bodyPr/>
          <a:lstStyle/>
          <a:p>
            <a:fld id="{C11B74CE-9FFD-1746-99A3-B06B2D271635}" type="slidenum">
              <a:rPr kumimoji="1" lang="zh-CN" altLang="en-US" smtClean="0"/>
              <a:t>2</a:t>
            </a:fld>
            <a:endParaRPr kumimoji="1" lang="zh-CN" altLang="en-US"/>
          </a:p>
        </p:txBody>
      </p:sp>
    </p:spTree>
    <p:extLst>
      <p:ext uri="{BB962C8B-B14F-4D97-AF65-F5344CB8AC3E}">
        <p14:creationId xmlns:p14="http://schemas.microsoft.com/office/powerpoint/2010/main" val="3942324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en-US" altLang="zh-CN" dirty="0"/>
              <a:t>B+B</a:t>
            </a:r>
            <a:r>
              <a:rPr kumimoji="1" lang="zh-CN" altLang="en-US" dirty="0"/>
              <a:t>类似</a:t>
            </a:r>
            <a:r>
              <a:rPr kumimoji="1" lang="en-US" altLang="zh-CN" dirty="0"/>
              <a:t>A+A</a:t>
            </a:r>
            <a:r>
              <a:rPr kumimoji="1" lang="zh-CN" altLang="en-US" dirty="0"/>
              <a:t>的证明</a:t>
            </a:r>
            <a:endParaRPr kumimoji="1" lang="en-US" altLang="zh-CN" dirty="0"/>
          </a:p>
          <a:p>
            <a:r>
              <a:rPr kumimoji="1" lang="zh-CN" altLang="en-US" dirty="0"/>
              <a:t>注意</a:t>
            </a:r>
            <a:r>
              <a:rPr kumimoji="1" lang="en-US" altLang="zh-CN" dirty="0"/>
              <a:t>2A</a:t>
            </a:r>
            <a:r>
              <a:rPr kumimoji="1" lang="zh-CN" altLang="en-US" dirty="0"/>
              <a:t>不是</a:t>
            </a:r>
            <a:r>
              <a:rPr kumimoji="1" lang="en-US" altLang="zh-CN" dirty="0"/>
              <a:t>A+A</a:t>
            </a:r>
            <a:r>
              <a:rPr kumimoji="1" lang="zh-CN" altLang="en-US" dirty="0"/>
              <a:t>！！</a:t>
            </a:r>
            <a:endParaRPr kumimoji="1" lang="en-US" altLang="zh-CN"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22</a:t>
            </a:fld>
            <a:endParaRPr kumimoji="1" lang="zh-CN" altLang="en-US"/>
          </a:p>
        </p:txBody>
      </p:sp>
    </p:spTree>
    <p:extLst>
      <p:ext uri="{BB962C8B-B14F-4D97-AF65-F5344CB8AC3E}">
        <p14:creationId xmlns:p14="http://schemas.microsoft.com/office/powerpoint/2010/main" val="4064953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sSub>
                        <m:sSubPr>
                          <m:ctrlPr>
                            <a:rPr kumimoji="1" lang="en-US" altLang="zh-CN" i="1" smtClean="0">
                              <a:latin typeface="Cambria Math" panose="02040503050406030204" pitchFamily="18" charset="0"/>
                            </a:rPr>
                          </m:ctrlPr>
                        </m:sSubPr>
                        <m:e>
                          <m:sSub>
                            <m:sSubPr>
                              <m:ctrlPr>
                                <a:rPr kumimoji="1" lang="en-US" altLang="zh-CN" i="1" smtClean="0">
                                  <a:latin typeface="Cambria Math" panose="02040503050406030204" pitchFamily="18" charset="0"/>
                                  <a:ea typeface="Cambria Math" panose="02040503050406030204" pitchFamily="18" charset="0"/>
                                </a:rPr>
                              </m:ctrlPr>
                            </m:sSubPr>
                            <m:e>
                              <m:r>
                                <a:rPr kumimoji="1" lang="en-US" altLang="zh-CN" i="1" smtClean="0">
                                  <a:solidFill>
                                    <a:srgbClr val="C00000"/>
                                  </a:solidFill>
                                  <a:latin typeface="Cambria Math" panose="02040503050406030204" pitchFamily="18" charset="0"/>
                                  <a:ea typeface="Cambria Math" panose="02040503050406030204" pitchFamily="18" charset="0"/>
                                </a:rPr>
                                <m:t>⨁</m:t>
                              </m:r>
                            </m:e>
                            <m:sub>
                              <m:r>
                                <m:rPr>
                                  <m:sty m:val="p"/>
                                </m:rPr>
                                <a:rPr kumimoji="1" lang="en-US" altLang="zh-CN" i="1">
                                  <a:latin typeface="Cambria Math" panose="02040503050406030204" pitchFamily="18" charset="0"/>
                                  <a:ea typeface="Cambria Math" panose="02040503050406030204" pitchFamily="18" charset="0"/>
                                </a:rPr>
                                <m:t>every</m:t>
                              </m:r>
                              <m:r>
                                <a:rPr kumimoji="1" lang="zh-CN" altLang="en-US" b="0" i="1" smtClean="0">
                                  <a:latin typeface="Cambria Math" panose="02040503050406030204" pitchFamily="18" charset="0"/>
                                  <a:ea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value</m:t>
                              </m:r>
                              <m:r>
                                <a:rPr kumimoji="1" lang="zh-CN" altLang="en-US" b="0" i="1" smtClean="0">
                                  <a:latin typeface="Cambria Math" panose="02040503050406030204" pitchFamily="18" charset="0"/>
                                  <a:ea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in</m:t>
                              </m:r>
                              <m:r>
                                <a:rPr kumimoji="1" lang="zh-CN" altLang="en-US" b="0" i="1" smtClean="0">
                                  <a:latin typeface="Cambria Math" panose="02040503050406030204" pitchFamily="18" charset="0"/>
                                  <a:ea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the</m:t>
                              </m:r>
                              <m:r>
                                <a:rPr kumimoji="1" lang="zh-CN" altLang="en-US" b="0" i="1" smtClean="0">
                                  <a:latin typeface="Cambria Math" panose="02040503050406030204" pitchFamily="18" charset="0"/>
                                  <a:ea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set</m:t>
                              </m:r>
                            </m:sub>
                          </m:sSub>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0</m:t>
                          </m:r>
                        </m:sub>
                      </m:sSub>
                      <m:r>
                        <a:rPr kumimoji="1" lang="en-US" altLang="zh-CN"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3</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b="0" i="1" smtClean="0">
                              <a:latin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b="0" i="1" smtClean="0">
                              <a:latin typeface="Cambria Math" panose="02040503050406030204" pitchFamily="18" charset="0"/>
                            </a:rPr>
                            <m:t>2</m:t>
                          </m:r>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en-US" altLang="zh-CN" dirty="0"/>
              </a:p>
              <a:p>
                <a:r>
                  <a:rPr kumimoji="1" lang="zh-CN" altLang="en-US" dirty="0"/>
                  <a:t>提问</a:t>
                </a: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a:r>
                  <a:rPr kumimoji="1" lang="en-US" altLang="zh-CN" i="0">
                    <a:latin typeface="Cambria Math" panose="02040503050406030204" pitchFamily="18" charset="0"/>
                  </a:rPr>
                  <a:t>〖</a:t>
                </a:r>
                <a:r>
                  <a:rPr kumimoji="1" lang="en-US" altLang="zh-CN" i="0">
                    <a:solidFill>
                      <a:srgbClr val="C00000"/>
                    </a:solidFill>
                    <a:latin typeface="Cambria Math" panose="02040503050406030204" pitchFamily="18" charset="0"/>
                    <a:ea typeface="Cambria Math" panose="02040503050406030204" pitchFamily="18" charset="0"/>
                  </a:rPr>
                  <a:t>⨁_(</a:t>
                </a:r>
                <a:r>
                  <a:rPr kumimoji="1" lang="en-US" altLang="zh-CN" i="0">
                    <a:latin typeface="Cambria Math" panose="02040503050406030204" pitchFamily="18" charset="0"/>
                    <a:ea typeface="Cambria Math" panose="02040503050406030204" pitchFamily="18" charset="0"/>
                  </a:rPr>
                  <a:t>every</a:t>
                </a:r>
                <a:r>
                  <a:rPr kumimoji="1" lang="zh-CN" altLang="en-US" b="0" i="0">
                    <a:latin typeface="Cambria Math" panose="02040503050406030204" pitchFamily="18" charset="0"/>
                    <a:ea typeface="Cambria Math" panose="02040503050406030204" pitchFamily="18" charset="0"/>
                  </a:rPr>
                  <a:t> </a:t>
                </a:r>
                <a:r>
                  <a:rPr kumimoji="1" lang="en-US" altLang="zh-CN" i="0">
                    <a:latin typeface="Cambria Math" panose="02040503050406030204" pitchFamily="18" charset="0"/>
                    <a:ea typeface="Cambria Math" panose="02040503050406030204" pitchFamily="18" charset="0"/>
                  </a:rPr>
                  <a:t>value</a:t>
                </a:r>
                <a:r>
                  <a:rPr kumimoji="1" lang="zh-CN" altLang="en-US" b="0" i="0">
                    <a:latin typeface="Cambria Math" panose="02040503050406030204" pitchFamily="18" charset="0"/>
                    <a:ea typeface="Cambria Math" panose="02040503050406030204" pitchFamily="18" charset="0"/>
                  </a:rPr>
                  <a:t> </a:t>
                </a:r>
                <a:r>
                  <a:rPr kumimoji="1" lang="en-US" altLang="zh-CN" i="0">
                    <a:latin typeface="Cambria Math" panose="02040503050406030204" pitchFamily="18" charset="0"/>
                    <a:ea typeface="Cambria Math" panose="02040503050406030204" pitchFamily="18" charset="0"/>
                  </a:rPr>
                  <a:t>in</a:t>
                </a:r>
                <a:r>
                  <a:rPr kumimoji="1" lang="zh-CN" altLang="en-US" b="0" i="0">
                    <a:latin typeface="Cambria Math" panose="02040503050406030204" pitchFamily="18" charset="0"/>
                    <a:ea typeface="Cambria Math" panose="02040503050406030204" pitchFamily="18" charset="0"/>
                  </a:rPr>
                  <a:t> </a:t>
                </a:r>
                <a:r>
                  <a:rPr kumimoji="1" lang="en-US" altLang="zh-CN" i="0">
                    <a:latin typeface="Cambria Math" panose="02040503050406030204" pitchFamily="18" charset="0"/>
                    <a:ea typeface="Cambria Math" panose="02040503050406030204" pitchFamily="18" charset="0"/>
                  </a:rPr>
                  <a:t>the</a:t>
                </a:r>
                <a:r>
                  <a:rPr kumimoji="1" lang="zh-CN" altLang="en-US" b="0" i="0">
                    <a:latin typeface="Cambria Math" panose="02040503050406030204" pitchFamily="18" charset="0"/>
                    <a:ea typeface="Cambria Math" panose="02040503050406030204" pitchFamily="18" charset="0"/>
                  </a:rPr>
                  <a:t> </a:t>
                </a:r>
                <a:r>
                  <a:rPr kumimoji="1" lang="en-US" altLang="zh-CN" i="0">
                    <a:latin typeface="Cambria Math" panose="02040503050406030204" pitchFamily="18" charset="0"/>
                    <a:ea typeface="Cambria Math" panose="02040503050406030204" pitchFamily="18" charset="0"/>
                  </a:rPr>
                  <a:t>set)</a:t>
                </a:r>
                <a:r>
                  <a:rPr kumimoji="1" lang="en-US" altLang="zh-CN" b="0" i="0">
                    <a:latin typeface="Cambria Math" panose="02040503050406030204" pitchFamily="18" charset="0"/>
                    <a:ea typeface="Cambria Math" panose="02040503050406030204" pitchFamily="18" charset="0"/>
                  </a:rPr>
                  <a:t> (</a:t>
                </a:r>
                <a:r>
                  <a:rPr kumimoji="1" lang="en-US" altLang="zh-CN" b="0" i="0">
                    <a:latin typeface="Cambria Math" panose="02040503050406030204" pitchFamily="18" charset="0"/>
                  </a:rPr>
                  <a:t>2𝑎〗_0</a:t>
                </a:r>
                <a:r>
                  <a:rPr kumimoji="1" lang="en-US" altLang="zh-CN" i="0">
                    <a:latin typeface="Cambria Math" panose="02040503050406030204" pitchFamily="18" charset="0"/>
                    <a:ea typeface="Cambria Math" panose="02040503050406030204" pitchFamily="18" charset="0"/>
                  </a:rPr>
                  <a:t>⨁</a:t>
                </a:r>
                <a:r>
                  <a:rPr kumimoji="1" lang="en-US" altLang="zh-CN" b="0" i="0">
                    <a:latin typeface="Cambria Math" panose="02040503050406030204" pitchFamily="18" charset="0"/>
                    <a:ea typeface="Cambria Math" panose="02040503050406030204" pitchFamily="18" charset="0"/>
                  </a:rPr>
                  <a:t>3</a:t>
                </a:r>
                <a:r>
                  <a:rPr kumimoji="1" lang="en-US" altLang="zh-CN" i="0">
                    <a:latin typeface="Cambria Math" panose="02040503050406030204" pitchFamily="18" charset="0"/>
                  </a:rPr>
                  <a:t>𝑎_</a:t>
                </a:r>
                <a:r>
                  <a:rPr kumimoji="1" lang="en-US" altLang="zh-CN" b="0" i="0">
                    <a:latin typeface="Cambria Math" panose="02040503050406030204" pitchFamily="18" charset="0"/>
                  </a:rPr>
                  <a:t>1</a:t>
                </a:r>
                <a:r>
                  <a:rPr kumimoji="1" lang="en-US" altLang="zh-CN" i="0">
                    <a:latin typeface="Cambria Math" panose="02040503050406030204" pitchFamily="18" charset="0"/>
                    <a:ea typeface="Cambria Math" panose="02040503050406030204" pitchFamily="18" charset="0"/>
                  </a:rPr>
                  <a:t>⨁</a:t>
                </a:r>
                <a:r>
                  <a:rPr kumimoji="1" lang="en-US" altLang="zh-CN" i="0">
                    <a:latin typeface="Cambria Math" panose="02040503050406030204" pitchFamily="18" charset="0"/>
                  </a:rPr>
                  <a:t>𝑎_</a:t>
                </a:r>
                <a:r>
                  <a:rPr kumimoji="1" lang="en-US" altLang="zh-CN" b="0" i="0">
                    <a:latin typeface="Cambria Math" panose="02040503050406030204" pitchFamily="18" charset="0"/>
                  </a:rPr>
                  <a:t>2</a:t>
                </a:r>
                <a:r>
                  <a:rPr kumimoji="1" lang="en-US" altLang="zh-CN" i="0">
                    <a:latin typeface="Cambria Math" panose="02040503050406030204" pitchFamily="18" charset="0"/>
                    <a:ea typeface="Cambria Math" panose="02040503050406030204" pitchFamily="18" charset="0"/>
                  </a:rPr>
                  <a:t>⨁</a:t>
                </a:r>
                <a:r>
                  <a:rPr kumimoji="1" lang="en-US" altLang="zh-CN" i="0">
                    <a:latin typeface="Cambria Math" panose="02040503050406030204" pitchFamily="18" charset="0"/>
                  </a:rPr>
                  <a:t>𝑎_</a:t>
                </a:r>
                <a:r>
                  <a:rPr kumimoji="1" lang="en-US" altLang="zh-CN" b="0" i="0">
                    <a:latin typeface="Cambria Math" panose="02040503050406030204" pitchFamily="18" charset="0"/>
                  </a:rPr>
                  <a:t>3)</a:t>
                </a:r>
                <a:endParaRPr kumimoji="1" lang="en-US" altLang="zh-CN" dirty="0"/>
              </a:p>
              <a:p>
                <a:pPr/>
                <a:r>
                  <a:rPr kumimoji="1" lang="zh-CN" altLang="en-US" dirty="0"/>
                  <a:t>提问</a:t>
                </a:r>
                <a:endParaRPr kumimoji="1" lang="en-US" altLang="zh-CN" dirty="0"/>
              </a:p>
              <a:p>
                <a:pPr/>
                <a:endParaRPr kumimoji="1" lang="zh-CN" altLang="en-US" dirty="0"/>
              </a:p>
            </p:txBody>
          </p:sp>
        </mc:Fallback>
      </mc:AlternateContent>
      <p:sp>
        <p:nvSpPr>
          <p:cNvPr id="4" name="灯片编号占位符 3"/>
          <p:cNvSpPr>
            <a:spLocks noGrp="1"/>
          </p:cNvSpPr>
          <p:nvPr>
            <p:ph type="sldNum" sz="quarter" idx="5"/>
          </p:nvPr>
        </p:nvSpPr>
        <p:spPr/>
        <p:txBody>
          <a:bodyPr/>
          <a:lstStyle/>
          <a:p>
            <a:fld id="{C11B74CE-9FFD-1746-99A3-B06B2D271635}" type="slidenum">
              <a:rPr kumimoji="1" lang="zh-CN" altLang="en-US" smtClean="0"/>
              <a:t>25</a:t>
            </a:fld>
            <a:endParaRPr kumimoji="1" lang="zh-CN" altLang="en-US"/>
          </a:p>
        </p:txBody>
      </p:sp>
    </p:spTree>
    <p:extLst>
      <p:ext uri="{BB962C8B-B14F-4D97-AF65-F5344CB8AC3E}">
        <p14:creationId xmlns:p14="http://schemas.microsoft.com/office/powerpoint/2010/main" val="143249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存储，只需要存储一个密文，及之前密文的异或值即可</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26</a:t>
            </a:fld>
            <a:endParaRPr kumimoji="1" lang="zh-CN" altLang="en-US"/>
          </a:p>
        </p:txBody>
      </p:sp>
    </p:spTree>
    <p:extLst>
      <p:ext uri="{BB962C8B-B14F-4D97-AF65-F5344CB8AC3E}">
        <p14:creationId xmlns:p14="http://schemas.microsoft.com/office/powerpoint/2010/main" val="2429572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31</a:t>
            </a:fld>
            <a:endParaRPr kumimoji="1" lang="zh-CN" altLang="en-US"/>
          </a:p>
        </p:txBody>
      </p:sp>
    </p:spTree>
    <p:extLst>
      <p:ext uri="{BB962C8B-B14F-4D97-AF65-F5344CB8AC3E}">
        <p14:creationId xmlns:p14="http://schemas.microsoft.com/office/powerpoint/2010/main" val="127001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超链接到小结</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33</a:t>
            </a:fld>
            <a:endParaRPr kumimoji="1" lang="zh-CN" altLang="en-US"/>
          </a:p>
        </p:txBody>
      </p:sp>
    </p:spTree>
    <p:extLst>
      <p:ext uri="{BB962C8B-B14F-4D97-AF65-F5344CB8AC3E}">
        <p14:creationId xmlns:p14="http://schemas.microsoft.com/office/powerpoint/2010/main" val="2565097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解密方向，看</a:t>
            </a:r>
            <a:r>
              <a:rPr kumimoji="1" lang="en-US" altLang="zh-CN" dirty="0"/>
              <a:t>A</a:t>
            </a:r>
            <a:r>
              <a:rPr kumimoji="1" lang="zh-CN" altLang="en-US" dirty="0"/>
              <a:t>和哪些字节有关</a:t>
            </a:r>
            <a:endParaRPr kumimoji="1" lang="en-US" altLang="zh-CN" dirty="0"/>
          </a:p>
          <a:p>
            <a:r>
              <a:rPr kumimoji="1" lang="zh-CN" altLang="en-US" dirty="0"/>
              <a:t>若将</a:t>
            </a:r>
            <a:r>
              <a:rPr kumimoji="1" lang="en-US" altLang="zh-CN" dirty="0"/>
              <a:t>32bit</a:t>
            </a:r>
            <a:r>
              <a:rPr kumimoji="1" lang="zh-CN" altLang="en-US" dirty="0"/>
              <a:t>看做一个整体，则相当于</a:t>
            </a:r>
            <a:r>
              <a:rPr kumimoji="1" lang="en-US" altLang="zh-CN" dirty="0"/>
              <a:t>ACCC</a:t>
            </a:r>
            <a:r>
              <a:rPr kumimoji="1" lang="zh-CN" altLang="en-US" dirty="0"/>
              <a:t>过</a:t>
            </a:r>
            <a:r>
              <a:rPr kumimoji="1" lang="en-US" altLang="zh-CN" dirty="0"/>
              <a:t>S</a:t>
            </a:r>
            <a:r>
              <a:rPr kumimoji="1" lang="zh-CN" altLang="en-US" dirty="0"/>
              <a:t>盒和线性变换，一轮以后仍然保持</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34</a:t>
            </a:fld>
            <a:endParaRPr kumimoji="1" lang="zh-CN" altLang="en-US"/>
          </a:p>
        </p:txBody>
      </p:sp>
    </p:spTree>
    <p:extLst>
      <p:ext uri="{BB962C8B-B14F-4D97-AF65-F5344CB8AC3E}">
        <p14:creationId xmlns:p14="http://schemas.microsoft.com/office/powerpoint/2010/main" val="2055265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a:t>
            </a:r>
            <a:r>
              <a:rPr lang="zh-CN" altLang="en-US" dirty="0"/>
              <a:t>轮攻击可提问</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36</a:t>
            </a:fld>
            <a:endParaRPr kumimoji="1" lang="zh-CN" altLang="en-US"/>
          </a:p>
        </p:txBody>
      </p:sp>
    </p:spTree>
    <p:extLst>
      <p:ext uri="{BB962C8B-B14F-4D97-AF65-F5344CB8AC3E}">
        <p14:creationId xmlns:p14="http://schemas.microsoft.com/office/powerpoint/2010/main" val="1294009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可以看做是差分的推广</a:t>
            </a:r>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37</a:t>
            </a:fld>
            <a:endParaRPr kumimoji="1" lang="zh-CN" altLang="en-US"/>
          </a:p>
        </p:txBody>
      </p:sp>
    </p:spTree>
    <p:extLst>
      <p:ext uri="{BB962C8B-B14F-4D97-AF65-F5344CB8AC3E}">
        <p14:creationId xmlns:p14="http://schemas.microsoft.com/office/powerpoint/2010/main" val="2745100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参考孙兵书</a:t>
            </a:r>
          </a:p>
        </p:txBody>
      </p:sp>
      <p:sp>
        <p:nvSpPr>
          <p:cNvPr id="4" name="灯片编号占位符 3"/>
          <p:cNvSpPr>
            <a:spLocks noGrp="1"/>
          </p:cNvSpPr>
          <p:nvPr>
            <p:ph type="sldNum" sz="quarter" idx="5"/>
          </p:nvPr>
        </p:nvSpPr>
        <p:spPr/>
        <p:txBody>
          <a:bodyPr/>
          <a:lstStyle/>
          <a:p>
            <a:fld id="{98BF7B99-C679-A24F-A21A-8746E6C57823}" type="slidenum">
              <a:rPr kumimoji="1" lang="zh-CN" altLang="en-US" smtClean="0"/>
              <a:t>39</a:t>
            </a:fld>
            <a:endParaRPr kumimoji="1" lang="zh-CN" altLang="en-US"/>
          </a:p>
        </p:txBody>
      </p:sp>
    </p:spTree>
    <p:extLst>
      <p:ext uri="{BB962C8B-B14F-4D97-AF65-F5344CB8AC3E}">
        <p14:creationId xmlns:p14="http://schemas.microsoft.com/office/powerpoint/2010/main" val="400053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，只有一人做对</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a:t>
            </a:fld>
            <a:endParaRPr kumimoji="1" lang="zh-CN" altLang="en-US"/>
          </a:p>
        </p:txBody>
      </p:sp>
    </p:spTree>
    <p:extLst>
      <p:ext uri="{BB962C8B-B14F-4D97-AF65-F5344CB8AC3E}">
        <p14:creationId xmlns:p14="http://schemas.microsoft.com/office/powerpoint/2010/main" val="414521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此次积分分析和下次中间相遇分析都是这种利用多重集特性来构造区分器的典型代表；各种攻击的关系，优劣</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4</a:t>
            </a:fld>
            <a:endParaRPr kumimoji="1" lang="zh-CN" altLang="en-US"/>
          </a:p>
        </p:txBody>
      </p:sp>
    </p:spTree>
    <p:extLst>
      <p:ext uri="{BB962C8B-B14F-4D97-AF65-F5344CB8AC3E}">
        <p14:creationId xmlns:p14="http://schemas.microsoft.com/office/powerpoint/2010/main" val="118153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新开始，前面的掌握情况不影响</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5</a:t>
            </a:fld>
            <a:endParaRPr kumimoji="1" lang="zh-CN" altLang="en-US"/>
          </a:p>
        </p:txBody>
      </p:sp>
    </p:spTree>
    <p:extLst>
      <p:ext uri="{BB962C8B-B14F-4D97-AF65-F5344CB8AC3E}">
        <p14:creationId xmlns:p14="http://schemas.microsoft.com/office/powerpoint/2010/main" val="239638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立方攻击是衡量流密码算法安全性的有效手段之一，但是随着轮数的增长，输出比特的代数结构复杂度呈指数级增长，这给立方攻击带来了巨大挑战。何家辉论文利用分割性质，引入了核心单项式传播的理论，建立了简化的自动化求解模型，将求解速度提升了约</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倍，成功将</a:t>
            </a:r>
            <a:r>
              <a:rPr lang="en-US" altLang="zh-CN" sz="1200" b="0" i="0" kern="1200" dirty="0">
                <a:solidFill>
                  <a:schemeClr val="tx1"/>
                </a:solidFill>
                <a:effectLst/>
                <a:latin typeface="+mn-lt"/>
                <a:ea typeface="+mn-ea"/>
                <a:cs typeface="+mn-cs"/>
              </a:rPr>
              <a:t>Trivium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Grain</a:t>
            </a:r>
            <a:r>
              <a:rPr lang="zh-CN" altLang="en-US" sz="1200" b="0" i="0" kern="1200" dirty="0">
                <a:solidFill>
                  <a:schemeClr val="tx1"/>
                </a:solidFill>
                <a:effectLst/>
                <a:latin typeface="+mn-lt"/>
                <a:ea typeface="+mn-ea"/>
                <a:cs typeface="+mn-cs"/>
              </a:rPr>
              <a:t>等国际知名流密码算法的最优立方攻击延展了数轮。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多方安全计算、全同态加密和零知识证明等高级密码协议在隐私保护场景下的广泛应用催生了对称密码原语设计和分析的新需求。崔佳敏论文引入了通用单项式预测理论，将分离特性成功推广至有限域</a:t>
            </a:r>
            <a:r>
              <a:rPr lang="en-US" altLang="zh-CN" sz="1200" b="0" i="0" kern="1200" dirty="0">
                <a:solidFill>
                  <a:schemeClr val="tx1"/>
                </a:solidFill>
                <a:effectLst/>
                <a:latin typeface="+mn-lt"/>
                <a:ea typeface="+mn-ea"/>
                <a:cs typeface="+mn-cs"/>
              </a:rPr>
              <a:t>F_2n</a:t>
            </a:r>
            <a:r>
              <a:rPr lang="zh-CN" altLang="en-US" sz="1200" b="0" i="0" kern="1200" dirty="0">
                <a:solidFill>
                  <a:schemeClr val="tx1"/>
                </a:solidFill>
                <a:effectLst/>
                <a:latin typeface="+mn-lt"/>
                <a:ea typeface="+mn-ea"/>
                <a:cs typeface="+mn-cs"/>
              </a:rPr>
              <a:t>上。通过研究域上基本操作，建立了域上密码算法代数次数的自动化评估工具，成功给出了</a:t>
            </a:r>
            <a:r>
              <a:rPr lang="en-US" altLang="zh-CN" sz="1200" b="0" i="0" kern="1200" dirty="0" err="1">
                <a:solidFill>
                  <a:schemeClr val="tx1"/>
                </a:solidFill>
                <a:effectLst/>
                <a:latin typeface="+mn-lt"/>
                <a:ea typeface="+mn-ea"/>
                <a:cs typeface="+mn-cs"/>
              </a:rPr>
              <a:t>MiMC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Feistel </a:t>
            </a:r>
            <a:r>
              <a:rPr lang="en-US" altLang="zh-CN" sz="1200" b="0" i="0" kern="1200" dirty="0" err="1">
                <a:solidFill>
                  <a:schemeClr val="tx1"/>
                </a:solidFill>
                <a:effectLst/>
                <a:latin typeface="+mn-lt"/>
                <a:ea typeface="+mn-ea"/>
                <a:cs typeface="+mn-cs"/>
              </a:rPr>
              <a:t>MiMC</a:t>
            </a:r>
            <a:r>
              <a:rPr lang="zh-CN" altLang="en-US" sz="1200" b="0" i="0" kern="1200" dirty="0">
                <a:solidFill>
                  <a:schemeClr val="tx1"/>
                </a:solidFill>
                <a:effectLst/>
                <a:latin typeface="+mn-lt"/>
                <a:ea typeface="+mn-ea"/>
                <a:cs typeface="+mn-cs"/>
              </a:rPr>
              <a:t>等当前收到广泛关注的新型原语的最优攻击结果，并对新原语的设计给出了指导。</a:t>
            </a:r>
            <a:endParaRPr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6</a:t>
            </a:fld>
            <a:endParaRPr kumimoji="1" lang="zh-CN" altLang="en-US"/>
          </a:p>
        </p:txBody>
      </p:sp>
    </p:spTree>
    <p:extLst>
      <p:ext uri="{BB962C8B-B14F-4D97-AF65-F5344CB8AC3E}">
        <p14:creationId xmlns:p14="http://schemas.microsoft.com/office/powerpoint/2010/main" val="409772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多重集有什么特性？最基本的特性？</a:t>
            </a:r>
            <a:endParaRPr kumimoji="1" lang="en-US" altLang="zh-CN" dirty="0"/>
          </a:p>
          <a:p>
            <a:r>
              <a:rPr kumimoji="1" lang="zh-CN" altLang="en-US" dirty="0"/>
              <a:t>活跃和稳定都和具体值有关系，需要确定值的情况，平衡集的要求相对弱一些</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7</a:t>
            </a:fld>
            <a:endParaRPr kumimoji="1" lang="zh-CN" altLang="en-US"/>
          </a:p>
        </p:txBody>
      </p:sp>
    </p:spTree>
    <p:extLst>
      <p:ext uri="{BB962C8B-B14F-4D97-AF65-F5344CB8AC3E}">
        <p14:creationId xmlns:p14="http://schemas.microsoft.com/office/powerpoint/2010/main" val="4058433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活跃和稳定都和具体值有关系，是确定的情况，但平衡集的刻画比较粗糙，是下一步研究的关键点</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10</a:t>
            </a:fld>
            <a:endParaRPr kumimoji="1" lang="zh-CN" altLang="en-US"/>
          </a:p>
        </p:txBody>
      </p:sp>
    </p:spTree>
    <p:extLst>
      <p:ext uri="{BB962C8B-B14F-4D97-AF65-F5344CB8AC3E}">
        <p14:creationId xmlns:p14="http://schemas.microsoft.com/office/powerpoint/2010/main" val="242896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思考多重集的传播特性</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11</a:t>
            </a:fld>
            <a:endParaRPr kumimoji="1" lang="zh-CN" altLang="en-US"/>
          </a:p>
        </p:txBody>
      </p:sp>
    </p:spTree>
    <p:extLst>
      <p:ext uri="{BB962C8B-B14F-4D97-AF65-F5344CB8AC3E}">
        <p14:creationId xmlns:p14="http://schemas.microsoft.com/office/powerpoint/2010/main" val="17776560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14400" y="1346950"/>
            <a:ext cx="103632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914400" y="4282766"/>
            <a:ext cx="103632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914400" y="1484779"/>
            <a:ext cx="103632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a:grpSpLocks noChangeAspect="1"/>
          </p:cNvGrpSpPr>
          <p:nvPr/>
        </p:nvGrpSpPr>
        <p:grpSpPr>
          <a:xfrm>
            <a:off x="9646373" y="4107023"/>
            <a:ext cx="12192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1012444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1800" b="0">
                <a:solidFill>
                  <a:schemeClr val="tx1"/>
                </a:solidFill>
              </a:defRPr>
            </a:lvl1pPr>
            <a:lvl2pPr marL="457189" indent="0" algn="ctr">
              <a:buNone/>
              <a:defRPr sz="28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F82AF1B-A51B-104D-A0EB-A8D46DCC8399}" type="datetime1">
              <a:rPr lang="zh-CN" altLang="en-US" smtClean="0">
                <a:solidFill>
                  <a:srgbClr val="464653"/>
                </a:solidFill>
              </a:rPr>
              <a:t>2023/10/17</a:t>
            </a:fld>
            <a:endParaRPr lang="zh-CN" altLang="en-US">
              <a:solidFill>
                <a:srgbClr val="464653"/>
              </a:solidFill>
            </a:endParaRPr>
          </a:p>
        </p:txBody>
      </p:sp>
      <p:sp>
        <p:nvSpPr>
          <p:cNvPr id="5" name="Footer Placeholder 4"/>
          <p:cNvSpPr>
            <a:spLocks noGrp="1"/>
          </p:cNvSpPr>
          <p:nvPr>
            <p:ph type="ftr" sz="quarter" idx="11"/>
          </p:nvPr>
        </p:nvSpPr>
        <p:spPr>
          <a:xfrm>
            <a:off x="1083740" y="6272788"/>
            <a:ext cx="6327648" cy="365125"/>
          </a:xfrm>
        </p:spPr>
        <p:txBody>
          <a:bodyPr/>
          <a:lstStyle/>
          <a:p>
            <a:pPr>
              <a:defRPr/>
            </a:pPr>
            <a:endParaRPr lang="zh-CN" altLang="en-US">
              <a:solidFill>
                <a:srgbClr val="464653"/>
              </a:solidFill>
            </a:endParaRPr>
          </a:p>
        </p:txBody>
      </p:sp>
      <p:sp>
        <p:nvSpPr>
          <p:cNvPr id="6" name="Slide Number Placeholder 5"/>
          <p:cNvSpPr>
            <a:spLocks noGrp="1"/>
          </p:cNvSpPr>
          <p:nvPr>
            <p:ph type="sldNum" sz="quarter" idx="12"/>
          </p:nvPr>
        </p:nvSpPr>
        <p:spPr>
          <a:xfrm>
            <a:off x="9659042" y="4227195"/>
            <a:ext cx="1193868" cy="640080"/>
          </a:xfrm>
        </p:spPr>
        <p:txBody>
          <a:bodyPr/>
          <a:lstStyle>
            <a:lvl1pPr>
              <a:defRPr sz="2800" b="1"/>
            </a:lvl1pPr>
          </a:lstStyle>
          <a:p>
            <a:pPr>
              <a:defRPr/>
            </a:pPr>
            <a:fld id="{9F35284C-0033-4805-ABC8-D1BD204EC99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266028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10000"/>
              </a:lnSpc>
              <a:defRPr sz="2800"/>
            </a:lvl1pPr>
            <a:lvl2pPr>
              <a:lnSpc>
                <a:spcPct val="110000"/>
              </a:lnSpc>
              <a:defRPr/>
            </a:lvl2pPr>
          </a:lstStyle>
          <a:p>
            <a:pPr lvl="0"/>
            <a:r>
              <a:rPr lang="zh-CN" altLang="en-US" dirty="0"/>
              <a:t>编辑母版文本样式</a:t>
            </a:r>
            <a:endParaRPr lang="en-US" altLang="zh-CN" dirty="0"/>
          </a:p>
          <a:p>
            <a:pPr lvl="1"/>
            <a:r>
              <a:rPr lang="zh-CN" altLang="en-US" dirty="0"/>
              <a:t>
第二级
第三级
第四级
第五级</a:t>
            </a:r>
            <a:endParaRPr lang="en-US" altLang="zh-CN" dirty="0"/>
          </a:p>
        </p:txBody>
      </p:sp>
      <p:sp>
        <p:nvSpPr>
          <p:cNvPr id="7" name="Date Placeholder 6"/>
          <p:cNvSpPr>
            <a:spLocks noGrp="1"/>
          </p:cNvSpPr>
          <p:nvPr>
            <p:ph type="dt" sz="half" idx="10"/>
          </p:nvPr>
        </p:nvSpPr>
        <p:spPr/>
        <p:txBody>
          <a:bodyPr/>
          <a:lstStyle/>
          <a:p>
            <a:pPr>
              <a:defRPr/>
            </a:pPr>
            <a:endParaRPr lang="zh-CN" altLang="en-US" dirty="0">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a:t>
            </a:fld>
            <a:endParaRPr lang="zh-CN" altLang="en-US" dirty="0">
              <a:solidFill>
                <a:srgbClr val="464653"/>
              </a:solidFill>
            </a:endParaRPr>
          </a:p>
        </p:txBody>
      </p:sp>
    </p:spTree>
    <p:extLst>
      <p:ext uri="{BB962C8B-B14F-4D97-AF65-F5344CB8AC3E}">
        <p14:creationId xmlns:p14="http://schemas.microsoft.com/office/powerpoint/2010/main" val="22848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62000" contrast="-70000"/>
            <a:extLst>
              <a:ext uri="{28A0092B-C50C-407E-A947-70E740481C1C}">
                <a14:useLocalDpi xmlns:a14="http://schemas.microsoft.com/office/drawing/2010/main" val="0"/>
              </a:ext>
            </a:extLst>
          </a:blip>
          <a:srcRect/>
          <a:stretch>
            <a:fillRect/>
          </a:stretch>
        </p:blipFill>
        <p:spPr bwMode="auto">
          <a:xfrm>
            <a:off x="9347202" y="6019800"/>
            <a:ext cx="128481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5"/>
          <p:cNvGrpSpPr>
            <a:grpSpLocks/>
          </p:cNvGrpSpPr>
          <p:nvPr userDrawn="1"/>
        </p:nvGrpSpPr>
        <p:grpSpPr bwMode="auto">
          <a:xfrm>
            <a:off x="2235200" y="6324603"/>
            <a:ext cx="6807200" cy="45719"/>
            <a:chOff x="0" y="2057400"/>
            <a:chExt cx="8534400" cy="1143000"/>
          </a:xfrm>
          <a:solidFill>
            <a:srgbClr val="C00000">
              <a:alpha val="41000"/>
            </a:srgbClr>
          </a:solidFill>
        </p:grpSpPr>
        <p:sp>
          <p:nvSpPr>
            <p:cNvPr id="6" name="矩形 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7" name="矩形 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8" name="组合 25"/>
          <p:cNvGrpSpPr>
            <a:grpSpLocks/>
          </p:cNvGrpSpPr>
          <p:nvPr userDrawn="1"/>
        </p:nvGrpSpPr>
        <p:grpSpPr bwMode="auto">
          <a:xfrm>
            <a:off x="10769600" y="6324603"/>
            <a:ext cx="1422400" cy="45719"/>
            <a:chOff x="0" y="2057400"/>
            <a:chExt cx="8534400" cy="1143000"/>
          </a:xfrm>
          <a:solidFill>
            <a:srgbClr val="C00000">
              <a:alpha val="41000"/>
            </a:srgbClr>
          </a:solidFill>
        </p:grpSpPr>
        <p:sp>
          <p:nvSpPr>
            <p:cNvPr id="9" name="矩形 8"/>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0" name="矩形 9"/>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11" name="组合 22"/>
          <p:cNvGrpSpPr>
            <a:grpSpLocks/>
          </p:cNvGrpSpPr>
          <p:nvPr userDrawn="1"/>
        </p:nvGrpSpPr>
        <p:grpSpPr bwMode="auto">
          <a:xfrm>
            <a:off x="609600" y="1066800"/>
            <a:ext cx="8229600" cy="46038"/>
            <a:chOff x="1828800" y="1371600"/>
            <a:chExt cx="6172200" cy="45719"/>
          </a:xfrm>
        </p:grpSpPr>
        <p:grpSp>
          <p:nvGrpSpPr>
            <p:cNvPr id="12"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4" name="矩形 13"/>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5" name="矩形 14"/>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sp>
        <p:nvSpPr>
          <p:cNvPr id="22" name="内容占位符 7"/>
          <p:cNvSpPr>
            <a:spLocks noGrp="1"/>
          </p:cNvSpPr>
          <p:nvPr>
            <p:ph sz="quarter" idx="13"/>
          </p:nvPr>
        </p:nvSpPr>
        <p:spPr>
          <a:xfrm>
            <a:off x="609600" y="1371600"/>
            <a:ext cx="10972800" cy="4556760"/>
          </a:xfrm>
        </p:spPr>
        <p:txBody>
          <a:bodyPr/>
          <a:lstStyle>
            <a:lvl1pPr>
              <a:buClr>
                <a:srgbClr val="C00000"/>
              </a:buClr>
              <a:buSzPct val="80000"/>
              <a:buFont typeface="Wingdings" pitchFamily="2" charset="2"/>
              <a:buChar char="n"/>
              <a:defRPr sz="2800" baseline="0">
                <a:latin typeface="Times New Roman" pitchFamily="18" charset="0"/>
                <a:ea typeface="宋体" pitchFamily="2" charset="-122"/>
              </a:defRPr>
            </a:lvl1pPr>
            <a:lvl2pPr>
              <a:buClr>
                <a:srgbClr val="C00000"/>
              </a:buClr>
              <a:buSzPct val="80000"/>
              <a:buFont typeface="Wingdings" pitchFamily="2" charset="2"/>
              <a:buChar char="Ø"/>
              <a:defRPr sz="2600" baseline="0">
                <a:solidFill>
                  <a:schemeClr val="tx1"/>
                </a:solidFill>
                <a:latin typeface="Times New Roman" pitchFamily="18" charset="0"/>
                <a:ea typeface="宋体" pitchFamily="2" charset="-122"/>
              </a:defRPr>
            </a:lvl2pPr>
            <a:lvl3pPr>
              <a:buClr>
                <a:srgbClr val="C00000"/>
              </a:buClr>
              <a:buSzPct val="70000"/>
              <a:buFont typeface="Wingdings" pitchFamily="2" charset="2"/>
              <a:buChar char="l"/>
              <a:defRPr sz="2400" baseline="0">
                <a:solidFill>
                  <a:schemeClr val="tx1"/>
                </a:solidFill>
                <a:latin typeface="Times New Roman" pitchFamily="18" charset="0"/>
                <a:ea typeface="宋体" pitchFamily="2" charset="-122"/>
              </a:defRPr>
            </a:lvl3pPr>
            <a:lvl4pPr>
              <a:buClr>
                <a:srgbClr val="C00000"/>
              </a:buClr>
              <a:buSzPct val="65000"/>
              <a:buFont typeface="Wingdings" pitchFamily="2" charset="2"/>
              <a:buChar char="u"/>
              <a:defRPr sz="2200" baseline="0">
                <a:solidFill>
                  <a:schemeClr val="tx1"/>
                </a:solidFill>
                <a:latin typeface="Times New Roman" pitchFamily="18" charset="0"/>
                <a:ea typeface="宋体" pitchFamily="2" charset="-122"/>
              </a:defRPr>
            </a:lvl4pPr>
            <a:lvl5pPr>
              <a:buClr>
                <a:srgbClr val="C00000"/>
              </a:buClr>
              <a:buSzPct val="80000"/>
              <a:buFont typeface="Arial" pitchFamily="34" charset="0"/>
              <a:buChar char="•"/>
              <a:defRPr sz="2000" baseline="0">
                <a:solidFill>
                  <a:schemeClr val="tx1"/>
                </a:solidFill>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3" name="标题 1"/>
          <p:cNvSpPr>
            <a:spLocks noGrp="1"/>
          </p:cNvSpPr>
          <p:nvPr>
            <p:ph type="title"/>
          </p:nvPr>
        </p:nvSpPr>
        <p:spPr>
          <a:xfrm>
            <a:off x="609600" y="381000"/>
            <a:ext cx="10972800" cy="609600"/>
          </a:xfrm>
          <a:prstGeom prst="rect">
            <a:avLst/>
          </a:prstGeom>
        </p:spPr>
        <p:txBody>
          <a:bodyPr>
            <a:noAutofit/>
          </a:bodyPr>
          <a:lstStyle>
            <a:lvl1pPr algn="l">
              <a:defRPr sz="32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18" name="日期占位符 13"/>
          <p:cNvSpPr>
            <a:spLocks noGrp="1"/>
          </p:cNvSpPr>
          <p:nvPr>
            <p:ph type="dt" sz="half" idx="14"/>
          </p:nvPr>
        </p:nvSpPr>
        <p:spPr/>
        <p:txBody>
          <a:bodyPr/>
          <a:lstStyle>
            <a:lvl1pPr>
              <a:defRPr/>
            </a:lvl1pPr>
          </a:lstStyle>
          <a:p>
            <a:pPr>
              <a:defRPr/>
            </a:pPr>
            <a:endParaRPr lang="en-US" altLang="zh-CN"/>
          </a:p>
        </p:txBody>
      </p:sp>
      <p:sp>
        <p:nvSpPr>
          <p:cNvPr id="19" name="页脚占位符 2"/>
          <p:cNvSpPr>
            <a:spLocks noGrp="1"/>
          </p:cNvSpPr>
          <p:nvPr>
            <p:ph type="ftr" sz="quarter" idx="15"/>
          </p:nvPr>
        </p:nvSpPr>
        <p:spPr/>
        <p:txBody>
          <a:bodyPr/>
          <a:lstStyle>
            <a:lvl1pPr>
              <a:defRPr/>
            </a:lvl1pPr>
          </a:lstStyle>
          <a:p>
            <a:pPr>
              <a:defRPr/>
            </a:pPr>
            <a:endParaRPr lang="en-US" altLang="zh-CN"/>
          </a:p>
        </p:txBody>
      </p:sp>
      <p:sp>
        <p:nvSpPr>
          <p:cNvPr id="20" name="灯片编号占位符 22"/>
          <p:cNvSpPr>
            <a:spLocks noGrp="1"/>
          </p:cNvSpPr>
          <p:nvPr>
            <p:ph type="sldNum" sz="quarter" idx="16"/>
          </p:nvPr>
        </p:nvSpPr>
        <p:spPr/>
        <p:txBody>
          <a:bodyPr/>
          <a:lstStyle>
            <a:lvl1pPr>
              <a:defRPr/>
            </a:lvl1pPr>
          </a:lstStyle>
          <a:p>
            <a:pPr>
              <a:defRPr/>
            </a:pPr>
            <a:fld id="{53B674B7-57E9-4233-A9D4-F357DC1CE15A}" type="slidenum">
              <a:rPr lang="en-US" altLang="zh-CN"/>
              <a:pPr>
                <a:defRPr/>
              </a:pPr>
              <a:t>‹#›</a:t>
            </a:fld>
            <a:endParaRPr lang="en-US" altLang="zh-CN"/>
          </a:p>
        </p:txBody>
      </p:sp>
    </p:spTree>
    <p:extLst>
      <p:ext uri="{BB962C8B-B14F-4D97-AF65-F5344CB8AC3E}">
        <p14:creationId xmlns:p14="http://schemas.microsoft.com/office/powerpoint/2010/main" val="106702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3365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15148B-B90A-49F0-B977-A195F36A49B4}"/>
              </a:ext>
            </a:extLst>
          </p:cNvPr>
          <p:cNvSpPr>
            <a:spLocks noGrp="1"/>
          </p:cNvSpPr>
          <p:nvPr>
            <p:ph type="dt" sz="half" idx="10"/>
          </p:nvPr>
        </p:nvSpPr>
        <p:spPr/>
        <p:txBody>
          <a:bodyPr/>
          <a:lstStyle/>
          <a:p>
            <a:pPr>
              <a:defRPr/>
            </a:pPr>
            <a:fld id="{918A3509-1928-F744-B1B5-A165A90BD704}" type="datetime1">
              <a:rPr lang="zh-CN" altLang="en-US" smtClean="0">
                <a:solidFill>
                  <a:srgbClr val="464653"/>
                </a:solidFill>
              </a:rPr>
              <a:t>2023/10/17</a:t>
            </a:fld>
            <a:endParaRPr lang="zh-CN" altLang="en-US">
              <a:solidFill>
                <a:srgbClr val="464653"/>
              </a:solidFill>
            </a:endParaRPr>
          </a:p>
        </p:txBody>
      </p:sp>
      <p:sp>
        <p:nvSpPr>
          <p:cNvPr id="3" name="页脚占位符 2">
            <a:extLst>
              <a:ext uri="{FF2B5EF4-FFF2-40B4-BE49-F238E27FC236}">
                <a16:creationId xmlns:a16="http://schemas.microsoft.com/office/drawing/2014/main" id="{E45AEE1C-02A0-4218-B7B3-E93ECC55B4E3}"/>
              </a:ext>
            </a:extLst>
          </p:cNvPr>
          <p:cNvSpPr>
            <a:spLocks noGrp="1"/>
          </p:cNvSpPr>
          <p:nvPr>
            <p:ph type="ftr" sz="quarter" idx="11"/>
          </p:nvPr>
        </p:nvSpPr>
        <p:spPr/>
        <p:txBody>
          <a:bodyPr/>
          <a:lstStyle/>
          <a:p>
            <a:pPr>
              <a:defRPr/>
            </a:pPr>
            <a:endParaRPr lang="zh-CN" altLang="en-US">
              <a:solidFill>
                <a:srgbClr val="464653"/>
              </a:solidFill>
            </a:endParaRPr>
          </a:p>
        </p:txBody>
      </p:sp>
      <p:sp>
        <p:nvSpPr>
          <p:cNvPr id="4" name="灯片编号占位符 3">
            <a:extLst>
              <a:ext uri="{FF2B5EF4-FFF2-40B4-BE49-F238E27FC236}">
                <a16:creationId xmlns:a16="http://schemas.microsoft.com/office/drawing/2014/main" id="{3FB85E3D-E1E5-447B-8BC8-A158CCDF70CD}"/>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110856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雨课堂试卷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08620-DA5F-44BC-9D28-E82109664492}"/>
              </a:ext>
            </a:extLst>
          </p:cNvPr>
          <p:cNvSpPr>
            <a:spLocks noGrp="1"/>
          </p:cNvSpPr>
          <p:nvPr>
            <p:ph type="title" hasCustomPrompt="1"/>
          </p:nvPr>
        </p:nvSpPr>
        <p:spPr>
          <a:xfrm>
            <a:off x="609600" y="2857500"/>
            <a:ext cx="10972800" cy="1143000"/>
          </a:xfrm>
          <a:prstGeom prst="rect">
            <a:avLst/>
          </a:prstGeom>
        </p:spPr>
        <p:txBody>
          <a:bodyPr vert="horz" anchor="ctr" anchorCtr="1"/>
          <a:lstStyle>
            <a:lvl1pPr>
              <a:defRPr sz="1950"/>
            </a:lvl1pPr>
          </a:lstStyle>
          <a:p>
            <a:r>
              <a:rPr lang="zh-CN" altLang="en-US"/>
              <a:t>请填写试卷标题</a:t>
            </a:r>
          </a:p>
        </p:txBody>
      </p:sp>
    </p:spTree>
    <p:extLst>
      <p:ext uri="{BB962C8B-B14F-4D97-AF65-F5344CB8AC3E}">
        <p14:creationId xmlns:p14="http://schemas.microsoft.com/office/powerpoint/2010/main" val="75840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247464"/>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11363552" y="6255258"/>
            <a:ext cx="524256"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914400" y="188640"/>
            <a:ext cx="10363200" cy="9281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914400" y="1196752"/>
            <a:ext cx="10363200" cy="4975448"/>
          </a:xfrm>
          <a:prstGeom prst="rect">
            <a:avLst/>
          </a:prstGeom>
        </p:spPr>
        <p:txBody>
          <a:bodyPr vert="horz" lIns="91440" tIns="45720" rIns="91440" bIns="45720" rtlCol="0">
            <a:normAutofit/>
          </a:bodyPr>
          <a:lstStyle/>
          <a:p>
            <a:pPr lvl="0"/>
            <a:r>
              <a:rPr lang="zh-CN" altLang="en-US" dirty="0"/>
              <a:t>编辑母版文本样式</a:t>
            </a:r>
            <a:endParaRPr lang="en-US" altLang="zh-CN" dirty="0"/>
          </a:p>
          <a:p>
            <a:pPr lvl="1"/>
            <a:r>
              <a:rPr lang="zh-CN" altLang="en-US" dirty="0"/>
              <a:t>
第二级
第三级
第四级
第五级</a:t>
            </a:r>
            <a:endParaRPr lang="en-US" dirty="0"/>
          </a:p>
        </p:txBody>
      </p:sp>
      <p:sp>
        <p:nvSpPr>
          <p:cNvPr id="4" name="Date Placeholder 3"/>
          <p:cNvSpPr>
            <a:spLocks noGrp="1"/>
          </p:cNvSpPr>
          <p:nvPr>
            <p:ph type="dt" sz="half" idx="2"/>
          </p:nvPr>
        </p:nvSpPr>
        <p:spPr>
          <a:xfrm>
            <a:off x="7989824" y="6272788"/>
            <a:ext cx="3273552"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918A3509-1928-F744-B1B5-A165A90BD704}" type="datetime1">
              <a:rPr lang="zh-CN" altLang="en-US" smtClean="0">
                <a:solidFill>
                  <a:srgbClr val="464653"/>
                </a:solidFill>
              </a:rPr>
              <a:t>2023/10/17</a:t>
            </a:fld>
            <a:endParaRPr lang="zh-CN" altLang="en-US">
              <a:solidFill>
                <a:srgbClr val="464653"/>
              </a:solidFill>
            </a:endParaRPr>
          </a:p>
        </p:txBody>
      </p:sp>
      <p:sp>
        <p:nvSpPr>
          <p:cNvPr id="5" name="Footer Placeholder 4"/>
          <p:cNvSpPr>
            <a:spLocks noGrp="1"/>
          </p:cNvSpPr>
          <p:nvPr>
            <p:ph type="ftr" sz="quarter" idx="3"/>
          </p:nvPr>
        </p:nvSpPr>
        <p:spPr>
          <a:xfrm>
            <a:off x="914400" y="6272788"/>
            <a:ext cx="6327648"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zh-CN" altLang="en-US">
              <a:solidFill>
                <a:srgbClr val="464653"/>
              </a:solidFill>
            </a:endParaRPr>
          </a:p>
        </p:txBody>
      </p:sp>
      <p:sp>
        <p:nvSpPr>
          <p:cNvPr id="6" name="Slide Number Placeholder 5"/>
          <p:cNvSpPr>
            <a:spLocks noGrp="1"/>
          </p:cNvSpPr>
          <p:nvPr>
            <p:ph type="sldNum" sz="quarter" idx="4"/>
          </p:nvPr>
        </p:nvSpPr>
        <p:spPr>
          <a:xfrm>
            <a:off x="11311128" y="6272788"/>
            <a:ext cx="640080" cy="365125"/>
          </a:xfrm>
          <a:prstGeom prst="rect">
            <a:avLst/>
          </a:prstGeom>
        </p:spPr>
        <p:txBody>
          <a:bodyPr vert="horz" lIns="91440" tIns="45720" rIns="91440" bIns="45720" rtlCol="0" anchor="ctr"/>
          <a:lstStyle>
            <a:lvl1pPr algn="ctr">
              <a:defRPr sz="1100" b="1" spc="-71" baseline="0">
                <a:solidFill>
                  <a:srgbClr val="FFFFFF"/>
                </a:solidFill>
                <a:latin typeface="+mn-lt"/>
              </a:defRPr>
            </a:lvl1p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41730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377" rtl="0" eaLnBrk="1" latinLnBrk="0" hangingPunct="1">
        <a:lnSpc>
          <a:spcPct val="90000"/>
        </a:lnSpc>
        <a:spcBef>
          <a:spcPct val="0"/>
        </a:spcBef>
        <a:buNone/>
        <a:defRPr sz="3600" b="0" kern="1200" cap="all" baseline="0">
          <a:blipFill>
            <a:blip r:embed="rId9">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182875" indent="-182875" algn="l" defTabSz="914377" rtl="0" eaLnBrk="1" latinLnBrk="0" hangingPunct="1">
        <a:lnSpc>
          <a:spcPct val="110000"/>
        </a:lnSpc>
        <a:spcBef>
          <a:spcPts val="1200"/>
        </a:spcBef>
        <a:buClr>
          <a:schemeClr val="accent1">
            <a:lumMod val="75000"/>
          </a:schemeClr>
        </a:buClr>
        <a:buSzPct val="85000"/>
        <a:buFont typeface="Wingdings" pitchFamily="2" charset="2"/>
        <a:buChar char="§"/>
        <a:defRPr sz="2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189" indent="-182875" algn="l" defTabSz="914377" rtl="0" eaLnBrk="1" latinLnBrk="0" hangingPunct="1">
        <a:lnSpc>
          <a:spcPct val="11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731502" indent="-182875"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15" indent="-182875"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28" indent="-182875"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960"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953"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945"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938"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223677"/>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289322" rtl="0" eaLnBrk="1" latinLnBrk="0" hangingPunct="1">
        <a:lnSpc>
          <a:spcPct val="90000"/>
        </a:lnSpc>
        <a:spcBef>
          <a:spcPct val="0"/>
        </a:spcBef>
        <a:buNone/>
        <a:defRPr sz="1392" kern="1200">
          <a:solidFill>
            <a:schemeClr val="tx1"/>
          </a:solidFill>
          <a:latin typeface="+mj-lt"/>
          <a:ea typeface="+mj-ea"/>
          <a:cs typeface="+mj-cs"/>
        </a:defRPr>
      </a:lvl1pPr>
    </p:titleStyle>
    <p:bodyStyle>
      <a:lvl1pPr marL="72331" indent="-72331" algn="l" defTabSz="289322" rtl="0" eaLnBrk="1" latinLnBrk="0" hangingPunct="1">
        <a:lnSpc>
          <a:spcPct val="90000"/>
        </a:lnSpc>
        <a:spcBef>
          <a:spcPts val="316"/>
        </a:spcBef>
        <a:buFont typeface="Arial" panose="020B0604020202020204" pitchFamily="34" charset="0"/>
        <a:buChar char="•"/>
        <a:defRPr sz="886" kern="1200">
          <a:solidFill>
            <a:schemeClr val="tx1"/>
          </a:solidFill>
          <a:latin typeface="+mn-lt"/>
          <a:ea typeface="+mn-ea"/>
          <a:cs typeface="+mn-cs"/>
        </a:defRPr>
      </a:lvl1pPr>
      <a:lvl2pPr marL="216992" indent="-72331" algn="l" defTabSz="289322" rtl="0" eaLnBrk="1" latinLnBrk="0" hangingPunct="1">
        <a:lnSpc>
          <a:spcPct val="90000"/>
        </a:lnSpc>
        <a:spcBef>
          <a:spcPts val="158"/>
        </a:spcBef>
        <a:buFont typeface="Arial" panose="020B0604020202020204" pitchFamily="34" charset="0"/>
        <a:buChar char="•"/>
        <a:defRPr sz="760" kern="1200">
          <a:solidFill>
            <a:schemeClr val="tx1"/>
          </a:solidFill>
          <a:latin typeface="+mn-lt"/>
          <a:ea typeface="+mn-ea"/>
          <a:cs typeface="+mn-cs"/>
        </a:defRPr>
      </a:lvl2pPr>
      <a:lvl3pPr marL="361653" indent="-72331" algn="l" defTabSz="289322" rtl="0" eaLnBrk="1" latinLnBrk="0" hangingPunct="1">
        <a:lnSpc>
          <a:spcPct val="90000"/>
        </a:lnSpc>
        <a:spcBef>
          <a:spcPts val="158"/>
        </a:spcBef>
        <a:buFont typeface="Arial" panose="020B0604020202020204" pitchFamily="34" charset="0"/>
        <a:buChar char="•"/>
        <a:defRPr sz="633" kern="1200">
          <a:solidFill>
            <a:schemeClr val="tx1"/>
          </a:solidFill>
          <a:latin typeface="+mn-lt"/>
          <a:ea typeface="+mn-ea"/>
          <a:cs typeface="+mn-cs"/>
        </a:defRPr>
      </a:lvl3pPr>
      <a:lvl4pPr marL="506314"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4pPr>
      <a:lvl5pPr marL="650975"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5pPr>
      <a:lvl6pPr marL="795635"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6pPr>
      <a:lvl7pPr marL="940297"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7pPr>
      <a:lvl8pPr marL="108495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8pPr>
      <a:lvl9pPr marL="122961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9pPr>
    </p:bodyStyle>
    <p:otherStyle>
      <a:defPPr>
        <a:defRPr lang="zh-CN"/>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slideLayout" Target="../slideLayouts/slideLayout5.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image" Target="../media/image12.tmp"/><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notesSlide" Target="../notesSlides/notesSlide9.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2.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slideLayout" Target="../slideLayouts/slideLayout5.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image" Target="../media/image12.tmp"/><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notesSlide" Target="../notesSlides/notesSlide10.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s/_rels/slide13.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slideLayout" Target="../slideLayouts/slideLayout5.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image" Target="../media/image12.tmp"/><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tags" Target="../tags/tag105.xml"/><Relationship Id="rId10" Type="http://schemas.openxmlformats.org/officeDocument/2006/relationships/tags" Target="../tags/tag100.xml"/><Relationship Id="rId19" Type="http://schemas.openxmlformats.org/officeDocument/2006/relationships/notesSlide" Target="../notesSlides/notesSlide11.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s>
</file>

<file path=ppt/slides/_rels/slide14.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slideLayout" Target="../slideLayouts/slideLayout5.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image" Target="../media/image12.tmp"/><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tags" Target="../tags/tag122.xml"/><Relationship Id="rId10" Type="http://schemas.openxmlformats.org/officeDocument/2006/relationships/tags" Target="../tags/tag117.xml"/><Relationship Id="rId19" Type="http://schemas.openxmlformats.org/officeDocument/2006/relationships/notesSlide" Target="../notesSlides/notesSlide12.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s>
</file>

<file path=ppt/slides/_rels/slide15.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slideLayout" Target="../slideLayouts/slideLayout5.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tags" Target="../tags/tag141.xml"/><Relationship Id="rId2" Type="http://schemas.openxmlformats.org/officeDocument/2006/relationships/tags" Target="../tags/tag126.xml"/><Relationship Id="rId16" Type="http://schemas.openxmlformats.org/officeDocument/2006/relationships/tags" Target="../tags/tag140.xml"/><Relationship Id="rId20" Type="http://schemas.openxmlformats.org/officeDocument/2006/relationships/image" Target="../media/image12.tmp"/><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tags" Target="../tags/tag139.xml"/><Relationship Id="rId10" Type="http://schemas.openxmlformats.org/officeDocument/2006/relationships/tags" Target="../tags/tag134.xml"/><Relationship Id="rId19" Type="http://schemas.openxmlformats.org/officeDocument/2006/relationships/notesSlide" Target="../notesSlides/notesSlide13.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slideLayout" Target="../slideLayouts/slideLayout5.xml"/><Relationship Id="rId3" Type="http://schemas.openxmlformats.org/officeDocument/2006/relationships/tags" Target="../tags/tag144.xml"/><Relationship Id="rId21" Type="http://schemas.openxmlformats.org/officeDocument/2006/relationships/image" Target="../media/image12.tmp"/><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image" Target="../media/image21.png"/><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19" Type="http://schemas.openxmlformats.org/officeDocument/2006/relationships/notesSlide" Target="../notesSlides/notesSlide15.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s/_rels/slide18.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slideLayout" Target="../slideLayouts/slideLayout5.xml"/><Relationship Id="rId3" Type="http://schemas.openxmlformats.org/officeDocument/2006/relationships/tags" Target="../tags/tag161.xml"/><Relationship Id="rId21" Type="http://schemas.openxmlformats.org/officeDocument/2006/relationships/image" Target="../media/image12.tmp"/><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 Type="http://schemas.openxmlformats.org/officeDocument/2006/relationships/tags" Target="../tags/tag160.xml"/><Relationship Id="rId16" Type="http://schemas.openxmlformats.org/officeDocument/2006/relationships/tags" Target="../tags/tag174.xml"/><Relationship Id="rId20" Type="http://schemas.openxmlformats.org/officeDocument/2006/relationships/image" Target="../media/image23.png"/><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tags" Target="../tags/tag173.xml"/><Relationship Id="rId10" Type="http://schemas.openxmlformats.org/officeDocument/2006/relationships/tags" Target="../tags/tag168.xml"/><Relationship Id="rId19" Type="http://schemas.openxmlformats.org/officeDocument/2006/relationships/notesSlide" Target="../notesSlides/notesSlide16.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s>
</file>

<file path=ppt/slides/_rels/slide19.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18" Type="http://schemas.openxmlformats.org/officeDocument/2006/relationships/slideLayout" Target="../slideLayouts/slideLayout5.xml"/><Relationship Id="rId3" Type="http://schemas.openxmlformats.org/officeDocument/2006/relationships/tags" Target="../tags/tag178.xml"/><Relationship Id="rId21" Type="http://schemas.openxmlformats.org/officeDocument/2006/relationships/image" Target="../media/image12.tmp"/><Relationship Id="rId7" Type="http://schemas.openxmlformats.org/officeDocument/2006/relationships/tags" Target="../tags/tag182.xml"/><Relationship Id="rId12" Type="http://schemas.openxmlformats.org/officeDocument/2006/relationships/tags" Target="../tags/tag187.xml"/><Relationship Id="rId17" Type="http://schemas.openxmlformats.org/officeDocument/2006/relationships/tags" Target="../tags/tag192.xml"/><Relationship Id="rId2" Type="http://schemas.openxmlformats.org/officeDocument/2006/relationships/tags" Target="../tags/tag177.xml"/><Relationship Id="rId16" Type="http://schemas.openxmlformats.org/officeDocument/2006/relationships/tags" Target="../tags/tag191.xml"/><Relationship Id="rId20" Type="http://schemas.openxmlformats.org/officeDocument/2006/relationships/image" Target="../media/image24.png"/><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tags" Target="../tags/tag190.xml"/><Relationship Id="rId10" Type="http://schemas.openxmlformats.org/officeDocument/2006/relationships/tags" Target="../tags/tag185.xml"/><Relationship Id="rId19" Type="http://schemas.openxmlformats.org/officeDocument/2006/relationships/notesSlide" Target="../notesSlides/notesSlide17.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png"/><Relationship Id="rId18" Type="http://schemas.openxmlformats.org/officeDocument/2006/relationships/image" Target="../media/image60.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17" Type="http://schemas.openxmlformats.org/officeDocument/2006/relationships/tags" Target="../tags/tag2.xml"/><Relationship Id="rId2" Type="http://schemas.openxmlformats.org/officeDocument/2006/relationships/tags" Target="../tags/tag2.xml"/><Relationship Id="rId16" Type="http://schemas.openxmlformats.org/officeDocument/2006/relationships/image" Target="../media/image10.png"/><Relationship Id="rId20" Type="http://schemas.openxmlformats.org/officeDocument/2006/relationships/image" Target="../media/image12.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slideLayout" Target="../slideLayouts/slideLayout7.xml"/><Relationship Id="rId19" Type="http://schemas.openxmlformats.org/officeDocument/2006/relationships/image" Target="../media/image11.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tags" Target="../tags/tag205.xml"/><Relationship Id="rId18" Type="http://schemas.openxmlformats.org/officeDocument/2006/relationships/slideLayout" Target="../slideLayouts/slideLayout5.xml"/><Relationship Id="rId3" Type="http://schemas.openxmlformats.org/officeDocument/2006/relationships/tags" Target="../tags/tag195.xml"/><Relationship Id="rId21" Type="http://schemas.openxmlformats.org/officeDocument/2006/relationships/image" Target="../media/image12.tmp"/><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tags" Target="../tags/tag209.xml"/><Relationship Id="rId2" Type="http://schemas.openxmlformats.org/officeDocument/2006/relationships/tags" Target="../tags/tag194.xml"/><Relationship Id="rId16" Type="http://schemas.openxmlformats.org/officeDocument/2006/relationships/tags" Target="../tags/tag208.xml"/><Relationship Id="rId20" Type="http://schemas.openxmlformats.org/officeDocument/2006/relationships/image" Target="../media/image25.png"/><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5" Type="http://schemas.openxmlformats.org/officeDocument/2006/relationships/tags" Target="../tags/tag207.xml"/><Relationship Id="rId10" Type="http://schemas.openxmlformats.org/officeDocument/2006/relationships/tags" Target="../tags/tag202.xml"/><Relationship Id="rId19" Type="http://schemas.openxmlformats.org/officeDocument/2006/relationships/notesSlide" Target="../notesSlides/notesSlide18.xml"/><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tags" Target="../tags/tag20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80.png"/></Relationships>
</file>

<file path=ppt/slides/_rels/slide26.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40.png"/><Relationship Id="rId4" Type="http://schemas.openxmlformats.org/officeDocument/2006/relationships/image" Target="../media/image230.png"/></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slideLayout" Target="../slideLayouts/slideLayout7.xml"/><Relationship Id="rId26" Type="http://schemas.openxmlformats.org/officeDocument/2006/relationships/tags" Target="../tags/tag14.xml"/><Relationship Id="rId3" Type="http://schemas.openxmlformats.org/officeDocument/2006/relationships/tags" Target="../tags/tag12.xml"/><Relationship Id="rId21" Type="http://schemas.openxmlformats.org/officeDocument/2006/relationships/image" Target="../media/image14.png"/><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image" Target="../media/image16.png"/><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11.xml"/><Relationship Id="rId29" Type="http://schemas.openxmlformats.org/officeDocument/2006/relationships/image" Target="../media/image18.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1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image" Target="../media/image15.png"/><Relationship Id="rId28" Type="http://schemas.openxmlformats.org/officeDocument/2006/relationships/tags" Target="../tags/tag15.xml"/><Relationship Id="rId10" Type="http://schemas.openxmlformats.org/officeDocument/2006/relationships/tags" Target="../tags/tag19.xml"/><Relationship Id="rId19" Type="http://schemas.openxmlformats.org/officeDocument/2006/relationships/notesSlide" Target="../notesSlides/notesSlide3.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12.xml"/><Relationship Id="rId27" Type="http://schemas.openxmlformats.org/officeDocument/2006/relationships/image" Target="../media/image17.png"/><Relationship Id="rId30" Type="http://schemas.openxmlformats.org/officeDocument/2006/relationships/image" Target="../media/image12.tmp"/></Relationships>
</file>

<file path=ppt/slides/_rels/slide3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1.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0.png"/><Relationship Id="rId4" Type="http://schemas.openxmlformats.org/officeDocument/2006/relationships/image" Target="../media/image291.png"/></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tags" Target="../tags/tag222.xml"/><Relationship Id="rId18" Type="http://schemas.openxmlformats.org/officeDocument/2006/relationships/slideLayout" Target="../slideLayouts/slideLayout5.xml"/><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tags" Target="../tags/tag221.xml"/><Relationship Id="rId17" Type="http://schemas.openxmlformats.org/officeDocument/2006/relationships/tags" Target="../tags/tag226.xml"/><Relationship Id="rId2" Type="http://schemas.openxmlformats.org/officeDocument/2006/relationships/tags" Target="../tags/tag211.xml"/><Relationship Id="rId16" Type="http://schemas.openxmlformats.org/officeDocument/2006/relationships/tags" Target="../tags/tag225.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tags" Target="../tags/tag220.xml"/><Relationship Id="rId5" Type="http://schemas.openxmlformats.org/officeDocument/2006/relationships/tags" Target="../tags/tag214.xml"/><Relationship Id="rId15" Type="http://schemas.openxmlformats.org/officeDocument/2006/relationships/tags" Target="../tags/tag224.xml"/><Relationship Id="rId10" Type="http://schemas.openxmlformats.org/officeDocument/2006/relationships/tags" Target="../tags/tag219.xml"/><Relationship Id="rId19" Type="http://schemas.openxmlformats.org/officeDocument/2006/relationships/image" Target="../media/image12.tmp"/><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tags" Target="../tags/tag223.xml"/></Relationships>
</file>

<file path=ppt/slides/_rels/slide3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12.tmp"/><Relationship Id="rId2" Type="http://schemas.openxmlformats.org/officeDocument/2006/relationships/tags" Target="../tags/tag28.xml"/><Relationship Id="rId16" Type="http://schemas.openxmlformats.org/officeDocument/2006/relationships/slideLayout" Target="../slideLayouts/slideLayout5.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9.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image" Target="../media/image12.tmp"/><Relationship Id="rId2" Type="http://schemas.openxmlformats.org/officeDocument/2006/relationships/tags" Target="../tags/tag43.xml"/><Relationship Id="rId16"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defRPr/>
            </a:pPr>
            <a:r>
              <a:rPr lang="zh-CN" altLang="en-US" sz="5400" dirty="0"/>
              <a:t>密码分析学</a:t>
            </a:r>
            <a:br>
              <a:rPr lang="en-US" altLang="zh-CN" sz="5400" dirty="0"/>
            </a:br>
            <a:br>
              <a:rPr lang="en-US" altLang="zh-CN" sz="5400" dirty="0"/>
            </a:br>
            <a:r>
              <a:rPr lang="zh-CN" altLang="en-US" sz="5400" dirty="0"/>
              <a:t>积分攻击</a:t>
            </a:r>
            <a:endParaRPr lang="zh-CN" altLang="en-US" sz="4400" dirty="0"/>
          </a:p>
        </p:txBody>
      </p:sp>
      <p:sp>
        <p:nvSpPr>
          <p:cNvPr id="14338" name="副标题 2"/>
          <p:cNvSpPr>
            <a:spLocks noGrp="1"/>
          </p:cNvSpPr>
          <p:nvPr>
            <p:ph type="subTitle" idx="1"/>
          </p:nvPr>
        </p:nvSpPr>
        <p:spPr>
          <a:xfrm>
            <a:off x="2326386" y="4389120"/>
            <a:ext cx="7579615" cy="1069848"/>
          </a:xfrm>
        </p:spPr>
        <p:txBody>
          <a:bodyPr>
            <a:normAutofit lnSpcReduction="10000"/>
          </a:bodyPr>
          <a:lstStyle/>
          <a:p>
            <a:pPr algn="ctr" eaLnBrk="1" hangingPunct="1">
              <a:spcBef>
                <a:spcPct val="0"/>
              </a:spcBef>
              <a:buClrTx/>
              <a:buSzTx/>
            </a:pPr>
            <a:r>
              <a:rPr lang="zh-CN" altLang="en-US" sz="3200" dirty="0">
                <a:solidFill>
                  <a:srgbClr val="000000"/>
                </a:solidFill>
                <a:latin typeface="Times New Roman" pitchFamily="18" charset="0"/>
                <a:ea typeface="华文新魏"/>
                <a:cs typeface="Times New Roman" pitchFamily="18" charset="0"/>
              </a:rPr>
              <a:t>王薇</a:t>
            </a:r>
            <a:endParaRPr lang="en-US" altLang="zh-CN" sz="3200" dirty="0">
              <a:solidFill>
                <a:srgbClr val="000000"/>
              </a:solidFill>
              <a:latin typeface="Times New Roman" pitchFamily="18" charset="0"/>
              <a:ea typeface="华文新魏"/>
              <a:cs typeface="Times New Roman" pitchFamily="18" charset="0"/>
            </a:endParaRPr>
          </a:p>
          <a:p>
            <a:pPr algn="ctr" eaLnBrk="1" hangingPunct="1">
              <a:spcBef>
                <a:spcPct val="0"/>
              </a:spcBef>
              <a:buClrTx/>
              <a:buSzTx/>
            </a:pPr>
            <a:r>
              <a:rPr lang="en-US" altLang="zh-CN" sz="3200" dirty="0" err="1">
                <a:solidFill>
                  <a:srgbClr val="000000"/>
                </a:solidFill>
                <a:latin typeface="Times New Roman" pitchFamily="18" charset="0"/>
                <a:ea typeface="华文新魏"/>
                <a:cs typeface="Times New Roman" pitchFamily="18" charset="0"/>
              </a:rPr>
              <a:t>weiwangsdu@sdu.edu.cn</a:t>
            </a:r>
            <a:endParaRPr lang="en-US" altLang="zh-CN" sz="3200" dirty="0">
              <a:solidFill>
                <a:srgbClr val="000000"/>
              </a:solidFill>
              <a:latin typeface="Times New Roman" pitchFamily="18" charset="0"/>
              <a:ea typeface="华文新魏"/>
              <a:cs typeface="Times New Roman" pitchFamily="18" charset="0"/>
            </a:endParaRPr>
          </a:p>
        </p:txBody>
      </p:sp>
      <p:sp>
        <p:nvSpPr>
          <p:cNvPr id="14339" name="TextBox 3"/>
          <p:cNvSpPr txBox="1">
            <a:spLocks noChangeArrowheads="1"/>
          </p:cNvSpPr>
          <p:nvPr/>
        </p:nvSpPr>
        <p:spPr bwMode="auto">
          <a:xfrm>
            <a:off x="4439818" y="5733258"/>
            <a:ext cx="3528913" cy="430887"/>
          </a:xfrm>
          <a:prstGeom prst="rect">
            <a:avLst/>
          </a:prstGeom>
          <a:noFill/>
          <a:ln w="9525">
            <a:noFill/>
            <a:miter lim="800000"/>
            <a:headEnd/>
            <a:tailEnd/>
          </a:ln>
        </p:spPr>
        <p:txBody>
          <a:bodyPr wrap="square">
            <a:spAutoFit/>
          </a:bodyPr>
          <a:lstStyle/>
          <a:p>
            <a:pPr defTabSz="914377">
              <a:defRPr/>
            </a:pPr>
            <a:r>
              <a:rPr lang="en-US" altLang="zh-CN"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2023-2024</a:t>
            </a:r>
            <a:r>
              <a:rPr lang="zh-CN" altLang="en-US"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学年第一学期</a:t>
            </a:r>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1"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1"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1"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1"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1"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1"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1"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1" y="1270000"/>
            <a:ext cx="63500" cy="76200"/>
          </a:xfrm>
          <a:prstGeom prst="rect">
            <a:avLst/>
          </a:prstGeom>
        </p:spPr>
      </p:pic>
      <p:pic>
        <p:nvPicPr>
          <p:cNvPr id="13" name="图片 12">
            <a:extLst>
              <a:ext uri="{FF2B5EF4-FFF2-40B4-BE49-F238E27FC236}">
                <a16:creationId xmlns:a16="http://schemas.microsoft.com/office/drawing/2014/main" id="{0914368F-3EC5-E140-BBB0-9FA32673D438}"/>
              </a:ext>
            </a:extLst>
          </p:cNvPr>
          <p:cNvPicPr>
            <a:picLocks noChangeAspect="1"/>
          </p:cNvPicPr>
          <p:nvPr/>
        </p:nvPicPr>
        <p:blipFill>
          <a:blip r:link="rId3"/>
          <a:stretch>
            <a:fillRect/>
          </a:stretch>
        </p:blipFill>
        <p:spPr>
          <a:xfrm>
            <a:off x="1270001" y="1270000"/>
            <a:ext cx="63500" cy="76200"/>
          </a:xfrm>
          <a:prstGeom prst="rect">
            <a:avLst/>
          </a:prstGeom>
        </p:spPr>
      </p:pic>
      <p:pic>
        <p:nvPicPr>
          <p:cNvPr id="14" name="图片 13">
            <a:extLst>
              <a:ext uri="{FF2B5EF4-FFF2-40B4-BE49-F238E27FC236}">
                <a16:creationId xmlns:a16="http://schemas.microsoft.com/office/drawing/2014/main" id="{4197FA9E-6945-524E-B6AF-FDFC29818EC7}"/>
              </a:ext>
            </a:extLst>
          </p:cNvPr>
          <p:cNvPicPr>
            <a:picLocks noChangeAspect="1"/>
          </p:cNvPicPr>
          <p:nvPr/>
        </p:nvPicPr>
        <p:blipFill>
          <a:blip r:link="rId3"/>
          <a:stretch>
            <a:fillRect/>
          </a:stretch>
        </p:blipFill>
        <p:spPr>
          <a:xfrm>
            <a:off x="1270001" y="1270000"/>
            <a:ext cx="63500" cy="76200"/>
          </a:xfrm>
          <a:prstGeom prst="rect">
            <a:avLst/>
          </a:prstGeom>
        </p:spPr>
      </p:pic>
      <p:pic>
        <p:nvPicPr>
          <p:cNvPr id="12" name="图片 11">
            <a:extLst>
              <a:ext uri="{FF2B5EF4-FFF2-40B4-BE49-F238E27FC236}">
                <a16:creationId xmlns:a16="http://schemas.microsoft.com/office/drawing/2014/main" id="{C8B6745B-FED5-CF4C-92A7-27E9C8C4406A}"/>
              </a:ext>
            </a:extLst>
          </p:cNvPr>
          <p:cNvPicPr>
            <a:picLocks noChangeAspect="1"/>
          </p:cNvPicPr>
          <p:nvPr/>
        </p:nvPicPr>
        <p:blipFill>
          <a:blip r:link="rId3"/>
          <a:stretch>
            <a:fillRect/>
          </a:stretch>
        </p:blipFill>
        <p:spPr>
          <a:xfrm>
            <a:off x="1270001" y="1270000"/>
            <a:ext cx="63500" cy="76200"/>
          </a:xfrm>
          <a:prstGeom prst="rect">
            <a:avLst/>
          </a:prstGeom>
        </p:spPr>
      </p:pic>
      <p:pic>
        <p:nvPicPr>
          <p:cNvPr id="15" name="图片 14">
            <a:extLst>
              <a:ext uri="{FF2B5EF4-FFF2-40B4-BE49-F238E27FC236}">
                <a16:creationId xmlns:a16="http://schemas.microsoft.com/office/drawing/2014/main" id="{5150A503-155C-3348-A76B-164C5EFF7BF7}"/>
              </a:ext>
            </a:extLst>
          </p:cNvPr>
          <p:cNvPicPr>
            <a:picLocks noChangeAspect="1"/>
          </p:cNvPicPr>
          <p:nvPr/>
        </p:nvPicPr>
        <p:blipFill>
          <a:blip r:link="rId3"/>
          <a:stretch>
            <a:fillRect/>
          </a:stretch>
        </p:blipFill>
        <p:spPr>
          <a:xfrm>
            <a:off x="1270001" y="1270000"/>
            <a:ext cx="63500" cy="76200"/>
          </a:xfrm>
          <a:prstGeom prst="rect">
            <a:avLst/>
          </a:prstGeom>
        </p:spPr>
      </p:pic>
      <p:pic>
        <p:nvPicPr>
          <p:cNvPr id="16" name="图片 15">
            <a:extLst>
              <a:ext uri="{FF2B5EF4-FFF2-40B4-BE49-F238E27FC236}">
                <a16:creationId xmlns:a16="http://schemas.microsoft.com/office/drawing/2014/main" id="{90B5C5F6-DA48-F24E-B717-8AA5E0B9F1B0}"/>
              </a:ext>
            </a:extLst>
          </p:cNvPr>
          <p:cNvPicPr>
            <a:picLocks noChangeAspect="1"/>
          </p:cNvPicPr>
          <p:nvPr/>
        </p:nvPicPr>
        <p:blipFill>
          <a:blip r:link="rId3"/>
          <a:stretch>
            <a:fillRect/>
          </a:stretch>
        </p:blipFill>
        <p:spPr>
          <a:xfrm>
            <a:off x="1270001" y="1270000"/>
            <a:ext cx="63500" cy="76200"/>
          </a:xfrm>
          <a:prstGeom prst="rect">
            <a:avLst/>
          </a:prstGeom>
        </p:spPr>
      </p:pic>
      <p:pic>
        <p:nvPicPr>
          <p:cNvPr id="17" name="图片 16">
            <a:extLst>
              <a:ext uri="{FF2B5EF4-FFF2-40B4-BE49-F238E27FC236}">
                <a16:creationId xmlns:a16="http://schemas.microsoft.com/office/drawing/2014/main" id="{4A6C0DC2-46A0-F647-A16F-218CB693AF38}"/>
              </a:ext>
            </a:extLst>
          </p:cNvPr>
          <p:cNvPicPr>
            <a:picLocks noChangeAspect="1"/>
          </p:cNvPicPr>
          <p:nvPr/>
        </p:nvPicPr>
        <p:blipFill>
          <a:blip r:link="rId3"/>
          <a:stretch>
            <a:fillRect/>
          </a:stretch>
        </p:blipFill>
        <p:spPr>
          <a:xfrm>
            <a:off x="1270001" y="1270000"/>
            <a:ext cx="63500" cy="76200"/>
          </a:xfrm>
          <a:prstGeom prst="rect">
            <a:avLst/>
          </a:prstGeom>
        </p:spPr>
      </p:pic>
      <p:pic>
        <p:nvPicPr>
          <p:cNvPr id="18" name="图片 17">
            <a:extLst>
              <a:ext uri="{FF2B5EF4-FFF2-40B4-BE49-F238E27FC236}">
                <a16:creationId xmlns:a16="http://schemas.microsoft.com/office/drawing/2014/main" id="{7760B1D1-0434-024F-B9CF-AA2395F45C99}"/>
              </a:ext>
            </a:extLst>
          </p:cNvPr>
          <p:cNvPicPr>
            <a:picLocks noChangeAspect="1"/>
          </p:cNvPicPr>
          <p:nvPr/>
        </p:nvPicPr>
        <p:blipFill>
          <a:blip r:link="rId3"/>
          <a:stretch>
            <a:fillRect/>
          </a:stretch>
        </p:blipFill>
        <p:spPr>
          <a:xfrm>
            <a:off x="1270001" y="1270000"/>
            <a:ext cx="63500" cy="76200"/>
          </a:xfrm>
          <a:prstGeom prst="rect">
            <a:avLst/>
          </a:prstGeom>
        </p:spPr>
      </p:pic>
      <p:pic>
        <p:nvPicPr>
          <p:cNvPr id="19" name="图片 18">
            <a:extLst>
              <a:ext uri="{FF2B5EF4-FFF2-40B4-BE49-F238E27FC236}">
                <a16:creationId xmlns:a16="http://schemas.microsoft.com/office/drawing/2014/main" id="{E700A4BC-DC0C-DB43-A621-1EB1829054CC}"/>
              </a:ext>
            </a:extLst>
          </p:cNvPr>
          <p:cNvPicPr>
            <a:picLocks noChangeAspect="1"/>
          </p:cNvPicPr>
          <p:nvPr/>
        </p:nvPicPr>
        <p:blipFill>
          <a:blip r:link="rId3"/>
          <a:stretch>
            <a:fillRect/>
          </a:stretch>
        </p:blipFill>
        <p:spPr>
          <a:xfrm>
            <a:off x="1270001" y="1270000"/>
            <a:ext cx="63500" cy="76200"/>
          </a:xfrm>
          <a:prstGeom prst="rect">
            <a:avLst/>
          </a:prstGeom>
        </p:spPr>
      </p:pic>
      <p:pic>
        <p:nvPicPr>
          <p:cNvPr id="20" name="图片 19">
            <a:extLst>
              <a:ext uri="{FF2B5EF4-FFF2-40B4-BE49-F238E27FC236}">
                <a16:creationId xmlns:a16="http://schemas.microsoft.com/office/drawing/2014/main" id="{ED1C22B7-F395-3F43-9561-9168235FE85C}"/>
              </a:ext>
            </a:extLst>
          </p:cNvPr>
          <p:cNvPicPr>
            <a:picLocks noChangeAspect="1"/>
          </p:cNvPicPr>
          <p:nvPr/>
        </p:nvPicPr>
        <p:blipFill>
          <a:blip r:link="rId3"/>
          <a:stretch>
            <a:fillRect/>
          </a:stretch>
        </p:blipFill>
        <p:spPr>
          <a:xfrm>
            <a:off x="1270001" y="1270000"/>
            <a:ext cx="63500" cy="76200"/>
          </a:xfrm>
          <a:prstGeom prst="rect">
            <a:avLst/>
          </a:prstGeom>
        </p:spPr>
      </p:pic>
      <p:pic>
        <p:nvPicPr>
          <p:cNvPr id="21" name="图片 20">
            <a:extLst>
              <a:ext uri="{FF2B5EF4-FFF2-40B4-BE49-F238E27FC236}">
                <a16:creationId xmlns:a16="http://schemas.microsoft.com/office/drawing/2014/main" id="{08EF1EA6-E31A-924A-B90D-A58A68FC3A12}"/>
              </a:ext>
            </a:extLst>
          </p:cNvPr>
          <p:cNvPicPr>
            <a:picLocks noChangeAspect="1"/>
          </p:cNvPicPr>
          <p:nvPr/>
        </p:nvPicPr>
        <p:blipFill>
          <a:blip r:link="rId3"/>
          <a:stretch>
            <a:fillRect/>
          </a:stretch>
        </p:blipFill>
        <p:spPr>
          <a:xfrm>
            <a:off x="1270001" y="1270000"/>
            <a:ext cx="63500" cy="76200"/>
          </a:xfrm>
          <a:prstGeom prst="rect">
            <a:avLst/>
          </a:prstGeom>
        </p:spPr>
      </p:pic>
      <p:pic>
        <p:nvPicPr>
          <p:cNvPr id="22" name="图片 21">
            <a:extLst>
              <a:ext uri="{FF2B5EF4-FFF2-40B4-BE49-F238E27FC236}">
                <a16:creationId xmlns:a16="http://schemas.microsoft.com/office/drawing/2014/main" id="{E9D05CA6-9D6A-304D-973C-BF64A7BBE89F}"/>
              </a:ext>
            </a:extLst>
          </p:cNvPr>
          <p:cNvPicPr>
            <a:picLocks noChangeAspect="1"/>
          </p:cNvPicPr>
          <p:nvPr/>
        </p:nvPicPr>
        <p:blipFill>
          <a:blip r:link="rId3"/>
          <a:stretch>
            <a:fillRect/>
          </a:stretch>
        </p:blipFill>
        <p:spPr>
          <a:xfrm>
            <a:off x="1270001" y="1270000"/>
            <a:ext cx="63500" cy="76200"/>
          </a:xfrm>
          <a:prstGeom prst="rect">
            <a:avLst/>
          </a:prstGeom>
        </p:spPr>
      </p:pic>
      <p:pic>
        <p:nvPicPr>
          <p:cNvPr id="23" name="图片 22">
            <a:extLst>
              <a:ext uri="{FF2B5EF4-FFF2-40B4-BE49-F238E27FC236}">
                <a16:creationId xmlns:a16="http://schemas.microsoft.com/office/drawing/2014/main" id="{553AD55B-2DDA-314B-9931-303A33200685}"/>
              </a:ext>
            </a:extLst>
          </p:cNvPr>
          <p:cNvPicPr>
            <a:picLocks noChangeAspect="1"/>
          </p:cNvPicPr>
          <p:nvPr/>
        </p:nvPicPr>
        <p:blipFill>
          <a:blip r:link="rId3"/>
          <a:stretch>
            <a:fillRect/>
          </a:stretch>
        </p:blipFill>
        <p:spPr>
          <a:xfrm>
            <a:off x="1270001" y="1270000"/>
            <a:ext cx="63500" cy="76200"/>
          </a:xfrm>
          <a:prstGeom prst="rect">
            <a:avLst/>
          </a:prstGeom>
        </p:spPr>
      </p:pic>
      <p:pic>
        <p:nvPicPr>
          <p:cNvPr id="24" name="图片 23">
            <a:extLst>
              <a:ext uri="{FF2B5EF4-FFF2-40B4-BE49-F238E27FC236}">
                <a16:creationId xmlns:a16="http://schemas.microsoft.com/office/drawing/2014/main" id="{72EF3CA8-B6C6-834D-BB04-7532FF346A8A}"/>
              </a:ext>
            </a:extLst>
          </p:cNvPr>
          <p:cNvPicPr>
            <a:picLocks noChangeAspect="1"/>
          </p:cNvPicPr>
          <p:nvPr/>
        </p:nvPicPr>
        <p:blipFill>
          <a:blip r:link="rId3"/>
          <a:stretch>
            <a:fillRect/>
          </a:stretch>
        </p:blipFill>
        <p:spPr>
          <a:xfrm>
            <a:off x="1270000" y="1270000"/>
            <a:ext cx="63500" cy="76200"/>
          </a:xfrm>
          <a:prstGeom prst="rect">
            <a:avLst/>
          </a:prstGeom>
        </p:spPr>
      </p:pic>
      <p:pic>
        <p:nvPicPr>
          <p:cNvPr id="25" name="图片 24">
            <a:extLst>
              <a:ext uri="{FF2B5EF4-FFF2-40B4-BE49-F238E27FC236}">
                <a16:creationId xmlns:a16="http://schemas.microsoft.com/office/drawing/2014/main" id="{43E4FDFB-2AE0-E94A-B6F1-ED06A89F254D}"/>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278050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0F865-8FE4-F44B-9661-DF2F7DC4A537}"/>
              </a:ext>
            </a:extLst>
          </p:cNvPr>
          <p:cNvSpPr>
            <a:spLocks noGrp="1"/>
          </p:cNvSpPr>
          <p:nvPr>
            <p:ph type="title"/>
          </p:nvPr>
        </p:nvSpPr>
        <p:spPr/>
        <p:txBody>
          <a:bodyPr/>
          <a:lstStyle/>
          <a:p>
            <a:r>
              <a:rPr kumimoji="1" lang="zh-CN" altLang="en-US" dirty="0"/>
              <a:t>多重集特性</a:t>
            </a:r>
          </a:p>
        </p:txBody>
      </p:sp>
      <p:sp>
        <p:nvSpPr>
          <p:cNvPr id="3" name="内容占位符 2">
            <a:extLst>
              <a:ext uri="{FF2B5EF4-FFF2-40B4-BE49-F238E27FC236}">
                <a16:creationId xmlns:a16="http://schemas.microsoft.com/office/drawing/2014/main" id="{89FC173A-ED05-A740-87A8-73F7DAB5BDF6}"/>
              </a:ext>
            </a:extLst>
          </p:cNvPr>
          <p:cNvSpPr>
            <a:spLocks noGrp="1"/>
          </p:cNvSpPr>
          <p:nvPr>
            <p:ph idx="1"/>
          </p:nvPr>
        </p:nvSpPr>
        <p:spPr/>
        <p:txBody>
          <a:bodyPr>
            <a:normAutofit/>
          </a:bodyPr>
          <a:lstStyle/>
          <a:p>
            <a:r>
              <a:rPr kumimoji="1" lang="zh-CN" altLang="en-US" dirty="0"/>
              <a:t>活跃集和稳定集都是</a:t>
            </a:r>
            <a:r>
              <a:rPr kumimoji="1" lang="zh-CN" altLang="en-US" dirty="0">
                <a:solidFill>
                  <a:srgbClr val="C00000"/>
                </a:solidFill>
              </a:rPr>
              <a:t>平衡</a:t>
            </a:r>
            <a:r>
              <a:rPr kumimoji="1" lang="zh-CN" altLang="en-US" dirty="0"/>
              <a:t>集</a:t>
            </a:r>
          </a:p>
        </p:txBody>
      </p:sp>
      <p:sp>
        <p:nvSpPr>
          <p:cNvPr id="4" name="灯片编号占位符 3">
            <a:extLst>
              <a:ext uri="{FF2B5EF4-FFF2-40B4-BE49-F238E27FC236}">
                <a16:creationId xmlns:a16="http://schemas.microsoft.com/office/drawing/2014/main" id="{C5300708-D27C-8344-960B-D4128EA4BC3B}"/>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10</a:t>
            </a:fld>
            <a:endParaRPr lang="zh-CN" altLang="en-US" dirty="0">
              <a:solidFill>
                <a:srgbClr val="464653"/>
              </a:solidFill>
            </a:endParaRPr>
          </a:p>
        </p:txBody>
      </p:sp>
      <p:grpSp>
        <p:nvGrpSpPr>
          <p:cNvPr id="8" name="组合 7">
            <a:extLst>
              <a:ext uri="{FF2B5EF4-FFF2-40B4-BE49-F238E27FC236}">
                <a16:creationId xmlns:a16="http://schemas.microsoft.com/office/drawing/2014/main" id="{C2F60E35-3243-FD45-A4CD-6F0EA901A18C}"/>
              </a:ext>
            </a:extLst>
          </p:cNvPr>
          <p:cNvGrpSpPr/>
          <p:nvPr/>
        </p:nvGrpSpPr>
        <p:grpSpPr>
          <a:xfrm>
            <a:off x="5404632" y="2045248"/>
            <a:ext cx="1940312" cy="1639228"/>
            <a:chOff x="6456556" y="5218772"/>
            <a:chExt cx="1940312" cy="1639228"/>
          </a:xfrm>
        </p:grpSpPr>
        <p:sp>
          <p:nvSpPr>
            <p:cNvPr id="5" name="椭圆 4">
              <a:extLst>
                <a:ext uri="{FF2B5EF4-FFF2-40B4-BE49-F238E27FC236}">
                  <a16:creationId xmlns:a16="http://schemas.microsoft.com/office/drawing/2014/main" id="{719C8EBE-2604-F149-88CD-9332B5AFF10B}"/>
                </a:ext>
              </a:extLst>
            </p:cNvPr>
            <p:cNvSpPr/>
            <p:nvPr/>
          </p:nvSpPr>
          <p:spPr>
            <a:xfrm>
              <a:off x="6456556" y="5218772"/>
              <a:ext cx="1940312" cy="1639228"/>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zh-CN" dirty="0">
                  <a:ln w="0"/>
                  <a:solidFill>
                    <a:schemeClr val="tx1"/>
                  </a:solidFill>
                  <a:effectLst>
                    <a:outerShdw blurRad="38100" dist="19050" dir="2700000" algn="tl" rotWithShape="0">
                      <a:schemeClr val="dk1">
                        <a:alpha val="40000"/>
                      </a:schemeClr>
                    </a:outerShdw>
                  </a:effectLst>
                </a:rPr>
                <a:t>B</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6" name="椭圆 5">
              <a:extLst>
                <a:ext uri="{FF2B5EF4-FFF2-40B4-BE49-F238E27FC236}">
                  <a16:creationId xmlns:a16="http://schemas.microsoft.com/office/drawing/2014/main" id="{31BA3416-E783-9148-8009-C7DF690ECC93}"/>
                </a:ext>
              </a:extLst>
            </p:cNvPr>
            <p:cNvSpPr/>
            <p:nvPr/>
          </p:nvSpPr>
          <p:spPr>
            <a:xfrm>
              <a:off x="7471317" y="5341436"/>
              <a:ext cx="479502" cy="423745"/>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t>A</a:t>
              </a:r>
              <a:endParaRPr kumimoji="1" lang="zh-CN" altLang="en-US" dirty="0"/>
            </a:p>
          </p:txBody>
        </p:sp>
        <p:sp>
          <p:nvSpPr>
            <p:cNvPr id="7" name="椭圆 6">
              <a:extLst>
                <a:ext uri="{FF2B5EF4-FFF2-40B4-BE49-F238E27FC236}">
                  <a16:creationId xmlns:a16="http://schemas.microsoft.com/office/drawing/2014/main" id="{A195B471-0E81-1647-B1C6-B7DB6AB1AAE3}"/>
                </a:ext>
              </a:extLst>
            </p:cNvPr>
            <p:cNvSpPr/>
            <p:nvPr/>
          </p:nvSpPr>
          <p:spPr>
            <a:xfrm>
              <a:off x="7081025" y="5787484"/>
              <a:ext cx="869794" cy="839276"/>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t>C</a:t>
              </a:r>
              <a:endParaRPr kumimoji="1" lang="zh-CN" altLang="en-US" dirty="0"/>
            </a:p>
          </p:txBody>
        </p:sp>
      </p:grpSp>
      <p:sp>
        <p:nvSpPr>
          <p:cNvPr id="9" name="矩形 8">
            <a:extLst>
              <a:ext uri="{FF2B5EF4-FFF2-40B4-BE49-F238E27FC236}">
                <a16:creationId xmlns:a16="http://schemas.microsoft.com/office/drawing/2014/main" id="{D26178D4-616B-6049-AE19-C13F3BF391E4}"/>
              </a:ext>
            </a:extLst>
          </p:cNvPr>
          <p:cNvSpPr/>
          <p:nvPr/>
        </p:nvSpPr>
        <p:spPr>
          <a:xfrm>
            <a:off x="1305751" y="3948197"/>
            <a:ext cx="4305986" cy="584775"/>
          </a:xfrm>
          <a:prstGeom prst="rect">
            <a:avLst/>
          </a:prstGeom>
          <a:noFill/>
        </p:spPr>
        <p:txBody>
          <a:bodyPr wrap="none" lIns="91440" tIns="45720" rIns="91440" bIns="45720">
            <a:spAutoFit/>
          </a:bodyPr>
          <a:lstStyle/>
          <a:p>
            <a:pPr algn="ctr"/>
            <a:r>
              <a:rPr lang="zh-CN" altLang="en-US" sz="3200" dirty="0">
                <a:ln w="0"/>
                <a:effectLst>
                  <a:outerShdw blurRad="38100" dist="25400" dir="5400000" algn="ctr" rotWithShape="0">
                    <a:srgbClr val="6E747A">
                      <a:alpha val="43000"/>
                    </a:srgbClr>
                  </a:outerShdw>
                </a:effectLst>
              </a:rPr>
              <a:t>遍历</a:t>
            </a:r>
            <a:r>
              <a:rPr lang="en-US" altLang="zh-CN" sz="3200" dirty="0">
                <a:ln w="0"/>
                <a:effectLst>
                  <a:outerShdw blurRad="38100" dist="25400" dir="5400000" algn="ctr" rotWithShape="0">
                    <a:srgbClr val="6E747A">
                      <a:alpha val="43000"/>
                    </a:srgbClr>
                  </a:outerShdw>
                </a:effectLst>
              </a:rPr>
              <a:t>A</a:t>
            </a:r>
            <a:r>
              <a:rPr lang="zh-CN" altLang="en-US" sz="3200" dirty="0">
                <a:ln w="0"/>
                <a:effectLst>
                  <a:outerShdw blurRad="38100" dist="25400" dir="5400000" algn="ctr" rotWithShape="0">
                    <a:srgbClr val="6E747A">
                      <a:alpha val="43000"/>
                    </a:srgbClr>
                  </a:outerShdw>
                </a:effectLst>
              </a:rPr>
              <a:t>、常数</a:t>
            </a:r>
            <a:r>
              <a:rPr lang="en-US" altLang="zh-CN" sz="3200" dirty="0">
                <a:ln w="0"/>
                <a:effectLst>
                  <a:outerShdw blurRad="38100" dist="25400" dir="5400000" algn="ctr" rotWithShape="0">
                    <a:srgbClr val="6E747A">
                      <a:alpha val="43000"/>
                    </a:srgbClr>
                  </a:outerShdw>
                </a:effectLst>
              </a:rPr>
              <a:t>C</a:t>
            </a:r>
            <a:r>
              <a:rPr lang="zh-CN" altLang="en-US" sz="3200" dirty="0">
                <a:ln w="0"/>
                <a:effectLst>
                  <a:outerShdw blurRad="38100" dist="25400" dir="5400000" algn="ctr" rotWithShape="0">
                    <a:srgbClr val="6E747A">
                      <a:alpha val="43000"/>
                    </a:srgbClr>
                  </a:outerShdw>
                </a:effectLst>
              </a:rPr>
              <a:t>、</a:t>
            </a:r>
            <a:r>
              <a:rPr lang="zh-CN" altLang="en-US" sz="3200" dirty="0">
                <a:ln w="0"/>
                <a:solidFill>
                  <a:schemeClr val="accent1"/>
                </a:solidFill>
                <a:effectLst>
                  <a:outerShdw blurRad="38100" dist="25400" dir="5400000" algn="ctr" rotWithShape="0">
                    <a:srgbClr val="6E747A">
                      <a:alpha val="43000"/>
                    </a:srgbClr>
                  </a:outerShdw>
                </a:effectLst>
              </a:rPr>
              <a:t>平衡</a:t>
            </a:r>
            <a:r>
              <a:rPr lang="en-US" altLang="zh-CN" sz="3200" dirty="0">
                <a:ln w="0"/>
                <a:solidFill>
                  <a:schemeClr val="accent1"/>
                </a:solidFill>
                <a:effectLst>
                  <a:outerShdw blurRad="38100" dist="25400" dir="5400000" algn="ctr" rotWithShape="0">
                    <a:srgbClr val="6E747A">
                      <a:alpha val="43000"/>
                    </a:srgbClr>
                  </a:outerShdw>
                </a:effectLst>
              </a:rPr>
              <a:t>B</a:t>
            </a:r>
            <a:endParaRPr lang="zh-CN" altLang="en-US" sz="3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5796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11</a:t>
            </a:fld>
            <a:endParaRPr lang="zh-CN" altLang="en-US">
              <a:solidFill>
                <a:srgbClr val="464653"/>
              </a:solidFill>
            </a:endParaRPr>
          </a:p>
        </p:txBody>
      </p:sp>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多重集特性的传播规则（</a:t>
            </a:r>
            <a:r>
              <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条）</a:t>
            </a:r>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活跃集经过拉线或循环移位后是（）集？</a:t>
            </a:r>
          </a:p>
        </p:txBody>
      </p:sp>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0806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12</a:t>
            </a:fld>
            <a:endParaRPr lang="zh-CN" altLang="en-US">
              <a:solidFill>
                <a:srgbClr val="464653"/>
              </a:solidFill>
            </a:endParaRPr>
          </a:p>
        </p:txBody>
      </p:sp>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稳定集经过线性变换后是（）集？</a:t>
            </a:r>
          </a:p>
        </p:txBody>
      </p:sp>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1214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13</a:t>
            </a:fld>
            <a:endParaRPr lang="zh-CN" altLang="en-US">
              <a:solidFill>
                <a:srgbClr val="464653"/>
              </a:solidFill>
            </a:endParaRPr>
          </a:p>
        </p:txBody>
      </p:sp>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平衡集经过线性变换后是（）集？</a:t>
            </a:r>
          </a:p>
        </p:txBody>
      </p:sp>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8003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14</a:t>
            </a:fld>
            <a:endParaRPr lang="zh-CN" altLang="en-US">
              <a:solidFill>
                <a:srgbClr val="464653"/>
              </a:solidFill>
            </a:endParaRPr>
          </a:p>
        </p:txBody>
      </p:sp>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活跃集经过</a:t>
            </a:r>
            <a:r>
              <a:rPr lang="zh-CN" alt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非</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线性变换（双射）后是（）集？</a:t>
            </a:r>
          </a:p>
        </p:txBody>
      </p:sp>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2392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15</a:t>
            </a:fld>
            <a:endParaRPr lang="zh-CN" altLang="en-US">
              <a:solidFill>
                <a:srgbClr val="464653"/>
              </a:solidFill>
            </a:endParaRPr>
          </a:p>
        </p:txBody>
      </p:sp>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平衡集经过</a:t>
            </a:r>
            <a:r>
              <a:rPr lang="zh-CN" alt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非</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线性变换（双射）后是（）集？</a:t>
            </a:r>
          </a:p>
        </p:txBody>
      </p:sp>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7800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7C8BE-1F7C-3040-8A91-8575C0B70102}"/>
              </a:ext>
            </a:extLst>
          </p:cNvPr>
          <p:cNvSpPr>
            <a:spLocks noGrp="1"/>
          </p:cNvSpPr>
          <p:nvPr>
            <p:ph type="title"/>
          </p:nvPr>
        </p:nvSpPr>
        <p:spPr/>
        <p:txBody>
          <a:bodyPr/>
          <a:lstStyle/>
          <a:p>
            <a:r>
              <a:rPr kumimoji="1" lang="zh-CN" altLang="en-US" dirty="0"/>
              <a:t>多重集特性的传播规则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BD7D63-507A-9840-9D08-6139A36D91F8}"/>
                  </a:ext>
                </a:extLst>
              </p:cNvPr>
              <p:cNvSpPr>
                <a:spLocks noGrp="1"/>
              </p:cNvSpPr>
              <p:nvPr>
                <p:ph idx="1"/>
              </p:nvPr>
            </p:nvSpPr>
            <p:spPr/>
            <p:txBody>
              <a:bodyPr/>
              <a:lstStyle/>
              <a:p>
                <a:r>
                  <a:rPr kumimoji="1" lang="zh-CN" altLang="en-US" dirty="0">
                    <a:solidFill>
                      <a:srgbClr val="002060"/>
                    </a:solidFill>
                  </a:rPr>
                  <a:t>过可逆</a:t>
                </a:r>
                <a:r>
                  <a:rPr kumimoji="1" lang="en-US" altLang="zh-CN" dirty="0">
                    <a:solidFill>
                      <a:srgbClr val="002060"/>
                    </a:solidFill>
                  </a:rPr>
                  <a:t>S</a:t>
                </a:r>
                <a:r>
                  <a:rPr kumimoji="1" lang="zh-CN" altLang="en-US" dirty="0">
                    <a:solidFill>
                      <a:srgbClr val="002060"/>
                    </a:solidFill>
                  </a:rPr>
                  <a:t>盒（非线性</a:t>
                </a:r>
                <a:r>
                  <a:rPr kumimoji="1" lang="zh-CN" altLang="en-US" dirty="0">
                    <a:solidFill>
                      <a:srgbClr val="C00000"/>
                    </a:solidFill>
                  </a:rPr>
                  <a:t>双射</a:t>
                </a:r>
                <a:r>
                  <a:rPr kumimoji="1" lang="zh-CN" altLang="en-US" dirty="0">
                    <a:solidFill>
                      <a:srgbClr val="002060"/>
                    </a:solidFill>
                  </a:rPr>
                  <a:t>）</a:t>
                </a:r>
                <a:endParaRPr kumimoji="1" lang="en-US" altLang="zh-CN" dirty="0">
                  <a:solidFill>
                    <a:srgbClr val="002060"/>
                  </a:solidFill>
                </a:endParaRPr>
              </a:p>
              <a:p>
                <a:pPr lvl="1"/>
                <a:r>
                  <a:rPr kumimoji="1" lang="zh-CN" altLang="en-US" dirty="0">
                    <a:solidFill>
                      <a:srgbClr val="002060"/>
                    </a:solidFill>
                  </a:rPr>
                  <a:t>活跃或稳定集保持</a:t>
                </a:r>
                <a:endParaRPr kumimoji="1" lang="en-US" altLang="zh-CN" dirty="0">
                  <a:solidFill>
                    <a:srgbClr val="002060"/>
                  </a:solidFill>
                </a:endParaRPr>
              </a:p>
              <a:p>
                <a:pPr lvl="2"/>
                <a:r>
                  <a:rPr kumimoji="1" lang="zh-CN" altLang="en-US" sz="2000" dirty="0"/>
                  <a:t>若</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𝑖</m:t>
                        </m:r>
                      </m:sub>
                    </m:sSub>
                    <m:r>
                      <a:rPr kumimoji="1" lang="en-US" altLang="zh-CN" sz="2000" i="1">
                        <a:latin typeface="Cambria Math" panose="02040503050406030204" pitchFamily="18" charset="0"/>
                        <a:ea typeface="Cambria Math" panose="02040503050406030204" pitchFamily="18" charset="0"/>
                      </a:rPr>
                      <m:t>≠</m:t>
                    </m:r>
                  </m:oMath>
                </a14:m>
                <a:r>
                  <a:rPr kumimoji="1" lang="en-US" altLang="zh-CN" sz="2000" dirty="0"/>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𝑗</m:t>
                        </m:r>
                      </m:sub>
                    </m:sSub>
                  </m:oMath>
                </a14:m>
                <a:r>
                  <a:rPr kumimoji="1" lang="zh-CN" altLang="en-US" sz="2000" dirty="0"/>
                  <a:t>，则</a:t>
                </a:r>
                <a14:m>
                  <m:oMath xmlns:m="http://schemas.openxmlformats.org/officeDocument/2006/math">
                    <m:r>
                      <a:rPr kumimoji="1" lang="en-US" altLang="zh-CN" sz="2000" i="1">
                        <a:latin typeface="Cambria Math" panose="02040503050406030204" pitchFamily="18" charset="0"/>
                        <a:ea typeface="Cambria Math" panose="02040503050406030204" pitchFamily="18" charset="0"/>
                      </a:rPr>
                      <m:t>𝑆</m:t>
                    </m:r>
                    <m:r>
                      <a:rPr kumimoji="1" lang="en-US" altLang="zh-CN" sz="200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𝑖</m:t>
                        </m:r>
                      </m:sub>
                    </m:sSub>
                    <m:r>
                      <a:rPr kumimoji="1" lang="en-US" altLang="zh-CN" sz="2000" i="1">
                        <a:latin typeface="Cambria Math" panose="02040503050406030204" pitchFamily="18" charset="0"/>
                      </a:rPr>
                      <m:t>)</m:t>
                    </m:r>
                    <m:r>
                      <a:rPr kumimoji="1" lang="en-US" altLang="zh-CN" sz="2000" i="1">
                        <a:latin typeface="Cambria Math" panose="02040503050406030204" pitchFamily="18" charset="0"/>
                        <a:ea typeface="Cambria Math" panose="02040503050406030204" pitchFamily="18" charset="0"/>
                      </a:rPr>
                      <m:t>≠</m:t>
                    </m:r>
                    <m:r>
                      <a:rPr kumimoji="1" lang="en-US" altLang="zh-CN" sz="2000" i="1">
                        <a:latin typeface="Cambria Math" panose="02040503050406030204" pitchFamily="18" charset="0"/>
                        <a:ea typeface="Cambria Math" panose="02040503050406030204" pitchFamily="18" charset="0"/>
                      </a:rPr>
                      <m:t>𝑆</m:t>
                    </m:r>
                    <m:r>
                      <a:rPr kumimoji="1" lang="en-US" altLang="zh-CN" sz="2000">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𝑗</m:t>
                        </m:r>
                      </m:sub>
                    </m:sSub>
                    <m:r>
                      <a:rPr kumimoji="1" lang="en-US" altLang="zh-CN" sz="2000" i="1">
                        <a:latin typeface="Cambria Math" panose="02040503050406030204" pitchFamily="18" charset="0"/>
                      </a:rPr>
                      <m:t>)</m:t>
                    </m:r>
                  </m:oMath>
                </a14:m>
                <a:endParaRPr kumimoji="1" lang="en-US" altLang="zh-CN" sz="2000" dirty="0"/>
              </a:p>
              <a:p>
                <a:pPr lvl="2"/>
                <a:r>
                  <a:rPr kumimoji="1" lang="zh-CN" altLang="en-US" sz="2000" dirty="0"/>
                  <a:t>若</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𝑖</m:t>
                        </m:r>
                      </m:sub>
                    </m:sSub>
                    <m:r>
                      <a:rPr kumimoji="1" lang="en-US" altLang="zh-CN" sz="2000" i="1">
                        <a:latin typeface="Cambria Math" panose="02040503050406030204" pitchFamily="18" charset="0"/>
                      </a:rPr>
                      <m:t>=</m:t>
                    </m:r>
                  </m:oMath>
                </a14:m>
                <a:r>
                  <a:rPr kumimoji="1" lang="en-US" altLang="zh-CN" sz="2000" dirty="0"/>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0</m:t>
                        </m:r>
                      </m:sub>
                    </m:sSub>
                  </m:oMath>
                </a14:m>
                <a:r>
                  <a:rPr kumimoji="1" lang="zh-CN" altLang="en-US" sz="2000" dirty="0"/>
                  <a:t>，则</a:t>
                </a:r>
                <a14:m>
                  <m:oMath xmlns:m="http://schemas.openxmlformats.org/officeDocument/2006/math">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𝑖</m:t>
                            </m:r>
                          </m:sub>
                        </m:sSub>
                      </m:e>
                    </m:d>
                    <m:r>
                      <a:rPr kumimoji="1" lang="en-US" altLang="zh-CN" sz="2000" i="1">
                        <a:latin typeface="Cambria Math" panose="02040503050406030204" pitchFamily="18" charset="0"/>
                      </a:rPr>
                      <m:t>=</m:t>
                    </m:r>
                    <m:r>
                      <a:rPr kumimoji="1" lang="en-US" altLang="zh-CN" sz="2000" i="1">
                        <a:latin typeface="Cambria Math" panose="02040503050406030204" pitchFamily="18" charset="0"/>
                        <a:ea typeface="Cambria Math" panose="02040503050406030204" pitchFamily="18" charset="0"/>
                      </a:rPr>
                      <m:t>𝑆</m:t>
                    </m:r>
                    <m:r>
                      <a:rPr kumimoji="1" lang="en-US" altLang="zh-CN" sz="2000">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0</m:t>
                        </m:r>
                      </m:sub>
                    </m:sSub>
                    <m:r>
                      <a:rPr kumimoji="1" lang="en-US" altLang="zh-CN" sz="2000" i="1">
                        <a:latin typeface="Cambria Math" panose="02040503050406030204" pitchFamily="18" charset="0"/>
                      </a:rPr>
                      <m:t>)</m:t>
                    </m:r>
                  </m:oMath>
                </a14:m>
                <a:endParaRPr kumimoji="1" lang="en-US" altLang="zh-CN" sz="2000" dirty="0"/>
              </a:p>
              <a:p>
                <a:pPr lvl="1">
                  <a:buClr>
                    <a:srgbClr val="D34817">
                      <a:lumMod val="75000"/>
                    </a:srgbClr>
                  </a:buClr>
                </a:pPr>
                <a:r>
                  <a:rPr kumimoji="1" lang="zh-CN" altLang="en-US" dirty="0">
                    <a:solidFill>
                      <a:srgbClr val="002060"/>
                    </a:solidFill>
                  </a:rPr>
                  <a:t>平衡集</a:t>
                </a:r>
                <a:r>
                  <a:rPr kumimoji="1" lang="zh-CN" altLang="en-US" dirty="0">
                    <a:solidFill>
                      <a:srgbClr val="C00000"/>
                    </a:solidFill>
                  </a:rPr>
                  <a:t>无法确定</a:t>
                </a:r>
                <a:r>
                  <a:rPr kumimoji="1" lang="zh-CN" altLang="en-US" dirty="0">
                    <a:solidFill>
                      <a:srgbClr val="002060"/>
                    </a:solidFill>
                  </a:rPr>
                  <a:t>其性质</a:t>
                </a:r>
                <a:endParaRPr kumimoji="1" lang="en-US" altLang="zh-CN" dirty="0">
                  <a:solidFill>
                    <a:srgbClr val="002060"/>
                  </a:solidFill>
                </a:endParaRPr>
              </a:p>
              <a:p>
                <a:pPr lvl="2">
                  <a:buClr>
                    <a:srgbClr val="D34817">
                      <a:lumMod val="75000"/>
                    </a:srgbClr>
                  </a:buClr>
                </a:pPr>
                <a:r>
                  <a:rPr kumimoji="1" lang="zh-CN" altLang="en-US" sz="2000" dirty="0">
                    <a:solidFill>
                      <a:prstClr val="black"/>
                    </a:solidFill>
                  </a:rPr>
                  <a:t>例如，</a:t>
                </a:r>
                <a:r>
                  <a:rPr kumimoji="1" lang="en-US" altLang="zh-CN" sz="2000" dirty="0"/>
                  <a:t> </a:t>
                </a:r>
                <a14:m>
                  <m:oMath xmlns:m="http://schemas.openxmlformats.org/officeDocument/2006/math">
                    <m:r>
                      <a:rPr kumimoji="1" lang="en-US" altLang="zh-CN" sz="2000" i="1">
                        <a:latin typeface="Cambria Math" panose="02040503050406030204" pitchFamily="18" charset="0"/>
                      </a:rPr>
                      <m:t>𝐵</m:t>
                    </m:r>
                    <m:r>
                      <a:rPr kumimoji="1" lang="en-US" altLang="zh-CN" sz="2000" i="1">
                        <a:latin typeface="Cambria Math" panose="02040503050406030204" pitchFamily="18" charset="0"/>
                      </a:rPr>
                      <m:t>=</m:t>
                    </m:r>
                    <m:d>
                      <m:dPr>
                        <m:begChr m:val="{"/>
                        <m:endChr m:val="}"/>
                        <m:ctrlPr>
                          <a:rPr kumimoji="1" lang="en-US" altLang="zh-CN" sz="2000" i="1">
                            <a:latin typeface="Cambria Math" panose="02040503050406030204" pitchFamily="18" charset="0"/>
                          </a:rPr>
                        </m:ctrlPr>
                      </m:dPr>
                      <m:e>
                        <m:r>
                          <a:rPr kumimoji="1" lang="en-US" altLang="zh-CN" sz="2000">
                            <a:latin typeface="Cambria Math" panose="02040503050406030204" pitchFamily="18" charset="0"/>
                          </a:rPr>
                          <m:t>0,1,0,1,2,4,6,</m:t>
                        </m:r>
                        <m:r>
                          <a:rPr kumimoji="1" lang="en-US" altLang="zh-CN" sz="2000" i="1">
                            <a:latin typeface="Cambria Math" panose="02040503050406030204" pitchFamily="18" charset="0"/>
                          </a:rPr>
                          <m:t>0</m:t>
                        </m:r>
                      </m:e>
                    </m:d>
                  </m:oMath>
                </a14:m>
                <a:endParaRPr kumimoji="1" lang="en-US" altLang="zh-CN" sz="2000" dirty="0">
                  <a:solidFill>
                    <a:prstClr val="black"/>
                  </a:solidFill>
                </a:endParaRPr>
              </a:p>
              <a:p>
                <a:pPr marL="548626" lvl="2" indent="0">
                  <a:buClr>
                    <a:srgbClr val="D34817">
                      <a:lumMod val="75000"/>
                    </a:srgbClr>
                  </a:buClr>
                  <a:buNone/>
                </a:pPr>
                <a:r>
                  <a:rPr kumimoji="1" lang="zh-CN" altLang="en-US" sz="2000" dirty="0">
                    <a:solidFill>
                      <a:prstClr val="black"/>
                    </a:solidFill>
                  </a:rPr>
                  <a:t>                若</a:t>
                </a:r>
                <a14:m>
                  <m:oMath xmlns:m="http://schemas.openxmlformats.org/officeDocument/2006/math">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rPr>
                          <m:t>2</m:t>
                        </m:r>
                      </m:e>
                    </m:d>
                    <m:r>
                      <a:rPr kumimoji="1" lang="en-US" altLang="zh-CN" sz="2000" i="1">
                        <a:latin typeface="Cambria Math" panose="02040503050406030204" pitchFamily="18" charset="0"/>
                      </a:rPr>
                      <m:t>=2,</m:t>
                    </m:r>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4</m:t>
                        </m:r>
                      </m:e>
                    </m:d>
                    <m:r>
                      <a:rPr kumimoji="1" lang="en-US" altLang="zh-CN" sz="2000" i="1">
                        <a:latin typeface="Cambria Math" panose="02040503050406030204" pitchFamily="18" charset="0"/>
                      </a:rPr>
                      <m:t>=3,</m:t>
                    </m:r>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6</m:t>
                        </m:r>
                      </m:e>
                    </m:d>
                    <m:r>
                      <a:rPr kumimoji="1" lang="en-US" altLang="zh-CN" sz="2000" i="1">
                        <a:latin typeface="Cambria Math" panose="02040503050406030204" pitchFamily="18" charset="0"/>
                      </a:rPr>
                      <m:t>=4,</m:t>
                    </m:r>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0</m:t>
                        </m:r>
                      </m:e>
                    </m:d>
                    <m:r>
                      <a:rPr kumimoji="1" lang="en-US" altLang="zh-CN" sz="2000" i="1">
                        <a:latin typeface="Cambria Math" panose="02040503050406030204" pitchFamily="18" charset="0"/>
                      </a:rPr>
                      <m:t>=0,</m:t>
                    </m:r>
                    <m:r>
                      <a:rPr kumimoji="1" lang="zh-CN" altLang="en-US" sz="2000" i="1">
                        <a:latin typeface="Cambria Math" panose="02040503050406030204" pitchFamily="18" charset="0"/>
                      </a:rPr>
                      <m:t>则</m:t>
                    </m:r>
                    <m:nary>
                      <m:naryPr>
                        <m:chr m:val="∑"/>
                        <m:ctrlPr>
                          <a:rPr kumimoji="1" lang="zh-CN" altLang="en-US" sz="2000" i="1">
                            <a:latin typeface="Cambria Math" panose="02040503050406030204" pitchFamily="18" charset="0"/>
                          </a:rPr>
                        </m:ctrlPr>
                      </m:naryPr>
                      <m:sub>
                        <m:r>
                          <m:rPr>
                            <m:brk m:alnAt="23"/>
                          </m:rPr>
                          <a:rPr kumimoji="1" lang="en-US" altLang="zh-CN" sz="2000" i="1">
                            <a:latin typeface="Cambria Math" panose="02040503050406030204" pitchFamily="18" charset="0"/>
                          </a:rPr>
                          <m:t>0</m:t>
                        </m:r>
                      </m:sub>
                      <m:sup>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2</m:t>
                            </m:r>
                          </m:e>
                          <m:sup>
                            <m:r>
                              <a:rPr kumimoji="1" lang="en-US" altLang="zh-CN" sz="2000" i="1">
                                <a:latin typeface="Cambria Math" panose="02040503050406030204" pitchFamily="18" charset="0"/>
                              </a:rPr>
                              <m:t>3</m:t>
                            </m:r>
                          </m:sup>
                        </m:sSup>
                        <m:r>
                          <a:rPr kumimoji="1" lang="en-US" altLang="zh-CN" sz="2000" i="1">
                            <a:latin typeface="Cambria Math" panose="02040503050406030204" pitchFamily="18" charset="0"/>
                          </a:rPr>
                          <m:t>−1</m:t>
                        </m:r>
                      </m:sup>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𝑆</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𝑖</m:t>
                            </m:r>
                          </m:sub>
                        </m:sSub>
                        <m:r>
                          <a:rPr kumimoji="1" lang="en-US" altLang="zh-CN" sz="2000" i="1">
                            <a:latin typeface="Cambria Math" panose="02040503050406030204" pitchFamily="18" charset="0"/>
                          </a:rPr>
                          <m:t>)=5</m:t>
                        </m:r>
                      </m:e>
                    </m:nary>
                  </m:oMath>
                </a14:m>
                <a:endParaRPr kumimoji="1" lang="en-US" altLang="zh-CN" sz="2000" dirty="0"/>
              </a:p>
              <a:p>
                <a:pPr marL="548626" lvl="2" indent="0">
                  <a:buClr>
                    <a:srgbClr val="D34817">
                      <a:lumMod val="75000"/>
                    </a:srgbClr>
                  </a:buClr>
                  <a:buNone/>
                </a:pPr>
                <a:r>
                  <a:rPr kumimoji="1" lang="zh-CN" altLang="en-US" sz="2000" dirty="0">
                    <a:solidFill>
                      <a:prstClr val="black"/>
                    </a:solidFill>
                  </a:rPr>
                  <a:t>                若</a:t>
                </a:r>
                <a14:m>
                  <m:oMath xmlns:m="http://schemas.openxmlformats.org/officeDocument/2006/math">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rPr>
                          <m:t>2</m:t>
                        </m:r>
                      </m:e>
                    </m:d>
                    <m:r>
                      <a:rPr kumimoji="1" lang="en-US" altLang="zh-CN" sz="2000" i="1">
                        <a:latin typeface="Cambria Math" panose="02040503050406030204" pitchFamily="18" charset="0"/>
                      </a:rPr>
                      <m:t>=2,</m:t>
                    </m:r>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4</m:t>
                        </m:r>
                      </m:e>
                    </m:d>
                    <m:r>
                      <a:rPr kumimoji="1" lang="en-US" altLang="zh-CN" sz="2000" i="1">
                        <a:latin typeface="Cambria Math" panose="02040503050406030204" pitchFamily="18" charset="0"/>
                      </a:rPr>
                      <m:t>=3,</m:t>
                    </m:r>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6</m:t>
                        </m:r>
                      </m:e>
                    </m:d>
                    <m:r>
                      <a:rPr kumimoji="1" lang="en-US" altLang="zh-CN" sz="2000" i="1">
                        <a:latin typeface="Cambria Math" panose="02040503050406030204" pitchFamily="18" charset="0"/>
                      </a:rPr>
                      <m:t>=1,</m:t>
                    </m:r>
                    <m:r>
                      <a:rPr kumimoji="1" lang="en-US" altLang="zh-CN" sz="2000" i="1">
                        <a:latin typeface="Cambria Math" panose="02040503050406030204" pitchFamily="18" charset="0"/>
                        <a:ea typeface="Cambria Math" panose="02040503050406030204" pitchFamily="18" charset="0"/>
                      </a:rPr>
                      <m:t>𝑆</m:t>
                    </m:r>
                    <m:d>
                      <m:dPr>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0</m:t>
                        </m:r>
                      </m:e>
                    </m:d>
                    <m:r>
                      <a:rPr kumimoji="1" lang="en-US" altLang="zh-CN" sz="2000" i="1">
                        <a:latin typeface="Cambria Math" panose="02040503050406030204" pitchFamily="18" charset="0"/>
                      </a:rPr>
                      <m:t>=0,</m:t>
                    </m:r>
                    <m:r>
                      <a:rPr kumimoji="1" lang="zh-CN" altLang="en-US" sz="2000" i="1">
                        <a:latin typeface="Cambria Math" panose="02040503050406030204" pitchFamily="18" charset="0"/>
                      </a:rPr>
                      <m:t>则</m:t>
                    </m:r>
                    <m:nary>
                      <m:naryPr>
                        <m:chr m:val="∑"/>
                        <m:ctrlPr>
                          <a:rPr kumimoji="1" lang="zh-CN" altLang="en-US" sz="2000" i="1">
                            <a:latin typeface="Cambria Math" panose="02040503050406030204" pitchFamily="18" charset="0"/>
                          </a:rPr>
                        </m:ctrlPr>
                      </m:naryPr>
                      <m:sub>
                        <m:r>
                          <m:rPr>
                            <m:brk m:alnAt="23"/>
                          </m:rPr>
                          <a:rPr kumimoji="1" lang="en-US" altLang="zh-CN" sz="2000" i="1">
                            <a:latin typeface="Cambria Math" panose="02040503050406030204" pitchFamily="18" charset="0"/>
                          </a:rPr>
                          <m:t>0</m:t>
                        </m:r>
                      </m:sub>
                      <m:sup>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2</m:t>
                            </m:r>
                          </m:e>
                          <m:sup>
                            <m:r>
                              <a:rPr kumimoji="1" lang="en-US" altLang="zh-CN" sz="2000" i="1">
                                <a:latin typeface="Cambria Math" panose="02040503050406030204" pitchFamily="18" charset="0"/>
                              </a:rPr>
                              <m:t>3</m:t>
                            </m:r>
                          </m:sup>
                        </m:sSup>
                        <m:r>
                          <a:rPr kumimoji="1" lang="en-US" altLang="zh-CN" sz="2000" i="1">
                            <a:latin typeface="Cambria Math" panose="02040503050406030204" pitchFamily="18" charset="0"/>
                          </a:rPr>
                          <m:t>−1</m:t>
                        </m:r>
                      </m:sup>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𝑆</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𝑎</m:t>
                            </m:r>
                          </m:e>
                          <m:sub>
                            <m:r>
                              <a:rPr kumimoji="1" lang="en-US" altLang="zh-CN" sz="2000" i="1">
                                <a:latin typeface="Cambria Math" panose="02040503050406030204" pitchFamily="18" charset="0"/>
                              </a:rPr>
                              <m:t>𝑖</m:t>
                            </m:r>
                          </m:sub>
                        </m:sSub>
                        <m:r>
                          <a:rPr kumimoji="1" lang="en-US" altLang="zh-CN" sz="2000" i="1">
                            <a:latin typeface="Cambria Math" panose="02040503050406030204" pitchFamily="18" charset="0"/>
                          </a:rPr>
                          <m:t>)=0</m:t>
                        </m:r>
                      </m:e>
                    </m:nary>
                  </m:oMath>
                </a14:m>
                <a:endParaRPr kumimoji="1" lang="en-US" altLang="zh-CN" sz="2000" dirty="0">
                  <a:solidFill>
                    <a:prstClr val="black"/>
                  </a:solidFill>
                </a:endParaRPr>
              </a:p>
              <a:p>
                <a:r>
                  <a:rPr kumimoji="1" lang="zh-CN" altLang="en-US" dirty="0">
                    <a:solidFill>
                      <a:srgbClr val="002060"/>
                    </a:solidFill>
                  </a:rPr>
                  <a:t>过线性变换（拉线，异或密钥等双射）</a:t>
                </a:r>
                <a:endParaRPr kumimoji="1" lang="en-US" altLang="zh-CN" dirty="0">
                  <a:solidFill>
                    <a:srgbClr val="002060"/>
                  </a:solidFill>
                </a:endParaRPr>
              </a:p>
              <a:p>
                <a:pPr lvl="1"/>
                <a:r>
                  <a:rPr kumimoji="1" lang="zh-CN" altLang="en-US" dirty="0">
                    <a:solidFill>
                      <a:srgbClr val="002060"/>
                    </a:solidFill>
                  </a:rPr>
                  <a:t>活跃、稳定、平衡都保持</a:t>
                </a:r>
                <a:endParaRPr kumimoji="1" lang="en-US" altLang="zh-CN" dirty="0">
                  <a:solidFill>
                    <a:srgbClr val="002060"/>
                  </a:solidFill>
                </a:endParaRPr>
              </a:p>
              <a:p>
                <a:pPr lvl="1"/>
                <a:r>
                  <a:rPr kumimoji="1" lang="zh-CN" altLang="en-US" dirty="0">
                    <a:solidFill>
                      <a:srgbClr val="002060"/>
                    </a:solidFill>
                  </a:rPr>
                  <a:t>注意输入输出的规模（</a:t>
                </a:r>
                <a:r>
                  <a:rPr kumimoji="1" lang="en-US" altLang="zh-CN" i="1" dirty="0">
                    <a:solidFill>
                      <a:srgbClr val="002060"/>
                    </a:solidFill>
                  </a:rPr>
                  <a:t>n</a:t>
                </a:r>
                <a:r>
                  <a:rPr kumimoji="1" lang="zh-CN" altLang="en-US" dirty="0">
                    <a:solidFill>
                      <a:srgbClr val="002060"/>
                    </a:solidFill>
                  </a:rPr>
                  <a:t>到</a:t>
                </a:r>
                <a:r>
                  <a:rPr kumimoji="1" lang="en-US" altLang="zh-CN" i="1" dirty="0">
                    <a:solidFill>
                      <a:srgbClr val="002060"/>
                    </a:solidFill>
                  </a:rPr>
                  <a:t>n</a:t>
                </a:r>
                <a:r>
                  <a:rPr kumimoji="1" lang="zh-CN" altLang="en-US" dirty="0">
                    <a:solidFill>
                      <a:srgbClr val="002060"/>
                    </a:solidFill>
                  </a:rPr>
                  <a:t>）</a:t>
                </a:r>
                <a:endParaRPr kumimoji="1" lang="en-US" altLang="zh-CN" dirty="0">
                  <a:solidFill>
                    <a:srgbClr val="002060"/>
                  </a:solidFill>
                </a:endParaRPr>
              </a:p>
              <a:p>
                <a:pPr lvl="1"/>
                <a:endParaRPr kumimoji="1" lang="en-US" altLang="zh-CN" dirty="0">
                  <a:solidFill>
                    <a:srgbClr val="002060"/>
                  </a:solidFill>
                </a:endParaRPr>
              </a:p>
              <a:p>
                <a:pPr lvl="1"/>
                <a:endParaRPr kumimoji="1" lang="zh-CN" altLang="en-US" dirty="0"/>
              </a:p>
            </p:txBody>
          </p:sp>
        </mc:Choice>
        <mc:Fallback xmlns="">
          <p:sp>
            <p:nvSpPr>
              <p:cNvPr id="3" name="内容占位符 2">
                <a:extLst>
                  <a:ext uri="{FF2B5EF4-FFF2-40B4-BE49-F238E27FC236}">
                    <a16:creationId xmlns:a16="http://schemas.microsoft.com/office/drawing/2014/main" id="{69BD7D63-507A-9840-9D08-6139A36D91F8}"/>
                  </a:ext>
                </a:extLst>
              </p:cNvPr>
              <p:cNvSpPr>
                <a:spLocks noGrp="1" noRot="1" noChangeAspect="1" noMove="1" noResize="1" noEditPoints="1" noAdjustHandles="1" noChangeArrowheads="1" noChangeShapeType="1" noTextEdit="1"/>
              </p:cNvSpPr>
              <p:nvPr>
                <p:ph idx="1"/>
              </p:nvPr>
            </p:nvSpPr>
            <p:spPr>
              <a:blipFill>
                <a:blip r:embed="rId3"/>
                <a:stretch>
                  <a:fillRect l="-765" t="-1469" b="-134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C4AD354-31BD-2B42-9DD1-E79BEAFF9E04}"/>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16</a:t>
            </a:fld>
            <a:endParaRPr lang="zh-CN" altLang="en-US" dirty="0">
              <a:solidFill>
                <a:srgbClr val="464653"/>
              </a:solidFill>
            </a:endParaRPr>
          </a:p>
        </p:txBody>
      </p:sp>
      <p:grpSp>
        <p:nvGrpSpPr>
          <p:cNvPr id="9" name="组合 8">
            <a:extLst>
              <a:ext uri="{FF2B5EF4-FFF2-40B4-BE49-F238E27FC236}">
                <a16:creationId xmlns:a16="http://schemas.microsoft.com/office/drawing/2014/main" id="{5D4BC39B-B61B-0B40-AC31-985FAF8916EA}"/>
              </a:ext>
            </a:extLst>
          </p:cNvPr>
          <p:cNvGrpSpPr/>
          <p:nvPr/>
        </p:nvGrpSpPr>
        <p:grpSpPr>
          <a:xfrm>
            <a:off x="6246497" y="1285967"/>
            <a:ext cx="1737776" cy="376029"/>
            <a:chOff x="7054472" y="1217474"/>
            <a:chExt cx="1737776" cy="376028"/>
          </a:xfrm>
        </p:grpSpPr>
        <p:sp>
          <p:nvSpPr>
            <p:cNvPr id="10" name="矩形 9">
              <a:extLst>
                <a:ext uri="{FF2B5EF4-FFF2-40B4-BE49-F238E27FC236}">
                  <a16:creationId xmlns:a16="http://schemas.microsoft.com/office/drawing/2014/main" id="{75F61943-8C41-E241-8A4A-23C26199C481}"/>
                </a:ext>
              </a:extLst>
            </p:cNvPr>
            <p:cNvSpPr/>
            <p:nvPr/>
          </p:nvSpPr>
          <p:spPr>
            <a:xfrm>
              <a:off x="7659216" y="1217474"/>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11" name="文本框 10">
              <a:extLst>
                <a:ext uri="{FF2B5EF4-FFF2-40B4-BE49-F238E27FC236}">
                  <a16:creationId xmlns:a16="http://schemas.microsoft.com/office/drawing/2014/main" id="{D71D41DD-27D1-0B4E-9919-5AD66B82F011}"/>
                </a:ext>
              </a:extLst>
            </p:cNvPr>
            <p:cNvSpPr txBox="1"/>
            <p:nvPr/>
          </p:nvSpPr>
          <p:spPr>
            <a:xfrm>
              <a:off x="7054472" y="1217474"/>
              <a:ext cx="397848" cy="369331"/>
            </a:xfrm>
            <a:prstGeom prst="rect">
              <a:avLst/>
            </a:prstGeom>
            <a:noFill/>
          </p:spPr>
          <p:txBody>
            <a:bodyPr wrap="square" rtlCol="0">
              <a:spAutoFit/>
            </a:bodyPr>
            <a:lstStyle/>
            <a:p>
              <a:r>
                <a:rPr kumimoji="1" lang="en-US" altLang="zh-CN" dirty="0"/>
                <a:t>A</a:t>
              </a:r>
              <a:endParaRPr kumimoji="1" lang="zh-CN" altLang="en-US" dirty="0"/>
            </a:p>
          </p:txBody>
        </p:sp>
        <p:cxnSp>
          <p:nvCxnSpPr>
            <p:cNvPr id="12" name="直线箭头连接符 11">
              <a:extLst>
                <a:ext uri="{FF2B5EF4-FFF2-40B4-BE49-F238E27FC236}">
                  <a16:creationId xmlns:a16="http://schemas.microsoft.com/office/drawing/2014/main" id="{AAC94B38-14A9-B74C-B6CF-A314A043671D}"/>
                </a:ext>
              </a:extLst>
            </p:cNvPr>
            <p:cNvCxnSpPr>
              <a:cxnSpLocks/>
              <a:endCxn id="13" idx="1"/>
            </p:cNvCxnSpPr>
            <p:nvPr/>
          </p:nvCxnSpPr>
          <p:spPr>
            <a:xfrm flipV="1">
              <a:off x="7308304" y="1407663"/>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E911B63-1DD5-7E43-8423-A021AA311C30}"/>
                </a:ext>
              </a:extLst>
            </p:cNvPr>
            <p:cNvSpPr/>
            <p:nvPr/>
          </p:nvSpPr>
          <p:spPr>
            <a:xfrm>
              <a:off x="7659216" y="1238495"/>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14" name="文本框 13">
              <a:extLst>
                <a:ext uri="{FF2B5EF4-FFF2-40B4-BE49-F238E27FC236}">
                  <a16:creationId xmlns:a16="http://schemas.microsoft.com/office/drawing/2014/main" id="{76D75A30-D609-4949-98A0-063A0F040746}"/>
                </a:ext>
              </a:extLst>
            </p:cNvPr>
            <p:cNvSpPr txBox="1"/>
            <p:nvPr/>
          </p:nvSpPr>
          <p:spPr>
            <a:xfrm>
              <a:off x="8315908" y="1224171"/>
              <a:ext cx="476340" cy="369331"/>
            </a:xfrm>
            <a:prstGeom prst="rect">
              <a:avLst/>
            </a:prstGeom>
            <a:noFill/>
          </p:spPr>
          <p:txBody>
            <a:bodyPr wrap="square" rtlCol="0">
              <a:spAutoFit/>
            </a:bodyPr>
            <a:lstStyle/>
            <a:p>
              <a:r>
                <a:rPr kumimoji="1" lang="en-US" altLang="zh-CN" dirty="0"/>
                <a:t>A</a:t>
              </a:r>
              <a:endParaRPr kumimoji="1" lang="zh-CN" altLang="en-US" dirty="0"/>
            </a:p>
          </p:txBody>
        </p:sp>
        <p:cxnSp>
          <p:nvCxnSpPr>
            <p:cNvPr id="15" name="直线箭头连接符 14">
              <a:extLst>
                <a:ext uri="{FF2B5EF4-FFF2-40B4-BE49-F238E27FC236}">
                  <a16:creationId xmlns:a16="http://schemas.microsoft.com/office/drawing/2014/main" id="{3B54AA1B-F797-1545-AD77-DCF7B4964AE3}"/>
                </a:ext>
              </a:extLst>
            </p:cNvPr>
            <p:cNvCxnSpPr>
              <a:cxnSpLocks/>
            </p:cNvCxnSpPr>
            <p:nvPr/>
          </p:nvCxnSpPr>
          <p:spPr>
            <a:xfrm flipV="1">
              <a:off x="8004276" y="1425918"/>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AF2EFA7E-6F06-A941-AD40-67E52FEE9A63}"/>
              </a:ext>
            </a:extLst>
          </p:cNvPr>
          <p:cNvGrpSpPr/>
          <p:nvPr/>
        </p:nvGrpSpPr>
        <p:grpSpPr>
          <a:xfrm>
            <a:off x="6246497" y="1793471"/>
            <a:ext cx="1737776" cy="376029"/>
            <a:chOff x="7054472" y="1217474"/>
            <a:chExt cx="1737776" cy="376028"/>
          </a:xfrm>
        </p:grpSpPr>
        <p:sp>
          <p:nvSpPr>
            <p:cNvPr id="17" name="矩形 16">
              <a:extLst>
                <a:ext uri="{FF2B5EF4-FFF2-40B4-BE49-F238E27FC236}">
                  <a16:creationId xmlns:a16="http://schemas.microsoft.com/office/drawing/2014/main" id="{420BF858-5AA2-0C4F-8D21-9C0B3E35F49D}"/>
                </a:ext>
              </a:extLst>
            </p:cNvPr>
            <p:cNvSpPr/>
            <p:nvPr/>
          </p:nvSpPr>
          <p:spPr>
            <a:xfrm>
              <a:off x="7659216" y="1217474"/>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18" name="文本框 17">
              <a:extLst>
                <a:ext uri="{FF2B5EF4-FFF2-40B4-BE49-F238E27FC236}">
                  <a16:creationId xmlns:a16="http://schemas.microsoft.com/office/drawing/2014/main" id="{815503D5-2998-5840-A031-696665DEFF3E}"/>
                </a:ext>
              </a:extLst>
            </p:cNvPr>
            <p:cNvSpPr txBox="1"/>
            <p:nvPr/>
          </p:nvSpPr>
          <p:spPr>
            <a:xfrm>
              <a:off x="7054472" y="1217474"/>
              <a:ext cx="397848" cy="369331"/>
            </a:xfrm>
            <a:prstGeom prst="rect">
              <a:avLst/>
            </a:prstGeom>
            <a:noFill/>
          </p:spPr>
          <p:txBody>
            <a:bodyPr wrap="square" rtlCol="0">
              <a:spAutoFit/>
            </a:bodyPr>
            <a:lstStyle/>
            <a:p>
              <a:r>
                <a:rPr kumimoji="1" lang="en-US" altLang="zh-CN" dirty="0"/>
                <a:t>C</a:t>
              </a:r>
              <a:endParaRPr kumimoji="1" lang="zh-CN" altLang="en-US" dirty="0"/>
            </a:p>
          </p:txBody>
        </p:sp>
        <p:cxnSp>
          <p:nvCxnSpPr>
            <p:cNvPr id="19" name="直线箭头连接符 18">
              <a:extLst>
                <a:ext uri="{FF2B5EF4-FFF2-40B4-BE49-F238E27FC236}">
                  <a16:creationId xmlns:a16="http://schemas.microsoft.com/office/drawing/2014/main" id="{0D475FDC-C12D-044C-9BF9-1C158799F965}"/>
                </a:ext>
              </a:extLst>
            </p:cNvPr>
            <p:cNvCxnSpPr>
              <a:cxnSpLocks/>
              <a:endCxn id="20" idx="1"/>
            </p:cNvCxnSpPr>
            <p:nvPr/>
          </p:nvCxnSpPr>
          <p:spPr>
            <a:xfrm flipV="1">
              <a:off x="7308304" y="1407663"/>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2631CFE9-C6A7-0E4E-902A-B1136D26DF39}"/>
                </a:ext>
              </a:extLst>
            </p:cNvPr>
            <p:cNvSpPr/>
            <p:nvPr/>
          </p:nvSpPr>
          <p:spPr>
            <a:xfrm>
              <a:off x="7659216" y="1238495"/>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21" name="文本框 20">
              <a:extLst>
                <a:ext uri="{FF2B5EF4-FFF2-40B4-BE49-F238E27FC236}">
                  <a16:creationId xmlns:a16="http://schemas.microsoft.com/office/drawing/2014/main" id="{505090AE-9985-8247-A0D6-8A1DC9328DE9}"/>
                </a:ext>
              </a:extLst>
            </p:cNvPr>
            <p:cNvSpPr txBox="1"/>
            <p:nvPr/>
          </p:nvSpPr>
          <p:spPr>
            <a:xfrm>
              <a:off x="8315908" y="1224171"/>
              <a:ext cx="476340" cy="369331"/>
            </a:xfrm>
            <a:prstGeom prst="rect">
              <a:avLst/>
            </a:prstGeom>
            <a:noFill/>
          </p:spPr>
          <p:txBody>
            <a:bodyPr wrap="square" rtlCol="0">
              <a:spAutoFit/>
            </a:bodyPr>
            <a:lstStyle/>
            <a:p>
              <a:r>
                <a:rPr kumimoji="1" lang="en-US" altLang="zh-CN" dirty="0"/>
                <a:t>C</a:t>
              </a:r>
              <a:endParaRPr kumimoji="1" lang="zh-CN" altLang="en-US" dirty="0"/>
            </a:p>
          </p:txBody>
        </p:sp>
        <p:cxnSp>
          <p:nvCxnSpPr>
            <p:cNvPr id="22" name="直线箭头连接符 21">
              <a:extLst>
                <a:ext uri="{FF2B5EF4-FFF2-40B4-BE49-F238E27FC236}">
                  <a16:creationId xmlns:a16="http://schemas.microsoft.com/office/drawing/2014/main" id="{FD75C43C-3A57-6542-898F-E594238F4A7E}"/>
                </a:ext>
              </a:extLst>
            </p:cNvPr>
            <p:cNvCxnSpPr>
              <a:cxnSpLocks/>
            </p:cNvCxnSpPr>
            <p:nvPr/>
          </p:nvCxnSpPr>
          <p:spPr>
            <a:xfrm flipV="1">
              <a:off x="8004276" y="1425918"/>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E138D796-BE53-8443-A6CB-A6CB766E0C78}"/>
              </a:ext>
            </a:extLst>
          </p:cNvPr>
          <p:cNvGrpSpPr/>
          <p:nvPr/>
        </p:nvGrpSpPr>
        <p:grpSpPr>
          <a:xfrm>
            <a:off x="6246497" y="2269979"/>
            <a:ext cx="1737776" cy="376029"/>
            <a:chOff x="7054472" y="1217474"/>
            <a:chExt cx="1737776" cy="376028"/>
          </a:xfrm>
        </p:grpSpPr>
        <p:sp>
          <p:nvSpPr>
            <p:cNvPr id="24" name="矩形 23">
              <a:extLst>
                <a:ext uri="{FF2B5EF4-FFF2-40B4-BE49-F238E27FC236}">
                  <a16:creationId xmlns:a16="http://schemas.microsoft.com/office/drawing/2014/main" id="{59A35FC0-9B1B-F74E-A940-EFB4FF64FE31}"/>
                </a:ext>
              </a:extLst>
            </p:cNvPr>
            <p:cNvSpPr/>
            <p:nvPr/>
          </p:nvSpPr>
          <p:spPr>
            <a:xfrm>
              <a:off x="7659216" y="1217474"/>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25" name="文本框 24">
              <a:extLst>
                <a:ext uri="{FF2B5EF4-FFF2-40B4-BE49-F238E27FC236}">
                  <a16:creationId xmlns:a16="http://schemas.microsoft.com/office/drawing/2014/main" id="{87C48242-0A66-4945-A336-B779FE56DDA3}"/>
                </a:ext>
              </a:extLst>
            </p:cNvPr>
            <p:cNvSpPr txBox="1"/>
            <p:nvPr/>
          </p:nvSpPr>
          <p:spPr>
            <a:xfrm>
              <a:off x="7054472" y="1217474"/>
              <a:ext cx="397848" cy="369331"/>
            </a:xfrm>
            <a:prstGeom prst="rect">
              <a:avLst/>
            </a:prstGeom>
            <a:noFill/>
          </p:spPr>
          <p:txBody>
            <a:bodyPr wrap="square" rtlCol="0">
              <a:spAutoFit/>
            </a:bodyPr>
            <a:lstStyle/>
            <a:p>
              <a:r>
                <a:rPr kumimoji="1" lang="en-US" altLang="zh-CN" dirty="0"/>
                <a:t>B</a:t>
              </a:r>
              <a:endParaRPr kumimoji="1" lang="zh-CN" altLang="en-US" dirty="0"/>
            </a:p>
          </p:txBody>
        </p:sp>
        <p:cxnSp>
          <p:nvCxnSpPr>
            <p:cNvPr id="26" name="直线箭头连接符 25">
              <a:extLst>
                <a:ext uri="{FF2B5EF4-FFF2-40B4-BE49-F238E27FC236}">
                  <a16:creationId xmlns:a16="http://schemas.microsoft.com/office/drawing/2014/main" id="{BF8FC24D-F2B1-8E4F-B24B-3EC0AFAD2B6B}"/>
                </a:ext>
              </a:extLst>
            </p:cNvPr>
            <p:cNvCxnSpPr>
              <a:cxnSpLocks/>
              <a:endCxn id="27" idx="1"/>
            </p:cNvCxnSpPr>
            <p:nvPr/>
          </p:nvCxnSpPr>
          <p:spPr>
            <a:xfrm flipV="1">
              <a:off x="7308304" y="1407663"/>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77540FA0-934C-E14C-B332-C96A366A12F9}"/>
                </a:ext>
              </a:extLst>
            </p:cNvPr>
            <p:cNvSpPr/>
            <p:nvPr/>
          </p:nvSpPr>
          <p:spPr>
            <a:xfrm>
              <a:off x="7659216" y="1238495"/>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28" name="文本框 27">
              <a:extLst>
                <a:ext uri="{FF2B5EF4-FFF2-40B4-BE49-F238E27FC236}">
                  <a16:creationId xmlns:a16="http://schemas.microsoft.com/office/drawing/2014/main" id="{AD069D1C-A10B-F945-A71A-4EC8BDA98DB9}"/>
                </a:ext>
              </a:extLst>
            </p:cNvPr>
            <p:cNvSpPr txBox="1"/>
            <p:nvPr/>
          </p:nvSpPr>
          <p:spPr>
            <a:xfrm>
              <a:off x="8315908" y="1224171"/>
              <a:ext cx="476340" cy="369331"/>
            </a:xfrm>
            <a:prstGeom prst="rect">
              <a:avLst/>
            </a:prstGeom>
            <a:noFill/>
          </p:spPr>
          <p:txBody>
            <a:bodyPr wrap="square" rtlCol="0">
              <a:spAutoFit/>
            </a:bodyPr>
            <a:lstStyle/>
            <a:p>
              <a:r>
                <a:rPr kumimoji="1" lang="zh-CN" altLang="en-US" dirty="0"/>
                <a:t>？</a:t>
              </a:r>
            </a:p>
          </p:txBody>
        </p:sp>
        <p:cxnSp>
          <p:nvCxnSpPr>
            <p:cNvPr id="29" name="直线箭头连接符 28">
              <a:extLst>
                <a:ext uri="{FF2B5EF4-FFF2-40B4-BE49-F238E27FC236}">
                  <a16:creationId xmlns:a16="http://schemas.microsoft.com/office/drawing/2014/main" id="{ED8317A9-2CF1-484E-9420-7ACEA6684E80}"/>
                </a:ext>
              </a:extLst>
            </p:cNvPr>
            <p:cNvCxnSpPr>
              <a:cxnSpLocks/>
            </p:cNvCxnSpPr>
            <p:nvPr/>
          </p:nvCxnSpPr>
          <p:spPr>
            <a:xfrm flipV="1">
              <a:off x="8004276" y="1425918"/>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矩形 29">
            <a:extLst>
              <a:ext uri="{FF2B5EF4-FFF2-40B4-BE49-F238E27FC236}">
                <a16:creationId xmlns:a16="http://schemas.microsoft.com/office/drawing/2014/main" id="{122151A0-4580-C040-AE09-B2977E67C8B7}"/>
              </a:ext>
            </a:extLst>
          </p:cNvPr>
          <p:cNvSpPr/>
          <p:nvPr/>
        </p:nvSpPr>
        <p:spPr>
          <a:xfrm>
            <a:off x="6239109" y="2293192"/>
            <a:ext cx="1615113" cy="376029"/>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1" name="矩形 30">
            <a:extLst>
              <a:ext uri="{FF2B5EF4-FFF2-40B4-BE49-F238E27FC236}">
                <a16:creationId xmlns:a16="http://schemas.microsoft.com/office/drawing/2014/main" id="{9770C2F4-E208-C649-B47D-0D3713D21638}"/>
              </a:ext>
            </a:extLst>
          </p:cNvPr>
          <p:cNvSpPr/>
          <p:nvPr/>
        </p:nvSpPr>
        <p:spPr>
          <a:xfrm>
            <a:off x="7987086" y="2247586"/>
            <a:ext cx="1467068" cy="400110"/>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后续研究点</a:t>
            </a:r>
          </a:p>
        </p:txBody>
      </p:sp>
      <p:grpSp>
        <p:nvGrpSpPr>
          <p:cNvPr id="5" name="组合 4">
            <a:extLst>
              <a:ext uri="{FF2B5EF4-FFF2-40B4-BE49-F238E27FC236}">
                <a16:creationId xmlns:a16="http://schemas.microsoft.com/office/drawing/2014/main" id="{93E1C264-03DF-5F43-9FF1-6863DAF8C02A}"/>
              </a:ext>
            </a:extLst>
          </p:cNvPr>
          <p:cNvGrpSpPr/>
          <p:nvPr/>
        </p:nvGrpSpPr>
        <p:grpSpPr>
          <a:xfrm>
            <a:off x="8673747" y="4574459"/>
            <a:ext cx="1737776" cy="1360042"/>
            <a:chOff x="8673746" y="4348830"/>
            <a:chExt cx="1737776" cy="1360041"/>
          </a:xfrm>
        </p:grpSpPr>
        <p:grpSp>
          <p:nvGrpSpPr>
            <p:cNvPr id="32" name="组合 31">
              <a:extLst>
                <a:ext uri="{FF2B5EF4-FFF2-40B4-BE49-F238E27FC236}">
                  <a16:creationId xmlns:a16="http://schemas.microsoft.com/office/drawing/2014/main" id="{E96164F9-1A54-5C4D-86EC-C361B195C063}"/>
                </a:ext>
              </a:extLst>
            </p:cNvPr>
            <p:cNvGrpSpPr/>
            <p:nvPr/>
          </p:nvGrpSpPr>
          <p:grpSpPr>
            <a:xfrm>
              <a:off x="8673746" y="4348830"/>
              <a:ext cx="1737776" cy="376029"/>
              <a:chOff x="7054472" y="1217474"/>
              <a:chExt cx="1737776" cy="376029"/>
            </a:xfrm>
          </p:grpSpPr>
          <p:sp>
            <p:nvSpPr>
              <p:cNvPr id="33" name="矩形 32">
                <a:extLst>
                  <a:ext uri="{FF2B5EF4-FFF2-40B4-BE49-F238E27FC236}">
                    <a16:creationId xmlns:a16="http://schemas.microsoft.com/office/drawing/2014/main" id="{452EB02C-9CAF-024C-94DD-EB88832DA935}"/>
                  </a:ext>
                </a:extLst>
              </p:cNvPr>
              <p:cNvSpPr/>
              <p:nvPr/>
            </p:nvSpPr>
            <p:spPr>
              <a:xfrm>
                <a:off x="7659216" y="1217474"/>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34" name="文本框 33">
                <a:extLst>
                  <a:ext uri="{FF2B5EF4-FFF2-40B4-BE49-F238E27FC236}">
                    <a16:creationId xmlns:a16="http://schemas.microsoft.com/office/drawing/2014/main" id="{65A32CD0-1932-BA49-9A38-B6AE70FD4CAE}"/>
                  </a:ext>
                </a:extLst>
              </p:cNvPr>
              <p:cNvSpPr txBox="1"/>
              <p:nvPr/>
            </p:nvSpPr>
            <p:spPr>
              <a:xfrm>
                <a:off x="7054472" y="1217474"/>
                <a:ext cx="397848" cy="369332"/>
              </a:xfrm>
              <a:prstGeom prst="rect">
                <a:avLst/>
              </a:prstGeom>
              <a:noFill/>
            </p:spPr>
            <p:txBody>
              <a:bodyPr wrap="square" rtlCol="0">
                <a:spAutoFit/>
              </a:bodyPr>
              <a:lstStyle/>
              <a:p>
                <a:r>
                  <a:rPr kumimoji="1" lang="en-US" altLang="zh-CN" dirty="0"/>
                  <a:t>A</a:t>
                </a:r>
                <a:endParaRPr kumimoji="1" lang="zh-CN" altLang="en-US" dirty="0"/>
              </a:p>
            </p:txBody>
          </p:sp>
          <p:cxnSp>
            <p:nvCxnSpPr>
              <p:cNvPr id="35" name="直线箭头连接符 34">
                <a:extLst>
                  <a:ext uri="{FF2B5EF4-FFF2-40B4-BE49-F238E27FC236}">
                    <a16:creationId xmlns:a16="http://schemas.microsoft.com/office/drawing/2014/main" id="{2CF58A12-1A6D-EB4F-B300-C245F1085248}"/>
                  </a:ext>
                </a:extLst>
              </p:cNvPr>
              <p:cNvCxnSpPr>
                <a:cxnSpLocks/>
                <a:endCxn id="36" idx="1"/>
              </p:cNvCxnSpPr>
              <p:nvPr/>
            </p:nvCxnSpPr>
            <p:spPr>
              <a:xfrm flipV="1">
                <a:off x="7308304" y="1407663"/>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5BFDC74D-BF0E-DF42-9165-C5B8FC06E39F}"/>
                  </a:ext>
                </a:extLst>
              </p:cNvPr>
              <p:cNvSpPr/>
              <p:nvPr/>
            </p:nvSpPr>
            <p:spPr>
              <a:xfrm>
                <a:off x="7659216" y="1238495"/>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a:t>
                </a:r>
                <a:endParaRPr kumimoji="1" lang="zh-CN" altLang="en-US" dirty="0"/>
              </a:p>
            </p:txBody>
          </p:sp>
          <p:sp>
            <p:nvSpPr>
              <p:cNvPr id="37" name="文本框 36">
                <a:extLst>
                  <a:ext uri="{FF2B5EF4-FFF2-40B4-BE49-F238E27FC236}">
                    <a16:creationId xmlns:a16="http://schemas.microsoft.com/office/drawing/2014/main" id="{97402FE0-239A-E74B-A529-020566286DD8}"/>
                  </a:ext>
                </a:extLst>
              </p:cNvPr>
              <p:cNvSpPr txBox="1"/>
              <p:nvPr/>
            </p:nvSpPr>
            <p:spPr>
              <a:xfrm>
                <a:off x="8315908" y="1224171"/>
                <a:ext cx="476340" cy="369332"/>
              </a:xfrm>
              <a:prstGeom prst="rect">
                <a:avLst/>
              </a:prstGeom>
              <a:noFill/>
            </p:spPr>
            <p:txBody>
              <a:bodyPr wrap="square" rtlCol="0">
                <a:spAutoFit/>
              </a:bodyPr>
              <a:lstStyle/>
              <a:p>
                <a:r>
                  <a:rPr kumimoji="1" lang="en-US" altLang="zh-CN" dirty="0"/>
                  <a:t>A</a:t>
                </a:r>
                <a:endParaRPr kumimoji="1" lang="zh-CN" altLang="en-US" dirty="0"/>
              </a:p>
            </p:txBody>
          </p:sp>
          <p:cxnSp>
            <p:nvCxnSpPr>
              <p:cNvPr id="38" name="直线箭头连接符 37">
                <a:extLst>
                  <a:ext uri="{FF2B5EF4-FFF2-40B4-BE49-F238E27FC236}">
                    <a16:creationId xmlns:a16="http://schemas.microsoft.com/office/drawing/2014/main" id="{B083DED5-51E1-B64F-AE30-634604669A08}"/>
                  </a:ext>
                </a:extLst>
              </p:cNvPr>
              <p:cNvCxnSpPr>
                <a:cxnSpLocks/>
              </p:cNvCxnSpPr>
              <p:nvPr/>
            </p:nvCxnSpPr>
            <p:spPr>
              <a:xfrm flipV="1">
                <a:off x="8004276" y="1425918"/>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AFD5ACBB-776A-F54D-AA38-5ADA09B2E7C6}"/>
                </a:ext>
              </a:extLst>
            </p:cNvPr>
            <p:cNvGrpSpPr/>
            <p:nvPr/>
          </p:nvGrpSpPr>
          <p:grpSpPr>
            <a:xfrm>
              <a:off x="8673746" y="4856334"/>
              <a:ext cx="1737776" cy="376029"/>
              <a:chOff x="7054472" y="1217474"/>
              <a:chExt cx="1737776" cy="376029"/>
            </a:xfrm>
          </p:grpSpPr>
          <p:sp>
            <p:nvSpPr>
              <p:cNvPr id="40" name="矩形 39">
                <a:extLst>
                  <a:ext uri="{FF2B5EF4-FFF2-40B4-BE49-F238E27FC236}">
                    <a16:creationId xmlns:a16="http://schemas.microsoft.com/office/drawing/2014/main" id="{EBF092D3-44FF-E047-AC5F-9B5AC5D6CC4B}"/>
                  </a:ext>
                </a:extLst>
              </p:cNvPr>
              <p:cNvSpPr/>
              <p:nvPr/>
            </p:nvSpPr>
            <p:spPr>
              <a:xfrm>
                <a:off x="7659216" y="1217474"/>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41" name="文本框 40">
                <a:extLst>
                  <a:ext uri="{FF2B5EF4-FFF2-40B4-BE49-F238E27FC236}">
                    <a16:creationId xmlns:a16="http://schemas.microsoft.com/office/drawing/2014/main" id="{B5F10ECD-3E0E-584D-97EF-BF35CEB3AC5D}"/>
                  </a:ext>
                </a:extLst>
              </p:cNvPr>
              <p:cNvSpPr txBox="1"/>
              <p:nvPr/>
            </p:nvSpPr>
            <p:spPr>
              <a:xfrm>
                <a:off x="7054472" y="1217474"/>
                <a:ext cx="397848" cy="369332"/>
              </a:xfrm>
              <a:prstGeom prst="rect">
                <a:avLst/>
              </a:prstGeom>
              <a:noFill/>
            </p:spPr>
            <p:txBody>
              <a:bodyPr wrap="square" rtlCol="0">
                <a:spAutoFit/>
              </a:bodyPr>
              <a:lstStyle/>
              <a:p>
                <a:r>
                  <a:rPr kumimoji="1" lang="en-US" altLang="zh-CN" dirty="0"/>
                  <a:t>C</a:t>
                </a:r>
                <a:endParaRPr kumimoji="1" lang="zh-CN" altLang="en-US" dirty="0"/>
              </a:p>
            </p:txBody>
          </p:sp>
          <p:cxnSp>
            <p:nvCxnSpPr>
              <p:cNvPr id="42" name="直线箭头连接符 41">
                <a:extLst>
                  <a:ext uri="{FF2B5EF4-FFF2-40B4-BE49-F238E27FC236}">
                    <a16:creationId xmlns:a16="http://schemas.microsoft.com/office/drawing/2014/main" id="{BEFD0567-C1C2-2E44-BF58-3DF1F6FA3B60}"/>
                  </a:ext>
                </a:extLst>
              </p:cNvPr>
              <p:cNvCxnSpPr>
                <a:cxnSpLocks/>
                <a:endCxn id="43" idx="1"/>
              </p:cNvCxnSpPr>
              <p:nvPr/>
            </p:nvCxnSpPr>
            <p:spPr>
              <a:xfrm flipV="1">
                <a:off x="7308304" y="1407663"/>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2C10E02-66F0-0E40-B5DB-5CA98D248BCF}"/>
                  </a:ext>
                </a:extLst>
              </p:cNvPr>
              <p:cNvSpPr/>
              <p:nvPr/>
            </p:nvSpPr>
            <p:spPr>
              <a:xfrm>
                <a:off x="7659216" y="1238495"/>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a:t>
                </a:r>
                <a:endParaRPr kumimoji="1" lang="zh-CN" altLang="en-US" dirty="0"/>
              </a:p>
            </p:txBody>
          </p:sp>
          <p:sp>
            <p:nvSpPr>
              <p:cNvPr id="44" name="文本框 43">
                <a:extLst>
                  <a:ext uri="{FF2B5EF4-FFF2-40B4-BE49-F238E27FC236}">
                    <a16:creationId xmlns:a16="http://schemas.microsoft.com/office/drawing/2014/main" id="{F34A2CAD-9602-1D43-A89B-8165EAF4D0A1}"/>
                  </a:ext>
                </a:extLst>
              </p:cNvPr>
              <p:cNvSpPr txBox="1"/>
              <p:nvPr/>
            </p:nvSpPr>
            <p:spPr>
              <a:xfrm>
                <a:off x="8315908" y="1224171"/>
                <a:ext cx="476340" cy="369332"/>
              </a:xfrm>
              <a:prstGeom prst="rect">
                <a:avLst/>
              </a:prstGeom>
              <a:noFill/>
            </p:spPr>
            <p:txBody>
              <a:bodyPr wrap="square" rtlCol="0">
                <a:spAutoFit/>
              </a:bodyPr>
              <a:lstStyle/>
              <a:p>
                <a:r>
                  <a:rPr kumimoji="1" lang="en-US" altLang="zh-CN" dirty="0"/>
                  <a:t>C</a:t>
                </a:r>
                <a:endParaRPr kumimoji="1" lang="zh-CN" altLang="en-US" dirty="0"/>
              </a:p>
            </p:txBody>
          </p:sp>
          <p:cxnSp>
            <p:nvCxnSpPr>
              <p:cNvPr id="45" name="直线箭头连接符 44">
                <a:extLst>
                  <a:ext uri="{FF2B5EF4-FFF2-40B4-BE49-F238E27FC236}">
                    <a16:creationId xmlns:a16="http://schemas.microsoft.com/office/drawing/2014/main" id="{F8DFB8C3-B961-5647-9264-EBE5C5CF3809}"/>
                  </a:ext>
                </a:extLst>
              </p:cNvPr>
              <p:cNvCxnSpPr>
                <a:cxnSpLocks/>
              </p:cNvCxnSpPr>
              <p:nvPr/>
            </p:nvCxnSpPr>
            <p:spPr>
              <a:xfrm flipV="1">
                <a:off x="8004276" y="1425918"/>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B15F7FD6-36E2-6749-A31A-EFB1381BFE63}"/>
                </a:ext>
              </a:extLst>
            </p:cNvPr>
            <p:cNvGrpSpPr/>
            <p:nvPr/>
          </p:nvGrpSpPr>
          <p:grpSpPr>
            <a:xfrm>
              <a:off x="8673746" y="5332842"/>
              <a:ext cx="1737776" cy="376029"/>
              <a:chOff x="7054472" y="1217474"/>
              <a:chExt cx="1737776" cy="376029"/>
            </a:xfrm>
          </p:grpSpPr>
          <p:sp>
            <p:nvSpPr>
              <p:cNvPr id="47" name="矩形 46">
                <a:extLst>
                  <a:ext uri="{FF2B5EF4-FFF2-40B4-BE49-F238E27FC236}">
                    <a16:creationId xmlns:a16="http://schemas.microsoft.com/office/drawing/2014/main" id="{05ED1065-4BAF-C44E-9117-A4EA1C892F4D}"/>
                  </a:ext>
                </a:extLst>
              </p:cNvPr>
              <p:cNvSpPr/>
              <p:nvPr/>
            </p:nvSpPr>
            <p:spPr>
              <a:xfrm>
                <a:off x="7659216" y="1217474"/>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a:t>
                </a:r>
                <a:endParaRPr kumimoji="1" lang="zh-CN" altLang="en-US" dirty="0"/>
              </a:p>
            </p:txBody>
          </p:sp>
          <p:sp>
            <p:nvSpPr>
              <p:cNvPr id="48" name="文本框 47">
                <a:extLst>
                  <a:ext uri="{FF2B5EF4-FFF2-40B4-BE49-F238E27FC236}">
                    <a16:creationId xmlns:a16="http://schemas.microsoft.com/office/drawing/2014/main" id="{78A12E81-0CE8-B74E-8835-B917408CD82C}"/>
                  </a:ext>
                </a:extLst>
              </p:cNvPr>
              <p:cNvSpPr txBox="1"/>
              <p:nvPr/>
            </p:nvSpPr>
            <p:spPr>
              <a:xfrm>
                <a:off x="7054472" y="1217474"/>
                <a:ext cx="397848" cy="369332"/>
              </a:xfrm>
              <a:prstGeom prst="rect">
                <a:avLst/>
              </a:prstGeom>
              <a:noFill/>
            </p:spPr>
            <p:txBody>
              <a:bodyPr wrap="square" rtlCol="0">
                <a:spAutoFit/>
              </a:bodyPr>
              <a:lstStyle/>
              <a:p>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5838C7A2-9B00-EA43-9B67-1619E1894163}"/>
                  </a:ext>
                </a:extLst>
              </p:cNvPr>
              <p:cNvCxnSpPr>
                <a:cxnSpLocks/>
                <a:endCxn id="50" idx="1"/>
              </p:cNvCxnSpPr>
              <p:nvPr/>
            </p:nvCxnSpPr>
            <p:spPr>
              <a:xfrm flipV="1">
                <a:off x="7308304" y="1407663"/>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520D4D37-34E0-4849-BDC3-FA68119D0014}"/>
                  </a:ext>
                </a:extLst>
              </p:cNvPr>
              <p:cNvSpPr/>
              <p:nvPr/>
            </p:nvSpPr>
            <p:spPr>
              <a:xfrm>
                <a:off x="7659216" y="1238495"/>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a:t>
                </a:r>
                <a:endParaRPr kumimoji="1" lang="zh-CN" altLang="en-US" dirty="0"/>
              </a:p>
            </p:txBody>
          </p:sp>
          <p:sp>
            <p:nvSpPr>
              <p:cNvPr id="51" name="文本框 50">
                <a:extLst>
                  <a:ext uri="{FF2B5EF4-FFF2-40B4-BE49-F238E27FC236}">
                    <a16:creationId xmlns:a16="http://schemas.microsoft.com/office/drawing/2014/main" id="{4F7D8D7B-90F8-E047-80F9-8BBDD1B14F6B}"/>
                  </a:ext>
                </a:extLst>
              </p:cNvPr>
              <p:cNvSpPr txBox="1"/>
              <p:nvPr/>
            </p:nvSpPr>
            <p:spPr>
              <a:xfrm>
                <a:off x="8315908" y="1224171"/>
                <a:ext cx="476340" cy="369332"/>
              </a:xfrm>
              <a:prstGeom prst="rect">
                <a:avLst/>
              </a:prstGeom>
              <a:noFill/>
            </p:spPr>
            <p:txBody>
              <a:bodyPr wrap="square" rtlCol="0">
                <a:spAutoFit/>
              </a:bodyPr>
              <a:lstStyle/>
              <a:p>
                <a:r>
                  <a:rPr kumimoji="1" lang="en-US" altLang="zh-CN" dirty="0"/>
                  <a:t>B</a:t>
                </a:r>
                <a:endParaRPr kumimoji="1" lang="zh-CN" altLang="en-US" dirty="0"/>
              </a:p>
            </p:txBody>
          </p:sp>
          <p:cxnSp>
            <p:nvCxnSpPr>
              <p:cNvPr id="52" name="直线箭头连接符 51">
                <a:extLst>
                  <a:ext uri="{FF2B5EF4-FFF2-40B4-BE49-F238E27FC236}">
                    <a16:creationId xmlns:a16="http://schemas.microsoft.com/office/drawing/2014/main" id="{F2D643F2-9E10-3E46-BB25-14F8737E59C6}"/>
                  </a:ext>
                </a:extLst>
              </p:cNvPr>
              <p:cNvCxnSpPr>
                <a:cxnSpLocks/>
              </p:cNvCxnSpPr>
              <p:nvPr/>
            </p:nvCxnSpPr>
            <p:spPr>
              <a:xfrm flipV="1">
                <a:off x="8004276" y="1425918"/>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6" name="矩形 5">
            <a:extLst>
              <a:ext uri="{FF2B5EF4-FFF2-40B4-BE49-F238E27FC236}">
                <a16:creationId xmlns:a16="http://schemas.microsoft.com/office/drawing/2014/main" id="{4E69514B-847C-2D40-84B8-3A307DFD62B5}"/>
              </a:ext>
            </a:extLst>
          </p:cNvPr>
          <p:cNvSpPr/>
          <p:nvPr/>
        </p:nvSpPr>
        <p:spPr>
          <a:xfrm>
            <a:off x="9974463" y="4488868"/>
            <a:ext cx="437060" cy="1445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3" name="矩形 52">
            <a:extLst>
              <a:ext uri="{FF2B5EF4-FFF2-40B4-BE49-F238E27FC236}">
                <a16:creationId xmlns:a16="http://schemas.microsoft.com/office/drawing/2014/main" id="{99002A85-9412-B042-8DBD-9A5DDF3702BE}"/>
              </a:ext>
            </a:extLst>
          </p:cNvPr>
          <p:cNvSpPr/>
          <p:nvPr/>
        </p:nvSpPr>
        <p:spPr>
          <a:xfrm>
            <a:off x="7544224" y="1211981"/>
            <a:ext cx="437060" cy="1445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65938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3" presetClass="entr" presetSubtype="1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53"/>
                                        </p:tgtEl>
                                      </p:cBhvr>
                                    </p:animEffect>
                                    <p:set>
                                      <p:cBhvr>
                                        <p:cTn id="46" dur="1" fill="hold">
                                          <p:stCondLst>
                                            <p:cond delay="499"/>
                                          </p:stCondLst>
                                        </p:cTn>
                                        <p:tgtEl>
                                          <p:spTgt spid="53"/>
                                        </p:tgtEl>
                                        <p:attrNameLst>
                                          <p:attrName>style.visibility</p:attrName>
                                        </p:attrNameLst>
                                      </p:cBhvr>
                                      <p:to>
                                        <p:strVal val="hidden"/>
                                      </p:to>
                                    </p:set>
                                  </p:childTnLst>
                                </p:cTn>
                              </p:par>
                              <p:par>
                                <p:cTn id="47" presetID="3" presetClass="entr" presetSubtype="10" fill="hold" grpId="0"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blinds(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blinds(horizontal)">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0" nodeType="clickEffect">
                                  <p:stCondLst>
                                    <p:cond delay="0"/>
                                  </p:stCondLst>
                                  <p:childTnLst>
                                    <p:animEffect transition="out" filter="blinds(horizontal)">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3" presetClass="entr" presetSubtype="10" fill="hold" grpId="0"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blinds(horizontal)">
                                      <p:cBhvr>
                                        <p:cTn id="67" dur="500"/>
                                        <p:tgtEl>
                                          <p:spTgt spid="3">
                                            <p:txEl>
                                              <p:pRg st="9" end="9"/>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blinds(horizontal)">
                                      <p:cBhvr>
                                        <p:cTn id="70" dur="500"/>
                                        <p:tgtEl>
                                          <p:spTgt spid="3">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checkerboard(across)">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linds(horizontal)">
                                      <p:cBhvr>
                                        <p:cTn id="8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1" grpId="0"/>
      <p:bldP spid="6" grpId="0" animBg="1"/>
      <p:bldP spid="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17</a:t>
            </a:fld>
            <a:endParaRPr lang="zh-CN" altLang="en-US">
              <a:solidFill>
                <a:srgbClr val="464653"/>
              </a:solidFill>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多重集特性的传播规则（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条）</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活跃集</a:t>
                </a:r>
                <a14:m>
                  <m:oMath xmlns:m="http://schemas.openxmlformats.org/officeDocument/2006/math">
                    <m:r>
                      <a:rPr kumimoji="1" lang="en-US" altLang="zh-CN" sz="2800"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活跃集得到的多重集是（）集？</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p:sp>
            <p:nvSpPr>
              <p:cNvPr id="5" name="文本框 4">
                <a:extLst>
                  <a:ext uri="{FF2B5EF4-FFF2-40B4-BE49-F238E27FC236}">
                    <a16:creationId xmlns:a16="http://schemas.microsoft.com/office/drawing/2014/main" id="{E9380415-A6F9-4654-BFE9-1EA1668520A5}"/>
                  </a:ext>
                </a:extLst>
              </p:cNvPr>
              <p:cNvSpPr txBox="1">
                <a:spLocks noRot="1" noChangeAspect="1" noMove="1" noResize="1" noEditPoints="1" noAdjustHandles="1" noChangeArrowheads="1" noChangeShapeType="1" noTextEdit="1"/>
              </p:cNvSpPr>
              <p:nvPr>
                <p:custDataLst>
                  <p:tags r:id="rId2"/>
                </p:custDataLst>
              </p:nvPr>
            </p:nvSpPr>
            <p:spPr>
              <a:xfrm>
                <a:off x="1219200" y="635000"/>
                <a:ext cx="9753600" cy="2143125"/>
              </a:xfrm>
              <a:prstGeom prst="rect">
                <a:avLst/>
              </a:prstGeom>
              <a:blipFill>
                <a:blip r:embed="rId20"/>
                <a:stretch>
                  <a:fillRect l="-125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或者 7">
            <a:extLst>
              <a:ext uri="{FF2B5EF4-FFF2-40B4-BE49-F238E27FC236}">
                <a16:creationId xmlns:a16="http://schemas.microsoft.com/office/drawing/2014/main" id="{15908E49-DD67-4931-A33D-D653965CADDC}"/>
              </a:ext>
            </a:extLst>
          </p:cNvPr>
          <p:cNvSpPr/>
          <p:nvPr/>
        </p:nvSpPr>
        <p:spPr>
          <a:xfrm>
            <a:off x="9216802" y="2281069"/>
            <a:ext cx="415637" cy="439286"/>
          </a:xfrm>
          <a:prstGeom prst="flowChar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ysClr val="windowText" lastClr="000000"/>
              </a:solidFill>
            </a:endParaRPr>
          </a:p>
        </p:txBody>
      </p:sp>
      <p:cxnSp>
        <p:nvCxnSpPr>
          <p:cNvPr id="21" name="直线箭头连接符 9">
            <a:extLst>
              <a:ext uri="{FF2B5EF4-FFF2-40B4-BE49-F238E27FC236}">
                <a16:creationId xmlns:a16="http://schemas.microsoft.com/office/drawing/2014/main" id="{F42EF8AB-3D31-414E-8BA5-10D7839AC815}"/>
              </a:ext>
            </a:extLst>
          </p:cNvPr>
          <p:cNvCxnSpPr/>
          <p:nvPr/>
        </p:nvCxnSpPr>
        <p:spPr>
          <a:xfrm>
            <a:off x="8734201" y="2497481"/>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线箭头连接符 10">
            <a:extLst>
              <a:ext uri="{FF2B5EF4-FFF2-40B4-BE49-F238E27FC236}">
                <a16:creationId xmlns:a16="http://schemas.microsoft.com/office/drawing/2014/main" id="{4C183CDD-DBBF-4653-8BD8-10F0370BB559}"/>
              </a:ext>
            </a:extLst>
          </p:cNvPr>
          <p:cNvCxnSpPr/>
          <p:nvPr/>
        </p:nvCxnSpPr>
        <p:spPr>
          <a:xfrm>
            <a:off x="9562446" y="2495502"/>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12">
            <a:extLst>
              <a:ext uri="{FF2B5EF4-FFF2-40B4-BE49-F238E27FC236}">
                <a16:creationId xmlns:a16="http://schemas.microsoft.com/office/drawing/2014/main" id="{C0CB1D36-8DFA-4594-B665-7DC07573C82E}"/>
              </a:ext>
            </a:extLst>
          </p:cNvPr>
          <p:cNvCxnSpPr>
            <a:endCxn id="20" idx="0"/>
          </p:cNvCxnSpPr>
          <p:nvPr/>
        </p:nvCxnSpPr>
        <p:spPr>
          <a:xfrm>
            <a:off x="9424620" y="1951216"/>
            <a:ext cx="1" cy="329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6288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18</a:t>
            </a:fld>
            <a:endParaRPr lang="zh-CN" altLang="en-US">
              <a:solidFill>
                <a:srgbClr val="464653"/>
              </a:solidFill>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多重集特性的传播规则</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活跃集</a:t>
                </a:r>
                <a14:m>
                  <m:oMath xmlns:m="http://schemas.openxmlformats.org/officeDocument/2006/math">
                    <m:r>
                      <a:rPr kumimoji="1" lang="en-US" altLang="zh-CN" sz="2800"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kumimoji="1" lang="zh-CN" altLang="en-US" sz="2800" i="1" dirty="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平衡</m:t>
                    </m:r>
                  </m:oMath>
                </a14:m>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集得到的多重集是（）集？</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p:sp>
            <p:nvSpPr>
              <p:cNvPr id="5" name="文本框 4">
                <a:extLst>
                  <a:ext uri="{FF2B5EF4-FFF2-40B4-BE49-F238E27FC236}">
                    <a16:creationId xmlns:a16="http://schemas.microsoft.com/office/drawing/2014/main" id="{E9380415-A6F9-4654-BFE9-1EA1668520A5}"/>
                  </a:ext>
                </a:extLst>
              </p:cNvPr>
              <p:cNvSpPr txBox="1">
                <a:spLocks noRot="1" noChangeAspect="1" noMove="1" noResize="1" noEditPoints="1" noAdjustHandles="1" noChangeArrowheads="1" noChangeShapeType="1" noTextEdit="1"/>
              </p:cNvSpPr>
              <p:nvPr>
                <p:custDataLst>
                  <p:tags r:id="rId2"/>
                </p:custDataLst>
              </p:nvPr>
            </p:nvSpPr>
            <p:spPr>
              <a:xfrm>
                <a:off x="1219200" y="635000"/>
                <a:ext cx="9753600" cy="2143125"/>
              </a:xfrm>
              <a:prstGeom prst="rect">
                <a:avLst/>
              </a:prstGeom>
              <a:blipFill>
                <a:blip r:embed="rId20"/>
                <a:stretch>
                  <a:fillRect l="-125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或者 7">
            <a:extLst>
              <a:ext uri="{FF2B5EF4-FFF2-40B4-BE49-F238E27FC236}">
                <a16:creationId xmlns:a16="http://schemas.microsoft.com/office/drawing/2014/main" id="{15908E49-DD67-4931-A33D-D653965CADDC}"/>
              </a:ext>
            </a:extLst>
          </p:cNvPr>
          <p:cNvSpPr/>
          <p:nvPr/>
        </p:nvSpPr>
        <p:spPr>
          <a:xfrm>
            <a:off x="9216802" y="2281069"/>
            <a:ext cx="415637" cy="439286"/>
          </a:xfrm>
          <a:prstGeom prst="flowChar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ysClr val="windowText" lastClr="000000"/>
              </a:solidFill>
            </a:endParaRPr>
          </a:p>
        </p:txBody>
      </p:sp>
      <p:cxnSp>
        <p:nvCxnSpPr>
          <p:cNvPr id="21" name="直线箭头连接符 9">
            <a:extLst>
              <a:ext uri="{FF2B5EF4-FFF2-40B4-BE49-F238E27FC236}">
                <a16:creationId xmlns:a16="http://schemas.microsoft.com/office/drawing/2014/main" id="{F42EF8AB-3D31-414E-8BA5-10D7839AC815}"/>
              </a:ext>
            </a:extLst>
          </p:cNvPr>
          <p:cNvCxnSpPr/>
          <p:nvPr/>
        </p:nvCxnSpPr>
        <p:spPr>
          <a:xfrm>
            <a:off x="8734201" y="2497481"/>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线箭头连接符 10">
            <a:extLst>
              <a:ext uri="{FF2B5EF4-FFF2-40B4-BE49-F238E27FC236}">
                <a16:creationId xmlns:a16="http://schemas.microsoft.com/office/drawing/2014/main" id="{4C183CDD-DBBF-4653-8BD8-10F0370BB559}"/>
              </a:ext>
            </a:extLst>
          </p:cNvPr>
          <p:cNvCxnSpPr/>
          <p:nvPr/>
        </p:nvCxnSpPr>
        <p:spPr>
          <a:xfrm>
            <a:off x="9562446" y="2495502"/>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12">
            <a:extLst>
              <a:ext uri="{FF2B5EF4-FFF2-40B4-BE49-F238E27FC236}">
                <a16:creationId xmlns:a16="http://schemas.microsoft.com/office/drawing/2014/main" id="{C0CB1D36-8DFA-4594-B665-7DC07573C82E}"/>
              </a:ext>
            </a:extLst>
          </p:cNvPr>
          <p:cNvCxnSpPr>
            <a:endCxn id="20" idx="0"/>
          </p:cNvCxnSpPr>
          <p:nvPr/>
        </p:nvCxnSpPr>
        <p:spPr>
          <a:xfrm>
            <a:off x="9424620" y="1951216"/>
            <a:ext cx="1" cy="329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9750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19</a:t>
            </a:fld>
            <a:endParaRPr lang="zh-CN" altLang="en-US">
              <a:solidFill>
                <a:srgbClr val="464653"/>
              </a:solidFill>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多重集特性的传播规则</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活跃集</a:t>
                </a:r>
                <a14:m>
                  <m:oMath xmlns:m="http://schemas.openxmlformats.org/officeDocument/2006/math">
                    <m:r>
                      <a:rPr kumimoji="1" lang="en-US" altLang="zh-CN" sz="2800"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稳定集得到的多重集是（）集？</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p:sp>
            <p:nvSpPr>
              <p:cNvPr id="5" name="文本框 4">
                <a:extLst>
                  <a:ext uri="{FF2B5EF4-FFF2-40B4-BE49-F238E27FC236}">
                    <a16:creationId xmlns:a16="http://schemas.microsoft.com/office/drawing/2014/main" id="{E9380415-A6F9-4654-BFE9-1EA1668520A5}"/>
                  </a:ext>
                </a:extLst>
              </p:cNvPr>
              <p:cNvSpPr txBox="1">
                <a:spLocks noRot="1" noChangeAspect="1" noMove="1" noResize="1" noEditPoints="1" noAdjustHandles="1" noChangeArrowheads="1" noChangeShapeType="1" noTextEdit="1"/>
              </p:cNvSpPr>
              <p:nvPr>
                <p:custDataLst>
                  <p:tags r:id="rId2"/>
                </p:custDataLst>
              </p:nvPr>
            </p:nvSpPr>
            <p:spPr>
              <a:xfrm>
                <a:off x="1219200" y="635000"/>
                <a:ext cx="9753600" cy="2143125"/>
              </a:xfrm>
              <a:prstGeom prst="rect">
                <a:avLst/>
              </a:prstGeom>
              <a:blipFill>
                <a:blip r:embed="rId20"/>
                <a:stretch>
                  <a:fillRect l="-125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hidden="1">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或者 7">
            <a:extLst>
              <a:ext uri="{FF2B5EF4-FFF2-40B4-BE49-F238E27FC236}">
                <a16:creationId xmlns:a16="http://schemas.microsoft.com/office/drawing/2014/main" id="{15908E49-DD67-4931-A33D-D653965CADDC}"/>
              </a:ext>
            </a:extLst>
          </p:cNvPr>
          <p:cNvSpPr/>
          <p:nvPr/>
        </p:nvSpPr>
        <p:spPr>
          <a:xfrm>
            <a:off x="9216802" y="2281069"/>
            <a:ext cx="415637" cy="439286"/>
          </a:xfrm>
          <a:prstGeom prst="flowChar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ysClr val="windowText" lastClr="000000"/>
              </a:solidFill>
            </a:endParaRPr>
          </a:p>
        </p:txBody>
      </p:sp>
      <p:cxnSp>
        <p:nvCxnSpPr>
          <p:cNvPr id="21" name="直线箭头连接符 9">
            <a:extLst>
              <a:ext uri="{FF2B5EF4-FFF2-40B4-BE49-F238E27FC236}">
                <a16:creationId xmlns:a16="http://schemas.microsoft.com/office/drawing/2014/main" id="{F42EF8AB-3D31-414E-8BA5-10D7839AC815}"/>
              </a:ext>
            </a:extLst>
          </p:cNvPr>
          <p:cNvCxnSpPr/>
          <p:nvPr/>
        </p:nvCxnSpPr>
        <p:spPr>
          <a:xfrm>
            <a:off x="8734201" y="2497481"/>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线箭头连接符 10">
            <a:extLst>
              <a:ext uri="{FF2B5EF4-FFF2-40B4-BE49-F238E27FC236}">
                <a16:creationId xmlns:a16="http://schemas.microsoft.com/office/drawing/2014/main" id="{4C183CDD-DBBF-4653-8BD8-10F0370BB559}"/>
              </a:ext>
            </a:extLst>
          </p:cNvPr>
          <p:cNvCxnSpPr/>
          <p:nvPr/>
        </p:nvCxnSpPr>
        <p:spPr>
          <a:xfrm>
            <a:off x="9562446" y="2495502"/>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12">
            <a:extLst>
              <a:ext uri="{FF2B5EF4-FFF2-40B4-BE49-F238E27FC236}">
                <a16:creationId xmlns:a16="http://schemas.microsoft.com/office/drawing/2014/main" id="{C0CB1D36-8DFA-4594-B665-7DC07573C82E}"/>
              </a:ext>
            </a:extLst>
          </p:cNvPr>
          <p:cNvCxnSpPr>
            <a:endCxn id="20" idx="0"/>
          </p:cNvCxnSpPr>
          <p:nvPr/>
        </p:nvCxnSpPr>
        <p:spPr>
          <a:xfrm>
            <a:off x="9424620" y="1951216"/>
            <a:ext cx="1" cy="329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1555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F6C2A20-733B-4EC7-831A-9A7440BDFA1B}"/>
              </a:ext>
            </a:extLst>
          </p:cNvPr>
          <p:cNvGrpSpPr/>
          <p:nvPr/>
        </p:nvGrpSpPr>
        <p:grpSpPr>
          <a:xfrm>
            <a:off x="-342900" y="2159001"/>
            <a:ext cx="5143499" cy="4330700"/>
            <a:chOff x="7390808" y="180429"/>
            <a:chExt cx="4560400" cy="3270561"/>
          </a:xfrm>
        </p:grpSpPr>
        <p:pic>
          <p:nvPicPr>
            <p:cNvPr id="18" name="图片 17">
              <a:extLst>
                <a:ext uri="{FF2B5EF4-FFF2-40B4-BE49-F238E27FC236}">
                  <a16:creationId xmlns:a16="http://schemas.microsoft.com/office/drawing/2014/main" id="{1CD0DF03-1205-401B-80DC-7F5E731ED360}"/>
                </a:ext>
              </a:extLst>
            </p:cNvPr>
            <p:cNvPicPr>
              <a:picLocks noChangeAspect="1"/>
            </p:cNvPicPr>
            <p:nvPr/>
          </p:nvPicPr>
          <p:blipFill rotWithShape="1">
            <a:blip r:embed="rId12"/>
            <a:srcRect b="56772"/>
            <a:stretch/>
          </p:blipFill>
          <p:spPr>
            <a:xfrm>
              <a:off x="7390808" y="180429"/>
              <a:ext cx="4560400" cy="2821618"/>
            </a:xfrm>
            <a:prstGeom prst="rect">
              <a:avLst/>
            </a:prstGeom>
          </p:spPr>
        </p:pic>
        <p:grpSp>
          <p:nvGrpSpPr>
            <p:cNvPr id="19" name="组合 18">
              <a:extLst>
                <a:ext uri="{FF2B5EF4-FFF2-40B4-BE49-F238E27FC236}">
                  <a16:creationId xmlns:a16="http://schemas.microsoft.com/office/drawing/2014/main" id="{3B1F3C9D-A161-4D0B-A273-4898886CD337}"/>
                </a:ext>
              </a:extLst>
            </p:cNvPr>
            <p:cNvGrpSpPr/>
            <p:nvPr/>
          </p:nvGrpSpPr>
          <p:grpSpPr>
            <a:xfrm>
              <a:off x="8368284" y="1194841"/>
              <a:ext cx="2313390" cy="2256149"/>
              <a:chOff x="8368284" y="1194841"/>
              <a:chExt cx="2313390" cy="2256149"/>
            </a:xfrm>
          </p:grpSpPr>
          <p:grpSp>
            <p:nvGrpSpPr>
              <p:cNvPr id="20" name="组合 19">
                <a:extLst>
                  <a:ext uri="{FF2B5EF4-FFF2-40B4-BE49-F238E27FC236}">
                    <a16:creationId xmlns:a16="http://schemas.microsoft.com/office/drawing/2014/main" id="{0F396FA7-638F-43D1-AB96-7699999F68F4}"/>
                  </a:ext>
                </a:extLst>
              </p:cNvPr>
              <p:cNvGrpSpPr/>
              <p:nvPr/>
            </p:nvGrpSpPr>
            <p:grpSpPr>
              <a:xfrm>
                <a:off x="8368284" y="1194841"/>
                <a:ext cx="921258" cy="1051281"/>
                <a:chOff x="8368284" y="1194841"/>
                <a:chExt cx="921258" cy="1051281"/>
              </a:xfrm>
            </p:grpSpPr>
            <p:pic>
              <p:nvPicPr>
                <p:cNvPr id="24" name="图片 23">
                  <a:extLst>
                    <a:ext uri="{FF2B5EF4-FFF2-40B4-BE49-F238E27FC236}">
                      <a16:creationId xmlns:a16="http://schemas.microsoft.com/office/drawing/2014/main" id="{6F2B7533-12DE-4AF5-8139-6CE0D8AAF060}"/>
                    </a:ext>
                  </a:extLst>
                </p:cNvPr>
                <p:cNvPicPr>
                  <a:picLocks noChangeAspect="1"/>
                </p:cNvPicPr>
                <p:nvPr/>
              </p:nvPicPr>
              <p:blipFill>
                <a:blip r:embed="rId13"/>
                <a:stretch>
                  <a:fillRect/>
                </a:stretch>
              </p:blipFill>
              <p:spPr>
                <a:xfrm>
                  <a:off x="8368284" y="1954022"/>
                  <a:ext cx="381000" cy="292100"/>
                </a:xfrm>
                <a:prstGeom prst="rect">
                  <a:avLst/>
                </a:prstGeom>
                <a:ln>
                  <a:solidFill>
                    <a:srgbClr val="FF0000"/>
                  </a:solidFill>
                </a:ln>
              </p:spPr>
            </p:pic>
            <p:pic>
              <p:nvPicPr>
                <p:cNvPr id="25" name="图片 24">
                  <a:extLst>
                    <a:ext uri="{FF2B5EF4-FFF2-40B4-BE49-F238E27FC236}">
                      <a16:creationId xmlns:a16="http://schemas.microsoft.com/office/drawing/2014/main" id="{AEE2048B-A6AF-43A6-8EEE-5BFD598E1DEB}"/>
                    </a:ext>
                  </a:extLst>
                </p:cNvPr>
                <p:cNvPicPr>
                  <a:picLocks noChangeAspect="1"/>
                </p:cNvPicPr>
                <p:nvPr/>
              </p:nvPicPr>
              <p:blipFill>
                <a:blip r:embed="rId14"/>
                <a:stretch>
                  <a:fillRect/>
                </a:stretch>
              </p:blipFill>
              <p:spPr>
                <a:xfrm>
                  <a:off x="9022842" y="1194841"/>
                  <a:ext cx="266700" cy="304800"/>
                </a:xfrm>
                <a:prstGeom prst="rect">
                  <a:avLst/>
                </a:prstGeom>
                <a:ln>
                  <a:solidFill>
                    <a:srgbClr val="FF0000"/>
                  </a:solidFill>
                </a:ln>
              </p:spPr>
            </p:pic>
          </p:grpSp>
          <p:pic>
            <p:nvPicPr>
              <p:cNvPr id="21" name="图片 20">
                <a:extLst>
                  <a:ext uri="{FF2B5EF4-FFF2-40B4-BE49-F238E27FC236}">
                    <a16:creationId xmlns:a16="http://schemas.microsoft.com/office/drawing/2014/main" id="{498BE414-1A57-40BC-A3FF-590B9C52EC13}"/>
                  </a:ext>
                </a:extLst>
              </p:cNvPr>
              <p:cNvPicPr>
                <a:picLocks noChangeAspect="1"/>
              </p:cNvPicPr>
              <p:nvPr/>
            </p:nvPicPr>
            <p:blipFill>
              <a:blip r:embed="rId14"/>
              <a:stretch>
                <a:fillRect/>
              </a:stretch>
            </p:blipFill>
            <p:spPr>
              <a:xfrm>
                <a:off x="8681466" y="3082898"/>
                <a:ext cx="266700" cy="304800"/>
              </a:xfrm>
              <a:prstGeom prst="rect">
                <a:avLst/>
              </a:prstGeom>
              <a:ln>
                <a:noFill/>
              </a:ln>
            </p:spPr>
          </p:pic>
          <p:pic>
            <p:nvPicPr>
              <p:cNvPr id="22" name="图片 21">
                <a:extLst>
                  <a:ext uri="{FF2B5EF4-FFF2-40B4-BE49-F238E27FC236}">
                    <a16:creationId xmlns:a16="http://schemas.microsoft.com/office/drawing/2014/main" id="{4B7D489A-F9B4-46F8-A31E-EC5C0FF53980}"/>
                  </a:ext>
                </a:extLst>
              </p:cNvPr>
              <p:cNvPicPr>
                <a:picLocks noChangeAspect="1"/>
              </p:cNvPicPr>
              <p:nvPr/>
            </p:nvPicPr>
            <p:blipFill>
              <a:blip r:embed="rId15"/>
              <a:stretch>
                <a:fillRect/>
              </a:stretch>
            </p:blipFill>
            <p:spPr>
              <a:xfrm>
                <a:off x="10249874" y="3146190"/>
                <a:ext cx="431800" cy="304800"/>
              </a:xfrm>
              <a:prstGeom prst="rect">
                <a:avLst/>
              </a:prstGeom>
            </p:spPr>
          </p:pic>
          <p:pic>
            <p:nvPicPr>
              <p:cNvPr id="23" name="图片 22">
                <a:extLst>
                  <a:ext uri="{FF2B5EF4-FFF2-40B4-BE49-F238E27FC236}">
                    <a16:creationId xmlns:a16="http://schemas.microsoft.com/office/drawing/2014/main" id="{8E381820-254B-4896-90F0-984A866C71C6}"/>
                  </a:ext>
                </a:extLst>
              </p:cNvPr>
              <p:cNvPicPr>
                <a:picLocks noChangeAspect="1"/>
              </p:cNvPicPr>
              <p:nvPr/>
            </p:nvPicPr>
            <p:blipFill>
              <a:blip r:embed="rId16"/>
              <a:stretch>
                <a:fillRect/>
              </a:stretch>
            </p:blipFill>
            <p:spPr>
              <a:xfrm>
                <a:off x="8814816" y="2777077"/>
                <a:ext cx="1733508" cy="431801"/>
              </a:xfrm>
              <a:prstGeom prst="rect">
                <a:avLst/>
              </a:prstGeom>
            </p:spPr>
          </p:pic>
        </p:grpSp>
      </p:gr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1BB923F-0403-4217-8046-9B6B2D9A9559}"/>
                  </a:ext>
                </a:extLst>
              </p:cNvPr>
              <p:cNvSpPr txBox="1"/>
              <p:nvPr>
                <p:custDataLst>
                  <p:tags r:id="rId2"/>
                </p:custDataLst>
              </p:nvPr>
            </p:nvSpPr>
            <p:spPr>
              <a:xfrm>
                <a:off x="609600" y="590554"/>
                <a:ext cx="10972800" cy="2143125"/>
              </a:xfrm>
              <a:prstGeom prst="rect">
                <a:avLst/>
              </a:prstGeom>
              <a:noFill/>
            </p:spPr>
            <p:txBody>
              <a:bodyPr vert="horz" wrap="square" rtlCol="0" anchor="ctr" anchorCtr="0">
                <a:noAutofit/>
              </a:bodyPr>
              <a:lstStyle/>
              <a:p>
                <a:pPr defTabSz="534924"/>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轮</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算法（最后一轮考虑交换），若左半支的输入差分∆只在第</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比特或第</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比特差分非零，则</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轮后的输出</a:t>
                </a:r>
                <a14:m>
                  <m:oMath xmlns:m="http://schemas.openxmlformats.org/officeDocument/2006/math">
                    <m:sSub>
                      <m:sSubPr>
                        <m:ctrlPr>
                          <a:rPr kumimoji="1" lang="en-US" altLang="zh-CN" sz="2100" i="1">
                            <a:solidFill>
                              <a:srgbClr val="C00000"/>
                            </a:solidFill>
                            <a:latin typeface="Cambria Math" panose="02040503050406030204" pitchFamily="18" charset="0"/>
                          </a:rPr>
                        </m:ctrlPr>
                      </m:sSubPr>
                      <m:e>
                        <m:r>
                          <a:rPr kumimoji="1" lang="en-US" altLang="zh-CN" sz="2100" i="1">
                            <a:solidFill>
                              <a:srgbClr val="C00000"/>
                            </a:solidFill>
                            <a:latin typeface="Cambria Math" panose="02040503050406030204" pitchFamily="18" charset="0"/>
                          </a:rPr>
                          <m:t>𝐿</m:t>
                        </m:r>
                      </m:e>
                      <m:sub>
                        <m:r>
                          <a:rPr kumimoji="1" lang="en-US" altLang="zh-CN" sz="2100" i="1">
                            <a:solidFill>
                              <a:srgbClr val="C00000"/>
                            </a:solidFill>
                            <a:latin typeface="Cambria Math" panose="02040503050406030204" pitchFamily="18" charset="0"/>
                          </a:rPr>
                          <m:t>3</m:t>
                        </m:r>
                      </m:sub>
                    </m:sSub>
                    <m:sSub>
                      <m:sSubPr>
                        <m:ctrlPr>
                          <a:rPr kumimoji="1" lang="en-US" altLang="zh-CN" sz="2100" i="1">
                            <a:solidFill>
                              <a:srgbClr val="C00000"/>
                            </a:solidFill>
                            <a:latin typeface="Cambria Math" panose="02040503050406030204" pitchFamily="18" charset="0"/>
                          </a:rPr>
                        </m:ctrlPr>
                      </m:sSubPr>
                      <m:e>
                        <m:r>
                          <a:rPr kumimoji="1" lang="en-US" altLang="zh-CN" sz="2100" i="1">
                            <a:solidFill>
                              <a:srgbClr val="C00000"/>
                            </a:solidFill>
                            <a:latin typeface="Cambria Math" panose="02040503050406030204" pitchFamily="18" charset="0"/>
                          </a:rPr>
                          <m:t>𝑅</m:t>
                        </m:r>
                      </m:e>
                      <m:sub>
                        <m:r>
                          <a:rPr kumimoji="1" lang="en-US" altLang="zh-CN" sz="2100" i="1">
                            <a:solidFill>
                              <a:srgbClr val="C00000"/>
                            </a:solidFill>
                            <a:latin typeface="Cambria Math" panose="02040503050406030204" pitchFamily="18" charset="0"/>
                          </a:rPr>
                          <m:t>3</m:t>
                        </m:r>
                      </m:sub>
                    </m:sSub>
                  </m:oMath>
                </a14:m>
                <a:r>
                  <a:rPr lang="zh-CN" altLang="en-US" sz="2100" dirty="0">
                    <a:solidFill>
                      <a:prstClr val="black"/>
                    </a:solidFill>
                    <a:latin typeface="等线" panose="020F0502020204030204"/>
                    <a:ea typeface="等线" panose="02010600030101010101" pitchFamily="2" charset="-122"/>
                  </a:rPr>
                  <a:t>处，对应差分</a:t>
                </a:r>
                <a14:m>
                  <m:oMath xmlns:m="http://schemas.openxmlformats.org/officeDocument/2006/math">
                    <m:r>
                      <a:rPr kumimoji="1" lang="en-US" altLang="zh-CN" sz="2100" i="1">
                        <a:solidFill>
                          <a:prstClr val="black"/>
                        </a:solidFill>
                        <a:latin typeface="Cambria Math" panose="02040503050406030204" pitchFamily="18" charset="0"/>
                        <a:ea typeface="Cambria Math" panose="02040503050406030204" pitchFamily="18" charset="0"/>
                      </a:rPr>
                      <m:t>∆</m:t>
                    </m:r>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rPr>
                          <m:t>𝐿</m:t>
                        </m:r>
                      </m:e>
                      <m:sub>
                        <m:r>
                          <a:rPr kumimoji="1" lang="en-US" altLang="zh-CN" sz="2100" i="1">
                            <a:solidFill>
                              <a:prstClr val="black"/>
                            </a:solidFill>
                            <a:latin typeface="Cambria Math" panose="02040503050406030204" pitchFamily="18" charset="0"/>
                          </a:rPr>
                          <m:t>3</m:t>
                        </m:r>
                      </m:sub>
                    </m:sSub>
                    <m:d>
                      <m:dPr>
                        <m:begChr m:val="["/>
                        <m:endChr m:val="]"/>
                        <m:ctrlPr>
                          <a:rPr kumimoji="1" lang="en-US" altLang="zh-CN" sz="2100" i="1">
                            <a:solidFill>
                              <a:prstClr val="black"/>
                            </a:solidFill>
                            <a:latin typeface="Cambria Math" panose="02040503050406030204" pitchFamily="18" charset="0"/>
                          </a:rPr>
                        </m:ctrlPr>
                      </m:dPr>
                      <m:e>
                        <m:r>
                          <a:rPr kumimoji="1" lang="en-US" altLang="zh-CN" sz="2100" i="1">
                            <a:solidFill>
                              <a:prstClr val="black"/>
                            </a:solidFill>
                            <a:latin typeface="Cambria Math" panose="02040503050406030204" pitchFamily="18" charset="0"/>
                          </a:rPr>
                          <m:t>3,8,14,25</m:t>
                        </m:r>
                      </m:e>
                    </m:d>
                    <m:r>
                      <a:rPr kumimoji="1" lang="zh-CN" altLang="en-US" sz="2100" i="1">
                        <a:solidFill>
                          <a:prstClr val="black"/>
                        </a:solidFill>
                        <a:latin typeface="Cambria Math" panose="02040503050406030204" pitchFamily="18" charset="0"/>
                      </a:rPr>
                      <m:t>，</m:t>
                    </m:r>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ea typeface="Cambria Math" panose="02040503050406030204" pitchFamily="18" charset="0"/>
                          </a:rPr>
                          <m:t>∆</m:t>
                        </m:r>
                        <m:r>
                          <a:rPr kumimoji="1" lang="en-US" altLang="zh-CN" sz="2100" i="1">
                            <a:solidFill>
                              <a:prstClr val="black"/>
                            </a:solidFill>
                            <a:latin typeface="Cambria Math" panose="02040503050406030204" pitchFamily="18" charset="0"/>
                          </a:rPr>
                          <m:t>𝑅</m:t>
                        </m:r>
                      </m:e>
                      <m:sub>
                        <m:r>
                          <a:rPr kumimoji="1" lang="en-US" altLang="zh-CN" sz="2100" i="1">
                            <a:solidFill>
                              <a:prstClr val="black"/>
                            </a:solidFill>
                            <a:latin typeface="Cambria Math" panose="02040503050406030204" pitchFamily="18" charset="0"/>
                          </a:rPr>
                          <m:t>3</m:t>
                        </m:r>
                      </m:sub>
                    </m:sSub>
                    <m:r>
                      <a:rPr kumimoji="1" lang="en-US" altLang="zh-CN" sz="2100" i="1">
                        <a:solidFill>
                          <a:prstClr val="black"/>
                        </a:solidFill>
                        <a:latin typeface="Cambria Math" panose="02040503050406030204" pitchFamily="18" charset="0"/>
                      </a:rPr>
                      <m:t>[17]</m:t>
                    </m:r>
                  </m:oMath>
                </a14:m>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个比特依次写开，不确定的用</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表示）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defTabSz="534924"/>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4" name="文本框 3">
                <a:extLst>
                  <a:ext uri="{FF2B5EF4-FFF2-40B4-BE49-F238E27FC236}">
                    <a16:creationId xmlns:a16="http://schemas.microsoft.com/office/drawing/2014/main" id="{91BB923F-0403-4217-8046-9B6B2D9A9559}"/>
                  </a:ext>
                </a:extLst>
              </p:cNvPr>
              <p:cNvSpPr txBox="1">
                <a:spLocks noRot="1" noChangeAspect="1" noMove="1" noResize="1" noEditPoints="1" noAdjustHandles="1" noChangeArrowheads="1" noChangeShapeType="1" noTextEdit="1"/>
              </p:cNvSpPr>
              <p:nvPr>
                <p:custDataLst>
                  <p:tags r:id="rId17"/>
                </p:custDataLst>
              </p:nvPr>
            </p:nvSpPr>
            <p:spPr>
              <a:xfrm>
                <a:off x="609600" y="590554"/>
                <a:ext cx="10972800" cy="2143125"/>
              </a:xfrm>
              <a:prstGeom prst="rect">
                <a:avLst/>
              </a:prstGeom>
              <a:blipFill>
                <a:blip r:embed="rId18"/>
                <a:stretch>
                  <a:fillRect l="-556"/>
                </a:stretch>
              </a:blipFill>
            </p:spPr>
            <p:txBody>
              <a:bodyPr/>
              <a:lstStyle/>
              <a:p>
                <a:r>
                  <a:rPr lang="zh-CN" altLang="en-US">
                    <a:noFill/>
                  </a:rPr>
                  <a:t> </a:t>
                </a:r>
              </a:p>
            </p:txBody>
          </p:sp>
        </mc:Fallback>
      </mc:AlternateContent>
      <p:pic>
        <p:nvPicPr>
          <p:cNvPr id="11" name="Picture 3">
            <a:extLst>
              <a:ext uri="{FF2B5EF4-FFF2-40B4-BE49-F238E27FC236}">
                <a16:creationId xmlns:a16="http://schemas.microsoft.com/office/drawing/2014/main" id="{7AA06BBF-F691-444A-BB3F-99F522D7FF3E}"/>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b="6622"/>
          <a:stretch/>
        </p:blipFill>
        <p:spPr bwMode="auto">
          <a:xfrm>
            <a:off x="4152256" y="2052434"/>
            <a:ext cx="3310418" cy="416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表格 11">
            <a:extLst>
              <a:ext uri="{FF2B5EF4-FFF2-40B4-BE49-F238E27FC236}">
                <a16:creationId xmlns:a16="http://schemas.microsoft.com/office/drawing/2014/main" id="{4775C2FC-76D7-4203-8023-54226B5EB915}"/>
              </a:ext>
            </a:extLst>
          </p:cNvPr>
          <p:cNvGraphicFramePr>
            <a:graphicFrameLocks noGrp="1"/>
          </p:cNvGraphicFramePr>
          <p:nvPr>
            <p:extLst>
              <p:ext uri="{D42A27DB-BD31-4B8C-83A1-F6EECF244321}">
                <p14:modId xmlns:p14="http://schemas.microsoft.com/office/powerpoint/2010/main" val="4142638903"/>
              </p:ext>
            </p:extLst>
          </p:nvPr>
        </p:nvGraphicFramePr>
        <p:xfrm>
          <a:off x="8410505" y="3990733"/>
          <a:ext cx="1757364" cy="1971846"/>
        </p:xfrm>
        <a:graphic>
          <a:graphicData uri="http://schemas.openxmlformats.org/drawingml/2006/table">
            <a:tbl>
              <a:tblPr/>
              <a:tblGrid>
                <a:gridCol w="292894">
                  <a:extLst>
                    <a:ext uri="{9D8B030D-6E8A-4147-A177-3AD203B41FA5}">
                      <a16:colId xmlns:a16="http://schemas.microsoft.com/office/drawing/2014/main" val="1756923676"/>
                    </a:ext>
                  </a:extLst>
                </a:gridCol>
                <a:gridCol w="292894">
                  <a:extLst>
                    <a:ext uri="{9D8B030D-6E8A-4147-A177-3AD203B41FA5}">
                      <a16:colId xmlns:a16="http://schemas.microsoft.com/office/drawing/2014/main" val="206117625"/>
                    </a:ext>
                  </a:extLst>
                </a:gridCol>
                <a:gridCol w="292894">
                  <a:extLst>
                    <a:ext uri="{9D8B030D-6E8A-4147-A177-3AD203B41FA5}">
                      <a16:colId xmlns:a16="http://schemas.microsoft.com/office/drawing/2014/main" val="922104731"/>
                    </a:ext>
                  </a:extLst>
                </a:gridCol>
                <a:gridCol w="292894">
                  <a:extLst>
                    <a:ext uri="{9D8B030D-6E8A-4147-A177-3AD203B41FA5}">
                      <a16:colId xmlns:a16="http://schemas.microsoft.com/office/drawing/2014/main" val="3952756581"/>
                    </a:ext>
                  </a:extLst>
                </a:gridCol>
                <a:gridCol w="292894">
                  <a:extLst>
                    <a:ext uri="{9D8B030D-6E8A-4147-A177-3AD203B41FA5}">
                      <a16:colId xmlns:a16="http://schemas.microsoft.com/office/drawing/2014/main" val="2764082540"/>
                    </a:ext>
                  </a:extLst>
                </a:gridCol>
                <a:gridCol w="292894">
                  <a:extLst>
                    <a:ext uri="{9D8B030D-6E8A-4147-A177-3AD203B41FA5}">
                      <a16:colId xmlns:a16="http://schemas.microsoft.com/office/drawing/2014/main" val="3168976798"/>
                    </a:ext>
                  </a:extLst>
                </a:gridCol>
              </a:tblGrid>
              <a:tr h="211473">
                <a:tc gridSpan="6">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1" u="none" strike="noStrike" cap="none" normalizeH="0" baseline="0">
                          <a:ln>
                            <a:noFill/>
                          </a:ln>
                          <a:solidFill>
                            <a:srgbClr val="FFFFFF"/>
                          </a:solidFill>
                          <a:effectLst/>
                          <a:latin typeface="Arial" panose="020B0604020202020204" pitchFamily="34" charset="0"/>
                          <a:ea typeface="宋体" panose="02010600030101010101" pitchFamily="2" charset="-122"/>
                        </a:rPr>
                        <a:t>E</a:t>
                      </a:r>
                      <a:endParaRPr kumimoji="0" lang="zh-CN" altLang="en-US" sz="1100" b="1" i="1"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89454804"/>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32</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C00000"/>
                          </a:solidFill>
                          <a:effectLst/>
                          <a:latin typeface="Arial" panose="020B0604020202020204" pitchFamily="34" charset="0"/>
                          <a:ea typeface="宋体" panose="02010600030101010101" pitchFamily="2" charset="-122"/>
                        </a:rPr>
                        <a:t>2</a:t>
                      </a:r>
                      <a:endParaRPr kumimoji="0" lang="zh-CN" altLang="en-US" sz="11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C00000"/>
                          </a:solidFill>
                          <a:effectLst/>
                          <a:latin typeface="Arial" panose="020B0604020202020204" pitchFamily="34" charset="0"/>
                          <a:ea typeface="宋体" panose="02010600030101010101" pitchFamily="2" charset="-122"/>
                        </a:rPr>
                        <a:t>3</a:t>
                      </a:r>
                      <a:endParaRPr kumimoji="0" lang="zh-CN" altLang="en-US" sz="11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4973065"/>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638191488"/>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7827372"/>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307184679"/>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20</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3789000614"/>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20</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22</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23</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25</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2176668864"/>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25</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26</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28</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29</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3688830830"/>
                  </a:ext>
                </a:extLst>
              </a:tr>
              <a:tr h="21147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28</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29</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30</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31</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32</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51435" marR="51435" marT="25727" marB="2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4252891661"/>
                  </a:ext>
                </a:extLst>
              </a:tr>
            </a:tbl>
          </a:graphicData>
        </a:graphic>
      </p:graphicFrame>
      <p:sp>
        <p:nvSpPr>
          <p:cNvPr id="13" name="矩形 12">
            <a:extLst>
              <a:ext uri="{FF2B5EF4-FFF2-40B4-BE49-F238E27FC236}">
                <a16:creationId xmlns:a16="http://schemas.microsoft.com/office/drawing/2014/main" id="{1ABF57A7-9F8F-44DB-87FB-E2957DF33A45}"/>
              </a:ext>
            </a:extLst>
          </p:cNvPr>
          <p:cNvSpPr/>
          <p:nvPr/>
        </p:nvSpPr>
        <p:spPr>
          <a:xfrm>
            <a:off x="8735069" y="4243564"/>
            <a:ext cx="1093622" cy="16669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34924"/>
            <a:endParaRPr kumimoji="1" lang="zh-CN" altLang="en-US" sz="1013">
              <a:solidFill>
                <a:prstClr val="white"/>
              </a:solidFill>
              <a:latin typeface="等线" panose="020F0502020204030204"/>
              <a:ea typeface="等线" panose="02010600030101010101" pitchFamily="2" charset="-122"/>
            </a:endParaRPr>
          </a:p>
        </p:txBody>
      </p:sp>
      <p:sp>
        <p:nvSpPr>
          <p:cNvPr id="14" name="椭圆 13">
            <a:extLst>
              <a:ext uri="{FF2B5EF4-FFF2-40B4-BE49-F238E27FC236}">
                <a16:creationId xmlns:a16="http://schemas.microsoft.com/office/drawing/2014/main" id="{26DDC05F-0CF3-4DAE-927F-337AB9E85866}"/>
              </a:ext>
            </a:extLst>
          </p:cNvPr>
          <p:cNvSpPr/>
          <p:nvPr/>
        </p:nvSpPr>
        <p:spPr>
          <a:xfrm>
            <a:off x="4356953" y="4306226"/>
            <a:ext cx="171450" cy="188437"/>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defTabSz="534924"/>
            <a:endParaRPr kumimoji="1" lang="zh-CN" altLang="en-US" sz="1013">
              <a:solidFill>
                <a:prstClr val="white"/>
              </a:solidFill>
              <a:latin typeface="等线" panose="020F0502020204030204"/>
              <a:ea typeface="等线" panose="02010600030101010101" pitchFamily="2" charset="-122"/>
            </a:endParaRPr>
          </a:p>
        </p:txBody>
      </p:sp>
      <p:graphicFrame>
        <p:nvGraphicFramePr>
          <p:cNvPr id="15" name="表格 14">
            <a:extLst>
              <a:ext uri="{FF2B5EF4-FFF2-40B4-BE49-F238E27FC236}">
                <a16:creationId xmlns:a16="http://schemas.microsoft.com/office/drawing/2014/main" id="{18BD5E36-2F1B-4953-89D1-D29C7239A5BA}"/>
              </a:ext>
            </a:extLst>
          </p:cNvPr>
          <p:cNvGraphicFramePr>
            <a:graphicFrameLocks noGrp="1"/>
          </p:cNvGraphicFramePr>
          <p:nvPr>
            <p:extLst>
              <p:ext uri="{D42A27DB-BD31-4B8C-83A1-F6EECF244321}">
                <p14:modId xmlns:p14="http://schemas.microsoft.com/office/powerpoint/2010/main" val="2372115793"/>
              </p:ext>
            </p:extLst>
          </p:nvPr>
        </p:nvGraphicFramePr>
        <p:xfrm>
          <a:off x="10458450" y="4150657"/>
          <a:ext cx="1444824" cy="1804932"/>
        </p:xfrm>
        <a:graphic>
          <a:graphicData uri="http://schemas.openxmlformats.org/drawingml/2006/table">
            <a:tbl>
              <a:tblPr firstRow="1" bandRow="1">
                <a:tableStyleId>{5C22544A-7EE6-4342-B048-85BDC9FD1C3A}</a:tableStyleId>
              </a:tblPr>
              <a:tblGrid>
                <a:gridCol w="361206">
                  <a:extLst>
                    <a:ext uri="{9D8B030D-6E8A-4147-A177-3AD203B41FA5}">
                      <a16:colId xmlns:a16="http://schemas.microsoft.com/office/drawing/2014/main" val="20000"/>
                    </a:ext>
                  </a:extLst>
                </a:gridCol>
                <a:gridCol w="361206">
                  <a:extLst>
                    <a:ext uri="{9D8B030D-6E8A-4147-A177-3AD203B41FA5}">
                      <a16:colId xmlns:a16="http://schemas.microsoft.com/office/drawing/2014/main" val="20001"/>
                    </a:ext>
                  </a:extLst>
                </a:gridCol>
                <a:gridCol w="361206">
                  <a:extLst>
                    <a:ext uri="{9D8B030D-6E8A-4147-A177-3AD203B41FA5}">
                      <a16:colId xmlns:a16="http://schemas.microsoft.com/office/drawing/2014/main" val="20002"/>
                    </a:ext>
                  </a:extLst>
                </a:gridCol>
                <a:gridCol w="361206">
                  <a:extLst>
                    <a:ext uri="{9D8B030D-6E8A-4147-A177-3AD203B41FA5}">
                      <a16:colId xmlns:a16="http://schemas.microsoft.com/office/drawing/2014/main" val="20003"/>
                    </a:ext>
                  </a:extLst>
                </a:gridCol>
              </a:tblGrid>
              <a:tr h="196739">
                <a:tc gridSpan="4">
                  <a:txBody>
                    <a:bodyPr/>
                    <a:lstStyle/>
                    <a:p>
                      <a:pPr algn="ctr"/>
                      <a:r>
                        <a:rPr lang="en-US" altLang="zh-CN" sz="1000" i="1" baseline="0" dirty="0">
                          <a:latin typeface="Times New Roman" pitchFamily="18" charset="0"/>
                          <a:ea typeface="宋体" pitchFamily="2" charset="-122"/>
                        </a:rPr>
                        <a:t>P</a:t>
                      </a:r>
                      <a:endParaRPr lang="zh-CN" altLang="en-US" sz="1000" i="1" baseline="0" dirty="0">
                        <a:latin typeface="Times New Roman" pitchFamily="18" charset="0"/>
                        <a:ea typeface="宋体" pitchFamily="2" charset="-122"/>
                      </a:endParaRPr>
                    </a:p>
                  </a:txBody>
                  <a:tcPr marL="48161" marR="48161" marT="24074" marB="24074"/>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196739">
                <a:tc>
                  <a:txBody>
                    <a:bodyPr/>
                    <a:lstStyle/>
                    <a:p>
                      <a:pPr algn="ctr"/>
                      <a:r>
                        <a:rPr lang="en-US" altLang="zh-CN" sz="1000" baseline="0" dirty="0">
                          <a:latin typeface="Times New Roman" pitchFamily="18" charset="0"/>
                          <a:ea typeface="宋体" pitchFamily="2" charset="-122"/>
                        </a:rPr>
                        <a:t>16</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7</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20</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21</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1"/>
                  </a:ext>
                </a:extLst>
              </a:tr>
              <a:tr h="196739">
                <a:tc>
                  <a:txBody>
                    <a:bodyPr/>
                    <a:lstStyle/>
                    <a:p>
                      <a:pPr algn="ctr"/>
                      <a:r>
                        <a:rPr lang="en-US" altLang="zh-CN" sz="1000" baseline="0" dirty="0">
                          <a:latin typeface="Times New Roman" pitchFamily="18" charset="0"/>
                          <a:ea typeface="宋体" pitchFamily="2" charset="-122"/>
                        </a:rPr>
                        <a:t>29</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12</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28</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17</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2"/>
                  </a:ext>
                </a:extLst>
              </a:tr>
              <a:tr h="196739">
                <a:tc>
                  <a:txBody>
                    <a:bodyPr/>
                    <a:lstStyle/>
                    <a:p>
                      <a:pPr algn="ctr"/>
                      <a:r>
                        <a:rPr lang="en-US" altLang="zh-CN" sz="1000" baseline="0" dirty="0">
                          <a:solidFill>
                            <a:srgbClr val="C00000"/>
                          </a:solidFill>
                          <a:latin typeface="Times New Roman" pitchFamily="18" charset="0"/>
                          <a:ea typeface="宋体" pitchFamily="2" charset="-122"/>
                        </a:rPr>
                        <a:t>1</a:t>
                      </a:r>
                      <a:endParaRPr lang="zh-CN" altLang="en-US" sz="1000" baseline="0" dirty="0">
                        <a:solidFill>
                          <a:srgbClr val="C00000"/>
                        </a:solidFill>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15</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23</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26</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3"/>
                  </a:ext>
                </a:extLst>
              </a:tr>
              <a:tr h="196739">
                <a:tc>
                  <a:txBody>
                    <a:bodyPr/>
                    <a:lstStyle/>
                    <a:p>
                      <a:pPr algn="ctr"/>
                      <a:r>
                        <a:rPr lang="en-US" altLang="zh-CN" sz="1000" baseline="0" dirty="0">
                          <a:latin typeface="Times New Roman" pitchFamily="18" charset="0"/>
                          <a:ea typeface="宋体" pitchFamily="2" charset="-122"/>
                        </a:rPr>
                        <a:t>5</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18</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31</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10</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4"/>
                  </a:ext>
                </a:extLst>
              </a:tr>
              <a:tr h="196739">
                <a:tc>
                  <a:txBody>
                    <a:bodyPr/>
                    <a:lstStyle/>
                    <a:p>
                      <a:pPr algn="ctr"/>
                      <a:r>
                        <a:rPr lang="en-US" altLang="zh-CN" sz="1000" baseline="0" dirty="0">
                          <a:solidFill>
                            <a:srgbClr val="C00000"/>
                          </a:solidFill>
                          <a:latin typeface="Times New Roman" pitchFamily="18" charset="0"/>
                          <a:ea typeface="宋体" pitchFamily="2" charset="-122"/>
                        </a:rPr>
                        <a:t>2</a:t>
                      </a:r>
                      <a:endParaRPr lang="zh-CN" altLang="en-US" sz="1000" baseline="0" dirty="0">
                        <a:solidFill>
                          <a:srgbClr val="C00000"/>
                        </a:solidFill>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8</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24</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14</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5"/>
                  </a:ext>
                </a:extLst>
              </a:tr>
              <a:tr h="196739">
                <a:tc>
                  <a:txBody>
                    <a:bodyPr/>
                    <a:lstStyle/>
                    <a:p>
                      <a:pPr algn="ctr"/>
                      <a:r>
                        <a:rPr lang="en-US" altLang="zh-CN" sz="1000" baseline="0" dirty="0">
                          <a:latin typeface="Times New Roman" pitchFamily="18" charset="0"/>
                          <a:ea typeface="宋体" pitchFamily="2" charset="-122"/>
                        </a:rPr>
                        <a:t>32</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27</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solidFill>
                            <a:srgbClr val="C00000"/>
                          </a:solidFill>
                          <a:latin typeface="Times New Roman" pitchFamily="18" charset="0"/>
                          <a:ea typeface="宋体" pitchFamily="2" charset="-122"/>
                        </a:rPr>
                        <a:t>3</a:t>
                      </a:r>
                      <a:endParaRPr lang="zh-CN" altLang="en-US" sz="1000" baseline="0" dirty="0">
                        <a:solidFill>
                          <a:srgbClr val="C00000"/>
                        </a:solidFill>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9</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6"/>
                  </a:ext>
                </a:extLst>
              </a:tr>
              <a:tr h="196739">
                <a:tc>
                  <a:txBody>
                    <a:bodyPr/>
                    <a:lstStyle/>
                    <a:p>
                      <a:pPr algn="ctr"/>
                      <a:r>
                        <a:rPr lang="en-US" altLang="zh-CN" sz="1000" baseline="0" dirty="0">
                          <a:latin typeface="Times New Roman" pitchFamily="18" charset="0"/>
                          <a:ea typeface="宋体" pitchFamily="2" charset="-122"/>
                        </a:rPr>
                        <a:t>19</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13</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30</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6</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7"/>
                  </a:ext>
                </a:extLst>
              </a:tr>
              <a:tr h="196739">
                <a:tc>
                  <a:txBody>
                    <a:bodyPr/>
                    <a:lstStyle/>
                    <a:p>
                      <a:pPr algn="ctr"/>
                      <a:r>
                        <a:rPr lang="en-US" altLang="zh-CN" sz="1000" baseline="0" dirty="0">
                          <a:latin typeface="Times New Roman" pitchFamily="18" charset="0"/>
                          <a:ea typeface="宋体" pitchFamily="2" charset="-122"/>
                        </a:rPr>
                        <a:t>22</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11</a:t>
                      </a:r>
                      <a:endParaRPr lang="zh-CN" altLang="en-US" sz="1000" baseline="0" dirty="0">
                        <a:latin typeface="Times New Roman" pitchFamily="18" charset="0"/>
                        <a:ea typeface="宋体" pitchFamily="2" charset="-122"/>
                      </a:endParaRPr>
                    </a:p>
                  </a:txBody>
                  <a:tcPr marL="48161" marR="48161" marT="24074" marB="24074"/>
                </a:tc>
                <a:tc>
                  <a:txBody>
                    <a:bodyPr/>
                    <a:lstStyle/>
                    <a:p>
                      <a:pPr algn="ctr"/>
                      <a:r>
                        <a:rPr lang="en-US" altLang="zh-CN" sz="1000" baseline="0" dirty="0">
                          <a:solidFill>
                            <a:srgbClr val="C00000"/>
                          </a:solidFill>
                          <a:latin typeface="Times New Roman" pitchFamily="18" charset="0"/>
                          <a:ea typeface="宋体" pitchFamily="2" charset="-122"/>
                        </a:rPr>
                        <a:t>4</a:t>
                      </a:r>
                      <a:endParaRPr lang="zh-CN" altLang="en-US" sz="1000" baseline="0" dirty="0">
                        <a:solidFill>
                          <a:srgbClr val="C00000"/>
                        </a:solidFill>
                        <a:latin typeface="Times New Roman" pitchFamily="18" charset="0"/>
                        <a:ea typeface="宋体" pitchFamily="2" charset="-122"/>
                      </a:endParaRPr>
                    </a:p>
                  </a:txBody>
                  <a:tcPr marL="48161" marR="48161" marT="24074" marB="24074"/>
                </a:tc>
                <a:tc>
                  <a:txBody>
                    <a:bodyPr/>
                    <a:lstStyle/>
                    <a:p>
                      <a:pPr algn="ctr"/>
                      <a:r>
                        <a:rPr lang="en-US" altLang="zh-CN" sz="1000" baseline="0" dirty="0">
                          <a:latin typeface="Times New Roman" pitchFamily="18" charset="0"/>
                          <a:ea typeface="宋体" pitchFamily="2" charset="-122"/>
                        </a:rPr>
                        <a:t>25</a:t>
                      </a:r>
                      <a:endParaRPr lang="zh-CN" altLang="en-US" sz="1000" baseline="0" dirty="0">
                        <a:latin typeface="Times New Roman" pitchFamily="18" charset="0"/>
                        <a:ea typeface="宋体" pitchFamily="2" charset="-122"/>
                      </a:endParaRPr>
                    </a:p>
                  </a:txBody>
                  <a:tcPr marL="48161" marR="48161" marT="24074" marB="24074"/>
                </a:tc>
                <a:extLst>
                  <a:ext uri="{0D108BD9-81ED-4DB2-BD59-A6C34878D82A}">
                    <a16:rowId xmlns:a16="http://schemas.microsoft.com/office/drawing/2014/main" val="10008"/>
                  </a:ext>
                </a:extLst>
              </a:tr>
            </a:tbl>
          </a:graphicData>
        </a:graphic>
      </p:graphicFrame>
      <p:sp>
        <p:nvSpPr>
          <p:cNvPr id="2" name="矩形: 圆角 1">
            <a:extLst>
              <a:ext uri="{FF2B5EF4-FFF2-40B4-BE49-F238E27FC236}">
                <a16:creationId xmlns:a16="http://schemas.microsoft.com/office/drawing/2014/main" id="{DE65252A-798A-4DBD-B2B0-2D72554C68A5}"/>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9" name="组合 8">
            <a:extLst>
              <a:ext uri="{FF2B5EF4-FFF2-40B4-BE49-F238E27FC236}">
                <a16:creationId xmlns:a16="http://schemas.microsoft.com/office/drawing/2014/main" id="{9479E58C-6EA0-417B-A64B-E3F1FDFA82BA}"/>
              </a:ext>
            </a:extLst>
          </p:cNvPr>
          <p:cNvGrpSpPr/>
          <p:nvPr>
            <p:custDataLst>
              <p:tags r:id="rId4"/>
            </p:custDataLst>
          </p:nvPr>
        </p:nvGrpSpPr>
        <p:grpSpPr>
          <a:xfrm>
            <a:off x="0" y="0"/>
            <a:ext cx="4286250" cy="490220"/>
            <a:chOff x="-5270500" y="0"/>
            <a:chExt cx="5715000" cy="653627"/>
          </a:xfrm>
        </p:grpSpPr>
        <p:sp>
          <p:nvSpPr>
            <p:cNvPr id="5" name="TitleBackground">
              <a:extLst>
                <a:ext uri="{FF2B5EF4-FFF2-40B4-BE49-F238E27FC236}">
                  <a16:creationId xmlns:a16="http://schemas.microsoft.com/office/drawing/2014/main" id="{36226468-A520-4550-BD0A-66D835CAA00C}"/>
                </a:ext>
              </a:extLst>
            </p:cNvPr>
            <p:cNvSpPr/>
            <p:nvPr>
              <p:custDataLst>
                <p:tags r:id="rId6"/>
              </p:custDataLst>
            </p:nvPr>
          </p:nvSpPr>
          <p:spPr>
            <a:xfrm>
              <a:off x="-527050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34924"/>
              <a:endParaRPr lang="zh-CN" altLang="en-US" sz="1053">
                <a:solidFill>
                  <a:prstClr val="white"/>
                </a:solidFill>
                <a:latin typeface="等线" panose="020F0502020204030204"/>
                <a:ea typeface="等线" panose="02010600030101010101" pitchFamily="2" charset="-122"/>
              </a:endParaRPr>
            </a:p>
          </p:txBody>
        </p:sp>
        <p:sp>
          <p:nvSpPr>
            <p:cNvPr id="6" name="ColorBlock">
              <a:extLst>
                <a:ext uri="{FF2B5EF4-FFF2-40B4-BE49-F238E27FC236}">
                  <a16:creationId xmlns:a16="http://schemas.microsoft.com/office/drawing/2014/main" id="{9F27917F-7407-4ECD-9D7B-89C29D7C1429}"/>
                </a:ext>
              </a:extLst>
            </p:cNvPr>
            <p:cNvSpPr/>
            <p:nvPr>
              <p:custDataLst>
                <p:tags r:id="rId7"/>
              </p:custDataLst>
            </p:nvPr>
          </p:nvSpPr>
          <p:spPr>
            <a:xfrm>
              <a:off x="-527050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34924"/>
              <a:endParaRPr lang="zh-CN" altLang="en-US" sz="1053">
                <a:solidFill>
                  <a:prstClr val="white"/>
                </a:solidFill>
                <a:latin typeface="等线" panose="020F0502020204030204"/>
                <a:ea typeface="等线" panose="02010600030101010101" pitchFamily="2" charset="-122"/>
              </a:endParaRPr>
            </a:p>
          </p:txBody>
        </p:sp>
        <p:sp>
          <p:nvSpPr>
            <p:cNvPr id="7" name="TypeText">
              <a:extLst>
                <a:ext uri="{FF2B5EF4-FFF2-40B4-BE49-F238E27FC236}">
                  <a16:creationId xmlns:a16="http://schemas.microsoft.com/office/drawing/2014/main" id="{30D07C14-D624-4BE9-8CF1-9D3B7EA2E5AF}"/>
                </a:ext>
              </a:extLst>
            </p:cNvPr>
            <p:cNvSpPr txBox="1"/>
            <p:nvPr>
              <p:custDataLst>
                <p:tags r:id="rId8"/>
              </p:custDataLst>
            </p:nvPr>
          </p:nvSpPr>
          <p:spPr>
            <a:xfrm>
              <a:off x="-4931833" y="0"/>
              <a:ext cx="1905000" cy="635000"/>
            </a:xfrm>
            <a:prstGeom prst="rect">
              <a:avLst/>
            </a:prstGeom>
            <a:noFill/>
          </p:spPr>
          <p:txBody>
            <a:bodyPr vert="horz" wrap="none" rtlCol="0" anchor="ctr" anchorCtr="0">
              <a:noAutofit/>
            </a:bodyPr>
            <a:lstStyle/>
            <a:p>
              <a:pPr defTabSz="534924"/>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a:extLst>
                <a:ext uri="{FF2B5EF4-FFF2-40B4-BE49-F238E27FC236}">
                  <a16:creationId xmlns:a16="http://schemas.microsoft.com/office/drawing/2014/main" id="{389C3EF0-D98D-455C-BCB5-FB37F3FB535F}"/>
                </a:ext>
              </a:extLst>
            </p:cNvPr>
            <p:cNvSpPr txBox="1"/>
            <p:nvPr>
              <p:custDataLst>
                <p:tags r:id="rId9"/>
              </p:custDataLst>
            </p:nvPr>
          </p:nvSpPr>
          <p:spPr>
            <a:xfrm>
              <a:off x="-3600027" y="145627"/>
              <a:ext cx="2286000" cy="508000"/>
            </a:xfrm>
            <a:prstGeom prst="rect">
              <a:avLst/>
            </a:prstGeom>
            <a:noFill/>
          </p:spPr>
          <p:txBody>
            <a:bodyPr vert="horz" wrap="none" rtlCol="0" anchor="ctr" anchorCtr="0">
              <a:noAutofit/>
            </a:bodyPr>
            <a:lstStyle/>
            <a:p>
              <a:pPr defTabSz="534924"/>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hidden="1">
            <a:extLst>
              <a:ext uri="{FF2B5EF4-FFF2-40B4-BE49-F238E27FC236}">
                <a16:creationId xmlns:a16="http://schemas.microsoft.com/office/drawing/2014/main" id="{F7A4069E-AD37-4C04-A65E-398888ED50F6}"/>
              </a:ext>
            </a:extLst>
          </p:cNvPr>
          <p:cNvPicPr>
            <a:picLocks/>
          </p:cNvPicPr>
          <p:nvPr>
            <p:custDataLst>
              <p:tags r:id="rId5"/>
            </p:custDataLst>
          </p:nvPr>
        </p:nvPicPr>
        <p:blipFill>
          <a:blip r:embed="rId2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090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20</a:t>
            </a:fld>
            <a:endParaRPr lang="zh-CN" altLang="en-US">
              <a:solidFill>
                <a:srgbClr val="464653"/>
              </a:solidFill>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endPar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多重集特性的传播规则</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平衡集</a:t>
                </a:r>
                <a14:m>
                  <m:oMath xmlns:m="http://schemas.openxmlformats.org/officeDocument/2006/math">
                    <m:r>
                      <a:rPr kumimoji="1" lang="en-US" altLang="zh-CN" sz="2800"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kumimoji="1" lang="zh-CN" altLang="en-US" sz="2800" i="1" dirty="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平衡</m:t>
                    </m:r>
                  </m:oMath>
                </a14:m>
                <a:r>
                  <a:rPr kumimoji="1" lang="zh-CN" altLang="en-US" sz="2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集得到的多重集是（）集？</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p:sp>
            <p:nvSpPr>
              <p:cNvPr id="5" name="文本框 4">
                <a:extLst>
                  <a:ext uri="{FF2B5EF4-FFF2-40B4-BE49-F238E27FC236}">
                    <a16:creationId xmlns:a16="http://schemas.microsoft.com/office/drawing/2014/main" id="{E9380415-A6F9-4654-BFE9-1EA1668520A5}"/>
                  </a:ext>
                </a:extLst>
              </p:cNvPr>
              <p:cNvSpPr txBox="1">
                <a:spLocks noRot="1" noChangeAspect="1" noMove="1" noResize="1" noEditPoints="1" noAdjustHandles="1" noChangeArrowheads="1" noChangeShapeType="1" noTextEdit="1"/>
              </p:cNvSpPr>
              <p:nvPr>
                <p:custDataLst>
                  <p:tags r:id="rId2"/>
                </p:custDataLst>
              </p:nvPr>
            </p:nvSpPr>
            <p:spPr>
              <a:xfrm>
                <a:off x="1219200" y="635000"/>
                <a:ext cx="9753600" cy="2143125"/>
              </a:xfrm>
              <a:prstGeom prst="rect">
                <a:avLst/>
              </a:prstGeom>
              <a:blipFill>
                <a:blip r:embed="rId20"/>
                <a:stretch>
                  <a:fillRect l="-125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平衡</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hidden="1">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DEB47906-3480-452F-B6E2-8B21CF2147E1}"/>
              </a:ext>
            </a:extLst>
          </p:cNvPr>
          <p:cNvSpPr txBox="1"/>
          <p:nvPr>
            <p:custDataLst>
              <p:tags r:id="rId10"/>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9" name="椭圆 8">
            <a:extLst>
              <a:ext uri="{FF2B5EF4-FFF2-40B4-BE49-F238E27FC236}">
                <a16:creationId xmlns:a16="http://schemas.microsoft.com/office/drawing/2014/main" id="{52923BAA-222A-4F4A-84FA-C2DA10FD1D85}"/>
              </a:ext>
            </a:extLst>
          </p:cNvPr>
          <p:cNvSpPr>
            <a:spLocks noChangeAspect="1"/>
          </p:cNvSpPr>
          <p:nvPr>
            <p:custDataLst>
              <p:tags r:id="rId11"/>
            </p:custDataLst>
          </p:nvPr>
        </p:nvSpPr>
        <p:spPr>
          <a:xfrm>
            <a:off x="1571625" y="5422106"/>
            <a:ext cx="514350" cy="514350"/>
          </a:xfrm>
          <a:prstGeom prst="ellipse">
            <a:avLst/>
          </a:prstGeom>
          <a:solidFill>
            <a:srgbClr val="808080">
              <a:alpha val="21000"/>
            </a:srgbClr>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或者 7">
            <a:extLst>
              <a:ext uri="{FF2B5EF4-FFF2-40B4-BE49-F238E27FC236}">
                <a16:creationId xmlns:a16="http://schemas.microsoft.com/office/drawing/2014/main" id="{15908E49-DD67-4931-A33D-D653965CADDC}"/>
              </a:ext>
            </a:extLst>
          </p:cNvPr>
          <p:cNvSpPr/>
          <p:nvPr/>
        </p:nvSpPr>
        <p:spPr>
          <a:xfrm>
            <a:off x="9216802" y="2281069"/>
            <a:ext cx="415637" cy="439286"/>
          </a:xfrm>
          <a:prstGeom prst="flowChar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ysClr val="windowText" lastClr="000000"/>
              </a:solidFill>
            </a:endParaRPr>
          </a:p>
        </p:txBody>
      </p:sp>
      <p:cxnSp>
        <p:nvCxnSpPr>
          <p:cNvPr id="21" name="直线箭头连接符 9">
            <a:extLst>
              <a:ext uri="{FF2B5EF4-FFF2-40B4-BE49-F238E27FC236}">
                <a16:creationId xmlns:a16="http://schemas.microsoft.com/office/drawing/2014/main" id="{F42EF8AB-3D31-414E-8BA5-10D7839AC815}"/>
              </a:ext>
            </a:extLst>
          </p:cNvPr>
          <p:cNvCxnSpPr/>
          <p:nvPr/>
        </p:nvCxnSpPr>
        <p:spPr>
          <a:xfrm>
            <a:off x="8734201" y="2497481"/>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线箭头连接符 10">
            <a:extLst>
              <a:ext uri="{FF2B5EF4-FFF2-40B4-BE49-F238E27FC236}">
                <a16:creationId xmlns:a16="http://schemas.microsoft.com/office/drawing/2014/main" id="{4C183CDD-DBBF-4653-8BD8-10F0370BB559}"/>
              </a:ext>
            </a:extLst>
          </p:cNvPr>
          <p:cNvCxnSpPr/>
          <p:nvPr/>
        </p:nvCxnSpPr>
        <p:spPr>
          <a:xfrm>
            <a:off x="9562446" y="2495502"/>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12">
            <a:extLst>
              <a:ext uri="{FF2B5EF4-FFF2-40B4-BE49-F238E27FC236}">
                <a16:creationId xmlns:a16="http://schemas.microsoft.com/office/drawing/2014/main" id="{C0CB1D36-8DFA-4594-B665-7DC07573C82E}"/>
              </a:ext>
            </a:extLst>
          </p:cNvPr>
          <p:cNvCxnSpPr>
            <a:endCxn id="20" idx="0"/>
          </p:cNvCxnSpPr>
          <p:nvPr/>
        </p:nvCxnSpPr>
        <p:spPr>
          <a:xfrm>
            <a:off x="9424620" y="1951216"/>
            <a:ext cx="1" cy="329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 name="组合 18">
            <a:extLst>
              <a:ext uri="{FF2B5EF4-FFF2-40B4-BE49-F238E27FC236}">
                <a16:creationId xmlns:a16="http://schemas.microsoft.com/office/drawing/2014/main" id="{71880310-DFA4-434B-86FC-01A4136E4959}"/>
              </a:ext>
            </a:extLst>
          </p:cNvPr>
          <p:cNvGrpSpPr/>
          <p:nvPr>
            <p:custDataLst>
              <p:tags r:id="rId1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3"/>
            </p:custDataLst>
          </p:nvPr>
        </p:nvPicPr>
        <p:blipFill>
          <a:blip r:embed="rId2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0889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DA21-E76A-2F4C-B086-FA81D5B461F2}"/>
              </a:ext>
            </a:extLst>
          </p:cNvPr>
          <p:cNvSpPr>
            <a:spLocks noGrp="1"/>
          </p:cNvSpPr>
          <p:nvPr>
            <p:ph type="title"/>
          </p:nvPr>
        </p:nvSpPr>
        <p:spPr/>
        <p:txBody>
          <a:bodyPr/>
          <a:lstStyle/>
          <a:p>
            <a:r>
              <a:rPr kumimoji="1" lang="zh-CN" altLang="en-US" dirty="0"/>
              <a:t>多重集特性的传播规则</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434016-AE00-324D-8682-F7F1A5151912}"/>
                  </a:ext>
                </a:extLst>
              </p:cNvPr>
              <p:cNvSpPr>
                <a:spLocks noGrp="1"/>
              </p:cNvSpPr>
              <p:nvPr>
                <p:ph idx="1"/>
              </p:nvPr>
            </p:nvSpPr>
            <p:spPr>
              <a:xfrm>
                <a:off x="914400" y="1196752"/>
                <a:ext cx="10396728" cy="4975448"/>
              </a:xfrm>
            </p:spPr>
            <p:txBody>
              <a:bodyPr>
                <a:normAutofit/>
              </a:bodyPr>
              <a:lstStyle/>
              <a:p>
                <a:r>
                  <a:rPr kumimoji="1" lang="zh-CN" altLang="en-US" dirty="0">
                    <a:solidFill>
                      <a:srgbClr val="002060"/>
                    </a:solidFill>
                  </a:rPr>
                  <a:t>两个多重集求和（</a:t>
                </a:r>
                <a:r>
                  <a:rPr kumimoji="1" lang="en-US" altLang="zh-CN" dirty="0">
                    <a:solidFill>
                      <a:srgbClr val="002060"/>
                    </a:solidFill>
                  </a:rPr>
                  <a:t>2n</a:t>
                </a:r>
                <a:r>
                  <a:rPr kumimoji="1" lang="zh-CN" altLang="en-US" dirty="0">
                    <a:solidFill>
                      <a:srgbClr val="002060"/>
                    </a:solidFill>
                  </a:rPr>
                  <a:t>→</a:t>
                </a:r>
                <a:r>
                  <a:rPr kumimoji="1" lang="en-US" altLang="zh-CN" dirty="0">
                    <a:solidFill>
                      <a:srgbClr val="002060"/>
                    </a:solidFill>
                  </a:rPr>
                  <a:t>n</a:t>
                </a:r>
                <a:r>
                  <a:rPr kumimoji="1" lang="zh-CN" altLang="en-US" dirty="0">
                    <a:solidFill>
                      <a:srgbClr val="002060"/>
                    </a:solidFill>
                  </a:rPr>
                  <a:t>）</a:t>
                </a:r>
                <a:endParaRPr kumimoji="1" lang="en-US" altLang="zh-CN" dirty="0">
                  <a:solidFill>
                    <a:srgbClr val="002060"/>
                  </a:solidFill>
                </a:endParaRPr>
              </a:p>
              <a:p>
                <a:pPr marL="731502" lvl="1" indent="-457189">
                  <a:buFont typeface="+mj-ea"/>
                  <a:buAutoNum type="circleNumDbPlain"/>
                </a:pPr>
                <a:r>
                  <a:rPr kumimoji="1" lang="zh-CN" altLang="en-US" dirty="0">
                    <a:solidFill>
                      <a:srgbClr val="002060"/>
                    </a:solidFill>
                  </a:rPr>
                  <a:t>活跃集</a:t>
                </a:r>
                <a:r>
                  <a:rPr kumimoji="1" lang="en-US" altLang="zh-CN" dirty="0">
                    <a:solidFill>
                      <a:srgbClr val="002060"/>
                    </a:solidFill>
                  </a:rPr>
                  <a:t>+</a:t>
                </a:r>
                <a:r>
                  <a:rPr kumimoji="1" lang="zh-CN" altLang="en-US" dirty="0">
                    <a:solidFill>
                      <a:srgbClr val="002060"/>
                    </a:solidFill>
                  </a:rPr>
                  <a:t>活跃集</a:t>
                </a:r>
                <a:r>
                  <a:rPr kumimoji="1" lang="en-US" altLang="zh-CN" dirty="0">
                    <a:solidFill>
                      <a:srgbClr val="002060"/>
                    </a:solidFill>
                  </a:rPr>
                  <a:t>=</a:t>
                </a:r>
                <a:r>
                  <a:rPr kumimoji="1" lang="zh-CN" altLang="en-US" dirty="0">
                    <a:solidFill>
                      <a:srgbClr val="002060"/>
                    </a:solidFill>
                  </a:rPr>
                  <a:t>平衡集</a:t>
                </a:r>
                <a:endParaRPr kumimoji="1" lang="en-US" altLang="zh-CN" dirty="0">
                  <a:solidFill>
                    <a:srgbClr val="002060"/>
                  </a:solidFill>
                </a:endParaRPr>
              </a:p>
              <a:p>
                <a:pPr marL="731502" lvl="1" indent="-457189">
                  <a:buFont typeface="+mj-ea"/>
                  <a:buAutoNum type="circleNumDbPlain"/>
                </a:pPr>
                <a:endParaRPr kumimoji="1" lang="en-US" altLang="zh-CN" dirty="0">
                  <a:solidFill>
                    <a:srgbClr val="002060"/>
                  </a:solidFill>
                </a:endParaRPr>
              </a:p>
              <a:p>
                <a:pPr marL="731502" lvl="1" indent="-457189">
                  <a:buFont typeface="+mj-ea"/>
                  <a:buAutoNum type="circleNumDbPlain"/>
                </a:pPr>
                <a:endParaRPr kumimoji="1" lang="en-US" altLang="zh-CN" dirty="0">
                  <a:solidFill>
                    <a:srgbClr val="002060"/>
                  </a:solidFill>
                </a:endParaRPr>
              </a:p>
              <a:p>
                <a:r>
                  <a:rPr kumimoji="1" lang="zh-CN" altLang="en-US" sz="2400" dirty="0"/>
                  <a:t>证明：</a:t>
                </a:r>
                <a:endParaRPr kumimoji="1" lang="en-US" altLang="zh-CN" sz="2400" dirty="0"/>
              </a:p>
              <a:p>
                <a:pPr marL="0" indent="0">
                  <a:buNone/>
                </a:pPr>
                <a:r>
                  <a:rPr kumimoji="1" lang="zh-CN" altLang="en-US" sz="2400" dirty="0"/>
                  <a:t>设</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𝐴</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𝑎</m:t>
                        </m:r>
                      </m:e>
                      <m:sub>
                        <m:r>
                          <a:rPr kumimoji="1" lang="en-US" altLang="zh-CN" sz="2400" i="1">
                            <a:latin typeface="Cambria Math" panose="02040503050406030204" pitchFamily="18" charset="0"/>
                          </a:rPr>
                          <m:t>𝑖</m:t>
                        </m:r>
                      </m:sub>
                    </m:sSub>
                    <m:r>
                      <a:rPr kumimoji="1" lang="en-US" altLang="zh-CN" sz="2400" i="1">
                        <a:latin typeface="Cambria Math" panose="02040503050406030204" pitchFamily="18" charset="0"/>
                      </a:rPr>
                      <m:t>|0</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𝑖</m:t>
                    </m:r>
                    <m:r>
                      <a:rPr kumimoji="1" lang="en-US" altLang="zh-CN" sz="2400" i="1">
                        <a:latin typeface="Cambria Math" panose="02040503050406030204" pitchFamily="18" charset="0"/>
                        <a:ea typeface="Cambria Math" panose="02040503050406030204" pitchFamily="18" charset="0"/>
                      </a:rPr>
                      <m:t>≤</m:t>
                    </m:r>
                    <m:sSup>
                      <m:sSupPr>
                        <m:ctrlPr>
                          <a:rPr kumimoji="1" lang="en-US" altLang="zh-CN" sz="2400" i="1">
                            <a:latin typeface="Cambria Math" panose="02040503050406030204" pitchFamily="18" charset="0"/>
                            <a:ea typeface="Cambria Math" panose="02040503050406030204" pitchFamily="18" charset="0"/>
                          </a:rPr>
                        </m:ctrlPr>
                      </m:sSupPr>
                      <m:e>
                        <m:r>
                          <a:rPr kumimoji="1" lang="en-US" altLang="zh-CN" sz="2400" i="1">
                            <a:latin typeface="Cambria Math" panose="02040503050406030204" pitchFamily="18" charset="0"/>
                            <a:ea typeface="Cambria Math" panose="02040503050406030204" pitchFamily="18" charset="0"/>
                          </a:rPr>
                          <m:t>2</m:t>
                        </m:r>
                      </m:e>
                      <m:sup>
                        <m:r>
                          <a:rPr kumimoji="1" lang="en-US" altLang="zh-CN" sz="2400" i="1">
                            <a:latin typeface="Cambria Math" panose="02040503050406030204" pitchFamily="18" charset="0"/>
                            <a:ea typeface="Cambria Math" panose="02040503050406030204" pitchFamily="18" charset="0"/>
                          </a:rPr>
                          <m:t>𝑛</m:t>
                        </m:r>
                      </m:sup>
                    </m:sSup>
                    <m:r>
                      <a:rPr kumimoji="1" lang="en-US" altLang="zh-CN" sz="2400" i="1">
                        <a:latin typeface="Cambria Math" panose="02040503050406030204" pitchFamily="18" charset="0"/>
                        <a:ea typeface="Cambria Math" panose="02040503050406030204" pitchFamily="18" charset="0"/>
                      </a:rPr>
                      <m:t>−1}</m:t>
                    </m:r>
                  </m:oMath>
                </a14:m>
                <a:r>
                  <a:rPr kumimoji="1" lang="en-US" altLang="zh-CN" sz="2400" dirty="0"/>
                  <a:t>, </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𝐴</m:t>
                        </m:r>
                      </m:e>
                      <m:sub>
                        <m:r>
                          <a:rPr kumimoji="1" lang="en-US" altLang="zh-CN" sz="2400" i="1">
                            <a:latin typeface="Cambria Math" panose="02040503050406030204" pitchFamily="18" charset="0"/>
                          </a:rPr>
                          <m:t>2</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𝑏</m:t>
                        </m:r>
                      </m:e>
                      <m:sub>
                        <m:r>
                          <a:rPr kumimoji="1" lang="en-US" altLang="zh-CN" sz="2400" i="1">
                            <a:latin typeface="Cambria Math" panose="02040503050406030204" pitchFamily="18" charset="0"/>
                          </a:rPr>
                          <m:t>𝑖</m:t>
                        </m:r>
                      </m:sub>
                    </m:sSub>
                    <m:r>
                      <a:rPr kumimoji="1" lang="en-US" altLang="zh-CN" sz="2400" i="1">
                        <a:latin typeface="Cambria Math" panose="02040503050406030204" pitchFamily="18" charset="0"/>
                      </a:rPr>
                      <m:t>|0</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𝑖</m:t>
                    </m:r>
                    <m:r>
                      <a:rPr kumimoji="1" lang="en-US" altLang="zh-CN" sz="2400" i="1">
                        <a:latin typeface="Cambria Math" panose="02040503050406030204" pitchFamily="18" charset="0"/>
                        <a:ea typeface="Cambria Math" panose="02040503050406030204" pitchFamily="18" charset="0"/>
                      </a:rPr>
                      <m:t>≤</m:t>
                    </m:r>
                    <m:sSup>
                      <m:sSupPr>
                        <m:ctrlPr>
                          <a:rPr kumimoji="1" lang="en-US" altLang="zh-CN" sz="2400" i="1">
                            <a:latin typeface="Cambria Math" panose="02040503050406030204" pitchFamily="18" charset="0"/>
                            <a:ea typeface="Cambria Math" panose="02040503050406030204" pitchFamily="18" charset="0"/>
                          </a:rPr>
                        </m:ctrlPr>
                      </m:sSupPr>
                      <m:e>
                        <m:r>
                          <a:rPr kumimoji="1" lang="en-US" altLang="zh-CN" sz="2400" i="1">
                            <a:latin typeface="Cambria Math" panose="02040503050406030204" pitchFamily="18" charset="0"/>
                            <a:ea typeface="Cambria Math" panose="02040503050406030204" pitchFamily="18" charset="0"/>
                          </a:rPr>
                          <m:t>2</m:t>
                        </m:r>
                      </m:e>
                      <m:sup>
                        <m:r>
                          <a:rPr kumimoji="1" lang="en-US" altLang="zh-CN" sz="2400" i="1">
                            <a:latin typeface="Cambria Math" panose="02040503050406030204" pitchFamily="18" charset="0"/>
                            <a:ea typeface="Cambria Math" panose="02040503050406030204" pitchFamily="18" charset="0"/>
                          </a:rPr>
                          <m:t>𝑛</m:t>
                        </m:r>
                      </m:sup>
                    </m:sSup>
                    <m:r>
                      <a:rPr kumimoji="1" lang="en-US" altLang="zh-CN" sz="2400" i="1">
                        <a:latin typeface="Cambria Math" panose="02040503050406030204" pitchFamily="18" charset="0"/>
                        <a:ea typeface="Cambria Math" panose="02040503050406030204" pitchFamily="18" charset="0"/>
                      </a:rPr>
                      <m:t>−1}</m:t>
                    </m:r>
                  </m:oMath>
                </a14:m>
                <a:r>
                  <a:rPr kumimoji="1" lang="zh-CN" altLang="en-US" sz="2400" dirty="0"/>
                  <a:t>均为在</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𝐹</m:t>
                        </m:r>
                      </m:e>
                      <m: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sub>
                    </m:sSub>
                  </m:oMath>
                </a14:m>
                <a:r>
                  <a:rPr kumimoji="1" lang="zh-CN" altLang="en-US" sz="2400" dirty="0"/>
                  <a:t>上的活跃集</a:t>
                </a:r>
                <a:endParaRPr kumimoji="1" lang="en-US" altLang="zh-CN" sz="2400" dirty="0"/>
              </a:p>
              <a:p>
                <a:pPr marL="0" indent="0">
                  <a:buNone/>
                </a:pPr>
                <a:r>
                  <a:rPr kumimoji="1" lang="zh-CN" altLang="en-US" sz="2400" dirty="0"/>
                  <a:t>则</a:t>
                </a:r>
                <a14:m>
                  <m:oMath xmlns:m="http://schemas.openxmlformats.org/officeDocument/2006/math">
                    <m:nary>
                      <m:naryPr>
                        <m:chr m:val="∑"/>
                        <m:ctrlPr>
                          <a:rPr kumimoji="1" lang="zh-CN" altLang="en-US" sz="2400" i="1">
                            <a:latin typeface="Cambria Math" panose="02040503050406030204" pitchFamily="18" charset="0"/>
                          </a:rPr>
                        </m:ctrlPr>
                      </m:naryPr>
                      <m:sub>
                        <m:r>
                          <m:rPr>
                            <m:brk m:alnAt="23"/>
                          </m:rPr>
                          <a:rPr kumimoji="1" lang="en-US" altLang="zh-CN" sz="2400" i="1">
                            <a:latin typeface="Cambria Math" panose="02040503050406030204" pitchFamily="18" charset="0"/>
                          </a:rPr>
                          <m:t>0</m:t>
                        </m:r>
                      </m:sub>
                      <m:sup>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r>
                          <a:rPr kumimoji="1" lang="en-US" altLang="zh-CN" sz="2400" i="1">
                            <a:latin typeface="Cambria Math" panose="02040503050406030204" pitchFamily="18" charset="0"/>
                          </a:rPr>
                          <m:t>−1</m:t>
                        </m:r>
                      </m:sup>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m:t>
                            </m:r>
                            <m:r>
                              <a:rPr kumimoji="1" lang="en-US" altLang="zh-CN" sz="2400" i="1">
                                <a:latin typeface="Cambria Math" panose="02040503050406030204" pitchFamily="18" charset="0"/>
                              </a:rPr>
                              <m:t>𝑎</m:t>
                            </m:r>
                          </m:e>
                          <m:sub>
                            <m:r>
                              <a:rPr kumimoji="1"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𝑏</m:t>
                            </m:r>
                          </m:e>
                          <m:sub>
                            <m:r>
                              <a:rPr kumimoji="1" lang="en-US" altLang="zh-CN" sz="2400" i="1">
                                <a:latin typeface="Cambria Math" panose="02040503050406030204" pitchFamily="18" charset="0"/>
                              </a:rPr>
                              <m:t>𝑖</m:t>
                            </m:r>
                          </m:sub>
                        </m:sSub>
                        <m:r>
                          <a:rPr kumimoji="1" lang="en-US" altLang="zh-CN" sz="2400" i="1">
                            <a:latin typeface="Cambria Math" panose="02040503050406030204" pitchFamily="18" charset="0"/>
                          </a:rPr>
                          <m:t>)=</m:t>
                        </m:r>
                        <m:nary>
                          <m:naryPr>
                            <m:chr m:val="∑"/>
                            <m:ctrlPr>
                              <a:rPr kumimoji="1" lang="zh-CN" altLang="en-US" sz="2400" i="1">
                                <a:latin typeface="Cambria Math" panose="02040503050406030204" pitchFamily="18" charset="0"/>
                              </a:rPr>
                            </m:ctrlPr>
                          </m:naryPr>
                          <m:sub>
                            <m:r>
                              <m:rPr>
                                <m:brk m:alnAt="23"/>
                              </m:rPr>
                              <a:rPr kumimoji="1" lang="en-US" altLang="zh-CN" sz="2400" i="1">
                                <a:latin typeface="Cambria Math" panose="02040503050406030204" pitchFamily="18" charset="0"/>
                              </a:rPr>
                              <m:t>0</m:t>
                            </m:r>
                          </m:sub>
                          <m:sup>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r>
                              <a:rPr kumimoji="1" lang="en-US" altLang="zh-CN" sz="2400" i="1">
                                <a:latin typeface="Cambria Math" panose="02040503050406030204" pitchFamily="18" charset="0"/>
                              </a:rPr>
                              <m:t>−1</m:t>
                            </m:r>
                          </m:sup>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m:t>
                                </m:r>
                                <m:r>
                                  <a:rPr kumimoji="1" lang="en-US" altLang="zh-CN" sz="2400" i="1">
                                    <a:latin typeface="Cambria Math" panose="02040503050406030204" pitchFamily="18" charset="0"/>
                                  </a:rPr>
                                  <m:t>𝑎</m:t>
                                </m:r>
                              </m:e>
                              <m:sub>
                                <m:r>
                                  <a:rPr kumimoji="1" lang="en-US" altLang="zh-CN" sz="2400" i="1">
                                    <a:latin typeface="Cambria Math" panose="02040503050406030204" pitchFamily="18" charset="0"/>
                                  </a:rPr>
                                  <m:t>𝑖</m:t>
                                </m:r>
                              </m:sub>
                            </m:sSub>
                            <m:r>
                              <a:rPr kumimoji="1"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nary>
                              <m:naryPr>
                                <m:chr m:val="∑"/>
                                <m:ctrlPr>
                                  <a:rPr kumimoji="1" lang="zh-CN" altLang="en-US" sz="2400" i="1">
                                    <a:latin typeface="Cambria Math" panose="02040503050406030204" pitchFamily="18" charset="0"/>
                                  </a:rPr>
                                </m:ctrlPr>
                              </m:naryPr>
                              <m:sub>
                                <m:r>
                                  <m:rPr>
                                    <m:brk m:alnAt="23"/>
                                  </m:rPr>
                                  <a:rPr kumimoji="1" lang="en-US" altLang="zh-CN" sz="2400" i="1">
                                    <a:latin typeface="Cambria Math" panose="02040503050406030204" pitchFamily="18" charset="0"/>
                                  </a:rPr>
                                  <m:t>0</m:t>
                                </m:r>
                              </m:sub>
                              <m:sup>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r>
                                  <a:rPr kumimoji="1" lang="en-US" altLang="zh-CN" sz="2400" i="1">
                                    <a:latin typeface="Cambria Math" panose="02040503050406030204" pitchFamily="18" charset="0"/>
                                  </a:rPr>
                                  <m:t>−1</m:t>
                                </m:r>
                              </m:sup>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m:t>
                                    </m:r>
                                    <m:r>
                                      <a:rPr kumimoji="1" lang="en-US" altLang="zh-CN" sz="2400" i="1">
                                        <a:latin typeface="Cambria Math" panose="02040503050406030204" pitchFamily="18" charset="0"/>
                                      </a:rPr>
                                      <m:t>𝑏</m:t>
                                    </m:r>
                                  </m:e>
                                  <m:sub>
                                    <m:r>
                                      <a:rPr kumimoji="1" lang="en-US" altLang="zh-CN" sz="2400" i="1">
                                        <a:latin typeface="Cambria Math" panose="02040503050406030204" pitchFamily="18" charset="0"/>
                                      </a:rPr>
                                      <m:t>𝑖</m:t>
                                    </m:r>
                                  </m:sub>
                                </m:sSub>
                                <m:r>
                                  <a:rPr kumimoji="1" lang="en-US" altLang="zh-CN" sz="2400" i="1">
                                    <a:latin typeface="Cambria Math" panose="02040503050406030204" pitchFamily="18" charset="0"/>
                                  </a:rPr>
                                  <m:t>)</m:t>
                                </m:r>
                              </m:e>
                            </m:nary>
                            <m:r>
                              <a:rPr kumimoji="1" lang="en-US" altLang="zh-CN" sz="2400" i="1">
                                <a:latin typeface="Cambria Math" panose="02040503050406030204" pitchFamily="18" charset="0"/>
                              </a:rPr>
                              <m:t>=0</m:t>
                            </m:r>
                          </m:e>
                        </m:nary>
                      </m:e>
                    </m:nary>
                  </m:oMath>
                </a14:m>
                <a:r>
                  <a:rPr kumimoji="1" lang="zh-CN" altLang="en-US" sz="2400" dirty="0"/>
                  <a:t>即性质①成立</a:t>
                </a:r>
                <a:endParaRPr kumimoji="1" lang="en-US" altLang="zh-CN" sz="2400" dirty="0"/>
              </a:p>
            </p:txBody>
          </p:sp>
        </mc:Choice>
        <mc:Fallback>
          <p:sp>
            <p:nvSpPr>
              <p:cNvPr id="3" name="内容占位符 2">
                <a:extLst>
                  <a:ext uri="{FF2B5EF4-FFF2-40B4-BE49-F238E27FC236}">
                    <a16:creationId xmlns:a16="http://schemas.microsoft.com/office/drawing/2014/main" id="{DC434016-AE00-324D-8682-F7F1A5151912}"/>
                  </a:ext>
                </a:extLst>
              </p:cNvPr>
              <p:cNvSpPr>
                <a:spLocks noGrp="1" noRot="1" noChangeAspect="1" noMove="1" noResize="1" noEditPoints="1" noAdjustHandles="1" noChangeArrowheads="1" noChangeShapeType="1" noTextEdit="1"/>
              </p:cNvSpPr>
              <p:nvPr>
                <p:ph idx="1"/>
              </p:nvPr>
            </p:nvSpPr>
            <p:spPr>
              <a:xfrm>
                <a:off x="914400" y="1196752"/>
                <a:ext cx="10396728" cy="4975448"/>
              </a:xfrm>
              <a:blipFill>
                <a:blip r:embed="rId3"/>
                <a:stretch>
                  <a:fillRect l="-879" t="-146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04E06E9-7E95-9040-AC5F-2BE9E80324CB}"/>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21</a:t>
            </a:fld>
            <a:endParaRPr lang="zh-CN" altLang="en-US" dirty="0">
              <a:solidFill>
                <a:srgbClr val="464653"/>
              </a:solidFill>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DEA3F924-3E51-0D4C-B072-636B8EE2A99D}"/>
                  </a:ext>
                </a:extLst>
              </p:cNvPr>
              <p:cNvGraphicFramePr>
                <a:graphicFrameLocks noGrp="1"/>
              </p:cNvGraphicFramePr>
              <p:nvPr>
                <p:extLst/>
              </p:nvPr>
            </p:nvGraphicFramePr>
            <p:xfrm>
              <a:off x="8519013" y="224689"/>
              <a:ext cx="2758587" cy="3337560"/>
            </p:xfrm>
            <a:graphic>
              <a:graphicData uri="http://schemas.openxmlformats.org/drawingml/2006/table">
                <a:tbl>
                  <a:tblPr firstRow="1" bandRow="1">
                    <a:tableStyleId>{5C22544A-7EE6-4342-B048-85BDC9FD1C3A}</a:tableStyleId>
                  </a:tblPr>
                  <a:tblGrid>
                    <a:gridCol w="913060">
                      <a:extLst>
                        <a:ext uri="{9D8B030D-6E8A-4147-A177-3AD203B41FA5}">
                          <a16:colId xmlns:a16="http://schemas.microsoft.com/office/drawing/2014/main" val="111518239"/>
                        </a:ext>
                      </a:extLst>
                    </a:gridCol>
                    <a:gridCol w="785624">
                      <a:extLst>
                        <a:ext uri="{9D8B030D-6E8A-4147-A177-3AD203B41FA5}">
                          <a16:colId xmlns:a16="http://schemas.microsoft.com/office/drawing/2014/main" val="3662434998"/>
                        </a:ext>
                      </a:extLst>
                    </a:gridCol>
                    <a:gridCol w="1059903">
                      <a:extLst>
                        <a:ext uri="{9D8B030D-6E8A-4147-A177-3AD203B41FA5}">
                          <a16:colId xmlns:a16="http://schemas.microsoft.com/office/drawing/2014/main" val="230966757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300" i="1" smtClean="0">
                                        <a:solidFill>
                                          <a:schemeClr val="bg1"/>
                                        </a:solidFill>
                                        <a:latin typeface="Cambria Math" panose="02040503050406030204" pitchFamily="18" charset="0"/>
                                      </a:rPr>
                                    </m:ctrlPr>
                                  </m:sSubPr>
                                  <m:e>
                                    <m:r>
                                      <m:rPr>
                                        <m:sty m:val="p"/>
                                      </m:rPr>
                                      <a:rPr lang="en-US" altLang="zh-CN" sz="1300" i="1" smtClean="0">
                                        <a:solidFill>
                                          <a:schemeClr val="bg1"/>
                                        </a:solidFill>
                                        <a:latin typeface="Cambria Math" panose="02040503050406030204" pitchFamily="18" charset="0"/>
                                      </a:rPr>
                                      <m:t>A</m:t>
                                    </m:r>
                                  </m:e>
                                  <m:sub>
                                    <m:r>
                                      <a:rPr lang="en-US" altLang="zh-CN" sz="1300" i="1">
                                        <a:solidFill>
                                          <a:schemeClr val="bg1"/>
                                        </a:solidFill>
                                        <a:latin typeface="Cambria Math" panose="02040503050406030204" pitchFamily="18" charset="0"/>
                                      </a:rPr>
                                      <m:t>1</m:t>
                                    </m:r>
                                  </m:sub>
                                </m:sSub>
                              </m:oMath>
                            </m:oMathPara>
                          </a14:m>
                          <a:endParaRPr lang="zh-CN" altLang="en-US" sz="1300" dirty="0">
                            <a:solidFill>
                              <a:schemeClr val="bg1"/>
                            </a:solidFill>
                          </a:endParaRPr>
                        </a:p>
                      </a:txBody>
                      <a:tcPr/>
                    </a:tc>
                    <a:tc>
                      <a:txBody>
                        <a:bodyPr/>
                        <a:lstStyle/>
                        <a:p>
                          <a:pPr/>
                          <a14:m>
                            <m:oMathPara xmlns:m="http://schemas.openxmlformats.org/officeDocument/2006/math">
                              <m:oMathParaPr>
                                <m:jc m:val="left"/>
                              </m:oMathParaPr>
                              <m:oMath xmlns:m="http://schemas.openxmlformats.org/officeDocument/2006/math">
                                <m:sSub>
                                  <m:sSubPr>
                                    <m:ctrlPr>
                                      <a:rPr lang="en-US" altLang="zh-CN" sz="1300" i="1" smtClean="0">
                                        <a:solidFill>
                                          <a:schemeClr val="bg1"/>
                                        </a:solidFill>
                                        <a:latin typeface="Cambria Math" panose="02040503050406030204" pitchFamily="18" charset="0"/>
                                      </a:rPr>
                                    </m:ctrlPr>
                                  </m:sSubPr>
                                  <m:e>
                                    <m:r>
                                      <m:rPr>
                                        <m:sty m:val="p"/>
                                      </m:rPr>
                                      <a:rPr kumimoji="1" lang="en-US" altLang="zh-CN" sz="1300" i="1" dirty="0" smtClean="0">
                                        <a:solidFill>
                                          <a:schemeClr val="bg1"/>
                                        </a:solidFill>
                                        <a:latin typeface="Cambria Math" panose="02040503050406030204" pitchFamily="18" charset="0"/>
                                      </a:rPr>
                                      <m:t>A</m:t>
                                    </m:r>
                                  </m:e>
                                  <m:sub>
                                    <m:r>
                                      <a:rPr lang="en-US" altLang="zh-CN" sz="1300" b="1" i="1" smtClean="0">
                                        <a:solidFill>
                                          <a:schemeClr val="bg1"/>
                                        </a:solidFill>
                                        <a:latin typeface="Cambria Math" panose="02040503050406030204" pitchFamily="18" charset="0"/>
                                      </a:rPr>
                                      <m:t>𝟐</m:t>
                                    </m:r>
                                  </m:sub>
                                </m:sSub>
                              </m:oMath>
                            </m:oMathPara>
                          </a14:m>
                          <a:endParaRPr lang="zh-CN" altLang="en-US" sz="1300" dirty="0">
                            <a:solidFill>
                              <a:schemeClr val="bg1"/>
                            </a:solidFill>
                          </a:endParaRPr>
                        </a:p>
                      </a:txBody>
                      <a:tcPr/>
                    </a:tc>
                    <a:tc>
                      <a:txBody>
                        <a:bodyPr/>
                        <a:lstStyle/>
                        <a:p>
                          <a:pPr/>
                          <a14:m>
                            <m:oMathPara xmlns:m="http://schemas.openxmlformats.org/officeDocument/2006/math">
                              <m:oMathParaPr>
                                <m:jc m:val="left"/>
                              </m:oMathParaPr>
                              <m:oMath xmlns:m="http://schemas.openxmlformats.org/officeDocument/2006/math">
                                <m:sSub>
                                  <m:sSubPr>
                                    <m:ctrlPr>
                                      <a:rPr lang="en-US" altLang="zh-CN" sz="1300" i="1" smtClean="0">
                                        <a:solidFill>
                                          <a:schemeClr val="bg1"/>
                                        </a:solidFill>
                                        <a:latin typeface="Cambria Math" panose="02040503050406030204" pitchFamily="18" charset="0"/>
                                      </a:rPr>
                                    </m:ctrlPr>
                                  </m:sSubPr>
                                  <m:e>
                                    <m:r>
                                      <m:rPr>
                                        <m:sty m:val="p"/>
                                      </m:rPr>
                                      <a:rPr lang="en-US" altLang="zh-CN" sz="1300" i="1" smtClean="0">
                                        <a:solidFill>
                                          <a:schemeClr val="bg1"/>
                                        </a:solidFill>
                                        <a:latin typeface="Cambria Math" panose="02040503050406030204" pitchFamily="18" charset="0"/>
                                      </a:rPr>
                                      <m:t>A</m:t>
                                    </m:r>
                                  </m:e>
                                  <m:sub>
                                    <m:r>
                                      <a:rPr lang="en-US" altLang="zh-CN" sz="1300" i="1">
                                        <a:solidFill>
                                          <a:schemeClr val="bg1"/>
                                        </a:solidFill>
                                        <a:latin typeface="Cambria Math" panose="02040503050406030204" pitchFamily="18" charset="0"/>
                                      </a:rPr>
                                      <m:t>1</m:t>
                                    </m:r>
                                  </m:sub>
                                </m:sSub>
                                <m:r>
                                  <a:rPr lang="en-US" altLang="zh-CN" sz="1300" i="1" smtClean="0">
                                    <a:solidFill>
                                      <a:schemeClr val="bg1"/>
                                    </a:solidFill>
                                    <a:latin typeface="Cambria Math" panose="02040503050406030204" pitchFamily="18" charset="0"/>
                                    <a:ea typeface="Cambria Math" panose="02040503050406030204" pitchFamily="18" charset="0"/>
                                  </a:rPr>
                                  <m:t>⊕</m:t>
                                </m:r>
                                <m:sSub>
                                  <m:sSubPr>
                                    <m:ctrlPr>
                                      <a:rPr lang="en-US" altLang="zh-CN" sz="1300" i="1" smtClean="0">
                                        <a:solidFill>
                                          <a:schemeClr val="bg1"/>
                                        </a:solidFill>
                                        <a:latin typeface="Cambria Math" panose="02040503050406030204" pitchFamily="18" charset="0"/>
                                      </a:rPr>
                                    </m:ctrlPr>
                                  </m:sSubPr>
                                  <m:e>
                                    <m:r>
                                      <m:rPr>
                                        <m:sty m:val="p"/>
                                      </m:rPr>
                                      <a:rPr kumimoji="1" lang="en-US" altLang="zh-CN" sz="1300" i="1" dirty="0" smtClean="0">
                                        <a:solidFill>
                                          <a:schemeClr val="bg1"/>
                                        </a:solidFill>
                                        <a:latin typeface="Cambria Math" panose="02040503050406030204" pitchFamily="18" charset="0"/>
                                      </a:rPr>
                                      <m:t>A</m:t>
                                    </m:r>
                                  </m:e>
                                  <m:sub>
                                    <m:r>
                                      <a:rPr lang="en-US" altLang="zh-CN" sz="1300" b="1" i="1" smtClean="0">
                                        <a:solidFill>
                                          <a:schemeClr val="bg1"/>
                                        </a:solidFill>
                                        <a:latin typeface="Cambria Math" panose="02040503050406030204" pitchFamily="18" charset="0"/>
                                      </a:rPr>
                                      <m:t>𝟐</m:t>
                                    </m:r>
                                  </m:sub>
                                </m:sSub>
                              </m:oMath>
                            </m:oMathPara>
                          </a14:m>
                          <a:endParaRPr lang="zh-CN" altLang="en-US" sz="1300" dirty="0">
                            <a:solidFill>
                              <a:schemeClr val="bg1"/>
                            </a:solidFill>
                          </a:endParaRPr>
                        </a:p>
                      </a:txBody>
                      <a:tcPr/>
                    </a:tc>
                    <a:extLst>
                      <a:ext uri="{0D108BD9-81ED-4DB2-BD59-A6C34878D82A}">
                        <a16:rowId xmlns:a16="http://schemas.microsoft.com/office/drawing/2014/main" val="2956733166"/>
                      </a:ext>
                    </a:extLst>
                  </a:tr>
                  <a:tr h="370840">
                    <a:tc>
                      <a:txBody>
                        <a:bodyPr/>
                        <a:lstStyle/>
                        <a:p>
                          <a:r>
                            <a:rPr lang="en-US" altLang="zh-CN" sz="1300" dirty="0">
                              <a:solidFill>
                                <a:schemeClr val="tx1"/>
                              </a:solidFill>
                            </a:rPr>
                            <a:t>000</a:t>
                          </a:r>
                          <a:endParaRPr lang="zh-CN" altLang="en-US" sz="1300" dirty="0">
                            <a:solidFill>
                              <a:schemeClr val="tx1"/>
                            </a:solidFill>
                          </a:endParaRPr>
                        </a:p>
                      </a:txBody>
                      <a:tcPr/>
                    </a:tc>
                    <a:tc>
                      <a:txBody>
                        <a:bodyPr/>
                        <a:lstStyle/>
                        <a:p>
                          <a:r>
                            <a:rPr lang="en-US" altLang="zh-CN" sz="1300" dirty="0">
                              <a:solidFill>
                                <a:schemeClr val="tx1"/>
                              </a:solidFill>
                            </a:rPr>
                            <a:t>001</a:t>
                          </a:r>
                          <a:endParaRPr lang="zh-CN" altLang="en-US" sz="1300" dirty="0">
                            <a:solidFill>
                              <a:schemeClr val="tx1"/>
                            </a:solidFill>
                          </a:endParaRPr>
                        </a:p>
                      </a:txBody>
                      <a:tcPr/>
                    </a:tc>
                    <a:tc>
                      <a:txBody>
                        <a:bodyPr/>
                        <a:lstStyle/>
                        <a:p>
                          <a:r>
                            <a:rPr lang="en-US" altLang="zh-CN" sz="1300" dirty="0">
                              <a:solidFill>
                                <a:schemeClr val="tx1"/>
                              </a:solidFill>
                            </a:rPr>
                            <a:t>001</a:t>
                          </a:r>
                          <a:endParaRPr lang="zh-CN" altLang="en-US" sz="1300" dirty="0">
                            <a:solidFill>
                              <a:schemeClr val="tx1"/>
                            </a:solidFill>
                          </a:endParaRPr>
                        </a:p>
                      </a:txBody>
                      <a:tcPr/>
                    </a:tc>
                    <a:extLst>
                      <a:ext uri="{0D108BD9-81ED-4DB2-BD59-A6C34878D82A}">
                        <a16:rowId xmlns:a16="http://schemas.microsoft.com/office/drawing/2014/main" val="3128658483"/>
                      </a:ext>
                    </a:extLst>
                  </a:tr>
                  <a:tr h="370840">
                    <a:tc>
                      <a:txBody>
                        <a:bodyPr/>
                        <a:lstStyle/>
                        <a:p>
                          <a:r>
                            <a:rPr lang="en-US" altLang="zh-CN" sz="1300" dirty="0">
                              <a:solidFill>
                                <a:schemeClr val="tx1"/>
                              </a:solidFill>
                            </a:rPr>
                            <a:t>001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tc>
                      <a:txBody>
                        <a:bodyPr/>
                        <a:lstStyle/>
                        <a:p>
                          <a:r>
                            <a:rPr lang="en-US" altLang="zh-CN" sz="1300" dirty="0">
                              <a:solidFill>
                                <a:schemeClr val="tx1"/>
                              </a:solidFill>
                            </a:rPr>
                            <a:t>001</a:t>
                          </a:r>
                          <a:endParaRPr lang="zh-CN" altLang="en-US" sz="1300" dirty="0">
                            <a:solidFill>
                              <a:schemeClr val="tx1"/>
                            </a:solidFill>
                          </a:endParaRPr>
                        </a:p>
                      </a:txBody>
                      <a:tcPr/>
                    </a:tc>
                    <a:extLst>
                      <a:ext uri="{0D108BD9-81ED-4DB2-BD59-A6C34878D82A}">
                        <a16:rowId xmlns:a16="http://schemas.microsoft.com/office/drawing/2014/main" val="1842349777"/>
                      </a:ext>
                    </a:extLst>
                  </a:tr>
                  <a:tr h="370840">
                    <a:tc>
                      <a:txBody>
                        <a:bodyPr/>
                        <a:lstStyle/>
                        <a:p>
                          <a:r>
                            <a:rPr lang="en-US" altLang="zh-CN" sz="1300" dirty="0">
                              <a:solidFill>
                                <a:schemeClr val="tx1"/>
                              </a:solidFill>
                            </a:rPr>
                            <a:t>010</a:t>
                          </a:r>
                          <a:endParaRPr lang="zh-CN" altLang="en-US" sz="1300" dirty="0">
                            <a:solidFill>
                              <a:schemeClr val="tx1"/>
                            </a:solidFill>
                          </a:endParaRPr>
                        </a:p>
                      </a:txBody>
                      <a:tcPr/>
                    </a:tc>
                    <a:tc>
                      <a:txBody>
                        <a:bodyPr/>
                        <a:lstStyle/>
                        <a:p>
                          <a:r>
                            <a:rPr lang="en-US" altLang="zh-CN" sz="1300" dirty="0">
                              <a:solidFill>
                                <a:schemeClr val="tx1"/>
                              </a:solidFill>
                            </a:rPr>
                            <a:t>010</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1601003223"/>
                      </a:ext>
                    </a:extLst>
                  </a:tr>
                  <a:tr h="370840">
                    <a:tc>
                      <a:txBody>
                        <a:bodyPr/>
                        <a:lstStyle/>
                        <a:p>
                          <a:r>
                            <a:rPr lang="en-US" altLang="zh-CN" sz="1300" dirty="0">
                              <a:solidFill>
                                <a:schemeClr val="tx1"/>
                              </a:solidFill>
                            </a:rPr>
                            <a:t>011</a:t>
                          </a:r>
                          <a:endParaRPr lang="zh-CN" altLang="en-US" sz="1300" dirty="0">
                            <a:solidFill>
                              <a:schemeClr val="tx1"/>
                            </a:solidFill>
                          </a:endParaRPr>
                        </a:p>
                      </a:txBody>
                      <a:tcPr/>
                    </a:tc>
                    <a:tc>
                      <a:txBody>
                        <a:bodyPr/>
                        <a:lstStyle/>
                        <a:p>
                          <a:r>
                            <a:rPr lang="en-US" altLang="zh-CN" sz="1300" dirty="0">
                              <a:solidFill>
                                <a:schemeClr val="tx1"/>
                              </a:solidFill>
                            </a:rPr>
                            <a:t>011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3028798503"/>
                      </a:ext>
                    </a:extLst>
                  </a:tr>
                  <a:tr h="370840">
                    <a:tc>
                      <a:txBody>
                        <a:bodyPr/>
                        <a:lstStyle/>
                        <a:p>
                          <a:r>
                            <a:rPr lang="en-US" altLang="zh-CN" sz="1300" dirty="0">
                              <a:solidFill>
                                <a:schemeClr val="tx1"/>
                              </a:solidFill>
                            </a:rPr>
                            <a:t>100</a:t>
                          </a:r>
                          <a:endParaRPr lang="zh-CN" altLang="en-US" sz="1300" dirty="0">
                            <a:solidFill>
                              <a:schemeClr val="tx1"/>
                            </a:solidFill>
                          </a:endParaRPr>
                        </a:p>
                      </a:txBody>
                      <a:tcPr/>
                    </a:tc>
                    <a:tc>
                      <a:txBody>
                        <a:bodyPr/>
                        <a:lstStyle/>
                        <a:p>
                          <a:r>
                            <a:rPr lang="en-US" altLang="zh-CN" sz="1300" dirty="0">
                              <a:solidFill>
                                <a:schemeClr val="tx1"/>
                              </a:solidFill>
                            </a:rPr>
                            <a:t>100</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4084430952"/>
                      </a:ext>
                    </a:extLst>
                  </a:tr>
                  <a:tr h="370840">
                    <a:tc>
                      <a:txBody>
                        <a:bodyPr/>
                        <a:lstStyle/>
                        <a:p>
                          <a:r>
                            <a:rPr lang="en-US" altLang="zh-CN" sz="1300" dirty="0">
                              <a:solidFill>
                                <a:schemeClr val="tx1"/>
                              </a:solidFill>
                            </a:rPr>
                            <a:t>101</a:t>
                          </a:r>
                          <a:endParaRPr lang="zh-CN" altLang="en-US" sz="1300" dirty="0">
                            <a:solidFill>
                              <a:schemeClr val="tx1"/>
                            </a:solidFill>
                          </a:endParaRPr>
                        </a:p>
                      </a:txBody>
                      <a:tcPr/>
                    </a:tc>
                    <a:tc>
                      <a:txBody>
                        <a:bodyPr/>
                        <a:lstStyle/>
                        <a:p>
                          <a:r>
                            <a:rPr lang="en-US" altLang="zh-CN" sz="1300" dirty="0">
                              <a:solidFill>
                                <a:schemeClr val="tx1"/>
                              </a:solidFill>
                            </a:rPr>
                            <a:t>101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3379281707"/>
                      </a:ext>
                    </a:extLst>
                  </a:tr>
                  <a:tr h="370840">
                    <a:tc>
                      <a:txBody>
                        <a:bodyPr/>
                        <a:lstStyle/>
                        <a:p>
                          <a:r>
                            <a:rPr lang="en-US" altLang="zh-CN" sz="1300" dirty="0">
                              <a:solidFill>
                                <a:schemeClr val="tx1"/>
                              </a:solidFill>
                            </a:rPr>
                            <a:t>110</a:t>
                          </a:r>
                          <a:endParaRPr lang="zh-CN" altLang="en-US" sz="1300" dirty="0">
                            <a:solidFill>
                              <a:schemeClr val="tx1"/>
                            </a:solidFill>
                          </a:endParaRPr>
                        </a:p>
                      </a:txBody>
                      <a:tcPr/>
                    </a:tc>
                    <a:tc>
                      <a:txBody>
                        <a:bodyPr/>
                        <a:lstStyle/>
                        <a:p>
                          <a:r>
                            <a:rPr lang="en-US" altLang="zh-CN" sz="1300" dirty="0">
                              <a:solidFill>
                                <a:schemeClr val="tx1"/>
                              </a:solidFill>
                            </a:rPr>
                            <a:t>110</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1050403154"/>
                      </a:ext>
                    </a:extLst>
                  </a:tr>
                  <a:tr h="370840">
                    <a:tc>
                      <a:txBody>
                        <a:bodyPr/>
                        <a:lstStyle/>
                        <a:p>
                          <a:r>
                            <a:rPr lang="en-US" altLang="zh-CN" sz="1300" dirty="0">
                              <a:solidFill>
                                <a:schemeClr val="tx1"/>
                              </a:solidFill>
                            </a:rPr>
                            <a:t>111</a:t>
                          </a:r>
                          <a:endParaRPr lang="zh-CN" altLang="en-US" sz="1300" dirty="0">
                            <a:solidFill>
                              <a:schemeClr val="tx1"/>
                            </a:solidFill>
                          </a:endParaRPr>
                        </a:p>
                      </a:txBody>
                      <a:tcPr/>
                    </a:tc>
                    <a:tc>
                      <a:txBody>
                        <a:bodyPr/>
                        <a:lstStyle/>
                        <a:p>
                          <a:r>
                            <a:rPr lang="en-US" altLang="zh-CN" sz="1300" dirty="0">
                              <a:solidFill>
                                <a:schemeClr val="tx1"/>
                              </a:solidFill>
                            </a:rPr>
                            <a:t>111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904678427"/>
                      </a:ext>
                    </a:extLst>
                  </a:tr>
                </a:tbl>
              </a:graphicData>
            </a:graphic>
          </p:graphicFrame>
        </mc:Choice>
        <mc:Fallback xmlns="">
          <p:graphicFrame>
            <p:nvGraphicFramePr>
              <p:cNvPr id="5" name="表格 4">
                <a:extLst>
                  <a:ext uri="{FF2B5EF4-FFF2-40B4-BE49-F238E27FC236}">
                    <a16:creationId xmlns:a16="http://schemas.microsoft.com/office/drawing/2014/main" id="{DEA3F924-3E51-0D4C-B072-636B8EE2A99D}"/>
                  </a:ext>
                </a:extLst>
              </p:cNvPr>
              <p:cNvGraphicFramePr>
                <a:graphicFrameLocks noGrp="1"/>
              </p:cNvGraphicFramePr>
              <p:nvPr>
                <p:extLst>
                  <p:ext uri="{D42A27DB-BD31-4B8C-83A1-F6EECF244321}">
                    <p14:modId xmlns:p14="http://schemas.microsoft.com/office/powerpoint/2010/main" val="2375847540"/>
                  </p:ext>
                </p:extLst>
              </p:nvPr>
            </p:nvGraphicFramePr>
            <p:xfrm>
              <a:off x="8519013" y="224689"/>
              <a:ext cx="2758587" cy="3337560"/>
            </p:xfrm>
            <a:graphic>
              <a:graphicData uri="http://schemas.openxmlformats.org/drawingml/2006/table">
                <a:tbl>
                  <a:tblPr firstRow="1" bandRow="1">
                    <a:tableStyleId>{5C22544A-7EE6-4342-B048-85BDC9FD1C3A}</a:tableStyleId>
                  </a:tblPr>
                  <a:tblGrid>
                    <a:gridCol w="913060">
                      <a:extLst>
                        <a:ext uri="{9D8B030D-6E8A-4147-A177-3AD203B41FA5}">
                          <a16:colId xmlns:a16="http://schemas.microsoft.com/office/drawing/2014/main" val="111518239"/>
                        </a:ext>
                      </a:extLst>
                    </a:gridCol>
                    <a:gridCol w="785624">
                      <a:extLst>
                        <a:ext uri="{9D8B030D-6E8A-4147-A177-3AD203B41FA5}">
                          <a16:colId xmlns:a16="http://schemas.microsoft.com/office/drawing/2014/main" val="3662434998"/>
                        </a:ext>
                      </a:extLst>
                    </a:gridCol>
                    <a:gridCol w="1059903">
                      <a:extLst>
                        <a:ext uri="{9D8B030D-6E8A-4147-A177-3AD203B41FA5}">
                          <a16:colId xmlns:a16="http://schemas.microsoft.com/office/drawing/2014/main" val="2309667572"/>
                        </a:ext>
                      </a:extLst>
                    </a:gridCol>
                  </a:tblGrid>
                  <a:tr h="370840">
                    <a:tc>
                      <a:txBody>
                        <a:bodyPr/>
                        <a:lstStyle/>
                        <a:p>
                          <a:endParaRPr lang="zh-CN"/>
                        </a:p>
                      </a:txBody>
                      <a:tcPr>
                        <a:blipFill>
                          <a:blip r:embed="rId4"/>
                          <a:stretch>
                            <a:fillRect t="-3448" r="-205556" b="-810345"/>
                          </a:stretch>
                        </a:blipFill>
                      </a:tcPr>
                    </a:tc>
                    <a:tc>
                      <a:txBody>
                        <a:bodyPr/>
                        <a:lstStyle/>
                        <a:p>
                          <a:endParaRPr lang="zh-CN"/>
                        </a:p>
                      </a:txBody>
                      <a:tcPr>
                        <a:blipFill>
                          <a:blip r:embed="rId4"/>
                          <a:stretch>
                            <a:fillRect l="-116129" t="-3448" r="-138710" b="-810345"/>
                          </a:stretch>
                        </a:blipFill>
                      </a:tcPr>
                    </a:tc>
                    <a:tc>
                      <a:txBody>
                        <a:bodyPr/>
                        <a:lstStyle/>
                        <a:p>
                          <a:endParaRPr lang="zh-CN"/>
                        </a:p>
                      </a:txBody>
                      <a:tcPr>
                        <a:blipFill>
                          <a:blip r:embed="rId4"/>
                          <a:stretch>
                            <a:fillRect l="-159524" t="-3448" r="-2381" b="-810345"/>
                          </a:stretch>
                        </a:blipFill>
                      </a:tcPr>
                    </a:tc>
                    <a:extLst>
                      <a:ext uri="{0D108BD9-81ED-4DB2-BD59-A6C34878D82A}">
                        <a16:rowId xmlns:a16="http://schemas.microsoft.com/office/drawing/2014/main" val="2956733166"/>
                      </a:ext>
                    </a:extLst>
                  </a:tr>
                  <a:tr h="370840">
                    <a:tc>
                      <a:txBody>
                        <a:bodyPr/>
                        <a:lstStyle/>
                        <a:p>
                          <a:r>
                            <a:rPr lang="en-US" altLang="zh-CN" sz="1300" dirty="0">
                              <a:solidFill>
                                <a:schemeClr val="tx1"/>
                              </a:solidFill>
                            </a:rPr>
                            <a:t>000</a:t>
                          </a:r>
                          <a:endParaRPr lang="zh-CN" altLang="en-US" sz="1300" dirty="0">
                            <a:solidFill>
                              <a:schemeClr val="tx1"/>
                            </a:solidFill>
                          </a:endParaRPr>
                        </a:p>
                      </a:txBody>
                      <a:tcPr/>
                    </a:tc>
                    <a:tc>
                      <a:txBody>
                        <a:bodyPr/>
                        <a:lstStyle/>
                        <a:p>
                          <a:r>
                            <a:rPr lang="en-US" altLang="zh-CN" sz="1300" dirty="0">
                              <a:solidFill>
                                <a:schemeClr val="tx1"/>
                              </a:solidFill>
                            </a:rPr>
                            <a:t>001</a:t>
                          </a:r>
                          <a:endParaRPr lang="zh-CN" altLang="en-US" sz="1300" dirty="0">
                            <a:solidFill>
                              <a:schemeClr val="tx1"/>
                            </a:solidFill>
                          </a:endParaRPr>
                        </a:p>
                      </a:txBody>
                      <a:tcPr/>
                    </a:tc>
                    <a:tc>
                      <a:txBody>
                        <a:bodyPr/>
                        <a:lstStyle/>
                        <a:p>
                          <a:r>
                            <a:rPr lang="en-US" altLang="zh-CN" sz="1300" dirty="0">
                              <a:solidFill>
                                <a:schemeClr val="tx1"/>
                              </a:solidFill>
                            </a:rPr>
                            <a:t>001</a:t>
                          </a:r>
                          <a:endParaRPr lang="zh-CN" altLang="en-US" sz="1300" dirty="0">
                            <a:solidFill>
                              <a:schemeClr val="tx1"/>
                            </a:solidFill>
                          </a:endParaRPr>
                        </a:p>
                      </a:txBody>
                      <a:tcPr/>
                    </a:tc>
                    <a:extLst>
                      <a:ext uri="{0D108BD9-81ED-4DB2-BD59-A6C34878D82A}">
                        <a16:rowId xmlns:a16="http://schemas.microsoft.com/office/drawing/2014/main" val="3128658483"/>
                      </a:ext>
                    </a:extLst>
                  </a:tr>
                  <a:tr h="370840">
                    <a:tc>
                      <a:txBody>
                        <a:bodyPr/>
                        <a:lstStyle/>
                        <a:p>
                          <a:r>
                            <a:rPr lang="en-US" altLang="zh-CN" sz="1300" dirty="0">
                              <a:solidFill>
                                <a:schemeClr val="tx1"/>
                              </a:solidFill>
                            </a:rPr>
                            <a:t>001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tc>
                      <a:txBody>
                        <a:bodyPr/>
                        <a:lstStyle/>
                        <a:p>
                          <a:r>
                            <a:rPr lang="en-US" altLang="zh-CN" sz="1300" dirty="0">
                              <a:solidFill>
                                <a:schemeClr val="tx1"/>
                              </a:solidFill>
                            </a:rPr>
                            <a:t>001</a:t>
                          </a:r>
                          <a:endParaRPr lang="zh-CN" altLang="en-US" sz="1300" dirty="0">
                            <a:solidFill>
                              <a:schemeClr val="tx1"/>
                            </a:solidFill>
                          </a:endParaRPr>
                        </a:p>
                      </a:txBody>
                      <a:tcPr/>
                    </a:tc>
                    <a:extLst>
                      <a:ext uri="{0D108BD9-81ED-4DB2-BD59-A6C34878D82A}">
                        <a16:rowId xmlns:a16="http://schemas.microsoft.com/office/drawing/2014/main" val="1842349777"/>
                      </a:ext>
                    </a:extLst>
                  </a:tr>
                  <a:tr h="370840">
                    <a:tc>
                      <a:txBody>
                        <a:bodyPr/>
                        <a:lstStyle/>
                        <a:p>
                          <a:r>
                            <a:rPr lang="en-US" altLang="zh-CN" sz="1300" dirty="0">
                              <a:solidFill>
                                <a:schemeClr val="tx1"/>
                              </a:solidFill>
                            </a:rPr>
                            <a:t>010</a:t>
                          </a:r>
                          <a:endParaRPr lang="zh-CN" altLang="en-US" sz="1300" dirty="0">
                            <a:solidFill>
                              <a:schemeClr val="tx1"/>
                            </a:solidFill>
                          </a:endParaRPr>
                        </a:p>
                      </a:txBody>
                      <a:tcPr/>
                    </a:tc>
                    <a:tc>
                      <a:txBody>
                        <a:bodyPr/>
                        <a:lstStyle/>
                        <a:p>
                          <a:r>
                            <a:rPr lang="en-US" altLang="zh-CN" sz="1300" dirty="0">
                              <a:solidFill>
                                <a:schemeClr val="tx1"/>
                              </a:solidFill>
                            </a:rPr>
                            <a:t>010</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1601003223"/>
                      </a:ext>
                    </a:extLst>
                  </a:tr>
                  <a:tr h="370840">
                    <a:tc>
                      <a:txBody>
                        <a:bodyPr/>
                        <a:lstStyle/>
                        <a:p>
                          <a:r>
                            <a:rPr lang="en-US" altLang="zh-CN" sz="1300" dirty="0">
                              <a:solidFill>
                                <a:schemeClr val="tx1"/>
                              </a:solidFill>
                            </a:rPr>
                            <a:t>011</a:t>
                          </a:r>
                          <a:endParaRPr lang="zh-CN" altLang="en-US" sz="1300" dirty="0">
                            <a:solidFill>
                              <a:schemeClr val="tx1"/>
                            </a:solidFill>
                          </a:endParaRPr>
                        </a:p>
                      </a:txBody>
                      <a:tcPr/>
                    </a:tc>
                    <a:tc>
                      <a:txBody>
                        <a:bodyPr/>
                        <a:lstStyle/>
                        <a:p>
                          <a:r>
                            <a:rPr lang="en-US" altLang="zh-CN" sz="1300" dirty="0">
                              <a:solidFill>
                                <a:schemeClr val="tx1"/>
                              </a:solidFill>
                            </a:rPr>
                            <a:t>011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3028798503"/>
                      </a:ext>
                    </a:extLst>
                  </a:tr>
                  <a:tr h="370840">
                    <a:tc>
                      <a:txBody>
                        <a:bodyPr/>
                        <a:lstStyle/>
                        <a:p>
                          <a:r>
                            <a:rPr lang="en-US" altLang="zh-CN" sz="1300" dirty="0">
                              <a:solidFill>
                                <a:schemeClr val="tx1"/>
                              </a:solidFill>
                            </a:rPr>
                            <a:t>100</a:t>
                          </a:r>
                          <a:endParaRPr lang="zh-CN" altLang="en-US" sz="1300" dirty="0">
                            <a:solidFill>
                              <a:schemeClr val="tx1"/>
                            </a:solidFill>
                          </a:endParaRPr>
                        </a:p>
                      </a:txBody>
                      <a:tcPr/>
                    </a:tc>
                    <a:tc>
                      <a:txBody>
                        <a:bodyPr/>
                        <a:lstStyle/>
                        <a:p>
                          <a:r>
                            <a:rPr lang="en-US" altLang="zh-CN" sz="1300" dirty="0">
                              <a:solidFill>
                                <a:schemeClr val="tx1"/>
                              </a:solidFill>
                            </a:rPr>
                            <a:t>100</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4084430952"/>
                      </a:ext>
                    </a:extLst>
                  </a:tr>
                  <a:tr h="370840">
                    <a:tc>
                      <a:txBody>
                        <a:bodyPr/>
                        <a:lstStyle/>
                        <a:p>
                          <a:r>
                            <a:rPr lang="en-US" altLang="zh-CN" sz="1300" dirty="0">
                              <a:solidFill>
                                <a:schemeClr val="tx1"/>
                              </a:solidFill>
                            </a:rPr>
                            <a:t>101</a:t>
                          </a:r>
                          <a:endParaRPr lang="zh-CN" altLang="en-US" sz="1300" dirty="0">
                            <a:solidFill>
                              <a:schemeClr val="tx1"/>
                            </a:solidFill>
                          </a:endParaRPr>
                        </a:p>
                      </a:txBody>
                      <a:tcPr/>
                    </a:tc>
                    <a:tc>
                      <a:txBody>
                        <a:bodyPr/>
                        <a:lstStyle/>
                        <a:p>
                          <a:r>
                            <a:rPr lang="en-US" altLang="zh-CN" sz="1300" dirty="0">
                              <a:solidFill>
                                <a:schemeClr val="tx1"/>
                              </a:solidFill>
                            </a:rPr>
                            <a:t>101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3379281707"/>
                      </a:ext>
                    </a:extLst>
                  </a:tr>
                  <a:tr h="370840">
                    <a:tc>
                      <a:txBody>
                        <a:bodyPr/>
                        <a:lstStyle/>
                        <a:p>
                          <a:r>
                            <a:rPr lang="en-US" altLang="zh-CN" sz="1300" dirty="0">
                              <a:solidFill>
                                <a:schemeClr val="tx1"/>
                              </a:solidFill>
                            </a:rPr>
                            <a:t>110</a:t>
                          </a:r>
                          <a:endParaRPr lang="zh-CN" altLang="en-US" sz="1300" dirty="0">
                            <a:solidFill>
                              <a:schemeClr val="tx1"/>
                            </a:solidFill>
                          </a:endParaRPr>
                        </a:p>
                      </a:txBody>
                      <a:tcPr/>
                    </a:tc>
                    <a:tc>
                      <a:txBody>
                        <a:bodyPr/>
                        <a:lstStyle/>
                        <a:p>
                          <a:r>
                            <a:rPr lang="en-US" altLang="zh-CN" sz="1300" dirty="0">
                              <a:solidFill>
                                <a:schemeClr val="tx1"/>
                              </a:solidFill>
                            </a:rPr>
                            <a:t>110</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1050403154"/>
                      </a:ext>
                    </a:extLst>
                  </a:tr>
                  <a:tr h="370840">
                    <a:tc>
                      <a:txBody>
                        <a:bodyPr/>
                        <a:lstStyle/>
                        <a:p>
                          <a:r>
                            <a:rPr lang="en-US" altLang="zh-CN" sz="1300" dirty="0">
                              <a:solidFill>
                                <a:schemeClr val="tx1"/>
                              </a:solidFill>
                            </a:rPr>
                            <a:t>111</a:t>
                          </a:r>
                          <a:endParaRPr lang="zh-CN" altLang="en-US" sz="1300" dirty="0">
                            <a:solidFill>
                              <a:schemeClr val="tx1"/>
                            </a:solidFill>
                          </a:endParaRPr>
                        </a:p>
                      </a:txBody>
                      <a:tcPr/>
                    </a:tc>
                    <a:tc>
                      <a:txBody>
                        <a:bodyPr/>
                        <a:lstStyle/>
                        <a:p>
                          <a:r>
                            <a:rPr lang="en-US" altLang="zh-CN" sz="1300" dirty="0">
                              <a:solidFill>
                                <a:schemeClr val="tx1"/>
                              </a:solidFill>
                            </a:rPr>
                            <a:t>111</a:t>
                          </a:r>
                          <a:endParaRPr lang="zh-CN" altLang="en-US" sz="1300" dirty="0">
                            <a:solidFill>
                              <a:schemeClr val="tx1"/>
                            </a:solidFill>
                          </a:endParaRPr>
                        </a:p>
                      </a:txBody>
                      <a:tcPr/>
                    </a:tc>
                    <a:tc>
                      <a:txBody>
                        <a:bodyPr/>
                        <a:lstStyle/>
                        <a:p>
                          <a:r>
                            <a:rPr lang="en-US" altLang="zh-CN" sz="1300" dirty="0">
                              <a:solidFill>
                                <a:schemeClr val="tx1"/>
                              </a:solidFill>
                            </a:rPr>
                            <a:t>000</a:t>
                          </a:r>
                          <a:endParaRPr lang="zh-CN" altLang="en-US" sz="1300" dirty="0">
                            <a:solidFill>
                              <a:schemeClr val="tx1"/>
                            </a:solidFill>
                          </a:endParaRPr>
                        </a:p>
                      </a:txBody>
                      <a:tcPr/>
                    </a:tc>
                    <a:extLst>
                      <a:ext uri="{0D108BD9-81ED-4DB2-BD59-A6C34878D82A}">
                        <a16:rowId xmlns:a16="http://schemas.microsoft.com/office/drawing/2014/main" val="904678427"/>
                      </a:ext>
                    </a:extLst>
                  </a:tr>
                </a:tbl>
              </a:graphicData>
            </a:graphic>
          </p:graphicFrame>
        </mc:Fallback>
      </mc:AlternateContent>
      <p:sp>
        <p:nvSpPr>
          <p:cNvPr id="8" name="或者 7">
            <a:extLst>
              <a:ext uri="{FF2B5EF4-FFF2-40B4-BE49-F238E27FC236}">
                <a16:creationId xmlns:a16="http://schemas.microsoft.com/office/drawing/2014/main" id="{87A06E21-49EA-1941-9BFA-62DBAA72688B}"/>
              </a:ext>
            </a:extLst>
          </p:cNvPr>
          <p:cNvSpPr/>
          <p:nvPr/>
        </p:nvSpPr>
        <p:spPr>
          <a:xfrm>
            <a:off x="5294508" y="1196752"/>
            <a:ext cx="415637" cy="439286"/>
          </a:xfrm>
          <a:prstGeom prst="flowChar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ysClr val="windowText" lastClr="000000"/>
              </a:solidFill>
            </a:endParaRPr>
          </a:p>
        </p:txBody>
      </p:sp>
      <p:cxnSp>
        <p:nvCxnSpPr>
          <p:cNvPr id="10" name="直线箭头连接符 9">
            <a:extLst>
              <a:ext uri="{FF2B5EF4-FFF2-40B4-BE49-F238E27FC236}">
                <a16:creationId xmlns:a16="http://schemas.microsoft.com/office/drawing/2014/main" id="{F5B88F99-B793-F94E-A806-39D4C315973F}"/>
              </a:ext>
            </a:extLst>
          </p:cNvPr>
          <p:cNvCxnSpPr/>
          <p:nvPr/>
        </p:nvCxnSpPr>
        <p:spPr>
          <a:xfrm>
            <a:off x="4811907" y="1413164"/>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线箭头连接符 10">
            <a:extLst>
              <a:ext uri="{FF2B5EF4-FFF2-40B4-BE49-F238E27FC236}">
                <a16:creationId xmlns:a16="http://schemas.microsoft.com/office/drawing/2014/main" id="{234FC35D-5920-9643-B4EE-B96C4536B208}"/>
              </a:ext>
            </a:extLst>
          </p:cNvPr>
          <p:cNvCxnSpPr/>
          <p:nvPr/>
        </p:nvCxnSpPr>
        <p:spPr>
          <a:xfrm>
            <a:off x="5640152" y="1411185"/>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E4496051-75D7-024F-B6F3-1F2F92DB9572}"/>
              </a:ext>
            </a:extLst>
          </p:cNvPr>
          <p:cNvCxnSpPr>
            <a:endCxn id="8" idx="0"/>
          </p:cNvCxnSpPr>
          <p:nvPr/>
        </p:nvCxnSpPr>
        <p:spPr>
          <a:xfrm>
            <a:off x="5502326" y="866899"/>
            <a:ext cx="1" cy="329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098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DA21-E76A-2F4C-B086-FA81D5B461F2}"/>
              </a:ext>
            </a:extLst>
          </p:cNvPr>
          <p:cNvSpPr>
            <a:spLocks noGrp="1"/>
          </p:cNvSpPr>
          <p:nvPr>
            <p:ph type="title"/>
          </p:nvPr>
        </p:nvSpPr>
        <p:spPr/>
        <p:txBody>
          <a:bodyPr/>
          <a:lstStyle/>
          <a:p>
            <a:r>
              <a:rPr kumimoji="1" lang="zh-CN" altLang="en-US" dirty="0"/>
              <a:t>多重集特性的传播规则</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434016-AE00-324D-8682-F7F1A5151912}"/>
                  </a:ext>
                </a:extLst>
              </p:cNvPr>
              <p:cNvSpPr>
                <a:spLocks noGrp="1"/>
              </p:cNvSpPr>
              <p:nvPr>
                <p:ph idx="1"/>
              </p:nvPr>
            </p:nvSpPr>
            <p:spPr>
              <a:xfrm>
                <a:off x="914400" y="1196752"/>
                <a:ext cx="10396728" cy="4975448"/>
              </a:xfrm>
            </p:spPr>
            <p:txBody>
              <a:bodyPr>
                <a:normAutofit/>
              </a:bodyPr>
              <a:lstStyle/>
              <a:p>
                <a:r>
                  <a:rPr kumimoji="1" lang="zh-CN" altLang="en-US" dirty="0">
                    <a:solidFill>
                      <a:srgbClr val="002060"/>
                    </a:solidFill>
                  </a:rPr>
                  <a:t>两个多重集求和（</a:t>
                </a:r>
                <a:r>
                  <a:rPr kumimoji="1" lang="en-US" altLang="zh-CN" dirty="0">
                    <a:solidFill>
                      <a:srgbClr val="002060"/>
                    </a:solidFill>
                  </a:rPr>
                  <a:t>2n</a:t>
                </a:r>
                <a:r>
                  <a:rPr kumimoji="1" lang="zh-CN" altLang="en-US" dirty="0">
                    <a:solidFill>
                      <a:srgbClr val="002060"/>
                    </a:solidFill>
                  </a:rPr>
                  <a:t>→</a:t>
                </a:r>
                <a:r>
                  <a:rPr kumimoji="1" lang="en-US" altLang="zh-CN" dirty="0">
                    <a:solidFill>
                      <a:srgbClr val="002060"/>
                    </a:solidFill>
                  </a:rPr>
                  <a:t>n</a:t>
                </a:r>
                <a:r>
                  <a:rPr kumimoji="1" lang="zh-CN" altLang="en-US" dirty="0">
                    <a:solidFill>
                      <a:srgbClr val="002060"/>
                    </a:solidFill>
                  </a:rPr>
                  <a:t>）</a:t>
                </a:r>
                <a:endParaRPr kumimoji="1" lang="en-US" altLang="zh-CN" dirty="0">
                  <a:solidFill>
                    <a:srgbClr val="002060"/>
                  </a:solidFill>
                </a:endParaRPr>
              </a:p>
              <a:p>
                <a:pPr marL="731502" lvl="1" indent="-457189">
                  <a:buFont typeface="+mj-ea"/>
                  <a:buAutoNum type="circleNumDbPlain"/>
                </a:pPr>
                <a:r>
                  <a:rPr kumimoji="1" lang="zh-CN" altLang="en-US" dirty="0">
                    <a:solidFill>
                      <a:srgbClr val="002060"/>
                    </a:solidFill>
                  </a:rPr>
                  <a:t>活跃集</a:t>
                </a:r>
                <a:r>
                  <a:rPr kumimoji="1" lang="en-US" altLang="zh-CN" dirty="0">
                    <a:solidFill>
                      <a:srgbClr val="002060"/>
                    </a:solidFill>
                  </a:rPr>
                  <a:t>+</a:t>
                </a:r>
                <a:r>
                  <a:rPr kumimoji="1" lang="zh-CN" altLang="en-US" dirty="0">
                    <a:solidFill>
                      <a:srgbClr val="002060"/>
                    </a:solidFill>
                  </a:rPr>
                  <a:t>活跃集</a:t>
                </a:r>
                <a:r>
                  <a:rPr kumimoji="1" lang="en-US" altLang="zh-CN" dirty="0">
                    <a:solidFill>
                      <a:srgbClr val="002060"/>
                    </a:solidFill>
                  </a:rPr>
                  <a:t>=</a:t>
                </a:r>
                <a:r>
                  <a:rPr kumimoji="1" lang="zh-CN" altLang="en-US" dirty="0">
                    <a:solidFill>
                      <a:srgbClr val="002060"/>
                    </a:solidFill>
                  </a:rPr>
                  <a:t>平衡集</a:t>
                </a:r>
                <a:endParaRPr kumimoji="1" lang="en-US" altLang="zh-CN" dirty="0">
                  <a:solidFill>
                    <a:srgbClr val="002060"/>
                  </a:solidFill>
                </a:endParaRPr>
              </a:p>
              <a:p>
                <a:pPr marL="731502" lvl="1" indent="-457189">
                  <a:buFont typeface="+mj-ea"/>
                  <a:buAutoNum type="circleNumDbPlain"/>
                </a:pPr>
                <a:r>
                  <a:rPr kumimoji="1" lang="zh-CN" altLang="en-US" dirty="0">
                    <a:solidFill>
                      <a:srgbClr val="002060"/>
                    </a:solidFill>
                  </a:rPr>
                  <a:t>活跃集</a:t>
                </a:r>
                <a:r>
                  <a:rPr kumimoji="1" lang="en-US" altLang="zh-CN" dirty="0">
                    <a:solidFill>
                      <a:srgbClr val="002060"/>
                    </a:solidFill>
                  </a:rPr>
                  <a:t>+</a:t>
                </a:r>
                <a:r>
                  <a:rPr kumimoji="1" lang="zh-CN" altLang="en-US" dirty="0">
                    <a:solidFill>
                      <a:srgbClr val="002060"/>
                    </a:solidFill>
                  </a:rPr>
                  <a:t>稳定集</a:t>
                </a:r>
                <a:r>
                  <a:rPr kumimoji="1" lang="en-US" altLang="zh-CN" dirty="0">
                    <a:solidFill>
                      <a:srgbClr val="002060"/>
                    </a:solidFill>
                  </a:rPr>
                  <a:t>=</a:t>
                </a:r>
                <a:r>
                  <a:rPr kumimoji="1" lang="zh-CN" altLang="en-US" dirty="0">
                    <a:solidFill>
                      <a:srgbClr val="002060"/>
                    </a:solidFill>
                  </a:rPr>
                  <a:t>活跃集</a:t>
                </a:r>
                <a:endParaRPr kumimoji="1" lang="en-US" altLang="zh-CN" dirty="0">
                  <a:solidFill>
                    <a:srgbClr val="002060"/>
                  </a:solidFill>
                </a:endParaRPr>
              </a:p>
              <a:p>
                <a:pPr marL="731502" lvl="1" indent="-457189">
                  <a:buFont typeface="+mj-ea"/>
                  <a:buAutoNum type="circleNumDbPlain"/>
                </a:pPr>
                <a:r>
                  <a:rPr kumimoji="1" lang="zh-CN" altLang="en-US" dirty="0">
                    <a:solidFill>
                      <a:srgbClr val="002060"/>
                    </a:solidFill>
                  </a:rPr>
                  <a:t>活跃集</a:t>
                </a:r>
                <a:r>
                  <a:rPr kumimoji="1" lang="en-US" altLang="zh-CN" dirty="0">
                    <a:solidFill>
                      <a:srgbClr val="002060"/>
                    </a:solidFill>
                  </a:rPr>
                  <a:t>+</a:t>
                </a:r>
                <a:r>
                  <a:rPr kumimoji="1" lang="zh-CN" altLang="en-US" dirty="0">
                    <a:solidFill>
                      <a:srgbClr val="002060"/>
                    </a:solidFill>
                  </a:rPr>
                  <a:t>平衡集</a:t>
                </a:r>
                <a:r>
                  <a:rPr kumimoji="1" lang="en-US" altLang="zh-CN" dirty="0">
                    <a:solidFill>
                      <a:srgbClr val="002060"/>
                    </a:solidFill>
                  </a:rPr>
                  <a:t>=</a:t>
                </a:r>
                <a:r>
                  <a:rPr kumimoji="1" lang="zh-CN" altLang="en-US" dirty="0">
                    <a:solidFill>
                      <a:srgbClr val="002060"/>
                    </a:solidFill>
                  </a:rPr>
                  <a:t>平衡集</a:t>
                </a:r>
                <a:endParaRPr kumimoji="1" lang="en-US" altLang="zh-CN" dirty="0">
                  <a:solidFill>
                    <a:srgbClr val="002060"/>
                  </a:solidFill>
                </a:endParaRPr>
              </a:p>
              <a:p>
                <a:pPr marL="731502" lvl="1" indent="-457189">
                  <a:buFont typeface="+mj-ea"/>
                  <a:buAutoNum type="circleNumDbPlain"/>
                </a:pPr>
                <a:r>
                  <a:rPr kumimoji="1" lang="zh-CN" altLang="en-US" dirty="0">
                    <a:solidFill>
                      <a:srgbClr val="002060"/>
                    </a:solidFill>
                  </a:rPr>
                  <a:t>平衡集</a:t>
                </a:r>
                <a:r>
                  <a:rPr kumimoji="1" lang="en-US" altLang="zh-CN" dirty="0">
                    <a:solidFill>
                      <a:srgbClr val="002060"/>
                    </a:solidFill>
                  </a:rPr>
                  <a:t>+</a:t>
                </a:r>
                <a:r>
                  <a:rPr kumimoji="1" lang="zh-CN" altLang="en-US" dirty="0">
                    <a:solidFill>
                      <a:srgbClr val="002060"/>
                    </a:solidFill>
                  </a:rPr>
                  <a:t>平衡集</a:t>
                </a:r>
                <a:r>
                  <a:rPr kumimoji="1" lang="en-US" altLang="zh-CN" dirty="0">
                    <a:solidFill>
                      <a:srgbClr val="002060"/>
                    </a:solidFill>
                  </a:rPr>
                  <a:t>=</a:t>
                </a:r>
                <a:r>
                  <a:rPr kumimoji="1" lang="zh-CN" altLang="en-US" dirty="0">
                    <a:solidFill>
                      <a:srgbClr val="002060"/>
                    </a:solidFill>
                  </a:rPr>
                  <a:t>平衡集</a:t>
                </a:r>
                <a:endParaRPr kumimoji="1" lang="en-US" altLang="zh-CN" dirty="0">
                  <a:solidFill>
                    <a:srgbClr val="002060"/>
                  </a:solidFill>
                </a:endParaRPr>
              </a:p>
              <a:p>
                <a:pPr marL="731502" lvl="1" indent="-457189">
                  <a:buFont typeface="+mj-ea"/>
                  <a:buAutoNum type="circleNumDbPlain"/>
                </a:pPr>
                <a:r>
                  <a:rPr kumimoji="1" lang="zh-CN" altLang="en-US" dirty="0">
                    <a:solidFill>
                      <a:srgbClr val="002060"/>
                    </a:solidFill>
                  </a:rPr>
                  <a:t>稳定集</a:t>
                </a:r>
                <a:r>
                  <a:rPr kumimoji="1" lang="en-US" altLang="zh-CN" dirty="0">
                    <a:solidFill>
                      <a:srgbClr val="002060"/>
                    </a:solidFill>
                  </a:rPr>
                  <a:t>+</a:t>
                </a:r>
                <a:r>
                  <a:rPr kumimoji="1" lang="zh-CN" altLang="en-US" dirty="0">
                    <a:solidFill>
                      <a:srgbClr val="002060"/>
                    </a:solidFill>
                  </a:rPr>
                  <a:t>稳定集</a:t>
                </a:r>
                <a:r>
                  <a:rPr kumimoji="1" lang="en-US" altLang="zh-CN" dirty="0">
                    <a:solidFill>
                      <a:srgbClr val="002060"/>
                    </a:solidFill>
                  </a:rPr>
                  <a:t>=</a:t>
                </a:r>
                <a:r>
                  <a:rPr kumimoji="1" lang="zh-CN" altLang="en-US" dirty="0">
                    <a:solidFill>
                      <a:srgbClr val="002060"/>
                    </a:solidFill>
                  </a:rPr>
                  <a:t>稳定集</a:t>
                </a:r>
                <a:endParaRPr kumimoji="1" lang="en-US" altLang="zh-CN" dirty="0">
                  <a:solidFill>
                    <a:srgbClr val="002060"/>
                  </a:solidFill>
                </a:endParaRPr>
              </a:p>
              <a:p>
                <a:r>
                  <a:rPr kumimoji="1" lang="en-US" altLang="zh-CN" dirty="0">
                    <a:solidFill>
                      <a:srgbClr val="002060"/>
                    </a:solidFill>
                  </a:rPr>
                  <a:t>2A</a:t>
                </a:r>
                <a:r>
                  <a:rPr kumimoji="1" lang="en-US" altLang="zh-CN" dirty="0"/>
                  <a:t> </a:t>
                </a:r>
                <a14:m>
                  <m:oMath xmlns:m="http://schemas.openxmlformats.org/officeDocument/2006/math">
                    <m:r>
                      <a:rPr kumimoji="1" lang="en-US" altLang="zh-CN" i="1">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𝑖</m:t>
                            </m:r>
                          </m:sub>
                        </m:sSub>
                      </m:e>
                    </m:d>
                    <m:r>
                      <a:rPr kumimoji="1" lang="en-US" altLang="zh-CN" b="0" i="1" smtClea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 </m:t>
                    </m:r>
                  </m:oMath>
                </a14:m>
                <a:r>
                  <a:rPr kumimoji="1" lang="zh-CN" altLang="en-US" dirty="0">
                    <a:solidFill>
                      <a:srgbClr val="002060"/>
                    </a:solidFill>
                  </a:rPr>
                  <a:t>？</a:t>
                </a:r>
                <a:endParaRPr kumimoji="1" lang="en-US" altLang="zh-CN" dirty="0">
                  <a:solidFill>
                    <a:srgbClr val="002060"/>
                  </a:solidFill>
                </a:endParaRPr>
              </a:p>
              <a:p>
                <a:r>
                  <a:rPr kumimoji="1" lang="en-US" altLang="zh-CN" dirty="0">
                    <a:solidFill>
                      <a:srgbClr val="002060"/>
                    </a:solidFill>
                  </a:rPr>
                  <a:t>2A+3A+A = ?</a:t>
                </a:r>
              </a:p>
            </p:txBody>
          </p:sp>
        </mc:Choice>
        <mc:Fallback>
          <p:sp>
            <p:nvSpPr>
              <p:cNvPr id="3" name="内容占位符 2">
                <a:extLst>
                  <a:ext uri="{FF2B5EF4-FFF2-40B4-BE49-F238E27FC236}">
                    <a16:creationId xmlns:a16="http://schemas.microsoft.com/office/drawing/2014/main" id="{DC434016-AE00-324D-8682-F7F1A5151912}"/>
                  </a:ext>
                </a:extLst>
              </p:cNvPr>
              <p:cNvSpPr>
                <a:spLocks noGrp="1" noRot="1" noChangeAspect="1" noMove="1" noResize="1" noEditPoints="1" noAdjustHandles="1" noChangeArrowheads="1" noChangeShapeType="1" noTextEdit="1"/>
              </p:cNvSpPr>
              <p:nvPr>
                <p:ph idx="1"/>
              </p:nvPr>
            </p:nvSpPr>
            <p:spPr>
              <a:xfrm>
                <a:off x="914400" y="1196752"/>
                <a:ext cx="10396728" cy="4975448"/>
              </a:xfrm>
              <a:blipFill>
                <a:blip r:embed="rId3"/>
                <a:stretch>
                  <a:fillRect l="-762" t="-146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04E06E9-7E95-9040-AC5F-2BE9E80324CB}"/>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22</a:t>
            </a:fld>
            <a:endParaRPr lang="zh-CN" altLang="en-US" dirty="0">
              <a:solidFill>
                <a:srgbClr val="464653"/>
              </a:solidFill>
            </a:endParaRPr>
          </a:p>
        </p:txBody>
      </p:sp>
      <p:sp>
        <p:nvSpPr>
          <p:cNvPr id="8" name="或者 7">
            <a:extLst>
              <a:ext uri="{FF2B5EF4-FFF2-40B4-BE49-F238E27FC236}">
                <a16:creationId xmlns:a16="http://schemas.microsoft.com/office/drawing/2014/main" id="{87A06E21-49EA-1941-9BFA-62DBAA72688B}"/>
              </a:ext>
            </a:extLst>
          </p:cNvPr>
          <p:cNvSpPr/>
          <p:nvPr/>
        </p:nvSpPr>
        <p:spPr>
          <a:xfrm>
            <a:off x="6678139" y="2198704"/>
            <a:ext cx="415637" cy="439286"/>
          </a:xfrm>
          <a:prstGeom prst="flowChar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ysClr val="windowText" lastClr="000000"/>
              </a:solidFill>
            </a:endParaRPr>
          </a:p>
        </p:txBody>
      </p:sp>
      <p:cxnSp>
        <p:nvCxnSpPr>
          <p:cNvPr id="10" name="直线箭头连接符 9">
            <a:extLst>
              <a:ext uri="{FF2B5EF4-FFF2-40B4-BE49-F238E27FC236}">
                <a16:creationId xmlns:a16="http://schemas.microsoft.com/office/drawing/2014/main" id="{F5B88F99-B793-F94E-A806-39D4C315973F}"/>
              </a:ext>
            </a:extLst>
          </p:cNvPr>
          <p:cNvCxnSpPr/>
          <p:nvPr/>
        </p:nvCxnSpPr>
        <p:spPr>
          <a:xfrm>
            <a:off x="6195538" y="2415116"/>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线箭头连接符 10">
            <a:extLst>
              <a:ext uri="{FF2B5EF4-FFF2-40B4-BE49-F238E27FC236}">
                <a16:creationId xmlns:a16="http://schemas.microsoft.com/office/drawing/2014/main" id="{234FC35D-5920-9643-B4EE-B96C4536B208}"/>
              </a:ext>
            </a:extLst>
          </p:cNvPr>
          <p:cNvCxnSpPr/>
          <p:nvPr/>
        </p:nvCxnSpPr>
        <p:spPr>
          <a:xfrm>
            <a:off x="7023783" y="2413137"/>
            <a:ext cx="472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E4496051-75D7-024F-B6F3-1F2F92DB9572}"/>
              </a:ext>
            </a:extLst>
          </p:cNvPr>
          <p:cNvCxnSpPr>
            <a:endCxn id="8" idx="0"/>
          </p:cNvCxnSpPr>
          <p:nvPr/>
        </p:nvCxnSpPr>
        <p:spPr>
          <a:xfrm>
            <a:off x="6885957" y="1868851"/>
            <a:ext cx="1" cy="329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图片 11">
            <a:extLst>
              <a:ext uri="{FF2B5EF4-FFF2-40B4-BE49-F238E27FC236}">
                <a16:creationId xmlns:a16="http://schemas.microsoft.com/office/drawing/2014/main" id="{6000F920-7214-4F73-84A5-CFD50CA3E663}"/>
              </a:ext>
            </a:extLst>
          </p:cNvPr>
          <p:cNvPicPr>
            <a:picLocks noChangeAspect="1"/>
          </p:cNvPicPr>
          <p:nvPr/>
        </p:nvPicPr>
        <p:blipFill rotWithShape="1">
          <a:blip r:embed="rId4"/>
          <a:srcRect l="22256"/>
          <a:stretch/>
        </p:blipFill>
        <p:spPr>
          <a:xfrm>
            <a:off x="5807907" y="3684476"/>
            <a:ext cx="3072551" cy="1960387"/>
          </a:xfrm>
          <a:prstGeom prst="rect">
            <a:avLst/>
          </a:prstGeom>
        </p:spPr>
      </p:pic>
    </p:spTree>
    <p:extLst>
      <p:ext uri="{BB962C8B-B14F-4D97-AF65-F5344CB8AC3E}">
        <p14:creationId xmlns:p14="http://schemas.microsoft.com/office/powerpoint/2010/main" val="111763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9F2DBAF-6B93-3F40-AF2C-2DECEEE8B51D}"/>
              </a:ext>
            </a:extLst>
          </p:cNvPr>
          <p:cNvSpPr>
            <a:spLocks noGrp="1"/>
          </p:cNvSpPr>
          <p:nvPr>
            <p:ph type="title"/>
          </p:nvPr>
        </p:nvSpPr>
        <p:spPr/>
        <p:txBody>
          <a:bodyPr/>
          <a:lstStyle/>
          <a:p>
            <a:r>
              <a:rPr kumimoji="1" lang="en-US" altLang="zh-CN" dirty="0"/>
              <a:t>AES</a:t>
            </a:r>
            <a:r>
              <a:rPr kumimoji="1" lang="zh-CN" altLang="en-US" dirty="0"/>
              <a:t>算法的</a:t>
            </a:r>
            <a:r>
              <a:rPr kumimoji="1" lang="en-US" altLang="zh-CN" dirty="0"/>
              <a:t>Square</a:t>
            </a:r>
            <a:r>
              <a:rPr kumimoji="1" lang="zh-CN" altLang="en-US" dirty="0"/>
              <a:t>攻击</a:t>
            </a:r>
          </a:p>
        </p:txBody>
      </p:sp>
      <p:sp>
        <p:nvSpPr>
          <p:cNvPr id="2" name="文本占位符 1">
            <a:extLst>
              <a:ext uri="{FF2B5EF4-FFF2-40B4-BE49-F238E27FC236}">
                <a16:creationId xmlns:a16="http://schemas.microsoft.com/office/drawing/2014/main" id="{5A69D8FF-8102-9245-8487-588C97A1FAB2}"/>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2974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79DD8-B202-6842-B48F-7BB243D6DB1A}"/>
              </a:ext>
            </a:extLst>
          </p:cNvPr>
          <p:cNvSpPr>
            <a:spLocks noGrp="1"/>
          </p:cNvSpPr>
          <p:nvPr>
            <p:ph type="title"/>
          </p:nvPr>
        </p:nvSpPr>
        <p:spPr/>
        <p:txBody>
          <a:bodyPr/>
          <a:lstStyle/>
          <a:p>
            <a:r>
              <a:rPr lang="en-US" altLang="zh-CN" dirty="0"/>
              <a:t>AES</a:t>
            </a:r>
            <a:r>
              <a:rPr lang="zh-CN" altLang="en-US" dirty="0"/>
              <a:t>的</a:t>
            </a:r>
            <a:r>
              <a:rPr lang="en-US" altLang="zh-CN" dirty="0"/>
              <a:t>3</a:t>
            </a:r>
            <a:r>
              <a:rPr lang="zh-CN" altLang="en-US" dirty="0"/>
              <a:t>轮积分区分器</a:t>
            </a:r>
            <a:endParaRPr kumimoji="1" lang="zh-CN" altLang="en-US" dirty="0"/>
          </a:p>
        </p:txBody>
      </p:sp>
      <p:sp>
        <p:nvSpPr>
          <p:cNvPr id="3" name="内容占位符 2">
            <a:extLst>
              <a:ext uri="{FF2B5EF4-FFF2-40B4-BE49-F238E27FC236}">
                <a16:creationId xmlns:a16="http://schemas.microsoft.com/office/drawing/2014/main" id="{B9AAE91A-5B79-454D-BB4D-A7E380320F76}"/>
              </a:ext>
            </a:extLst>
          </p:cNvPr>
          <p:cNvSpPr>
            <a:spLocks noGrp="1"/>
          </p:cNvSpPr>
          <p:nvPr>
            <p:ph idx="1"/>
          </p:nvPr>
        </p:nvSpPr>
        <p:spPr/>
        <p:txBody>
          <a:bodyPr/>
          <a:lstStyle/>
          <a:p>
            <a:r>
              <a:rPr kumimoji="1" lang="zh-CN" altLang="en-US" dirty="0"/>
              <a:t>输入：</a:t>
            </a:r>
            <a:r>
              <a:rPr kumimoji="1" lang="en-US" altLang="zh-CN" dirty="0"/>
              <a:t>256</a:t>
            </a:r>
            <a:r>
              <a:rPr kumimoji="1" lang="zh-CN" altLang="en-US" dirty="0"/>
              <a:t>个元素构成的多重集，满足第</a:t>
            </a:r>
            <a:r>
              <a:rPr kumimoji="1" lang="en-US" altLang="zh-CN" dirty="0"/>
              <a:t>0</a:t>
            </a:r>
            <a:r>
              <a:rPr kumimoji="1" lang="zh-CN" altLang="en-US" dirty="0"/>
              <a:t>字节遍历</a:t>
            </a:r>
            <a:r>
              <a:rPr kumimoji="1" lang="en-US" altLang="zh-CN" dirty="0"/>
              <a:t>256</a:t>
            </a:r>
            <a:r>
              <a:rPr kumimoji="1" lang="zh-CN" altLang="en-US" dirty="0"/>
              <a:t>种可能，其他字节均为常数</a:t>
            </a:r>
          </a:p>
        </p:txBody>
      </p:sp>
      <p:sp>
        <p:nvSpPr>
          <p:cNvPr id="4" name="灯片编号占位符 3">
            <a:extLst>
              <a:ext uri="{FF2B5EF4-FFF2-40B4-BE49-F238E27FC236}">
                <a16:creationId xmlns:a16="http://schemas.microsoft.com/office/drawing/2014/main" id="{50C04389-F7BB-A548-9BD0-BF42416F1CA3}"/>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24</a:t>
            </a:fld>
            <a:endParaRPr lang="zh-CN" altLang="en-US" dirty="0">
              <a:solidFill>
                <a:srgbClr val="464653"/>
              </a:solidFill>
            </a:endParaRPr>
          </a:p>
        </p:txBody>
      </p:sp>
      <p:graphicFrame>
        <p:nvGraphicFramePr>
          <p:cNvPr id="5" name="内容占位符 4">
            <a:extLst>
              <a:ext uri="{FF2B5EF4-FFF2-40B4-BE49-F238E27FC236}">
                <a16:creationId xmlns:a16="http://schemas.microsoft.com/office/drawing/2014/main" id="{70C221B0-B703-D549-A037-B9581A0D9F17}"/>
              </a:ext>
            </a:extLst>
          </p:cNvPr>
          <p:cNvGraphicFramePr>
            <a:graphicFrameLocks/>
          </p:cNvGraphicFramePr>
          <p:nvPr>
            <p:extLst>
              <p:ext uri="{D42A27DB-BD31-4B8C-83A1-F6EECF244321}">
                <p14:modId xmlns:p14="http://schemas.microsoft.com/office/powerpoint/2010/main" val="3885332199"/>
              </p:ext>
            </p:extLst>
          </p:nvPr>
        </p:nvGraphicFramePr>
        <p:xfrm>
          <a:off x="5238745" y="4489193"/>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6" name="组合 5">
            <a:extLst>
              <a:ext uri="{FF2B5EF4-FFF2-40B4-BE49-F238E27FC236}">
                <a16:creationId xmlns:a16="http://schemas.microsoft.com/office/drawing/2014/main" id="{93E4C706-4E48-9346-BF7B-A7F7081593D6}"/>
              </a:ext>
            </a:extLst>
          </p:cNvPr>
          <p:cNvGrpSpPr/>
          <p:nvPr/>
        </p:nvGrpSpPr>
        <p:grpSpPr>
          <a:xfrm>
            <a:off x="1738283" y="2472091"/>
            <a:ext cx="6643735" cy="1483360"/>
            <a:chOff x="214282" y="3500438"/>
            <a:chExt cx="6643734" cy="1483360"/>
          </a:xfrm>
        </p:grpSpPr>
        <mc:AlternateContent xmlns:mc="http://schemas.openxmlformats.org/markup-compatibility/2006" xmlns:a14="http://schemas.microsoft.com/office/drawing/2010/main">
          <mc:Choice Requires="a14">
            <p:graphicFrame>
              <p:nvGraphicFramePr>
                <p:cNvPr id="9" name="内容占位符 4">
                  <a:extLst>
                    <a:ext uri="{FF2B5EF4-FFF2-40B4-BE49-F238E27FC236}">
                      <a16:creationId xmlns:a16="http://schemas.microsoft.com/office/drawing/2014/main" id="{0C7BC75D-C577-9441-B51D-926284BD535E}"/>
                    </a:ext>
                  </a:extLst>
                </p:cNvPr>
                <p:cNvGraphicFramePr>
                  <a:graphicFrameLocks/>
                </p:cNvGraphicFramePr>
                <p:nvPr>
                  <p:extLst>
                    <p:ext uri="{D42A27DB-BD31-4B8C-83A1-F6EECF244321}">
                      <p14:modId xmlns:p14="http://schemas.microsoft.com/office/powerpoint/2010/main" val="1370250136"/>
                    </p:ext>
                  </p:extLst>
                </p:nvPr>
              </p:nvGraphicFramePr>
              <p:xfrm>
                <a:off x="214282" y="3500438"/>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0</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12</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𝑐</m:t>
                                      </m:r>
                                    </m:e>
                                    <m:sub>
                                      <m:r>
                                        <a:rPr kumimoji="1" lang="en-US" altLang="zh-CN" sz="1800" b="0" i="1" smtClean="0">
                                          <a:latin typeface="Cambria Math" panose="02040503050406030204" pitchFamily="18" charset="0"/>
                                        </a:rPr>
                                        <m:t>1</m:t>
                                      </m:r>
                                    </m:sub>
                                  </m:sSub>
                                </m:oMath>
                              </m:oMathPara>
                            </a14:m>
                            <a:endParaRPr lang="en-US" altLang="zh-CN" sz="1800" b="1" kern="1200" baseline="-250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𝑐</m:t>
                                      </m:r>
                                    </m:e>
                                    <m:sub>
                                      <m:r>
                                        <a:rPr kumimoji="1" lang="en-US" altLang="zh-CN" sz="1800" b="0" i="1" smtClean="0">
                                          <a:latin typeface="Cambria Math" panose="02040503050406030204" pitchFamily="18" charset="0"/>
                                        </a:rPr>
                                        <m:t>5</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9</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13</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𝑐</m:t>
                                      </m:r>
                                    </m:e>
                                    <m:sub>
                                      <m:r>
                                        <a:rPr kumimoji="1" lang="en-US" altLang="zh-CN" sz="1800" b="0" i="1" smtClean="0">
                                          <a:latin typeface="Cambria Math" panose="02040503050406030204" pitchFamily="18" charset="0"/>
                                        </a:rPr>
                                        <m:t>2</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𝑐</m:t>
                                      </m:r>
                                    </m:e>
                                    <m:sub>
                                      <m:r>
                                        <a:rPr kumimoji="1" lang="en-US" altLang="zh-CN" sz="1800" b="0" i="1" smtClean="0">
                                          <a:latin typeface="Cambria Math" panose="02040503050406030204" pitchFamily="18" charset="0"/>
                                        </a:rPr>
                                        <m:t>6</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14</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𝑐</m:t>
                                      </m:r>
                                    </m:e>
                                    <m:sub>
                                      <m:r>
                                        <a:rPr kumimoji="1" lang="en-US" altLang="zh-CN" sz="1800" b="0" i="1" smtClean="0">
                                          <a:latin typeface="Cambria Math" panose="02040503050406030204" pitchFamily="18" charset="0"/>
                                        </a:rPr>
                                        <m:t>3</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𝑐</m:t>
                                      </m:r>
                                    </m:e>
                                    <m:sub>
                                      <m:r>
                                        <a:rPr kumimoji="1" lang="en-US" altLang="zh-CN" sz="1800" b="0" i="1" smtClean="0">
                                          <a:latin typeface="Cambria Math" panose="02040503050406030204" pitchFamily="18" charset="0"/>
                                        </a:rPr>
                                        <m:t>7</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15</m:t>
                                      </m:r>
                                    </m:sub>
                                  </m:sSub>
                                </m:oMath>
                              </m:oMathPara>
                            </a14:m>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9" name="内容占位符 4">
                  <a:extLst>
                    <a:ext uri="{FF2B5EF4-FFF2-40B4-BE49-F238E27FC236}">
                      <a16:creationId xmlns:a16="http://schemas.microsoft.com/office/drawing/2014/main" id="{0C7BC75D-C577-9441-B51D-926284BD535E}"/>
                    </a:ext>
                  </a:extLst>
                </p:cNvPr>
                <p:cNvGraphicFramePr>
                  <a:graphicFrameLocks/>
                </p:cNvGraphicFramePr>
                <p:nvPr>
                  <p:extLst>
                    <p:ext uri="{D42A27DB-BD31-4B8C-83A1-F6EECF244321}">
                      <p14:modId xmlns:p14="http://schemas.microsoft.com/office/powerpoint/2010/main" val="1370250136"/>
                    </p:ext>
                  </p:extLst>
                </p:nvPr>
              </p:nvGraphicFramePr>
              <p:xfrm>
                <a:off x="214282" y="3500438"/>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0</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5556" t="-6667" r="-205556" b="-29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6667" r="-100000" b="-29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000" t="-6667" b="-293333"/>
                            </a:stretch>
                          </a:blipFill>
                        </a:tcPr>
                      </a:tc>
                      <a:extLst>
                        <a:ext uri="{0D108BD9-81ED-4DB2-BD59-A6C34878D82A}">
                          <a16:rowId xmlns:a16="http://schemas.microsoft.com/office/drawing/2014/main" val="10000"/>
                        </a:ext>
                      </a:extLst>
                    </a:tr>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110345" r="-289474" b="-203448"/>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5556" t="-110345" r="-205556" b="-203448"/>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10345" r="-100000" b="-203448"/>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000" t="-110345" b="-203448"/>
                            </a:stretch>
                          </a:blipFill>
                        </a:tcPr>
                      </a:tc>
                      <a:extLst>
                        <a:ext uri="{0D108BD9-81ED-4DB2-BD59-A6C34878D82A}">
                          <a16:rowId xmlns:a16="http://schemas.microsoft.com/office/drawing/2014/main" val="10001"/>
                        </a:ext>
                      </a:extLst>
                    </a:tr>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203333" r="-289474" b="-9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5556" t="-203333" r="-205556" b="-9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03333" r="-100000" b="-9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000" t="-203333" b="-96667"/>
                            </a:stretch>
                          </a:blipFill>
                        </a:tcPr>
                      </a:tc>
                      <a:extLst>
                        <a:ext uri="{0D108BD9-81ED-4DB2-BD59-A6C34878D82A}">
                          <a16:rowId xmlns:a16="http://schemas.microsoft.com/office/drawing/2014/main" val="10002"/>
                        </a:ext>
                      </a:extLst>
                    </a:tr>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313793" r="-2894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5556" t="-313793" r="-20555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313793" r="-1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000" t="-313793"/>
                            </a:stretch>
                          </a:blipFill>
                        </a:tcPr>
                      </a:tc>
                      <a:extLst>
                        <a:ext uri="{0D108BD9-81ED-4DB2-BD59-A6C34878D82A}">
                          <a16:rowId xmlns:a16="http://schemas.microsoft.com/office/drawing/2014/main" val="10003"/>
                        </a:ext>
                      </a:extLst>
                    </a:tr>
                  </a:tbl>
                </a:graphicData>
              </a:graphic>
            </p:graphicFrame>
          </mc:Fallback>
        </mc:AlternateContent>
        <p:sp>
          <p:nvSpPr>
            <p:cNvPr id="11" name="TextBox 9">
              <a:extLst>
                <a:ext uri="{FF2B5EF4-FFF2-40B4-BE49-F238E27FC236}">
                  <a16:creationId xmlns:a16="http://schemas.microsoft.com/office/drawing/2014/main" id="{8BA277DF-4743-CC49-8109-B6E74373C5D5}"/>
                </a:ext>
              </a:extLst>
            </p:cNvPr>
            <p:cNvSpPr txBox="1"/>
            <p:nvPr/>
          </p:nvSpPr>
          <p:spPr>
            <a:xfrm>
              <a:off x="6357949" y="4143381"/>
              <a:ext cx="500067" cy="369332"/>
            </a:xfrm>
            <a:prstGeom prst="rect">
              <a:avLst/>
            </a:prstGeom>
            <a:noFill/>
          </p:spPr>
          <p:txBody>
            <a:bodyPr wrap="square" rtlCol="0">
              <a:spAutoFit/>
            </a:bodyPr>
            <a:lstStyle/>
            <a:p>
              <a:r>
                <a:rPr lang="en-US" altLang="zh-CN" dirty="0"/>
                <a:t>…</a:t>
              </a:r>
              <a:endParaRPr lang="zh-CN" altLang="en-US" dirty="0"/>
            </a:p>
          </p:txBody>
        </p:sp>
      </p:grpSp>
      <p:sp>
        <p:nvSpPr>
          <p:cNvPr id="12" name="左大括号 11">
            <a:extLst>
              <a:ext uri="{FF2B5EF4-FFF2-40B4-BE49-F238E27FC236}">
                <a16:creationId xmlns:a16="http://schemas.microsoft.com/office/drawing/2014/main" id="{E91E2D18-A9BA-574B-A407-3D0F3D339761}"/>
              </a:ext>
            </a:extLst>
          </p:cNvPr>
          <p:cNvSpPr/>
          <p:nvPr/>
        </p:nvSpPr>
        <p:spPr>
          <a:xfrm rot="16200000">
            <a:off x="5953108" y="-242537"/>
            <a:ext cx="500067" cy="8929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D9A9ABC-7E0D-EE47-87D3-91018FCB8A8B}"/>
                  </a:ext>
                </a:extLst>
              </p:cNvPr>
              <p:cNvSpPr txBox="1"/>
              <p:nvPr/>
            </p:nvSpPr>
            <p:spPr>
              <a:xfrm>
                <a:off x="7153245" y="4515152"/>
                <a:ext cx="3286148" cy="400110"/>
              </a:xfrm>
              <a:prstGeom prst="rect">
                <a:avLst/>
              </a:prstGeom>
              <a:noFill/>
            </p:spPr>
            <p:txBody>
              <a:bodyPr wrap="square" rtlCol="0">
                <a:spAutoFit/>
              </a:bodyPr>
              <a:lstStyle/>
              <a:p>
                <a:r>
                  <a:rPr lang="zh-CN" altLang="en-US" sz="2000" b="1" dirty="0"/>
                  <a:t>不同的</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𝑐</m:t>
                        </m:r>
                      </m:e>
                      <m:sub>
                        <m:r>
                          <a:rPr kumimoji="1" lang="en-US" altLang="zh-CN" sz="2000" i="1">
                            <a:latin typeface="Cambria Math" panose="02040503050406030204" pitchFamily="18" charset="0"/>
                          </a:rPr>
                          <m:t>𝑖</m:t>
                        </m:r>
                      </m:sub>
                    </m:sSub>
                  </m:oMath>
                </a14:m>
                <a:r>
                  <a:rPr lang="zh-CN" altLang="en-US" sz="2000" b="1" dirty="0"/>
                  <a:t>取值可以不同</a:t>
                </a:r>
                <a:endParaRPr lang="en-US" altLang="zh-CN" sz="2000" b="1" dirty="0">
                  <a:sym typeface="Mathematica1"/>
                </a:endParaRPr>
              </a:p>
            </p:txBody>
          </p:sp>
        </mc:Choice>
        <mc:Fallback xmlns="">
          <p:sp>
            <p:nvSpPr>
              <p:cNvPr id="13" name="TextBox 12">
                <a:extLst>
                  <a:ext uri="{FF2B5EF4-FFF2-40B4-BE49-F238E27FC236}">
                    <a16:creationId xmlns:a16="http://schemas.microsoft.com/office/drawing/2014/main" id="{3D9A9ABC-7E0D-EE47-87D3-91018FCB8A8B}"/>
                  </a:ext>
                </a:extLst>
              </p:cNvPr>
              <p:cNvSpPr txBox="1">
                <a:spLocks noRot="1" noChangeAspect="1" noMove="1" noResize="1" noEditPoints="1" noAdjustHandles="1" noChangeArrowheads="1" noChangeShapeType="1" noTextEdit="1"/>
              </p:cNvSpPr>
              <p:nvPr/>
            </p:nvSpPr>
            <p:spPr>
              <a:xfrm>
                <a:off x="7153245" y="4515152"/>
                <a:ext cx="3286148" cy="400110"/>
              </a:xfrm>
              <a:prstGeom prst="rect">
                <a:avLst/>
              </a:prstGeom>
              <a:blipFill>
                <a:blip r:embed="rId3"/>
                <a:stretch>
                  <a:fillRect l="-1538" t="-9375"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内容占位符 4">
                <a:extLst>
                  <a:ext uri="{FF2B5EF4-FFF2-40B4-BE49-F238E27FC236}">
                    <a16:creationId xmlns:a16="http://schemas.microsoft.com/office/drawing/2014/main" id="{6990993C-D969-534D-B6E2-5B9944783830}"/>
                  </a:ext>
                </a:extLst>
              </p:cNvPr>
              <p:cNvGraphicFramePr>
                <a:graphicFrameLocks/>
              </p:cNvGraphicFramePr>
              <p:nvPr>
                <p:extLst>
                  <p:ext uri="{D42A27DB-BD31-4B8C-83A1-F6EECF244321}">
                    <p14:modId xmlns:p14="http://schemas.microsoft.com/office/powerpoint/2010/main" val="1736564472"/>
                  </p:ext>
                </p:extLst>
              </p:nvPr>
            </p:nvGraphicFramePr>
            <p:xfrm>
              <a:off x="3774267" y="2488927"/>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300" dirty="0">
                              <a:solidFill>
                                <a:sysClr val="windowText" lastClr="000000"/>
                              </a:solidFill>
                            </a:rPr>
                            <a:t>1</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12</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1</m:t>
                                    </m:r>
                                  </m:sub>
                                </m:sSub>
                              </m:oMath>
                            </m:oMathPara>
                          </a14:m>
                          <a:endParaRPr lang="en-US" altLang="zh-CN" sz="1900" b="1" kern="1200" baseline="-250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5</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9</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13</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2</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6</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14</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3</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7</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15</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14" name="内容占位符 4">
                <a:extLst>
                  <a:ext uri="{FF2B5EF4-FFF2-40B4-BE49-F238E27FC236}">
                    <a16:creationId xmlns:a16="http://schemas.microsoft.com/office/drawing/2014/main" id="{6990993C-D969-534D-B6E2-5B9944783830}"/>
                  </a:ext>
                </a:extLst>
              </p:cNvPr>
              <p:cNvGraphicFramePr>
                <a:graphicFrameLocks/>
              </p:cNvGraphicFramePr>
              <p:nvPr>
                <p:extLst>
                  <p:ext uri="{D42A27DB-BD31-4B8C-83A1-F6EECF244321}">
                    <p14:modId xmlns:p14="http://schemas.microsoft.com/office/powerpoint/2010/main" val="1736564472"/>
                  </p:ext>
                </p:extLst>
              </p:nvPr>
            </p:nvGraphicFramePr>
            <p:xfrm>
              <a:off x="3774267" y="2488927"/>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81000">
                    <a:tc>
                      <a:txBody>
                        <a:bodyPr/>
                        <a:lstStyle/>
                        <a:p>
                          <a:r>
                            <a:rPr lang="en-US" altLang="zh-CN" sz="1300" dirty="0">
                              <a:solidFill>
                                <a:sysClr val="windowText" lastClr="000000"/>
                              </a:solidFill>
                            </a:rPr>
                            <a:t>1</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8333" r="-202778" b="-30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8333" r="-102778" b="-30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000" b="-306667"/>
                          </a:stretch>
                        </a:blipFill>
                      </a:tcPr>
                    </a:tc>
                    <a:extLst>
                      <a:ext uri="{0D108BD9-81ED-4DB2-BD59-A6C34878D82A}">
                        <a16:rowId xmlns:a16="http://schemas.microsoft.com/office/drawing/2014/main" val="10000"/>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632" t="-96774" r="-286842"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8333" t="-96774" r="-202778"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8333" t="-96774" r="-102778"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000" t="-96774" b="-196774"/>
                          </a:stretch>
                        </a:blipFill>
                      </a:tcPr>
                    </a:tc>
                    <a:extLst>
                      <a:ext uri="{0D108BD9-81ED-4DB2-BD59-A6C34878D82A}">
                        <a16:rowId xmlns:a16="http://schemas.microsoft.com/office/drawing/2014/main" val="10001"/>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632" t="-203333" r="-286842"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8333" t="-203333" r="-202778"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8333" t="-203333" r="-102778"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000" t="-203333" b="-103333"/>
                          </a:stretch>
                        </a:blipFill>
                      </a:tcPr>
                    </a:tc>
                    <a:extLst>
                      <a:ext uri="{0D108BD9-81ED-4DB2-BD59-A6C34878D82A}">
                        <a16:rowId xmlns:a16="http://schemas.microsoft.com/office/drawing/2014/main" val="10002"/>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632" t="-303333" r="-286842"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8333" t="-303333" r="-202778"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8333" t="-303333" r="-102778"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000" t="-303333" b="-3333"/>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内容占位符 4">
                <a:extLst>
                  <a:ext uri="{FF2B5EF4-FFF2-40B4-BE49-F238E27FC236}">
                    <a16:creationId xmlns:a16="http://schemas.microsoft.com/office/drawing/2014/main" id="{8A64D03C-4DBF-1241-A929-C2B9990DDE48}"/>
                  </a:ext>
                </a:extLst>
              </p:cNvPr>
              <p:cNvGraphicFramePr>
                <a:graphicFrameLocks/>
              </p:cNvGraphicFramePr>
              <p:nvPr>
                <p:extLst>
                  <p:ext uri="{D42A27DB-BD31-4B8C-83A1-F6EECF244321}">
                    <p14:modId xmlns:p14="http://schemas.microsoft.com/office/powerpoint/2010/main" val="2286698581"/>
                  </p:ext>
                </p:extLst>
              </p:nvPr>
            </p:nvGraphicFramePr>
            <p:xfrm>
              <a:off x="5810250" y="2488927"/>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300" dirty="0">
                              <a:solidFill>
                                <a:sysClr val="windowText" lastClr="000000"/>
                              </a:solidFill>
                            </a:rPr>
                            <a:t>2</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12</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1</m:t>
                                    </m:r>
                                  </m:sub>
                                </m:sSub>
                              </m:oMath>
                            </m:oMathPara>
                          </a14:m>
                          <a:endParaRPr lang="en-US" altLang="zh-CN" sz="1900" b="1" kern="1200" baseline="-250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5</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9</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13</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2</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6</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14</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3</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7</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15</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15" name="内容占位符 4">
                <a:extLst>
                  <a:ext uri="{FF2B5EF4-FFF2-40B4-BE49-F238E27FC236}">
                    <a16:creationId xmlns:a16="http://schemas.microsoft.com/office/drawing/2014/main" id="{8A64D03C-4DBF-1241-A929-C2B9990DDE48}"/>
                  </a:ext>
                </a:extLst>
              </p:cNvPr>
              <p:cNvGraphicFramePr>
                <a:graphicFrameLocks/>
              </p:cNvGraphicFramePr>
              <p:nvPr>
                <p:extLst>
                  <p:ext uri="{D42A27DB-BD31-4B8C-83A1-F6EECF244321}">
                    <p14:modId xmlns:p14="http://schemas.microsoft.com/office/powerpoint/2010/main" val="2286698581"/>
                  </p:ext>
                </p:extLst>
              </p:nvPr>
            </p:nvGraphicFramePr>
            <p:xfrm>
              <a:off x="5810250" y="2488927"/>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81000">
                    <a:tc>
                      <a:txBody>
                        <a:bodyPr/>
                        <a:lstStyle/>
                        <a:p>
                          <a:r>
                            <a:rPr lang="en-US" altLang="zh-CN" sz="1300" dirty="0">
                              <a:solidFill>
                                <a:sysClr val="windowText" lastClr="000000"/>
                              </a:solidFill>
                            </a:rPr>
                            <a:t>2</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8333" r="-202778" b="-30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8333" r="-102778" b="-30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0000" b="-306667"/>
                          </a:stretch>
                        </a:blipFill>
                      </a:tcPr>
                    </a:tc>
                    <a:extLst>
                      <a:ext uri="{0D108BD9-81ED-4DB2-BD59-A6C34878D82A}">
                        <a16:rowId xmlns:a16="http://schemas.microsoft.com/office/drawing/2014/main" val="10000"/>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2" t="-96774" r="-286842"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8333" t="-96774" r="-202778"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8333" t="-96774" r="-102778"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0000" t="-96774" b="-196774"/>
                          </a:stretch>
                        </a:blipFill>
                      </a:tcPr>
                    </a:tc>
                    <a:extLst>
                      <a:ext uri="{0D108BD9-81ED-4DB2-BD59-A6C34878D82A}">
                        <a16:rowId xmlns:a16="http://schemas.microsoft.com/office/drawing/2014/main" val="10001"/>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2" t="-203333" r="-286842"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8333" t="-203333" r="-202778"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8333" t="-203333" r="-102778"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0000" t="-203333" b="-103333"/>
                          </a:stretch>
                        </a:blipFill>
                      </a:tcPr>
                    </a:tc>
                    <a:extLst>
                      <a:ext uri="{0D108BD9-81ED-4DB2-BD59-A6C34878D82A}">
                        <a16:rowId xmlns:a16="http://schemas.microsoft.com/office/drawing/2014/main" val="10002"/>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2" t="-303333" r="-286842"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8333" t="-303333" r="-202778"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8333" t="-303333" r="-102778"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0000" t="-303333" b="-3333"/>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内容占位符 4">
                <a:extLst>
                  <a:ext uri="{FF2B5EF4-FFF2-40B4-BE49-F238E27FC236}">
                    <a16:creationId xmlns:a16="http://schemas.microsoft.com/office/drawing/2014/main" id="{302A83E0-02B3-6D41-9E6E-F00F39C3BD44}"/>
                  </a:ext>
                </a:extLst>
              </p:cNvPr>
              <p:cNvGraphicFramePr>
                <a:graphicFrameLocks/>
              </p:cNvGraphicFramePr>
              <p:nvPr>
                <p:extLst>
                  <p:ext uri="{D42A27DB-BD31-4B8C-83A1-F6EECF244321}">
                    <p14:modId xmlns:p14="http://schemas.microsoft.com/office/powerpoint/2010/main" val="1594886987"/>
                  </p:ext>
                </p:extLst>
              </p:nvPr>
            </p:nvGraphicFramePr>
            <p:xfrm>
              <a:off x="8796319" y="2488927"/>
              <a:ext cx="1857389" cy="1524000"/>
            </p:xfrm>
            <a:graphic>
              <a:graphicData uri="http://schemas.openxmlformats.org/drawingml/2006/table">
                <a:tbl>
                  <a:tblPr firstRow="1" bandRow="1">
                    <a:tableStyleId>{5C22544A-7EE6-4342-B048-85BDC9FD1C3A}</a:tableStyleId>
                  </a:tblPr>
                  <a:tblGrid>
                    <a:gridCol w="570707">
                      <a:extLst>
                        <a:ext uri="{9D8B030D-6E8A-4147-A177-3AD203B41FA5}">
                          <a16:colId xmlns:a16="http://schemas.microsoft.com/office/drawing/2014/main" val="20000"/>
                        </a:ext>
                      </a:extLst>
                    </a:gridCol>
                    <a:gridCol w="357988">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600" dirty="0">
                              <a:solidFill>
                                <a:sysClr val="windowText" lastClr="000000"/>
                              </a:solidFill>
                            </a:rPr>
                            <a:t>255</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12</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1</m:t>
                                    </m:r>
                                  </m:sub>
                                </m:sSub>
                              </m:oMath>
                            </m:oMathPara>
                          </a14:m>
                          <a:endParaRPr lang="en-US" altLang="zh-CN" sz="1900" b="1" kern="1200" baseline="-250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5</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9</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13</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2</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6</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14</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3</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i="1" smtClean="0">
                                        <a:latin typeface="Cambria Math" panose="02040503050406030204" pitchFamily="18" charset="0"/>
                                      </a:rPr>
                                    </m:ctrlPr>
                                  </m:sSubPr>
                                  <m:e>
                                    <m:r>
                                      <a:rPr kumimoji="1" lang="en-US" altLang="zh-CN" sz="1900" b="0" i="1" smtClean="0">
                                        <a:latin typeface="Cambria Math" panose="02040503050406030204" pitchFamily="18" charset="0"/>
                                      </a:rPr>
                                      <m:t>𝑐</m:t>
                                    </m:r>
                                  </m:e>
                                  <m:sub>
                                    <m:r>
                                      <a:rPr kumimoji="1" lang="en-US" altLang="zh-CN" sz="1900" b="0" i="1" smtClean="0">
                                        <a:latin typeface="Cambria Math" panose="02040503050406030204" pitchFamily="18" charset="0"/>
                                      </a:rPr>
                                      <m:t>7</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14:m>
                            <m:oMathPara xmlns:m="http://schemas.openxmlformats.org/officeDocument/2006/math">
                              <m:oMathParaPr>
                                <m:jc m:val="centerGroup"/>
                              </m:oMathParaPr>
                              <m:oMath xmlns:m="http://schemas.openxmlformats.org/officeDocument/2006/math">
                                <m:sSub>
                                  <m:sSubPr>
                                    <m:ctrlP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sub>
                                    <m:r>
                                      <a:rPr kumimoji="1" lang="en-US" altLang="zh-CN" sz="1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15</m:t>
                                    </m:r>
                                  </m:sub>
                                </m:sSub>
                              </m:oMath>
                            </m:oMathPara>
                          </a14:m>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16" name="内容占位符 4">
                <a:extLst>
                  <a:ext uri="{FF2B5EF4-FFF2-40B4-BE49-F238E27FC236}">
                    <a16:creationId xmlns:a16="http://schemas.microsoft.com/office/drawing/2014/main" id="{302A83E0-02B3-6D41-9E6E-F00F39C3BD44}"/>
                  </a:ext>
                </a:extLst>
              </p:cNvPr>
              <p:cNvGraphicFramePr>
                <a:graphicFrameLocks/>
              </p:cNvGraphicFramePr>
              <p:nvPr>
                <p:extLst>
                  <p:ext uri="{D42A27DB-BD31-4B8C-83A1-F6EECF244321}">
                    <p14:modId xmlns:p14="http://schemas.microsoft.com/office/powerpoint/2010/main" val="1594886987"/>
                  </p:ext>
                </p:extLst>
              </p:nvPr>
            </p:nvGraphicFramePr>
            <p:xfrm>
              <a:off x="8796319" y="2488927"/>
              <a:ext cx="1857389" cy="1524000"/>
            </p:xfrm>
            <a:graphic>
              <a:graphicData uri="http://schemas.openxmlformats.org/drawingml/2006/table">
                <a:tbl>
                  <a:tblPr firstRow="1" bandRow="1">
                    <a:tableStyleId>{5C22544A-7EE6-4342-B048-85BDC9FD1C3A}</a:tableStyleId>
                  </a:tblPr>
                  <a:tblGrid>
                    <a:gridCol w="570707">
                      <a:extLst>
                        <a:ext uri="{9D8B030D-6E8A-4147-A177-3AD203B41FA5}">
                          <a16:colId xmlns:a16="http://schemas.microsoft.com/office/drawing/2014/main" val="20000"/>
                        </a:ext>
                      </a:extLst>
                    </a:gridCol>
                    <a:gridCol w="357988">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81000">
                    <a:tc>
                      <a:txBody>
                        <a:bodyPr/>
                        <a:lstStyle/>
                        <a:p>
                          <a:r>
                            <a:rPr lang="en-US" altLang="zh-CN" sz="1600" dirty="0">
                              <a:solidFill>
                                <a:sysClr val="windowText" lastClr="000000"/>
                              </a:solidFill>
                            </a:rPr>
                            <a:t>255</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58621" t="-3333" r="-255172" b="-30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8333" t="-3333" r="-105556" b="-30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300000" t="-3333" r="-2703" b="-306667"/>
                          </a:stretch>
                        </a:blipFill>
                      </a:tcPr>
                    </a:tc>
                    <a:extLst>
                      <a:ext uri="{0D108BD9-81ED-4DB2-BD59-A6C34878D82A}">
                        <a16:rowId xmlns:a16="http://schemas.microsoft.com/office/drawing/2014/main" val="10000"/>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222" t="-100000" r="-228889"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58621" t="-100000" r="-255172"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8333" t="-100000" r="-105556" b="-19677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300000" t="-100000" r="-2703" b="-196774"/>
                          </a:stretch>
                        </a:blipFill>
                      </a:tcPr>
                    </a:tc>
                    <a:extLst>
                      <a:ext uri="{0D108BD9-81ED-4DB2-BD59-A6C34878D82A}">
                        <a16:rowId xmlns:a16="http://schemas.microsoft.com/office/drawing/2014/main" val="10001"/>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222" t="-206667" r="-22888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58621" t="-206667" r="-255172"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8333" t="-206667" r="-105556"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300000" t="-206667" r="-2703" b="-103333"/>
                          </a:stretch>
                        </a:blipFill>
                      </a:tcPr>
                    </a:tc>
                    <a:extLst>
                      <a:ext uri="{0D108BD9-81ED-4DB2-BD59-A6C34878D82A}">
                        <a16:rowId xmlns:a16="http://schemas.microsoft.com/office/drawing/2014/main" val="10002"/>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222" t="-306667" r="-22888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58621" t="-306667" r="-255172"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8333" t="-306667" r="-105556"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300000" t="-306667" r="-2703" b="-3333"/>
                          </a:stretch>
                        </a:blipFill>
                      </a:tcPr>
                    </a:tc>
                    <a:extLst>
                      <a:ext uri="{0D108BD9-81ED-4DB2-BD59-A6C34878D82A}">
                        <a16:rowId xmlns:a16="http://schemas.microsoft.com/office/drawing/2014/main" val="10003"/>
                      </a:ext>
                    </a:extLst>
                  </a:tr>
                </a:tbl>
              </a:graphicData>
            </a:graphic>
          </p:graphicFrame>
        </mc:Fallback>
      </mc:AlternateContent>
      <p:sp>
        <p:nvSpPr>
          <p:cNvPr id="7" name="文本框 6">
            <a:extLst>
              <a:ext uri="{FF2B5EF4-FFF2-40B4-BE49-F238E27FC236}">
                <a16:creationId xmlns:a16="http://schemas.microsoft.com/office/drawing/2014/main" id="{DACAAA86-A625-5840-B90D-484675671099}"/>
              </a:ext>
            </a:extLst>
          </p:cNvPr>
          <p:cNvSpPr txBox="1"/>
          <p:nvPr/>
        </p:nvSpPr>
        <p:spPr>
          <a:xfrm>
            <a:off x="3200402" y="4999958"/>
            <a:ext cx="3225423" cy="461665"/>
          </a:xfrm>
          <a:prstGeom prst="rect">
            <a:avLst/>
          </a:prstGeom>
          <a:noFill/>
        </p:spPr>
        <p:txBody>
          <a:bodyPr wrap="square" rtlCol="0">
            <a:spAutoFit/>
          </a:bodyPr>
          <a:lstStyle/>
          <a:p>
            <a:r>
              <a:rPr kumimoji="1" lang="zh-CN" altLang="en-US" sz="2400" b="1" dirty="0"/>
              <a:t>输入多重集特性</a:t>
            </a:r>
          </a:p>
        </p:txBody>
      </p:sp>
    </p:spTree>
    <p:extLst>
      <p:ext uri="{BB962C8B-B14F-4D97-AF65-F5344CB8AC3E}">
        <p14:creationId xmlns:p14="http://schemas.microsoft.com/office/powerpoint/2010/main" val="1440180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D37BB-69B8-C945-A45E-214494F04659}"/>
              </a:ext>
            </a:extLst>
          </p:cNvPr>
          <p:cNvSpPr>
            <a:spLocks noGrp="1"/>
          </p:cNvSpPr>
          <p:nvPr>
            <p:ph type="title"/>
          </p:nvPr>
        </p:nvSpPr>
        <p:spPr/>
        <p:txBody>
          <a:bodyPr/>
          <a:lstStyle/>
          <a:p>
            <a:r>
              <a:rPr lang="en-US" altLang="zh-CN" dirty="0"/>
              <a:t>AES</a:t>
            </a:r>
            <a:r>
              <a:rPr lang="zh-CN" altLang="en-US" dirty="0"/>
              <a:t>的</a:t>
            </a:r>
            <a:r>
              <a:rPr lang="en-US" altLang="zh-CN" dirty="0"/>
              <a:t>3</a:t>
            </a:r>
            <a:r>
              <a:rPr lang="zh-CN" altLang="en-US" dirty="0"/>
              <a:t>轮积分区分器</a:t>
            </a:r>
            <a:r>
              <a:rPr lang="en-US" altLang="zh-CN" dirty="0"/>
              <a:t>——</a:t>
            </a:r>
            <a:r>
              <a:rPr lang="zh-CN" altLang="en-US" dirty="0"/>
              <a:t>输入多重集特性的传播</a:t>
            </a:r>
            <a:endParaRPr kumimoji="1" lang="zh-CN" altLang="en-US" dirty="0"/>
          </a:p>
        </p:txBody>
      </p:sp>
      <p:sp>
        <p:nvSpPr>
          <p:cNvPr id="4" name="灯片编号占位符 3">
            <a:extLst>
              <a:ext uri="{FF2B5EF4-FFF2-40B4-BE49-F238E27FC236}">
                <a16:creationId xmlns:a16="http://schemas.microsoft.com/office/drawing/2014/main" id="{A79C65DB-0A85-D24F-9DD0-481F9CB77C6B}"/>
              </a:ext>
            </a:extLst>
          </p:cNvPr>
          <p:cNvSpPr>
            <a:spLocks noGrp="1"/>
          </p:cNvSpPr>
          <p:nvPr>
            <p:ph type="sldNum" sz="quarter" idx="12"/>
          </p:nvPr>
        </p:nvSpPr>
        <p:spPr/>
        <p:txBody>
          <a:bodyPr/>
          <a:lstStyle/>
          <a:p>
            <a:pPr>
              <a:defRPr/>
            </a:pPr>
            <a:fld id="{D2CD09C5-75E1-4379-83E0-879119D51412}" type="slidenum">
              <a:rPr lang="zh-CN" altLang="en-US" sz="1800" smtClean="0">
                <a:solidFill>
                  <a:srgbClr val="464653"/>
                </a:solidFill>
              </a:rPr>
              <a:pPr>
                <a:defRPr/>
              </a:pPr>
              <a:t>25</a:t>
            </a:fld>
            <a:endParaRPr lang="zh-CN" altLang="en-US" sz="1800" dirty="0">
              <a:solidFill>
                <a:srgbClr val="464653"/>
              </a:solidFill>
            </a:endParaRPr>
          </a:p>
        </p:txBody>
      </p:sp>
      <p:grpSp>
        <p:nvGrpSpPr>
          <p:cNvPr id="6" name="组合 5">
            <a:extLst>
              <a:ext uri="{FF2B5EF4-FFF2-40B4-BE49-F238E27FC236}">
                <a16:creationId xmlns:a16="http://schemas.microsoft.com/office/drawing/2014/main" id="{1B55BC3A-CD8A-7044-969E-653EA44A5A7F}"/>
              </a:ext>
            </a:extLst>
          </p:cNvPr>
          <p:cNvGrpSpPr/>
          <p:nvPr/>
        </p:nvGrpSpPr>
        <p:grpSpPr>
          <a:xfrm>
            <a:off x="2194854" y="1633040"/>
            <a:ext cx="545911" cy="369332"/>
            <a:chOff x="1308826" y="2349554"/>
            <a:chExt cx="545910" cy="369331"/>
          </a:xfrm>
        </p:grpSpPr>
        <p:cxnSp>
          <p:nvCxnSpPr>
            <p:cNvPr id="7" name="直接箭头连接符 13">
              <a:extLst>
                <a:ext uri="{FF2B5EF4-FFF2-40B4-BE49-F238E27FC236}">
                  <a16:creationId xmlns:a16="http://schemas.microsoft.com/office/drawing/2014/main" id="{CAF4403C-607B-8546-BBA6-F548BCA30CFB}"/>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4D79003F-0BF4-6644-B6F5-594BDAAF765C}"/>
                </a:ext>
              </a:extLst>
            </p:cNvPr>
            <p:cNvSpPr txBox="1"/>
            <p:nvPr/>
          </p:nvSpPr>
          <p:spPr>
            <a:xfrm>
              <a:off x="1308826" y="2349554"/>
              <a:ext cx="545910" cy="369331"/>
            </a:xfrm>
            <a:prstGeom prst="rect">
              <a:avLst/>
            </a:prstGeom>
            <a:noFill/>
          </p:spPr>
          <p:txBody>
            <a:bodyPr wrap="square" rtlCol="0">
              <a:spAutoFit/>
            </a:bodyPr>
            <a:lstStyle/>
            <a:p>
              <a:r>
                <a:rPr lang="en-US" altLang="zh-CN" dirty="0"/>
                <a:t> AK</a:t>
              </a:r>
              <a:endParaRPr lang="zh-CN" altLang="en-US" dirty="0"/>
            </a:p>
          </p:txBody>
        </p:sp>
      </p:grpSp>
      <p:grpSp>
        <p:nvGrpSpPr>
          <p:cNvPr id="10" name="组合 9">
            <a:extLst>
              <a:ext uri="{FF2B5EF4-FFF2-40B4-BE49-F238E27FC236}">
                <a16:creationId xmlns:a16="http://schemas.microsoft.com/office/drawing/2014/main" id="{E38FE0B8-F97F-AB44-AD11-27ECFE21F281}"/>
              </a:ext>
            </a:extLst>
          </p:cNvPr>
          <p:cNvGrpSpPr/>
          <p:nvPr/>
        </p:nvGrpSpPr>
        <p:grpSpPr>
          <a:xfrm>
            <a:off x="4624238" y="1663090"/>
            <a:ext cx="545911" cy="369333"/>
            <a:chOff x="1308826" y="2349554"/>
            <a:chExt cx="545910" cy="369331"/>
          </a:xfrm>
        </p:grpSpPr>
        <p:cxnSp>
          <p:nvCxnSpPr>
            <p:cNvPr id="11" name="直接箭头连接符 13">
              <a:extLst>
                <a:ext uri="{FF2B5EF4-FFF2-40B4-BE49-F238E27FC236}">
                  <a16:creationId xmlns:a16="http://schemas.microsoft.com/office/drawing/2014/main" id="{0CD03E98-DF5F-124C-A1CC-48364604B543}"/>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25664E1B-461C-654F-AC11-8FCFA68A03E3}"/>
                </a:ext>
              </a:extLst>
            </p:cNvPr>
            <p:cNvSpPr txBox="1"/>
            <p:nvPr/>
          </p:nvSpPr>
          <p:spPr>
            <a:xfrm>
              <a:off x="1308826" y="2349554"/>
              <a:ext cx="545910" cy="369331"/>
            </a:xfrm>
            <a:prstGeom prst="rect">
              <a:avLst/>
            </a:prstGeom>
            <a:noFill/>
          </p:spPr>
          <p:txBody>
            <a:bodyPr wrap="square" rtlCol="0">
              <a:spAutoFit/>
            </a:bodyPr>
            <a:lstStyle/>
            <a:p>
              <a:r>
                <a:rPr lang="en-US" altLang="zh-CN" dirty="0"/>
                <a:t> S</a:t>
              </a:r>
              <a:endParaRPr lang="zh-CN" altLang="en-US" dirty="0"/>
            </a:p>
          </p:txBody>
        </p:sp>
      </p:grpSp>
      <p:grpSp>
        <p:nvGrpSpPr>
          <p:cNvPr id="13" name="组合 12">
            <a:extLst>
              <a:ext uri="{FF2B5EF4-FFF2-40B4-BE49-F238E27FC236}">
                <a16:creationId xmlns:a16="http://schemas.microsoft.com/office/drawing/2014/main" id="{3999F667-7413-DA43-887E-51ED87B61DEB}"/>
              </a:ext>
            </a:extLst>
          </p:cNvPr>
          <p:cNvGrpSpPr/>
          <p:nvPr/>
        </p:nvGrpSpPr>
        <p:grpSpPr>
          <a:xfrm>
            <a:off x="7002962" y="1706776"/>
            <a:ext cx="545911" cy="369332"/>
            <a:chOff x="1308826" y="2349554"/>
            <a:chExt cx="545910" cy="369331"/>
          </a:xfrm>
        </p:grpSpPr>
        <p:cxnSp>
          <p:nvCxnSpPr>
            <p:cNvPr id="14" name="直接箭头连接符 13">
              <a:extLst>
                <a:ext uri="{FF2B5EF4-FFF2-40B4-BE49-F238E27FC236}">
                  <a16:creationId xmlns:a16="http://schemas.microsoft.com/office/drawing/2014/main" id="{4F853337-D6EE-CC45-83E0-AA5042E01D83}"/>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117C1E-8857-5341-9BD0-DCF9F396E423}"/>
                </a:ext>
              </a:extLst>
            </p:cNvPr>
            <p:cNvSpPr txBox="1"/>
            <p:nvPr/>
          </p:nvSpPr>
          <p:spPr>
            <a:xfrm>
              <a:off x="1308826" y="2349554"/>
              <a:ext cx="545910" cy="369331"/>
            </a:xfrm>
            <a:prstGeom prst="rect">
              <a:avLst/>
            </a:prstGeom>
            <a:noFill/>
          </p:spPr>
          <p:txBody>
            <a:bodyPr wrap="square" rtlCol="0">
              <a:spAutoFit/>
            </a:bodyPr>
            <a:lstStyle/>
            <a:p>
              <a:pPr algn="r"/>
              <a:r>
                <a:rPr lang="en-US" altLang="zh-CN" dirty="0"/>
                <a:t> SR</a:t>
              </a:r>
              <a:endParaRPr lang="zh-CN" altLang="en-US" dirty="0"/>
            </a:p>
          </p:txBody>
        </p:sp>
      </p:grpSp>
      <p:grpSp>
        <p:nvGrpSpPr>
          <p:cNvPr id="16" name="组合 15">
            <a:extLst>
              <a:ext uri="{FF2B5EF4-FFF2-40B4-BE49-F238E27FC236}">
                <a16:creationId xmlns:a16="http://schemas.microsoft.com/office/drawing/2014/main" id="{48EE25CC-C087-C243-B691-AA974D1A7B0B}"/>
              </a:ext>
            </a:extLst>
          </p:cNvPr>
          <p:cNvGrpSpPr/>
          <p:nvPr/>
        </p:nvGrpSpPr>
        <p:grpSpPr>
          <a:xfrm>
            <a:off x="9325465" y="1706776"/>
            <a:ext cx="710867" cy="369332"/>
            <a:chOff x="1308825" y="2349554"/>
            <a:chExt cx="710867" cy="369331"/>
          </a:xfrm>
        </p:grpSpPr>
        <p:cxnSp>
          <p:nvCxnSpPr>
            <p:cNvPr id="17" name="直接箭头连接符 13">
              <a:extLst>
                <a:ext uri="{FF2B5EF4-FFF2-40B4-BE49-F238E27FC236}">
                  <a16:creationId xmlns:a16="http://schemas.microsoft.com/office/drawing/2014/main" id="{B1A65DF0-5EDA-DF44-AF74-8F9A6BADC11B}"/>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4">
              <a:extLst>
                <a:ext uri="{FF2B5EF4-FFF2-40B4-BE49-F238E27FC236}">
                  <a16:creationId xmlns:a16="http://schemas.microsoft.com/office/drawing/2014/main" id="{5F59086D-D4AB-5846-98D1-7487C49C7138}"/>
                </a:ext>
              </a:extLst>
            </p:cNvPr>
            <p:cNvSpPr txBox="1"/>
            <p:nvPr/>
          </p:nvSpPr>
          <p:spPr>
            <a:xfrm>
              <a:off x="1308825" y="2349554"/>
              <a:ext cx="710867" cy="369331"/>
            </a:xfrm>
            <a:prstGeom prst="rect">
              <a:avLst/>
            </a:prstGeom>
            <a:noFill/>
          </p:spPr>
          <p:txBody>
            <a:bodyPr wrap="square" rtlCol="0">
              <a:spAutoFit/>
            </a:bodyPr>
            <a:lstStyle/>
            <a:p>
              <a:r>
                <a:rPr lang="en-US" altLang="zh-CN" dirty="0"/>
                <a:t> MC</a:t>
              </a:r>
              <a:endParaRPr lang="zh-CN" altLang="en-US" dirty="0"/>
            </a:p>
          </p:txBody>
        </p:sp>
      </p:grpSp>
      <p:graphicFrame>
        <p:nvGraphicFramePr>
          <p:cNvPr id="37" name="内容占位符 4">
            <a:extLst>
              <a:ext uri="{FF2B5EF4-FFF2-40B4-BE49-F238E27FC236}">
                <a16:creationId xmlns:a16="http://schemas.microsoft.com/office/drawing/2014/main" id="{4C27559D-220C-3740-8A31-C7FC453FD6C0}"/>
              </a:ext>
            </a:extLst>
          </p:cNvPr>
          <p:cNvGraphicFramePr>
            <a:graphicFrameLocks/>
          </p:cNvGraphicFramePr>
          <p:nvPr>
            <p:extLst>
              <p:ext uri="{D42A27DB-BD31-4B8C-83A1-F6EECF244321}">
                <p14:modId xmlns:p14="http://schemas.microsoft.com/office/powerpoint/2010/main" val="714881924"/>
              </p:ext>
            </p:extLst>
          </p:nvPr>
        </p:nvGraphicFramePr>
        <p:xfrm>
          <a:off x="424790" y="1196752"/>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8" name="内容占位符 4">
            <a:extLst>
              <a:ext uri="{FF2B5EF4-FFF2-40B4-BE49-F238E27FC236}">
                <a16:creationId xmlns:a16="http://schemas.microsoft.com/office/drawing/2014/main" id="{1D0FFE8B-9502-884F-917F-FB93F5B68294}"/>
              </a:ext>
            </a:extLst>
          </p:cNvPr>
          <p:cNvGraphicFramePr>
            <a:graphicFrameLocks/>
          </p:cNvGraphicFramePr>
          <p:nvPr>
            <p:extLst>
              <p:ext uri="{D42A27DB-BD31-4B8C-83A1-F6EECF244321}">
                <p14:modId xmlns:p14="http://schemas.microsoft.com/office/powerpoint/2010/main" val="1185951144"/>
              </p:ext>
            </p:extLst>
          </p:nvPr>
        </p:nvGraphicFramePr>
        <p:xfrm>
          <a:off x="2791426" y="1196752"/>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9" name="内容占位符 4">
            <a:extLst>
              <a:ext uri="{FF2B5EF4-FFF2-40B4-BE49-F238E27FC236}">
                <a16:creationId xmlns:a16="http://schemas.microsoft.com/office/drawing/2014/main" id="{AC9D215B-41CC-7242-8693-4E4C4271AF19}"/>
              </a:ext>
            </a:extLst>
          </p:cNvPr>
          <p:cNvGraphicFramePr>
            <a:graphicFrameLocks/>
          </p:cNvGraphicFramePr>
          <p:nvPr>
            <p:extLst>
              <p:ext uri="{D42A27DB-BD31-4B8C-83A1-F6EECF244321}">
                <p14:modId xmlns:p14="http://schemas.microsoft.com/office/powerpoint/2010/main" val="1782251755"/>
              </p:ext>
            </p:extLst>
          </p:nvPr>
        </p:nvGraphicFramePr>
        <p:xfrm>
          <a:off x="5157862" y="1239915"/>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40" name="内容占位符 4">
            <a:extLst>
              <a:ext uri="{FF2B5EF4-FFF2-40B4-BE49-F238E27FC236}">
                <a16:creationId xmlns:a16="http://schemas.microsoft.com/office/drawing/2014/main" id="{160F539C-85E5-6640-AA38-9E913E9D7143}"/>
              </a:ext>
            </a:extLst>
          </p:cNvPr>
          <p:cNvGraphicFramePr>
            <a:graphicFrameLocks/>
          </p:cNvGraphicFramePr>
          <p:nvPr>
            <p:extLst>
              <p:ext uri="{D42A27DB-BD31-4B8C-83A1-F6EECF244321}">
                <p14:modId xmlns:p14="http://schemas.microsoft.com/office/powerpoint/2010/main" val="2973433539"/>
              </p:ext>
            </p:extLst>
          </p:nvPr>
        </p:nvGraphicFramePr>
        <p:xfrm>
          <a:off x="7548871" y="1239915"/>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41" name="内容占位符 4">
            <a:extLst>
              <a:ext uri="{FF2B5EF4-FFF2-40B4-BE49-F238E27FC236}">
                <a16:creationId xmlns:a16="http://schemas.microsoft.com/office/drawing/2014/main" id="{D3B6C803-9BE1-EA49-8CDD-CB9219CBA5F6}"/>
              </a:ext>
            </a:extLst>
          </p:cNvPr>
          <p:cNvGraphicFramePr>
            <a:graphicFrameLocks/>
          </p:cNvGraphicFramePr>
          <p:nvPr>
            <p:extLst>
              <p:ext uri="{D42A27DB-BD31-4B8C-83A1-F6EECF244321}">
                <p14:modId xmlns:p14="http://schemas.microsoft.com/office/powerpoint/2010/main" val="2863865717"/>
              </p:ext>
            </p:extLst>
          </p:nvPr>
        </p:nvGraphicFramePr>
        <p:xfrm>
          <a:off x="9890934" y="1248559"/>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68" name="组合 67">
            <a:extLst>
              <a:ext uri="{FF2B5EF4-FFF2-40B4-BE49-F238E27FC236}">
                <a16:creationId xmlns:a16="http://schemas.microsoft.com/office/drawing/2014/main" id="{E06123CC-4DF7-3A4D-95FE-DB50B4D3D875}"/>
              </a:ext>
            </a:extLst>
          </p:cNvPr>
          <p:cNvGrpSpPr/>
          <p:nvPr/>
        </p:nvGrpSpPr>
        <p:grpSpPr>
          <a:xfrm>
            <a:off x="10312975" y="32531"/>
            <a:ext cx="1737776" cy="1170475"/>
            <a:chOff x="8673746" y="4348830"/>
            <a:chExt cx="1737776" cy="1170473"/>
          </a:xfrm>
        </p:grpSpPr>
        <p:grpSp>
          <p:nvGrpSpPr>
            <p:cNvPr id="69" name="组合 68">
              <a:extLst>
                <a:ext uri="{FF2B5EF4-FFF2-40B4-BE49-F238E27FC236}">
                  <a16:creationId xmlns:a16="http://schemas.microsoft.com/office/drawing/2014/main" id="{392B1929-449F-EE41-BFCF-5BCE00651BAA}"/>
                </a:ext>
              </a:extLst>
            </p:cNvPr>
            <p:cNvGrpSpPr/>
            <p:nvPr/>
          </p:nvGrpSpPr>
          <p:grpSpPr>
            <a:xfrm>
              <a:off x="8673746" y="4348830"/>
              <a:ext cx="1737776" cy="376028"/>
              <a:chOff x="7054472" y="1217474"/>
              <a:chExt cx="1737776" cy="376028"/>
            </a:xfrm>
          </p:grpSpPr>
          <p:sp>
            <p:nvSpPr>
              <p:cNvPr id="85" name="文本框 84">
                <a:extLst>
                  <a:ext uri="{FF2B5EF4-FFF2-40B4-BE49-F238E27FC236}">
                    <a16:creationId xmlns:a16="http://schemas.microsoft.com/office/drawing/2014/main" id="{DB65D9A6-5D36-0C42-98D7-1DDB9C42617B}"/>
                  </a:ext>
                </a:extLst>
              </p:cNvPr>
              <p:cNvSpPr txBox="1"/>
              <p:nvPr/>
            </p:nvSpPr>
            <p:spPr>
              <a:xfrm>
                <a:off x="7054472" y="1217474"/>
                <a:ext cx="397848" cy="369331"/>
              </a:xfrm>
              <a:prstGeom prst="rect">
                <a:avLst/>
              </a:prstGeom>
              <a:noFill/>
            </p:spPr>
            <p:txBody>
              <a:bodyPr wrap="square" rtlCol="0">
                <a:spAutoFit/>
              </a:bodyPr>
              <a:lstStyle/>
              <a:p>
                <a:r>
                  <a:rPr kumimoji="1" lang="en-US" altLang="zh-CN" dirty="0"/>
                  <a:t>A</a:t>
                </a:r>
                <a:endParaRPr kumimoji="1" lang="zh-CN" altLang="en-US" dirty="0"/>
              </a:p>
            </p:txBody>
          </p:sp>
          <p:cxnSp>
            <p:nvCxnSpPr>
              <p:cNvPr id="86" name="直线箭头连接符 85">
                <a:extLst>
                  <a:ext uri="{FF2B5EF4-FFF2-40B4-BE49-F238E27FC236}">
                    <a16:creationId xmlns:a16="http://schemas.microsoft.com/office/drawing/2014/main" id="{9EC23811-4E1C-3841-8FDC-00B0B8B4ADE9}"/>
                  </a:ext>
                </a:extLst>
              </p:cNvPr>
              <p:cNvCxnSpPr>
                <a:cxnSpLocks/>
                <a:endCxn id="87" idx="1"/>
              </p:cNvCxnSpPr>
              <p:nvPr/>
            </p:nvCxnSpPr>
            <p:spPr>
              <a:xfrm flipV="1">
                <a:off x="7308304" y="1407663"/>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F55E0A4F-AA47-364B-A2F9-D393F44AC2A7}"/>
                  </a:ext>
                </a:extLst>
              </p:cNvPr>
              <p:cNvSpPr/>
              <p:nvPr/>
            </p:nvSpPr>
            <p:spPr>
              <a:xfrm>
                <a:off x="7659216" y="1238495"/>
                <a:ext cx="523432"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S/L</a:t>
                </a:r>
                <a:endParaRPr kumimoji="1" lang="zh-CN" altLang="en-US" dirty="0"/>
              </a:p>
            </p:txBody>
          </p:sp>
          <p:sp>
            <p:nvSpPr>
              <p:cNvPr id="88" name="文本框 87">
                <a:extLst>
                  <a:ext uri="{FF2B5EF4-FFF2-40B4-BE49-F238E27FC236}">
                    <a16:creationId xmlns:a16="http://schemas.microsoft.com/office/drawing/2014/main" id="{572F0961-735F-8348-A7F5-244BF2189E62}"/>
                  </a:ext>
                </a:extLst>
              </p:cNvPr>
              <p:cNvSpPr txBox="1"/>
              <p:nvPr/>
            </p:nvSpPr>
            <p:spPr>
              <a:xfrm>
                <a:off x="8315908" y="1224171"/>
                <a:ext cx="476340" cy="369331"/>
              </a:xfrm>
              <a:prstGeom prst="rect">
                <a:avLst/>
              </a:prstGeom>
              <a:noFill/>
            </p:spPr>
            <p:txBody>
              <a:bodyPr wrap="square" rtlCol="0">
                <a:spAutoFit/>
              </a:bodyPr>
              <a:lstStyle/>
              <a:p>
                <a:r>
                  <a:rPr kumimoji="1" lang="en-US" altLang="zh-CN" dirty="0"/>
                  <a:t>A</a:t>
                </a:r>
                <a:endParaRPr kumimoji="1" lang="zh-CN" altLang="en-US" dirty="0"/>
              </a:p>
            </p:txBody>
          </p:sp>
          <p:cxnSp>
            <p:nvCxnSpPr>
              <p:cNvPr id="89" name="直线箭头连接符 88">
                <a:extLst>
                  <a:ext uri="{FF2B5EF4-FFF2-40B4-BE49-F238E27FC236}">
                    <a16:creationId xmlns:a16="http://schemas.microsoft.com/office/drawing/2014/main" id="{8AEBE845-C118-C44F-B980-D8DC05D2EB2B}"/>
                  </a:ext>
                </a:extLst>
              </p:cNvPr>
              <p:cNvCxnSpPr>
                <a:cxnSpLocks/>
              </p:cNvCxnSpPr>
              <p:nvPr/>
            </p:nvCxnSpPr>
            <p:spPr>
              <a:xfrm flipV="1">
                <a:off x="8004276" y="1425918"/>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F3321ACA-60A8-174F-BB65-1AF88D0A9AE4}"/>
                </a:ext>
              </a:extLst>
            </p:cNvPr>
            <p:cNvGrpSpPr/>
            <p:nvPr/>
          </p:nvGrpSpPr>
          <p:grpSpPr>
            <a:xfrm>
              <a:off x="8673746" y="4733673"/>
              <a:ext cx="1737776" cy="381661"/>
              <a:chOff x="7054472" y="1094813"/>
              <a:chExt cx="1737776" cy="381661"/>
            </a:xfrm>
          </p:grpSpPr>
          <p:sp>
            <p:nvSpPr>
              <p:cNvPr id="79" name="文本框 78">
                <a:extLst>
                  <a:ext uri="{FF2B5EF4-FFF2-40B4-BE49-F238E27FC236}">
                    <a16:creationId xmlns:a16="http://schemas.microsoft.com/office/drawing/2014/main" id="{4A160C59-60A9-5942-83BA-A8AE93DE16B9}"/>
                  </a:ext>
                </a:extLst>
              </p:cNvPr>
              <p:cNvSpPr txBox="1"/>
              <p:nvPr/>
            </p:nvSpPr>
            <p:spPr>
              <a:xfrm>
                <a:off x="7054472" y="1094813"/>
                <a:ext cx="397848" cy="369331"/>
              </a:xfrm>
              <a:prstGeom prst="rect">
                <a:avLst/>
              </a:prstGeom>
              <a:noFill/>
            </p:spPr>
            <p:txBody>
              <a:bodyPr wrap="square" rtlCol="0">
                <a:spAutoFit/>
              </a:bodyPr>
              <a:lstStyle/>
              <a:p>
                <a:r>
                  <a:rPr kumimoji="1" lang="en-US" altLang="zh-CN" dirty="0"/>
                  <a:t>C</a:t>
                </a:r>
                <a:endParaRPr kumimoji="1" lang="zh-CN" altLang="en-US" dirty="0"/>
              </a:p>
            </p:txBody>
          </p:sp>
          <p:cxnSp>
            <p:nvCxnSpPr>
              <p:cNvPr id="80" name="直线箭头连接符 79">
                <a:extLst>
                  <a:ext uri="{FF2B5EF4-FFF2-40B4-BE49-F238E27FC236}">
                    <a16:creationId xmlns:a16="http://schemas.microsoft.com/office/drawing/2014/main" id="{E010D983-2B0D-B946-92B4-41004A503FF2}"/>
                  </a:ext>
                </a:extLst>
              </p:cNvPr>
              <p:cNvCxnSpPr>
                <a:cxnSpLocks/>
                <a:endCxn id="81" idx="1"/>
              </p:cNvCxnSpPr>
              <p:nvPr/>
            </p:nvCxnSpPr>
            <p:spPr>
              <a:xfrm flipV="1">
                <a:off x="7308304" y="1307306"/>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992C280D-4BE2-8742-B925-B0321908D0A1}"/>
                  </a:ext>
                </a:extLst>
              </p:cNvPr>
              <p:cNvSpPr/>
              <p:nvPr/>
            </p:nvSpPr>
            <p:spPr>
              <a:xfrm>
                <a:off x="7659216" y="1138138"/>
                <a:ext cx="523432"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S/L</a:t>
                </a:r>
                <a:endParaRPr kumimoji="1" lang="zh-CN" altLang="en-US" dirty="0"/>
              </a:p>
            </p:txBody>
          </p:sp>
          <p:sp>
            <p:nvSpPr>
              <p:cNvPr id="82" name="文本框 81">
                <a:extLst>
                  <a:ext uri="{FF2B5EF4-FFF2-40B4-BE49-F238E27FC236}">
                    <a16:creationId xmlns:a16="http://schemas.microsoft.com/office/drawing/2014/main" id="{4267424F-1547-EC4F-9D52-063D67041464}"/>
                  </a:ext>
                </a:extLst>
              </p:cNvPr>
              <p:cNvSpPr txBox="1"/>
              <p:nvPr/>
            </p:nvSpPr>
            <p:spPr>
              <a:xfrm>
                <a:off x="8315908" y="1101510"/>
                <a:ext cx="476340" cy="369331"/>
              </a:xfrm>
              <a:prstGeom prst="rect">
                <a:avLst/>
              </a:prstGeom>
              <a:noFill/>
            </p:spPr>
            <p:txBody>
              <a:bodyPr wrap="square" rtlCol="0">
                <a:spAutoFit/>
              </a:bodyPr>
              <a:lstStyle/>
              <a:p>
                <a:r>
                  <a:rPr kumimoji="1" lang="en-US" altLang="zh-CN" dirty="0"/>
                  <a:t>C</a:t>
                </a:r>
                <a:endParaRPr kumimoji="1" lang="zh-CN" altLang="en-US" dirty="0"/>
              </a:p>
            </p:txBody>
          </p:sp>
          <p:cxnSp>
            <p:nvCxnSpPr>
              <p:cNvPr id="83" name="直线箭头连接符 82">
                <a:extLst>
                  <a:ext uri="{FF2B5EF4-FFF2-40B4-BE49-F238E27FC236}">
                    <a16:creationId xmlns:a16="http://schemas.microsoft.com/office/drawing/2014/main" id="{6986E1D9-81EC-E24A-AE15-DB7A2892F1EC}"/>
                  </a:ext>
                </a:extLst>
              </p:cNvPr>
              <p:cNvCxnSpPr>
                <a:cxnSpLocks/>
              </p:cNvCxnSpPr>
              <p:nvPr/>
            </p:nvCxnSpPr>
            <p:spPr>
              <a:xfrm flipV="1">
                <a:off x="8004276" y="1303257"/>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14C99D34-F995-2440-A57C-D51567045E05}"/>
                </a:ext>
              </a:extLst>
            </p:cNvPr>
            <p:cNvGrpSpPr/>
            <p:nvPr/>
          </p:nvGrpSpPr>
          <p:grpSpPr>
            <a:xfrm>
              <a:off x="8673746" y="5143275"/>
              <a:ext cx="1737776" cy="376028"/>
              <a:chOff x="7054472" y="1027907"/>
              <a:chExt cx="1737776" cy="376028"/>
            </a:xfrm>
          </p:grpSpPr>
          <p:sp>
            <p:nvSpPr>
              <p:cNvPr id="73" name="文本框 72">
                <a:extLst>
                  <a:ext uri="{FF2B5EF4-FFF2-40B4-BE49-F238E27FC236}">
                    <a16:creationId xmlns:a16="http://schemas.microsoft.com/office/drawing/2014/main" id="{F4FB277B-A9BF-E640-94A9-784C4066D07E}"/>
                  </a:ext>
                </a:extLst>
              </p:cNvPr>
              <p:cNvSpPr txBox="1"/>
              <p:nvPr/>
            </p:nvSpPr>
            <p:spPr>
              <a:xfrm>
                <a:off x="7054472" y="1027907"/>
                <a:ext cx="397848" cy="369332"/>
              </a:xfrm>
              <a:prstGeom prst="rect">
                <a:avLst/>
              </a:prstGeom>
              <a:noFill/>
            </p:spPr>
            <p:txBody>
              <a:bodyPr wrap="square" rtlCol="0">
                <a:spAutoFit/>
              </a:bodyPr>
              <a:lstStyle/>
              <a:p>
                <a:r>
                  <a:rPr kumimoji="1" lang="zh-CN" altLang="en-US" dirty="0"/>
                  <a:t> </a:t>
                </a:r>
                <a:r>
                  <a:rPr kumimoji="1" lang="en-US" altLang="zh-CN" dirty="0"/>
                  <a:t>B</a:t>
                </a:r>
                <a:endParaRPr kumimoji="1" lang="zh-CN" altLang="en-US" dirty="0"/>
              </a:p>
            </p:txBody>
          </p:sp>
          <p:cxnSp>
            <p:nvCxnSpPr>
              <p:cNvPr id="74" name="直线箭头连接符 73">
                <a:extLst>
                  <a:ext uri="{FF2B5EF4-FFF2-40B4-BE49-F238E27FC236}">
                    <a16:creationId xmlns:a16="http://schemas.microsoft.com/office/drawing/2014/main" id="{4B3A6CAE-1CE3-2449-B477-B09E3D2C9685}"/>
                  </a:ext>
                </a:extLst>
              </p:cNvPr>
              <p:cNvCxnSpPr>
                <a:cxnSpLocks/>
                <a:endCxn id="75" idx="1"/>
              </p:cNvCxnSpPr>
              <p:nvPr/>
            </p:nvCxnSpPr>
            <p:spPr>
              <a:xfrm flipV="1">
                <a:off x="7308304" y="1218096"/>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B0FC74D4-916D-F344-A632-53BCE971B9A6}"/>
                  </a:ext>
                </a:extLst>
              </p:cNvPr>
              <p:cNvSpPr/>
              <p:nvPr/>
            </p:nvSpPr>
            <p:spPr>
              <a:xfrm>
                <a:off x="7659216" y="1048928"/>
                <a:ext cx="338336" cy="33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a:t>
                </a:r>
                <a:endParaRPr kumimoji="1" lang="zh-CN" altLang="en-US" dirty="0"/>
              </a:p>
            </p:txBody>
          </p:sp>
          <p:sp>
            <p:nvSpPr>
              <p:cNvPr id="76" name="文本框 75">
                <a:extLst>
                  <a:ext uri="{FF2B5EF4-FFF2-40B4-BE49-F238E27FC236}">
                    <a16:creationId xmlns:a16="http://schemas.microsoft.com/office/drawing/2014/main" id="{69418919-AEA2-AE4A-8817-157B36772E80}"/>
                  </a:ext>
                </a:extLst>
              </p:cNvPr>
              <p:cNvSpPr txBox="1"/>
              <p:nvPr/>
            </p:nvSpPr>
            <p:spPr>
              <a:xfrm>
                <a:off x="8315908" y="1034604"/>
                <a:ext cx="476340" cy="369331"/>
              </a:xfrm>
              <a:prstGeom prst="rect">
                <a:avLst/>
              </a:prstGeom>
              <a:noFill/>
            </p:spPr>
            <p:txBody>
              <a:bodyPr wrap="square" rtlCol="0">
                <a:spAutoFit/>
              </a:bodyPr>
              <a:lstStyle/>
              <a:p>
                <a:r>
                  <a:rPr kumimoji="1" lang="en-US" altLang="zh-CN" dirty="0"/>
                  <a:t>B</a:t>
                </a:r>
                <a:endParaRPr kumimoji="1" lang="zh-CN" altLang="en-US" dirty="0"/>
              </a:p>
            </p:txBody>
          </p:sp>
          <p:cxnSp>
            <p:nvCxnSpPr>
              <p:cNvPr id="77" name="直线箭头连接符 76">
                <a:extLst>
                  <a:ext uri="{FF2B5EF4-FFF2-40B4-BE49-F238E27FC236}">
                    <a16:creationId xmlns:a16="http://schemas.microsoft.com/office/drawing/2014/main" id="{2E1D5B1B-0DB5-C043-BA65-4CBB829E4236}"/>
                  </a:ext>
                </a:extLst>
              </p:cNvPr>
              <p:cNvCxnSpPr>
                <a:cxnSpLocks/>
              </p:cNvCxnSpPr>
              <p:nvPr/>
            </p:nvCxnSpPr>
            <p:spPr>
              <a:xfrm flipV="1">
                <a:off x="8004276" y="1236351"/>
                <a:ext cx="350912" cy="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92" name="图片 91">
            <a:extLst>
              <a:ext uri="{FF2B5EF4-FFF2-40B4-BE49-F238E27FC236}">
                <a16:creationId xmlns:a16="http://schemas.microsoft.com/office/drawing/2014/main" id="{E050ABF0-FC90-3D4F-9B76-A911DA83940D}"/>
              </a:ext>
            </a:extLst>
          </p:cNvPr>
          <p:cNvPicPr>
            <a:picLocks noChangeAspect="1"/>
          </p:cNvPicPr>
          <p:nvPr/>
        </p:nvPicPr>
        <p:blipFill rotWithShape="1">
          <a:blip r:embed="rId3"/>
          <a:srcRect l="22256"/>
          <a:stretch/>
        </p:blipFill>
        <p:spPr>
          <a:xfrm>
            <a:off x="8864762" y="2731919"/>
            <a:ext cx="1691977" cy="1079536"/>
          </a:xfrm>
          <a:prstGeom prst="rect">
            <a:avLst/>
          </a:prstGeom>
        </p:spPr>
      </p:pic>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DD6898A7-E1DF-1C49-8516-AA5D054101C7}"/>
                  </a:ext>
                </a:extLst>
              </p:cNvPr>
              <p:cNvSpPr txBox="1"/>
              <p:nvPr/>
            </p:nvSpPr>
            <p:spPr>
              <a:xfrm>
                <a:off x="8082632" y="3763929"/>
                <a:ext cx="3730188" cy="276999"/>
              </a:xfrm>
              <a:prstGeom prst="rect">
                <a:avLst/>
              </a:prstGeom>
              <a:noFill/>
            </p:spPr>
            <p:txBody>
              <a:bodyPr wrap="none" lIns="0" tIns="0" rIns="0" bIns="0" rtlCol="0">
                <a:spAutoFit/>
              </a:bodyPr>
              <a:lstStyle/>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2</m:t>
                        </m:r>
                        <m:r>
                          <a:rPr kumimoji="1" lang="en-US" altLang="zh-CN" i="1">
                            <a:latin typeface="Cambria Math" panose="02040503050406030204" pitchFamily="18" charset="0"/>
                          </a:rPr>
                          <m:t>𝑎</m:t>
                        </m:r>
                      </m:e>
                      <m:sub>
                        <m:r>
                          <a:rPr kumimoji="1" lang="en-US" altLang="zh-CN" i="1">
                            <a:latin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⨁3</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2</m:t>
                        </m:r>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3</m:t>
                        </m:r>
                      </m:sub>
                    </m:sSub>
                  </m:oMath>
                </a14:m>
                <a:r>
                  <a:rPr kumimoji="1" lang="en-US" altLang="zh-CN" dirty="0"/>
                  <a:t>,</a:t>
                </a:r>
                <a:r>
                  <a:rPr kumimoji="1" lang="zh-CN" altLang="en-US" dirty="0"/>
                  <a:t>   </a:t>
                </a:r>
                <a:r>
                  <a:rPr kumimoji="1" lang="en-US" altLang="zh-CN" dirty="0"/>
                  <a:t>2A+3C+C+C=A</a:t>
                </a:r>
                <a:endParaRPr kumimoji="1" lang="zh-CN" altLang="en-US" dirty="0"/>
              </a:p>
            </p:txBody>
          </p:sp>
        </mc:Choice>
        <mc:Fallback xmlns="">
          <p:sp>
            <p:nvSpPr>
              <p:cNvPr id="93" name="文本框 92">
                <a:extLst>
                  <a:ext uri="{FF2B5EF4-FFF2-40B4-BE49-F238E27FC236}">
                    <a16:creationId xmlns:a16="http://schemas.microsoft.com/office/drawing/2014/main" id="{DD6898A7-E1DF-1C49-8516-AA5D054101C7}"/>
                  </a:ext>
                </a:extLst>
              </p:cNvPr>
              <p:cNvSpPr txBox="1">
                <a:spLocks noRot="1" noChangeAspect="1" noMove="1" noResize="1" noEditPoints="1" noAdjustHandles="1" noChangeArrowheads="1" noChangeShapeType="1" noTextEdit="1"/>
              </p:cNvSpPr>
              <p:nvPr/>
            </p:nvSpPr>
            <p:spPr>
              <a:xfrm>
                <a:off x="8082632" y="3763929"/>
                <a:ext cx="3730188" cy="276999"/>
              </a:xfrm>
              <a:prstGeom prst="rect">
                <a:avLst/>
              </a:prstGeom>
              <a:blipFill>
                <a:blip r:embed="rId4"/>
                <a:stretch>
                  <a:fillRect l="-2041" t="-21739" r="-2721" b="-43478"/>
                </a:stretch>
              </a:blipFill>
            </p:spPr>
            <p:txBody>
              <a:bodyPr/>
              <a:lstStyle/>
              <a:p>
                <a:r>
                  <a:rPr lang="zh-CN" altLang="en-US">
                    <a:noFill/>
                  </a:rPr>
                  <a:t> </a:t>
                </a:r>
              </a:p>
            </p:txBody>
          </p:sp>
        </mc:Fallback>
      </mc:AlternateContent>
      <p:grpSp>
        <p:nvGrpSpPr>
          <p:cNvPr id="94" name="组合 93">
            <a:extLst>
              <a:ext uri="{FF2B5EF4-FFF2-40B4-BE49-F238E27FC236}">
                <a16:creationId xmlns:a16="http://schemas.microsoft.com/office/drawing/2014/main" id="{153FAB0E-FB33-004C-9688-FEA0457FBE19}"/>
              </a:ext>
            </a:extLst>
          </p:cNvPr>
          <p:cNvGrpSpPr/>
          <p:nvPr/>
        </p:nvGrpSpPr>
        <p:grpSpPr>
          <a:xfrm>
            <a:off x="2191134" y="3268550"/>
            <a:ext cx="545911" cy="369332"/>
            <a:chOff x="1308826" y="2349554"/>
            <a:chExt cx="545910" cy="369331"/>
          </a:xfrm>
        </p:grpSpPr>
        <p:cxnSp>
          <p:nvCxnSpPr>
            <p:cNvPr id="95" name="直接箭头连接符 13">
              <a:extLst>
                <a:ext uri="{FF2B5EF4-FFF2-40B4-BE49-F238E27FC236}">
                  <a16:creationId xmlns:a16="http://schemas.microsoft.com/office/drawing/2014/main" id="{924BEEF0-FC53-9B4E-995E-AF3D7EF1DFC0}"/>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14">
              <a:extLst>
                <a:ext uri="{FF2B5EF4-FFF2-40B4-BE49-F238E27FC236}">
                  <a16:creationId xmlns:a16="http://schemas.microsoft.com/office/drawing/2014/main" id="{97AAF520-AE72-F140-86AF-39302F188CDB}"/>
                </a:ext>
              </a:extLst>
            </p:cNvPr>
            <p:cNvSpPr txBox="1"/>
            <p:nvPr/>
          </p:nvSpPr>
          <p:spPr>
            <a:xfrm>
              <a:off x="1308826" y="2349554"/>
              <a:ext cx="545910" cy="369331"/>
            </a:xfrm>
            <a:prstGeom prst="rect">
              <a:avLst/>
            </a:prstGeom>
            <a:noFill/>
          </p:spPr>
          <p:txBody>
            <a:bodyPr wrap="square" rtlCol="0">
              <a:spAutoFit/>
            </a:bodyPr>
            <a:lstStyle/>
            <a:p>
              <a:r>
                <a:rPr lang="en-US" altLang="zh-CN" dirty="0"/>
                <a:t> AK</a:t>
              </a:r>
              <a:endParaRPr lang="zh-CN" altLang="en-US" dirty="0"/>
            </a:p>
          </p:txBody>
        </p:sp>
      </p:grpSp>
      <p:grpSp>
        <p:nvGrpSpPr>
          <p:cNvPr id="97" name="组合 96">
            <a:extLst>
              <a:ext uri="{FF2B5EF4-FFF2-40B4-BE49-F238E27FC236}">
                <a16:creationId xmlns:a16="http://schemas.microsoft.com/office/drawing/2014/main" id="{B8EAD834-D6B7-1F46-9222-F8F52E24B790}"/>
              </a:ext>
            </a:extLst>
          </p:cNvPr>
          <p:cNvGrpSpPr/>
          <p:nvPr/>
        </p:nvGrpSpPr>
        <p:grpSpPr>
          <a:xfrm>
            <a:off x="4620518" y="3298600"/>
            <a:ext cx="545911" cy="369333"/>
            <a:chOff x="1308826" y="2349554"/>
            <a:chExt cx="545910" cy="369331"/>
          </a:xfrm>
        </p:grpSpPr>
        <p:cxnSp>
          <p:nvCxnSpPr>
            <p:cNvPr id="98" name="直接箭头连接符 13">
              <a:extLst>
                <a:ext uri="{FF2B5EF4-FFF2-40B4-BE49-F238E27FC236}">
                  <a16:creationId xmlns:a16="http://schemas.microsoft.com/office/drawing/2014/main" id="{7C2B04E8-06AD-2A49-9154-6FCD645546FD}"/>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TextBox 14">
              <a:extLst>
                <a:ext uri="{FF2B5EF4-FFF2-40B4-BE49-F238E27FC236}">
                  <a16:creationId xmlns:a16="http://schemas.microsoft.com/office/drawing/2014/main" id="{EB947CB1-E147-8647-A2F6-8A187A19F534}"/>
                </a:ext>
              </a:extLst>
            </p:cNvPr>
            <p:cNvSpPr txBox="1"/>
            <p:nvPr/>
          </p:nvSpPr>
          <p:spPr>
            <a:xfrm>
              <a:off x="1308826" y="2349554"/>
              <a:ext cx="545910" cy="369331"/>
            </a:xfrm>
            <a:prstGeom prst="rect">
              <a:avLst/>
            </a:prstGeom>
            <a:noFill/>
          </p:spPr>
          <p:txBody>
            <a:bodyPr wrap="square" rtlCol="0">
              <a:spAutoFit/>
            </a:bodyPr>
            <a:lstStyle/>
            <a:p>
              <a:r>
                <a:rPr lang="en-US" altLang="zh-CN" dirty="0"/>
                <a:t> S</a:t>
              </a:r>
              <a:endParaRPr lang="zh-CN" altLang="en-US" dirty="0"/>
            </a:p>
          </p:txBody>
        </p:sp>
      </p:grpSp>
      <p:grpSp>
        <p:nvGrpSpPr>
          <p:cNvPr id="100" name="组合 99">
            <a:extLst>
              <a:ext uri="{FF2B5EF4-FFF2-40B4-BE49-F238E27FC236}">
                <a16:creationId xmlns:a16="http://schemas.microsoft.com/office/drawing/2014/main" id="{CBE45ED3-0CA5-F04F-A861-BAF8B92540EF}"/>
              </a:ext>
            </a:extLst>
          </p:cNvPr>
          <p:cNvGrpSpPr/>
          <p:nvPr/>
        </p:nvGrpSpPr>
        <p:grpSpPr>
          <a:xfrm>
            <a:off x="6999242" y="3342287"/>
            <a:ext cx="545911" cy="369332"/>
            <a:chOff x="1308826" y="2349554"/>
            <a:chExt cx="545910" cy="369331"/>
          </a:xfrm>
        </p:grpSpPr>
        <p:cxnSp>
          <p:nvCxnSpPr>
            <p:cNvPr id="101" name="直接箭头连接符 13">
              <a:extLst>
                <a:ext uri="{FF2B5EF4-FFF2-40B4-BE49-F238E27FC236}">
                  <a16:creationId xmlns:a16="http://schemas.microsoft.com/office/drawing/2014/main" id="{EB26B4F8-4474-0546-A3EB-51BBDEB84B1E}"/>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4">
              <a:extLst>
                <a:ext uri="{FF2B5EF4-FFF2-40B4-BE49-F238E27FC236}">
                  <a16:creationId xmlns:a16="http://schemas.microsoft.com/office/drawing/2014/main" id="{1B91C290-8BCD-3143-A812-13802CDB7589}"/>
                </a:ext>
              </a:extLst>
            </p:cNvPr>
            <p:cNvSpPr txBox="1"/>
            <p:nvPr/>
          </p:nvSpPr>
          <p:spPr>
            <a:xfrm>
              <a:off x="1308826" y="2349554"/>
              <a:ext cx="545910" cy="369331"/>
            </a:xfrm>
            <a:prstGeom prst="rect">
              <a:avLst/>
            </a:prstGeom>
            <a:noFill/>
          </p:spPr>
          <p:txBody>
            <a:bodyPr wrap="square" rtlCol="0">
              <a:spAutoFit/>
            </a:bodyPr>
            <a:lstStyle/>
            <a:p>
              <a:pPr algn="r"/>
              <a:r>
                <a:rPr lang="en-US" altLang="zh-CN" dirty="0"/>
                <a:t> SR</a:t>
              </a:r>
              <a:endParaRPr lang="zh-CN" altLang="en-US" dirty="0"/>
            </a:p>
          </p:txBody>
        </p:sp>
      </p:grpSp>
      <p:grpSp>
        <p:nvGrpSpPr>
          <p:cNvPr id="103" name="组合 102">
            <a:extLst>
              <a:ext uri="{FF2B5EF4-FFF2-40B4-BE49-F238E27FC236}">
                <a16:creationId xmlns:a16="http://schemas.microsoft.com/office/drawing/2014/main" id="{2C6BD3B6-B2B5-A448-A7F3-6C0867547378}"/>
              </a:ext>
            </a:extLst>
          </p:cNvPr>
          <p:cNvGrpSpPr/>
          <p:nvPr/>
        </p:nvGrpSpPr>
        <p:grpSpPr>
          <a:xfrm>
            <a:off x="9321745" y="3342287"/>
            <a:ext cx="710867" cy="369332"/>
            <a:chOff x="1308825" y="2349554"/>
            <a:chExt cx="710867" cy="369331"/>
          </a:xfrm>
        </p:grpSpPr>
        <p:cxnSp>
          <p:nvCxnSpPr>
            <p:cNvPr id="104" name="直接箭头连接符 13">
              <a:extLst>
                <a:ext uri="{FF2B5EF4-FFF2-40B4-BE49-F238E27FC236}">
                  <a16:creationId xmlns:a16="http://schemas.microsoft.com/office/drawing/2014/main" id="{ADEE4E2D-480C-1B48-AC8D-8A06DA51C599}"/>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4">
              <a:extLst>
                <a:ext uri="{FF2B5EF4-FFF2-40B4-BE49-F238E27FC236}">
                  <a16:creationId xmlns:a16="http://schemas.microsoft.com/office/drawing/2014/main" id="{5ED514E5-78AE-8A46-983D-CC5A40090D72}"/>
                </a:ext>
              </a:extLst>
            </p:cNvPr>
            <p:cNvSpPr txBox="1"/>
            <p:nvPr/>
          </p:nvSpPr>
          <p:spPr>
            <a:xfrm>
              <a:off x="1308825" y="2349554"/>
              <a:ext cx="710867" cy="369331"/>
            </a:xfrm>
            <a:prstGeom prst="rect">
              <a:avLst/>
            </a:prstGeom>
            <a:noFill/>
          </p:spPr>
          <p:txBody>
            <a:bodyPr wrap="square" rtlCol="0">
              <a:spAutoFit/>
            </a:bodyPr>
            <a:lstStyle/>
            <a:p>
              <a:r>
                <a:rPr lang="en-US" altLang="zh-CN" dirty="0"/>
                <a:t> MC</a:t>
              </a:r>
              <a:endParaRPr lang="zh-CN" altLang="en-US" dirty="0"/>
            </a:p>
          </p:txBody>
        </p:sp>
      </p:grpSp>
      <p:graphicFrame>
        <p:nvGraphicFramePr>
          <p:cNvPr id="106" name="内容占位符 4">
            <a:extLst>
              <a:ext uri="{FF2B5EF4-FFF2-40B4-BE49-F238E27FC236}">
                <a16:creationId xmlns:a16="http://schemas.microsoft.com/office/drawing/2014/main" id="{D2EE19F1-48D0-9E41-AF6E-3E21BF300F97}"/>
              </a:ext>
            </a:extLst>
          </p:cNvPr>
          <p:cNvGraphicFramePr>
            <a:graphicFrameLocks/>
          </p:cNvGraphicFramePr>
          <p:nvPr>
            <p:extLst>
              <p:ext uri="{D42A27DB-BD31-4B8C-83A1-F6EECF244321}">
                <p14:modId xmlns:p14="http://schemas.microsoft.com/office/powerpoint/2010/main" val="748295765"/>
              </p:ext>
            </p:extLst>
          </p:nvPr>
        </p:nvGraphicFramePr>
        <p:xfrm>
          <a:off x="2787706" y="2832263"/>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07" name="内容占位符 4">
            <a:extLst>
              <a:ext uri="{FF2B5EF4-FFF2-40B4-BE49-F238E27FC236}">
                <a16:creationId xmlns:a16="http://schemas.microsoft.com/office/drawing/2014/main" id="{7EA28966-9E77-7940-B836-12D1A142341E}"/>
              </a:ext>
            </a:extLst>
          </p:cNvPr>
          <p:cNvGraphicFramePr>
            <a:graphicFrameLocks/>
          </p:cNvGraphicFramePr>
          <p:nvPr>
            <p:extLst>
              <p:ext uri="{D42A27DB-BD31-4B8C-83A1-F6EECF244321}">
                <p14:modId xmlns:p14="http://schemas.microsoft.com/office/powerpoint/2010/main" val="345590936"/>
              </p:ext>
            </p:extLst>
          </p:nvPr>
        </p:nvGraphicFramePr>
        <p:xfrm>
          <a:off x="5154142" y="2875425"/>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08" name="内容占位符 4">
            <a:extLst>
              <a:ext uri="{FF2B5EF4-FFF2-40B4-BE49-F238E27FC236}">
                <a16:creationId xmlns:a16="http://schemas.microsoft.com/office/drawing/2014/main" id="{49640E86-ADD7-8F4B-84DA-26C63C05894D}"/>
              </a:ext>
            </a:extLst>
          </p:cNvPr>
          <p:cNvGraphicFramePr>
            <a:graphicFrameLocks/>
          </p:cNvGraphicFramePr>
          <p:nvPr>
            <p:extLst>
              <p:ext uri="{D42A27DB-BD31-4B8C-83A1-F6EECF244321}">
                <p14:modId xmlns:p14="http://schemas.microsoft.com/office/powerpoint/2010/main" val="3635171960"/>
              </p:ext>
            </p:extLst>
          </p:nvPr>
        </p:nvGraphicFramePr>
        <p:xfrm>
          <a:off x="7545151" y="2875425"/>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09" name="内容占位符 4">
            <a:extLst>
              <a:ext uri="{FF2B5EF4-FFF2-40B4-BE49-F238E27FC236}">
                <a16:creationId xmlns:a16="http://schemas.microsoft.com/office/drawing/2014/main" id="{73D12EE9-364C-FE4A-AEEB-A1B0688FDE7E}"/>
              </a:ext>
            </a:extLst>
          </p:cNvPr>
          <p:cNvGraphicFramePr>
            <a:graphicFrameLocks/>
          </p:cNvGraphicFramePr>
          <p:nvPr>
            <p:extLst>
              <p:ext uri="{D42A27DB-BD31-4B8C-83A1-F6EECF244321}">
                <p14:modId xmlns:p14="http://schemas.microsoft.com/office/powerpoint/2010/main" val="961503222"/>
              </p:ext>
            </p:extLst>
          </p:nvPr>
        </p:nvGraphicFramePr>
        <p:xfrm>
          <a:off x="9887214" y="2884071"/>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8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112" name="组合 111">
            <a:extLst>
              <a:ext uri="{FF2B5EF4-FFF2-40B4-BE49-F238E27FC236}">
                <a16:creationId xmlns:a16="http://schemas.microsoft.com/office/drawing/2014/main" id="{4283D2A3-DA61-6B43-8500-08FC74D0E559}"/>
              </a:ext>
            </a:extLst>
          </p:cNvPr>
          <p:cNvGrpSpPr/>
          <p:nvPr/>
        </p:nvGrpSpPr>
        <p:grpSpPr>
          <a:xfrm>
            <a:off x="2176267" y="4904065"/>
            <a:ext cx="545911" cy="369332"/>
            <a:chOff x="1308826" y="2349554"/>
            <a:chExt cx="545910" cy="369331"/>
          </a:xfrm>
        </p:grpSpPr>
        <p:cxnSp>
          <p:nvCxnSpPr>
            <p:cNvPr id="113" name="直接箭头连接符 13">
              <a:extLst>
                <a:ext uri="{FF2B5EF4-FFF2-40B4-BE49-F238E27FC236}">
                  <a16:creationId xmlns:a16="http://schemas.microsoft.com/office/drawing/2014/main" id="{DDBD3D50-2D82-B34A-BD7B-BF3249E0E4A6}"/>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4">
              <a:extLst>
                <a:ext uri="{FF2B5EF4-FFF2-40B4-BE49-F238E27FC236}">
                  <a16:creationId xmlns:a16="http://schemas.microsoft.com/office/drawing/2014/main" id="{C5525104-D0D5-1948-AF40-BDA322356898}"/>
                </a:ext>
              </a:extLst>
            </p:cNvPr>
            <p:cNvSpPr txBox="1"/>
            <p:nvPr/>
          </p:nvSpPr>
          <p:spPr>
            <a:xfrm>
              <a:off x="1308826" y="2349554"/>
              <a:ext cx="545910" cy="369331"/>
            </a:xfrm>
            <a:prstGeom prst="rect">
              <a:avLst/>
            </a:prstGeom>
            <a:noFill/>
          </p:spPr>
          <p:txBody>
            <a:bodyPr wrap="square" rtlCol="0">
              <a:spAutoFit/>
            </a:bodyPr>
            <a:lstStyle/>
            <a:p>
              <a:r>
                <a:rPr lang="en-US" altLang="zh-CN" dirty="0"/>
                <a:t> AK</a:t>
              </a:r>
              <a:endParaRPr lang="zh-CN" altLang="en-US" dirty="0"/>
            </a:p>
          </p:txBody>
        </p:sp>
      </p:grpSp>
      <p:grpSp>
        <p:nvGrpSpPr>
          <p:cNvPr id="115" name="组合 114">
            <a:extLst>
              <a:ext uri="{FF2B5EF4-FFF2-40B4-BE49-F238E27FC236}">
                <a16:creationId xmlns:a16="http://schemas.microsoft.com/office/drawing/2014/main" id="{B1D3F60D-32DE-D743-A113-E37B7EE01FFD}"/>
              </a:ext>
            </a:extLst>
          </p:cNvPr>
          <p:cNvGrpSpPr/>
          <p:nvPr/>
        </p:nvGrpSpPr>
        <p:grpSpPr>
          <a:xfrm>
            <a:off x="4605653" y="4934115"/>
            <a:ext cx="545911" cy="369333"/>
            <a:chOff x="1308826" y="2349554"/>
            <a:chExt cx="545910" cy="369331"/>
          </a:xfrm>
        </p:grpSpPr>
        <p:cxnSp>
          <p:nvCxnSpPr>
            <p:cNvPr id="116" name="直接箭头连接符 13">
              <a:extLst>
                <a:ext uri="{FF2B5EF4-FFF2-40B4-BE49-F238E27FC236}">
                  <a16:creationId xmlns:a16="http://schemas.microsoft.com/office/drawing/2014/main" id="{78F7E6D6-2205-1843-A124-5856290F6865}"/>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TextBox 14">
              <a:extLst>
                <a:ext uri="{FF2B5EF4-FFF2-40B4-BE49-F238E27FC236}">
                  <a16:creationId xmlns:a16="http://schemas.microsoft.com/office/drawing/2014/main" id="{C0FA36B1-178C-4D4B-B5F2-FD8776EB62F8}"/>
                </a:ext>
              </a:extLst>
            </p:cNvPr>
            <p:cNvSpPr txBox="1"/>
            <p:nvPr/>
          </p:nvSpPr>
          <p:spPr>
            <a:xfrm>
              <a:off x="1308826" y="2349554"/>
              <a:ext cx="545910" cy="369331"/>
            </a:xfrm>
            <a:prstGeom prst="rect">
              <a:avLst/>
            </a:prstGeom>
            <a:noFill/>
          </p:spPr>
          <p:txBody>
            <a:bodyPr wrap="square" rtlCol="0">
              <a:spAutoFit/>
            </a:bodyPr>
            <a:lstStyle/>
            <a:p>
              <a:r>
                <a:rPr lang="en-US" altLang="zh-CN" dirty="0"/>
                <a:t> S</a:t>
              </a:r>
              <a:endParaRPr lang="zh-CN" altLang="en-US" dirty="0"/>
            </a:p>
          </p:txBody>
        </p:sp>
      </p:grpSp>
      <p:grpSp>
        <p:nvGrpSpPr>
          <p:cNvPr id="118" name="组合 117">
            <a:extLst>
              <a:ext uri="{FF2B5EF4-FFF2-40B4-BE49-F238E27FC236}">
                <a16:creationId xmlns:a16="http://schemas.microsoft.com/office/drawing/2014/main" id="{059B27AE-1A4A-394B-A26F-371513247D84}"/>
              </a:ext>
            </a:extLst>
          </p:cNvPr>
          <p:cNvGrpSpPr/>
          <p:nvPr/>
        </p:nvGrpSpPr>
        <p:grpSpPr>
          <a:xfrm>
            <a:off x="6984375" y="4977802"/>
            <a:ext cx="545911" cy="369332"/>
            <a:chOff x="1308826" y="2349554"/>
            <a:chExt cx="545910" cy="369331"/>
          </a:xfrm>
        </p:grpSpPr>
        <p:cxnSp>
          <p:nvCxnSpPr>
            <p:cNvPr id="119" name="直接箭头连接符 13">
              <a:extLst>
                <a:ext uri="{FF2B5EF4-FFF2-40B4-BE49-F238E27FC236}">
                  <a16:creationId xmlns:a16="http://schemas.microsoft.com/office/drawing/2014/main" id="{3C2E010C-F6F0-394C-984B-F90A6622E020}"/>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4">
              <a:extLst>
                <a:ext uri="{FF2B5EF4-FFF2-40B4-BE49-F238E27FC236}">
                  <a16:creationId xmlns:a16="http://schemas.microsoft.com/office/drawing/2014/main" id="{3DDC500C-E35F-A943-A89C-D99142AC3483}"/>
                </a:ext>
              </a:extLst>
            </p:cNvPr>
            <p:cNvSpPr txBox="1"/>
            <p:nvPr/>
          </p:nvSpPr>
          <p:spPr>
            <a:xfrm>
              <a:off x="1308826" y="2349554"/>
              <a:ext cx="545910" cy="369331"/>
            </a:xfrm>
            <a:prstGeom prst="rect">
              <a:avLst/>
            </a:prstGeom>
            <a:noFill/>
          </p:spPr>
          <p:txBody>
            <a:bodyPr wrap="square" rtlCol="0">
              <a:spAutoFit/>
            </a:bodyPr>
            <a:lstStyle/>
            <a:p>
              <a:pPr algn="r"/>
              <a:r>
                <a:rPr lang="en-US" altLang="zh-CN" dirty="0"/>
                <a:t> SR</a:t>
              </a:r>
              <a:endParaRPr lang="zh-CN" altLang="en-US" dirty="0"/>
            </a:p>
          </p:txBody>
        </p:sp>
      </p:grpSp>
      <p:grpSp>
        <p:nvGrpSpPr>
          <p:cNvPr id="121" name="组合 120">
            <a:extLst>
              <a:ext uri="{FF2B5EF4-FFF2-40B4-BE49-F238E27FC236}">
                <a16:creationId xmlns:a16="http://schemas.microsoft.com/office/drawing/2014/main" id="{499EAA76-EC4F-8D48-8869-F599C1DFCD49}"/>
              </a:ext>
            </a:extLst>
          </p:cNvPr>
          <p:cNvGrpSpPr/>
          <p:nvPr/>
        </p:nvGrpSpPr>
        <p:grpSpPr>
          <a:xfrm>
            <a:off x="9306880" y="4977803"/>
            <a:ext cx="710867" cy="646331"/>
            <a:chOff x="1308825" y="2349554"/>
            <a:chExt cx="710867" cy="646331"/>
          </a:xfrm>
        </p:grpSpPr>
        <p:cxnSp>
          <p:nvCxnSpPr>
            <p:cNvPr id="122" name="直接箭头连接符 13">
              <a:extLst>
                <a:ext uri="{FF2B5EF4-FFF2-40B4-BE49-F238E27FC236}">
                  <a16:creationId xmlns:a16="http://schemas.microsoft.com/office/drawing/2014/main" id="{DD5D0597-276D-5B40-9AD8-FBA984422C27}"/>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4">
              <a:extLst>
                <a:ext uri="{FF2B5EF4-FFF2-40B4-BE49-F238E27FC236}">
                  <a16:creationId xmlns:a16="http://schemas.microsoft.com/office/drawing/2014/main" id="{53E25D0F-EA01-CB42-B56D-CC9BC076F23A}"/>
                </a:ext>
              </a:extLst>
            </p:cNvPr>
            <p:cNvSpPr txBox="1"/>
            <p:nvPr/>
          </p:nvSpPr>
          <p:spPr>
            <a:xfrm>
              <a:off x="1308825" y="2349554"/>
              <a:ext cx="710867" cy="646331"/>
            </a:xfrm>
            <a:prstGeom prst="rect">
              <a:avLst/>
            </a:prstGeom>
            <a:noFill/>
          </p:spPr>
          <p:txBody>
            <a:bodyPr wrap="square" rtlCol="0">
              <a:spAutoFit/>
            </a:bodyPr>
            <a:lstStyle/>
            <a:p>
              <a:r>
                <a:rPr lang="en-US" altLang="zh-CN" dirty="0"/>
                <a:t> MC</a:t>
              </a:r>
            </a:p>
            <a:p>
              <a:r>
                <a:rPr lang="zh-CN" altLang="en-US" dirty="0"/>
                <a:t> </a:t>
              </a:r>
              <a:r>
                <a:rPr lang="en-US" altLang="zh-CN" dirty="0"/>
                <a:t>AK</a:t>
              </a:r>
              <a:endParaRPr lang="zh-CN" altLang="en-US" dirty="0"/>
            </a:p>
          </p:txBody>
        </p:sp>
      </p:grpSp>
      <p:graphicFrame>
        <p:nvGraphicFramePr>
          <p:cNvPr id="124" name="内容占位符 4">
            <a:extLst>
              <a:ext uri="{FF2B5EF4-FFF2-40B4-BE49-F238E27FC236}">
                <a16:creationId xmlns:a16="http://schemas.microsoft.com/office/drawing/2014/main" id="{7610DEB3-20CF-BC4A-8F5D-FE2F04B98272}"/>
              </a:ext>
            </a:extLst>
          </p:cNvPr>
          <p:cNvGraphicFramePr>
            <a:graphicFrameLocks/>
          </p:cNvGraphicFramePr>
          <p:nvPr>
            <p:extLst>
              <p:ext uri="{D42A27DB-BD31-4B8C-83A1-F6EECF244321}">
                <p14:modId xmlns:p14="http://schemas.microsoft.com/office/powerpoint/2010/main" val="2799720629"/>
              </p:ext>
            </p:extLst>
          </p:nvPr>
        </p:nvGraphicFramePr>
        <p:xfrm>
          <a:off x="2772839" y="4467777"/>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300" dirty="0">
                          <a:solidFill>
                            <a:sysClr val="windowText" lastClr="000000"/>
                          </a:solidFill>
                        </a:rPr>
                        <a:t>A</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25" name="内容占位符 4">
            <a:extLst>
              <a:ext uri="{FF2B5EF4-FFF2-40B4-BE49-F238E27FC236}">
                <a16:creationId xmlns:a16="http://schemas.microsoft.com/office/drawing/2014/main" id="{C481EA0C-1840-AA49-9EB8-E1DF8683B84F}"/>
              </a:ext>
            </a:extLst>
          </p:cNvPr>
          <p:cNvGraphicFramePr>
            <a:graphicFrameLocks/>
          </p:cNvGraphicFramePr>
          <p:nvPr>
            <p:extLst>
              <p:ext uri="{D42A27DB-BD31-4B8C-83A1-F6EECF244321}">
                <p14:modId xmlns:p14="http://schemas.microsoft.com/office/powerpoint/2010/main" val="3393016137"/>
              </p:ext>
            </p:extLst>
          </p:nvPr>
        </p:nvGraphicFramePr>
        <p:xfrm>
          <a:off x="5139275" y="4510939"/>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300" dirty="0">
                          <a:solidFill>
                            <a:sysClr val="windowText" lastClr="000000"/>
                          </a:solidFill>
                        </a:rPr>
                        <a:t>A</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26" name="内容占位符 4">
            <a:extLst>
              <a:ext uri="{FF2B5EF4-FFF2-40B4-BE49-F238E27FC236}">
                <a16:creationId xmlns:a16="http://schemas.microsoft.com/office/drawing/2014/main" id="{428BAF4D-7666-7A4A-823C-3BD180AFB14D}"/>
              </a:ext>
            </a:extLst>
          </p:cNvPr>
          <p:cNvGraphicFramePr>
            <a:graphicFrameLocks/>
          </p:cNvGraphicFramePr>
          <p:nvPr>
            <p:extLst>
              <p:ext uri="{D42A27DB-BD31-4B8C-83A1-F6EECF244321}">
                <p14:modId xmlns:p14="http://schemas.microsoft.com/office/powerpoint/2010/main" val="2098031387"/>
              </p:ext>
            </p:extLst>
          </p:nvPr>
        </p:nvGraphicFramePr>
        <p:xfrm>
          <a:off x="7530286" y="4510939"/>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ysClr val="windowText" lastClr="000000"/>
                          </a:solidFill>
                          <a:effectLst/>
                          <a:uLnTx/>
                          <a:uFillTx/>
                          <a:latin typeface="+mn-lt"/>
                          <a:cs typeface="+mn-cs"/>
                        </a:rPr>
                        <a:t>A</a:t>
                      </a: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27" name="内容占位符 4">
            <a:extLst>
              <a:ext uri="{FF2B5EF4-FFF2-40B4-BE49-F238E27FC236}">
                <a16:creationId xmlns:a16="http://schemas.microsoft.com/office/drawing/2014/main" id="{18ED0716-3129-3C43-96B5-5B5020F13D6B}"/>
              </a:ext>
            </a:extLst>
          </p:cNvPr>
          <p:cNvGraphicFramePr>
            <a:graphicFrameLocks/>
          </p:cNvGraphicFramePr>
          <p:nvPr>
            <p:extLst>
              <p:ext uri="{D42A27DB-BD31-4B8C-83A1-F6EECF244321}">
                <p14:modId xmlns:p14="http://schemas.microsoft.com/office/powerpoint/2010/main" val="245705486"/>
              </p:ext>
            </p:extLst>
          </p:nvPr>
        </p:nvGraphicFramePr>
        <p:xfrm>
          <a:off x="9872347" y="4519584"/>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B</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9" name="Picture 2">
            <a:extLst>
              <a:ext uri="{FF2B5EF4-FFF2-40B4-BE49-F238E27FC236}">
                <a16:creationId xmlns:a16="http://schemas.microsoft.com/office/drawing/2014/main" id="{61BBE580-D50B-DF48-8D99-F0DC1521349B}"/>
              </a:ext>
            </a:extLst>
          </p:cNvPr>
          <p:cNvPicPr>
            <a:picLocks noChangeAspect="1" noChangeArrowheads="1"/>
          </p:cNvPicPr>
          <p:nvPr/>
        </p:nvPicPr>
        <p:blipFill>
          <a:blip r:embed="rId5"/>
          <a:srcRect/>
          <a:stretch>
            <a:fillRect/>
          </a:stretch>
        </p:blipFill>
        <p:spPr bwMode="auto">
          <a:xfrm>
            <a:off x="1415238" y="4524795"/>
            <a:ext cx="5657751" cy="1426343"/>
          </a:xfrm>
          <a:prstGeom prst="rect">
            <a:avLst/>
          </a:prstGeom>
          <a:noFill/>
          <a:ln w="9525">
            <a:noFill/>
            <a:miter lim="800000"/>
            <a:headEnd/>
            <a:tailEnd/>
          </a:ln>
          <a:effectLst/>
        </p:spPr>
      </p:pic>
    </p:spTree>
    <p:extLst>
      <p:ext uri="{BB962C8B-B14F-4D97-AF65-F5344CB8AC3E}">
        <p14:creationId xmlns:p14="http://schemas.microsoft.com/office/powerpoint/2010/main" val="24517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blinds(horizontal)">
                                      <p:cBhvr>
                                        <p:cTn id="22" dur="500"/>
                                        <p:tgtEl>
                                          <p:spTgt spid="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linds(horizontal)">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92"/>
                                        </p:tgtEl>
                                      </p:cBhvr>
                                    </p:animEffect>
                                    <p:set>
                                      <p:cBhvr>
                                        <p:cTn id="37" dur="1" fill="hold">
                                          <p:stCondLst>
                                            <p:cond delay="499"/>
                                          </p:stCondLst>
                                        </p:cTn>
                                        <p:tgtEl>
                                          <p:spTgt spid="92"/>
                                        </p:tgtEl>
                                        <p:attrNameLst>
                                          <p:attrName>style.visibility</p:attrName>
                                        </p:attrNameLst>
                                      </p:cBhvr>
                                      <p:to>
                                        <p:strVal val="hidden"/>
                                      </p:to>
                                    </p:set>
                                  </p:childTnLst>
                                </p:cTn>
                              </p:par>
                            </p:childTnLst>
                          </p:cTn>
                        </p:par>
                        <p:par>
                          <p:cTn id="38" fill="hold">
                            <p:stCondLst>
                              <p:cond delay="500"/>
                            </p:stCondLst>
                            <p:childTnLst>
                              <p:par>
                                <p:cTn id="39" presetID="5" presetClass="exit" presetSubtype="10" fill="hold" grpId="1" nodeType="afterEffect">
                                  <p:stCondLst>
                                    <p:cond delay="0"/>
                                  </p:stCondLst>
                                  <p:childTnLst>
                                    <p:animEffect transition="out" filter="checkerboard(across)">
                                      <p:cBhvr>
                                        <p:cTn id="40" dur="500"/>
                                        <p:tgtEl>
                                          <p:spTgt spid="93"/>
                                        </p:tgtEl>
                                      </p:cBhvr>
                                    </p:animEffect>
                                    <p:set>
                                      <p:cBhvr>
                                        <p:cTn id="41" dur="1" fill="hold">
                                          <p:stCondLst>
                                            <p:cond delay="499"/>
                                          </p:stCondLst>
                                        </p:cTn>
                                        <p:tgtEl>
                                          <p:spTgt spid="9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blinds(horizontal)">
                                      <p:cBhvr>
                                        <p:cTn id="46" dur="500"/>
                                        <p:tgtEl>
                                          <p:spTgt spid="10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07"/>
                                        </p:tgtEl>
                                        <p:attrNameLst>
                                          <p:attrName>style.visibility</p:attrName>
                                        </p:attrNameLst>
                                      </p:cBhvr>
                                      <p:to>
                                        <p:strVal val="visible"/>
                                      </p:to>
                                    </p:set>
                                    <p:animEffect transition="in" filter="blinds(horizontal)">
                                      <p:cBhvr>
                                        <p:cTn id="51" dur="500"/>
                                        <p:tgtEl>
                                          <p:spTgt spid="10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08"/>
                                        </p:tgtEl>
                                        <p:attrNameLst>
                                          <p:attrName>style.visibility</p:attrName>
                                        </p:attrNameLst>
                                      </p:cBhvr>
                                      <p:to>
                                        <p:strVal val="visible"/>
                                      </p:to>
                                    </p:set>
                                    <p:animEffect transition="in" filter="blinds(horizontal)">
                                      <p:cBhvr>
                                        <p:cTn id="56" dur="500"/>
                                        <p:tgtEl>
                                          <p:spTgt spid="108"/>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blinds(horizontal)">
                                      <p:cBhvr>
                                        <p:cTn id="61" dur="500"/>
                                        <p:tgtEl>
                                          <p:spTgt spid="10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4"/>
                                        </p:tgtEl>
                                        <p:attrNameLst>
                                          <p:attrName>style.visibility</p:attrName>
                                        </p:attrNameLst>
                                      </p:cBhvr>
                                      <p:to>
                                        <p:strVal val="visible"/>
                                      </p:to>
                                    </p:set>
                                    <p:animEffect transition="in" filter="blinds(horizontal)">
                                      <p:cBhvr>
                                        <p:cTn id="66" dur="500"/>
                                        <p:tgtEl>
                                          <p:spTgt spid="12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blinds(horizontal)">
                                      <p:cBhvr>
                                        <p:cTn id="71" dur="500"/>
                                        <p:tgtEl>
                                          <p:spTgt spid="12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blinds(horizontal)">
                                      <p:cBhvr>
                                        <p:cTn id="76" dur="500"/>
                                        <p:tgtEl>
                                          <p:spTgt spid="126"/>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127"/>
                                        </p:tgtEl>
                                        <p:attrNameLst>
                                          <p:attrName>style.visibility</p:attrName>
                                        </p:attrNameLst>
                                      </p:cBhvr>
                                      <p:to>
                                        <p:strVal val="visible"/>
                                      </p:to>
                                    </p:set>
                                    <p:animEffect transition="in" filter="blinds(horizontal)">
                                      <p:cBhvr>
                                        <p:cTn id="85" dur="500"/>
                                        <p:tgtEl>
                                          <p:spTgt spid="127"/>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xit" presetSubtype="10" fill="hold" nodeType="clickEffect">
                                  <p:stCondLst>
                                    <p:cond delay="0"/>
                                  </p:stCondLst>
                                  <p:childTnLst>
                                    <p:animEffect transition="out" filter="checkerboard(across)">
                                      <p:cBhvr>
                                        <p:cTn id="89" dur="500"/>
                                        <p:tgtEl>
                                          <p:spTgt spid="129"/>
                                        </p:tgtEl>
                                      </p:cBhvr>
                                    </p:animEffect>
                                    <p:set>
                                      <p:cBhvr>
                                        <p:cTn id="90" dur="1" fill="hold">
                                          <p:stCondLst>
                                            <p:cond delay="499"/>
                                          </p:stCondLst>
                                        </p:cTn>
                                        <p:tgtEl>
                                          <p:spTgt spid="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99DA6-39D2-9049-A0AC-8E9FBCFEB50F}"/>
              </a:ext>
            </a:extLst>
          </p:cNvPr>
          <p:cNvSpPr>
            <a:spLocks noGrp="1"/>
          </p:cNvSpPr>
          <p:nvPr>
            <p:ph type="title"/>
          </p:nvPr>
        </p:nvSpPr>
        <p:spPr/>
        <p:txBody>
          <a:bodyPr/>
          <a:lstStyle/>
          <a:p>
            <a:r>
              <a:rPr lang="en-US" altLang="zh-CN" dirty="0"/>
              <a:t>3</a:t>
            </a:r>
            <a:r>
              <a:rPr lang="zh-CN" altLang="en-US" dirty="0"/>
              <a:t>轮</a:t>
            </a:r>
            <a:r>
              <a:rPr lang="en-US" altLang="zh-CN" dirty="0"/>
              <a:t>AES</a:t>
            </a:r>
            <a:r>
              <a:rPr lang="zh-CN" altLang="en-US" dirty="0"/>
              <a:t>的区分攻击</a:t>
            </a:r>
            <a:endParaRPr kumimoji="1" lang="zh-CN" altLang="en-US" dirty="0"/>
          </a:p>
        </p:txBody>
      </p:sp>
      <p:sp>
        <p:nvSpPr>
          <p:cNvPr id="3" name="内容占位符 2">
            <a:extLst>
              <a:ext uri="{FF2B5EF4-FFF2-40B4-BE49-F238E27FC236}">
                <a16:creationId xmlns:a16="http://schemas.microsoft.com/office/drawing/2014/main" id="{87D6A9F2-D939-6240-A08D-8D492E44F4E9}"/>
              </a:ext>
            </a:extLst>
          </p:cNvPr>
          <p:cNvSpPr>
            <a:spLocks noGrp="1"/>
          </p:cNvSpPr>
          <p:nvPr>
            <p:ph idx="1"/>
          </p:nvPr>
        </p:nvSpPr>
        <p:spPr/>
        <p:txBody>
          <a:bodyPr/>
          <a:lstStyle/>
          <a:p>
            <a:r>
              <a:rPr kumimoji="1" lang="zh-CN" altLang="en-US" dirty="0"/>
              <a:t>如何选择明文？</a:t>
            </a:r>
            <a:endParaRPr kumimoji="1" lang="en-US" altLang="zh-CN" dirty="0"/>
          </a:p>
          <a:p>
            <a:r>
              <a:rPr kumimoji="1" lang="zh-CN" altLang="en-US" dirty="0"/>
              <a:t>如何区分？</a:t>
            </a:r>
            <a:endParaRPr kumimoji="1" lang="en-US" altLang="zh-CN" dirty="0"/>
          </a:p>
          <a:p>
            <a:r>
              <a:rPr kumimoji="1" lang="zh-CN" altLang="en-US" dirty="0"/>
              <a:t>数据复杂度？</a:t>
            </a:r>
            <a:endParaRPr kumimoji="1" lang="en-US" altLang="zh-CN" dirty="0"/>
          </a:p>
          <a:p>
            <a:r>
              <a:rPr kumimoji="1" lang="zh-CN" altLang="en-US" dirty="0"/>
              <a:t>时间复杂度？</a:t>
            </a:r>
            <a:endParaRPr kumimoji="1" lang="en-US" altLang="zh-CN" dirty="0"/>
          </a:p>
          <a:p>
            <a:r>
              <a:rPr kumimoji="1" lang="zh-CN" altLang="en-US" dirty="0"/>
              <a:t>存储复杂度？</a:t>
            </a:r>
          </a:p>
        </p:txBody>
      </p:sp>
      <p:sp>
        <p:nvSpPr>
          <p:cNvPr id="4" name="灯片编号占位符 3">
            <a:extLst>
              <a:ext uri="{FF2B5EF4-FFF2-40B4-BE49-F238E27FC236}">
                <a16:creationId xmlns:a16="http://schemas.microsoft.com/office/drawing/2014/main" id="{BB00DC2C-4086-884B-B013-7E14EFB1A4DF}"/>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26</a:t>
            </a:fld>
            <a:endParaRPr lang="zh-CN" altLang="en-US" dirty="0">
              <a:solidFill>
                <a:srgbClr val="464653"/>
              </a:solidFill>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DEFB7AAB-FF29-9A48-8A66-E43F30C0CA5C}"/>
                  </a:ext>
                </a:extLst>
              </p:cNvPr>
              <p:cNvGraphicFramePr>
                <a:graphicFrameLocks noGrp="1"/>
              </p:cNvGraphicFramePr>
              <p:nvPr>
                <p:extLst>
                  <p:ext uri="{D42A27DB-BD31-4B8C-83A1-F6EECF244321}">
                    <p14:modId xmlns:p14="http://schemas.microsoft.com/office/powerpoint/2010/main" val="3449119134"/>
                  </p:ext>
                </p:extLst>
              </p:nvPr>
            </p:nvGraphicFramePr>
            <p:xfrm>
              <a:off x="4589172" y="650056"/>
              <a:ext cx="6768791" cy="3749040"/>
            </p:xfrm>
            <a:graphic>
              <a:graphicData uri="http://schemas.openxmlformats.org/drawingml/2006/table">
                <a:tbl>
                  <a:tblPr firstRow="1" bandRow="1">
                    <a:tableStyleId>{BC89EF96-8CEA-46FF-86C4-4CE0E7609802}</a:tableStyleId>
                  </a:tblPr>
                  <a:tblGrid>
                    <a:gridCol w="6768791">
                      <a:extLst>
                        <a:ext uri="{9D8B030D-6E8A-4147-A177-3AD203B41FA5}">
                          <a16:colId xmlns:a16="http://schemas.microsoft.com/office/drawing/2014/main" val="1665027983"/>
                        </a:ext>
                      </a:extLst>
                    </a:gridCol>
                  </a:tblGrid>
                  <a:tr h="502920">
                    <a:tc>
                      <a:txBody>
                        <a:bodyPr/>
                        <a:lstStyle/>
                        <a:p>
                          <a:r>
                            <a:rPr kumimoji="1" lang="zh-CN" altLang="en-US" sz="2400" b="0" dirty="0"/>
                            <a:t>选择明文：按结构体选择，每个结构体由</a:t>
                          </a:r>
                          <a14:m>
                            <m:oMath xmlns:m="http://schemas.openxmlformats.org/officeDocument/2006/math">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8</m:t>
                                  </m:r>
                                </m:sup>
                              </m:sSup>
                              <m:r>
                                <a:rPr kumimoji="1" lang="en-US" altLang="zh-CN" sz="2400" b="0" i="1" smtClean="0">
                                  <a:latin typeface="Cambria Math" panose="02040503050406030204" pitchFamily="18" charset="0"/>
                                </a:rPr>
                                <m:t>=</m:t>
                              </m:r>
                            </m:oMath>
                          </a14:m>
                          <a:r>
                            <a:rPr kumimoji="1" lang="en-US" altLang="zh-CN" sz="2400" b="0" dirty="0"/>
                            <a:t>256</a:t>
                          </a:r>
                          <a:r>
                            <a:rPr kumimoji="1" lang="zh-CN" altLang="en-US" sz="2400" b="0" dirty="0"/>
                            <a:t>个明文构成，其中，第零字节遍历</a:t>
                          </a:r>
                          <a:r>
                            <a:rPr kumimoji="1" lang="en-US" altLang="zh-CN" sz="2400" b="0" dirty="0"/>
                            <a:t>256</a:t>
                          </a:r>
                          <a:r>
                            <a:rPr kumimoji="1" lang="zh-CN" altLang="en-US" sz="2400" b="0" dirty="0"/>
                            <a:t>种可能，其他字节取常数</a:t>
                          </a:r>
                          <a:endParaRPr lang="zh-CN" altLang="en-US" sz="2400" b="0" dirty="0"/>
                        </a:p>
                      </a:txBody>
                      <a:tcPr/>
                    </a:tc>
                    <a:extLst>
                      <a:ext uri="{0D108BD9-81ED-4DB2-BD59-A6C34878D82A}">
                        <a16:rowId xmlns:a16="http://schemas.microsoft.com/office/drawing/2014/main" val="3839069544"/>
                      </a:ext>
                    </a:extLst>
                  </a:tr>
                  <a:tr h="502920">
                    <a:tc>
                      <a:txBody>
                        <a:bodyPr/>
                        <a:lstStyle/>
                        <a:p>
                          <a:r>
                            <a:rPr lang="zh-CN" altLang="en-US" sz="2400" dirty="0"/>
                            <a:t>区分：计算每个结构体对应的所有密文的异或值，若</a:t>
                          </a:r>
                          <a:r>
                            <a:rPr lang="en-US" altLang="zh-CN" sz="2400" dirty="0"/>
                            <a:t>128bit</a:t>
                          </a:r>
                          <a:r>
                            <a:rPr lang="zh-CN" altLang="en-US" sz="2400" dirty="0"/>
                            <a:t>的异或值为零，则判断为</a:t>
                          </a:r>
                          <a:r>
                            <a:rPr lang="en-US" altLang="zh-CN" sz="2400" dirty="0"/>
                            <a:t>3</a:t>
                          </a:r>
                          <a:r>
                            <a:rPr lang="zh-CN" altLang="en-US" sz="2400" dirty="0"/>
                            <a:t>轮</a:t>
                          </a:r>
                          <a:r>
                            <a:rPr lang="en-US" altLang="zh-CN" sz="2400" dirty="0"/>
                            <a:t>AES</a:t>
                          </a:r>
                          <a:r>
                            <a:rPr lang="zh-CN" altLang="en-US" sz="2400" dirty="0"/>
                            <a:t>，反之，判断为随机置换</a:t>
                          </a:r>
                        </a:p>
                      </a:txBody>
                      <a:tcPr/>
                    </a:tc>
                    <a:extLst>
                      <a:ext uri="{0D108BD9-81ED-4DB2-BD59-A6C34878D82A}">
                        <a16:rowId xmlns:a16="http://schemas.microsoft.com/office/drawing/2014/main" val="3871451879"/>
                      </a:ext>
                    </a:extLst>
                  </a:tr>
                  <a:tr h="370840">
                    <a:tc>
                      <a:txBody>
                        <a:bodyPr/>
                        <a:lstStyle/>
                        <a:p>
                          <a:r>
                            <a:rPr kumimoji="1" lang="en-US" altLang="zh-CN" sz="2400" b="0" dirty="0"/>
                            <a:t>256</a:t>
                          </a:r>
                          <a:r>
                            <a:rPr kumimoji="1" lang="zh-CN" altLang="en-US" sz="2400" b="0" dirty="0"/>
                            <a:t>个明文</a:t>
                          </a:r>
                          <a:endParaRPr lang="zh-CN" altLang="en-US" sz="2400" dirty="0"/>
                        </a:p>
                      </a:txBody>
                      <a:tcPr/>
                    </a:tc>
                    <a:extLst>
                      <a:ext uri="{0D108BD9-81ED-4DB2-BD59-A6C34878D82A}">
                        <a16:rowId xmlns:a16="http://schemas.microsoft.com/office/drawing/2014/main" val="4039205426"/>
                      </a:ext>
                    </a:extLst>
                  </a:tr>
                  <a:tr h="370840">
                    <a:tc>
                      <a:txBody>
                        <a:bodyPr/>
                        <a:lstStyle/>
                        <a:p>
                          <a:r>
                            <a:rPr lang="en-US" altLang="zh-CN" sz="2400" dirty="0"/>
                            <a:t>256</a:t>
                          </a:r>
                          <a:r>
                            <a:rPr lang="zh-CN" altLang="en-US" sz="2400" dirty="0"/>
                            <a:t>次加密运算</a:t>
                          </a:r>
                        </a:p>
                      </a:txBody>
                      <a:tcPr/>
                    </a:tc>
                    <a:extLst>
                      <a:ext uri="{0D108BD9-81ED-4DB2-BD59-A6C34878D82A}">
                        <a16:rowId xmlns:a16="http://schemas.microsoft.com/office/drawing/2014/main" val="3535783164"/>
                      </a:ext>
                    </a:extLst>
                  </a:tr>
                  <a:tr h="370840">
                    <a:tc>
                      <a:txBody>
                        <a:bodyPr/>
                        <a:lstStyle/>
                        <a:p>
                          <a:r>
                            <a:rPr lang="en-US" altLang="zh-CN" sz="2400" dirty="0"/>
                            <a:t>O(128)-bit</a:t>
                          </a:r>
                          <a:endParaRPr lang="zh-CN" altLang="en-US" sz="2400" dirty="0"/>
                        </a:p>
                      </a:txBody>
                      <a:tcPr/>
                    </a:tc>
                    <a:extLst>
                      <a:ext uri="{0D108BD9-81ED-4DB2-BD59-A6C34878D82A}">
                        <a16:rowId xmlns:a16="http://schemas.microsoft.com/office/drawing/2014/main" val="3594561007"/>
                      </a:ext>
                    </a:extLst>
                  </a:tr>
                </a:tbl>
              </a:graphicData>
            </a:graphic>
          </p:graphicFrame>
        </mc:Choice>
        <mc:Fallback xmlns="">
          <p:graphicFrame>
            <p:nvGraphicFramePr>
              <p:cNvPr id="5" name="表格 4">
                <a:extLst>
                  <a:ext uri="{FF2B5EF4-FFF2-40B4-BE49-F238E27FC236}">
                    <a16:creationId xmlns:a16="http://schemas.microsoft.com/office/drawing/2014/main" id="{DEFB7AAB-FF29-9A48-8A66-E43F30C0CA5C}"/>
                  </a:ext>
                </a:extLst>
              </p:cNvPr>
              <p:cNvGraphicFramePr>
                <a:graphicFrameLocks noGrp="1"/>
              </p:cNvGraphicFramePr>
              <p:nvPr>
                <p:extLst>
                  <p:ext uri="{D42A27DB-BD31-4B8C-83A1-F6EECF244321}">
                    <p14:modId xmlns:p14="http://schemas.microsoft.com/office/powerpoint/2010/main" val="3449119134"/>
                  </p:ext>
                </p:extLst>
              </p:nvPr>
            </p:nvGraphicFramePr>
            <p:xfrm>
              <a:off x="4589172" y="650056"/>
              <a:ext cx="6768791" cy="3749040"/>
            </p:xfrm>
            <a:graphic>
              <a:graphicData uri="http://schemas.openxmlformats.org/drawingml/2006/table">
                <a:tbl>
                  <a:tblPr firstRow="1" bandRow="1">
                    <a:tableStyleId>{BC89EF96-8CEA-46FF-86C4-4CE0E7609802}</a:tableStyleId>
                  </a:tblPr>
                  <a:tblGrid>
                    <a:gridCol w="6768791">
                      <a:extLst>
                        <a:ext uri="{9D8B030D-6E8A-4147-A177-3AD203B41FA5}">
                          <a16:colId xmlns:a16="http://schemas.microsoft.com/office/drawing/2014/main" val="1665027983"/>
                        </a:ext>
                      </a:extLst>
                    </a:gridCol>
                  </a:tblGrid>
                  <a:tr h="1188720">
                    <a:tc>
                      <a:txBody>
                        <a:bodyPr/>
                        <a:lstStyle/>
                        <a:p>
                          <a:endParaRPr lang="zh-CN"/>
                        </a:p>
                      </a:txBody>
                      <a:tcPr>
                        <a:blipFill>
                          <a:blip r:embed="rId3"/>
                          <a:stretch>
                            <a:fillRect l="-90" t="-3590" r="-270" b="-227179"/>
                          </a:stretch>
                        </a:blipFill>
                      </a:tcPr>
                    </a:tc>
                    <a:extLst>
                      <a:ext uri="{0D108BD9-81ED-4DB2-BD59-A6C34878D82A}">
                        <a16:rowId xmlns:a16="http://schemas.microsoft.com/office/drawing/2014/main" val="3839069544"/>
                      </a:ext>
                    </a:extLst>
                  </a:tr>
                  <a:tr h="1188720">
                    <a:tc>
                      <a:txBody>
                        <a:bodyPr/>
                        <a:lstStyle/>
                        <a:p>
                          <a:r>
                            <a:rPr lang="zh-CN" altLang="en-US" sz="2400" dirty="0"/>
                            <a:t>区分：计算每个结构体对应的所有密文的异或值，若</a:t>
                          </a:r>
                          <a:r>
                            <a:rPr lang="en-US" altLang="zh-CN" sz="2400" dirty="0"/>
                            <a:t>128bit</a:t>
                          </a:r>
                          <a:r>
                            <a:rPr lang="zh-CN" altLang="en-US" sz="2400" dirty="0"/>
                            <a:t>的异或值为零，则判断为</a:t>
                          </a:r>
                          <a:r>
                            <a:rPr lang="en-US" altLang="zh-CN" sz="2400" dirty="0"/>
                            <a:t>3</a:t>
                          </a:r>
                          <a:r>
                            <a:rPr lang="zh-CN" altLang="en-US" sz="2400" dirty="0"/>
                            <a:t>轮</a:t>
                          </a:r>
                          <a:r>
                            <a:rPr lang="en-US" altLang="zh-CN" sz="2400" dirty="0"/>
                            <a:t>AES</a:t>
                          </a:r>
                          <a:r>
                            <a:rPr lang="zh-CN" altLang="en-US" sz="2400" dirty="0"/>
                            <a:t>，反之，判断为随机置换</a:t>
                          </a:r>
                        </a:p>
                      </a:txBody>
                      <a:tcPr/>
                    </a:tc>
                    <a:extLst>
                      <a:ext uri="{0D108BD9-81ED-4DB2-BD59-A6C34878D82A}">
                        <a16:rowId xmlns:a16="http://schemas.microsoft.com/office/drawing/2014/main" val="3871451879"/>
                      </a:ext>
                    </a:extLst>
                  </a:tr>
                  <a:tr h="457200">
                    <a:tc>
                      <a:txBody>
                        <a:bodyPr/>
                        <a:lstStyle/>
                        <a:p>
                          <a:r>
                            <a:rPr kumimoji="1" lang="en-US" altLang="zh-CN" sz="2400" b="0" dirty="0"/>
                            <a:t>256</a:t>
                          </a:r>
                          <a:r>
                            <a:rPr kumimoji="1" lang="zh-CN" altLang="en-US" sz="2400" b="0" dirty="0"/>
                            <a:t>个明文</a:t>
                          </a:r>
                          <a:endParaRPr lang="zh-CN" altLang="en-US" sz="2400" dirty="0"/>
                        </a:p>
                      </a:txBody>
                      <a:tcPr/>
                    </a:tc>
                    <a:extLst>
                      <a:ext uri="{0D108BD9-81ED-4DB2-BD59-A6C34878D82A}">
                        <a16:rowId xmlns:a16="http://schemas.microsoft.com/office/drawing/2014/main" val="4039205426"/>
                      </a:ext>
                    </a:extLst>
                  </a:tr>
                  <a:tr h="457200">
                    <a:tc>
                      <a:txBody>
                        <a:bodyPr/>
                        <a:lstStyle/>
                        <a:p>
                          <a:r>
                            <a:rPr lang="en-US" altLang="zh-CN" sz="2400" dirty="0"/>
                            <a:t>256</a:t>
                          </a:r>
                          <a:r>
                            <a:rPr lang="zh-CN" altLang="en-US" sz="2400" dirty="0"/>
                            <a:t>次加密运算</a:t>
                          </a:r>
                        </a:p>
                      </a:txBody>
                      <a:tcPr/>
                    </a:tc>
                    <a:extLst>
                      <a:ext uri="{0D108BD9-81ED-4DB2-BD59-A6C34878D82A}">
                        <a16:rowId xmlns:a16="http://schemas.microsoft.com/office/drawing/2014/main" val="3535783164"/>
                      </a:ext>
                    </a:extLst>
                  </a:tr>
                  <a:tr h="457200">
                    <a:tc>
                      <a:txBody>
                        <a:bodyPr/>
                        <a:lstStyle/>
                        <a:p>
                          <a:r>
                            <a:rPr lang="en-US" altLang="zh-CN" sz="2400" dirty="0"/>
                            <a:t>O(128)-bit</a:t>
                          </a:r>
                          <a:endParaRPr lang="zh-CN" altLang="en-US" sz="2400" dirty="0"/>
                        </a:p>
                      </a:txBody>
                      <a:tcPr/>
                    </a:tc>
                    <a:extLst>
                      <a:ext uri="{0D108BD9-81ED-4DB2-BD59-A6C34878D82A}">
                        <a16:rowId xmlns:a16="http://schemas.microsoft.com/office/drawing/2014/main" val="3594561007"/>
                      </a:ext>
                    </a:extLst>
                  </a:tr>
                </a:tbl>
              </a:graphicData>
            </a:graphic>
          </p:graphicFrame>
        </mc:Fallback>
      </mc:AlternateContent>
      <p:sp>
        <p:nvSpPr>
          <p:cNvPr id="6" name="矩形 5">
            <a:extLst>
              <a:ext uri="{FF2B5EF4-FFF2-40B4-BE49-F238E27FC236}">
                <a16:creationId xmlns:a16="http://schemas.microsoft.com/office/drawing/2014/main" id="{585CF253-95B7-1B46-A059-8F2DB88DC161}"/>
              </a:ext>
            </a:extLst>
          </p:cNvPr>
          <p:cNvSpPr/>
          <p:nvPr/>
        </p:nvSpPr>
        <p:spPr>
          <a:xfrm>
            <a:off x="4649411" y="668789"/>
            <a:ext cx="7315200" cy="1131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 name="矩形 7">
            <a:extLst>
              <a:ext uri="{FF2B5EF4-FFF2-40B4-BE49-F238E27FC236}">
                <a16:creationId xmlns:a16="http://schemas.microsoft.com/office/drawing/2014/main" id="{C334EC86-1BF4-B64B-862E-50A4B5D7A803}"/>
              </a:ext>
            </a:extLst>
          </p:cNvPr>
          <p:cNvSpPr/>
          <p:nvPr/>
        </p:nvSpPr>
        <p:spPr>
          <a:xfrm>
            <a:off x="4589172" y="1859233"/>
            <a:ext cx="7315200" cy="1131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矩形 8">
            <a:extLst>
              <a:ext uri="{FF2B5EF4-FFF2-40B4-BE49-F238E27FC236}">
                <a16:creationId xmlns:a16="http://schemas.microsoft.com/office/drawing/2014/main" id="{A117CE31-8F56-CC4C-9E37-CE286E603579}"/>
              </a:ext>
            </a:extLst>
          </p:cNvPr>
          <p:cNvSpPr/>
          <p:nvPr/>
        </p:nvSpPr>
        <p:spPr>
          <a:xfrm>
            <a:off x="4589172" y="3059820"/>
            <a:ext cx="7315200" cy="1269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15" name="组合 14">
            <a:extLst>
              <a:ext uri="{FF2B5EF4-FFF2-40B4-BE49-F238E27FC236}">
                <a16:creationId xmlns:a16="http://schemas.microsoft.com/office/drawing/2014/main" id="{19BCA48C-FD86-9C4A-BBB7-FC2CB47BAC82}"/>
              </a:ext>
            </a:extLst>
          </p:cNvPr>
          <p:cNvGrpSpPr/>
          <p:nvPr/>
        </p:nvGrpSpPr>
        <p:grpSpPr>
          <a:xfrm>
            <a:off x="2792023" y="4804701"/>
            <a:ext cx="4478313" cy="1530102"/>
            <a:chOff x="1196686" y="4748788"/>
            <a:chExt cx="4114759" cy="1176741"/>
          </a:xfrm>
        </p:grpSpPr>
        <p:grpSp>
          <p:nvGrpSpPr>
            <p:cNvPr id="10" name="组合 9">
              <a:extLst>
                <a:ext uri="{FF2B5EF4-FFF2-40B4-BE49-F238E27FC236}">
                  <a16:creationId xmlns:a16="http://schemas.microsoft.com/office/drawing/2014/main" id="{F579CBEE-C2D0-2547-9880-399BE3D78582}"/>
                </a:ext>
              </a:extLst>
            </p:cNvPr>
            <p:cNvGrpSpPr/>
            <p:nvPr/>
          </p:nvGrpSpPr>
          <p:grpSpPr>
            <a:xfrm>
              <a:off x="2966750" y="5050418"/>
              <a:ext cx="545911" cy="369332"/>
              <a:chOff x="1308826" y="2214896"/>
              <a:chExt cx="545910" cy="369331"/>
            </a:xfrm>
          </p:grpSpPr>
          <p:cxnSp>
            <p:nvCxnSpPr>
              <p:cNvPr id="11" name="直接箭头连接符 13">
                <a:extLst>
                  <a:ext uri="{FF2B5EF4-FFF2-40B4-BE49-F238E27FC236}">
                    <a16:creationId xmlns:a16="http://schemas.microsoft.com/office/drawing/2014/main" id="{2AE4F62D-910B-E04C-BBEA-B7A3BC425D0A}"/>
                  </a:ext>
                </a:extLst>
              </p:cNvPr>
              <p:cNvCxnSpPr>
                <a:cxnSpLocks/>
              </p:cNvCxnSpPr>
              <p:nvPr/>
            </p:nvCxnSpPr>
            <p:spPr>
              <a:xfrm>
                <a:off x="1363369" y="2525565"/>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9E2E89BE-5624-5B44-9373-ACB4A99DE544}"/>
                  </a:ext>
                </a:extLst>
              </p:cNvPr>
              <p:cNvSpPr txBox="1"/>
              <p:nvPr/>
            </p:nvSpPr>
            <p:spPr>
              <a:xfrm>
                <a:off x="1308826" y="2214896"/>
                <a:ext cx="545910" cy="369331"/>
              </a:xfrm>
              <a:prstGeom prst="rect">
                <a:avLst/>
              </a:prstGeom>
              <a:noFill/>
            </p:spPr>
            <p:txBody>
              <a:bodyPr wrap="square" rtlCol="0">
                <a:spAutoFit/>
              </a:bodyPr>
              <a:lstStyle/>
              <a:p>
                <a:r>
                  <a:rPr lang="en-US" altLang="zh-CN" dirty="0"/>
                  <a:t> 3-r</a:t>
                </a:r>
              </a:p>
            </p:txBody>
          </p:sp>
        </p:grpSp>
        <p:graphicFrame>
          <p:nvGraphicFramePr>
            <p:cNvPr id="13" name="内容占位符 4">
              <a:extLst>
                <a:ext uri="{FF2B5EF4-FFF2-40B4-BE49-F238E27FC236}">
                  <a16:creationId xmlns:a16="http://schemas.microsoft.com/office/drawing/2014/main" id="{21ED96E7-4C3C-B04C-A2AE-B0283403F058}"/>
                </a:ext>
              </a:extLst>
            </p:cNvPr>
            <p:cNvGraphicFramePr>
              <a:graphicFrameLocks/>
            </p:cNvGraphicFramePr>
            <p:nvPr>
              <p:extLst>
                <p:ext uri="{D42A27DB-BD31-4B8C-83A1-F6EECF244321}">
                  <p14:modId xmlns:p14="http://schemas.microsoft.com/office/powerpoint/2010/main" val="1189973474"/>
                </p:ext>
              </p:extLst>
            </p:nvPr>
          </p:nvGraphicFramePr>
          <p:xfrm>
            <a:off x="1196686" y="4748788"/>
            <a:ext cx="1706603" cy="1172048"/>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4" name="内容占位符 4">
              <a:extLst>
                <a:ext uri="{FF2B5EF4-FFF2-40B4-BE49-F238E27FC236}">
                  <a16:creationId xmlns:a16="http://schemas.microsoft.com/office/drawing/2014/main" id="{3FCE3F0F-A2D9-5E40-83BB-4D27E521006E}"/>
                </a:ext>
              </a:extLst>
            </p:cNvPr>
            <p:cNvGraphicFramePr>
              <a:graphicFrameLocks/>
            </p:cNvGraphicFramePr>
            <p:nvPr>
              <p:extLst>
                <p:ext uri="{D42A27DB-BD31-4B8C-83A1-F6EECF244321}">
                  <p14:modId xmlns:p14="http://schemas.microsoft.com/office/powerpoint/2010/main" val="619726513"/>
                </p:ext>
              </p:extLst>
            </p:nvPr>
          </p:nvGraphicFramePr>
          <p:xfrm>
            <a:off x="3604842" y="4769108"/>
            <a:ext cx="1706603" cy="1156421"/>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B</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spTree>
    <p:extLst>
      <p:ext uri="{BB962C8B-B14F-4D97-AF65-F5344CB8AC3E}">
        <p14:creationId xmlns:p14="http://schemas.microsoft.com/office/powerpoint/2010/main" val="142411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4E1CA-42F0-1640-930F-D5CC585BEEB2}"/>
              </a:ext>
            </a:extLst>
          </p:cNvPr>
          <p:cNvSpPr>
            <a:spLocks noGrp="1"/>
          </p:cNvSpPr>
          <p:nvPr>
            <p:ph type="title"/>
          </p:nvPr>
        </p:nvSpPr>
        <p:spPr>
          <a:xfrm>
            <a:off x="914400" y="188640"/>
            <a:ext cx="10749776" cy="928144"/>
          </a:xfrm>
        </p:spPr>
        <p:txBody>
          <a:bodyPr>
            <a:normAutofit fontScale="90000"/>
          </a:bodyPr>
          <a:lstStyle/>
          <a:p>
            <a:r>
              <a:rPr kumimoji="1" lang="en-US" altLang="zh-CN" dirty="0"/>
              <a:t>4</a:t>
            </a:r>
            <a:r>
              <a:rPr kumimoji="1" lang="zh-CN" altLang="en-US" dirty="0"/>
              <a:t>轮</a:t>
            </a:r>
            <a:r>
              <a:rPr kumimoji="1" lang="en-US" altLang="zh-CN" dirty="0"/>
              <a:t>AES</a:t>
            </a:r>
            <a:r>
              <a:rPr kumimoji="1" lang="zh-CN" altLang="en-US" dirty="0"/>
              <a:t>的密钥恢复攻击</a:t>
            </a:r>
            <a:r>
              <a:rPr kumimoji="1" lang="en-US" altLang="zh-CN" dirty="0"/>
              <a:t>——</a:t>
            </a:r>
            <a:r>
              <a:rPr kumimoji="1" lang="zh-CN" altLang="en-US" dirty="0"/>
              <a:t>以恢复第</a:t>
            </a:r>
            <a:r>
              <a:rPr kumimoji="1" lang="en-US" altLang="zh-CN" dirty="0"/>
              <a:t>4</a:t>
            </a:r>
            <a:r>
              <a:rPr kumimoji="1" lang="zh-CN" altLang="en-US" dirty="0"/>
              <a:t>轮部分密钥为例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586D44-0AC0-1C45-9DE7-F5576D4E75B1}"/>
                  </a:ext>
                </a:extLst>
              </p:cNvPr>
              <p:cNvSpPr>
                <a:spLocks noGrp="1"/>
              </p:cNvSpPr>
              <p:nvPr>
                <p:ph idx="1"/>
              </p:nvPr>
            </p:nvSpPr>
            <p:spPr/>
            <p:txBody>
              <a:bodyPr>
                <a:normAutofit fontScale="92500" lnSpcReduction="20000"/>
              </a:bodyPr>
              <a:lstStyle/>
              <a:p>
                <a:endParaRPr kumimoji="1" lang="en-US" altLang="zh-CN" dirty="0"/>
              </a:p>
              <a:p>
                <a:endParaRPr kumimoji="1" lang="en-US" altLang="zh-CN" dirty="0"/>
              </a:p>
              <a:p>
                <a:endParaRPr kumimoji="1" lang="en-US" altLang="zh-CN" dirty="0"/>
              </a:p>
              <a:p>
                <a:pPr marL="514338" indent="-514338">
                  <a:buFont typeface="+mj-lt"/>
                  <a:buAutoNum type="arabicPeriod"/>
                </a:pPr>
                <a:endParaRPr kumimoji="1" lang="en-US" altLang="zh-CN" dirty="0"/>
              </a:p>
              <a:p>
                <a:r>
                  <a:rPr kumimoji="1" lang="en-US" altLang="zh-CN" dirty="0"/>
                  <a:t>3+1</a:t>
                </a:r>
              </a:p>
              <a:p>
                <a:pPr marL="514338" indent="-514338">
                  <a:buFont typeface="+mj-lt"/>
                  <a:buAutoNum type="arabicPeriod"/>
                </a:pPr>
                <a:r>
                  <a:rPr kumimoji="1" lang="zh-CN" altLang="en-US" dirty="0"/>
                  <a:t>选择明文：选择一个由</a:t>
                </a:r>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8</m:t>
                        </m:r>
                      </m:sup>
                    </m:sSup>
                  </m:oMath>
                </a14:m>
                <a:r>
                  <a:rPr kumimoji="1" lang="zh-CN" altLang="en-US" dirty="0"/>
                  <a:t>个明文构成的结构体</a:t>
                </a:r>
                <a14:m>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Λ</m:t>
                    </m:r>
                  </m:oMath>
                </a14:m>
                <a:r>
                  <a:rPr kumimoji="1" lang="zh-CN" altLang="en-US" dirty="0"/>
                  <a:t>，其中，第零字节构成</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b="0" i="1" smtClean="0">
                                <a:latin typeface="Cambria Math" panose="02040503050406030204" pitchFamily="18" charset="0"/>
                              </a:rPr>
                              <m:t>8</m:t>
                            </m:r>
                          </m:sup>
                        </m:sSup>
                      </m:sub>
                    </m:sSub>
                  </m:oMath>
                </a14:m>
                <a:r>
                  <a:rPr kumimoji="1" lang="zh-CN" altLang="en-US" dirty="0"/>
                  <a:t>上的活跃集，其他字节构成稳定集</a:t>
                </a:r>
                <a:endParaRPr kumimoji="1" lang="en-US" altLang="zh-CN" dirty="0"/>
              </a:p>
              <a:p>
                <a:pPr marL="514338" indent="-514338">
                  <a:buFont typeface="+mj-lt"/>
                  <a:buAutoNum type="arabicPeriod"/>
                </a:pPr>
                <a:r>
                  <a:rPr kumimoji="1" lang="zh-CN" altLang="en-US" dirty="0"/>
                  <a:t>猜测</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i="1">
                        <a:latin typeface="Cambria Math" panose="02040503050406030204" pitchFamily="18" charset="0"/>
                      </a:rPr>
                      <m:t> </m:t>
                    </m:r>
                  </m:oMath>
                </a14:m>
                <a:r>
                  <a:rPr kumimoji="1" lang="zh-CN" altLang="en-US" dirty="0"/>
                  <a:t>，并计算</a:t>
                </a:r>
                <a14:m>
                  <m:oMath xmlns:m="http://schemas.openxmlformats.org/officeDocument/2006/math">
                    <m:r>
                      <a:rPr kumimoji="1" lang="en-US" altLang="zh-CN" b="0" i="1" smtClean="0">
                        <a:latin typeface="Cambria Math" panose="02040503050406030204" pitchFamily="18" charset="0"/>
                      </a:rPr>
                      <m:t>𝑠</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m:t>
                        </m:r>
                      </m:e>
                      <m: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𝑖</m:t>
                            </m:r>
                          </m:sub>
                        </m:sSub>
                      </m:sub>
                    </m:s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𝑆</m:t>
                        </m:r>
                      </m:e>
                      <m:sup>
                        <m:r>
                          <a:rPr kumimoji="1" lang="en-US" altLang="zh-CN" b="0" i="1" smtClean="0">
                            <a:latin typeface="Cambria Math" panose="02040503050406030204" pitchFamily="18" charset="0"/>
                          </a:rPr>
                          <m:t>−1</m:t>
                        </m:r>
                      </m:sup>
                    </m:sSup>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𝑖</m:t>
                        </m:r>
                        <m:r>
                          <a:rPr kumimoji="1" lang="en-US" altLang="zh-CN" b="0" i="1" smtClean="0">
                            <a:latin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b="0" i="1" smtClean="0">
                        <a:latin typeface="Cambria Math" panose="02040503050406030204" pitchFamily="18" charset="0"/>
                      </a:rPr>
                      <m:t>)</m:t>
                    </m:r>
                  </m:oMath>
                </a14:m>
                <a:endParaRPr kumimoji="1" lang="en-US" altLang="zh-CN" dirty="0"/>
              </a:p>
              <a:p>
                <a:pPr marL="514338" indent="-514338">
                  <a:buFont typeface="+mj-lt"/>
                  <a:buAutoNum type="arabicPeriod"/>
                </a:pPr>
                <a:r>
                  <a:rPr kumimoji="1" lang="zh-CN" altLang="en-US" dirty="0"/>
                  <a:t>若</a:t>
                </a:r>
                <a14:m>
                  <m:oMath xmlns:m="http://schemas.openxmlformats.org/officeDocument/2006/math">
                    <m:r>
                      <a:rPr kumimoji="1" lang="en-US" altLang="zh-CN" i="1">
                        <a:latin typeface="Cambria Math" panose="02040503050406030204" pitchFamily="18" charset="0"/>
                      </a:rPr>
                      <m:t>𝑠</m:t>
                    </m:r>
                    <m:r>
                      <a:rPr kumimoji="1" lang="en-US" altLang="zh-CN" i="1">
                        <a:latin typeface="Cambria Math" panose="02040503050406030204" pitchFamily="18" charset="0"/>
                      </a:rPr>
                      <m:t>=0</m:t>
                    </m:r>
                  </m:oMath>
                </a14:m>
                <a:r>
                  <a:rPr kumimoji="1" lang="zh-CN" altLang="en-US" dirty="0"/>
                  <a:t>，则相应的</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oMath>
                </a14:m>
                <a:r>
                  <a:rPr kumimoji="1" lang="zh-CN" altLang="en-US" dirty="0"/>
                  <a:t>作为一个候选值，否则，从密钥空间</a:t>
                </a:r>
                <a:r>
                  <a:rPr kumimoji="1" lang="zh-CN" altLang="en-US" b="1" dirty="0">
                    <a:solidFill>
                      <a:srgbClr val="C00000"/>
                    </a:solidFill>
                  </a:rPr>
                  <a:t>筛除</a:t>
                </a:r>
                <a:endParaRPr kumimoji="1" lang="en-US" altLang="zh-CN" b="1" dirty="0">
                  <a:solidFill>
                    <a:srgbClr val="C00000"/>
                  </a:solidFill>
                </a:endParaRPr>
              </a:p>
              <a:p>
                <a:pPr marL="514338" indent="-514338">
                  <a:buFont typeface="+mj-lt"/>
                  <a:buAutoNum type="arabicPeriod"/>
                </a:pPr>
                <a:r>
                  <a:rPr kumimoji="1" lang="zh-CN" altLang="en-US" dirty="0"/>
                  <a:t>重新选择一个结构体，重复上述过程，直到</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oMath>
                </a14:m>
                <a:r>
                  <a:rPr kumimoji="1" lang="zh-CN" altLang="en-US" dirty="0"/>
                  <a:t>唯一确定</a:t>
                </a:r>
              </a:p>
            </p:txBody>
          </p:sp>
        </mc:Choice>
        <mc:Fallback xmlns="">
          <p:sp>
            <p:nvSpPr>
              <p:cNvPr id="3" name="内容占位符 2">
                <a:extLst>
                  <a:ext uri="{FF2B5EF4-FFF2-40B4-BE49-F238E27FC236}">
                    <a16:creationId xmlns:a16="http://schemas.microsoft.com/office/drawing/2014/main" id="{EA586D44-0AC0-1C45-9DE7-F5576D4E75B1}"/>
                  </a:ext>
                </a:extLst>
              </p:cNvPr>
              <p:cNvSpPr>
                <a:spLocks noGrp="1" noRot="1" noChangeAspect="1" noMove="1" noResize="1" noEditPoints="1" noAdjustHandles="1" noChangeArrowheads="1" noChangeShapeType="1" noTextEdit="1"/>
              </p:cNvSpPr>
              <p:nvPr>
                <p:ph idx="1"/>
              </p:nvPr>
            </p:nvSpPr>
            <p:spPr>
              <a:blipFill>
                <a:blip r:embed="rId2"/>
                <a:stretch>
                  <a:fillRect l="-647" b="-20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F1AE2E-F214-FF46-A252-7A289306E986}"/>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27</a:t>
            </a:fld>
            <a:endParaRPr lang="zh-CN" altLang="en-US" dirty="0">
              <a:solidFill>
                <a:srgbClr val="464653"/>
              </a:solidFill>
            </a:endParaRPr>
          </a:p>
        </p:txBody>
      </p:sp>
      <p:grpSp>
        <p:nvGrpSpPr>
          <p:cNvPr id="5" name="组合 4">
            <a:extLst>
              <a:ext uri="{FF2B5EF4-FFF2-40B4-BE49-F238E27FC236}">
                <a16:creationId xmlns:a16="http://schemas.microsoft.com/office/drawing/2014/main" id="{C386AA75-36E2-904C-8081-F787C7520D62}"/>
              </a:ext>
            </a:extLst>
          </p:cNvPr>
          <p:cNvGrpSpPr/>
          <p:nvPr/>
        </p:nvGrpSpPr>
        <p:grpSpPr>
          <a:xfrm>
            <a:off x="1182885" y="1292482"/>
            <a:ext cx="2875471" cy="1483360"/>
            <a:chOff x="214282" y="1214422"/>
            <a:chExt cx="2822156" cy="1483360"/>
          </a:xfrm>
        </p:grpSpPr>
        <p:graphicFrame>
          <p:nvGraphicFramePr>
            <p:cNvPr id="6" name="内容占位符 4">
              <a:extLst>
                <a:ext uri="{FF2B5EF4-FFF2-40B4-BE49-F238E27FC236}">
                  <a16:creationId xmlns:a16="http://schemas.microsoft.com/office/drawing/2014/main" id="{D680B6B1-E6CF-CC42-A614-E2312DBFBCE8}"/>
                </a:ext>
              </a:extLst>
            </p:cNvPr>
            <p:cNvGraphicFramePr>
              <a:graphicFrameLocks/>
            </p:cNvGraphicFramePr>
            <p:nvPr/>
          </p:nvGraphicFramePr>
          <p:xfrm>
            <a:off x="214282" y="1214422"/>
            <a:ext cx="1822950"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A</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7" name="直接箭头连接符 5">
              <a:extLst>
                <a:ext uri="{FF2B5EF4-FFF2-40B4-BE49-F238E27FC236}">
                  <a16:creationId xmlns:a16="http://schemas.microsoft.com/office/drawing/2014/main" id="{07488564-DAEB-2949-BD0E-7C31D5210F06}"/>
                </a:ext>
              </a:extLst>
            </p:cNvPr>
            <p:cNvCxnSpPr>
              <a:cxnSpLocks/>
              <a:endCxn id="12" idx="1"/>
            </p:cNvCxnSpPr>
            <p:nvPr/>
          </p:nvCxnSpPr>
          <p:spPr>
            <a:xfrm>
              <a:off x="2068461" y="1972940"/>
              <a:ext cx="8701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9E29C9EB-B012-084E-A79F-2D4382DB18C2}"/>
                </a:ext>
              </a:extLst>
            </p:cNvPr>
            <p:cNvSpPr txBox="1"/>
            <p:nvPr/>
          </p:nvSpPr>
          <p:spPr>
            <a:xfrm>
              <a:off x="2001868" y="1647746"/>
              <a:ext cx="1034570" cy="369332"/>
            </a:xfrm>
            <a:prstGeom prst="rect">
              <a:avLst/>
            </a:prstGeom>
            <a:noFill/>
          </p:spPr>
          <p:txBody>
            <a:bodyPr wrap="square" rtlCol="0">
              <a:spAutoFit/>
            </a:bodyPr>
            <a:lstStyle/>
            <a:p>
              <a:r>
                <a:rPr lang="en-US" altLang="zh-CN" dirty="0"/>
                <a:t>3-round</a:t>
              </a:r>
              <a:endParaRPr lang="zh-CN" altLang="en-US" dirty="0"/>
            </a:p>
          </p:txBody>
        </p:sp>
      </p:grpSp>
      <p:grpSp>
        <p:nvGrpSpPr>
          <p:cNvPr id="9" name="组合 8">
            <a:extLst>
              <a:ext uri="{FF2B5EF4-FFF2-40B4-BE49-F238E27FC236}">
                <a16:creationId xmlns:a16="http://schemas.microsoft.com/office/drawing/2014/main" id="{6439860B-B523-3748-90C3-50CE965654A3}"/>
              </a:ext>
            </a:extLst>
          </p:cNvPr>
          <p:cNvGrpSpPr/>
          <p:nvPr/>
        </p:nvGrpSpPr>
        <p:grpSpPr>
          <a:xfrm>
            <a:off x="3958684" y="1309319"/>
            <a:ext cx="7318917" cy="1483360"/>
            <a:chOff x="3071802" y="1231260"/>
            <a:chExt cx="7183214" cy="1483360"/>
          </a:xfrm>
        </p:grpSpPr>
        <p:grpSp>
          <p:nvGrpSpPr>
            <p:cNvPr id="10" name="组合 9">
              <a:extLst>
                <a:ext uri="{FF2B5EF4-FFF2-40B4-BE49-F238E27FC236}">
                  <a16:creationId xmlns:a16="http://schemas.microsoft.com/office/drawing/2014/main" id="{94A4E2FD-79F4-B544-9B23-7A953E6BF6E7}"/>
                </a:ext>
              </a:extLst>
            </p:cNvPr>
            <p:cNvGrpSpPr/>
            <p:nvPr/>
          </p:nvGrpSpPr>
          <p:grpSpPr>
            <a:xfrm>
              <a:off x="3071802" y="1231260"/>
              <a:ext cx="3143272" cy="1483360"/>
              <a:chOff x="214282" y="1214422"/>
              <a:chExt cx="3143272" cy="1483360"/>
            </a:xfrm>
          </p:grpSpPr>
          <p:graphicFrame>
            <p:nvGraphicFramePr>
              <p:cNvPr id="12" name="内容占位符 4">
                <a:extLst>
                  <a:ext uri="{FF2B5EF4-FFF2-40B4-BE49-F238E27FC236}">
                    <a16:creationId xmlns:a16="http://schemas.microsoft.com/office/drawing/2014/main" id="{96A05D17-F666-5340-BE0A-4BEE086CE148}"/>
                  </a:ext>
                </a:extLst>
              </p:cNvPr>
              <p:cNvGraphicFramePr>
                <a:graphicFrameLocks/>
              </p:cNvGraphicFramePr>
              <p:nvPr>
                <p:extLst>
                  <p:ext uri="{D42A27DB-BD31-4B8C-83A1-F6EECF244321}">
                    <p14:modId xmlns:p14="http://schemas.microsoft.com/office/powerpoint/2010/main" val="3688732111"/>
                  </p:ext>
                </p:extLst>
              </p:nvPr>
            </p:nvGraphicFramePr>
            <p:xfrm>
              <a:off x="214282" y="1214422"/>
              <a:ext cx="1822949"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3" name="直接箭头连接符 9">
                <a:extLst>
                  <a:ext uri="{FF2B5EF4-FFF2-40B4-BE49-F238E27FC236}">
                    <a16:creationId xmlns:a16="http://schemas.microsoft.com/office/drawing/2014/main" id="{4E87F671-968A-CF49-9CFB-53D346639DB1}"/>
                  </a:ext>
                </a:extLst>
              </p:cNvPr>
              <p:cNvCxnSpPr/>
              <p:nvPr/>
            </p:nvCxnSpPr>
            <p:spPr>
              <a:xfrm flipV="1">
                <a:off x="2143108" y="1983402"/>
                <a:ext cx="1071570" cy="16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F2BD1AF6-1777-904C-9FD0-D68A08393C6A}"/>
                  </a:ext>
                </a:extLst>
              </p:cNvPr>
              <p:cNvSpPr txBox="1"/>
              <p:nvPr/>
            </p:nvSpPr>
            <p:spPr>
              <a:xfrm>
                <a:off x="2143107" y="1500174"/>
                <a:ext cx="1214447" cy="369332"/>
              </a:xfrm>
              <a:prstGeom prst="rect">
                <a:avLst/>
              </a:prstGeom>
              <a:noFill/>
            </p:spPr>
            <p:txBody>
              <a:bodyPr wrap="square" rtlCol="0">
                <a:spAutoFit/>
              </a:bodyPr>
              <a:lstStyle/>
              <a:p>
                <a:r>
                  <a:rPr lang="en-US" altLang="zh-CN" dirty="0"/>
                  <a:t>SB, SR, </a:t>
                </a:r>
                <a:r>
                  <a:rPr lang="en-US" altLang="zh-CN" dirty="0">
                    <a:solidFill>
                      <a:srgbClr val="C00000"/>
                    </a:solidFill>
                  </a:rPr>
                  <a:t>AK</a:t>
                </a:r>
                <a:endParaRPr lang="zh-CN" altLang="en-US" dirty="0">
                  <a:solidFill>
                    <a:srgbClr val="C00000"/>
                  </a:solidFill>
                </a:endParaRPr>
              </a:p>
            </p:txBody>
          </p:sp>
        </p:grpSp>
        <p:sp>
          <p:nvSpPr>
            <p:cNvPr id="11" name="TextBox 12">
              <a:extLst>
                <a:ext uri="{FF2B5EF4-FFF2-40B4-BE49-F238E27FC236}">
                  <a16:creationId xmlns:a16="http://schemas.microsoft.com/office/drawing/2014/main" id="{5F847FC5-E744-2F4E-A697-ADED546C6377}"/>
                </a:ext>
              </a:extLst>
            </p:cNvPr>
            <p:cNvSpPr txBox="1"/>
            <p:nvPr/>
          </p:nvSpPr>
          <p:spPr>
            <a:xfrm>
              <a:off x="7969000" y="1654716"/>
              <a:ext cx="2286016" cy="707886"/>
            </a:xfrm>
            <a:prstGeom prst="rect">
              <a:avLst/>
            </a:prstGeom>
            <a:noFill/>
          </p:spPr>
          <p:txBody>
            <a:bodyPr wrap="square" rtlCol="0">
              <a:spAutoFit/>
            </a:bodyPr>
            <a:lstStyle/>
            <a:p>
              <a:r>
                <a:rPr lang="en-US" altLang="zh-CN" sz="2000" dirty="0"/>
                <a:t>2</a:t>
              </a:r>
              <a:r>
                <a:rPr lang="en-US" altLang="zh-CN" sz="2000" baseline="30000" dirty="0"/>
                <a:t>8</a:t>
              </a:r>
              <a:r>
                <a:rPr lang="en-US" altLang="zh-CN" sz="2000" dirty="0"/>
                <a:t> </a:t>
              </a:r>
            </a:p>
            <a:p>
              <a:r>
                <a:rPr lang="en-US" altLang="zh-CN" sz="2000" dirty="0"/>
                <a:t>ciphertexts</a:t>
              </a:r>
              <a:endParaRPr lang="zh-CN" altLang="en-US" sz="2000" dirty="0"/>
            </a:p>
          </p:txBody>
        </p:sp>
      </p:grpSp>
      <mc:AlternateContent xmlns:mc="http://schemas.openxmlformats.org/markup-compatibility/2006" xmlns:a14="http://schemas.microsoft.com/office/drawing/2010/main">
        <mc:Choice Requires="a14">
          <p:graphicFrame>
            <p:nvGraphicFramePr>
              <p:cNvPr id="15" name="内容占位符 4">
                <a:extLst>
                  <a:ext uri="{FF2B5EF4-FFF2-40B4-BE49-F238E27FC236}">
                    <a16:creationId xmlns:a16="http://schemas.microsoft.com/office/drawing/2014/main" id="{FDC47CAF-D89C-D74D-AF05-F4293CBC9F73}"/>
                  </a:ext>
                </a:extLst>
              </p:cNvPr>
              <p:cNvGraphicFramePr>
                <a:graphicFrameLocks/>
              </p:cNvGraphicFramePr>
              <p:nvPr>
                <p:extLst>
                  <p:ext uri="{D42A27DB-BD31-4B8C-83A1-F6EECF244321}">
                    <p14:modId xmlns:p14="http://schemas.microsoft.com/office/powerpoint/2010/main" val="2879781104"/>
                  </p:ext>
                </p:extLst>
              </p:nvPr>
            </p:nvGraphicFramePr>
            <p:xfrm>
              <a:off x="7079401" y="1309321"/>
              <a:ext cx="1892477" cy="1483360"/>
            </p:xfrm>
            <a:graphic>
              <a:graphicData uri="http://schemas.openxmlformats.org/drawingml/2006/table">
                <a:tbl>
                  <a:tblPr firstRow="1" bandRow="1">
                    <a:tableStyleId>{5C22544A-7EE6-4342-B048-85BDC9FD1C3A}</a:tableStyleId>
                  </a:tblPr>
                  <a:tblGrid>
                    <a:gridCol w="490643">
                      <a:extLst>
                        <a:ext uri="{9D8B030D-6E8A-4147-A177-3AD203B41FA5}">
                          <a16:colId xmlns:a16="http://schemas.microsoft.com/office/drawing/2014/main" val="20000"/>
                        </a:ext>
                      </a:extLst>
                    </a:gridCol>
                    <a:gridCol w="455596">
                      <a:extLst>
                        <a:ext uri="{9D8B030D-6E8A-4147-A177-3AD203B41FA5}">
                          <a16:colId xmlns:a16="http://schemas.microsoft.com/office/drawing/2014/main" val="20001"/>
                        </a:ext>
                      </a:extLst>
                    </a:gridCol>
                    <a:gridCol w="473119">
                      <a:extLst>
                        <a:ext uri="{9D8B030D-6E8A-4147-A177-3AD203B41FA5}">
                          <a16:colId xmlns:a16="http://schemas.microsoft.com/office/drawing/2014/main" val="20002"/>
                        </a:ext>
                      </a:extLst>
                    </a:gridCol>
                    <a:gridCol w="473119">
                      <a:extLst>
                        <a:ext uri="{9D8B030D-6E8A-4147-A177-3AD203B41FA5}">
                          <a16:colId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1300" i="1" smtClean="0">
                                        <a:latin typeface="Cambria Math" panose="02040503050406030204" pitchFamily="18" charset="0"/>
                                      </a:rPr>
                                    </m:ctrlPr>
                                  </m:sSubPr>
                                  <m:e>
                                    <m:r>
                                      <a:rPr kumimoji="1" lang="en-US" altLang="zh-CN" sz="1300" i="1">
                                        <a:latin typeface="Cambria Math" panose="02040503050406030204" pitchFamily="18" charset="0"/>
                                      </a:rPr>
                                      <m:t>𝑐</m:t>
                                    </m:r>
                                  </m:e>
                                  <m:sub>
                                    <m:r>
                                      <a:rPr kumimoji="1" lang="en-US" altLang="zh-CN" sz="1300" i="1">
                                        <a:latin typeface="Cambria Math" panose="02040503050406030204" pitchFamily="18" charset="0"/>
                                      </a:rPr>
                                      <m:t>𝑖</m:t>
                                    </m:r>
                                    <m:r>
                                      <a:rPr kumimoji="1" lang="en-US" altLang="zh-CN" sz="1300" b="0" i="1" smtClean="0">
                                        <a:latin typeface="Cambria Math" panose="02040503050406030204" pitchFamily="18" charset="0"/>
                                      </a:rPr>
                                      <m:t>,0</m:t>
                                    </m:r>
                                  </m:sub>
                                </m:sSub>
                              </m:oMath>
                            </m:oMathPara>
                          </a14:m>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15" name="内容占位符 4">
                <a:extLst>
                  <a:ext uri="{FF2B5EF4-FFF2-40B4-BE49-F238E27FC236}">
                    <a16:creationId xmlns:a16="http://schemas.microsoft.com/office/drawing/2014/main" id="{FDC47CAF-D89C-D74D-AF05-F4293CBC9F73}"/>
                  </a:ext>
                </a:extLst>
              </p:cNvPr>
              <p:cNvGraphicFramePr>
                <a:graphicFrameLocks/>
              </p:cNvGraphicFramePr>
              <p:nvPr>
                <p:extLst>
                  <p:ext uri="{D42A27DB-BD31-4B8C-83A1-F6EECF244321}">
                    <p14:modId xmlns:p14="http://schemas.microsoft.com/office/powerpoint/2010/main" val="2879781104"/>
                  </p:ext>
                </p:extLst>
              </p:nvPr>
            </p:nvGraphicFramePr>
            <p:xfrm>
              <a:off x="7079401" y="1309321"/>
              <a:ext cx="1892477" cy="1483360"/>
            </p:xfrm>
            <a:graphic>
              <a:graphicData uri="http://schemas.openxmlformats.org/drawingml/2006/table">
                <a:tbl>
                  <a:tblPr firstRow="1" bandRow="1">
                    <a:tableStyleId>{5C22544A-7EE6-4342-B048-85BDC9FD1C3A}</a:tableStyleId>
                  </a:tblPr>
                  <a:tblGrid>
                    <a:gridCol w="490643">
                      <a:extLst>
                        <a:ext uri="{9D8B030D-6E8A-4147-A177-3AD203B41FA5}">
                          <a16:colId xmlns:a16="http://schemas.microsoft.com/office/drawing/2014/main" val="20000"/>
                        </a:ext>
                      </a:extLst>
                    </a:gridCol>
                    <a:gridCol w="455596">
                      <a:extLst>
                        <a:ext uri="{9D8B030D-6E8A-4147-A177-3AD203B41FA5}">
                          <a16:colId xmlns:a16="http://schemas.microsoft.com/office/drawing/2014/main" val="20001"/>
                        </a:ext>
                      </a:extLst>
                    </a:gridCol>
                    <a:gridCol w="473119">
                      <a:extLst>
                        <a:ext uri="{9D8B030D-6E8A-4147-A177-3AD203B41FA5}">
                          <a16:colId xmlns:a16="http://schemas.microsoft.com/office/drawing/2014/main" val="20002"/>
                        </a:ext>
                      </a:extLst>
                    </a:gridCol>
                    <a:gridCol w="473119">
                      <a:extLst>
                        <a:ext uri="{9D8B030D-6E8A-4147-A177-3AD203B41FA5}">
                          <a16:colId xmlns:a16="http://schemas.microsoft.com/office/drawing/2014/main" val="20003"/>
                        </a:ext>
                      </a:extLst>
                    </a:gridCol>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 t="-3448" r="-284615" b="-306897"/>
                          </a:stretch>
                        </a:blip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内容占位符 4">
                <a:extLst>
                  <a:ext uri="{FF2B5EF4-FFF2-40B4-BE49-F238E27FC236}">
                    <a16:creationId xmlns:a16="http://schemas.microsoft.com/office/drawing/2014/main" id="{B4627CA9-96AB-CF43-86D5-3805D85CE064}"/>
                  </a:ext>
                </a:extLst>
              </p:cNvPr>
              <p:cNvGraphicFramePr>
                <a:graphicFrameLocks/>
              </p:cNvGraphicFramePr>
              <p:nvPr>
                <p:extLst>
                  <p:ext uri="{D42A27DB-BD31-4B8C-83A1-F6EECF244321}">
                    <p14:modId xmlns:p14="http://schemas.microsoft.com/office/powerpoint/2010/main" val="2968429122"/>
                  </p:ext>
                </p:extLst>
              </p:nvPr>
            </p:nvGraphicFramePr>
            <p:xfrm>
              <a:off x="5879709" y="2333257"/>
              <a:ext cx="1167873" cy="1100201"/>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77241">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0</m:t>
                                    </m:r>
                                  </m:sub>
                                  <m:sup>
                                    <m:r>
                                      <a:rPr kumimoji="1" lang="en-US" altLang="zh-CN" sz="1200" b="0" i="1" smtClean="0">
                                        <a:solidFill>
                                          <a:schemeClr val="tx1"/>
                                        </a:solidFill>
                                        <a:latin typeface="Cambria Math" panose="02040503050406030204" pitchFamily="18" charset="0"/>
                                      </a:rPr>
                                      <m:t>4</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19" name="内容占位符 4">
                <a:extLst>
                  <a:ext uri="{FF2B5EF4-FFF2-40B4-BE49-F238E27FC236}">
                    <a16:creationId xmlns:a16="http://schemas.microsoft.com/office/drawing/2014/main" id="{B4627CA9-96AB-CF43-86D5-3805D85CE064}"/>
                  </a:ext>
                </a:extLst>
              </p:cNvPr>
              <p:cNvGraphicFramePr>
                <a:graphicFrameLocks/>
              </p:cNvGraphicFramePr>
              <p:nvPr>
                <p:extLst>
                  <p:ext uri="{D42A27DB-BD31-4B8C-83A1-F6EECF244321}">
                    <p14:modId xmlns:p14="http://schemas.microsoft.com/office/powerpoint/2010/main" val="2968429122"/>
                  </p:ext>
                </p:extLst>
              </p:nvPr>
            </p:nvGraphicFramePr>
            <p:xfrm>
              <a:off x="5879709" y="2333257"/>
              <a:ext cx="1167873" cy="1100201"/>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7724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4545" r="-327273" b="-300000"/>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05E87AA7-7453-B447-B2D8-9A89F9F16E5F}"/>
                  </a:ext>
                </a:extLst>
              </p:cNvPr>
              <p:cNvSpPr/>
              <p:nvPr/>
            </p:nvSpPr>
            <p:spPr>
              <a:xfrm>
                <a:off x="7644632" y="2695487"/>
                <a:ext cx="4019544" cy="8425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对正确的</a:t>
                </a:r>
                <a14:m>
                  <m:oMath xmlns:m="http://schemas.openxmlformats.org/officeDocument/2006/math">
                    <m:sSubSup>
                      <m:sSubSupPr>
                        <m:ctrlPr>
                          <a:rPr kumimoji="1" lang="en-US" altLang="zh-CN" sz="2400" i="1">
                            <a:latin typeface="Cambria Math" panose="02040503050406030204" pitchFamily="18" charset="0"/>
                          </a:rPr>
                        </m:ctrlPr>
                      </m:sSubSupPr>
                      <m:e>
                        <m:r>
                          <a:rPr kumimoji="1" lang="en-US" altLang="zh-CN" sz="2400" i="1">
                            <a:latin typeface="Cambria Math" panose="02040503050406030204" pitchFamily="18" charset="0"/>
                          </a:rPr>
                          <m:t>𝑘</m:t>
                        </m:r>
                      </m:e>
                      <m:sub>
                        <m:r>
                          <a:rPr kumimoji="1" lang="en-US" altLang="zh-CN" sz="2400" i="1">
                            <a:latin typeface="Cambria Math" panose="02040503050406030204" pitchFamily="18" charset="0"/>
                          </a:rPr>
                          <m:t>0</m:t>
                        </m:r>
                      </m:sub>
                      <m:sup>
                        <m:r>
                          <a:rPr kumimoji="1" lang="en-US" altLang="zh-CN" sz="2400" i="1">
                            <a:latin typeface="Cambria Math" panose="02040503050406030204" pitchFamily="18" charset="0"/>
                          </a:rPr>
                          <m:t>4</m:t>
                        </m:r>
                      </m:sup>
                    </m:sSubSup>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kumimoji="1" lang="en-US" altLang="zh-CN" sz="2400" i="1">
                        <a:latin typeface="Cambria Math" panose="02040503050406030204" pitchFamily="18" charset="0"/>
                      </a:rPr>
                      <m:t>𝑠</m:t>
                    </m:r>
                    <m:r>
                      <a:rPr kumimoji="1" lang="en-US" altLang="zh-CN" sz="2400" i="1">
                        <a:latin typeface="Cambria Math" panose="02040503050406030204" pitchFamily="18" charset="0"/>
                      </a:rPr>
                      <m:t>=0</m:t>
                    </m:r>
                  </m:oMath>
                </a14:m>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对错误的</a:t>
                </a:r>
                <a14:m>
                  <m:oMath xmlns:m="http://schemas.openxmlformats.org/officeDocument/2006/math">
                    <m:sSubSup>
                      <m:sSubSupPr>
                        <m:ctrlPr>
                          <a:rPr kumimoji="1" lang="en-US" altLang="zh-CN" sz="2400" i="1">
                            <a:latin typeface="Cambria Math" panose="02040503050406030204" pitchFamily="18" charset="0"/>
                          </a:rPr>
                        </m:ctrlPr>
                      </m:sSubSupPr>
                      <m:e>
                        <m:r>
                          <a:rPr kumimoji="1" lang="en-US" altLang="zh-CN" sz="2400" i="1">
                            <a:latin typeface="Cambria Math" panose="02040503050406030204" pitchFamily="18" charset="0"/>
                          </a:rPr>
                          <m:t>𝑘</m:t>
                        </m:r>
                      </m:e>
                      <m:sub>
                        <m:r>
                          <a:rPr kumimoji="1" lang="en-US" altLang="zh-CN" sz="2400" i="1">
                            <a:latin typeface="Cambria Math" panose="02040503050406030204" pitchFamily="18" charset="0"/>
                          </a:rPr>
                          <m:t>0</m:t>
                        </m:r>
                      </m:sub>
                      <m:sup>
                        <m:r>
                          <a:rPr kumimoji="1" lang="en-US" altLang="zh-CN" sz="2400" i="1">
                            <a:latin typeface="Cambria Math" panose="02040503050406030204" pitchFamily="18" charset="0"/>
                          </a:rPr>
                          <m:t>4</m:t>
                        </m:r>
                      </m:sup>
                    </m:sSubSup>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Pr</a:t>
                </a:r>
                <a14:m>
                  <m:oMath xmlns:m="http://schemas.openxmlformats.org/officeDocument/2006/math">
                    <m:r>
                      <a:rPr kumimoji="1" lang="en-US" altLang="zh-CN" sz="2400">
                        <a:latin typeface="Cambria Math" panose="02040503050406030204" pitchFamily="18" charset="0"/>
                      </a:rPr>
                      <m:t>(</m:t>
                    </m:r>
                    <m:r>
                      <a:rPr kumimoji="1" lang="en-US" altLang="zh-CN" sz="2400" i="1">
                        <a:latin typeface="Cambria Math" panose="02040503050406030204" pitchFamily="18" charset="0"/>
                      </a:rPr>
                      <m:t>𝑠</m:t>
                    </m:r>
                    <m:r>
                      <a:rPr kumimoji="1" lang="en-US" altLang="zh-CN" sz="2400" i="1">
                        <a:latin typeface="Cambria Math" panose="02040503050406030204" pitchFamily="18" charset="0"/>
                      </a:rPr>
                      <m:t>=0</m:t>
                    </m:r>
                    <m:r>
                      <a:rPr kumimoji="1" lang="en-US" altLang="zh-CN" sz="2400">
                        <a:latin typeface="Cambria Math" panose="02040503050406030204" pitchFamily="18" charset="0"/>
                      </a:rPr>
                      <m:t>)=</m:t>
                    </m:r>
                    <m:r>
                      <a:rPr kumimoji="1" lang="zh-CN" altLang="en-US" sz="2400" i="1">
                        <a:latin typeface="Cambria Math" panose="02040503050406030204" pitchFamily="18" charset="0"/>
                      </a:rPr>
                      <m:t>？</m:t>
                    </m:r>
                  </m:oMath>
                </a14:m>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05E87AA7-7453-B447-B2D8-9A89F9F16E5F}"/>
                  </a:ext>
                </a:extLst>
              </p:cNvPr>
              <p:cNvSpPr>
                <a:spLocks noRot="1" noChangeAspect="1" noMove="1" noResize="1" noEditPoints="1" noAdjustHandles="1" noChangeArrowheads="1" noChangeShapeType="1" noTextEdit="1"/>
              </p:cNvSpPr>
              <p:nvPr/>
            </p:nvSpPr>
            <p:spPr>
              <a:xfrm>
                <a:off x="7644632" y="2695487"/>
                <a:ext cx="4019544" cy="842538"/>
              </a:xfrm>
              <a:prstGeom prst="rect">
                <a:avLst/>
              </a:prstGeom>
              <a:blipFill>
                <a:blip r:embed="rId6"/>
                <a:stretch>
                  <a:fillRect l="-2118" t="-6429" b="-1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30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a:t>
            </a:r>
            <a:r>
              <a:rPr kumimoji="1" lang="zh-CN" altLang="en-US" dirty="0"/>
              <a:t>轮</a:t>
            </a:r>
            <a:r>
              <a:rPr kumimoji="1" lang="en-US" altLang="zh-CN" dirty="0"/>
              <a:t>AES</a:t>
            </a:r>
            <a:r>
              <a:rPr kumimoji="1" lang="zh-CN" altLang="en-US" dirty="0"/>
              <a:t>的密钥恢复攻击</a:t>
            </a:r>
            <a:r>
              <a:rPr kumimoji="1" lang="en-US" altLang="zh-CN" dirty="0"/>
              <a:t>——</a:t>
            </a:r>
            <a:r>
              <a:rPr kumimoji="1" lang="zh-CN" altLang="en-US" dirty="0"/>
              <a:t>复杂度分析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14399" y="1254514"/>
                <a:ext cx="10894743" cy="5045927"/>
              </a:xfrm>
            </p:spPr>
            <p:txBody>
              <a:bodyPr>
                <a:normAutofit fontScale="85000" lnSpcReduction="20000"/>
              </a:bodyPr>
              <a:lstStyle/>
              <a:p>
                <a:r>
                  <a:rPr lang="zh-CN" altLang="en-US" dirty="0"/>
                  <a:t>对正确的</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oMath>
                </a14:m>
                <a:r>
                  <a:rPr lang="zh-CN" altLang="en-US" dirty="0"/>
                  <a:t>，</a:t>
                </a:r>
                <a:r>
                  <a:rPr lang="en-US" altLang="zh-CN" dirty="0" err="1"/>
                  <a:t>Pr</a:t>
                </a:r>
                <a:r>
                  <a:rPr lang="en-US" altLang="zh-CN" dirty="0"/>
                  <a:t>(</a:t>
                </a:r>
                <a14:m>
                  <m:oMath xmlns:m="http://schemas.openxmlformats.org/officeDocument/2006/math">
                    <m:r>
                      <a:rPr kumimoji="1" lang="en-US" altLang="zh-CN" i="1">
                        <a:latin typeface="Cambria Math" panose="02040503050406030204" pitchFamily="18" charset="0"/>
                      </a:rPr>
                      <m:t>𝑠</m:t>
                    </m:r>
                    <m:r>
                      <a:rPr kumimoji="1" lang="en-US" altLang="zh-CN" i="1">
                        <a:latin typeface="Cambria Math" panose="02040503050406030204" pitchFamily="18" charset="0"/>
                      </a:rPr>
                      <m:t>=0</m:t>
                    </m:r>
                  </m:oMath>
                </a14:m>
                <a:r>
                  <a:rPr lang="en-US" altLang="zh-CN" dirty="0"/>
                  <a:t>)=1</a:t>
                </a:r>
                <a:r>
                  <a:rPr lang="zh-CN" altLang="en-US" dirty="0"/>
                  <a:t>，对错误的</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oMath>
                </a14:m>
                <a:r>
                  <a:rPr lang="zh-CN" altLang="en-US" dirty="0"/>
                  <a:t>，</a:t>
                </a:r>
                <a:r>
                  <a:rPr lang="en-US" altLang="zh-CN" dirty="0" err="1"/>
                  <a:t>Pr</a:t>
                </a:r>
                <a14:m>
                  <m:oMath xmlns:m="http://schemas.openxmlformats.org/officeDocument/2006/math">
                    <m:r>
                      <a:rPr kumimoji="1" lang="en-US" altLang="zh-CN" b="0" i="0" smtClean="0">
                        <a:latin typeface="Cambria Math" panose="02040503050406030204" pitchFamily="18" charset="0"/>
                      </a:rPr>
                      <m:t>(</m:t>
                    </m:r>
                    <m:r>
                      <a:rPr kumimoji="1" lang="en-US" altLang="zh-CN" i="1">
                        <a:latin typeface="Cambria Math" panose="02040503050406030204" pitchFamily="18" charset="0"/>
                      </a:rPr>
                      <m:t>𝑠</m:t>
                    </m:r>
                    <m:r>
                      <a:rPr kumimoji="1" lang="en-US" altLang="zh-CN" i="1">
                        <a:latin typeface="Cambria Math" panose="02040503050406030204" pitchFamily="18" charset="0"/>
                      </a:rPr>
                      <m:t>=0</m:t>
                    </m:r>
                    <m:r>
                      <a:rPr kumimoji="1" lang="en-US" altLang="zh-CN" b="0" i="0"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8</m:t>
                            </m:r>
                          </m:sup>
                        </m:sSup>
                      </m:den>
                    </m:f>
                  </m:oMath>
                </a14:m>
                <a:endParaRPr lang="en-US" altLang="zh-CN" dirty="0"/>
              </a:p>
              <a:p>
                <a:r>
                  <a:rPr lang="zh-CN" altLang="en-US" dirty="0"/>
                  <a:t>一个结构体过滤后，剩余错误</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oMath>
                </a14:m>
                <a:r>
                  <a:rPr lang="zh-CN" altLang="en-US" dirty="0"/>
                  <a:t>的个数</a:t>
                </a:r>
                <a:r>
                  <a:rPr lang="en-US" altLang="zh-CN" dirty="0"/>
                  <a:t>=</a:t>
                </a:r>
                <a:r>
                  <a:rPr lang="zh-CN" altLang="en-US" dirty="0"/>
                  <a:t>？</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8</m:t>
                            </m:r>
                          </m:sup>
                        </m:sSup>
                      </m:den>
                    </m:f>
                    <m:r>
                      <a:rPr kumimoji="1" lang="en-US" altLang="zh-CN"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𝑁</m:t>
                    </m:r>
                  </m:oMath>
                </a14:m>
                <a:r>
                  <a:rPr lang="zh-CN" altLang="en-US" dirty="0"/>
                  <a:t>个结构体过滤后，剩余错误</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oMath>
                </a14:m>
                <a:r>
                  <a:rPr lang="zh-CN" altLang="en-US" dirty="0"/>
                  <a:t>的个数</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8</m:t>
                        </m:r>
                      </m:sup>
                    </m:sSup>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8</m:t>
                                </m:r>
                              </m:sup>
                            </m:sSup>
                          </m:den>
                        </m:f>
                        <m:r>
                          <a:rPr kumimoji="1" lang="en-US" altLang="zh-CN" i="1">
                            <a:latin typeface="Cambria Math" panose="02040503050406030204" pitchFamily="18" charset="0"/>
                          </a:rPr>
                          <m:t>)</m:t>
                        </m:r>
                      </m:e>
                      <m:sup>
                        <m:r>
                          <a:rPr kumimoji="1" lang="en-US" altLang="zh-CN" b="0" i="1" smtClean="0">
                            <a:latin typeface="Cambria Math" panose="02040503050406030204" pitchFamily="18" charset="0"/>
                          </a:rPr>
                          <m:t>𝑁</m:t>
                        </m:r>
                      </m:sup>
                    </m:sSup>
                  </m:oMath>
                </a14:m>
                <a:endParaRPr lang="en-US" altLang="zh-CN" dirty="0"/>
              </a:p>
              <a:p>
                <a:r>
                  <a:rPr lang="zh-CN" altLang="en-US" dirty="0"/>
                  <a:t>此处，</a:t>
                </a:r>
                <a:r>
                  <a:rPr lang="en-US" altLang="zh-CN" dirty="0"/>
                  <a:t> </a:t>
                </a:r>
                <a14:m>
                  <m:oMath xmlns:m="http://schemas.openxmlformats.org/officeDocument/2006/math">
                    <m:r>
                      <a:rPr lang="en-US" altLang="zh-CN" i="1">
                        <a:latin typeface="Cambria Math" panose="02040503050406030204" pitchFamily="18" charset="0"/>
                      </a:rPr>
                      <m:t>𝑁</m:t>
                    </m:r>
                    <m:r>
                      <a:rPr lang="en-US" altLang="zh-CN" b="0" i="1" smtClean="0">
                        <a:latin typeface="Cambria Math" panose="02040503050406030204" pitchFamily="18" charset="0"/>
                      </a:rPr>
                      <m:t>=2</m:t>
                    </m:r>
                  </m:oMath>
                </a14:m>
                <a:r>
                  <a:rPr lang="zh-CN" altLang="en-US" dirty="0"/>
                  <a:t>即可确定正确密钥，类似地，可恢复</a:t>
                </a:r>
                <a:r>
                  <a:rPr lang="en-US" altLang="zh-CN" dirty="0"/>
                  <a:t>16</a:t>
                </a:r>
                <a:r>
                  <a:rPr lang="zh-CN" altLang="en-US" dirty="0"/>
                  <a:t>字节的</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4</m:t>
                        </m:r>
                      </m:sup>
                    </m:sSup>
                  </m:oMath>
                </a14:m>
                <a:endParaRPr lang="en-US" altLang="zh-CN" dirty="0"/>
              </a:p>
              <a:p>
                <a:r>
                  <a:rPr lang="zh-CN" altLang="en-US" dirty="0"/>
                  <a:t>数据复杂度：</a:t>
                </a:r>
                <a:r>
                  <a:rPr lang="en-US" altLang="zh-CN" dirty="0"/>
                  <a:t>2×2</a:t>
                </a:r>
                <a:r>
                  <a:rPr lang="en-US" altLang="zh-CN" baseline="30000" dirty="0"/>
                  <a:t>8</a:t>
                </a:r>
                <a:r>
                  <a:rPr lang="en-US" altLang="zh-CN" dirty="0"/>
                  <a:t>=2</a:t>
                </a:r>
                <a:r>
                  <a:rPr lang="en-US" altLang="zh-CN" baseline="30000" dirty="0"/>
                  <a:t>9</a:t>
                </a:r>
                <a:r>
                  <a:rPr lang="zh-CN" altLang="en-US" dirty="0"/>
                  <a:t>个选择明文</a:t>
                </a:r>
                <a:endParaRPr lang="en-US" altLang="zh-CN" dirty="0"/>
              </a:p>
              <a:p>
                <a:r>
                  <a:rPr lang="zh-CN" altLang="en-US" dirty="0"/>
                  <a:t>时间复杂度：</a:t>
                </a:r>
                <a:r>
                  <a:rPr lang="en-US" altLang="zh-CN" dirty="0"/>
                  <a:t>16×(2</a:t>
                </a:r>
                <a:r>
                  <a:rPr lang="en-US" altLang="zh-CN" baseline="30000" dirty="0"/>
                  <a:t>8</a:t>
                </a:r>
                <a:r>
                  <a:rPr lang="en-US" altLang="zh-CN" dirty="0"/>
                  <a:t>×2</a:t>
                </a:r>
                <a:r>
                  <a:rPr lang="en-US" altLang="zh-CN" baseline="30000" dirty="0"/>
                  <a:t>8</a:t>
                </a:r>
                <a:r>
                  <a:rPr lang="en-US" altLang="zh-CN" dirty="0"/>
                  <a:t>+2</a:t>
                </a:r>
                <a:r>
                  <a:rPr lang="en-US" altLang="zh-CN" baseline="30000" dirty="0"/>
                  <a:t>8</a:t>
                </a:r>
                <a:r>
                  <a:rPr lang="en-US" altLang="zh-CN" dirty="0"/>
                  <a:t>×</a:t>
                </a:r>
                <a:r>
                  <a:rPr lang="en-US" altLang="zh-CN" b="1" dirty="0">
                    <a:solidFill>
                      <a:srgbClr val="C00000"/>
                    </a:solidFill>
                  </a:rPr>
                  <a:t>2</a:t>
                </a:r>
                <a:r>
                  <a:rPr lang="en-US" altLang="zh-CN" dirty="0"/>
                  <a:t>)-S-box ≈2</a:t>
                </a:r>
                <a:r>
                  <a:rPr lang="en-US" altLang="zh-CN" baseline="30000" dirty="0"/>
                  <a:t>20</a:t>
                </a:r>
                <a:r>
                  <a:rPr lang="en-US" altLang="zh-CN" dirty="0"/>
                  <a:t> -S-box  </a:t>
                </a:r>
              </a:p>
              <a:p>
                <a:pPr marL="0" indent="0">
                  <a:buNone/>
                </a:pPr>
                <a:r>
                  <a:rPr lang="zh-CN" altLang="en-US" dirty="0"/>
                  <a:t>                         </a:t>
                </a:r>
                <a:r>
                  <a:rPr lang="en-US" altLang="zh-CN" dirty="0"/>
                  <a:t>≈2</a:t>
                </a:r>
                <a:r>
                  <a:rPr lang="en-US" altLang="zh-CN" baseline="30000" dirty="0"/>
                  <a:t>20</a:t>
                </a:r>
                <a:r>
                  <a:rPr lang="en-US" altLang="zh-CN" dirty="0"/>
                  <a:t>/(16×4)-</a:t>
                </a:r>
                <a:r>
                  <a:rPr lang="zh-CN" altLang="en-US" dirty="0"/>
                  <a:t>次</a:t>
                </a:r>
                <a:r>
                  <a:rPr lang="en-US" altLang="zh-CN" dirty="0"/>
                  <a:t>4</a:t>
                </a:r>
                <a:r>
                  <a:rPr lang="zh-CN" altLang="en-US" dirty="0"/>
                  <a:t>轮加密</a:t>
                </a:r>
                <a:r>
                  <a:rPr lang="en-US" altLang="zh-CN" dirty="0"/>
                  <a:t>= 2</a:t>
                </a:r>
                <a:r>
                  <a:rPr lang="en-US" altLang="zh-CN" baseline="30000" dirty="0"/>
                  <a:t>14</a:t>
                </a:r>
                <a:r>
                  <a:rPr lang="en-US" altLang="zh-CN" dirty="0"/>
                  <a:t>-</a:t>
                </a:r>
                <a:r>
                  <a:rPr lang="zh-CN" altLang="en-US" dirty="0"/>
                  <a:t>次</a:t>
                </a:r>
                <a:r>
                  <a:rPr lang="en-US" altLang="zh-CN" dirty="0"/>
                  <a:t>4</a:t>
                </a:r>
                <a:r>
                  <a:rPr lang="zh-CN" altLang="en-US" dirty="0"/>
                  <a:t>轮加密</a:t>
                </a:r>
                <a:endParaRPr lang="en-US" altLang="zh-CN" dirty="0"/>
              </a:p>
              <a:p>
                <a:r>
                  <a:rPr lang="zh-CN" altLang="en-US" dirty="0"/>
                  <a:t>存储复杂度：</a:t>
                </a:r>
                <a:r>
                  <a:rPr lang="en-US" altLang="zh-CN" dirty="0"/>
                  <a:t>128×2</a:t>
                </a:r>
                <a:r>
                  <a:rPr lang="en-US" altLang="zh-CN" baseline="30000" dirty="0"/>
                  <a:t>8</a:t>
                </a:r>
                <a:r>
                  <a:rPr lang="en-US" altLang="zh-CN" dirty="0"/>
                  <a:t>=2</a:t>
                </a:r>
                <a:r>
                  <a:rPr lang="en-US" altLang="zh-CN" baseline="30000" dirty="0"/>
                  <a:t>15</a:t>
                </a:r>
                <a:r>
                  <a:rPr lang="en-US" altLang="zh-CN" dirty="0"/>
                  <a:t>-bit</a:t>
                </a:r>
                <a:r>
                  <a:rPr lang="zh-CN" altLang="en-US" dirty="0"/>
                  <a:t> </a:t>
                </a:r>
                <a:r>
                  <a:rPr lang="en-US" altLang="zh-CN" dirty="0"/>
                  <a:t>(</a:t>
                </a:r>
                <a:r>
                  <a:rPr lang="zh-CN" altLang="en-US" dirty="0"/>
                  <a:t>存储密文占主项</a:t>
                </a:r>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14399" y="1254514"/>
                <a:ext cx="10894743" cy="5045927"/>
              </a:xfrm>
              <a:blipFill>
                <a:blip r:embed="rId2"/>
                <a:stretch>
                  <a:fillRect l="-504" t="-8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587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3A9C5-D3B1-9743-A286-AF29FF42F44F}"/>
              </a:ext>
            </a:extLst>
          </p:cNvPr>
          <p:cNvSpPr>
            <a:spLocks noGrp="1"/>
          </p:cNvSpPr>
          <p:nvPr>
            <p:ph type="title"/>
          </p:nvPr>
        </p:nvSpPr>
        <p:spPr/>
        <p:txBody>
          <a:bodyPr/>
          <a:lstStyle/>
          <a:p>
            <a:r>
              <a:rPr kumimoji="1" lang="en-US" altLang="zh-CN" dirty="0"/>
              <a:t>5</a:t>
            </a:r>
            <a:r>
              <a:rPr kumimoji="1" lang="zh-CN" altLang="en-US" dirty="0"/>
              <a:t>轮</a:t>
            </a:r>
            <a:r>
              <a:rPr kumimoji="1" lang="en-US" altLang="zh-CN" dirty="0"/>
              <a:t>AES</a:t>
            </a:r>
            <a:r>
              <a:rPr kumimoji="1" lang="zh-CN" altLang="en-US" dirty="0"/>
              <a:t>的密钥恢复攻击</a:t>
            </a:r>
            <a:r>
              <a:rPr kumimoji="1" lang="en-US" altLang="zh-CN" dirty="0"/>
              <a:t>1——</a:t>
            </a:r>
            <a:r>
              <a:rPr kumimoji="1" lang="zh-CN" altLang="en-US" dirty="0"/>
              <a:t>尾部扩展</a:t>
            </a:r>
            <a:r>
              <a:rPr kumimoji="1" lang="en-US" altLang="zh-CN" dirty="0"/>
              <a:t>2</a:t>
            </a:r>
            <a:r>
              <a:rPr kumimoji="1" lang="zh-CN" altLang="en-US" dirty="0"/>
              <a:t>轮，</a:t>
            </a:r>
            <a:r>
              <a:rPr kumimoji="1" lang="en-US" altLang="zh-CN" dirty="0"/>
              <a:t>3+2</a:t>
            </a:r>
            <a:endParaRPr kumimoji="1" lang="zh-CN" altLang="en-US" dirty="0"/>
          </a:p>
        </p:txBody>
      </p:sp>
      <p:sp>
        <p:nvSpPr>
          <p:cNvPr id="4" name="灯片编号占位符 3">
            <a:extLst>
              <a:ext uri="{FF2B5EF4-FFF2-40B4-BE49-F238E27FC236}">
                <a16:creationId xmlns:a16="http://schemas.microsoft.com/office/drawing/2014/main" id="{9C0F37C8-277D-9D4E-BF39-FDF1DD1C5A25}"/>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29</a:t>
            </a:fld>
            <a:endParaRPr lang="zh-CN" altLang="en-US" dirty="0">
              <a:solidFill>
                <a:srgbClr val="464653"/>
              </a:solidFill>
            </a:endParaRPr>
          </a:p>
        </p:txBody>
      </p:sp>
      <p:graphicFrame>
        <p:nvGraphicFramePr>
          <p:cNvPr id="5" name="内容占位符 4">
            <a:extLst>
              <a:ext uri="{FF2B5EF4-FFF2-40B4-BE49-F238E27FC236}">
                <a16:creationId xmlns:a16="http://schemas.microsoft.com/office/drawing/2014/main" id="{E7700885-153A-5B4F-A5CF-2441C0F77084}"/>
              </a:ext>
            </a:extLst>
          </p:cNvPr>
          <p:cNvGraphicFramePr>
            <a:graphicFrameLocks/>
          </p:cNvGraphicFramePr>
          <p:nvPr>
            <p:extLst>
              <p:ext uri="{D42A27DB-BD31-4B8C-83A1-F6EECF244321}">
                <p14:modId xmlns:p14="http://schemas.microsoft.com/office/powerpoint/2010/main" val="3320915712"/>
              </p:ext>
            </p:extLst>
          </p:nvPr>
        </p:nvGraphicFramePr>
        <p:xfrm>
          <a:off x="256479" y="1196752"/>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sz="1300" b="0" dirty="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300" b="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0" dirty="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0" dirty="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7" name="组合 6">
            <a:extLst>
              <a:ext uri="{FF2B5EF4-FFF2-40B4-BE49-F238E27FC236}">
                <a16:creationId xmlns:a16="http://schemas.microsoft.com/office/drawing/2014/main" id="{AC36F70F-7C6B-6B4E-B1D8-28077F4BC28D}"/>
              </a:ext>
            </a:extLst>
          </p:cNvPr>
          <p:cNvGrpSpPr/>
          <p:nvPr/>
        </p:nvGrpSpPr>
        <p:grpSpPr>
          <a:xfrm>
            <a:off x="2109358" y="1661203"/>
            <a:ext cx="545911" cy="646331"/>
            <a:chOff x="1409185" y="2349554"/>
            <a:chExt cx="545910" cy="646331"/>
          </a:xfrm>
        </p:grpSpPr>
        <p:cxnSp>
          <p:nvCxnSpPr>
            <p:cNvPr id="8" name="直接箭头连接符 13">
              <a:extLst>
                <a:ext uri="{FF2B5EF4-FFF2-40B4-BE49-F238E27FC236}">
                  <a16:creationId xmlns:a16="http://schemas.microsoft.com/office/drawing/2014/main" id="{2745B213-473D-D14D-AA38-1C7CF756CC01}"/>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8C384981-F99B-784E-9E04-48FA338B3DC4}"/>
                </a:ext>
              </a:extLst>
            </p:cNvPr>
            <p:cNvSpPr txBox="1"/>
            <p:nvPr/>
          </p:nvSpPr>
          <p:spPr>
            <a:xfrm>
              <a:off x="1409185" y="2349554"/>
              <a:ext cx="545910" cy="646331"/>
            </a:xfrm>
            <a:prstGeom prst="rect">
              <a:avLst/>
            </a:prstGeom>
            <a:noFill/>
          </p:spPr>
          <p:txBody>
            <a:bodyPr wrap="square" rtlCol="0">
              <a:spAutoFit/>
            </a:bodyPr>
            <a:lstStyle/>
            <a:p>
              <a:r>
                <a:rPr lang="en-US" altLang="zh-CN" dirty="0"/>
                <a:t> S</a:t>
              </a:r>
            </a:p>
            <a:p>
              <a:r>
                <a:rPr lang="en-US" altLang="zh-CN" dirty="0"/>
                <a:t>SR</a:t>
              </a:r>
              <a:endParaRPr lang="zh-CN" altLang="en-US" dirty="0"/>
            </a:p>
          </p:txBody>
        </p:sp>
      </p:grpSp>
      <p:grpSp>
        <p:nvGrpSpPr>
          <p:cNvPr id="10" name="组合 9">
            <a:extLst>
              <a:ext uri="{FF2B5EF4-FFF2-40B4-BE49-F238E27FC236}">
                <a16:creationId xmlns:a16="http://schemas.microsoft.com/office/drawing/2014/main" id="{1AA83A45-81F2-724D-8249-D5859CDE40E3}"/>
              </a:ext>
            </a:extLst>
          </p:cNvPr>
          <p:cNvGrpSpPr/>
          <p:nvPr/>
        </p:nvGrpSpPr>
        <p:grpSpPr>
          <a:xfrm>
            <a:off x="4438383" y="1691245"/>
            <a:ext cx="602129" cy="369332"/>
            <a:chOff x="1308826" y="2349554"/>
            <a:chExt cx="602128" cy="369331"/>
          </a:xfrm>
        </p:grpSpPr>
        <p:cxnSp>
          <p:nvCxnSpPr>
            <p:cNvPr id="11" name="直接箭头连接符 13">
              <a:extLst>
                <a:ext uri="{FF2B5EF4-FFF2-40B4-BE49-F238E27FC236}">
                  <a16:creationId xmlns:a16="http://schemas.microsoft.com/office/drawing/2014/main" id="{C97AA1AF-47A7-E94B-B283-ABF634FC71B8}"/>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A8ED0048-DFAE-3D4D-B288-2E9D8DE43B63}"/>
                </a:ext>
              </a:extLst>
            </p:cNvPr>
            <p:cNvSpPr txBox="1"/>
            <p:nvPr/>
          </p:nvSpPr>
          <p:spPr>
            <a:xfrm>
              <a:off x="1308826" y="2349554"/>
              <a:ext cx="602128" cy="369331"/>
            </a:xfrm>
            <a:prstGeom prst="rect">
              <a:avLst/>
            </a:prstGeom>
            <a:noFill/>
          </p:spPr>
          <p:txBody>
            <a:bodyPr wrap="square" rtlCol="0">
              <a:spAutoFit/>
            </a:bodyPr>
            <a:lstStyle/>
            <a:p>
              <a:r>
                <a:rPr lang="en-US" altLang="zh-CN" dirty="0">
                  <a:solidFill>
                    <a:srgbClr val="C00000"/>
                  </a:solidFill>
                </a:rPr>
                <a:t>MC</a:t>
              </a:r>
              <a:endParaRPr lang="zh-CN" altLang="en-US" dirty="0">
                <a:solidFill>
                  <a:srgbClr val="C00000"/>
                </a:solidFill>
              </a:endParaRPr>
            </a:p>
          </p:txBody>
        </p:sp>
      </p:grpSp>
      <p:grpSp>
        <p:nvGrpSpPr>
          <p:cNvPr id="13" name="组合 12">
            <a:extLst>
              <a:ext uri="{FF2B5EF4-FFF2-40B4-BE49-F238E27FC236}">
                <a16:creationId xmlns:a16="http://schemas.microsoft.com/office/drawing/2014/main" id="{08822B1F-B4D2-C04F-A4A6-2FD7A236BE87}"/>
              </a:ext>
            </a:extLst>
          </p:cNvPr>
          <p:cNvGrpSpPr/>
          <p:nvPr/>
        </p:nvGrpSpPr>
        <p:grpSpPr>
          <a:xfrm>
            <a:off x="6771678" y="1648839"/>
            <a:ext cx="602129" cy="369332"/>
            <a:chOff x="1263397" y="2263457"/>
            <a:chExt cx="602129" cy="369333"/>
          </a:xfrm>
        </p:grpSpPr>
        <p:cxnSp>
          <p:nvCxnSpPr>
            <p:cNvPr id="14" name="直接箭头连接符 13">
              <a:extLst>
                <a:ext uri="{FF2B5EF4-FFF2-40B4-BE49-F238E27FC236}">
                  <a16:creationId xmlns:a16="http://schemas.microsoft.com/office/drawing/2014/main" id="{F671A560-B481-8C42-8486-CFFC35CB5DDB}"/>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4FC3C2B-6D73-6741-B794-69E022F64F7B}"/>
                </a:ext>
              </a:extLst>
            </p:cNvPr>
            <p:cNvSpPr txBox="1"/>
            <p:nvPr/>
          </p:nvSpPr>
          <p:spPr>
            <a:xfrm>
              <a:off x="1263397" y="2263457"/>
              <a:ext cx="602129" cy="369333"/>
            </a:xfrm>
            <a:prstGeom prst="rect">
              <a:avLst/>
            </a:prstGeom>
            <a:noFill/>
          </p:spPr>
          <p:txBody>
            <a:bodyPr wrap="square" rtlCol="0">
              <a:spAutoFit/>
            </a:bodyPr>
            <a:lstStyle/>
            <a:p>
              <a:pPr algn="r"/>
              <a:r>
                <a:rPr lang="en-US" altLang="zh-CN" dirty="0"/>
                <a:t> AK</a:t>
              </a:r>
              <a:endParaRPr lang="zh-CN" altLang="en-US" dirty="0"/>
            </a:p>
          </p:txBody>
        </p:sp>
      </p:grpSp>
      <p:graphicFrame>
        <p:nvGraphicFramePr>
          <p:cNvPr id="19" name="内容占位符 4">
            <a:extLst>
              <a:ext uri="{FF2B5EF4-FFF2-40B4-BE49-F238E27FC236}">
                <a16:creationId xmlns:a16="http://schemas.microsoft.com/office/drawing/2014/main" id="{835C99F5-8DD1-7C4F-85B1-C8ABD8806D11}"/>
              </a:ext>
            </a:extLst>
          </p:cNvPr>
          <p:cNvGraphicFramePr>
            <a:graphicFrameLocks/>
          </p:cNvGraphicFramePr>
          <p:nvPr>
            <p:extLst>
              <p:ext uri="{D42A27DB-BD31-4B8C-83A1-F6EECF244321}">
                <p14:modId xmlns:p14="http://schemas.microsoft.com/office/powerpoint/2010/main" val="2792136690"/>
              </p:ext>
            </p:extLst>
          </p:nvPr>
        </p:nvGraphicFramePr>
        <p:xfrm>
          <a:off x="2605571" y="1224913"/>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20" name="内容占位符 4">
                <a:extLst>
                  <a:ext uri="{FF2B5EF4-FFF2-40B4-BE49-F238E27FC236}">
                    <a16:creationId xmlns:a16="http://schemas.microsoft.com/office/drawing/2014/main" id="{4C3A7AC4-12FE-354E-88AD-A569C8C79713}"/>
                  </a:ext>
                </a:extLst>
              </p:cNvPr>
              <p:cNvGraphicFramePr>
                <a:graphicFrameLocks/>
              </p:cNvGraphicFramePr>
              <p:nvPr>
                <p:extLst>
                  <p:ext uri="{D42A27DB-BD31-4B8C-83A1-F6EECF244321}">
                    <p14:modId xmlns:p14="http://schemas.microsoft.com/office/powerpoint/2010/main" val="2507196999"/>
                  </p:ext>
                </p:extLst>
              </p:nvPr>
            </p:nvGraphicFramePr>
            <p:xfrm>
              <a:off x="4972007" y="1234623"/>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1300" i="1" dirty="0" smtClean="0">
                                        <a:solidFill>
                                          <a:schemeClr val="tx1"/>
                                        </a:solidFill>
                                        <a:latin typeface="Cambria Math" panose="02040503050406030204" pitchFamily="18" charset="0"/>
                                      </a:rPr>
                                    </m:ctrlPr>
                                  </m:sSubPr>
                                  <m:e>
                                    <m:r>
                                      <a:rPr kumimoji="1" lang="en-US" altLang="zh-CN" sz="1300" i="1" dirty="0">
                                        <a:solidFill>
                                          <a:schemeClr val="tx1"/>
                                        </a:solidFill>
                                        <a:latin typeface="Cambria Math" panose="02040503050406030204" pitchFamily="18" charset="0"/>
                                      </a:rPr>
                                      <m:t>𝑎</m:t>
                                    </m:r>
                                  </m:e>
                                  <m:sub>
                                    <m:r>
                                      <a:rPr kumimoji="1" lang="en-US" altLang="zh-CN" sz="1300" i="1" dirty="0">
                                        <a:solidFill>
                                          <a:schemeClr val="tx1"/>
                                        </a:solidFill>
                                        <a:latin typeface="Cambria Math" panose="02040503050406030204" pitchFamily="18" charset="0"/>
                                      </a:rPr>
                                      <m:t>𝑖</m:t>
                                    </m:r>
                                  </m:sub>
                                </m:sSub>
                              </m:oMath>
                            </m:oMathPara>
                          </a14:m>
                          <a:endParaRPr lang="zh-CN" altLang="en-US" sz="1300" b="0" i="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dirty="0" smtClean="0">
                                        <a:latin typeface="Cambria Math" panose="02040503050406030204" pitchFamily="18" charset="0"/>
                                      </a:rPr>
                                    </m:ctrlPr>
                                  </m:sSubPr>
                                  <m:e>
                                    <m:r>
                                      <a:rPr kumimoji="1" lang="en-US" altLang="zh-CN" sz="1300" b="0" i="1" dirty="0" smtClean="0">
                                        <a:latin typeface="Cambria Math" panose="02040503050406030204" pitchFamily="18" charset="0"/>
                                      </a:rPr>
                                      <m:t>𝑏</m:t>
                                    </m:r>
                                  </m:e>
                                  <m:sub>
                                    <m:r>
                                      <a:rPr kumimoji="1" lang="en-US" altLang="zh-CN" sz="1300" i="1" dirty="0">
                                        <a:latin typeface="Cambria Math" panose="02040503050406030204" pitchFamily="18" charset="0"/>
                                      </a:rPr>
                                      <m:t>𝑖</m:t>
                                    </m:r>
                                  </m:sub>
                                </m:sSub>
                              </m:oMath>
                            </m:oMathPara>
                          </a14:m>
                          <a:endParaRPr kumimoji="0" lang="zh-CN" altLang="en-US" sz="1900" b="0" i="1"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dirty="0" smtClean="0">
                                        <a:latin typeface="Cambria Math" panose="02040503050406030204" pitchFamily="18" charset="0"/>
                                      </a:rPr>
                                    </m:ctrlPr>
                                  </m:sSubPr>
                                  <m:e>
                                    <m:r>
                                      <a:rPr kumimoji="1" lang="en-US" altLang="zh-CN" sz="1300" b="0" i="1" dirty="0" smtClean="0">
                                        <a:latin typeface="Cambria Math" panose="02040503050406030204" pitchFamily="18" charset="0"/>
                                      </a:rPr>
                                      <m:t>𝑐</m:t>
                                    </m:r>
                                  </m:e>
                                  <m:sub>
                                    <m:r>
                                      <a:rPr kumimoji="1" lang="en-US" altLang="zh-CN" sz="1300" i="1" dirty="0">
                                        <a:latin typeface="Cambria Math" panose="02040503050406030204" pitchFamily="18" charset="0"/>
                                      </a:rPr>
                                      <m:t>𝑖</m:t>
                                    </m:r>
                                  </m:sub>
                                </m:sSub>
                              </m:oMath>
                            </m:oMathPara>
                          </a14:m>
                          <a:endParaRPr kumimoji="0" lang="zh-CN" altLang="en-US" sz="1900" b="0" i="1"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dirty="0" smtClean="0">
                                        <a:latin typeface="Cambria Math" panose="02040503050406030204" pitchFamily="18" charset="0"/>
                                      </a:rPr>
                                    </m:ctrlPr>
                                  </m:sSubPr>
                                  <m:e>
                                    <m:r>
                                      <a:rPr kumimoji="1" lang="en-US" altLang="zh-CN" sz="1300" b="0" i="1" dirty="0" smtClean="0">
                                        <a:latin typeface="Cambria Math" panose="02040503050406030204" pitchFamily="18" charset="0"/>
                                      </a:rPr>
                                      <m:t>𝑑</m:t>
                                    </m:r>
                                  </m:e>
                                  <m:sub>
                                    <m:r>
                                      <a:rPr kumimoji="1" lang="en-US" altLang="zh-CN" sz="1300" i="1" dirty="0">
                                        <a:latin typeface="Cambria Math" panose="02040503050406030204" pitchFamily="18" charset="0"/>
                                      </a:rPr>
                                      <m:t>𝑖</m:t>
                                    </m:r>
                                  </m:sub>
                                </m:sSub>
                              </m:oMath>
                            </m:oMathPara>
                          </a14:m>
                          <a:endParaRPr kumimoji="0" lang="zh-CN" altLang="en-US" sz="1900" b="0" i="1"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20" name="内容占位符 4">
                <a:extLst>
                  <a:ext uri="{FF2B5EF4-FFF2-40B4-BE49-F238E27FC236}">
                    <a16:creationId xmlns:a16="http://schemas.microsoft.com/office/drawing/2014/main" id="{4C3A7AC4-12FE-354E-88AD-A569C8C79713}"/>
                  </a:ext>
                </a:extLst>
              </p:cNvPr>
              <p:cNvGraphicFramePr>
                <a:graphicFrameLocks/>
              </p:cNvGraphicFramePr>
              <p:nvPr>
                <p:extLst>
                  <p:ext uri="{D42A27DB-BD31-4B8C-83A1-F6EECF244321}">
                    <p14:modId xmlns:p14="http://schemas.microsoft.com/office/powerpoint/2010/main" val="2507196999"/>
                  </p:ext>
                </p:extLst>
              </p:nvPr>
            </p:nvGraphicFramePr>
            <p:xfrm>
              <a:off x="4972007" y="1234623"/>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3333" r="-289474" b="-303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100000" r="-289474" b="-19354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206667" r="-289474" b="-10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306667" r="-28947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graphicFrame>
        <p:nvGraphicFramePr>
          <p:cNvPr id="21" name="内容占位符 4">
            <a:extLst>
              <a:ext uri="{FF2B5EF4-FFF2-40B4-BE49-F238E27FC236}">
                <a16:creationId xmlns:a16="http://schemas.microsoft.com/office/drawing/2014/main" id="{9ED86340-2AE1-9C4A-AF6C-33F1ACE2508E}"/>
              </a:ext>
            </a:extLst>
          </p:cNvPr>
          <p:cNvGraphicFramePr>
            <a:graphicFrameLocks/>
          </p:cNvGraphicFramePr>
          <p:nvPr>
            <p:extLst>
              <p:ext uri="{D42A27DB-BD31-4B8C-83A1-F6EECF244321}">
                <p14:modId xmlns:p14="http://schemas.microsoft.com/office/powerpoint/2010/main" val="2050638878"/>
              </p:ext>
            </p:extLst>
          </p:nvPr>
        </p:nvGraphicFramePr>
        <p:xfrm>
          <a:off x="7363017" y="1268075"/>
          <a:ext cx="1798176" cy="1524000"/>
        </p:xfrm>
        <a:graphic>
          <a:graphicData uri="http://schemas.openxmlformats.org/drawingml/2006/table">
            <a:tbl>
              <a:tblPr firstRow="1" bandRow="1">
                <a:tableStyleId>{5C22544A-7EE6-4342-B048-85BDC9FD1C3A}</a:tableStyleId>
              </a:tblPr>
              <a:tblGrid>
                <a:gridCol w="441061">
                  <a:extLst>
                    <a:ext uri="{9D8B030D-6E8A-4147-A177-3AD203B41FA5}">
                      <a16:colId xmlns:a16="http://schemas.microsoft.com/office/drawing/2014/main" val="1111437632"/>
                    </a:ext>
                  </a:extLst>
                </a:gridCol>
                <a:gridCol w="441061">
                  <a:extLst>
                    <a:ext uri="{9D8B030D-6E8A-4147-A177-3AD203B41FA5}">
                      <a16:colId xmlns:a16="http://schemas.microsoft.com/office/drawing/2014/main" val="20001"/>
                    </a:ext>
                  </a:extLst>
                </a:gridCol>
                <a:gridCol w="458027">
                  <a:extLst>
                    <a:ext uri="{9D8B030D-6E8A-4147-A177-3AD203B41FA5}">
                      <a16:colId xmlns:a16="http://schemas.microsoft.com/office/drawing/2014/main" val="20002"/>
                    </a:ext>
                  </a:extLst>
                </a:gridCol>
                <a:gridCol w="458027">
                  <a:extLst>
                    <a:ext uri="{9D8B030D-6E8A-4147-A177-3AD203B41FA5}">
                      <a16:colId xmlns:a16="http://schemas.microsoft.com/office/drawing/2014/main" val="20003"/>
                    </a:ext>
                  </a:extLst>
                </a:gridCol>
              </a:tblGrid>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25" name="内容占位符 4">
                <a:extLst>
                  <a:ext uri="{FF2B5EF4-FFF2-40B4-BE49-F238E27FC236}">
                    <a16:creationId xmlns:a16="http://schemas.microsoft.com/office/drawing/2014/main" id="{638500B0-7AA0-8443-A206-024F98681A2A}"/>
                  </a:ext>
                </a:extLst>
              </p:cNvPr>
              <p:cNvGraphicFramePr>
                <a:graphicFrameLocks/>
              </p:cNvGraphicFramePr>
              <p:nvPr>
                <p:extLst>
                  <p:ext uri="{D42A27DB-BD31-4B8C-83A1-F6EECF244321}">
                    <p14:modId xmlns:p14="http://schemas.microsoft.com/office/powerpoint/2010/main" val="2994248017"/>
                  </p:ext>
                </p:extLst>
              </p:nvPr>
            </p:nvGraphicFramePr>
            <p:xfrm>
              <a:off x="6521261" y="2818596"/>
              <a:ext cx="1276094" cy="1100201"/>
            </p:xfrm>
            <a:graphic>
              <a:graphicData uri="http://schemas.openxmlformats.org/drawingml/2006/table">
                <a:tbl>
                  <a:tblPr firstRow="1" bandRow="1">
                    <a:tableStyleId>{5C22544A-7EE6-4342-B048-85BDC9FD1C3A}</a:tableStyleId>
                  </a:tblPr>
                  <a:tblGrid>
                    <a:gridCol w="383985">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77241">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𝑤</m:t>
                                    </m:r>
                                  </m:e>
                                  <m:sub>
                                    <m:r>
                                      <a:rPr kumimoji="1" lang="en-US" altLang="zh-CN" sz="1200" b="0" i="1" smtClean="0">
                                        <a:solidFill>
                                          <a:schemeClr val="tx1"/>
                                        </a:solidFill>
                                        <a:latin typeface="Cambria Math" panose="02040503050406030204" pitchFamily="18" charset="0"/>
                                      </a:rPr>
                                      <m:t>0</m:t>
                                    </m:r>
                                  </m:sub>
                                  <m:sup>
                                    <m:r>
                                      <a:rPr kumimoji="1" lang="en-US" altLang="zh-CN" sz="1200" b="0" i="1" smtClean="0">
                                        <a:solidFill>
                                          <a:schemeClr val="tx1"/>
                                        </a:solidFill>
                                        <a:latin typeface="Cambria Math" panose="02040503050406030204" pitchFamily="18" charset="0"/>
                                      </a:rPr>
                                      <m:t>4</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25" name="内容占位符 4">
                <a:extLst>
                  <a:ext uri="{FF2B5EF4-FFF2-40B4-BE49-F238E27FC236}">
                    <a16:creationId xmlns:a16="http://schemas.microsoft.com/office/drawing/2014/main" id="{638500B0-7AA0-8443-A206-024F98681A2A}"/>
                  </a:ext>
                </a:extLst>
              </p:cNvPr>
              <p:cNvGraphicFramePr>
                <a:graphicFrameLocks/>
              </p:cNvGraphicFramePr>
              <p:nvPr>
                <p:extLst>
                  <p:ext uri="{D42A27DB-BD31-4B8C-83A1-F6EECF244321}">
                    <p14:modId xmlns:p14="http://schemas.microsoft.com/office/powerpoint/2010/main" val="2994248017"/>
                  </p:ext>
                </p:extLst>
              </p:nvPr>
            </p:nvGraphicFramePr>
            <p:xfrm>
              <a:off x="6521261" y="2818596"/>
              <a:ext cx="1276094" cy="1100201"/>
            </p:xfrm>
            <a:graphic>
              <a:graphicData uri="http://schemas.openxmlformats.org/drawingml/2006/table">
                <a:tbl>
                  <a:tblPr firstRow="1" bandRow="1">
                    <a:tableStyleId>{5C22544A-7EE6-4342-B048-85BDC9FD1C3A}</a:tableStyleId>
                  </a:tblPr>
                  <a:tblGrid>
                    <a:gridCol w="383985">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7724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87" t="-2174" r="-238095" b="-297826"/>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cxnSp>
        <p:nvCxnSpPr>
          <p:cNvPr id="27" name="直线箭头连接符 26">
            <a:extLst>
              <a:ext uri="{FF2B5EF4-FFF2-40B4-BE49-F238E27FC236}">
                <a16:creationId xmlns:a16="http://schemas.microsoft.com/office/drawing/2014/main" id="{ADDB728F-8C91-9442-80E5-4E03CCA3372A}"/>
              </a:ext>
            </a:extLst>
          </p:cNvPr>
          <p:cNvCxnSpPr>
            <a:cxnSpLocks/>
          </p:cNvCxnSpPr>
          <p:nvPr/>
        </p:nvCxnSpPr>
        <p:spPr>
          <a:xfrm flipV="1">
            <a:off x="7051113" y="2084429"/>
            <a:ext cx="28109" cy="72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B2AE04DB-2551-3541-84D3-717C35171381}"/>
              </a:ext>
            </a:extLst>
          </p:cNvPr>
          <p:cNvGrpSpPr/>
          <p:nvPr/>
        </p:nvGrpSpPr>
        <p:grpSpPr>
          <a:xfrm>
            <a:off x="2121645" y="4360990"/>
            <a:ext cx="545911" cy="369333"/>
            <a:chOff x="1409185" y="2349554"/>
            <a:chExt cx="545910" cy="369331"/>
          </a:xfrm>
        </p:grpSpPr>
        <p:cxnSp>
          <p:nvCxnSpPr>
            <p:cNvPr id="29" name="直接箭头连接符 13">
              <a:extLst>
                <a:ext uri="{FF2B5EF4-FFF2-40B4-BE49-F238E27FC236}">
                  <a16:creationId xmlns:a16="http://schemas.microsoft.com/office/drawing/2014/main" id="{ACCB15C8-8D3B-7944-9950-AB72903E3E9A}"/>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14">
              <a:extLst>
                <a:ext uri="{FF2B5EF4-FFF2-40B4-BE49-F238E27FC236}">
                  <a16:creationId xmlns:a16="http://schemas.microsoft.com/office/drawing/2014/main" id="{7A8E4C5D-D670-3D4D-9373-4B1E4DD5F3FA}"/>
                </a:ext>
              </a:extLst>
            </p:cNvPr>
            <p:cNvSpPr txBox="1"/>
            <p:nvPr/>
          </p:nvSpPr>
          <p:spPr>
            <a:xfrm>
              <a:off x="1409185" y="2349554"/>
              <a:ext cx="545910" cy="369331"/>
            </a:xfrm>
            <a:prstGeom prst="rect">
              <a:avLst/>
            </a:prstGeom>
            <a:noFill/>
          </p:spPr>
          <p:txBody>
            <a:bodyPr wrap="square" rtlCol="0">
              <a:spAutoFit/>
            </a:bodyPr>
            <a:lstStyle/>
            <a:p>
              <a:r>
                <a:rPr lang="en-US" altLang="zh-CN" dirty="0"/>
                <a:t> S</a:t>
              </a:r>
            </a:p>
          </p:txBody>
        </p:sp>
      </p:grpSp>
      <p:grpSp>
        <p:nvGrpSpPr>
          <p:cNvPr id="31" name="组合 30">
            <a:extLst>
              <a:ext uri="{FF2B5EF4-FFF2-40B4-BE49-F238E27FC236}">
                <a16:creationId xmlns:a16="http://schemas.microsoft.com/office/drawing/2014/main" id="{D06DFBC0-9C1D-DB48-BE46-DEDDBF78F47D}"/>
              </a:ext>
            </a:extLst>
          </p:cNvPr>
          <p:cNvGrpSpPr/>
          <p:nvPr/>
        </p:nvGrpSpPr>
        <p:grpSpPr>
          <a:xfrm>
            <a:off x="4450670" y="4391031"/>
            <a:ext cx="545911" cy="646331"/>
            <a:chOff x="1308826" y="2349554"/>
            <a:chExt cx="545910" cy="646331"/>
          </a:xfrm>
        </p:grpSpPr>
        <p:cxnSp>
          <p:nvCxnSpPr>
            <p:cNvPr id="32" name="直接箭头连接符 13">
              <a:extLst>
                <a:ext uri="{FF2B5EF4-FFF2-40B4-BE49-F238E27FC236}">
                  <a16:creationId xmlns:a16="http://schemas.microsoft.com/office/drawing/2014/main" id="{3D58B913-82B9-B946-B254-653FDD29EEC1}"/>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14">
              <a:extLst>
                <a:ext uri="{FF2B5EF4-FFF2-40B4-BE49-F238E27FC236}">
                  <a16:creationId xmlns:a16="http://schemas.microsoft.com/office/drawing/2014/main" id="{FF72C431-A454-0A4F-B59C-6A299790DC76}"/>
                </a:ext>
              </a:extLst>
            </p:cNvPr>
            <p:cNvSpPr txBox="1"/>
            <p:nvPr/>
          </p:nvSpPr>
          <p:spPr>
            <a:xfrm>
              <a:off x="1308826" y="2349554"/>
              <a:ext cx="545910" cy="646331"/>
            </a:xfrm>
            <a:prstGeom prst="rect">
              <a:avLst/>
            </a:prstGeom>
            <a:noFill/>
          </p:spPr>
          <p:txBody>
            <a:bodyPr wrap="square" rtlCol="0">
              <a:spAutoFit/>
            </a:bodyPr>
            <a:lstStyle/>
            <a:p>
              <a:r>
                <a:rPr lang="en-US" altLang="zh-CN" dirty="0"/>
                <a:t>SR</a:t>
              </a:r>
              <a:endParaRPr lang="zh-CN" altLang="en-US" dirty="0"/>
            </a:p>
            <a:p>
              <a:endParaRPr lang="zh-CN" altLang="en-US" b="1" dirty="0">
                <a:solidFill>
                  <a:srgbClr val="C00000"/>
                </a:solidFill>
              </a:endParaRPr>
            </a:p>
          </p:txBody>
        </p:sp>
      </p:grpSp>
      <p:grpSp>
        <p:nvGrpSpPr>
          <p:cNvPr id="34" name="组合 33">
            <a:extLst>
              <a:ext uri="{FF2B5EF4-FFF2-40B4-BE49-F238E27FC236}">
                <a16:creationId xmlns:a16="http://schemas.microsoft.com/office/drawing/2014/main" id="{A8B94B6E-96F6-284F-9CCD-40C17911F539}"/>
              </a:ext>
            </a:extLst>
          </p:cNvPr>
          <p:cNvGrpSpPr/>
          <p:nvPr/>
        </p:nvGrpSpPr>
        <p:grpSpPr>
          <a:xfrm>
            <a:off x="6748601" y="4360984"/>
            <a:ext cx="602129" cy="369332"/>
            <a:chOff x="1263397" y="2298299"/>
            <a:chExt cx="602129" cy="369332"/>
          </a:xfrm>
        </p:grpSpPr>
        <p:cxnSp>
          <p:nvCxnSpPr>
            <p:cNvPr id="35" name="直接箭头连接符 13">
              <a:extLst>
                <a:ext uri="{FF2B5EF4-FFF2-40B4-BE49-F238E27FC236}">
                  <a16:creationId xmlns:a16="http://schemas.microsoft.com/office/drawing/2014/main" id="{DD3C14A0-CF26-5A4F-9930-490A03729B7B}"/>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14">
              <a:extLst>
                <a:ext uri="{FF2B5EF4-FFF2-40B4-BE49-F238E27FC236}">
                  <a16:creationId xmlns:a16="http://schemas.microsoft.com/office/drawing/2014/main" id="{46765839-D28E-834B-835D-913CE20E7DFF}"/>
                </a:ext>
              </a:extLst>
            </p:cNvPr>
            <p:cNvSpPr txBox="1"/>
            <p:nvPr/>
          </p:nvSpPr>
          <p:spPr>
            <a:xfrm>
              <a:off x="1263397" y="2298299"/>
              <a:ext cx="602129" cy="369332"/>
            </a:xfrm>
            <a:prstGeom prst="rect">
              <a:avLst/>
            </a:prstGeom>
            <a:noFill/>
          </p:spPr>
          <p:txBody>
            <a:bodyPr wrap="square" rtlCol="0">
              <a:spAutoFit/>
            </a:bodyPr>
            <a:lstStyle/>
            <a:p>
              <a:pPr algn="r"/>
              <a:r>
                <a:rPr lang="en-US" altLang="zh-CN" dirty="0"/>
                <a:t> AK</a:t>
              </a:r>
              <a:endParaRPr lang="zh-CN" altLang="en-US" dirty="0"/>
            </a:p>
          </p:txBody>
        </p:sp>
      </p:grpSp>
      <p:graphicFrame>
        <p:nvGraphicFramePr>
          <p:cNvPr id="37" name="内容占位符 4">
            <a:extLst>
              <a:ext uri="{FF2B5EF4-FFF2-40B4-BE49-F238E27FC236}">
                <a16:creationId xmlns:a16="http://schemas.microsoft.com/office/drawing/2014/main" id="{69C52140-4B92-E142-A99F-3099ED8E5C19}"/>
              </a:ext>
            </a:extLst>
          </p:cNvPr>
          <p:cNvGraphicFramePr>
            <a:graphicFrameLocks/>
          </p:cNvGraphicFramePr>
          <p:nvPr>
            <p:extLst>
              <p:ext uri="{D42A27DB-BD31-4B8C-83A1-F6EECF244321}">
                <p14:modId xmlns:p14="http://schemas.microsoft.com/office/powerpoint/2010/main" val="2431142876"/>
              </p:ext>
            </p:extLst>
          </p:nvPr>
        </p:nvGraphicFramePr>
        <p:xfrm>
          <a:off x="2617858" y="3946999"/>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8" name="内容占位符 4">
            <a:extLst>
              <a:ext uri="{FF2B5EF4-FFF2-40B4-BE49-F238E27FC236}">
                <a16:creationId xmlns:a16="http://schemas.microsoft.com/office/drawing/2014/main" id="{9E32B78A-452D-3045-B780-686CE03B9627}"/>
              </a:ext>
            </a:extLst>
          </p:cNvPr>
          <p:cNvGraphicFramePr>
            <a:graphicFrameLocks/>
          </p:cNvGraphicFramePr>
          <p:nvPr>
            <p:extLst>
              <p:ext uri="{D42A27DB-BD31-4B8C-83A1-F6EECF244321}">
                <p14:modId xmlns:p14="http://schemas.microsoft.com/office/powerpoint/2010/main" val="2589405919"/>
              </p:ext>
            </p:extLst>
          </p:nvPr>
        </p:nvGraphicFramePr>
        <p:xfrm>
          <a:off x="4984294" y="3967859"/>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40" name="内容占位符 4">
                <a:extLst>
                  <a:ext uri="{FF2B5EF4-FFF2-40B4-BE49-F238E27FC236}">
                    <a16:creationId xmlns:a16="http://schemas.microsoft.com/office/drawing/2014/main" id="{73E84147-09AE-344B-BB7B-12E2FDD7D048}"/>
                  </a:ext>
                </a:extLst>
              </p:cNvPr>
              <p:cNvGraphicFramePr>
                <a:graphicFrameLocks/>
              </p:cNvGraphicFramePr>
              <p:nvPr>
                <p:extLst>
                  <p:ext uri="{D42A27DB-BD31-4B8C-83A1-F6EECF244321}">
                    <p14:modId xmlns:p14="http://schemas.microsoft.com/office/powerpoint/2010/main" val="12220186"/>
                  </p:ext>
                </p:extLst>
              </p:nvPr>
            </p:nvGraphicFramePr>
            <p:xfrm>
              <a:off x="6679683" y="5510817"/>
              <a:ext cx="1167873" cy="1124864"/>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81751">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0</m:t>
                                    </m:r>
                                  </m:sub>
                                  <m:sup>
                                    <m:r>
                                      <a:rPr kumimoji="1" lang="en-US" altLang="zh-CN" sz="1200" b="0" i="1" smtClean="0">
                                        <a:solidFill>
                                          <a:schemeClr val="tx1"/>
                                        </a:solidFill>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1517">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13</m:t>
                                    </m:r>
                                  </m:sub>
                                  <m:sup>
                                    <m:r>
                                      <a:rPr kumimoji="1" lang="en-US" altLang="zh-CN" sz="1200" b="0" i="1" smtClean="0">
                                        <a:solidFill>
                                          <a:schemeClr val="tx1"/>
                                        </a:solidFill>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81751">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10</m:t>
                                    </m:r>
                                  </m:sub>
                                  <m:sup>
                                    <m:r>
                                      <a:rPr kumimoji="1" lang="en-US" altLang="zh-CN" sz="1200" b="0" i="1" smtClean="0">
                                        <a:solidFill>
                                          <a:schemeClr val="tx1"/>
                                        </a:solidFill>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9845">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latin typeface="Cambria Math" panose="02040503050406030204" pitchFamily="18" charset="0"/>
                                      </a:rPr>
                                    </m:ctrlPr>
                                  </m:sSubSupPr>
                                  <m:e>
                                    <m:r>
                                      <a:rPr kumimoji="1" lang="en-US" altLang="zh-CN" sz="1200" i="1">
                                        <a:latin typeface="Cambria Math" panose="02040503050406030204" pitchFamily="18" charset="0"/>
                                      </a:rPr>
                                      <m:t>𝑘</m:t>
                                    </m:r>
                                  </m:e>
                                  <m:sub>
                                    <m:r>
                                      <a:rPr kumimoji="1" lang="en-US" altLang="zh-CN" sz="1200" b="0" i="1" smtClean="0">
                                        <a:latin typeface="Cambria Math" panose="02040503050406030204" pitchFamily="18" charset="0"/>
                                      </a:rPr>
                                      <m:t>7</m:t>
                                    </m:r>
                                  </m:sub>
                                  <m:sup>
                                    <m:r>
                                      <a:rPr kumimoji="1" lang="en-US" altLang="zh-CN" sz="1200" b="0" i="1" smtClean="0">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40" name="内容占位符 4">
                <a:extLst>
                  <a:ext uri="{FF2B5EF4-FFF2-40B4-BE49-F238E27FC236}">
                    <a16:creationId xmlns:a16="http://schemas.microsoft.com/office/drawing/2014/main" id="{73E84147-09AE-344B-BB7B-12E2FDD7D048}"/>
                  </a:ext>
                </a:extLst>
              </p:cNvPr>
              <p:cNvGraphicFramePr>
                <a:graphicFrameLocks/>
              </p:cNvGraphicFramePr>
              <p:nvPr>
                <p:extLst>
                  <p:ext uri="{D42A27DB-BD31-4B8C-83A1-F6EECF244321}">
                    <p14:modId xmlns:p14="http://schemas.microsoft.com/office/powerpoint/2010/main" val="12220186"/>
                  </p:ext>
                </p:extLst>
              </p:nvPr>
            </p:nvGraphicFramePr>
            <p:xfrm>
              <a:off x="6679683" y="5510817"/>
              <a:ext cx="1167873" cy="1124864"/>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8175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4348" r="-327273" b="-291304"/>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1517">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72000" t="-109091" r="-4000" b="-204545"/>
                          </a:stretch>
                        </a:blipFill>
                      </a:tcPr>
                    </a:tc>
                    <a:extLst>
                      <a:ext uri="{0D108BD9-81ED-4DB2-BD59-A6C34878D82A}">
                        <a16:rowId xmlns:a16="http://schemas.microsoft.com/office/drawing/2014/main" val="10001"/>
                      </a:ext>
                    </a:extLst>
                  </a:tr>
                  <a:tr h="281751">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1538" t="-200000" r="-100000" b="-95652"/>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9845">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0000" t="-313636" r="-260000"/>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cxnSp>
        <p:nvCxnSpPr>
          <p:cNvPr id="41" name="直线箭头连接符 40">
            <a:extLst>
              <a:ext uri="{FF2B5EF4-FFF2-40B4-BE49-F238E27FC236}">
                <a16:creationId xmlns:a16="http://schemas.microsoft.com/office/drawing/2014/main" id="{F61E6C3F-35B7-F942-84FA-27181DCDC736}"/>
              </a:ext>
            </a:extLst>
          </p:cNvPr>
          <p:cNvCxnSpPr>
            <a:cxnSpLocks/>
          </p:cNvCxnSpPr>
          <p:nvPr/>
        </p:nvCxnSpPr>
        <p:spPr>
          <a:xfrm flipV="1">
            <a:off x="7121068" y="4730317"/>
            <a:ext cx="10411" cy="78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5" name="内容占位符 4">
                <a:extLst>
                  <a:ext uri="{FF2B5EF4-FFF2-40B4-BE49-F238E27FC236}">
                    <a16:creationId xmlns:a16="http://schemas.microsoft.com/office/drawing/2014/main" id="{2B934E96-FF18-3942-8F6A-7B5FA010625F}"/>
                  </a:ext>
                </a:extLst>
              </p:cNvPr>
              <p:cNvGraphicFramePr>
                <a:graphicFrameLocks/>
              </p:cNvGraphicFramePr>
              <p:nvPr>
                <p:extLst>
                  <p:ext uri="{D42A27DB-BD31-4B8C-83A1-F6EECF244321}">
                    <p14:modId xmlns:p14="http://schemas.microsoft.com/office/powerpoint/2010/main" val="1534752010"/>
                  </p:ext>
                </p:extLst>
              </p:nvPr>
            </p:nvGraphicFramePr>
            <p:xfrm>
              <a:off x="7373807" y="3924698"/>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1300" i="1" smtClean="0">
                                        <a:solidFill>
                                          <a:schemeClr val="tx1"/>
                                        </a:solidFill>
                                        <a:latin typeface="Cambria Math" panose="02040503050406030204" pitchFamily="18" charset="0"/>
                                      </a:rPr>
                                    </m:ctrlPr>
                                  </m:sSubPr>
                                  <m:e>
                                    <m:r>
                                      <a:rPr kumimoji="1" lang="en-US" altLang="zh-CN" sz="1300" i="1">
                                        <a:solidFill>
                                          <a:schemeClr val="tx1"/>
                                        </a:solidFill>
                                        <a:latin typeface="Cambria Math" panose="02040503050406030204" pitchFamily="18" charset="0"/>
                                      </a:rPr>
                                      <m:t>𝑐</m:t>
                                    </m:r>
                                  </m:e>
                                  <m:sub>
                                    <m:r>
                                      <a:rPr kumimoji="1" lang="en-US" altLang="zh-CN" sz="1300" i="1">
                                        <a:solidFill>
                                          <a:schemeClr val="tx1"/>
                                        </a:solidFill>
                                        <a:latin typeface="Cambria Math" panose="02040503050406030204" pitchFamily="18" charset="0"/>
                                      </a:rPr>
                                      <m:t>𝑖</m:t>
                                    </m:r>
                                    <m:r>
                                      <a:rPr kumimoji="1" lang="en-US" altLang="zh-CN" sz="1300" b="0" i="1" smtClean="0">
                                        <a:solidFill>
                                          <a:schemeClr val="tx1"/>
                                        </a:solidFill>
                                        <a:latin typeface="Cambria Math" panose="02040503050406030204" pitchFamily="18" charset="0"/>
                                      </a:rPr>
                                      <m:t>,0</m:t>
                                    </m:r>
                                  </m:sub>
                                </m:sSub>
                              </m:oMath>
                            </m:oMathPara>
                          </a14:m>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smtClean="0">
                                        <a:latin typeface="Cambria Math" panose="02040503050406030204" pitchFamily="18" charset="0"/>
                                      </a:rPr>
                                    </m:ctrlPr>
                                  </m:sSubPr>
                                  <m:e>
                                    <m:r>
                                      <a:rPr kumimoji="1" lang="en-US" altLang="zh-CN" sz="1300" i="1">
                                        <a:latin typeface="Cambria Math" panose="02040503050406030204" pitchFamily="18" charset="0"/>
                                      </a:rPr>
                                      <m:t>𝑐</m:t>
                                    </m:r>
                                  </m:e>
                                  <m:sub>
                                    <m:r>
                                      <a:rPr kumimoji="1" lang="en-US" altLang="zh-CN" sz="1300" i="1">
                                        <a:latin typeface="Cambria Math" panose="02040503050406030204" pitchFamily="18" charset="0"/>
                                      </a:rPr>
                                      <m:t>𝑖</m:t>
                                    </m:r>
                                    <m:r>
                                      <a:rPr kumimoji="1" lang="en-US" altLang="zh-CN" sz="1300" b="0" i="1" smtClean="0">
                                        <a:latin typeface="Cambria Math" panose="02040503050406030204" pitchFamily="18" charset="0"/>
                                      </a:rPr>
                                      <m:t>,13</m:t>
                                    </m:r>
                                  </m:sub>
                                </m:sSub>
                              </m:oMath>
                            </m:oMathPara>
                          </a14:m>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smtClean="0">
                                        <a:latin typeface="Cambria Math" panose="02040503050406030204" pitchFamily="18" charset="0"/>
                                      </a:rPr>
                                    </m:ctrlPr>
                                  </m:sSubPr>
                                  <m:e>
                                    <m:r>
                                      <a:rPr kumimoji="1" lang="en-US" altLang="zh-CN" sz="1300" i="1">
                                        <a:latin typeface="Cambria Math" panose="02040503050406030204" pitchFamily="18" charset="0"/>
                                      </a:rPr>
                                      <m:t>𝑐</m:t>
                                    </m:r>
                                  </m:e>
                                  <m:sub>
                                    <m:r>
                                      <a:rPr kumimoji="1" lang="en-US" altLang="zh-CN" sz="1300" i="1">
                                        <a:latin typeface="Cambria Math" panose="02040503050406030204" pitchFamily="18" charset="0"/>
                                      </a:rPr>
                                      <m:t>𝑖</m:t>
                                    </m:r>
                                    <m:r>
                                      <a:rPr kumimoji="1" lang="en-US" altLang="zh-CN" sz="1300" b="0" i="1" smtClean="0">
                                        <a:latin typeface="Cambria Math" panose="02040503050406030204" pitchFamily="18" charset="0"/>
                                      </a:rPr>
                                      <m:t>,10</m:t>
                                    </m:r>
                                  </m:sub>
                                </m:sSub>
                              </m:oMath>
                            </m:oMathPara>
                          </a14:m>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smtClean="0">
                                        <a:latin typeface="Cambria Math" panose="02040503050406030204" pitchFamily="18" charset="0"/>
                                      </a:rPr>
                                    </m:ctrlPr>
                                  </m:sSubPr>
                                  <m:e>
                                    <m:r>
                                      <a:rPr kumimoji="1" lang="en-US" altLang="zh-CN" sz="1300" i="1">
                                        <a:latin typeface="Cambria Math" panose="02040503050406030204" pitchFamily="18" charset="0"/>
                                      </a:rPr>
                                      <m:t>𝑐</m:t>
                                    </m:r>
                                  </m:e>
                                  <m:sub>
                                    <m:r>
                                      <a:rPr kumimoji="1" lang="en-US" altLang="zh-CN" sz="1300" i="1">
                                        <a:latin typeface="Cambria Math" panose="02040503050406030204" pitchFamily="18" charset="0"/>
                                      </a:rPr>
                                      <m:t>𝑖</m:t>
                                    </m:r>
                                    <m:r>
                                      <a:rPr kumimoji="1" lang="en-US" altLang="zh-CN" sz="1300" b="0" i="1" smtClean="0">
                                        <a:latin typeface="Cambria Math" panose="02040503050406030204" pitchFamily="18" charset="0"/>
                                      </a:rPr>
                                      <m:t>,7</m:t>
                                    </m:r>
                                  </m:sub>
                                </m:sSub>
                              </m:oMath>
                            </m:oMathPara>
                          </a14:m>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45" name="内容占位符 4">
                <a:extLst>
                  <a:ext uri="{FF2B5EF4-FFF2-40B4-BE49-F238E27FC236}">
                    <a16:creationId xmlns:a16="http://schemas.microsoft.com/office/drawing/2014/main" id="{2B934E96-FF18-3942-8F6A-7B5FA010625F}"/>
                  </a:ext>
                </a:extLst>
              </p:cNvPr>
              <p:cNvGraphicFramePr>
                <a:graphicFrameLocks/>
              </p:cNvGraphicFramePr>
              <p:nvPr>
                <p:extLst>
                  <p:ext uri="{D42A27DB-BD31-4B8C-83A1-F6EECF244321}">
                    <p14:modId xmlns:p14="http://schemas.microsoft.com/office/powerpoint/2010/main" val="1534752010"/>
                  </p:ext>
                </p:extLst>
              </p:nvPr>
            </p:nvGraphicFramePr>
            <p:xfrm>
              <a:off x="7373807" y="3924698"/>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2" t="-3333" r="-289474" b="-303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0000" t="-100000" r="-2703" b="-193548"/>
                          </a:stretch>
                        </a:blipFill>
                      </a:tcPr>
                    </a:tc>
                    <a:extLst>
                      <a:ext uri="{0D108BD9-81ED-4DB2-BD59-A6C34878D82A}">
                        <a16:rowId xmlns:a16="http://schemas.microsoft.com/office/drawing/2014/main" val="10001"/>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8333" t="-206667" r="-105556" b="-10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8333" t="-306667" r="-20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sp>
        <p:nvSpPr>
          <p:cNvPr id="6" name="矩形 5">
            <a:extLst>
              <a:ext uri="{FF2B5EF4-FFF2-40B4-BE49-F238E27FC236}">
                <a16:creationId xmlns:a16="http://schemas.microsoft.com/office/drawing/2014/main" id="{52D0EC4B-1868-44F1-AC2B-15C98269B9EA}"/>
              </a:ext>
            </a:extLst>
          </p:cNvPr>
          <p:cNvSpPr/>
          <p:nvPr/>
        </p:nvSpPr>
        <p:spPr>
          <a:xfrm>
            <a:off x="6521261" y="2890141"/>
            <a:ext cx="380938" cy="10286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9" name="矩形 38">
            <a:extLst>
              <a:ext uri="{FF2B5EF4-FFF2-40B4-BE49-F238E27FC236}">
                <a16:creationId xmlns:a16="http://schemas.microsoft.com/office/drawing/2014/main" id="{A412ABFB-7C08-487E-A583-30C13E458501}"/>
              </a:ext>
            </a:extLst>
          </p:cNvPr>
          <p:cNvSpPr/>
          <p:nvPr/>
        </p:nvSpPr>
        <p:spPr>
          <a:xfrm>
            <a:off x="4954663" y="1319176"/>
            <a:ext cx="498622" cy="14297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8524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linds(horizontal)">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par>
                                <p:cTn id="38" presetID="3"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linds(horizontal)">
                                      <p:cBhvr>
                                        <p:cTn id="43" dur="500"/>
                                        <p:tgtEl>
                                          <p:spTgt spid="41"/>
                                        </p:tgtEl>
                                      </p:cBhvr>
                                    </p:animEffect>
                                  </p:childTnLst>
                                </p:cTn>
                              </p:par>
                              <p:par>
                                <p:cTn id="44" presetID="3" presetClass="entr" presetSubtype="1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linds(horizontal)">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10990ED-CCD3-41E0-A469-C7F58730E72B}"/>
                  </a:ext>
                </a:extLst>
              </p:cNvPr>
              <p:cNvSpPr txBox="1"/>
              <p:nvPr>
                <p:custDataLst>
                  <p:tags r:id="rId2"/>
                </p:custDataLst>
              </p:nvPr>
            </p:nvSpPr>
            <p:spPr>
              <a:xfrm>
                <a:off x="530578" y="902279"/>
                <a:ext cx="11446933" cy="2309813"/>
              </a:xfrm>
              <a:prstGeom prst="rect">
                <a:avLst/>
              </a:prstGeom>
              <a:noFill/>
            </p:spPr>
            <p:txBody>
              <a:bodyPr vert="horz" wrap="square" rtlCol="0" anchor="ctr" anchorCtr="0">
                <a:noAutofit/>
              </a:bodyPr>
              <a:lstStyle/>
              <a:p>
                <a:pPr defTabSz="534924">
                  <a:lnSpc>
                    <a:spcPct val="150000"/>
                  </a:lnSpc>
                </a:pPr>
                <a:r>
                  <a:rPr lang="zh-CN" altLang="en-US" sz="2100" dirty="0">
                    <a:solidFill>
                      <a:prstClr val="black"/>
                    </a:solidFill>
                    <a:latin typeface="等线" panose="020F0502020204030204"/>
                    <a:ea typeface="等线" panose="02010600030101010101" pitchFamily="2" charset="-122"/>
                  </a:rPr>
                  <a:t>设选择明文对满足上述</a:t>
                </a:r>
                <a:r>
                  <a:rPr lang="en-US" altLang="zh-CN" sz="2100" dirty="0">
                    <a:solidFill>
                      <a:prstClr val="black"/>
                    </a:solidFill>
                    <a:latin typeface="等线" panose="020F0502020204030204"/>
                    <a:ea typeface="等线" panose="02010600030101010101" pitchFamily="2" charset="-122"/>
                  </a:rPr>
                  <a:t>3</a:t>
                </a:r>
                <a:r>
                  <a:rPr lang="zh-CN" altLang="en-US" sz="2100" dirty="0">
                    <a:solidFill>
                      <a:prstClr val="black"/>
                    </a:solidFill>
                    <a:latin typeface="等线" panose="020F0502020204030204"/>
                    <a:ea typeface="等线" panose="02010600030101010101" pitchFamily="2" charset="-122"/>
                  </a:rPr>
                  <a:t>轮截断差分的头部，</a:t>
                </a:r>
                <a14:m>
                  <m:oMath xmlns:m="http://schemas.openxmlformats.org/officeDocument/2006/math">
                    <m:r>
                      <a:rPr kumimoji="1" lang="zh-CN" altLang="en-US" sz="2100" i="1">
                        <a:solidFill>
                          <a:prstClr val="black"/>
                        </a:solidFill>
                        <a:latin typeface="Cambria Math" panose="02040503050406030204" pitchFamily="18" charset="0"/>
                        <a:ea typeface="Cambria Math" panose="02040503050406030204" pitchFamily="18" charset="0"/>
                      </a:rPr>
                      <m:t>且对应中间状态满足</m:t>
                    </m:r>
                  </m:oMath>
                </a14:m>
                <a:endParaRPr kumimoji="1" lang="en-US" altLang="zh-CN" sz="2100" i="1" dirty="0">
                  <a:solidFill>
                    <a:prstClr val="black"/>
                  </a:solidFill>
                  <a:latin typeface="Cambria Math" panose="02040503050406030204" pitchFamily="18" charset="0"/>
                  <a:ea typeface="Cambria Math" panose="02040503050406030204" pitchFamily="18" charset="0"/>
                </a:endParaRPr>
              </a:p>
              <a:p>
                <a:pPr defTabSz="534924">
                  <a:lnSpc>
                    <a:spcPct val="150000"/>
                  </a:lnSpc>
                </a:pPr>
                <a14:m>
                  <m:oMath xmlns:m="http://schemas.openxmlformats.org/officeDocument/2006/math">
                    <m:r>
                      <a:rPr kumimoji="1" lang="en-US" altLang="zh-CN" sz="2100" i="1">
                        <a:solidFill>
                          <a:prstClr val="black"/>
                        </a:solidFill>
                        <a:latin typeface="Cambria Math" panose="02040503050406030204" pitchFamily="18" charset="0"/>
                        <a:ea typeface="Cambria Math" panose="02040503050406030204" pitchFamily="18" charset="0"/>
                      </a:rPr>
                      <m:t>∆</m:t>
                    </m:r>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rPr>
                          <m:t>𝐿</m:t>
                        </m:r>
                      </m:e>
                      <m:sub>
                        <m:r>
                          <a:rPr kumimoji="1" lang="en-US" altLang="zh-CN" sz="2100" i="1">
                            <a:solidFill>
                              <a:prstClr val="black"/>
                            </a:solidFill>
                            <a:latin typeface="Cambria Math" panose="02040503050406030204" pitchFamily="18" charset="0"/>
                          </a:rPr>
                          <m:t>3</m:t>
                        </m:r>
                      </m:sub>
                    </m:sSub>
                    <m:d>
                      <m:dPr>
                        <m:begChr m:val="["/>
                        <m:endChr m:val="]"/>
                        <m:ctrlPr>
                          <a:rPr kumimoji="1" lang="en-US" altLang="zh-CN" sz="2100" i="1">
                            <a:solidFill>
                              <a:prstClr val="black"/>
                            </a:solidFill>
                            <a:latin typeface="Cambria Math" panose="02040503050406030204" pitchFamily="18" charset="0"/>
                          </a:rPr>
                        </m:ctrlPr>
                      </m:dPr>
                      <m:e>
                        <m:r>
                          <a:rPr kumimoji="1" lang="en-US" altLang="zh-CN" sz="2100" i="1">
                            <a:solidFill>
                              <a:prstClr val="black"/>
                            </a:solidFill>
                            <a:latin typeface="Cambria Math" panose="02040503050406030204" pitchFamily="18" charset="0"/>
                          </a:rPr>
                          <m:t>3,8,14,25</m:t>
                        </m:r>
                      </m:e>
                    </m:d>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ea typeface="Cambria Math" panose="02040503050406030204" pitchFamily="18" charset="0"/>
                          </a:rPr>
                          <m:t>∆</m:t>
                        </m:r>
                        <m:r>
                          <a:rPr kumimoji="1" lang="en-US" altLang="zh-CN" sz="2100" i="1">
                            <a:solidFill>
                              <a:prstClr val="black"/>
                            </a:solidFill>
                            <a:latin typeface="Cambria Math" panose="02040503050406030204" pitchFamily="18" charset="0"/>
                          </a:rPr>
                          <m:t>𝑅</m:t>
                        </m:r>
                      </m:e>
                      <m:sub>
                        <m:r>
                          <a:rPr kumimoji="1" lang="en-US" altLang="zh-CN" sz="2100" i="1">
                            <a:solidFill>
                              <a:prstClr val="black"/>
                            </a:solidFill>
                            <a:latin typeface="Cambria Math" panose="02040503050406030204" pitchFamily="18" charset="0"/>
                          </a:rPr>
                          <m:t>3</m:t>
                        </m:r>
                      </m:sub>
                    </m:sSub>
                    <m:d>
                      <m:dPr>
                        <m:begChr m:val="["/>
                        <m:endChr m:val="]"/>
                        <m:ctrlPr>
                          <a:rPr kumimoji="1" lang="en-US" altLang="zh-CN" sz="2100" i="1">
                            <a:solidFill>
                              <a:prstClr val="black"/>
                            </a:solidFill>
                            <a:latin typeface="Cambria Math" panose="02040503050406030204" pitchFamily="18" charset="0"/>
                          </a:rPr>
                        </m:ctrlPr>
                      </m:dPr>
                      <m:e>
                        <m:r>
                          <a:rPr kumimoji="1" lang="en-US" altLang="zh-CN" sz="2100" i="1">
                            <a:solidFill>
                              <a:prstClr val="black"/>
                            </a:solidFill>
                            <a:latin typeface="Cambria Math" panose="02040503050406030204" pitchFamily="18" charset="0"/>
                          </a:rPr>
                          <m:t>17</m:t>
                        </m:r>
                      </m:e>
                    </m:d>
                    <m:r>
                      <a:rPr kumimoji="1" lang="en-US" altLang="zh-CN" sz="2100" i="1">
                        <a:solidFill>
                          <a:prstClr val="black"/>
                        </a:solidFill>
                        <a:latin typeface="Cambria Math" panose="02040503050406030204" pitchFamily="18" charset="0"/>
                      </a:rPr>
                      <m:t>=00000)</m:t>
                    </m:r>
                  </m:oMath>
                </a14:m>
                <a:r>
                  <a:rPr lang="zh-CN" altLang="en-US" sz="2100" dirty="0">
                    <a:solidFill>
                      <a:prstClr val="black"/>
                    </a:solidFill>
                    <a:latin typeface="等线" panose="020F0502020204030204"/>
                    <a:ea typeface="等线" panose="02010600030101010101" pitchFamily="2" charset="-122"/>
                  </a:rPr>
                  <a:t>的截断差分的概率为</a:t>
                </a:r>
                <a:r>
                  <a:rPr lang="en-US" altLang="zh-CN" sz="2100" i="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p</a:t>
                </a:r>
                <a:r>
                  <a:rPr lang="zh-CN" altLang="en-US" sz="2100" dirty="0">
                    <a:solidFill>
                      <a:prstClr val="black"/>
                    </a:solidFill>
                    <a:latin typeface="等线" panose="020F0502020204030204"/>
                    <a:ea typeface="等线" panose="02010600030101010101" pitchFamily="2" charset="-122"/>
                  </a:rPr>
                  <a:t>。</a:t>
                </a:r>
                <a:endParaRPr lang="en-US" altLang="zh-CN" sz="2100" dirty="0">
                  <a:solidFill>
                    <a:prstClr val="black"/>
                  </a:solidFill>
                  <a:latin typeface="等线" panose="020F0502020204030204"/>
                  <a:ea typeface="等线" panose="02010600030101010101" pitchFamily="2" charset="-122"/>
                </a:endParaRPr>
              </a:p>
              <a:p>
                <a:pPr defTabSz="534924">
                  <a:lnSpc>
                    <a:spcPct val="150000"/>
                  </a:lnSpc>
                </a:pPr>
                <a:r>
                  <a:rPr lang="zh-CN" altLang="en-US" sz="2100" dirty="0">
                    <a:solidFill>
                      <a:prstClr val="black"/>
                    </a:solidFill>
                    <a:latin typeface="等线" panose="020F0502020204030204"/>
                    <a:ea typeface="等线" panose="02010600030101010101" pitchFamily="2" charset="-122"/>
                  </a:rPr>
                  <a:t>结合</a:t>
                </a:r>
                <a:r>
                  <a:rPr lang="en-US" altLang="zh-CN" sz="2100" dirty="0">
                    <a:solidFill>
                      <a:prstClr val="black"/>
                    </a:solidFill>
                    <a:latin typeface="等线" panose="020F0502020204030204"/>
                    <a:ea typeface="等线" panose="02010600030101010101" pitchFamily="2" charset="-122"/>
                  </a:rPr>
                  <a:t>3</a:t>
                </a:r>
                <a:r>
                  <a:rPr lang="zh-CN" altLang="en-US" sz="2100" dirty="0">
                    <a:solidFill>
                      <a:prstClr val="black"/>
                    </a:solidFill>
                    <a:latin typeface="等线" panose="020F0502020204030204"/>
                    <a:ea typeface="等线" panose="02010600030101010101" pitchFamily="2" charset="-122"/>
                  </a:rPr>
                  <a:t>轮</a:t>
                </a:r>
                <a:r>
                  <a:rPr lang="en-US" altLang="zh-CN" sz="2100" dirty="0">
                    <a:solidFill>
                      <a:prstClr val="black"/>
                    </a:solidFill>
                    <a:latin typeface="等线" panose="020F0502020204030204"/>
                    <a:ea typeface="等线" panose="02010600030101010101" pitchFamily="2" charset="-122"/>
                  </a:rPr>
                  <a:t>DES</a:t>
                </a:r>
                <a:r>
                  <a:rPr lang="zh-CN" altLang="en-US" sz="2100" dirty="0">
                    <a:solidFill>
                      <a:prstClr val="black"/>
                    </a:solidFill>
                    <a:latin typeface="等线" panose="020F0502020204030204"/>
                    <a:ea typeface="等线" panose="02010600030101010101" pitchFamily="2" charset="-122"/>
                  </a:rPr>
                  <a:t>的偏差为</a:t>
                </a:r>
                <a14:m>
                  <m:oMath xmlns:m="http://schemas.openxmlformats.org/officeDocument/2006/math">
                    <m:r>
                      <a:rPr kumimoji="1" lang="en-US" altLang="zh-CN" sz="2100" i="1">
                        <a:solidFill>
                          <a:prstClr val="black"/>
                        </a:solidFill>
                        <a:latin typeface="Cambria Math" panose="02040503050406030204" pitchFamily="18" charset="0"/>
                        <a:ea typeface="Cambria Math" panose="02040503050406030204" pitchFamily="18" charset="0"/>
                      </a:rPr>
                      <m:t>±</m:t>
                    </m:r>
                    <m:r>
                      <a:rPr kumimoji="1" lang="en-US" altLang="zh-CN" sz="2100" i="1">
                        <a:solidFill>
                          <a:prstClr val="black"/>
                        </a:solidFill>
                        <a:latin typeface="Cambria Math" panose="02040503050406030204" pitchFamily="18" charset="0"/>
                      </a:rPr>
                      <m:t>𝜀</m:t>
                    </m:r>
                    <m:r>
                      <a:rPr kumimoji="1" lang="zh-CN" altLang="en-US" sz="2100" i="1">
                        <a:solidFill>
                          <a:prstClr val="black"/>
                        </a:solidFill>
                        <a:latin typeface="Cambria Math" panose="02040503050406030204" pitchFamily="18" charset="0"/>
                      </a:rPr>
                      <m:t>的</m:t>
                    </m:r>
                  </m:oMath>
                </a14:m>
                <a:r>
                  <a:rPr lang="zh-CN" altLang="en-US" sz="2100" dirty="0">
                    <a:solidFill>
                      <a:prstClr val="black"/>
                    </a:solidFill>
                    <a:latin typeface="等线" panose="020F0502020204030204"/>
                    <a:ea typeface="等线" panose="02010600030101010101" pitchFamily="2" charset="-122"/>
                  </a:rPr>
                  <a:t>线性近似   </a:t>
                </a:r>
                <a:endParaRPr lang="en-US" altLang="zh-CN" sz="2100" dirty="0">
                  <a:solidFill>
                    <a:prstClr val="black"/>
                  </a:solidFill>
                  <a:latin typeface="等线" panose="020F0502020204030204"/>
                  <a:ea typeface="等线" panose="02010600030101010101" pitchFamily="2" charset="-122"/>
                </a:endParaRPr>
              </a:p>
              <a:p>
                <a:pPr defTabSz="534924">
                  <a:lnSpc>
                    <a:spcPct val="150000"/>
                  </a:lnSpc>
                </a:pPr>
                <a14:m>
                  <m:oMath xmlns:m="http://schemas.openxmlformats.org/officeDocument/2006/math">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rPr>
                          <m:t>𝑥</m:t>
                        </m:r>
                      </m:e>
                      <m:sub>
                        <m:r>
                          <a:rPr kumimoji="1" lang="en-US" altLang="zh-CN" sz="2100" i="1">
                            <a:solidFill>
                              <a:prstClr val="black"/>
                            </a:solidFill>
                            <a:latin typeface="Cambria Math" panose="02040503050406030204" pitchFamily="18" charset="0"/>
                          </a:rPr>
                          <m:t>𝐿</m:t>
                        </m:r>
                      </m:sub>
                    </m:sSub>
                    <m:d>
                      <m:dPr>
                        <m:begChr m:val="["/>
                        <m:endChr m:val="]"/>
                        <m:ctrlPr>
                          <a:rPr kumimoji="1" lang="en-US" altLang="zh-CN" sz="2100" i="1">
                            <a:solidFill>
                              <a:prstClr val="black"/>
                            </a:solidFill>
                            <a:latin typeface="Cambria Math" panose="02040503050406030204" pitchFamily="18" charset="0"/>
                          </a:rPr>
                        </m:ctrlPr>
                      </m:dPr>
                      <m:e>
                        <m:r>
                          <a:rPr kumimoji="1" lang="en-US" altLang="zh-CN" sz="2100" i="1">
                            <a:solidFill>
                              <a:prstClr val="black"/>
                            </a:solidFill>
                            <a:latin typeface="Cambria Math" panose="02040503050406030204" pitchFamily="18" charset="0"/>
                          </a:rPr>
                          <m:t>3,8,14,25</m:t>
                        </m:r>
                      </m:e>
                    </m:d>
                    <m:r>
                      <a:rPr kumimoji="1" lang="en-US" altLang="zh-CN" sz="2100" i="1">
                        <a:solidFill>
                          <a:prstClr val="black"/>
                        </a:solidFill>
                        <a:latin typeface="Cambria Math" panose="02040503050406030204" pitchFamily="18" charset="0"/>
                        <a:ea typeface="Cambria Math" panose="02040503050406030204" pitchFamily="18" charset="0"/>
                      </a:rPr>
                      <m:t>⨁</m:t>
                    </m:r>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rPr>
                          <m:t>𝑥</m:t>
                        </m:r>
                      </m:e>
                      <m:sub>
                        <m:r>
                          <a:rPr kumimoji="1" lang="en-US" altLang="zh-CN" sz="2100" i="1">
                            <a:solidFill>
                              <a:prstClr val="black"/>
                            </a:solidFill>
                            <a:latin typeface="Cambria Math" panose="02040503050406030204" pitchFamily="18" charset="0"/>
                          </a:rPr>
                          <m:t>𝑅</m:t>
                        </m:r>
                      </m:sub>
                    </m:sSub>
                    <m:d>
                      <m:dPr>
                        <m:begChr m:val="["/>
                        <m:endChr m:val="]"/>
                        <m:ctrlPr>
                          <a:rPr kumimoji="1" lang="en-US" altLang="zh-CN" sz="2100" i="1">
                            <a:solidFill>
                              <a:prstClr val="black"/>
                            </a:solidFill>
                            <a:latin typeface="Cambria Math" panose="02040503050406030204" pitchFamily="18" charset="0"/>
                          </a:rPr>
                        </m:ctrlPr>
                      </m:dPr>
                      <m:e>
                        <m:r>
                          <a:rPr kumimoji="1" lang="en-US" altLang="zh-CN" sz="2100" i="1">
                            <a:solidFill>
                              <a:prstClr val="black"/>
                            </a:solidFill>
                            <a:latin typeface="Cambria Math" panose="02040503050406030204" pitchFamily="18" charset="0"/>
                          </a:rPr>
                          <m:t>17</m:t>
                        </m:r>
                      </m:e>
                    </m:d>
                    <m:r>
                      <a:rPr kumimoji="1" lang="en-US" altLang="zh-CN" sz="2100" i="1">
                        <a:solidFill>
                          <a:prstClr val="black"/>
                        </a:solidFill>
                        <a:latin typeface="Cambria Math" panose="02040503050406030204" pitchFamily="18" charset="0"/>
                        <a:ea typeface="Cambria Math" panose="02040503050406030204" pitchFamily="18" charset="0"/>
                      </a:rPr>
                      <m:t>⨁</m:t>
                    </m:r>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rPr>
                          <m:t>𝑦</m:t>
                        </m:r>
                      </m:e>
                      <m:sub>
                        <m:r>
                          <a:rPr kumimoji="1" lang="en-US" altLang="zh-CN" sz="2100" i="1">
                            <a:solidFill>
                              <a:prstClr val="black"/>
                            </a:solidFill>
                            <a:latin typeface="Cambria Math" panose="02040503050406030204" pitchFamily="18" charset="0"/>
                          </a:rPr>
                          <m:t>𝐿</m:t>
                        </m:r>
                      </m:sub>
                    </m:sSub>
                    <m:d>
                      <m:dPr>
                        <m:begChr m:val="["/>
                        <m:endChr m:val="]"/>
                        <m:ctrlPr>
                          <a:rPr kumimoji="1" lang="en-US" altLang="zh-CN" sz="2100" i="1">
                            <a:solidFill>
                              <a:prstClr val="black"/>
                            </a:solidFill>
                            <a:latin typeface="Cambria Math" panose="02040503050406030204" pitchFamily="18" charset="0"/>
                          </a:rPr>
                        </m:ctrlPr>
                      </m:dPr>
                      <m:e>
                        <m:r>
                          <a:rPr kumimoji="1" lang="en-US" altLang="zh-CN" sz="2100" i="1">
                            <a:solidFill>
                              <a:prstClr val="black"/>
                            </a:solidFill>
                            <a:latin typeface="Cambria Math" panose="02040503050406030204" pitchFamily="18" charset="0"/>
                          </a:rPr>
                          <m:t>3,8,14,25</m:t>
                        </m:r>
                      </m:e>
                    </m:d>
                    <m:r>
                      <a:rPr kumimoji="1" lang="en-US" altLang="zh-CN" sz="2100" i="1">
                        <a:solidFill>
                          <a:prstClr val="black"/>
                        </a:solidFill>
                        <a:latin typeface="Cambria Math" panose="02040503050406030204" pitchFamily="18" charset="0"/>
                        <a:ea typeface="Cambria Math" panose="02040503050406030204" pitchFamily="18" charset="0"/>
                      </a:rPr>
                      <m:t>⨁</m:t>
                    </m:r>
                    <m:sSub>
                      <m:sSubPr>
                        <m:ctrlPr>
                          <a:rPr kumimoji="1" lang="en-US" altLang="zh-CN" sz="2100" i="1">
                            <a:solidFill>
                              <a:prstClr val="black"/>
                            </a:solidFill>
                            <a:latin typeface="Cambria Math" panose="02040503050406030204" pitchFamily="18" charset="0"/>
                          </a:rPr>
                        </m:ctrlPr>
                      </m:sSubPr>
                      <m:e>
                        <m:r>
                          <a:rPr kumimoji="1" lang="en-US" altLang="zh-CN" sz="2100" i="1">
                            <a:solidFill>
                              <a:prstClr val="black"/>
                            </a:solidFill>
                            <a:latin typeface="Cambria Math" panose="02040503050406030204" pitchFamily="18" charset="0"/>
                          </a:rPr>
                          <m:t>𝑦</m:t>
                        </m:r>
                      </m:e>
                      <m:sub>
                        <m:r>
                          <a:rPr kumimoji="1" lang="en-US" altLang="zh-CN" sz="2100" i="1">
                            <a:solidFill>
                              <a:prstClr val="black"/>
                            </a:solidFill>
                            <a:latin typeface="Cambria Math" panose="02040503050406030204" pitchFamily="18" charset="0"/>
                          </a:rPr>
                          <m:t>𝑅</m:t>
                        </m:r>
                      </m:sub>
                    </m:sSub>
                    <m:d>
                      <m:dPr>
                        <m:begChr m:val="["/>
                        <m:endChr m:val="]"/>
                        <m:ctrlPr>
                          <a:rPr kumimoji="1" lang="en-US" altLang="zh-CN" sz="2100" i="1">
                            <a:solidFill>
                              <a:prstClr val="black"/>
                            </a:solidFill>
                            <a:latin typeface="Cambria Math" panose="02040503050406030204" pitchFamily="18" charset="0"/>
                          </a:rPr>
                        </m:ctrlPr>
                      </m:dPr>
                      <m:e>
                        <m:r>
                          <a:rPr kumimoji="1" lang="en-US" altLang="zh-CN" sz="2100" i="1">
                            <a:solidFill>
                              <a:prstClr val="black"/>
                            </a:solidFill>
                            <a:latin typeface="Cambria Math" panose="02040503050406030204" pitchFamily="18" charset="0"/>
                          </a:rPr>
                          <m:t>17</m:t>
                        </m:r>
                      </m:e>
                    </m:d>
                    <m:r>
                      <a:rPr kumimoji="1" lang="en-US" altLang="zh-CN" sz="2100" i="1">
                        <a:solidFill>
                          <a:prstClr val="black"/>
                        </a:solidFill>
                        <a:latin typeface="Cambria Math" panose="02040503050406030204" pitchFamily="18" charset="0"/>
                      </a:rPr>
                      <m:t>=0</m:t>
                    </m:r>
                  </m:oMath>
                </a14:m>
                <a:r>
                  <a:rPr lang="zh-CN" altLang="en-US" sz="2100" dirty="0">
                    <a:solidFill>
                      <a:prstClr val="black"/>
                    </a:solidFill>
                    <a:latin typeface="等线" panose="020F0502020204030204"/>
                    <a:ea typeface="等线" panose="02010600030101010101" pitchFamily="2" charset="-122"/>
                  </a:rPr>
                  <a:t>，构造</a:t>
                </a:r>
                <a:r>
                  <a:rPr lang="en-US" altLang="zh-CN" sz="2100" dirty="0">
                    <a:solidFill>
                      <a:prstClr val="black"/>
                    </a:solidFill>
                    <a:latin typeface="等线" panose="020F0502020204030204"/>
                    <a:ea typeface="等线" panose="02010600030101010101" pitchFamily="2" charset="-122"/>
                  </a:rPr>
                  <a:t>6</a:t>
                </a:r>
                <a:r>
                  <a:rPr lang="zh-CN" altLang="en-US" sz="2100" dirty="0">
                    <a:solidFill>
                      <a:prstClr val="black"/>
                    </a:solidFill>
                    <a:latin typeface="等线" panose="020F0502020204030204"/>
                    <a:ea typeface="等线" panose="02010600030101010101" pitchFamily="2" charset="-122"/>
                  </a:rPr>
                  <a:t>轮差分</a:t>
                </a:r>
                <a:r>
                  <a:rPr lang="en-US" altLang="zh-CN" sz="2100" dirty="0">
                    <a:solidFill>
                      <a:prstClr val="black"/>
                    </a:solidFill>
                    <a:latin typeface="等线" panose="020F0502020204030204"/>
                    <a:ea typeface="等线" panose="02010600030101010101" pitchFamily="2" charset="-122"/>
                  </a:rPr>
                  <a:t>-</a:t>
                </a:r>
                <a:r>
                  <a:rPr lang="zh-CN" altLang="en-US" sz="2100" dirty="0">
                    <a:solidFill>
                      <a:prstClr val="black"/>
                    </a:solidFill>
                    <a:latin typeface="等线" panose="020F0502020204030204"/>
                    <a:ea typeface="等线" panose="02010600030101010101" pitchFamily="2" charset="-122"/>
                  </a:rPr>
                  <a:t>线性路线，偏差为（       ）</a:t>
                </a:r>
                <a:endParaRPr lang="en-US" altLang="zh-CN" sz="2100" dirty="0">
                  <a:solidFill>
                    <a:prstClr val="black"/>
                  </a:solidFill>
                  <a:latin typeface="等线" panose="020F0502020204030204"/>
                  <a:ea typeface="等线" panose="02010600030101010101" pitchFamily="2" charset="-122"/>
                </a:endParaRPr>
              </a:p>
            </p:txBody>
          </p:sp>
        </mc:Choice>
        <mc:Fallback xmlns="">
          <p:sp>
            <p:nvSpPr>
              <p:cNvPr id="5" name="文本框 4">
                <a:extLst>
                  <a:ext uri="{FF2B5EF4-FFF2-40B4-BE49-F238E27FC236}">
                    <a16:creationId xmlns:a16="http://schemas.microsoft.com/office/drawing/2014/main" id="{D10990ED-CCD3-41E0-A469-C7F58730E72B}"/>
                  </a:ext>
                </a:extLst>
              </p:cNvPr>
              <p:cNvSpPr txBox="1">
                <a:spLocks noRot="1" noChangeAspect="1" noMove="1" noResize="1" noEditPoints="1" noAdjustHandles="1" noChangeArrowheads="1" noChangeShapeType="1" noTextEdit="1"/>
              </p:cNvSpPr>
              <p:nvPr>
                <p:custDataLst>
                  <p:tags r:id="rId20"/>
                </p:custDataLst>
              </p:nvPr>
            </p:nvSpPr>
            <p:spPr>
              <a:xfrm>
                <a:off x="530578" y="902279"/>
                <a:ext cx="11446933" cy="2309813"/>
              </a:xfrm>
              <a:prstGeom prst="rect">
                <a:avLst/>
              </a:prstGeom>
              <a:blipFill>
                <a:blip r:embed="rId21"/>
                <a:stretch>
                  <a:fillRect l="-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77EBB86-D85C-46A2-A952-E0B84407BC38}"/>
                  </a:ext>
                </a:extLst>
              </p:cNvPr>
              <p:cNvSpPr txBox="1"/>
              <p:nvPr>
                <p:custDataLst>
                  <p:tags r:id="rId3"/>
                </p:custDataLst>
              </p:nvPr>
            </p:nvSpPr>
            <p:spPr>
              <a:xfrm>
                <a:off x="4810125" y="3523820"/>
                <a:ext cx="3000375" cy="642938"/>
              </a:xfrm>
              <a:prstGeom prst="rect">
                <a:avLst/>
              </a:prstGeom>
              <a:noFill/>
            </p:spPr>
            <p:txBody>
              <a:bodyPr vert="horz" rtlCol="0" anchor="ctr" anchorCtr="0">
                <a:noAutofit/>
              </a:bodyPr>
              <a:lstStyle/>
              <a:p>
                <a:pPr defTabSz="534924"/>
                <a14:m>
                  <m:oMathPara xmlns:m="http://schemas.openxmlformats.org/officeDocument/2006/math">
                    <m:oMathParaPr>
                      <m:jc m:val="left"/>
                    </m:oMathParaPr>
                    <m:oMath xmlns:m="http://schemas.openxmlformats.org/officeDocument/2006/math">
                      <m:r>
                        <a:rPr kumimoji="1" lang="en-US" altLang="zh-CN" sz="2100" i="1">
                          <a:solidFill>
                            <a:prstClr val="black"/>
                          </a:solidFill>
                          <a:latin typeface="Cambria Math" panose="02040503050406030204" pitchFamily="18" charset="0"/>
                        </a:rPr>
                        <m:t>2</m:t>
                      </m:r>
                      <m:sSup>
                        <m:sSupPr>
                          <m:ctrlPr>
                            <a:rPr kumimoji="1" lang="en-US" altLang="zh-CN" sz="2100" i="1">
                              <a:solidFill>
                                <a:prstClr val="black"/>
                              </a:solidFill>
                              <a:latin typeface="Cambria Math" panose="02040503050406030204" pitchFamily="18" charset="0"/>
                            </a:rPr>
                          </m:ctrlPr>
                        </m:sSupPr>
                        <m:e>
                          <m:r>
                            <a:rPr kumimoji="1" lang="zh-CN" altLang="en-US" sz="2100" i="1">
                              <a:solidFill>
                                <a:prstClr val="black"/>
                              </a:solidFill>
                              <a:latin typeface="Cambria Math" panose="02040503050406030204" pitchFamily="18" charset="0"/>
                            </a:rPr>
                            <m:t>𝜀</m:t>
                          </m:r>
                        </m:e>
                        <m:sup>
                          <m:r>
                            <a:rPr kumimoji="1" lang="en-US" altLang="zh-CN" sz="2100" i="1">
                              <a:solidFill>
                                <a:prstClr val="black"/>
                              </a:solidFill>
                              <a:latin typeface="Cambria Math" panose="02040503050406030204" pitchFamily="18" charset="0"/>
                            </a:rPr>
                            <m:t>2</m:t>
                          </m:r>
                        </m:sup>
                      </m:sSup>
                    </m:oMath>
                  </m:oMathPara>
                </a14:m>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D77EBB86-D85C-46A2-A952-E0B84407BC38}"/>
                  </a:ext>
                </a:extLst>
              </p:cNvPr>
              <p:cNvSpPr txBox="1">
                <a:spLocks noRot="1" noChangeAspect="1" noMove="1" noResize="1" noEditPoints="1" noAdjustHandles="1" noChangeArrowheads="1" noChangeShapeType="1" noTextEdit="1"/>
              </p:cNvSpPr>
              <p:nvPr>
                <p:custDataLst>
                  <p:tags r:id="rId22"/>
                </p:custDataLst>
              </p:nvPr>
            </p:nvSpPr>
            <p:spPr>
              <a:xfrm>
                <a:off x="4810125" y="3523820"/>
                <a:ext cx="3000375" cy="642938"/>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F803A42-B3E5-4BD0-9405-FF7FA4212A4F}"/>
                  </a:ext>
                </a:extLst>
              </p:cNvPr>
              <p:cNvSpPr txBox="1"/>
              <p:nvPr>
                <p:custDataLst>
                  <p:tags r:id="rId4"/>
                </p:custDataLst>
              </p:nvPr>
            </p:nvSpPr>
            <p:spPr>
              <a:xfrm>
                <a:off x="4810125" y="4329113"/>
                <a:ext cx="3000375" cy="642938"/>
              </a:xfrm>
              <a:prstGeom prst="rect">
                <a:avLst/>
              </a:prstGeom>
              <a:noFill/>
            </p:spPr>
            <p:txBody>
              <a:bodyPr vert="horz" rtlCol="0" anchor="ctr" anchorCtr="0">
                <a:noAutofit/>
              </a:bodyPr>
              <a:lstStyle/>
              <a:p>
                <a:pPr defTabSz="534924"/>
                <a14:m>
                  <m:oMathPara xmlns:m="http://schemas.openxmlformats.org/officeDocument/2006/math">
                    <m:oMathParaPr>
                      <m:jc m:val="left"/>
                    </m:oMathParaPr>
                    <m:oMath xmlns:m="http://schemas.openxmlformats.org/officeDocument/2006/math">
                      <m:r>
                        <a:rPr kumimoji="1" lang="en-US" altLang="zh-CN" sz="2100" i="1">
                          <a:solidFill>
                            <a:prstClr val="black"/>
                          </a:solidFill>
                          <a:latin typeface="Cambria Math" panose="02040503050406030204" pitchFamily="18" charset="0"/>
                        </a:rPr>
                        <m:t>−4</m:t>
                      </m:r>
                      <m:sSup>
                        <m:sSupPr>
                          <m:ctrlPr>
                            <a:rPr kumimoji="1" lang="en-US" altLang="zh-CN" sz="2100" i="1">
                              <a:solidFill>
                                <a:prstClr val="black"/>
                              </a:solidFill>
                              <a:latin typeface="Cambria Math" panose="02040503050406030204" pitchFamily="18" charset="0"/>
                            </a:rPr>
                          </m:ctrlPr>
                        </m:sSupPr>
                        <m:e>
                          <m:r>
                            <a:rPr kumimoji="1" lang="zh-CN" altLang="en-US" sz="2100" i="1">
                              <a:solidFill>
                                <a:prstClr val="black"/>
                              </a:solidFill>
                              <a:latin typeface="Cambria Math" panose="02040503050406030204" pitchFamily="18" charset="0"/>
                            </a:rPr>
                            <m:t>𝜀</m:t>
                          </m:r>
                        </m:e>
                        <m:sup>
                          <m:r>
                            <a:rPr kumimoji="1" lang="en-US" altLang="zh-CN" sz="2100" i="1">
                              <a:solidFill>
                                <a:prstClr val="black"/>
                              </a:solidFill>
                              <a:latin typeface="Cambria Math" panose="02040503050406030204" pitchFamily="18" charset="0"/>
                            </a:rPr>
                            <m:t>2</m:t>
                          </m:r>
                        </m:sup>
                      </m:sSup>
                      <m:r>
                        <a:rPr kumimoji="1" lang="en-US" altLang="zh-CN" sz="2100" i="1">
                          <a:solidFill>
                            <a:prstClr val="black"/>
                          </a:solidFill>
                          <a:latin typeface="Cambria Math" panose="02040503050406030204" pitchFamily="18" charset="0"/>
                        </a:rPr>
                        <m:t>𝑝</m:t>
                      </m:r>
                    </m:oMath>
                  </m:oMathPara>
                </a14:m>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EF803A42-B3E5-4BD0-9405-FF7FA4212A4F}"/>
                  </a:ext>
                </a:extLst>
              </p:cNvPr>
              <p:cNvSpPr txBox="1">
                <a:spLocks noRot="1" noChangeAspect="1" noMove="1" noResize="1" noEditPoints="1" noAdjustHandles="1" noChangeArrowheads="1" noChangeShapeType="1" noTextEdit="1"/>
              </p:cNvSpPr>
              <p:nvPr>
                <p:custDataLst>
                  <p:tags r:id="rId24"/>
                </p:custDataLst>
              </p:nvPr>
            </p:nvSpPr>
            <p:spPr>
              <a:xfrm>
                <a:off x="4810125" y="4329113"/>
                <a:ext cx="3000375" cy="642938"/>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99A5C45-2A0D-4C9B-8BE3-ED20E548D33C}"/>
                  </a:ext>
                </a:extLst>
              </p:cNvPr>
              <p:cNvSpPr txBox="1"/>
              <p:nvPr>
                <p:custDataLst>
                  <p:tags r:id="rId5"/>
                </p:custDataLst>
              </p:nvPr>
            </p:nvSpPr>
            <p:spPr>
              <a:xfrm>
                <a:off x="4810125" y="4947370"/>
                <a:ext cx="3000375" cy="642938"/>
              </a:xfrm>
              <a:prstGeom prst="rect">
                <a:avLst/>
              </a:prstGeom>
              <a:noFill/>
            </p:spPr>
            <p:txBody>
              <a:bodyPr vert="horz" rtlCol="0" anchor="ctr" anchorCtr="0">
                <a:noAutofit/>
              </a:bodyPr>
              <a:lstStyle/>
              <a:p>
                <a:pPr defTabSz="534924"/>
                <a14:m>
                  <m:oMathPara xmlns:m="http://schemas.openxmlformats.org/officeDocument/2006/math">
                    <m:oMathParaPr>
                      <m:jc m:val="left"/>
                    </m:oMathParaPr>
                    <m:oMath xmlns:m="http://schemas.openxmlformats.org/officeDocument/2006/math">
                      <m:r>
                        <a:rPr kumimoji="1" lang="en-US" altLang="zh-CN" sz="2100" i="1">
                          <a:solidFill>
                            <a:prstClr val="black"/>
                          </a:solidFill>
                          <a:latin typeface="Cambria Math" panose="02040503050406030204" pitchFamily="18" charset="0"/>
                        </a:rPr>
                        <m:t>4</m:t>
                      </m:r>
                      <m:sSup>
                        <m:sSupPr>
                          <m:ctrlPr>
                            <a:rPr kumimoji="1" lang="en-US" altLang="zh-CN" sz="2100" i="1">
                              <a:solidFill>
                                <a:prstClr val="black"/>
                              </a:solidFill>
                              <a:latin typeface="Cambria Math" panose="02040503050406030204" pitchFamily="18" charset="0"/>
                            </a:rPr>
                          </m:ctrlPr>
                        </m:sSupPr>
                        <m:e>
                          <m:r>
                            <a:rPr kumimoji="1" lang="zh-CN" altLang="en-US" sz="2100" i="1">
                              <a:solidFill>
                                <a:prstClr val="black"/>
                              </a:solidFill>
                              <a:latin typeface="Cambria Math" panose="02040503050406030204" pitchFamily="18" charset="0"/>
                            </a:rPr>
                            <m:t>𝜀</m:t>
                          </m:r>
                        </m:e>
                        <m:sup>
                          <m:r>
                            <a:rPr kumimoji="1" lang="en-US" altLang="zh-CN" sz="2100" i="1">
                              <a:solidFill>
                                <a:prstClr val="black"/>
                              </a:solidFill>
                              <a:latin typeface="Cambria Math" panose="02040503050406030204" pitchFamily="18" charset="0"/>
                            </a:rPr>
                            <m:t>2</m:t>
                          </m:r>
                        </m:sup>
                      </m:sSup>
                      <m:r>
                        <a:rPr kumimoji="1" lang="en-US" altLang="zh-CN" sz="2100" i="1">
                          <a:solidFill>
                            <a:prstClr val="black"/>
                          </a:solidFill>
                          <a:latin typeface="Cambria Math" panose="02040503050406030204" pitchFamily="18" charset="0"/>
                        </a:rPr>
                        <m:t>𝑝</m:t>
                      </m:r>
                    </m:oMath>
                  </m:oMathPara>
                </a14:m>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A99A5C45-2A0D-4C9B-8BE3-ED20E548D33C}"/>
                  </a:ext>
                </a:extLst>
              </p:cNvPr>
              <p:cNvSpPr txBox="1">
                <a:spLocks noRot="1" noChangeAspect="1" noMove="1" noResize="1" noEditPoints="1" noAdjustHandles="1" noChangeArrowheads="1" noChangeShapeType="1" noTextEdit="1"/>
              </p:cNvSpPr>
              <p:nvPr>
                <p:custDataLst>
                  <p:tags r:id="rId26"/>
                </p:custDataLst>
              </p:nvPr>
            </p:nvSpPr>
            <p:spPr>
              <a:xfrm>
                <a:off x="4810125" y="4947370"/>
                <a:ext cx="3000375" cy="642938"/>
              </a:xfrm>
              <a:prstGeom prst="rect">
                <a:avLst/>
              </a:prstGeom>
              <a:blipFill>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1F2140A-B30E-4DBB-8830-3A4E282FD609}"/>
                  </a:ext>
                </a:extLst>
              </p:cNvPr>
              <p:cNvSpPr txBox="1"/>
              <p:nvPr>
                <p:custDataLst>
                  <p:tags r:id="rId6"/>
                </p:custDataLst>
              </p:nvPr>
            </p:nvSpPr>
            <p:spPr>
              <a:xfrm>
                <a:off x="4810125" y="5804620"/>
                <a:ext cx="3000375" cy="642938"/>
              </a:xfrm>
              <a:prstGeom prst="rect">
                <a:avLst/>
              </a:prstGeom>
              <a:noFill/>
            </p:spPr>
            <p:txBody>
              <a:bodyPr vert="horz" rtlCol="0" anchor="ctr" anchorCtr="0">
                <a:noAutofit/>
              </a:bodyPr>
              <a:lstStyle/>
              <a:p>
                <a:pPr defTabSz="534924"/>
                <a14:m>
                  <m:oMathPara xmlns:m="http://schemas.openxmlformats.org/officeDocument/2006/math">
                    <m:oMathParaPr>
                      <m:jc m:val="left"/>
                    </m:oMathParaPr>
                    <m:oMath xmlns:m="http://schemas.openxmlformats.org/officeDocument/2006/math">
                      <m:sSup>
                        <m:sSupPr>
                          <m:ctrlPr>
                            <a:rPr kumimoji="1" lang="en-US" altLang="zh-CN" i="1">
                              <a:solidFill>
                                <a:prstClr val="black"/>
                              </a:solidFill>
                              <a:latin typeface="Cambria Math" panose="02040503050406030204" pitchFamily="18" charset="0"/>
                            </a:rPr>
                          </m:ctrlPr>
                        </m:sSupPr>
                        <m:e>
                          <m:r>
                            <a:rPr kumimoji="1" lang="zh-CN" altLang="en-US" i="1">
                              <a:solidFill>
                                <a:prstClr val="black"/>
                              </a:solidFill>
                              <a:latin typeface="Cambria Math" panose="02040503050406030204" pitchFamily="18" charset="0"/>
                            </a:rPr>
                            <m:t>𝜀</m:t>
                          </m:r>
                        </m:e>
                        <m:sup>
                          <m:r>
                            <a:rPr kumimoji="1" lang="en-US" altLang="zh-CN" i="1">
                              <a:solidFill>
                                <a:prstClr val="black"/>
                              </a:solidFill>
                              <a:latin typeface="Cambria Math" panose="02040503050406030204" pitchFamily="18" charset="0"/>
                            </a:rPr>
                            <m:t>2</m:t>
                          </m:r>
                        </m:sup>
                      </m:sSup>
                      <m:r>
                        <a:rPr kumimoji="1" lang="en-US" altLang="zh-CN" i="1">
                          <a:solidFill>
                            <a:prstClr val="black"/>
                          </a:solidFill>
                          <a:latin typeface="Cambria Math" panose="02040503050406030204" pitchFamily="18" charset="0"/>
                        </a:rPr>
                        <m:t>𝑝</m:t>
                      </m:r>
                    </m:oMath>
                  </m:oMathPara>
                </a14:m>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文本框 8">
                <a:extLst>
                  <a:ext uri="{FF2B5EF4-FFF2-40B4-BE49-F238E27FC236}">
                    <a16:creationId xmlns:a16="http://schemas.microsoft.com/office/drawing/2014/main" id="{31F2140A-B30E-4DBB-8830-3A4E282FD609}"/>
                  </a:ext>
                </a:extLst>
              </p:cNvPr>
              <p:cNvSpPr txBox="1">
                <a:spLocks noRot="1" noChangeAspect="1" noMove="1" noResize="1" noEditPoints="1" noAdjustHandles="1" noChangeArrowheads="1" noChangeShapeType="1" noTextEdit="1"/>
              </p:cNvSpPr>
              <p:nvPr>
                <p:custDataLst>
                  <p:tags r:id="rId28"/>
                </p:custDataLst>
              </p:nvPr>
            </p:nvSpPr>
            <p:spPr>
              <a:xfrm>
                <a:off x="4810125" y="5804620"/>
                <a:ext cx="3000375" cy="642938"/>
              </a:xfrm>
              <a:prstGeom prst="rect">
                <a:avLst/>
              </a:prstGeom>
              <a:blipFill>
                <a:blip r:embed="rId29"/>
                <a:stretch>
                  <a:fillRect/>
                </a:stretch>
              </a:blipFill>
            </p:spPr>
            <p:txBody>
              <a:bodyPr/>
              <a:lstStyle/>
              <a:p>
                <a:r>
                  <a:rPr lang="zh-CN" altLang="en-US">
                    <a:noFill/>
                  </a:rPr>
                  <a:t> </a:t>
                </a:r>
              </a:p>
            </p:txBody>
          </p:sp>
        </mc:Fallback>
      </mc:AlternateContent>
      <p:sp>
        <p:nvSpPr>
          <p:cNvPr id="10" name="椭圆 9">
            <a:extLst>
              <a:ext uri="{FF2B5EF4-FFF2-40B4-BE49-F238E27FC236}">
                <a16:creationId xmlns:a16="http://schemas.microsoft.com/office/drawing/2014/main" id="{53A27ACE-9FB5-4E34-ADB4-55C0B59AAD47}"/>
              </a:ext>
            </a:extLst>
          </p:cNvPr>
          <p:cNvSpPr>
            <a:spLocks noChangeAspect="1"/>
          </p:cNvSpPr>
          <p:nvPr>
            <p:custDataLst>
              <p:tags r:id="rId7"/>
            </p:custDataLst>
          </p:nvPr>
        </p:nvSpPr>
        <p:spPr>
          <a:xfrm>
            <a:off x="4357497" y="3639549"/>
            <a:ext cx="411480" cy="4114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defTabSz="534924"/>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699C611-05CA-493D-B021-6593116985A5}"/>
              </a:ext>
            </a:extLst>
          </p:cNvPr>
          <p:cNvSpPr>
            <a:spLocks noChangeAspect="1"/>
          </p:cNvSpPr>
          <p:nvPr>
            <p:custDataLst>
              <p:tags r:id="rId8"/>
            </p:custDataLst>
          </p:nvPr>
        </p:nvSpPr>
        <p:spPr>
          <a:xfrm>
            <a:off x="4357497" y="4444842"/>
            <a:ext cx="411480" cy="41148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defTabSz="534924"/>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04D194F-EE8E-4052-B678-2D3A471DB13E}"/>
              </a:ext>
            </a:extLst>
          </p:cNvPr>
          <p:cNvSpPr>
            <a:spLocks noChangeAspect="1"/>
          </p:cNvSpPr>
          <p:nvPr>
            <p:custDataLst>
              <p:tags r:id="rId9"/>
            </p:custDataLst>
          </p:nvPr>
        </p:nvSpPr>
        <p:spPr>
          <a:xfrm>
            <a:off x="4357497" y="5063099"/>
            <a:ext cx="411480" cy="41148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defTabSz="534924"/>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20D46228-468F-44B6-B0AF-FF67258C8A34}"/>
              </a:ext>
            </a:extLst>
          </p:cNvPr>
          <p:cNvSpPr>
            <a:spLocks noChangeAspect="1"/>
          </p:cNvSpPr>
          <p:nvPr>
            <p:custDataLst>
              <p:tags r:id="rId10"/>
            </p:custDataLst>
          </p:nvPr>
        </p:nvSpPr>
        <p:spPr>
          <a:xfrm>
            <a:off x="4357497" y="5920349"/>
            <a:ext cx="411480" cy="41148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defTabSz="534924"/>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矩形: 圆角 1">
            <a:extLst>
              <a:ext uri="{FF2B5EF4-FFF2-40B4-BE49-F238E27FC236}">
                <a16:creationId xmlns:a16="http://schemas.microsoft.com/office/drawing/2014/main" id="{90475AF7-45B1-4ED4-A561-82E077279F9F}"/>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D9D95D4F-C519-43F6-BE84-57C75022C129}"/>
              </a:ext>
            </a:extLst>
          </p:cNvPr>
          <p:cNvGrpSpPr/>
          <p:nvPr>
            <p:custDataLst>
              <p:tags r:id="rId12"/>
            </p:custDataLst>
          </p:nvPr>
        </p:nvGrpSpPr>
        <p:grpSpPr>
          <a:xfrm>
            <a:off x="0" y="0"/>
            <a:ext cx="4286250" cy="490220"/>
            <a:chOff x="-5270500" y="0"/>
            <a:chExt cx="5715000" cy="653627"/>
          </a:xfrm>
        </p:grpSpPr>
        <p:sp>
          <p:nvSpPr>
            <p:cNvPr id="14" name="TitleBackground">
              <a:extLst>
                <a:ext uri="{FF2B5EF4-FFF2-40B4-BE49-F238E27FC236}">
                  <a16:creationId xmlns:a16="http://schemas.microsoft.com/office/drawing/2014/main" id="{CEE57FFB-9FFC-444A-9305-B982E1CDA8A9}"/>
                </a:ext>
              </a:extLst>
            </p:cNvPr>
            <p:cNvSpPr/>
            <p:nvPr>
              <p:custDataLst>
                <p:tags r:id="rId14"/>
              </p:custDataLst>
            </p:nvPr>
          </p:nvSpPr>
          <p:spPr>
            <a:xfrm>
              <a:off x="-527050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34924"/>
              <a:endParaRPr lang="zh-CN" altLang="en-US" sz="1053">
                <a:solidFill>
                  <a:prstClr val="white"/>
                </a:solidFill>
                <a:latin typeface="等线" panose="020F0502020204030204"/>
                <a:ea typeface="等线" panose="02010600030101010101" pitchFamily="2" charset="-122"/>
              </a:endParaRPr>
            </a:p>
          </p:txBody>
        </p:sp>
        <p:sp>
          <p:nvSpPr>
            <p:cNvPr id="15" name="ColorBlock">
              <a:extLst>
                <a:ext uri="{FF2B5EF4-FFF2-40B4-BE49-F238E27FC236}">
                  <a16:creationId xmlns:a16="http://schemas.microsoft.com/office/drawing/2014/main" id="{249EDB81-0775-4939-869F-3BF3F8ED14FD}"/>
                </a:ext>
              </a:extLst>
            </p:cNvPr>
            <p:cNvSpPr/>
            <p:nvPr>
              <p:custDataLst>
                <p:tags r:id="rId15"/>
              </p:custDataLst>
            </p:nvPr>
          </p:nvSpPr>
          <p:spPr>
            <a:xfrm>
              <a:off x="-527050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34924"/>
              <a:endParaRPr lang="zh-CN" altLang="en-US" sz="1053">
                <a:solidFill>
                  <a:prstClr val="white"/>
                </a:solidFill>
                <a:latin typeface="等线" panose="020F0502020204030204"/>
                <a:ea typeface="等线" panose="02010600030101010101" pitchFamily="2" charset="-122"/>
              </a:endParaRPr>
            </a:p>
          </p:txBody>
        </p:sp>
        <p:sp>
          <p:nvSpPr>
            <p:cNvPr id="16" name="TypeText">
              <a:extLst>
                <a:ext uri="{FF2B5EF4-FFF2-40B4-BE49-F238E27FC236}">
                  <a16:creationId xmlns:a16="http://schemas.microsoft.com/office/drawing/2014/main" id="{AE9A7CFD-7989-45AE-AE37-F8BAB245F2AB}"/>
                </a:ext>
              </a:extLst>
            </p:cNvPr>
            <p:cNvSpPr txBox="1"/>
            <p:nvPr>
              <p:custDataLst>
                <p:tags r:id="rId16"/>
              </p:custDataLst>
            </p:nvPr>
          </p:nvSpPr>
          <p:spPr>
            <a:xfrm>
              <a:off x="-4931833" y="0"/>
              <a:ext cx="1905000" cy="635000"/>
            </a:xfrm>
            <a:prstGeom prst="rect">
              <a:avLst/>
            </a:prstGeom>
            <a:noFill/>
          </p:spPr>
          <p:txBody>
            <a:bodyPr vert="horz" wrap="none" rtlCol="0" anchor="ctr" anchorCtr="0">
              <a:noAutofit/>
            </a:bodyPr>
            <a:lstStyle/>
            <a:p>
              <a:pPr defTabSz="534924"/>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86AFAB8-D1CA-47FA-97D9-3A58E6CF9E63}"/>
                </a:ext>
              </a:extLst>
            </p:cNvPr>
            <p:cNvSpPr txBox="1"/>
            <p:nvPr>
              <p:custDataLst>
                <p:tags r:id="rId17"/>
              </p:custDataLst>
            </p:nvPr>
          </p:nvSpPr>
          <p:spPr>
            <a:xfrm>
              <a:off x="-3600027" y="145627"/>
              <a:ext cx="2286000" cy="508000"/>
            </a:xfrm>
            <a:prstGeom prst="rect">
              <a:avLst/>
            </a:prstGeom>
            <a:noFill/>
          </p:spPr>
          <p:txBody>
            <a:bodyPr vert="horz" wrap="none" rtlCol="0" anchor="ctr" anchorCtr="0">
              <a:noAutofit/>
            </a:bodyPr>
            <a:lstStyle/>
            <a:p>
              <a:pPr defTabSz="534924"/>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hidden="1">
            <a:extLst>
              <a:ext uri="{FF2B5EF4-FFF2-40B4-BE49-F238E27FC236}">
                <a16:creationId xmlns:a16="http://schemas.microsoft.com/office/drawing/2014/main" id="{87E966A9-A782-494E-9A03-117F7FED0CD8}"/>
              </a:ext>
            </a:extLst>
          </p:cNvPr>
          <p:cNvPicPr>
            <a:picLocks/>
          </p:cNvPicPr>
          <p:nvPr>
            <p:custDataLst>
              <p:tags r:id="rId13"/>
            </p:custDataLst>
          </p:nvPr>
        </p:nvPicPr>
        <p:blipFill>
          <a:blip r:embed="rId30"/>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68991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3A9C5-D3B1-9743-A286-AF29FF42F44F}"/>
              </a:ext>
            </a:extLst>
          </p:cNvPr>
          <p:cNvSpPr>
            <a:spLocks noGrp="1"/>
          </p:cNvSpPr>
          <p:nvPr>
            <p:ph type="title"/>
          </p:nvPr>
        </p:nvSpPr>
        <p:spPr/>
        <p:txBody>
          <a:bodyPr/>
          <a:lstStyle/>
          <a:p>
            <a:r>
              <a:rPr kumimoji="1" lang="en-US" altLang="zh-CN" dirty="0"/>
              <a:t>5</a:t>
            </a:r>
            <a:r>
              <a:rPr kumimoji="1" lang="zh-CN" altLang="en-US" dirty="0"/>
              <a:t>轮</a:t>
            </a:r>
            <a:r>
              <a:rPr kumimoji="1" lang="en-US" altLang="zh-CN" dirty="0"/>
              <a:t>AES</a:t>
            </a:r>
            <a:r>
              <a:rPr kumimoji="1" lang="zh-CN" altLang="en-US" dirty="0"/>
              <a:t>的密钥恢复攻击</a:t>
            </a:r>
            <a:r>
              <a:rPr kumimoji="1" lang="en-US" altLang="zh-CN" dirty="0"/>
              <a:t>1——</a:t>
            </a:r>
            <a:r>
              <a:rPr kumimoji="1" lang="zh-CN" altLang="en-US" dirty="0"/>
              <a:t>尾部扩展</a:t>
            </a:r>
            <a:r>
              <a:rPr kumimoji="1" lang="en-US" altLang="zh-CN" dirty="0"/>
              <a:t>2</a:t>
            </a:r>
            <a:r>
              <a:rPr kumimoji="1" lang="zh-CN" altLang="en-US" dirty="0"/>
              <a:t>轮，</a:t>
            </a:r>
            <a:r>
              <a:rPr kumimoji="1" lang="en-US" altLang="zh-CN" dirty="0"/>
              <a:t>3+2</a:t>
            </a:r>
            <a:endParaRPr kumimoji="1" lang="zh-CN" altLang="en-US" dirty="0"/>
          </a:p>
        </p:txBody>
      </p:sp>
      <p:sp>
        <p:nvSpPr>
          <p:cNvPr id="4" name="灯片编号占位符 3">
            <a:extLst>
              <a:ext uri="{FF2B5EF4-FFF2-40B4-BE49-F238E27FC236}">
                <a16:creationId xmlns:a16="http://schemas.microsoft.com/office/drawing/2014/main" id="{9C0F37C8-277D-9D4E-BF39-FDF1DD1C5A25}"/>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30</a:t>
            </a:fld>
            <a:endParaRPr lang="zh-CN" altLang="en-US" dirty="0">
              <a:solidFill>
                <a:srgbClr val="464653"/>
              </a:solidFill>
            </a:endParaRPr>
          </a:p>
        </p:txBody>
      </p:sp>
      <p:graphicFrame>
        <p:nvGraphicFramePr>
          <p:cNvPr id="5" name="内容占位符 4">
            <a:extLst>
              <a:ext uri="{FF2B5EF4-FFF2-40B4-BE49-F238E27FC236}">
                <a16:creationId xmlns:a16="http://schemas.microsoft.com/office/drawing/2014/main" id="{E7700885-153A-5B4F-A5CF-2441C0F77084}"/>
              </a:ext>
            </a:extLst>
          </p:cNvPr>
          <p:cNvGraphicFramePr>
            <a:graphicFrameLocks/>
          </p:cNvGraphicFramePr>
          <p:nvPr>
            <p:extLst/>
          </p:nvPr>
        </p:nvGraphicFramePr>
        <p:xfrm>
          <a:off x="256479" y="1196752"/>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sz="1300" b="0" dirty="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300" b="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0" dirty="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0" dirty="0">
                          <a:solidFill>
                            <a:sysClr val="windowText" lastClr="000000"/>
                          </a:solidFill>
                        </a:rPr>
                        <a:t>B</a:t>
                      </a:r>
                      <a:endParaRPr lang="zh-CN" altLang="en-US" sz="13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7" name="组合 6">
            <a:extLst>
              <a:ext uri="{FF2B5EF4-FFF2-40B4-BE49-F238E27FC236}">
                <a16:creationId xmlns:a16="http://schemas.microsoft.com/office/drawing/2014/main" id="{AC36F70F-7C6B-6B4E-B1D8-28077F4BC28D}"/>
              </a:ext>
            </a:extLst>
          </p:cNvPr>
          <p:cNvGrpSpPr/>
          <p:nvPr/>
        </p:nvGrpSpPr>
        <p:grpSpPr>
          <a:xfrm>
            <a:off x="2109358" y="1661203"/>
            <a:ext cx="545911" cy="646331"/>
            <a:chOff x="1409185" y="2349554"/>
            <a:chExt cx="545910" cy="646331"/>
          </a:xfrm>
        </p:grpSpPr>
        <p:cxnSp>
          <p:nvCxnSpPr>
            <p:cNvPr id="8" name="直接箭头连接符 13">
              <a:extLst>
                <a:ext uri="{FF2B5EF4-FFF2-40B4-BE49-F238E27FC236}">
                  <a16:creationId xmlns:a16="http://schemas.microsoft.com/office/drawing/2014/main" id="{2745B213-473D-D14D-AA38-1C7CF756CC01}"/>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8C384981-F99B-784E-9E04-48FA338B3DC4}"/>
                </a:ext>
              </a:extLst>
            </p:cNvPr>
            <p:cNvSpPr txBox="1"/>
            <p:nvPr/>
          </p:nvSpPr>
          <p:spPr>
            <a:xfrm>
              <a:off x="1409185" y="2349554"/>
              <a:ext cx="545910" cy="646331"/>
            </a:xfrm>
            <a:prstGeom prst="rect">
              <a:avLst/>
            </a:prstGeom>
            <a:noFill/>
          </p:spPr>
          <p:txBody>
            <a:bodyPr wrap="square" rtlCol="0">
              <a:spAutoFit/>
            </a:bodyPr>
            <a:lstStyle/>
            <a:p>
              <a:r>
                <a:rPr lang="en-US" altLang="zh-CN" dirty="0"/>
                <a:t> S</a:t>
              </a:r>
            </a:p>
            <a:p>
              <a:r>
                <a:rPr lang="en-US" altLang="zh-CN" dirty="0"/>
                <a:t>SR</a:t>
              </a:r>
              <a:endParaRPr lang="zh-CN" altLang="en-US" dirty="0"/>
            </a:p>
          </p:txBody>
        </p:sp>
      </p:grpSp>
      <p:grpSp>
        <p:nvGrpSpPr>
          <p:cNvPr id="10" name="组合 9">
            <a:extLst>
              <a:ext uri="{FF2B5EF4-FFF2-40B4-BE49-F238E27FC236}">
                <a16:creationId xmlns:a16="http://schemas.microsoft.com/office/drawing/2014/main" id="{1AA83A45-81F2-724D-8249-D5859CDE40E3}"/>
              </a:ext>
            </a:extLst>
          </p:cNvPr>
          <p:cNvGrpSpPr/>
          <p:nvPr/>
        </p:nvGrpSpPr>
        <p:grpSpPr>
          <a:xfrm>
            <a:off x="4438383" y="1691245"/>
            <a:ext cx="545911" cy="369332"/>
            <a:chOff x="1308826" y="2349554"/>
            <a:chExt cx="545910" cy="369331"/>
          </a:xfrm>
        </p:grpSpPr>
        <p:cxnSp>
          <p:nvCxnSpPr>
            <p:cNvPr id="11" name="直接箭头连接符 13">
              <a:extLst>
                <a:ext uri="{FF2B5EF4-FFF2-40B4-BE49-F238E27FC236}">
                  <a16:creationId xmlns:a16="http://schemas.microsoft.com/office/drawing/2014/main" id="{C97AA1AF-47A7-E94B-B283-ABF634FC71B8}"/>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A8ED0048-DFAE-3D4D-B288-2E9D8DE43B63}"/>
                </a:ext>
              </a:extLst>
            </p:cNvPr>
            <p:cNvSpPr txBox="1"/>
            <p:nvPr/>
          </p:nvSpPr>
          <p:spPr>
            <a:xfrm>
              <a:off x="1308826" y="2349554"/>
              <a:ext cx="545910" cy="369331"/>
            </a:xfrm>
            <a:prstGeom prst="rect">
              <a:avLst/>
            </a:prstGeom>
            <a:noFill/>
          </p:spPr>
          <p:txBody>
            <a:bodyPr wrap="square" rtlCol="0">
              <a:spAutoFit/>
            </a:bodyPr>
            <a:lstStyle/>
            <a:p>
              <a:r>
                <a:rPr lang="en-US" altLang="zh-CN" b="1" dirty="0">
                  <a:solidFill>
                    <a:srgbClr val="C00000"/>
                  </a:solidFill>
                </a:rPr>
                <a:t>AK</a:t>
              </a:r>
              <a:endParaRPr lang="zh-CN" altLang="en-US" b="1" dirty="0">
                <a:solidFill>
                  <a:srgbClr val="C00000"/>
                </a:solidFill>
              </a:endParaRPr>
            </a:p>
          </p:txBody>
        </p:sp>
      </p:grpSp>
      <p:grpSp>
        <p:nvGrpSpPr>
          <p:cNvPr id="13" name="组合 12">
            <a:extLst>
              <a:ext uri="{FF2B5EF4-FFF2-40B4-BE49-F238E27FC236}">
                <a16:creationId xmlns:a16="http://schemas.microsoft.com/office/drawing/2014/main" id="{08822B1F-B4D2-C04F-A4A6-2FD7A236BE87}"/>
              </a:ext>
            </a:extLst>
          </p:cNvPr>
          <p:cNvGrpSpPr/>
          <p:nvPr/>
        </p:nvGrpSpPr>
        <p:grpSpPr>
          <a:xfrm>
            <a:off x="6771678" y="1411770"/>
            <a:ext cx="602129" cy="646331"/>
            <a:chOff x="1263397" y="2026388"/>
            <a:chExt cx="602129" cy="646332"/>
          </a:xfrm>
        </p:grpSpPr>
        <p:cxnSp>
          <p:nvCxnSpPr>
            <p:cNvPr id="14" name="直接箭头连接符 13">
              <a:extLst>
                <a:ext uri="{FF2B5EF4-FFF2-40B4-BE49-F238E27FC236}">
                  <a16:creationId xmlns:a16="http://schemas.microsoft.com/office/drawing/2014/main" id="{F671A560-B481-8C42-8486-CFFC35CB5DDB}"/>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4FC3C2B-6D73-6741-B794-69E022F64F7B}"/>
                </a:ext>
              </a:extLst>
            </p:cNvPr>
            <p:cNvSpPr txBox="1"/>
            <p:nvPr/>
          </p:nvSpPr>
          <p:spPr>
            <a:xfrm>
              <a:off x="1263397" y="2026388"/>
              <a:ext cx="602129" cy="646332"/>
            </a:xfrm>
            <a:prstGeom prst="rect">
              <a:avLst/>
            </a:prstGeom>
            <a:noFill/>
          </p:spPr>
          <p:txBody>
            <a:bodyPr wrap="square" rtlCol="0">
              <a:spAutoFit/>
            </a:bodyPr>
            <a:lstStyle/>
            <a:p>
              <a:pPr algn="r"/>
              <a:r>
                <a:rPr lang="en-US" altLang="zh-CN" dirty="0"/>
                <a:t> MC</a:t>
              </a:r>
              <a:endParaRPr lang="zh-CN" altLang="en-US" dirty="0"/>
            </a:p>
          </p:txBody>
        </p:sp>
      </p:grpSp>
      <p:graphicFrame>
        <p:nvGraphicFramePr>
          <p:cNvPr id="19" name="内容占位符 4">
            <a:extLst>
              <a:ext uri="{FF2B5EF4-FFF2-40B4-BE49-F238E27FC236}">
                <a16:creationId xmlns:a16="http://schemas.microsoft.com/office/drawing/2014/main" id="{835C99F5-8DD1-7C4F-85B1-C8ABD8806D11}"/>
              </a:ext>
            </a:extLst>
          </p:cNvPr>
          <p:cNvGraphicFramePr>
            <a:graphicFrameLocks/>
          </p:cNvGraphicFramePr>
          <p:nvPr>
            <p:extLst/>
          </p:nvPr>
        </p:nvGraphicFramePr>
        <p:xfrm>
          <a:off x="2605571" y="1224913"/>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20" name="内容占位符 4">
                <a:extLst>
                  <a:ext uri="{FF2B5EF4-FFF2-40B4-BE49-F238E27FC236}">
                    <a16:creationId xmlns:a16="http://schemas.microsoft.com/office/drawing/2014/main" id="{4C3A7AC4-12FE-354E-88AD-A569C8C79713}"/>
                  </a:ext>
                </a:extLst>
              </p:cNvPr>
              <p:cNvGraphicFramePr>
                <a:graphicFrameLocks/>
              </p:cNvGraphicFramePr>
              <p:nvPr>
                <p:extLst/>
              </p:nvPr>
            </p:nvGraphicFramePr>
            <p:xfrm>
              <a:off x="4972007" y="1234623"/>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1300" i="1" dirty="0" smtClean="0">
                                        <a:solidFill>
                                          <a:schemeClr val="tx1"/>
                                        </a:solidFill>
                                        <a:latin typeface="Cambria Math" panose="02040503050406030204" pitchFamily="18" charset="0"/>
                                      </a:rPr>
                                    </m:ctrlPr>
                                  </m:sSubPr>
                                  <m:e>
                                    <m:r>
                                      <a:rPr kumimoji="1" lang="en-US" altLang="zh-CN" sz="1300" i="1" dirty="0">
                                        <a:solidFill>
                                          <a:schemeClr val="tx1"/>
                                        </a:solidFill>
                                        <a:latin typeface="Cambria Math" panose="02040503050406030204" pitchFamily="18" charset="0"/>
                                      </a:rPr>
                                      <m:t>𝑎</m:t>
                                    </m:r>
                                  </m:e>
                                  <m:sub>
                                    <m:r>
                                      <a:rPr kumimoji="1" lang="en-US" altLang="zh-CN" sz="1300" i="1" dirty="0">
                                        <a:solidFill>
                                          <a:schemeClr val="tx1"/>
                                        </a:solidFill>
                                        <a:latin typeface="Cambria Math" panose="02040503050406030204" pitchFamily="18" charset="0"/>
                                      </a:rPr>
                                      <m:t>𝑖</m:t>
                                    </m:r>
                                  </m:sub>
                                </m:sSub>
                              </m:oMath>
                            </m:oMathPara>
                          </a14:m>
                          <a:endParaRPr lang="zh-CN" altLang="en-US" sz="1300" b="0" i="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dirty="0" smtClean="0">
                                        <a:latin typeface="Cambria Math" panose="02040503050406030204" pitchFamily="18" charset="0"/>
                                      </a:rPr>
                                    </m:ctrlPr>
                                  </m:sSubPr>
                                  <m:e>
                                    <m:r>
                                      <a:rPr kumimoji="1" lang="en-US" altLang="zh-CN" sz="1300" b="0" i="1" dirty="0" smtClean="0">
                                        <a:latin typeface="Cambria Math" panose="02040503050406030204" pitchFamily="18" charset="0"/>
                                      </a:rPr>
                                      <m:t>𝑏</m:t>
                                    </m:r>
                                  </m:e>
                                  <m:sub>
                                    <m:r>
                                      <a:rPr kumimoji="1" lang="en-US" altLang="zh-CN" sz="1300" i="1" dirty="0">
                                        <a:latin typeface="Cambria Math" panose="02040503050406030204" pitchFamily="18" charset="0"/>
                                      </a:rPr>
                                      <m:t>𝑖</m:t>
                                    </m:r>
                                  </m:sub>
                                </m:sSub>
                              </m:oMath>
                            </m:oMathPara>
                          </a14:m>
                          <a:endParaRPr kumimoji="0" lang="zh-CN" altLang="en-US" sz="1900" b="0" i="1"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dirty="0" smtClean="0">
                                        <a:latin typeface="Cambria Math" panose="02040503050406030204" pitchFamily="18" charset="0"/>
                                      </a:rPr>
                                    </m:ctrlPr>
                                  </m:sSubPr>
                                  <m:e>
                                    <m:r>
                                      <a:rPr kumimoji="1" lang="en-US" altLang="zh-CN" sz="1300" b="0" i="1" dirty="0" smtClean="0">
                                        <a:latin typeface="Cambria Math" panose="02040503050406030204" pitchFamily="18" charset="0"/>
                                      </a:rPr>
                                      <m:t>𝑐</m:t>
                                    </m:r>
                                  </m:e>
                                  <m:sub>
                                    <m:r>
                                      <a:rPr kumimoji="1" lang="en-US" altLang="zh-CN" sz="1300" i="1" dirty="0">
                                        <a:latin typeface="Cambria Math" panose="02040503050406030204" pitchFamily="18" charset="0"/>
                                      </a:rPr>
                                      <m:t>𝑖</m:t>
                                    </m:r>
                                  </m:sub>
                                </m:sSub>
                              </m:oMath>
                            </m:oMathPara>
                          </a14:m>
                          <a:endParaRPr kumimoji="0" lang="zh-CN" altLang="en-US" sz="1900" b="0" i="1"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dirty="0" smtClean="0">
                                        <a:latin typeface="Cambria Math" panose="02040503050406030204" pitchFamily="18" charset="0"/>
                                      </a:rPr>
                                    </m:ctrlPr>
                                  </m:sSubPr>
                                  <m:e>
                                    <m:r>
                                      <a:rPr kumimoji="1" lang="en-US" altLang="zh-CN" sz="1300" b="0" i="1" dirty="0" smtClean="0">
                                        <a:latin typeface="Cambria Math" panose="02040503050406030204" pitchFamily="18" charset="0"/>
                                      </a:rPr>
                                      <m:t>𝑑</m:t>
                                    </m:r>
                                  </m:e>
                                  <m:sub>
                                    <m:r>
                                      <a:rPr kumimoji="1" lang="en-US" altLang="zh-CN" sz="1300" i="1" dirty="0">
                                        <a:latin typeface="Cambria Math" panose="02040503050406030204" pitchFamily="18" charset="0"/>
                                      </a:rPr>
                                      <m:t>𝑖</m:t>
                                    </m:r>
                                  </m:sub>
                                </m:sSub>
                              </m:oMath>
                            </m:oMathPara>
                          </a14:m>
                          <a:endParaRPr kumimoji="0" lang="zh-CN" altLang="en-US" sz="1900" b="0" i="1"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20" name="内容占位符 4">
                <a:extLst>
                  <a:ext uri="{FF2B5EF4-FFF2-40B4-BE49-F238E27FC236}">
                    <a16:creationId xmlns:a16="http://schemas.microsoft.com/office/drawing/2014/main" id="{4C3A7AC4-12FE-354E-88AD-A569C8C79713}"/>
                  </a:ext>
                </a:extLst>
              </p:cNvPr>
              <p:cNvGraphicFramePr>
                <a:graphicFrameLocks/>
              </p:cNvGraphicFramePr>
              <p:nvPr>
                <p:extLst>
                  <p:ext uri="{D42A27DB-BD31-4B8C-83A1-F6EECF244321}">
                    <p14:modId xmlns:p14="http://schemas.microsoft.com/office/powerpoint/2010/main" val="2507196999"/>
                  </p:ext>
                </p:extLst>
              </p:nvPr>
            </p:nvGraphicFramePr>
            <p:xfrm>
              <a:off x="4972007" y="1234623"/>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3333" r="-289474" b="-303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100000" r="-289474" b="-19354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206667" r="-289474" b="-10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32" t="-306667" r="-28947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graphicFrame>
        <p:nvGraphicFramePr>
          <p:cNvPr id="21" name="内容占位符 4">
            <a:extLst>
              <a:ext uri="{FF2B5EF4-FFF2-40B4-BE49-F238E27FC236}">
                <a16:creationId xmlns:a16="http://schemas.microsoft.com/office/drawing/2014/main" id="{9ED86340-2AE1-9C4A-AF6C-33F1ACE2508E}"/>
              </a:ext>
            </a:extLst>
          </p:cNvPr>
          <p:cNvGraphicFramePr>
            <a:graphicFrameLocks/>
          </p:cNvGraphicFramePr>
          <p:nvPr>
            <p:extLst/>
          </p:nvPr>
        </p:nvGraphicFramePr>
        <p:xfrm>
          <a:off x="7363017" y="1268075"/>
          <a:ext cx="1798176" cy="1524000"/>
        </p:xfrm>
        <a:graphic>
          <a:graphicData uri="http://schemas.openxmlformats.org/drawingml/2006/table">
            <a:tbl>
              <a:tblPr firstRow="1" bandRow="1">
                <a:tableStyleId>{5C22544A-7EE6-4342-B048-85BDC9FD1C3A}</a:tableStyleId>
              </a:tblPr>
              <a:tblGrid>
                <a:gridCol w="441061">
                  <a:extLst>
                    <a:ext uri="{9D8B030D-6E8A-4147-A177-3AD203B41FA5}">
                      <a16:colId xmlns:a16="http://schemas.microsoft.com/office/drawing/2014/main" val="1111437632"/>
                    </a:ext>
                  </a:extLst>
                </a:gridCol>
                <a:gridCol w="441061">
                  <a:extLst>
                    <a:ext uri="{9D8B030D-6E8A-4147-A177-3AD203B41FA5}">
                      <a16:colId xmlns:a16="http://schemas.microsoft.com/office/drawing/2014/main" val="20001"/>
                    </a:ext>
                  </a:extLst>
                </a:gridCol>
                <a:gridCol w="458027">
                  <a:extLst>
                    <a:ext uri="{9D8B030D-6E8A-4147-A177-3AD203B41FA5}">
                      <a16:colId xmlns:a16="http://schemas.microsoft.com/office/drawing/2014/main" val="20002"/>
                    </a:ext>
                  </a:extLst>
                </a:gridCol>
                <a:gridCol w="458027">
                  <a:extLst>
                    <a:ext uri="{9D8B030D-6E8A-4147-A177-3AD203B41FA5}">
                      <a16:colId xmlns:a16="http://schemas.microsoft.com/office/drawing/2014/main" val="20003"/>
                    </a:ext>
                  </a:extLst>
                </a:gridCol>
              </a:tblGrid>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4" name="文本框 23">
            <a:extLst>
              <a:ext uri="{FF2B5EF4-FFF2-40B4-BE49-F238E27FC236}">
                <a16:creationId xmlns:a16="http://schemas.microsoft.com/office/drawing/2014/main" id="{B73B2AC1-2F9E-A343-A7F3-062F05F23B01}"/>
              </a:ext>
            </a:extLst>
          </p:cNvPr>
          <p:cNvSpPr txBox="1"/>
          <p:nvPr/>
        </p:nvSpPr>
        <p:spPr>
          <a:xfrm>
            <a:off x="4765423" y="925150"/>
            <a:ext cx="4624263" cy="369332"/>
          </a:xfrm>
          <a:prstGeom prst="rect">
            <a:avLst/>
          </a:prstGeom>
          <a:noFill/>
        </p:spPr>
        <p:txBody>
          <a:bodyPr wrap="square" rtlCol="0">
            <a:spAutoFit/>
          </a:bodyPr>
          <a:lstStyle/>
          <a:p>
            <a:r>
              <a:rPr kumimoji="1" lang="zh-CN" altLang="en-US" dirty="0">
                <a:solidFill>
                  <a:srgbClr val="C00000"/>
                </a:solidFill>
              </a:rPr>
              <a:t>注意：</a:t>
            </a:r>
            <a:r>
              <a:rPr kumimoji="1" lang="en-US" altLang="zh-CN" dirty="0">
                <a:solidFill>
                  <a:srgbClr val="C00000"/>
                </a:solidFill>
              </a:rPr>
              <a:t>AK</a:t>
            </a:r>
            <a:r>
              <a:rPr kumimoji="1" lang="zh-CN" altLang="en-US" dirty="0">
                <a:solidFill>
                  <a:srgbClr val="C00000"/>
                </a:solidFill>
              </a:rPr>
              <a:t>和</a:t>
            </a:r>
            <a:r>
              <a:rPr kumimoji="1" lang="en-US" altLang="zh-CN" dirty="0">
                <a:solidFill>
                  <a:srgbClr val="C00000"/>
                </a:solidFill>
              </a:rPr>
              <a:t>MC</a:t>
            </a:r>
            <a:r>
              <a:rPr kumimoji="1" lang="zh-CN" altLang="en-US" dirty="0">
                <a:solidFill>
                  <a:srgbClr val="C00000"/>
                </a:solidFill>
              </a:rPr>
              <a:t>交换顺序，减少密钥猜测量</a:t>
            </a:r>
          </a:p>
        </p:txBody>
      </p:sp>
      <mc:AlternateContent xmlns:mc="http://schemas.openxmlformats.org/markup-compatibility/2006" xmlns:a14="http://schemas.microsoft.com/office/drawing/2010/main">
        <mc:Choice Requires="a14">
          <p:graphicFrame>
            <p:nvGraphicFramePr>
              <p:cNvPr id="25" name="内容占位符 4">
                <a:extLst>
                  <a:ext uri="{FF2B5EF4-FFF2-40B4-BE49-F238E27FC236}">
                    <a16:creationId xmlns:a16="http://schemas.microsoft.com/office/drawing/2014/main" id="{638500B0-7AA0-8443-A206-024F98681A2A}"/>
                  </a:ext>
                </a:extLst>
              </p:cNvPr>
              <p:cNvGraphicFramePr>
                <a:graphicFrameLocks/>
              </p:cNvGraphicFramePr>
              <p:nvPr>
                <p:extLst/>
              </p:nvPr>
            </p:nvGraphicFramePr>
            <p:xfrm>
              <a:off x="4181487" y="2794744"/>
              <a:ext cx="1276094" cy="1100201"/>
            </p:xfrm>
            <a:graphic>
              <a:graphicData uri="http://schemas.openxmlformats.org/drawingml/2006/table">
                <a:tbl>
                  <a:tblPr firstRow="1" bandRow="1">
                    <a:tableStyleId>{5C22544A-7EE6-4342-B048-85BDC9FD1C3A}</a:tableStyleId>
                  </a:tblPr>
                  <a:tblGrid>
                    <a:gridCol w="383985">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77241">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𝑤</m:t>
                                    </m:r>
                                  </m:e>
                                  <m:sub>
                                    <m:r>
                                      <a:rPr kumimoji="1" lang="en-US" altLang="zh-CN" sz="1200" b="0" i="1" smtClean="0">
                                        <a:solidFill>
                                          <a:schemeClr val="tx1"/>
                                        </a:solidFill>
                                        <a:latin typeface="Cambria Math" panose="02040503050406030204" pitchFamily="18" charset="0"/>
                                      </a:rPr>
                                      <m:t>0</m:t>
                                    </m:r>
                                  </m:sub>
                                  <m:sup>
                                    <m:r>
                                      <a:rPr kumimoji="1" lang="en-US" altLang="zh-CN" sz="1200" b="0" i="1" smtClean="0">
                                        <a:solidFill>
                                          <a:schemeClr val="tx1"/>
                                        </a:solidFill>
                                        <a:latin typeface="Cambria Math" panose="02040503050406030204" pitchFamily="18" charset="0"/>
                                      </a:rPr>
                                      <m:t>4</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25" name="内容占位符 4">
                <a:extLst>
                  <a:ext uri="{FF2B5EF4-FFF2-40B4-BE49-F238E27FC236}">
                    <a16:creationId xmlns:a16="http://schemas.microsoft.com/office/drawing/2014/main" id="{638500B0-7AA0-8443-A206-024F98681A2A}"/>
                  </a:ext>
                </a:extLst>
              </p:cNvPr>
              <p:cNvGraphicFramePr>
                <a:graphicFrameLocks/>
              </p:cNvGraphicFramePr>
              <p:nvPr>
                <p:extLst>
                  <p:ext uri="{D42A27DB-BD31-4B8C-83A1-F6EECF244321}">
                    <p14:modId xmlns:p14="http://schemas.microsoft.com/office/powerpoint/2010/main" val="1276391971"/>
                  </p:ext>
                </p:extLst>
              </p:nvPr>
            </p:nvGraphicFramePr>
            <p:xfrm>
              <a:off x="4181487" y="2794744"/>
              <a:ext cx="1276094" cy="1100201"/>
            </p:xfrm>
            <a:graphic>
              <a:graphicData uri="http://schemas.openxmlformats.org/drawingml/2006/table">
                <a:tbl>
                  <a:tblPr firstRow="1" bandRow="1">
                    <a:tableStyleId>{5C22544A-7EE6-4342-B048-85BDC9FD1C3A}</a:tableStyleId>
                  </a:tblPr>
                  <a:tblGrid>
                    <a:gridCol w="383985">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7724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33" t="-4545" r="-240000" b="-300000"/>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cxnSp>
        <p:nvCxnSpPr>
          <p:cNvPr id="27" name="直线箭头连接符 26">
            <a:extLst>
              <a:ext uri="{FF2B5EF4-FFF2-40B4-BE49-F238E27FC236}">
                <a16:creationId xmlns:a16="http://schemas.microsoft.com/office/drawing/2014/main" id="{ADDB728F-8C91-9442-80E5-4E03CCA3372A}"/>
              </a:ext>
            </a:extLst>
          </p:cNvPr>
          <p:cNvCxnSpPr>
            <a:endCxn id="12" idx="2"/>
          </p:cNvCxnSpPr>
          <p:nvPr/>
        </p:nvCxnSpPr>
        <p:spPr>
          <a:xfrm flipV="1">
            <a:off x="4711339" y="2060577"/>
            <a:ext cx="0" cy="727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B2AE04DB-2551-3541-84D3-717C35171381}"/>
              </a:ext>
            </a:extLst>
          </p:cNvPr>
          <p:cNvGrpSpPr/>
          <p:nvPr/>
        </p:nvGrpSpPr>
        <p:grpSpPr>
          <a:xfrm>
            <a:off x="2121645" y="4360990"/>
            <a:ext cx="545911" cy="369333"/>
            <a:chOff x="1409185" y="2349554"/>
            <a:chExt cx="545910" cy="369331"/>
          </a:xfrm>
        </p:grpSpPr>
        <p:cxnSp>
          <p:nvCxnSpPr>
            <p:cNvPr id="29" name="直接箭头连接符 13">
              <a:extLst>
                <a:ext uri="{FF2B5EF4-FFF2-40B4-BE49-F238E27FC236}">
                  <a16:creationId xmlns:a16="http://schemas.microsoft.com/office/drawing/2014/main" id="{ACCB15C8-8D3B-7944-9950-AB72903E3E9A}"/>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14">
              <a:extLst>
                <a:ext uri="{FF2B5EF4-FFF2-40B4-BE49-F238E27FC236}">
                  <a16:creationId xmlns:a16="http://schemas.microsoft.com/office/drawing/2014/main" id="{7A8E4C5D-D670-3D4D-9373-4B1E4DD5F3FA}"/>
                </a:ext>
              </a:extLst>
            </p:cNvPr>
            <p:cNvSpPr txBox="1"/>
            <p:nvPr/>
          </p:nvSpPr>
          <p:spPr>
            <a:xfrm>
              <a:off x="1409185" y="2349554"/>
              <a:ext cx="545910" cy="369331"/>
            </a:xfrm>
            <a:prstGeom prst="rect">
              <a:avLst/>
            </a:prstGeom>
            <a:noFill/>
          </p:spPr>
          <p:txBody>
            <a:bodyPr wrap="square" rtlCol="0">
              <a:spAutoFit/>
            </a:bodyPr>
            <a:lstStyle/>
            <a:p>
              <a:r>
                <a:rPr lang="en-US" altLang="zh-CN" dirty="0"/>
                <a:t> S</a:t>
              </a:r>
            </a:p>
          </p:txBody>
        </p:sp>
      </p:grpSp>
      <p:grpSp>
        <p:nvGrpSpPr>
          <p:cNvPr id="31" name="组合 30">
            <a:extLst>
              <a:ext uri="{FF2B5EF4-FFF2-40B4-BE49-F238E27FC236}">
                <a16:creationId xmlns:a16="http://schemas.microsoft.com/office/drawing/2014/main" id="{D06DFBC0-9C1D-DB48-BE46-DEDDBF78F47D}"/>
              </a:ext>
            </a:extLst>
          </p:cNvPr>
          <p:cNvGrpSpPr/>
          <p:nvPr/>
        </p:nvGrpSpPr>
        <p:grpSpPr>
          <a:xfrm>
            <a:off x="4450670" y="4391031"/>
            <a:ext cx="545911" cy="646331"/>
            <a:chOff x="1308826" y="2349554"/>
            <a:chExt cx="545910" cy="646331"/>
          </a:xfrm>
        </p:grpSpPr>
        <p:cxnSp>
          <p:nvCxnSpPr>
            <p:cNvPr id="32" name="直接箭头连接符 13">
              <a:extLst>
                <a:ext uri="{FF2B5EF4-FFF2-40B4-BE49-F238E27FC236}">
                  <a16:creationId xmlns:a16="http://schemas.microsoft.com/office/drawing/2014/main" id="{3D58B913-82B9-B946-B254-653FDD29EEC1}"/>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14">
              <a:extLst>
                <a:ext uri="{FF2B5EF4-FFF2-40B4-BE49-F238E27FC236}">
                  <a16:creationId xmlns:a16="http://schemas.microsoft.com/office/drawing/2014/main" id="{FF72C431-A454-0A4F-B59C-6A299790DC76}"/>
                </a:ext>
              </a:extLst>
            </p:cNvPr>
            <p:cNvSpPr txBox="1"/>
            <p:nvPr/>
          </p:nvSpPr>
          <p:spPr>
            <a:xfrm>
              <a:off x="1308826" y="2349554"/>
              <a:ext cx="545910" cy="646331"/>
            </a:xfrm>
            <a:prstGeom prst="rect">
              <a:avLst/>
            </a:prstGeom>
            <a:noFill/>
          </p:spPr>
          <p:txBody>
            <a:bodyPr wrap="square" rtlCol="0">
              <a:spAutoFit/>
            </a:bodyPr>
            <a:lstStyle/>
            <a:p>
              <a:r>
                <a:rPr lang="en-US" altLang="zh-CN" dirty="0"/>
                <a:t>SR</a:t>
              </a:r>
              <a:endParaRPr lang="zh-CN" altLang="en-US" dirty="0"/>
            </a:p>
            <a:p>
              <a:endParaRPr lang="zh-CN" altLang="en-US" b="1" dirty="0">
                <a:solidFill>
                  <a:srgbClr val="C00000"/>
                </a:solidFill>
              </a:endParaRPr>
            </a:p>
          </p:txBody>
        </p:sp>
      </p:grpSp>
      <p:grpSp>
        <p:nvGrpSpPr>
          <p:cNvPr id="34" name="组合 33">
            <a:extLst>
              <a:ext uri="{FF2B5EF4-FFF2-40B4-BE49-F238E27FC236}">
                <a16:creationId xmlns:a16="http://schemas.microsoft.com/office/drawing/2014/main" id="{A8B94B6E-96F6-284F-9CCD-40C17911F539}"/>
              </a:ext>
            </a:extLst>
          </p:cNvPr>
          <p:cNvGrpSpPr/>
          <p:nvPr/>
        </p:nvGrpSpPr>
        <p:grpSpPr>
          <a:xfrm>
            <a:off x="6748601" y="4360984"/>
            <a:ext cx="602129" cy="369332"/>
            <a:chOff x="1263397" y="2298299"/>
            <a:chExt cx="602129" cy="369332"/>
          </a:xfrm>
        </p:grpSpPr>
        <p:cxnSp>
          <p:nvCxnSpPr>
            <p:cNvPr id="35" name="直接箭头连接符 13">
              <a:extLst>
                <a:ext uri="{FF2B5EF4-FFF2-40B4-BE49-F238E27FC236}">
                  <a16:creationId xmlns:a16="http://schemas.microsoft.com/office/drawing/2014/main" id="{DD3C14A0-CF26-5A4F-9930-490A03729B7B}"/>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14">
              <a:extLst>
                <a:ext uri="{FF2B5EF4-FFF2-40B4-BE49-F238E27FC236}">
                  <a16:creationId xmlns:a16="http://schemas.microsoft.com/office/drawing/2014/main" id="{46765839-D28E-834B-835D-913CE20E7DFF}"/>
                </a:ext>
              </a:extLst>
            </p:cNvPr>
            <p:cNvSpPr txBox="1"/>
            <p:nvPr/>
          </p:nvSpPr>
          <p:spPr>
            <a:xfrm>
              <a:off x="1263397" y="2298299"/>
              <a:ext cx="602129" cy="369332"/>
            </a:xfrm>
            <a:prstGeom prst="rect">
              <a:avLst/>
            </a:prstGeom>
            <a:noFill/>
          </p:spPr>
          <p:txBody>
            <a:bodyPr wrap="square" rtlCol="0">
              <a:spAutoFit/>
            </a:bodyPr>
            <a:lstStyle/>
            <a:p>
              <a:pPr algn="r"/>
              <a:r>
                <a:rPr lang="en-US" altLang="zh-CN" dirty="0"/>
                <a:t> AK</a:t>
              </a:r>
              <a:endParaRPr lang="zh-CN" altLang="en-US" dirty="0"/>
            </a:p>
          </p:txBody>
        </p:sp>
      </p:grpSp>
      <p:graphicFrame>
        <p:nvGraphicFramePr>
          <p:cNvPr id="37" name="内容占位符 4">
            <a:extLst>
              <a:ext uri="{FF2B5EF4-FFF2-40B4-BE49-F238E27FC236}">
                <a16:creationId xmlns:a16="http://schemas.microsoft.com/office/drawing/2014/main" id="{69C52140-4B92-E142-A99F-3099ED8E5C19}"/>
              </a:ext>
            </a:extLst>
          </p:cNvPr>
          <p:cNvGraphicFramePr>
            <a:graphicFrameLocks/>
          </p:cNvGraphicFramePr>
          <p:nvPr>
            <p:extLst/>
          </p:nvPr>
        </p:nvGraphicFramePr>
        <p:xfrm>
          <a:off x="2617858" y="3946999"/>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8" name="内容占位符 4">
            <a:extLst>
              <a:ext uri="{FF2B5EF4-FFF2-40B4-BE49-F238E27FC236}">
                <a16:creationId xmlns:a16="http://schemas.microsoft.com/office/drawing/2014/main" id="{9E32B78A-452D-3045-B780-686CE03B9627}"/>
              </a:ext>
            </a:extLst>
          </p:cNvPr>
          <p:cNvGraphicFramePr>
            <a:graphicFrameLocks/>
          </p:cNvGraphicFramePr>
          <p:nvPr>
            <p:extLst/>
          </p:nvPr>
        </p:nvGraphicFramePr>
        <p:xfrm>
          <a:off x="4984294" y="3967859"/>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40" name="内容占位符 4">
                <a:extLst>
                  <a:ext uri="{FF2B5EF4-FFF2-40B4-BE49-F238E27FC236}">
                    <a16:creationId xmlns:a16="http://schemas.microsoft.com/office/drawing/2014/main" id="{73E84147-09AE-344B-BB7B-12E2FDD7D048}"/>
                  </a:ext>
                </a:extLst>
              </p:cNvPr>
              <p:cNvGraphicFramePr>
                <a:graphicFrameLocks/>
              </p:cNvGraphicFramePr>
              <p:nvPr>
                <p:extLst/>
              </p:nvPr>
            </p:nvGraphicFramePr>
            <p:xfrm>
              <a:off x="6679683" y="5510817"/>
              <a:ext cx="1167873" cy="1124864"/>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81751">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0</m:t>
                                    </m:r>
                                  </m:sub>
                                  <m:sup>
                                    <m:r>
                                      <a:rPr kumimoji="1" lang="en-US" altLang="zh-CN" sz="1200" b="0" i="1" smtClean="0">
                                        <a:solidFill>
                                          <a:schemeClr val="tx1"/>
                                        </a:solidFill>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1517">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13</m:t>
                                    </m:r>
                                  </m:sub>
                                  <m:sup>
                                    <m:r>
                                      <a:rPr kumimoji="1" lang="en-US" altLang="zh-CN" sz="1200" b="0" i="1" smtClean="0">
                                        <a:solidFill>
                                          <a:schemeClr val="tx1"/>
                                        </a:solidFill>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81751">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10</m:t>
                                    </m:r>
                                  </m:sub>
                                  <m:sup>
                                    <m:r>
                                      <a:rPr kumimoji="1" lang="en-US" altLang="zh-CN" sz="1200" b="0" i="1" smtClean="0">
                                        <a:solidFill>
                                          <a:schemeClr val="tx1"/>
                                        </a:solidFill>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9845">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latin typeface="Cambria Math" panose="02040503050406030204" pitchFamily="18" charset="0"/>
                                      </a:rPr>
                                    </m:ctrlPr>
                                  </m:sSubSupPr>
                                  <m:e>
                                    <m:r>
                                      <a:rPr kumimoji="1" lang="en-US" altLang="zh-CN" sz="1200" i="1">
                                        <a:latin typeface="Cambria Math" panose="02040503050406030204" pitchFamily="18" charset="0"/>
                                      </a:rPr>
                                      <m:t>𝑘</m:t>
                                    </m:r>
                                  </m:e>
                                  <m:sub>
                                    <m:r>
                                      <a:rPr kumimoji="1" lang="en-US" altLang="zh-CN" sz="1200" b="0" i="1" smtClean="0">
                                        <a:latin typeface="Cambria Math" panose="02040503050406030204" pitchFamily="18" charset="0"/>
                                      </a:rPr>
                                      <m:t>7</m:t>
                                    </m:r>
                                  </m:sub>
                                  <m:sup>
                                    <m:r>
                                      <a:rPr kumimoji="1" lang="en-US" altLang="zh-CN" sz="1200" b="0" i="1" smtClean="0">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40" name="内容占位符 4">
                <a:extLst>
                  <a:ext uri="{FF2B5EF4-FFF2-40B4-BE49-F238E27FC236}">
                    <a16:creationId xmlns:a16="http://schemas.microsoft.com/office/drawing/2014/main" id="{73E84147-09AE-344B-BB7B-12E2FDD7D048}"/>
                  </a:ext>
                </a:extLst>
              </p:cNvPr>
              <p:cNvGraphicFramePr>
                <a:graphicFrameLocks/>
              </p:cNvGraphicFramePr>
              <p:nvPr>
                <p:extLst>
                  <p:ext uri="{D42A27DB-BD31-4B8C-83A1-F6EECF244321}">
                    <p14:modId xmlns:p14="http://schemas.microsoft.com/office/powerpoint/2010/main" val="12220186"/>
                  </p:ext>
                </p:extLst>
              </p:nvPr>
            </p:nvGraphicFramePr>
            <p:xfrm>
              <a:off x="6679683" y="5510817"/>
              <a:ext cx="1167873" cy="1124864"/>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8175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4348" r="-327273" b="-291304"/>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1517">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72000" t="-109091" r="-4000" b="-204545"/>
                          </a:stretch>
                        </a:blipFill>
                      </a:tcPr>
                    </a:tc>
                    <a:extLst>
                      <a:ext uri="{0D108BD9-81ED-4DB2-BD59-A6C34878D82A}">
                        <a16:rowId xmlns:a16="http://schemas.microsoft.com/office/drawing/2014/main" val="10001"/>
                      </a:ext>
                    </a:extLst>
                  </a:tr>
                  <a:tr h="281751">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1538" t="-200000" r="-100000" b="-95652"/>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9845">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0000" t="-313636" r="-260000"/>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cxnSp>
        <p:nvCxnSpPr>
          <p:cNvPr id="41" name="直线箭头连接符 40">
            <a:extLst>
              <a:ext uri="{FF2B5EF4-FFF2-40B4-BE49-F238E27FC236}">
                <a16:creationId xmlns:a16="http://schemas.microsoft.com/office/drawing/2014/main" id="{F61E6C3F-35B7-F942-84FA-27181DCDC736}"/>
              </a:ext>
            </a:extLst>
          </p:cNvPr>
          <p:cNvCxnSpPr>
            <a:cxnSpLocks/>
          </p:cNvCxnSpPr>
          <p:nvPr/>
        </p:nvCxnSpPr>
        <p:spPr>
          <a:xfrm flipV="1">
            <a:off x="7121068" y="4730317"/>
            <a:ext cx="10411" cy="78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5" name="内容占位符 4">
                <a:extLst>
                  <a:ext uri="{FF2B5EF4-FFF2-40B4-BE49-F238E27FC236}">
                    <a16:creationId xmlns:a16="http://schemas.microsoft.com/office/drawing/2014/main" id="{2B934E96-FF18-3942-8F6A-7B5FA010625F}"/>
                  </a:ext>
                </a:extLst>
              </p:cNvPr>
              <p:cNvGraphicFramePr>
                <a:graphicFrameLocks/>
              </p:cNvGraphicFramePr>
              <p:nvPr>
                <p:extLst/>
              </p:nvPr>
            </p:nvGraphicFramePr>
            <p:xfrm>
              <a:off x="7373807" y="3924698"/>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1300" i="1" smtClean="0">
                                        <a:solidFill>
                                          <a:schemeClr val="tx1"/>
                                        </a:solidFill>
                                        <a:latin typeface="Cambria Math" panose="02040503050406030204" pitchFamily="18" charset="0"/>
                                      </a:rPr>
                                    </m:ctrlPr>
                                  </m:sSubPr>
                                  <m:e>
                                    <m:r>
                                      <a:rPr kumimoji="1" lang="en-US" altLang="zh-CN" sz="1300" i="1">
                                        <a:solidFill>
                                          <a:schemeClr val="tx1"/>
                                        </a:solidFill>
                                        <a:latin typeface="Cambria Math" panose="02040503050406030204" pitchFamily="18" charset="0"/>
                                      </a:rPr>
                                      <m:t>𝑐</m:t>
                                    </m:r>
                                  </m:e>
                                  <m:sub>
                                    <m:r>
                                      <a:rPr kumimoji="1" lang="en-US" altLang="zh-CN" sz="1300" i="1">
                                        <a:solidFill>
                                          <a:schemeClr val="tx1"/>
                                        </a:solidFill>
                                        <a:latin typeface="Cambria Math" panose="02040503050406030204" pitchFamily="18" charset="0"/>
                                      </a:rPr>
                                      <m:t>𝑖</m:t>
                                    </m:r>
                                    <m:r>
                                      <a:rPr kumimoji="1" lang="en-US" altLang="zh-CN" sz="1300" b="0" i="1" smtClean="0">
                                        <a:solidFill>
                                          <a:schemeClr val="tx1"/>
                                        </a:solidFill>
                                        <a:latin typeface="Cambria Math" panose="02040503050406030204" pitchFamily="18" charset="0"/>
                                      </a:rPr>
                                      <m:t>,0</m:t>
                                    </m:r>
                                  </m:sub>
                                </m:sSub>
                              </m:oMath>
                            </m:oMathPara>
                          </a14:m>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smtClean="0">
                                        <a:latin typeface="Cambria Math" panose="02040503050406030204" pitchFamily="18" charset="0"/>
                                      </a:rPr>
                                    </m:ctrlPr>
                                  </m:sSubPr>
                                  <m:e>
                                    <m:r>
                                      <a:rPr kumimoji="1" lang="en-US" altLang="zh-CN" sz="1300" i="1">
                                        <a:latin typeface="Cambria Math" panose="02040503050406030204" pitchFamily="18" charset="0"/>
                                      </a:rPr>
                                      <m:t>𝑐</m:t>
                                    </m:r>
                                  </m:e>
                                  <m:sub>
                                    <m:r>
                                      <a:rPr kumimoji="1" lang="en-US" altLang="zh-CN" sz="1300" i="1">
                                        <a:latin typeface="Cambria Math" panose="02040503050406030204" pitchFamily="18" charset="0"/>
                                      </a:rPr>
                                      <m:t>𝑖</m:t>
                                    </m:r>
                                    <m:r>
                                      <a:rPr kumimoji="1" lang="en-US" altLang="zh-CN" sz="1300" b="0" i="1" smtClean="0">
                                        <a:latin typeface="Cambria Math" panose="02040503050406030204" pitchFamily="18" charset="0"/>
                                      </a:rPr>
                                      <m:t>,13</m:t>
                                    </m:r>
                                  </m:sub>
                                </m:sSub>
                              </m:oMath>
                            </m:oMathPara>
                          </a14:m>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smtClean="0">
                                        <a:latin typeface="Cambria Math" panose="02040503050406030204" pitchFamily="18" charset="0"/>
                                      </a:rPr>
                                    </m:ctrlPr>
                                  </m:sSubPr>
                                  <m:e>
                                    <m:r>
                                      <a:rPr kumimoji="1" lang="en-US" altLang="zh-CN" sz="1300" i="1">
                                        <a:latin typeface="Cambria Math" panose="02040503050406030204" pitchFamily="18" charset="0"/>
                                      </a:rPr>
                                      <m:t>𝑐</m:t>
                                    </m:r>
                                  </m:e>
                                  <m:sub>
                                    <m:r>
                                      <a:rPr kumimoji="1" lang="en-US" altLang="zh-CN" sz="1300" i="1">
                                        <a:latin typeface="Cambria Math" panose="02040503050406030204" pitchFamily="18" charset="0"/>
                                      </a:rPr>
                                      <m:t>𝑖</m:t>
                                    </m:r>
                                    <m:r>
                                      <a:rPr kumimoji="1" lang="en-US" altLang="zh-CN" sz="1300" b="0" i="1" smtClean="0">
                                        <a:latin typeface="Cambria Math" panose="02040503050406030204" pitchFamily="18" charset="0"/>
                                      </a:rPr>
                                      <m:t>,10</m:t>
                                    </m:r>
                                  </m:sub>
                                </m:sSub>
                              </m:oMath>
                            </m:oMathPara>
                          </a14:m>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300" i="1" smtClean="0">
                                        <a:latin typeface="Cambria Math" panose="02040503050406030204" pitchFamily="18" charset="0"/>
                                      </a:rPr>
                                    </m:ctrlPr>
                                  </m:sSubPr>
                                  <m:e>
                                    <m:r>
                                      <a:rPr kumimoji="1" lang="en-US" altLang="zh-CN" sz="1300" i="1">
                                        <a:latin typeface="Cambria Math" panose="02040503050406030204" pitchFamily="18" charset="0"/>
                                      </a:rPr>
                                      <m:t>𝑐</m:t>
                                    </m:r>
                                  </m:e>
                                  <m:sub>
                                    <m:r>
                                      <a:rPr kumimoji="1" lang="en-US" altLang="zh-CN" sz="1300" i="1">
                                        <a:latin typeface="Cambria Math" panose="02040503050406030204" pitchFamily="18" charset="0"/>
                                      </a:rPr>
                                      <m:t>𝑖</m:t>
                                    </m:r>
                                    <m:r>
                                      <a:rPr kumimoji="1" lang="en-US" altLang="zh-CN" sz="1300" b="0" i="1" smtClean="0">
                                        <a:latin typeface="Cambria Math" panose="02040503050406030204" pitchFamily="18" charset="0"/>
                                      </a:rPr>
                                      <m:t>,7</m:t>
                                    </m:r>
                                  </m:sub>
                                </m:sSub>
                              </m:oMath>
                            </m:oMathPara>
                          </a14:m>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45" name="内容占位符 4">
                <a:extLst>
                  <a:ext uri="{FF2B5EF4-FFF2-40B4-BE49-F238E27FC236}">
                    <a16:creationId xmlns:a16="http://schemas.microsoft.com/office/drawing/2014/main" id="{2B934E96-FF18-3942-8F6A-7B5FA010625F}"/>
                  </a:ext>
                </a:extLst>
              </p:cNvPr>
              <p:cNvGraphicFramePr>
                <a:graphicFrameLocks/>
              </p:cNvGraphicFramePr>
              <p:nvPr>
                <p:extLst>
                  <p:ext uri="{D42A27DB-BD31-4B8C-83A1-F6EECF244321}">
                    <p14:modId xmlns:p14="http://schemas.microsoft.com/office/powerpoint/2010/main" val="1534752010"/>
                  </p:ext>
                </p:extLst>
              </p:nvPr>
            </p:nvGraphicFramePr>
            <p:xfrm>
              <a:off x="7373807" y="3924698"/>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810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32" t="-3333" r="-289474" b="-303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0000" t="-100000" r="-2703" b="-193548"/>
                          </a:stretch>
                        </a:blipFill>
                      </a:tcPr>
                    </a:tc>
                    <a:extLst>
                      <a:ext uri="{0D108BD9-81ED-4DB2-BD59-A6C34878D82A}">
                        <a16:rowId xmlns:a16="http://schemas.microsoft.com/office/drawing/2014/main" val="10001"/>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8333" t="-206667" r="-105556" b="-10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8333" t="-306667" r="-2055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1" i="0" u="none" strike="noStrike" kern="1200" cap="none" spc="0" normalizeH="0" baseline="0" noProof="0" dirty="0">
                            <a:ln>
                              <a:noFill/>
                            </a:ln>
                            <a:solidFill>
                              <a:sysClr val="windowText" lastClr="000000"/>
                            </a:solidFill>
                            <a:effectLst/>
                            <a:uLnTx/>
                            <a:uFillTx/>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5937C49-FD99-2447-8BB1-C7C3739F325A}"/>
                  </a:ext>
                </a:extLst>
              </p:cNvPr>
              <p:cNvSpPr/>
              <p:nvPr/>
            </p:nvSpPr>
            <p:spPr>
              <a:xfrm>
                <a:off x="8685990" y="3538675"/>
                <a:ext cx="3275127" cy="380425"/>
              </a:xfrm>
              <a:prstGeom prst="rect">
                <a:avLst/>
              </a:prstGeom>
            </p:spPr>
            <p:txBody>
              <a:bodyPr wrap="none">
                <a:spAutoFit/>
              </a:bodyPr>
              <a:lstStyle/>
              <a:p>
                <a:r>
                  <a:rPr kumimoji="1" lang="zh-CN" altLang="en-US" dirty="0"/>
                  <a:t>恢复</a:t>
                </a:r>
                <a:r>
                  <a:rPr kumimoji="1" lang="en-US" altLang="zh-CN" dirty="0"/>
                  <a:t>40-bit </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m:t>
                        </m:r>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7</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10</m:t>
                        </m:r>
                      </m:sub>
                      <m:sup>
                        <m:r>
                          <a:rPr kumimoji="1" lang="en-US" altLang="zh-CN" i="1">
                            <a:latin typeface="Cambria Math" panose="02040503050406030204" pitchFamily="18" charset="0"/>
                          </a:rPr>
                          <m:t>5</m:t>
                        </m:r>
                      </m:sup>
                    </m:sSubSup>
                    <m:r>
                      <m:rPr>
                        <m:nor/>
                      </m:rPr>
                      <a:rPr lang="en-US" altLang="zh-CN" dirty="0">
                        <a:solidFill>
                          <a:sysClr val="windowText" lastClr="000000"/>
                        </a:solidFill>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13</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i="1">
                        <a:latin typeface="Cambria Math" panose="02040503050406030204" pitchFamily="18" charset="0"/>
                      </a:rPr>
                      <m:t>)</m:t>
                    </m:r>
                  </m:oMath>
                </a14:m>
                <a:endParaRPr kumimoji="1" lang="en-US" altLang="zh-CN" dirty="0"/>
              </a:p>
            </p:txBody>
          </p:sp>
        </mc:Choice>
        <mc:Fallback xmlns="">
          <p:sp>
            <p:nvSpPr>
              <p:cNvPr id="3" name="矩形 2">
                <a:extLst>
                  <a:ext uri="{FF2B5EF4-FFF2-40B4-BE49-F238E27FC236}">
                    <a16:creationId xmlns:a16="http://schemas.microsoft.com/office/drawing/2014/main" id="{D5937C49-FD99-2447-8BB1-C7C3739F325A}"/>
                  </a:ext>
                </a:extLst>
              </p:cNvPr>
              <p:cNvSpPr>
                <a:spLocks noRot="1" noChangeAspect="1" noMove="1" noResize="1" noEditPoints="1" noAdjustHandles="1" noChangeArrowheads="1" noChangeShapeType="1" noTextEdit="1"/>
              </p:cNvSpPr>
              <p:nvPr/>
            </p:nvSpPr>
            <p:spPr>
              <a:xfrm>
                <a:off x="8685990" y="3538675"/>
                <a:ext cx="3275127" cy="380425"/>
              </a:xfrm>
              <a:prstGeom prst="rect">
                <a:avLst/>
              </a:prstGeom>
              <a:blipFill>
                <a:blip r:embed="rId6"/>
                <a:stretch>
                  <a:fillRect l="-1676" t="-11111" b="-2381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D73388B-06C5-304D-97C1-5AA0753D4A14}"/>
              </a:ext>
            </a:extLst>
          </p:cNvPr>
          <p:cNvSpPr/>
          <p:nvPr/>
        </p:nvSpPr>
        <p:spPr>
          <a:xfrm>
            <a:off x="8685990" y="3175169"/>
            <a:ext cx="6096000" cy="369332"/>
          </a:xfrm>
          <a:prstGeom prst="rect">
            <a:avLst/>
          </a:prstGeom>
        </p:spPr>
        <p:txBody>
          <a:bodyPr>
            <a:spAutoFit/>
          </a:bodyPr>
          <a:lstStyle/>
          <a:p>
            <a:r>
              <a:rPr kumimoji="1" lang="zh-CN" altLang="en-US" dirty="0"/>
              <a:t>一个</a:t>
            </a:r>
            <a:r>
              <a:rPr kumimoji="1" lang="en-US" altLang="zh-CN" dirty="0"/>
              <a:t>B</a:t>
            </a:r>
            <a:r>
              <a:rPr kumimoji="1" lang="zh-CN" altLang="en-US" dirty="0"/>
              <a:t>字节可恢复多少密钥？</a:t>
            </a:r>
            <a:endParaRPr kumimoji="1" lang="en-US" altLang="zh-CN" dirty="0"/>
          </a:p>
        </p:txBody>
      </p:sp>
    </p:spTree>
    <p:extLst>
      <p:ext uri="{BB962C8B-B14F-4D97-AF65-F5344CB8AC3E}">
        <p14:creationId xmlns:p14="http://schemas.microsoft.com/office/powerpoint/2010/main" val="389281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95B71-4F26-BD47-BE68-87DABBD72E69}"/>
              </a:ext>
            </a:extLst>
          </p:cNvPr>
          <p:cNvSpPr>
            <a:spLocks noGrp="1"/>
          </p:cNvSpPr>
          <p:nvPr>
            <p:ph type="title"/>
          </p:nvPr>
        </p:nvSpPr>
        <p:spPr/>
        <p:txBody>
          <a:bodyPr/>
          <a:lstStyle/>
          <a:p>
            <a:r>
              <a:rPr kumimoji="1" lang="en-US" altLang="zh-CN" dirty="0"/>
              <a:t>5</a:t>
            </a:r>
            <a:r>
              <a:rPr kumimoji="1" lang="zh-CN" altLang="en-US" dirty="0"/>
              <a:t>轮</a:t>
            </a:r>
            <a:r>
              <a:rPr kumimoji="1" lang="en-US" altLang="zh-CN" dirty="0"/>
              <a:t>AES</a:t>
            </a:r>
            <a:r>
              <a:rPr kumimoji="1" lang="zh-CN" altLang="en-US" dirty="0"/>
              <a:t>的密钥恢复攻击</a:t>
            </a:r>
            <a:r>
              <a:rPr kumimoji="1" lang="en-US" altLang="zh-CN" dirty="0"/>
              <a:t>1</a:t>
            </a:r>
            <a:r>
              <a:rPr kumimoji="1" lang="zh-CN" altLang="en-US" dirty="0"/>
              <a:t>（略）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D3C64D-BAE7-354A-8493-A049262C1943}"/>
                  </a:ext>
                </a:extLst>
              </p:cNvPr>
              <p:cNvSpPr>
                <a:spLocks noGrp="1"/>
              </p:cNvSpPr>
              <p:nvPr>
                <p:ph idx="1"/>
              </p:nvPr>
            </p:nvSpPr>
            <p:spPr>
              <a:xfrm>
                <a:off x="390294" y="1196752"/>
                <a:ext cx="11429999" cy="5282107"/>
              </a:xfrm>
            </p:spPr>
            <p:txBody>
              <a:bodyPr>
                <a:normAutofit fontScale="85000" lnSpcReduction="10000"/>
              </a:bodyPr>
              <a:lstStyle/>
              <a:p>
                <a:pPr marL="514338" indent="-514338">
                  <a:buFont typeface="+mj-lt"/>
                  <a:buAutoNum type="arabicPeriod"/>
                </a:pPr>
                <a:r>
                  <a:rPr kumimoji="1" lang="zh-CN" altLang="en-US" dirty="0"/>
                  <a:t>选择明文：选择一个由</a:t>
                </a:r>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8</m:t>
                        </m:r>
                      </m:sup>
                    </m:sSup>
                  </m:oMath>
                </a14:m>
                <a:r>
                  <a:rPr kumimoji="1" lang="zh-CN" altLang="en-US" dirty="0"/>
                  <a:t>个明文构成的结构体</a:t>
                </a:r>
                <a14:m>
                  <m:oMath xmlns:m="http://schemas.openxmlformats.org/officeDocument/2006/math">
                    <m:r>
                      <m:rPr>
                        <m:sty m:val="p"/>
                      </m:rPr>
                      <a:rPr kumimoji="1" lang="el-GR" altLang="zh-CN" i="1">
                        <a:latin typeface="Cambria Math" panose="02040503050406030204" pitchFamily="18" charset="0"/>
                        <a:ea typeface="Cambria Math" panose="02040503050406030204" pitchFamily="18" charset="0"/>
                      </a:rPr>
                      <m:t>Λ</m:t>
                    </m:r>
                  </m:oMath>
                </a14:m>
                <a:r>
                  <a:rPr kumimoji="1" lang="zh-CN" altLang="en-US" dirty="0"/>
                  <a:t>，其中，第零字节构成</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8</m:t>
                            </m:r>
                          </m:sup>
                        </m:sSup>
                      </m:sub>
                    </m:sSub>
                  </m:oMath>
                </a14:m>
                <a:r>
                  <a:rPr kumimoji="1" lang="zh-CN" altLang="en-US" dirty="0"/>
                  <a:t>上的活跃集，其他字节构成稳定集</a:t>
                </a:r>
                <a:endParaRPr kumimoji="1" lang="en-US" altLang="zh-CN" dirty="0"/>
              </a:p>
              <a:p>
                <a:pPr marL="514338" indent="-514338">
                  <a:buFont typeface="+mj-lt"/>
                  <a:buAutoNum type="arabicPeriod"/>
                </a:pPr>
                <a:r>
                  <a:rPr kumimoji="1" lang="zh-CN" altLang="en-US" dirty="0"/>
                  <a:t>猜测第五轮轮密钥的四个字节</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b="0" i="1" smtClean="0">
                            <a:latin typeface="Cambria Math" panose="02040503050406030204" pitchFamily="18" charset="0"/>
                          </a:rPr>
                          <m:t>(</m:t>
                        </m:r>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b="0" i="1" smtClean="0">
                            <a:latin typeface="Cambria Math" panose="02040503050406030204" pitchFamily="18" charset="0"/>
                          </a:rPr>
                          <m:t>5</m:t>
                        </m:r>
                      </m:sup>
                    </m:sSubSup>
                    <m:r>
                      <a:rPr kumimoji="1" lang="en-US" altLang="zh-CN" b="0" i="1" smtClean="0">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b="0" i="1" smtClean="0">
                            <a:latin typeface="Cambria Math" panose="02040503050406030204" pitchFamily="18" charset="0"/>
                          </a:rPr>
                          <m:t>7</m:t>
                        </m:r>
                      </m:sub>
                      <m:sup>
                        <m:r>
                          <a:rPr kumimoji="1" lang="en-US" altLang="zh-CN" b="0" i="1" smtClean="0">
                            <a:latin typeface="Cambria Math" panose="02040503050406030204" pitchFamily="18" charset="0"/>
                          </a:rPr>
                          <m:t>5</m:t>
                        </m:r>
                      </m:sup>
                    </m:sSubSup>
                    <m:r>
                      <a:rPr kumimoji="1" lang="en-US" altLang="zh-CN" b="0" i="1" smtClean="0">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b="0" i="1" smtClean="0">
                            <a:latin typeface="Cambria Math" panose="02040503050406030204" pitchFamily="18" charset="0"/>
                          </a:rPr>
                          <m:t>10</m:t>
                        </m:r>
                      </m:sub>
                      <m:sup>
                        <m:r>
                          <a:rPr kumimoji="1" lang="en-US" altLang="zh-CN" b="0" i="1" smtClean="0">
                            <a:latin typeface="Cambria Math" panose="02040503050406030204" pitchFamily="18" charset="0"/>
                          </a:rPr>
                          <m:t>5</m:t>
                        </m:r>
                      </m:sup>
                    </m:sSubSup>
                  </m:oMath>
                </a14:m>
                <a:r>
                  <a:rPr lang="en-US" altLang="zh-CN" dirty="0">
                    <a:solidFill>
                      <a:sysClr val="windowText" lastClr="000000"/>
                    </a:solidFill>
                  </a:rPr>
                  <a:t>,</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b="0" i="1" smtClean="0">
                            <a:latin typeface="Cambria Math" panose="02040503050406030204" pitchFamily="18" charset="0"/>
                          </a:rPr>
                          <m:t>13</m:t>
                        </m:r>
                      </m:sub>
                      <m:sup>
                        <m:r>
                          <a:rPr kumimoji="1" lang="en-US" altLang="zh-CN" b="0" i="1" smtClean="0">
                            <a:latin typeface="Cambria Math" panose="02040503050406030204" pitchFamily="18" charset="0"/>
                          </a:rPr>
                          <m:t>5</m:t>
                        </m:r>
                      </m:sup>
                    </m:sSubSup>
                    <m:r>
                      <a:rPr kumimoji="1" lang="en-US" altLang="zh-CN" b="0" i="1" smtClean="0">
                        <a:latin typeface="Cambria Math" panose="02040503050406030204" pitchFamily="18" charset="0"/>
                      </a:rPr>
                      <m:t>)</m:t>
                    </m:r>
                    <m:r>
                      <a:rPr kumimoji="1" lang="zh-CN" altLang="en-US" b="0" i="0" smtClean="0">
                        <a:latin typeface="Cambria Math" panose="02040503050406030204" pitchFamily="18" charset="0"/>
                      </a:rPr>
                      <m:t>，</m:t>
                    </m:r>
                    <m:r>
                      <m:rPr>
                        <m:nor/>
                      </m:rPr>
                      <a:rPr kumimoji="1" lang="zh-CN" altLang="en-US" dirty="0"/>
                      <m:t>并</m:t>
                    </m:r>
                    <m:r>
                      <a:rPr kumimoji="1" lang="zh-CN" altLang="en-US" i="1" dirty="0" smtClean="0">
                        <a:latin typeface="Cambria Math" panose="02040503050406030204" pitchFamily="18" charset="0"/>
                      </a:rPr>
                      <m:t>对</m:t>
                    </m:r>
                    <m:r>
                      <a:rPr kumimoji="1" lang="zh-CN" altLang="en-US" i="1" dirty="0">
                        <a:latin typeface="Cambria Math" panose="02040503050406030204" pitchFamily="18" charset="0"/>
                      </a:rPr>
                      <m:t>每一个</m:t>
                    </m:r>
                    <m:r>
                      <a:rPr kumimoji="1" lang="zh-CN" altLang="en-US" i="1" dirty="0" smtClean="0">
                        <a:latin typeface="Cambria Math" panose="02040503050406030204" pitchFamily="18" charset="0"/>
                      </a:rPr>
                      <m:t>密文</m:t>
                    </m:r>
                    <m:r>
                      <m:rPr>
                        <m:nor/>
                      </m:rPr>
                      <a:rPr kumimoji="1" lang="zh-CN" altLang="en-US" dirty="0"/>
                      <m:t>计算</m:t>
                    </m:r>
                  </m:oMath>
                </a14:m>
                <a:endParaRPr kumimoji="1" lang="en-US" altLang="zh-CN" dirty="0"/>
              </a:p>
              <a:p>
                <a:pPr marL="0" indent="0" algn="ctr">
                  <a:buNone/>
                </a:pPr>
                <a14:m>
                  <m:oMathPara xmlns:m="http://schemas.openxmlformats.org/officeDocument/2006/math">
                    <m:oMathParaPr>
                      <m:jc m:val="centerGroup"/>
                    </m:oMathParaPr>
                    <m:oMath xmlns:m="http://schemas.openxmlformats.org/officeDocument/2006/math">
                      <m:d>
                        <m:dPr>
                          <m:ctrlPr>
                            <a:rPr kumimoji="1" lang="en-US" altLang="zh-CN" i="1" dirty="0">
                              <a:latin typeface="Cambria Math" panose="02040503050406030204" pitchFamily="18" charset="0"/>
                            </a:rPr>
                          </m:ctrlPr>
                        </m:dPr>
                        <m:e>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𝑎</m:t>
                              </m:r>
                            </m:e>
                            <m:sub>
                              <m:r>
                                <a:rPr kumimoji="1" lang="en-US" altLang="zh-CN" i="1" dirty="0">
                                  <a:latin typeface="Cambria Math" panose="02040503050406030204" pitchFamily="18" charset="0"/>
                                </a:rPr>
                                <m:t>𝑖</m:t>
                              </m:r>
                            </m:sub>
                          </m:sSub>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b="0" i="1" dirty="0" smtClean="0">
                                  <a:latin typeface="Cambria Math" panose="02040503050406030204" pitchFamily="18" charset="0"/>
                                </a:rPr>
                                <m:t>𝑏</m:t>
                              </m:r>
                            </m:e>
                            <m:sub>
                              <m:r>
                                <a:rPr kumimoji="1" lang="en-US" altLang="zh-CN" i="1" dirty="0">
                                  <a:latin typeface="Cambria Math" panose="02040503050406030204" pitchFamily="18" charset="0"/>
                                </a:rPr>
                                <m:t>𝑖</m:t>
                              </m:r>
                            </m:sub>
                          </m:sSub>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b="0" i="1" dirty="0" smtClean="0">
                                  <a:latin typeface="Cambria Math" panose="02040503050406030204" pitchFamily="18" charset="0"/>
                                </a:rPr>
                                <m:t>𝑐</m:t>
                              </m:r>
                            </m:e>
                            <m:sub>
                              <m:r>
                                <a:rPr kumimoji="1" lang="en-US" altLang="zh-CN" i="1" dirty="0">
                                  <a:latin typeface="Cambria Math" panose="02040503050406030204" pitchFamily="18" charset="0"/>
                                </a:rPr>
                                <m:t>𝑖</m:t>
                              </m:r>
                            </m:sub>
                          </m:sSub>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b="0" i="1" dirty="0" smtClean="0">
                                  <a:latin typeface="Cambria Math" panose="02040503050406030204" pitchFamily="18" charset="0"/>
                                </a:rPr>
                                <m:t>𝑑</m:t>
                              </m:r>
                            </m:e>
                            <m:sub>
                              <m:r>
                                <a:rPr kumimoji="1" lang="en-US" altLang="zh-CN" i="1" dirty="0">
                                  <a:latin typeface="Cambria Math" panose="02040503050406030204" pitchFamily="18" charset="0"/>
                                </a:rPr>
                                <m:t>𝑖</m:t>
                              </m:r>
                            </m:sub>
                          </m:sSub>
                        </m:e>
                      </m:d>
                      <m:sSup>
                        <m:sSupPr>
                          <m:ctrlPr>
                            <a:rPr kumimoji="1" lang="en-US" altLang="zh-CN" i="1">
                              <a:latin typeface="Cambria Math" panose="02040503050406030204" pitchFamily="18" charset="0"/>
                            </a:rPr>
                          </m:ctrlPr>
                        </m:sSupPr>
                        <m:e>
                          <m:r>
                            <a:rPr kumimoji="1" lang="en-US" altLang="zh-CN" i="1" dirty="0">
                              <a:latin typeface="Cambria Math" panose="02040503050406030204" pitchFamily="18" charset="0"/>
                            </a:rPr>
                            <m:t>=</m:t>
                          </m:r>
                          <m:r>
                            <a:rPr kumimoji="1" lang="en-US" altLang="zh-CN" b="0" i="1" smtClean="0">
                              <a:latin typeface="Cambria Math" panose="02040503050406030204" pitchFamily="18" charset="0"/>
                            </a:rPr>
                            <m:t>𝑀𝐶</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𝑆</m:t>
                          </m:r>
                        </m:e>
                        <m:sup>
                          <m:r>
                            <a:rPr kumimoji="1" lang="en-US" altLang="zh-CN" b="0" i="1" smtClean="0">
                              <a:latin typeface="Cambria Math" panose="02040503050406030204" pitchFamily="18" charset="0"/>
                            </a:rPr>
                            <m:t>−1</m:t>
                          </m:r>
                        </m:sup>
                      </m:sSup>
                      <m:d>
                        <m:dPr>
                          <m:ctrlPr>
                            <a:rPr kumimoji="1" lang="en-US" altLang="zh-CN" b="0" i="1" smtClean="0">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𝑖</m:t>
                              </m:r>
                              <m:r>
                                <a:rPr kumimoji="1" lang="en-US" altLang="zh-CN" i="1">
                                  <a:latin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b="0" i="1" smtClean="0">
                                  <a:latin typeface="Cambria Math" panose="02040503050406030204" pitchFamily="18" charset="0"/>
                                </a:rPr>
                                <m:t>5</m:t>
                              </m:r>
                            </m:sup>
                          </m:sSubSup>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𝑖</m:t>
                              </m:r>
                              <m:r>
                                <a:rPr kumimoji="1" lang="en-US" altLang="zh-CN" i="1">
                                  <a:latin typeface="Cambria Math" panose="02040503050406030204" pitchFamily="18" charset="0"/>
                                </a:rPr>
                                <m:t>,7</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b="0" i="1" smtClean="0">
                                  <a:latin typeface="Cambria Math" panose="02040503050406030204" pitchFamily="18" charset="0"/>
                                </a:rPr>
                                <m:t>7</m:t>
                              </m:r>
                            </m:sub>
                            <m:sup>
                              <m:r>
                                <a:rPr kumimoji="1" lang="en-US" altLang="zh-CN" i="1">
                                  <a:latin typeface="Cambria Math" panose="02040503050406030204" pitchFamily="18" charset="0"/>
                                </a:rPr>
                                <m:t>5</m:t>
                              </m:r>
                            </m:sup>
                          </m:sSubSup>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𝑖</m:t>
                              </m:r>
                              <m:r>
                                <a:rPr kumimoji="1" lang="en-US" altLang="zh-CN" i="1">
                                  <a:latin typeface="Cambria Math" panose="02040503050406030204" pitchFamily="18" charset="0"/>
                                </a:rPr>
                                <m:t>,10</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b="0" i="1" smtClean="0">
                                  <a:latin typeface="Cambria Math" panose="02040503050406030204" pitchFamily="18" charset="0"/>
                                </a:rPr>
                                <m:t>1</m:t>
                              </m:r>
                              <m:r>
                                <a:rPr kumimoji="1" lang="en-US" altLang="zh-CN" i="1">
                                  <a:latin typeface="Cambria Math" panose="02040503050406030204" pitchFamily="18" charset="0"/>
                                </a:rPr>
                                <m:t>0</m:t>
                              </m:r>
                            </m:sub>
                            <m:sup>
                              <m:r>
                                <a:rPr kumimoji="1" lang="en-US" altLang="zh-CN" i="1">
                                  <a:latin typeface="Cambria Math" panose="02040503050406030204" pitchFamily="18" charset="0"/>
                                </a:rPr>
                                <m:t>5</m:t>
                              </m:r>
                            </m:sup>
                          </m:sSubSup>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𝑖</m:t>
                              </m:r>
                              <m:r>
                                <a:rPr kumimoji="1" lang="en-US" altLang="zh-CN" i="1">
                                  <a:latin typeface="Cambria Math" panose="02040503050406030204" pitchFamily="18" charset="0"/>
                                </a:rPr>
                                <m:t>,13</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b="0" i="1" smtClean="0">
                                  <a:latin typeface="Cambria Math" panose="02040503050406030204" pitchFamily="18" charset="0"/>
                                </a:rPr>
                                <m:t>13</m:t>
                              </m:r>
                            </m:sub>
                            <m:sup>
                              <m:r>
                                <a:rPr kumimoji="1" lang="en-US" altLang="zh-CN" i="1">
                                  <a:latin typeface="Cambria Math" panose="02040503050406030204" pitchFamily="18" charset="0"/>
                                </a:rPr>
                                <m:t>5</m:t>
                              </m:r>
                            </m:sup>
                          </m:sSubSup>
                        </m:e>
                      </m:d>
                      <m:r>
                        <a:rPr kumimoji="1" lang="en-US" altLang="zh-CN" b="0" i="1" smtClean="0">
                          <a:latin typeface="Cambria Math" panose="02040503050406030204" pitchFamily="18" charset="0"/>
                        </a:rPr>
                        <m:t>)</m:t>
                      </m:r>
                    </m:oMath>
                  </m:oMathPara>
                </a14:m>
                <a:endParaRPr kumimoji="1" lang="en-US" altLang="zh-CN" dirty="0"/>
              </a:p>
              <a:p>
                <a:pPr marL="514338" indent="-514338">
                  <a:buFont typeface="+mj-lt"/>
                  <a:buAutoNum type="arabicPeriod" startAt="3"/>
                </a:pPr>
                <a:r>
                  <a:rPr kumimoji="1" lang="zh-CN" altLang="en-US" dirty="0"/>
                  <a:t>猜测第四轮的等价密钥</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b="0" i="1" smtClean="0">
                            <a:latin typeface="Cambria Math" panose="02040503050406030204" pitchFamily="18" charset="0"/>
                          </a:rPr>
                          <m:t>𝑤</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i="1">
                        <a:latin typeface="Cambria Math" panose="02040503050406030204" pitchFamily="18" charset="0"/>
                      </a:rPr>
                      <m:t> </m:t>
                    </m:r>
                  </m:oMath>
                </a14:m>
                <a:r>
                  <a:rPr kumimoji="1" lang="zh-CN" altLang="en-US" dirty="0"/>
                  <a:t>，并计算</a:t>
                </a:r>
                <a14:m>
                  <m:oMath xmlns:m="http://schemas.openxmlformats.org/officeDocument/2006/math">
                    <m:r>
                      <a:rPr kumimoji="1" lang="en-US" altLang="zh-CN" i="1">
                        <a:latin typeface="Cambria Math" panose="02040503050406030204" pitchFamily="18" charset="0"/>
                      </a:rPr>
                      <m:t>𝑠</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i="1">
                                <a:latin typeface="Cambria Math" panose="02040503050406030204" pitchFamily="18" charset="0"/>
                              </a:rPr>
                              <m:t>𝑖</m:t>
                            </m:r>
                          </m:sub>
                        </m:sSub>
                      </m:sub>
                    </m:s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𝑎</m:t>
                        </m:r>
                      </m:e>
                      <m:sub>
                        <m:r>
                          <a:rPr kumimoji="1" lang="en-US" altLang="zh-CN" i="1" dirty="0">
                            <a:latin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b="0" i="1" smtClean="0">
                            <a:latin typeface="Cambria Math" panose="02040503050406030204" pitchFamily="18" charset="0"/>
                          </a:rPr>
                          <m:t>𝑤</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i="1">
                        <a:latin typeface="Cambria Math" panose="02040503050406030204" pitchFamily="18" charset="0"/>
                      </a:rPr>
                      <m:t>)</m:t>
                    </m:r>
                  </m:oMath>
                </a14:m>
                <a:endParaRPr kumimoji="1" lang="en-US" altLang="zh-CN" dirty="0"/>
              </a:p>
              <a:p>
                <a:pPr marL="514338" indent="-514338">
                  <a:buFont typeface="+mj-lt"/>
                  <a:buAutoNum type="arabicPeriod" startAt="3"/>
                </a:pPr>
                <a:r>
                  <a:rPr kumimoji="1" lang="zh-CN" altLang="en-US" dirty="0"/>
                  <a:t>若</a:t>
                </a:r>
                <a14:m>
                  <m:oMath xmlns:m="http://schemas.openxmlformats.org/officeDocument/2006/math">
                    <m:r>
                      <a:rPr kumimoji="1" lang="en-US" altLang="zh-CN" i="1">
                        <a:latin typeface="Cambria Math" panose="02040503050406030204" pitchFamily="18" charset="0"/>
                      </a:rPr>
                      <m:t>𝑠</m:t>
                    </m:r>
                    <m:r>
                      <a:rPr kumimoji="1" lang="en-US" altLang="zh-CN" i="1">
                        <a:latin typeface="Cambria Math" panose="02040503050406030204" pitchFamily="18" charset="0"/>
                      </a:rPr>
                      <m:t>=0</m:t>
                    </m:r>
                  </m:oMath>
                </a14:m>
                <a:r>
                  <a:rPr kumimoji="1" lang="zh-CN" altLang="en-US" dirty="0"/>
                  <a:t>，则相应的</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m:t>
                        </m:r>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7</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10</m:t>
                        </m:r>
                      </m:sub>
                      <m:sup>
                        <m:r>
                          <a:rPr kumimoji="1" lang="en-US" altLang="zh-CN" i="1">
                            <a:latin typeface="Cambria Math" panose="02040503050406030204" pitchFamily="18" charset="0"/>
                          </a:rPr>
                          <m:t>5</m:t>
                        </m:r>
                      </m:sup>
                    </m:sSubSup>
                  </m:oMath>
                </a14:m>
                <a:r>
                  <a:rPr lang="en-US" altLang="zh-CN" dirty="0">
                    <a:solidFill>
                      <a:sysClr val="windowText" lastClr="000000"/>
                    </a:solidFill>
                  </a:rPr>
                  <a:t>,</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13</m:t>
                        </m:r>
                      </m:sub>
                      <m:sup>
                        <m:r>
                          <a:rPr kumimoji="1" lang="en-US" altLang="zh-CN" i="1">
                            <a:latin typeface="Cambria Math" panose="02040503050406030204" pitchFamily="18" charset="0"/>
                          </a:rPr>
                          <m:t>5</m:t>
                        </m:r>
                      </m:sup>
                    </m:sSubSup>
                    <m:r>
                      <a:rPr kumimoji="1" lang="en-US" altLang="zh-CN" b="0" i="1" smtClean="0">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i="1">
                        <a:latin typeface="Cambria Math" panose="02040503050406030204" pitchFamily="18" charset="0"/>
                      </a:rPr>
                      <m:t>) </m:t>
                    </m:r>
                  </m:oMath>
                </a14:m>
                <a:r>
                  <a:rPr kumimoji="1" lang="zh-CN" altLang="en-US" dirty="0"/>
                  <a:t>作为一个候选值，否则，筛除</a:t>
                </a:r>
                <a:endParaRPr kumimoji="1" lang="en-US" altLang="zh-CN" dirty="0"/>
              </a:p>
              <a:p>
                <a:pPr marL="514338" indent="-514338">
                  <a:buFont typeface="+mj-lt"/>
                  <a:buAutoNum type="arabicPeriod" startAt="3"/>
                </a:pPr>
                <a:r>
                  <a:rPr kumimoji="1" lang="zh-CN" altLang="en-US" dirty="0"/>
                  <a:t>重新选择结构体，重复上述过程，直到</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m:t>
                        </m:r>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7</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10</m:t>
                        </m:r>
                      </m:sub>
                      <m:sup>
                        <m:r>
                          <a:rPr kumimoji="1" lang="en-US" altLang="zh-CN" i="1">
                            <a:latin typeface="Cambria Math" panose="02040503050406030204" pitchFamily="18" charset="0"/>
                          </a:rPr>
                          <m:t>5</m:t>
                        </m:r>
                      </m:sup>
                    </m:sSubSup>
                    <m:r>
                      <m:rPr>
                        <m:nor/>
                      </m:rPr>
                      <a:rPr lang="en-US" altLang="zh-CN" dirty="0">
                        <a:solidFill>
                          <a:sysClr val="windowText" lastClr="000000"/>
                        </a:solidFill>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13</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i="1">
                        <a:latin typeface="Cambria Math" panose="02040503050406030204" pitchFamily="18" charset="0"/>
                      </a:rPr>
                      <m:t>)</m:t>
                    </m:r>
                  </m:oMath>
                </a14:m>
                <a:r>
                  <a:rPr kumimoji="1" lang="zh-CN" altLang="en-US" dirty="0"/>
                  <a:t>唯一确定</a:t>
                </a:r>
              </a:p>
            </p:txBody>
          </p:sp>
        </mc:Choice>
        <mc:Fallback xmlns="">
          <p:sp>
            <p:nvSpPr>
              <p:cNvPr id="3" name="内容占位符 2">
                <a:extLst>
                  <a:ext uri="{FF2B5EF4-FFF2-40B4-BE49-F238E27FC236}">
                    <a16:creationId xmlns:a16="http://schemas.microsoft.com/office/drawing/2014/main" id="{92D3C64D-BAE7-354A-8493-A049262C1943}"/>
                  </a:ext>
                </a:extLst>
              </p:cNvPr>
              <p:cNvSpPr>
                <a:spLocks noGrp="1" noRot="1" noChangeAspect="1" noMove="1" noResize="1" noEditPoints="1" noAdjustHandles="1" noChangeArrowheads="1" noChangeShapeType="1" noTextEdit="1"/>
              </p:cNvSpPr>
              <p:nvPr>
                <p:ph idx="1"/>
              </p:nvPr>
            </p:nvSpPr>
            <p:spPr>
              <a:xfrm>
                <a:off x="390294" y="1196752"/>
                <a:ext cx="11429999" cy="5282107"/>
              </a:xfrm>
              <a:blipFill>
                <a:blip r:embed="rId3"/>
                <a:stretch>
                  <a:fillRect l="-427" t="-1384" r="-48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5A4C4B7-1A6F-7E46-9854-B5CDC845E696}"/>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31</a:t>
            </a:fld>
            <a:endParaRPr lang="zh-CN" altLang="en-US" dirty="0">
              <a:solidFill>
                <a:srgbClr val="464653"/>
              </a:solidFill>
            </a:endParaRPr>
          </a:p>
        </p:txBody>
      </p:sp>
    </p:spTree>
    <p:extLst>
      <p:ext uri="{BB962C8B-B14F-4D97-AF65-F5344CB8AC3E}">
        <p14:creationId xmlns:p14="http://schemas.microsoft.com/office/powerpoint/2010/main" val="727683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4E29FAF-0FA0-40D7-840A-F3450659A6CB}"/>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32</a:t>
            </a:fld>
            <a:endParaRPr lang="zh-CN" altLang="en-US" dirty="0">
              <a:solidFill>
                <a:srgbClr val="464653"/>
              </a:solidFill>
            </a:endParaRPr>
          </a:p>
        </p:txBody>
      </p:sp>
      <p:sp>
        <p:nvSpPr>
          <p:cNvPr id="7" name="文本框 6">
            <a:extLst>
              <a:ext uri="{FF2B5EF4-FFF2-40B4-BE49-F238E27FC236}">
                <a16:creationId xmlns:a16="http://schemas.microsoft.com/office/drawing/2014/main" id="{C309AA19-7A51-448A-B49C-602D39947D9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上述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AES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的密钥恢复攻击中，要唯一确定</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40-bit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的正确密钥，需要选择（）个结构体？</a:t>
            </a:r>
          </a:p>
        </p:txBody>
      </p:sp>
      <p:sp>
        <p:nvSpPr>
          <p:cNvPr id="8" name="文本框 7">
            <a:extLst>
              <a:ext uri="{FF2B5EF4-FFF2-40B4-BE49-F238E27FC236}">
                <a16:creationId xmlns:a16="http://schemas.microsoft.com/office/drawing/2014/main" id="{B61D6FB6-9B97-485C-8D6A-2E77CE7C27DC}"/>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FE73D53D-BA6E-4BFC-ABD8-E83FE9738F65}"/>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B540A288-96F7-4E8A-8A30-B3FC01833E3C}"/>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2871838F-D741-4DCD-8A36-2E66A5BA6B24}"/>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764EC39-0AD5-4EE6-9771-0EB0ACBFCFD9}"/>
              </a:ext>
            </a:extLst>
          </p:cNvPr>
          <p:cNvSpPr>
            <a:spLocks noChangeAspect="1"/>
          </p:cNvSpPr>
          <p:nvPr>
            <p:custDataLst>
              <p:tags r:id="rId7"/>
            </p:custDataLst>
          </p:nvPr>
        </p:nvSpPr>
        <p:spPr>
          <a:xfrm>
            <a:off x="1571625" y="28503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06C216D-CA42-4C20-A11E-5990560CDE8A}"/>
              </a:ext>
            </a:extLst>
          </p:cNvPr>
          <p:cNvSpPr>
            <a:spLocks noChangeAspect="1"/>
          </p:cNvSpPr>
          <p:nvPr>
            <p:custDataLst>
              <p:tags r:id="rId8"/>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2FFBB230-41DB-417B-B50E-9614A9497CD0}"/>
              </a:ext>
            </a:extLst>
          </p:cNvPr>
          <p:cNvSpPr>
            <a:spLocks noChangeAspect="1"/>
          </p:cNvSpPr>
          <p:nvPr>
            <p:custDataLst>
              <p:tags r:id="rId9"/>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338F8314-25CA-4685-92D5-2F879A49E7F7}"/>
              </a:ext>
            </a:extLst>
          </p:cNvPr>
          <p:cNvSpPr>
            <a:spLocks noChangeAspect="1"/>
          </p:cNvSpPr>
          <p:nvPr>
            <p:custDataLst>
              <p:tags r:id="rId10"/>
            </p:custDataLst>
          </p:nvPr>
        </p:nvSpPr>
        <p:spPr>
          <a:xfrm>
            <a:off x="1571625" y="542210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8E7A71D4-3A62-4E85-9851-5F3050160EAD}"/>
              </a:ext>
            </a:extLst>
          </p:cNvPr>
          <p:cNvSpPr/>
          <p:nvPr>
            <p:custDataLst>
              <p:tags r:id="rId11"/>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E6064CD2-CA34-45B2-B5FC-BFC3AE72A111}"/>
              </a:ext>
            </a:extLst>
          </p:cNvPr>
          <p:cNvGrpSpPr/>
          <p:nvPr>
            <p:custDataLst>
              <p:tags r:id="rId12"/>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7DBD372B-A305-45FA-8976-77BDC94A3C7D}"/>
                </a:ext>
              </a:extLst>
            </p:cNvPr>
            <p:cNvSpPr/>
            <p:nvPr>
              <p:custDataLst>
                <p:tags r:id="rId14"/>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8" name="ColorBlock">
              <a:extLst>
                <a:ext uri="{FF2B5EF4-FFF2-40B4-BE49-F238E27FC236}">
                  <a16:creationId xmlns:a16="http://schemas.microsoft.com/office/drawing/2014/main" id="{5A329956-9DED-43C1-A153-872FA3D1FA57}"/>
                </a:ext>
              </a:extLst>
            </p:cNvPr>
            <p:cNvSpPr/>
            <p:nvPr>
              <p:custDataLst>
                <p:tags r:id="rId15"/>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TypeText">
              <a:extLst>
                <a:ext uri="{FF2B5EF4-FFF2-40B4-BE49-F238E27FC236}">
                  <a16:creationId xmlns:a16="http://schemas.microsoft.com/office/drawing/2014/main" id="{CE16431E-13E1-4A39-8838-774A750157E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A98B0664-C5E5-47AD-A366-498808CDD9E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hidden="1">
            <a:extLst>
              <a:ext uri="{FF2B5EF4-FFF2-40B4-BE49-F238E27FC236}">
                <a16:creationId xmlns:a16="http://schemas.microsoft.com/office/drawing/2014/main" id="{9F10D4BF-D031-4496-B138-640BFB6B6610}"/>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13580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E38EB-7544-9543-98CB-C34ACA4F64C9}"/>
              </a:ext>
            </a:extLst>
          </p:cNvPr>
          <p:cNvSpPr>
            <a:spLocks noGrp="1"/>
          </p:cNvSpPr>
          <p:nvPr>
            <p:ph type="title"/>
          </p:nvPr>
        </p:nvSpPr>
        <p:spPr/>
        <p:txBody>
          <a:bodyPr/>
          <a:lstStyle/>
          <a:p>
            <a:r>
              <a:rPr kumimoji="1" lang="en-US" altLang="zh-CN" dirty="0"/>
              <a:t>5</a:t>
            </a:r>
            <a:r>
              <a:rPr kumimoji="1" lang="zh-CN" altLang="en-US" dirty="0"/>
              <a:t>轮</a:t>
            </a:r>
            <a:r>
              <a:rPr kumimoji="1" lang="en-US" altLang="zh-CN" dirty="0"/>
              <a:t>AES</a:t>
            </a:r>
            <a:r>
              <a:rPr kumimoji="1" lang="zh-CN" altLang="en-US" dirty="0"/>
              <a:t>的密钥恢复攻击</a:t>
            </a:r>
            <a:r>
              <a:rPr kumimoji="1" lang="en-US" altLang="zh-CN" dirty="0"/>
              <a:t>1——</a:t>
            </a:r>
            <a:r>
              <a:rPr kumimoji="1" lang="zh-CN" altLang="en-US" dirty="0"/>
              <a:t>复杂度分析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C8AE5B-E083-4A40-84E2-D7D134D284E0}"/>
                  </a:ext>
                </a:extLst>
              </p:cNvPr>
              <p:cNvSpPr>
                <a:spLocks noGrp="1"/>
              </p:cNvSpPr>
              <p:nvPr>
                <p:ph idx="1"/>
              </p:nvPr>
            </p:nvSpPr>
            <p:spPr/>
            <p:txBody>
              <a:bodyPr>
                <a:normAutofit/>
              </a:bodyPr>
              <a:lstStyle/>
              <a:p>
                <a:r>
                  <a:rPr kumimoji="1" lang="zh-CN" altLang="en-US" dirty="0"/>
                  <a:t>一个平衡集的判断可恢复</a:t>
                </a:r>
                <a:r>
                  <a:rPr kumimoji="1" lang="en-US" altLang="zh-CN" dirty="0"/>
                  <a:t>40-bit </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m:t>
                        </m:r>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7</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10</m:t>
                        </m:r>
                      </m:sub>
                      <m:sup>
                        <m:r>
                          <a:rPr kumimoji="1" lang="en-US" altLang="zh-CN" i="1">
                            <a:latin typeface="Cambria Math" panose="02040503050406030204" pitchFamily="18" charset="0"/>
                          </a:rPr>
                          <m:t>5</m:t>
                        </m:r>
                      </m:sup>
                    </m:sSubSup>
                    <m:r>
                      <m:rPr>
                        <m:nor/>
                      </m:rPr>
                      <a:rPr lang="en-US" altLang="zh-CN" dirty="0">
                        <a:solidFill>
                          <a:sysClr val="windowText" lastClr="000000"/>
                        </a:solidFill>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13</m:t>
                        </m:r>
                      </m:sub>
                      <m:sup>
                        <m:r>
                          <a:rPr kumimoji="1" lang="en-US" altLang="zh-CN" i="1">
                            <a:latin typeface="Cambria Math" panose="02040503050406030204" pitchFamily="18" charset="0"/>
                          </a:rPr>
                          <m:t>5</m:t>
                        </m:r>
                      </m:sup>
                    </m:sSubSup>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0</m:t>
                        </m:r>
                      </m:sub>
                      <m:sup>
                        <m:r>
                          <a:rPr kumimoji="1" lang="en-US" altLang="zh-CN" i="1">
                            <a:latin typeface="Cambria Math" panose="02040503050406030204" pitchFamily="18" charset="0"/>
                          </a:rPr>
                          <m:t>4</m:t>
                        </m:r>
                      </m:sup>
                    </m:sSubSup>
                    <m:r>
                      <a:rPr kumimoji="1" lang="en-US" altLang="zh-CN" i="1">
                        <a:latin typeface="Cambria Math" panose="02040503050406030204" pitchFamily="18" charset="0"/>
                      </a:rPr>
                      <m:t>)</m:t>
                    </m:r>
                  </m:oMath>
                </a14:m>
                <a:endParaRPr kumimoji="1" lang="en-US" altLang="zh-CN" dirty="0"/>
              </a:p>
              <a:p>
                <a:r>
                  <a:rPr kumimoji="1" lang="zh-CN" altLang="en-US" dirty="0"/>
                  <a:t>需要几个结构体？</a:t>
                </a:r>
                <a:endParaRPr kumimoji="1" lang="en-US" altLang="zh-CN" dirty="0"/>
              </a:p>
              <a:p>
                <a:r>
                  <a:rPr kumimoji="1" lang="zh-CN" altLang="en-US" dirty="0"/>
                  <a:t>六个</a:t>
                </a:r>
                <a:endParaRPr kumimoji="1" lang="en-US" altLang="zh-CN" dirty="0"/>
              </a:p>
              <a:p>
                <a:r>
                  <a:rPr kumimoji="1" lang="zh-CN" altLang="en-US" dirty="0"/>
                  <a:t>若要恢复第五轮</a:t>
                </a:r>
                <a:r>
                  <a:rPr kumimoji="1" lang="en-US" altLang="zh-CN" dirty="0"/>
                  <a:t>128</a:t>
                </a:r>
                <a:r>
                  <a:rPr kumimoji="1" lang="zh-CN" altLang="en-US" dirty="0"/>
                  <a:t>比特密钥：</a:t>
                </a:r>
                <a:endParaRPr kumimoji="1" lang="en-US" altLang="zh-CN" dirty="0"/>
              </a:p>
              <a:p>
                <a:r>
                  <a:rPr lang="zh-CN" altLang="en-US" dirty="0"/>
                  <a:t>数据复杂度：</a:t>
                </a:r>
                <a:r>
                  <a:rPr lang="en-US" altLang="zh-CN" dirty="0"/>
                  <a:t>6×2</a:t>
                </a:r>
                <a:r>
                  <a:rPr lang="en-US" altLang="zh-CN" baseline="30000" dirty="0"/>
                  <a:t>8</a:t>
                </a:r>
                <a:r>
                  <a:rPr lang="en-US" altLang="zh-CN" dirty="0"/>
                  <a:t> ≈ 2</a:t>
                </a:r>
                <a:r>
                  <a:rPr lang="en-US" altLang="zh-CN" baseline="30000" dirty="0"/>
                  <a:t>10.58</a:t>
                </a:r>
                <a:r>
                  <a:rPr lang="zh-CN" altLang="en-US" dirty="0"/>
                  <a:t>个选择明文</a:t>
                </a:r>
                <a:endParaRPr lang="en-US" altLang="zh-CN" dirty="0"/>
              </a:p>
              <a:p>
                <a:r>
                  <a:rPr lang="zh-CN" altLang="en-US" dirty="0"/>
                  <a:t>时间复杂度：</a:t>
                </a:r>
                <a:r>
                  <a:rPr lang="en-US" altLang="zh-CN" dirty="0">
                    <a:solidFill>
                      <a:srgbClr val="C00000"/>
                    </a:solidFill>
                  </a:rPr>
                  <a:t>4</a:t>
                </a:r>
                <a:r>
                  <a:rPr lang="en-US" altLang="zh-CN" dirty="0"/>
                  <a:t>×5× (2</a:t>
                </a:r>
                <a:r>
                  <a:rPr lang="en-US" altLang="zh-CN" baseline="30000" dirty="0"/>
                  <a:t>8</a:t>
                </a:r>
                <a:r>
                  <a:rPr lang="en-US" altLang="zh-CN" dirty="0"/>
                  <a:t>×2</a:t>
                </a:r>
                <a:r>
                  <a:rPr lang="en-US" altLang="zh-CN" baseline="30000" dirty="0"/>
                  <a:t>40</a:t>
                </a:r>
                <a:r>
                  <a:rPr lang="en-US" altLang="zh-CN" dirty="0"/>
                  <a:t>+2</a:t>
                </a:r>
                <a:r>
                  <a:rPr lang="en-US" altLang="zh-CN" baseline="30000" dirty="0"/>
                  <a:t>8</a:t>
                </a:r>
                <a:r>
                  <a:rPr lang="en-US" altLang="zh-CN" dirty="0"/>
                  <a:t>×2</a:t>
                </a:r>
                <a:r>
                  <a:rPr lang="en-US" altLang="zh-CN" baseline="30000" dirty="0"/>
                  <a:t>32</a:t>
                </a:r>
                <a:r>
                  <a:rPr lang="en-US" altLang="zh-CN" dirty="0"/>
                  <a:t>+…+2</a:t>
                </a:r>
                <a:r>
                  <a:rPr lang="en-US" altLang="zh-CN" baseline="30000" dirty="0"/>
                  <a:t>8</a:t>
                </a:r>
                <a:r>
                  <a:rPr lang="en-US" altLang="zh-CN" dirty="0"/>
                  <a:t>×2)-S-box  ≈5× 2</a:t>
                </a:r>
                <a:r>
                  <a:rPr lang="en-US" altLang="zh-CN" baseline="30000" dirty="0"/>
                  <a:t>50</a:t>
                </a:r>
                <a:r>
                  <a:rPr lang="en-US" altLang="zh-CN" dirty="0"/>
                  <a:t> -S-box≈ 2</a:t>
                </a:r>
                <a:r>
                  <a:rPr lang="en-US" altLang="zh-CN" baseline="30000" dirty="0"/>
                  <a:t>50</a:t>
                </a:r>
                <a:r>
                  <a:rPr lang="en-US" altLang="zh-CN" dirty="0"/>
                  <a:t>/16-</a:t>
                </a:r>
                <a:r>
                  <a:rPr lang="zh-CN" altLang="en-US" dirty="0"/>
                  <a:t>次</a:t>
                </a:r>
                <a:r>
                  <a:rPr lang="en-US" altLang="zh-CN" dirty="0"/>
                  <a:t>5</a:t>
                </a:r>
                <a:r>
                  <a:rPr lang="zh-CN" altLang="en-US" dirty="0"/>
                  <a:t>轮加密</a:t>
                </a:r>
                <a:r>
                  <a:rPr lang="en-US" altLang="zh-CN" dirty="0"/>
                  <a:t>= 2</a:t>
                </a:r>
                <a:r>
                  <a:rPr lang="en-US" altLang="zh-CN" baseline="30000" dirty="0"/>
                  <a:t>46</a:t>
                </a:r>
                <a:r>
                  <a:rPr lang="zh-CN" altLang="en-US" dirty="0"/>
                  <a:t>次</a:t>
                </a:r>
                <a:r>
                  <a:rPr lang="en-US" altLang="zh-CN" dirty="0"/>
                  <a:t>5</a:t>
                </a:r>
                <a:r>
                  <a:rPr lang="zh-CN" altLang="en-US" dirty="0"/>
                  <a:t>轮加密</a:t>
                </a:r>
                <a:endParaRPr lang="en-US" altLang="zh-CN" dirty="0"/>
              </a:p>
              <a:p>
                <a:r>
                  <a:rPr lang="zh-CN" altLang="en-US" dirty="0"/>
                  <a:t>存储复杂度：</a:t>
                </a:r>
                <a:r>
                  <a:rPr kumimoji="1" lang="en-US" altLang="zh-CN" dirty="0"/>
                  <a:t>40</a:t>
                </a:r>
                <a:r>
                  <a:rPr lang="en-US" altLang="zh-CN" dirty="0"/>
                  <a:t>×2</a:t>
                </a:r>
                <a:r>
                  <a:rPr lang="en-US" altLang="zh-CN" baseline="30000" dirty="0"/>
                  <a:t>32</a:t>
                </a:r>
                <a:r>
                  <a:rPr lang="en-US" altLang="zh-CN" dirty="0"/>
                  <a:t>-bit(</a:t>
                </a:r>
                <a:r>
                  <a:rPr lang="zh-CN" altLang="en-US" dirty="0"/>
                  <a:t>存储处理完第一个结构体后的密钥</a:t>
                </a:r>
                <a:r>
                  <a:rPr lang="en-US" altLang="zh-CN" dirty="0"/>
                  <a:t>)</a:t>
                </a:r>
              </a:p>
            </p:txBody>
          </p:sp>
        </mc:Choice>
        <mc:Fallback xmlns="">
          <p:sp>
            <p:nvSpPr>
              <p:cNvPr id="3" name="内容占位符 2">
                <a:extLst>
                  <a:ext uri="{FF2B5EF4-FFF2-40B4-BE49-F238E27FC236}">
                    <a16:creationId xmlns:a16="http://schemas.microsoft.com/office/drawing/2014/main" id="{91C8AE5B-E083-4A40-84E2-D7D134D284E0}"/>
                  </a:ext>
                </a:extLst>
              </p:cNvPr>
              <p:cNvSpPr>
                <a:spLocks noGrp="1" noRot="1" noChangeAspect="1" noMove="1" noResize="1" noEditPoints="1" noAdjustHandles="1" noChangeArrowheads="1" noChangeShapeType="1" noTextEdit="1"/>
              </p:cNvSpPr>
              <p:nvPr>
                <p:ph idx="1"/>
              </p:nvPr>
            </p:nvSpPr>
            <p:spPr>
              <a:blipFill>
                <a:blip r:embed="rId3"/>
                <a:stretch>
                  <a:fillRect l="-765" t="-122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6089801-F2DC-E044-BEED-7346F5A8380C}"/>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33</a:t>
            </a:fld>
            <a:endParaRPr lang="zh-CN" altLang="en-US" dirty="0">
              <a:solidFill>
                <a:srgbClr val="464653"/>
              </a:solidFill>
            </a:endParaRPr>
          </a:p>
        </p:txBody>
      </p:sp>
    </p:spTree>
    <p:extLst>
      <p:ext uri="{BB962C8B-B14F-4D97-AF65-F5344CB8AC3E}">
        <p14:creationId xmlns:p14="http://schemas.microsoft.com/office/powerpoint/2010/main" val="15301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B4AE8-DAD9-6B45-B5F2-C894CFF47E47}"/>
              </a:ext>
            </a:extLst>
          </p:cNvPr>
          <p:cNvSpPr>
            <a:spLocks noGrp="1"/>
          </p:cNvSpPr>
          <p:nvPr>
            <p:ph type="title"/>
          </p:nvPr>
        </p:nvSpPr>
        <p:spPr/>
        <p:txBody>
          <a:bodyPr/>
          <a:lstStyle/>
          <a:p>
            <a:r>
              <a:rPr kumimoji="1" lang="en-US" altLang="zh-CN" dirty="0"/>
              <a:t>5</a:t>
            </a:r>
            <a:r>
              <a:rPr kumimoji="1" lang="zh-CN" altLang="en-US" dirty="0"/>
              <a:t>轮</a:t>
            </a:r>
            <a:r>
              <a:rPr kumimoji="1" lang="en-US" altLang="zh-CN" dirty="0"/>
              <a:t>AES</a:t>
            </a:r>
            <a:r>
              <a:rPr kumimoji="1" lang="zh-CN" altLang="en-US" dirty="0"/>
              <a:t>的密钥恢复攻击</a:t>
            </a:r>
            <a:r>
              <a:rPr kumimoji="1" lang="en-US" altLang="zh-CN" dirty="0"/>
              <a:t>2——4</a:t>
            </a:r>
            <a:r>
              <a:rPr kumimoji="1" lang="zh-CN" altLang="en-US" dirty="0"/>
              <a:t>轮区分器（</a:t>
            </a:r>
            <a:r>
              <a:rPr kumimoji="1" lang="en-US" altLang="zh-CN" dirty="0"/>
              <a:t>2</a:t>
            </a:r>
            <a:r>
              <a:rPr kumimoji="1" lang="zh-CN" altLang="en-US" dirty="0"/>
              <a:t>阶积分）</a:t>
            </a:r>
          </a:p>
        </p:txBody>
      </p:sp>
      <p:sp>
        <p:nvSpPr>
          <p:cNvPr id="3" name="内容占位符 2">
            <a:extLst>
              <a:ext uri="{FF2B5EF4-FFF2-40B4-BE49-F238E27FC236}">
                <a16:creationId xmlns:a16="http://schemas.microsoft.com/office/drawing/2014/main" id="{BEE4385A-2DC7-5844-A2BF-4177028E365E}"/>
              </a:ext>
            </a:extLst>
          </p:cNvPr>
          <p:cNvSpPr>
            <a:spLocks noGrp="1"/>
          </p:cNvSpPr>
          <p:nvPr>
            <p:ph idx="1"/>
          </p:nvPr>
        </p:nvSpPr>
        <p:spPr>
          <a:xfrm>
            <a:off x="131692" y="886493"/>
            <a:ext cx="3156269" cy="4975448"/>
          </a:xfrm>
        </p:spPr>
        <p:txBody>
          <a:bodyPr/>
          <a:lstStyle/>
          <a:p>
            <a:r>
              <a:rPr lang="en-US" altLang="zh-CN" dirty="0"/>
              <a:t>2</a:t>
            </a:r>
            <a:r>
              <a:rPr lang="en-US" altLang="zh-CN" baseline="30000" dirty="0"/>
              <a:t>24</a:t>
            </a:r>
            <a:r>
              <a:rPr lang="zh-CN" altLang="en-US" dirty="0"/>
              <a:t>个三轮区分器</a:t>
            </a:r>
            <a:endParaRPr kumimoji="1" lang="zh-CN" altLang="en-US" dirty="0"/>
          </a:p>
        </p:txBody>
      </p:sp>
      <p:sp>
        <p:nvSpPr>
          <p:cNvPr id="4" name="灯片编号占位符 3">
            <a:extLst>
              <a:ext uri="{FF2B5EF4-FFF2-40B4-BE49-F238E27FC236}">
                <a16:creationId xmlns:a16="http://schemas.microsoft.com/office/drawing/2014/main" id="{B3314A04-A9F2-2B41-BED6-BAB98DB9272B}"/>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34</a:t>
            </a:fld>
            <a:endParaRPr lang="zh-CN" altLang="en-US" dirty="0">
              <a:solidFill>
                <a:srgbClr val="464653"/>
              </a:solidFill>
            </a:endParaRPr>
          </a:p>
        </p:txBody>
      </p:sp>
      <p:grpSp>
        <p:nvGrpSpPr>
          <p:cNvPr id="5" name="组合 4">
            <a:extLst>
              <a:ext uri="{FF2B5EF4-FFF2-40B4-BE49-F238E27FC236}">
                <a16:creationId xmlns:a16="http://schemas.microsoft.com/office/drawing/2014/main" id="{74031F97-AAA3-D64A-BADD-60D5F9DE423E}"/>
              </a:ext>
            </a:extLst>
          </p:cNvPr>
          <p:cNvGrpSpPr/>
          <p:nvPr/>
        </p:nvGrpSpPr>
        <p:grpSpPr>
          <a:xfrm>
            <a:off x="5691174" y="1123416"/>
            <a:ext cx="2482439" cy="1483360"/>
            <a:chOff x="2643174" y="2571744"/>
            <a:chExt cx="5858470" cy="1483360"/>
          </a:xfrm>
        </p:grpSpPr>
        <p:graphicFrame>
          <p:nvGraphicFramePr>
            <p:cNvPr id="6" name="内容占位符 4">
              <a:extLst>
                <a:ext uri="{FF2B5EF4-FFF2-40B4-BE49-F238E27FC236}">
                  <a16:creationId xmlns:a16="http://schemas.microsoft.com/office/drawing/2014/main" id="{D21AFBA6-2624-C34C-B09C-9AEF556BDD43}"/>
                </a:ext>
              </a:extLst>
            </p:cNvPr>
            <p:cNvGraphicFramePr>
              <a:graphicFrameLocks/>
            </p:cNvGraphicFramePr>
            <p:nvPr>
              <p:extLst/>
            </p:nvPr>
          </p:nvGraphicFramePr>
          <p:xfrm>
            <a:off x="2643174" y="2571744"/>
            <a:ext cx="4383371"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A</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7" name="直接箭头连接符 5">
              <a:extLst>
                <a:ext uri="{FF2B5EF4-FFF2-40B4-BE49-F238E27FC236}">
                  <a16:creationId xmlns:a16="http://schemas.microsoft.com/office/drawing/2014/main" id="{6032C281-E8D5-8B46-AB67-CDEE81880E63}"/>
                </a:ext>
              </a:extLst>
            </p:cNvPr>
            <p:cNvCxnSpPr>
              <a:cxnSpLocks/>
              <a:stCxn id="6" idx="3"/>
              <a:endCxn id="14" idx="1"/>
            </p:cNvCxnSpPr>
            <p:nvPr/>
          </p:nvCxnSpPr>
          <p:spPr>
            <a:xfrm>
              <a:off x="7026545" y="3313424"/>
              <a:ext cx="14750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2FE59AE3-CDE2-1742-BAAA-7C683C5D8F8D}"/>
                </a:ext>
              </a:extLst>
            </p:cNvPr>
            <p:cNvSpPr txBox="1"/>
            <p:nvPr/>
          </p:nvSpPr>
          <p:spPr>
            <a:xfrm>
              <a:off x="7140116" y="2988231"/>
              <a:ext cx="1340415" cy="369332"/>
            </a:xfrm>
            <a:prstGeom prst="rect">
              <a:avLst/>
            </a:prstGeom>
            <a:noFill/>
          </p:spPr>
          <p:txBody>
            <a:bodyPr wrap="square" rtlCol="0">
              <a:spAutoFit/>
            </a:bodyPr>
            <a:lstStyle/>
            <a:p>
              <a:r>
                <a:rPr lang="en-US" altLang="zh-CN" dirty="0"/>
                <a:t>3-r</a:t>
              </a:r>
              <a:endParaRPr lang="zh-CN" altLang="en-US" dirty="0"/>
            </a:p>
          </p:txBody>
        </p:sp>
      </p:grpSp>
      <p:graphicFrame>
        <p:nvGraphicFramePr>
          <p:cNvPr id="9" name="内容占位符 4">
            <a:extLst>
              <a:ext uri="{FF2B5EF4-FFF2-40B4-BE49-F238E27FC236}">
                <a16:creationId xmlns:a16="http://schemas.microsoft.com/office/drawing/2014/main" id="{769A71B3-F67E-5C47-8AA7-721A680A634F}"/>
              </a:ext>
            </a:extLst>
          </p:cNvPr>
          <p:cNvGraphicFramePr>
            <a:graphicFrameLocks/>
          </p:cNvGraphicFramePr>
          <p:nvPr>
            <p:extLst/>
          </p:nvPr>
        </p:nvGraphicFramePr>
        <p:xfrm>
          <a:off x="3233371" y="2888176"/>
          <a:ext cx="1857388" cy="15036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1503680">
                <a:tc>
                  <a:txBody>
                    <a:bodyPr/>
                    <a:lstStyle/>
                    <a:p>
                      <a:pPr algn="ctr"/>
                      <a:endParaRPr lang="en-US" altLang="zh-CN" sz="3200" dirty="0">
                        <a:solidFill>
                          <a:srgbClr val="FF0000"/>
                        </a:solidFill>
                      </a:endParaRPr>
                    </a:p>
                    <a:p>
                      <a:pPr algn="ctr"/>
                      <a:r>
                        <a:rPr lang="en-US" altLang="zh-CN" sz="3200" dirty="0">
                          <a:solidFill>
                            <a:srgbClr val="FF0000"/>
                          </a:solidFill>
                        </a:rPr>
                        <a:t>A</a:t>
                      </a:r>
                      <a:endParaRPr lang="en-US" altLang="zh-CN" sz="3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cxnSp>
        <p:nvCxnSpPr>
          <p:cNvPr id="10" name="直接箭头连接符 9">
            <a:extLst>
              <a:ext uri="{FF2B5EF4-FFF2-40B4-BE49-F238E27FC236}">
                <a16:creationId xmlns:a16="http://schemas.microsoft.com/office/drawing/2014/main" id="{A71C99AD-423A-7040-B001-B9D767D8FDD6}"/>
              </a:ext>
            </a:extLst>
          </p:cNvPr>
          <p:cNvCxnSpPr>
            <a:cxnSpLocks/>
          </p:cNvCxnSpPr>
          <p:nvPr/>
        </p:nvCxnSpPr>
        <p:spPr>
          <a:xfrm rot="5400000">
            <a:off x="3946957" y="444446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3B8870-C45A-B948-933B-0EF8C2D1335F}"/>
              </a:ext>
            </a:extLst>
          </p:cNvPr>
          <p:cNvSpPr txBox="1"/>
          <p:nvPr/>
        </p:nvSpPr>
        <p:spPr>
          <a:xfrm>
            <a:off x="3711835" y="2540329"/>
            <a:ext cx="1280912" cy="369332"/>
          </a:xfrm>
          <a:prstGeom prst="rect">
            <a:avLst/>
          </a:prstGeom>
          <a:noFill/>
        </p:spPr>
        <p:txBody>
          <a:bodyPr wrap="square" rtlCol="0">
            <a:spAutoFit/>
          </a:bodyPr>
          <a:lstStyle/>
          <a:p>
            <a:r>
              <a:rPr lang="en-US" altLang="zh-CN" dirty="0"/>
              <a:t>AK,</a:t>
            </a:r>
            <a:r>
              <a:rPr lang="zh-CN" altLang="en-US" dirty="0"/>
              <a:t>  </a:t>
            </a:r>
            <a:r>
              <a:rPr lang="en-US" altLang="zh-CN" dirty="0"/>
              <a:t>SB,</a:t>
            </a:r>
            <a:r>
              <a:rPr lang="zh-CN" altLang="en-US" dirty="0"/>
              <a:t> </a:t>
            </a:r>
            <a:r>
              <a:rPr lang="en-US" altLang="zh-CN" dirty="0"/>
              <a:t>SR</a:t>
            </a:r>
            <a:endParaRPr lang="zh-CN" altLang="en-US" dirty="0"/>
          </a:p>
        </p:txBody>
      </p:sp>
      <p:sp>
        <p:nvSpPr>
          <p:cNvPr id="12" name="左大括号 11">
            <a:extLst>
              <a:ext uri="{FF2B5EF4-FFF2-40B4-BE49-F238E27FC236}">
                <a16:creationId xmlns:a16="http://schemas.microsoft.com/office/drawing/2014/main" id="{5D8883A4-1F03-EA44-BFEC-572F0D440A50}"/>
              </a:ext>
            </a:extLst>
          </p:cNvPr>
          <p:cNvSpPr/>
          <p:nvPr/>
        </p:nvSpPr>
        <p:spPr>
          <a:xfrm>
            <a:off x="5123446" y="1347075"/>
            <a:ext cx="452206" cy="77213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20">
            <a:extLst>
              <a:ext uri="{FF2B5EF4-FFF2-40B4-BE49-F238E27FC236}">
                <a16:creationId xmlns:a16="http://schemas.microsoft.com/office/drawing/2014/main" id="{86DA90D2-8083-D44D-B9A2-ED892BF05337}"/>
              </a:ext>
            </a:extLst>
          </p:cNvPr>
          <p:cNvSpPr txBox="1"/>
          <p:nvPr/>
        </p:nvSpPr>
        <p:spPr>
          <a:xfrm>
            <a:off x="7688244" y="4569219"/>
            <a:ext cx="461665" cy="235503"/>
          </a:xfrm>
          <a:prstGeom prst="rect">
            <a:avLst/>
          </a:prstGeom>
          <a:noFill/>
        </p:spPr>
        <p:txBody>
          <a:bodyPr vert="eaVert" wrap="square" rtlCol="0">
            <a:spAutoFit/>
          </a:bodyPr>
          <a:lstStyle/>
          <a:p>
            <a:r>
              <a:rPr lang="en-US" altLang="zh-CN" dirty="0"/>
              <a:t>…</a:t>
            </a:r>
            <a:endParaRPr lang="zh-CN" altLang="en-US" dirty="0"/>
          </a:p>
        </p:txBody>
      </p:sp>
      <p:graphicFrame>
        <p:nvGraphicFramePr>
          <p:cNvPr id="14" name="内容占位符 4">
            <a:extLst>
              <a:ext uri="{FF2B5EF4-FFF2-40B4-BE49-F238E27FC236}">
                <a16:creationId xmlns:a16="http://schemas.microsoft.com/office/drawing/2014/main" id="{E5342F12-F904-9A4D-BB1C-FD6D18E68ECC}"/>
              </a:ext>
            </a:extLst>
          </p:cNvPr>
          <p:cNvGraphicFramePr>
            <a:graphicFrameLocks/>
          </p:cNvGraphicFramePr>
          <p:nvPr>
            <p:extLst/>
          </p:nvPr>
        </p:nvGraphicFramePr>
        <p:xfrm>
          <a:off x="8173613" y="1123416"/>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7" name="TextBox 23">
            <a:extLst>
              <a:ext uri="{FF2B5EF4-FFF2-40B4-BE49-F238E27FC236}">
                <a16:creationId xmlns:a16="http://schemas.microsoft.com/office/drawing/2014/main" id="{DE2D1221-E336-F341-8303-73112C6F442D}"/>
              </a:ext>
            </a:extLst>
          </p:cNvPr>
          <p:cNvSpPr txBox="1"/>
          <p:nvPr/>
        </p:nvSpPr>
        <p:spPr>
          <a:xfrm>
            <a:off x="9750094" y="1681520"/>
            <a:ext cx="1214415" cy="400110"/>
          </a:xfrm>
          <a:prstGeom prst="rect">
            <a:avLst/>
          </a:prstGeom>
          <a:noFill/>
        </p:spPr>
        <p:txBody>
          <a:bodyPr wrap="square" rtlCol="0">
            <a:spAutoFit/>
          </a:bodyPr>
          <a:lstStyle/>
          <a:p>
            <a:pPr algn="ctr"/>
            <a:r>
              <a:rPr lang="en-US" altLang="zh-CN" sz="2000" dirty="0"/>
              <a:t>2</a:t>
            </a:r>
            <a:r>
              <a:rPr lang="en-US" altLang="zh-CN" sz="2000" baseline="30000" dirty="0"/>
              <a:t>8</a:t>
            </a:r>
            <a:r>
              <a:rPr lang="zh-CN" altLang="en-US" sz="2000" dirty="0"/>
              <a:t>个</a:t>
            </a:r>
          </a:p>
        </p:txBody>
      </p:sp>
      <p:grpSp>
        <p:nvGrpSpPr>
          <p:cNvPr id="18" name="组合 17">
            <a:extLst>
              <a:ext uri="{FF2B5EF4-FFF2-40B4-BE49-F238E27FC236}">
                <a16:creationId xmlns:a16="http://schemas.microsoft.com/office/drawing/2014/main" id="{0CAC3B32-D314-CA46-949E-5E958F26CF1D}"/>
              </a:ext>
            </a:extLst>
          </p:cNvPr>
          <p:cNvGrpSpPr/>
          <p:nvPr/>
        </p:nvGrpSpPr>
        <p:grpSpPr>
          <a:xfrm>
            <a:off x="5539403" y="5076496"/>
            <a:ext cx="2440292" cy="1483360"/>
            <a:chOff x="2643174" y="2571744"/>
            <a:chExt cx="5759007" cy="1483360"/>
          </a:xfrm>
        </p:grpSpPr>
        <p:graphicFrame>
          <p:nvGraphicFramePr>
            <p:cNvPr id="19" name="内容占位符 4">
              <a:extLst>
                <a:ext uri="{FF2B5EF4-FFF2-40B4-BE49-F238E27FC236}">
                  <a16:creationId xmlns:a16="http://schemas.microsoft.com/office/drawing/2014/main" id="{83CBBD07-1919-9746-A653-5A607EC9F178}"/>
                </a:ext>
              </a:extLst>
            </p:cNvPr>
            <p:cNvGraphicFramePr>
              <a:graphicFrameLocks/>
            </p:cNvGraphicFramePr>
            <p:nvPr/>
          </p:nvGraphicFramePr>
          <p:xfrm>
            <a:off x="2643174" y="2571744"/>
            <a:ext cx="4383373" cy="1483360"/>
          </p:xfrm>
          <a:graphic>
            <a:graphicData uri="http://schemas.openxmlformats.org/drawingml/2006/table">
              <a:tbl>
                <a:tblPr firstRow="1" bandRow="1">
                  <a:tableStyleId>{5C22544A-7EE6-4342-B048-85BDC9FD1C3A}</a:tableStyleId>
                </a:tblPr>
                <a:tblGrid>
                  <a:gridCol w="571504">
                    <a:extLst>
                      <a:ext uri="{9D8B030D-6E8A-4147-A177-3AD203B41FA5}">
                        <a16:colId xmlns:a16="http://schemas.microsoft.com/office/drawing/2014/main" val="20000"/>
                      </a:ext>
                    </a:extLst>
                  </a:gridCol>
                  <a:gridCol w="357190">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A</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255</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1" name="TextBox 39">
              <a:extLst>
                <a:ext uri="{FF2B5EF4-FFF2-40B4-BE49-F238E27FC236}">
                  <a16:creationId xmlns:a16="http://schemas.microsoft.com/office/drawing/2014/main" id="{1D341C77-74F5-9248-AEB6-500332388982}"/>
                </a:ext>
              </a:extLst>
            </p:cNvPr>
            <p:cNvSpPr txBox="1"/>
            <p:nvPr/>
          </p:nvSpPr>
          <p:spPr>
            <a:xfrm>
              <a:off x="7087885" y="2987857"/>
              <a:ext cx="1314296" cy="369332"/>
            </a:xfrm>
            <a:prstGeom prst="rect">
              <a:avLst/>
            </a:prstGeom>
            <a:noFill/>
          </p:spPr>
          <p:txBody>
            <a:bodyPr wrap="square" rtlCol="0">
              <a:spAutoFit/>
            </a:bodyPr>
            <a:lstStyle/>
            <a:p>
              <a:r>
                <a:rPr lang="en-US" altLang="zh-CN" dirty="0"/>
                <a:t>3-r</a:t>
              </a:r>
              <a:endParaRPr lang="zh-CN" altLang="en-US" dirty="0"/>
            </a:p>
          </p:txBody>
        </p:sp>
      </p:grpSp>
      <p:graphicFrame>
        <p:nvGraphicFramePr>
          <p:cNvPr id="22" name="内容占位符 4">
            <a:extLst>
              <a:ext uri="{FF2B5EF4-FFF2-40B4-BE49-F238E27FC236}">
                <a16:creationId xmlns:a16="http://schemas.microsoft.com/office/drawing/2014/main" id="{4A65CAF0-A0C7-DB48-9C95-934C35A686A6}"/>
              </a:ext>
            </a:extLst>
          </p:cNvPr>
          <p:cNvGraphicFramePr>
            <a:graphicFrameLocks/>
          </p:cNvGraphicFramePr>
          <p:nvPr>
            <p:extLst/>
          </p:nvPr>
        </p:nvGraphicFramePr>
        <p:xfrm>
          <a:off x="7979695" y="5086808"/>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26" name="内容占位符 4">
            <a:extLst>
              <a:ext uri="{FF2B5EF4-FFF2-40B4-BE49-F238E27FC236}">
                <a16:creationId xmlns:a16="http://schemas.microsoft.com/office/drawing/2014/main" id="{0726EC0D-97B5-0642-B2AE-C89F621CD468}"/>
              </a:ext>
            </a:extLst>
          </p:cNvPr>
          <p:cNvGraphicFramePr>
            <a:graphicFrameLocks/>
          </p:cNvGraphicFramePr>
          <p:nvPr>
            <p:extLst/>
          </p:nvPr>
        </p:nvGraphicFramePr>
        <p:xfrm>
          <a:off x="3265322" y="1116784"/>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75920">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1"/>
                  </a:ext>
                </a:extLst>
              </a:tr>
              <a:tr h="375920">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75920">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cxnSp>
        <p:nvCxnSpPr>
          <p:cNvPr id="27" name="直线箭头连接符 26">
            <a:extLst>
              <a:ext uri="{FF2B5EF4-FFF2-40B4-BE49-F238E27FC236}">
                <a16:creationId xmlns:a16="http://schemas.microsoft.com/office/drawing/2014/main" id="{B904841D-9612-6C40-A88E-A8F03089D5F2}"/>
              </a:ext>
            </a:extLst>
          </p:cNvPr>
          <p:cNvCxnSpPr>
            <a:cxnSpLocks/>
          </p:cNvCxnSpPr>
          <p:nvPr/>
        </p:nvCxnSpPr>
        <p:spPr>
          <a:xfrm>
            <a:off x="4194015" y="2528137"/>
            <a:ext cx="3336" cy="306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10">
            <a:extLst>
              <a:ext uri="{FF2B5EF4-FFF2-40B4-BE49-F238E27FC236}">
                <a16:creationId xmlns:a16="http://schemas.microsoft.com/office/drawing/2014/main" id="{DCD1A3FA-DF6C-E046-BE53-9F41E3CE4CD7}"/>
              </a:ext>
            </a:extLst>
          </p:cNvPr>
          <p:cNvSpPr txBox="1"/>
          <p:nvPr/>
        </p:nvSpPr>
        <p:spPr>
          <a:xfrm>
            <a:off x="4140153" y="4317637"/>
            <a:ext cx="1075623" cy="369332"/>
          </a:xfrm>
          <a:prstGeom prst="rect">
            <a:avLst/>
          </a:prstGeom>
          <a:noFill/>
        </p:spPr>
        <p:txBody>
          <a:bodyPr wrap="square" rtlCol="0">
            <a:spAutoFit/>
          </a:bodyPr>
          <a:lstStyle/>
          <a:p>
            <a:r>
              <a:rPr lang="en-US" altLang="zh-CN" dirty="0"/>
              <a:t>MC</a:t>
            </a:r>
            <a:endParaRPr lang="zh-CN" altLang="en-US" dirty="0"/>
          </a:p>
        </p:txBody>
      </p:sp>
      <p:graphicFrame>
        <p:nvGraphicFramePr>
          <p:cNvPr id="29" name="内容占位符 4">
            <a:extLst>
              <a:ext uri="{FF2B5EF4-FFF2-40B4-BE49-F238E27FC236}">
                <a16:creationId xmlns:a16="http://schemas.microsoft.com/office/drawing/2014/main" id="{B9F15394-DAB1-4A46-BBF1-7D841F985B70}"/>
              </a:ext>
            </a:extLst>
          </p:cNvPr>
          <p:cNvGraphicFramePr>
            <a:graphicFrameLocks/>
          </p:cNvGraphicFramePr>
          <p:nvPr>
            <p:extLst/>
          </p:nvPr>
        </p:nvGraphicFramePr>
        <p:xfrm>
          <a:off x="3288321" y="4690341"/>
          <a:ext cx="1802441" cy="1503680"/>
        </p:xfrm>
        <a:graphic>
          <a:graphicData uri="http://schemas.openxmlformats.org/drawingml/2006/table">
            <a:tbl>
              <a:tblPr firstRow="1" bandRow="1">
                <a:tableStyleId>{5C22544A-7EE6-4342-B048-85BDC9FD1C3A}</a:tableStyleId>
              </a:tblPr>
              <a:tblGrid>
                <a:gridCol w="467299">
                  <a:extLst>
                    <a:ext uri="{9D8B030D-6E8A-4147-A177-3AD203B41FA5}">
                      <a16:colId xmlns:a16="http://schemas.microsoft.com/office/drawing/2014/main" val="20000"/>
                    </a:ext>
                  </a:extLst>
                </a:gridCol>
                <a:gridCol w="433920">
                  <a:extLst>
                    <a:ext uri="{9D8B030D-6E8A-4147-A177-3AD203B41FA5}">
                      <a16:colId xmlns:a16="http://schemas.microsoft.com/office/drawing/2014/main" val="20001"/>
                    </a:ext>
                  </a:extLst>
                </a:gridCol>
                <a:gridCol w="450611">
                  <a:extLst>
                    <a:ext uri="{9D8B030D-6E8A-4147-A177-3AD203B41FA5}">
                      <a16:colId xmlns:a16="http://schemas.microsoft.com/office/drawing/2014/main" val="20002"/>
                    </a:ext>
                  </a:extLst>
                </a:gridCol>
                <a:gridCol w="450611">
                  <a:extLst>
                    <a:ext uri="{9D8B030D-6E8A-4147-A177-3AD203B41FA5}">
                      <a16:colId xmlns:a16="http://schemas.microsoft.com/office/drawing/2014/main" val="20003"/>
                    </a:ext>
                  </a:extLst>
                </a:gridCol>
              </a:tblGrid>
              <a:tr h="1503680">
                <a:tc>
                  <a:txBody>
                    <a:bodyPr/>
                    <a:lstStyle/>
                    <a:p>
                      <a:pPr algn="ctr"/>
                      <a:endParaRPr lang="en-US" altLang="zh-CN" sz="3200" dirty="0">
                        <a:solidFill>
                          <a:srgbClr val="FF0000"/>
                        </a:solidFill>
                      </a:endParaRPr>
                    </a:p>
                    <a:p>
                      <a:pPr algn="ctr"/>
                      <a:r>
                        <a:rPr lang="en-US" altLang="zh-CN" sz="3200" dirty="0">
                          <a:solidFill>
                            <a:srgbClr val="FF0000"/>
                          </a:solidFill>
                        </a:rPr>
                        <a:t>A</a:t>
                      </a:r>
                      <a:endParaRPr lang="en-US" altLang="zh-CN" sz="3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7" name="直线箭头连接符 36">
            <a:extLst>
              <a:ext uri="{FF2B5EF4-FFF2-40B4-BE49-F238E27FC236}">
                <a16:creationId xmlns:a16="http://schemas.microsoft.com/office/drawing/2014/main" id="{EF8ECAE0-D3D5-7449-B63C-44B3D7466C71}"/>
              </a:ext>
            </a:extLst>
          </p:cNvPr>
          <p:cNvCxnSpPr>
            <a:cxnSpLocks/>
            <a:stCxn id="19" idx="3"/>
            <a:endCxn id="22" idx="1"/>
          </p:cNvCxnSpPr>
          <p:nvPr/>
        </p:nvCxnSpPr>
        <p:spPr>
          <a:xfrm>
            <a:off x="7396791" y="5818176"/>
            <a:ext cx="582904" cy="1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23">
            <a:extLst>
              <a:ext uri="{FF2B5EF4-FFF2-40B4-BE49-F238E27FC236}">
                <a16:creationId xmlns:a16="http://schemas.microsoft.com/office/drawing/2014/main" id="{2157463D-1AA9-0140-978E-A9EDA95849CB}"/>
              </a:ext>
            </a:extLst>
          </p:cNvPr>
          <p:cNvSpPr txBox="1"/>
          <p:nvPr/>
        </p:nvSpPr>
        <p:spPr>
          <a:xfrm>
            <a:off x="9564891" y="5640771"/>
            <a:ext cx="1214415" cy="400110"/>
          </a:xfrm>
          <a:prstGeom prst="rect">
            <a:avLst/>
          </a:prstGeom>
          <a:noFill/>
        </p:spPr>
        <p:txBody>
          <a:bodyPr wrap="square" rtlCol="0">
            <a:spAutoFit/>
          </a:bodyPr>
          <a:lstStyle/>
          <a:p>
            <a:pPr algn="ctr"/>
            <a:r>
              <a:rPr lang="en-US" altLang="zh-CN" sz="2000" dirty="0"/>
              <a:t>2</a:t>
            </a:r>
            <a:r>
              <a:rPr lang="en-US" altLang="zh-CN" sz="2000" baseline="30000" dirty="0"/>
              <a:t>8</a:t>
            </a:r>
            <a:r>
              <a:rPr lang="zh-CN" altLang="en-US" sz="2000" dirty="0"/>
              <a:t>个</a:t>
            </a:r>
          </a:p>
        </p:txBody>
      </p:sp>
      <p:graphicFrame>
        <p:nvGraphicFramePr>
          <p:cNvPr id="43" name="内容占位符 4">
            <a:extLst>
              <a:ext uri="{FF2B5EF4-FFF2-40B4-BE49-F238E27FC236}">
                <a16:creationId xmlns:a16="http://schemas.microsoft.com/office/drawing/2014/main" id="{68FA983D-0505-1A43-AB9A-3B5223735EB0}"/>
              </a:ext>
            </a:extLst>
          </p:cNvPr>
          <p:cNvGraphicFramePr>
            <a:graphicFrameLocks/>
          </p:cNvGraphicFramePr>
          <p:nvPr>
            <p:extLst/>
          </p:nvPr>
        </p:nvGraphicFramePr>
        <p:xfrm>
          <a:off x="986841" y="5300367"/>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300" dirty="0">
                          <a:solidFill>
                            <a:sysClr val="windowText" lastClr="000000"/>
                          </a:solidFill>
                        </a:rPr>
                        <a:t>A</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33" name="组合 32">
            <a:extLst>
              <a:ext uri="{FF2B5EF4-FFF2-40B4-BE49-F238E27FC236}">
                <a16:creationId xmlns:a16="http://schemas.microsoft.com/office/drawing/2014/main" id="{8836021A-54DF-5843-A424-2F0E4C20CEDB}"/>
              </a:ext>
            </a:extLst>
          </p:cNvPr>
          <p:cNvGrpSpPr/>
          <p:nvPr/>
        </p:nvGrpSpPr>
        <p:grpSpPr>
          <a:xfrm rot="16200000">
            <a:off x="1577158" y="4545597"/>
            <a:ext cx="462119" cy="1177079"/>
            <a:chOff x="1392618" y="1947021"/>
            <a:chExt cx="462118" cy="1177078"/>
          </a:xfrm>
        </p:grpSpPr>
        <p:cxnSp>
          <p:nvCxnSpPr>
            <p:cNvPr id="34" name="直接箭头连接符 13">
              <a:extLst>
                <a:ext uri="{FF2B5EF4-FFF2-40B4-BE49-F238E27FC236}">
                  <a16:creationId xmlns:a16="http://schemas.microsoft.com/office/drawing/2014/main" id="{A55A3E23-657D-E744-AF40-888AA697B995}"/>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14">
              <a:extLst>
                <a:ext uri="{FF2B5EF4-FFF2-40B4-BE49-F238E27FC236}">
                  <a16:creationId xmlns:a16="http://schemas.microsoft.com/office/drawing/2014/main" id="{0B7E810A-3BD8-6D42-B13C-B7783DC3683D}"/>
                </a:ext>
              </a:extLst>
            </p:cNvPr>
            <p:cNvSpPr txBox="1"/>
            <p:nvPr/>
          </p:nvSpPr>
          <p:spPr>
            <a:xfrm rot="5400000">
              <a:off x="988745" y="2350894"/>
              <a:ext cx="1177078" cy="369331"/>
            </a:xfrm>
            <a:prstGeom prst="rect">
              <a:avLst/>
            </a:prstGeom>
            <a:noFill/>
          </p:spPr>
          <p:txBody>
            <a:bodyPr wrap="square" rtlCol="0">
              <a:spAutoFit/>
            </a:bodyPr>
            <a:lstStyle/>
            <a:p>
              <a:r>
                <a:rPr lang="en-US" altLang="zh-CN" dirty="0"/>
                <a:t> MC</a:t>
              </a:r>
              <a:r>
                <a:rPr lang="en-US" altLang="zh-CN" baseline="30000" dirty="0"/>
                <a:t>-1</a:t>
              </a:r>
              <a:endParaRPr lang="zh-CN" altLang="en-US" dirty="0"/>
            </a:p>
          </p:txBody>
        </p:sp>
      </p:grpSp>
      <p:graphicFrame>
        <p:nvGraphicFramePr>
          <p:cNvPr id="36" name="内容占位符 4">
            <a:extLst>
              <a:ext uri="{FF2B5EF4-FFF2-40B4-BE49-F238E27FC236}">
                <a16:creationId xmlns:a16="http://schemas.microsoft.com/office/drawing/2014/main" id="{4A1D3886-6ED4-AE4C-975E-5B347475DC21}"/>
              </a:ext>
            </a:extLst>
          </p:cNvPr>
          <p:cNvGraphicFramePr>
            <a:graphicFrameLocks/>
          </p:cNvGraphicFramePr>
          <p:nvPr>
            <p:extLst/>
          </p:nvPr>
        </p:nvGraphicFramePr>
        <p:xfrm>
          <a:off x="985965" y="3408567"/>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nvGrpSpPr>
          <p:cNvPr id="38" name="组合 37">
            <a:extLst>
              <a:ext uri="{FF2B5EF4-FFF2-40B4-BE49-F238E27FC236}">
                <a16:creationId xmlns:a16="http://schemas.microsoft.com/office/drawing/2014/main" id="{F331A156-E911-364D-A0F0-CC6C517EE98B}"/>
              </a:ext>
            </a:extLst>
          </p:cNvPr>
          <p:cNvGrpSpPr/>
          <p:nvPr/>
        </p:nvGrpSpPr>
        <p:grpSpPr>
          <a:xfrm rot="16200000">
            <a:off x="1587627" y="2664174"/>
            <a:ext cx="646331" cy="1050375"/>
            <a:chOff x="1314509" y="2108782"/>
            <a:chExt cx="646331" cy="1050375"/>
          </a:xfrm>
        </p:grpSpPr>
        <p:cxnSp>
          <p:nvCxnSpPr>
            <p:cNvPr id="39" name="直接箭头连接符 13">
              <a:extLst>
                <a:ext uri="{FF2B5EF4-FFF2-40B4-BE49-F238E27FC236}">
                  <a16:creationId xmlns:a16="http://schemas.microsoft.com/office/drawing/2014/main" id="{3A2C4FCD-FB82-074D-B52B-E5AA47F5B518}"/>
                </a:ext>
              </a:extLst>
            </p:cNvPr>
            <p:cNvCxnSpPr>
              <a:cxnSpLocks/>
            </p:cNvCxnSpPr>
            <p:nvPr/>
          </p:nvCxnSpPr>
          <p:spPr>
            <a:xfrm>
              <a:off x="1416995" y="2630299"/>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14">
              <a:extLst>
                <a:ext uri="{FF2B5EF4-FFF2-40B4-BE49-F238E27FC236}">
                  <a16:creationId xmlns:a16="http://schemas.microsoft.com/office/drawing/2014/main" id="{59FCD007-F3EE-AF44-88D7-98B12362B362}"/>
                </a:ext>
              </a:extLst>
            </p:cNvPr>
            <p:cNvSpPr txBox="1"/>
            <p:nvPr/>
          </p:nvSpPr>
          <p:spPr>
            <a:xfrm rot="5400000">
              <a:off x="1112487" y="2310804"/>
              <a:ext cx="1050375" cy="646331"/>
            </a:xfrm>
            <a:prstGeom prst="rect">
              <a:avLst/>
            </a:prstGeom>
            <a:noFill/>
          </p:spPr>
          <p:txBody>
            <a:bodyPr wrap="square" rtlCol="0">
              <a:spAutoFit/>
            </a:bodyPr>
            <a:lstStyle/>
            <a:p>
              <a:pPr algn="r"/>
              <a:r>
                <a:rPr lang="en-US" altLang="zh-CN" dirty="0"/>
                <a:t>AK</a:t>
              </a:r>
            </a:p>
            <a:p>
              <a:pPr algn="r"/>
              <a:r>
                <a:rPr lang="en-US" altLang="zh-CN" dirty="0"/>
                <a:t>S</a:t>
              </a:r>
              <a:r>
                <a:rPr lang="en-US" altLang="zh-CN" baseline="30000" dirty="0"/>
                <a:t>-1</a:t>
              </a:r>
              <a:r>
                <a:rPr lang="zh-CN" altLang="en-US" baseline="30000" dirty="0"/>
                <a:t>   </a:t>
              </a:r>
              <a:r>
                <a:rPr lang="en-US" altLang="zh-CN" dirty="0"/>
                <a:t>SR</a:t>
              </a:r>
              <a:r>
                <a:rPr lang="en-US" altLang="zh-CN" baseline="30000" dirty="0"/>
                <a:t>-1</a:t>
              </a:r>
              <a:r>
                <a:rPr lang="zh-CN" altLang="en-US" baseline="30000" dirty="0"/>
                <a:t>  </a:t>
              </a:r>
              <a:endParaRPr lang="zh-CN" altLang="en-US" dirty="0"/>
            </a:p>
          </p:txBody>
        </p:sp>
      </p:grpSp>
      <p:graphicFrame>
        <p:nvGraphicFramePr>
          <p:cNvPr id="41" name="内容占位符 4">
            <a:extLst>
              <a:ext uri="{FF2B5EF4-FFF2-40B4-BE49-F238E27FC236}">
                <a16:creationId xmlns:a16="http://schemas.microsoft.com/office/drawing/2014/main" id="{19298CD9-405D-9249-9C8C-760B9D4255CE}"/>
              </a:ext>
            </a:extLst>
          </p:cNvPr>
          <p:cNvGraphicFramePr>
            <a:graphicFrameLocks/>
          </p:cNvGraphicFramePr>
          <p:nvPr>
            <p:extLst/>
          </p:nvPr>
        </p:nvGraphicFramePr>
        <p:xfrm>
          <a:off x="981343" y="1488935"/>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20" name="右大括号 19">
            <a:extLst>
              <a:ext uri="{FF2B5EF4-FFF2-40B4-BE49-F238E27FC236}">
                <a16:creationId xmlns:a16="http://schemas.microsoft.com/office/drawing/2014/main" id="{D2C7F156-1DBE-794F-B111-0754BC40E33E}"/>
              </a:ext>
            </a:extLst>
          </p:cNvPr>
          <p:cNvSpPr/>
          <p:nvPr/>
        </p:nvSpPr>
        <p:spPr>
          <a:xfrm>
            <a:off x="10489359" y="1116785"/>
            <a:ext cx="212411" cy="54049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nvGrpSpPr>
          <p:cNvPr id="51" name="组合 50">
            <a:extLst>
              <a:ext uri="{FF2B5EF4-FFF2-40B4-BE49-F238E27FC236}">
                <a16:creationId xmlns:a16="http://schemas.microsoft.com/office/drawing/2014/main" id="{9B57059E-D757-6D40-B21C-08D973E289DE}"/>
              </a:ext>
            </a:extLst>
          </p:cNvPr>
          <p:cNvGrpSpPr/>
          <p:nvPr/>
        </p:nvGrpSpPr>
        <p:grpSpPr>
          <a:xfrm>
            <a:off x="5677245" y="2778409"/>
            <a:ext cx="2473493" cy="1483360"/>
            <a:chOff x="2643174" y="2571744"/>
            <a:chExt cx="5837357" cy="1483360"/>
          </a:xfrm>
        </p:grpSpPr>
        <p:graphicFrame>
          <p:nvGraphicFramePr>
            <p:cNvPr id="52" name="内容占位符 4">
              <a:extLst>
                <a:ext uri="{FF2B5EF4-FFF2-40B4-BE49-F238E27FC236}">
                  <a16:creationId xmlns:a16="http://schemas.microsoft.com/office/drawing/2014/main" id="{18DA6306-495F-A349-B575-8FE4419EA99F}"/>
                </a:ext>
              </a:extLst>
            </p:cNvPr>
            <p:cNvGraphicFramePr>
              <a:graphicFrameLocks/>
            </p:cNvGraphicFramePr>
            <p:nvPr>
              <p:extLst/>
            </p:nvPr>
          </p:nvGraphicFramePr>
          <p:xfrm>
            <a:off x="2643174" y="2571744"/>
            <a:ext cx="4383371"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A</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53" name="直接箭头连接符 5">
              <a:extLst>
                <a:ext uri="{FF2B5EF4-FFF2-40B4-BE49-F238E27FC236}">
                  <a16:creationId xmlns:a16="http://schemas.microsoft.com/office/drawing/2014/main" id="{9B83C57B-90A7-8645-85BE-490ED87F4004}"/>
                </a:ext>
              </a:extLst>
            </p:cNvPr>
            <p:cNvCxnSpPr>
              <a:cxnSpLocks/>
              <a:stCxn id="52" idx="3"/>
              <a:endCxn id="55" idx="1"/>
            </p:cNvCxnSpPr>
            <p:nvPr/>
          </p:nvCxnSpPr>
          <p:spPr>
            <a:xfrm>
              <a:off x="7026545" y="3313424"/>
              <a:ext cx="1392363" cy="7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6">
              <a:extLst>
                <a:ext uri="{FF2B5EF4-FFF2-40B4-BE49-F238E27FC236}">
                  <a16:creationId xmlns:a16="http://schemas.microsoft.com/office/drawing/2014/main" id="{EBE3BCB2-FE35-A248-AD98-DE01DDC8238E}"/>
                </a:ext>
              </a:extLst>
            </p:cNvPr>
            <p:cNvSpPr txBox="1"/>
            <p:nvPr/>
          </p:nvSpPr>
          <p:spPr>
            <a:xfrm>
              <a:off x="7140116" y="2988231"/>
              <a:ext cx="1340415" cy="369332"/>
            </a:xfrm>
            <a:prstGeom prst="rect">
              <a:avLst/>
            </a:prstGeom>
            <a:noFill/>
          </p:spPr>
          <p:txBody>
            <a:bodyPr wrap="square" rtlCol="0">
              <a:spAutoFit/>
            </a:bodyPr>
            <a:lstStyle/>
            <a:p>
              <a:r>
                <a:rPr lang="en-US" altLang="zh-CN" dirty="0"/>
                <a:t>3-r</a:t>
              </a:r>
              <a:endParaRPr lang="zh-CN" altLang="en-US" dirty="0"/>
            </a:p>
          </p:txBody>
        </p:sp>
      </p:grpSp>
      <p:graphicFrame>
        <p:nvGraphicFramePr>
          <p:cNvPr id="55" name="内容占位符 4">
            <a:extLst>
              <a:ext uri="{FF2B5EF4-FFF2-40B4-BE49-F238E27FC236}">
                <a16:creationId xmlns:a16="http://schemas.microsoft.com/office/drawing/2014/main" id="{607EC5C9-C19C-294A-8B17-24808C4391CF}"/>
              </a:ext>
            </a:extLst>
          </p:cNvPr>
          <p:cNvGraphicFramePr>
            <a:graphicFrameLocks/>
          </p:cNvGraphicFramePr>
          <p:nvPr>
            <p:extLst>
              <p:ext uri="{D42A27DB-BD31-4B8C-83A1-F6EECF244321}">
                <p14:modId xmlns:p14="http://schemas.microsoft.com/office/powerpoint/2010/main" val="4096620374"/>
              </p:ext>
            </p:extLst>
          </p:nvPr>
        </p:nvGraphicFramePr>
        <p:xfrm>
          <a:off x="8124626" y="2826204"/>
          <a:ext cx="1857388" cy="140208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dirty="0">
                          <a:solidFill>
                            <a:sysClr val="windowText" lastClr="000000"/>
                          </a:solidFill>
                        </a:rPr>
                        <a:t>B</a:t>
                      </a:r>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6" name="TextBox 23">
            <a:extLst>
              <a:ext uri="{FF2B5EF4-FFF2-40B4-BE49-F238E27FC236}">
                <a16:creationId xmlns:a16="http://schemas.microsoft.com/office/drawing/2014/main" id="{FF3E3C47-9815-3640-A134-5897CB6D0C94}"/>
              </a:ext>
            </a:extLst>
          </p:cNvPr>
          <p:cNvSpPr txBox="1"/>
          <p:nvPr/>
        </p:nvSpPr>
        <p:spPr>
          <a:xfrm>
            <a:off x="9736163" y="3336512"/>
            <a:ext cx="1214415" cy="400110"/>
          </a:xfrm>
          <a:prstGeom prst="rect">
            <a:avLst/>
          </a:prstGeom>
          <a:noFill/>
        </p:spPr>
        <p:txBody>
          <a:bodyPr wrap="square" rtlCol="0">
            <a:spAutoFit/>
          </a:bodyPr>
          <a:lstStyle/>
          <a:p>
            <a:pPr algn="ctr"/>
            <a:r>
              <a:rPr lang="en-US" altLang="zh-CN" sz="2000" dirty="0"/>
              <a:t>2</a:t>
            </a:r>
            <a:r>
              <a:rPr lang="en-US" altLang="zh-CN" sz="2000" baseline="30000" dirty="0"/>
              <a:t>8</a:t>
            </a:r>
            <a:r>
              <a:rPr lang="zh-CN" altLang="en-US" sz="2000" dirty="0"/>
              <a:t>个</a:t>
            </a:r>
          </a:p>
        </p:txBody>
      </p:sp>
      <p:sp>
        <p:nvSpPr>
          <p:cNvPr id="57" name="TextBox 23">
            <a:extLst>
              <a:ext uri="{FF2B5EF4-FFF2-40B4-BE49-F238E27FC236}">
                <a16:creationId xmlns:a16="http://schemas.microsoft.com/office/drawing/2014/main" id="{0A55A71D-6D4C-074B-835D-4B53EDE426F4}"/>
              </a:ext>
            </a:extLst>
          </p:cNvPr>
          <p:cNvSpPr txBox="1"/>
          <p:nvPr/>
        </p:nvSpPr>
        <p:spPr>
          <a:xfrm>
            <a:off x="10431621" y="3631220"/>
            <a:ext cx="1760379" cy="707886"/>
          </a:xfrm>
          <a:prstGeom prst="rect">
            <a:avLst/>
          </a:prstGeom>
          <a:noFill/>
        </p:spPr>
        <p:txBody>
          <a:bodyPr wrap="square" rtlCol="0">
            <a:spAutoFit/>
          </a:bodyPr>
          <a:lstStyle/>
          <a:p>
            <a:pPr algn="ctr"/>
            <a:r>
              <a:rPr lang="en-US" altLang="zh-CN" sz="2000" dirty="0"/>
              <a:t>2</a:t>
            </a:r>
            <a:r>
              <a:rPr lang="en-US" altLang="zh-CN" sz="2000" baseline="30000" dirty="0"/>
              <a:t>24</a:t>
            </a:r>
            <a:r>
              <a:rPr lang="zh-CN" altLang="en-US" sz="2000" dirty="0"/>
              <a:t>个多重集</a:t>
            </a:r>
            <a:endParaRPr lang="en-US" altLang="zh-CN" sz="2000" dirty="0"/>
          </a:p>
          <a:p>
            <a:pPr algn="ctr"/>
            <a:r>
              <a:rPr lang="zh-CN" altLang="en-US" sz="2000" dirty="0"/>
              <a:t>共</a:t>
            </a:r>
            <a:r>
              <a:rPr lang="en-US" altLang="zh-CN" sz="2000" dirty="0"/>
              <a:t>2</a:t>
            </a:r>
            <a:r>
              <a:rPr lang="en-US" altLang="zh-CN" sz="2000" baseline="30000" dirty="0"/>
              <a:t>32</a:t>
            </a:r>
            <a:r>
              <a:rPr lang="zh-CN" altLang="en-US" sz="2000" dirty="0"/>
              <a:t>个明文</a:t>
            </a:r>
          </a:p>
        </p:txBody>
      </p:sp>
      <p:sp>
        <p:nvSpPr>
          <p:cNvPr id="32" name="矩形 31">
            <a:extLst>
              <a:ext uri="{FF2B5EF4-FFF2-40B4-BE49-F238E27FC236}">
                <a16:creationId xmlns:a16="http://schemas.microsoft.com/office/drawing/2014/main" id="{01A52120-192B-5144-9B56-170080D739F6}"/>
              </a:ext>
            </a:extLst>
          </p:cNvPr>
          <p:cNvSpPr/>
          <p:nvPr/>
        </p:nvSpPr>
        <p:spPr>
          <a:xfrm>
            <a:off x="3210931" y="1080580"/>
            <a:ext cx="9076401" cy="5777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286657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checkerboard(across)">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3.125E-6 -3.7037E-6 L 0.16666 -0.00162 " pathEditMode="relative" rAng="0" ptsTypes="AA">
                                      <p:cBhvr>
                                        <p:cTn id="16" dur="2000" fill="hold"/>
                                        <p:tgtEl>
                                          <p:spTgt spid="32"/>
                                        </p:tgtEl>
                                        <p:attrNameLst>
                                          <p:attrName>ppt_x</p:attrName>
                                          <p:attrName>ppt_y</p:attrName>
                                        </p:attrNameLst>
                                      </p:cBhvr>
                                      <p:rCtr x="8333" y="-93"/>
                                    </p:animMotion>
                                  </p:childTnLst>
                                </p:cTn>
                              </p:par>
                            </p:childTnLst>
                          </p:cTn>
                        </p:par>
                      </p:childTnLst>
                    </p:cTn>
                  </p:par>
                  <p:par>
                    <p:cTn id="17" fill="hold">
                      <p:stCondLst>
                        <p:cond delay="indefinite"/>
                      </p:stCondLst>
                      <p:childTnLst>
                        <p:par>
                          <p:cTn id="18" fill="hold">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blinds(horizontal)">
                                      <p:cBhvr>
                                        <p:cTn id="2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animBg="1"/>
      <p:bldP spid="3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04D5BAA0-3076-F34B-9047-BF85E96A48CA}"/>
              </a:ext>
            </a:extLst>
          </p:cNvPr>
          <p:cNvSpPr/>
          <p:nvPr/>
        </p:nvSpPr>
        <p:spPr>
          <a:xfrm>
            <a:off x="4621348" y="869795"/>
            <a:ext cx="4616605" cy="195991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 name="标题 1">
            <a:extLst>
              <a:ext uri="{FF2B5EF4-FFF2-40B4-BE49-F238E27FC236}">
                <a16:creationId xmlns:a16="http://schemas.microsoft.com/office/drawing/2014/main" id="{F338AB72-9E08-914D-9B11-2873061D2324}"/>
              </a:ext>
            </a:extLst>
          </p:cNvPr>
          <p:cNvSpPr>
            <a:spLocks noGrp="1"/>
          </p:cNvSpPr>
          <p:nvPr>
            <p:ph type="title"/>
          </p:nvPr>
        </p:nvSpPr>
        <p:spPr/>
        <p:txBody>
          <a:bodyPr/>
          <a:lstStyle/>
          <a:p>
            <a:r>
              <a:rPr kumimoji="1" lang="en-US" altLang="zh-CN" dirty="0"/>
              <a:t>5</a:t>
            </a:r>
            <a:r>
              <a:rPr kumimoji="1" lang="zh-CN" altLang="en-US" dirty="0"/>
              <a:t>轮</a:t>
            </a:r>
            <a:r>
              <a:rPr kumimoji="1" lang="en-US" altLang="zh-CN" dirty="0"/>
              <a:t>AES</a:t>
            </a:r>
            <a:r>
              <a:rPr kumimoji="1" lang="zh-CN" altLang="en-US" dirty="0"/>
              <a:t>的密钥恢复攻击</a:t>
            </a:r>
            <a:r>
              <a:rPr kumimoji="1" lang="en-US" altLang="zh-CN" dirty="0"/>
              <a:t>2——</a:t>
            </a:r>
            <a:r>
              <a:rPr kumimoji="1" lang="zh-CN" altLang="en-US" dirty="0"/>
              <a:t>攻击过程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F12EA0-1870-9F49-9D19-27483DE3D4DF}"/>
                  </a:ext>
                </a:extLst>
              </p:cNvPr>
              <p:cNvSpPr>
                <a:spLocks noGrp="1"/>
              </p:cNvSpPr>
              <p:nvPr>
                <p:ph idx="1"/>
              </p:nvPr>
            </p:nvSpPr>
            <p:spPr>
              <a:xfrm>
                <a:off x="312677" y="1572909"/>
                <a:ext cx="11508059" cy="4975448"/>
              </a:xfrm>
            </p:spPr>
            <p:txBody>
              <a:bodyPr/>
              <a:lstStyle/>
              <a:p>
                <a:r>
                  <a:rPr kumimoji="1" lang="en-US" altLang="zh-CN" dirty="0"/>
                  <a:t>4+1</a:t>
                </a:r>
              </a:p>
              <a:p>
                <a:r>
                  <a:rPr kumimoji="1" lang="zh-CN" altLang="en-US" dirty="0"/>
                  <a:t>同</a:t>
                </a:r>
                <a:r>
                  <a:rPr kumimoji="1" lang="en-US" altLang="zh-CN" dirty="0"/>
                  <a:t>3+1</a:t>
                </a:r>
                <a:r>
                  <a:rPr kumimoji="1" lang="zh-CN" altLang="en-US" dirty="0"/>
                  <a:t>轮</a:t>
                </a:r>
                <a:r>
                  <a:rPr kumimoji="1" lang="en-US" altLang="zh-CN" dirty="0"/>
                  <a:t>AES</a:t>
                </a:r>
                <a:r>
                  <a:rPr kumimoji="1" lang="zh-CN" altLang="en-US" dirty="0"/>
                  <a:t>的密钥恢复</a:t>
                </a:r>
                <a:endParaRPr kumimoji="1" lang="en-US" altLang="zh-CN" dirty="0"/>
              </a:p>
              <a:p>
                <a:pPr marL="514338" indent="-514338">
                  <a:buFont typeface="+mj-lt"/>
                  <a:buAutoNum type="arabicPeriod"/>
                </a:pPr>
                <a:r>
                  <a:rPr kumimoji="1" lang="zh-CN" altLang="en-US" dirty="0"/>
                  <a:t>选择明文并获得相应的密文：</a:t>
                </a:r>
                <a:endParaRPr kumimoji="1" lang="en-US" altLang="zh-CN" dirty="0"/>
              </a:p>
              <a:p>
                <a:pPr lvl="1"/>
                <a:r>
                  <a:rPr kumimoji="1" lang="zh-CN" altLang="en-US" dirty="0"/>
                  <a:t>选择一个由</a:t>
                </a:r>
                <a14:m>
                  <m:oMath xmlns:m="http://schemas.openxmlformats.org/officeDocument/2006/math">
                    <m:sSup>
                      <m:sSupPr>
                        <m:ctrlPr>
                          <a:rPr kumimoji="1" lang="en-US" altLang="zh-CN" i="1" smtClean="0">
                            <a:solidFill>
                              <a:srgbClr val="C00000"/>
                            </a:solidFill>
                            <a:latin typeface="Cambria Math" panose="02040503050406030204" pitchFamily="18" charset="0"/>
                          </a:rPr>
                        </m:ctrlPr>
                      </m:sSupPr>
                      <m:e>
                        <m:r>
                          <a:rPr kumimoji="1" lang="en-US" altLang="zh-CN" i="1">
                            <a:solidFill>
                              <a:srgbClr val="C00000"/>
                            </a:solidFill>
                            <a:latin typeface="Cambria Math" panose="02040503050406030204" pitchFamily="18" charset="0"/>
                          </a:rPr>
                          <m:t>2</m:t>
                        </m:r>
                      </m:e>
                      <m:sup>
                        <m:r>
                          <a:rPr kumimoji="1" lang="en-US" altLang="zh-CN" b="0" i="1" smtClean="0">
                            <a:solidFill>
                              <a:srgbClr val="C00000"/>
                            </a:solidFill>
                            <a:latin typeface="Cambria Math" panose="02040503050406030204" pitchFamily="18" charset="0"/>
                          </a:rPr>
                          <m:t>32</m:t>
                        </m:r>
                      </m:sup>
                    </m:sSup>
                  </m:oMath>
                </a14:m>
                <a:r>
                  <a:rPr kumimoji="1" lang="zh-CN" altLang="en-US" dirty="0">
                    <a:solidFill>
                      <a:srgbClr val="C00000"/>
                    </a:solidFill>
                  </a:rPr>
                  <a:t>个</a:t>
                </a:r>
                <a:r>
                  <a:rPr kumimoji="1" lang="zh-CN" altLang="en-US" dirty="0"/>
                  <a:t>明文构成的结构体</a:t>
                </a:r>
                <a14:m>
                  <m:oMath xmlns:m="http://schemas.openxmlformats.org/officeDocument/2006/math">
                    <m:r>
                      <a:rPr kumimoji="1" lang="en-US" altLang="zh-CN" b="0" i="1" smtClean="0">
                        <a:latin typeface="Cambria Math" panose="02040503050406030204" pitchFamily="18" charset="0"/>
                      </a:rPr>
                      <m:t>𝐿</m:t>
                    </m:r>
                  </m:oMath>
                </a14:m>
                <a:r>
                  <a:rPr kumimoji="1" lang="zh-CN" altLang="en-US" dirty="0"/>
                  <a:t>，其中，第</a:t>
                </a:r>
                <a:r>
                  <a:rPr kumimoji="1" lang="en-US" altLang="zh-CN" dirty="0"/>
                  <a:t>(0,</a:t>
                </a:r>
                <a:r>
                  <a:rPr kumimoji="1" lang="zh-CN" altLang="en-US" dirty="0"/>
                  <a:t> </a:t>
                </a:r>
                <a:r>
                  <a:rPr kumimoji="1" lang="en-US" altLang="zh-CN" dirty="0"/>
                  <a:t>5,</a:t>
                </a:r>
                <a:r>
                  <a:rPr kumimoji="1" lang="zh-CN" altLang="en-US" dirty="0"/>
                  <a:t> </a:t>
                </a:r>
                <a:r>
                  <a:rPr kumimoji="1" lang="en-US" altLang="zh-CN" dirty="0"/>
                  <a:t>10,</a:t>
                </a:r>
                <a:r>
                  <a:rPr kumimoji="1" lang="zh-CN" altLang="en-US" dirty="0"/>
                  <a:t> </a:t>
                </a:r>
                <a:r>
                  <a:rPr kumimoji="1" lang="en-US" altLang="zh-CN" dirty="0"/>
                  <a:t>15)</a:t>
                </a:r>
                <a:r>
                  <a:rPr kumimoji="1" lang="zh-CN" altLang="en-US" dirty="0"/>
                  <a:t>字节构成的</a:t>
                </a:r>
                <a:r>
                  <a:rPr kumimoji="1" lang="en-US" altLang="zh-CN" dirty="0"/>
                  <a:t>32-bit</a:t>
                </a:r>
                <a:r>
                  <a:rPr kumimoji="1" lang="zh-CN" altLang="en-US" dirty="0"/>
                  <a:t>字满足</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b="0" i="1" smtClean="0">
                                <a:latin typeface="Cambria Math" panose="02040503050406030204" pitchFamily="18" charset="0"/>
                              </a:rPr>
                              <m:t>32</m:t>
                            </m:r>
                          </m:sup>
                        </m:sSup>
                      </m:sub>
                    </m:sSub>
                  </m:oMath>
                </a14:m>
                <a:r>
                  <a:rPr kumimoji="1" lang="zh-CN" altLang="en-US" dirty="0"/>
                  <a:t>上的活跃集，其他字节构成稳定集</a:t>
                </a:r>
                <a:endParaRPr kumimoji="1" lang="en-US" altLang="zh-CN" dirty="0"/>
              </a:p>
              <a:p>
                <a:pPr marL="514338" indent="-514338">
                  <a:buFont typeface="+mj-lt"/>
                  <a:buAutoNum type="arabicPeriod"/>
                </a:pPr>
                <a:r>
                  <a:rPr kumimoji="1" lang="zh-CN" altLang="en-US" dirty="0"/>
                  <a:t>猜测第</a:t>
                </a:r>
                <a:r>
                  <a:rPr kumimoji="1" lang="en-US" altLang="zh-CN" dirty="0"/>
                  <a:t>5</a:t>
                </a:r>
                <a:r>
                  <a:rPr kumimoji="1" lang="zh-CN" altLang="en-US" dirty="0"/>
                  <a:t>轮的轮密钥</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b="0" i="1" smtClean="0">
                            <a:latin typeface="Cambria Math" panose="02040503050406030204" pitchFamily="18" charset="0"/>
                          </a:rPr>
                          <m:t>5</m:t>
                        </m:r>
                      </m:sup>
                    </m:sSubSup>
                    <m:r>
                      <a:rPr kumimoji="1" lang="en-US" altLang="zh-CN" i="1">
                        <a:latin typeface="Cambria Math" panose="02040503050406030204" pitchFamily="18" charset="0"/>
                      </a:rPr>
                      <m:t> </m:t>
                    </m:r>
                  </m:oMath>
                </a14:m>
                <a:r>
                  <a:rPr kumimoji="1" lang="zh-CN" altLang="en-US" dirty="0"/>
                  <a:t>，并计算</a:t>
                </a:r>
                <a14:m>
                  <m:oMath xmlns:m="http://schemas.openxmlformats.org/officeDocument/2006/math">
                    <m:r>
                      <a:rPr kumimoji="1" lang="en-US" altLang="zh-CN" i="1">
                        <a:latin typeface="Cambria Math" panose="02040503050406030204" pitchFamily="18" charset="0"/>
                      </a:rPr>
                      <m:t>𝑠</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𝑖</m:t>
                            </m:r>
                          </m:sub>
                        </m:sSub>
                      </m:sub>
                    </m:s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𝑖</m:t>
                        </m:r>
                        <m:r>
                          <a:rPr kumimoji="1" lang="en-US" altLang="zh-CN" i="1">
                            <a:latin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b="0" i="1" smtClean="0">
                            <a:latin typeface="Cambria Math" panose="02040503050406030204" pitchFamily="18" charset="0"/>
                          </a:rPr>
                          <m:t>5</m:t>
                        </m:r>
                      </m:sup>
                    </m:sSubSup>
                    <m:r>
                      <a:rPr kumimoji="1" lang="en-US" altLang="zh-CN" i="1">
                        <a:latin typeface="Cambria Math" panose="02040503050406030204" pitchFamily="18" charset="0"/>
                      </a:rPr>
                      <m:t>)</m:t>
                    </m:r>
                  </m:oMath>
                </a14:m>
                <a:endParaRPr kumimoji="1" lang="en-US" altLang="zh-CN" dirty="0"/>
              </a:p>
              <a:p>
                <a:pPr marL="514338" indent="-514338">
                  <a:buFont typeface="+mj-lt"/>
                  <a:buAutoNum type="arabicPeriod"/>
                </a:pPr>
                <a:r>
                  <a:rPr kumimoji="1" lang="zh-CN" altLang="en-US" dirty="0"/>
                  <a:t>若</a:t>
                </a:r>
                <a14:m>
                  <m:oMath xmlns:m="http://schemas.openxmlformats.org/officeDocument/2006/math">
                    <m:r>
                      <a:rPr kumimoji="1" lang="en-US" altLang="zh-CN" i="1">
                        <a:latin typeface="Cambria Math" panose="02040503050406030204" pitchFamily="18" charset="0"/>
                      </a:rPr>
                      <m:t>𝑠</m:t>
                    </m:r>
                    <m:r>
                      <a:rPr kumimoji="1" lang="en-US" altLang="zh-CN" i="1">
                        <a:latin typeface="Cambria Math" panose="02040503050406030204" pitchFamily="18" charset="0"/>
                      </a:rPr>
                      <m:t>=0</m:t>
                    </m:r>
                  </m:oMath>
                </a14:m>
                <a:r>
                  <a:rPr kumimoji="1" lang="zh-CN" altLang="en-US" dirty="0"/>
                  <a:t>，则相应的</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b="0" i="1" smtClean="0">
                            <a:latin typeface="Cambria Math" panose="02040503050406030204" pitchFamily="18" charset="0"/>
                          </a:rPr>
                          <m:t>5</m:t>
                        </m:r>
                      </m:sup>
                    </m:sSubSup>
                  </m:oMath>
                </a14:m>
                <a:r>
                  <a:rPr kumimoji="1" lang="zh-CN" altLang="en-US" dirty="0"/>
                  <a:t>作为一个候选值，否则，淘汰</a:t>
                </a:r>
                <a:endParaRPr kumimoji="1" lang="en-US" altLang="zh-CN" dirty="0"/>
              </a:p>
              <a:p>
                <a:pPr marL="514338" indent="-514338">
                  <a:buFont typeface="+mj-lt"/>
                  <a:buAutoNum type="arabicPeriod"/>
                </a:pPr>
                <a:r>
                  <a:rPr kumimoji="1" lang="zh-CN" altLang="en-US" dirty="0"/>
                  <a:t>重新选择一个结构体，重复上述过程，直到</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r>
                          <a:rPr kumimoji="1" lang="en-US" altLang="zh-CN" i="1">
                            <a:latin typeface="Cambria Math" panose="02040503050406030204" pitchFamily="18" charset="0"/>
                          </a:rPr>
                          <m:t>0</m:t>
                        </m:r>
                      </m:sub>
                      <m:sup>
                        <m:r>
                          <a:rPr kumimoji="1" lang="en-US" altLang="zh-CN" b="0" i="1" smtClean="0">
                            <a:latin typeface="Cambria Math" panose="02040503050406030204" pitchFamily="18" charset="0"/>
                          </a:rPr>
                          <m:t>5</m:t>
                        </m:r>
                      </m:sup>
                    </m:sSubSup>
                  </m:oMath>
                </a14:m>
                <a:r>
                  <a:rPr kumimoji="1" lang="zh-CN" altLang="en-US" dirty="0"/>
                  <a:t>唯一确定</a:t>
                </a:r>
                <a:endParaRPr kumimoji="1" lang="en-US" altLang="zh-CN" dirty="0"/>
              </a:p>
            </p:txBody>
          </p:sp>
        </mc:Choice>
        <mc:Fallback xmlns="">
          <p:sp>
            <p:nvSpPr>
              <p:cNvPr id="3" name="内容占位符 2">
                <a:extLst>
                  <a:ext uri="{FF2B5EF4-FFF2-40B4-BE49-F238E27FC236}">
                    <a16:creationId xmlns:a16="http://schemas.microsoft.com/office/drawing/2014/main" id="{5CF12EA0-1870-9F49-9D19-27483DE3D4DF}"/>
                  </a:ext>
                </a:extLst>
              </p:cNvPr>
              <p:cNvSpPr>
                <a:spLocks noGrp="1" noRot="1" noChangeAspect="1" noMove="1" noResize="1" noEditPoints="1" noAdjustHandles="1" noChangeArrowheads="1" noChangeShapeType="1" noTextEdit="1"/>
              </p:cNvSpPr>
              <p:nvPr>
                <p:ph idx="1"/>
              </p:nvPr>
            </p:nvSpPr>
            <p:spPr>
              <a:xfrm>
                <a:off x="312677" y="1572909"/>
                <a:ext cx="11508059" cy="4975448"/>
              </a:xfrm>
              <a:blipFill>
                <a:blip r:embed="rId2"/>
                <a:stretch>
                  <a:fillRect l="-689" t="-980" r="-53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33D1380-3F6A-D444-A7E6-EBF23FCF476B}"/>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35</a:t>
            </a:fld>
            <a:endParaRPr lang="zh-CN" altLang="en-US" dirty="0">
              <a:solidFill>
                <a:srgbClr val="464653"/>
              </a:solidFill>
            </a:endParaRPr>
          </a:p>
        </p:txBody>
      </p:sp>
      <p:grpSp>
        <p:nvGrpSpPr>
          <p:cNvPr id="5" name="组合 4">
            <a:extLst>
              <a:ext uri="{FF2B5EF4-FFF2-40B4-BE49-F238E27FC236}">
                <a16:creationId xmlns:a16="http://schemas.microsoft.com/office/drawing/2014/main" id="{1D5319C1-2866-D14B-B573-94A43DC0F327}"/>
              </a:ext>
            </a:extLst>
          </p:cNvPr>
          <p:cNvGrpSpPr/>
          <p:nvPr/>
        </p:nvGrpSpPr>
        <p:grpSpPr>
          <a:xfrm>
            <a:off x="6645763" y="1699588"/>
            <a:ext cx="1000132" cy="369333"/>
            <a:chOff x="4500562" y="3059668"/>
            <a:chExt cx="1000132" cy="369331"/>
          </a:xfrm>
        </p:grpSpPr>
        <p:cxnSp>
          <p:nvCxnSpPr>
            <p:cNvPr id="7" name="直接箭头连接符 5">
              <a:extLst>
                <a:ext uri="{FF2B5EF4-FFF2-40B4-BE49-F238E27FC236}">
                  <a16:creationId xmlns:a16="http://schemas.microsoft.com/office/drawing/2014/main" id="{F2F194D6-16F8-FE4C-B237-4E0C489FE381}"/>
                </a:ext>
              </a:extLst>
            </p:cNvPr>
            <p:cNvCxnSpPr/>
            <p:nvPr/>
          </p:nvCxnSpPr>
          <p:spPr>
            <a:xfrm>
              <a:off x="4500562" y="3356356"/>
              <a:ext cx="642942" cy="1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CDB05DF1-89BD-4C42-A392-D87EB03426E1}"/>
                </a:ext>
              </a:extLst>
            </p:cNvPr>
            <p:cNvSpPr txBox="1"/>
            <p:nvPr/>
          </p:nvSpPr>
          <p:spPr>
            <a:xfrm>
              <a:off x="4518422" y="3059668"/>
              <a:ext cx="982272" cy="369331"/>
            </a:xfrm>
            <a:prstGeom prst="rect">
              <a:avLst/>
            </a:prstGeom>
            <a:noFill/>
          </p:spPr>
          <p:txBody>
            <a:bodyPr wrap="square" rtlCol="0">
              <a:spAutoFit/>
            </a:bodyPr>
            <a:lstStyle/>
            <a:p>
              <a:r>
                <a:rPr lang="en-US" altLang="zh-CN" dirty="0"/>
                <a:t>4-r</a:t>
              </a:r>
              <a:endParaRPr lang="zh-CN" altLang="en-US" dirty="0"/>
            </a:p>
          </p:txBody>
        </p:sp>
      </p:grpSp>
      <p:graphicFrame>
        <p:nvGraphicFramePr>
          <p:cNvPr id="14" name="内容占位符 4">
            <a:extLst>
              <a:ext uri="{FF2B5EF4-FFF2-40B4-BE49-F238E27FC236}">
                <a16:creationId xmlns:a16="http://schemas.microsoft.com/office/drawing/2014/main" id="{C9EE7B1E-44AC-D043-A9E9-F7526EAB1D42}"/>
              </a:ext>
            </a:extLst>
          </p:cNvPr>
          <p:cNvGraphicFramePr>
            <a:graphicFrameLocks/>
          </p:cNvGraphicFramePr>
          <p:nvPr>
            <p:extLst/>
          </p:nvPr>
        </p:nvGraphicFramePr>
        <p:xfrm>
          <a:off x="7288706" y="1241079"/>
          <a:ext cx="1857388" cy="148336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sz="1300" b="1" dirty="0">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sz="1300" b="1" dirty="0">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dirty="0">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dirty="0">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300" b="1" dirty="0">
                          <a:solidFill>
                            <a:sysClr val="windowText" lastClr="000000"/>
                          </a:solidFill>
                        </a:rPr>
                        <a:t>B</a:t>
                      </a:r>
                      <a:endParaRPr lang="zh-CN" altLang="en-US" sz="13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7" name="TextBox 23">
            <a:extLst>
              <a:ext uri="{FF2B5EF4-FFF2-40B4-BE49-F238E27FC236}">
                <a16:creationId xmlns:a16="http://schemas.microsoft.com/office/drawing/2014/main" id="{AD6F17EE-492E-634E-893F-0243AC06D66A}"/>
              </a:ext>
            </a:extLst>
          </p:cNvPr>
          <p:cNvSpPr txBox="1"/>
          <p:nvPr/>
        </p:nvSpPr>
        <p:spPr>
          <a:xfrm>
            <a:off x="10127194" y="1638769"/>
            <a:ext cx="1824015" cy="523220"/>
          </a:xfrm>
          <a:prstGeom prst="rect">
            <a:avLst/>
          </a:prstGeom>
          <a:noFill/>
        </p:spPr>
        <p:txBody>
          <a:bodyPr wrap="square" rtlCol="0">
            <a:spAutoFit/>
          </a:bodyPr>
          <a:lstStyle/>
          <a:p>
            <a:pPr algn="ctr"/>
            <a:r>
              <a:rPr lang="en-US" altLang="zh-CN" sz="2800" dirty="0"/>
              <a:t>2</a:t>
            </a:r>
            <a:r>
              <a:rPr lang="en-US" altLang="zh-CN" sz="2800" baseline="30000" dirty="0"/>
              <a:t>32</a:t>
            </a:r>
            <a:r>
              <a:rPr lang="zh-CN" altLang="en-US" sz="2800" dirty="0"/>
              <a:t>个密文</a:t>
            </a:r>
          </a:p>
        </p:txBody>
      </p:sp>
      <p:cxnSp>
        <p:nvCxnSpPr>
          <p:cNvPr id="23" name="直接箭头连接符 41">
            <a:extLst>
              <a:ext uri="{FF2B5EF4-FFF2-40B4-BE49-F238E27FC236}">
                <a16:creationId xmlns:a16="http://schemas.microsoft.com/office/drawing/2014/main" id="{23FA42D9-EE83-604A-92FB-29085D8960DA}"/>
              </a:ext>
            </a:extLst>
          </p:cNvPr>
          <p:cNvCxnSpPr>
            <a:cxnSpLocks/>
          </p:cNvCxnSpPr>
          <p:nvPr/>
        </p:nvCxnSpPr>
        <p:spPr>
          <a:xfrm flipV="1">
            <a:off x="9146093" y="1951731"/>
            <a:ext cx="1162048" cy="1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42">
            <a:extLst>
              <a:ext uri="{FF2B5EF4-FFF2-40B4-BE49-F238E27FC236}">
                <a16:creationId xmlns:a16="http://schemas.microsoft.com/office/drawing/2014/main" id="{6C6F817B-9B67-B24A-B0FE-CBF7F96FE797}"/>
              </a:ext>
            </a:extLst>
          </p:cNvPr>
          <p:cNvSpPr txBox="1"/>
          <p:nvPr/>
        </p:nvSpPr>
        <p:spPr>
          <a:xfrm>
            <a:off x="9093663" y="1582398"/>
            <a:ext cx="1214479" cy="369332"/>
          </a:xfrm>
          <a:prstGeom prst="rect">
            <a:avLst/>
          </a:prstGeom>
          <a:noFill/>
        </p:spPr>
        <p:txBody>
          <a:bodyPr wrap="square" rtlCol="0">
            <a:spAutoFit/>
          </a:bodyPr>
          <a:lstStyle/>
          <a:p>
            <a:r>
              <a:rPr lang="en-US" altLang="zh-CN" dirty="0"/>
              <a:t>SB, SR, </a:t>
            </a:r>
            <a:r>
              <a:rPr lang="en-US" altLang="zh-CN" dirty="0">
                <a:solidFill>
                  <a:srgbClr val="C00000"/>
                </a:solidFill>
              </a:rPr>
              <a:t>AK</a:t>
            </a:r>
            <a:endParaRPr lang="zh-CN" altLang="en-US" dirty="0">
              <a:solidFill>
                <a:srgbClr val="C00000"/>
              </a:solidFill>
            </a:endParaRPr>
          </a:p>
        </p:txBody>
      </p:sp>
      <p:graphicFrame>
        <p:nvGraphicFramePr>
          <p:cNvPr id="27" name="内容占位符 4">
            <a:extLst>
              <a:ext uri="{FF2B5EF4-FFF2-40B4-BE49-F238E27FC236}">
                <a16:creationId xmlns:a16="http://schemas.microsoft.com/office/drawing/2014/main" id="{7C3F11DA-726C-A046-AAD7-B3E1A9BD30D9}"/>
              </a:ext>
            </a:extLst>
          </p:cNvPr>
          <p:cNvGraphicFramePr>
            <a:graphicFrameLocks/>
          </p:cNvGraphicFramePr>
          <p:nvPr>
            <p:extLst/>
          </p:nvPr>
        </p:nvGraphicFramePr>
        <p:xfrm>
          <a:off x="4762397" y="1251755"/>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29" name="矩形 28">
            <a:extLst>
              <a:ext uri="{FF2B5EF4-FFF2-40B4-BE49-F238E27FC236}">
                <a16:creationId xmlns:a16="http://schemas.microsoft.com/office/drawing/2014/main" id="{BB4A8E97-3285-9F47-B8D8-87B9B9E712A0}"/>
              </a:ext>
            </a:extLst>
          </p:cNvPr>
          <p:cNvSpPr/>
          <p:nvPr/>
        </p:nvSpPr>
        <p:spPr>
          <a:xfrm>
            <a:off x="6184925" y="838900"/>
            <a:ext cx="1582484" cy="461665"/>
          </a:xfrm>
          <a:prstGeom prst="rect">
            <a:avLst/>
          </a:prstGeom>
          <a:noFill/>
        </p:spPr>
        <p:txBody>
          <a:bodyPr wrap="none" lIns="91440" tIns="45720" rIns="91440" bIns="45720">
            <a:spAutoFit/>
          </a:bodyPr>
          <a:lstStyle/>
          <a:p>
            <a:pPr algn="ctr"/>
            <a:r>
              <a:rPr lang="en-US" altLang="zh-CN" sz="2400" dirty="0">
                <a:ln w="0"/>
                <a:effectLst>
                  <a:outerShdw blurRad="38100" dist="19050" dir="2700000" algn="tl" rotWithShape="0">
                    <a:schemeClr val="dk1">
                      <a:alpha val="40000"/>
                    </a:schemeClr>
                  </a:outerShdw>
                </a:effectLst>
              </a:rPr>
              <a:t>4</a:t>
            </a:r>
            <a:r>
              <a:rPr lang="zh-CN" altLang="en-US" sz="2400" dirty="0">
                <a:ln w="0"/>
                <a:effectLst>
                  <a:outerShdw blurRad="38100" dist="19050" dir="2700000" algn="tl" rotWithShape="0">
                    <a:schemeClr val="dk1">
                      <a:alpha val="40000"/>
                    </a:schemeClr>
                  </a:outerShdw>
                </a:effectLst>
              </a:rPr>
              <a:t>轮区分器</a:t>
            </a:r>
            <a:endParaRPr lang="en-US" altLang="zh-CN" sz="2400" dirty="0">
              <a:ln w="0"/>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graphicFrame>
            <p:nvGraphicFramePr>
              <p:cNvPr id="31" name="内容占位符 4">
                <a:extLst>
                  <a:ext uri="{FF2B5EF4-FFF2-40B4-BE49-F238E27FC236}">
                    <a16:creationId xmlns:a16="http://schemas.microsoft.com/office/drawing/2014/main" id="{9DD4E730-654A-D543-A0CC-618FE545C606}"/>
                  </a:ext>
                </a:extLst>
              </p:cNvPr>
              <p:cNvGraphicFramePr>
                <a:graphicFrameLocks/>
              </p:cNvGraphicFramePr>
              <p:nvPr>
                <p:extLst/>
              </p:nvPr>
            </p:nvGraphicFramePr>
            <p:xfrm>
              <a:off x="9365855" y="2068913"/>
              <a:ext cx="1167873" cy="1104711"/>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81751">
                    <a:tc>
                      <a:txBody>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i="1" smtClean="0">
                                        <a:solidFill>
                                          <a:schemeClr val="tx1"/>
                                        </a:solidFill>
                                        <a:latin typeface="Cambria Math" panose="02040503050406030204" pitchFamily="18" charset="0"/>
                                      </a:rPr>
                                    </m:ctrlPr>
                                  </m:sSubSupPr>
                                  <m:e>
                                    <m:r>
                                      <a:rPr kumimoji="1" lang="en-US" altLang="zh-CN" sz="1200" b="0" i="1" smtClean="0">
                                        <a:solidFill>
                                          <a:schemeClr val="tx1"/>
                                        </a:solidFill>
                                        <a:latin typeface="Cambria Math" panose="02040503050406030204" pitchFamily="18" charset="0"/>
                                      </a:rPr>
                                      <m:t>𝑘</m:t>
                                    </m:r>
                                  </m:e>
                                  <m:sub>
                                    <m:r>
                                      <a:rPr kumimoji="1" lang="en-US" altLang="zh-CN" sz="1200" b="0" i="1" smtClean="0">
                                        <a:solidFill>
                                          <a:schemeClr val="tx1"/>
                                        </a:solidFill>
                                        <a:latin typeface="Cambria Math" panose="02040503050406030204" pitchFamily="18" charset="0"/>
                                      </a:rPr>
                                      <m:t>0</m:t>
                                    </m:r>
                                  </m:sub>
                                  <m:sup>
                                    <m:r>
                                      <a:rPr kumimoji="1" lang="en-US" altLang="zh-CN" sz="1200" b="0" i="1" smtClean="0">
                                        <a:solidFill>
                                          <a:schemeClr val="tx1"/>
                                        </a:solidFill>
                                        <a:latin typeface="Cambria Math" panose="02040503050406030204" pitchFamily="18" charset="0"/>
                                      </a:rPr>
                                      <m:t>5</m:t>
                                    </m:r>
                                  </m:sup>
                                </m:sSubSup>
                              </m:oMath>
                            </m:oMathPara>
                          </a14:m>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Choice>
        <mc:Fallback xmlns="">
          <p:graphicFrame>
            <p:nvGraphicFramePr>
              <p:cNvPr id="31" name="内容占位符 4">
                <a:extLst>
                  <a:ext uri="{FF2B5EF4-FFF2-40B4-BE49-F238E27FC236}">
                    <a16:creationId xmlns:a16="http://schemas.microsoft.com/office/drawing/2014/main" id="{9DD4E730-654A-D543-A0CC-618FE545C606}"/>
                  </a:ext>
                </a:extLst>
              </p:cNvPr>
              <p:cNvGraphicFramePr>
                <a:graphicFrameLocks/>
              </p:cNvGraphicFramePr>
              <p:nvPr>
                <p:extLst>
                  <p:ext uri="{D42A27DB-BD31-4B8C-83A1-F6EECF244321}">
                    <p14:modId xmlns:p14="http://schemas.microsoft.com/office/powerpoint/2010/main" val="3760639901"/>
                  </p:ext>
                </p:extLst>
              </p:nvPr>
            </p:nvGraphicFramePr>
            <p:xfrm>
              <a:off x="9365855" y="2068913"/>
              <a:ext cx="1167873" cy="1104711"/>
            </p:xfrm>
            <a:graphic>
              <a:graphicData uri="http://schemas.openxmlformats.org/drawingml/2006/table">
                <a:tbl>
                  <a:tblPr firstRow="1" bandRow="1">
                    <a:tableStyleId>{5C22544A-7EE6-4342-B048-85BDC9FD1C3A}</a:tableStyleId>
                  </a:tblPr>
                  <a:tblGrid>
                    <a:gridCol w="275764">
                      <a:extLst>
                        <a:ext uri="{9D8B030D-6E8A-4147-A177-3AD203B41FA5}">
                          <a16:colId xmlns:a16="http://schemas.microsoft.com/office/drawing/2014/main" val="20000"/>
                        </a:ext>
                      </a:extLst>
                    </a:gridCol>
                    <a:gridCol w="253475">
                      <a:extLst>
                        <a:ext uri="{9D8B030D-6E8A-4147-A177-3AD203B41FA5}">
                          <a16:colId xmlns:a16="http://schemas.microsoft.com/office/drawing/2014/main" val="20001"/>
                        </a:ext>
                      </a:extLst>
                    </a:gridCol>
                    <a:gridCol w="319317">
                      <a:extLst>
                        <a:ext uri="{9D8B030D-6E8A-4147-A177-3AD203B41FA5}">
                          <a16:colId xmlns:a16="http://schemas.microsoft.com/office/drawing/2014/main" val="20002"/>
                        </a:ext>
                      </a:extLst>
                    </a:gridCol>
                    <a:gridCol w="319317">
                      <a:extLst>
                        <a:ext uri="{9D8B030D-6E8A-4147-A177-3AD203B41FA5}">
                          <a16:colId xmlns:a16="http://schemas.microsoft.com/office/drawing/2014/main" val="20003"/>
                        </a:ext>
                      </a:extLst>
                    </a:gridCol>
                  </a:tblGrid>
                  <a:tr h="28175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45" r="-322727" b="-304545"/>
                          </a:stretch>
                        </a:blip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mc:Fallback>
      </mc:AlternateContent>
      <p:sp>
        <p:nvSpPr>
          <p:cNvPr id="6" name="矩形 5">
            <a:extLst>
              <a:ext uri="{FF2B5EF4-FFF2-40B4-BE49-F238E27FC236}">
                <a16:creationId xmlns:a16="http://schemas.microsoft.com/office/drawing/2014/main" id="{1BA7FE5C-909A-2B40-9B41-9FF1E09F18B2}"/>
              </a:ext>
            </a:extLst>
          </p:cNvPr>
          <p:cNvSpPr/>
          <p:nvPr/>
        </p:nvSpPr>
        <p:spPr>
          <a:xfrm>
            <a:off x="672822" y="6248404"/>
            <a:ext cx="2031325" cy="369332"/>
          </a:xfrm>
          <a:prstGeom prst="rect">
            <a:avLst/>
          </a:prstGeom>
        </p:spPr>
        <p:txBody>
          <a:bodyPr wrap="none">
            <a:spAutoFit/>
          </a:bodyPr>
          <a:lstStyle/>
          <a:p>
            <a:r>
              <a:rPr kumimoji="1" lang="zh-CN" altLang="en-US" dirty="0"/>
              <a:t>复杂度</a:t>
            </a:r>
            <a:r>
              <a:rPr kumimoji="1" lang="zh-CN" altLang="en-US"/>
              <a:t>？（练习）</a:t>
            </a:r>
            <a:endParaRPr lang="zh-CN" altLang="en-US" dirty="0"/>
          </a:p>
        </p:txBody>
      </p:sp>
    </p:spTree>
    <p:extLst>
      <p:ext uri="{BB962C8B-B14F-4D97-AF65-F5344CB8AC3E}">
        <p14:creationId xmlns:p14="http://schemas.microsoft.com/office/powerpoint/2010/main" val="9913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6D428-A996-0747-B5F1-B4B03F8FD0DA}"/>
              </a:ext>
            </a:extLst>
          </p:cNvPr>
          <p:cNvSpPr>
            <a:spLocks noGrp="1"/>
          </p:cNvSpPr>
          <p:nvPr>
            <p:ph type="title"/>
          </p:nvPr>
        </p:nvSpPr>
        <p:spPr/>
        <p:txBody>
          <a:bodyPr/>
          <a:lstStyle/>
          <a:p>
            <a:r>
              <a:rPr kumimoji="1" lang="en-US" altLang="zh-CN" dirty="0"/>
              <a:t>5</a:t>
            </a:r>
            <a:r>
              <a:rPr kumimoji="1" lang="zh-CN" altLang="en-US" dirty="0"/>
              <a:t>轮</a:t>
            </a:r>
            <a:r>
              <a:rPr kumimoji="1" lang="en-US" altLang="zh-CN" dirty="0"/>
              <a:t>AES</a:t>
            </a:r>
            <a:r>
              <a:rPr kumimoji="1" lang="zh-CN" altLang="en-US" dirty="0"/>
              <a:t>的密钥恢复攻击</a:t>
            </a:r>
            <a:r>
              <a:rPr kumimoji="1" lang="en-US" altLang="zh-CN" dirty="0"/>
              <a:t>2——</a:t>
            </a:r>
            <a:r>
              <a:rPr kumimoji="1" lang="zh-CN" altLang="en-US" dirty="0"/>
              <a:t>复杂度分析（略）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176CDC-A87E-C04D-B6F3-6CDDACA65F19}"/>
                  </a:ext>
                </a:extLst>
              </p:cNvPr>
              <p:cNvSpPr>
                <a:spLocks noGrp="1"/>
              </p:cNvSpPr>
              <p:nvPr>
                <p:ph idx="1"/>
              </p:nvPr>
            </p:nvSpPr>
            <p:spPr/>
            <p:txBody>
              <a:bodyPr>
                <a:normAutofit fontScale="92500" lnSpcReduction="20000"/>
              </a:bodyPr>
              <a:lstStyle/>
              <a:p>
                <a:r>
                  <a:rPr kumimoji="1" lang="zh-CN" altLang="en-US" dirty="0"/>
                  <a:t>恢复</a:t>
                </a:r>
                <a:r>
                  <a:rPr kumimoji="1" lang="en-US" altLang="zh-CN" dirty="0"/>
                  <a:t>128-bit </a:t>
                </a:r>
                <a14:m>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𝑘</m:t>
                        </m:r>
                      </m:e>
                      <m:sub/>
                      <m:sup>
                        <m:r>
                          <a:rPr kumimoji="1" lang="en-US" altLang="zh-CN" i="1">
                            <a:latin typeface="Cambria Math" panose="02040503050406030204" pitchFamily="18" charset="0"/>
                          </a:rPr>
                          <m:t>5</m:t>
                        </m:r>
                      </m:sup>
                    </m:sSubSup>
                  </m:oMath>
                </a14:m>
                <a:endParaRPr kumimoji="1" lang="en-US" altLang="zh-CN" dirty="0"/>
              </a:p>
              <a:p>
                <a:r>
                  <a:rPr kumimoji="1" lang="zh-CN" altLang="en-US" dirty="0"/>
                  <a:t>数据复杂度：选择</a:t>
                </a:r>
                <a:r>
                  <a:rPr kumimoji="1" lang="en-US" altLang="zh-CN" dirty="0"/>
                  <a:t>2</a:t>
                </a:r>
                <a:r>
                  <a:rPr kumimoji="1" lang="zh-CN" altLang="en-US" dirty="0"/>
                  <a:t>个结构体</a:t>
                </a:r>
                <a14:m>
                  <m:oMath xmlns:m="http://schemas.openxmlformats.org/officeDocument/2006/math">
                    <m:r>
                      <a:rPr kumimoji="1" lang="en-US" altLang="zh-CN" i="1">
                        <a:latin typeface="Cambria Math" panose="02040503050406030204" pitchFamily="18" charset="0"/>
                      </a:rPr>
                      <m:t>𝐿</m:t>
                    </m:r>
                  </m:oMath>
                </a14:m>
                <a:r>
                  <a:rPr kumimoji="1" lang="zh-CN" altLang="en-US" dirty="0"/>
                  <a:t>，共</a:t>
                </a:r>
                <a:r>
                  <a:rPr lang="en-US" altLang="zh-CN" dirty="0"/>
                  <a:t>2</a:t>
                </a:r>
                <a:r>
                  <a:rPr lang="en-US" altLang="zh-CN" baseline="30000" dirty="0"/>
                  <a:t>33</a:t>
                </a:r>
                <a:r>
                  <a:rPr lang="zh-CN" altLang="en-US" dirty="0"/>
                  <a:t>个选择明文</a:t>
                </a:r>
                <a:endParaRPr kumimoji="1" lang="en-US" altLang="zh-CN" dirty="0"/>
              </a:p>
              <a:p>
                <a:r>
                  <a:rPr kumimoji="1" lang="zh-CN" altLang="en-US" dirty="0"/>
                  <a:t>时间复杂度：</a:t>
                </a:r>
                <a:endParaRPr kumimoji="1" lang="en-US" altLang="zh-CN" dirty="0"/>
              </a:p>
              <a:p>
                <a:pPr lvl="1"/>
                <a:r>
                  <a:rPr lang="en-US" altLang="zh-CN" dirty="0"/>
                  <a:t>16×(2</a:t>
                </a:r>
                <a:r>
                  <a:rPr lang="en-US" altLang="zh-CN" baseline="30000" dirty="0"/>
                  <a:t>32</a:t>
                </a:r>
                <a:r>
                  <a:rPr lang="en-US" altLang="zh-CN" dirty="0"/>
                  <a:t>×2</a:t>
                </a:r>
                <a:r>
                  <a:rPr lang="en-US" altLang="zh-CN" baseline="30000" dirty="0"/>
                  <a:t>8</a:t>
                </a:r>
                <a:r>
                  <a:rPr lang="en-US" altLang="zh-CN" dirty="0"/>
                  <a:t>+2</a:t>
                </a:r>
                <a:r>
                  <a:rPr lang="en-US" altLang="zh-CN" baseline="30000" dirty="0"/>
                  <a:t>32</a:t>
                </a:r>
                <a:r>
                  <a:rPr lang="en-US" altLang="zh-CN" dirty="0"/>
                  <a:t>×2)≈2</a:t>
                </a:r>
                <a:r>
                  <a:rPr lang="en-US" altLang="zh-CN" baseline="30000" dirty="0"/>
                  <a:t>44</a:t>
                </a:r>
                <a:r>
                  <a:rPr lang="en-US" altLang="zh-CN" dirty="0"/>
                  <a:t> -S-box  </a:t>
                </a:r>
              </a:p>
              <a:p>
                <a:pPr marL="0" indent="0">
                  <a:buNone/>
                </a:pPr>
                <a:r>
                  <a:rPr lang="zh-CN" altLang="en-US" dirty="0"/>
                  <a:t>     </a:t>
                </a:r>
                <a:r>
                  <a:rPr lang="en-US" altLang="zh-CN" dirty="0"/>
                  <a:t>≈2</a:t>
                </a:r>
                <a:r>
                  <a:rPr lang="en-US" altLang="zh-CN" baseline="30000" dirty="0"/>
                  <a:t>44</a:t>
                </a:r>
                <a:r>
                  <a:rPr lang="en-US" altLang="zh-CN" dirty="0"/>
                  <a:t>/(16×5)</a:t>
                </a:r>
                <a:r>
                  <a:rPr lang="zh-CN" altLang="en-US" dirty="0"/>
                  <a:t>次加密</a:t>
                </a:r>
                <a:r>
                  <a:rPr lang="en-US" altLang="zh-CN" dirty="0"/>
                  <a:t>= 2</a:t>
                </a:r>
                <a:r>
                  <a:rPr lang="en-US" altLang="zh-CN" baseline="30000" dirty="0"/>
                  <a:t>37.68</a:t>
                </a:r>
                <a:r>
                  <a:rPr lang="zh-CN" altLang="en-US" dirty="0"/>
                  <a:t>次</a:t>
                </a:r>
                <a:r>
                  <a:rPr lang="en-US" altLang="zh-CN" dirty="0"/>
                  <a:t>5</a:t>
                </a:r>
                <a:r>
                  <a:rPr lang="zh-CN" altLang="en-US" dirty="0"/>
                  <a:t>轮加密</a:t>
                </a:r>
                <a:endParaRPr kumimoji="1" lang="en-US" altLang="zh-CN" dirty="0"/>
              </a:p>
              <a:p>
                <a:r>
                  <a:rPr kumimoji="1" lang="zh-CN" altLang="en-US" dirty="0"/>
                  <a:t>存储复杂度：</a:t>
                </a:r>
                <a:r>
                  <a:rPr lang="en-US" altLang="zh-CN" dirty="0"/>
                  <a:t>128×2</a:t>
                </a:r>
                <a:r>
                  <a:rPr lang="en-US" altLang="zh-CN" baseline="30000" dirty="0"/>
                  <a:t>32</a:t>
                </a:r>
                <a:r>
                  <a:rPr lang="en-US" altLang="zh-CN" dirty="0"/>
                  <a:t>=2</a:t>
                </a:r>
                <a:r>
                  <a:rPr lang="en-US" altLang="zh-CN" baseline="30000" dirty="0"/>
                  <a:t>39</a:t>
                </a:r>
                <a:r>
                  <a:rPr lang="en-US" altLang="zh-CN" dirty="0"/>
                  <a:t>-bit(</a:t>
                </a:r>
                <a:r>
                  <a:rPr lang="zh-CN" altLang="en-US" dirty="0"/>
                  <a:t>存储密文）</a:t>
                </a:r>
                <a:endParaRPr lang="en-US" altLang="zh-CN" dirty="0"/>
              </a:p>
              <a:p>
                <a:r>
                  <a:rPr kumimoji="1" lang="zh-CN" altLang="en-US" dirty="0"/>
                  <a:t>进一步降低时间复杂度的</a:t>
                </a:r>
                <a:r>
                  <a:rPr kumimoji="1" lang="zh-CN" altLang="en-US" dirty="0">
                    <a:solidFill>
                      <a:srgbClr val="C00000"/>
                    </a:solidFill>
                  </a:rPr>
                  <a:t>小技巧</a:t>
                </a:r>
                <a:r>
                  <a:rPr kumimoji="1" lang="zh-CN" altLang="en-US" dirty="0"/>
                  <a:t>：可预先统计密文每个字节出现的次数（即对</a:t>
                </a:r>
                <a:r>
                  <a:rPr lang="en-US" altLang="zh-CN" dirty="0"/>
                  <a:t>2</a:t>
                </a:r>
                <a:r>
                  <a:rPr lang="en-US" altLang="zh-CN" baseline="30000" dirty="0"/>
                  <a:t>32</a:t>
                </a:r>
                <a:r>
                  <a:rPr lang="zh-CN" altLang="en-US" dirty="0"/>
                  <a:t>个密文按第</a:t>
                </a:r>
                <a:r>
                  <a:rPr lang="en-US" altLang="zh-CN" dirty="0"/>
                  <a:t>0</a:t>
                </a:r>
                <a:r>
                  <a:rPr lang="zh-CN" altLang="en-US" dirty="0"/>
                  <a:t>字节的取值分组，并统计奇偶性</a:t>
                </a:r>
                <a:r>
                  <a:rPr kumimoji="1" lang="zh-CN" altLang="en-US" dirty="0"/>
                  <a:t>），只有奇数次的取值会影响异或值</a:t>
                </a:r>
                <a:endParaRPr kumimoji="1" lang="en-US" altLang="zh-CN" dirty="0"/>
              </a:p>
              <a:p>
                <a:r>
                  <a:rPr kumimoji="1" lang="en-US" altLang="zh-CN" dirty="0"/>
                  <a:t>6</a:t>
                </a:r>
                <a:r>
                  <a:rPr kumimoji="1" lang="zh-CN" altLang="en-US" dirty="0"/>
                  <a:t>轮攻击？</a:t>
                </a:r>
              </a:p>
            </p:txBody>
          </p:sp>
        </mc:Choice>
        <mc:Fallback xmlns="">
          <p:sp>
            <p:nvSpPr>
              <p:cNvPr id="3" name="内容占位符 2">
                <a:extLst>
                  <a:ext uri="{FF2B5EF4-FFF2-40B4-BE49-F238E27FC236}">
                    <a16:creationId xmlns:a16="http://schemas.microsoft.com/office/drawing/2014/main" id="{4F176CDC-A87E-C04D-B6F3-6CDDACA65F19}"/>
                  </a:ext>
                </a:extLst>
              </p:cNvPr>
              <p:cNvSpPr>
                <a:spLocks noGrp="1" noRot="1" noChangeAspect="1" noMove="1" noResize="1" noEditPoints="1" noAdjustHandles="1" noChangeArrowheads="1" noChangeShapeType="1" noTextEdit="1"/>
              </p:cNvSpPr>
              <p:nvPr>
                <p:ph idx="1"/>
              </p:nvPr>
            </p:nvSpPr>
            <p:spPr>
              <a:blipFill>
                <a:blip r:embed="rId3"/>
                <a:stretch>
                  <a:fillRect l="-647" t="-159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942D597-786B-EF46-A83E-452B9C90A432}"/>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36</a:t>
            </a:fld>
            <a:endParaRPr lang="zh-CN" altLang="en-US" dirty="0">
              <a:solidFill>
                <a:srgbClr val="464653"/>
              </a:solidFill>
            </a:endParaRPr>
          </a:p>
        </p:txBody>
      </p:sp>
      <p:sp>
        <p:nvSpPr>
          <p:cNvPr id="5" name="矩形 4">
            <a:extLst>
              <a:ext uri="{FF2B5EF4-FFF2-40B4-BE49-F238E27FC236}">
                <a16:creationId xmlns:a16="http://schemas.microsoft.com/office/drawing/2014/main" id="{C2EE6491-37F4-7C47-87CA-47CCCE08170E}"/>
              </a:ext>
            </a:extLst>
          </p:cNvPr>
          <p:cNvSpPr/>
          <p:nvPr/>
        </p:nvSpPr>
        <p:spPr>
          <a:xfrm>
            <a:off x="7815072" y="2484147"/>
            <a:ext cx="4136136"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dirty="0"/>
              <a:t>vs</a:t>
            </a:r>
            <a:r>
              <a:rPr lang="zh-CN" altLang="en-US" sz="2800" dirty="0"/>
              <a:t>  </a:t>
            </a:r>
            <a:r>
              <a:rPr lang="en-US" altLang="zh-CN" sz="2800" dirty="0"/>
              <a:t>5</a:t>
            </a:r>
            <a:r>
              <a:rPr lang="zh-CN" altLang="en-US" sz="2800" dirty="0"/>
              <a:t>轮攻击</a:t>
            </a:r>
            <a:r>
              <a:rPr lang="en-US" altLang="zh-CN" sz="2800" dirty="0"/>
              <a:t>1</a:t>
            </a:r>
            <a:r>
              <a:rPr lang="zh-CN" altLang="en-US" sz="2800" dirty="0"/>
              <a:t>：</a:t>
            </a:r>
            <a:endParaRPr lang="en-US" altLang="zh-CN" sz="2800" dirty="0"/>
          </a:p>
          <a:p>
            <a:r>
              <a:rPr lang="zh-CN" altLang="en-US" sz="2800" dirty="0"/>
              <a:t>数据：</a:t>
            </a:r>
            <a:r>
              <a:rPr lang="en-US" altLang="zh-CN" sz="2800" dirty="0"/>
              <a:t>2</a:t>
            </a:r>
            <a:r>
              <a:rPr lang="en-US" altLang="zh-CN" sz="2800" baseline="30000" dirty="0"/>
              <a:t>10.58</a:t>
            </a:r>
            <a:r>
              <a:rPr lang="zh-CN" altLang="en-US" sz="2800" dirty="0"/>
              <a:t>个选择明文</a:t>
            </a:r>
            <a:endParaRPr lang="en-US" altLang="zh-CN" sz="2800" dirty="0"/>
          </a:p>
          <a:p>
            <a:r>
              <a:rPr lang="zh-CN" altLang="en-US" sz="2800" dirty="0"/>
              <a:t>时间：</a:t>
            </a:r>
            <a:r>
              <a:rPr lang="en-US" altLang="zh-CN" sz="2800" dirty="0"/>
              <a:t>2</a:t>
            </a:r>
            <a:r>
              <a:rPr lang="en-US" altLang="zh-CN" sz="2800" baseline="30000" dirty="0"/>
              <a:t>46</a:t>
            </a:r>
            <a:r>
              <a:rPr lang="zh-CN" altLang="en-US" sz="2800" dirty="0"/>
              <a:t>次</a:t>
            </a:r>
            <a:r>
              <a:rPr lang="en-US" altLang="zh-CN" sz="2800" dirty="0"/>
              <a:t>5</a:t>
            </a:r>
            <a:r>
              <a:rPr lang="zh-CN" altLang="en-US" sz="2800" dirty="0"/>
              <a:t>轮加密</a:t>
            </a:r>
            <a:endParaRPr lang="en-US" altLang="zh-CN" sz="2800" dirty="0"/>
          </a:p>
          <a:p>
            <a:r>
              <a:rPr lang="zh-CN" altLang="en-US" sz="2800" dirty="0"/>
              <a:t>存储：</a:t>
            </a:r>
            <a:r>
              <a:rPr kumimoji="1" lang="en-US" altLang="zh-CN" sz="2800" dirty="0"/>
              <a:t>40</a:t>
            </a:r>
            <a:r>
              <a:rPr lang="en-US" altLang="zh-CN" sz="2800" dirty="0"/>
              <a:t>×2</a:t>
            </a:r>
            <a:r>
              <a:rPr lang="en-US" altLang="zh-CN" sz="2800" baseline="30000" dirty="0"/>
              <a:t>32</a:t>
            </a:r>
            <a:r>
              <a:rPr lang="en-US" altLang="zh-CN" sz="2800" dirty="0"/>
              <a:t>-bit</a:t>
            </a:r>
            <a:endParaRPr lang="zh-CN" altLang="en-US" sz="2800" dirty="0"/>
          </a:p>
        </p:txBody>
      </p:sp>
    </p:spTree>
    <p:extLst>
      <p:ext uri="{BB962C8B-B14F-4D97-AF65-F5344CB8AC3E}">
        <p14:creationId xmlns:p14="http://schemas.microsoft.com/office/powerpoint/2010/main" val="315761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square</a:t>
            </a:r>
            <a:r>
              <a:rPr lang="zh-CN" altLang="en-US" dirty="0"/>
              <a:t>攻击的原理</a:t>
            </a:r>
          </a:p>
        </p:txBody>
      </p:sp>
      <p:sp>
        <p:nvSpPr>
          <p:cNvPr id="3" name="内容占位符 2"/>
          <p:cNvSpPr>
            <a:spLocks noGrp="1"/>
          </p:cNvSpPr>
          <p:nvPr>
            <p:ph idx="1"/>
          </p:nvPr>
        </p:nvSpPr>
        <p:spPr/>
        <p:txBody>
          <a:bodyPr/>
          <a:lstStyle/>
          <a:p>
            <a:r>
              <a:rPr lang="zh-CN" altLang="en-US" dirty="0"/>
              <a:t>多重集的不随机特性</a:t>
            </a:r>
            <a:endParaRPr lang="en-US" altLang="zh-CN" dirty="0"/>
          </a:p>
          <a:p>
            <a:r>
              <a:rPr kumimoji="1" lang="zh-CN" altLang="en-US" dirty="0"/>
              <a:t>通过选择满足某种特性的明文多重集，追踪该</a:t>
            </a:r>
            <a:r>
              <a:rPr kumimoji="1" lang="zh-CN" altLang="en-US" dirty="0">
                <a:solidFill>
                  <a:srgbClr val="C00000"/>
                </a:solidFill>
              </a:rPr>
              <a:t>多重集特性在多轮加密过程中的传播情况</a:t>
            </a:r>
            <a:r>
              <a:rPr kumimoji="1" lang="zh-CN" altLang="en-US" dirty="0"/>
              <a:t>，</a:t>
            </a:r>
            <a:r>
              <a:rPr lang="zh-CN" altLang="en-US" dirty="0"/>
              <a:t>通过</a:t>
            </a:r>
            <a:r>
              <a:rPr lang="en-US" altLang="zh-CN" i="1" dirty="0" err="1"/>
              <a:t>i</a:t>
            </a:r>
            <a:r>
              <a:rPr lang="zh-CN" altLang="en-US" dirty="0"/>
              <a:t>轮之后多重集特性的不随机现象</a:t>
            </a:r>
            <a:r>
              <a:rPr lang="en-US" altLang="zh-CN" dirty="0"/>
              <a:t>(</a:t>
            </a:r>
            <a:r>
              <a:rPr lang="zh-CN" altLang="en-US" dirty="0"/>
              <a:t>例如，</a:t>
            </a:r>
            <a:r>
              <a:rPr lang="en-US" altLang="zh-CN" dirty="0"/>
              <a:t>⊕</a:t>
            </a:r>
            <a:r>
              <a:rPr lang="en-US" altLang="zh-CN" i="1" baseline="-25000" dirty="0" err="1"/>
              <a:t>i</a:t>
            </a:r>
            <a:r>
              <a:rPr lang="en-US" altLang="zh-CN" i="1" dirty="0" err="1"/>
              <a:t>X</a:t>
            </a:r>
            <a:r>
              <a:rPr lang="en-US" altLang="zh-CN" i="1" baseline="-25000" dirty="0" err="1"/>
              <a:t>i</a:t>
            </a:r>
            <a:r>
              <a:rPr lang="en-US" altLang="zh-CN" dirty="0"/>
              <a:t> </a:t>
            </a:r>
            <a:r>
              <a:rPr lang="zh-CN" altLang="en-US" dirty="0"/>
              <a:t>恒等于</a:t>
            </a:r>
            <a:r>
              <a:rPr lang="en-US" altLang="zh-CN" dirty="0"/>
              <a:t> 0)</a:t>
            </a:r>
            <a:r>
              <a:rPr lang="zh-CN" altLang="en-US" dirty="0"/>
              <a:t>将一个密码算法与随机置换区分开</a:t>
            </a:r>
            <a:endParaRPr lang="en-US" altLang="zh-CN" dirty="0"/>
          </a:p>
          <a:p>
            <a:r>
              <a:rPr lang="zh-CN" altLang="en-US" dirty="0"/>
              <a:t>只要算法采用的变换是双射，与算法部件的具体取值关系不大</a:t>
            </a:r>
          </a:p>
        </p:txBody>
      </p:sp>
      <p:grpSp>
        <p:nvGrpSpPr>
          <p:cNvPr id="16" name="组合 15">
            <a:extLst>
              <a:ext uri="{FF2B5EF4-FFF2-40B4-BE49-F238E27FC236}">
                <a16:creationId xmlns:a16="http://schemas.microsoft.com/office/drawing/2014/main" id="{38E94A49-4B7B-7547-A2CD-F1CF99AAC058}"/>
              </a:ext>
            </a:extLst>
          </p:cNvPr>
          <p:cNvGrpSpPr/>
          <p:nvPr/>
        </p:nvGrpSpPr>
        <p:grpSpPr>
          <a:xfrm>
            <a:off x="3779407" y="4392521"/>
            <a:ext cx="4633188" cy="1500198"/>
            <a:chOff x="1684688" y="4425974"/>
            <a:chExt cx="4633188" cy="1500197"/>
          </a:xfrm>
        </p:grpSpPr>
        <p:grpSp>
          <p:nvGrpSpPr>
            <p:cNvPr id="4" name="组合 3">
              <a:extLst>
                <a:ext uri="{FF2B5EF4-FFF2-40B4-BE49-F238E27FC236}">
                  <a16:creationId xmlns:a16="http://schemas.microsoft.com/office/drawing/2014/main" id="{F4AF49F9-795A-2B44-B05A-03BFFC0ED149}"/>
                </a:ext>
              </a:extLst>
            </p:cNvPr>
            <p:cNvGrpSpPr/>
            <p:nvPr/>
          </p:nvGrpSpPr>
          <p:grpSpPr>
            <a:xfrm>
              <a:off x="1684688" y="4425974"/>
              <a:ext cx="2875471" cy="1483359"/>
              <a:chOff x="214282" y="1214422"/>
              <a:chExt cx="2822156" cy="1483359"/>
            </a:xfrm>
          </p:grpSpPr>
          <p:graphicFrame>
            <p:nvGraphicFramePr>
              <p:cNvPr id="5" name="内容占位符 4">
                <a:extLst>
                  <a:ext uri="{FF2B5EF4-FFF2-40B4-BE49-F238E27FC236}">
                    <a16:creationId xmlns:a16="http://schemas.microsoft.com/office/drawing/2014/main" id="{9E92AB2B-565D-E343-809F-A0B5A5697519}"/>
                  </a:ext>
                </a:extLst>
              </p:cNvPr>
              <p:cNvGraphicFramePr>
                <a:graphicFrameLocks/>
              </p:cNvGraphicFramePr>
              <p:nvPr/>
            </p:nvGraphicFramePr>
            <p:xfrm>
              <a:off x="214282" y="1214422"/>
              <a:ext cx="1822950" cy="1483359"/>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A</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a:solidFill>
                                <a:sysClr val="windowText" lastClr="000000"/>
                              </a:solidFill>
                              <a:latin typeface="+mn-lt"/>
                              <a:ea typeface="+mn-ea"/>
                              <a:cs typeface="+mn-cs"/>
                            </a:rPr>
                            <a:t>C</a:t>
                          </a: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3921041F-80C6-914A-876D-D2E51D657D36}"/>
                  </a:ext>
                </a:extLst>
              </p:cNvPr>
              <p:cNvSpPr txBox="1"/>
              <p:nvPr/>
            </p:nvSpPr>
            <p:spPr>
              <a:xfrm>
                <a:off x="2001868" y="1647746"/>
                <a:ext cx="1034570" cy="369332"/>
              </a:xfrm>
              <a:prstGeom prst="rect">
                <a:avLst/>
              </a:prstGeom>
              <a:noFill/>
            </p:spPr>
            <p:txBody>
              <a:bodyPr wrap="square" rtlCol="0">
                <a:spAutoFit/>
              </a:bodyPr>
              <a:lstStyle/>
              <a:p>
                <a:r>
                  <a:rPr lang="en-US" altLang="zh-CN" dirty="0"/>
                  <a:t>3-round</a:t>
                </a:r>
                <a:endParaRPr lang="zh-CN" altLang="en-US" dirty="0"/>
              </a:p>
            </p:txBody>
          </p:sp>
        </p:grpSp>
        <p:graphicFrame>
          <p:nvGraphicFramePr>
            <p:cNvPr id="11" name="内容占位符 4">
              <a:extLst>
                <a:ext uri="{FF2B5EF4-FFF2-40B4-BE49-F238E27FC236}">
                  <a16:creationId xmlns:a16="http://schemas.microsoft.com/office/drawing/2014/main" id="{DC9F40EC-CC39-CC4A-A1D6-5072453A8346}"/>
                </a:ext>
              </a:extLst>
            </p:cNvPr>
            <p:cNvGraphicFramePr>
              <a:graphicFrameLocks/>
            </p:cNvGraphicFramePr>
            <p:nvPr>
              <p:extLst/>
            </p:nvPr>
          </p:nvGraphicFramePr>
          <p:xfrm>
            <a:off x="4460488" y="4442812"/>
            <a:ext cx="1857388" cy="1483359"/>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0840">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ysClr val="windowText" lastClr="000000"/>
                            </a:solidFill>
                          </a:rPr>
                          <a:t>B</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4" name="直线箭头连接符 13">
              <a:extLst>
                <a:ext uri="{FF2B5EF4-FFF2-40B4-BE49-F238E27FC236}">
                  <a16:creationId xmlns:a16="http://schemas.microsoft.com/office/drawing/2014/main" id="{1E2CC66F-17D4-F142-8E14-3DC348C8EE6A}"/>
                </a:ext>
              </a:extLst>
            </p:cNvPr>
            <p:cNvCxnSpPr>
              <a:cxnSpLocks/>
              <a:endCxn id="11" idx="1"/>
            </p:cNvCxnSpPr>
            <p:nvPr/>
          </p:nvCxnSpPr>
          <p:spPr>
            <a:xfrm>
              <a:off x="3506044" y="5167654"/>
              <a:ext cx="954444" cy="16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843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39A97-18E8-914C-A2A9-19EACF11E57D}"/>
              </a:ext>
            </a:extLst>
          </p:cNvPr>
          <p:cNvSpPr>
            <a:spLocks noGrp="1"/>
          </p:cNvSpPr>
          <p:nvPr>
            <p:ph type="title"/>
          </p:nvPr>
        </p:nvSpPr>
        <p:spPr/>
        <p:txBody>
          <a:bodyPr/>
          <a:lstStyle/>
          <a:p>
            <a:r>
              <a:rPr lang="en-US" altLang="zh-CN" dirty="0"/>
              <a:t>square</a:t>
            </a:r>
            <a:r>
              <a:rPr kumimoji="1" lang="zh-CN" altLang="en-US" dirty="0"/>
              <a:t>攻击的基本过程</a:t>
            </a:r>
          </a:p>
        </p:txBody>
      </p:sp>
      <p:sp>
        <p:nvSpPr>
          <p:cNvPr id="3" name="内容占位符 2">
            <a:extLst>
              <a:ext uri="{FF2B5EF4-FFF2-40B4-BE49-F238E27FC236}">
                <a16:creationId xmlns:a16="http://schemas.microsoft.com/office/drawing/2014/main" id="{C8C35727-F53C-A34E-8CCA-FF7A059CF05A}"/>
              </a:ext>
            </a:extLst>
          </p:cNvPr>
          <p:cNvSpPr>
            <a:spLocks noGrp="1"/>
          </p:cNvSpPr>
          <p:nvPr>
            <p:ph idx="1"/>
          </p:nvPr>
        </p:nvSpPr>
        <p:spPr/>
        <p:txBody>
          <a:bodyPr/>
          <a:lstStyle/>
          <a:p>
            <a:pPr marL="514338" indent="-514338">
              <a:buFont typeface="+mj-lt"/>
              <a:buAutoNum type="arabicPeriod"/>
            </a:pPr>
            <a:r>
              <a:rPr kumimoji="1" lang="zh-CN" altLang="en-US" dirty="0"/>
              <a:t>发现</a:t>
            </a:r>
            <a:r>
              <a:rPr kumimoji="1" lang="zh-CN" altLang="en-US" dirty="0">
                <a:solidFill>
                  <a:srgbClr val="C00000"/>
                </a:solidFill>
              </a:rPr>
              <a:t>长轮数</a:t>
            </a:r>
            <a:r>
              <a:rPr kumimoji="1" lang="zh-CN" altLang="en-US" dirty="0"/>
              <a:t>的积分区分器</a:t>
            </a:r>
            <a:endParaRPr kumimoji="1" lang="en-US" altLang="zh-CN" dirty="0"/>
          </a:p>
          <a:p>
            <a:pPr marL="514338" indent="-514338">
              <a:buFont typeface="+mj-lt"/>
              <a:buAutoNum type="arabicPeriod"/>
            </a:pPr>
            <a:r>
              <a:rPr kumimoji="1" lang="zh-CN" altLang="en-US" dirty="0"/>
              <a:t>根据区分器，选择相应的明文多重集，并获得对应的密文多重集</a:t>
            </a:r>
            <a:endParaRPr kumimoji="1" lang="en-US" altLang="zh-CN" dirty="0"/>
          </a:p>
          <a:p>
            <a:pPr marL="514338" indent="-514338">
              <a:buFont typeface="+mj-lt"/>
              <a:buAutoNum type="arabicPeriod"/>
            </a:pPr>
            <a:r>
              <a:rPr kumimoji="1" lang="zh-CN" altLang="en-US" dirty="0"/>
              <a:t>猜测由明密文求解区分器的头尾需要的密钥，验证是否满足区分器的多重集特性。若不满足，则是错误密钥，将其从密钥空间中排除</a:t>
            </a:r>
            <a:endParaRPr kumimoji="1" lang="en-US" altLang="zh-CN" dirty="0"/>
          </a:p>
          <a:p>
            <a:pPr marL="514338" indent="-514338">
              <a:buFont typeface="+mj-lt"/>
              <a:buAutoNum type="arabicPeriod"/>
            </a:pPr>
            <a:r>
              <a:rPr kumimoji="1" lang="zh-CN" altLang="en-US" dirty="0"/>
              <a:t>重复步骤</a:t>
            </a:r>
            <a:r>
              <a:rPr kumimoji="1" lang="en-US" altLang="zh-CN" dirty="0"/>
              <a:t>2</a:t>
            </a:r>
            <a:r>
              <a:rPr kumimoji="1" lang="zh-CN" altLang="en-US" dirty="0"/>
              <a:t>、</a:t>
            </a:r>
            <a:r>
              <a:rPr kumimoji="1" lang="en-US" altLang="zh-CN" dirty="0"/>
              <a:t>3</a:t>
            </a:r>
            <a:r>
              <a:rPr kumimoji="1" lang="zh-CN" altLang="en-US" dirty="0"/>
              <a:t>，直到密钥唯一确定</a:t>
            </a:r>
            <a:endParaRPr kumimoji="1" lang="en-US" altLang="zh-CN" dirty="0"/>
          </a:p>
          <a:p>
            <a:pPr marL="514338" indent="-514338">
              <a:buFont typeface="+mj-lt"/>
              <a:buAutoNum type="arabicPeriod"/>
            </a:pPr>
            <a:endParaRPr kumimoji="1" lang="zh-CN" altLang="en-US" dirty="0"/>
          </a:p>
        </p:txBody>
      </p:sp>
      <p:sp>
        <p:nvSpPr>
          <p:cNvPr id="4" name="灯片编号占位符 3">
            <a:extLst>
              <a:ext uri="{FF2B5EF4-FFF2-40B4-BE49-F238E27FC236}">
                <a16:creationId xmlns:a16="http://schemas.microsoft.com/office/drawing/2014/main" id="{27207E16-E1CC-F14A-91D6-092A087A4772}"/>
              </a:ext>
            </a:extLst>
          </p:cNvPr>
          <p:cNvSpPr>
            <a:spLocks noGrp="1"/>
          </p:cNvSpPr>
          <p:nvPr>
            <p:ph type="sldNum" sz="quarter" idx="12"/>
          </p:nvPr>
        </p:nvSpPr>
        <p:spPr>
          <a:xfrm>
            <a:off x="11221919" y="5358387"/>
            <a:ext cx="640080" cy="365125"/>
          </a:xfrm>
        </p:spPr>
        <p:txBody>
          <a:bodyPr/>
          <a:lstStyle/>
          <a:p>
            <a:pPr>
              <a:defRPr/>
            </a:pPr>
            <a:fld id="{D2CD09C5-75E1-4379-83E0-879119D51412}" type="slidenum">
              <a:rPr lang="zh-CN" altLang="en-US" smtClean="0">
                <a:solidFill>
                  <a:srgbClr val="464653"/>
                </a:solidFill>
              </a:rPr>
              <a:pPr>
                <a:defRPr/>
              </a:pPr>
              <a:t>38</a:t>
            </a:fld>
            <a:endParaRPr lang="zh-CN" altLang="en-US" dirty="0">
              <a:solidFill>
                <a:srgbClr val="464653"/>
              </a:solidFill>
            </a:endParaRPr>
          </a:p>
        </p:txBody>
      </p:sp>
      <p:pic>
        <p:nvPicPr>
          <p:cNvPr id="5" name="图片 4">
            <a:extLst>
              <a:ext uri="{FF2B5EF4-FFF2-40B4-BE49-F238E27FC236}">
                <a16:creationId xmlns:a16="http://schemas.microsoft.com/office/drawing/2014/main" id="{60352539-885A-4D40-B6EE-B718647D1C68}"/>
              </a:ext>
            </a:extLst>
          </p:cNvPr>
          <p:cNvPicPr>
            <a:picLocks noChangeAspect="1"/>
          </p:cNvPicPr>
          <p:nvPr/>
        </p:nvPicPr>
        <p:blipFill>
          <a:blip r:embed="rId2"/>
          <a:stretch>
            <a:fillRect/>
          </a:stretch>
        </p:blipFill>
        <p:spPr>
          <a:xfrm>
            <a:off x="825191" y="4706410"/>
            <a:ext cx="11061700" cy="1102783"/>
          </a:xfrm>
          <a:prstGeom prst="rect">
            <a:avLst/>
          </a:prstGeom>
        </p:spPr>
      </p:pic>
      <p:sp>
        <p:nvSpPr>
          <p:cNvPr id="6" name="矩形 5">
            <a:extLst>
              <a:ext uri="{FF2B5EF4-FFF2-40B4-BE49-F238E27FC236}">
                <a16:creationId xmlns:a16="http://schemas.microsoft.com/office/drawing/2014/main" id="{085BD5B0-370F-6441-8D74-8FEB1FD01F08}"/>
              </a:ext>
            </a:extLst>
          </p:cNvPr>
          <p:cNvSpPr/>
          <p:nvPr/>
        </p:nvSpPr>
        <p:spPr>
          <a:xfrm>
            <a:off x="3914079" y="4748819"/>
            <a:ext cx="5046120" cy="1083269"/>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kumimoji="1" lang="zh-CN" altLang="en-US" i="1" dirty="0">
              <a:solidFill>
                <a:prstClr val="white"/>
              </a:solidFill>
              <a:latin typeface="Rockwell" panose="02060603020205020403"/>
            </a:endParaRPr>
          </a:p>
        </p:txBody>
      </p:sp>
      <p:cxnSp>
        <p:nvCxnSpPr>
          <p:cNvPr id="7" name="直线箭头连接符 6">
            <a:extLst>
              <a:ext uri="{FF2B5EF4-FFF2-40B4-BE49-F238E27FC236}">
                <a16:creationId xmlns:a16="http://schemas.microsoft.com/office/drawing/2014/main" id="{DEED1F4E-0E7D-F44E-A8E8-9B19930F3F1C}"/>
              </a:ext>
            </a:extLst>
          </p:cNvPr>
          <p:cNvCxnSpPr>
            <a:cxnSpLocks/>
          </p:cNvCxnSpPr>
          <p:nvPr/>
        </p:nvCxnSpPr>
        <p:spPr>
          <a:xfrm>
            <a:off x="1552524" y="5177847"/>
            <a:ext cx="2361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a16="http://schemas.microsoft.com/office/drawing/2014/main" id="{72189D4B-E016-0943-9934-FFD58958FBD1}"/>
              </a:ext>
            </a:extLst>
          </p:cNvPr>
          <p:cNvCxnSpPr>
            <a:cxnSpLocks/>
          </p:cNvCxnSpPr>
          <p:nvPr/>
        </p:nvCxnSpPr>
        <p:spPr>
          <a:xfrm flipH="1">
            <a:off x="8960200" y="5177809"/>
            <a:ext cx="261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F0FB28D-5656-1A49-AD8E-E2C435C525E5}"/>
              </a:ext>
            </a:extLst>
          </p:cNvPr>
          <p:cNvSpPr txBox="1"/>
          <p:nvPr/>
        </p:nvSpPr>
        <p:spPr>
          <a:xfrm>
            <a:off x="802889" y="5180058"/>
            <a:ext cx="65792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zh-CN" altLang="en-US" dirty="0"/>
              <a:t>明文多重集</a:t>
            </a:r>
          </a:p>
        </p:txBody>
      </p:sp>
      <p:sp>
        <p:nvSpPr>
          <p:cNvPr id="10" name="文本框 9">
            <a:extLst>
              <a:ext uri="{FF2B5EF4-FFF2-40B4-BE49-F238E27FC236}">
                <a16:creationId xmlns:a16="http://schemas.microsoft.com/office/drawing/2014/main" id="{BFB77DF8-1A58-4E41-952E-CCBAC0DD6E7C}"/>
              </a:ext>
            </a:extLst>
          </p:cNvPr>
          <p:cNvSpPr txBox="1"/>
          <p:nvPr/>
        </p:nvSpPr>
        <p:spPr>
          <a:xfrm>
            <a:off x="11489458" y="5151954"/>
            <a:ext cx="66878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zh-CN" altLang="en-US" dirty="0"/>
              <a:t>密文多重集</a:t>
            </a:r>
          </a:p>
        </p:txBody>
      </p:sp>
      <p:sp>
        <p:nvSpPr>
          <p:cNvPr id="11" name="矩形 10">
            <a:extLst>
              <a:ext uri="{FF2B5EF4-FFF2-40B4-BE49-F238E27FC236}">
                <a16:creationId xmlns:a16="http://schemas.microsoft.com/office/drawing/2014/main" id="{5579B804-CB1F-0742-B38E-778D68FD77D3}"/>
              </a:ext>
            </a:extLst>
          </p:cNvPr>
          <p:cNvSpPr/>
          <p:nvPr/>
        </p:nvSpPr>
        <p:spPr>
          <a:xfrm>
            <a:off x="3914078" y="5412689"/>
            <a:ext cx="352982" cy="400110"/>
          </a:xfrm>
          <a:prstGeom prst="rect">
            <a:avLst/>
          </a:prstGeom>
          <a:noFill/>
        </p:spPr>
        <p:txBody>
          <a:bodyPr wrap="non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rPr>
              <a:t>X</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A6AAE107-9C65-7741-A7EC-6F3C0CF147B3}"/>
              </a:ext>
            </a:extLst>
          </p:cNvPr>
          <p:cNvSpPr/>
          <p:nvPr/>
        </p:nvSpPr>
        <p:spPr>
          <a:xfrm>
            <a:off x="8638415" y="5449154"/>
            <a:ext cx="349776" cy="400110"/>
          </a:xfrm>
          <a:prstGeom prst="rect">
            <a:avLst/>
          </a:prstGeom>
          <a:noFill/>
        </p:spPr>
        <p:txBody>
          <a:bodyPr wrap="non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rPr>
              <a:t>Y</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0" name="图片 19">
            <a:extLst>
              <a:ext uri="{FF2B5EF4-FFF2-40B4-BE49-F238E27FC236}">
                <a16:creationId xmlns:a16="http://schemas.microsoft.com/office/drawing/2014/main" id="{7F8B9607-F499-F343-9040-B5687CEBF728}"/>
              </a:ext>
            </a:extLst>
          </p:cNvPr>
          <p:cNvPicPr>
            <a:picLocks noChangeAspect="1"/>
          </p:cNvPicPr>
          <p:nvPr/>
        </p:nvPicPr>
        <p:blipFill>
          <a:blip r:embed="rId3"/>
          <a:stretch>
            <a:fillRect/>
          </a:stretch>
        </p:blipFill>
        <p:spPr>
          <a:xfrm>
            <a:off x="3661014" y="5892541"/>
            <a:ext cx="859109" cy="719254"/>
          </a:xfrm>
          <a:prstGeom prst="rect">
            <a:avLst/>
          </a:prstGeom>
        </p:spPr>
      </p:pic>
      <p:pic>
        <p:nvPicPr>
          <p:cNvPr id="21" name="图片 20">
            <a:extLst>
              <a:ext uri="{FF2B5EF4-FFF2-40B4-BE49-F238E27FC236}">
                <a16:creationId xmlns:a16="http://schemas.microsoft.com/office/drawing/2014/main" id="{66084121-EDF4-0F4F-BC34-B580F3A9396E}"/>
              </a:ext>
            </a:extLst>
          </p:cNvPr>
          <p:cNvPicPr>
            <a:picLocks noChangeAspect="1"/>
          </p:cNvPicPr>
          <p:nvPr/>
        </p:nvPicPr>
        <p:blipFill>
          <a:blip r:embed="rId4"/>
          <a:stretch>
            <a:fillRect/>
          </a:stretch>
        </p:blipFill>
        <p:spPr>
          <a:xfrm>
            <a:off x="8324331" y="5874498"/>
            <a:ext cx="899399" cy="737298"/>
          </a:xfrm>
          <a:prstGeom prst="rect">
            <a:avLst/>
          </a:prstGeom>
        </p:spPr>
      </p:pic>
    </p:spTree>
    <p:extLst>
      <p:ext uri="{BB962C8B-B14F-4D97-AF65-F5344CB8AC3E}">
        <p14:creationId xmlns:p14="http://schemas.microsoft.com/office/powerpoint/2010/main" val="113730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A7F30-6609-BC4C-AE1C-D19BCBFDF32D}"/>
              </a:ext>
            </a:extLst>
          </p:cNvPr>
          <p:cNvSpPr>
            <a:spLocks noGrp="1"/>
          </p:cNvSpPr>
          <p:nvPr>
            <p:ph type="title"/>
          </p:nvPr>
        </p:nvSpPr>
        <p:spPr/>
        <p:txBody>
          <a:bodyPr/>
          <a:lstStyle/>
          <a:p>
            <a:r>
              <a:rPr kumimoji="1" lang="zh-CN" altLang="en-US" dirty="0"/>
              <a:t>积分区分器的搜索</a:t>
            </a:r>
          </a:p>
        </p:txBody>
      </p:sp>
      <p:sp>
        <p:nvSpPr>
          <p:cNvPr id="3" name="内容占位符 2">
            <a:extLst>
              <a:ext uri="{FF2B5EF4-FFF2-40B4-BE49-F238E27FC236}">
                <a16:creationId xmlns:a16="http://schemas.microsoft.com/office/drawing/2014/main" id="{F56D35B4-D3EE-E04D-A17A-6151FAA03672}"/>
              </a:ext>
            </a:extLst>
          </p:cNvPr>
          <p:cNvSpPr>
            <a:spLocks noGrp="1"/>
          </p:cNvSpPr>
          <p:nvPr>
            <p:ph idx="1"/>
          </p:nvPr>
        </p:nvSpPr>
        <p:spPr/>
        <p:txBody>
          <a:bodyPr/>
          <a:lstStyle/>
          <a:p>
            <a:r>
              <a:rPr kumimoji="1" lang="zh-CN" altLang="en-US" dirty="0"/>
              <a:t>经验判断法</a:t>
            </a:r>
            <a:endParaRPr kumimoji="1" lang="en-US" altLang="zh-CN" dirty="0"/>
          </a:p>
          <a:p>
            <a:r>
              <a:rPr kumimoji="1" lang="zh-CN" altLang="en-US" dirty="0"/>
              <a:t>代数方法</a:t>
            </a:r>
            <a:endParaRPr kumimoji="1" lang="en-US" altLang="zh-CN" dirty="0"/>
          </a:p>
          <a:p>
            <a:r>
              <a:rPr kumimoji="1" lang="zh-CN" altLang="en-US" dirty="0"/>
              <a:t>计数法</a:t>
            </a:r>
            <a:endParaRPr kumimoji="1" lang="en-US" altLang="zh-CN" dirty="0"/>
          </a:p>
          <a:p>
            <a:r>
              <a:rPr kumimoji="1" lang="zh-CN" altLang="en-US" dirty="0"/>
              <a:t>自动化搜索，</a:t>
            </a:r>
            <a:r>
              <a:rPr kumimoji="1" lang="en-US" altLang="zh-CN" dirty="0"/>
              <a:t>MILP</a:t>
            </a:r>
            <a:r>
              <a:rPr kumimoji="1" lang="zh-CN" altLang="en-US" dirty="0"/>
              <a:t>，</a:t>
            </a:r>
            <a:r>
              <a:rPr kumimoji="1" lang="en-US" altLang="zh-CN" dirty="0"/>
              <a:t>SAT/SMP</a:t>
            </a:r>
            <a:endParaRPr kumimoji="1" lang="zh-CN" altLang="en-US" dirty="0"/>
          </a:p>
        </p:txBody>
      </p:sp>
      <p:pic>
        <p:nvPicPr>
          <p:cNvPr id="4" name="图片 3">
            <a:extLst>
              <a:ext uri="{FF2B5EF4-FFF2-40B4-BE49-F238E27FC236}">
                <a16:creationId xmlns:a16="http://schemas.microsoft.com/office/drawing/2014/main" id="{1544AB95-48B3-A340-9775-09721323AB60}"/>
              </a:ext>
            </a:extLst>
          </p:cNvPr>
          <p:cNvPicPr>
            <a:picLocks noChangeAspect="1"/>
          </p:cNvPicPr>
          <p:nvPr/>
        </p:nvPicPr>
        <p:blipFill>
          <a:blip r:embed="rId3"/>
          <a:stretch>
            <a:fillRect/>
          </a:stretch>
        </p:blipFill>
        <p:spPr>
          <a:xfrm>
            <a:off x="8020908" y="1268760"/>
            <a:ext cx="2189893" cy="5440363"/>
          </a:xfrm>
          <a:prstGeom prst="rect">
            <a:avLst/>
          </a:prstGeom>
        </p:spPr>
      </p:pic>
    </p:spTree>
    <p:extLst>
      <p:ext uri="{BB962C8B-B14F-4D97-AF65-F5344CB8AC3E}">
        <p14:creationId xmlns:p14="http://schemas.microsoft.com/office/powerpoint/2010/main" val="184184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644C2E01-3325-7F4E-B742-652B916303D0}"/>
              </a:ext>
            </a:extLst>
          </p:cNvPr>
          <p:cNvGrpSpPr/>
          <p:nvPr/>
        </p:nvGrpSpPr>
        <p:grpSpPr>
          <a:xfrm>
            <a:off x="7042306" y="358501"/>
            <a:ext cx="3718623" cy="4912675"/>
            <a:chOff x="7042306" y="358501"/>
            <a:chExt cx="3718623" cy="4912675"/>
          </a:xfrm>
        </p:grpSpPr>
        <p:grpSp>
          <p:nvGrpSpPr>
            <p:cNvPr id="9" name="组合 8">
              <a:extLst>
                <a:ext uri="{FF2B5EF4-FFF2-40B4-BE49-F238E27FC236}">
                  <a16:creationId xmlns:a16="http://schemas.microsoft.com/office/drawing/2014/main" id="{DA61D3CB-56A2-2B4F-9774-0644CA0A6072}"/>
                </a:ext>
              </a:extLst>
            </p:cNvPr>
            <p:cNvGrpSpPr/>
            <p:nvPr/>
          </p:nvGrpSpPr>
          <p:grpSpPr>
            <a:xfrm>
              <a:off x="7042306" y="358501"/>
              <a:ext cx="3718623" cy="4912675"/>
              <a:chOff x="7042306" y="358501"/>
              <a:chExt cx="3718623" cy="4912675"/>
            </a:xfrm>
          </p:grpSpPr>
          <p:pic>
            <p:nvPicPr>
              <p:cNvPr id="5" name="图片 4">
                <a:extLst>
                  <a:ext uri="{FF2B5EF4-FFF2-40B4-BE49-F238E27FC236}">
                    <a16:creationId xmlns:a16="http://schemas.microsoft.com/office/drawing/2014/main" id="{CDD87426-897A-A24E-81AE-93C0E25761C6}"/>
                  </a:ext>
                </a:extLst>
              </p:cNvPr>
              <p:cNvPicPr>
                <a:picLocks noChangeAspect="1"/>
              </p:cNvPicPr>
              <p:nvPr/>
            </p:nvPicPr>
            <p:blipFill>
              <a:blip r:embed="rId3"/>
              <a:stretch>
                <a:fillRect/>
              </a:stretch>
            </p:blipFill>
            <p:spPr>
              <a:xfrm>
                <a:off x="7042306" y="358501"/>
                <a:ext cx="3718623" cy="4912675"/>
              </a:xfrm>
              <a:prstGeom prst="rect">
                <a:avLst/>
              </a:prstGeom>
            </p:spPr>
          </p:pic>
          <p:sp>
            <p:nvSpPr>
              <p:cNvPr id="8" name="矩形 7">
                <a:extLst>
                  <a:ext uri="{FF2B5EF4-FFF2-40B4-BE49-F238E27FC236}">
                    <a16:creationId xmlns:a16="http://schemas.microsoft.com/office/drawing/2014/main" id="{6B0A4CF5-A373-5E47-A5BC-DEAB39FEB683}"/>
                  </a:ext>
                </a:extLst>
              </p:cNvPr>
              <p:cNvSpPr/>
              <p:nvPr/>
            </p:nvSpPr>
            <p:spPr>
              <a:xfrm>
                <a:off x="7042306" y="2633472"/>
                <a:ext cx="1906622" cy="341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7" name="矩形 6">
              <a:extLst>
                <a:ext uri="{FF2B5EF4-FFF2-40B4-BE49-F238E27FC236}">
                  <a16:creationId xmlns:a16="http://schemas.microsoft.com/office/drawing/2014/main" id="{BE373E81-81AF-7446-A87D-837D43CF24B1}"/>
                </a:ext>
              </a:extLst>
            </p:cNvPr>
            <p:cNvSpPr/>
            <p:nvPr/>
          </p:nvSpPr>
          <p:spPr>
            <a:xfrm>
              <a:off x="9363457" y="2551852"/>
              <a:ext cx="1304544" cy="523220"/>
            </a:xfrm>
            <a:prstGeom prst="rect">
              <a:avLst/>
            </a:prstGeom>
            <a:solidFill>
              <a:schemeClr val="bg1"/>
            </a:solidFill>
          </p:spPr>
          <p:txBody>
            <a:bodyPr wrap="square" lIns="91440" tIns="45720" rIns="91440" bIns="45720">
              <a:spAutoFit/>
            </a:bodyPr>
            <a:lstStyle/>
            <a:p>
              <a:pPr algn="ctr"/>
              <a:r>
                <a:rPr lang="en-US" altLang="zh-CN" sz="1400" b="0" cap="none" spc="0" dirty="0">
                  <a:ln w="0"/>
                  <a:solidFill>
                    <a:schemeClr val="tx1"/>
                  </a:solidFill>
                  <a:effectLst>
                    <a:outerShdw blurRad="38100" dist="19050" dir="2700000" algn="tl" rotWithShape="0">
                      <a:schemeClr val="dk1">
                        <a:alpha val="40000"/>
                      </a:schemeClr>
                    </a:outerShdw>
                  </a:effectLst>
                </a:rPr>
                <a:t>check</a:t>
              </a:r>
              <a:r>
                <a:rPr lang="zh-CN" altLang="en-US" sz="1400" b="0" cap="none" spc="0" dirty="0">
                  <a:ln w="0"/>
                  <a:solidFill>
                    <a:schemeClr val="tx1"/>
                  </a:solidFill>
                  <a:effectLst>
                    <a:outerShdw blurRad="38100" dist="19050" dir="2700000" algn="tl" rotWithShape="0">
                      <a:schemeClr val="dk1">
                        <a:alpha val="40000"/>
                      </a:schemeClr>
                    </a:outerShdw>
                  </a:effectLst>
                </a:rPr>
                <a:t> </a:t>
              </a:r>
              <a:r>
                <a:rPr lang="en-US" altLang="zh-CN" sz="1400" b="0" cap="none" spc="0" dirty="0">
                  <a:ln w="0"/>
                  <a:solidFill>
                    <a:schemeClr val="tx1"/>
                  </a:solidFill>
                  <a:effectLst>
                    <a:outerShdw blurRad="38100" dist="19050" dir="2700000" algn="tl" rotWithShape="0">
                      <a:schemeClr val="dk1">
                        <a:alpha val="40000"/>
                      </a:schemeClr>
                    </a:outerShdw>
                  </a:effectLst>
                </a:rPr>
                <a:t>the</a:t>
              </a:r>
              <a:r>
                <a:rPr lang="zh-CN" altLang="en-US" sz="1400" b="0" cap="none" spc="0" dirty="0">
                  <a:ln w="0"/>
                  <a:solidFill>
                    <a:schemeClr val="tx1"/>
                  </a:solidFill>
                  <a:effectLst>
                    <a:outerShdw blurRad="38100" dist="19050" dir="2700000" algn="tl" rotWithShape="0">
                      <a:schemeClr val="dk1">
                        <a:alpha val="40000"/>
                      </a:schemeClr>
                    </a:outerShdw>
                  </a:effectLst>
                </a:rPr>
                <a:t> </a:t>
              </a:r>
              <a:endParaRPr lang="en-US" altLang="zh-CN" sz="1400" b="0" cap="none" spc="0" dirty="0">
                <a:ln w="0"/>
                <a:solidFill>
                  <a:schemeClr val="tx1"/>
                </a:solidFill>
                <a:effectLst>
                  <a:outerShdw blurRad="38100" dist="19050" dir="2700000" algn="tl" rotWithShape="0">
                    <a:schemeClr val="dk1">
                      <a:alpha val="40000"/>
                    </a:schemeClr>
                  </a:outerShdw>
                </a:effectLst>
              </a:endParaRPr>
            </a:p>
            <a:p>
              <a:pPr algn="ctr"/>
              <a:r>
                <a:rPr lang="en-US" altLang="zh-CN" sz="1400" b="0" cap="none" spc="0" dirty="0">
                  <a:ln w="0"/>
                  <a:solidFill>
                    <a:schemeClr val="tx1"/>
                  </a:solidFill>
                  <a:effectLst>
                    <a:outerShdw blurRad="38100" dist="19050" dir="2700000" algn="tl" rotWithShape="0">
                      <a:schemeClr val="dk1">
                        <a:alpha val="40000"/>
                      </a:schemeClr>
                    </a:outerShdw>
                  </a:effectLst>
                </a:rPr>
                <a:t>distinguisher</a:t>
              </a:r>
              <a:endParaRPr lang="zh-CN" altLang="en-US" sz="1400" b="0" cap="none" spc="0" dirty="0">
                <a:ln w="0"/>
                <a:solidFill>
                  <a:schemeClr val="tx1"/>
                </a:solidFill>
                <a:effectLst>
                  <a:outerShdw blurRad="38100" dist="19050" dir="2700000" algn="tl" rotWithShape="0">
                    <a:schemeClr val="dk1">
                      <a:alpha val="40000"/>
                    </a:schemeClr>
                  </a:outerShdw>
                </a:effectLst>
              </a:endParaRPr>
            </a:p>
          </p:txBody>
        </p:sp>
      </p:grpSp>
      <p:sp>
        <p:nvSpPr>
          <p:cNvPr id="2" name="标题 1">
            <a:extLst>
              <a:ext uri="{FF2B5EF4-FFF2-40B4-BE49-F238E27FC236}">
                <a16:creationId xmlns:a16="http://schemas.microsoft.com/office/drawing/2014/main" id="{E0A8135A-3C42-AF44-BF68-0F3236551672}"/>
              </a:ext>
            </a:extLst>
          </p:cNvPr>
          <p:cNvSpPr>
            <a:spLocks noGrp="1"/>
          </p:cNvSpPr>
          <p:nvPr>
            <p:ph type="title"/>
          </p:nvPr>
        </p:nvSpPr>
        <p:spPr/>
        <p:txBody>
          <a:bodyPr/>
          <a:lstStyle/>
          <a:p>
            <a:r>
              <a:rPr kumimoji="1" lang="zh-CN" altLang="en-US" dirty="0"/>
              <a:t>回顾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62D474-8372-544E-85B8-00E9463D9623}"/>
                  </a:ext>
                </a:extLst>
              </p:cNvPr>
              <p:cNvSpPr>
                <a:spLocks noGrp="1"/>
              </p:cNvSpPr>
              <p:nvPr>
                <p:ph idx="1"/>
              </p:nvPr>
            </p:nvSpPr>
            <p:spPr/>
            <p:txBody>
              <a:bodyPr/>
              <a:lstStyle/>
              <a:p>
                <a:r>
                  <a:rPr kumimoji="1" lang="zh-CN" altLang="en-US" dirty="0"/>
                  <a:t>线性类分析 </a:t>
                </a:r>
                <a14:m>
                  <m:oMath xmlns:m="http://schemas.openxmlformats.org/officeDocument/2006/math">
                    <m:r>
                      <a:rPr kumimoji="1" lang="en-US" altLang="zh-CN" b="0" i="0" smtClean="0">
                        <a:latin typeface="Cambria Math" panose="02040503050406030204" pitchFamily="18" charset="0"/>
                      </a:rPr>
                      <m:t>|</m:t>
                    </m:r>
                    <m:r>
                      <m:rPr>
                        <m:sty m:val="p"/>
                      </m:rPr>
                      <a:rPr kumimoji="1" lang="en-US" altLang="zh-CN" b="0" i="0" smtClean="0">
                        <a:latin typeface="Cambria Math" panose="02040503050406030204" pitchFamily="18" charset="0"/>
                      </a:rPr>
                      <m:t>Pr</m:t>
                    </m:r>
                    <m:d>
                      <m:dPr>
                        <m:ctrlPr>
                          <a:rPr kumimoji="1" lang="en-US" altLang="zh-CN" b="0" i="1" smtClean="0">
                            <a:latin typeface="Cambria Math" panose="02040503050406030204" pitchFamily="18" charset="0"/>
                          </a:rPr>
                        </m:ctrlPr>
                      </m:dPr>
                      <m:e>
                        <m:r>
                          <a:rPr kumimoji="1" lang="zh-CN" altLang="en-US" i="1" smtClean="0">
                            <a:latin typeface="Cambria Math" panose="02040503050406030204" pitchFamily="18" charset="0"/>
                          </a:rPr>
                          <m:t>𝛼</m:t>
                        </m:r>
                        <m:r>
                          <a:rPr kumimoji="1" lang="zh-CN" altLang="en-US" i="1" smtClean="0">
                            <a:latin typeface="Cambria Math" panose="02040503050406030204" pitchFamily="18" charset="0"/>
                          </a:rPr>
                          <m:t>∙</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𝛽</m:t>
                        </m:r>
                        <m:r>
                          <a:rPr kumimoji="1" lang="zh-CN" altLang="en-US" i="1">
                            <a:latin typeface="Cambria Math" panose="02040503050406030204" pitchFamily="18" charset="0"/>
                          </a:rPr>
                          <m:t>∙</m:t>
                        </m:r>
                        <m:r>
                          <a:rPr kumimoji="1" lang="en-US" altLang="zh-CN" b="0" i="1" smtClean="0">
                            <a:latin typeface="Cambria Math" panose="02040503050406030204" pitchFamily="18" charset="0"/>
                          </a:rPr>
                          <m:t>𝑌</m:t>
                        </m:r>
                        <m:r>
                          <a:rPr kumimoji="1" lang="en-US" altLang="zh-CN" b="0" i="0" smtClean="0">
                            <a:latin typeface="Cambria Math" panose="02040503050406030204" pitchFamily="18" charset="0"/>
                          </a:rPr>
                          <m:t>=0</m:t>
                        </m:r>
                      </m:e>
                    </m:d>
                    <m:r>
                      <a:rPr kumimoji="1" lang="en-US" altLang="zh-CN" b="0" i="0"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r>
                      <a:rPr kumimoji="1" lang="en-US" altLang="zh-CN" b="0" i="0" smtClean="0">
                        <a:latin typeface="Cambria Math" panose="02040503050406030204" pitchFamily="18" charset="0"/>
                      </a:rPr>
                      <m:t>|</m:t>
                    </m:r>
                  </m:oMath>
                </a14:m>
                <a:endParaRPr kumimoji="1" lang="en-US" altLang="zh-CN" dirty="0"/>
              </a:p>
              <a:p>
                <a:pPr lvl="1"/>
                <a:r>
                  <a:rPr kumimoji="1" lang="zh-CN" altLang="en-US" dirty="0"/>
                  <a:t>线性分析、零相关线性分析、多重、多维线性分析</a:t>
                </a:r>
                <a:endParaRPr kumimoji="1" lang="en-US" altLang="zh-CN" dirty="0"/>
              </a:p>
              <a:p>
                <a:r>
                  <a:rPr kumimoji="1" lang="zh-CN" altLang="en-US" dirty="0"/>
                  <a:t>差分类分析    </a:t>
                </a:r>
                <a14:m>
                  <m:oMath xmlns:m="http://schemas.openxmlformats.org/officeDocument/2006/math">
                    <m:r>
                      <m:rPr>
                        <m:sty m:val="p"/>
                      </m:rPr>
                      <a:rPr kumimoji="1" lang="en-US" altLang="zh-CN">
                        <a:latin typeface="Cambria Math" panose="02040503050406030204" pitchFamily="18" charset="0"/>
                      </a:rPr>
                      <m:t>Pr</m:t>
                    </m:r>
                    <m:d>
                      <m:dPr>
                        <m:ctrlPr>
                          <a:rPr kumimoji="1" lang="en-US" altLang="zh-CN" i="1">
                            <a:latin typeface="Cambria Math" panose="02040503050406030204" pitchFamily="18" charset="0"/>
                          </a:rPr>
                        </m:ctrlPr>
                      </m:dPr>
                      <m:e>
                        <m:r>
                          <a:rPr kumimoji="1" lang="zh-CN" altLang="en-US" i="1" smtClean="0">
                            <a:solidFill>
                              <a:srgbClr val="FF0000"/>
                            </a:solidFill>
                            <a:latin typeface="Cambria Math" panose="02040503050406030204" pitchFamily="18" charset="0"/>
                          </a:rPr>
                          <m:t>∆</m:t>
                        </m:r>
                        <m:r>
                          <a:rPr kumimoji="1" lang="en-US" altLang="zh-CN" i="1">
                            <a:latin typeface="Cambria Math" panose="02040503050406030204" pitchFamily="18" charset="0"/>
                          </a:rPr>
                          <m:t>𝑋</m:t>
                        </m:r>
                        <m:groupChr>
                          <m:groupChrPr>
                            <m:chr m:val="→"/>
                            <m:vertJc m:val="bot"/>
                            <m:ctrlPr>
                              <a:rPr kumimoji="1" lang="en-US" altLang="zh-CN" i="1" smtClean="0">
                                <a:latin typeface="Cambria Math" panose="02040503050406030204" pitchFamily="18" charset="0"/>
                              </a:rPr>
                            </m:ctrlPr>
                          </m:groupChrPr>
                          <m:e>
                            <m:r>
                              <m:rPr>
                                <m:brk m:alnAt="2"/>
                              </m:rPr>
                              <a:rPr kumimoji="1" lang="en-US" altLang="zh-CN" b="0" i="1" smtClean="0">
                                <a:latin typeface="Cambria Math" panose="02040503050406030204" pitchFamily="18" charset="0"/>
                              </a:rPr>
                              <m:t>𝑟</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𝑟𝑜𝑢𝑛𝑑</m:t>
                            </m:r>
                          </m:e>
                        </m:groupChr>
                        <m:r>
                          <a:rPr kumimoji="1" lang="zh-CN" altLang="en-US" i="1" smtClean="0">
                            <a:solidFill>
                              <a:srgbClr val="FF0000"/>
                            </a:solidFill>
                            <a:latin typeface="Cambria Math" panose="02040503050406030204" pitchFamily="18" charset="0"/>
                          </a:rPr>
                          <m:t>∆</m:t>
                        </m:r>
                        <m:r>
                          <a:rPr kumimoji="1" lang="en-US" altLang="zh-CN" i="1">
                            <a:latin typeface="Cambria Math" panose="02040503050406030204" pitchFamily="18" charset="0"/>
                          </a:rPr>
                          <m:t>𝑌</m:t>
                        </m:r>
                      </m:e>
                    </m:d>
                  </m:oMath>
                </a14:m>
                <a:endParaRPr kumimoji="1" lang="en-US" altLang="zh-CN" dirty="0"/>
              </a:p>
              <a:p>
                <a:pPr lvl="1"/>
                <a:r>
                  <a:rPr kumimoji="1" lang="zh-CN" altLang="en-US" dirty="0"/>
                  <a:t>差分分析 </a:t>
                </a:r>
                <a:endParaRPr kumimoji="1" lang="en-US" altLang="zh-CN" dirty="0"/>
              </a:p>
              <a:p>
                <a:pPr lvl="1"/>
                <a:r>
                  <a:rPr kumimoji="1" lang="zh-CN" altLang="en-US" dirty="0"/>
                  <a:t>截断差分分析</a:t>
                </a:r>
                <a:endParaRPr kumimoji="1" lang="en-US" altLang="zh-CN" dirty="0"/>
              </a:p>
              <a:p>
                <a:pPr lvl="1"/>
                <a:r>
                  <a:rPr kumimoji="1" lang="zh-CN" altLang="en-US" dirty="0"/>
                  <a:t>不可能差分分析</a:t>
                </a:r>
                <a:endParaRPr kumimoji="1" lang="en-US" altLang="zh-CN" dirty="0"/>
              </a:p>
              <a:p>
                <a:pPr lvl="1"/>
                <a:r>
                  <a:rPr kumimoji="1" lang="zh-CN" altLang="en-US" dirty="0"/>
                  <a:t>回飞棒攻击 </a:t>
                </a:r>
                <a14:m>
                  <m:oMath xmlns:m="http://schemas.openxmlformats.org/officeDocument/2006/math">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i="1">
                            <a:latin typeface="Cambria Math" panose="02040503050406030204" pitchFamily="18" charset="0"/>
                          </a:rPr>
                          <m:t>2</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i="1">
                            <a:latin typeface="Cambria Math" panose="02040503050406030204" pitchFamily="18" charset="0"/>
                          </a:rPr>
                          <m:t>3</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i="1">
                            <a:latin typeface="Cambria Math" panose="02040503050406030204" pitchFamily="18" charset="0"/>
                          </a:rPr>
                          <m:t>4</m:t>
                        </m:r>
                      </m:sub>
                    </m:sSub>
                    <m:r>
                      <a:rPr kumimoji="1" lang="en-US" altLang="zh-CN" i="1">
                        <a:latin typeface="Cambria Math" panose="02040503050406030204" pitchFamily="18" charset="0"/>
                      </a:rPr>
                      <m:t>)</m:t>
                    </m:r>
                  </m:oMath>
                </a14:m>
                <a:endParaRPr kumimoji="1" lang="en-US" altLang="zh-CN" dirty="0"/>
              </a:p>
              <a:p>
                <a:pPr lvl="1"/>
                <a:r>
                  <a:rPr kumimoji="1" lang="zh-CN" altLang="en-US" dirty="0"/>
                  <a:t>矩形攻击</a:t>
                </a:r>
              </a:p>
            </p:txBody>
          </p:sp>
        </mc:Choice>
        <mc:Fallback xmlns="">
          <p:sp>
            <p:nvSpPr>
              <p:cNvPr id="3" name="内容占位符 2">
                <a:extLst>
                  <a:ext uri="{FF2B5EF4-FFF2-40B4-BE49-F238E27FC236}">
                    <a16:creationId xmlns:a16="http://schemas.microsoft.com/office/drawing/2014/main" id="{0862D474-8372-544E-85B8-00E9463D9623}"/>
                  </a:ext>
                </a:extLst>
              </p:cNvPr>
              <p:cNvSpPr>
                <a:spLocks noGrp="1" noRot="1" noChangeAspect="1" noMove="1" noResize="1" noEditPoints="1" noAdjustHandles="1" noChangeArrowheads="1" noChangeShapeType="1" noTextEdit="1"/>
              </p:cNvSpPr>
              <p:nvPr>
                <p:ph idx="1"/>
              </p:nvPr>
            </p:nvSpPr>
            <p:spPr>
              <a:blipFill>
                <a:blip r:embed="rId4"/>
                <a:stretch>
                  <a:fillRect l="-76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1A5EF97-4C8B-0145-8E1A-82E99982B5C3}"/>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4</a:t>
            </a:fld>
            <a:endParaRPr lang="zh-CN" altLang="en-US" dirty="0">
              <a:solidFill>
                <a:srgbClr val="464653"/>
              </a:solidFill>
            </a:endParaRP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0D186822-6957-FC4B-B33E-5D4540097D7A}"/>
                  </a:ext>
                </a:extLst>
              </p:cNvPr>
              <p:cNvSpPr/>
              <p:nvPr/>
            </p:nvSpPr>
            <p:spPr>
              <a:xfrm>
                <a:off x="792045" y="5558603"/>
                <a:ext cx="10839123" cy="956609"/>
              </a:xfrm>
              <a:prstGeom prst="rect">
                <a:avLst/>
              </a:prstGeom>
              <a:noFill/>
            </p:spPr>
            <p:txBody>
              <a:bodyPr wrap="square" lIns="91440" tIns="45720" rIns="91440" bIns="45720">
                <a:spAutoFit/>
              </a:bodyPr>
              <a:lstStyle/>
              <a:p>
                <a:pPr algn="ctr"/>
                <a14:m>
                  <m:oMath xmlns:m="http://schemas.openxmlformats.org/officeDocument/2006/math">
                    <m:r>
                      <a:rPr kumimoji="1" lang="en-US" altLang="zh-CN" sz="2800">
                        <a:latin typeface="Cambria Math" panose="02040503050406030204" pitchFamily="18" charset="0"/>
                      </a:rPr>
                      <m:t>(</m:t>
                    </m:r>
                    <m:r>
                      <a:rPr kumimoji="1" lang="en-US" altLang="zh-CN" sz="2800" i="1">
                        <a:latin typeface="Cambria Math" panose="02040503050406030204" pitchFamily="18" charset="0"/>
                      </a:rPr>
                      <m:t>𝑃</m:t>
                    </m:r>
                    <m:r>
                      <a:rPr kumimoji="1" lang="en-US" altLang="zh-CN" sz="2800">
                        <a:latin typeface="Cambria Math" panose="02040503050406030204" pitchFamily="18" charset="0"/>
                      </a:rPr>
                      <m:t>,</m:t>
                    </m:r>
                    <m:r>
                      <a:rPr kumimoji="1" lang="en-US" altLang="zh-CN" sz="2800" i="1">
                        <a:latin typeface="Cambria Math" panose="02040503050406030204" pitchFamily="18" charset="0"/>
                      </a:rPr>
                      <m:t>𝐶</m:t>
                    </m:r>
                    <m:r>
                      <a:rPr kumimoji="1" lang="en-US" altLang="zh-CN" sz="2800">
                        <a:latin typeface="Cambria Math" panose="02040503050406030204" pitchFamily="18" charset="0"/>
                      </a:rPr>
                      <m:t>)</m:t>
                    </m:r>
                    <m:r>
                      <a:rPr kumimoji="1" lang="en-US" altLang="zh-CN" sz="2800" i="1" dirty="0">
                        <a:latin typeface="Cambria Math" panose="02040503050406030204" pitchFamily="18" charset="0"/>
                        <a:ea typeface="Cambria Math" panose="02040503050406030204" pitchFamily="18" charset="0"/>
                      </a:rPr>
                      <m:t>⇒</m:t>
                    </m:r>
                    <m:r>
                      <a:rPr kumimoji="1" lang="en-US" altLang="zh-CN" sz="2800" dirty="0">
                        <a:latin typeface="Cambria Math" panose="02040503050406030204" pitchFamily="18" charset="0"/>
                        <a:ea typeface="Cambria Math" panose="02040503050406030204" pitchFamily="18" charset="0"/>
                      </a:rPr>
                      <m:t>(</m:t>
                    </m:r>
                    <m:r>
                      <a:rPr kumimoji="1" lang="en-US" altLang="zh-CN" sz="2800">
                        <a:latin typeface="Cambria Math" panose="02040503050406030204" pitchFamily="18" charset="0"/>
                      </a:rPr>
                      <m:t>(</m:t>
                    </m:r>
                    <m:r>
                      <a:rPr kumimoji="1" lang="en-US" altLang="zh-CN" sz="2800" i="1">
                        <a:latin typeface="Cambria Math" panose="02040503050406030204" pitchFamily="18" charset="0"/>
                      </a:rPr>
                      <m:t>𝑃</m:t>
                    </m:r>
                    <m:r>
                      <a:rPr kumimoji="1" lang="en-US" altLang="zh-CN" sz="2800">
                        <a:latin typeface="Cambria Math" panose="02040503050406030204" pitchFamily="18" charset="0"/>
                      </a:rPr>
                      <m:t>,</m:t>
                    </m:r>
                    <m:r>
                      <a:rPr kumimoji="1" lang="en-US" altLang="zh-CN" sz="2800" i="1">
                        <a:latin typeface="Cambria Math" panose="02040503050406030204" pitchFamily="18" charset="0"/>
                      </a:rPr>
                      <m:t>𝑃</m:t>
                    </m:r>
                    <m:r>
                      <a:rPr kumimoji="1" lang="en-US" altLang="zh-CN" sz="2800">
                        <a:latin typeface="Cambria Math" panose="02040503050406030204" pitchFamily="18" charset="0"/>
                      </a:rPr>
                      <m:t>′)(</m:t>
                    </m:r>
                    <m:r>
                      <a:rPr kumimoji="1" lang="en-US" altLang="zh-CN" sz="2800" i="1">
                        <a:latin typeface="Cambria Math" panose="02040503050406030204" pitchFamily="18" charset="0"/>
                      </a:rPr>
                      <m:t>𝐶</m:t>
                    </m:r>
                    <m:r>
                      <a:rPr kumimoji="1" lang="en-US" altLang="zh-CN" sz="2800">
                        <a:latin typeface="Cambria Math" panose="02040503050406030204" pitchFamily="18" charset="0"/>
                      </a:rPr>
                      <m:t>,</m:t>
                    </m:r>
                    <m:r>
                      <a:rPr kumimoji="1" lang="en-US" altLang="zh-CN" sz="2800" i="1">
                        <a:latin typeface="Cambria Math" panose="02040503050406030204" pitchFamily="18" charset="0"/>
                      </a:rPr>
                      <m:t>𝐶</m:t>
                    </m:r>
                    <m:r>
                      <a:rPr kumimoji="1" lang="en-US" altLang="zh-CN" sz="2800">
                        <a:latin typeface="Cambria Math" panose="02040503050406030204" pitchFamily="18" charset="0"/>
                      </a:rPr>
                      <m:t>′)</m:t>
                    </m:r>
                  </m:oMath>
                </a14:m>
                <a:r>
                  <a:rPr lang="en-US" altLang="zh-CN" sz="2800" dirty="0">
                    <a:ln w="0"/>
                    <a:effectLst>
                      <a:outerShdw blurRad="38100" dist="19050" dir="2700000" algn="tl" rotWithShape="0">
                        <a:schemeClr val="dk1">
                          <a:alpha val="40000"/>
                        </a:schemeClr>
                      </a:outerShdw>
                    </a:effectLst>
                  </a:rPr>
                  <a:t>)</a:t>
                </a:r>
                <a14:m>
                  <m:oMath xmlns:m="http://schemas.openxmlformats.org/officeDocument/2006/math">
                    <m:r>
                      <a:rPr kumimoji="1" lang="en-US" altLang="zh-CN" sz="2800" i="1" dirty="0">
                        <a:latin typeface="Cambria Math" panose="02040503050406030204" pitchFamily="18" charset="0"/>
                        <a:ea typeface="Cambria Math" panose="02040503050406030204" pitchFamily="18" charset="0"/>
                      </a:rPr>
                      <m:t>⇒</m:t>
                    </m:r>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𝑃</m:t>
                        </m:r>
                      </m:e>
                      <m:sub>
                        <m:r>
                          <a:rPr kumimoji="1" lang="en-US" altLang="zh-CN" sz="2800" i="1">
                            <a:latin typeface="Cambria Math" panose="02040503050406030204" pitchFamily="18" charset="0"/>
                          </a:rPr>
                          <m:t>1</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𝑃</m:t>
                        </m:r>
                      </m:e>
                      <m:sub>
                        <m:r>
                          <a:rPr kumimoji="1" lang="en-US" altLang="zh-CN" sz="2800" i="1">
                            <a:latin typeface="Cambria Math" panose="02040503050406030204" pitchFamily="18" charset="0"/>
                          </a:rPr>
                          <m:t>2</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𝑃</m:t>
                        </m:r>
                      </m:e>
                      <m:sub>
                        <m:r>
                          <a:rPr kumimoji="1" lang="en-US" altLang="zh-CN" sz="2800" i="1">
                            <a:latin typeface="Cambria Math" panose="02040503050406030204" pitchFamily="18" charset="0"/>
                          </a:rPr>
                          <m:t>3</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𝑃</m:t>
                        </m:r>
                      </m:e>
                      <m:sub>
                        <m:r>
                          <a:rPr kumimoji="1" lang="en-US" altLang="zh-CN" sz="2800" i="1">
                            <a:latin typeface="Cambria Math" panose="02040503050406030204" pitchFamily="18" charset="0"/>
                          </a:rPr>
                          <m:t>4</m:t>
                        </m:r>
                      </m:sub>
                    </m:sSub>
                    <m:r>
                      <a:rPr kumimoji="1" lang="en-US" altLang="zh-CN" sz="2800" i="1">
                        <a:latin typeface="Cambria Math" panose="02040503050406030204" pitchFamily="18" charset="0"/>
                      </a:rPr>
                      <m:t>)</m:t>
                    </m:r>
                  </m:oMath>
                </a14:m>
                <a:r>
                  <a:rPr kumimoji="1" lang="en-US" altLang="zh-CN" sz="2800" dirty="0"/>
                  <a:t> </a:t>
                </a:r>
                <a14:m>
                  <m:oMath xmlns:m="http://schemas.openxmlformats.org/officeDocument/2006/math">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𝐶</m:t>
                        </m:r>
                      </m:e>
                      <m:sub>
                        <m:r>
                          <a:rPr kumimoji="1" lang="en-US" altLang="zh-CN" sz="2800" i="1">
                            <a:latin typeface="Cambria Math" panose="02040503050406030204" pitchFamily="18" charset="0"/>
                          </a:rPr>
                          <m:t>1</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𝐶</m:t>
                        </m:r>
                      </m:e>
                      <m:sub>
                        <m:r>
                          <a:rPr kumimoji="1" lang="en-US" altLang="zh-CN" sz="2800" i="1">
                            <a:latin typeface="Cambria Math" panose="02040503050406030204" pitchFamily="18" charset="0"/>
                          </a:rPr>
                          <m:t>2</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𝐶</m:t>
                        </m:r>
                      </m:e>
                      <m:sub>
                        <m:r>
                          <a:rPr kumimoji="1" lang="en-US" altLang="zh-CN" sz="2800" i="1">
                            <a:latin typeface="Cambria Math" panose="02040503050406030204" pitchFamily="18" charset="0"/>
                          </a:rPr>
                          <m:t>3</m:t>
                        </m:r>
                      </m:sub>
                    </m:sSub>
                    <m:r>
                      <a:rPr kumimoji="1" lang="en-US" altLang="zh-CN" sz="2800" i="1">
                        <a:latin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𝐶</m:t>
                        </m:r>
                      </m:e>
                      <m:sub>
                        <m:r>
                          <a:rPr kumimoji="1" lang="en-US" altLang="zh-CN" sz="2800" i="1">
                            <a:latin typeface="Cambria Math" panose="02040503050406030204" pitchFamily="18" charset="0"/>
                          </a:rPr>
                          <m:t>4</m:t>
                        </m:r>
                      </m:sub>
                    </m:sSub>
                    <m:r>
                      <a:rPr kumimoji="1" lang="en-US" altLang="zh-CN" sz="2800" i="1">
                        <a:latin typeface="Cambria Math" panose="02040503050406030204" pitchFamily="18" charset="0"/>
                      </a:rPr>
                      <m:t>)</m:t>
                    </m:r>
                  </m:oMath>
                </a14:m>
                <a:r>
                  <a:rPr kumimoji="1" lang="en-US" altLang="zh-CN" sz="2800" dirty="0">
                    <a:ea typeface="Cambria Math" panose="02040503050406030204" pitchFamily="18" charset="0"/>
                  </a:rPr>
                  <a:t> </a:t>
                </a:r>
                <a14:m>
                  <m:oMath xmlns:m="http://schemas.openxmlformats.org/officeDocument/2006/math">
                    <m:r>
                      <a:rPr lang="en-US" altLang="zh-CN" sz="2800" dirty="0">
                        <a:ln w="0"/>
                        <a:effectLst>
                          <a:outerShdw blurRad="38100" dist="19050" dir="2700000" algn="tl" rotWithShape="0">
                            <a:schemeClr val="dk1">
                              <a:alpha val="40000"/>
                            </a:schemeClr>
                          </a:outerShdw>
                        </a:effectLst>
                        <a:latin typeface="Cambria Math" panose="02040503050406030204" pitchFamily="18" charset="0"/>
                      </a:rPr>
                      <m:t>⇒</m:t>
                    </m:r>
                    <m:r>
                      <a:rPr lang="zh-CN" altLang="en-US" sz="2800" i="1" dirty="0">
                        <a:ln w="0"/>
                        <a:effectLst>
                          <a:outerShdw blurRad="38100" dist="19050" dir="2700000" algn="tl" rotWithShape="0">
                            <a:schemeClr val="dk1">
                              <a:alpha val="40000"/>
                            </a:schemeClr>
                          </a:outerShdw>
                        </a:effectLst>
                        <a:latin typeface="Cambria Math" panose="02040503050406030204" pitchFamily="18" charset="0"/>
                      </a:rPr>
                      <m:t>结构体</m:t>
                    </m:r>
                  </m:oMath>
                </a14:m>
                <a:endParaRPr lang="en-US" altLang="zh-CN" sz="2800" dirty="0">
                  <a:ln w="0"/>
                  <a:effectLst>
                    <a:outerShdw blurRad="38100" dist="19050" dir="2700000" algn="tl" rotWithShape="0">
                      <a:schemeClr val="dk1">
                        <a:alpha val="40000"/>
                      </a:schemeClr>
                    </a:outerShdw>
                  </a:effectLst>
                </a:endParaRPr>
              </a:p>
              <a:p>
                <a:pPr algn="ctr"/>
                <a:r>
                  <a:rPr lang="zh-CN" altLang="en-US" sz="2800" dirty="0">
                    <a:ln w="0"/>
                    <a:effectLst>
                      <a:outerShdw blurRad="38100" dist="19050" dir="2700000" algn="tl" rotWithShape="0">
                        <a:schemeClr val="dk1">
                          <a:alpha val="40000"/>
                        </a:schemeClr>
                      </a:outerShdw>
                    </a:effectLst>
                  </a:rPr>
                  <a:t>其他多重集特性？</a:t>
                </a:r>
              </a:p>
            </p:txBody>
          </p:sp>
        </mc:Choice>
        <mc:Fallback>
          <p:sp>
            <p:nvSpPr>
              <p:cNvPr id="6" name="矩形 5">
                <a:extLst>
                  <a:ext uri="{FF2B5EF4-FFF2-40B4-BE49-F238E27FC236}">
                    <a16:creationId xmlns:a16="http://schemas.microsoft.com/office/drawing/2014/main" id="{0D186822-6957-FC4B-B33E-5D4540097D7A}"/>
                  </a:ext>
                </a:extLst>
              </p:cNvPr>
              <p:cNvSpPr>
                <a:spLocks noRot="1" noChangeAspect="1" noMove="1" noResize="1" noEditPoints="1" noAdjustHandles="1" noChangeArrowheads="1" noChangeShapeType="1" noTextEdit="1"/>
              </p:cNvSpPr>
              <p:nvPr/>
            </p:nvSpPr>
            <p:spPr>
              <a:xfrm>
                <a:off x="792045" y="5558603"/>
                <a:ext cx="10839123" cy="956609"/>
              </a:xfrm>
              <a:prstGeom prst="rect">
                <a:avLst/>
              </a:prstGeom>
              <a:blipFill>
                <a:blip r:embed="rId5"/>
                <a:stretch>
                  <a:fillRect t="-8280" b="-17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44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07AB7-CBD9-824A-91C5-DE1D491BB9E4}"/>
              </a:ext>
            </a:extLst>
          </p:cNvPr>
          <p:cNvSpPr>
            <a:spLocks noGrp="1"/>
          </p:cNvSpPr>
          <p:nvPr>
            <p:ph type="title"/>
          </p:nvPr>
        </p:nvSpPr>
        <p:spPr/>
        <p:txBody>
          <a:bodyPr/>
          <a:lstStyle/>
          <a:p>
            <a:r>
              <a:rPr kumimoji="1" lang="zh-CN" altLang="en-US" dirty="0"/>
              <a:t>改进方向</a:t>
            </a:r>
          </a:p>
        </p:txBody>
      </p:sp>
      <p:sp>
        <p:nvSpPr>
          <p:cNvPr id="3" name="内容占位符 2">
            <a:extLst>
              <a:ext uri="{FF2B5EF4-FFF2-40B4-BE49-F238E27FC236}">
                <a16:creationId xmlns:a16="http://schemas.microsoft.com/office/drawing/2014/main" id="{FAF6EEF5-8B0F-144A-8AA8-518D21771AA8}"/>
              </a:ext>
            </a:extLst>
          </p:cNvPr>
          <p:cNvSpPr>
            <a:spLocks noGrp="1"/>
          </p:cNvSpPr>
          <p:nvPr>
            <p:ph idx="1"/>
          </p:nvPr>
        </p:nvSpPr>
        <p:spPr/>
        <p:txBody>
          <a:bodyPr/>
          <a:lstStyle/>
          <a:p>
            <a:r>
              <a:rPr kumimoji="1" lang="zh-CN" altLang="en-US" dirty="0"/>
              <a:t>多重集：其他多重集特性，多重集与多重集之间的关系</a:t>
            </a:r>
            <a:endParaRPr kumimoji="1" lang="en-US" altLang="zh-CN" dirty="0"/>
          </a:p>
          <a:p>
            <a:r>
              <a:rPr kumimoji="1" lang="zh-CN" altLang="en-US" dirty="0"/>
              <a:t>经过</a:t>
            </a:r>
            <a:r>
              <a:rPr kumimoji="1" lang="en-US" altLang="zh-CN" dirty="0"/>
              <a:t>S</a:t>
            </a:r>
            <a:r>
              <a:rPr kumimoji="1" lang="zh-CN" altLang="en-US" dirty="0"/>
              <a:t>盒后多重集特性的更精确的定义，比特级</a:t>
            </a:r>
            <a:endParaRPr kumimoji="1" lang="en-US" altLang="zh-CN" dirty="0"/>
          </a:p>
          <a:p>
            <a:r>
              <a:rPr kumimoji="1" lang="zh-CN" altLang="en-US" dirty="0"/>
              <a:t>自动化搜索</a:t>
            </a:r>
            <a:endParaRPr kumimoji="1" lang="en-US" altLang="zh-CN" dirty="0"/>
          </a:p>
          <a:p>
            <a:r>
              <a:rPr kumimoji="1" lang="zh-CN" altLang="en-US" dirty="0"/>
              <a:t>积分与截断差分之间的关系</a:t>
            </a:r>
          </a:p>
          <a:p>
            <a:r>
              <a:rPr kumimoji="1" lang="zh-CN" altLang="en-US" dirty="0"/>
              <a:t>更广泛的应用</a:t>
            </a:r>
          </a:p>
        </p:txBody>
      </p:sp>
      <p:sp>
        <p:nvSpPr>
          <p:cNvPr id="4" name="灯片编号占位符 3">
            <a:extLst>
              <a:ext uri="{FF2B5EF4-FFF2-40B4-BE49-F238E27FC236}">
                <a16:creationId xmlns:a16="http://schemas.microsoft.com/office/drawing/2014/main" id="{94F55F47-9F90-AB41-8429-1EFC1C81B5A0}"/>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40</a:t>
            </a:fld>
            <a:endParaRPr lang="zh-CN" altLang="en-US" dirty="0">
              <a:solidFill>
                <a:srgbClr val="464653"/>
              </a:solidFill>
            </a:endParaRPr>
          </a:p>
        </p:txBody>
      </p:sp>
    </p:spTree>
    <p:extLst>
      <p:ext uri="{BB962C8B-B14F-4D97-AF65-F5344CB8AC3E}">
        <p14:creationId xmlns:p14="http://schemas.microsoft.com/office/powerpoint/2010/main" val="2518431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73362-003D-1449-813E-305764AE7EAB}"/>
              </a:ext>
            </a:extLst>
          </p:cNvPr>
          <p:cNvSpPr>
            <a:spLocks noGrp="1"/>
          </p:cNvSpPr>
          <p:nvPr>
            <p:ph type="title"/>
          </p:nvPr>
        </p:nvSpPr>
        <p:spPr/>
        <p:txBody>
          <a:bodyPr/>
          <a:lstStyle/>
          <a:p>
            <a:r>
              <a:rPr kumimoji="1" lang="zh-CN" altLang="en-US" dirty="0"/>
              <a:t>小结</a:t>
            </a:r>
          </a:p>
        </p:txBody>
      </p:sp>
      <p:sp>
        <p:nvSpPr>
          <p:cNvPr id="3" name="内容占位符 2">
            <a:extLst>
              <a:ext uri="{FF2B5EF4-FFF2-40B4-BE49-F238E27FC236}">
                <a16:creationId xmlns:a16="http://schemas.microsoft.com/office/drawing/2014/main" id="{8BE64CCC-DD37-7543-95EC-EE81CFB9E947}"/>
              </a:ext>
            </a:extLst>
          </p:cNvPr>
          <p:cNvSpPr>
            <a:spLocks noGrp="1"/>
          </p:cNvSpPr>
          <p:nvPr>
            <p:ph idx="1"/>
          </p:nvPr>
        </p:nvSpPr>
        <p:spPr/>
        <p:txBody>
          <a:bodyPr/>
          <a:lstStyle/>
          <a:p>
            <a:r>
              <a:rPr kumimoji="1" lang="en-US" altLang="zh-CN" dirty="0"/>
              <a:t>Square</a:t>
            </a:r>
            <a:r>
              <a:rPr kumimoji="1" lang="zh-CN" altLang="en-US" dirty="0"/>
              <a:t>攻击关注的多重集特性</a:t>
            </a:r>
            <a:endParaRPr kumimoji="1" lang="en-US" altLang="zh-CN" dirty="0"/>
          </a:p>
          <a:p>
            <a:r>
              <a:rPr kumimoji="1" lang="zh-CN" altLang="en-US" dirty="0"/>
              <a:t>多重集特性的传播规则</a:t>
            </a:r>
            <a:endParaRPr kumimoji="1" lang="en-US" altLang="zh-CN" dirty="0"/>
          </a:p>
          <a:p>
            <a:r>
              <a:rPr kumimoji="1" lang="zh-CN" altLang="en-US" dirty="0"/>
              <a:t>高阶积分区分器的构造</a:t>
            </a:r>
            <a:endParaRPr kumimoji="1" lang="en-US" altLang="zh-CN" dirty="0"/>
          </a:p>
          <a:p>
            <a:r>
              <a:rPr kumimoji="1" lang="zh-CN" altLang="en-US" dirty="0"/>
              <a:t>密钥恢复攻击中正确密钥和错误密钥的判断</a:t>
            </a:r>
          </a:p>
        </p:txBody>
      </p:sp>
      <p:sp>
        <p:nvSpPr>
          <p:cNvPr id="4" name="灯片编号占位符 3">
            <a:extLst>
              <a:ext uri="{FF2B5EF4-FFF2-40B4-BE49-F238E27FC236}">
                <a16:creationId xmlns:a16="http://schemas.microsoft.com/office/drawing/2014/main" id="{1F0B5C8A-33E1-AF4D-AD41-2AD16C4BC02D}"/>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41</a:t>
            </a:fld>
            <a:endParaRPr lang="zh-CN" altLang="en-US" dirty="0">
              <a:solidFill>
                <a:srgbClr val="464653"/>
              </a:solidFill>
            </a:endParaRPr>
          </a:p>
        </p:txBody>
      </p:sp>
      <p:grpSp>
        <p:nvGrpSpPr>
          <p:cNvPr id="5" name="组合 4">
            <a:extLst>
              <a:ext uri="{FF2B5EF4-FFF2-40B4-BE49-F238E27FC236}">
                <a16:creationId xmlns:a16="http://schemas.microsoft.com/office/drawing/2014/main" id="{DA83F789-4DEE-D447-A0BF-2C5E8B526295}"/>
              </a:ext>
            </a:extLst>
          </p:cNvPr>
          <p:cNvGrpSpPr/>
          <p:nvPr/>
        </p:nvGrpSpPr>
        <p:grpSpPr>
          <a:xfrm>
            <a:off x="1199832" y="4100032"/>
            <a:ext cx="4478313" cy="1530102"/>
            <a:chOff x="1196686" y="4748788"/>
            <a:chExt cx="4114759" cy="1176741"/>
          </a:xfrm>
        </p:grpSpPr>
        <p:grpSp>
          <p:nvGrpSpPr>
            <p:cNvPr id="6" name="组合 5">
              <a:extLst>
                <a:ext uri="{FF2B5EF4-FFF2-40B4-BE49-F238E27FC236}">
                  <a16:creationId xmlns:a16="http://schemas.microsoft.com/office/drawing/2014/main" id="{685666D8-C86A-0D48-BAE9-5E321B84ABB1}"/>
                </a:ext>
              </a:extLst>
            </p:cNvPr>
            <p:cNvGrpSpPr/>
            <p:nvPr/>
          </p:nvGrpSpPr>
          <p:grpSpPr>
            <a:xfrm>
              <a:off x="2966750" y="5050418"/>
              <a:ext cx="545911" cy="369332"/>
              <a:chOff x="1308826" y="2214896"/>
              <a:chExt cx="545910" cy="369331"/>
            </a:xfrm>
          </p:grpSpPr>
          <p:cxnSp>
            <p:nvCxnSpPr>
              <p:cNvPr id="9" name="直接箭头连接符 13">
                <a:extLst>
                  <a:ext uri="{FF2B5EF4-FFF2-40B4-BE49-F238E27FC236}">
                    <a16:creationId xmlns:a16="http://schemas.microsoft.com/office/drawing/2014/main" id="{7D48F728-B89F-4C45-9AD5-BF5533ED4484}"/>
                  </a:ext>
                </a:extLst>
              </p:cNvPr>
              <p:cNvCxnSpPr>
                <a:cxnSpLocks/>
              </p:cNvCxnSpPr>
              <p:nvPr/>
            </p:nvCxnSpPr>
            <p:spPr>
              <a:xfrm>
                <a:off x="1363369" y="2525565"/>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14">
                <a:extLst>
                  <a:ext uri="{FF2B5EF4-FFF2-40B4-BE49-F238E27FC236}">
                    <a16:creationId xmlns:a16="http://schemas.microsoft.com/office/drawing/2014/main" id="{72761E25-007C-404D-82B9-07F9BF29C7E0}"/>
                  </a:ext>
                </a:extLst>
              </p:cNvPr>
              <p:cNvSpPr txBox="1"/>
              <p:nvPr/>
            </p:nvSpPr>
            <p:spPr>
              <a:xfrm>
                <a:off x="1308826" y="2214896"/>
                <a:ext cx="545910" cy="369331"/>
              </a:xfrm>
              <a:prstGeom prst="rect">
                <a:avLst/>
              </a:prstGeom>
              <a:noFill/>
            </p:spPr>
            <p:txBody>
              <a:bodyPr wrap="square" rtlCol="0">
                <a:spAutoFit/>
              </a:bodyPr>
              <a:lstStyle/>
              <a:p>
                <a:r>
                  <a:rPr lang="en-US" altLang="zh-CN" dirty="0"/>
                  <a:t> 3-r</a:t>
                </a:r>
              </a:p>
            </p:txBody>
          </p:sp>
        </p:grpSp>
        <p:graphicFrame>
          <p:nvGraphicFramePr>
            <p:cNvPr id="7" name="内容占位符 4">
              <a:extLst>
                <a:ext uri="{FF2B5EF4-FFF2-40B4-BE49-F238E27FC236}">
                  <a16:creationId xmlns:a16="http://schemas.microsoft.com/office/drawing/2014/main" id="{A31DBEC4-415E-B346-84EE-11543A486FFE}"/>
                </a:ext>
              </a:extLst>
            </p:cNvPr>
            <p:cNvGraphicFramePr>
              <a:graphicFrameLocks/>
            </p:cNvGraphicFramePr>
            <p:nvPr>
              <p:extLst/>
            </p:nvPr>
          </p:nvGraphicFramePr>
          <p:xfrm>
            <a:off x="1196686" y="4748788"/>
            <a:ext cx="1706603" cy="1172048"/>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A</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8" name="内容占位符 4">
              <a:extLst>
                <a:ext uri="{FF2B5EF4-FFF2-40B4-BE49-F238E27FC236}">
                  <a16:creationId xmlns:a16="http://schemas.microsoft.com/office/drawing/2014/main" id="{ED9A8C0F-A65C-CD4E-9844-DE451448DD5D}"/>
                </a:ext>
              </a:extLst>
            </p:cNvPr>
            <p:cNvGraphicFramePr>
              <a:graphicFrameLocks/>
            </p:cNvGraphicFramePr>
            <p:nvPr>
              <p:extLst/>
            </p:nvPr>
          </p:nvGraphicFramePr>
          <p:xfrm>
            <a:off x="3604842" y="4769108"/>
            <a:ext cx="1706603" cy="1156421"/>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B</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sp>
        <p:nvSpPr>
          <p:cNvPr id="11" name="右箭头 10">
            <a:extLst>
              <a:ext uri="{FF2B5EF4-FFF2-40B4-BE49-F238E27FC236}">
                <a16:creationId xmlns:a16="http://schemas.microsoft.com/office/drawing/2014/main" id="{ADE10D06-3671-A148-831B-DE56A85E3624}"/>
              </a:ext>
            </a:extLst>
          </p:cNvPr>
          <p:cNvSpPr/>
          <p:nvPr/>
        </p:nvSpPr>
        <p:spPr>
          <a:xfrm>
            <a:off x="5778470" y="4685248"/>
            <a:ext cx="877824" cy="353568"/>
          </a:xfrm>
          <a:prstGeom prst="rightArrow">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12" name="组合 11">
            <a:extLst>
              <a:ext uri="{FF2B5EF4-FFF2-40B4-BE49-F238E27FC236}">
                <a16:creationId xmlns:a16="http://schemas.microsoft.com/office/drawing/2014/main" id="{8CE59711-381E-8C40-BDBA-6F70BA73D8D4}"/>
              </a:ext>
            </a:extLst>
          </p:cNvPr>
          <p:cNvGrpSpPr/>
          <p:nvPr/>
        </p:nvGrpSpPr>
        <p:grpSpPr>
          <a:xfrm>
            <a:off x="8683074" y="4157568"/>
            <a:ext cx="2551858" cy="1503680"/>
            <a:chOff x="2966750" y="4769108"/>
            <a:chExt cx="2344696" cy="1156421"/>
          </a:xfrm>
        </p:grpSpPr>
        <p:grpSp>
          <p:nvGrpSpPr>
            <p:cNvPr id="13" name="组合 12">
              <a:extLst>
                <a:ext uri="{FF2B5EF4-FFF2-40B4-BE49-F238E27FC236}">
                  <a16:creationId xmlns:a16="http://schemas.microsoft.com/office/drawing/2014/main" id="{B547FB51-4B59-4745-B8CD-A58B1A3983BC}"/>
                </a:ext>
              </a:extLst>
            </p:cNvPr>
            <p:cNvGrpSpPr/>
            <p:nvPr/>
          </p:nvGrpSpPr>
          <p:grpSpPr>
            <a:xfrm>
              <a:off x="2966750" y="5050419"/>
              <a:ext cx="545911" cy="310670"/>
              <a:chOff x="1308826" y="2214896"/>
              <a:chExt cx="545910" cy="310669"/>
            </a:xfrm>
          </p:grpSpPr>
          <p:cxnSp>
            <p:nvCxnSpPr>
              <p:cNvPr id="16" name="直接箭头连接符 13">
                <a:extLst>
                  <a:ext uri="{FF2B5EF4-FFF2-40B4-BE49-F238E27FC236}">
                    <a16:creationId xmlns:a16="http://schemas.microsoft.com/office/drawing/2014/main" id="{45F9790E-272B-004E-B5B1-CABEBFE7205D}"/>
                  </a:ext>
                </a:extLst>
              </p:cNvPr>
              <p:cNvCxnSpPr>
                <a:cxnSpLocks/>
              </p:cNvCxnSpPr>
              <p:nvPr/>
            </p:nvCxnSpPr>
            <p:spPr>
              <a:xfrm>
                <a:off x="1363369" y="2525565"/>
                <a:ext cx="4377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4">
                <a:extLst>
                  <a:ext uri="{FF2B5EF4-FFF2-40B4-BE49-F238E27FC236}">
                    <a16:creationId xmlns:a16="http://schemas.microsoft.com/office/drawing/2014/main" id="{FA9339ED-C0D2-C54E-98AB-F0CB4D421D7B}"/>
                  </a:ext>
                </a:extLst>
              </p:cNvPr>
              <p:cNvSpPr txBox="1"/>
              <p:nvPr/>
            </p:nvSpPr>
            <p:spPr>
              <a:xfrm>
                <a:off x="1308826" y="2214896"/>
                <a:ext cx="545910" cy="284038"/>
              </a:xfrm>
              <a:prstGeom prst="rect">
                <a:avLst/>
              </a:prstGeom>
              <a:noFill/>
            </p:spPr>
            <p:txBody>
              <a:bodyPr wrap="square" rtlCol="0">
                <a:spAutoFit/>
              </a:bodyPr>
              <a:lstStyle/>
              <a:p>
                <a:r>
                  <a:rPr lang="en-US" altLang="zh-CN" dirty="0"/>
                  <a:t> 4-r</a:t>
                </a:r>
              </a:p>
            </p:txBody>
          </p:sp>
        </p:grpSp>
        <p:graphicFrame>
          <p:nvGraphicFramePr>
            <p:cNvPr id="15" name="内容占位符 4">
              <a:extLst>
                <a:ext uri="{FF2B5EF4-FFF2-40B4-BE49-F238E27FC236}">
                  <a16:creationId xmlns:a16="http://schemas.microsoft.com/office/drawing/2014/main" id="{B3AF4A2B-7464-034D-9885-B2280FBF1536}"/>
                </a:ext>
              </a:extLst>
            </p:cNvPr>
            <p:cNvGraphicFramePr>
              <a:graphicFrameLocks/>
            </p:cNvGraphicFramePr>
            <p:nvPr>
              <p:extLst/>
            </p:nvPr>
          </p:nvGraphicFramePr>
          <p:xfrm>
            <a:off x="3604842" y="4769108"/>
            <a:ext cx="1706604" cy="1156421"/>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r>
                          <a:rPr lang="en-US" altLang="zh-CN" sz="1800" dirty="0">
                            <a:solidFill>
                              <a:sysClr val="windowText" lastClr="000000"/>
                            </a:solidFill>
                          </a:rPr>
                          <a:t>B</a:t>
                        </a:r>
                        <a:endParaRPr lang="zh-CN" alt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ysClr val="windowText" lastClr="000000"/>
                            </a:solidFill>
                            <a:effectLst/>
                            <a:uLnTx/>
                            <a:uFillTx/>
                            <a:latin typeface="Rockwell" panose="02060603020205020403"/>
                            <a:cs typeface="+mn-cs"/>
                          </a:rPr>
                          <a:t>B</a:t>
                        </a:r>
                        <a:endParaRPr kumimoji="0" lang="zh-CN" altLang="en-US" sz="1800" b="1" i="0" u="none" strike="noStrike" kern="1200" cap="none" spc="0" normalizeH="0" baseline="0" noProof="0" dirty="0">
                          <a:ln>
                            <a:noFill/>
                          </a:ln>
                          <a:solidFill>
                            <a:sysClr val="windowText" lastClr="000000"/>
                          </a:solidFill>
                          <a:effectLst/>
                          <a:uLnTx/>
                          <a:uFillTx/>
                          <a:latin typeface="Rockwell" panose="02060603020205020403"/>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pSp>
      <p:graphicFrame>
        <p:nvGraphicFramePr>
          <p:cNvPr id="18" name="内容占位符 4">
            <a:extLst>
              <a:ext uri="{FF2B5EF4-FFF2-40B4-BE49-F238E27FC236}">
                <a16:creationId xmlns:a16="http://schemas.microsoft.com/office/drawing/2014/main" id="{2B9E3853-1D44-CA43-9F3C-62A2F4E243E1}"/>
              </a:ext>
            </a:extLst>
          </p:cNvPr>
          <p:cNvGraphicFramePr>
            <a:graphicFrameLocks/>
          </p:cNvGraphicFramePr>
          <p:nvPr>
            <p:extLst>
              <p:ext uri="{D42A27DB-BD31-4B8C-83A1-F6EECF244321}">
                <p14:modId xmlns:p14="http://schemas.microsoft.com/office/powerpoint/2010/main" val="1972629066"/>
              </p:ext>
            </p:extLst>
          </p:nvPr>
        </p:nvGraphicFramePr>
        <p:xfrm>
          <a:off x="6834885" y="4100032"/>
          <a:ext cx="1857388" cy="1524000"/>
        </p:xfrm>
        <a:graphic>
          <a:graphicData uri="http://schemas.openxmlformats.org/drawingml/2006/table">
            <a:tbl>
              <a:tblPr firstRow="1" bandRow="1">
                <a:tableStyleId>{5C22544A-7EE6-4342-B048-85BDC9FD1C3A}</a:tableStyleId>
              </a:tblPr>
              <a:tblGrid>
                <a:gridCol w="481545">
                  <a:extLst>
                    <a:ext uri="{9D8B030D-6E8A-4147-A177-3AD203B41FA5}">
                      <a16:colId xmlns:a16="http://schemas.microsoft.com/office/drawing/2014/main" val="20000"/>
                    </a:ext>
                  </a:extLst>
                </a:gridCol>
                <a:gridCol w="447149">
                  <a:extLst>
                    <a:ext uri="{9D8B030D-6E8A-4147-A177-3AD203B41FA5}">
                      <a16:colId xmlns:a16="http://schemas.microsoft.com/office/drawing/2014/main" val="20001"/>
                    </a:ext>
                  </a:extLst>
                </a:gridCol>
                <a:gridCol w="464347">
                  <a:extLst>
                    <a:ext uri="{9D8B030D-6E8A-4147-A177-3AD203B41FA5}">
                      <a16:colId xmlns:a16="http://schemas.microsoft.com/office/drawing/2014/main" val="20002"/>
                    </a:ext>
                  </a:extLst>
                </a:gridCol>
                <a:gridCol w="464347">
                  <a:extLst>
                    <a:ext uri="{9D8B030D-6E8A-4147-A177-3AD203B41FA5}">
                      <a16:colId xmlns:a16="http://schemas.microsoft.com/office/drawing/2014/main" val="20003"/>
                    </a:ext>
                  </a:extLst>
                </a:gridCol>
              </a:tblGrid>
              <a:tr h="375920">
                <a:tc>
                  <a:txBody>
                    <a:bodyPr/>
                    <a:lstStyle/>
                    <a:p>
                      <a:endParaRPr lang="zh-CN" altLang="en-US" sz="13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latinLnBrk="0" hangingPunct="1"/>
                      <a:r>
                        <a:rPr lang="en-US" altLang="zh-CN" sz="1900" b="1" kern="1200">
                          <a:solidFill>
                            <a:sysClr val="windowText" lastClr="000000"/>
                          </a:solidFill>
                          <a:latin typeface="+mn-lt"/>
                          <a:ea typeface="+mn-ea"/>
                          <a:cs typeface="+mn-cs"/>
                        </a:rPr>
                        <a:t>C</a:t>
                      </a:r>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5920">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900" b="1" kern="1200" dirty="0">
                          <a:solidFill>
                            <a:sysClr val="windowText" lastClr="000000"/>
                          </a:solidFill>
                          <a:latin typeface="+mn-lt"/>
                          <a:ea typeface="+mn-ea"/>
                          <a:cs typeface="+mn-cs"/>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en-US" altLang="zh-CN" sz="19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051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3A8C9-FABA-43E3-8B35-132D932B8A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5E2A3B8-DC8B-4BD1-AD9C-C7D0317C8AA1}"/>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8531D8FF-F7ED-4603-99D1-CB25ED2CD20A}"/>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42</a:t>
            </a:fld>
            <a:endParaRPr lang="zh-CN" altLang="en-US" dirty="0">
              <a:solidFill>
                <a:srgbClr val="464653"/>
              </a:solidFill>
            </a:endParaRPr>
          </a:p>
        </p:txBody>
      </p:sp>
      <p:pic>
        <p:nvPicPr>
          <p:cNvPr id="5" name="图片 4">
            <a:extLst>
              <a:ext uri="{FF2B5EF4-FFF2-40B4-BE49-F238E27FC236}">
                <a16:creationId xmlns:a16="http://schemas.microsoft.com/office/drawing/2014/main" id="{E986CFC0-EDC0-42C8-8BF7-97B9005BC7BC}"/>
              </a:ext>
            </a:extLst>
          </p:cNvPr>
          <p:cNvPicPr>
            <a:picLocks noChangeAspect="1"/>
          </p:cNvPicPr>
          <p:nvPr/>
        </p:nvPicPr>
        <p:blipFill>
          <a:blip r:embed="rId2"/>
          <a:stretch>
            <a:fillRect/>
          </a:stretch>
        </p:blipFill>
        <p:spPr>
          <a:xfrm>
            <a:off x="330200" y="891524"/>
            <a:ext cx="11621008" cy="4157205"/>
          </a:xfrm>
          <a:prstGeom prst="rect">
            <a:avLst/>
          </a:prstGeom>
        </p:spPr>
      </p:pic>
    </p:spTree>
    <p:extLst>
      <p:ext uri="{BB962C8B-B14F-4D97-AF65-F5344CB8AC3E}">
        <p14:creationId xmlns:p14="http://schemas.microsoft.com/office/powerpoint/2010/main" val="184625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C1145-7475-4249-AE24-F4D24633D0B4}"/>
              </a:ext>
            </a:extLst>
          </p:cNvPr>
          <p:cNvSpPr>
            <a:spLocks noGrp="1"/>
          </p:cNvSpPr>
          <p:nvPr>
            <p:ph type="title"/>
          </p:nvPr>
        </p:nvSpPr>
        <p:spPr/>
        <p:txBody>
          <a:bodyPr/>
          <a:lstStyle/>
          <a:p>
            <a:r>
              <a:rPr kumimoji="1" lang="zh-CN" altLang="en-US" dirty="0"/>
              <a:t>教学目标</a:t>
            </a:r>
          </a:p>
        </p:txBody>
      </p:sp>
      <p:graphicFrame>
        <p:nvGraphicFramePr>
          <p:cNvPr id="6" name="内容占位符 5">
            <a:extLst>
              <a:ext uri="{FF2B5EF4-FFF2-40B4-BE49-F238E27FC236}">
                <a16:creationId xmlns:a16="http://schemas.microsoft.com/office/drawing/2014/main" id="{6D48503C-C958-C441-9F71-21D66C18CDB3}"/>
              </a:ext>
            </a:extLst>
          </p:cNvPr>
          <p:cNvGraphicFramePr>
            <a:graphicFrameLocks noGrp="1"/>
          </p:cNvGraphicFramePr>
          <p:nvPr>
            <p:ph idx="1"/>
            <p:extLst>
              <p:ext uri="{D42A27DB-BD31-4B8C-83A1-F6EECF244321}">
                <p14:modId xmlns:p14="http://schemas.microsoft.com/office/powerpoint/2010/main" val="2541503502"/>
              </p:ext>
            </p:extLst>
          </p:nvPr>
        </p:nvGraphicFramePr>
        <p:xfrm>
          <a:off x="445477" y="1118838"/>
          <a:ext cx="11185691" cy="4975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E565C885-DE0A-D744-9D80-1604ABFA4AC1}"/>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5</a:t>
            </a:fld>
            <a:endParaRPr lang="zh-CN" altLang="en-US" dirty="0">
              <a:solidFill>
                <a:srgbClr val="464653"/>
              </a:solidFill>
            </a:endParaRPr>
          </a:p>
        </p:txBody>
      </p:sp>
    </p:spTree>
    <p:extLst>
      <p:ext uri="{BB962C8B-B14F-4D97-AF65-F5344CB8AC3E}">
        <p14:creationId xmlns:p14="http://schemas.microsoft.com/office/powerpoint/2010/main" val="32559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积分攻击</a:t>
            </a:r>
            <a:r>
              <a:rPr lang="en-US" altLang="zh-CN" dirty="0"/>
              <a:t> (Integral Attack)</a:t>
            </a:r>
            <a:endParaRPr lang="zh-CN" altLang="en-US" dirty="0"/>
          </a:p>
        </p:txBody>
      </p:sp>
      <p:sp>
        <p:nvSpPr>
          <p:cNvPr id="3" name="内容占位符 2"/>
          <p:cNvSpPr>
            <a:spLocks noGrp="1"/>
          </p:cNvSpPr>
          <p:nvPr>
            <p:ph idx="1"/>
          </p:nvPr>
        </p:nvSpPr>
        <p:spPr/>
        <p:txBody>
          <a:bodyPr>
            <a:noAutofit/>
          </a:bodyPr>
          <a:lstStyle/>
          <a:p>
            <a:r>
              <a:rPr lang="en-US" altLang="zh-CN" sz="2400" dirty="0"/>
              <a:t>FSE</a:t>
            </a:r>
            <a:r>
              <a:rPr lang="zh-CN" altLang="en-US" sz="2400" dirty="0"/>
              <a:t> </a:t>
            </a:r>
            <a:r>
              <a:rPr lang="en-US" altLang="zh-CN" sz="2400" dirty="0"/>
              <a:t>1997,</a:t>
            </a:r>
            <a:r>
              <a:rPr lang="zh-CN" altLang="en-US" sz="2400" dirty="0"/>
              <a:t> </a:t>
            </a:r>
            <a:r>
              <a:rPr lang="en-US" altLang="zh-CN" sz="2400" dirty="0"/>
              <a:t>Daemen</a:t>
            </a:r>
            <a:r>
              <a:rPr lang="zh-CN" altLang="en-US" sz="2400" dirty="0"/>
              <a:t> </a:t>
            </a:r>
            <a:r>
              <a:rPr lang="en-US" altLang="zh-CN" sz="2400" dirty="0"/>
              <a:t>J,</a:t>
            </a:r>
            <a:r>
              <a:rPr lang="zh-CN" altLang="en-US" sz="2400" dirty="0"/>
              <a:t> </a:t>
            </a:r>
            <a:r>
              <a:rPr lang="en-US" altLang="zh-CN" sz="2400" dirty="0"/>
              <a:t>Knudsen</a:t>
            </a:r>
            <a:r>
              <a:rPr lang="zh-CN" altLang="en-US" sz="2400" dirty="0"/>
              <a:t> </a:t>
            </a:r>
            <a:r>
              <a:rPr lang="en-US" altLang="zh-CN" sz="2400" dirty="0"/>
              <a:t>L,</a:t>
            </a:r>
            <a:r>
              <a:rPr lang="zh-CN" altLang="en-US" sz="2400" dirty="0"/>
              <a:t> </a:t>
            </a:r>
            <a:r>
              <a:rPr lang="en-US" altLang="zh-CN" sz="2400" dirty="0" err="1"/>
              <a:t>Rijmen</a:t>
            </a:r>
            <a:r>
              <a:rPr lang="zh-CN" altLang="en-US" sz="2400" dirty="0"/>
              <a:t> </a:t>
            </a:r>
            <a:r>
              <a:rPr lang="en-US" altLang="zh-CN" sz="2400" dirty="0"/>
              <a:t>V.,</a:t>
            </a:r>
            <a:r>
              <a:rPr lang="zh-CN" altLang="en-US" sz="2400" dirty="0"/>
              <a:t> </a:t>
            </a:r>
            <a:r>
              <a:rPr lang="en-US" altLang="zh-CN" sz="2400" dirty="0"/>
              <a:t>The</a:t>
            </a:r>
            <a:r>
              <a:rPr lang="zh-CN" altLang="en-US" sz="2400" dirty="0"/>
              <a:t> </a:t>
            </a:r>
            <a:r>
              <a:rPr lang="en-US" altLang="zh-CN" sz="2400" dirty="0"/>
              <a:t>block</a:t>
            </a:r>
            <a:r>
              <a:rPr lang="zh-CN" altLang="en-US" sz="2400" dirty="0"/>
              <a:t> </a:t>
            </a:r>
            <a:r>
              <a:rPr lang="en-US" altLang="zh-CN" sz="2400" dirty="0"/>
              <a:t>cipher</a:t>
            </a:r>
            <a:r>
              <a:rPr lang="zh-CN" altLang="en-US" sz="2400" dirty="0"/>
              <a:t> </a:t>
            </a:r>
            <a:r>
              <a:rPr lang="en-US" altLang="zh-CN" sz="2400" dirty="0"/>
              <a:t>Square,</a:t>
            </a:r>
            <a:r>
              <a:rPr lang="zh-CN" altLang="en-US" sz="2400" dirty="0"/>
              <a:t> </a:t>
            </a:r>
            <a:r>
              <a:rPr lang="en-US" altLang="zh-CN" sz="2400" dirty="0"/>
              <a:t>Square attack</a:t>
            </a:r>
          </a:p>
          <a:p>
            <a:r>
              <a:rPr lang="en-US" altLang="zh-CN" sz="2400" dirty="0"/>
              <a:t>FSE</a:t>
            </a:r>
            <a:r>
              <a:rPr lang="zh-CN" altLang="en-US" sz="2400" dirty="0"/>
              <a:t> </a:t>
            </a:r>
            <a:r>
              <a:rPr lang="en-US" altLang="zh-CN" sz="2400" dirty="0"/>
              <a:t>2001,</a:t>
            </a:r>
            <a:r>
              <a:rPr lang="zh-CN" altLang="en-US" sz="2400" dirty="0"/>
              <a:t> </a:t>
            </a:r>
            <a:r>
              <a:rPr lang="en-US" altLang="zh-CN" sz="2400" dirty="0"/>
              <a:t>Lucks</a:t>
            </a:r>
            <a:r>
              <a:rPr lang="zh-CN" altLang="en-US" sz="2400" dirty="0"/>
              <a:t> </a:t>
            </a:r>
            <a:r>
              <a:rPr lang="en-US" altLang="zh-CN" sz="2400" dirty="0"/>
              <a:t>S.,</a:t>
            </a:r>
            <a:r>
              <a:rPr lang="zh-CN" altLang="en-US" sz="2400" dirty="0"/>
              <a:t> 分析</a:t>
            </a:r>
            <a:r>
              <a:rPr lang="en-US" altLang="zh-CN" sz="2400" dirty="0"/>
              <a:t>Feistel</a:t>
            </a:r>
            <a:r>
              <a:rPr lang="zh-CN" altLang="en-US" sz="2400" dirty="0"/>
              <a:t>结构的</a:t>
            </a:r>
            <a:r>
              <a:rPr lang="en-US" altLang="zh-CN" sz="2400" dirty="0" err="1"/>
              <a:t>Twofish</a:t>
            </a:r>
            <a:r>
              <a:rPr lang="zh-CN" altLang="en-US" sz="2400" dirty="0"/>
              <a:t>算法，</a:t>
            </a:r>
            <a:r>
              <a:rPr lang="en-US" altLang="zh-CN" sz="2400" dirty="0"/>
              <a:t>Saturation attack</a:t>
            </a:r>
          </a:p>
          <a:p>
            <a:r>
              <a:rPr lang="en-US" altLang="zh-CN" sz="2400" dirty="0" err="1"/>
              <a:t>Eurocrypt</a:t>
            </a:r>
            <a:r>
              <a:rPr lang="zh-CN" altLang="en-US" sz="2400" dirty="0"/>
              <a:t> </a:t>
            </a:r>
            <a:r>
              <a:rPr lang="en-US" altLang="zh-CN" sz="2400" dirty="0"/>
              <a:t>2001,</a:t>
            </a:r>
            <a:r>
              <a:rPr lang="zh-CN" altLang="en-US" sz="2400" dirty="0"/>
              <a:t> </a:t>
            </a:r>
            <a:r>
              <a:rPr lang="en-US" altLang="zh-CN" sz="2400" dirty="0" err="1"/>
              <a:t>Biryukov</a:t>
            </a:r>
            <a:r>
              <a:rPr lang="zh-CN" altLang="en-US" sz="2400" dirty="0"/>
              <a:t> </a:t>
            </a:r>
            <a:r>
              <a:rPr lang="en-US" altLang="zh-CN" sz="2400" dirty="0"/>
              <a:t>A.,</a:t>
            </a:r>
            <a:r>
              <a:rPr lang="zh-CN" altLang="en-US" sz="2400" dirty="0"/>
              <a:t> </a:t>
            </a:r>
            <a:r>
              <a:rPr lang="en-US" altLang="zh-CN" sz="2400" dirty="0"/>
              <a:t>Shamir</a:t>
            </a:r>
            <a:r>
              <a:rPr lang="zh-CN" altLang="en-US" sz="2400" dirty="0"/>
              <a:t> </a:t>
            </a:r>
            <a:r>
              <a:rPr lang="en-US" altLang="zh-CN" sz="2400" dirty="0"/>
              <a:t>A.,</a:t>
            </a:r>
            <a:r>
              <a:rPr lang="zh-CN" altLang="en-US" sz="2400" dirty="0"/>
              <a:t>针对</a:t>
            </a:r>
            <a:r>
              <a:rPr lang="en-US" altLang="zh-CN" sz="2400" dirty="0"/>
              <a:t>SPN</a:t>
            </a:r>
            <a:r>
              <a:rPr lang="zh-CN" altLang="en-US" sz="2400" dirty="0"/>
              <a:t>结构的</a:t>
            </a:r>
            <a:r>
              <a:rPr lang="en-US" altLang="zh-CN" sz="2400" dirty="0" err="1"/>
              <a:t>Multiset</a:t>
            </a:r>
            <a:r>
              <a:rPr lang="zh-CN" altLang="en-US" sz="2400" dirty="0"/>
              <a:t>攻击</a:t>
            </a:r>
            <a:endParaRPr lang="en-US" altLang="zh-CN" sz="2400" dirty="0"/>
          </a:p>
          <a:p>
            <a:r>
              <a:rPr lang="en-US" altLang="zh-CN" sz="2400" dirty="0"/>
              <a:t>FSE</a:t>
            </a:r>
            <a:r>
              <a:rPr lang="zh-CN" altLang="en-US" sz="2400" dirty="0"/>
              <a:t> </a:t>
            </a:r>
            <a:r>
              <a:rPr lang="en-US" altLang="zh-CN" sz="2400" dirty="0"/>
              <a:t>2001,</a:t>
            </a:r>
            <a:r>
              <a:rPr lang="zh-CN" altLang="en-US" sz="2400" dirty="0"/>
              <a:t> </a:t>
            </a:r>
            <a:r>
              <a:rPr lang="en-US" altLang="zh-CN" sz="2400" dirty="0"/>
              <a:t>Knudsen</a:t>
            </a:r>
            <a:r>
              <a:rPr lang="zh-CN" altLang="en-US" sz="2400" dirty="0"/>
              <a:t> </a:t>
            </a:r>
            <a:r>
              <a:rPr lang="en-US" altLang="zh-CN" sz="2400" dirty="0"/>
              <a:t>L,</a:t>
            </a:r>
            <a:r>
              <a:rPr lang="zh-CN" altLang="en-US" sz="2400" dirty="0"/>
              <a:t> </a:t>
            </a:r>
            <a:r>
              <a:rPr lang="en-US" altLang="zh-CN" sz="2400" dirty="0"/>
              <a:t>Wagner</a:t>
            </a:r>
            <a:r>
              <a:rPr lang="zh-CN" altLang="en-US" sz="2400" dirty="0"/>
              <a:t> </a:t>
            </a:r>
            <a:r>
              <a:rPr lang="en-US" altLang="zh-CN" sz="2400" dirty="0"/>
              <a:t>D., Integral Attack</a:t>
            </a:r>
          </a:p>
          <a:p>
            <a:r>
              <a:rPr lang="en-US" altLang="zh-CN" sz="2400" dirty="0" err="1"/>
              <a:t>Eurocrypt</a:t>
            </a:r>
            <a:r>
              <a:rPr lang="en-US" altLang="zh-CN" sz="2400" dirty="0"/>
              <a:t> 2015,</a:t>
            </a:r>
            <a:r>
              <a:rPr lang="zh-CN" altLang="en-US" sz="2400" dirty="0"/>
              <a:t> </a:t>
            </a:r>
            <a:r>
              <a:rPr lang="en-US" altLang="zh-CN" sz="2400" dirty="0" err="1"/>
              <a:t>Todo</a:t>
            </a:r>
            <a:r>
              <a:rPr lang="zh-CN" altLang="en-US" sz="2400" dirty="0"/>
              <a:t> </a:t>
            </a:r>
            <a:r>
              <a:rPr lang="en-US" altLang="zh-CN" sz="2400" dirty="0"/>
              <a:t>Y.,</a:t>
            </a:r>
            <a:r>
              <a:rPr lang="zh-CN" altLang="en-US" sz="2400" dirty="0"/>
              <a:t> </a:t>
            </a:r>
            <a:r>
              <a:rPr lang="en-US" altLang="zh-CN" sz="2400" dirty="0"/>
              <a:t>Division</a:t>
            </a:r>
            <a:r>
              <a:rPr lang="zh-CN" altLang="en-US" sz="2400" dirty="0"/>
              <a:t> </a:t>
            </a:r>
            <a:r>
              <a:rPr lang="en-US" altLang="zh-CN" sz="2400" dirty="0"/>
              <a:t>Property</a:t>
            </a:r>
          </a:p>
          <a:p>
            <a:r>
              <a:rPr lang="en-US" altLang="zh-CN" sz="2400" dirty="0" err="1"/>
              <a:t>Asiacrypt</a:t>
            </a:r>
            <a:r>
              <a:rPr lang="en-US" altLang="zh-CN" sz="2400" dirty="0"/>
              <a:t> 2017/2020/2022</a:t>
            </a:r>
            <a:r>
              <a:rPr lang="zh-CN" altLang="en-US" sz="2400" dirty="0"/>
              <a:t>，王美琴团队</a:t>
            </a:r>
            <a:r>
              <a:rPr lang="en-US" altLang="zh-CN" sz="2400" dirty="0"/>
              <a:t>, Ling Sun/ Kai Hu/ </a:t>
            </a:r>
            <a:r>
              <a:rPr lang="en-US" altLang="zh-CN" sz="2400" dirty="0" err="1"/>
              <a:t>Jiahui</a:t>
            </a:r>
            <a:r>
              <a:rPr lang="en-US" altLang="zh-CN" sz="2400" dirty="0"/>
              <a:t> He/ </a:t>
            </a:r>
            <a:r>
              <a:rPr lang="en-US" altLang="zh-CN" sz="2400" dirty="0" err="1"/>
              <a:t>Jiamin</a:t>
            </a:r>
            <a:r>
              <a:rPr lang="en-US" altLang="zh-CN" sz="2400" dirty="0"/>
              <a:t> Cui, etc.</a:t>
            </a:r>
          </a:p>
          <a:p>
            <a:r>
              <a:rPr lang="en-US" altLang="zh-CN" sz="2400" dirty="0"/>
              <a:t>……</a:t>
            </a:r>
            <a:endParaRPr lang="zh-CN" altLang="en-US" sz="2400" dirty="0"/>
          </a:p>
        </p:txBody>
      </p:sp>
    </p:spTree>
    <p:extLst>
      <p:ext uri="{BB962C8B-B14F-4D97-AF65-F5344CB8AC3E}">
        <p14:creationId xmlns:p14="http://schemas.microsoft.com/office/powerpoint/2010/main" val="3335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mph" presetSubtype="2" fill="hold" nodeType="clickEffect">
                                  <p:stCondLst>
                                    <p:cond delay="0"/>
                                  </p:stCondLst>
                                  <p:childTnLst>
                                    <p:animClr clrSpc="rgb" dir="cw">
                                      <p:cBhvr override="childStyle">
                                        <p:cTn id="41" dur="20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0F865-8FE4-F44B-9661-DF2F7DC4A537}"/>
              </a:ext>
            </a:extLst>
          </p:cNvPr>
          <p:cNvSpPr>
            <a:spLocks noGrp="1"/>
          </p:cNvSpPr>
          <p:nvPr>
            <p:ph type="title"/>
          </p:nvPr>
        </p:nvSpPr>
        <p:spPr/>
        <p:txBody>
          <a:bodyPr/>
          <a:lstStyle/>
          <a:p>
            <a:r>
              <a:rPr kumimoji="1" lang="zh-CN" altLang="en-US" dirty="0"/>
              <a:t>多重集特性</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9FC173A-ED05-A740-87A8-73F7DAB5BDF6}"/>
                  </a:ext>
                </a:extLst>
              </p:cNvPr>
              <p:cNvSpPr>
                <a:spLocks noGrp="1"/>
              </p:cNvSpPr>
              <p:nvPr>
                <p:ph idx="1"/>
              </p:nvPr>
            </p:nvSpPr>
            <p:spPr/>
            <p:txBody>
              <a:bodyPr>
                <a:normAutofit fontScale="92500" lnSpcReduction="20000"/>
              </a:bodyPr>
              <a:lstStyle/>
              <a:p>
                <a:r>
                  <a:rPr kumimoji="1" lang="zh-CN" altLang="en-US" dirty="0"/>
                  <a:t>活跃集（</a:t>
                </a:r>
                <a:r>
                  <a:rPr kumimoji="1" lang="en-US" altLang="zh-CN" dirty="0"/>
                  <a:t>Active</a:t>
                </a:r>
                <a:r>
                  <a:rPr kumimoji="1" lang="zh-CN" altLang="en-US" dirty="0"/>
                  <a:t>，</a:t>
                </a:r>
                <a:r>
                  <a:rPr kumimoji="1" lang="en-US" altLang="zh-CN" dirty="0"/>
                  <a:t>A</a:t>
                </a:r>
                <a:r>
                  <a:rPr kumimoji="1" lang="zh-CN" altLang="en-US" dirty="0"/>
                  <a:t>）：若定义在</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𝐹</m:t>
                        </m:r>
                      </m:e>
                      <m:sub>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𝑛</m:t>
                            </m:r>
                          </m:sup>
                        </m:sSup>
                      </m:sub>
                    </m:sSub>
                  </m:oMath>
                </a14:m>
                <a:r>
                  <a:rPr kumimoji="1" lang="zh-CN" altLang="en-US" dirty="0"/>
                  <a:t>上的多重集</a:t>
                </a:r>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solidFill>
                              <a:srgbClr val="FF0000"/>
                            </a:solidFill>
                            <a:latin typeface="Cambria Math" panose="02040503050406030204" pitchFamily="18" charset="0"/>
                            <a:ea typeface="Cambria Math" panose="02040503050406030204" pitchFamily="18" charset="0"/>
                          </a:rPr>
                        </m:ctrlPr>
                      </m:sSupPr>
                      <m:e>
                        <m:r>
                          <a:rPr kumimoji="1" lang="en-US" altLang="zh-CN" b="0" i="1" smtClean="0">
                            <a:solidFill>
                              <a:srgbClr val="FF0000"/>
                            </a:solidFill>
                            <a:latin typeface="Cambria Math" panose="02040503050406030204" pitchFamily="18" charset="0"/>
                            <a:ea typeface="Cambria Math" panose="02040503050406030204" pitchFamily="18" charset="0"/>
                          </a:rPr>
                          <m:t>2</m:t>
                        </m:r>
                      </m:e>
                      <m:sup>
                        <m:r>
                          <a:rPr kumimoji="1" lang="en-US" altLang="zh-CN" b="0" i="1" smtClean="0">
                            <a:solidFill>
                              <a:srgbClr val="FF0000"/>
                            </a:solidFill>
                            <a:latin typeface="Cambria Math" panose="02040503050406030204" pitchFamily="18" charset="0"/>
                            <a:ea typeface="Cambria Math" panose="02040503050406030204" pitchFamily="18" charset="0"/>
                          </a:rPr>
                          <m:t>𝑛</m:t>
                        </m:r>
                      </m:sup>
                    </m:sSup>
                    <m:r>
                      <a:rPr kumimoji="1" lang="en-US" altLang="zh-CN" b="0" i="1" smtClean="0">
                        <a:latin typeface="Cambria Math" panose="02040503050406030204" pitchFamily="18" charset="0"/>
                        <a:ea typeface="Cambria Math" panose="02040503050406030204" pitchFamily="18" charset="0"/>
                      </a:rPr>
                      <m:t>−1}</m:t>
                    </m:r>
                  </m:oMath>
                </a14:m>
                <a:r>
                  <a:rPr kumimoji="1" lang="zh-CN" altLang="en-US" dirty="0"/>
                  <a:t>，对任意</a:t>
                </a:r>
                <a14:m>
                  <m:oMath xmlns:m="http://schemas.openxmlformats.org/officeDocument/2006/math">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𝑗</m:t>
                    </m:r>
                  </m:oMath>
                </a14:m>
                <a:r>
                  <a:rPr kumimoji="1" lang="zh-CN" altLang="en-US" dirty="0"/>
                  <a:t>，均有</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𝑖</m:t>
                        </m:r>
                      </m:sub>
                    </m:sSub>
                    <m:r>
                      <a:rPr kumimoji="1" lang="en-US" altLang="zh-CN" i="1" smtClean="0">
                        <a:latin typeface="Cambria Math" panose="02040503050406030204" pitchFamily="18" charset="0"/>
                        <a:ea typeface="Cambria Math" panose="02040503050406030204" pitchFamily="18" charset="0"/>
                      </a:rPr>
                      <m:t>≠</m:t>
                    </m:r>
                  </m:oMath>
                </a14:m>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b="0" i="1" smtClean="0">
                            <a:latin typeface="Cambria Math" panose="02040503050406030204" pitchFamily="18" charset="0"/>
                          </a:rPr>
                          <m:t>𝑗</m:t>
                        </m:r>
                      </m:sub>
                    </m:sSub>
                  </m:oMath>
                </a14:m>
                <a:r>
                  <a:rPr kumimoji="1" lang="zh-CN" altLang="en-US" dirty="0"/>
                  <a:t>，则称</a:t>
                </a:r>
                <a14:m>
                  <m:oMath xmlns:m="http://schemas.openxmlformats.org/officeDocument/2006/math">
                    <m:r>
                      <a:rPr kumimoji="1" lang="en-US" altLang="zh-CN" i="1">
                        <a:latin typeface="Cambria Math" panose="02040503050406030204" pitchFamily="18" charset="0"/>
                      </a:rPr>
                      <m:t>𝐴</m:t>
                    </m:r>
                  </m:oMath>
                </a14:m>
                <a:r>
                  <a:rPr kumimoji="1" lang="zh-CN" altLang="en-US" dirty="0"/>
                  <a:t>为</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𝑛</m:t>
                            </m:r>
                          </m:sup>
                        </m:sSup>
                      </m:sub>
                    </m:sSub>
                  </m:oMath>
                </a14:m>
                <a:r>
                  <a:rPr kumimoji="1" lang="zh-CN" altLang="en-US" dirty="0"/>
                  <a:t>上的活跃集</a:t>
                </a:r>
                <a:endParaRPr kumimoji="1" lang="en-US" altLang="zh-CN" dirty="0"/>
              </a:p>
              <a:p>
                <a:r>
                  <a:rPr kumimoji="1" lang="zh-CN" altLang="en-US" dirty="0"/>
                  <a:t>举例：</a:t>
                </a:r>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3</m:t>
                            </m:r>
                          </m:sup>
                        </m:sSup>
                      </m:sub>
                    </m:sSub>
                  </m:oMath>
                </a14:m>
                <a:r>
                  <a:rPr kumimoji="1" lang="zh-CN" altLang="en-US" dirty="0"/>
                  <a:t>上的多重集</a:t>
                </a:r>
                <a14:m>
                  <m:oMath xmlns:m="http://schemas.openxmlformats.org/officeDocument/2006/math">
                    <m:r>
                      <a:rPr kumimoji="1" lang="en-US" altLang="zh-CN" i="1">
                        <a:latin typeface="Cambria Math" panose="02040503050406030204" pitchFamily="18" charset="0"/>
                      </a:rPr>
                      <m:t>𝐴</m:t>
                    </m:r>
                    <m:r>
                      <a:rPr kumimoji="1" lang="en-US" altLang="zh-CN" i="1">
                        <a:latin typeface="Cambria Math" panose="02040503050406030204" pitchFamily="18" charset="0"/>
                      </a:rPr>
                      <m:t>={</m:t>
                    </m:r>
                    <m:r>
                      <a:rPr kumimoji="1" lang="en-US" altLang="zh-CN" b="0" i="0" smtClean="0">
                        <a:latin typeface="Cambria Math" panose="02040503050406030204" pitchFamily="18" charset="0"/>
                      </a:rPr>
                      <m:t>0,1,2,3,4,5,6,7}</m:t>
                    </m:r>
                  </m:oMath>
                </a14:m>
                <a:endParaRPr kumimoji="1" lang="en-US" altLang="zh-CN" dirty="0"/>
              </a:p>
              <a:p>
                <a:r>
                  <a:rPr kumimoji="1" lang="zh-CN" altLang="en-US" dirty="0"/>
                  <a:t>稳定集（</a:t>
                </a:r>
                <a:r>
                  <a:rPr kumimoji="1" lang="en-US" altLang="zh-CN" dirty="0"/>
                  <a:t>Constant</a:t>
                </a:r>
                <a:r>
                  <a:rPr kumimoji="1" lang="zh-CN" altLang="en-US" dirty="0"/>
                  <a:t>，</a:t>
                </a:r>
                <a:r>
                  <a:rPr kumimoji="1" lang="en-US" altLang="zh-CN" dirty="0"/>
                  <a:t>C</a:t>
                </a:r>
                <a:r>
                  <a:rPr kumimoji="1" lang="zh-CN" altLang="en-US" dirty="0"/>
                  <a:t>）：若定义在</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𝑛</m:t>
                            </m:r>
                          </m:sup>
                        </m:sSup>
                      </m:sub>
                    </m:sSub>
                  </m:oMath>
                </a14:m>
                <a:r>
                  <a:rPr kumimoji="1" lang="zh-CN" altLang="en-US" dirty="0"/>
                  <a:t>上的多重集</a:t>
                </a:r>
                <a14:m>
                  <m:oMath xmlns:m="http://schemas.openxmlformats.org/officeDocument/2006/math">
                    <m:r>
                      <a:rPr kumimoji="1" lang="en-US" altLang="zh-CN" i="1">
                        <a:latin typeface="Cambria Math" panose="02040503050406030204" pitchFamily="18" charset="0"/>
                      </a:rPr>
                      <m:t>𝐶</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|0</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𝑖</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2</m:t>
                        </m:r>
                      </m:e>
                      <m:sup>
                        <m:r>
                          <a:rPr kumimoji="1" lang="en-US" altLang="zh-CN" i="1">
                            <a:latin typeface="Cambria Math" panose="02040503050406030204" pitchFamily="18" charset="0"/>
                            <a:ea typeface="Cambria Math" panose="02040503050406030204" pitchFamily="18" charset="0"/>
                          </a:rPr>
                          <m:t>𝑛</m:t>
                        </m:r>
                      </m:sup>
                    </m:sSup>
                    <m:r>
                      <a:rPr kumimoji="1" lang="en-US" altLang="zh-CN" i="1">
                        <a:latin typeface="Cambria Math" panose="02040503050406030204" pitchFamily="18" charset="0"/>
                        <a:ea typeface="Cambria Math" panose="02040503050406030204" pitchFamily="18" charset="0"/>
                      </a:rPr>
                      <m:t>−1}</m:t>
                    </m:r>
                  </m:oMath>
                </a14:m>
                <a:r>
                  <a:rPr kumimoji="1" lang="zh-CN" altLang="en-US" dirty="0"/>
                  <a:t>，对任意</a:t>
                </a:r>
                <a14:m>
                  <m:oMath xmlns:m="http://schemas.openxmlformats.org/officeDocument/2006/math">
                    <m:r>
                      <a:rPr kumimoji="1" lang="en-US" altLang="zh-CN" i="1">
                        <a:latin typeface="Cambria Math" panose="02040503050406030204" pitchFamily="18" charset="0"/>
                      </a:rPr>
                      <m:t>𝑖</m:t>
                    </m:r>
                  </m:oMath>
                </a14:m>
                <a:r>
                  <a:rPr kumimoji="1" lang="zh-CN" altLang="en-US" dirty="0"/>
                  <a:t>，均有</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m:t>
                    </m:r>
                  </m:oMath>
                </a14:m>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0</m:t>
                        </m:r>
                      </m:sub>
                    </m:sSub>
                  </m:oMath>
                </a14:m>
                <a:r>
                  <a:rPr kumimoji="1" lang="zh-CN" altLang="en-US" dirty="0"/>
                  <a:t>，则称</a:t>
                </a:r>
                <a14:m>
                  <m:oMath xmlns:m="http://schemas.openxmlformats.org/officeDocument/2006/math">
                    <m:r>
                      <a:rPr kumimoji="1" lang="en-US" altLang="zh-CN" i="1">
                        <a:latin typeface="Cambria Math" panose="02040503050406030204" pitchFamily="18" charset="0"/>
                      </a:rPr>
                      <m:t>𝐶</m:t>
                    </m:r>
                  </m:oMath>
                </a14:m>
                <a:r>
                  <a:rPr kumimoji="1" lang="zh-CN" altLang="en-US" dirty="0"/>
                  <a:t>为</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𝑛</m:t>
                            </m:r>
                          </m:sup>
                        </m:sSup>
                      </m:sub>
                    </m:sSub>
                  </m:oMath>
                </a14:m>
                <a:r>
                  <a:rPr kumimoji="1" lang="zh-CN" altLang="en-US" dirty="0"/>
                  <a:t>上的稳定集</a:t>
                </a:r>
                <a:endParaRPr kumimoji="1" lang="en-US" altLang="zh-CN" dirty="0"/>
              </a:p>
              <a:p>
                <a:r>
                  <a:rPr kumimoji="1" lang="zh-CN" altLang="en-US" dirty="0"/>
                  <a:t>举例：</a:t>
                </a:r>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3</m:t>
                            </m:r>
                          </m:sup>
                        </m:sSup>
                      </m:sub>
                    </m:sSub>
                  </m:oMath>
                </a14:m>
                <a:r>
                  <a:rPr kumimoji="1" lang="zh-CN" altLang="en-US" dirty="0"/>
                  <a:t>上的多重集</a:t>
                </a:r>
                <a14:m>
                  <m:oMath xmlns:m="http://schemas.openxmlformats.org/officeDocument/2006/math">
                    <m:r>
                      <a:rPr kumimoji="1" lang="en-US" altLang="zh-CN" i="1">
                        <a:latin typeface="Cambria Math" panose="02040503050406030204" pitchFamily="18" charset="0"/>
                      </a:rPr>
                      <m:t>𝐶</m:t>
                    </m:r>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r>
                          <a:rPr kumimoji="1" lang="en-US" altLang="zh-CN">
                            <a:latin typeface="Cambria Math" panose="02040503050406030204" pitchFamily="18" charset="0"/>
                          </a:rPr>
                          <m:t>1,1,1,1,1,1,1,1</m:t>
                        </m:r>
                      </m:e>
                    </m:d>
                  </m:oMath>
                </a14:m>
                <a:endParaRPr kumimoji="1" lang="en-US" altLang="zh-CN" dirty="0"/>
              </a:p>
              <a:p>
                <a:r>
                  <a:rPr kumimoji="1" lang="zh-CN" altLang="en-US" dirty="0"/>
                  <a:t>平衡集（</a:t>
                </a:r>
                <a:r>
                  <a:rPr kumimoji="1" lang="en-US" altLang="zh-CN" dirty="0"/>
                  <a:t>Balanced</a:t>
                </a:r>
                <a:r>
                  <a:rPr kumimoji="1" lang="zh-CN" altLang="en-US" dirty="0"/>
                  <a:t>，</a:t>
                </a:r>
                <a:r>
                  <a:rPr kumimoji="1" lang="en-US" altLang="zh-CN" dirty="0"/>
                  <a:t>B</a:t>
                </a:r>
                <a:r>
                  <a:rPr kumimoji="1" lang="zh-CN" altLang="en-US" dirty="0"/>
                  <a:t>）：若定义在</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𝑛</m:t>
                            </m:r>
                          </m:sup>
                        </m:sSup>
                      </m:sub>
                    </m:sSub>
                  </m:oMath>
                </a14:m>
                <a:r>
                  <a:rPr kumimoji="1" lang="zh-CN" altLang="en-US" dirty="0"/>
                  <a:t>上的多重集</a:t>
                </a:r>
                <a14:m>
                  <m:oMath xmlns:m="http://schemas.openxmlformats.org/officeDocument/2006/math">
                    <m:r>
                      <a:rPr kumimoji="1" lang="en-US" altLang="zh-CN" b="0" i="1" smtClean="0">
                        <a:latin typeface="Cambria Math" panose="02040503050406030204" pitchFamily="18" charset="0"/>
                      </a:rPr>
                      <m:t>𝐵</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|0</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𝑖</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2</m:t>
                        </m:r>
                      </m:e>
                      <m:sup>
                        <m:r>
                          <a:rPr kumimoji="1" lang="en-US" altLang="zh-CN" i="1">
                            <a:latin typeface="Cambria Math" panose="02040503050406030204" pitchFamily="18" charset="0"/>
                            <a:ea typeface="Cambria Math" panose="02040503050406030204" pitchFamily="18" charset="0"/>
                          </a:rPr>
                          <m:t>𝑛</m:t>
                        </m:r>
                      </m:sup>
                    </m:sSup>
                    <m:r>
                      <a:rPr kumimoji="1" lang="en-US" altLang="zh-CN" i="1">
                        <a:latin typeface="Cambria Math" panose="02040503050406030204" pitchFamily="18" charset="0"/>
                        <a:ea typeface="Cambria Math" panose="02040503050406030204" pitchFamily="18" charset="0"/>
                      </a:rPr>
                      <m:t>−1}</m:t>
                    </m:r>
                  </m:oMath>
                </a14:m>
                <a:r>
                  <a:rPr kumimoji="1" lang="zh-CN" altLang="en-US" dirty="0"/>
                  <a:t>，满足</a:t>
                </a:r>
                <a14:m>
                  <m:oMath xmlns:m="http://schemas.openxmlformats.org/officeDocument/2006/math">
                    <m:nary>
                      <m:naryPr>
                        <m:chr m:val="∑"/>
                        <m:ctrlPr>
                          <a:rPr kumimoji="1" lang="zh-CN" altLang="en-US" i="1" smtClean="0">
                            <a:solidFill>
                              <a:srgbClr val="9B320E"/>
                            </a:solidFill>
                            <a:latin typeface="Cambria Math" panose="02040503050406030204" pitchFamily="18" charset="0"/>
                          </a:rPr>
                        </m:ctrlPr>
                      </m:naryPr>
                      <m:sub>
                        <m:r>
                          <m:rPr>
                            <m:brk m:alnAt="23"/>
                          </m:rPr>
                          <a:rPr kumimoji="1" lang="en-US" altLang="zh-CN" b="0" i="1" smtClean="0">
                            <a:solidFill>
                              <a:srgbClr val="9B320E"/>
                            </a:solidFill>
                            <a:latin typeface="Cambria Math" panose="02040503050406030204" pitchFamily="18" charset="0"/>
                          </a:rPr>
                          <m:t>0</m:t>
                        </m:r>
                      </m:sub>
                      <m:sup>
                        <m:sSup>
                          <m:sSupPr>
                            <m:ctrlPr>
                              <a:rPr kumimoji="1" lang="en-US" altLang="zh-CN" i="1" smtClean="0">
                                <a:solidFill>
                                  <a:srgbClr val="9B320E"/>
                                </a:solidFill>
                                <a:latin typeface="Cambria Math" panose="02040503050406030204" pitchFamily="18" charset="0"/>
                              </a:rPr>
                            </m:ctrlPr>
                          </m:sSupPr>
                          <m:e>
                            <m:r>
                              <a:rPr kumimoji="1" lang="en-US" altLang="zh-CN" b="0" i="1" smtClean="0">
                                <a:solidFill>
                                  <a:srgbClr val="9B320E"/>
                                </a:solidFill>
                                <a:latin typeface="Cambria Math" panose="02040503050406030204" pitchFamily="18" charset="0"/>
                              </a:rPr>
                              <m:t>2</m:t>
                            </m:r>
                          </m:e>
                          <m:sup>
                            <m:r>
                              <a:rPr kumimoji="1" lang="en-US" altLang="zh-CN" b="0" i="1" smtClean="0">
                                <a:solidFill>
                                  <a:srgbClr val="9B320E"/>
                                </a:solidFill>
                                <a:latin typeface="Cambria Math" panose="02040503050406030204" pitchFamily="18" charset="0"/>
                              </a:rPr>
                              <m:t>𝑛</m:t>
                            </m:r>
                          </m:sup>
                        </m:sSup>
                        <m:r>
                          <a:rPr kumimoji="1" lang="en-US" altLang="zh-CN" b="0" i="1" smtClean="0">
                            <a:solidFill>
                              <a:srgbClr val="9B320E"/>
                            </a:solidFill>
                            <a:latin typeface="Cambria Math" panose="02040503050406030204" pitchFamily="18" charset="0"/>
                          </a:rPr>
                          <m:t>−1</m:t>
                        </m:r>
                      </m:sup>
                      <m:e>
                        <m:sSub>
                          <m:sSubPr>
                            <m:ctrlPr>
                              <a:rPr kumimoji="1" lang="en-US" altLang="zh-CN" i="1" smtClean="0">
                                <a:solidFill>
                                  <a:srgbClr val="9B320E"/>
                                </a:solidFill>
                                <a:latin typeface="Cambria Math" panose="02040503050406030204" pitchFamily="18" charset="0"/>
                              </a:rPr>
                            </m:ctrlPr>
                          </m:sSubPr>
                          <m:e>
                            <m:r>
                              <a:rPr kumimoji="1" lang="en-US" altLang="zh-CN" b="0" i="1" smtClean="0">
                                <a:solidFill>
                                  <a:srgbClr val="9B320E"/>
                                </a:solidFill>
                                <a:latin typeface="Cambria Math" panose="02040503050406030204" pitchFamily="18" charset="0"/>
                              </a:rPr>
                              <m:t>𝑎</m:t>
                            </m:r>
                          </m:e>
                          <m:sub>
                            <m:r>
                              <a:rPr kumimoji="1" lang="en-US" altLang="zh-CN" b="0" i="1" smtClean="0">
                                <a:solidFill>
                                  <a:srgbClr val="9B320E"/>
                                </a:solidFill>
                                <a:latin typeface="Cambria Math" panose="02040503050406030204" pitchFamily="18" charset="0"/>
                              </a:rPr>
                              <m:t>𝑖</m:t>
                            </m:r>
                          </m:sub>
                        </m:sSub>
                        <m:r>
                          <a:rPr kumimoji="1" lang="en-US" altLang="zh-CN" b="0" i="1" smtClean="0">
                            <a:solidFill>
                              <a:srgbClr val="9B320E"/>
                            </a:solidFill>
                            <a:latin typeface="Cambria Math" panose="02040503050406030204" pitchFamily="18" charset="0"/>
                          </a:rPr>
                          <m:t>=0</m:t>
                        </m:r>
                      </m:e>
                    </m:nary>
                  </m:oMath>
                </a14:m>
                <a:r>
                  <a:rPr kumimoji="1" lang="zh-CN" altLang="en-US" dirty="0"/>
                  <a:t>，则称</a:t>
                </a:r>
                <a14:m>
                  <m:oMath xmlns:m="http://schemas.openxmlformats.org/officeDocument/2006/math">
                    <m:r>
                      <a:rPr kumimoji="1" lang="en-US" altLang="zh-CN" b="0" i="1" smtClean="0">
                        <a:latin typeface="Cambria Math" panose="02040503050406030204" pitchFamily="18" charset="0"/>
                      </a:rPr>
                      <m:t>𝐵</m:t>
                    </m:r>
                    <m:r>
                      <a:rPr kumimoji="1" lang="zh-CN" altLang="en-US" i="1">
                        <a:latin typeface="Cambria Math" panose="02040503050406030204" pitchFamily="18" charset="0"/>
                      </a:rPr>
                      <m:t>为</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𝑛</m:t>
                            </m:r>
                          </m:sup>
                        </m:sSup>
                      </m:sub>
                    </m:sSub>
                    <m:r>
                      <a:rPr kumimoji="1" lang="zh-CN" altLang="en-US" i="1">
                        <a:latin typeface="Cambria Math" panose="02040503050406030204" pitchFamily="18" charset="0"/>
                      </a:rPr>
                      <m:t>上的平衡集</m:t>
                    </m:r>
                  </m:oMath>
                </a14:m>
                <a:r>
                  <a:rPr kumimoji="1" lang="zh-CN" altLang="en-US" dirty="0"/>
                  <a:t>，</a:t>
                </a:r>
                <a14:m>
                  <m:oMath xmlns:m="http://schemas.openxmlformats.org/officeDocument/2006/math">
                    <m:r>
                      <a:rPr kumimoji="1" lang="zh-CN" altLang="en-US" i="1" dirty="0" smtClean="0">
                        <a:latin typeface="Cambria Math" panose="02040503050406030204" pitchFamily="18" charset="0"/>
                      </a:rPr>
                      <m:t>∑</m:t>
                    </m:r>
                  </m:oMath>
                </a14:m>
                <a:r>
                  <a:rPr kumimoji="1" lang="zh-CN" altLang="en-US" dirty="0"/>
                  <a:t>常为</a:t>
                </a:r>
                <a14:m>
                  <m:oMath xmlns:m="http://schemas.openxmlformats.org/officeDocument/2006/math">
                    <m:r>
                      <a:rPr kumimoji="1" lang="zh-CN" altLang="en-US" i="1" smtClean="0">
                        <a:latin typeface="Cambria Math" panose="02040503050406030204" pitchFamily="18" charset="0"/>
                      </a:rPr>
                      <m:t>⨁</m:t>
                    </m:r>
                  </m:oMath>
                </a14:m>
                <a:r>
                  <a:rPr kumimoji="1" lang="zh-CN" altLang="en-US" dirty="0"/>
                  <a:t>运算</a:t>
                </a:r>
                <a:endParaRPr kumimoji="1" lang="en-US" altLang="zh-CN" dirty="0"/>
              </a:p>
              <a:p>
                <a:r>
                  <a:rPr kumimoji="1" lang="zh-CN" altLang="en-US" dirty="0"/>
                  <a:t>举例：</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3</m:t>
                            </m:r>
                          </m:sup>
                        </m:sSup>
                      </m:sub>
                    </m:sSub>
                  </m:oMath>
                </a14:m>
                <a:r>
                  <a:rPr kumimoji="1" lang="zh-CN" altLang="en-US" dirty="0"/>
                  <a:t>上的多重集</a:t>
                </a:r>
                <a14:m>
                  <m:oMath xmlns:m="http://schemas.openxmlformats.org/officeDocument/2006/math">
                    <m:r>
                      <a:rPr kumimoji="1" lang="en-US" altLang="zh-CN" b="0" i="1" smtClean="0">
                        <a:latin typeface="Cambria Math" panose="02040503050406030204" pitchFamily="18" charset="0"/>
                      </a:rPr>
                      <m:t>𝐵</m:t>
                    </m:r>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r>
                          <a:rPr kumimoji="1" lang="en-US" altLang="zh-CN">
                            <a:latin typeface="Cambria Math" panose="02040503050406030204" pitchFamily="18" charset="0"/>
                          </a:rPr>
                          <m:t>0,1,</m:t>
                        </m:r>
                        <m:r>
                          <a:rPr kumimoji="1" lang="en-US" altLang="zh-CN" b="0" i="0" smtClean="0">
                            <a:latin typeface="Cambria Math" panose="02040503050406030204" pitchFamily="18" charset="0"/>
                          </a:rPr>
                          <m:t>0,1,2,4,6,</m:t>
                        </m:r>
                        <m:r>
                          <a:rPr kumimoji="1" lang="en-US" altLang="zh-CN" b="0" i="1" smtClean="0">
                            <a:latin typeface="Cambria Math" panose="02040503050406030204" pitchFamily="18" charset="0"/>
                          </a:rPr>
                          <m:t>0</m:t>
                        </m:r>
                      </m:e>
                    </m:d>
                  </m:oMath>
                </a14:m>
                <a:endParaRPr kumimoji="1" lang="en-US" altLang="zh-CN" b="0" dirty="0"/>
              </a:p>
              <a:p>
                <a:r>
                  <a:rPr kumimoji="1" lang="zh-CN" altLang="en-US" dirty="0"/>
                  <a:t>积分：多重集</a:t>
                </a:r>
                <a:r>
                  <a:rPr kumimoji="1" lang="en-US" altLang="zh-CN" i="1" dirty="0"/>
                  <a:t>S</a:t>
                </a:r>
                <a:r>
                  <a:rPr kumimoji="1" lang="zh-CN" altLang="en-US" dirty="0"/>
                  <a:t>中所有向量之和</a:t>
                </a:r>
                <a:endParaRPr kumimoji="1" lang="en-US" altLang="zh-CN" dirty="0"/>
              </a:p>
              <a:p>
                <a:endParaRPr kumimoji="1" lang="en-US" altLang="zh-CN" dirty="0"/>
              </a:p>
            </p:txBody>
          </p:sp>
        </mc:Choice>
        <mc:Fallback>
          <p:sp>
            <p:nvSpPr>
              <p:cNvPr id="3" name="内容占位符 2">
                <a:extLst>
                  <a:ext uri="{FF2B5EF4-FFF2-40B4-BE49-F238E27FC236}">
                    <a16:creationId xmlns:a16="http://schemas.microsoft.com/office/drawing/2014/main" id="{89FC173A-ED05-A740-87A8-73F7DAB5BDF6}"/>
                  </a:ext>
                </a:extLst>
              </p:cNvPr>
              <p:cNvSpPr>
                <a:spLocks noGrp="1" noRot="1" noChangeAspect="1" noMove="1" noResize="1" noEditPoints="1" noAdjustHandles="1" noChangeArrowheads="1" noChangeShapeType="1" noTextEdit="1"/>
              </p:cNvSpPr>
              <p:nvPr>
                <p:ph idx="1"/>
              </p:nvPr>
            </p:nvSpPr>
            <p:spPr>
              <a:blipFill>
                <a:blip r:embed="rId3"/>
                <a:stretch>
                  <a:fillRect l="-647" t="-220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5300708-D27C-8344-960B-D4128EA4BC3B}"/>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7</a:t>
            </a:fld>
            <a:endParaRPr lang="zh-CN" altLang="en-US" dirty="0">
              <a:solidFill>
                <a:srgbClr val="464653"/>
              </a:solidFill>
            </a:endParaRPr>
          </a:p>
        </p:txBody>
      </p:sp>
    </p:spTree>
    <p:extLst>
      <p:ext uri="{BB962C8B-B14F-4D97-AF65-F5344CB8AC3E}">
        <p14:creationId xmlns:p14="http://schemas.microsoft.com/office/powerpoint/2010/main" val="11426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8</a:t>
            </a:fld>
            <a:endParaRPr lang="zh-CN" altLang="en-US">
              <a:solidFill>
                <a:srgbClr val="464653"/>
              </a:solidFill>
            </a:endParaRPr>
          </a:p>
        </p:txBody>
      </p:sp>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活跃集是平衡集么？</a:t>
            </a:r>
          </a:p>
        </p:txBody>
      </p:sp>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a:extLst>
              <a:ext uri="{FF2B5EF4-FFF2-40B4-BE49-F238E27FC236}">
                <a16:creationId xmlns:a16="http://schemas.microsoft.com/office/drawing/2014/main" id="{71880310-DFA4-434B-86FC-01A4136E4959}"/>
              </a:ext>
            </a:extLst>
          </p:cNvPr>
          <p:cNvGrpSpPr/>
          <p:nvPr>
            <p:custDataLst>
              <p:tags r:id="rId10"/>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2"/>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3"/>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7377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563C42-FD4C-4A19-943E-B45CB8D0A35F}"/>
              </a:ext>
            </a:extLst>
          </p:cNvPr>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9</a:t>
            </a:fld>
            <a:endParaRPr lang="zh-CN" altLang="en-US">
              <a:solidFill>
                <a:srgbClr val="464653"/>
              </a:solidFill>
            </a:endParaRPr>
          </a:p>
        </p:txBody>
      </p:sp>
      <p:sp>
        <p:nvSpPr>
          <p:cNvPr id="5" name="文本框 4">
            <a:extLst>
              <a:ext uri="{FF2B5EF4-FFF2-40B4-BE49-F238E27FC236}">
                <a16:creationId xmlns:a16="http://schemas.microsoft.com/office/drawing/2014/main" id="{E9380415-A6F9-4654-BFE9-1EA1668520A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稳定集是平衡集么？</a:t>
            </a:r>
          </a:p>
        </p:txBody>
      </p:sp>
      <p:sp>
        <p:nvSpPr>
          <p:cNvPr id="6" name="文本框 5">
            <a:extLst>
              <a:ext uri="{FF2B5EF4-FFF2-40B4-BE49-F238E27FC236}">
                <a16:creationId xmlns:a16="http://schemas.microsoft.com/office/drawing/2014/main" id="{4D297C28-FFBE-4200-997C-CDC4C39906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7" name="文本框 6">
            <a:extLst>
              <a:ext uri="{FF2B5EF4-FFF2-40B4-BE49-F238E27FC236}">
                <a16:creationId xmlns:a16="http://schemas.microsoft.com/office/drawing/2014/main" id="{0D6C9227-3B08-4126-B615-A18CDCE2069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p>
        </p:txBody>
      </p:sp>
      <p:sp>
        <p:nvSpPr>
          <p:cNvPr id="8" name="文本框 7">
            <a:extLst>
              <a:ext uri="{FF2B5EF4-FFF2-40B4-BE49-F238E27FC236}">
                <a16:creationId xmlns:a16="http://schemas.microsoft.com/office/drawing/2014/main" id="{C8ECDCAA-C0F9-47C1-97FF-B26F51DB710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p>
        </p:txBody>
      </p:sp>
      <p:sp>
        <p:nvSpPr>
          <p:cNvPr id="10" name="椭圆 9">
            <a:extLst>
              <a:ext uri="{FF2B5EF4-FFF2-40B4-BE49-F238E27FC236}">
                <a16:creationId xmlns:a16="http://schemas.microsoft.com/office/drawing/2014/main" id="{1A1A477F-D402-4BB5-964C-78F2DD984DF5}"/>
              </a:ext>
            </a:extLst>
          </p:cNvPr>
          <p:cNvSpPr>
            <a:spLocks noChangeAspect="1"/>
          </p:cNvSpPr>
          <p:nvPr>
            <p:custDataLst>
              <p:tags r:id="rId6"/>
            </p:custDataLst>
          </p:nvPr>
        </p:nvSpPr>
        <p:spPr>
          <a:xfrm>
            <a:off x="1571625" y="2850356"/>
            <a:ext cx="514350" cy="514350"/>
          </a:xfrm>
          <a:prstGeom prst="ellipse">
            <a:avLst/>
          </a:prstGeom>
          <a:solidFill>
            <a:srgbClr val="00FF00">
              <a:alpha val="21000"/>
            </a:srgb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FBAE41-5C57-4FCD-9A68-6B3809B42DC3}"/>
              </a:ext>
            </a:extLst>
          </p:cNvPr>
          <p:cNvSpPr>
            <a:spLocks noChangeAspect="1"/>
          </p:cNvSpPr>
          <p:nvPr>
            <p:custDataLst>
              <p:tags r:id="rId7"/>
            </p:custDataLst>
          </p:nvPr>
        </p:nvSpPr>
        <p:spPr>
          <a:xfrm>
            <a:off x="1571625" y="370760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AB9ACB0-BFF0-4634-99E6-14A5E05AD726}"/>
              </a:ext>
            </a:extLst>
          </p:cNvPr>
          <p:cNvSpPr>
            <a:spLocks noChangeAspect="1"/>
          </p:cNvSpPr>
          <p:nvPr>
            <p:custDataLst>
              <p:tags r:id="rId8"/>
            </p:custDataLst>
          </p:nvPr>
        </p:nvSpPr>
        <p:spPr>
          <a:xfrm>
            <a:off x="1571625" y="4564856"/>
            <a:ext cx="514350" cy="514350"/>
          </a:xfrm>
          <a:prstGeom prst="ellipse">
            <a:avLst/>
          </a:prstGeom>
          <a:solidFill>
            <a:srgbClr val="808080">
              <a:alpha val="21000"/>
            </a:srgb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6F19426-6233-4F0D-A65F-D0E121DBF335}"/>
              </a:ext>
            </a:extLst>
          </p:cNvPr>
          <p:cNvSpPr/>
          <p:nvPr>
            <p:custDataLst>
              <p:tags r:id="rId9"/>
            </p:custDataLst>
          </p:nvPr>
        </p:nvSpPr>
        <p:spPr>
          <a:xfrm>
            <a:off x="8915400" y="6215063"/>
            <a:ext cx="1543050" cy="411480"/>
          </a:xfrm>
          <a:prstGeom prst="roundRect">
            <a:avLst/>
          </a:prstGeom>
          <a:solidFill>
            <a:srgbClr val="808080">
              <a:alpha val="21000"/>
            </a:srgbClr>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a:extLst>
              <a:ext uri="{FF2B5EF4-FFF2-40B4-BE49-F238E27FC236}">
                <a16:creationId xmlns:a16="http://schemas.microsoft.com/office/drawing/2014/main" id="{71880310-DFA4-434B-86FC-01A4136E4959}"/>
              </a:ext>
            </a:extLst>
          </p:cNvPr>
          <p:cNvGrpSpPr/>
          <p:nvPr>
            <p:custDataLst>
              <p:tags r:id="rId10"/>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35AA60AA-8243-47DA-A2C9-76623C0D3CCA}"/>
                </a:ext>
              </a:extLst>
            </p:cNvPr>
            <p:cNvSpPr/>
            <p:nvPr>
              <p:custDataLst>
                <p:tags r:id="rId12"/>
              </p:custDataLst>
            </p:nvPr>
          </p:nvSpPr>
          <p:spPr>
            <a:xfrm>
              <a:off x="0" y="0"/>
              <a:ext cx="12192000" cy="635000"/>
            </a:xfrm>
            <a:prstGeom prst="rect">
              <a:avLst/>
            </a:prstGeom>
            <a:solidFill>
              <a:srgbClr val="F6F7F8">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ColorBlock">
              <a:extLst>
                <a:ext uri="{FF2B5EF4-FFF2-40B4-BE49-F238E27FC236}">
                  <a16:creationId xmlns:a16="http://schemas.microsoft.com/office/drawing/2014/main" id="{9AAE3308-E940-4329-9A94-54806698AEDE}"/>
                </a:ext>
              </a:extLst>
            </p:cNvPr>
            <p:cNvSpPr/>
            <p:nvPr>
              <p:custDataLst>
                <p:tags r:id="rId13"/>
              </p:custDataLst>
            </p:nvPr>
          </p:nvSpPr>
          <p:spPr>
            <a:xfrm>
              <a:off x="0" y="0"/>
              <a:ext cx="190500" cy="635000"/>
            </a:xfrm>
            <a:prstGeom prst="rect">
              <a:avLst/>
            </a:prstGeom>
            <a:solidFill>
              <a:srgbClr val="639EF4">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TypeText">
              <a:extLst>
                <a:ext uri="{FF2B5EF4-FFF2-40B4-BE49-F238E27FC236}">
                  <a16:creationId xmlns:a16="http://schemas.microsoft.com/office/drawing/2014/main" id="{4041DF5C-8CF5-4037-B496-3BAE68E3683A}"/>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C1D05C22-5979-4B82-8E6D-99399D6EEC9B}"/>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hidden="1">
            <a:extLst>
              <a:ext uri="{FF2B5EF4-FFF2-40B4-BE49-F238E27FC236}">
                <a16:creationId xmlns:a16="http://schemas.microsoft.com/office/drawing/2014/main" id="{04ECA5E3-44AB-46BC-A3F2-B9DF812BE5AC}"/>
              </a:ext>
            </a:extLst>
          </p:cNvPr>
          <p:cNvPicPr>
            <a:picLocks/>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44814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caseSensitive&quot;:false,&quot;fuzzyMatch&quot;:false,&quot;Score&quot;:2.0,&quot;answers&quot;:[&quot;00000&quot;]}]"/>
</p:tagLst>
</file>

<file path=ppt/tags/tag1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a:solidFill>
          <a:schemeClr val="accent1">
            <a:alpha val="21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15990</TotalTime>
  <Words>4065</Words>
  <Application>Microsoft Office PowerPoint</Application>
  <PresentationFormat>宽屏</PresentationFormat>
  <Paragraphs>1335</Paragraphs>
  <Slides>42</Slides>
  <Notes>28</Notes>
  <HiddenSlides>3</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42</vt:i4>
      </vt:variant>
    </vt:vector>
  </HeadingPairs>
  <TitlesOfParts>
    <vt:vector size="59" baseType="lpstr">
      <vt:lpstr>Mathematica1</vt:lpstr>
      <vt:lpstr>Microsoft Yahei</vt:lpstr>
      <vt:lpstr>等线</vt:lpstr>
      <vt:lpstr>等线 Light</vt:lpstr>
      <vt:lpstr>方正姚体</vt:lpstr>
      <vt:lpstr>黑体</vt:lpstr>
      <vt:lpstr>华文新魏</vt:lpstr>
      <vt:lpstr>宋体</vt:lpstr>
      <vt:lpstr>Arial</vt:lpstr>
      <vt:lpstr>Calibri</vt:lpstr>
      <vt:lpstr>Cambria Math</vt:lpstr>
      <vt:lpstr>Rockwell</vt:lpstr>
      <vt:lpstr>Rockwell Extra Bold</vt:lpstr>
      <vt:lpstr>Times New Roman</vt:lpstr>
      <vt:lpstr>Wingdings</vt:lpstr>
      <vt:lpstr>木活字</vt:lpstr>
      <vt:lpstr>Office 主题​​</vt:lpstr>
      <vt:lpstr>密码分析学  积分攻击</vt:lpstr>
      <vt:lpstr>PowerPoint 演示文稿</vt:lpstr>
      <vt:lpstr>PowerPoint 演示文稿</vt:lpstr>
      <vt:lpstr>回顾</vt:lpstr>
      <vt:lpstr>教学目标</vt:lpstr>
      <vt:lpstr>积分攻击 (Integral Attack)</vt:lpstr>
      <vt:lpstr>多重集特性</vt:lpstr>
      <vt:lpstr>PowerPoint 演示文稿</vt:lpstr>
      <vt:lpstr>PowerPoint 演示文稿</vt:lpstr>
      <vt:lpstr>多重集特性</vt:lpstr>
      <vt:lpstr>PowerPoint 演示文稿</vt:lpstr>
      <vt:lpstr>PowerPoint 演示文稿</vt:lpstr>
      <vt:lpstr>PowerPoint 演示文稿</vt:lpstr>
      <vt:lpstr>PowerPoint 演示文稿</vt:lpstr>
      <vt:lpstr>PowerPoint 演示文稿</vt:lpstr>
      <vt:lpstr>多重集特性的传播规则</vt:lpstr>
      <vt:lpstr>PowerPoint 演示文稿</vt:lpstr>
      <vt:lpstr>PowerPoint 演示文稿</vt:lpstr>
      <vt:lpstr>PowerPoint 演示文稿</vt:lpstr>
      <vt:lpstr>PowerPoint 演示文稿</vt:lpstr>
      <vt:lpstr>多重集特性的传播规则</vt:lpstr>
      <vt:lpstr>多重集特性的传播规则</vt:lpstr>
      <vt:lpstr>AES算法的Square攻击</vt:lpstr>
      <vt:lpstr>AES的3轮积分区分器</vt:lpstr>
      <vt:lpstr>AES的3轮积分区分器——输入多重集特性的传播</vt:lpstr>
      <vt:lpstr>3轮AES的区分攻击</vt:lpstr>
      <vt:lpstr>4轮AES的密钥恢复攻击——以恢复第4轮部分密钥为例</vt:lpstr>
      <vt:lpstr>4轮AES的密钥恢复攻击——复杂度分析</vt:lpstr>
      <vt:lpstr>5轮AES的密钥恢复攻击1——尾部扩展2轮，3+2</vt:lpstr>
      <vt:lpstr>5轮AES的密钥恢复攻击1——尾部扩展2轮，3+2</vt:lpstr>
      <vt:lpstr>5轮AES的密钥恢复攻击1（略）</vt:lpstr>
      <vt:lpstr>PowerPoint 演示文稿</vt:lpstr>
      <vt:lpstr>5轮AES的密钥恢复攻击1——复杂度分析</vt:lpstr>
      <vt:lpstr>5轮AES的密钥恢复攻击2——4轮区分器（2阶积分）</vt:lpstr>
      <vt:lpstr>5轮AES的密钥恢复攻击2——攻击过程</vt:lpstr>
      <vt:lpstr>5轮AES的密钥恢复攻击2——复杂度分析（略）</vt:lpstr>
      <vt:lpstr>square攻击的原理</vt:lpstr>
      <vt:lpstr>square攻击的基本过程</vt:lpstr>
      <vt:lpstr>积分区分器的搜索</vt:lpstr>
      <vt:lpstr>改进方向</vt:lpstr>
      <vt:lpstr>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ww</cp:lastModifiedBy>
  <cp:revision>516</cp:revision>
  <dcterms:created xsi:type="dcterms:W3CDTF">2020-06-15T02:07:14Z</dcterms:created>
  <dcterms:modified xsi:type="dcterms:W3CDTF">2023-10-17T02:36:51Z</dcterms:modified>
</cp:coreProperties>
</file>