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00.xml" ContentType="application/vnd.openxmlformats-officedocument.presentationml.tags+xml"/>
  <Override PartName="/ppt/tags/tag210.xml" ContentType="application/vnd.openxmlformats-officedocument.presentationml.tags+xml"/>
  <Override PartName="/ppt/tags/tag580.xml" ContentType="application/vnd.openxmlformats-officedocument.presentationml.tags+xml"/>
  <Override PartName="/ppt/tags/tag6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</p:sldMasterIdLst>
  <p:notesMasterIdLst>
    <p:notesMasterId r:id="rId28"/>
  </p:notesMasterIdLst>
  <p:sldIdLst>
    <p:sldId id="365" r:id="rId3"/>
    <p:sldId id="2837" r:id="rId4"/>
    <p:sldId id="373" r:id="rId5"/>
    <p:sldId id="2838" r:id="rId6"/>
    <p:sldId id="2839" r:id="rId7"/>
    <p:sldId id="288" r:id="rId8"/>
    <p:sldId id="2841" r:id="rId9"/>
    <p:sldId id="2842" r:id="rId10"/>
    <p:sldId id="401" r:id="rId11"/>
    <p:sldId id="2843" r:id="rId12"/>
    <p:sldId id="2844" r:id="rId13"/>
    <p:sldId id="2846" r:id="rId14"/>
    <p:sldId id="2845" r:id="rId15"/>
    <p:sldId id="422" r:id="rId16"/>
    <p:sldId id="403" r:id="rId17"/>
    <p:sldId id="400" r:id="rId18"/>
    <p:sldId id="404" r:id="rId19"/>
    <p:sldId id="535" r:id="rId20"/>
    <p:sldId id="536" r:id="rId21"/>
    <p:sldId id="2847" r:id="rId22"/>
    <p:sldId id="2833" r:id="rId23"/>
    <p:sldId id="2834" r:id="rId24"/>
    <p:sldId id="419" r:id="rId25"/>
    <p:sldId id="405" r:id="rId26"/>
    <p:sldId id="283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6"/>
    <p:restoredTop sz="89437"/>
  </p:normalViewPr>
  <p:slideViewPr>
    <p:cSldViewPr snapToGrid="0" snapToObjects="1">
      <p:cViewPr varScale="1">
        <p:scale>
          <a:sx n="58" d="100"/>
          <a:sy n="58" d="100"/>
        </p:scale>
        <p:origin x="10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本课件参考群文件</a:t>
            </a:r>
            <a:r>
              <a:rPr lang="en-US" altLang="zh-CN" dirty="0">
                <a:solidFill>
                  <a:srgbClr val="C00000"/>
                </a:solidFill>
              </a:rPr>
              <a:t>A Meet-in-the-Middle Attack on 8-Round AES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讨论一篇具体的论文，有一定难度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让学生自己推导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79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多少种可能的映射表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169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61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C11</a:t>
            </a:r>
            <a:r>
              <a:rPr lang="zh-CN" altLang="en-US" dirty="0"/>
              <a:t>表达式有误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2435C-541F-444E-A053-876D827DD8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68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07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92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让大家自己思考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1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弹幕抢答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91ED97-DA5C-41B7-A5D9-BD8BA2B853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23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处相遇，让学生自己思考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91ED97-DA5C-41B7-A5D9-BD8BA2B853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4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攻击和碰撞攻击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(collision attack)[74]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的影响下，单密钥下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AES-128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的最优攻击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80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教材是讲的</a:t>
            </a:r>
            <a:r>
              <a:rPr kumimoji="1" lang="en-US" altLang="zh-CN" dirty="0"/>
              <a:t>Mini-AES</a:t>
            </a:r>
            <a:r>
              <a:rPr kumimoji="1" lang="zh-CN" altLang="en-US" dirty="0"/>
              <a:t>，课下自己推导，当做练习</a:t>
            </a:r>
            <a:endParaRPr kumimoji="1" lang="en-US" altLang="zh-CN" dirty="0"/>
          </a:p>
          <a:p>
            <a:r>
              <a:rPr kumimoji="1" lang="zh-CN" altLang="en-US" dirty="0"/>
              <a:t>让学生自己推导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83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2023/10/23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10972800" cy="5088565"/>
          </a:xfrm>
          <a:prstGeom prst="rect">
            <a:avLst/>
          </a:prstGeom>
        </p:spPr>
        <p:txBody>
          <a:bodyPr/>
          <a:lstStyle>
            <a:lvl1pPr marL="364058" indent="-364058">
              <a:spcAft>
                <a:spcPts val="533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667" baseline="0">
                <a:latin typeface="Times New Roman" pitchFamily="18" charset="0"/>
                <a:ea typeface="宋体" pitchFamily="2" charset="-122"/>
              </a:defRPr>
            </a:lvl1pPr>
            <a:lvl2pPr marL="596885" indent="-230712">
              <a:spcAft>
                <a:spcPts val="400"/>
              </a:spcAft>
              <a:buClr>
                <a:srgbClr val="C00000"/>
              </a:buClr>
              <a:buSzPct val="80000"/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943" indent="-245527">
              <a:buClr>
                <a:srgbClr val="C00000"/>
              </a:buClr>
              <a:buSzPct val="70000"/>
              <a:buFont typeface="Wingdings" pitchFamily="2" charset="2"/>
              <a:buChar char="l"/>
              <a:defRPr sz="2133" baseline="0">
                <a:latin typeface="Times New Roman" pitchFamily="18" charset="0"/>
                <a:ea typeface="宋体" pitchFamily="2" charset="-122"/>
              </a:defRPr>
            </a:lvl3pPr>
            <a:lvl4pPr marL="1312301" indent="-232828">
              <a:buClr>
                <a:srgbClr val="C00000"/>
              </a:buClr>
              <a:buSzPct val="65000"/>
              <a:buFont typeface="Wingdings" pitchFamily="2" charset="2"/>
              <a:buChar char="u"/>
              <a:defRPr sz="1867" baseline="0">
                <a:latin typeface="Times New Roman" pitchFamily="18" charset="0"/>
                <a:ea typeface="宋体" pitchFamily="2" charset="-122"/>
              </a:defRPr>
            </a:lvl4pPr>
            <a:lvl5pPr marL="1559945" indent="-129114">
              <a:buClr>
                <a:srgbClr val="C00000"/>
              </a:buClr>
              <a:buSzPct val="80000"/>
              <a:buFont typeface="Arial" pitchFamily="34" charset="0"/>
              <a:buChar char="•"/>
              <a:defRPr sz="1867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23123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>
          <a:xfrm>
            <a:off x="8976320" y="6405331"/>
            <a:ext cx="2641600" cy="288032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pPr algn="r">
              <a:defRPr/>
            </a:pPr>
            <a:fld id="{39C0AA83-8851-4DD0-9E39-50832E1B2811}" type="slidenum">
              <a:rPr lang="en-US" altLang="zh-CN" b="1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0896533" y="260648"/>
            <a:ext cx="768000" cy="768085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8B49F-478A-4D63-8556-91B6029F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2023/10/23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D7975-097D-4052-9316-C6780A0F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FEFC-2948-4060-8D4A-F6B75680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10972800" cy="5088565"/>
          </a:xfrm>
          <a:prstGeom prst="rect">
            <a:avLst/>
          </a:prstGeom>
        </p:spPr>
        <p:txBody>
          <a:bodyPr/>
          <a:lstStyle>
            <a:lvl1pPr marL="364058" indent="-364058">
              <a:spcAft>
                <a:spcPts val="533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667" baseline="0">
                <a:latin typeface="Times New Roman" pitchFamily="18" charset="0"/>
                <a:ea typeface="宋体" pitchFamily="2" charset="-122"/>
              </a:defRPr>
            </a:lvl1pPr>
            <a:lvl2pPr marL="596885" indent="-230712">
              <a:spcAft>
                <a:spcPts val="400"/>
              </a:spcAft>
              <a:buClr>
                <a:srgbClr val="C00000"/>
              </a:buClr>
              <a:buSzPct val="80000"/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943" indent="-245527">
              <a:buClr>
                <a:srgbClr val="C00000"/>
              </a:buClr>
              <a:buSzPct val="70000"/>
              <a:buFont typeface="Wingdings" pitchFamily="2" charset="2"/>
              <a:buChar char="l"/>
              <a:defRPr sz="2133" baseline="0">
                <a:latin typeface="Times New Roman" pitchFamily="18" charset="0"/>
                <a:ea typeface="宋体" pitchFamily="2" charset="-122"/>
              </a:defRPr>
            </a:lvl3pPr>
            <a:lvl4pPr marL="1312301" indent="-232828">
              <a:buClr>
                <a:srgbClr val="C00000"/>
              </a:buClr>
              <a:buSzPct val="65000"/>
              <a:buFont typeface="Wingdings" pitchFamily="2" charset="2"/>
              <a:buChar char="u"/>
              <a:defRPr sz="1867" baseline="0">
                <a:latin typeface="Times New Roman" pitchFamily="18" charset="0"/>
                <a:ea typeface="宋体" pitchFamily="2" charset="-122"/>
              </a:defRPr>
            </a:lvl4pPr>
            <a:lvl5pPr marL="1559945" indent="-129114">
              <a:buClr>
                <a:srgbClr val="C00000"/>
              </a:buClr>
              <a:buSzPct val="80000"/>
              <a:buFont typeface="Arial" pitchFamily="34" charset="0"/>
              <a:buChar char="•"/>
              <a:defRPr sz="1867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23123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>
          <a:xfrm>
            <a:off x="8976320" y="6405331"/>
            <a:ext cx="2641600" cy="288032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pPr algn="r">
              <a:defRPr/>
            </a:pPr>
            <a:fld id="{39C0AA83-8851-4DD0-9E39-50832E1B2811}" type="slidenum">
              <a:rPr lang="en-US" altLang="zh-CN" b="1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0896533" y="260648"/>
            <a:ext cx="768000" cy="768085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9427B2-9848-424A-BA6A-BF64719AD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5E913-0468-3647-89C2-19DA6A6EA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51CB2D-A458-7F4B-917A-528209B2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39A3-6C50-D74C-9C7E-611BCC5F0231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158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2023/10/23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867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内容占位符 7"/>
          <p:cNvSpPr txBox="1">
            <a:spLocks/>
          </p:cNvSpPr>
          <p:nvPr userDrawn="1"/>
        </p:nvSpPr>
        <p:spPr>
          <a:xfrm>
            <a:off x="609600" y="1124744"/>
            <a:ext cx="10972800" cy="508856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ts val="40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lang="zh-CN" altLang="en-US" sz="20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47675" indent="-173038" algn="l" rtl="0" eaLnBrk="0" fontAlgn="base" hangingPunct="0">
              <a:spcBef>
                <a:spcPts val="500"/>
              </a:spcBef>
              <a:spcAft>
                <a:spcPts val="300"/>
              </a:spcAft>
              <a:buClr>
                <a:srgbClr val="C00000"/>
              </a:buClr>
              <a:buSzPct val="80000"/>
              <a:buFont typeface="Wingdings" pitchFamily="2" charset="2"/>
              <a:buChar char="Ø"/>
              <a:defRPr lang="zh-CN" altLang="en-US" sz="18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720725" indent="-1841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itchFamily="2" charset="2"/>
              <a:buChar char="l"/>
              <a:defRPr lang="zh-CN" altLang="en-US" sz="16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984250" indent="-17462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Wingdings" pitchFamily="2" charset="2"/>
              <a:buChar char="u"/>
              <a:defRPr lang="zh-CN" altLang="en-US" sz="14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169988" indent="-968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Arial" pitchFamily="34" charset="0"/>
              <a:buChar char="•"/>
              <a:defRPr lang="en-US" altLang="en-US" sz="14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667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609600" y="323123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defRPr>
            </a:lvl9pPr>
          </a:lstStyle>
          <a:p>
            <a:endParaRPr lang="en-US" sz="32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10896533" y="260648"/>
            <a:ext cx="768000" cy="768085"/>
          </a:xfrm>
          <a:prstGeom prst="rect">
            <a:avLst/>
          </a:prstGeom>
          <a:blipFill dpi="0" rotWithShape="1">
            <a:blip r:embed="rId5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364058" indent="-364058" algn="l" rtl="0" eaLnBrk="0" fontAlgn="base" hangingPunct="0">
        <a:spcBef>
          <a:spcPts val="800"/>
        </a:spcBef>
        <a:spcAft>
          <a:spcPct val="0"/>
        </a:spcAft>
        <a:buClr>
          <a:srgbClr val="C00000"/>
        </a:buClr>
        <a:buSzPct val="76000"/>
        <a:buFont typeface="Wingdings" panose="05000000000000000000" pitchFamily="2" charset="2"/>
        <a:buChar char="n"/>
        <a:defRPr lang="zh-CN" altLang="en-US" sz="2667" kern="1200" baseline="0" dirty="0" smtClean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730232" indent="-364058" algn="l" rtl="0" eaLnBrk="0" fontAlgn="base" hangingPunct="0">
        <a:spcBef>
          <a:spcPts val="667"/>
        </a:spcBef>
        <a:spcAft>
          <a:spcPct val="0"/>
        </a:spcAft>
        <a:buClr>
          <a:srgbClr val="C00000"/>
        </a:buClr>
        <a:buSzPct val="76000"/>
        <a:buFont typeface="Wingdings 3" pitchFamily="18" charset="2"/>
        <a:buChar char=""/>
        <a:defRPr lang="zh-CN" altLang="en-US" sz="2400" kern="1200" baseline="0" dirty="0" smtClean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1096406" indent="-304792" algn="l" rtl="0" eaLnBrk="0" fontAlgn="base" hangingPunct="0">
        <a:spcBef>
          <a:spcPts val="667"/>
        </a:spcBef>
        <a:spcAft>
          <a:spcPct val="0"/>
        </a:spcAft>
        <a:buClr>
          <a:srgbClr val="C00000"/>
        </a:buClr>
        <a:buSzPct val="76000"/>
        <a:buFont typeface="Wingdings" panose="05000000000000000000" pitchFamily="2" charset="2"/>
        <a:buChar char="l"/>
        <a:defRPr lang="zh-CN" altLang="en-US" sz="2133" kern="1200" baseline="0" dirty="0" smtClean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462581" indent="-304792" algn="l" rtl="0" eaLnBrk="0" fontAlgn="base" hangingPunct="0">
        <a:spcBef>
          <a:spcPts val="533"/>
        </a:spcBef>
        <a:spcAft>
          <a:spcPct val="0"/>
        </a:spcAft>
        <a:buClr>
          <a:srgbClr val="C00000"/>
        </a:buClr>
        <a:buSzPct val="70000"/>
        <a:buFont typeface="Wingdings" pitchFamily="2" charset="2"/>
        <a:buChar char=""/>
        <a:defRPr lang="zh-CN" altLang="en-US" sz="2667" kern="1200" baseline="0" dirty="0" smtClean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828754" indent="-304792" algn="l" rtl="0" eaLnBrk="0" fontAlgn="base" hangingPunct="0">
        <a:spcBef>
          <a:spcPts val="400"/>
        </a:spcBef>
        <a:spcAft>
          <a:spcPct val="0"/>
        </a:spcAft>
        <a:buClr>
          <a:srgbClr val="C00000"/>
        </a:buClr>
        <a:buSzPct val="70000"/>
        <a:buFont typeface="Wingdings" pitchFamily="2" charset="2"/>
        <a:buChar char=""/>
        <a:defRPr lang="en-US" altLang="en-US" sz="2667" kern="1200" baseline="0" dirty="0" smtClean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2194505" indent="-243834" algn="l" rtl="0" eaLnBrk="1" latinLnBrk="0" hangingPunct="1">
        <a:spcBef>
          <a:spcPts val="4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133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243834" algn="l" rtl="0" eaLnBrk="1" latinLnBrk="0" hangingPunct="1">
        <a:spcBef>
          <a:spcPts val="4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682173" indent="-243834" algn="l" rtl="0" eaLnBrk="1" latinLnBrk="0" hangingPunct="1">
        <a:spcBef>
          <a:spcPts val="4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43834" algn="l" rtl="0" eaLnBrk="1" latinLnBrk="0" hangingPunct="1">
        <a:spcBef>
          <a:spcPts val="400"/>
        </a:spcBef>
        <a:buClr>
          <a:srgbClr val="9FB8CD"/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1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.xml"/><Relationship Id="rId26" Type="http://schemas.openxmlformats.org/officeDocument/2006/relationships/tags" Target="../tags/tag22.xml"/><Relationship Id="rId3" Type="http://schemas.openxmlformats.org/officeDocument/2006/relationships/tags" Target="../tags/tag20.xml"/><Relationship Id="rId21" Type="http://schemas.openxmlformats.org/officeDocument/2006/relationships/image" Target="../media/image231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251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19.xml"/><Relationship Id="rId29" Type="http://schemas.openxmlformats.org/officeDocument/2006/relationships/image" Target="../media/image271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21.xml"/><Relationship Id="rId32" Type="http://schemas.openxmlformats.org/officeDocument/2006/relationships/image" Target="../media/image12.tmp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241.png"/><Relationship Id="rId28" Type="http://schemas.openxmlformats.org/officeDocument/2006/relationships/tags" Target="../tags/tag23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11.xml"/><Relationship Id="rId31" Type="http://schemas.openxmlformats.org/officeDocument/2006/relationships/image" Target="../media/image282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20.xml"/><Relationship Id="rId27" Type="http://schemas.openxmlformats.org/officeDocument/2006/relationships/image" Target="../media/image27.png"/><Relationship Id="rId30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5.xml"/><Relationship Id="rId26" Type="http://schemas.openxmlformats.org/officeDocument/2006/relationships/image" Target="../media/image271.png"/><Relationship Id="rId3" Type="http://schemas.openxmlformats.org/officeDocument/2006/relationships/tags" Target="../tags/tag37.xml"/><Relationship Id="rId21" Type="http://schemas.openxmlformats.org/officeDocument/2006/relationships/tags" Target="../tags/tag3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40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302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321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39.xml"/><Relationship Id="rId28" Type="http://schemas.openxmlformats.org/officeDocument/2006/relationships/image" Target="../media/image12.tmp"/><Relationship Id="rId10" Type="http://schemas.openxmlformats.org/officeDocument/2006/relationships/tags" Target="../tags/tag44.xml"/><Relationship Id="rId19" Type="http://schemas.openxmlformats.org/officeDocument/2006/relationships/tags" Target="../tags/tag37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312.png"/><Relationship Id="rId27" Type="http://schemas.openxmlformats.org/officeDocument/2006/relationships/image" Target="../media/image2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29.png"/><Relationship Id="rId3" Type="http://schemas.openxmlformats.org/officeDocument/2006/relationships/tags" Target="../tags/tag54.xml"/><Relationship Id="rId21" Type="http://schemas.openxmlformats.org/officeDocument/2006/relationships/image" Target="../media/image12.tmp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28.png"/><Relationship Id="rId2" Type="http://schemas.openxmlformats.org/officeDocument/2006/relationships/tags" Target="../tags/tag53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31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30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5.xml"/><Relationship Id="rId26" Type="http://schemas.openxmlformats.org/officeDocument/2006/relationships/tags" Target="../tags/tag580.xml"/><Relationship Id="rId3" Type="http://schemas.openxmlformats.org/officeDocument/2006/relationships/tags" Target="../tags/tag69.xml"/><Relationship Id="rId21" Type="http://schemas.openxmlformats.org/officeDocument/2006/relationships/image" Target="../media/image32.png"/><Relationship Id="rId34" Type="http://schemas.openxmlformats.org/officeDocument/2006/relationships/image" Target="../media/image232.png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image" Target="../media/image2510.png"/><Relationship Id="rId33" Type="http://schemas.openxmlformats.org/officeDocument/2006/relationships/image" Target="../media/image33.png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68.xml"/><Relationship Id="rId29" Type="http://schemas.openxmlformats.org/officeDocument/2006/relationships/image" Target="../media/image181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210.xml"/><Relationship Id="rId32" Type="http://schemas.openxmlformats.org/officeDocument/2006/relationships/image" Target="../media/image210.png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image" Target="../media/image240.png"/><Relationship Id="rId28" Type="http://schemas.openxmlformats.org/officeDocument/2006/relationships/tags" Target="../tags/tag600.xml"/><Relationship Id="rId10" Type="http://schemas.openxmlformats.org/officeDocument/2006/relationships/tags" Target="../tags/tag76.xml"/><Relationship Id="rId19" Type="http://schemas.openxmlformats.org/officeDocument/2006/relationships/notesSlide" Target="../notesSlides/notesSlide12.xml"/><Relationship Id="rId31" Type="http://schemas.openxmlformats.org/officeDocument/2006/relationships/image" Target="../media/image26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200.xml"/><Relationship Id="rId27" Type="http://schemas.openxmlformats.org/officeDocument/2006/relationships/image" Target="../media/image171.png"/><Relationship Id="rId30" Type="http://schemas.openxmlformats.org/officeDocument/2006/relationships/image" Target="../media/image190.png"/><Relationship Id="rId35" Type="http://schemas.openxmlformats.org/officeDocument/2006/relationships/image" Target="../media/image12.tmp"/><Relationship Id="rId8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01.png"/><Relationship Id="rId10" Type="http://schemas.openxmlformats.org/officeDocument/2006/relationships/image" Target="../media/image2600.png"/><Relationship Id="rId19" Type="http://schemas.openxmlformats.org/officeDocument/2006/relationships/image" Target="../media/image3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中间相遇攻击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00A4BC-DC0C-DB43-A621-1EB1829054C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1C22B7-F395-3F43-9561-9168235FE85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EF1EA6-E31A-924A-B90D-A58A68FC3A1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5189FD-4504-C74C-9AB3-2973B19AF4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089C72-2127-1842-8B3F-765B314B163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704BAD3-70A5-FA40-9E5C-8794F2CF07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1C4BC6-12CE-2543-9AFD-79831DEC82D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AF5D11-6FB0-7E4B-8EB1-CC92E9136C1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64B2CFA-268D-B54F-A0B8-498D309FCDF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E075618-9BAA-419B-8252-CD716654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94" y="3429000"/>
            <a:ext cx="7078371" cy="32061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E9C35E-C540-4C08-A402-1C94C7BB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相遇函数为值的中间相遇攻击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5A5423-97DA-476A-A269-97713852A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部分状态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值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bit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相遇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部分匹配技术</a:t>
                </a:r>
                <a:r>
                  <a:rPr lang="en-US" altLang="zh-CN" dirty="0"/>
                  <a:t>(Partial Matching Technique)</a:t>
                </a:r>
              </a:p>
              <a:p>
                <a:r>
                  <a:rPr lang="zh-CN" altLang="en-US" dirty="0"/>
                  <a:t>复杂度？</a:t>
                </a:r>
                <a:endParaRPr lang="en-US" altLang="zh-CN" dirty="0"/>
              </a:p>
              <a:p>
                <a:r>
                  <a:rPr kumimoji="1" lang="en-US" altLang="zh-CN" i="1" dirty="0"/>
                  <a:t>n</a:t>
                </a:r>
                <a:r>
                  <a:rPr kumimoji="1" lang="zh-CN" altLang="en-US" dirty="0"/>
                  <a:t>改为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5A5423-97DA-476A-A269-97713852A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65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D64D6-214D-4295-B681-41AE964A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18A18E-A121-42F1-B9C8-D7ADCC1875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23" t="12182" r="14802" b="40173"/>
          <a:stretch/>
        </p:blipFill>
        <p:spPr>
          <a:xfrm>
            <a:off x="7844010" y="592573"/>
            <a:ext cx="3994552" cy="27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B4FB6-1564-484A-9296-AE2E214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拼切技术</a:t>
            </a:r>
            <a:r>
              <a:rPr lang="en-US" altLang="zh-CN" b="1" dirty="0"/>
              <a:t>(Splice-and-cut)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BBC9B-3208-46F0-A5D0-EE7B25E8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1981</a:t>
            </a:r>
            <a:r>
              <a:rPr lang="zh-CN" altLang="en-US" dirty="0"/>
              <a:t>年，</a:t>
            </a:r>
            <a:r>
              <a:rPr lang="en-US" altLang="zh-CN" dirty="0"/>
              <a:t>Ralph C. Merkle </a:t>
            </a:r>
            <a:r>
              <a:rPr lang="zh-CN" altLang="en-US" dirty="0"/>
              <a:t>与</a:t>
            </a:r>
            <a:r>
              <a:rPr lang="en-US" altLang="zh-CN" dirty="0"/>
              <a:t>Martin E. Hellman</a:t>
            </a:r>
            <a:r>
              <a:rPr lang="zh-CN" altLang="en-US" dirty="0"/>
              <a:t>，</a:t>
            </a:r>
            <a:r>
              <a:rPr lang="en-US" altLang="zh-CN" dirty="0"/>
              <a:t>2K3DES</a:t>
            </a:r>
          </a:p>
          <a:p>
            <a:r>
              <a:rPr lang="en-US" altLang="zh-CN" dirty="0"/>
              <a:t>2008 </a:t>
            </a:r>
            <a:r>
              <a:rPr lang="zh-CN" altLang="en-US" dirty="0"/>
              <a:t>年，</a:t>
            </a:r>
            <a:r>
              <a:rPr lang="en-US" altLang="zh-CN" dirty="0" err="1"/>
              <a:t>Kazumaro</a:t>
            </a:r>
            <a:r>
              <a:rPr lang="en-US" altLang="zh-CN" dirty="0"/>
              <a:t> Aoki </a:t>
            </a:r>
            <a:r>
              <a:rPr lang="zh-CN" altLang="en-US" dirty="0"/>
              <a:t>和</a:t>
            </a:r>
            <a:r>
              <a:rPr lang="en-US" altLang="zh-CN" dirty="0"/>
              <a:t>Yu Sasaki</a:t>
            </a:r>
            <a:r>
              <a:rPr lang="zh-CN" altLang="en-US" dirty="0"/>
              <a:t>，用于杂凑函数的原像攻击</a:t>
            </a:r>
            <a:endParaRPr lang="en-US" altLang="zh-CN" dirty="0"/>
          </a:p>
          <a:p>
            <a:r>
              <a:rPr lang="zh-CN" altLang="en-US" dirty="0"/>
              <a:t>也适用于相遇函数为映射关系的中间相遇攻击</a:t>
            </a:r>
            <a:endParaRPr lang="en-US" altLang="zh-CN" dirty="0"/>
          </a:p>
          <a:p>
            <a:r>
              <a:rPr lang="zh-CN" altLang="en-US" dirty="0"/>
              <a:t>在杂凑函数、认证加密等算法的分析中取得了很好的效果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97B8D-B323-4366-964D-E09182D1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BC4521-2951-F04E-95BB-88770D65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2K3DES</a:t>
            </a:r>
            <a:r>
              <a:rPr lang="zh-CN" altLang="en-US" dirty="0"/>
              <a:t>的中间相遇攻击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5BCD3B-7EB8-5E48-B377-F22C752460C0}"/>
                  </a:ext>
                </a:extLst>
              </p:cNvPr>
              <p:cNvSpPr txBox="1"/>
              <p:nvPr/>
            </p:nvSpPr>
            <p:spPr>
              <a:xfrm>
                <a:off x="609600" y="1222954"/>
                <a:ext cx="10094912" cy="401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32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2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altLang="zh-CN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baseline="-25000" dirty="0"/>
              </a:p>
              <a:p>
                <a:pPr marL="457200" indent="-457200" defTabSz="121917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/>
                </a:pPr>
                <a:r>
                  <a:rPr kumimoji="1" lang="zh-CN" altLang="en-US" sz="3200" dirty="0">
                    <a:solidFill>
                      <a:prstClr val="black"/>
                    </a:solidFill>
                  </a:rPr>
                  <a:t>直接相遇？</a:t>
                </a:r>
                <a:endParaRPr kumimoji="1" lang="en-US" altLang="zh-CN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 defTabSz="121917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从</m:t>
                    </m:r>
                    <m:r>
                      <a:rPr kumimoji="1" lang="en-US" altLang="zh-CN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处切开，通过选择明文，重新拼接算法</m:t>
                    </m:r>
                  </m:oMath>
                </a14:m>
                <a:endParaRPr kumimoji="1" lang="en-US" altLang="zh-CN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宋体" charset="-122"/>
                </a:endParaRPr>
              </a:p>
              <a:p>
                <a:pPr marL="457200" indent="-457200" defTabSz="121917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不妨固定</m:t>
                    </m:r>
                    <m:r>
                      <a:rPr kumimoji="1" lang="en-US" altLang="zh-CN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3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32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1" lang="en-US" altLang="zh-CN" sz="3200" dirty="0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  <a:p>
                <a:pPr marL="457200" indent="-457200" algn="just" defTabSz="121917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32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32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)=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Arial" charset="0"/>
                  <a:ea typeface="宋体" charset="-122"/>
                </a:endParaRPr>
              </a:p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dirty="0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5BCD3B-7EB8-5E48-B377-F22C752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22954"/>
                <a:ext cx="10094912" cy="4019498"/>
              </a:xfrm>
              <a:prstGeom prst="rect">
                <a:avLst/>
              </a:prstGeom>
              <a:blipFill>
                <a:blip r:embed="rId3"/>
                <a:stretch>
                  <a:fillRect l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DD18F8F-79C1-4B11-AEE3-1AA6FE92F035}"/>
              </a:ext>
            </a:extLst>
          </p:cNvPr>
          <p:cNvGrpSpPr/>
          <p:nvPr/>
        </p:nvGrpSpPr>
        <p:grpSpPr>
          <a:xfrm>
            <a:off x="6606168" y="621942"/>
            <a:ext cx="4752528" cy="1224136"/>
            <a:chOff x="2483768" y="1412776"/>
            <a:chExt cx="4752528" cy="1224136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310B658B-0F49-490E-B9EB-9276253BB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" t="2439" r="6147" b="56098"/>
            <a:stretch/>
          </p:blipFill>
          <p:spPr bwMode="auto">
            <a:xfrm>
              <a:off x="2483768" y="1412776"/>
              <a:ext cx="4752528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193ABB7-20A7-40D1-9060-8BEAD62DEB70}"/>
                </a:ext>
              </a:extLst>
            </p:cNvPr>
            <p:cNvSpPr/>
            <p:nvPr/>
          </p:nvSpPr>
          <p:spPr>
            <a:xfrm>
              <a:off x="5364088" y="1916832"/>
              <a:ext cx="288032" cy="28803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3" name="直线连接符 5">
              <a:extLst>
                <a:ext uri="{FF2B5EF4-FFF2-40B4-BE49-F238E27FC236}">
                  <a16:creationId xmlns:a16="http://schemas.microsoft.com/office/drawing/2014/main" id="{AF9C3774-DAEA-4AEB-9F7C-8341456E53C0}"/>
                </a:ext>
              </a:extLst>
            </p:cNvPr>
            <p:cNvCxnSpPr/>
            <p:nvPr/>
          </p:nvCxnSpPr>
          <p:spPr>
            <a:xfrm>
              <a:off x="3923928" y="1789522"/>
              <a:ext cx="0" cy="823156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947E7F-5320-45F4-9CDD-DB479FB046DB}"/>
              </a:ext>
            </a:extLst>
          </p:cNvPr>
          <p:cNvGrpSpPr/>
          <p:nvPr/>
        </p:nvGrpSpPr>
        <p:grpSpPr>
          <a:xfrm>
            <a:off x="6750184" y="911830"/>
            <a:ext cx="4330824" cy="477972"/>
            <a:chOff x="4355976" y="1916832"/>
            <a:chExt cx="4330824" cy="47797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D6C080-C96A-4554-A2DB-93300A5D3489}"/>
                </a:ext>
              </a:extLst>
            </p:cNvPr>
            <p:cNvSpPr/>
            <p:nvPr/>
          </p:nvSpPr>
          <p:spPr>
            <a:xfrm>
              <a:off x="5785792" y="1933139"/>
              <a:ext cx="226368" cy="461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ln w="0">
                    <a:solidFill>
                      <a:srgbClr val="C00000"/>
                    </a:solidFill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n w="0">
                  <a:solidFill>
                    <a:srgbClr val="C00000"/>
                  </a:solidFill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线箭头连接符 10">
              <a:extLst>
                <a:ext uri="{FF2B5EF4-FFF2-40B4-BE49-F238E27FC236}">
                  <a16:creationId xmlns:a16="http://schemas.microsoft.com/office/drawing/2014/main" id="{666F70CA-A364-4B68-AE02-CF2868800B77}"/>
                </a:ext>
              </a:extLst>
            </p:cNvPr>
            <p:cNvCxnSpPr/>
            <p:nvPr/>
          </p:nvCxnSpPr>
          <p:spPr>
            <a:xfrm>
              <a:off x="6156176" y="2131005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9">
              <a:extLst>
                <a:ext uri="{FF2B5EF4-FFF2-40B4-BE49-F238E27FC236}">
                  <a16:creationId xmlns:a16="http://schemas.microsoft.com/office/drawing/2014/main" id="{4456D1D7-F652-4BD3-B4E5-26BC6002BF26}"/>
                </a:ext>
              </a:extLst>
            </p:cNvPr>
            <p:cNvCxnSpPr/>
            <p:nvPr/>
          </p:nvCxnSpPr>
          <p:spPr>
            <a:xfrm flipH="1">
              <a:off x="4355976" y="2131005"/>
              <a:ext cx="115212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线连接符 21">
              <a:extLst>
                <a:ext uri="{FF2B5EF4-FFF2-40B4-BE49-F238E27FC236}">
                  <a16:creationId xmlns:a16="http://schemas.microsoft.com/office/drawing/2014/main" id="{371ED53C-ECBB-4987-B303-2655B48C9408}"/>
                </a:ext>
              </a:extLst>
            </p:cNvPr>
            <p:cNvCxnSpPr/>
            <p:nvPr/>
          </p:nvCxnSpPr>
          <p:spPr>
            <a:xfrm flipV="1">
              <a:off x="4355976" y="1916832"/>
              <a:ext cx="0" cy="2141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3">
              <a:extLst>
                <a:ext uri="{FF2B5EF4-FFF2-40B4-BE49-F238E27FC236}">
                  <a16:creationId xmlns:a16="http://schemas.microsoft.com/office/drawing/2014/main" id="{DB77F1DF-67C8-4986-A267-1CA45B278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933138"/>
              <a:ext cx="433082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5">
              <a:extLst>
                <a:ext uri="{FF2B5EF4-FFF2-40B4-BE49-F238E27FC236}">
                  <a16:creationId xmlns:a16="http://schemas.microsoft.com/office/drawing/2014/main" id="{23B00C43-0984-4DE7-AB69-B951A8B386F0}"/>
                </a:ext>
              </a:extLst>
            </p:cNvPr>
            <p:cNvCxnSpPr/>
            <p:nvPr/>
          </p:nvCxnSpPr>
          <p:spPr>
            <a:xfrm flipV="1">
              <a:off x="8676456" y="1916832"/>
              <a:ext cx="0" cy="2141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7">
              <a:extLst>
                <a:ext uri="{FF2B5EF4-FFF2-40B4-BE49-F238E27FC236}">
                  <a16:creationId xmlns:a16="http://schemas.microsoft.com/office/drawing/2014/main" id="{02399A4E-DA52-4F0A-88F1-E76811339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0312" y="2132856"/>
              <a:ext cx="12782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3DCEEC4-9DAD-4A49-BB7E-BB0ADBC265B2}"/>
              </a:ext>
            </a:extLst>
          </p:cNvPr>
          <p:cNvSpPr/>
          <p:nvPr/>
        </p:nvSpPr>
        <p:spPr>
          <a:xfrm>
            <a:off x="9308901" y="416651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拼</a:t>
            </a:r>
            <a:endParaRPr lang="zh-CN" alt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EC23B7-ADCF-4BF6-B6C8-913B1E15EA4D}"/>
              </a:ext>
            </a:extLst>
          </p:cNvPr>
          <p:cNvSpPr/>
          <p:nvPr/>
        </p:nvSpPr>
        <p:spPr>
          <a:xfrm>
            <a:off x="8006645" y="1547124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切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9605E70-94C6-4CD6-9154-9F7B74A5E5CE}"/>
              </a:ext>
            </a:extLst>
          </p:cNvPr>
          <p:cNvSpPr/>
          <p:nvPr/>
        </p:nvSpPr>
        <p:spPr>
          <a:xfrm>
            <a:off x="7326248" y="577569"/>
            <a:ext cx="476594" cy="362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84C8C4A-EE2C-4868-AF2D-C11518D33D53}"/>
              </a:ext>
            </a:extLst>
          </p:cNvPr>
          <p:cNvSpPr/>
          <p:nvPr/>
        </p:nvSpPr>
        <p:spPr>
          <a:xfrm>
            <a:off x="10083389" y="576856"/>
            <a:ext cx="476594" cy="362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B4C62F-42D0-4855-8857-B1806DFE97DE}"/>
              </a:ext>
            </a:extLst>
          </p:cNvPr>
          <p:cNvSpPr/>
          <p:nvPr/>
        </p:nvSpPr>
        <p:spPr>
          <a:xfrm>
            <a:off x="5574535" y="3977089"/>
            <a:ext cx="4649118" cy="81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0C7BB38-F345-CF44-8C3C-B0D644E3FD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124744"/>
                <a:ext cx="10972800" cy="54101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/>
                  <a:t>做预计算表</a:t>
                </a:r>
                <a:r>
                  <a:rPr kumimoji="1" lang="en-US" altLang="zh-CN" i="1" dirty="0"/>
                  <a:t>L</a:t>
                </a:r>
                <a:r>
                  <a:rPr kumimoji="1" lang="zh-CN" altLang="en-US" dirty="0">
                    <a:sym typeface="Wingdings" pitchFamily="2" charset="2"/>
                  </a:rPr>
                  <a:t>：</a:t>
                </a:r>
                <a:r>
                  <a:rPr kumimoji="1" lang="en-US" altLang="zh-CN" dirty="0">
                    <a:sym typeface="Wingdings" pitchFamily="2" charset="2"/>
                  </a:rPr>
                  <a:t>(</a:t>
                </a:r>
                <a:r>
                  <a:rPr lang="en-US" altLang="zh-CN" i="1" dirty="0"/>
                  <a:t>K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en-US" altLang="zh-CN" i="1" dirty="0"/>
                  <a:t> </a:t>
                </a:r>
                <a:r>
                  <a:rPr lang="en-US" altLang="zh-CN" i="1" dirty="0" err="1"/>
                  <a:t>Ɓ</a:t>
                </a:r>
                <a:r>
                  <a:rPr kumimoji="1" lang="en-US" altLang="zh-CN" dirty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kumimoji="1" lang="zh-CN" altLang="en-US" dirty="0">
                    <a:sym typeface="Wingdings" pitchFamily="2" charset="2"/>
                  </a:rPr>
                  <a:t>对每一个可能的</a:t>
                </a:r>
                <a:r>
                  <a:rPr lang="en-US" altLang="zh-CN" i="1" dirty="0"/>
                  <a:t>K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274632" lvl="1" indent="0">
                  <a:buNone/>
                </a:pPr>
                <a:r>
                  <a:rPr lang="zh-CN" altLang="en-US" dirty="0"/>
                  <a:t>    计算</a:t>
                </a:r>
                <a:r>
                  <a:rPr lang="en-US" altLang="zh-CN" i="1" dirty="0" err="1"/>
                  <a:t>Ɓ</a:t>
                </a:r>
                <a:r>
                  <a:rPr lang="en-US" altLang="zh-CN" i="1" dirty="0"/>
                  <a:t>=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r>
                  <a:rPr kumimoji="1" lang="zh-CN" altLang="en-US" dirty="0">
                    <a:sym typeface="Wingdings" pitchFamily="2" charset="2"/>
                  </a:rPr>
                  <a:t>对每一个可能的</a:t>
                </a:r>
                <a:r>
                  <a:rPr lang="en-US" altLang="zh-CN" i="1" dirty="0"/>
                  <a:t>K</a:t>
                </a:r>
                <a:r>
                  <a:rPr lang="en-US" altLang="zh-CN" baseline="-25000" dirty="0"/>
                  <a:t>1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i="1" dirty="0" err="1"/>
                  <a:t>Ƥ</a:t>
                </a:r>
                <a:r>
                  <a:rPr lang="zh-CN" altLang="en-US" dirty="0"/>
                  <a:t>，满足</a:t>
                </a:r>
                <a:r>
                  <a:rPr lang="en-US" altLang="zh-CN" i="1" dirty="0" err="1"/>
                  <a:t>Ƥ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获得</a:t>
                </a:r>
                <a:r>
                  <a:rPr lang="en-US" altLang="zh-CN" i="1" dirty="0" err="1"/>
                  <a:t>Ƥ</a:t>
                </a:r>
                <a:r>
                  <a:rPr kumimoji="1" lang="zh-CN" altLang="en-US" dirty="0"/>
                  <a:t>对应的密文</a:t>
                </a:r>
                <a:r>
                  <a:rPr kumimoji="1" lang="en-US" altLang="zh-CN" i="1" dirty="0" err="1"/>
                  <a:t>Ƈ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计算</a:t>
                </a:r>
                <a:r>
                  <a:rPr kumimoji="1" lang="en-US" altLang="zh-CN" i="1" dirty="0"/>
                  <a:t>B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800" i="1" dirty="0"/>
                      <m:t>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，与预计算表</a:t>
                </a:r>
                <a:r>
                  <a:rPr kumimoji="1" lang="en-US" altLang="zh-CN" i="1" dirty="0"/>
                  <a:t>L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相比较，找到相等的</a:t>
                </a:r>
                <a:r>
                  <a:rPr lang="en-US" altLang="zh-CN" i="1" dirty="0" err="1"/>
                  <a:t>Ɓ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，得到相应的</a:t>
                </a:r>
                <a:r>
                  <a:rPr kumimoji="1" lang="en-US" altLang="zh-CN" dirty="0">
                    <a:sym typeface="Wingdings" pitchFamily="2" charset="2"/>
                  </a:rPr>
                  <a:t>(</a:t>
                </a:r>
                <a:r>
                  <a:rPr lang="en-US" altLang="zh-CN" i="1" dirty="0"/>
                  <a:t>K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en-US" altLang="zh-CN" i="1" dirty="0"/>
                  <a:t> K</a:t>
                </a:r>
                <a:r>
                  <a:rPr lang="en-US" altLang="zh-CN" baseline="-25000" dirty="0"/>
                  <a:t>2</a:t>
                </a:r>
                <a:r>
                  <a:rPr kumimoji="1" lang="en-US" altLang="zh-CN" dirty="0">
                    <a:sym typeface="Wingdings" pitchFamily="2" charset="2"/>
                  </a:rPr>
                  <a:t>)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作为候选密钥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r>
                  <a:rPr kumimoji="1" lang="zh-CN" altLang="en-US" dirty="0"/>
                  <a:t>共得到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112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kumimoji="1" lang="zh-CN" altLang="en-US" dirty="0"/>
                  <a:t>个候选密钥，再结合穷举攻击得正确密钥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chemeClr val="tx1"/>
                    </a:solidFill>
                  </a:rPr>
                  <a:t>复杂度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zh-CN" altLang="en-US" dirty="0"/>
                  <a:t>选择明文攻击，“向前”“向后”计算的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起点也可以是中间状态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0C7BB38-F345-CF44-8C3C-B0D644E3F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124744"/>
                <a:ext cx="10972800" cy="5410133"/>
              </a:xfrm>
              <a:blipFill>
                <a:blip r:embed="rId3"/>
                <a:stretch>
                  <a:fillRect l="-500" t="-2029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45F238D-4392-BC43-ABD7-B529FF3A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2K3DES</a:t>
            </a:r>
            <a:r>
              <a:rPr lang="zh-CN" altLang="en-US" dirty="0"/>
              <a:t>的中间相遇攻击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311368-07F8-ED4D-93F5-600C49D1A482}"/>
              </a:ext>
            </a:extLst>
          </p:cNvPr>
          <p:cNvGrpSpPr/>
          <p:nvPr/>
        </p:nvGrpSpPr>
        <p:grpSpPr>
          <a:xfrm>
            <a:off x="5735960" y="1494745"/>
            <a:ext cx="4752528" cy="1224136"/>
            <a:chOff x="2483768" y="1412776"/>
            <a:chExt cx="4752528" cy="12241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0D617B-7048-6948-8B96-AB8978A380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" t="2439" r="6147" b="56098"/>
            <a:stretch/>
          </p:blipFill>
          <p:spPr bwMode="auto">
            <a:xfrm>
              <a:off x="2483768" y="1412776"/>
              <a:ext cx="4752528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74E556-788E-DF4E-8F92-6FE34F0259DE}"/>
                </a:ext>
              </a:extLst>
            </p:cNvPr>
            <p:cNvSpPr/>
            <p:nvPr/>
          </p:nvSpPr>
          <p:spPr>
            <a:xfrm>
              <a:off x="5364088" y="1916832"/>
              <a:ext cx="288032" cy="28803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913BA90-0A26-B644-A684-0A3F878483F7}"/>
                </a:ext>
              </a:extLst>
            </p:cNvPr>
            <p:cNvCxnSpPr/>
            <p:nvPr/>
          </p:nvCxnSpPr>
          <p:spPr>
            <a:xfrm>
              <a:off x="3923928" y="1789522"/>
              <a:ext cx="0" cy="823156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73851C9-C7A5-0F41-998D-24D9B8EE75FF}"/>
              </a:ext>
            </a:extLst>
          </p:cNvPr>
          <p:cNvSpPr txBox="1"/>
          <p:nvPr/>
        </p:nvSpPr>
        <p:spPr>
          <a:xfrm>
            <a:off x="8112224" y="2693512"/>
            <a:ext cx="79208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dirty="0">
                <a:solidFill>
                  <a:srgbClr val="C00000"/>
                </a:solidFill>
                <a:latin typeface="Calibri"/>
                <a:ea typeface="宋体" panose="02010600030101010101" pitchFamily="2" charset="-122"/>
              </a:rPr>
              <a:t>分割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9FF904C-D433-CA4F-B219-4E536F747BF8}"/>
              </a:ext>
            </a:extLst>
          </p:cNvPr>
          <p:cNvGrpSpPr/>
          <p:nvPr/>
        </p:nvGrpSpPr>
        <p:grpSpPr>
          <a:xfrm>
            <a:off x="5879976" y="1784633"/>
            <a:ext cx="4330824" cy="477972"/>
            <a:chOff x="4355976" y="1916832"/>
            <a:chExt cx="4330824" cy="47797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7D8404-F45C-8448-8172-4A9F8284A84D}"/>
                </a:ext>
              </a:extLst>
            </p:cNvPr>
            <p:cNvSpPr/>
            <p:nvPr/>
          </p:nvSpPr>
          <p:spPr>
            <a:xfrm>
              <a:off x="5785792" y="1933139"/>
              <a:ext cx="226368" cy="461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ln w="0">
                    <a:solidFill>
                      <a:srgbClr val="C00000"/>
                    </a:solidFill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n w="0">
                  <a:solidFill>
                    <a:srgbClr val="C00000"/>
                  </a:solidFill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83BE7AD-2E1D-F641-8EB0-8E917F5B27E5}"/>
                </a:ext>
              </a:extLst>
            </p:cNvPr>
            <p:cNvCxnSpPr/>
            <p:nvPr/>
          </p:nvCxnSpPr>
          <p:spPr>
            <a:xfrm>
              <a:off x="6156176" y="2131005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ED8C006D-9638-A74B-BB52-7D7B972DE660}"/>
                </a:ext>
              </a:extLst>
            </p:cNvPr>
            <p:cNvCxnSpPr/>
            <p:nvPr/>
          </p:nvCxnSpPr>
          <p:spPr>
            <a:xfrm flipH="1">
              <a:off x="4355976" y="2131005"/>
              <a:ext cx="115212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0748E87-81C1-6A44-BF06-A53D723D3974}"/>
                </a:ext>
              </a:extLst>
            </p:cNvPr>
            <p:cNvCxnSpPr/>
            <p:nvPr/>
          </p:nvCxnSpPr>
          <p:spPr>
            <a:xfrm flipV="1">
              <a:off x="4355976" y="1916832"/>
              <a:ext cx="0" cy="2141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F010BE42-FD90-274D-A6A2-295FCB598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933138"/>
              <a:ext cx="433082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B6BA9C8-FDEE-C54D-90B2-CD0D78CC609F}"/>
                </a:ext>
              </a:extLst>
            </p:cNvPr>
            <p:cNvCxnSpPr/>
            <p:nvPr/>
          </p:nvCxnSpPr>
          <p:spPr>
            <a:xfrm flipV="1">
              <a:off x="8676456" y="1916832"/>
              <a:ext cx="0" cy="21417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319229F0-9521-CB4F-AD08-86FF18CEB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0312" y="2132856"/>
              <a:ext cx="12782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C569A00-C40C-4617-917A-FF6E75293349}"/>
              </a:ext>
            </a:extLst>
          </p:cNvPr>
          <p:cNvSpPr txBox="1"/>
          <p:nvPr/>
        </p:nvSpPr>
        <p:spPr>
          <a:xfrm>
            <a:off x="9323536" y="2694649"/>
            <a:ext cx="100811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dirty="0">
                <a:solidFill>
                  <a:srgbClr val="C00000"/>
                </a:solidFill>
                <a:latin typeface="Calibri"/>
                <a:ea typeface="宋体" panose="02010600030101010101" pitchFamily="2" charset="-122"/>
              </a:rPr>
              <a:t>独立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B84461-1E32-4DB3-9256-15E3F5B0D51B}"/>
              </a:ext>
            </a:extLst>
          </p:cNvPr>
          <p:cNvSpPr/>
          <p:nvPr/>
        </p:nvSpPr>
        <p:spPr>
          <a:xfrm>
            <a:off x="6904250" y="2649292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C03323-887F-4686-B60C-0AFE7D866EB0}"/>
              </a:ext>
            </a:extLst>
          </p:cNvPr>
          <p:cNvSpPr/>
          <p:nvPr/>
        </p:nvSpPr>
        <p:spPr>
          <a:xfrm>
            <a:off x="8438693" y="1289454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拼</a:t>
            </a:r>
            <a:endParaRPr lang="zh-CN" altLang="en-US" sz="28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1A3A1A-1622-4822-B22A-DF6D016B7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相遇函数为映射关系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0989882-22C4-4EE2-BC28-83B23332C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59F2C-C05B-44E2-9BDF-DE7A43C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3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1304-1CE1-6646-8D80-96358E2C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的中间相遇攻击系列工作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8679E-DE48-7946-B3FD-597EF079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6752"/>
            <a:ext cx="10363200" cy="49754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[GM00]Gilbert, H., </a:t>
            </a:r>
            <a:r>
              <a:rPr lang="en-US" altLang="zh-CN" sz="2000" dirty="0" err="1"/>
              <a:t>Minier</a:t>
            </a:r>
            <a:r>
              <a:rPr lang="en-US" altLang="zh-CN" sz="2000" dirty="0"/>
              <a:t>, M.: A collision attack on 7 rounds of </a:t>
            </a:r>
            <a:r>
              <a:rPr lang="en-US" altLang="zh-CN" sz="2000" dirty="0" err="1"/>
              <a:t>Rijndael</a:t>
            </a:r>
            <a:r>
              <a:rPr lang="en-US" altLang="zh-CN" sz="2000" dirty="0"/>
              <a:t>. In: Proceedings of the Third AES Candidate Conference (AES3), New York, USA, pp. 230–241 (2000)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[DS08] </a:t>
            </a:r>
            <a:r>
              <a:rPr lang="en-US" altLang="zh-CN" sz="2000" dirty="0" err="1">
                <a:solidFill>
                  <a:srgbClr val="C00000"/>
                </a:solidFill>
              </a:rPr>
              <a:t>Demirci</a:t>
            </a:r>
            <a:r>
              <a:rPr lang="en-US" altLang="zh-CN" sz="2000" dirty="0">
                <a:solidFill>
                  <a:srgbClr val="C00000"/>
                </a:solidFill>
              </a:rPr>
              <a:t>, H., </a:t>
            </a:r>
            <a:r>
              <a:rPr lang="en-US" altLang="zh-CN" sz="2000" dirty="0" err="1">
                <a:solidFill>
                  <a:srgbClr val="C00000"/>
                </a:solidFill>
              </a:rPr>
              <a:t>Sel</a:t>
            </a:r>
            <a:r>
              <a:rPr lang="en-US" altLang="zh-CN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ç</a:t>
            </a:r>
            <a:r>
              <a:rPr lang="en-US" altLang="zh-CN" sz="2000" dirty="0" err="1">
                <a:solidFill>
                  <a:srgbClr val="C00000"/>
                </a:solidFill>
              </a:rPr>
              <a:t>uk</a:t>
            </a:r>
            <a:r>
              <a:rPr lang="en-US" altLang="zh-CN" sz="2000" dirty="0">
                <a:solidFill>
                  <a:srgbClr val="C00000"/>
                </a:solidFill>
              </a:rPr>
              <a:t>, A.A.: A Meet-in-the-Middle Attack on 8-Round AES. In: Nyberg, K. (ed.) FSE 2008. LNCS, vol. 5086, pp. 116–126. Springer, Heidelberg (2008)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Orr </a:t>
            </a:r>
            <a:r>
              <a:rPr lang="en-US" altLang="zh-CN" sz="2000" dirty="0" err="1"/>
              <a:t>Dunkelman</a:t>
            </a:r>
            <a:r>
              <a:rPr lang="en-US" altLang="zh-CN" sz="2000" dirty="0"/>
              <a:t>, Nathan Keller, and Adi Shamir:</a:t>
            </a:r>
            <a:r>
              <a:rPr lang="zh-CN" altLang="en-US" sz="2000" dirty="0"/>
              <a:t> </a:t>
            </a:r>
            <a:r>
              <a:rPr lang="en-US" altLang="zh-CN" sz="2000" dirty="0"/>
              <a:t>Improved Single-Key Attacks on 8-Round AES-192</a:t>
            </a:r>
            <a:r>
              <a:rPr lang="zh-CN" altLang="en-US" sz="2000" dirty="0"/>
              <a:t> </a:t>
            </a:r>
            <a:r>
              <a:rPr lang="en-US" altLang="zh-CN" sz="2000" dirty="0"/>
              <a:t>and AES-256, M. Abe (Ed.): ASIACRYPT 2010, LNCS 6477, pp. 158–176, 2010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Patrick </a:t>
            </a:r>
            <a:r>
              <a:rPr lang="en-US" altLang="zh-CN" sz="2000" dirty="0" err="1"/>
              <a:t>Derbez</a:t>
            </a:r>
            <a:r>
              <a:rPr lang="en-US" altLang="zh-CN" sz="2000" dirty="0"/>
              <a:t>, Pierre-Alain </a:t>
            </a:r>
            <a:r>
              <a:rPr lang="en-US" altLang="zh-CN" sz="2000" dirty="0" err="1"/>
              <a:t>Fouque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Jérémy</a:t>
            </a:r>
            <a:r>
              <a:rPr lang="en-US" altLang="zh-CN" sz="2000" dirty="0"/>
              <a:t> Jean:</a:t>
            </a:r>
            <a:r>
              <a:rPr lang="zh-CN" altLang="en-US" sz="2000" dirty="0"/>
              <a:t> </a:t>
            </a:r>
            <a:r>
              <a:rPr lang="en-US" altLang="zh-CN" sz="2000" dirty="0"/>
              <a:t>Improved Key Recovery Attacks</a:t>
            </a:r>
            <a:r>
              <a:rPr lang="zh-CN" altLang="en-US" sz="2000" dirty="0"/>
              <a:t> </a:t>
            </a:r>
            <a:r>
              <a:rPr lang="en-US" altLang="zh-CN" sz="2000" dirty="0"/>
              <a:t>on Reduced-Round AES in the Single-Key Setting,</a:t>
            </a:r>
            <a:r>
              <a:rPr lang="zh-CN" altLang="en-US" sz="2000" dirty="0"/>
              <a:t> </a:t>
            </a:r>
            <a:r>
              <a:rPr lang="en-US" altLang="zh-CN" sz="2000" dirty="0"/>
              <a:t>T. Johansson and P. Nguyen (Eds.): EUROCRYPT 2013, LNCS 7881, pp. 371–387, 2013</a:t>
            </a:r>
          </a:p>
          <a:p>
            <a:pPr font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Leibo</a:t>
            </a:r>
            <a:r>
              <a:rPr lang="en-US" altLang="zh-CN" sz="2000" dirty="0"/>
              <a:t> Li,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Keting</a:t>
            </a:r>
            <a:r>
              <a:rPr lang="en-US" altLang="zh-CN" sz="2000" dirty="0"/>
              <a:t> Jia,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Xiaoyun</a:t>
            </a:r>
            <a:r>
              <a:rPr lang="en-US" altLang="zh-CN" sz="2000" dirty="0"/>
              <a:t> Wang,</a:t>
            </a:r>
            <a:r>
              <a:rPr lang="zh-CN" altLang="en-US" sz="2000" dirty="0"/>
              <a:t> </a:t>
            </a:r>
            <a:r>
              <a:rPr lang="en-US" altLang="zh-CN" sz="2000" dirty="0"/>
              <a:t>Improved Single-Key Attacks on 9-Round AES-192/256, In: Cid C., </a:t>
            </a:r>
            <a:r>
              <a:rPr lang="en-US" altLang="zh-CN" sz="2000" dirty="0" err="1"/>
              <a:t>Rechberger</a:t>
            </a:r>
            <a:r>
              <a:rPr lang="en-US" altLang="zh-CN" sz="2000" dirty="0"/>
              <a:t> C. (</a:t>
            </a:r>
            <a:r>
              <a:rPr lang="en-US" altLang="zh-CN" sz="2000" dirty="0" err="1"/>
              <a:t>eds</a:t>
            </a:r>
            <a:r>
              <a:rPr lang="en-US" altLang="zh-CN" sz="2000" dirty="0"/>
              <a:t>) FSE 2014, LNCS</a:t>
            </a:r>
            <a:r>
              <a:rPr lang="zh-CN" altLang="en-US" sz="2000" dirty="0"/>
              <a:t> </a:t>
            </a:r>
            <a:r>
              <a:rPr lang="en-US" altLang="zh-CN" sz="2000" dirty="0"/>
              <a:t>8540. pp. 127-146. </a:t>
            </a:r>
            <a:endParaRPr kumimoji="1" lang="en-US" altLang="zh-CN" sz="2000" dirty="0"/>
          </a:p>
          <a:p>
            <a:pPr fontAlgn="ctr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000" dirty="0"/>
              <a:t>…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0DB32-BD0D-E849-8A53-E8ED1FD8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D0208-F6C5-8B4A-A04E-DA455728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过一轮加密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45F82-1B15-D249-BFD0-FBA5EB21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F867D902-C84F-D441-84AB-0E4981551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334012"/>
              </p:ext>
            </p:extLst>
          </p:nvPr>
        </p:nvGraphicFramePr>
        <p:xfrm>
          <a:off x="3641592" y="1294889"/>
          <a:ext cx="18573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zh-CN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E504A8-AF9F-B84A-9D88-80713060A06E}"/>
              </a:ext>
            </a:extLst>
          </p:cNvPr>
          <p:cNvSpPr txBox="1"/>
          <p:nvPr/>
        </p:nvSpPr>
        <p:spPr>
          <a:xfrm>
            <a:off x="1243584" y="1751306"/>
            <a:ext cx="322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起始端多重集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1B0729-F987-4E4B-BE61-21DCEBA614EE}"/>
              </a:ext>
            </a:extLst>
          </p:cNvPr>
          <p:cNvGrpSpPr/>
          <p:nvPr/>
        </p:nvGrpSpPr>
        <p:grpSpPr>
          <a:xfrm>
            <a:off x="1267045" y="2599033"/>
            <a:ext cx="10364123" cy="3078097"/>
            <a:chOff x="1267045" y="2599033"/>
            <a:chExt cx="10364123" cy="307809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24EED4A-95A2-8745-A9BA-2D247976AA75}"/>
                </a:ext>
              </a:extLst>
            </p:cNvPr>
            <p:cNvGrpSpPr/>
            <p:nvPr/>
          </p:nvGrpSpPr>
          <p:grpSpPr>
            <a:xfrm>
              <a:off x="1267045" y="2847493"/>
              <a:ext cx="10364123" cy="2829637"/>
              <a:chOff x="1267045" y="2847493"/>
              <a:chExt cx="10364123" cy="2829637"/>
            </a:xfrm>
          </p:grpSpPr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F90AE87A-EB0B-3043-8F42-B3608E1A79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45" t="13842"/>
              <a:stretch/>
            </p:blipFill>
            <p:spPr bwMode="auto">
              <a:xfrm>
                <a:off x="1267045" y="2847493"/>
                <a:ext cx="10364123" cy="2829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6CFE8E6C-0B5B-0744-A6A1-A05F24B6D267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392" y="3182455"/>
                    <a:ext cx="3508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6CFE8E6C-0B5B-0744-A6A1-A05F24B6D2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392" y="3182455"/>
                    <a:ext cx="35080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8A33D15-9A4E-7141-A24E-3039DD30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392" y="3471588"/>
                    <a:ext cx="3508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8A33D15-9A4E-7141-A24E-3039DD303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392" y="3471588"/>
                    <a:ext cx="3508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34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8664AAE-8BB9-0D44-B91B-F8A3A0E74402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392" y="3682336"/>
                    <a:ext cx="3508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8664AAE-8BB9-0D44-B91B-F8A3A0E744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392" y="3682336"/>
                    <a:ext cx="3508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D53E76C-8427-6343-8285-D43C4D246C97}"/>
                    </a:ext>
                  </a:extLst>
                </p:cNvPr>
                <p:cNvSpPr txBox="1"/>
                <p:nvPr/>
              </p:nvSpPr>
              <p:spPr>
                <a:xfrm>
                  <a:off x="9198864" y="2599033"/>
                  <a:ext cx="457498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/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D53E76C-8427-6343-8285-D43C4D246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864" y="2599033"/>
                  <a:ext cx="457498" cy="358431"/>
                </a:xfrm>
                <a:prstGeom prst="rect">
                  <a:avLst/>
                </a:prstGeom>
                <a:blipFill>
                  <a:blip r:embed="rId7"/>
                  <a:stretch>
                    <a:fillRect l="-8108" t="-3448" r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AAC0167D-25AD-D642-BB0C-C2D5DB277C8C}"/>
                </a:ext>
              </a:extLst>
            </p:cNvPr>
            <p:cNvCxnSpPr/>
            <p:nvPr/>
          </p:nvCxnSpPr>
          <p:spPr>
            <a:xfrm>
              <a:off x="9400032" y="3959335"/>
              <a:ext cx="0" cy="302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5CDD7B-980D-814D-A5CB-189B4BFCB2EC}"/>
                  </a:ext>
                </a:extLst>
              </p:cNvPr>
              <p:cNvSpPr txBox="1"/>
              <p:nvPr/>
            </p:nvSpPr>
            <p:spPr>
              <a:xfrm>
                <a:off x="5764170" y="5603812"/>
                <a:ext cx="7784383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基于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轮密钥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kumimoji="1" lang="zh-CN" altLang="en-US" sz="2400" dirty="0"/>
                  <a:t>起始端稳定集的</a:t>
                </a:r>
                <a:r>
                  <a:rPr kumimoji="1" lang="zh-CN" altLang="en-US" sz="2400" dirty="0">
                    <a:solidFill>
                      <a:srgbClr val="C00000"/>
                    </a:solidFill>
                  </a:rPr>
                  <a:t>固定</a:t>
                </a:r>
                <a:r>
                  <a:rPr kumimoji="1" lang="zh-CN" altLang="en-US" sz="2400" dirty="0"/>
                  <a:t>值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5CDD7B-980D-814D-A5CB-189B4BFC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70" y="5603812"/>
                <a:ext cx="7784383" cy="780727"/>
              </a:xfrm>
              <a:prstGeom prst="rect">
                <a:avLst/>
              </a:prstGeom>
              <a:blipFill>
                <a:blip r:embed="rId8"/>
                <a:stretch>
                  <a:fillRect l="-1018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644781-4E4B-4C44-9D4E-E140B06DF9BE}"/>
                  </a:ext>
                </a:extLst>
              </p:cNvPr>
              <p:cNvSpPr txBox="1"/>
              <p:nvPr/>
            </p:nvSpPr>
            <p:spPr>
              <a:xfrm>
                <a:off x="8177048" y="3183111"/>
                <a:ext cx="480068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644781-4E4B-4C44-9D4E-E140B06DF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048" y="3183111"/>
                <a:ext cx="480068" cy="288477"/>
              </a:xfrm>
              <a:prstGeom prst="rect">
                <a:avLst/>
              </a:prstGeom>
              <a:blipFill>
                <a:blip r:embed="rId9"/>
                <a:stretch>
                  <a:fillRect l="-10127" t="-6383" r="-10127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8A05-45B2-B74C-A8F2-BAC628F2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过二轮加密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85A030-11A4-964C-8C3B-FEF6A087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288" y="2982882"/>
                <a:ext cx="10655808" cy="3289904"/>
              </a:xfrm>
            </p:spPr>
            <p:txBody>
              <a:bodyPr/>
              <a:lstStyle/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zh-CN" altLang="en-US" dirty="0"/>
                  <a:t>及一些由密钥和明文中的常数字节决定的固定值有关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85A030-11A4-964C-8C3B-FEF6A087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288" y="2982882"/>
                <a:ext cx="10655808" cy="32899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396BD-9B2C-6E43-86E6-138ED77F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546ED-43FB-B844-A5C5-01309B32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1196752"/>
            <a:ext cx="10984992" cy="1606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D1A0B1-D489-9948-B757-5BFDE83C4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88" y="3015608"/>
            <a:ext cx="8410379" cy="2470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0A87D-779C-1F42-A3A8-817AB77B3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412" y="247593"/>
            <a:ext cx="2129423" cy="1080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CBF6CA-C6B5-4DF0-A010-F791B672C854}"/>
                  </a:ext>
                </a:extLst>
              </p:cNvPr>
              <p:cNvSpPr txBox="1"/>
              <p:nvPr/>
            </p:nvSpPr>
            <p:spPr>
              <a:xfrm>
                <a:off x="9607123" y="1711698"/>
                <a:ext cx="480068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CBF6CA-C6B5-4DF0-A010-F791B672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23" y="1711698"/>
                <a:ext cx="480068" cy="288477"/>
              </a:xfrm>
              <a:prstGeom prst="rect">
                <a:avLst/>
              </a:prstGeom>
              <a:blipFill>
                <a:blip r:embed="rId7"/>
                <a:stretch>
                  <a:fillRect l="-11392" t="-6383" r="-88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6E8F2-28B6-45AE-B30D-32B603EA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A6039B-ABE4-4CDF-B40F-13F361A0692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331144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对</a:t>
                </a:r>
                <a:r>
                  <a:rPr kumimoji="1" lang="en-US" altLang="zh-CN" sz="2800" dirty="0"/>
                  <a:t>AES</a:t>
                </a:r>
                <a:r>
                  <a:rPr kumimoji="1" lang="zh-CN" altLang="en-US" sz="2800" dirty="0"/>
                  <a:t>算法，映射：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有多少种可能？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A6039B-ABE4-4CDF-B40F-13F361A0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219200" y="331144"/>
                <a:ext cx="9753600" cy="2143125"/>
              </a:xfrm>
              <a:prstGeom prst="rect">
                <a:avLst/>
              </a:prstGeom>
              <a:blipFill>
                <a:blip r:embed="rId21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2048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11ABAE9-6BF5-4836-A8E7-5A0EDEE2C29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5BF547-3E9F-4C0F-8207-644ACB2781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ADD44B-1A49-48E9-B53E-7F9EA62370D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E600239-BAE5-4966-AFFB-F1E6EB5576C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817957-314D-4605-A105-546FFE3D042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CEA83A-60E7-4482-ABDD-75FFC292350A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b="61681"/>
          <a:stretch/>
        </p:blipFill>
        <p:spPr>
          <a:xfrm>
            <a:off x="3215534" y="1858621"/>
            <a:ext cx="8410379" cy="946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3448"/>
                  </p:ext>
                </p:extLst>
              </p:nvPr>
            </p:nvGraphicFramePr>
            <p:xfrm>
              <a:off x="8208570" y="2969112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3448"/>
                  </p:ext>
                </p:extLst>
              </p:nvPr>
            </p:nvGraphicFramePr>
            <p:xfrm>
              <a:off x="8208570" y="2969112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1"/>
                          <a:stretch>
                            <a:fillRect l="-990" t="-1408" r="-102970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1"/>
                          <a:stretch>
                            <a:fillRect l="-102000" t="-1408" r="-4000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5563C5-1E74-4FC8-9DFB-6D15F0F2C7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717DFA01-D916-422D-91A4-A9CF9E3FB5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F1E143F-06BC-457D-B852-16DC8A2904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EFCB79B-C071-4C0E-8F54-6B16601E0A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4DEBEC9-31EC-4618-9D76-CD100D325DB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C4143F1-C727-48D7-8977-A1CAD726DD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41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6E8F2-28B6-45AE-B30D-32B603EA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A6039B-ABE4-4CDF-B40F-13F361A069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331144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对随机置换，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比特到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比特的映射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有多少种可能？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1024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2048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11ABAE9-6BF5-4836-A8E7-5A0EDEE2C29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5BF547-3E9F-4C0F-8207-644ACB2781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ADD44B-1A49-48E9-B53E-7F9EA62370D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E600239-BAE5-4966-AFFB-F1E6EB5576C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817957-314D-4605-A105-546FFE3D042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08570" y="2969112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08570" y="2969112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7"/>
                          <a:stretch>
                            <a:fillRect l="-990" t="-1408" r="-102970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7"/>
                          <a:stretch>
                            <a:fillRect l="-102000" t="-1408" r="-4000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5563C5-1E74-4FC8-9DFB-6D15F0F2C7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717DFA01-D916-422D-91A4-A9CF9E3FB5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F1E143F-06BC-457D-B852-16DC8A2904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EFCB79B-C071-4C0E-8F54-6B16601E0A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4DEBEC9-31EC-4618-9D76-CD100D325DB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C4143F1-C727-48D7-8977-A1CAD726DD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6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A490-018D-4101-8BEE-5D1DA1F4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C86A-2B37-43FE-BC67-3A476DCE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Square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en-US" altLang="zh-CN" dirty="0"/>
              <a:t>A,B,C</a:t>
            </a:r>
          </a:p>
          <a:p>
            <a:pPr lvl="1"/>
            <a:r>
              <a:rPr lang="en-US" altLang="zh-CN" dirty="0"/>
              <a:t>3A=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2A+A=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2B+B=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EDD6C-646E-45F8-A048-01E7FBE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B62B1F-8D5D-4B78-A85C-FF33195A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63DFD8-5FFF-4831-BEDD-930BC1913C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能否构造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AES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的区分攻击？如何区分？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191E7-2E81-4C64-9A65-5ED88C7BD2C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感觉能，但是没思路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6E354-9C36-43B9-B29A-B41393B6E2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能，步骤都想好了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49AC56-9FF6-4652-A134-E4B0FE3A94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326911-99C6-4464-9B1D-B41C36386DE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3CAA44-2F68-4637-BA19-86BF8617CCF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40FC14-4992-445A-8747-81A1B0F03B6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0CC0C9F-1DC6-47C5-8391-16D16A5D395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DFF0FEA-86A3-4AB6-9A43-558C53855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02858"/>
                  </p:ext>
                </p:extLst>
              </p:nvPr>
            </p:nvGraphicFramePr>
            <p:xfrm>
              <a:off x="6416738" y="2047398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DFF0FEA-86A3-4AB6-9A43-558C53855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02858"/>
                  </p:ext>
                </p:extLst>
              </p:nvPr>
            </p:nvGraphicFramePr>
            <p:xfrm>
              <a:off x="6416738" y="2047398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7"/>
                          <a:stretch>
                            <a:fillRect l="-990" t="-1389" r="-102970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7"/>
                          <a:stretch>
                            <a:fillRect l="-102000" t="-1389" r="-4000" b="-35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EC0C72C-A27C-4A32-8453-7E2758A33A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132883"/>
                  </p:ext>
                </p:extLst>
              </p:nvPr>
            </p:nvGraphicFramePr>
            <p:xfrm>
              <a:off x="7729327" y="2048621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EC0C72C-A27C-4A32-8453-7E2758A33A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132883"/>
                  </p:ext>
                </p:extLst>
              </p:nvPr>
            </p:nvGraphicFramePr>
            <p:xfrm>
              <a:off x="7729327" y="2048621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990" t="-1408" r="-103960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02000" t="-1408" r="-5000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93333EC4-8377-4FF6-9904-5B859A793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446910"/>
                  </p:ext>
                </p:extLst>
              </p:nvPr>
            </p:nvGraphicFramePr>
            <p:xfrm>
              <a:off x="9569902" y="2048621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93333EC4-8377-4FF6-9904-5B859A793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446910"/>
                  </p:ext>
                </p:extLst>
              </p:nvPr>
            </p:nvGraphicFramePr>
            <p:xfrm>
              <a:off x="9569902" y="2048621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9"/>
                          <a:stretch>
                            <a:fillRect l="-990" t="-1408" r="-103960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9"/>
                          <a:stretch>
                            <a:fillRect l="-102000" t="-1408" r="-5000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49B7AF22-12A1-45E7-9E0E-1AC68A68938F}"/>
              </a:ext>
            </a:extLst>
          </p:cNvPr>
          <p:cNvSpPr/>
          <p:nvPr/>
        </p:nvSpPr>
        <p:spPr>
          <a:xfrm>
            <a:off x="8948527" y="2644115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442D83E-49A4-43C0-A6D6-84CBAB5D1342}"/>
                  </a:ext>
                </a:extLst>
              </p:cNvPr>
              <p:cNvSpPr/>
              <p:nvPr/>
            </p:nvSpPr>
            <p:spPr>
              <a:xfrm>
                <a:off x="5889067" y="4057647"/>
                <a:ext cx="6231193" cy="982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kumimoji="1"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种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  <a:p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对随机置换，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比特到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比特的映射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种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442D83E-49A4-43C0-A6D6-84CBAB5D1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67" y="4057647"/>
                <a:ext cx="6231193" cy="982385"/>
              </a:xfrm>
              <a:prstGeom prst="rect">
                <a:avLst/>
              </a:prstGeom>
              <a:blipFill>
                <a:blip r:embed="rId20"/>
                <a:stretch>
                  <a:fillRect l="-1468" b="-1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47CA2942-3844-40C1-B666-E00A5C6F78FF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6102CB47-5712-4409-878F-CFFC3671157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014FA11-71C5-4478-B9FE-4CAB4D790B6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280ABCB7-6D16-4BB4-9087-55BB7C11C33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95B9E9F0-8FB7-494C-9CCC-4C6DBD2CC99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0BC1F22-ED81-45B0-BB6C-273EAC729F8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840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6E8F2-28B6-45AE-B30D-32B603EA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A6039B-ABE4-4CDF-B40F-13F361A0692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788288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dirty="0">
                  <a:solidFill>
                    <a:prstClr val="black"/>
                  </a:solidFill>
                  <a:latin typeface="Rockwell" panose="02060603020205020403"/>
                  <a:ea typeface="方正姚体" panose="0201060103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对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AES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算法，映射：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  <m:sup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1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至多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Microsoft Yahei" panose="020B0503020204020204" pitchFamily="34" charset="-122"/>
                  </a:rPr>
                  <a:t>有多少种可能？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A6039B-ABE4-4CDF-B40F-13F361A0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206500" y="788288"/>
                <a:ext cx="9753600" cy="2143125"/>
              </a:xfrm>
              <a:prstGeom prst="rect">
                <a:avLst/>
              </a:prstGeom>
              <a:blipFill>
                <a:blip r:embed="rId21"/>
                <a:stretch>
                  <a:fillRect l="-1313" b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C5890-6BDE-4898-93CB-1867E6F5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10AC89-9248-4EE4-9352-F68521750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72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029C9B-EE93-4EE5-AD15-BC4822CA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+mn-cs"/>
                              <a:sym typeface="Microsoft Yahei" panose="020B0503020204020204" pitchFamily="34" charset="-122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E2541-0E03-472A-AC6F-64C2B06D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11ABAE9-6BF5-4836-A8E7-5A0EDEE2C29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5BF547-3E9F-4C0F-8207-644ACB2781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ADD44B-1A49-48E9-B53E-7F9EA62370D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E600239-BAE5-4966-AFFB-F1E6EB5576C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F817957-314D-4605-A105-546FFE3D042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07911" y="3128779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7D32DF94-00D4-4B4E-9BDF-7D2A4EB1C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356273"/>
                  </p:ext>
                </p:extLst>
              </p:nvPr>
            </p:nvGraphicFramePr>
            <p:xfrm>
              <a:off x="4107911" y="3128779"/>
              <a:ext cx="1219200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0"/>
                          <a:stretch>
                            <a:fillRect l="-990" t="-1408" r="-103960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0"/>
                          <a:stretch>
                            <a:fillRect l="-102000" t="-1408" r="-5000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A1DF10B7-B4B8-4190-96B2-E988A3C59CA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4000" y="617220"/>
            <a:ext cx="11899392" cy="1603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1E0AD5-D8B4-4048-B150-99872F220345}"/>
                  </a:ext>
                </a:extLst>
              </p:cNvPr>
              <p:cNvSpPr txBox="1"/>
              <p:nvPr/>
            </p:nvSpPr>
            <p:spPr>
              <a:xfrm>
                <a:off x="10393680" y="648565"/>
                <a:ext cx="45749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1E0AD5-D8B4-4048-B150-99872F22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0" y="648565"/>
                <a:ext cx="457498" cy="358431"/>
              </a:xfrm>
              <a:prstGeom prst="rect">
                <a:avLst/>
              </a:prstGeom>
              <a:blipFill>
                <a:blip r:embed="rId32"/>
                <a:stretch>
                  <a:fillRect l="-10667" t="-3390" r="-9333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7A55ACB5-4D08-450D-801E-5CBA28C92E9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00428" y="3267463"/>
            <a:ext cx="3013763" cy="1710232"/>
          </a:xfrm>
          <a:prstGeom prst="rect">
            <a:avLst/>
          </a:prstGeom>
          <a:ln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CD7E9EC-8E0A-43CA-B4C7-D4E27A83EDBC}"/>
                  </a:ext>
                </a:extLst>
              </p:cNvPr>
              <p:cNvSpPr txBox="1"/>
              <p:nvPr/>
            </p:nvSpPr>
            <p:spPr>
              <a:xfrm>
                <a:off x="9686925" y="1130256"/>
                <a:ext cx="480068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CD7E9EC-8E0A-43CA-B4C7-D4E27A83E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1130256"/>
                <a:ext cx="480068" cy="288477"/>
              </a:xfrm>
              <a:prstGeom prst="rect">
                <a:avLst/>
              </a:prstGeom>
              <a:blipFill>
                <a:blip r:embed="rId34"/>
                <a:stretch>
                  <a:fillRect l="-10127" t="-6250" r="-1012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5563C5-1E74-4FC8-9DFB-6D15F0F2C7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717DFA01-D916-422D-91A4-A9CF9E3FB5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F1E143F-06BC-457D-B852-16DC8A2904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EFCB79B-C071-4C0E-8F54-6B16601E0A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4DEBEC9-31EC-4618-9D76-CD100D325DB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C4143F1-C727-48D7-8977-A1CAD726DD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131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F455-E0E1-F244-B487-EF97B09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过三轮加密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ECB3A-51BF-EC4E-B997-F595EDA0F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89" y="3876418"/>
                <a:ext cx="10363200" cy="258470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/>
                  <a:t>由</a:t>
                </a:r>
                <a:r>
                  <a:rPr kumimoji="1" lang="en-US" altLang="zh-CN" dirty="0"/>
                  <a:t>9</a:t>
                </a:r>
                <a:r>
                  <a:rPr kumimoji="1" lang="zh-CN" altLang="en-US" dirty="0"/>
                  <a:t>个字节决定</a:t>
                </a:r>
                <a:endParaRPr kumimoji="1" lang="en-US" altLang="zh-CN" dirty="0"/>
              </a:p>
              <a:p>
                <a:r>
                  <a:rPr kumimoji="1" lang="en-US" altLang="zh-CN" dirty="0"/>
                  <a:t>9</a:t>
                </a:r>
                <a:r>
                  <a:rPr kumimoji="1" lang="zh-CN" altLang="en-US" dirty="0"/>
                  <a:t>个字节：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ECB3A-51BF-EC4E-B997-F595EDA0F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9" y="3876418"/>
                <a:ext cx="10363200" cy="2584703"/>
              </a:xfrm>
              <a:blipFill>
                <a:blip r:embed="rId3"/>
                <a:stretch>
                  <a:fillRect l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5C37F-9B9D-254A-947B-3D46704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98D83-B9AB-5A41-9EE9-2214F982F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" y="1196752"/>
            <a:ext cx="11899392" cy="1603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5683D1-AE03-BA4A-A4F8-DB7F374CBDEA}"/>
                  </a:ext>
                </a:extLst>
              </p:cNvPr>
              <p:cNvSpPr txBox="1"/>
              <p:nvPr/>
            </p:nvSpPr>
            <p:spPr>
              <a:xfrm>
                <a:off x="10393680" y="1280160"/>
                <a:ext cx="45749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5683D1-AE03-BA4A-A4F8-DB7F374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0" y="1280160"/>
                <a:ext cx="457498" cy="358431"/>
              </a:xfrm>
              <a:prstGeom prst="rect">
                <a:avLst/>
              </a:prstGeom>
              <a:blipFill>
                <a:blip r:embed="rId5"/>
                <a:stretch>
                  <a:fillRect l="-8108" t="-3448" r="-810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CC8812-2A50-304C-978A-FB285D646A0F}"/>
                  </a:ext>
                </a:extLst>
              </p:cNvPr>
              <p:cNvSpPr/>
              <p:nvPr/>
            </p:nvSpPr>
            <p:spPr>
              <a:xfrm>
                <a:off x="9572686" y="1542012"/>
                <a:ext cx="820994" cy="570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7CC8812-2A50-304C-978A-FB285D646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686" y="1542012"/>
                <a:ext cx="820994" cy="570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7746D22-4384-4A7A-9542-19227C337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7090" y="3061631"/>
            <a:ext cx="3013763" cy="1710232"/>
          </a:xfrm>
          <a:prstGeom prst="rect">
            <a:avLst/>
          </a:prstGeom>
          <a:ln>
            <a:solidFill>
              <a:srgbClr val="C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D1F638-6C8C-4D24-A053-1B828A9CA31E}"/>
                  </a:ext>
                </a:extLst>
              </p:cNvPr>
              <p:cNvSpPr txBox="1"/>
              <p:nvPr/>
            </p:nvSpPr>
            <p:spPr>
              <a:xfrm>
                <a:off x="292608" y="2899318"/>
                <a:ext cx="7538794" cy="92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D1F638-6C8C-4D24-A053-1B828A9CA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899318"/>
                <a:ext cx="7538794" cy="922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534CEF60-80DD-4932-AC4A-ABB8E3EED8CA}"/>
              </a:ext>
            </a:extLst>
          </p:cNvPr>
          <p:cNvSpPr/>
          <p:nvPr/>
        </p:nvSpPr>
        <p:spPr>
          <a:xfrm>
            <a:off x="3051672" y="2996588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01B1C50-92DA-4AD7-8383-FA3B65DA33DA}"/>
              </a:ext>
            </a:extLst>
          </p:cNvPr>
          <p:cNvSpPr/>
          <p:nvPr/>
        </p:nvSpPr>
        <p:spPr>
          <a:xfrm>
            <a:off x="3853215" y="2928186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A6D77F0-6A1F-4AF8-A2D5-BE3F0D641DE2}"/>
              </a:ext>
            </a:extLst>
          </p:cNvPr>
          <p:cNvSpPr/>
          <p:nvPr/>
        </p:nvSpPr>
        <p:spPr>
          <a:xfrm>
            <a:off x="6242304" y="2932782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0F29E7E-73FF-4A7E-9B26-4F2F002CA21E}"/>
              </a:ext>
            </a:extLst>
          </p:cNvPr>
          <p:cNvSpPr/>
          <p:nvPr/>
        </p:nvSpPr>
        <p:spPr>
          <a:xfrm>
            <a:off x="7043847" y="2996588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D8E920A-A210-42E1-AB4E-562EE5766389}"/>
              </a:ext>
            </a:extLst>
          </p:cNvPr>
          <p:cNvSpPr/>
          <p:nvPr/>
        </p:nvSpPr>
        <p:spPr>
          <a:xfrm>
            <a:off x="2283180" y="3416736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4E9873F-7C75-45B8-8FF7-DB23678F8B5F}"/>
              </a:ext>
            </a:extLst>
          </p:cNvPr>
          <p:cNvSpPr/>
          <p:nvPr/>
        </p:nvSpPr>
        <p:spPr>
          <a:xfrm>
            <a:off x="3062689" y="3416736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C06C8B4-37E5-4E8D-A1B4-A1ACF7B346AF}"/>
              </a:ext>
            </a:extLst>
          </p:cNvPr>
          <p:cNvSpPr/>
          <p:nvPr/>
        </p:nvSpPr>
        <p:spPr>
          <a:xfrm>
            <a:off x="5143306" y="3434065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8515487-2AEF-446A-914D-334A6CB47000}"/>
              </a:ext>
            </a:extLst>
          </p:cNvPr>
          <p:cNvSpPr/>
          <p:nvPr/>
        </p:nvSpPr>
        <p:spPr>
          <a:xfrm>
            <a:off x="5906289" y="3444006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D338E9F-EE8B-4CEC-9FD5-3757F6021B8D}"/>
              </a:ext>
            </a:extLst>
          </p:cNvPr>
          <p:cNvSpPr/>
          <p:nvPr/>
        </p:nvSpPr>
        <p:spPr>
          <a:xfrm>
            <a:off x="6845543" y="3411766"/>
            <a:ext cx="374574" cy="43241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8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3673A75-ABFC-FD4C-9383-5140FCC1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9" y="3745105"/>
            <a:ext cx="9471102" cy="127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FED829-4090-214C-9743-4BAEADBE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的活跃集的传播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过三轮加密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961FC-BFA0-5B43-9EF9-1919E1A8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37113E-231D-104F-9949-AC7046ACFDC7}"/>
                  </a:ext>
                </a:extLst>
              </p:cNvPr>
              <p:cNvSpPr txBox="1"/>
              <p:nvPr/>
            </p:nvSpPr>
            <p:spPr>
              <a:xfrm>
                <a:off x="9959713" y="3758275"/>
                <a:ext cx="45749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37113E-231D-104F-9949-AC7046AC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713" y="3758275"/>
                <a:ext cx="457498" cy="358431"/>
              </a:xfrm>
              <a:prstGeom prst="rect">
                <a:avLst/>
              </a:prstGeom>
              <a:blipFill>
                <a:blip r:embed="rId10"/>
                <a:stretch>
                  <a:fillRect l="-8108" t="-3448" r="-8108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FC654E88-C682-D54C-9B2E-484E16C7B0DB}"/>
              </a:ext>
            </a:extLst>
          </p:cNvPr>
          <p:cNvSpPr/>
          <p:nvPr/>
        </p:nvSpPr>
        <p:spPr>
          <a:xfrm>
            <a:off x="1935535" y="1037427"/>
            <a:ext cx="496824" cy="404763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F5D310-0381-824A-89B2-17EFAEFADF8C}"/>
              </a:ext>
            </a:extLst>
          </p:cNvPr>
          <p:cNvSpPr/>
          <p:nvPr/>
        </p:nvSpPr>
        <p:spPr>
          <a:xfrm>
            <a:off x="9889260" y="3745105"/>
            <a:ext cx="496824" cy="404763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07DFC8-DC20-49A6-81C6-5867CAA913F5}"/>
                  </a:ext>
                </a:extLst>
              </p:cNvPr>
              <p:cNvSpPr txBox="1"/>
              <p:nvPr/>
            </p:nvSpPr>
            <p:spPr>
              <a:xfrm>
                <a:off x="9391312" y="4072725"/>
                <a:ext cx="308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07DFC8-DC20-49A6-81C6-5867CAA9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312" y="4072725"/>
                <a:ext cx="308481" cy="276999"/>
              </a:xfrm>
              <a:prstGeom prst="rect">
                <a:avLst/>
              </a:prstGeom>
              <a:blipFill>
                <a:blip r:embed="rId13"/>
                <a:stretch>
                  <a:fillRect l="-18000" r="-8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6DDAC9-2C7F-496F-AD1F-A1A6F7FB6F20}"/>
              </a:ext>
            </a:extLst>
          </p:cNvPr>
          <p:cNvGrpSpPr/>
          <p:nvPr/>
        </p:nvGrpSpPr>
        <p:grpSpPr>
          <a:xfrm>
            <a:off x="716054" y="918676"/>
            <a:ext cx="9137980" cy="3436399"/>
            <a:chOff x="716054" y="918676"/>
            <a:chExt cx="9137980" cy="343639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73FE04-407F-4F1B-8CD2-D6D587A70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12978"/>
            <a:stretch/>
          </p:blipFill>
          <p:spPr>
            <a:xfrm>
              <a:off x="716054" y="918676"/>
              <a:ext cx="9137980" cy="27826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7693ACA-ABDA-42EF-9B55-B6AA46CCF1F9}"/>
                    </a:ext>
                  </a:extLst>
                </p:cNvPr>
                <p:cNvSpPr txBox="1"/>
                <p:nvPr/>
              </p:nvSpPr>
              <p:spPr>
                <a:xfrm>
                  <a:off x="9373966" y="4066598"/>
                  <a:ext cx="480068" cy="2884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7693ACA-ABDA-42EF-9B55-B6AA46CCF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966" y="4066598"/>
                  <a:ext cx="480068" cy="288477"/>
                </a:xfrm>
                <a:prstGeom prst="rect">
                  <a:avLst/>
                </a:prstGeom>
                <a:blipFill>
                  <a:blip r:embed="rId15"/>
                  <a:stretch>
                    <a:fillRect l="-11538" t="-6383" r="-10256"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4BF5B4-08EE-4545-98D3-E8DEA4D35375}"/>
                  </a:ext>
                </a:extLst>
              </p:cNvPr>
              <p:cNvSpPr txBox="1"/>
              <p:nvPr/>
            </p:nvSpPr>
            <p:spPr>
              <a:xfrm>
                <a:off x="274320" y="4438199"/>
                <a:ext cx="11036808" cy="22188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AES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</m:sSup>
                    <m:r>
                      <a:rPr kumimoji="1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种</m:t>
                    </m:r>
                    <m:r>
                      <a:rPr kumimoji="1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可能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对随机映射：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b="0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</a:t>
                </a:r>
                <a:r>
                  <a:rPr kumimoji="0" lang="en-US" altLang="zh-CN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kumimoji="1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种可能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如何构造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轮区分攻击？</a:t>
                </a:r>
                <a:endPara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4BF5B4-08EE-4545-98D3-E8DEA4D3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438199"/>
                <a:ext cx="11036808" cy="2218877"/>
              </a:xfrm>
              <a:prstGeom prst="rect">
                <a:avLst/>
              </a:prstGeom>
              <a:blipFill>
                <a:blip r:embed="rId16"/>
                <a:stretch>
                  <a:fillRect l="-938" b="-6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5C394468-981E-2E43-84FE-4C29701C8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5480"/>
                  </p:ext>
                </p:extLst>
              </p:nvPr>
            </p:nvGraphicFramePr>
            <p:xfrm>
              <a:off x="9653230" y="4573014"/>
              <a:ext cx="1256162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081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28081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5C394468-981E-2E43-84FE-4C29701C8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5480"/>
                  </p:ext>
                </p:extLst>
              </p:nvPr>
            </p:nvGraphicFramePr>
            <p:xfrm>
              <a:off x="9653230" y="4573014"/>
              <a:ext cx="1256162" cy="1917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081">
                      <a:extLst>
                        <a:ext uri="{9D8B030D-6E8A-4147-A177-3AD203B41FA5}">
                          <a16:colId xmlns:a16="http://schemas.microsoft.com/office/drawing/2014/main" val="3084155341"/>
                        </a:ext>
                      </a:extLst>
                    </a:gridCol>
                    <a:gridCol w="628081">
                      <a:extLst>
                        <a:ext uri="{9D8B030D-6E8A-4147-A177-3AD203B41FA5}">
                          <a16:colId xmlns:a16="http://schemas.microsoft.com/office/drawing/2014/main" val="3827959087"/>
                        </a:ext>
                      </a:extLst>
                    </a:gridCol>
                  </a:tblGrid>
                  <a:tr h="4340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7"/>
                          <a:stretch>
                            <a:fillRect l="-962" t="-1408" r="-102885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7"/>
                          <a:stretch>
                            <a:fillRect l="-101942" t="-1408" r="-3883" b="-364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2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1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66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57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3372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7039321C-59F7-B745-883A-3ABE0FD75773}"/>
              </a:ext>
            </a:extLst>
          </p:cNvPr>
          <p:cNvSpPr/>
          <p:nvPr/>
        </p:nvSpPr>
        <p:spPr>
          <a:xfrm>
            <a:off x="10909218" y="4880713"/>
            <a:ext cx="3594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有序表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C3A64C-0B13-49ED-9840-64B31E9C0B68}"/>
              </a:ext>
            </a:extLst>
          </p:cNvPr>
          <p:cNvGrpSpPr/>
          <p:nvPr/>
        </p:nvGrpSpPr>
        <p:grpSpPr>
          <a:xfrm>
            <a:off x="532146" y="1023067"/>
            <a:ext cx="1671227" cy="1073004"/>
            <a:chOff x="532146" y="1023067"/>
            <a:chExt cx="1671227" cy="107300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48758BC-279F-4184-A8FA-541A7125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32146" y="1023067"/>
              <a:ext cx="1671227" cy="10730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8C8781-C453-40A7-90B0-2EE49F42E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717157" y="1267972"/>
              <a:ext cx="466790" cy="295316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18371B0-4417-4B4D-941B-8DA60856D7DF}"/>
              </a:ext>
            </a:extLst>
          </p:cNvPr>
          <p:cNvSpPr/>
          <p:nvPr/>
        </p:nvSpPr>
        <p:spPr>
          <a:xfrm>
            <a:off x="2754217" y="5453349"/>
            <a:ext cx="3106756" cy="5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01D6D3-0269-4246-943B-9CE73A1A599B}"/>
              </a:ext>
            </a:extLst>
          </p:cNvPr>
          <p:cNvSpPr/>
          <p:nvPr/>
        </p:nvSpPr>
        <p:spPr>
          <a:xfrm>
            <a:off x="1795749" y="1267972"/>
            <a:ext cx="388198" cy="2786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2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F455-E0E1-F244-B487-EF97B09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轮区分器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ECB3A-51BF-EC4E-B997-F595EDA0F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4046" y="2563190"/>
                <a:ext cx="10363200" cy="258470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思考：为何不是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?</a:t>
                </a:r>
              </a:p>
              <a:p>
                <a:r>
                  <a:rPr kumimoji="1" lang="zh-CN" altLang="en-US" dirty="0"/>
                  <a:t>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轮密钥恢复攻击？猜测哪些密钥？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ECB3A-51BF-EC4E-B997-F595EDA0F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4046" y="2563190"/>
                <a:ext cx="10363200" cy="2584703"/>
              </a:xfrm>
              <a:blipFill>
                <a:blip r:embed="rId2"/>
                <a:stretch>
                  <a:fillRect l="-647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5C37F-9B9D-254A-947B-3D46704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63F152E-7D02-6240-B3BF-DE0A48BA3143}"/>
              </a:ext>
            </a:extLst>
          </p:cNvPr>
          <p:cNvGrpSpPr/>
          <p:nvPr/>
        </p:nvGrpSpPr>
        <p:grpSpPr>
          <a:xfrm>
            <a:off x="3216148" y="908198"/>
            <a:ext cx="2756019" cy="1689100"/>
            <a:chOff x="1314196" y="1181577"/>
            <a:chExt cx="2756019" cy="16891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CC8812-2A50-304C-978A-FB285D646A0F}"/>
                </a:ext>
              </a:extLst>
            </p:cNvPr>
            <p:cNvSpPr/>
            <p:nvPr/>
          </p:nvSpPr>
          <p:spPr>
            <a:xfrm>
              <a:off x="3269996" y="1612910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rPr>
                <a:t> 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rPr>
                <a:t>3-R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9F88F0-FA18-3543-8AFE-11A175F8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196" y="1181577"/>
              <a:ext cx="1955800" cy="168910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F336336-C00A-413D-BCAF-DD825EEE24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6"/>
          <a:stretch/>
        </p:blipFill>
        <p:spPr>
          <a:xfrm>
            <a:off x="6306532" y="1009658"/>
            <a:ext cx="1806844" cy="158763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01843F-3741-43E1-BFB8-0C74392F07A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41303" y="1803478"/>
            <a:ext cx="10652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C1FBE32-BA4A-4BE2-8C79-E63B3C401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01" y="1089917"/>
            <a:ext cx="2325147" cy="14928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382AC80-FCF1-415C-861D-4ECB1C178A97}"/>
              </a:ext>
            </a:extLst>
          </p:cNvPr>
          <p:cNvGrpSpPr/>
          <p:nvPr/>
        </p:nvGrpSpPr>
        <p:grpSpPr>
          <a:xfrm>
            <a:off x="933576" y="5147893"/>
            <a:ext cx="9276961" cy="1576201"/>
            <a:chOff x="296697" y="5099256"/>
            <a:chExt cx="9276961" cy="15762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90D554-E960-4672-8B67-01405277D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496"/>
            <a:stretch/>
          </p:blipFill>
          <p:spPr>
            <a:xfrm>
              <a:off x="296697" y="5099256"/>
              <a:ext cx="9276961" cy="15762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40224ED-DB4A-47A8-841A-BD53357B4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2455" y="5420299"/>
              <a:ext cx="697098" cy="428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2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7B744E8-AA9E-4F0B-AC7C-A631EBAF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/>
          <a:stretch/>
        </p:blipFill>
        <p:spPr>
          <a:xfrm>
            <a:off x="2021305" y="1756490"/>
            <a:ext cx="10084067" cy="16030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75C26A-D165-4C6D-9D22-ACF2CE15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轮区分器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B4DD-925C-451C-82A6-220FD4DCE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kumimoji="1" lang="zh-CN" altLang="en-US" dirty="0">
                    <a:solidFill>
                      <a:prstClr val="black"/>
                    </a:solidFill>
                  </a:rPr>
                  <a:t>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至多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由？个字节决定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r>
                  <a:rPr kumimoji="1" lang="zh-CN" altLang="en-US" dirty="0">
                    <a:solidFill>
                      <a:prstClr val="black"/>
                    </a:solidFill>
                  </a:rPr>
                  <a:t>区分？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r>
                  <a:rPr kumimoji="1" lang="zh-CN" altLang="en-US" dirty="0">
                    <a:solidFill>
                      <a:prstClr val="black"/>
                    </a:solidFill>
                  </a:rPr>
                  <a:t>密钥恢复？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B4DD-925C-451C-82A6-220FD4DCE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F9B05-46F1-4A5C-B35E-C4724265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55EB17-319B-4E3C-87D7-812CAB6F1AC3}"/>
                  </a:ext>
                </a:extLst>
              </p:cNvPr>
              <p:cNvSpPr txBox="1"/>
              <p:nvPr/>
            </p:nvSpPr>
            <p:spPr>
              <a:xfrm>
                <a:off x="10339681" y="1805450"/>
                <a:ext cx="457498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55EB17-319B-4E3C-87D7-812CAB6F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81" y="1805450"/>
                <a:ext cx="457498" cy="345929"/>
              </a:xfrm>
              <a:prstGeom prst="rect">
                <a:avLst/>
              </a:prstGeom>
              <a:blipFill>
                <a:blip r:embed="rId4"/>
                <a:stretch>
                  <a:fillRect l="-10667" t="-3509" r="-1066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34CE241-2F49-4DCC-BABE-965A9B315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99" y="1745907"/>
            <a:ext cx="1730479" cy="1522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08A7CA5-1F8C-41C1-ACB1-E1A7E3E33B4C}"/>
                  </a:ext>
                </a:extLst>
              </p:cNvPr>
              <p:cNvSpPr txBox="1"/>
              <p:nvPr/>
            </p:nvSpPr>
            <p:spPr>
              <a:xfrm>
                <a:off x="9704930" y="2269526"/>
                <a:ext cx="480068" cy="288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08A7CA5-1F8C-41C1-ACB1-E1A7E3E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30" y="2269526"/>
                <a:ext cx="480068" cy="288477"/>
              </a:xfrm>
              <a:prstGeom prst="rect">
                <a:avLst/>
              </a:prstGeom>
              <a:blipFill>
                <a:blip r:embed="rId6"/>
                <a:stretch>
                  <a:fillRect l="-10127" t="-6250" r="-1012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8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152D-8582-4944-9228-E52E7148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4E3E5-4DCD-6947-A88D-0CB8B3EB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中间相遇攻击原理</a:t>
            </a:r>
            <a:endParaRPr kumimoji="1" lang="en-US" altLang="zh-CN" dirty="0"/>
          </a:p>
          <a:p>
            <a:r>
              <a:rPr kumimoji="1" lang="zh-CN" altLang="en-US" dirty="0"/>
              <a:t>相遇函数为值</a:t>
            </a:r>
            <a:endParaRPr kumimoji="1" lang="en-US" altLang="zh-CN" dirty="0"/>
          </a:p>
          <a:p>
            <a:r>
              <a:rPr kumimoji="1" lang="en-US" altLang="zh-CN" dirty="0"/>
              <a:t>Splice-and-cut</a:t>
            </a:r>
            <a:r>
              <a:rPr kumimoji="1" lang="zh-CN" altLang="en-US" dirty="0"/>
              <a:t>技术</a:t>
            </a:r>
            <a:endParaRPr kumimoji="1" lang="en-US" altLang="zh-CN" dirty="0"/>
          </a:p>
          <a:p>
            <a:r>
              <a:rPr kumimoji="1" lang="zh-CN" altLang="en-US" dirty="0"/>
              <a:t>相遇函数为映射关系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AES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4/5</a:t>
            </a:r>
            <a:r>
              <a:rPr kumimoji="1" lang="zh-CN" altLang="en-US" dirty="0"/>
              <a:t>轮区分器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缩减到</a:t>
            </a:r>
            <a:r>
              <a:rPr kumimoji="1" lang="en-US" altLang="zh-CN" dirty="0"/>
              <a:t>7</a:t>
            </a:r>
            <a:r>
              <a:rPr kumimoji="1" lang="zh-CN" altLang="en-US" dirty="0"/>
              <a:t>轮的</a:t>
            </a:r>
            <a:r>
              <a:rPr kumimoji="1" lang="en-US" altLang="zh-CN" dirty="0"/>
              <a:t>AES-256</a:t>
            </a:r>
            <a:r>
              <a:rPr kumimoji="1" lang="zh-CN" altLang="en-US" dirty="0"/>
              <a:t>的中间相遇攻击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5DB2A-8368-C243-8762-76793F6E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1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906C-0955-4504-B1BE-3976A4F8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中间相遇攻击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3B347-C099-4435-83E1-DBF2785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1977</a:t>
            </a:r>
            <a:r>
              <a:rPr lang="zh-CN" altLang="en-US" dirty="0"/>
              <a:t>年，</a:t>
            </a:r>
            <a:r>
              <a:rPr lang="en-US" altLang="zh-CN" dirty="0"/>
              <a:t>Diffie</a:t>
            </a:r>
            <a:r>
              <a:rPr lang="zh-CN" altLang="en-US" dirty="0"/>
              <a:t>和</a:t>
            </a:r>
            <a:r>
              <a:rPr lang="en-US" altLang="zh-CN" dirty="0"/>
              <a:t>Hellman</a:t>
            </a:r>
            <a:r>
              <a:rPr lang="zh-CN" altLang="en-US" dirty="0"/>
              <a:t>提出中间相遇攻击，</a:t>
            </a:r>
            <a:r>
              <a:rPr lang="en-US" altLang="zh-CN" dirty="0"/>
              <a:t>2KDES</a:t>
            </a:r>
            <a:r>
              <a:rPr lang="zh-CN" altLang="en-US" dirty="0"/>
              <a:t>和</a:t>
            </a:r>
            <a:r>
              <a:rPr lang="en-US" altLang="zh-CN" dirty="0"/>
              <a:t>3KDES</a:t>
            </a:r>
            <a:r>
              <a:rPr lang="zh-CN" altLang="en-US" dirty="0"/>
              <a:t>的密钥恢复攻击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FSE</a:t>
            </a:r>
            <a:r>
              <a:rPr lang="zh-CN" altLang="en-US" dirty="0"/>
              <a:t>，</a:t>
            </a:r>
            <a:r>
              <a:rPr lang="en-US" altLang="zh-CN" dirty="0" err="1"/>
              <a:t>Demirci</a:t>
            </a:r>
            <a:r>
              <a:rPr lang="zh-CN" altLang="en-US" dirty="0"/>
              <a:t>和</a:t>
            </a:r>
            <a:r>
              <a:rPr lang="en-US" altLang="zh-CN" dirty="0" err="1"/>
              <a:t>Selçuk</a:t>
            </a:r>
            <a:r>
              <a:rPr lang="zh-CN" altLang="en-US" dirty="0"/>
              <a:t>，相遇函数为映射关系的中间相遇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SAC</a:t>
            </a:r>
            <a:r>
              <a:rPr lang="zh-CN" altLang="en-US" dirty="0"/>
              <a:t>，</a:t>
            </a:r>
            <a:r>
              <a:rPr lang="en-US" altLang="zh-CN" dirty="0"/>
              <a:t>Aoki</a:t>
            </a:r>
            <a:r>
              <a:rPr lang="zh-CN" altLang="en-US" dirty="0"/>
              <a:t>和</a:t>
            </a:r>
            <a:r>
              <a:rPr lang="en-US" altLang="zh-CN" dirty="0"/>
              <a:t>Sasaki</a:t>
            </a:r>
            <a:r>
              <a:rPr lang="zh-CN" altLang="en-US" dirty="0"/>
              <a:t>，拼切技术并用于杂凑函数的原像攻击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66F8D-1E69-479B-B4A0-782C8D5F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114E6-451B-438E-A950-23994C44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中间相遇攻击原理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1570E-D025-43C5-A956-27986341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相遇位置</a:t>
            </a:r>
            <a:r>
              <a:rPr lang="zh-CN" altLang="en-US" dirty="0"/>
              <a:t>的选取</a:t>
            </a:r>
            <a:endParaRPr lang="en-US" altLang="zh-CN" dirty="0"/>
          </a:p>
          <a:p>
            <a:r>
              <a:rPr lang="zh-CN" altLang="en-US" dirty="0"/>
              <a:t>相遇函数的定义</a:t>
            </a:r>
            <a:endParaRPr lang="en-US" altLang="zh-CN" dirty="0"/>
          </a:p>
          <a:p>
            <a:r>
              <a:rPr lang="zh-CN" altLang="en-US" dirty="0"/>
              <a:t>通过猜测相关密钥，对明文加密得到与中间状态</a:t>
            </a:r>
            <a:r>
              <a:rPr lang="en-US" altLang="zh-CN" i="1" dirty="0"/>
              <a:t>x </a:t>
            </a:r>
            <a:r>
              <a:rPr lang="zh-CN" altLang="en-US" dirty="0"/>
              <a:t>有关的信息</a:t>
            </a:r>
            <a:r>
              <a:rPr lang="en-US" altLang="zh-CN" dirty="0"/>
              <a:t>info(</a:t>
            </a:r>
            <a:r>
              <a:rPr lang="en-US" altLang="zh-CN" i="1" dirty="0"/>
              <a:t>x</a:t>
            </a:r>
            <a:r>
              <a:rPr lang="en-US" altLang="zh-CN" dirty="0"/>
              <a:t>)(</a:t>
            </a:r>
            <a:r>
              <a:rPr lang="zh-CN" altLang="en-US" dirty="0"/>
              <a:t>称为向前计算</a:t>
            </a:r>
            <a:r>
              <a:rPr lang="en-US" altLang="zh-CN" dirty="0"/>
              <a:t>)</a:t>
            </a:r>
            <a:r>
              <a:rPr lang="zh-CN" altLang="en-US" dirty="0"/>
              <a:t>，对密文解密得到与中间状态</a:t>
            </a:r>
            <a:r>
              <a:rPr lang="en-US" altLang="zh-CN" i="1" dirty="0"/>
              <a:t>y </a:t>
            </a:r>
            <a:r>
              <a:rPr lang="zh-CN" altLang="en-US" dirty="0"/>
              <a:t>有关的信息</a:t>
            </a:r>
            <a:r>
              <a:rPr lang="en-US" altLang="zh-CN" dirty="0"/>
              <a:t>info(</a:t>
            </a:r>
            <a:r>
              <a:rPr lang="en-US" altLang="zh-CN" i="1" dirty="0"/>
              <a:t>y</a:t>
            </a:r>
            <a:r>
              <a:rPr lang="en-US" altLang="zh-CN" dirty="0"/>
              <a:t>)(</a:t>
            </a:r>
            <a:r>
              <a:rPr lang="zh-CN" altLang="en-US" dirty="0"/>
              <a:t>称为向后计算</a:t>
            </a:r>
            <a:r>
              <a:rPr lang="en-US" altLang="zh-CN" dirty="0"/>
              <a:t>)</a:t>
            </a:r>
            <a:r>
              <a:rPr lang="zh-CN" altLang="en-US" dirty="0"/>
              <a:t>，代入</a:t>
            </a:r>
            <a:r>
              <a:rPr lang="en-US" altLang="zh-CN" dirty="0"/>
              <a:t>G(info(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i="1" dirty="0"/>
              <a:t>, </a:t>
            </a:r>
            <a:r>
              <a:rPr lang="en-US" altLang="zh-CN" dirty="0"/>
              <a:t>info(</a:t>
            </a:r>
            <a:r>
              <a:rPr lang="en-US" altLang="zh-CN" i="1" dirty="0"/>
              <a:t>y</a:t>
            </a:r>
            <a:r>
              <a:rPr lang="en-US" altLang="zh-CN" dirty="0"/>
              <a:t>)) </a:t>
            </a:r>
            <a:r>
              <a:rPr lang="zh-CN" altLang="en-US" dirty="0"/>
              <a:t>看是否匹配。</a:t>
            </a:r>
            <a:endParaRPr lang="en-US" altLang="zh-CN" dirty="0"/>
          </a:p>
          <a:p>
            <a:r>
              <a:rPr lang="zh-CN" altLang="en-US" dirty="0"/>
              <a:t>若匹配，则所猜密钥为正确密钥的候选值；反之，为错误密钥。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9431D-4F20-4486-A258-F433E6A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621EA-7374-4240-A697-6608F587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4588822"/>
            <a:ext cx="8030696" cy="1486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AA887F-7146-41F8-ABDD-9C72D1E4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06" y="1825601"/>
            <a:ext cx="2915057" cy="50489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201743-0A3D-4C1F-ADB0-1BE11A7875B5}"/>
              </a:ext>
            </a:extLst>
          </p:cNvPr>
          <p:cNvCxnSpPr/>
          <p:nvPr/>
        </p:nvCxnSpPr>
        <p:spPr>
          <a:xfrm>
            <a:off x="2258458" y="6074929"/>
            <a:ext cx="2291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C5A8D5-9B4E-481A-9964-872F1FD7512D}"/>
              </a:ext>
            </a:extLst>
          </p:cNvPr>
          <p:cNvCxnSpPr/>
          <p:nvPr/>
        </p:nvCxnSpPr>
        <p:spPr>
          <a:xfrm flipH="1">
            <a:off x="7282149" y="6074929"/>
            <a:ext cx="265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8D97A1B5-974A-47CC-BA48-8D92C7878B00}"/>
              </a:ext>
            </a:extLst>
          </p:cNvPr>
          <p:cNvSpPr/>
          <p:nvPr/>
        </p:nvSpPr>
        <p:spPr>
          <a:xfrm>
            <a:off x="4638099" y="4461832"/>
            <a:ext cx="2655065" cy="20821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C2FD18-07EA-428B-B453-F2AB45BABBBC}"/>
              </a:ext>
            </a:extLst>
          </p:cNvPr>
          <p:cNvSpPr/>
          <p:nvPr/>
        </p:nvSpPr>
        <p:spPr>
          <a:xfrm>
            <a:off x="4879669" y="47426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相遇函数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禁止符 12">
            <a:extLst>
              <a:ext uri="{FF2B5EF4-FFF2-40B4-BE49-F238E27FC236}">
                <a16:creationId xmlns:a16="http://schemas.microsoft.com/office/drawing/2014/main" id="{6D0E15D5-5399-4C12-8EB3-3F95EF5EE547}"/>
              </a:ext>
            </a:extLst>
          </p:cNvPr>
          <p:cNvSpPr/>
          <p:nvPr/>
        </p:nvSpPr>
        <p:spPr>
          <a:xfrm>
            <a:off x="5987665" y="4588822"/>
            <a:ext cx="325000" cy="412836"/>
          </a:xfrm>
          <a:prstGeom prst="noSmoking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DDDE-01BF-064C-8844-333A1035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88640"/>
            <a:ext cx="10997185" cy="928144"/>
          </a:xfrm>
        </p:spPr>
        <p:txBody>
          <a:bodyPr>
            <a:noAutofit/>
          </a:bodyPr>
          <a:lstStyle/>
          <a:p>
            <a:r>
              <a:rPr lang="zh-CN" altLang="en-US" dirty="0"/>
              <a:t>相遇函数为值的中间相遇攻击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70E9F5-D4AF-1A46-9A6A-9C6018AD8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854" y="1198086"/>
                <a:ext cx="10363200" cy="5485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双重</a:t>
                </a:r>
                <a:r>
                  <a:rPr lang="en-US" altLang="zh-CN" dirty="0"/>
                  <a:t>DES</a:t>
                </a:r>
                <a:r>
                  <a:rPr lang="zh-CN" altLang="en-US" dirty="0"/>
                  <a:t>的加密算法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密钥空间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ea typeface="宋体" charset="-122"/>
                  </a:rPr>
                  <a:t>|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dirty="0">
                    <a:ea typeface="宋体" charset="-122"/>
                  </a:rPr>
                  <a:t>|=2</a:t>
                </a:r>
                <a:r>
                  <a:rPr lang="en-US" altLang="zh-CN" baseline="30000" dirty="0">
                    <a:ea typeface="宋体" charset="-122"/>
                  </a:rPr>
                  <a:t>112</a:t>
                </a:r>
              </a:p>
              <a:p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charset="-122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>
                  <a:ea typeface="宋体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70E9F5-D4AF-1A46-9A6A-9C6018AD8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854" y="1198086"/>
                <a:ext cx="10363200" cy="5485294"/>
              </a:xfrm>
              <a:blipFill>
                <a:blip r:embed="rId3"/>
                <a:stretch>
                  <a:fillRect l="-824" t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C78C448-28FB-A64B-BDC8-76A3A06D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29" y="1347439"/>
            <a:ext cx="4871471" cy="15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E820121-5F6F-F348-B1E3-6E185F1580C5}"/>
              </a:ext>
            </a:extLst>
          </p:cNvPr>
          <p:cNvSpPr/>
          <p:nvPr/>
        </p:nvSpPr>
        <p:spPr>
          <a:xfrm>
            <a:off x="8610216" y="1851678"/>
            <a:ext cx="463296" cy="512064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DB5B6D-8831-B046-B7FA-43B1671D6019}"/>
              </a:ext>
            </a:extLst>
          </p:cNvPr>
          <p:cNvSpPr txBox="1"/>
          <p:nvPr/>
        </p:nvSpPr>
        <p:spPr>
          <a:xfrm>
            <a:off x="10329754" y="3313655"/>
            <a:ext cx="42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EDF1E-FFF0-433D-B39A-C03AE231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61530-46AF-40EA-B706-A0F7B52912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双重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的中间相遇攻击的复杂度约为（ 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DDDCC0-7F9A-4A8C-9621-B050E39BC2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ea typeface="宋体" charset="-122"/>
              </a:rPr>
              <a:t>2</a:t>
            </a:r>
            <a:r>
              <a:rPr lang="en-US" altLang="zh-CN" sz="2800" baseline="30000" dirty="0">
                <a:ea typeface="宋体" charset="-122"/>
              </a:rPr>
              <a:t>112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5F6027-B7A0-4B03-B281-634D96E0DF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ea typeface="宋体" charset="-122"/>
              </a:rPr>
              <a:t>2</a:t>
            </a:r>
            <a:r>
              <a:rPr lang="en-US" altLang="zh-CN" sz="2800" baseline="30000" dirty="0">
                <a:ea typeface="宋体" charset="-122"/>
              </a:rPr>
              <a:t>56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82508D-00D8-4221-B490-79FDBA52E9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ea typeface="宋体" charset="-122"/>
              </a:rPr>
              <a:t>2</a:t>
            </a:r>
            <a:r>
              <a:rPr lang="en-US" altLang="zh-CN" sz="2800" baseline="30000" dirty="0">
                <a:ea typeface="宋体" charset="-122"/>
              </a:rPr>
              <a:t>64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FD6BB2-D6CF-4FC5-934B-F5656E3F408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ea typeface="宋体" charset="-122"/>
              </a:rPr>
              <a:t>2</a:t>
            </a:r>
            <a:r>
              <a:rPr lang="en-US" altLang="zh-CN" sz="2800" baseline="30000" dirty="0">
                <a:ea typeface="宋体" charset="-122"/>
              </a:rPr>
              <a:t>128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DCF6C8-5C71-41D7-B81D-292D83D3EBF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4A2DA7-BD02-4875-9B6F-8D65F7BCFDE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9BF1AE8-9C72-462D-8B50-1B59A663BC7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60AAA5E-1054-46B5-AF98-4B43435563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61FBF4F-4BF2-408D-95D4-C4638732065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A06FCD-0CA3-4D1D-B77A-55CF4C1A55E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698F35E7-16A8-46D3-B315-21F96881DF3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6B262F69-C0D1-4A9E-A2E6-543C9BC8CE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70CE1C2-F13C-49BB-A4EB-4AAD32572CA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2989233-D6D7-4B00-82CE-8BF5DA33CF4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9F344FF-D152-4717-B1AD-2C171DAA276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292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DDDE-01BF-064C-8844-333A1035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88640"/>
            <a:ext cx="10997185" cy="928144"/>
          </a:xfrm>
        </p:spPr>
        <p:txBody>
          <a:bodyPr>
            <a:noAutofit/>
          </a:bodyPr>
          <a:lstStyle/>
          <a:p>
            <a:r>
              <a:rPr lang="zh-CN" altLang="en-US" dirty="0"/>
              <a:t>相遇函数为值的中间相遇攻击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0E9F5-D4AF-1A46-9A6A-9C6018AD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8" y="1104690"/>
            <a:ext cx="10363200" cy="5485294"/>
          </a:xfrm>
        </p:spPr>
        <p:txBody>
          <a:bodyPr>
            <a:normAutofit/>
          </a:bodyPr>
          <a:lstStyle/>
          <a:p>
            <a:r>
              <a:rPr lang="zh-CN" altLang="en-US" dirty="0"/>
              <a:t>得到关于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64</a:t>
            </a:r>
            <a:r>
              <a:rPr lang="zh-CN" altLang="en-US" dirty="0"/>
              <a:t>比特方程，且方程两边相互独立</a:t>
            </a:r>
            <a:endParaRPr lang="en-US" altLang="zh-CN" dirty="0"/>
          </a:p>
          <a:p>
            <a:r>
              <a:rPr lang="zh-CN" altLang="en-US" dirty="0"/>
              <a:t>中间相遇攻击（已知明文攻击）</a:t>
            </a:r>
          </a:p>
          <a:p>
            <a:pPr lvl="1"/>
            <a:r>
              <a:rPr lang="zh-CN" altLang="en-US" dirty="0"/>
              <a:t>已知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穷举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用</a:t>
            </a:r>
            <a:r>
              <a:rPr lang="en-US" altLang="zh-CN" dirty="0"/>
              <a:t>DES</a:t>
            </a:r>
            <a:r>
              <a:rPr lang="zh-CN" altLang="en-US" dirty="0"/>
              <a:t>加密</a:t>
            </a:r>
            <a:r>
              <a:rPr lang="en-US" altLang="zh-CN" i="1" dirty="0"/>
              <a:t>P</a:t>
            </a:r>
            <a:r>
              <a:rPr lang="zh-CN" altLang="en-US" dirty="0"/>
              <a:t>，得到</a:t>
            </a:r>
            <a:r>
              <a:rPr lang="en-US" altLang="zh-CN" dirty="0"/>
              <a:t>2</a:t>
            </a:r>
            <a:r>
              <a:rPr lang="en-US" altLang="zh-CN" baseline="30000" dirty="0"/>
              <a:t>56</a:t>
            </a:r>
            <a:r>
              <a:rPr lang="zh-CN" altLang="en-US" dirty="0"/>
              <a:t>个值，生成表</a:t>
            </a:r>
            <a:r>
              <a:rPr lang="en-US" altLang="zh-CN" i="1" dirty="0"/>
              <a:t>L</a:t>
            </a:r>
          </a:p>
          <a:p>
            <a:pPr lvl="1"/>
            <a:r>
              <a:rPr lang="zh-CN" altLang="en-US" dirty="0"/>
              <a:t>穷举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用</a:t>
            </a:r>
            <a:r>
              <a:rPr lang="en-US" altLang="zh-CN" dirty="0"/>
              <a:t>DES</a:t>
            </a:r>
            <a:r>
              <a:rPr lang="zh-CN" altLang="en-US" dirty="0"/>
              <a:t>解密</a:t>
            </a:r>
            <a:r>
              <a:rPr lang="en-US" altLang="zh-CN" i="1" dirty="0"/>
              <a:t>C</a:t>
            </a:r>
            <a:r>
              <a:rPr lang="zh-CN" altLang="en-US" dirty="0"/>
              <a:t>，每次得到的值与表</a:t>
            </a:r>
            <a:r>
              <a:rPr lang="en-US" altLang="zh-CN" i="1" dirty="0"/>
              <a:t>L</a:t>
            </a:r>
            <a:r>
              <a:rPr lang="zh-CN" altLang="en-US" dirty="0"/>
              <a:t>比较</a:t>
            </a:r>
          </a:p>
          <a:p>
            <a:pPr lvl="1"/>
            <a:r>
              <a:rPr lang="zh-CN" altLang="en-US" dirty="0"/>
              <a:t>若相等，换对明密文继续测试</a:t>
            </a:r>
            <a:endParaRPr lang="en-US" altLang="zh-CN" dirty="0"/>
          </a:p>
          <a:p>
            <a:r>
              <a:rPr lang="zh-CN" altLang="en-US" dirty="0">
                <a:ea typeface="宋体" charset="-122"/>
              </a:rPr>
              <a:t>过滤条件？复杂度（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zh-CN" altLang="en-US" dirty="0">
                <a:ea typeface="宋体" charset="-122"/>
              </a:rPr>
              <a:t>）？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若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>
                <a:ea typeface="宋体" charset="-122"/>
              </a:rPr>
              <a:t>不相互独立呢？</a:t>
            </a:r>
            <a:endParaRPr lang="en-US" altLang="zh-CN" dirty="0">
              <a:ea typeface="宋体" charset="-122"/>
            </a:endParaRPr>
          </a:p>
          <a:p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78C448-28FB-A64B-BDC8-76A3A06D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14" y="1677916"/>
            <a:ext cx="4871471" cy="15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E820121-5F6F-F348-B1E3-6E185F1580C5}"/>
              </a:ext>
            </a:extLst>
          </p:cNvPr>
          <p:cNvSpPr/>
          <p:nvPr/>
        </p:nvSpPr>
        <p:spPr>
          <a:xfrm>
            <a:off x="9168035" y="2260458"/>
            <a:ext cx="463296" cy="512064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DB5B6D-8831-B046-B7FA-43B1671D6019}"/>
              </a:ext>
            </a:extLst>
          </p:cNvPr>
          <p:cNvSpPr txBox="1"/>
          <p:nvPr/>
        </p:nvSpPr>
        <p:spPr>
          <a:xfrm>
            <a:off x="10329754" y="3313655"/>
            <a:ext cx="42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6B01C-F9AD-4F8A-9735-89D455D9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9544"/>
            <a:ext cx="5300490" cy="27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E9EF94-5E24-4308-BA68-B9AEF80CB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1" y="3705100"/>
            <a:ext cx="7171982" cy="931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84BCB8-047A-7E43-92B8-BA6D177CD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9" t="14934" r="14896" b="38666"/>
          <a:stretch/>
        </p:blipFill>
        <p:spPr>
          <a:xfrm>
            <a:off x="7810958" y="1630431"/>
            <a:ext cx="4381041" cy="30737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D6C1CA-03F2-EA47-AD14-001A9615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相遇函数为值的中间相遇攻击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69AA5-2613-3849-B80B-36E91477E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060" y="954378"/>
                <a:ext cx="6676224" cy="557862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将算法分为两部分：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全状态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值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相遇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zh-CN" altLang="en-US" dirty="0"/>
                  <a:t>相互独立，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/>
                  <a:t>向前向后计算共同使用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过滤条件：中间变量</a:t>
                </a:r>
                <a:r>
                  <a:rPr kumimoji="1" lang="en-US" altLang="zh-CN" i="1" dirty="0"/>
                  <a:t>x</a:t>
                </a:r>
                <a:r>
                  <a:rPr kumimoji="1" lang="zh-CN" altLang="en-US" dirty="0"/>
                  <a:t>的</a:t>
                </a:r>
                <a:r>
                  <a:rPr kumimoji="1" lang="en-US" altLang="zh-CN" i="1" dirty="0"/>
                  <a:t>n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比特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全部</a:t>
                </a:r>
                <a:r>
                  <a:rPr kumimoji="1" lang="zh-CN" altLang="en-US" dirty="0"/>
                  <a:t>吻合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时间复杂度：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数据复杂度：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kumimoji="1" lang="zh-CN" altLang="en-US" dirty="0"/>
                  <a:t>已知明密文对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存储复杂度：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C69AA5-2613-3849-B80B-36E91477E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060" y="954378"/>
                <a:ext cx="6676224" cy="5578624"/>
              </a:xfrm>
              <a:blipFill>
                <a:blip r:embed="rId5"/>
                <a:stretch>
                  <a:fillRect l="-1005" t="-437" r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7B722-1871-864E-8813-84C126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54F9F-B4B1-48C7-A5E6-16309A995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446" y="105380"/>
            <a:ext cx="5034707" cy="12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21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2_质朴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20527</TotalTime>
  <Words>1533</Words>
  <Application>Microsoft Office PowerPoint</Application>
  <PresentationFormat>宽屏</PresentationFormat>
  <Paragraphs>313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Microsoft Yahei</vt:lpstr>
      <vt:lpstr>等线</vt:lpstr>
      <vt:lpstr>方正姚体</vt:lpstr>
      <vt:lpstr>黑体</vt:lpstr>
      <vt:lpstr>华文新魏</vt:lpstr>
      <vt:lpstr>宋体</vt:lpstr>
      <vt:lpstr>Arial</vt:lpstr>
      <vt:lpstr>Bookman Old Style</vt:lpstr>
      <vt:lpstr>Calibri</vt:lpstr>
      <vt:lpstr>Cambria Math</vt:lpstr>
      <vt:lpstr>Rockwell</vt:lpstr>
      <vt:lpstr>Rockwell Extra Bold</vt:lpstr>
      <vt:lpstr>Times New Roman</vt:lpstr>
      <vt:lpstr>Wingdings</vt:lpstr>
      <vt:lpstr>Wingdings 3</vt:lpstr>
      <vt:lpstr>木活字</vt:lpstr>
      <vt:lpstr>2_质朴</vt:lpstr>
      <vt:lpstr>密码分析学  中间相遇攻击</vt:lpstr>
      <vt:lpstr>回顾</vt:lpstr>
      <vt:lpstr>主要内容</vt:lpstr>
      <vt:lpstr>中间相遇攻击</vt:lpstr>
      <vt:lpstr>中间相遇攻击原理</vt:lpstr>
      <vt:lpstr>相遇函数为值的中间相遇攻击</vt:lpstr>
      <vt:lpstr>PowerPoint 演示文稿</vt:lpstr>
      <vt:lpstr>相遇函数为值的中间相遇攻击</vt:lpstr>
      <vt:lpstr>相遇函数为值的中间相遇攻击</vt:lpstr>
      <vt:lpstr>相遇函数为值的中间相遇攻击</vt:lpstr>
      <vt:lpstr>拼切技术(Splice-and-cut)</vt:lpstr>
      <vt:lpstr>2K3DES的中间相遇攻击</vt:lpstr>
      <vt:lpstr>2K3DES的中间相遇攻击</vt:lpstr>
      <vt:lpstr>相遇函数为映射关系</vt:lpstr>
      <vt:lpstr>AES的中间相遇攻击系列工作</vt:lpstr>
      <vt:lpstr>AES的活跃集的传播——过一轮加密</vt:lpstr>
      <vt:lpstr>AES的活跃集的传播——过二轮加密</vt:lpstr>
      <vt:lpstr>PowerPoint 演示文稿</vt:lpstr>
      <vt:lpstr>PowerPoint 演示文稿</vt:lpstr>
      <vt:lpstr>PowerPoint 演示文稿</vt:lpstr>
      <vt:lpstr>PowerPoint 演示文稿</vt:lpstr>
      <vt:lpstr>AES的活跃集的传播——过三轮加密</vt:lpstr>
      <vt:lpstr>AES的活跃集的传播——过三轮加密</vt:lpstr>
      <vt:lpstr>AES的3轮区分器</vt:lpstr>
      <vt:lpstr>AES的4轮区分器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ww</cp:lastModifiedBy>
  <cp:revision>582</cp:revision>
  <dcterms:created xsi:type="dcterms:W3CDTF">2020-06-15T02:07:14Z</dcterms:created>
  <dcterms:modified xsi:type="dcterms:W3CDTF">2023-10-23T09:55:00Z</dcterms:modified>
</cp:coreProperties>
</file>