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8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65" r:id="rId2"/>
    <p:sldId id="2837" r:id="rId3"/>
    <p:sldId id="407" r:id="rId4"/>
    <p:sldId id="408" r:id="rId5"/>
    <p:sldId id="2849" r:id="rId6"/>
    <p:sldId id="415" r:id="rId7"/>
    <p:sldId id="2848" r:id="rId8"/>
    <p:sldId id="2850" r:id="rId9"/>
    <p:sldId id="417" r:id="rId10"/>
    <p:sldId id="412" r:id="rId11"/>
    <p:sldId id="413" r:id="rId12"/>
    <p:sldId id="416" r:id="rId13"/>
    <p:sldId id="338" r:id="rId14"/>
    <p:sldId id="411" r:id="rId15"/>
    <p:sldId id="2836" r:id="rId16"/>
    <p:sldId id="406" r:id="rId17"/>
    <p:sldId id="2838" r:id="rId18"/>
    <p:sldId id="2852" r:id="rId19"/>
    <p:sldId id="414" r:id="rId20"/>
    <p:sldId id="410" r:id="rId21"/>
    <p:sldId id="39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007" autoAdjust="0"/>
  </p:normalViewPr>
  <p:slideViewPr>
    <p:cSldViewPr snapToGrid="0">
      <p:cViewPr varScale="1">
        <p:scale>
          <a:sx n="130" d="100"/>
          <a:sy n="130" d="100"/>
        </p:scale>
        <p:origin x="150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7C8F1-3979-4884-B3AB-9B89AB9C0406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9D140-210B-4348-A57D-EEEF82C8A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737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本课件参考群文件</a:t>
            </a:r>
            <a:r>
              <a:rPr lang="en-US" altLang="zh-CN" dirty="0">
                <a:solidFill>
                  <a:srgbClr val="C00000"/>
                </a:solidFill>
              </a:rPr>
              <a:t>A Meet-in-the-Middle Attack on 8-Round AES</a:t>
            </a:r>
          </a:p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讨论一篇具体的论文，有一定难度</a:t>
            </a:r>
            <a:endParaRPr lang="en-US" altLang="zh-CN" dirty="0">
              <a:solidFill>
                <a:srgbClr val="C000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参考板书图片，列出</a:t>
            </a:r>
            <a:r>
              <a:rPr lang="en-US" altLang="zh-CN" dirty="0">
                <a:solidFill>
                  <a:srgbClr val="C00000"/>
                </a:solidFill>
              </a:rPr>
              <a:t>1/2/3/4</a:t>
            </a:r>
            <a:r>
              <a:rPr lang="zh-CN" altLang="en-US" dirty="0">
                <a:solidFill>
                  <a:srgbClr val="C00000"/>
                </a:solidFill>
              </a:rPr>
              <a:t>的相关字节个数，体现单纯加密方向字节增长太快，需要双向考虑构造区分器</a:t>
            </a:r>
            <a:endParaRPr lang="en-US" altLang="zh-CN" dirty="0">
              <a:solidFill>
                <a:srgbClr val="C000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列出区分攻击：预计算；选择明文；猜测密钥；按照不同添加方式分析猜测密钥字节数</a:t>
            </a:r>
            <a:endParaRPr lang="en-US" altLang="zh-CN" dirty="0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5</a:t>
            </a:r>
            <a:r>
              <a:rPr lang="zh-CN" altLang="en-US" dirty="0">
                <a:solidFill>
                  <a:srgbClr val="C00000"/>
                </a:solidFill>
              </a:rPr>
              <a:t>轮前面考虑异或密钥，或者构造新的区分器，或者需要多猜一个密钥；</a:t>
            </a:r>
            <a:r>
              <a:rPr lang="en-US" altLang="zh-CN" dirty="0">
                <a:solidFill>
                  <a:srgbClr val="C00000"/>
                </a:solidFill>
              </a:rPr>
              <a:t>6</a:t>
            </a:r>
            <a:r>
              <a:rPr lang="zh-CN" altLang="en-US" dirty="0">
                <a:solidFill>
                  <a:srgbClr val="C00000"/>
                </a:solidFill>
              </a:rPr>
              <a:t>轮</a:t>
            </a:r>
            <a:r>
              <a:rPr lang="en-US" altLang="zh-CN" dirty="0">
                <a:solidFill>
                  <a:srgbClr val="C00000"/>
                </a:solidFill>
              </a:rPr>
              <a:t>1+4+1</a:t>
            </a:r>
            <a:r>
              <a:rPr lang="zh-CN" altLang="en-US" dirty="0">
                <a:solidFill>
                  <a:srgbClr val="C00000"/>
                </a:solidFill>
              </a:rPr>
              <a:t>引出拼切技术；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898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直接一个方向建立关系式涉及的变量太多，复杂度超出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256</a:t>
            </a:r>
            <a:r>
              <a:rPr lang="zh-CN" altLang="en-US" dirty="0"/>
              <a:t>，无法构造</a:t>
            </a:r>
            <a:r>
              <a:rPr lang="en-US" altLang="zh-CN" dirty="0"/>
              <a:t>5</a:t>
            </a:r>
            <a:r>
              <a:rPr lang="zh-CN" altLang="en-US" dirty="0"/>
              <a:t>轮区分器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9D140-210B-4348-A57D-EEEF82C8ACF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446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分析单纯考虑一个方向，随着轮数的增加，涉及的变量个数基本是雪崩式增长，要控制雪崩扩散，考虑从两个方向建立链接关系</a:t>
            </a:r>
            <a:endParaRPr lang="en-US" altLang="zh-CN" dirty="0"/>
          </a:p>
          <a:p>
            <a:r>
              <a:rPr lang="zh-CN" altLang="en-US" dirty="0"/>
              <a:t>启发</a:t>
            </a:r>
            <a:r>
              <a:rPr lang="en-US" altLang="zh-CN" dirty="0"/>
              <a:t>5</a:t>
            </a:r>
            <a:r>
              <a:rPr lang="zh-CN" altLang="en-US" dirty="0"/>
              <a:t>轮区分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52435C-541F-444E-A053-876D827DD8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706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9D140-210B-4348-A57D-EEEF82C8ACF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418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把相关的字节数写在黑板上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9D140-210B-4348-A57D-EEEF82C8ACF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893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C3</a:t>
            </a:r>
            <a:r>
              <a:rPr lang="zh-CN" altLang="en-US" dirty="0"/>
              <a:t>的公式里面系数有问题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0510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字节关系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3086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拼切技术，</a:t>
            </a:r>
            <a:r>
              <a:rPr lang="en-US" altLang="zh-CN" dirty="0"/>
              <a:t>6</a:t>
            </a:r>
            <a:r>
              <a:rPr lang="zh-CN" altLang="en-US" dirty="0"/>
              <a:t>轮看时间，也可以只分析需要猜测多少密钥，在图中标出即可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9D140-210B-4348-A57D-EEEF82C8ACF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383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留时间让学生自己思考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9D140-210B-4348-A57D-EEEF82C8ACF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487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一般在区分器的头尾对称添加轮数，为减少需要猜测的密钥量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1B74CE-9FFD-1746-99A3-B06B2D271635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5471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留时间让学生自己思考，分析起点位置选取，</a:t>
            </a:r>
            <a:r>
              <a:rPr lang="en-US" altLang="zh-CN" dirty="0"/>
              <a:t>K1</a:t>
            </a:r>
            <a:r>
              <a:rPr lang="zh-CN" altLang="en-US" dirty="0"/>
              <a:t>前还是</a:t>
            </a:r>
            <a:r>
              <a:rPr lang="en-US" altLang="zh-CN" dirty="0"/>
              <a:t>K1</a:t>
            </a:r>
            <a:r>
              <a:rPr lang="zh-CN" altLang="en-US" dirty="0"/>
              <a:t>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9D140-210B-4348-A57D-EEEF82C8ACF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99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9D140-210B-4348-A57D-EEEF82C8ACF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81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400" y="1346948"/>
            <a:ext cx="103632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914400" y="4282764"/>
            <a:ext cx="103632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914400" y="1484779"/>
            <a:ext cx="103632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646373" y="4107023"/>
            <a:ext cx="12192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1012444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82AF1B-A51B-104D-A0EB-A8D46DCC8399}" type="datetime1">
              <a:rPr lang="zh-CN" altLang="en-US" smtClean="0">
                <a:solidFill>
                  <a:srgbClr val="464653"/>
                </a:solidFill>
              </a:rPr>
              <a:t>2023/11/15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3740" y="6272786"/>
            <a:ext cx="6327648" cy="365125"/>
          </a:xfrm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59041" y="4227195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pPr>
              <a:defRPr/>
            </a:pPr>
            <a:fld id="{9F35284C-0033-4805-ABC8-D1BD204EC99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67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 sz="2800"/>
            </a:lvl1pPr>
            <a:lvl2pPr>
              <a:lnSpc>
                <a:spcPct val="110000"/>
              </a:lnSpc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1"/>
            <a:r>
              <a:rPr lang="zh-CN" altLang="en-US" dirty="0"/>
              <a:t>
第二级
第三级
第四级
第五级</a:t>
            </a:r>
            <a:endParaRPr lang="en-US" altLang="zh-C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dirty="0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56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lum bright="62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1" y="6019800"/>
            <a:ext cx="128481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25"/>
          <p:cNvGrpSpPr>
            <a:grpSpLocks/>
          </p:cNvGrpSpPr>
          <p:nvPr userDrawn="1"/>
        </p:nvGrpSpPr>
        <p:grpSpPr bwMode="auto">
          <a:xfrm>
            <a:off x="2235200" y="6324601"/>
            <a:ext cx="6807200" cy="45719"/>
            <a:chOff x="0" y="2057400"/>
            <a:chExt cx="8534400" cy="1143000"/>
          </a:xfrm>
          <a:solidFill>
            <a:srgbClr val="C00000">
              <a:alpha val="41000"/>
            </a:srgbClr>
          </a:solidFill>
        </p:grpSpPr>
        <p:sp>
          <p:nvSpPr>
            <p:cNvPr id="6" name="矩形 5"/>
            <p:cNvSpPr/>
            <p:nvPr/>
          </p:nvSpPr>
          <p:spPr>
            <a:xfrm>
              <a:off x="303307" y="2057400"/>
              <a:ext cx="8231093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800"/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057400"/>
              <a:ext cx="380005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800"/>
            </a:p>
          </p:txBody>
        </p:sp>
      </p:grpSp>
      <p:grpSp>
        <p:nvGrpSpPr>
          <p:cNvPr id="8" name="组合 25"/>
          <p:cNvGrpSpPr>
            <a:grpSpLocks/>
          </p:cNvGrpSpPr>
          <p:nvPr userDrawn="1"/>
        </p:nvGrpSpPr>
        <p:grpSpPr bwMode="auto">
          <a:xfrm>
            <a:off x="10769600" y="6324601"/>
            <a:ext cx="1422400" cy="45719"/>
            <a:chOff x="0" y="2057400"/>
            <a:chExt cx="8534400" cy="1143000"/>
          </a:xfrm>
          <a:solidFill>
            <a:srgbClr val="C00000">
              <a:alpha val="41000"/>
            </a:srgbClr>
          </a:solidFill>
        </p:grpSpPr>
        <p:sp>
          <p:nvSpPr>
            <p:cNvPr id="9" name="矩形 8"/>
            <p:cNvSpPr/>
            <p:nvPr/>
          </p:nvSpPr>
          <p:spPr>
            <a:xfrm>
              <a:off x="303307" y="2057400"/>
              <a:ext cx="8231093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800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2057400"/>
              <a:ext cx="380005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800"/>
            </a:p>
          </p:txBody>
        </p:sp>
      </p:grpSp>
      <p:grpSp>
        <p:nvGrpSpPr>
          <p:cNvPr id="11" name="组合 22"/>
          <p:cNvGrpSpPr>
            <a:grpSpLocks/>
          </p:cNvGrpSpPr>
          <p:nvPr userDrawn="1"/>
        </p:nvGrpSpPr>
        <p:grpSpPr bwMode="auto">
          <a:xfrm>
            <a:off x="609600" y="1066800"/>
            <a:ext cx="8229600" cy="46038"/>
            <a:chOff x="1828800" y="1371600"/>
            <a:chExt cx="6172200" cy="45719"/>
          </a:xfrm>
        </p:grpSpPr>
        <p:grpSp>
          <p:nvGrpSpPr>
            <p:cNvPr id="12" name="组合 25"/>
            <p:cNvGrpSpPr>
              <a:grpSpLocks/>
            </p:cNvGrpSpPr>
            <p:nvPr userDrawn="1"/>
          </p:nvGrpSpPr>
          <p:grpSpPr bwMode="auto">
            <a:xfrm>
              <a:off x="1828800" y="1371600"/>
              <a:ext cx="5105400" cy="45719"/>
              <a:chOff x="0" y="2057400"/>
              <a:chExt cx="8534400" cy="1143000"/>
            </a:xfrm>
            <a:solidFill>
              <a:srgbClr val="C00000">
                <a:alpha val="41000"/>
              </a:srgbClr>
            </a:solidFill>
          </p:grpSpPr>
          <p:sp>
            <p:nvSpPr>
              <p:cNvPr id="16" name="矩形 15"/>
              <p:cNvSpPr/>
              <p:nvPr/>
            </p:nvSpPr>
            <p:spPr>
              <a:xfrm>
                <a:off x="303307" y="2057400"/>
                <a:ext cx="8231093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80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0" y="2057400"/>
                <a:ext cx="380005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800"/>
              </a:p>
            </p:txBody>
          </p:sp>
        </p:grpSp>
        <p:grpSp>
          <p:nvGrpSpPr>
            <p:cNvPr id="13" name="组合 25"/>
            <p:cNvGrpSpPr>
              <a:grpSpLocks/>
            </p:cNvGrpSpPr>
            <p:nvPr userDrawn="1"/>
          </p:nvGrpSpPr>
          <p:grpSpPr bwMode="auto">
            <a:xfrm>
              <a:off x="6934200" y="1371600"/>
              <a:ext cx="1066800" cy="45719"/>
              <a:chOff x="0" y="2057400"/>
              <a:chExt cx="8534400" cy="1143000"/>
            </a:xfrm>
            <a:solidFill>
              <a:srgbClr val="C00000">
                <a:alpha val="41000"/>
              </a:srgbClr>
            </a:solidFill>
          </p:grpSpPr>
          <p:sp>
            <p:nvSpPr>
              <p:cNvPr id="14" name="矩形 13"/>
              <p:cNvSpPr/>
              <p:nvPr/>
            </p:nvSpPr>
            <p:spPr>
              <a:xfrm>
                <a:off x="303307" y="2057400"/>
                <a:ext cx="8231093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80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0" y="2057400"/>
                <a:ext cx="380005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800"/>
              </a:p>
            </p:txBody>
          </p:sp>
        </p:grpSp>
      </p:grpSp>
      <p:sp>
        <p:nvSpPr>
          <p:cNvPr id="22" name="内容占位符 7"/>
          <p:cNvSpPr>
            <a:spLocks noGrp="1"/>
          </p:cNvSpPr>
          <p:nvPr>
            <p:ph sz="quarter" idx="13"/>
          </p:nvPr>
        </p:nvSpPr>
        <p:spPr>
          <a:xfrm>
            <a:off x="609600" y="1371600"/>
            <a:ext cx="10972800" cy="4556760"/>
          </a:xfrm>
        </p:spPr>
        <p:txBody>
          <a:bodyPr/>
          <a:lstStyle>
            <a:lvl1pPr>
              <a:buClr>
                <a:srgbClr val="C00000"/>
              </a:buClr>
              <a:buSzPct val="80000"/>
              <a:buFont typeface="Wingdings" pitchFamily="2" charset="2"/>
              <a:buChar char="n"/>
              <a:defRPr sz="2800" baseline="0">
                <a:latin typeface="Times New Roman" pitchFamily="18" charset="0"/>
                <a:ea typeface="宋体" pitchFamily="2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Ø"/>
              <a:defRPr sz="26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buClr>
                <a:srgbClr val="C00000"/>
              </a:buClr>
              <a:buSzPct val="70000"/>
              <a:buFont typeface="Wingdings" pitchFamily="2" charset="2"/>
              <a:buChar char="l"/>
              <a:defRPr sz="24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buClr>
                <a:srgbClr val="C00000"/>
              </a:buClr>
              <a:buSzPct val="65000"/>
              <a:buFont typeface="Wingdings" pitchFamily="2" charset="2"/>
              <a:buChar char="u"/>
              <a:defRPr sz="22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buClr>
                <a:srgbClr val="C00000"/>
              </a:buClr>
              <a:buSzPct val="8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8" name="日期占位符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灯片编号占位符 2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674B7-57E9-4233-A9D4-F357DC1CE1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376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7"/>
          <p:cNvSpPr>
            <a:spLocks noGrp="1"/>
          </p:cNvSpPr>
          <p:nvPr>
            <p:ph sz="quarter" idx="13"/>
          </p:nvPr>
        </p:nvSpPr>
        <p:spPr>
          <a:xfrm>
            <a:off x="609600" y="1124744"/>
            <a:ext cx="10972800" cy="5088565"/>
          </a:xfrm>
          <a:prstGeom prst="rect">
            <a:avLst/>
          </a:prstGeom>
        </p:spPr>
        <p:txBody>
          <a:bodyPr/>
          <a:lstStyle>
            <a:lvl1pPr marL="364058" indent="-364058">
              <a:spcAft>
                <a:spcPts val="533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667" baseline="0">
                <a:latin typeface="Times New Roman" pitchFamily="18" charset="0"/>
                <a:ea typeface="宋体" pitchFamily="2" charset="-122"/>
              </a:defRPr>
            </a:lvl1pPr>
            <a:lvl2pPr marL="596885" indent="-230712">
              <a:spcAft>
                <a:spcPts val="400"/>
              </a:spcAft>
              <a:buClr>
                <a:srgbClr val="C00000"/>
              </a:buClr>
              <a:buSzPct val="80000"/>
              <a:buFont typeface="Wingdings" pitchFamily="2" charset="2"/>
              <a:buChar char="Ø"/>
              <a:defRPr sz="24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60943" indent="-245527">
              <a:buClr>
                <a:srgbClr val="C00000"/>
              </a:buClr>
              <a:buSzPct val="70000"/>
              <a:buFont typeface="Wingdings" pitchFamily="2" charset="2"/>
              <a:buChar char="l"/>
              <a:defRPr sz="2133" baseline="0">
                <a:latin typeface="Times New Roman" pitchFamily="18" charset="0"/>
                <a:ea typeface="宋体" pitchFamily="2" charset="-122"/>
              </a:defRPr>
            </a:lvl3pPr>
            <a:lvl4pPr marL="1312301" indent="-232828">
              <a:buClr>
                <a:srgbClr val="C00000"/>
              </a:buClr>
              <a:buSzPct val="65000"/>
              <a:buFont typeface="Wingdings" pitchFamily="2" charset="2"/>
              <a:buChar char="u"/>
              <a:defRPr sz="1867" baseline="0">
                <a:latin typeface="Times New Roman" pitchFamily="18" charset="0"/>
                <a:ea typeface="宋体" pitchFamily="2" charset="-122"/>
              </a:defRPr>
            </a:lvl4pPr>
            <a:lvl5pPr marL="1559945" indent="-129114">
              <a:buClr>
                <a:srgbClr val="C00000"/>
              </a:buClr>
              <a:buSzPct val="80000"/>
              <a:buFont typeface="Arial" pitchFamily="34" charset="0"/>
              <a:buChar char="•"/>
              <a:defRPr sz="1867" baseline="0"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609600" y="323123"/>
            <a:ext cx="10972800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20" name="灯片编号占位符 22"/>
          <p:cNvSpPr>
            <a:spLocks noGrp="1"/>
          </p:cNvSpPr>
          <p:nvPr>
            <p:ph type="sldNum" sz="quarter" idx="16"/>
          </p:nvPr>
        </p:nvSpPr>
        <p:spPr>
          <a:xfrm>
            <a:off x="8976320" y="6405331"/>
            <a:ext cx="2641600" cy="288032"/>
          </a:xfrm>
          <a:prstGeom prst="rect">
            <a:avLst/>
          </a:prstGeom>
        </p:spPr>
        <p:txBody>
          <a:bodyPr/>
          <a:lstStyle>
            <a:lvl1pPr>
              <a:defRPr sz="1467"/>
            </a:lvl1pPr>
          </a:lstStyle>
          <a:p>
            <a:pPr algn="r">
              <a:defRPr/>
            </a:pPr>
            <a:fld id="{39C0AA83-8851-4DD0-9E39-50832E1B2811}" type="slidenum">
              <a:rPr lang="en-US" altLang="zh-CN" b="1" smtClean="0">
                <a:solidFill>
                  <a:prstClr val="black"/>
                </a:solidFill>
              </a:rPr>
              <a:pPr algn="r">
                <a:defRPr/>
              </a:pPr>
              <a:t>‹#›</a:t>
            </a:fld>
            <a:endParaRPr lang="en-US" altLang="zh-CN" b="1" dirty="0">
              <a:solidFill>
                <a:prstClr val="black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10896533" y="260648"/>
            <a:ext cx="768000" cy="768085"/>
          </a:xfrm>
          <a:prstGeom prst="rect">
            <a:avLst/>
          </a:prstGeom>
          <a:blipFill dpi="0" rotWithShape="1">
            <a:blip r:embed="rId2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43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08B49F-478A-4D63-8556-91B6029F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8A3509-1928-F744-B1B5-A165A90BD704}" type="datetime1">
              <a:rPr lang="zh-CN" altLang="en-US" smtClean="0">
                <a:solidFill>
                  <a:srgbClr val="464653"/>
                </a:solidFill>
              </a:rPr>
              <a:t>2023/11/15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0D7975-097D-4052-9316-C6780A0F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93FEFC-2948-4060-8D4A-F6B75680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7C201-2381-4FA3-8AD6-5D978C4EEA6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24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1363552" y="6255258"/>
            <a:ext cx="524256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10363200" cy="928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96752"/>
            <a:ext cx="10363200" cy="4975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1"/>
            <a:r>
              <a:rPr lang="zh-CN" altLang="en-US" dirty="0"/>
              <a:t>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4" y="6272786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918A3509-1928-F744-B1B5-A165A90BD704}" type="datetime1">
              <a:rPr lang="zh-CN" altLang="en-US" smtClean="0">
                <a:solidFill>
                  <a:srgbClr val="464653"/>
                </a:solidFill>
              </a:rPr>
              <a:t>2023/11/15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272786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6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A2D7C201-2381-4FA3-8AD6-5D978C4EEA6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9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cap="all" baseline="0"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t4/g6yzx9lj1fd_j2p2hkql497m0000gn/T/com.microsoft.Powerpoint/converted_emf.em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3" Type="http://schemas.openxmlformats.org/officeDocument/2006/relationships/image" Target="../media/image8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50.png"/><Relationship Id="rId10" Type="http://schemas.openxmlformats.org/officeDocument/2006/relationships/image" Target="../media/image350.png"/><Relationship Id="rId4" Type="http://schemas.openxmlformats.org/officeDocument/2006/relationships/image" Target="../media/image26.png"/><Relationship Id="rId9" Type="http://schemas.openxmlformats.org/officeDocument/2006/relationships/image" Target="../media/image340.png"/><Relationship Id="rId14" Type="http://schemas.openxmlformats.org/officeDocument/2006/relationships/image" Target="../media/image89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20" Type="http://schemas.openxmlformats.org/officeDocument/2006/relationships/image" Target="../media/image10.tmp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10" Type="http://schemas.openxmlformats.org/officeDocument/2006/relationships/tags" Target="../tags/tag25.xml"/><Relationship Id="rId19" Type="http://schemas.openxmlformats.org/officeDocument/2006/relationships/image" Target="../media/image27.png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tags" Target="../tags/tag45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35.xml"/><Relationship Id="rId21" Type="http://schemas.openxmlformats.org/officeDocument/2006/relationships/image" Target="../media/image28.png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tags" Target="../tags/tag49.xml"/><Relationship Id="rId2" Type="http://schemas.openxmlformats.org/officeDocument/2006/relationships/tags" Target="../tags/tag34.xml"/><Relationship Id="rId16" Type="http://schemas.openxmlformats.org/officeDocument/2006/relationships/tags" Target="../tags/tag48.xml"/><Relationship Id="rId20" Type="http://schemas.openxmlformats.org/officeDocument/2006/relationships/image" Target="../media/image270.png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10" Type="http://schemas.openxmlformats.org/officeDocument/2006/relationships/tags" Target="../tags/tag42.xml"/><Relationship Id="rId19" Type="http://schemas.openxmlformats.org/officeDocument/2006/relationships/tags" Target="../tags/tag34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Relationship Id="rId22" Type="http://schemas.openxmlformats.org/officeDocument/2006/relationships/image" Target="../media/image10.tm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13" Type="http://schemas.openxmlformats.org/officeDocument/2006/relationships/image" Target="../media/image92.png"/><Relationship Id="rId3" Type="http://schemas.openxmlformats.org/officeDocument/2006/relationships/image" Target="../media/image830.png"/><Relationship Id="rId7" Type="http://schemas.openxmlformats.org/officeDocument/2006/relationships/image" Target="../media/image490.png"/><Relationship Id="rId12" Type="http://schemas.openxmlformats.org/officeDocument/2006/relationships/image" Target="../media/image510.png"/><Relationship Id="rId2" Type="http://schemas.openxmlformats.org/officeDocument/2006/relationships/image" Target="../media/image29.png"/><Relationship Id="rId16" Type="http://schemas.openxmlformats.org/officeDocument/2006/relationships/image" Target="../media/image8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11" Type="http://schemas.openxmlformats.org/officeDocument/2006/relationships/image" Target="../media/image370.png"/><Relationship Id="rId5" Type="http://schemas.openxmlformats.org/officeDocument/2006/relationships/image" Target="../media/image470.png"/><Relationship Id="rId15" Type="http://schemas.openxmlformats.org/officeDocument/2006/relationships/image" Target="../media/image30.png"/><Relationship Id="rId10" Type="http://schemas.openxmlformats.org/officeDocument/2006/relationships/image" Target="../media/image360.png"/><Relationship Id="rId4" Type="http://schemas.openxmlformats.org/officeDocument/2006/relationships/image" Target="../media/image460.png"/><Relationship Id="rId9" Type="http://schemas.openxmlformats.org/officeDocument/2006/relationships/image" Target="../media/image350.png"/><Relationship Id="rId14" Type="http://schemas.openxmlformats.org/officeDocument/2006/relationships/image" Target="../media/image2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3" Type="http://schemas.openxmlformats.org/officeDocument/2006/relationships/image" Target="../media/image8.png"/><Relationship Id="rId7" Type="http://schemas.openxmlformats.org/officeDocument/2006/relationships/image" Target="../media/image49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5" Type="http://schemas.openxmlformats.org/officeDocument/2006/relationships/image" Target="../media/image471.png"/><Relationship Id="rId4" Type="http://schemas.openxmlformats.org/officeDocument/2006/relationships/image" Target="../media/image9.png"/><Relationship Id="rId9" Type="http://schemas.openxmlformats.org/officeDocument/2006/relationships/image" Target="../media/image5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55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85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10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0.png"/><Relationship Id="rId4" Type="http://schemas.openxmlformats.org/officeDocument/2006/relationships/image" Target="../media/image5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zh-CN" altLang="en-US" sz="5400" dirty="0"/>
              <a:t>密码分析学</a:t>
            </a:r>
            <a:br>
              <a:rPr lang="en-US" altLang="zh-CN" sz="5400" dirty="0"/>
            </a:br>
            <a:br>
              <a:rPr lang="en-US" altLang="zh-CN" sz="5400" dirty="0"/>
            </a:br>
            <a:r>
              <a:rPr lang="zh-CN" altLang="en-US" sz="5400" dirty="0"/>
              <a:t>中间相遇攻击</a:t>
            </a:r>
            <a:endParaRPr lang="zh-CN" altLang="en-US" sz="4400" dirty="0"/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>
          <a:xfrm>
            <a:off x="2326386" y="4389120"/>
            <a:ext cx="7579614" cy="1069848"/>
          </a:xfrm>
        </p:spPr>
        <p:txBody>
          <a:bodyPr>
            <a:normAutofit lnSpcReduction="10000"/>
          </a:bodyPr>
          <a:lstStyle/>
          <a:p>
            <a:pPr algn="ctr" eaLnBrk="1" hangingPunct="1">
              <a:spcBef>
                <a:spcPct val="0"/>
              </a:spcBef>
              <a:buClrTx/>
              <a:buSzTx/>
            </a:pP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华文新魏"/>
                <a:cs typeface="Times New Roman" pitchFamily="18" charset="0"/>
              </a:rPr>
              <a:t>王薇</a:t>
            </a:r>
            <a:endParaRPr lang="en-US" altLang="zh-CN" sz="3200" dirty="0">
              <a:solidFill>
                <a:srgbClr val="000000"/>
              </a:solidFill>
              <a:latin typeface="Times New Roman" pitchFamily="18" charset="0"/>
              <a:ea typeface="华文新魏"/>
              <a:cs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</a:pPr>
            <a:r>
              <a:rPr lang="en-US" altLang="zh-CN" sz="3200" dirty="0" err="1">
                <a:solidFill>
                  <a:srgbClr val="000000"/>
                </a:solidFill>
                <a:latin typeface="Times New Roman" pitchFamily="18" charset="0"/>
                <a:ea typeface="华文新魏"/>
                <a:cs typeface="Times New Roman" pitchFamily="18" charset="0"/>
              </a:rPr>
              <a:t>weiwangsdu@sdu.edu.cn</a:t>
            </a:r>
            <a:endParaRPr lang="en-US" altLang="zh-CN" sz="3200" dirty="0">
              <a:solidFill>
                <a:srgbClr val="000000"/>
              </a:solidFill>
              <a:latin typeface="Times New Roman" pitchFamily="18" charset="0"/>
              <a:ea typeface="华文新魏"/>
              <a:cs typeface="Times New Roman" pitchFamily="18" charset="0"/>
            </a:endParaRPr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4439817" y="5733257"/>
            <a:ext cx="35289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     2023-2024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学年第一学期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0021CB-61AB-CC40-93E6-22E1BB37D18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ED5195-04D3-D648-BFE6-F1AD8D41E02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7D5E916-C3AA-414C-A272-4089A77B6DB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960338-D57B-774C-839B-99C9AACDBB8E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93743F-8AE7-B64F-AC6C-B7E2EF65406F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46C5A80-59E3-7747-B0CE-B2A1F09CDBB9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74C09C7-A500-C24A-AF57-0F52B590CA50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6986A0E-F68C-EB49-A7D5-8EB84684D22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914368F-3EC5-E140-BBB0-9FA32673D43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197FA9E-6945-524E-B6AF-FDFC29818EC7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8B6745B-FED5-CF4C-92A7-27E9C8C4406A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150A503-155C-3348-A76B-164C5EFF7BF7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0B5C5F6-DA48-F24E-B717-8AA5E0B9F1B0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A6C0DC2-46A0-F647-A16F-218CB693AF3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760B1D1-0434-024F-B9CF-AA2395F45C99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700A4BC-DC0C-DB43-A621-1EB1829054CC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D1C22B7-F395-3F43-9561-9168235FE85C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8EF1EA6-E31A-924A-B90D-A58A68FC3A12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05189FD-4504-C74C-9AB3-2973B19AF4F9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B089C72-2127-1842-8B3F-765B314B163A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704BAD3-70A5-FA40-9E5C-8794F2CF07B0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E1C4BC6-12CE-2543-9AFD-79831DEC82D0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2AF5D11-6FB0-7E4B-8EB1-CC92E9136C1B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464B2CFA-268D-B54F-A0B8-498D309FCDF3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00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2E246-0E3A-2A40-86A9-0AB07C9A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轮</a:t>
            </a:r>
            <a:r>
              <a:rPr kumimoji="1" lang="en-US" altLang="zh-CN" dirty="0"/>
              <a:t>AES</a:t>
            </a:r>
            <a:r>
              <a:rPr kumimoji="1" lang="zh-CN" altLang="en-US" dirty="0"/>
              <a:t>的密钥恢复攻击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A608FF-EF43-F742-9A7E-8E2AE6E3DE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zh-CN" altLang="en-US" dirty="0"/>
                  <a:t>预计算阶段：对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b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44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的每一种可能，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计算映射表并存储：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274320" lvl="1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groupCh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kumimoji="1"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=0,…,255</m:t>
                    </m:r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208</m:t>
                        </m:r>
                      </m:sup>
                    </m:sSup>
                  </m:oMath>
                </a14:m>
                <a:endParaRPr kumimoji="1" lang="zh-CN" altLang="en-US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A608FF-EF43-F742-9A7E-8E2AE6E3DE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0F9E30-620C-824C-9AF8-C75E712F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D09C5-75E1-4379-83E0-879119D51412}" type="slidenum">
              <a:rPr kumimoji="0" lang="zh-CN" alt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100" b="1" i="0" u="none" strike="noStrike" kern="1200" cap="none" spc="-7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5740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F0A0DDB3-8538-44D1-BD5B-A5B3B20E4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682" y="4698584"/>
            <a:ext cx="10212225" cy="153373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7E23BFD-7A68-D241-99A7-1DB63522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轮</a:t>
            </a:r>
            <a:r>
              <a:rPr kumimoji="1" lang="en-US" altLang="zh-CN" dirty="0"/>
              <a:t>AES</a:t>
            </a:r>
            <a:r>
              <a:rPr kumimoji="1" lang="zh-CN" altLang="en-US" dirty="0"/>
              <a:t>的密钥恢复攻击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选择明文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6E675E-A898-C545-9E45-D303FBDCC9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085242"/>
                <a:ext cx="10792918" cy="3537075"/>
              </a:xfrm>
            </p:spPr>
            <p:txBody>
              <a:bodyPr>
                <a:normAutofit fontScale="92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kumimoji="1" lang="zh-CN" altLang="en-US" dirty="0"/>
                  <a:t>设第一轮</a:t>
                </a:r>
                <a:r>
                  <a:rPr kumimoji="1" lang="en-US" altLang="zh-CN" dirty="0"/>
                  <a:t>MC</a:t>
                </a:r>
                <a:r>
                  <a:rPr kumimoji="1" lang="zh-CN" altLang="en-US" dirty="0"/>
                  <a:t>变换之后输出的第一列取值为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kumimoji="1" lang="zh-CN" altLang="en-US" dirty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遍历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取</m:t>
                    </m:r>
                  </m:oMath>
                </a14:m>
                <a:r>
                  <a:rPr kumimoji="1" lang="zh-CN" altLang="en-US" dirty="0"/>
                  <a:t>常数，猜测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/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kumimoji="1" lang="zh-CN" altLang="en-US" dirty="0"/>
                  <a:t>的四个字节，反解得到对应明文的四个字节，其余字节取常数，构造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kumimoji="1" lang="zh-CN" altLang="en-US" dirty="0"/>
                  <a:t>明文构成的集合。</a:t>
                </a:r>
                <a:endParaRPr kumimoji="1"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zh-CN" altLang="en-US" dirty="0"/>
                  <a:t>得到对应的密文集合。</a:t>
                </a:r>
                <a:endParaRPr kumimoji="1"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zh-CN" altLang="en-US" dirty="0"/>
                  <a:t>猜测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，计算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kumimoji="1" lang="zh-CN" altLang="en-US" dirty="0"/>
                  <a:t>，对明密文进行排序，构造有序表。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6E675E-A898-C545-9E45-D303FBDCC9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085242"/>
                <a:ext cx="10792918" cy="3537075"/>
              </a:xfrm>
              <a:blipFill>
                <a:blip r:embed="rId4"/>
                <a:stretch>
                  <a:fillRect l="-621" t="-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075BD0-F0EF-B445-AF46-0DB809BA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D09C5-75E1-4379-83E0-879119D51412}" type="slidenum">
              <a:rPr kumimoji="0" lang="zh-CN" alt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100" b="1" i="0" u="none" strike="noStrike" kern="1200" cap="none" spc="-7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13" name="左箭头 12">
            <a:extLst>
              <a:ext uri="{FF2B5EF4-FFF2-40B4-BE49-F238E27FC236}">
                <a16:creationId xmlns:a16="http://schemas.microsoft.com/office/drawing/2014/main" id="{7603B707-B21E-D340-AC00-02AB77A3257F}"/>
              </a:ext>
            </a:extLst>
          </p:cNvPr>
          <p:cNvSpPr/>
          <p:nvPr/>
        </p:nvSpPr>
        <p:spPr>
          <a:xfrm>
            <a:off x="2016815" y="4439172"/>
            <a:ext cx="6693408" cy="292608"/>
          </a:xfrm>
          <a:prstGeom prst="leftArrow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3DB1620A-19C5-7F45-A53A-36B8F0D1C046}"/>
              </a:ext>
            </a:extLst>
          </p:cNvPr>
          <p:cNvSpPr/>
          <p:nvPr/>
        </p:nvSpPr>
        <p:spPr>
          <a:xfrm rot="10800000" flipH="1">
            <a:off x="8966255" y="4453511"/>
            <a:ext cx="2547874" cy="272937"/>
          </a:xfrm>
          <a:prstGeom prst="rightArrow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15" name="八角星 14">
            <a:extLst>
              <a:ext uri="{FF2B5EF4-FFF2-40B4-BE49-F238E27FC236}">
                <a16:creationId xmlns:a16="http://schemas.microsoft.com/office/drawing/2014/main" id="{56C17FFD-B347-E043-BBAF-548528025AFB}"/>
              </a:ext>
            </a:extLst>
          </p:cNvPr>
          <p:cNvSpPr/>
          <p:nvPr/>
        </p:nvSpPr>
        <p:spPr>
          <a:xfrm>
            <a:off x="5363519" y="4386891"/>
            <a:ext cx="396240" cy="365125"/>
          </a:xfrm>
          <a:prstGeom prst="star8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1</a:t>
            </a:r>
            <a:endParaRPr kumimoji="1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16" name="八角星 15">
            <a:extLst>
              <a:ext uri="{FF2B5EF4-FFF2-40B4-BE49-F238E27FC236}">
                <a16:creationId xmlns:a16="http://schemas.microsoft.com/office/drawing/2014/main" id="{BE451E1B-13C3-E54D-87AC-C321F4CCF31F}"/>
              </a:ext>
            </a:extLst>
          </p:cNvPr>
          <p:cNvSpPr/>
          <p:nvPr/>
        </p:nvSpPr>
        <p:spPr>
          <a:xfrm>
            <a:off x="9877607" y="4361323"/>
            <a:ext cx="396240" cy="365125"/>
          </a:xfrm>
          <a:prstGeom prst="star8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3</a:t>
            </a:r>
            <a:endParaRPr kumimoji="1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28A4C84-3101-BB42-AE49-1F21471D865E}"/>
              </a:ext>
            </a:extLst>
          </p:cNvPr>
          <p:cNvSpPr/>
          <p:nvPr/>
        </p:nvSpPr>
        <p:spPr>
          <a:xfrm>
            <a:off x="1784828" y="4228796"/>
            <a:ext cx="3786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P</a:t>
            </a:r>
            <a:endParaRPr kumimoji="0" lang="zh-CN" altLang="en-US" sz="2800" b="0" i="1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F657438-2DD1-2A4D-A766-52EB1FEFF078}"/>
              </a:ext>
            </a:extLst>
          </p:cNvPr>
          <p:cNvSpPr/>
          <p:nvPr/>
        </p:nvSpPr>
        <p:spPr>
          <a:xfrm>
            <a:off x="898820" y="4211935"/>
            <a:ext cx="4427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C</a:t>
            </a:r>
            <a:endParaRPr kumimoji="0" lang="zh-CN" altLang="en-US" sz="2800" b="0" i="1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F16559D-2614-5645-889B-CEA4737BF8A3}"/>
              </a:ext>
            </a:extLst>
          </p:cNvPr>
          <p:cNvGrpSpPr/>
          <p:nvPr/>
        </p:nvGrpSpPr>
        <p:grpSpPr>
          <a:xfrm>
            <a:off x="1216602" y="4246032"/>
            <a:ext cx="659856" cy="452185"/>
            <a:chOff x="321451" y="4246464"/>
            <a:chExt cx="664464" cy="365125"/>
          </a:xfrm>
        </p:grpSpPr>
        <p:sp>
          <p:nvSpPr>
            <p:cNvPr id="19" name="左箭头 18">
              <a:extLst>
                <a:ext uri="{FF2B5EF4-FFF2-40B4-BE49-F238E27FC236}">
                  <a16:creationId xmlns:a16="http://schemas.microsoft.com/office/drawing/2014/main" id="{CECD68E9-4129-2D4A-B187-069AF48F74E6}"/>
                </a:ext>
              </a:extLst>
            </p:cNvPr>
            <p:cNvSpPr/>
            <p:nvPr/>
          </p:nvSpPr>
          <p:spPr>
            <a:xfrm>
              <a:off x="321451" y="4334516"/>
              <a:ext cx="664464" cy="211675"/>
            </a:xfrm>
            <a:prstGeom prst="leftArrow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20" name="八角星 19">
              <a:extLst>
                <a:ext uri="{FF2B5EF4-FFF2-40B4-BE49-F238E27FC236}">
                  <a16:creationId xmlns:a16="http://schemas.microsoft.com/office/drawing/2014/main" id="{D295C56B-606A-0C4B-97AC-1EB8A46AD626}"/>
                </a:ext>
              </a:extLst>
            </p:cNvPr>
            <p:cNvSpPr/>
            <p:nvPr/>
          </p:nvSpPr>
          <p:spPr>
            <a:xfrm>
              <a:off x="508536" y="4246464"/>
              <a:ext cx="396240" cy="365125"/>
            </a:xfrm>
            <a:prstGeom prst="star8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rPr>
                <a:t>2</a:t>
              </a:r>
              <a:endParaRPr kumimoji="1" lang="zh-CN" alt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39CD0EBC-3540-354A-A266-0C95E3E7BB23}"/>
                  </a:ext>
                </a:extLst>
              </p:cNvPr>
              <p:cNvSpPr/>
              <p:nvPr/>
            </p:nvSpPr>
            <p:spPr>
              <a:xfrm>
                <a:off x="8338506" y="5523204"/>
                <a:ext cx="5379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39CD0EBC-3540-354A-A266-0C95E3E7BB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506" y="5523204"/>
                <a:ext cx="53793" cy="369332"/>
              </a:xfrm>
              <a:prstGeom prst="rect">
                <a:avLst/>
              </a:prstGeom>
              <a:blipFill>
                <a:blip r:embed="rId5"/>
                <a:stretch>
                  <a:fillRect l="-66667" r="-4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AE6250F-1D15-1349-BEE8-E3327334668B}"/>
                  </a:ext>
                </a:extLst>
              </p:cNvPr>
              <p:cNvSpPr/>
              <p:nvPr/>
            </p:nvSpPr>
            <p:spPr>
              <a:xfrm>
                <a:off x="8256606" y="5849868"/>
                <a:ext cx="4498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AE6250F-1D15-1349-BEE8-E332733466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606" y="5849868"/>
                <a:ext cx="449867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8F47EE0-AE88-4240-9D33-C943CB4FDACB}"/>
                  </a:ext>
                </a:extLst>
              </p:cNvPr>
              <p:cNvSpPr/>
              <p:nvPr/>
            </p:nvSpPr>
            <p:spPr>
              <a:xfrm>
                <a:off x="8210354" y="5232485"/>
                <a:ext cx="4990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8F47EE0-AE88-4240-9D33-C943CB4FD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354" y="5232485"/>
                <a:ext cx="4990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05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BA57F-B533-4044-BA56-C82D7557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轮</a:t>
            </a:r>
            <a:r>
              <a:rPr kumimoji="1" lang="en-US" altLang="zh-CN" dirty="0"/>
              <a:t>AES</a:t>
            </a:r>
            <a:r>
              <a:rPr kumimoji="1" lang="zh-CN" altLang="en-US" dirty="0"/>
              <a:t>的密钥恢复攻击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判断正确密钥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A4F49F-FB35-8C4B-9CA2-09941CF1B6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196751"/>
                <a:ext cx="10363200" cy="4006059"/>
              </a:xfrm>
            </p:spPr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rabicPeriod" startAt="4"/>
                </a:pPr>
                <a:r>
                  <a:rPr kumimoji="1" lang="zh-CN" altLang="en-US" dirty="0"/>
                  <a:t>猜测第</a:t>
                </a:r>
                <a:r>
                  <a:rPr kumimoji="1" lang="en-US" altLang="zh-CN" dirty="0"/>
                  <a:t>6</a:t>
                </a:r>
                <a:r>
                  <a:rPr kumimoji="1" lang="zh-CN" altLang="en-US" dirty="0"/>
                  <a:t>、</a:t>
                </a:r>
                <a:r>
                  <a:rPr kumimoji="1" lang="en-US" altLang="zh-CN" dirty="0"/>
                  <a:t>7</a:t>
                </a:r>
                <a:r>
                  <a:rPr kumimoji="1" lang="zh-CN" altLang="en-US" dirty="0"/>
                  <a:t>轮的</a:t>
                </a:r>
                <a:r>
                  <a:rPr kumimoji="1" lang="en-US" altLang="zh-CN" dirty="0"/>
                  <a:t>5</a:t>
                </a:r>
                <a:r>
                  <a:rPr kumimoji="1" lang="zh-CN" altLang="en-US" dirty="0"/>
                  <a:t>个字节的密钥（如图），根据密文，经部分解密，得到</a:t>
                </a:r>
                <a:r>
                  <a:rPr kumimoji="1" lang="en-US" altLang="zh-CN" dirty="0"/>
                  <a:t>256</a:t>
                </a:r>
                <a:r>
                  <a:rPr kumimoji="1" lang="zh-CN" altLang="en-US" dirty="0"/>
                  <a:t>个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kumimoji="1" lang="zh-CN" altLang="en-US" dirty="0"/>
                  <a:t>，即得到一个映射表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groupCh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kumimoji="1" lang="zh-CN" altLang="en-US" dirty="0"/>
                  <a:t>若映射表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groupCh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(5)</m:t>
                        </m:r>
                      </m:sup>
                    </m:sSubSup>
                  </m:oMath>
                </a14:m>
                <a:r>
                  <a:rPr kumimoji="1" lang="zh-CN" altLang="en-US" dirty="0"/>
                  <a:t>与预计算表中的一个吻合，则判断相应猜测的</a:t>
                </a:r>
                <a:r>
                  <a:rPr kumimoji="1" lang="en-US" altLang="zh-CN" dirty="0"/>
                  <a:t>10</a:t>
                </a:r>
                <a:r>
                  <a:rPr kumimoji="1" lang="zh-CN" altLang="en-US" dirty="0"/>
                  <a:t>字节（首尾）密钥为正确密钥。</a:t>
                </a:r>
                <a:endParaRPr kumimoji="1" lang="en-US" altLang="zh-CN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kumimoji="1" lang="zh-CN" altLang="en-US" dirty="0"/>
                  <a:t>可用类似方法，映射表改为：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kumimoji="1" lang="en-US" altLang="zh-CN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groupCh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(5)</m:t>
                        </m:r>
                      </m:sup>
                    </m:sSubSup>
                  </m:oMath>
                </a14:m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groupCh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(5)</m:t>
                        </m:r>
                      </m:sup>
                    </m:sSub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groupCh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kumimoji="1" lang="zh-CN" altLang="en-US" dirty="0"/>
                  <a:t>，选取明文集合不变，依次恢复第</a:t>
                </a:r>
                <a:r>
                  <a:rPr kumimoji="1" lang="en-US" altLang="zh-CN" dirty="0"/>
                  <a:t>6</a:t>
                </a:r>
                <a:r>
                  <a:rPr kumimoji="1" lang="zh-CN" altLang="en-US" dirty="0"/>
                  <a:t>、</a:t>
                </a:r>
                <a:r>
                  <a:rPr kumimoji="1" lang="en-US" altLang="zh-CN" dirty="0"/>
                  <a:t>7</a:t>
                </a:r>
                <a:r>
                  <a:rPr kumimoji="1" lang="zh-CN" altLang="en-US" dirty="0"/>
                  <a:t>轮的</a:t>
                </a:r>
                <a:r>
                  <a:rPr kumimoji="1" lang="en-US" altLang="zh-CN" dirty="0"/>
                  <a:t>3</a:t>
                </a:r>
                <a:r>
                  <a:rPr kumimoji="1" lang="zh-CN" altLang="en-US" dirty="0"/>
                  <a:t>*</a:t>
                </a:r>
                <a:r>
                  <a:rPr kumimoji="1" lang="en-US" altLang="zh-CN" dirty="0"/>
                  <a:t>5=15</a:t>
                </a:r>
                <a:r>
                  <a:rPr kumimoji="1" lang="zh-CN" altLang="en-US" dirty="0"/>
                  <a:t>个字节</a:t>
                </a:r>
                <a:endParaRPr kumimoji="1" lang="en-US" altLang="zh-CN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kumimoji="1" lang="zh-CN" altLang="en-US" dirty="0"/>
                  <a:t>穷举恢复其余密钥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A4F49F-FB35-8C4B-9CA2-09941CF1B6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196751"/>
                <a:ext cx="10363200" cy="4006059"/>
              </a:xfrm>
              <a:blipFill>
                <a:blip r:embed="rId3"/>
                <a:stretch>
                  <a:fillRect l="-647" t="-1674" r="-1765" b="-2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C9663F-A044-9747-9AA0-FD68E650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D09C5-75E1-4379-83E0-879119D51412}" type="slidenum">
              <a:rPr kumimoji="0" lang="zh-CN" alt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100" b="1" i="0" u="none" strike="noStrike" kern="1200" cap="none" spc="-7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CE00D0-360C-6F41-A46D-104317DD4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" y="5202811"/>
            <a:ext cx="12065000" cy="14351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D662EED-7D21-CD4F-A8BC-13075829604F}"/>
              </a:ext>
            </a:extLst>
          </p:cNvPr>
          <p:cNvSpPr/>
          <p:nvPr/>
        </p:nvSpPr>
        <p:spPr>
          <a:xfrm>
            <a:off x="219456" y="5547360"/>
            <a:ext cx="353568" cy="329184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BBC6C-D5A5-7B4C-9701-AF6C03C00DD4}"/>
              </a:ext>
            </a:extLst>
          </p:cNvPr>
          <p:cNvSpPr/>
          <p:nvPr/>
        </p:nvSpPr>
        <p:spPr>
          <a:xfrm>
            <a:off x="4273296" y="6089908"/>
            <a:ext cx="225552" cy="182878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E677DD-731D-0440-8DF5-307E79D7DC35}"/>
              </a:ext>
            </a:extLst>
          </p:cNvPr>
          <p:cNvSpPr/>
          <p:nvPr/>
        </p:nvSpPr>
        <p:spPr>
          <a:xfrm>
            <a:off x="3383280" y="5547360"/>
            <a:ext cx="353568" cy="329184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758E7B6-C660-EF47-8B5E-0F29C15A33CA}"/>
              </a:ext>
            </a:extLst>
          </p:cNvPr>
          <p:cNvSpPr/>
          <p:nvPr/>
        </p:nvSpPr>
        <p:spPr>
          <a:xfrm>
            <a:off x="7607808" y="5234092"/>
            <a:ext cx="356616" cy="1217423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3921B47-4B66-B94E-98CA-06915CCED98E}"/>
              </a:ext>
            </a:extLst>
          </p:cNvPr>
          <p:cNvGrpSpPr/>
          <p:nvPr/>
        </p:nvGrpSpPr>
        <p:grpSpPr>
          <a:xfrm>
            <a:off x="10844784" y="5321812"/>
            <a:ext cx="1258824" cy="1098421"/>
            <a:chOff x="10844784" y="5321812"/>
            <a:chExt cx="1258824" cy="109842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2BA09F0-2700-D24F-BFB4-824F9DAB152E}"/>
                </a:ext>
              </a:extLst>
            </p:cNvPr>
            <p:cNvSpPr/>
            <p:nvPr/>
          </p:nvSpPr>
          <p:spPr>
            <a:xfrm>
              <a:off x="11878056" y="5321812"/>
              <a:ext cx="225552" cy="182878"/>
            </a:xfrm>
            <a:prstGeom prst="rect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1081EBD-B8EC-6342-B08E-FF24A19C8FEE}"/>
                </a:ext>
              </a:extLst>
            </p:cNvPr>
            <p:cNvSpPr/>
            <p:nvPr/>
          </p:nvSpPr>
          <p:spPr>
            <a:xfrm>
              <a:off x="11478768" y="5612831"/>
              <a:ext cx="225552" cy="182878"/>
            </a:xfrm>
            <a:prstGeom prst="rect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36BB97A-A0C0-1845-97D7-2AD1EB69A762}"/>
                </a:ext>
              </a:extLst>
            </p:cNvPr>
            <p:cNvSpPr/>
            <p:nvPr/>
          </p:nvSpPr>
          <p:spPr>
            <a:xfrm>
              <a:off x="11152632" y="5936713"/>
              <a:ext cx="225552" cy="182878"/>
            </a:xfrm>
            <a:prstGeom prst="rect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D5468E7-067D-5E4B-9FB1-551E4970BB18}"/>
                </a:ext>
              </a:extLst>
            </p:cNvPr>
            <p:cNvSpPr/>
            <p:nvPr/>
          </p:nvSpPr>
          <p:spPr>
            <a:xfrm>
              <a:off x="10844784" y="6237355"/>
              <a:ext cx="225552" cy="182878"/>
            </a:xfrm>
            <a:prstGeom prst="rect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C3F34F6-9ABA-D74D-BEC8-C9F05CAD2717}"/>
              </a:ext>
            </a:extLst>
          </p:cNvPr>
          <p:cNvGrpSpPr/>
          <p:nvPr/>
        </p:nvGrpSpPr>
        <p:grpSpPr>
          <a:xfrm>
            <a:off x="10088880" y="5998469"/>
            <a:ext cx="694944" cy="568418"/>
            <a:chOff x="10088880" y="5998469"/>
            <a:chExt cx="694944" cy="56841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89CE824-2940-454F-9E82-43FD651D5CB1}"/>
                </a:ext>
              </a:extLst>
            </p:cNvPr>
            <p:cNvSpPr/>
            <p:nvPr/>
          </p:nvSpPr>
          <p:spPr>
            <a:xfrm>
              <a:off x="10558272" y="5998469"/>
              <a:ext cx="225552" cy="182878"/>
            </a:xfrm>
            <a:prstGeom prst="rect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A2AA681-0457-9D49-9177-FD106144ADFC}"/>
                </a:ext>
              </a:extLst>
            </p:cNvPr>
            <p:cNvSpPr/>
            <p:nvPr/>
          </p:nvSpPr>
          <p:spPr>
            <a:xfrm>
              <a:off x="10386060" y="6119591"/>
              <a:ext cx="225552" cy="182878"/>
            </a:xfrm>
            <a:prstGeom prst="rect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410F559-3477-7A46-8620-FA9E5A4D6E8E}"/>
                </a:ext>
              </a:extLst>
            </p:cNvPr>
            <p:cNvSpPr/>
            <p:nvPr/>
          </p:nvSpPr>
          <p:spPr>
            <a:xfrm>
              <a:off x="10250424" y="6248751"/>
              <a:ext cx="225552" cy="182878"/>
            </a:xfrm>
            <a:prstGeom prst="rect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60520C8-0EC7-624A-91C0-C000713B996A}"/>
                </a:ext>
              </a:extLst>
            </p:cNvPr>
            <p:cNvSpPr/>
            <p:nvPr/>
          </p:nvSpPr>
          <p:spPr>
            <a:xfrm>
              <a:off x="10088880" y="6384009"/>
              <a:ext cx="225552" cy="182878"/>
            </a:xfrm>
            <a:prstGeom prst="rect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</p:grpSp>
      <p:sp>
        <p:nvSpPr>
          <p:cNvPr id="20" name="左箭头 19">
            <a:extLst>
              <a:ext uri="{FF2B5EF4-FFF2-40B4-BE49-F238E27FC236}">
                <a16:creationId xmlns:a16="http://schemas.microsoft.com/office/drawing/2014/main" id="{8CEF5F08-2DF0-3745-88BB-4D39528D9B7C}"/>
              </a:ext>
            </a:extLst>
          </p:cNvPr>
          <p:cNvSpPr/>
          <p:nvPr/>
        </p:nvSpPr>
        <p:spPr>
          <a:xfrm>
            <a:off x="1045464" y="5010462"/>
            <a:ext cx="9912096" cy="249940"/>
          </a:xfrm>
          <a:prstGeom prst="leftArrow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21" name="八角星 20">
            <a:extLst>
              <a:ext uri="{FF2B5EF4-FFF2-40B4-BE49-F238E27FC236}">
                <a16:creationId xmlns:a16="http://schemas.microsoft.com/office/drawing/2014/main" id="{115B2D66-E3FD-A543-8291-70BA7387CBEF}"/>
              </a:ext>
            </a:extLst>
          </p:cNvPr>
          <p:cNvSpPr/>
          <p:nvPr/>
        </p:nvSpPr>
        <p:spPr>
          <a:xfrm>
            <a:off x="5961380" y="4917652"/>
            <a:ext cx="396240" cy="365125"/>
          </a:xfrm>
          <a:prstGeom prst="star8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4</a:t>
            </a:r>
            <a:endParaRPr kumimoji="1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9F47B04-83C2-6B43-90DC-09DB4A2D6A2C}"/>
              </a:ext>
            </a:extLst>
          </p:cNvPr>
          <p:cNvSpPr/>
          <p:nvPr/>
        </p:nvSpPr>
        <p:spPr>
          <a:xfrm>
            <a:off x="11194648" y="4816234"/>
            <a:ext cx="4427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C</a:t>
            </a:r>
            <a:endParaRPr kumimoji="0" lang="zh-CN" altLang="en-US" sz="2800" b="0" i="1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87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6C315-237E-D049-90AB-B7D192B55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复杂度分析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7EE52E-0B12-474F-8943-80E3E1194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数据复杂度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:r>
                  <a:rPr lang="en-US" altLang="zh-CN" dirty="0"/>
                  <a:t>2</a:t>
                </a:r>
                <a:r>
                  <a:rPr lang="en-US" altLang="zh-CN" baseline="30000" dirty="0"/>
                  <a:t>32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个选择明文（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/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zh-CN" altLang="en-US" dirty="0"/>
                  <a:t>的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个字节遍历）</a:t>
                </a:r>
                <a:endParaRPr lang="en-US" altLang="zh-CN" dirty="0"/>
              </a:p>
              <a:p>
                <a:r>
                  <a:rPr lang="zh-CN" altLang="en-US" dirty="0"/>
                  <a:t>时间复杂度：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预计算（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个表，映射表改变则预计算表相应改变）：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 2</a:t>
                </a:r>
                <a:r>
                  <a:rPr lang="en-US" altLang="zh-CN" b="1" baseline="30000" dirty="0">
                    <a:solidFill>
                      <a:srgbClr val="C00000"/>
                    </a:solidFill>
                  </a:rPr>
                  <a:t>208</a:t>
                </a:r>
                <a:r>
                  <a:rPr lang="zh-CN" altLang="en-US" b="1" baseline="30000" dirty="0">
                    <a:solidFill>
                      <a:srgbClr val="C00000"/>
                    </a:solidFill>
                  </a:rPr>
                  <a:t> 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*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4= 2</a:t>
                </a:r>
                <a:r>
                  <a:rPr lang="en-US" altLang="zh-CN" b="1" baseline="30000" dirty="0">
                    <a:solidFill>
                      <a:srgbClr val="C00000"/>
                    </a:solidFill>
                  </a:rPr>
                  <a:t>210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在线：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2</a:t>
                </a:r>
                <a:r>
                  <a:rPr lang="en-US" altLang="zh-CN" baseline="30000" dirty="0"/>
                  <a:t>80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zh-CN" altLang="en-US" b="1" dirty="0"/>
                  <a:t>*</a:t>
                </a:r>
                <a:r>
                  <a:rPr lang="en-US" altLang="zh-CN" b="1" dirty="0"/>
                  <a:t>256=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/>
                  <a:t>2</a:t>
                </a:r>
                <a:r>
                  <a:rPr lang="en-US" altLang="zh-CN" baseline="30000" dirty="0"/>
                  <a:t>90</a:t>
                </a:r>
                <a:r>
                  <a:rPr lang="zh-CN" altLang="en-US" dirty="0"/>
                  <a:t>部分解密</a:t>
                </a:r>
                <a:endParaRPr lang="en-US" altLang="zh-CN" dirty="0"/>
              </a:p>
              <a:p>
                <a:r>
                  <a:rPr lang="zh-CN" altLang="en-US" dirty="0"/>
                  <a:t>存储复杂度： ：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/>
                  <a:t>2</a:t>
                </a:r>
                <a:r>
                  <a:rPr lang="en-US" altLang="zh-CN" baseline="30000" dirty="0"/>
                  <a:t>208</a:t>
                </a:r>
                <a:r>
                  <a:rPr lang="zh-CN" altLang="en-US" baseline="30000" dirty="0"/>
                  <a:t> </a:t>
                </a:r>
                <a:r>
                  <a:rPr lang="en-US" altLang="zh-CN" dirty="0"/>
                  <a:t>byte</a:t>
                </a:r>
              </a:p>
              <a:p>
                <a:r>
                  <a:rPr kumimoji="1" lang="zh-CN" altLang="en-US" dirty="0"/>
                  <a:t>改进目标：降低预计算表的大小，</a:t>
                </a:r>
                <a:r>
                  <a:rPr lang="en-US" altLang="zh-CN" b="1" dirty="0"/>
                  <a:t>2</a:t>
                </a:r>
                <a:r>
                  <a:rPr lang="en-US" altLang="zh-CN" b="1" baseline="30000" dirty="0"/>
                  <a:t>210</a:t>
                </a:r>
                <a:r>
                  <a:rPr lang="zh-CN" altLang="en-US" b="1" baseline="30000" dirty="0"/>
                  <a:t> </a:t>
                </a:r>
                <a:r>
                  <a:rPr lang="en-US" altLang="zh-CN" b="1" dirty="0"/>
                  <a:t>VS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2</a:t>
                </a:r>
                <a:r>
                  <a:rPr lang="en-US" altLang="zh-CN" baseline="30000" dirty="0"/>
                  <a:t>90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7EE52E-0B12-474F-8943-80E3E1194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8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567B4-8A5D-D243-8B47-E86CA33A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轮区分器的改进</a:t>
            </a:r>
            <a:r>
              <a:rPr kumimoji="1" lang="en-US" altLang="zh-CN" dirty="0"/>
              <a:t>[DS08]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8BDDA8-5A9D-0E48-9418-CACAE56487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=2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+3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  <m:sup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44</m:t>
                            </m:r>
                          </m:sub>
                          <m:sup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4−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</m:oMath>
                </a14:m>
                <a:r>
                  <a:rPr kumimoji="1" lang="zh-CN" altLang="en-US" dirty="0"/>
                  <a:t>至多由</a:t>
                </a:r>
                <a:r>
                  <a:rPr kumimoji="1" lang="en-US" altLang="zh-CN" dirty="0"/>
                  <a:t>25</a:t>
                </a:r>
                <a:r>
                  <a:rPr kumimoji="1" lang="zh-CN" altLang="en-US" dirty="0"/>
                  <a:t>个字节决定</a:t>
                </a:r>
                <a:r>
                  <a:rPr kumimoji="1" lang="en-US" altLang="zh-CN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b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44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通过与第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项做异或运算消除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映射变为：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4−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复杂度降低</a:t>
                </a:r>
                <a:r>
                  <a:rPr lang="en-US" altLang="zh-CN" dirty="0"/>
                  <a:t>2</a:t>
                </a:r>
                <a:r>
                  <a:rPr lang="en-US" altLang="zh-CN" baseline="30000" dirty="0"/>
                  <a:t>8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8BDDA8-5A9D-0E48-9418-CACAE56487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A30935-B701-6A44-A3BF-FE3B07BF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D09C5-75E1-4379-83E0-879119D51412}" type="slidenum">
              <a:rPr kumimoji="0" lang="zh-CN" alt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100" b="1" i="0" u="none" strike="noStrike" kern="1200" cap="none" spc="-7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61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A7B744E8-AA9E-4F0B-AC7C-A631EBAF6F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56"/>
          <a:stretch/>
        </p:blipFill>
        <p:spPr>
          <a:xfrm>
            <a:off x="2021305" y="1756490"/>
            <a:ext cx="10084067" cy="160302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175C26A-D165-4C6D-9D22-ACF2CE15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AES</a:t>
            </a:r>
            <a:r>
              <a:rPr kumimoji="1" lang="zh-CN" altLang="en-US" dirty="0"/>
              <a:t>的</a:t>
            </a:r>
            <a:r>
              <a:rPr kumimoji="1" lang="en-US" altLang="zh-CN" dirty="0"/>
              <a:t>5</a:t>
            </a:r>
            <a:r>
              <a:rPr kumimoji="1" lang="zh-CN" altLang="en-US" dirty="0"/>
              <a:t>轮区分器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95B4DD-925C-451C-82A6-220FD4DCE4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kumimoji="1" lang="zh-CN" altLang="en-US" dirty="0">
                    <a:solidFill>
                      <a:prstClr val="black"/>
                    </a:solidFill>
                  </a:rPr>
                  <a:t>映射：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1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kumimoji="1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groupChr>
                    <m:sSubSup>
                      <m:sSubSupPr>
                        <m:ctrlPr>
                          <a:rPr kumimoji="1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kumimoji="1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kumimoji="1"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至多</m:t>
                    </m:r>
                  </m:oMath>
                </a14:m>
                <a:r>
                  <a:rPr kumimoji="1" lang="zh-CN" altLang="en-US" dirty="0">
                    <a:solidFill>
                      <a:prstClr val="black"/>
                    </a:solidFill>
                  </a:rPr>
                  <a:t>由？个字节决定</a:t>
                </a:r>
                <a:endParaRPr kumimoji="1" lang="en-US" altLang="zh-CN" dirty="0">
                  <a:solidFill>
                    <a:prstClr val="black"/>
                  </a:solidFill>
                </a:endParaRPr>
              </a:p>
              <a:p>
                <a:r>
                  <a:rPr kumimoji="1" lang="zh-CN" altLang="en-US" dirty="0">
                    <a:solidFill>
                      <a:prstClr val="black"/>
                    </a:solidFill>
                  </a:rPr>
                  <a:t>区分？</a:t>
                </a:r>
                <a:endParaRPr kumimoji="1" lang="en-US" altLang="zh-CN" dirty="0">
                  <a:solidFill>
                    <a:prstClr val="black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95B4DD-925C-451C-82A6-220FD4DCE4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2F9B05-46F1-4A5C-B35E-C47242653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D09C5-75E1-4379-83E0-879119D51412}" type="slidenum">
              <a:rPr kumimoji="0" lang="zh-CN" alt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100" b="1" i="0" u="none" strike="noStrike" kern="1200" cap="none" spc="-7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155EB17-319B-4E3C-87D7-812CAB6F1AC3}"/>
                  </a:ext>
                </a:extLst>
              </p:cNvPr>
              <p:cNvSpPr txBox="1"/>
              <p:nvPr/>
            </p:nvSpPr>
            <p:spPr>
              <a:xfrm>
                <a:off x="10339681" y="1805450"/>
                <a:ext cx="457498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11</m:t>
                          </m:r>
                        </m:sub>
                        <m:sup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(5)</m:t>
                          </m:r>
                        </m:sup>
                      </m:sSubSup>
                    </m:oMath>
                  </m:oMathPara>
                </a14:m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155EB17-319B-4E3C-87D7-812CAB6F1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9681" y="1805450"/>
                <a:ext cx="457498" cy="345929"/>
              </a:xfrm>
              <a:prstGeom prst="rect">
                <a:avLst/>
              </a:prstGeom>
              <a:blipFill>
                <a:blip r:embed="rId5"/>
                <a:stretch>
                  <a:fillRect l="-10667" t="-3509" r="-10667" b="-175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08A7CA5-1F8C-41C1-ACB1-E1A7E3E33B4C}"/>
                  </a:ext>
                </a:extLst>
              </p:cNvPr>
              <p:cNvSpPr txBox="1"/>
              <p:nvPr/>
            </p:nvSpPr>
            <p:spPr>
              <a:xfrm>
                <a:off x="9704930" y="2269526"/>
                <a:ext cx="480068" cy="2884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𝐾</m:t>
                          </m:r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(4)</m:t>
                          </m:r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08A7CA5-1F8C-41C1-ACB1-E1A7E3E33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930" y="2269526"/>
                <a:ext cx="480068" cy="288477"/>
              </a:xfrm>
              <a:prstGeom prst="rect">
                <a:avLst/>
              </a:prstGeom>
              <a:blipFill>
                <a:blip r:embed="rId6"/>
                <a:stretch>
                  <a:fillRect l="-10127" t="-6250" r="-10127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748594E-651F-4260-99EC-AA9F4854DC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323" y="1798848"/>
            <a:ext cx="1774117" cy="150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35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6E176-5A80-2B4D-A92F-00CC3AA9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AES</a:t>
            </a:r>
            <a:r>
              <a:rPr kumimoji="1" lang="zh-CN" altLang="en-US" dirty="0"/>
              <a:t>的</a:t>
            </a:r>
            <a:r>
              <a:rPr kumimoji="1" lang="en-US" altLang="zh-CN" dirty="0"/>
              <a:t>4</a:t>
            </a:r>
            <a:r>
              <a:rPr kumimoji="1" lang="zh-CN" altLang="en-US" dirty="0"/>
              <a:t>轮区分器</a:t>
            </a:r>
            <a:r>
              <a:rPr kumimoji="1" lang="en-US" altLang="zh-CN" dirty="0"/>
              <a:t>——[gm00]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792B6A-4ED4-BC43-8E1F-5846588294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2798784"/>
                <a:ext cx="11036808" cy="3955584"/>
              </a:xfrm>
            </p:spPr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kumimoji="1"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𝑊𝐾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+0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+0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D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+09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+0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+0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D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+09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41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𝑊𝐾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m:rPr>
                            <m:brk m:alnAt="2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          </m:t>
                        </m:r>
                      </m:e>
                    </m:groupCh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←"/>
                        <m:vertJc m:val="bot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m:rPr>
                            <m:brk m:alnAt="2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brk m:alnAt="2"/>
                          </m:rP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+0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+0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D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+09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41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+0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+0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D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+09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41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</m:oMath>
                </a14:m>
                <a:r>
                  <a:rPr kumimoji="1" lang="zh-CN" altLang="en-US" dirty="0"/>
                  <a:t>至多由</a:t>
                </a:r>
                <a:r>
                  <a:rPr kumimoji="1" lang="en-US" altLang="zh-CN" dirty="0"/>
                  <a:t>10</a:t>
                </a:r>
                <a:r>
                  <a:rPr kumimoji="1" lang="zh-CN" altLang="en-US" dirty="0"/>
                  <a:t>个字节决定，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 smtClean="0">
                        <a:latin typeface="Cambria Math" panose="02040503050406030204" pitchFamily="18" charset="0"/>
                      </a:rPr>
                      <m:t>VS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lang="en-US" altLang="zh-CN" dirty="0"/>
                  <a:t>2</a:t>
                </a:r>
                <a:r>
                  <a:rPr lang="en-US" altLang="zh-CN" baseline="30000" dirty="0"/>
                  <a:t>2048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792B6A-4ED4-BC43-8E1F-5846588294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2798784"/>
                <a:ext cx="11036808" cy="3955584"/>
              </a:xfrm>
              <a:blipFill>
                <a:blip r:embed="rId3"/>
                <a:stretch>
                  <a:fillRect l="-497" b="-1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DD014B-47AE-CB48-9BFB-5D097341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D09C5-75E1-4379-83E0-879119D51412}" type="slidenum">
              <a:rPr kumimoji="0" lang="zh-CN" alt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100" b="1" i="0" u="none" strike="noStrike" kern="1200" cap="none" spc="-7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51BD0B-7B61-F043-8BA8-0A769C1D7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29" y="1196752"/>
            <a:ext cx="11879523" cy="15220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C0C0E66-7469-DA4D-9DBE-93A7B54A3C47}"/>
                  </a:ext>
                </a:extLst>
              </p:cNvPr>
              <p:cNvSpPr txBox="1"/>
              <p:nvPr/>
            </p:nvSpPr>
            <p:spPr>
              <a:xfrm>
                <a:off x="10418064" y="1196752"/>
                <a:ext cx="456342" cy="354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C0C0E66-7469-DA4D-9DBE-93A7B54A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064" y="1196752"/>
                <a:ext cx="456342" cy="354905"/>
              </a:xfrm>
              <a:prstGeom prst="rect">
                <a:avLst/>
              </a:prstGeom>
              <a:blipFill>
                <a:blip r:embed="rId5"/>
                <a:stretch>
                  <a:fillRect l="-8108"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5F0FAB8-7BE6-5043-887B-148CD8B37C65}"/>
                  </a:ext>
                </a:extLst>
              </p:cNvPr>
              <p:cNvSpPr txBox="1"/>
              <p:nvPr/>
            </p:nvSpPr>
            <p:spPr>
              <a:xfrm>
                <a:off x="10418064" y="1599387"/>
                <a:ext cx="456342" cy="354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21</m:t>
                          </m:r>
                        </m:sub>
                        <m:sup>
                          <m:d>
                            <m:dPr>
                              <m:ctrlP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5F0FAB8-7BE6-5043-887B-148CD8B37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064" y="1599387"/>
                <a:ext cx="456342" cy="354905"/>
              </a:xfrm>
              <a:prstGeom prst="rect">
                <a:avLst/>
              </a:prstGeom>
              <a:blipFill>
                <a:blip r:embed="rId6"/>
                <a:stretch>
                  <a:fillRect l="-8108"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51E586C-2C85-A042-9211-313F981CB70B}"/>
                  </a:ext>
                </a:extLst>
              </p:cNvPr>
              <p:cNvSpPr txBox="1"/>
              <p:nvPr/>
            </p:nvSpPr>
            <p:spPr>
              <a:xfrm>
                <a:off x="10418064" y="1977638"/>
                <a:ext cx="456342" cy="354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31</m:t>
                          </m:r>
                        </m:sub>
                        <m:sup>
                          <m:d>
                            <m:dPr>
                              <m:ctrlP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51E586C-2C85-A042-9211-313F981CB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064" y="1977638"/>
                <a:ext cx="456342" cy="354905"/>
              </a:xfrm>
              <a:prstGeom prst="rect">
                <a:avLst/>
              </a:prstGeom>
              <a:blipFill>
                <a:blip r:embed="rId7"/>
                <a:stretch>
                  <a:fillRect l="-8108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F77D2C7-E159-534D-9517-31C1A9453BFE}"/>
                  </a:ext>
                </a:extLst>
              </p:cNvPr>
              <p:cNvSpPr txBox="1"/>
              <p:nvPr/>
            </p:nvSpPr>
            <p:spPr>
              <a:xfrm>
                <a:off x="10418064" y="2325419"/>
                <a:ext cx="456342" cy="354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41</m:t>
                          </m:r>
                        </m:sub>
                        <m:sup>
                          <m:d>
                            <m:dPr>
                              <m:ctrlP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F77D2C7-E159-534D-9517-31C1A9453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064" y="2325419"/>
                <a:ext cx="456342" cy="354905"/>
              </a:xfrm>
              <a:prstGeom prst="rect">
                <a:avLst/>
              </a:prstGeom>
              <a:blipFill>
                <a:blip r:embed="rId8"/>
                <a:stretch>
                  <a:fillRect l="-8108"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439B798-0E14-2048-B2C1-21F2A8DB9F8A}"/>
                  </a:ext>
                </a:extLst>
              </p:cNvPr>
              <p:cNvSpPr txBox="1"/>
              <p:nvPr/>
            </p:nvSpPr>
            <p:spPr>
              <a:xfrm>
                <a:off x="7170466" y="1694899"/>
                <a:ext cx="699679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𝑊𝐾</m:t>
                          </m:r>
                        </m:e>
                        <m:sup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(4)</m:t>
                          </m:r>
                        </m:sup>
                      </m:sSup>
                    </m:oMath>
                  </m:oMathPara>
                </a14:m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439B798-0E14-2048-B2C1-21F2A8DB9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466" y="1694899"/>
                <a:ext cx="699679" cy="288477"/>
              </a:xfrm>
              <a:prstGeom prst="rect">
                <a:avLst/>
              </a:prstGeom>
              <a:blipFill>
                <a:blip r:embed="rId9"/>
                <a:stretch>
                  <a:fillRect l="-7143" t="-4167" r="-3571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DBF4905-1522-0D48-A04B-39FC12A5B105}"/>
                  </a:ext>
                </a:extLst>
              </p:cNvPr>
              <p:cNvSpPr txBox="1"/>
              <p:nvPr/>
            </p:nvSpPr>
            <p:spPr>
              <a:xfrm>
                <a:off x="9774836" y="1665815"/>
                <a:ext cx="635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𝑀𝐶</m:t>
                          </m:r>
                        </m:e>
                        <m:sup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DBF4905-1522-0D48-A04B-39FC12A5B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836" y="1665815"/>
                <a:ext cx="635430" cy="276999"/>
              </a:xfrm>
              <a:prstGeom prst="rect">
                <a:avLst/>
              </a:prstGeom>
              <a:blipFill>
                <a:blip r:embed="rId10"/>
                <a:stretch>
                  <a:fillRect l="-5882" r="-1961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5ACC860-2C40-9542-A3EA-CE4EEA9FA1D6}"/>
                  </a:ext>
                </a:extLst>
              </p:cNvPr>
              <p:cNvSpPr txBox="1"/>
              <p:nvPr/>
            </p:nvSpPr>
            <p:spPr>
              <a:xfrm>
                <a:off x="4702864" y="1677293"/>
                <a:ext cx="562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𝑆𝑅</m:t>
                          </m:r>
                        </m:e>
                        <m:sup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5ACC860-2C40-9542-A3EA-CE4EEA9FA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864" y="1677293"/>
                <a:ext cx="562911" cy="276999"/>
              </a:xfrm>
              <a:prstGeom prst="rect">
                <a:avLst/>
              </a:prstGeom>
              <a:blipFill>
                <a:blip r:embed="rId11"/>
                <a:stretch>
                  <a:fillRect l="-6522" t="-4545" r="-2174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0952BA0-05CE-6249-8E7D-72A4CDB9AE9E}"/>
                  </a:ext>
                </a:extLst>
              </p:cNvPr>
              <p:cNvSpPr txBox="1"/>
              <p:nvPr/>
            </p:nvSpPr>
            <p:spPr>
              <a:xfrm>
                <a:off x="2245721" y="1694899"/>
                <a:ext cx="4205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𝑆</m:t>
                          </m:r>
                        </m:e>
                        <m:sup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0952BA0-05CE-6249-8E7D-72A4CDB9A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721" y="1694899"/>
                <a:ext cx="420500" cy="276999"/>
              </a:xfrm>
              <a:prstGeom prst="rect">
                <a:avLst/>
              </a:prstGeom>
              <a:blipFill>
                <a:blip r:embed="rId12"/>
                <a:stretch>
                  <a:fillRect l="-11765" r="-2941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A5078F4-E6CD-6B4F-AFDB-36FEDA46917C}"/>
                  </a:ext>
                </a:extLst>
              </p:cNvPr>
              <p:cNvSpPr/>
              <p:nvPr/>
            </p:nvSpPr>
            <p:spPr>
              <a:xfrm>
                <a:off x="190702" y="1164716"/>
                <a:ext cx="641008" cy="434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A5078F4-E6CD-6B4F-AFDB-36FEDA4691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02" y="1164716"/>
                <a:ext cx="641008" cy="43467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35E5CE4C-62F7-9440-B268-53FB29339516}"/>
              </a:ext>
            </a:extLst>
          </p:cNvPr>
          <p:cNvGrpSpPr/>
          <p:nvPr/>
        </p:nvGrpSpPr>
        <p:grpSpPr>
          <a:xfrm>
            <a:off x="-223000" y="4529619"/>
            <a:ext cx="3790397" cy="932729"/>
            <a:chOff x="121920" y="3984456"/>
            <a:chExt cx="3790397" cy="9327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61D8DF8C-ACD4-FF47-9317-933C70990F63}"/>
                    </a:ext>
                  </a:extLst>
                </p:cNvPr>
                <p:cNvSpPr/>
                <p:nvPr/>
              </p:nvSpPr>
              <p:spPr>
                <a:xfrm>
                  <a:off x="121920" y="4363572"/>
                  <a:ext cx="3790397" cy="5536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Rockwell" panose="02060603020205020403"/>
                      <a:ea typeface="方正姚体" panose="02010601030101010101" pitchFamily="2" charset="-122"/>
                      <a:cs typeface="+mn-cs"/>
                    </a:rPr>
                    <a:t>    9</a:t>
                  </a:r>
                  <a:r>
                    <a: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Rockwell" panose="02060603020205020403"/>
                      <a:ea typeface="方正姚体" panose="02010601030101010101" pitchFamily="2" charset="-122"/>
                      <a:cs typeface="+mn-cs"/>
                    </a:rPr>
                    <a:t>个字节</a:t>
                  </a: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Rockwell" panose="02060603020205020403"/>
                      <a:ea typeface="方正姚体" panose="02010601030101010101" pitchFamily="2" charset="-122"/>
                      <a:cs typeface="+mn-cs"/>
                    </a:rPr>
                    <a:t>: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8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11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(3)</m:t>
                          </m:r>
                        </m:sup>
                      </m:sSubSup>
                    </m:oMath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方正姚体" panose="02010601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61D8DF8C-ACD4-FF47-9317-933C70990F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" y="4363572"/>
                  <a:ext cx="3790397" cy="553613"/>
                </a:xfrm>
                <a:prstGeom prst="rect">
                  <a:avLst/>
                </a:prstGeom>
                <a:blipFill>
                  <a:blip r:embed="rId14"/>
                  <a:stretch>
                    <a:fillRect t="-1099" b="-197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上箭头 15">
              <a:extLst>
                <a:ext uri="{FF2B5EF4-FFF2-40B4-BE49-F238E27FC236}">
                  <a16:creationId xmlns:a16="http://schemas.microsoft.com/office/drawing/2014/main" id="{9722E6FE-8DDC-C74D-98F1-F4946CC5E565}"/>
                </a:ext>
              </a:extLst>
            </p:cNvPr>
            <p:cNvSpPr/>
            <p:nvPr/>
          </p:nvSpPr>
          <p:spPr>
            <a:xfrm>
              <a:off x="2308470" y="3984456"/>
              <a:ext cx="295002" cy="585216"/>
            </a:xfrm>
            <a:prstGeom prst="upArrow">
              <a:avLst>
                <a:gd name="adj1" fmla="val 74797"/>
                <a:gd name="adj2" fmla="val 50000"/>
              </a:avLst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D6AFE74-290E-1F46-B0E9-7A4524E3F186}"/>
              </a:ext>
            </a:extLst>
          </p:cNvPr>
          <p:cNvGrpSpPr/>
          <p:nvPr/>
        </p:nvGrpSpPr>
        <p:grpSpPr>
          <a:xfrm>
            <a:off x="3563195" y="4560167"/>
            <a:ext cx="2434128" cy="979674"/>
            <a:chOff x="3908115" y="4015004"/>
            <a:chExt cx="2434128" cy="979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848BDCCE-8390-E14F-9D51-70F4DE5ECA1A}"/>
                    </a:ext>
                  </a:extLst>
                </p:cNvPr>
                <p:cNvSpPr/>
                <p:nvPr/>
              </p:nvSpPr>
              <p:spPr>
                <a:xfrm>
                  <a:off x="3908115" y="4445938"/>
                  <a:ext cx="2434128" cy="5487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Rockwell" panose="02060603020205020403"/>
                      <a:ea typeface="方正姚体" panose="02010601030101010101" pitchFamily="2" charset="-122"/>
                      <a:cs typeface="+mn-cs"/>
                    </a:rPr>
                    <a:t>1</a:t>
                  </a:r>
                  <a:r>
                    <a: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Rockwell" panose="02060603020205020403"/>
                      <a:ea typeface="方正姚体" panose="02010601030101010101" pitchFamily="2" charset="-122"/>
                      <a:cs typeface="+mn-cs"/>
                    </a:rPr>
                    <a:t>个字节：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𝑊𝐾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</m:oMath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方正姚体" panose="02010601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848BDCCE-8390-E14F-9D51-70F4DE5EC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8115" y="4445938"/>
                  <a:ext cx="2434128" cy="548740"/>
                </a:xfrm>
                <a:prstGeom prst="rect">
                  <a:avLst/>
                </a:prstGeom>
                <a:blipFill>
                  <a:blip r:embed="rId15"/>
                  <a:stretch>
                    <a:fillRect l="-3646" b="-227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上箭头 18">
              <a:extLst>
                <a:ext uri="{FF2B5EF4-FFF2-40B4-BE49-F238E27FC236}">
                  <a16:creationId xmlns:a16="http://schemas.microsoft.com/office/drawing/2014/main" id="{3753B9FF-BE7A-BD41-B175-0E39C9EBA9DF}"/>
                </a:ext>
              </a:extLst>
            </p:cNvPr>
            <p:cNvSpPr/>
            <p:nvPr/>
          </p:nvSpPr>
          <p:spPr>
            <a:xfrm>
              <a:off x="4302218" y="4015004"/>
              <a:ext cx="295002" cy="585216"/>
            </a:xfrm>
            <a:prstGeom prst="upArrow">
              <a:avLst>
                <a:gd name="adj1" fmla="val 74797"/>
                <a:gd name="adj2" fmla="val 50000"/>
              </a:avLst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1E3AD2DB-762B-4B29-A1AB-1882C256F7E3}"/>
              </a:ext>
            </a:extLst>
          </p:cNvPr>
          <p:cNvSpPr/>
          <p:nvPr/>
        </p:nvSpPr>
        <p:spPr>
          <a:xfrm>
            <a:off x="7059666" y="373874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 w="0"/>
                <a:solidFill>
                  <a:srgbClr val="D34817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中间相遇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18361BF-4CC3-4AEF-854F-533080942123}"/>
                  </a:ext>
                </a:extLst>
              </p:cNvPr>
              <p:cNvSpPr/>
              <p:nvPr/>
            </p:nvSpPr>
            <p:spPr>
              <a:xfrm>
                <a:off x="5265775" y="1135660"/>
                <a:ext cx="474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18361BF-4CC3-4AEF-854F-5330809421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775" y="1135660"/>
                <a:ext cx="474810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58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A45AD1-C27C-4CA5-B2B6-4D96AE45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17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6F8AA4-4500-4727-A651-DFC01292AC1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8021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能否类似得到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AES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轮区分器？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CBD9B3-C468-4735-B153-CB1FDEEDED8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能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388912-7FFA-4015-A6DD-9BA45E0189F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不能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56172C-D1CD-4E15-957C-47E6CC246A4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没思路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2D82A9-F2EB-406C-9396-810755F6B15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此处添加选项内容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A0075A6-CBAF-47AB-B955-530366F0CDA5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6B6E782-387A-4DA8-BE24-E64E013A6481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FE7751B-55F5-4D36-B618-0AB6C657E3F7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BD443F4-3236-4A20-B630-7FFDFFFF51EE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0F21F5F-F848-4F92-BE6B-D2C10AB25C6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>
              <a:alpha val="21000"/>
            </a:srgbClr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3FE069ED-2AB6-4057-8699-529C3C2F842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29808" y="1360911"/>
            <a:ext cx="10440857" cy="1457528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B466196D-F9F7-4374-A3EF-FEC7B6BE70AB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D4518434-FCEB-4A61-BE41-8CC3523D9F7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89E7C05C-531D-4832-9BE3-82FD2D0A627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7A46B62D-2469-4F91-A8A5-8F6C6851F011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投票</a:t>
              </a: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4856AA32-9D61-40E9-A412-B3133D448065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项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8D47C536-1EC9-42A3-B524-18B47951E6C2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0609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6BF59D7-3BA6-4F6F-BD95-05CEC3DF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7C201-2381-4FA3-8AD6-5D978C4EEA6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18</a:t>
            </a:fld>
            <a:endParaRPr lang="zh-CN" altLang="en-US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5E655AC-DC4C-4B45-8156-601CC6736DC4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39387" y="1858486"/>
                <a:ext cx="11424061" cy="830580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kumimoji="1"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</a:t>
                </a:r>
                <a14:m>
                  <m:oMath xmlns:m="http://schemas.openxmlformats.org/officeDocument/2006/math">
                    <m:r>
                      <a:rPr kumimoji="1"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kumimoji="1"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轮</m:t>
                    </m:r>
                    <m:r>
                      <m:rPr>
                        <m:sty m:val="p"/>
                      </m:rPr>
                      <a:rPr kumimoji="1" lang="en-US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AES</m:t>
                    </m:r>
                    <m:r>
                      <a:rPr kumimoji="1"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kumimoji="1" lang="zh-CN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映射</m:t>
                    </m:r>
                    <m:sSub>
                      <m:sSubPr>
                        <m:ctrlP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kumimoji="1"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       </m:t>
                        </m:r>
                      </m:e>
                    </m:groupChr>
                    <m:r>
                      <a:rPr kumimoji="1"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kumimoji="1"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sup>
                    </m:sSubSup>
                    <m:r>
                      <a:rPr kumimoji="1"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+0</m:t>
                    </m:r>
                    <m:r>
                      <a:rPr kumimoji="1"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sup>
                    </m:sSubSup>
                    <m:r>
                      <a:rPr kumimoji="1"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+0</m:t>
                    </m:r>
                    <m:r>
                      <m:rPr>
                        <m:sty m:val="p"/>
                      </m:rPr>
                      <a:rPr kumimoji="1"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kumimoji="1"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sup>
                    </m:sSubSup>
                    <m:r>
                      <a:rPr kumimoji="1"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+09</m:t>
                    </m:r>
                    <m:r>
                      <a:rPr kumimoji="1"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至多由（ ）字节决定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5E655AC-DC4C-4B45-8156-601CC6736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439387" y="1858486"/>
                <a:ext cx="11424061" cy="830580"/>
              </a:xfrm>
              <a:prstGeom prst="rect">
                <a:avLst/>
              </a:prstGeom>
              <a:blipFill>
                <a:blip r:embed="rId20"/>
                <a:stretch>
                  <a:fillRect l="-961" t="-6618" r="-3842" b="-27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575635DD-A9A0-4294-9890-8AE3BDA0EFA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9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76DB0C-02BD-457B-A6DC-567BA60E5CA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25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AE6CDF-EBF5-475F-B213-9D5EFC0C153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26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FD9DEC-EAE5-4589-A624-D4314189798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29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BED9D9D-F766-49CB-A171-348BA8E9336F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0CBD00F-25C5-419A-86EE-68043F49BCD1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FBA238D-A924-4358-ACDC-0C5AC4A9E4A1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>
              <a:alpha val="21000"/>
            </a:srgbClr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A687023-CCB7-477F-B465-3CFA045C67F6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59405C4-7947-49BA-8A43-6B1AA33B4A4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>
              <a:alpha val="21000"/>
            </a:srgbClr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9036E6FF-388C-43E1-A699-1CAA8023078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19200" y="503840"/>
            <a:ext cx="9659698" cy="1295581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C69A7D82-5DDD-46AA-83F0-AA4671FA94B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07BA1836-76D8-411A-98ED-4857CB48138A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B475C42B-3CDC-4B3E-9CBE-9394B2165D6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786D9D38-E8A6-4527-A7E4-6BC10EABBC3E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EE9C1063-73CE-4FF4-A041-3A10BAAC23CB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5205F11-9E4C-401B-A335-3EB4651AC8B5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760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A92B2B2C-5FE2-2946-88EA-526D2B5DC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02" y="1196414"/>
            <a:ext cx="11988598" cy="153924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85A49DC-E247-A349-82DD-B01EE922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AES</a:t>
            </a:r>
            <a:r>
              <a:rPr kumimoji="1" lang="zh-CN" altLang="en-US" dirty="0"/>
              <a:t>的</a:t>
            </a:r>
            <a:r>
              <a:rPr kumimoji="1" lang="en-US" altLang="zh-CN" dirty="0"/>
              <a:t>5</a:t>
            </a:r>
            <a:r>
              <a:rPr kumimoji="1" lang="zh-CN" altLang="en-US" dirty="0"/>
              <a:t>轮区分器</a:t>
            </a:r>
            <a:r>
              <a:rPr kumimoji="1" lang="en-US" altLang="zh-CN" dirty="0"/>
              <a:t>[DS08]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22E072-D019-3F48-8F1D-2D16509D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D09C5-75E1-4379-83E0-879119D51412}" type="slidenum">
              <a:rPr kumimoji="0" lang="zh-CN" alt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100" b="1" i="0" u="none" strike="noStrike" kern="1200" cap="none" spc="-7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D7D2CCA2-9DD2-6C43-8B0B-F13554616C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4400" y="2798784"/>
                <a:ext cx="11036808" cy="40592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182880" indent="-18288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11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880" marR="0" lvl="0" indent="-182880" algn="l" defTabSz="914400" rtl="0" eaLnBrk="1" fontAlgn="auto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D34817">
                      <a:lumMod val="75000"/>
                    </a:srgbClr>
                  </a:buClr>
                  <a:buSzPct val="85000"/>
                  <a:buFont typeface="Wingdings" pitchFamily="2" charset="2"/>
                  <a:buChar char="§"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4</m:t>
                            </m:r>
                          </m:e>
                        </m:d>
                      </m:sup>
                    </m:sSubSup>
                    <m:r>
                      <a:rPr kumimoji="1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1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𝑆</m:t>
                        </m:r>
                      </m:e>
                      <m:sup>
                        <m:r>
                          <a:rPr kumimoji="1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−1</m:t>
                        </m:r>
                      </m:sup>
                    </m:sSup>
                    <m:r>
                      <a:rPr kumimoji="1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sSubSup>
                      <m:sSubSupPr>
                        <m:ctrlPr>
                          <a:rPr kumimoji="1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𝑊𝐾</m:t>
                        </m:r>
                      </m:e>
                      <m:sub>
                        <m:r>
                          <a:rPr kumimoji="1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5</m:t>
                            </m:r>
                          </m:e>
                        </m:d>
                      </m:sup>
                    </m:sSubSup>
                    <m:r>
                      <a:rPr kumimoji="1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1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0</m:t>
                    </m:r>
                    <m:r>
                      <a:rPr kumimoji="1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𝐸</m:t>
                    </m:r>
                    <m:r>
                      <a:rPr kumimoji="1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</m:t>
                    </m:r>
                    <m:sSubSup>
                      <m:sSubSupPr>
                        <m:ctrlP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5</m:t>
                            </m:r>
                          </m:e>
                        </m:d>
                      </m:sup>
                    </m:sSubSup>
                    <m:r>
                      <a:rPr kumimoji="1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+0</m:t>
                    </m:r>
                    <m:r>
                      <a:rPr kumimoji="1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𝐵</m:t>
                    </m:r>
                    <m:r>
                      <a:rPr kumimoji="1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</m:t>
                    </m:r>
                    <m:sSubSup>
                      <m:sSubSupPr>
                        <m:ctrlP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5</m:t>
                            </m:r>
                          </m:e>
                        </m:d>
                      </m:sup>
                    </m:sSubSup>
                    <m:r>
                      <a:rPr kumimoji="1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+0</m:t>
                    </m:r>
                    <m:r>
                      <m:rPr>
                        <m:sty m:val="p"/>
                      </m:rPr>
                      <a:rPr kumimoji="1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D</m:t>
                    </m:r>
                    <m:r>
                      <a:rPr kumimoji="1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</m:t>
                    </m:r>
                    <m:sSubSup>
                      <m:sSubSupPr>
                        <m:ctrlP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5</m:t>
                            </m:r>
                          </m:e>
                        </m:d>
                      </m:sup>
                    </m:sSubSup>
                    <m:r>
                      <a:rPr kumimoji="1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+09</m:t>
                    </m:r>
                    <m:r>
                      <a:rPr kumimoji="1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</m:t>
                    </m:r>
                    <m:sSubSup>
                      <m:sSubSupPr>
                        <m:ctrlP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4</m:t>
                        </m:r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5</m:t>
                            </m:r>
                          </m:e>
                        </m:d>
                      </m:sup>
                    </m:sSubSup>
                    <m:r>
                      <a:rPr kumimoji="1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  <a:p>
                <a:pPr marL="182880" marR="0" lvl="0" indent="-182880" algn="l" defTabSz="914400" rtl="0" eaLnBrk="1" fontAlgn="auto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D34817">
                      <a:lumMod val="75000"/>
                    </a:srgbClr>
                  </a:buClr>
                  <a:buSzPct val="85000"/>
                  <a:buFont typeface="Wingdings" pitchFamily="2" charset="2"/>
                  <a:buChar char="§"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0</m:t>
                    </m:r>
                    <m:r>
                      <a:rPr kumimoji="1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𝐸</m:t>
                    </m:r>
                    <m:r>
                      <a:rPr kumimoji="1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</m:t>
                    </m:r>
                    <m:sSubSup>
                      <m:sSubSupPr>
                        <m:ctrlP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5</m:t>
                            </m:r>
                          </m:e>
                        </m:d>
                      </m:sup>
                    </m:sSubSup>
                    <m:r>
                      <a:rPr kumimoji="1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+0</m:t>
                    </m:r>
                    <m:r>
                      <a:rPr kumimoji="1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𝐵</m:t>
                    </m:r>
                    <m:r>
                      <a:rPr kumimoji="1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</m:t>
                    </m:r>
                    <m:sSubSup>
                      <m:sSubSupPr>
                        <m:ctrlP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5</m:t>
                            </m:r>
                          </m:e>
                        </m:d>
                      </m:sup>
                    </m:sSubSup>
                    <m:r>
                      <a:rPr kumimoji="1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+0</m:t>
                    </m:r>
                    <m:r>
                      <m:rPr>
                        <m:sty m:val="p"/>
                      </m:rPr>
                      <a:rPr kumimoji="1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D</m:t>
                    </m:r>
                    <m:r>
                      <a:rPr kumimoji="1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</m:t>
                    </m:r>
                    <m:sSubSup>
                      <m:sSubSupPr>
                        <m:ctrlP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5</m:t>
                            </m:r>
                          </m:e>
                        </m:d>
                      </m:sup>
                    </m:sSubSup>
                    <m:r>
                      <a:rPr kumimoji="1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+09</m:t>
                    </m:r>
                    <m:r>
                      <a:rPr kumimoji="1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</m:t>
                    </m:r>
                    <m:sSubSup>
                      <m:sSubSupPr>
                        <m:ctrlP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41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5</m:t>
                            </m:r>
                          </m:e>
                        </m:d>
                      </m:sup>
                    </m:sSubSup>
                    <m:r>
                      <a:rPr kumimoji="1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1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  <m:d>
                      <m:dPr>
                        <m:ctrlP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1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11</m:t>
                            </m:r>
                          </m:sub>
                          <m:sup>
                            <m:d>
                              <m:dPr>
                                <m:ctrlPr>
                                  <a:rPr kumimoji="1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4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kumimoji="1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</m:oMath>
                </a14:m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Rockwell" panose="02060603020205020403"/>
                    <a:ea typeface="方正姚体" panose="02010601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𝑊𝐾</m:t>
                        </m:r>
                      </m:e>
                      <m:sub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5</m:t>
                            </m:r>
                          </m:e>
                        </m:d>
                      </m:sup>
                    </m:sSubSup>
                  </m:oMath>
                </a14:m>
                <a:endPara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  <a:p>
                <a:pPr marL="182880" marR="0" lvl="0" indent="-182880" algn="l" defTabSz="914400" rtl="0" eaLnBrk="1" fontAlgn="auto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D34817">
                      <a:lumMod val="75000"/>
                    </a:srgbClr>
                  </a:buClr>
                  <a:buSzPct val="85000"/>
                  <a:buFont typeface="Wingdings" pitchFamily="2" charset="2"/>
                  <a:buChar char="§"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方正姚体" panose="02010601030101010101" pitchFamily="2" charset="-122"/>
                    <a:cs typeface="+mn-cs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zh-CN" alt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1" lang="zh-CN" alt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       </m:t>
                        </m:r>
                        <m:r>
                          <m:rPr>
                            <m:brk m:alnAt="2"/>
                          </m:rPr>
                          <a:rPr kumimoji="1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4</m:t>
                        </m:r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  <m:r>
                          <a:rPr kumimoji="1" lang="zh-CN" alt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         </m:t>
                        </m:r>
                      </m:e>
                    </m:groupChr>
                    <m:sSubSup>
                      <m:sSubSupPr>
                        <m:ctrlP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4</m:t>
                            </m:r>
                          </m:e>
                        </m:d>
                      </m:sup>
                    </m:sSubSup>
                    <m:r>
                      <a:rPr kumimoji="1" lang="zh-CN" alt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groupChr>
                      <m:groupChrPr>
                        <m:chr m:val="←"/>
                        <m:vertJc m:val="bot"/>
                        <m:ctrlPr>
                          <a:rPr kumimoji="1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zh-CN" alt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1" lang="zh-CN" alt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   </m:t>
                        </m:r>
                        <m:r>
                          <m:rPr>
                            <m:brk m:alnAt="2"/>
                          </m:rPr>
                          <a:rPr kumimoji="1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  <m:r>
                          <a:rPr kumimoji="1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1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  <m:r>
                          <m:rPr>
                            <m:brk m:alnAt="2"/>
                          </m:rPr>
                          <a:rPr kumimoji="1" lang="zh-CN" alt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1" lang="zh-CN" alt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</m:e>
                    </m:groupChr>
                    <m:r>
                      <a:rPr kumimoji="1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0</m:t>
                    </m:r>
                    <m:r>
                      <a:rPr kumimoji="1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𝐸</m:t>
                    </m:r>
                    <m:r>
                      <a:rPr kumimoji="1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</m:t>
                    </m:r>
                    <m:sSubSup>
                      <m:sSubSupPr>
                        <m:ctrlP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5</m:t>
                            </m:r>
                          </m:e>
                        </m:d>
                      </m:sup>
                    </m:sSubSup>
                    <m:r>
                      <a:rPr kumimoji="1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+0</m:t>
                    </m:r>
                    <m:r>
                      <a:rPr kumimoji="1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𝐵</m:t>
                    </m:r>
                    <m:r>
                      <a:rPr kumimoji="1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</m:t>
                    </m:r>
                    <m:sSubSup>
                      <m:sSubSupPr>
                        <m:ctrlP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5</m:t>
                            </m:r>
                          </m:e>
                        </m:d>
                      </m:sup>
                    </m:sSubSup>
                    <m:r>
                      <a:rPr kumimoji="1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+0</m:t>
                    </m:r>
                    <m:r>
                      <m:rPr>
                        <m:sty m:val="p"/>
                      </m:rPr>
                      <a:rPr kumimoji="1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D</m:t>
                    </m:r>
                    <m:r>
                      <a:rPr kumimoji="1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</m:t>
                    </m:r>
                    <m:sSubSup>
                      <m:sSubSupPr>
                        <m:ctrlP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5</m:t>
                            </m:r>
                          </m:e>
                        </m:d>
                      </m:sup>
                    </m:sSubSup>
                    <m:r>
                      <a:rPr kumimoji="1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+09</m:t>
                    </m:r>
                    <m:r>
                      <a:rPr kumimoji="1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</m:t>
                    </m:r>
                    <m:sSubSup>
                      <m:sSubSupPr>
                        <m:ctrlP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41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5</m:t>
                            </m:r>
                          </m:e>
                        </m:d>
                      </m:sup>
                    </m:sSubSup>
                  </m:oMath>
                </a14:m>
                <a:endPara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  <a:p>
                <a:pPr marL="182880" marR="0" lvl="0" indent="-182880" algn="l" defTabSz="914400" rtl="0" eaLnBrk="1" fontAlgn="auto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D34817">
                      <a:lumMod val="75000"/>
                    </a:srgbClr>
                  </a:buClr>
                  <a:buSzPct val="85000"/>
                  <a:buFont typeface="Wingdings" pitchFamily="2" charset="2"/>
                  <a:buChar char="§"/>
                  <a:tabLst/>
                  <a:defRPr/>
                </a:pPr>
                <a:endPara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  <a:p>
                <a:pPr marL="182880" marR="0" lvl="0" indent="-182880" algn="l" defTabSz="914400" rtl="0" eaLnBrk="1" fontAlgn="auto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D34817">
                      <a:lumMod val="75000"/>
                    </a:srgbClr>
                  </a:buClr>
                  <a:buSzPct val="85000"/>
                  <a:buFont typeface="Wingdings" pitchFamily="2" charset="2"/>
                  <a:buChar char="§"/>
                  <a:tabLst/>
                  <a:defRPr/>
                </a:pPr>
                <a:endParaRPr kumimoji="1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方正姚体" panose="02010601030101010101" pitchFamily="2" charset="-122"/>
                  <a:cs typeface="+mn-cs"/>
                </a:endParaRPr>
              </a:p>
              <a:p>
                <a:pPr marL="182880" marR="0" lvl="0" indent="-182880" algn="l" defTabSz="914400" rtl="0" eaLnBrk="1" fontAlgn="auto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D34817">
                      <a:lumMod val="75000"/>
                    </a:srgbClr>
                  </a:buClr>
                  <a:buSzPct val="85000"/>
                  <a:buFont typeface="Wingdings" pitchFamily="2" charset="2"/>
                  <a:buChar char="§"/>
                  <a:tabLst/>
                  <a:defRPr/>
                </a:pPr>
                <a:endParaRPr kumimoji="1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方正姚体" panose="02010601030101010101" pitchFamily="2" charset="-122"/>
                  <a:cs typeface="+mn-cs"/>
                </a:endParaRPr>
              </a:p>
              <a:p>
                <a:pPr marL="182880" marR="0" lvl="0" indent="-182880" algn="l" defTabSz="914400" rtl="0" eaLnBrk="1" fontAlgn="auto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D34817">
                      <a:lumMod val="75000"/>
                    </a:srgbClr>
                  </a:buClr>
                  <a:buSzPct val="85000"/>
                  <a:buFont typeface="Wingdings" pitchFamily="2" charset="2"/>
                  <a:buChar char="§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5</m:t>
                        </m:r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  <m:r>
                          <a:rPr kumimoji="1" lang="zh-CN" alt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</m:e>
                    </m:groupChr>
                    <m:r>
                      <a:rPr kumimoji="1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0</m:t>
                    </m:r>
                    <m:r>
                      <a:rPr kumimoji="1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𝐸</m:t>
                    </m:r>
                    <m:r>
                      <a:rPr kumimoji="1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</m:t>
                    </m:r>
                    <m:sSubSup>
                      <m:sSubSupPr>
                        <m:ctrlP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5</m:t>
                            </m:r>
                          </m:e>
                        </m:d>
                      </m:sup>
                    </m:sSubSup>
                    <m:r>
                      <a:rPr kumimoji="1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+0</m:t>
                    </m:r>
                    <m:r>
                      <a:rPr kumimoji="1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𝐵</m:t>
                    </m:r>
                    <m:r>
                      <a:rPr kumimoji="1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</m:t>
                    </m:r>
                    <m:sSubSup>
                      <m:sSubSupPr>
                        <m:ctrlP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5</m:t>
                            </m:r>
                          </m:e>
                        </m:d>
                      </m:sup>
                    </m:sSubSup>
                    <m:r>
                      <a:rPr kumimoji="1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+0</m:t>
                    </m:r>
                    <m:r>
                      <m:rPr>
                        <m:sty m:val="p"/>
                      </m:rPr>
                      <a:rPr kumimoji="1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D</m:t>
                    </m:r>
                    <m:r>
                      <a:rPr kumimoji="1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</m:t>
                    </m:r>
                    <m:sSubSup>
                      <m:sSubSupPr>
                        <m:ctrlP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5</m:t>
                            </m:r>
                          </m:e>
                        </m:d>
                      </m:sup>
                    </m:sSubSup>
                    <m:r>
                      <a:rPr kumimoji="1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+09</m:t>
                    </m:r>
                    <m:r>
                      <a:rPr kumimoji="1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</m:t>
                    </m:r>
                    <m:sSubSup>
                      <m:sSubSupPr>
                        <m:ctrlP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41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5</m:t>
                            </m:r>
                          </m:e>
                        </m:d>
                      </m:sup>
                    </m:sSubSup>
                  </m:oMath>
                </a14:m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方正姚体" panose="02010601030101010101" pitchFamily="2" charset="-122"/>
                    <a:cs typeface="+mn-cs"/>
                  </a:rPr>
                  <a:t>至多由</a:t>
                </a: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方正姚体" panose="02010601030101010101" pitchFamily="2" charset="-122"/>
                    <a:cs typeface="+mn-cs"/>
                  </a:rPr>
                  <a:t>26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方正姚体" panose="02010601030101010101" pitchFamily="2" charset="-122"/>
                    <a:cs typeface="+mn-cs"/>
                  </a:rPr>
                  <a:t>个字节决定</a:t>
                </a:r>
                <a:endPara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  <a:p>
                <a:pPr marL="182880" marR="0" lvl="0" indent="-182880" algn="l" defTabSz="914400" rtl="0" eaLnBrk="1" fontAlgn="auto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D34817">
                      <a:lumMod val="75000"/>
                    </a:srgbClr>
                  </a:buClr>
                  <a:buSzPct val="85000"/>
                  <a:buFont typeface="Wingdings" pitchFamily="2" charset="2"/>
                  <a:buChar char="§"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方正姚体" panose="02010601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kumimoji="1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26</m:t>
                        </m:r>
                        <m:r>
                          <a:rPr kumimoji="1" lang="zh-CN" alt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  <m:r>
                          <a:rPr kumimoji="1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8</m:t>
                        </m:r>
                      </m:sup>
                    </m:sSup>
                    <m:r>
                      <a:rPr kumimoji="1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  <m:r>
                          <a:rPr kumimoji="1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8</m:t>
                        </m:r>
                      </m:sup>
                    </m:sSup>
                    <m:r>
                      <a:rPr kumimoji="1" lang="zh-CN" alt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VS</m:t>
                    </m:r>
                  </m:oMath>
                </a14:m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方正姚体" panose="02010601030101010101" pitchFamily="2" charset="-122"/>
                    <a:cs typeface="+mn-cs"/>
                  </a:rPr>
                  <a:t>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方正姚体" panose="02010601030101010101" pitchFamily="2" charset="-122"/>
                    <a:cs typeface="+mn-cs"/>
                  </a:rPr>
                  <a:t>2</a:t>
                </a:r>
                <a:r>
                  <a:rPr kumimoji="0" lang="en-US" altLang="zh-CN" sz="28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方正姚体" panose="02010601030101010101" pitchFamily="2" charset="-122"/>
                    <a:cs typeface="+mn-cs"/>
                  </a:rPr>
                  <a:t>2048</a:t>
                </a:r>
                <a:endPara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D7D2CCA2-9DD2-6C43-8B0B-F13554616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798784"/>
                <a:ext cx="11036808" cy="4059216"/>
              </a:xfrm>
              <a:prstGeom prst="rect">
                <a:avLst/>
              </a:prstGeom>
              <a:blipFill>
                <a:blip r:embed="rId3"/>
                <a:stretch>
                  <a:fillRect l="-387"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BF1F86BD-78F1-5D48-98B6-0CE0776ADA79}"/>
              </a:ext>
            </a:extLst>
          </p:cNvPr>
          <p:cNvSpPr txBox="1">
            <a:spLocks/>
          </p:cNvSpPr>
          <p:nvPr/>
        </p:nvSpPr>
        <p:spPr>
          <a:xfrm>
            <a:off x="11311128" y="6272786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100" b="1" kern="1200" spc="-7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D09C5-75E1-4379-83E0-879119D51412}" type="slidenum">
              <a:rPr kumimoji="0" lang="zh-CN" alt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100" b="1" i="0" u="none" strike="noStrike" kern="1200" cap="none" spc="-7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3EE8ADE-A953-AB43-994A-BA538B8641F0}"/>
                  </a:ext>
                </a:extLst>
              </p:cNvPr>
              <p:cNvSpPr txBox="1"/>
              <p:nvPr/>
            </p:nvSpPr>
            <p:spPr>
              <a:xfrm>
                <a:off x="10418064" y="1196752"/>
                <a:ext cx="456342" cy="342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3EE8ADE-A953-AB43-994A-BA538B864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064" y="1196752"/>
                <a:ext cx="456342" cy="342338"/>
              </a:xfrm>
              <a:prstGeom prst="rect">
                <a:avLst/>
              </a:prstGeom>
              <a:blipFill>
                <a:blip r:embed="rId4"/>
                <a:stretch>
                  <a:fillRect l="-8108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5BEA7F6-5C81-D84D-ACC9-D897E1A32F6B}"/>
                  </a:ext>
                </a:extLst>
              </p:cNvPr>
              <p:cNvSpPr txBox="1"/>
              <p:nvPr/>
            </p:nvSpPr>
            <p:spPr>
              <a:xfrm>
                <a:off x="10418064" y="1599387"/>
                <a:ext cx="456342" cy="342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21</m:t>
                          </m:r>
                        </m:sub>
                        <m:sup>
                          <m:d>
                            <m:dPr>
                              <m:ctrlP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5BEA7F6-5C81-D84D-ACC9-D897E1A32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064" y="1599387"/>
                <a:ext cx="456342" cy="342658"/>
              </a:xfrm>
              <a:prstGeom prst="rect">
                <a:avLst/>
              </a:prstGeom>
              <a:blipFill>
                <a:blip r:embed="rId5"/>
                <a:stretch>
                  <a:fillRect l="-8108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8F0320C-9E05-244F-B656-B7801F41DD4B}"/>
                  </a:ext>
                </a:extLst>
              </p:cNvPr>
              <p:cNvSpPr txBox="1"/>
              <p:nvPr/>
            </p:nvSpPr>
            <p:spPr>
              <a:xfrm>
                <a:off x="10418064" y="1977638"/>
                <a:ext cx="456342" cy="3440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31</m:t>
                          </m:r>
                        </m:sub>
                        <m:sup>
                          <m:d>
                            <m:dPr>
                              <m:ctrlP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8F0320C-9E05-244F-B656-B7801F41D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064" y="1977638"/>
                <a:ext cx="456342" cy="344069"/>
              </a:xfrm>
              <a:prstGeom prst="rect">
                <a:avLst/>
              </a:prstGeom>
              <a:blipFill>
                <a:blip r:embed="rId6"/>
                <a:stretch>
                  <a:fillRect l="-8108" b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626DB7C-AD67-AF4A-915E-093AEC672533}"/>
                  </a:ext>
                </a:extLst>
              </p:cNvPr>
              <p:cNvSpPr txBox="1"/>
              <p:nvPr/>
            </p:nvSpPr>
            <p:spPr>
              <a:xfrm>
                <a:off x="10418064" y="2325419"/>
                <a:ext cx="456342" cy="354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41</m:t>
                          </m:r>
                        </m:sub>
                        <m:sup>
                          <m:d>
                            <m:dPr>
                              <m:ctrlP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626DB7C-AD67-AF4A-915E-093AEC672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064" y="2325419"/>
                <a:ext cx="456342" cy="354905"/>
              </a:xfrm>
              <a:prstGeom prst="rect">
                <a:avLst/>
              </a:prstGeom>
              <a:blipFill>
                <a:blip r:embed="rId7"/>
                <a:stretch>
                  <a:fillRect l="-8108"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B85DBB3-A490-D34C-A841-35540B031128}"/>
                  </a:ext>
                </a:extLst>
              </p:cNvPr>
              <p:cNvSpPr txBox="1"/>
              <p:nvPr/>
            </p:nvSpPr>
            <p:spPr>
              <a:xfrm>
                <a:off x="7170466" y="1694899"/>
                <a:ext cx="699679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𝑊𝐾</m:t>
                          </m:r>
                        </m:e>
                        <m:sup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(5)</m:t>
                          </m:r>
                        </m:sup>
                      </m:sSup>
                    </m:oMath>
                  </m:oMathPara>
                </a14:m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B85DBB3-A490-D34C-A841-35540B03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466" y="1694899"/>
                <a:ext cx="699679" cy="288477"/>
              </a:xfrm>
              <a:prstGeom prst="rect">
                <a:avLst/>
              </a:prstGeom>
              <a:blipFill>
                <a:blip r:embed="rId8"/>
                <a:stretch>
                  <a:fillRect l="-7143" t="-4167" r="-3571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C2E3BBB-78AE-304E-BC85-D7A7FF494E48}"/>
                  </a:ext>
                </a:extLst>
              </p:cNvPr>
              <p:cNvSpPr txBox="1"/>
              <p:nvPr/>
            </p:nvSpPr>
            <p:spPr>
              <a:xfrm>
                <a:off x="9774836" y="1665815"/>
                <a:ext cx="635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𝑀𝐶</m:t>
                          </m:r>
                        </m:e>
                        <m:sup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C2E3BBB-78AE-304E-BC85-D7A7FF494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836" y="1665815"/>
                <a:ext cx="635430" cy="276999"/>
              </a:xfrm>
              <a:prstGeom prst="rect">
                <a:avLst/>
              </a:prstGeom>
              <a:blipFill>
                <a:blip r:embed="rId9"/>
                <a:stretch>
                  <a:fillRect l="-5882" r="-1961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2C18032-6EDF-E241-830B-5FEB99D87C72}"/>
                  </a:ext>
                </a:extLst>
              </p:cNvPr>
              <p:cNvSpPr txBox="1"/>
              <p:nvPr/>
            </p:nvSpPr>
            <p:spPr>
              <a:xfrm>
                <a:off x="4702864" y="1677293"/>
                <a:ext cx="562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𝑆𝑅</m:t>
                          </m:r>
                        </m:e>
                        <m:sup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2C18032-6EDF-E241-830B-5FEB99D87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864" y="1677293"/>
                <a:ext cx="562911" cy="276999"/>
              </a:xfrm>
              <a:prstGeom prst="rect">
                <a:avLst/>
              </a:prstGeom>
              <a:blipFill>
                <a:blip r:embed="rId10"/>
                <a:stretch>
                  <a:fillRect l="-6522" t="-4545" r="-2174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26B0F78-48D2-8041-9412-B69FA1C9C99F}"/>
                  </a:ext>
                </a:extLst>
              </p:cNvPr>
              <p:cNvSpPr txBox="1"/>
              <p:nvPr/>
            </p:nvSpPr>
            <p:spPr>
              <a:xfrm>
                <a:off x="2245721" y="1694899"/>
                <a:ext cx="4205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𝑆</m:t>
                          </m:r>
                        </m:e>
                        <m:sup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26B0F78-48D2-8041-9412-B69FA1C9C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721" y="1694899"/>
                <a:ext cx="420500" cy="276999"/>
              </a:xfrm>
              <a:prstGeom prst="rect">
                <a:avLst/>
              </a:prstGeom>
              <a:blipFill>
                <a:blip r:embed="rId11"/>
                <a:stretch>
                  <a:fillRect l="-11765" r="-2941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A1E53FC-C07A-D042-8FEB-BD018460797E}"/>
                  </a:ext>
                </a:extLst>
              </p:cNvPr>
              <p:cNvSpPr/>
              <p:nvPr/>
            </p:nvSpPr>
            <p:spPr>
              <a:xfrm>
                <a:off x="190702" y="1164716"/>
                <a:ext cx="641008" cy="434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A1E53FC-C07A-D042-8FEB-BD0184607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02" y="1164716"/>
                <a:ext cx="641008" cy="4346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EE22637E-5198-1F41-81FD-ABADBCA0E4A6}"/>
              </a:ext>
            </a:extLst>
          </p:cNvPr>
          <p:cNvGrpSpPr/>
          <p:nvPr/>
        </p:nvGrpSpPr>
        <p:grpSpPr>
          <a:xfrm>
            <a:off x="-184720" y="4315569"/>
            <a:ext cx="5281382" cy="1343028"/>
            <a:chOff x="-184720" y="3702258"/>
            <a:chExt cx="5281382" cy="13430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54B31292-E95E-934F-92C4-BBFC28DBB3A5}"/>
                    </a:ext>
                  </a:extLst>
                </p:cNvPr>
                <p:cNvSpPr/>
                <p:nvPr/>
              </p:nvSpPr>
              <p:spPr>
                <a:xfrm>
                  <a:off x="-184720" y="4122341"/>
                  <a:ext cx="5281382" cy="9229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Rockwell" panose="02060603020205020403"/>
                      <a:ea typeface="方正姚体" panose="02010601030101010101" pitchFamily="2" charset="-122"/>
                      <a:cs typeface="+mn-cs"/>
                    </a:rPr>
                    <a:t>25</a:t>
                  </a:r>
                  <a:r>
                    <a: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Rockwell" panose="02060603020205020403"/>
                      <a:ea typeface="方正姚体" panose="02010601030101010101" pitchFamily="2" charset="-122"/>
                      <a:cs typeface="+mn-cs"/>
                    </a:rPr>
                    <a:t>个字节：</a:t>
                  </a:r>
                  <a:endPara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方正姚体" panose="02010601030101010101" pitchFamily="2" charset="-122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Rockwell" panose="02060603020205020403"/>
                      <a:ea typeface="方正姚体" panose="02010601030101010101" pitchFamily="2" charset="-122"/>
                      <a:cs typeface="+mn-cs"/>
                    </a:rPr>
                    <a:t>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20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11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(3)</m:t>
                          </m:r>
                        </m:sup>
                      </m:sSubSup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22</m:t>
                          </m:r>
                        </m:sub>
                        <m:sup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33</m:t>
                          </m:r>
                        </m:sub>
                        <m:sup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44</m:t>
                          </m:r>
                        </m:sub>
                        <m:sup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</m:oMath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方正姚体" panose="02010601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54B31292-E95E-934F-92C4-BBFC28DBB3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84720" y="4122341"/>
                  <a:ext cx="5281382" cy="922945"/>
                </a:xfrm>
                <a:prstGeom prst="rect">
                  <a:avLst/>
                </a:prstGeom>
                <a:blipFill>
                  <a:blip r:embed="rId13"/>
                  <a:stretch>
                    <a:fillRect t="-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上箭头 18">
              <a:extLst>
                <a:ext uri="{FF2B5EF4-FFF2-40B4-BE49-F238E27FC236}">
                  <a16:creationId xmlns:a16="http://schemas.microsoft.com/office/drawing/2014/main" id="{DE4AB1ED-30F4-7041-8624-E945B3218791}"/>
                </a:ext>
              </a:extLst>
            </p:cNvPr>
            <p:cNvSpPr/>
            <p:nvPr/>
          </p:nvSpPr>
          <p:spPr>
            <a:xfrm>
              <a:off x="2210934" y="3702258"/>
              <a:ext cx="295002" cy="585216"/>
            </a:xfrm>
            <a:prstGeom prst="upArrow">
              <a:avLst>
                <a:gd name="adj1" fmla="val 74797"/>
                <a:gd name="adj2" fmla="val 50000"/>
              </a:avLst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4F676C5-7060-D84B-AB1E-E453B4D7D084}"/>
              </a:ext>
            </a:extLst>
          </p:cNvPr>
          <p:cNvGrpSpPr/>
          <p:nvPr/>
        </p:nvGrpSpPr>
        <p:grpSpPr>
          <a:xfrm>
            <a:off x="3447328" y="4376794"/>
            <a:ext cx="2511072" cy="948191"/>
            <a:chOff x="3447328" y="3763483"/>
            <a:chExt cx="2511072" cy="9481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85A8D7B9-FE60-BE4C-923B-FE0974C5E2B7}"/>
                    </a:ext>
                  </a:extLst>
                </p:cNvPr>
                <p:cNvSpPr/>
                <p:nvPr/>
              </p:nvSpPr>
              <p:spPr>
                <a:xfrm>
                  <a:off x="3447328" y="4156329"/>
                  <a:ext cx="2511072" cy="555345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Rockwell" panose="02060603020205020403"/>
                      <a:ea typeface="方正姚体" panose="02010601030101010101" pitchFamily="2" charset="-122"/>
                      <a:cs typeface="+mn-cs"/>
                    </a:rPr>
                    <a:t>1</a:t>
                  </a:r>
                  <a:r>
                    <a: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Rockwell" panose="02060603020205020403"/>
                      <a:ea typeface="方正姚体" panose="02010601030101010101" pitchFamily="2" charset="-122"/>
                      <a:cs typeface="+mn-cs"/>
                    </a:rPr>
                    <a:t>个字节：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𝑊𝐾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</m:d>
                        </m:sup>
                      </m:sSubSup>
                    </m:oMath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方正姚体" panose="02010601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85A8D7B9-FE60-BE4C-923B-FE0974C5E2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7328" y="4156329"/>
                  <a:ext cx="2511072" cy="555345"/>
                </a:xfrm>
                <a:prstGeom prst="rect">
                  <a:avLst/>
                </a:prstGeom>
                <a:blipFill>
                  <a:blip r:embed="rId14"/>
                  <a:stretch>
                    <a:fillRect l="-3632" b="-170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上箭头 21">
              <a:extLst>
                <a:ext uri="{FF2B5EF4-FFF2-40B4-BE49-F238E27FC236}">
                  <a16:creationId xmlns:a16="http://schemas.microsoft.com/office/drawing/2014/main" id="{68D13877-DEB4-9046-9B33-01162ECE7908}"/>
                </a:ext>
              </a:extLst>
            </p:cNvPr>
            <p:cNvSpPr/>
            <p:nvPr/>
          </p:nvSpPr>
          <p:spPr>
            <a:xfrm>
              <a:off x="3850041" y="3763483"/>
              <a:ext cx="295002" cy="382164"/>
            </a:xfrm>
            <a:prstGeom prst="upArrow">
              <a:avLst>
                <a:gd name="adj1" fmla="val 74797"/>
                <a:gd name="adj2" fmla="val 50000"/>
              </a:avLst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4FA8A088-2DC5-AB40-B562-6D82499AA7D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22580" y="2083214"/>
            <a:ext cx="712772" cy="6324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A29904F-7A2D-4040-8F60-3BA65CFA2838}"/>
                  </a:ext>
                </a:extLst>
              </p:cNvPr>
              <p:cNvSpPr/>
              <p:nvPr/>
            </p:nvSpPr>
            <p:spPr>
              <a:xfrm>
                <a:off x="5265775" y="1135660"/>
                <a:ext cx="474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A29904F-7A2D-4040-8F60-3BA65CFA28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775" y="1135660"/>
                <a:ext cx="474810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4061E6D7-BF4A-4273-A337-7E41110470CC}"/>
              </a:ext>
            </a:extLst>
          </p:cNvPr>
          <p:cNvSpPr/>
          <p:nvPr/>
        </p:nvSpPr>
        <p:spPr>
          <a:xfrm>
            <a:off x="8214848" y="5092881"/>
            <a:ext cx="34163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密钥恢复攻击？</a:t>
            </a:r>
          </a:p>
        </p:txBody>
      </p:sp>
    </p:spTree>
    <p:extLst>
      <p:ext uri="{BB962C8B-B14F-4D97-AF65-F5344CB8AC3E}">
        <p14:creationId xmlns:p14="http://schemas.microsoft.com/office/powerpoint/2010/main" val="356995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83083-2219-4E60-BD62-D4668737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0B9662-3795-492E-AF34-9E499E5B93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中间相遇攻击</a:t>
                </a:r>
                <a:endParaRPr kumimoji="1" lang="en-US" altLang="zh-CN" dirty="0"/>
              </a:p>
              <a:p>
                <a:r>
                  <a:rPr kumimoji="1" lang="zh-CN" altLang="en-US" dirty="0"/>
                  <a:t>相遇函数为（部分）值</a:t>
                </a:r>
                <a:endParaRPr kumimoji="1" lang="en-US" altLang="zh-CN" dirty="0"/>
              </a:p>
              <a:p>
                <a:r>
                  <a:rPr kumimoji="1" lang="zh-CN" altLang="en-US" dirty="0"/>
                  <a:t>相遇函数为映射关系：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；</a:t>
                </a:r>
                <a:r>
                  <a:rPr kumimoji="1" lang="en-US" altLang="zh-CN" dirty="0"/>
                  <a:t>2</a:t>
                </a:r>
                <a:r>
                  <a:rPr kumimoji="1" lang="zh-CN" altLang="en-US" dirty="0"/>
                  <a:t>；</a:t>
                </a:r>
                <a:r>
                  <a:rPr kumimoji="1" lang="en-US" altLang="zh-CN" dirty="0"/>
                  <a:t>9</a:t>
                </a:r>
              </a:p>
              <a:p>
                <a:r>
                  <a:rPr kumimoji="1" lang="en-US" altLang="zh-CN" dirty="0"/>
                  <a:t>4</a:t>
                </a:r>
                <a:r>
                  <a:rPr kumimoji="1" lang="zh-CN" altLang="en-US" dirty="0"/>
                  <a:t>轮</a:t>
                </a:r>
                <a:r>
                  <a:rPr kumimoji="1" lang="en-US" altLang="zh-CN" dirty="0"/>
                  <a:t> AES-256</a:t>
                </a:r>
                <a:r>
                  <a:rPr kumimoji="1" lang="zh-CN" altLang="en-US" dirty="0"/>
                  <a:t>的区分器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映射：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groupCh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(4)</m:t>
                        </m:r>
                      </m:sup>
                    </m:sSubSup>
                    <m:r>
                      <a:rPr kumimoji="1"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至多</m:t>
                    </m:r>
                  </m:oMath>
                </a14:m>
                <a:r>
                  <a:rPr kumimoji="1" lang="zh-CN" altLang="en-US" dirty="0"/>
                  <a:t>由？个字节决定；</a:t>
                </a:r>
                <a:r>
                  <a:rPr kumimoji="1" lang="en-US" altLang="zh-CN" dirty="0"/>
                  <a:t>36</a:t>
                </a:r>
                <a:r>
                  <a:rPr kumimoji="1" lang="zh-CN" altLang="en-US" dirty="0"/>
                  <a:t>？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0B9662-3795-492E-AF34-9E499E5B93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65" t="-1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505174-4186-4155-A94A-FB624C6D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2</a:t>
            </a:fld>
            <a:endParaRPr lang="zh-CN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09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9DE59-FDC6-CD4C-8FE0-7D8593F7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后续研究点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BB36B7-0A07-D740-9161-392D86396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196752"/>
                <a:ext cx="10814304" cy="497544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m:rPr>
                            <m:brk m:alnAt="2"/>
                          </m:rPr>
                          <a:rPr kumimoji="1"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          </m:t>
                        </m:r>
                      </m:e>
                    </m:groupCh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←"/>
                        <m:vertJc m:val="bot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m:rPr>
                            <m:brk m:alnAt="2"/>
                          </m:rPr>
                          <a:rPr kumimoji="1"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brk m:alnAt="2"/>
                          </m:rPr>
                          <a:rPr kumimoji="1"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sup>
                    </m:sSub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+0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sup>
                    </m:sSub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+0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D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sup>
                    </m:sSub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+09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41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sup>
                    </m:sSubSup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相遇点位置改变：</a:t>
                </a:r>
                <a:r>
                  <a:rPr kumimoji="1" lang="en-US" altLang="zh-CN" dirty="0"/>
                  <a:t>4+1</a:t>
                </a:r>
                <a:r>
                  <a:rPr kumimoji="1" lang="zh-CN" altLang="en-US" dirty="0"/>
                  <a:t>⇒</a:t>
                </a:r>
                <a:r>
                  <a:rPr kumimoji="1" lang="en-US" altLang="zh-CN" dirty="0"/>
                  <a:t>2+3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3+2</a:t>
                </a:r>
                <a:r>
                  <a:rPr kumimoji="1" lang="zh-CN" altLang="en-US" dirty="0"/>
                  <a:t>，降低决定映射的字节数</a:t>
                </a:r>
                <a:endParaRPr kumimoji="1" lang="en-US" altLang="zh-CN" dirty="0"/>
              </a:p>
              <a:p>
                <a:r>
                  <a:rPr kumimoji="1" lang="zh-CN" altLang="en-US" dirty="0"/>
                  <a:t>有序映射⇒无序映射，降低存储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BB36B7-0A07-D740-9161-392D86396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196752"/>
                <a:ext cx="10814304" cy="4975448"/>
              </a:xfrm>
              <a:blipFill>
                <a:blip r:embed="rId2"/>
                <a:stretch>
                  <a:fillRect l="-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1FC2D1-6CF9-4747-8F59-2D9803CC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D09C5-75E1-4379-83E0-879119D51412}" type="slidenum">
              <a:rPr kumimoji="0" lang="zh-CN" alt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100" b="1" i="0" u="none" strike="noStrike" kern="1200" cap="none" spc="-7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628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8EE2A-EC7B-2F45-A79B-B18D4DBE8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47383-0AF8-8749-8FAE-35D994E11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中间相遇攻击的几种分析模型</a:t>
            </a:r>
            <a:endParaRPr kumimoji="1" lang="en-US" altLang="zh-CN" dirty="0"/>
          </a:p>
          <a:p>
            <a:r>
              <a:rPr kumimoji="1" lang="zh-CN" altLang="en-US" dirty="0"/>
              <a:t>中间相遇构造区分器的思想</a:t>
            </a:r>
            <a:endParaRPr kumimoji="1" lang="en-US" altLang="zh-CN" dirty="0"/>
          </a:p>
          <a:p>
            <a:r>
              <a:rPr kumimoji="1" lang="en-US" altLang="zh-CN" dirty="0"/>
              <a:t>AES</a:t>
            </a:r>
            <a:r>
              <a:rPr kumimoji="1" lang="zh-CN" altLang="en-US" dirty="0"/>
              <a:t>的中间相遇攻击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思考：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如何对</a:t>
            </a:r>
            <a:r>
              <a:rPr kumimoji="1" lang="en-US" altLang="zh-CN" dirty="0"/>
              <a:t>mini-AES</a:t>
            </a:r>
            <a:r>
              <a:rPr kumimoji="1" lang="zh-CN" altLang="en-US" dirty="0"/>
              <a:t>算法进行中间相遇攻击，并与教材例题进行比较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7</a:t>
            </a:r>
            <a:r>
              <a:rPr kumimoji="1" lang="zh-CN" altLang="en-US" dirty="0"/>
              <a:t>轮</a:t>
            </a:r>
            <a:r>
              <a:rPr kumimoji="1" lang="en-US" altLang="zh-CN" dirty="0"/>
              <a:t>AES</a:t>
            </a:r>
            <a:r>
              <a:rPr kumimoji="1" lang="zh-CN" altLang="en-US" dirty="0"/>
              <a:t>的攻击可否用</a:t>
            </a:r>
            <a:r>
              <a:rPr kumimoji="1" lang="en-US" altLang="zh-CN" dirty="0"/>
              <a:t>5</a:t>
            </a:r>
            <a:r>
              <a:rPr kumimoji="1" lang="zh-CN" altLang="en-US" dirty="0"/>
              <a:t>轮区分器来展开？</a:t>
            </a:r>
            <a:r>
              <a:rPr kumimoji="1" lang="en-US" altLang="zh-CN" dirty="0"/>
              <a:t>1+5+1?</a:t>
            </a:r>
          </a:p>
          <a:p>
            <a:pPr lvl="1"/>
            <a:r>
              <a:rPr kumimoji="1" lang="zh-CN" altLang="en-US" dirty="0"/>
              <a:t>能否利用密钥生成算法降低攻击的复杂度？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3444FC-6D42-6749-A20B-4CCA8BC6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D09C5-75E1-4379-83E0-879119D51412}" type="slidenum">
              <a:rPr kumimoji="0" lang="zh-CN" alt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100" b="1" i="0" u="none" strike="noStrike" kern="1200" cap="none" spc="-7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77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5B9A9-1D3E-1D42-80D2-578E4743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AES</a:t>
            </a:r>
            <a:r>
              <a:rPr kumimoji="1" lang="zh-CN" altLang="en-US" dirty="0"/>
              <a:t>的活跃集的传播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过四轮加密</a:t>
            </a:r>
            <a:r>
              <a:rPr kumimoji="1" lang="en-US" altLang="zh-CN" dirty="0"/>
              <a:t>[DS08]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502FA0-3507-7241-8934-3D6905CFF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22352"/>
            <a:ext cx="10363200" cy="3349848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BBB78B-2F6A-3E46-9E56-B60947911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D09C5-75E1-4379-83E0-879119D51412}" type="slidenum">
              <a:rPr kumimoji="0" lang="zh-CN" alt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100" b="1" i="0" u="none" strike="noStrike" kern="1200" cap="none" spc="-7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1D8265-F24C-144E-A3F2-E6E10D78F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" y="1196752"/>
            <a:ext cx="11731752" cy="1564234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763A618-E6D5-B041-8CA9-A76C802E97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2" b="76172"/>
          <a:stretch/>
        </p:blipFill>
        <p:spPr bwMode="auto">
          <a:xfrm>
            <a:off x="-914400" y="2857356"/>
            <a:ext cx="7376922" cy="87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27D5DA6B-203E-B448-9D30-22C57F370D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3" t="36130" r="10894"/>
          <a:stretch/>
        </p:blipFill>
        <p:spPr bwMode="auto">
          <a:xfrm>
            <a:off x="0" y="3589922"/>
            <a:ext cx="6086767" cy="222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7561209-F9A9-B24F-9319-AA7D2A4A7797}"/>
                  </a:ext>
                </a:extLst>
              </p:cNvPr>
              <p:cNvSpPr/>
              <p:nvPr/>
            </p:nvSpPr>
            <p:spPr>
              <a:xfrm>
                <a:off x="5805744" y="2982475"/>
                <a:ext cx="10670668" cy="552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2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+3</m:t>
                      </m:r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33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44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7561209-F9A9-B24F-9319-AA7D2A4A77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744" y="2982475"/>
                <a:ext cx="10670668" cy="5529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ADEFF6E-1B10-E345-9645-E8817D8ECDFB}"/>
                  </a:ext>
                </a:extLst>
              </p:cNvPr>
              <p:cNvSpPr/>
              <p:nvPr/>
            </p:nvSpPr>
            <p:spPr>
              <a:xfrm>
                <a:off x="9555922" y="1601013"/>
                <a:ext cx="663580" cy="447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𝐾</m:t>
                          </m:r>
                        </m:e>
                        <m:sub/>
                        <m:sup>
                          <m:d>
                            <m:dPr>
                              <m:ctrlP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ADEFF6E-1B10-E345-9645-E8817D8EC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922" y="1601013"/>
                <a:ext cx="663580" cy="4472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4B23C50F-BCC3-CE44-937B-7EA579E4A2A4}"/>
              </a:ext>
            </a:extLst>
          </p:cNvPr>
          <p:cNvGrpSpPr/>
          <p:nvPr/>
        </p:nvGrpSpPr>
        <p:grpSpPr>
          <a:xfrm>
            <a:off x="1631376" y="2857356"/>
            <a:ext cx="4362841" cy="2973823"/>
            <a:chOff x="2545776" y="2857356"/>
            <a:chExt cx="4362841" cy="2973823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6A2080E-A8CC-134C-81C9-28227A918E08}"/>
                </a:ext>
              </a:extLst>
            </p:cNvPr>
            <p:cNvSpPr/>
            <p:nvPr/>
          </p:nvSpPr>
          <p:spPr>
            <a:xfrm>
              <a:off x="3072384" y="2857356"/>
              <a:ext cx="329184" cy="375950"/>
            </a:xfrm>
            <a:prstGeom prst="ellipse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C263750-EE71-7E4A-BB47-FEF8B70E2AFF}"/>
                </a:ext>
              </a:extLst>
            </p:cNvPr>
            <p:cNvSpPr/>
            <p:nvPr/>
          </p:nvSpPr>
          <p:spPr>
            <a:xfrm>
              <a:off x="3628599" y="2917031"/>
              <a:ext cx="329184" cy="375950"/>
            </a:xfrm>
            <a:prstGeom prst="ellipse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43CDAFDD-9CB3-A94E-B2C0-84335C93FE83}"/>
                </a:ext>
              </a:extLst>
            </p:cNvPr>
            <p:cNvSpPr/>
            <p:nvPr/>
          </p:nvSpPr>
          <p:spPr>
            <a:xfrm>
              <a:off x="5424230" y="2877527"/>
              <a:ext cx="329184" cy="375950"/>
            </a:xfrm>
            <a:prstGeom prst="ellipse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F7D1668-9607-F444-8F40-0FB27D07B5F9}"/>
                </a:ext>
              </a:extLst>
            </p:cNvPr>
            <p:cNvSpPr/>
            <p:nvPr/>
          </p:nvSpPr>
          <p:spPr>
            <a:xfrm>
              <a:off x="5992637" y="2894670"/>
              <a:ext cx="329184" cy="375950"/>
            </a:xfrm>
            <a:prstGeom prst="ellipse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5050DB4-3AD9-7344-8E3B-DF51F7052D1E}"/>
                </a:ext>
              </a:extLst>
            </p:cNvPr>
            <p:cNvSpPr/>
            <p:nvPr/>
          </p:nvSpPr>
          <p:spPr>
            <a:xfrm>
              <a:off x="4802438" y="5058855"/>
              <a:ext cx="329184" cy="375950"/>
            </a:xfrm>
            <a:prstGeom prst="ellipse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A025446-46FB-5542-9605-AAF18A1879AD}"/>
                </a:ext>
              </a:extLst>
            </p:cNvPr>
            <p:cNvSpPr/>
            <p:nvPr/>
          </p:nvSpPr>
          <p:spPr>
            <a:xfrm>
              <a:off x="5424230" y="5065218"/>
              <a:ext cx="329184" cy="375950"/>
            </a:xfrm>
            <a:prstGeom prst="ellipse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06700D4F-CC7B-154F-A584-63A4D7DFC40C}"/>
                </a:ext>
              </a:extLst>
            </p:cNvPr>
            <p:cNvSpPr/>
            <p:nvPr/>
          </p:nvSpPr>
          <p:spPr>
            <a:xfrm>
              <a:off x="2973369" y="5398852"/>
              <a:ext cx="329184" cy="375950"/>
            </a:xfrm>
            <a:prstGeom prst="ellipse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6906019-C89B-EF40-AF7D-F1183239BB67}"/>
                </a:ext>
              </a:extLst>
            </p:cNvPr>
            <p:cNvSpPr/>
            <p:nvPr/>
          </p:nvSpPr>
          <p:spPr>
            <a:xfrm>
              <a:off x="3541776" y="5429967"/>
              <a:ext cx="329184" cy="375950"/>
            </a:xfrm>
            <a:prstGeom prst="ellipse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8341CF4-8D76-974A-AAEF-866EC6152843}"/>
                </a:ext>
              </a:extLst>
            </p:cNvPr>
            <p:cNvSpPr/>
            <p:nvPr/>
          </p:nvSpPr>
          <p:spPr>
            <a:xfrm>
              <a:off x="5095046" y="5401663"/>
              <a:ext cx="329184" cy="375950"/>
            </a:xfrm>
            <a:prstGeom prst="ellipse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A7040ED-E423-6D4D-9E7C-46B07A152378}"/>
                </a:ext>
              </a:extLst>
            </p:cNvPr>
            <p:cNvSpPr/>
            <p:nvPr/>
          </p:nvSpPr>
          <p:spPr>
            <a:xfrm>
              <a:off x="5663453" y="5455229"/>
              <a:ext cx="329184" cy="375950"/>
            </a:xfrm>
            <a:prstGeom prst="ellipse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227BA70F-41A8-734A-A6FB-1BC6095B2FAF}"/>
                </a:ext>
              </a:extLst>
            </p:cNvPr>
            <p:cNvSpPr/>
            <p:nvPr/>
          </p:nvSpPr>
          <p:spPr>
            <a:xfrm>
              <a:off x="3499485" y="4716078"/>
              <a:ext cx="329184" cy="375950"/>
            </a:xfrm>
            <a:prstGeom prst="ellipse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BB9CAFA9-88AE-5341-9285-F09EC4D5F8D7}"/>
                </a:ext>
              </a:extLst>
            </p:cNvPr>
            <p:cNvSpPr/>
            <p:nvPr/>
          </p:nvSpPr>
          <p:spPr>
            <a:xfrm>
              <a:off x="2680761" y="5042236"/>
              <a:ext cx="329184" cy="375950"/>
            </a:xfrm>
            <a:prstGeom prst="ellipse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EBA03C4-2DE3-5E42-A1AB-F90EE4C19CC2}"/>
                </a:ext>
              </a:extLst>
            </p:cNvPr>
            <p:cNvSpPr/>
            <p:nvPr/>
          </p:nvSpPr>
          <p:spPr>
            <a:xfrm>
              <a:off x="3206877" y="5082361"/>
              <a:ext cx="329184" cy="375950"/>
            </a:xfrm>
            <a:prstGeom prst="ellipse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C51C8C22-A9D7-264B-94AF-535EE7BED599}"/>
                </a:ext>
              </a:extLst>
            </p:cNvPr>
            <p:cNvSpPr/>
            <p:nvPr/>
          </p:nvSpPr>
          <p:spPr>
            <a:xfrm>
              <a:off x="5328554" y="4722491"/>
              <a:ext cx="329184" cy="375950"/>
            </a:xfrm>
            <a:prstGeom prst="ellipse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AFF82964-DB0F-3542-B693-8DE15928B6D9}"/>
                </a:ext>
              </a:extLst>
            </p:cNvPr>
            <p:cNvSpPr/>
            <p:nvPr/>
          </p:nvSpPr>
          <p:spPr>
            <a:xfrm>
              <a:off x="5898508" y="4728765"/>
              <a:ext cx="329184" cy="375950"/>
            </a:xfrm>
            <a:prstGeom prst="ellipse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10E76C3A-067D-F643-8130-CE97CA7FCE4F}"/>
                </a:ext>
              </a:extLst>
            </p:cNvPr>
            <p:cNvSpPr/>
            <p:nvPr/>
          </p:nvSpPr>
          <p:spPr>
            <a:xfrm>
              <a:off x="2545776" y="4377159"/>
              <a:ext cx="329184" cy="375950"/>
            </a:xfrm>
            <a:prstGeom prst="ellipse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C36E956-02C5-4949-B64A-E373730D855C}"/>
                </a:ext>
              </a:extLst>
            </p:cNvPr>
            <p:cNvSpPr/>
            <p:nvPr/>
          </p:nvSpPr>
          <p:spPr>
            <a:xfrm>
              <a:off x="3086123" y="4345403"/>
              <a:ext cx="329184" cy="375950"/>
            </a:xfrm>
            <a:prstGeom prst="ellipse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1725FE1-5964-6740-B00E-9275A870FC78}"/>
                </a:ext>
              </a:extLst>
            </p:cNvPr>
            <p:cNvSpPr/>
            <p:nvPr/>
          </p:nvSpPr>
          <p:spPr>
            <a:xfrm>
              <a:off x="2921531" y="4680002"/>
              <a:ext cx="329184" cy="375950"/>
            </a:xfrm>
            <a:prstGeom prst="ellipse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5A466814-31A8-2245-A189-884CF950D444}"/>
                </a:ext>
              </a:extLst>
            </p:cNvPr>
            <p:cNvSpPr/>
            <p:nvPr/>
          </p:nvSpPr>
          <p:spPr>
            <a:xfrm>
              <a:off x="5330101" y="4363112"/>
              <a:ext cx="329184" cy="375950"/>
            </a:xfrm>
            <a:prstGeom prst="ellipse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7B2AAFAF-77BF-6D49-8CDE-E26486442625}"/>
                </a:ext>
              </a:extLst>
            </p:cNvPr>
            <p:cNvSpPr/>
            <p:nvPr/>
          </p:nvSpPr>
          <p:spPr>
            <a:xfrm>
              <a:off x="4756079" y="4345403"/>
              <a:ext cx="329184" cy="375950"/>
            </a:xfrm>
            <a:prstGeom prst="ellipse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1694C2BD-4A49-7146-A4A9-686FA60FC0AA}"/>
                </a:ext>
              </a:extLst>
            </p:cNvPr>
            <p:cNvSpPr/>
            <p:nvPr/>
          </p:nvSpPr>
          <p:spPr>
            <a:xfrm>
              <a:off x="5100381" y="4020385"/>
              <a:ext cx="329184" cy="375950"/>
            </a:xfrm>
            <a:prstGeom prst="ellipse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418075C7-461E-2D43-83B5-BE7054B04A89}"/>
                </a:ext>
              </a:extLst>
            </p:cNvPr>
            <p:cNvSpPr/>
            <p:nvPr/>
          </p:nvSpPr>
          <p:spPr>
            <a:xfrm>
              <a:off x="5683489" y="4017780"/>
              <a:ext cx="329184" cy="375950"/>
            </a:xfrm>
            <a:prstGeom prst="ellipse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685BA107-34B4-A448-B843-6F8C156390A7}"/>
                </a:ext>
              </a:extLst>
            </p:cNvPr>
            <p:cNvSpPr/>
            <p:nvPr/>
          </p:nvSpPr>
          <p:spPr>
            <a:xfrm>
              <a:off x="2658204" y="3630940"/>
              <a:ext cx="329184" cy="375950"/>
            </a:xfrm>
            <a:prstGeom prst="ellipse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9C0589A5-8B4D-E44C-9649-A47A6661DF33}"/>
                </a:ext>
              </a:extLst>
            </p:cNvPr>
            <p:cNvSpPr/>
            <p:nvPr/>
          </p:nvSpPr>
          <p:spPr>
            <a:xfrm>
              <a:off x="2841000" y="4037573"/>
              <a:ext cx="329184" cy="375950"/>
            </a:xfrm>
            <a:prstGeom prst="ellipse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9FBB0B7A-EBEF-BC46-B451-31A85D5F4DBE}"/>
                </a:ext>
              </a:extLst>
            </p:cNvPr>
            <p:cNvSpPr/>
            <p:nvPr/>
          </p:nvSpPr>
          <p:spPr>
            <a:xfrm>
              <a:off x="3346878" y="4009471"/>
              <a:ext cx="329184" cy="375950"/>
            </a:xfrm>
            <a:prstGeom prst="ellipse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0C94AD5C-A067-694C-9281-B2A7B31A9349}"/>
                </a:ext>
              </a:extLst>
            </p:cNvPr>
            <p:cNvSpPr/>
            <p:nvPr/>
          </p:nvSpPr>
          <p:spPr>
            <a:xfrm>
              <a:off x="4967030" y="3263128"/>
              <a:ext cx="329184" cy="375950"/>
            </a:xfrm>
            <a:prstGeom prst="ellipse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BF452DC6-0302-B548-AC25-FF01860ABF6F}"/>
                </a:ext>
              </a:extLst>
            </p:cNvPr>
            <p:cNvSpPr/>
            <p:nvPr/>
          </p:nvSpPr>
          <p:spPr>
            <a:xfrm>
              <a:off x="5498861" y="3295797"/>
              <a:ext cx="329184" cy="375950"/>
            </a:xfrm>
            <a:prstGeom prst="ellipse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28640E76-BE33-5B49-87ED-59A99D7A843D}"/>
                </a:ext>
              </a:extLst>
            </p:cNvPr>
            <p:cNvSpPr/>
            <p:nvPr/>
          </p:nvSpPr>
          <p:spPr>
            <a:xfrm>
              <a:off x="5582900" y="3656279"/>
              <a:ext cx="329184" cy="375950"/>
            </a:xfrm>
            <a:prstGeom prst="ellipse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54D2AAC6-B24E-B64A-B8FE-AAFC3E488ECC}"/>
                </a:ext>
              </a:extLst>
            </p:cNvPr>
            <p:cNvSpPr/>
            <p:nvPr/>
          </p:nvSpPr>
          <p:spPr>
            <a:xfrm>
              <a:off x="3218428" y="3652855"/>
              <a:ext cx="329184" cy="375950"/>
            </a:xfrm>
            <a:prstGeom prst="ellipse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1853FD03-ED04-834B-BDEE-D26176A0F0AA}"/>
                </a:ext>
              </a:extLst>
            </p:cNvPr>
            <p:cNvSpPr/>
            <p:nvPr/>
          </p:nvSpPr>
          <p:spPr>
            <a:xfrm>
              <a:off x="4979216" y="3646352"/>
              <a:ext cx="329184" cy="375950"/>
            </a:xfrm>
            <a:prstGeom prst="ellipse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1A469123-BB9B-F84D-A488-39E36829853A}"/>
                </a:ext>
              </a:extLst>
            </p:cNvPr>
            <p:cNvSpPr/>
            <p:nvPr/>
          </p:nvSpPr>
          <p:spPr>
            <a:xfrm>
              <a:off x="3421075" y="3276905"/>
              <a:ext cx="329184" cy="375950"/>
            </a:xfrm>
            <a:prstGeom prst="ellipse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0D4DF8C0-5C21-B74A-91A9-BC84661D7E72}"/>
                </a:ext>
              </a:extLst>
            </p:cNvPr>
            <p:cNvSpPr/>
            <p:nvPr/>
          </p:nvSpPr>
          <p:spPr>
            <a:xfrm>
              <a:off x="2841000" y="3281774"/>
              <a:ext cx="329184" cy="375950"/>
            </a:xfrm>
            <a:prstGeom prst="ellipse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B405621F-5A09-3C4B-BA68-E3869FB08E35}"/>
                </a:ext>
              </a:extLst>
            </p:cNvPr>
            <p:cNvSpPr/>
            <p:nvPr/>
          </p:nvSpPr>
          <p:spPr>
            <a:xfrm>
              <a:off x="6210614" y="3217054"/>
              <a:ext cx="329184" cy="375950"/>
            </a:xfrm>
            <a:prstGeom prst="ellipse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682AF02-AC43-2F4F-AF5E-124F91D2EF60}"/>
                </a:ext>
              </a:extLst>
            </p:cNvPr>
            <p:cNvSpPr/>
            <p:nvPr/>
          </p:nvSpPr>
          <p:spPr>
            <a:xfrm>
              <a:off x="6388417" y="3978916"/>
              <a:ext cx="329184" cy="375950"/>
            </a:xfrm>
            <a:prstGeom prst="ellipse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BA7922AC-F7B4-9E4C-9F7E-D53146C0E243}"/>
                </a:ext>
              </a:extLst>
            </p:cNvPr>
            <p:cNvSpPr/>
            <p:nvPr/>
          </p:nvSpPr>
          <p:spPr>
            <a:xfrm>
              <a:off x="6579433" y="4703886"/>
              <a:ext cx="329184" cy="375950"/>
            </a:xfrm>
            <a:prstGeom prst="ellipse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7B49D613-5F3D-B049-8CAC-9CF6DE8D0179}"/>
                </a:ext>
              </a:extLst>
            </p:cNvPr>
            <p:cNvSpPr/>
            <p:nvPr/>
          </p:nvSpPr>
          <p:spPr>
            <a:xfrm>
              <a:off x="6339521" y="5401557"/>
              <a:ext cx="329184" cy="375950"/>
            </a:xfrm>
            <a:prstGeom prst="ellipse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2933B146-D3B1-1946-88BE-E1A08AB1E38D}"/>
                  </a:ext>
                </a:extLst>
              </p:cNvPr>
              <p:cNvSpPr/>
              <p:nvPr/>
            </p:nvSpPr>
            <p:spPr>
              <a:xfrm>
                <a:off x="5793113" y="3445405"/>
                <a:ext cx="10670668" cy="552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+2</m:t>
                      </m:r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+3</m:t>
                      </m:r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33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44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2933B146-D3B1-1946-88BE-E1A08AB1E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113" y="3445405"/>
                <a:ext cx="10670668" cy="5529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70852EA1-B80E-B041-8155-152094396A0B}"/>
                  </a:ext>
                </a:extLst>
              </p:cNvPr>
              <p:cNvSpPr/>
              <p:nvPr/>
            </p:nvSpPr>
            <p:spPr>
              <a:xfrm>
                <a:off x="5862183" y="4160336"/>
                <a:ext cx="10670668" cy="5529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+2</m:t>
                      </m:r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33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+3</m:t>
                      </m:r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44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70852EA1-B80E-B041-8155-152094396A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183" y="4160336"/>
                <a:ext cx="10670668" cy="5529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29E89CC2-4B60-5343-B0D9-2581E38C3515}"/>
                  </a:ext>
                </a:extLst>
              </p:cNvPr>
              <p:cNvSpPr/>
              <p:nvPr/>
            </p:nvSpPr>
            <p:spPr>
              <a:xfrm>
                <a:off x="5862183" y="4859580"/>
                <a:ext cx="10670668" cy="5529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4</m:t>
                          </m:r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3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33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+2</m:t>
                      </m:r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44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4</m:t>
                          </m:r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29E89CC2-4B60-5343-B0D9-2581E38C3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183" y="4859580"/>
                <a:ext cx="10670668" cy="5529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38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9" grpId="0"/>
      <p:bldP spid="50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5B9A9-1D3E-1D42-80D2-578E4743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AES</a:t>
            </a:r>
            <a:r>
              <a:rPr kumimoji="1" lang="zh-CN" altLang="en-US" dirty="0"/>
              <a:t>的活跃集的传播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过四轮加密</a:t>
            </a:r>
            <a:r>
              <a:rPr kumimoji="1" lang="en-US" altLang="zh-CN" dirty="0"/>
              <a:t>[DS08]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502FA0-3507-7241-8934-3D6905CFFB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2822352"/>
                <a:ext cx="10363200" cy="3349848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映射：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groupCh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kumimoji="1"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至多</m:t>
                    </m:r>
                  </m:oMath>
                </a14:m>
                <a:r>
                  <a:rPr kumimoji="1" lang="zh-CN" altLang="en-US" dirty="0"/>
                  <a:t>由</a:t>
                </a:r>
                <a:r>
                  <a:rPr kumimoji="1" lang="en-US" altLang="zh-CN" dirty="0"/>
                  <a:t>25</a:t>
                </a:r>
                <a:r>
                  <a:rPr kumimoji="1" lang="zh-CN" altLang="en-US" dirty="0"/>
                  <a:t>个字节决定</a:t>
                </a:r>
                <a:endParaRPr kumimoji="1" lang="en-US" altLang="zh-CN" dirty="0"/>
              </a:p>
              <a:p>
                <a:r>
                  <a:rPr kumimoji="1" lang="en-US" altLang="zh-CN" dirty="0"/>
                  <a:t>25</a:t>
                </a:r>
                <a:r>
                  <a:rPr kumimoji="1" lang="zh-CN" altLang="en-US" dirty="0"/>
                  <a:t>个字节：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44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类似的，映射：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groupCh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(4)</m:t>
                        </m:r>
                      </m:sup>
                    </m:sSubSup>
                    <m:r>
                      <a:rPr kumimoji="1"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至多</m:t>
                    </m:r>
                  </m:oMath>
                </a14:m>
                <a:r>
                  <a:rPr kumimoji="1" lang="zh-CN" altLang="en-US" dirty="0"/>
                  <a:t>由</a:t>
                </a:r>
                <a:r>
                  <a:rPr kumimoji="1" lang="en-US" altLang="zh-CN" dirty="0"/>
                  <a:t>25</a:t>
                </a:r>
                <a:r>
                  <a:rPr kumimoji="1" lang="zh-CN" altLang="en-US" dirty="0"/>
                  <a:t>个字节决定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groupCh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(4)</m:t>
                        </m:r>
                      </m:sup>
                    </m:sSubSup>
                  </m:oMath>
                </a14:m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groupCh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(4)</m:t>
                        </m:r>
                      </m:sup>
                    </m:sSubSup>
                  </m:oMath>
                </a14:m>
                <a:r>
                  <a:rPr kumimoji="1" lang="zh-CN" altLang="en-US" dirty="0"/>
                  <a:t>同理可得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502FA0-3507-7241-8934-3D6905CFFB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2822352"/>
                <a:ext cx="10363200" cy="3349848"/>
              </a:xfrm>
              <a:blipFill>
                <a:blip r:embed="rId2"/>
                <a:stretch>
                  <a:fillRect l="-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BBB78B-2F6A-3E46-9E56-B60947911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D09C5-75E1-4379-83E0-879119D51412}" type="slidenum">
              <a:rPr kumimoji="0" lang="zh-CN" alt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100" b="1" i="0" u="none" strike="noStrike" kern="1200" cap="none" spc="-7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1D8265-F24C-144E-A3F2-E6E10D78F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" y="1196752"/>
            <a:ext cx="11731752" cy="1564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ADEFF6E-1B10-E345-9645-E8817D8ECDFB}"/>
                  </a:ext>
                </a:extLst>
              </p:cNvPr>
              <p:cNvSpPr/>
              <p:nvPr/>
            </p:nvSpPr>
            <p:spPr>
              <a:xfrm>
                <a:off x="9726168" y="1601691"/>
                <a:ext cx="663579" cy="447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𝐾</m:t>
                          </m:r>
                        </m:e>
                        <m:sub/>
                        <m:sup>
                          <m:d>
                            <m:dPr>
                              <m:ctrlP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ADEFF6E-1B10-E345-9645-E8817D8EC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6168" y="1601691"/>
                <a:ext cx="663579" cy="447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05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24EA8F-BB77-4135-B0A4-633DD131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5</a:t>
            </a:fld>
            <a:endParaRPr lang="zh-CN" altLang="en-US" dirty="0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986D7EC-8DEC-4B35-AEB2-C0228E48006F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219200" y="635000"/>
                <a:ext cx="97536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kumimoji="1"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映射：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groupChr>
                    <m:sSubSup>
                      <m:sSubSupPr>
                        <m:ctrlP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  <m:sup>
                        <m: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(4)</m:t>
                        </m:r>
                      </m:sup>
                    </m:sSubSup>
                    <m:r>
                      <a:rPr kumimoji="1"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至多</m:t>
                    </m:r>
                  </m:oMath>
                </a14:m>
                <a:r>
                  <a:rPr kumimoji="1"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由</a:t>
                </a:r>
                <a:r>
                  <a:rPr kumimoji="1"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25</a:t>
                </a:r>
                <a:r>
                  <a:rPr kumimoji="1"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个字节决定，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还能对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4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轮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AES-128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进行区分么？</a:t>
                </a:r>
                <a:endPara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986D7EC-8DEC-4B35-AEB2-C0228E480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7"/>
                </p:custDataLst>
              </p:nvPr>
            </p:nvSpPr>
            <p:spPr>
              <a:xfrm>
                <a:off x="1219200" y="635000"/>
                <a:ext cx="9753600" cy="2143125"/>
              </a:xfrm>
              <a:prstGeom prst="rect">
                <a:avLst/>
              </a:prstGeom>
              <a:blipFill>
                <a:blip r:embed="rId18"/>
                <a:stretch>
                  <a:fillRect l="-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608DD0E4-BBCE-457B-B6D5-B7D77D57272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能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88567E-935E-4478-92E9-13317A96518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不能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28642A6-2240-4AC5-B2E5-1093A949619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不知道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CA1BACC-AD7E-4A26-A0BB-A1BC28C15A9F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83A9D02-0FEF-4C7C-A5DD-1942AF588853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6E165B4-E385-42C7-9C7F-0F05D76E4A75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74617B5-435C-438D-BFB3-78EF6E680BA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>
              <a:alpha val="21000"/>
            </a:srgbClr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3ED7AB0-762D-46E4-925A-F3B121786FEE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589A8BAE-F304-4E5D-86DC-D0B2D562DE11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11745B42-64EB-44A6-A3E3-D5801D9194D1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9648A0DB-4117-4608-9CDC-67916255F790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投票</a:t>
              </a: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76F69B83-9BF2-4D85-BE95-738D13F28496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项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3864283E-8206-434C-821F-CFD2CDEAB751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3630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D3398-72DF-304C-8DC0-DE1E9A6E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轮</a:t>
            </a:r>
            <a:r>
              <a:rPr kumimoji="1" lang="en-US" altLang="zh-CN" dirty="0"/>
              <a:t>AES-</a:t>
            </a:r>
            <a:r>
              <a:rPr kumimoji="1" lang="en-US" altLang="zh-CN" dirty="0">
                <a:solidFill>
                  <a:srgbClr val="FF0000"/>
                </a:solidFill>
              </a:rPr>
              <a:t>256</a:t>
            </a:r>
            <a:r>
              <a:rPr kumimoji="1" lang="zh-CN" altLang="en-US" dirty="0">
                <a:solidFill>
                  <a:schemeClr val="tx1"/>
                </a:solidFill>
              </a:rPr>
              <a:t>（不考虑初始异或密钥）</a:t>
            </a:r>
            <a:r>
              <a:rPr kumimoji="1" lang="zh-CN" altLang="en-US" dirty="0"/>
              <a:t>的区分攻击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987A3F-D228-0849-BF43-4E32D05ED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196752"/>
                <a:ext cx="11036808" cy="5076034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预计算表：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b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44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的每一种可能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计算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映射表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并存储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 marL="274320" lvl="1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groupCh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(4)</m:t>
                        </m:r>
                      </m:sup>
                    </m:sSubSup>
                  </m:oMath>
                </a14:m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=0,…,255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选择明文集合：按结构体选择，每个结构体由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dirty="0"/>
                  <a:t>256</a:t>
                </a:r>
                <a:r>
                  <a:rPr kumimoji="1" lang="zh-CN" altLang="en-US" dirty="0"/>
                  <a:t>个明文构成，其中，第零字节遍历</a:t>
                </a:r>
                <a:r>
                  <a:rPr kumimoji="1" lang="en-US" altLang="zh-CN" dirty="0"/>
                  <a:t>256</a:t>
                </a:r>
                <a:r>
                  <a:rPr kumimoji="1" lang="zh-CN" altLang="en-US" dirty="0"/>
                  <a:t>种可能，其他字节取常数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判定：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获得明文相应的密文，根据每个密文组中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(4)</m:t>
                        </m:r>
                      </m:sup>
                    </m:sSubSup>
                  </m:oMath>
                </a14:m>
                <a:r>
                  <a:rPr kumimoji="1" lang="zh-CN" altLang="en-US" dirty="0"/>
                  <a:t>的取值，建立映射表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若该表在预计算表中，则判断为</a:t>
                </a:r>
                <a:r>
                  <a:rPr kumimoji="1" lang="en-US" altLang="zh-CN" dirty="0"/>
                  <a:t>4</a:t>
                </a:r>
                <a:r>
                  <a:rPr kumimoji="1" lang="zh-CN" altLang="en-US" dirty="0"/>
                  <a:t>轮</a:t>
                </a:r>
                <a:r>
                  <a:rPr kumimoji="1" lang="en-US" altLang="zh-CN" dirty="0"/>
                  <a:t>AES-256</a:t>
                </a:r>
              </a:p>
              <a:p>
                <a:pPr lvl="1"/>
                <a:r>
                  <a:rPr kumimoji="1" lang="zh-CN" altLang="en-US" dirty="0"/>
                  <a:t>否则，判断为随机映射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987A3F-D228-0849-BF43-4E32D05E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196752"/>
                <a:ext cx="11036808" cy="5076034"/>
              </a:xfrm>
              <a:blipFill>
                <a:blip r:embed="rId3"/>
                <a:stretch>
                  <a:fillRect l="-718" t="-1441" b="-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B00F1E-FDEB-5F4D-93F4-396217EB9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D09C5-75E1-4379-83E0-879119D51412}" type="slidenum">
              <a:rPr kumimoji="0" lang="zh-CN" alt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100" b="1" i="0" u="none" strike="noStrike" kern="1200" cap="none" spc="-7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016CFCB-473C-8A4A-BE00-2553C3078D21}"/>
                  </a:ext>
                </a:extLst>
              </p:cNvPr>
              <p:cNvSpPr txBox="1"/>
              <p:nvPr/>
            </p:nvSpPr>
            <p:spPr>
              <a:xfrm>
                <a:off x="8942832" y="2487168"/>
                <a:ext cx="3001014" cy="31130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𝑇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𝑀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25</m:t>
                          </m:r>
                          <m:r>
                            <a:rPr kumimoji="1" lang="zh-CN" alt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∗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8</m:t>
                          </m:r>
                        </m:sup>
                      </m:sSup>
                      <m:r>
                        <a:rPr kumimoji="1" lang="zh-CN" alt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∗</m:t>
                      </m:r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8</m:t>
                          </m:r>
                        </m:sup>
                      </m:sSup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208</m:t>
                          </m:r>
                        </m:sup>
                      </m:sSup>
                    </m:oMath>
                  </m:oMathPara>
                </a14:m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016CFCB-473C-8A4A-BE00-2553C3078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2832" y="2487168"/>
                <a:ext cx="3001014" cy="311304"/>
              </a:xfrm>
              <a:prstGeom prst="rect">
                <a:avLst/>
              </a:prstGeom>
              <a:blipFill>
                <a:blip r:embed="rId4"/>
                <a:stretch>
                  <a:fillRect l="-1261" b="-384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内容占位符 4">
            <a:extLst>
              <a:ext uri="{FF2B5EF4-FFF2-40B4-BE49-F238E27FC236}">
                <a16:creationId xmlns:a16="http://schemas.microsoft.com/office/drawing/2014/main" id="{2E9B83E2-D39D-054E-9835-1A7E889800F7}"/>
              </a:ext>
            </a:extLst>
          </p:cNvPr>
          <p:cNvGraphicFramePr>
            <a:graphicFrameLocks/>
          </p:cNvGraphicFramePr>
          <p:nvPr/>
        </p:nvGraphicFramePr>
        <p:xfrm>
          <a:off x="10561320" y="3521960"/>
          <a:ext cx="138988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086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altLang="zh-CN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altLang="zh-CN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altLang="zh-CN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altLang="zh-CN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altLang="zh-CN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0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altLang="zh-CN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altLang="zh-CN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altLang="zh-CN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0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altLang="zh-CN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altLang="zh-CN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47A821E-11D4-6F47-8AA2-285A9E35A8A9}"/>
                  </a:ext>
                </a:extLst>
              </p:cNvPr>
              <p:cNvSpPr txBox="1"/>
              <p:nvPr/>
            </p:nvSpPr>
            <p:spPr>
              <a:xfrm>
                <a:off x="7560306" y="4097828"/>
                <a:ext cx="2129109" cy="30861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𝐷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8</m:t>
                          </m:r>
                        </m:sup>
                      </m:sSup>
                      <m:r>
                        <a:rPr kumimoji="1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个</m:t>
                      </m:r>
                      <m:r>
                        <a:rPr kumimoji="1" lang="zh-CN" alt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选择</m:t>
                      </m:r>
                      <m:r>
                        <a:rPr kumimoji="1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明文</m:t>
                      </m:r>
                    </m:oMath>
                  </m:oMathPara>
                </a14:m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47A821E-11D4-6F47-8AA2-285A9E35A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306" y="4097828"/>
                <a:ext cx="2129109" cy="308611"/>
              </a:xfrm>
              <a:prstGeom prst="rect">
                <a:avLst/>
              </a:prstGeom>
              <a:blipFill>
                <a:blip r:embed="rId5"/>
                <a:stretch>
                  <a:fillRect l="-1765" t="-11538" r="-2941" b="-2307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FBBDA48-54D8-104A-A0AA-928930034B6C}"/>
                  </a:ext>
                </a:extLst>
              </p:cNvPr>
              <p:cNvSpPr/>
              <p:nvPr/>
            </p:nvSpPr>
            <p:spPr>
              <a:xfrm>
                <a:off x="6841378" y="988710"/>
                <a:ext cx="4469750" cy="61151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4</m:t>
                        </m:r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</m:groupChr>
                    <m:sSubSup>
                      <m:sSubSup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11</m:t>
                        </m:r>
                      </m:sub>
                      <m:sup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(4)</m:t>
                        </m:r>
                      </m:sup>
                    </m:sSubSup>
                    <m:r>
                      <a:rPr kumimoji="1" lang="zh-CN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至多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方正姚体" panose="02010601030101010101" pitchFamily="2" charset="-122"/>
                    <a:cs typeface="+mn-cs"/>
                  </a:rPr>
                  <a:t>由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方正姚体" panose="02010601030101010101" pitchFamily="2" charset="-122"/>
                    <a:cs typeface="+mn-cs"/>
                  </a:rPr>
                  <a:t>25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方正姚体" panose="02010601030101010101" pitchFamily="2" charset="-122"/>
                    <a:cs typeface="+mn-cs"/>
                  </a:rPr>
                  <a:t>个字节决定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FBBDA48-54D8-104A-A0AA-928930034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378" y="988710"/>
                <a:ext cx="4469750" cy="611514"/>
              </a:xfrm>
              <a:prstGeom prst="rect">
                <a:avLst/>
              </a:prstGeom>
              <a:blipFill>
                <a:blip r:embed="rId6"/>
                <a:stretch>
                  <a:fillRect r="-565" b="-160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42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>
            <a:extLst>
              <a:ext uri="{FF2B5EF4-FFF2-40B4-BE49-F238E27FC236}">
                <a16:creationId xmlns:a16="http://schemas.microsoft.com/office/drawing/2014/main" id="{F0400C86-1A68-436F-9262-FF9956E9A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546" y="3001096"/>
            <a:ext cx="5733852" cy="341633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9DB2DCF-A81C-4C5A-B321-262D7BE7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AES-256</a:t>
            </a:r>
            <a:r>
              <a:rPr lang="zh-CN" altLang="en-US" dirty="0"/>
              <a:t>的密钥恢复攻击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8B952C-767D-45E3-AA3D-01E3645E2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轮</a:t>
            </a:r>
            <a:r>
              <a:rPr lang="en-US" altLang="zh-CN" dirty="0"/>
              <a:t>AES-256</a:t>
            </a:r>
            <a:r>
              <a:rPr lang="zh-CN" altLang="en-US" dirty="0"/>
              <a:t>的密钥恢复攻击？</a:t>
            </a:r>
            <a:r>
              <a:rPr lang="en-US" altLang="zh-CN" dirty="0"/>
              <a:t>4+1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轮</a:t>
            </a:r>
            <a:r>
              <a:rPr lang="en-US" altLang="zh-CN" dirty="0"/>
              <a:t>AES-256</a:t>
            </a:r>
            <a:r>
              <a:rPr lang="zh-CN" altLang="en-US" dirty="0"/>
              <a:t>的密钥恢复攻击？</a:t>
            </a:r>
            <a:r>
              <a:rPr lang="en-US" altLang="zh-CN" dirty="0"/>
              <a:t>4+2?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1400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221725-4D7C-411C-B45D-736DCBF2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7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7A84C47-B29B-4647-9906-9CB6A7328A6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685887" y="2285527"/>
            <a:ext cx="1165725" cy="44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6EABEE3-0591-41C5-8D90-D7308BADC0B4}"/>
              </a:ext>
            </a:extLst>
          </p:cNvPr>
          <p:cNvGrpSpPr/>
          <p:nvPr/>
        </p:nvGrpSpPr>
        <p:grpSpPr>
          <a:xfrm>
            <a:off x="925418" y="1731498"/>
            <a:ext cx="10840597" cy="1089756"/>
            <a:chOff x="1009249" y="1761043"/>
            <a:chExt cx="14544682" cy="1603122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1B244C5-9A6D-4CEE-BCB3-C658D8BDF71D}"/>
                </a:ext>
              </a:extLst>
            </p:cNvPr>
            <p:cNvGrpSpPr/>
            <p:nvPr/>
          </p:nvGrpSpPr>
          <p:grpSpPr>
            <a:xfrm>
              <a:off x="3297845" y="1761043"/>
              <a:ext cx="2830856" cy="1482852"/>
              <a:chOff x="1395893" y="1204403"/>
              <a:chExt cx="2830856" cy="1482852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C9D84E2-F93A-4E89-B1B1-8D0D68003710}"/>
                  </a:ext>
                </a:extLst>
              </p:cNvPr>
              <p:cNvSpPr/>
              <p:nvPr/>
            </p:nvSpPr>
            <p:spPr>
              <a:xfrm>
                <a:off x="3269996" y="1515669"/>
                <a:ext cx="956753" cy="679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方正姚体" panose="02010601030101010101" pitchFamily="2" charset="-122"/>
                    <a:cs typeface="+mn-cs"/>
                  </a:rPr>
                  <a:t>  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Rockwell" panose="02060603020205020403"/>
                    <a:ea typeface="方正姚体" panose="02010601030101010101" pitchFamily="2" charset="-122"/>
                  </a:rPr>
                  <a:t>4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方正姚体" panose="02010601030101010101" pitchFamily="2" charset="-122"/>
                    <a:cs typeface="+mn-cs"/>
                  </a:rPr>
                  <a:t>-r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C3F1F7E0-2DC0-4F91-A5C8-C84FE53162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5893" y="1204403"/>
                <a:ext cx="1716988" cy="1482852"/>
              </a:xfrm>
              <a:prstGeom prst="rect">
                <a:avLst/>
              </a:prstGeom>
            </p:spPr>
          </p:pic>
        </p:grp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F482CCD-8F6F-46CF-8549-AC0A1E85F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9249" y="1806488"/>
              <a:ext cx="2325148" cy="1492850"/>
            </a:xfrm>
            <a:prstGeom prst="rect">
              <a:avLst/>
            </a:prstGeom>
          </p:spPr>
        </p:pic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4FB6F4E-077F-4E3D-8FBC-AE2DDE8FEA1C}"/>
                </a:ext>
              </a:extLst>
            </p:cNvPr>
            <p:cNvGrpSpPr/>
            <p:nvPr/>
          </p:nvGrpSpPr>
          <p:grpSpPr>
            <a:xfrm>
              <a:off x="6276970" y="1787964"/>
              <a:ext cx="9276961" cy="1576201"/>
              <a:chOff x="267135" y="5050635"/>
              <a:chExt cx="9276961" cy="1576201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ED4CE0D6-8AA4-4655-8789-8970E83A3F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r="21496"/>
              <a:stretch/>
            </p:blipFill>
            <p:spPr>
              <a:xfrm>
                <a:off x="267135" y="5050635"/>
                <a:ext cx="9276961" cy="1576201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E88FAC02-62EA-4842-9831-45CBE65CB5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02455" y="5420299"/>
                <a:ext cx="697098" cy="428043"/>
              </a:xfrm>
              <a:prstGeom prst="rect">
                <a:avLst/>
              </a:prstGeom>
            </p:spPr>
          </p:pic>
        </p:grp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EAF9B860-6CD9-4B48-932C-08EAF4273F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1630" y="1758946"/>
            <a:ext cx="314789" cy="288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3B2B574-A402-4754-98E2-7FECA5A6F2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46590" y="1954555"/>
            <a:ext cx="467999" cy="28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2BC6841-13A9-4B72-B0FC-55D298B50F39}"/>
              </a:ext>
            </a:extLst>
          </p:cNvPr>
          <p:cNvSpPr/>
          <p:nvPr/>
        </p:nvSpPr>
        <p:spPr>
          <a:xfrm>
            <a:off x="814909" y="1684421"/>
            <a:ext cx="1841664" cy="113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00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084971F-EBA6-4FFD-9BEA-884A0D168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613" y="1196752"/>
            <a:ext cx="4606950" cy="301223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347400E-E68A-4871-B68D-B47625308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AES-256</a:t>
            </a:r>
            <a:r>
              <a:rPr lang="zh-CN" altLang="en-US" dirty="0"/>
              <a:t>的密钥恢复攻击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F853B-7019-4E7B-B155-24359FC15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轮</a:t>
            </a:r>
            <a:r>
              <a:rPr lang="en-US" altLang="zh-CN" dirty="0"/>
              <a:t>AES-256</a:t>
            </a:r>
            <a:r>
              <a:rPr lang="zh-CN" altLang="en-US" dirty="0"/>
              <a:t>的密钥恢复攻击？</a:t>
            </a:r>
            <a:r>
              <a:rPr lang="en-US" altLang="zh-CN" dirty="0">
                <a:solidFill>
                  <a:srgbClr val="C00000"/>
                </a:solidFill>
              </a:rPr>
              <a:t>1+</a:t>
            </a:r>
            <a:r>
              <a:rPr lang="en-US" altLang="zh-CN" dirty="0"/>
              <a:t>4+1?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轮</a:t>
            </a:r>
            <a:r>
              <a:rPr lang="en-US" altLang="zh-CN" dirty="0"/>
              <a:t>AES-256</a:t>
            </a:r>
            <a:r>
              <a:rPr lang="zh-CN" altLang="en-US" dirty="0"/>
              <a:t>的密钥恢复攻击？</a:t>
            </a:r>
            <a:r>
              <a:rPr lang="en-US" altLang="zh-CN" dirty="0"/>
              <a:t>4+3?  1+4+2?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3D5E08-9B76-4BD1-8C73-33C13D3A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8</a:t>
            </a:fld>
            <a:endParaRPr lang="zh-CN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600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9BEB999-1042-4ED9-9B8A-EAD1C3FE9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16784"/>
            <a:ext cx="6216312" cy="30785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1FBE82-AB22-4438-93E7-72F434DD9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861" y="2813814"/>
            <a:ext cx="6952121" cy="272333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952F9C1-EF80-1D41-A694-53EB53D4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轮</a:t>
            </a:r>
            <a:r>
              <a:rPr kumimoji="1" lang="en-US" altLang="zh-CN" dirty="0"/>
              <a:t>AES-256</a:t>
            </a:r>
            <a:r>
              <a:rPr kumimoji="1" lang="zh-CN" altLang="en-US" dirty="0"/>
              <a:t>的密钥恢复攻击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总体思路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292A77-971D-5B46-A146-10C635939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1+</a:t>
            </a:r>
            <a:r>
              <a:rPr kumimoji="1" lang="en-US" altLang="zh-CN" dirty="0">
                <a:solidFill>
                  <a:srgbClr val="C00000"/>
                </a:solidFill>
              </a:rPr>
              <a:t>4</a:t>
            </a:r>
            <a:r>
              <a:rPr kumimoji="1" lang="en-US" altLang="zh-CN" dirty="0"/>
              <a:t>+2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E55400-B02D-5042-A681-42CA6D52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D09C5-75E1-4379-83E0-879119D51412}" type="slidenum">
              <a:rPr kumimoji="0" lang="zh-CN" alt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100" b="1" i="0" u="none" strike="noStrike" kern="1200" cap="none" spc="-7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D4AB6D-2FA4-8344-B523-3667463E9F6B}"/>
              </a:ext>
            </a:extLst>
          </p:cNvPr>
          <p:cNvSpPr/>
          <p:nvPr/>
        </p:nvSpPr>
        <p:spPr>
          <a:xfrm>
            <a:off x="2704250" y="2552204"/>
            <a:ext cx="5437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值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ABC6C18-A06F-E645-BC2D-ED6BC3188074}"/>
              </a:ext>
            </a:extLst>
          </p:cNvPr>
          <p:cNvSpPr/>
          <p:nvPr/>
        </p:nvSpPr>
        <p:spPr>
          <a:xfrm>
            <a:off x="4777693" y="2733846"/>
            <a:ext cx="5437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33667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ANONYMOUSPOLLING" val="False"/>
  <p:tag name="PROBLEMSCORE" val="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ANONYMOUSPOLLING" val="False"/>
  <p:tag name="PROBLEMSCORE" val="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accent1">
            <a:alpha val="21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1655</Words>
  <Application>Microsoft Office PowerPoint</Application>
  <PresentationFormat>宽屏</PresentationFormat>
  <Paragraphs>252</Paragraphs>
  <Slides>21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等线</vt:lpstr>
      <vt:lpstr>Microsoft Yahei</vt:lpstr>
      <vt:lpstr>Arial</vt:lpstr>
      <vt:lpstr>Calibri</vt:lpstr>
      <vt:lpstr>Cambria Math</vt:lpstr>
      <vt:lpstr>Rockwell</vt:lpstr>
      <vt:lpstr>Rockwell Extra Bold</vt:lpstr>
      <vt:lpstr>Times New Roman</vt:lpstr>
      <vt:lpstr>Wingdings</vt:lpstr>
      <vt:lpstr>木活字</vt:lpstr>
      <vt:lpstr>密码分析学  中间相遇攻击</vt:lpstr>
      <vt:lpstr>回顾</vt:lpstr>
      <vt:lpstr>AES的活跃集的传播——过四轮加密[DS08]</vt:lpstr>
      <vt:lpstr>AES的活跃集的传播——过四轮加密[DS08]</vt:lpstr>
      <vt:lpstr>PowerPoint 演示文稿</vt:lpstr>
      <vt:lpstr>4轮AES-256（不考虑初始异或密钥）的区分攻击</vt:lpstr>
      <vt:lpstr>AES-256的密钥恢复攻击</vt:lpstr>
      <vt:lpstr>AES-256的密钥恢复攻击</vt:lpstr>
      <vt:lpstr>7轮AES-256的密钥恢复攻击——总体思路</vt:lpstr>
      <vt:lpstr>7轮AES的密钥恢复攻击——预计算</vt:lpstr>
      <vt:lpstr>7轮AES的密钥恢复攻击——选择明文</vt:lpstr>
      <vt:lpstr>7轮AES的密钥恢复攻击——判断正确密钥</vt:lpstr>
      <vt:lpstr>复杂度分析</vt:lpstr>
      <vt:lpstr>4轮区分器的改进[DS08]</vt:lpstr>
      <vt:lpstr>AES的5轮区分器</vt:lpstr>
      <vt:lpstr>AES的4轮区分器——[gm00]</vt:lpstr>
      <vt:lpstr>PowerPoint 演示文稿</vt:lpstr>
      <vt:lpstr>PowerPoint 演示文稿</vt:lpstr>
      <vt:lpstr>AES的5轮区分器[DS08]</vt:lpstr>
      <vt:lpstr>后续研究点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密码分析学  中间相遇攻击</dc:title>
  <dc:creator>ww</dc:creator>
  <cp:lastModifiedBy>昕 李</cp:lastModifiedBy>
  <cp:revision>29</cp:revision>
  <dcterms:created xsi:type="dcterms:W3CDTF">2023-10-23T03:49:50Z</dcterms:created>
  <dcterms:modified xsi:type="dcterms:W3CDTF">2023-11-15T07:46:50Z</dcterms:modified>
</cp:coreProperties>
</file>