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Nguyễn Văn" initials="NNV" lastIdx="1" clrIdx="0">
    <p:extLst>
      <p:ext uri="{19B8F6BF-5375-455C-9EA6-DF929625EA0E}">
        <p15:presenceInfo xmlns:p15="http://schemas.microsoft.com/office/powerpoint/2012/main" userId="6233d99cabed66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varScale="1">
        <p:scale>
          <a:sx n="32" d="100"/>
          <a:sy n="32" d="100"/>
        </p:scale>
        <p:origin x="26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157647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025FDF-6D04-4E99-8C2A-C38EB0F42499}"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346746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247346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2495-C577-4290-B598-3723A49EA0B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53660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3701680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025FDF-6D04-4E99-8C2A-C38EB0F42499}" type="datetimeFigureOut">
              <a:rPr lang="en-US" smtClean="0"/>
              <a:t>11/15/2022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145263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025FDF-6D04-4E99-8C2A-C38EB0F42499}" type="datetimeFigureOut">
              <a:rPr lang="en-US" smtClean="0"/>
              <a:t>11/15/2022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279744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1860545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377525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7263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192877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025FDF-6D04-4E99-8C2A-C38EB0F42499}"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87300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025FDF-6D04-4E99-8C2A-C38EB0F42499}"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263390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298543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263119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7025FDF-6D04-4E99-8C2A-C38EB0F42499}" type="datetimeFigureOut">
              <a:rPr lang="en-US" smtClean="0"/>
              <a:t>11/15/2022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1523740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025FDF-6D04-4E99-8C2A-C38EB0F42499}"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F2495-C577-4290-B598-3723A49EA0B2}" type="slidenum">
              <a:rPr lang="en-US" smtClean="0"/>
              <a:t>‹#›</a:t>
            </a:fld>
            <a:endParaRPr lang="en-US"/>
          </a:p>
        </p:txBody>
      </p:sp>
    </p:spTree>
    <p:extLst>
      <p:ext uri="{BB962C8B-B14F-4D97-AF65-F5344CB8AC3E}">
        <p14:creationId xmlns:p14="http://schemas.microsoft.com/office/powerpoint/2010/main" val="4874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025FDF-6D04-4E99-8C2A-C38EB0F42499}" type="datetimeFigureOut">
              <a:rPr lang="en-US" smtClean="0"/>
              <a:t>11/15/2022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CFF2495-C577-4290-B598-3723A49EA0B2}" type="slidenum">
              <a:rPr lang="en-US" smtClean="0"/>
              <a:t>‹#›</a:t>
            </a:fld>
            <a:endParaRPr lang="en-US"/>
          </a:p>
        </p:txBody>
      </p:sp>
    </p:spTree>
    <p:extLst>
      <p:ext uri="{BB962C8B-B14F-4D97-AF65-F5344CB8AC3E}">
        <p14:creationId xmlns:p14="http://schemas.microsoft.com/office/powerpoint/2010/main" val="3999829383"/>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94D1-85FE-F1EB-6DC0-1DF749AF104F}"/>
              </a:ext>
            </a:extLst>
          </p:cNvPr>
          <p:cNvSpPr>
            <a:spLocks noGrp="1"/>
          </p:cNvSpPr>
          <p:nvPr>
            <p:ph type="ctrTitle"/>
          </p:nvPr>
        </p:nvSpPr>
        <p:spPr>
          <a:xfrm>
            <a:off x="675984" y="2540475"/>
            <a:ext cx="8825658" cy="1129937"/>
          </a:xfrm>
        </p:spPr>
        <p:txBody>
          <a:bodyPr/>
          <a:lstStyle/>
          <a:p>
            <a:pPr marL="125730" marR="791210">
              <a:lnSpc>
                <a:spcPct val="150000"/>
              </a:lnSpc>
              <a:spcBef>
                <a:spcPts val="615"/>
              </a:spcBef>
            </a:pPr>
            <a:r>
              <a:rPr lang="vi-VN" sz="2400" b="1" dirty="0">
                <a:effectLst/>
                <a:latin typeface="Times New Roman" panose="02020603050405020304" pitchFamily="18" charset="0"/>
                <a:ea typeface="Times New Roman" panose="02020603050405020304" pitchFamily="18" charset="0"/>
              </a:rPr>
              <a:t>THIẾT KẾ WEBSITE </a:t>
            </a:r>
            <a:r>
              <a:rPr lang="en-US" sz="2400" b="1" dirty="0">
                <a:effectLst/>
                <a:latin typeface="Times New Roman" panose="02020603050405020304" pitchFamily="18" charset="0"/>
                <a:ea typeface="Times New Roman" panose="02020603050405020304" pitchFamily="18" charset="0"/>
              </a:rPr>
              <a:t>THƯƠNG HIỆU PHỞ CỦA NGƯỜI TRÀNG AN THE NOODLE HOUSE</a:t>
            </a:r>
          </a:p>
        </p:txBody>
      </p:sp>
      <p:sp>
        <p:nvSpPr>
          <p:cNvPr id="3" name="Subtitle 2">
            <a:extLst>
              <a:ext uri="{FF2B5EF4-FFF2-40B4-BE49-F238E27FC236}">
                <a16:creationId xmlns:a16="http://schemas.microsoft.com/office/drawing/2014/main" id="{3943964C-BA14-0ED9-CB1E-36F5B221D195}"/>
              </a:ext>
            </a:extLst>
          </p:cNvPr>
          <p:cNvSpPr>
            <a:spLocks noGrp="1"/>
          </p:cNvSpPr>
          <p:nvPr>
            <p:ph type="subTitle" idx="1"/>
          </p:nvPr>
        </p:nvSpPr>
        <p:spPr>
          <a:xfrm>
            <a:off x="780894" y="4322967"/>
            <a:ext cx="8825658" cy="2056701"/>
          </a:xfrm>
        </p:spPr>
        <p:txBody>
          <a:bodyPr>
            <a:normAutofit/>
          </a:bodyPr>
          <a:lstStyle/>
          <a:p>
            <a:r>
              <a:rPr lang="vi-VN" dirty="0">
                <a:solidFill>
                  <a:schemeClr val="tx1"/>
                </a:solidFill>
              </a:rPr>
              <a:t>Giảng viên hướng dẫn: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huệ</a:t>
            </a:r>
            <a:endParaRPr lang="en-US" dirty="0">
              <a:solidFill>
                <a:schemeClr val="tx1"/>
              </a:solidFill>
              <a:latin typeface="Times New Roman" panose="02020603050405020304" pitchFamily="18" charset="0"/>
              <a:cs typeface="Times New Roman" panose="02020603050405020304" pitchFamily="18" charset="0"/>
            </a:endParaRPr>
          </a:p>
          <a:p>
            <a:r>
              <a:rPr lang="vi-VN" dirty="0">
                <a:solidFill>
                  <a:schemeClr val="tx1"/>
                </a:solidFill>
              </a:rPr>
              <a:t>Sinh viên: </a:t>
            </a:r>
            <a:r>
              <a:rPr lang="en-US" dirty="0" err="1">
                <a:solidFill>
                  <a:schemeClr val="tx1"/>
                </a:solidFill>
              </a:rPr>
              <a:t>bùi</a:t>
            </a:r>
            <a:r>
              <a:rPr lang="en-US" dirty="0">
                <a:solidFill>
                  <a:schemeClr val="tx1"/>
                </a:solidFill>
              </a:rPr>
              <a:t> </a:t>
            </a:r>
            <a:r>
              <a:rPr lang="en-US" dirty="0" err="1">
                <a:solidFill>
                  <a:schemeClr val="tx1"/>
                </a:solidFill>
              </a:rPr>
              <a:t>thị</a:t>
            </a:r>
            <a:r>
              <a:rPr lang="en-US" dirty="0">
                <a:solidFill>
                  <a:schemeClr val="tx1"/>
                </a:solidFill>
              </a:rPr>
              <a:t> </a:t>
            </a:r>
            <a:r>
              <a:rPr lang="en-US" dirty="0" err="1">
                <a:solidFill>
                  <a:schemeClr val="tx1"/>
                </a:solidFill>
              </a:rPr>
              <a:t>thuỳ</a:t>
            </a:r>
            <a:r>
              <a:rPr lang="en-US" dirty="0">
                <a:solidFill>
                  <a:schemeClr val="tx1"/>
                </a:solidFill>
              </a:rPr>
              <a:t> d</a:t>
            </a:r>
            <a:r>
              <a:rPr lang="vi-VN" dirty="0">
                <a:solidFill>
                  <a:schemeClr val="tx1"/>
                </a:solidFill>
              </a:rPr>
              <a:t>ư</a:t>
            </a:r>
            <a:r>
              <a:rPr lang="en-US" dirty="0" err="1">
                <a:solidFill>
                  <a:schemeClr val="tx1"/>
                </a:solidFill>
              </a:rPr>
              <a:t>ơng</a:t>
            </a:r>
            <a:endParaRPr lang="en-US" dirty="0">
              <a:solidFill>
                <a:schemeClr val="tx1"/>
              </a:solidFill>
            </a:endParaRPr>
          </a:p>
          <a:p>
            <a:r>
              <a:rPr lang="vi-VN" dirty="0">
                <a:solidFill>
                  <a:schemeClr val="tx1"/>
                </a:solidFill>
              </a:rPr>
              <a:t>MSV: 10</a:t>
            </a:r>
            <a:r>
              <a:rPr lang="en-US" dirty="0">
                <a:solidFill>
                  <a:schemeClr val="tx1"/>
                </a:solidFill>
              </a:rPr>
              <a:t>1211</a:t>
            </a:r>
          </a:p>
          <a:p>
            <a:r>
              <a:rPr lang="vi-VN" dirty="0">
                <a:solidFill>
                  <a:schemeClr val="tx1"/>
                </a:solidFill>
              </a:rPr>
              <a:t>Lớp: 1</a:t>
            </a:r>
            <a:r>
              <a:rPr lang="en-US">
                <a:solidFill>
                  <a:schemeClr val="tx1"/>
                </a:solidFill>
              </a:rPr>
              <a:t>2521001</a:t>
            </a:r>
            <a:endParaRPr lang="en-US" dirty="0">
              <a:solidFill>
                <a:schemeClr val="tx1"/>
              </a:solidFill>
            </a:endParaRPr>
          </a:p>
        </p:txBody>
      </p:sp>
      <p:sp>
        <p:nvSpPr>
          <p:cNvPr id="5" name="TextBox 4">
            <a:extLst>
              <a:ext uri="{FF2B5EF4-FFF2-40B4-BE49-F238E27FC236}">
                <a16:creationId xmlns:a16="http://schemas.microsoft.com/office/drawing/2014/main" id="{A5BD462B-1BA9-1AFE-6AC9-D32C07B64122}"/>
              </a:ext>
            </a:extLst>
          </p:cNvPr>
          <p:cNvSpPr txBox="1"/>
          <p:nvPr/>
        </p:nvSpPr>
        <p:spPr>
          <a:xfrm>
            <a:off x="940526" y="1895954"/>
            <a:ext cx="6307561" cy="369332"/>
          </a:xfrm>
          <a:prstGeom prst="rect">
            <a:avLst/>
          </a:prstGeom>
          <a:solidFill>
            <a:schemeClr val="bg2">
              <a:lumMod val="60000"/>
              <a:lumOff val="40000"/>
            </a:schemeClr>
          </a:solidFill>
        </p:spPr>
        <p:txBody>
          <a:bodyPr wrap="square">
            <a:spAutoFit/>
          </a:bodyPr>
          <a:lstStyle/>
          <a:p>
            <a:r>
              <a:rPr lang="en-US" dirty="0"/>
              <a:t> </a:t>
            </a:r>
          </a:p>
        </p:txBody>
      </p:sp>
      <p:sp>
        <p:nvSpPr>
          <p:cNvPr id="6" name="Title 1">
            <a:extLst>
              <a:ext uri="{FF2B5EF4-FFF2-40B4-BE49-F238E27FC236}">
                <a16:creationId xmlns:a16="http://schemas.microsoft.com/office/drawing/2014/main" id="{77A1B000-DF26-632E-2316-E959C7288ACC}"/>
              </a:ext>
            </a:extLst>
          </p:cNvPr>
          <p:cNvSpPr txBox="1">
            <a:spLocks/>
          </p:cNvSpPr>
          <p:nvPr/>
        </p:nvSpPr>
        <p:spPr>
          <a:xfrm>
            <a:off x="802258" y="566057"/>
            <a:ext cx="8825658" cy="122790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ahoma" panose="020B0604030504040204" pitchFamily="34" charset="0"/>
                <a:ea typeface="Tahoma" panose="020B0604030504040204" pitchFamily="34" charset="0"/>
                <a:cs typeface="Tahoma" panose="020B0604030504040204" pitchFamily="34" charset="0"/>
              </a:rPr>
              <a:t>ĐỒ ÁN 2</a:t>
            </a:r>
          </a:p>
        </p:txBody>
      </p:sp>
      <p:pic>
        <p:nvPicPr>
          <p:cNvPr id="1026" name="Picture 2">
            <a:extLst>
              <a:ext uri="{FF2B5EF4-FFF2-40B4-BE49-F238E27FC236}">
                <a16:creationId xmlns:a16="http://schemas.microsoft.com/office/drawing/2014/main" id="{477EE9C7-2AD0-5293-19A7-A5ED14F38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4824" y="370431"/>
            <a:ext cx="1701693" cy="1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82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18D2-9C71-4BA6-E54C-E597C5B3422D}"/>
              </a:ext>
            </a:extLst>
          </p:cNvPr>
          <p:cNvSpPr>
            <a:spLocks noGrp="1"/>
          </p:cNvSpPr>
          <p:nvPr>
            <p:ph type="title"/>
          </p:nvPr>
        </p:nvSpPr>
        <p:spPr>
          <a:xfrm>
            <a:off x="1103312" y="452718"/>
            <a:ext cx="8947522" cy="1400530"/>
          </a:xfrm>
        </p:spPr>
        <p:txBody>
          <a:bodyPr/>
          <a:lstStyle/>
          <a:p>
            <a:pPr algn="ctr"/>
            <a:r>
              <a:rPr lang="en-US" dirty="0">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79BABBBF-F67A-656D-FE9B-0F47947D3FD7}"/>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PHẦN 1: LÝ DO CHỌN ĐỀ TÀI</a:t>
            </a:r>
          </a:p>
          <a:p>
            <a:r>
              <a:rPr lang="en-US" sz="3200" dirty="0">
                <a:latin typeface="Times New Roman" panose="02020603050405020304" pitchFamily="18" charset="0"/>
                <a:cs typeface="Times New Roman" panose="02020603050405020304" pitchFamily="18" charset="0"/>
              </a:rPr>
              <a:t>PHẦN 2: DANH SÁCH USECASE</a:t>
            </a:r>
          </a:p>
          <a:p>
            <a:r>
              <a:rPr lang="en-US" sz="3200" dirty="0">
                <a:latin typeface="Times New Roman" panose="02020603050405020304" pitchFamily="18" charset="0"/>
                <a:cs typeface="Times New Roman" panose="02020603050405020304" pitchFamily="18" charset="0"/>
              </a:rPr>
              <a:t>PHẦN 3: BIỂU ĐỒ LỚP</a:t>
            </a:r>
          </a:p>
          <a:p>
            <a:r>
              <a:rPr lang="en-US" sz="3200" dirty="0">
                <a:latin typeface="Times New Roman" panose="02020603050405020304" pitchFamily="18" charset="0"/>
                <a:cs typeface="Times New Roman" panose="02020603050405020304" pitchFamily="18" charset="0"/>
              </a:rPr>
              <a:t>PHẦN 4: CODE</a:t>
            </a:r>
          </a:p>
        </p:txBody>
      </p:sp>
    </p:spTree>
    <p:extLst>
      <p:ext uri="{BB962C8B-B14F-4D97-AF65-F5344CB8AC3E}">
        <p14:creationId xmlns:p14="http://schemas.microsoft.com/office/powerpoint/2010/main" val="57710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4042-CA48-94AE-640D-61E7D08E4C8A}"/>
              </a:ext>
            </a:extLst>
          </p:cNvPr>
          <p:cNvSpPr>
            <a:spLocks noGrp="1"/>
          </p:cNvSpPr>
          <p:nvPr>
            <p:ph type="title"/>
          </p:nvPr>
        </p:nvSpPr>
        <p:spPr>
          <a:xfrm>
            <a:off x="1103312" y="452718"/>
            <a:ext cx="8947522" cy="775191"/>
          </a:xfrm>
        </p:spPr>
        <p:txBody>
          <a:bodyPr/>
          <a:lstStyle/>
          <a:p>
            <a:r>
              <a:rPr lang="en-US" dirty="0">
                <a:latin typeface="Times New Roman" panose="02020603050405020304" pitchFamily="18" charset="0"/>
                <a:cs typeface="Times New Roman" panose="02020603050405020304" pitchFamily="18" charset="0"/>
              </a:rPr>
              <a:t>PHẦN 1: LÝ DO CHỌN ĐỀ TÀI</a:t>
            </a:r>
          </a:p>
        </p:txBody>
      </p:sp>
      <p:sp>
        <p:nvSpPr>
          <p:cNvPr id="3" name="Content Placeholder 2">
            <a:extLst>
              <a:ext uri="{FF2B5EF4-FFF2-40B4-BE49-F238E27FC236}">
                <a16:creationId xmlns:a16="http://schemas.microsoft.com/office/drawing/2014/main" id="{B8F163DA-43CE-F0C7-0244-060E03503DA7}"/>
              </a:ext>
            </a:extLst>
          </p:cNvPr>
          <p:cNvSpPr>
            <a:spLocks noGrp="1"/>
          </p:cNvSpPr>
          <p:nvPr>
            <p:ph idx="1"/>
          </p:nvPr>
        </p:nvSpPr>
        <p:spPr>
          <a:xfrm>
            <a:off x="1103312" y="1689463"/>
            <a:ext cx="8946541" cy="4558936"/>
          </a:xfrm>
        </p:spPr>
        <p:txBody>
          <a:bodyPr/>
          <a:lstStyle/>
          <a:p>
            <a:r>
              <a:rPr lang="vi-VN" sz="2400" dirty="0">
                <a:effectLst/>
                <a:latin typeface="Times New Roman" panose="02020603050405020304" pitchFamily="18" charset="0"/>
                <a:ea typeface="Times New Roman" panose="02020603050405020304" pitchFamily="18" charset="0"/>
              </a:rPr>
              <a:t>Trong thời đại hiện đại hóa hiện nay, không chỉ công nghệ phát triển theo từng ngày từng giờ mà ngay cả các hoạt động dịch vụ trong cuộc sống thường ngày cũng có tính chất thay đổi hiện đại, tiện nghi hơn. Và dịch vụ </a:t>
            </a:r>
            <a:r>
              <a:rPr lang="en-US" sz="2400" dirty="0" err="1">
                <a:effectLst/>
                <a:latin typeface="Times New Roman" panose="02020603050405020304" pitchFamily="18" charset="0"/>
                <a:ea typeface="Times New Roman" panose="02020603050405020304" pitchFamily="18" charset="0"/>
              </a:rPr>
              <a:t>ăn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uống</a:t>
            </a:r>
            <a:r>
              <a:rPr lang="vi-VN" sz="2400" dirty="0">
                <a:effectLst/>
                <a:latin typeface="Times New Roman" panose="02020603050405020304" pitchFamily="18" charset="0"/>
                <a:ea typeface="Times New Roman" panose="02020603050405020304" pitchFamily="18" charset="0"/>
              </a:rPr>
              <a:t> cũng là một trong số những hoạt động đang rất phát triển ngày nay.</a:t>
            </a:r>
            <a:endParaRPr lang="en-US" sz="2400" dirty="0">
              <a:effectLst/>
              <a:latin typeface="Times New Roman" panose="02020603050405020304" pitchFamily="18" charset="0"/>
              <a:ea typeface="Times New Roman" panose="02020603050405020304" pitchFamily="18" charset="0"/>
            </a:endParaRPr>
          </a:p>
          <a:p>
            <a:r>
              <a:rPr lang="vi-VN" sz="2400" dirty="0">
                <a:effectLst/>
                <a:latin typeface="Times New Roman" panose="02020603050405020304" pitchFamily="18" charset="0"/>
                <a:ea typeface="Times New Roman" panose="02020603050405020304" pitchFamily="18" charset="0"/>
              </a:rPr>
              <a:t>Nhu cầu tìm kiếm các món ăn ngon, tìm kiếm các nhà hàng chất lượng trên Internet là nhu cầu rất lớn của người Việt Nam hiện nay. </a:t>
            </a:r>
            <a:endParaRPr lang="en-US" sz="2400" dirty="0">
              <a:effectLst/>
              <a:latin typeface="Times New Roman" panose="02020603050405020304" pitchFamily="18" charset="0"/>
              <a:ea typeface="Times New Roman" panose="02020603050405020304" pitchFamily="18" charset="0"/>
            </a:endParaRPr>
          </a:p>
          <a:p>
            <a:r>
              <a:rPr lang="vi-VN" sz="2400" dirty="0">
                <a:effectLst/>
                <a:latin typeface="Times New Roman" panose="02020603050405020304" pitchFamily="18" charset="0"/>
                <a:ea typeface="Times New Roman" panose="02020603050405020304" pitchFamily="18" charset="0"/>
              </a:rPr>
              <a:t>Nắm bắt được xu hướng đó, em muốn tạo một Website về </a:t>
            </a:r>
            <a:r>
              <a:rPr lang="en-US" sz="2400" dirty="0" err="1">
                <a:effectLst/>
                <a:latin typeface="Times New Roman" panose="02020603050405020304" pitchFamily="18" charset="0"/>
                <a:ea typeface="Times New Roman" panose="02020603050405020304" pitchFamily="18" charset="0"/>
              </a:rPr>
              <a:t>giới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thiệu</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ẩm</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thực</a:t>
            </a:r>
            <a:r>
              <a:rPr lang="vi-VN" sz="2400" dirty="0">
                <a:effectLst/>
                <a:latin typeface="Times New Roman" panose="02020603050405020304" pitchFamily="18" charset="0"/>
                <a:ea typeface="Times New Roman" panose="02020603050405020304" pitchFamily="18" charset="0"/>
              </a:rPr>
              <a:t> để giúp người dùng có thể </a:t>
            </a:r>
            <a:r>
              <a:rPr lang="en-US" sz="2400" dirty="0" err="1">
                <a:effectLst/>
                <a:latin typeface="Times New Roman" panose="02020603050405020304" pitchFamily="18" charset="0"/>
                <a:ea typeface="Times New Roman" panose="02020603050405020304" pitchFamily="18" charset="0"/>
              </a:rPr>
              <a:t>dễ</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dàng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tìm</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kiếm</a:t>
            </a:r>
            <a:r>
              <a:rPr lang="vi-VN" sz="2400" dirty="0">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3948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8D2D-FAA7-FF5F-F50D-AC780A1804DB}"/>
              </a:ext>
            </a:extLst>
          </p:cNvPr>
          <p:cNvSpPr>
            <a:spLocks noGrp="1"/>
          </p:cNvSpPr>
          <p:nvPr>
            <p:ph type="title"/>
          </p:nvPr>
        </p:nvSpPr>
        <p:spPr>
          <a:xfrm>
            <a:off x="1103312" y="452718"/>
            <a:ext cx="8947522" cy="1400530"/>
          </a:xfrm>
        </p:spPr>
        <p:txBody>
          <a:bodyPr/>
          <a:lstStyle/>
          <a:p>
            <a:r>
              <a:rPr lang="en-US" dirty="0"/>
              <a:t>PHẦN 2: DANH SÁCH USECASE</a:t>
            </a:r>
          </a:p>
        </p:txBody>
      </p:sp>
      <p:sp>
        <p:nvSpPr>
          <p:cNvPr id="3" name="Content Placeholder 2">
            <a:extLst>
              <a:ext uri="{FF2B5EF4-FFF2-40B4-BE49-F238E27FC236}">
                <a16:creationId xmlns:a16="http://schemas.microsoft.com/office/drawing/2014/main" id="{9B6ED5A1-D77C-60D0-CC1C-616CB698E2D3}"/>
              </a:ext>
            </a:extLst>
          </p:cNvPr>
          <p:cNvSpPr>
            <a:spLocks noGrp="1"/>
          </p:cNvSpPr>
          <p:nvPr>
            <p:ph idx="1"/>
          </p:nvPr>
        </p:nvSpPr>
        <p:spPr>
          <a:xfrm>
            <a:off x="1103312" y="2052918"/>
            <a:ext cx="6925991" cy="4195481"/>
          </a:xfrm>
        </p:spPr>
        <p:txBody>
          <a:bodyPr>
            <a:normAutofit/>
          </a:bodyPr>
          <a:lstStyle/>
          <a:p>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hang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Khi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a:t>
            </a:r>
          </a:p>
        </p:txBody>
      </p:sp>
      <p:pic>
        <p:nvPicPr>
          <p:cNvPr id="5" name="Picture 3">
            <a:extLst>
              <a:ext uri="{FF2B5EF4-FFF2-40B4-BE49-F238E27FC236}">
                <a16:creationId xmlns:a16="http://schemas.microsoft.com/office/drawing/2014/main" id="{257B51E5-0B61-5911-0FA7-F3232DB6D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8937" y="2052918"/>
            <a:ext cx="3632068" cy="419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45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FCA5-9270-3AF0-9CB3-9CCD48B22BF6}"/>
              </a:ext>
            </a:extLst>
          </p:cNvPr>
          <p:cNvSpPr>
            <a:spLocks noGrp="1"/>
          </p:cNvSpPr>
          <p:nvPr>
            <p:ph type="title"/>
          </p:nvPr>
        </p:nvSpPr>
        <p:spPr>
          <a:xfrm>
            <a:off x="1103312" y="452718"/>
            <a:ext cx="8947522" cy="1400530"/>
          </a:xfrm>
        </p:spPr>
        <p:txBody>
          <a:bodyPr/>
          <a:lstStyle/>
          <a:p>
            <a:r>
              <a:rPr lang="en-US" dirty="0">
                <a:latin typeface="Times New Roman" panose="02020603050405020304" pitchFamily="18" charset="0"/>
                <a:cs typeface="Times New Roman" panose="02020603050405020304" pitchFamily="18" charset="0"/>
              </a:rPr>
              <a:t>PHẦN 3: BIỂU ĐỒ LỚP</a:t>
            </a:r>
          </a:p>
        </p:txBody>
      </p:sp>
      <p:pic>
        <p:nvPicPr>
          <p:cNvPr id="5" name="Content Placeholder 4">
            <a:extLst>
              <a:ext uri="{FF2B5EF4-FFF2-40B4-BE49-F238E27FC236}">
                <a16:creationId xmlns:a16="http://schemas.microsoft.com/office/drawing/2014/main" id="{E5F14759-F2E0-C1C5-56E7-F0BF2841DF6E}"/>
              </a:ext>
            </a:extLst>
          </p:cNvPr>
          <p:cNvPicPr>
            <a:picLocks noGrp="1" noChangeAspect="1"/>
          </p:cNvPicPr>
          <p:nvPr>
            <p:ph idx="1"/>
          </p:nvPr>
        </p:nvPicPr>
        <p:blipFill>
          <a:blip r:embed="rId2"/>
          <a:stretch>
            <a:fillRect/>
          </a:stretch>
        </p:blipFill>
        <p:spPr>
          <a:xfrm>
            <a:off x="1304925" y="2169319"/>
            <a:ext cx="8543925" cy="3962400"/>
          </a:xfrm>
        </p:spPr>
      </p:pic>
    </p:spTree>
    <p:extLst>
      <p:ext uri="{BB962C8B-B14F-4D97-AF65-F5344CB8AC3E}">
        <p14:creationId xmlns:p14="http://schemas.microsoft.com/office/powerpoint/2010/main" val="421120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FF5B-F13F-C824-C32A-8AD5F5ECF16E}"/>
              </a:ext>
            </a:extLst>
          </p:cNvPr>
          <p:cNvSpPr>
            <a:spLocks noGrp="1"/>
          </p:cNvSpPr>
          <p:nvPr>
            <p:ph type="title"/>
          </p:nvPr>
        </p:nvSpPr>
        <p:spPr>
          <a:xfrm>
            <a:off x="1103312" y="452718"/>
            <a:ext cx="8947522" cy="1400530"/>
          </a:xfrm>
        </p:spPr>
        <p:txBody>
          <a:bodyPr/>
          <a:lstStyle/>
          <a:p>
            <a:pPr algn="ctr"/>
            <a:r>
              <a:rPr lang="en-US" dirty="0"/>
              <a:t>PHẦN 4: CODE</a:t>
            </a:r>
          </a:p>
        </p:txBody>
      </p:sp>
    </p:spTree>
    <p:extLst>
      <p:ext uri="{BB962C8B-B14F-4D97-AF65-F5344CB8AC3E}">
        <p14:creationId xmlns:p14="http://schemas.microsoft.com/office/powerpoint/2010/main" val="4176382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288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Tahoma</vt:lpstr>
      <vt:lpstr>Times New Roman</vt:lpstr>
      <vt:lpstr>Wingdings 3</vt:lpstr>
      <vt:lpstr>Ion</vt:lpstr>
      <vt:lpstr>THIẾT KẾ WEBSITE THƯƠNG HIỆU PHỞ CỦA NGƯỜI TRÀNG AN THE NOODLE HOUSE</vt:lpstr>
      <vt:lpstr>NỘI DUNG</vt:lpstr>
      <vt:lpstr>PHẦN 1: LÝ DO CHỌN ĐỀ TÀI</vt:lpstr>
      <vt:lpstr>PHẦN 2: DANH SÁCH USECASE</vt:lpstr>
      <vt:lpstr>PHẦN 3: BIỂU ĐỒ LỚP</vt:lpstr>
      <vt:lpstr>PHẦN 4: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WEBSITE THƯƠNG HIỆU PHỞ CỦA NGƯỜI TRÀNG AN THE NOODLE HOUSE</dc:title>
  <dc:creator>Ngọc Nguyễn Văn</dc:creator>
  <cp:lastModifiedBy>Administrator</cp:lastModifiedBy>
  <cp:revision>2</cp:revision>
  <dcterms:created xsi:type="dcterms:W3CDTF">2022-06-13T13:21:56Z</dcterms:created>
  <dcterms:modified xsi:type="dcterms:W3CDTF">2022-11-15T12:15:00Z</dcterms:modified>
</cp:coreProperties>
</file>