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淺色樣式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071988E0-8269-4448-89AD-2F833F6B35C9}" type="datetimeFigureOut">
              <a:rPr lang="zh-TW" altLang="en-US" smtClean="0">
                <a:uFillTx/>
              </a:rPr>
              <a:t>2020/3/19</a:t>
            </a:fld>
            <a:endParaRPr lang="zh-TW" altLang="en-US">
              <a:uFillTx/>
            </a:endParaRPr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>
              <a:uFillTx/>
            </a:endParaRPr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0300C8C9-CDB0-44B2-909C-8D065F4921F8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zh-TW" altLang="en-US">
                <a:uFillTx/>
              </a:rPr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1031-A902-47B1-BD19-2EDE1E7C9FD8}" type="datetimeFigureOut">
              <a:rPr lang="zh-TW" altLang="en-US" smtClean="0">
                <a:uFillTx/>
              </a:rPr>
              <a:t>2020/3/19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ADE7-F20B-427A-9C2F-C40B8873FCE3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1031-A902-47B1-BD19-2EDE1E7C9FD8}" type="datetimeFigureOut">
              <a:rPr lang="zh-TW" altLang="en-US" smtClean="0">
                <a:uFillTx/>
              </a:rPr>
              <a:t>2020/3/19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ADE7-F20B-427A-9C2F-C40B8873FCE3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1031-A902-47B1-BD19-2EDE1E7C9FD8}" type="datetimeFigureOut">
              <a:rPr lang="zh-TW" altLang="en-US" smtClean="0">
                <a:uFillTx/>
              </a:rPr>
              <a:t>2020/3/19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ADE7-F20B-427A-9C2F-C40B8873FCE3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1031-A902-47B1-BD19-2EDE1E7C9FD8}" type="datetimeFigureOut">
              <a:rPr lang="zh-TW" altLang="en-US" smtClean="0">
                <a:uFillTx/>
              </a:rPr>
              <a:t>2020/3/19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ADE7-F20B-427A-9C2F-C40B8873FCE3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1031-A902-47B1-BD19-2EDE1E7C9FD8}" type="datetimeFigureOut">
              <a:rPr lang="zh-TW" altLang="en-US" smtClean="0">
                <a:uFillTx/>
              </a:rPr>
              <a:t>2020/3/19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ADE7-F20B-427A-9C2F-C40B8873FCE3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1031-A902-47B1-BD19-2EDE1E7C9FD8}" type="datetimeFigureOut">
              <a:rPr lang="zh-TW" altLang="en-US" smtClean="0">
                <a:uFillTx/>
              </a:rPr>
              <a:t>2020/3/19</a:t>
            </a:fld>
            <a:endParaRPr lang="zh-TW" altLang="en-US">
              <a:uFillTx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ADE7-F20B-427A-9C2F-C40B8873FCE3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1031-A902-47B1-BD19-2EDE1E7C9FD8}" type="datetimeFigureOut">
              <a:rPr lang="zh-TW" altLang="en-US" smtClean="0">
                <a:uFillTx/>
              </a:rPr>
              <a:t>2020/3/19</a:t>
            </a:fld>
            <a:endParaRPr lang="zh-TW" altLang="en-US">
              <a:uFillTx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ADE7-F20B-427A-9C2F-C40B8873FCE3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1031-A902-47B1-BD19-2EDE1E7C9FD8}" type="datetimeFigureOut">
              <a:rPr lang="zh-TW" altLang="en-US" smtClean="0">
                <a:uFillTx/>
              </a:rPr>
              <a:t>2020/3/19</a:t>
            </a:fld>
            <a:endParaRPr lang="zh-TW" altLang="en-US">
              <a:uFillTx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ADE7-F20B-427A-9C2F-C40B8873FCE3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1031-A902-47B1-BD19-2EDE1E7C9FD8}" type="datetimeFigureOut">
              <a:rPr lang="zh-TW" altLang="en-US" smtClean="0">
                <a:uFillTx/>
              </a:rPr>
              <a:t>2020/3/19</a:t>
            </a:fld>
            <a:endParaRPr lang="zh-TW" altLang="en-US">
              <a:uFillTx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ADE7-F20B-427A-9C2F-C40B8873FCE3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1031-A902-47B1-BD19-2EDE1E7C9FD8}" type="datetimeFigureOut">
              <a:rPr lang="zh-TW" altLang="en-US" smtClean="0">
                <a:uFillTx/>
              </a:rPr>
              <a:t>2020/3/19</a:t>
            </a:fld>
            <a:endParaRPr lang="zh-TW" altLang="en-US">
              <a:uFillTx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ADE7-F20B-427A-9C2F-C40B8873FCE3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zh-TW" altLang="en-US">
              <a:uFillTx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1031-A902-47B1-BD19-2EDE1E7C9FD8}" type="datetimeFigureOut">
              <a:rPr lang="zh-TW" altLang="en-US" smtClean="0">
                <a:uFillTx/>
              </a:rPr>
              <a:t>2020/3/19</a:t>
            </a:fld>
            <a:endParaRPr lang="zh-TW" altLang="en-US">
              <a:uFillTx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ADE7-F20B-427A-9C2F-C40B8873FCE3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AD561031-A902-47B1-BD19-2EDE1E7C9FD8}" type="datetimeFigureOut">
              <a:rPr lang="zh-TW" altLang="en-US" smtClean="0">
                <a:uFillTx/>
              </a:rPr>
              <a:t>2020/3/19</a:t>
            </a:fld>
            <a:endParaRPr lang="zh-TW" altLang="en-US">
              <a:uFillTx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069BADE7-F20B-427A-9C2F-C40B8873FCE3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zh-TW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3" Type="http://schemas.openxmlformats.org/officeDocument/2006/relationships/slide" Target="slide42.xml"/><Relationship Id="rId7" Type="http://schemas.openxmlformats.org/officeDocument/2006/relationships/slide" Target="slide48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7.xml"/><Relationship Id="rId5" Type="http://schemas.openxmlformats.org/officeDocument/2006/relationships/slide" Target="slide46.xml"/><Relationship Id="rId4" Type="http://schemas.openxmlformats.org/officeDocument/2006/relationships/slide" Target="slide44.xml"/><Relationship Id="rId9" Type="http://schemas.openxmlformats.org/officeDocument/2006/relationships/slide" Target="slide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0.xml"/><Relationship Id="rId4" Type="http://schemas.openxmlformats.org/officeDocument/2006/relationships/slide" Target="slide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0.xml"/><Relationship Id="rId4" Type="http://schemas.openxmlformats.org/officeDocument/2006/relationships/slide" Target="slide3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9.xml"/><Relationship Id="rId4" Type="http://schemas.openxmlformats.org/officeDocument/2006/relationships/slide" Target="slide5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slide" Target="slide5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5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5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4415790" y="1138673"/>
            <a:ext cx="2853690" cy="2548890"/>
            <a:chOff x="4530090" y="928466"/>
            <a:chExt cx="2853690" cy="2548890"/>
          </a:xfrm>
        </p:grpSpPr>
        <p:sp>
          <p:nvSpPr>
            <p:cNvPr id="6" name="圓角矩形 5"/>
            <p:cNvSpPr>
              <a:spLocks/>
            </p:cNvSpPr>
            <p:nvPr/>
          </p:nvSpPr>
          <p:spPr>
            <a:xfrm>
              <a:off x="4530090" y="928466"/>
              <a:ext cx="2853690" cy="25488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uFillTx/>
              </a:endParaRPr>
            </a:p>
          </p:txBody>
        </p:sp>
        <p:sp>
          <p:nvSpPr>
            <p:cNvPr id="4" name="橢圓 3"/>
            <p:cNvSpPr>
              <a:spLocks/>
            </p:cNvSpPr>
            <p:nvPr/>
          </p:nvSpPr>
          <p:spPr>
            <a:xfrm>
              <a:off x="4688498" y="1010674"/>
              <a:ext cx="2536874" cy="2384473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 pitchFamily="34" charset="0"/>
                </a:rPr>
                <a:t>Hey!</a:t>
              </a:r>
            </a:p>
            <a:p>
              <a:pPr algn="ctr"/>
              <a:r>
                <a:rPr lang="en-US" altLang="zh-TW" sz="4400" dirty="0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 pitchFamily="34" charset="0"/>
                </a:rPr>
                <a:t>Order</a:t>
              </a:r>
              <a:endParaRPr lang="zh-TW" altLang="en-US" sz="4400" dirty="0">
                <a:solidFill>
                  <a:schemeClr val="bg2">
                    <a:lumMod val="25000"/>
                  </a:schemeClr>
                </a:solidFill>
                <a:uFillTx/>
                <a:latin typeface="Hobo Std" panose="020B0803040709020204" pitchFamily="34" charset="0"/>
              </a:endParaRPr>
            </a:p>
          </p:txBody>
        </p:sp>
      </p:grp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638300" y="440660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zh-TW" altLang="en-US" sz="1700" b="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團隊成員</a:t>
            </a:r>
            <a:endParaRPr lang="en-US" altLang="zh-TW" sz="1700" b="0" dirty="0">
              <a:solidFill>
                <a:schemeClr val="tx2">
                  <a:lumMod val="50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algn="l"/>
            <a:r>
              <a:rPr lang="zh-TW" altLang="en-US" sz="1700" b="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資管系</a:t>
            </a:r>
            <a:r>
              <a:rPr lang="en-US" altLang="zh-TW" sz="1700" b="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3A A6211634 </a:t>
            </a:r>
            <a:r>
              <a:rPr lang="zh-TW" altLang="en-US" sz="1700" b="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繆依廷      資管系</a:t>
            </a:r>
            <a:r>
              <a:rPr lang="en-US" altLang="zh-TW" sz="1700" b="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3A A6219571 </a:t>
            </a:r>
            <a:r>
              <a:rPr lang="zh-TW" altLang="en-US" sz="1700" b="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陳柏勳     資管系</a:t>
            </a:r>
            <a:r>
              <a:rPr lang="en-US" altLang="zh-TW" sz="1700" b="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3A</a:t>
            </a:r>
            <a:r>
              <a:rPr lang="zh-TW" altLang="en-US" sz="1700" b="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</a:t>
            </a:r>
            <a:r>
              <a:rPr lang="en-US" altLang="zh-TW" sz="1700" b="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A6232551 </a:t>
            </a:r>
            <a:r>
              <a:rPr lang="zh-TW" altLang="en-US" sz="1700" b="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彭荔欣 </a:t>
            </a:r>
          </a:p>
          <a:p>
            <a:pPr algn="l"/>
            <a:r>
              <a:rPr lang="zh-TW" altLang="en-US" sz="1700" b="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資管系</a:t>
            </a:r>
            <a:r>
              <a:rPr lang="en-US" altLang="zh-TW" sz="1700" b="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3A A6252764 </a:t>
            </a:r>
            <a:r>
              <a:rPr lang="zh-TW" altLang="en-US" sz="1700" b="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林伯勳      資管系</a:t>
            </a:r>
            <a:r>
              <a:rPr lang="en-US" altLang="zh-TW" sz="1700" b="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3A A6252918 </a:t>
            </a:r>
            <a:r>
              <a:rPr lang="zh-TW" altLang="en-US" sz="1700" b="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甘嘉茹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問卷調查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5337" r="3805"/>
          <a:stretch/>
        </p:blipFill>
        <p:spPr>
          <a:xfrm>
            <a:off x="4027713" y="452937"/>
            <a:ext cx="6683829" cy="3977549"/>
          </a:xfrm>
          <a:prstGeom prst="rect">
            <a:avLst/>
          </a:prstGeom>
          <a:ln>
            <a:noFill/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147" y="4430486"/>
            <a:ext cx="6686961" cy="2283602"/>
          </a:xfrm>
          <a:prstGeom prst="rect">
            <a:avLst/>
          </a:prstGeom>
          <a:ln w="3175">
            <a:noFill/>
          </a:ln>
        </p:spPr>
      </p:pic>
      <p:grpSp>
        <p:nvGrpSpPr>
          <p:cNvPr id="9" name="群組 8"/>
          <p:cNvGrpSpPr/>
          <p:nvPr/>
        </p:nvGrpSpPr>
        <p:grpSpPr>
          <a:xfrm>
            <a:off x="320112" y="2430370"/>
            <a:ext cx="3706035" cy="3634888"/>
            <a:chOff x="320112" y="2430370"/>
            <a:chExt cx="3706035" cy="3634888"/>
          </a:xfrm>
        </p:grpSpPr>
        <p:sp>
          <p:nvSpPr>
            <p:cNvPr id="6" name="副標題 2"/>
            <p:cNvSpPr txBox="1">
              <a:spLocks/>
            </p:cNvSpPr>
            <p:nvPr/>
          </p:nvSpPr>
          <p:spPr>
            <a:xfrm>
              <a:off x="320112" y="2430370"/>
              <a:ext cx="2660355" cy="6651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2"/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TW" altLang="en-US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填單人身份</a:t>
              </a: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4"/>
            <a:srcRect l="36776" t="57186" r="52059" b="23153"/>
            <a:stretch/>
          </p:blipFill>
          <p:spPr>
            <a:xfrm>
              <a:off x="675729" y="2853295"/>
              <a:ext cx="2340429" cy="2318656"/>
            </a:xfrm>
            <a:prstGeom prst="ellipse">
              <a:avLst/>
            </a:prstGeom>
          </p:spPr>
        </p:pic>
        <p:sp>
          <p:nvSpPr>
            <p:cNvPr id="8" name="文字方塊 7"/>
            <p:cNvSpPr txBox="1">
              <a:spLocks/>
            </p:cNvSpPr>
            <p:nvPr/>
          </p:nvSpPr>
          <p:spPr>
            <a:xfrm>
              <a:off x="320112" y="5418927"/>
              <a:ext cx="3706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3366CC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● </a:t>
              </a:r>
              <a:r>
                <a:rPr lang="zh-TW" altLang="en-US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文大學生、教職員、行政人員</a:t>
              </a:r>
              <a:endParaRPr lang="en-US" altLang="zh-TW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zh-TW" altLang="en-US" dirty="0">
                  <a:solidFill>
                    <a:srgbClr val="DC3912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●</a:t>
              </a:r>
              <a:r>
                <a:rPr lang="zh-TW" altLang="en-US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學餐店家</a:t>
              </a:r>
            </a:p>
          </p:txBody>
        </p:sp>
      </p:grpSp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問卷調查 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文大學生、教職員、行政人員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47838" y="2332419"/>
            <a:ext cx="11344467" cy="2714792"/>
            <a:chOff x="420965" y="2267104"/>
            <a:chExt cx="11344467" cy="2714792"/>
          </a:xfrm>
        </p:grpSpPr>
        <p:grpSp>
          <p:nvGrpSpPr>
            <p:cNvPr id="4" name="群組 3"/>
            <p:cNvGrpSpPr/>
            <p:nvPr/>
          </p:nvGrpSpPr>
          <p:grpSpPr>
            <a:xfrm>
              <a:off x="420965" y="2267104"/>
              <a:ext cx="8850150" cy="2393896"/>
              <a:chOff x="2052506" y="-430199"/>
              <a:chExt cx="8850150" cy="2393896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 rotWithShape="1">
              <a:blip r:embed="rId2"/>
              <a:srcRect l="36857" t="47325" r="52000" b="33373"/>
              <a:stretch/>
            </p:blipFill>
            <p:spPr>
              <a:xfrm>
                <a:off x="2052506" y="286339"/>
                <a:ext cx="1699580" cy="1656000"/>
              </a:xfrm>
              <a:prstGeom prst="ellipse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 rotWithShape="1">
              <a:blip r:embed="rId3"/>
              <a:srcRect l="36913" t="46626" r="52158" b="33818"/>
              <a:stretch/>
            </p:blipFill>
            <p:spPr>
              <a:xfrm>
                <a:off x="4337576" y="286339"/>
                <a:ext cx="1645245" cy="1656000"/>
              </a:xfrm>
              <a:prstGeom prst="ellipse">
                <a:avLst/>
              </a:prstGeom>
            </p:spPr>
          </p:pic>
          <p:sp>
            <p:nvSpPr>
              <p:cNvPr id="10" name="文字方塊 9"/>
              <p:cNvSpPr txBox="1">
                <a:spLocks/>
              </p:cNvSpPr>
              <p:nvPr/>
            </p:nvSpPr>
            <p:spPr>
              <a:xfrm>
                <a:off x="3680723" y="1502032"/>
                <a:ext cx="555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dirty="0">
                    <a:solidFill>
                      <a:srgbClr val="3366CC"/>
                    </a:solidFill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● </a:t>
                </a:r>
                <a:r>
                  <a:rPr lang="zh-TW" altLang="en-US" sz="12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是</a:t>
                </a:r>
                <a:endParaRPr lang="en-US" altLang="zh-TW" sz="12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  <a:p>
                <a:r>
                  <a:rPr lang="zh-TW" altLang="en-US" sz="1200" dirty="0">
                    <a:solidFill>
                      <a:srgbClr val="DC3912"/>
                    </a:solidFill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●</a:t>
                </a:r>
                <a:r>
                  <a:rPr lang="zh-TW" altLang="en-US" sz="12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 否</a:t>
                </a:r>
              </a:p>
            </p:txBody>
          </p:sp>
          <p:sp>
            <p:nvSpPr>
              <p:cNvPr id="11" name="副標題 2"/>
              <p:cNvSpPr txBox="1">
                <a:spLocks/>
              </p:cNvSpPr>
              <p:nvPr/>
            </p:nvSpPr>
            <p:spPr>
              <a:xfrm>
                <a:off x="2085927" y="-424102"/>
                <a:ext cx="1975945" cy="4834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TW" altLang="en-US" sz="14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你是否常在用餐尖峰時段前往學餐用餐呢？</a:t>
                </a:r>
              </a:p>
            </p:txBody>
          </p:sp>
          <p:sp>
            <p:nvSpPr>
              <p:cNvPr id="12" name="副標題 2"/>
              <p:cNvSpPr txBox="1">
                <a:spLocks/>
              </p:cNvSpPr>
              <p:nvPr/>
            </p:nvSpPr>
            <p:spPr>
              <a:xfrm>
                <a:off x="4372214" y="-430199"/>
                <a:ext cx="1975945" cy="4834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TW" altLang="en-US" sz="14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你是否不喜歡在學餐排隊點餐呢？</a:t>
                </a:r>
                <a:endParaRPr lang="zh-TW" altLang="en-US" sz="8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sp>
            <p:nvSpPr>
              <p:cNvPr id="13" name="副標題 2"/>
              <p:cNvSpPr txBox="1">
                <a:spLocks/>
              </p:cNvSpPr>
              <p:nvPr/>
            </p:nvSpPr>
            <p:spPr>
              <a:xfrm>
                <a:off x="6658501" y="-430199"/>
                <a:ext cx="2076495" cy="637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uFillTx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TW" altLang="en-US" sz="14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如果有這種</a:t>
                </a:r>
                <a:r>
                  <a:rPr lang="en-US" altLang="zh-TW" sz="14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APP</a:t>
                </a:r>
                <a:r>
                  <a:rPr lang="zh-TW" altLang="en-US" sz="14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的話，你是否願意嘗試使用訂餐</a:t>
                </a:r>
                <a:r>
                  <a:rPr lang="en-US" altLang="zh-TW" sz="14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APP</a:t>
                </a:r>
                <a:r>
                  <a:rPr lang="zh-TW" altLang="en-US" sz="14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呢？</a:t>
                </a:r>
              </a:p>
            </p:txBody>
          </p:sp>
          <p:sp>
            <p:nvSpPr>
              <p:cNvPr id="14" name="文字方塊 13"/>
              <p:cNvSpPr txBox="1">
                <a:spLocks/>
              </p:cNvSpPr>
              <p:nvPr/>
            </p:nvSpPr>
            <p:spPr>
              <a:xfrm>
                <a:off x="5896771" y="1502032"/>
                <a:ext cx="555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dirty="0">
                    <a:solidFill>
                      <a:srgbClr val="3366CC"/>
                    </a:solidFill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● </a:t>
                </a:r>
                <a:r>
                  <a:rPr lang="zh-TW" altLang="en-US" sz="12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是</a:t>
                </a:r>
                <a:endParaRPr lang="en-US" altLang="zh-TW" sz="12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  <a:p>
                <a:r>
                  <a:rPr lang="zh-TW" altLang="en-US" sz="1200" dirty="0">
                    <a:solidFill>
                      <a:srgbClr val="DC3912"/>
                    </a:solidFill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●</a:t>
                </a:r>
                <a:r>
                  <a:rPr lang="zh-TW" altLang="en-US" sz="12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 否</a:t>
                </a:r>
              </a:p>
            </p:txBody>
          </p:sp>
          <p:sp>
            <p:nvSpPr>
              <p:cNvPr id="15" name="文字方塊 14"/>
              <p:cNvSpPr txBox="1">
                <a:spLocks/>
              </p:cNvSpPr>
              <p:nvPr/>
            </p:nvSpPr>
            <p:spPr>
              <a:xfrm>
                <a:off x="8237336" y="1490189"/>
                <a:ext cx="555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dirty="0">
                    <a:solidFill>
                      <a:srgbClr val="3366CC"/>
                    </a:solidFill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● </a:t>
                </a:r>
                <a:r>
                  <a:rPr lang="zh-TW" altLang="en-US" sz="12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是</a:t>
                </a:r>
                <a:endParaRPr lang="en-US" altLang="zh-TW" sz="12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  <a:p>
                <a:r>
                  <a:rPr lang="zh-TW" altLang="en-US" sz="1200" dirty="0">
                    <a:solidFill>
                      <a:srgbClr val="DC3912"/>
                    </a:solidFill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●</a:t>
                </a:r>
                <a:r>
                  <a:rPr lang="zh-TW" altLang="en-US" sz="12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 否</a:t>
                </a:r>
              </a:p>
            </p:txBody>
          </p:sp>
          <p:sp>
            <p:nvSpPr>
              <p:cNvPr id="16" name="副標題 2"/>
              <p:cNvSpPr txBox="1">
                <a:spLocks/>
              </p:cNvSpPr>
              <p:nvPr/>
            </p:nvSpPr>
            <p:spPr>
              <a:xfrm>
                <a:off x="8826161" y="-430199"/>
                <a:ext cx="2076495" cy="637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zh-TW">
                    <a:uFillTx/>
                  </a:defRPr>
                </a:defPPr>
                <a:lvl1pPr inden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40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defRPr>
                </a:lvl1pPr>
                <a:lvl2pPr indent="0" algn="ctr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>
                    <a:uFillTx/>
                  </a:defRPr>
                </a:lvl2pPr>
                <a:lvl3pPr indent="0" algn="ctr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</a:lvl3pPr>
                <a:lvl4pPr indent="0" algn="ctr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>
                    <a:uFillTx/>
                  </a:defRPr>
                </a:lvl4pPr>
                <a:lvl5pPr indent="0" algn="ctr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>
                    <a:uFillTx/>
                  </a:defRPr>
                </a:lvl5pPr>
                <a:lvl6pPr indent="0" algn="ctr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>
                    <a:uFillTx/>
                  </a:defRPr>
                </a:lvl6pPr>
                <a:lvl7pPr indent="0" algn="ctr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>
                    <a:uFillTx/>
                  </a:defRPr>
                </a:lvl7pPr>
                <a:lvl8pPr indent="0" algn="ctr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>
                    <a:uFillTx/>
                  </a:defRPr>
                </a:lvl8pPr>
                <a:lvl9pPr indent="0" algn="ctr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>
                    <a:uFillTx/>
                  </a:defRPr>
                </a:lvl9pPr>
              </a:lstStyle>
              <a:p>
                <a:r>
                  <a:rPr lang="zh-TW" altLang="en-US" dirty="0">
                    <a:uFillTx/>
                  </a:rPr>
                  <a:t>您覺得現金支付最大的不便是什麼？？</a:t>
                </a:r>
              </a:p>
            </p:txBody>
          </p:sp>
        </p:grpSp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/>
            <a:srcRect l="21790" t="21736" r="23218" b="15275"/>
            <a:stretch/>
          </p:blipFill>
          <p:spPr>
            <a:xfrm>
              <a:off x="5077820" y="2983642"/>
              <a:ext cx="1645200" cy="1666564"/>
            </a:xfrm>
            <a:prstGeom prst="ellipse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5"/>
            <a:srcRect l="26828" t="8371" r="24289" b="26212"/>
            <a:stretch/>
          </p:blipFill>
          <p:spPr>
            <a:xfrm>
              <a:off x="7339202" y="2983643"/>
              <a:ext cx="1645200" cy="1645201"/>
            </a:xfrm>
            <a:prstGeom prst="ellipse">
              <a:avLst/>
            </a:prstGeom>
          </p:spPr>
        </p:pic>
        <p:sp>
          <p:nvSpPr>
            <p:cNvPr id="7" name="文字方塊 6"/>
            <p:cNvSpPr txBox="1">
              <a:spLocks/>
            </p:cNvSpPr>
            <p:nvPr/>
          </p:nvSpPr>
          <p:spPr>
            <a:xfrm>
              <a:off x="9120396" y="3781567"/>
              <a:ext cx="26450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3366CC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●</a:t>
              </a:r>
              <a:r>
                <a:rPr lang="zh-TW" altLang="en-US" sz="12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身上沒有現金便無法至學餐用餐</a:t>
              </a:r>
              <a:endParaRPr lang="en-US" altLang="zh-TW" sz="12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zh-TW" altLang="en-US" sz="1200" dirty="0">
                  <a:solidFill>
                    <a:srgbClr val="DC3912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●</a:t>
              </a:r>
              <a:r>
                <a:rPr lang="zh-TW" altLang="en-US" sz="12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外帶餐點要購買免洗餐具時，常會</a:t>
              </a:r>
              <a:endParaRPr lang="en-US" altLang="zh-TW" sz="12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zh-TW" altLang="en-US" sz="12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   有找零問題</a:t>
              </a:r>
              <a:endParaRPr lang="en-US" altLang="zh-TW" sz="12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zh-TW" altLang="en-US" sz="1200" dirty="0">
                  <a:solidFill>
                    <a:srgbClr val="FF9900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●</a:t>
              </a:r>
              <a:r>
                <a:rPr lang="zh-TW" altLang="en-US" sz="12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好不容易輪到自己點餐，卻突然發</a:t>
              </a:r>
              <a:endParaRPr lang="en-US" altLang="zh-TW" sz="12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zh-TW" altLang="en-US" sz="12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   現身上沒有足夠的現金</a:t>
              </a:r>
              <a:endParaRPr lang="en-US" altLang="zh-TW" sz="12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zh-TW" altLang="en-US" sz="1200" dirty="0">
                  <a:solidFill>
                    <a:srgbClr val="109618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●</a:t>
              </a:r>
              <a:r>
                <a:rPr lang="zh-TW" altLang="en-US" sz="12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導致結帳速度較慢</a:t>
              </a:r>
              <a:endParaRPr lang="en-US" altLang="zh-TW" sz="1200" dirty="0">
                <a:solidFill>
                  <a:srgbClr val="109618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</p:grpSp>
      <p:sp>
        <p:nvSpPr>
          <p:cNvPr id="17" name="文字方塊 16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問卷調查 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學餐店家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3155754" y="2273546"/>
            <a:ext cx="5242568" cy="2504943"/>
            <a:chOff x="1822906" y="2004637"/>
            <a:chExt cx="5242568" cy="2504943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 rotWithShape="1">
            <a:blip r:embed="rId2"/>
            <a:srcRect l="36751" t="39071" r="52106" b="41246"/>
            <a:stretch/>
          </p:blipFill>
          <p:spPr>
            <a:xfrm>
              <a:off x="1822906" y="2724664"/>
              <a:ext cx="1698172" cy="1687287"/>
            </a:xfrm>
            <a:prstGeom prst="ellipse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 rotWithShape="1">
            <a:blip r:embed="rId2"/>
            <a:srcRect l="36861" t="39070" r="52140" b="41500"/>
            <a:stretch/>
          </p:blipFill>
          <p:spPr>
            <a:xfrm>
              <a:off x="4838249" y="2724665"/>
              <a:ext cx="1699437" cy="1688400"/>
            </a:xfrm>
            <a:prstGeom prst="ellipse">
              <a:avLst/>
            </a:prstGeom>
          </p:spPr>
        </p:pic>
        <p:sp>
          <p:nvSpPr>
            <p:cNvPr id="24" name="副標題 2"/>
            <p:cNvSpPr txBox="1">
              <a:spLocks/>
            </p:cNvSpPr>
            <p:nvPr/>
          </p:nvSpPr>
          <p:spPr>
            <a:xfrm>
              <a:off x="1838959" y="2004638"/>
              <a:ext cx="1975945" cy="4834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TW">
                  <a:uFillTx/>
                </a:defRPr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defRPr>
              </a:lvl1pPr>
              <a:lvl2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>
                  <a:uFillTx/>
                </a:defRPr>
              </a:lvl2pPr>
              <a:lvl3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</a:lvl3pPr>
              <a:lvl4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uFillTx/>
                </a:defRPr>
              </a:lvl4pPr>
              <a:lvl5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uFillTx/>
                </a:defRPr>
              </a:lvl5pPr>
              <a:lvl6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uFillTx/>
                </a:defRPr>
              </a:lvl6pPr>
              <a:lvl7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uFillTx/>
                </a:defRPr>
              </a:lvl7pPr>
              <a:lvl8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uFillTx/>
                </a:defRPr>
              </a:lvl8pPr>
              <a:lvl9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uFillTx/>
                </a:defRPr>
              </a:lvl9pPr>
            </a:lstStyle>
            <a:p>
              <a:r>
                <a:rPr lang="zh-TW" altLang="en-US" dirty="0">
                  <a:uFillTx/>
                </a:rPr>
                <a:t>你是否覺得在用餐尖峰時段接單的情況令人喘不過氣呢？</a:t>
              </a:r>
            </a:p>
          </p:txBody>
        </p:sp>
        <p:sp>
          <p:nvSpPr>
            <p:cNvPr id="25" name="副標題 2"/>
            <p:cNvSpPr txBox="1">
              <a:spLocks/>
            </p:cNvSpPr>
            <p:nvPr/>
          </p:nvSpPr>
          <p:spPr>
            <a:xfrm>
              <a:off x="4654651" y="2004637"/>
              <a:ext cx="1975945" cy="4834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TW">
                  <a:uFillTx/>
                </a:defRPr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defRPr>
              </a:lvl1pPr>
              <a:lvl2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>
                  <a:uFillTx/>
                </a:defRPr>
              </a:lvl2pPr>
              <a:lvl3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</a:lvl3pPr>
              <a:lvl4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uFillTx/>
                </a:defRPr>
              </a:lvl4pPr>
              <a:lvl5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uFillTx/>
                </a:defRPr>
              </a:lvl5pPr>
              <a:lvl6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uFillTx/>
                </a:defRPr>
              </a:lvl6pPr>
              <a:lvl7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uFillTx/>
                </a:defRPr>
              </a:lvl7pPr>
              <a:lvl8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uFillTx/>
                </a:defRPr>
              </a:lvl8pPr>
              <a:lvl9pPr indent="0" algn="ctr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>
                  <a:uFillTx/>
                </a:defRPr>
              </a:lvl9pPr>
            </a:lstStyle>
            <a:p>
              <a:r>
                <a:rPr lang="zh-TW" altLang="en-US" dirty="0">
                  <a:uFillTx/>
                </a:rPr>
                <a:t>若有訂餐</a:t>
              </a:r>
              <a:r>
                <a:rPr lang="en-US" altLang="zh-TW" dirty="0">
                  <a:uFillTx/>
                </a:rPr>
                <a:t>APP</a:t>
              </a:r>
              <a:r>
                <a:rPr lang="zh-TW" altLang="en-US" dirty="0">
                  <a:uFillTx/>
                </a:rPr>
                <a:t>的出現，你是否願意使用它來幫助學餐減少排隊的現象呢？</a:t>
              </a:r>
            </a:p>
          </p:txBody>
        </p:sp>
        <p:sp>
          <p:nvSpPr>
            <p:cNvPr id="28" name="文字方塊 27"/>
            <p:cNvSpPr txBox="1">
              <a:spLocks/>
            </p:cNvSpPr>
            <p:nvPr/>
          </p:nvSpPr>
          <p:spPr>
            <a:xfrm>
              <a:off x="3512029" y="4008121"/>
              <a:ext cx="555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3366CC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● </a:t>
              </a:r>
              <a:r>
                <a:rPr lang="zh-TW" altLang="en-US" sz="12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是</a:t>
              </a:r>
              <a:endParaRPr lang="en-US" altLang="zh-TW" sz="12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zh-TW" altLang="en-US" sz="1200" dirty="0">
                  <a:solidFill>
                    <a:srgbClr val="DC3912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●</a:t>
              </a:r>
              <a:r>
                <a:rPr lang="zh-TW" altLang="en-US" sz="12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否</a:t>
              </a:r>
            </a:p>
          </p:txBody>
        </p:sp>
        <p:sp>
          <p:nvSpPr>
            <p:cNvPr id="29" name="文字方塊 28"/>
            <p:cNvSpPr txBox="1">
              <a:spLocks/>
            </p:cNvSpPr>
            <p:nvPr/>
          </p:nvSpPr>
          <p:spPr>
            <a:xfrm>
              <a:off x="6509932" y="4047915"/>
              <a:ext cx="555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3366CC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● </a:t>
              </a:r>
              <a:r>
                <a:rPr lang="zh-TW" altLang="en-US" sz="12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是</a:t>
              </a:r>
              <a:endParaRPr lang="en-US" altLang="zh-TW" sz="12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zh-TW" altLang="en-US" sz="1200" dirty="0">
                  <a:solidFill>
                    <a:srgbClr val="DC3912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●</a:t>
              </a:r>
              <a:r>
                <a:rPr lang="zh-TW" altLang="en-US" sz="12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否</a:t>
              </a:r>
            </a:p>
          </p:txBody>
        </p:sp>
      </p:grp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可行性小結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660567" y="3015627"/>
            <a:ext cx="8732409" cy="3633765"/>
            <a:chOff x="1856509" y="3337913"/>
            <a:chExt cx="7957231" cy="3311194"/>
          </a:xfrm>
        </p:grpSpPr>
        <p:grpSp>
          <p:nvGrpSpPr>
            <p:cNvPr id="8" name="群組 7"/>
            <p:cNvGrpSpPr/>
            <p:nvPr/>
          </p:nvGrpSpPr>
          <p:grpSpPr>
            <a:xfrm>
              <a:off x="6435012" y="3337913"/>
              <a:ext cx="3378728" cy="3309771"/>
              <a:chOff x="8609438" y="2219654"/>
              <a:chExt cx="3378728" cy="3309771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8609438" y="2688917"/>
                <a:ext cx="3378728" cy="2840508"/>
                <a:chOff x="4654651" y="2306279"/>
                <a:chExt cx="2432160" cy="2106786"/>
              </a:xfrm>
            </p:grpSpPr>
            <p:pic>
              <p:nvPicPr>
                <p:cNvPr id="22" name="圖片 21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6861" t="39070" r="52140" b="41500"/>
                <a:stretch/>
              </p:blipFill>
              <p:spPr>
                <a:xfrm>
                  <a:off x="4838249" y="2724665"/>
                  <a:ext cx="1699437" cy="1688400"/>
                </a:xfrm>
                <a:prstGeom prst="ellipse">
                  <a:avLst/>
                </a:prstGeom>
              </p:spPr>
            </p:pic>
            <p:sp>
              <p:nvSpPr>
                <p:cNvPr id="25" name="副標題 2"/>
                <p:cNvSpPr txBox="1">
                  <a:spLocks/>
                </p:cNvSpPr>
                <p:nvPr/>
              </p:nvSpPr>
              <p:spPr>
                <a:xfrm>
                  <a:off x="4654651" y="2306279"/>
                  <a:ext cx="1975945" cy="35804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defPPr>
                    <a:defRPr lang="zh-TW">
                      <a:uFillTx/>
                    </a:defRPr>
                  </a:defPPr>
                  <a:lvl1pPr indent="0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1400"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defRPr>
                  </a:lvl1pPr>
                  <a:lvl2pPr indent="0" algn="ctr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>
                      <a:uFillTx/>
                    </a:defRPr>
                  </a:lvl2pPr>
                  <a:lvl3pPr indent="0" algn="ctr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</a:lvl3pPr>
                  <a:lvl4pPr indent="0" algn="ctr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>
                      <a:uFillTx/>
                    </a:defRPr>
                  </a:lvl4pPr>
                  <a:lvl5pPr indent="0" algn="ctr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>
                      <a:uFillTx/>
                    </a:defRPr>
                  </a:lvl5pPr>
                  <a:lvl6pPr indent="0" algn="ctr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>
                      <a:uFillTx/>
                    </a:defRPr>
                  </a:lvl6pPr>
                  <a:lvl7pPr indent="0" algn="ctr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>
                      <a:uFillTx/>
                    </a:defRPr>
                  </a:lvl7pPr>
                  <a:lvl8pPr indent="0" algn="ctr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>
                      <a:uFillTx/>
                    </a:defRPr>
                  </a:lvl8pPr>
                  <a:lvl9pPr indent="0" algn="ctr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>
                      <a:uFillTx/>
                    </a:defRPr>
                  </a:lvl9pPr>
                </a:lstStyle>
                <a:p>
                  <a:r>
                    <a:rPr lang="zh-TW" altLang="en-US" dirty="0">
                      <a:uFillTx/>
                    </a:rPr>
                    <a:t>若有訂餐</a:t>
                  </a:r>
                  <a:r>
                    <a:rPr lang="en-US" altLang="zh-TW" dirty="0">
                      <a:uFillTx/>
                    </a:rPr>
                    <a:t>APP</a:t>
                  </a:r>
                  <a:r>
                    <a:rPr lang="zh-TW" altLang="en-US" dirty="0">
                      <a:uFillTx/>
                    </a:rPr>
                    <a:t>的出現，你是否願意使用它來幫助學餐減少排隊的現象呢？</a:t>
                  </a:r>
                </a:p>
              </p:txBody>
            </p:sp>
            <p:sp>
              <p:nvSpPr>
                <p:cNvPr id="29" name="文字方塊 28"/>
                <p:cNvSpPr txBox="1">
                  <a:spLocks/>
                </p:cNvSpPr>
                <p:nvPr/>
              </p:nvSpPr>
              <p:spPr>
                <a:xfrm>
                  <a:off x="6531269" y="3925025"/>
                  <a:ext cx="5555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200" dirty="0">
                      <a:solidFill>
                        <a:srgbClr val="3366CC"/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● </a:t>
                  </a:r>
                  <a:r>
                    <a:rPr lang="zh-TW" altLang="en-US" sz="1200" dirty="0"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是</a:t>
                  </a:r>
                  <a:endParaRPr lang="en-US" altLang="zh-TW" sz="12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endParaRPr>
                </a:p>
                <a:p>
                  <a:r>
                    <a:rPr lang="zh-TW" altLang="en-US" sz="1200" dirty="0">
                      <a:solidFill>
                        <a:srgbClr val="DC3912"/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●</a:t>
                  </a:r>
                  <a:r>
                    <a:rPr lang="zh-TW" altLang="en-US" sz="1200" dirty="0"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 否</a:t>
                  </a:r>
                </a:p>
              </p:txBody>
            </p:sp>
          </p:grpSp>
          <p:sp>
            <p:nvSpPr>
              <p:cNvPr id="4" name="文字方塊 3"/>
              <p:cNvSpPr txBox="1">
                <a:spLocks/>
              </p:cNvSpPr>
              <p:nvPr/>
            </p:nvSpPr>
            <p:spPr>
              <a:xfrm>
                <a:off x="9274032" y="2219654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>
                    <a:solidFill>
                      <a:srgbClr val="C00000"/>
                    </a:solidFill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學餐店家</a:t>
                </a: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1856509" y="3339343"/>
              <a:ext cx="3814190" cy="3309764"/>
              <a:chOff x="69733" y="2219654"/>
              <a:chExt cx="3814190" cy="3309764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747838" y="2688765"/>
                <a:ext cx="2908425" cy="2840653"/>
                <a:chOff x="956004" y="2338944"/>
                <a:chExt cx="2134377" cy="2084643"/>
              </a:xfrm>
            </p:grpSpPr>
            <p:sp>
              <p:nvSpPr>
                <p:cNvPr id="10" name="副標題 2"/>
                <p:cNvSpPr txBox="1">
                  <a:spLocks/>
                </p:cNvSpPr>
                <p:nvPr/>
              </p:nvSpPr>
              <p:spPr>
                <a:xfrm>
                  <a:off x="956004" y="2338944"/>
                  <a:ext cx="2076495" cy="3533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uFillTx/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zh-TW" altLang="en-US" sz="1400" dirty="0"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如果有這種</a:t>
                  </a:r>
                  <a:r>
                    <a:rPr lang="en-US" altLang="zh-TW" sz="1400" dirty="0"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APP</a:t>
                  </a:r>
                  <a:r>
                    <a:rPr lang="zh-TW" altLang="en-US" sz="1400" dirty="0"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的話，你是否願意嘗試使用訂餐</a:t>
                  </a:r>
                  <a:r>
                    <a:rPr lang="en-US" altLang="zh-TW" sz="1400" dirty="0"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APP</a:t>
                  </a:r>
                  <a:r>
                    <a:rPr lang="zh-TW" altLang="en-US" sz="1400" dirty="0"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呢？</a:t>
                  </a:r>
                </a:p>
              </p:txBody>
            </p:sp>
            <p:sp>
              <p:nvSpPr>
                <p:cNvPr id="11" name="文字方塊 10"/>
                <p:cNvSpPr txBox="1">
                  <a:spLocks/>
                </p:cNvSpPr>
                <p:nvPr/>
              </p:nvSpPr>
              <p:spPr>
                <a:xfrm>
                  <a:off x="2534839" y="3960873"/>
                  <a:ext cx="5555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200" dirty="0">
                      <a:solidFill>
                        <a:srgbClr val="3366CC"/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● </a:t>
                  </a:r>
                  <a:r>
                    <a:rPr lang="zh-TW" altLang="en-US" sz="1200" dirty="0"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是</a:t>
                  </a:r>
                  <a:endParaRPr lang="en-US" altLang="zh-TW" sz="12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endParaRPr>
                </a:p>
                <a:p>
                  <a:r>
                    <a:rPr lang="zh-TW" altLang="en-US" sz="1200" dirty="0">
                      <a:solidFill>
                        <a:srgbClr val="DC3912"/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●</a:t>
                  </a:r>
                  <a:r>
                    <a:rPr lang="zh-TW" altLang="en-US" sz="1200" dirty="0"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 否</a:t>
                  </a:r>
                </a:p>
              </p:txBody>
            </p:sp>
            <p:pic>
              <p:nvPicPr>
                <p:cNvPr id="12" name="圖片 1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1790" t="21736" r="23218" b="15275"/>
                <a:stretch/>
              </p:blipFill>
              <p:spPr>
                <a:xfrm>
                  <a:off x="1006864" y="2757023"/>
                  <a:ext cx="1645200" cy="1666564"/>
                </a:xfrm>
                <a:prstGeom prst="ellipse">
                  <a:avLst/>
                </a:prstGeom>
              </p:spPr>
            </p:pic>
          </p:grpSp>
          <p:sp>
            <p:nvSpPr>
              <p:cNvPr id="15" name="文字方塊 14"/>
              <p:cNvSpPr txBox="1">
                <a:spLocks/>
              </p:cNvSpPr>
              <p:nvPr/>
            </p:nvSpPr>
            <p:spPr>
              <a:xfrm>
                <a:off x="69733" y="2219654"/>
                <a:ext cx="3814190" cy="420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dirty="0">
                    <a:solidFill>
                      <a:srgbClr val="C00000"/>
                    </a:solidFill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文大學生、教職員、行政人員</a:t>
                </a:r>
                <a:endParaRPr lang="en-US" altLang="zh-TW" sz="2400" dirty="0">
                  <a:solidFill>
                    <a:srgbClr val="C00000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</p:grpSp>
      </p:grpSp>
      <p:grpSp>
        <p:nvGrpSpPr>
          <p:cNvPr id="14" name="群組 13"/>
          <p:cNvGrpSpPr/>
          <p:nvPr/>
        </p:nvGrpSpPr>
        <p:grpSpPr>
          <a:xfrm>
            <a:off x="2342554" y="1572593"/>
            <a:ext cx="6868968" cy="1211277"/>
            <a:chOff x="2599899" y="1101584"/>
            <a:chExt cx="6868968" cy="1211277"/>
          </a:xfrm>
        </p:grpSpPr>
        <p:sp>
          <p:nvSpPr>
            <p:cNvPr id="6" name="橢圓 5"/>
            <p:cNvSpPr>
              <a:spLocks/>
            </p:cNvSpPr>
            <p:nvPr/>
          </p:nvSpPr>
          <p:spPr>
            <a:xfrm rot="1265108">
              <a:off x="2599899" y="1101584"/>
              <a:ext cx="1211277" cy="12112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800" dirty="0">
                  <a:uFillTx/>
                </a:rPr>
                <a:t>√</a:t>
              </a:r>
              <a:endParaRPr lang="zh-TW" altLang="en-US" sz="8800" dirty="0">
                <a:uFillTx/>
              </a:endParaRPr>
            </a:p>
          </p:txBody>
        </p:sp>
        <p:sp>
          <p:nvSpPr>
            <p:cNvPr id="13" name="圓角矩形 12"/>
            <p:cNvSpPr>
              <a:spLocks/>
            </p:cNvSpPr>
            <p:nvPr/>
          </p:nvSpPr>
          <p:spPr>
            <a:xfrm>
              <a:off x="4129799" y="1205638"/>
              <a:ext cx="5339068" cy="109568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問卷調查中，由此可見無論是文大學生、教職員、行政人員或者是學餐店家，對於此訂餐系統都是願意使用的，故此此專案是有可行性的。</a:t>
              </a:r>
            </a:p>
          </p:txBody>
        </p:sp>
      </p:grpSp>
      <p:sp>
        <p:nvSpPr>
          <p:cNvPr id="23" name="文字方塊 22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09367" y="3779520"/>
            <a:ext cx="9878291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專案章程、角色辨識、用戶故事、角色功能說明、用戶故事地圖、高階估算、產品代辦清單</a:t>
            </a: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zh-TW" altLang="en-US" sz="1800" dirty="0">
              <a:solidFill>
                <a:schemeClr val="bg1">
                  <a:lumMod val="6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5" name="矩形 4"/>
          <p:cNvSpPr>
            <a:spLocks/>
          </p:cNvSpPr>
          <p:nvPr/>
        </p:nvSpPr>
        <p:spPr>
          <a:xfrm>
            <a:off x="0" y="4846320"/>
            <a:ext cx="12192000" cy="2011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6" name="文字方塊 5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7" name="文字方塊 6"/>
          <p:cNvSpPr txBox="1">
            <a:spLocks/>
          </p:cNvSpPr>
          <p:nvPr/>
        </p:nvSpPr>
        <p:spPr>
          <a:xfrm>
            <a:off x="3474720" y="2651760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48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lang="zh-TW" altLang="en-US" sz="4800" dirty="0">
              <a:uFillTx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2167128" y="1225296"/>
            <a:ext cx="9281160" cy="8015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48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2167128" y="2948523"/>
            <a:ext cx="4050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專案啟程</a:t>
            </a:r>
            <a:endParaRPr lang="en-US" altLang="zh-TW" sz="48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專案章程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069848" y="1807061"/>
          <a:ext cx="10333720" cy="383948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37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3891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專案名稱</a:t>
                      </a:r>
                      <a:endParaRPr lang="zh-TW" altLang="en-US" b="0" dirty="0">
                        <a:solidFill>
                          <a:schemeClr val="tx2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err="1">
                          <a:uFillTx/>
                          <a:latin typeface="Hobo Std" panose="020B0803040709020204" pitchFamily="34" charset="0"/>
                          <a:ea typeface="Adobe 仿宋 Std R" panose="02020400000000000000" pitchFamily="18" charset="-128"/>
                        </a:rPr>
                        <a:t>Hey!Order</a:t>
                      </a:r>
                      <a:endParaRPr lang="zh-TW" altLang="en-US" sz="2800" b="0" dirty="0">
                        <a:solidFill>
                          <a:schemeClr val="tx2">
                            <a:lumMod val="50000"/>
                          </a:schemeClr>
                        </a:solidFill>
                        <a:uFillTx/>
                        <a:latin typeface="Hobo Std" panose="020B0803040709020204" pitchFamily="34" charset="0"/>
                        <a:ea typeface="Adobe 仿宋 Std R" panose="020204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資源需求</a:t>
                      </a:r>
                      <a:endParaRPr lang="zh-TW" altLang="en-US" b="0" dirty="0">
                        <a:solidFill>
                          <a:schemeClr val="tx2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1.</a:t>
                      </a:r>
                      <a:r>
                        <a:rPr lang="zh-TW" altLang="en-US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合作夥伴</a:t>
                      </a:r>
                      <a:endParaRPr lang="en-US" altLang="zh-TW" b="0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r>
                        <a:rPr lang="en-US" altLang="zh-TW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2.</a:t>
                      </a:r>
                      <a:r>
                        <a:rPr lang="zh-TW" altLang="en-US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系統開發與維護設備</a:t>
                      </a:r>
                      <a:endParaRPr lang="zh-TW" altLang="en-US" b="0" dirty="0">
                        <a:solidFill>
                          <a:schemeClr val="tx2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641">
                <a:tc>
                  <a:txBody>
                    <a:bodyPr/>
                    <a:lstStyle/>
                    <a:p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商業需求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減少學餐內排隊現象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專案風險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尋找合作店家不利的話，便會減少菜單的多樣性。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專案描述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設計一個訂餐系統，使用戶減少等待的時間。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專案負責人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繆依廷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3876">
                <a:tc>
                  <a:txBody>
                    <a:bodyPr/>
                    <a:lstStyle/>
                    <a:p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專案目標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於</a:t>
                      </a:r>
                      <a:r>
                        <a:rPr lang="en-US" altLang="zh-TW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2020</a:t>
                      </a:r>
                      <a:r>
                        <a:rPr lang="zh-TW" alt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年</a:t>
                      </a:r>
                      <a:r>
                        <a:rPr lang="en-US" altLang="zh-TW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11</a:t>
                      </a:r>
                      <a:r>
                        <a:rPr lang="zh-TW" alt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月中，完成一款訂餐</a:t>
                      </a:r>
                      <a:r>
                        <a:rPr lang="en-US" altLang="zh-TW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APP</a:t>
                      </a:r>
                      <a:r>
                        <a:rPr lang="zh-TW" alt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。</a:t>
                      </a:r>
                      <a:endParaRPr lang="en-US" altLang="zh-TW" sz="1800" dirty="0">
                        <a:solidFill>
                          <a:schemeClr val="bg2">
                            <a:lumMod val="1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讓系統會員可以在學校使用手機訂餐。</a:t>
                      </a:r>
                      <a:endParaRPr lang="en-US" altLang="zh-TW" sz="1800" dirty="0">
                        <a:solidFill>
                          <a:schemeClr val="bg2">
                            <a:lumMod val="1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至少能和</a:t>
                      </a:r>
                      <a:r>
                        <a:rPr lang="en-US" altLang="zh-TW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3</a:t>
                      </a:r>
                      <a:r>
                        <a:rPr lang="zh-TW" alt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家餐廳老闆合作，有</a:t>
                      </a:r>
                      <a:r>
                        <a:rPr lang="en-US" altLang="zh-TW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100</a:t>
                      </a:r>
                      <a:r>
                        <a:rPr lang="zh-TW" altLang="en-US" sz="1800" dirty="0">
                          <a:solidFill>
                            <a:schemeClr val="bg2">
                              <a:lumMod val="1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位註冊的使用者。</a:t>
                      </a:r>
                      <a:endParaRPr lang="en-US" altLang="zh-TW" sz="1800" dirty="0">
                        <a:solidFill>
                          <a:schemeClr val="bg2">
                            <a:lumMod val="1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專案里程碑</a:t>
                      </a:r>
                    </a:p>
                    <a:p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2019/10/08 </a:t>
                      </a: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專案團隊成立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角色辨識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798" y="2833139"/>
            <a:ext cx="1708510" cy="1731981"/>
          </a:xfrm>
          <a:prstGeom prst="rect">
            <a:avLst/>
          </a:prstGeom>
        </p:spPr>
      </p:pic>
      <p:sp>
        <p:nvSpPr>
          <p:cNvPr id="6" name="圓角矩形 5"/>
          <p:cNvSpPr>
            <a:spLocks/>
          </p:cNvSpPr>
          <p:nvPr/>
        </p:nvSpPr>
        <p:spPr>
          <a:xfrm>
            <a:off x="482598" y="4388940"/>
            <a:ext cx="1670903" cy="3591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2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學生與教職員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9413642" y="997654"/>
            <a:ext cx="1708510" cy="1859936"/>
            <a:chOff x="8550683" y="1056071"/>
            <a:chExt cx="1783084" cy="191154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0683" y="1056071"/>
              <a:ext cx="1783084" cy="1780036"/>
            </a:xfrm>
            <a:prstGeom prst="rect">
              <a:avLst/>
            </a:prstGeom>
          </p:spPr>
        </p:pic>
        <p:sp>
          <p:nvSpPr>
            <p:cNvPr id="9" name="圓角矩形 8"/>
            <p:cNvSpPr>
              <a:spLocks/>
            </p:cNvSpPr>
            <p:nvPr/>
          </p:nvSpPr>
          <p:spPr>
            <a:xfrm>
              <a:off x="8550683" y="2629469"/>
              <a:ext cx="1743835" cy="33814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2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學餐店家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886834" y="2995991"/>
            <a:ext cx="2762126" cy="1922200"/>
            <a:chOff x="2358595" y="2086683"/>
            <a:chExt cx="2882689" cy="1975532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8397" y="2086683"/>
              <a:ext cx="1783084" cy="1780036"/>
            </a:xfrm>
            <a:prstGeom prst="rect">
              <a:avLst/>
            </a:prstGeom>
          </p:spPr>
        </p:pic>
        <p:sp>
          <p:nvSpPr>
            <p:cNvPr id="13" name="圓角矩形 12"/>
            <p:cNvSpPr>
              <a:spLocks/>
            </p:cNvSpPr>
            <p:nvPr/>
          </p:nvSpPr>
          <p:spPr>
            <a:xfrm>
              <a:off x="2358595" y="3724072"/>
              <a:ext cx="2882689" cy="33814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2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第三方支付公司與學餐店家</a:t>
              </a: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8617873" y="4805455"/>
            <a:ext cx="1708510" cy="1917821"/>
            <a:chOff x="2048238" y="1924750"/>
            <a:chExt cx="1783084" cy="1971032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8238" y="1924750"/>
              <a:ext cx="1783084" cy="1780036"/>
            </a:xfrm>
            <a:prstGeom prst="rect">
              <a:avLst/>
            </a:prstGeom>
          </p:spPr>
        </p:pic>
        <p:sp>
          <p:nvSpPr>
            <p:cNvPr id="16" name="圓角矩形 15"/>
            <p:cNvSpPr>
              <a:spLocks/>
            </p:cNvSpPr>
            <p:nvPr/>
          </p:nvSpPr>
          <p:spPr>
            <a:xfrm>
              <a:off x="2067862" y="3557639"/>
              <a:ext cx="1743835" cy="33814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err="1">
                  <a:solidFill>
                    <a:schemeClr val="tx2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Hey!Order</a:t>
              </a:r>
              <a:r>
                <a:rPr lang="zh-TW" altLang="en-US" sz="1600" b="1" dirty="0">
                  <a:solidFill>
                    <a:schemeClr val="tx2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團隊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0408485" y="4823151"/>
            <a:ext cx="1708510" cy="1900125"/>
            <a:chOff x="1683425" y="1942937"/>
            <a:chExt cx="1783084" cy="1952845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3425" y="1942937"/>
              <a:ext cx="1783084" cy="1780036"/>
            </a:xfrm>
            <a:prstGeom prst="rect">
              <a:avLst/>
            </a:prstGeom>
          </p:spPr>
        </p:pic>
        <p:sp>
          <p:nvSpPr>
            <p:cNvPr id="19" name="圓角矩形 18"/>
            <p:cNvSpPr>
              <a:spLocks/>
            </p:cNvSpPr>
            <p:nvPr/>
          </p:nvSpPr>
          <p:spPr>
            <a:xfrm>
              <a:off x="1703050" y="3557639"/>
              <a:ext cx="1743835" cy="33814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2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敏捷專案教練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378311" y="1204637"/>
            <a:ext cx="4521994" cy="5428528"/>
            <a:chOff x="3970456" y="612897"/>
            <a:chExt cx="2014769" cy="5092587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1" name="圓角矩形 20"/>
            <p:cNvSpPr>
              <a:spLocks/>
            </p:cNvSpPr>
            <p:nvPr/>
          </p:nvSpPr>
          <p:spPr>
            <a:xfrm>
              <a:off x="3970456" y="612897"/>
              <a:ext cx="2014769" cy="5092587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22" name="文字方塊 21"/>
            <p:cNvSpPr txBox="1">
              <a:spLocks/>
            </p:cNvSpPr>
            <p:nvPr/>
          </p:nvSpPr>
          <p:spPr>
            <a:xfrm>
              <a:off x="4650854" y="663695"/>
              <a:ext cx="645080" cy="251195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r>
                <a:rPr kumimoji="0" lang="zh-TW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訂餐系統</a:t>
              </a:r>
              <a:endParaRPr kumimoji="0" lang="en-US" altLang="zh-TW" sz="2400" b="1" i="0" u="none" strike="noStrike" kern="0" cap="none" spc="0" normalizeH="0" baseline="0" noProof="0" dirty="0">
                <a:ln>
                  <a:noFill/>
                </a:ln>
                <a:effectLst/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kumimoji="0" lang="en-US" altLang="zh-TW" sz="1800" b="1" i="0" u="none" strike="noStrike" kern="0" cap="none" spc="0" normalizeH="0" baseline="0" noProof="0" dirty="0">
                <a:ln>
                  <a:noFill/>
                </a:ln>
                <a:effectLst/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kumimoji="0" lang="en-US" altLang="zh-TW" sz="1800" b="1" i="0" u="none" strike="noStrike" kern="0" cap="none" spc="0" normalizeH="0" baseline="0" noProof="0" dirty="0">
                <a:ln>
                  <a:noFill/>
                </a:ln>
                <a:effectLst/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kumimoji="0" lang="en-US" altLang="zh-TW" sz="1800" b="1" i="0" u="none" strike="noStrike" kern="0" cap="none" spc="0" normalizeH="0" baseline="0" noProof="0" dirty="0">
                <a:ln>
                  <a:noFill/>
                </a:ln>
                <a:effectLst/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kumimoji="0" lang="en-US" altLang="zh-TW" sz="1800" b="1" i="0" u="none" strike="noStrike" kern="0" cap="none" spc="0" normalizeH="0" baseline="0" noProof="0" dirty="0">
                <a:ln>
                  <a:noFill/>
                </a:ln>
                <a:effectLst/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kumimoji="0" lang="en-US" altLang="zh-TW" sz="1800" b="1" i="0" u="none" strike="noStrike" kern="0" cap="none" spc="0" normalizeH="0" baseline="0" noProof="0" dirty="0">
                <a:ln>
                  <a:noFill/>
                </a:ln>
                <a:effectLst/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kumimoji="0" lang="en-US" altLang="zh-TW" sz="1800" b="1" i="0" u="none" strike="noStrike" kern="0" cap="none" spc="0" normalizeH="0" baseline="0" noProof="0" dirty="0">
                <a:ln>
                  <a:noFill/>
                </a:ln>
                <a:effectLst/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kumimoji="0" lang="en-US" altLang="zh-TW" sz="1800" b="1" i="0" u="none" strike="noStrike" kern="0" cap="none" spc="0" normalizeH="0" baseline="0" noProof="0" dirty="0">
                <a:ln>
                  <a:noFill/>
                </a:ln>
                <a:effectLst/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kumimoji="0" lang="en-US" altLang="zh-TW" sz="1800" b="1" i="0" u="none" strike="noStrike" kern="0" cap="none" spc="0" normalizeH="0" baseline="0" noProof="0" dirty="0">
                <a:ln>
                  <a:noFill/>
                </a:ln>
                <a:effectLst/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3858020" y="1801692"/>
            <a:ext cx="1862616" cy="4618338"/>
            <a:chOff x="3523423" y="956680"/>
            <a:chExt cx="2203711" cy="570233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4" name="橢圓 23"/>
            <p:cNvSpPr>
              <a:spLocks/>
            </p:cNvSpPr>
            <p:nvPr/>
          </p:nvSpPr>
          <p:spPr>
            <a:xfrm>
              <a:off x="3555213" y="2116569"/>
              <a:ext cx="2171921" cy="9198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線上訂餐</a:t>
              </a:r>
              <a:endParaRPr lang="en-US" altLang="zh-TW" sz="1600" b="1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25" name="橢圓 24"/>
            <p:cNvSpPr>
              <a:spLocks/>
            </p:cNvSpPr>
            <p:nvPr/>
          </p:nvSpPr>
          <p:spPr>
            <a:xfrm>
              <a:off x="3542251" y="3350289"/>
              <a:ext cx="2184444" cy="9198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600" b="1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algn="ctr"/>
              <a:r>
                <a:rPr lang="zh-TW" altLang="en-US" sz="1600" b="1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第三方或現金支付</a:t>
              </a:r>
              <a:endParaRPr lang="zh-TW" altLang="en-US" sz="160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algn="ctr"/>
              <a:endParaRPr lang="en-US" altLang="zh-TW" sz="1600" b="1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26" name="橢圓 25"/>
            <p:cNvSpPr>
              <a:spLocks/>
            </p:cNvSpPr>
            <p:nvPr/>
          </p:nvSpPr>
          <p:spPr>
            <a:xfrm>
              <a:off x="3562078" y="956680"/>
              <a:ext cx="2165056" cy="9246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查詢校內人氣店家</a:t>
              </a:r>
              <a:endParaRPr lang="en-US" altLang="zh-TW" sz="1600" b="1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27" name="橢圓 26"/>
            <p:cNvSpPr>
              <a:spLocks/>
            </p:cNvSpPr>
            <p:nvPr/>
          </p:nvSpPr>
          <p:spPr>
            <a:xfrm>
              <a:off x="3523423" y="4573153"/>
              <a:ext cx="2193578" cy="9198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銷售報表分析</a:t>
              </a:r>
              <a:endParaRPr lang="en-US" altLang="zh-TW" sz="1600" b="1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28" name="橢圓 27"/>
            <p:cNvSpPr>
              <a:spLocks/>
            </p:cNvSpPr>
            <p:nvPr/>
          </p:nvSpPr>
          <p:spPr>
            <a:xfrm>
              <a:off x="3562077" y="5739146"/>
              <a:ext cx="2154923" cy="91986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系統維護及更新</a:t>
              </a:r>
              <a:endParaRPr lang="en-US" altLang="zh-TW" sz="1600" b="1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</p:grpSp>
      <p:cxnSp>
        <p:nvCxnSpPr>
          <p:cNvPr id="29" name="直線單箭頭接點 28"/>
          <p:cNvCxnSpPr>
            <a:stCxn id="5" idx="3"/>
            <a:endCxn id="25" idx="2"/>
          </p:cNvCxnSpPr>
          <p:nvPr/>
        </p:nvCxnSpPr>
        <p:spPr>
          <a:xfrm>
            <a:off x="2172308" y="3699130"/>
            <a:ext cx="1701626" cy="4136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5" idx="6"/>
            <a:endCxn id="12" idx="1"/>
          </p:cNvCxnSpPr>
          <p:nvPr/>
        </p:nvCxnSpPr>
        <p:spPr>
          <a:xfrm flipV="1">
            <a:off x="5720265" y="3861982"/>
            <a:ext cx="3693377" cy="25080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5" idx="3"/>
            <a:endCxn id="24" idx="2"/>
          </p:cNvCxnSpPr>
          <p:nvPr/>
        </p:nvCxnSpPr>
        <p:spPr>
          <a:xfrm flipV="1">
            <a:off x="2172308" y="3113591"/>
            <a:ext cx="1712581" cy="5855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5" idx="3"/>
            <a:endCxn id="26" idx="2"/>
          </p:cNvCxnSpPr>
          <p:nvPr/>
        </p:nvCxnSpPr>
        <p:spPr>
          <a:xfrm flipV="1">
            <a:off x="2172308" y="2176117"/>
            <a:ext cx="1718384" cy="15230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7" idx="6"/>
            <a:endCxn id="9" idx="1"/>
          </p:cNvCxnSpPr>
          <p:nvPr/>
        </p:nvCxnSpPr>
        <p:spPr>
          <a:xfrm flipV="1">
            <a:off x="5712071" y="2693083"/>
            <a:ext cx="3701571" cy="241010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7" idx="6"/>
            <a:endCxn id="15" idx="1"/>
          </p:cNvCxnSpPr>
          <p:nvPr/>
        </p:nvCxnSpPr>
        <p:spPr>
          <a:xfrm>
            <a:off x="5712071" y="5103187"/>
            <a:ext cx="2905802" cy="56825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8" idx="6"/>
            <a:endCxn id="15" idx="1"/>
          </p:cNvCxnSpPr>
          <p:nvPr/>
        </p:nvCxnSpPr>
        <p:spPr>
          <a:xfrm flipV="1">
            <a:off x="5712071" y="5671446"/>
            <a:ext cx="2905802" cy="3760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>
            <a:spLocks/>
          </p:cNvSpPr>
          <p:nvPr/>
        </p:nvSpPr>
        <p:spPr>
          <a:xfrm>
            <a:off x="5855820" y="2748460"/>
            <a:ext cx="1835747" cy="7663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uFillTx/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訂單管理</a:t>
            </a:r>
            <a:endParaRPr lang="en-US" altLang="zh-TW" sz="1600" b="1" dirty="0">
              <a:solidFill>
                <a:schemeClr val="tx2">
                  <a:lumMod val="50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cxnSp>
        <p:nvCxnSpPr>
          <p:cNvPr id="38" name="直線單箭頭接點 37"/>
          <p:cNvCxnSpPr>
            <a:endCxn id="8" idx="1"/>
          </p:cNvCxnSpPr>
          <p:nvPr/>
        </p:nvCxnSpPr>
        <p:spPr>
          <a:xfrm flipV="1">
            <a:off x="7705132" y="1863645"/>
            <a:ext cx="1708510" cy="12499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用戶故事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pSp>
        <p:nvGrpSpPr>
          <p:cNvPr id="5" name="Google Shape;471;p45"/>
          <p:cNvGrpSpPr/>
          <p:nvPr/>
        </p:nvGrpSpPr>
        <p:grpSpPr>
          <a:xfrm>
            <a:off x="1151971" y="706701"/>
            <a:ext cx="10012591" cy="5459743"/>
            <a:chOff x="951261" y="-840420"/>
            <a:chExt cx="9051340" cy="4886114"/>
          </a:xfrm>
        </p:grpSpPr>
        <p:sp>
          <p:nvSpPr>
            <p:cNvPr id="6" name="Google Shape;474;p45"/>
            <p:cNvSpPr>
              <a:spLocks/>
            </p:cNvSpPr>
            <p:nvPr/>
          </p:nvSpPr>
          <p:spPr>
            <a:xfrm>
              <a:off x="951261" y="1560"/>
              <a:ext cx="1700469" cy="1340252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19050" cap="flat" cmpd="sng">
              <a:solidFill>
                <a:srgbClr val="D5D8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zh-TW" altLang="en-US" sz="2800" dirty="0">
                  <a:solidFill>
                    <a:schemeClr val="lt1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  <a:cs typeface="Arial"/>
                  <a:sym typeface="Arial"/>
                </a:rPr>
                <a:t>學生</a:t>
              </a:r>
              <a:endParaRPr lang="zh-TW" altLang="en-US" sz="28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8" name="Google Shape;477;p45"/>
            <p:cNvSpPr txBox="1">
              <a:spLocks/>
            </p:cNvSpPr>
            <p:nvPr/>
          </p:nvSpPr>
          <p:spPr>
            <a:xfrm>
              <a:off x="3627414" y="-840420"/>
              <a:ext cx="6375187" cy="1149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9" name="Google Shape;478;p45"/>
            <p:cNvSpPr>
              <a:spLocks/>
            </p:cNvSpPr>
            <p:nvPr/>
          </p:nvSpPr>
          <p:spPr>
            <a:xfrm>
              <a:off x="951261" y="1421434"/>
              <a:ext cx="1718501" cy="127474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19050" cap="flat" cmpd="sng">
              <a:solidFill>
                <a:srgbClr val="D5D8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zh-TW" altLang="en-US" sz="2800" dirty="0">
                  <a:solidFill>
                    <a:schemeClr val="lt1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  <a:cs typeface="Arial"/>
                  <a:sym typeface="Arial"/>
                </a:rPr>
                <a:t>教職員</a:t>
              </a:r>
              <a:endParaRPr lang="zh-TW" altLang="en-US" sz="28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12" name="Google Shape;482;p45"/>
            <p:cNvSpPr>
              <a:spLocks/>
            </p:cNvSpPr>
            <p:nvPr/>
          </p:nvSpPr>
          <p:spPr>
            <a:xfrm>
              <a:off x="951261" y="2779840"/>
              <a:ext cx="1718501" cy="1265854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19050" cap="flat" cmpd="sng">
              <a:solidFill>
                <a:srgbClr val="D5D8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zh-TW" altLang="en-US" sz="2800" dirty="0">
                  <a:solidFill>
                    <a:schemeClr val="lt1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  <a:cs typeface="Arial"/>
                  <a:sym typeface="Arial"/>
                </a:rPr>
                <a:t>學餐店家</a:t>
              </a:r>
              <a:endParaRPr lang="zh-TW" altLang="en-US" sz="28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</p:grpSp>
      <p:sp>
        <p:nvSpPr>
          <p:cNvPr id="14" name="圓角矩形 13"/>
          <p:cNvSpPr>
            <a:spLocks/>
          </p:cNvSpPr>
          <p:nvPr/>
        </p:nvSpPr>
        <p:spPr>
          <a:xfrm>
            <a:off x="3088144" y="1647428"/>
            <a:ext cx="7737699" cy="14975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5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dirty="0">
                <a:solidFill>
                  <a:schemeClr val="dk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A</a:t>
            </a:r>
            <a:r>
              <a:rPr lang="zh-TW" altLang="en-US" dirty="0">
                <a:solidFill>
                  <a:schemeClr val="dk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同學想要在下課的時候去學餐買點東西填肚子，但是</a:t>
            </a:r>
            <a:r>
              <a:rPr lang="en-US" altLang="zh-TW" dirty="0">
                <a:solidFill>
                  <a:schemeClr val="dk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10</a:t>
            </a:r>
            <a:r>
              <a:rPr lang="zh-TW" altLang="en-US" dirty="0">
                <a:solidFill>
                  <a:schemeClr val="dk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分鐘讓他覺得可能趕不及下一節上課的時間，所以他在下課前打開</a:t>
            </a:r>
            <a:r>
              <a:rPr lang="en" altLang="zh-TW" dirty="0" err="1">
                <a:solidFill>
                  <a:schemeClr val="dk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Hey!Order</a:t>
            </a:r>
            <a:r>
              <a:rPr lang="zh-TW" altLang="en-US" dirty="0">
                <a:solidFill>
                  <a:schemeClr val="dk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點餐，這樣他便只需要去領餐和付錢就好，省下了排隊的時間，也趕得及下一節課。</a:t>
            </a:r>
          </a:p>
        </p:txBody>
      </p:sp>
      <p:sp>
        <p:nvSpPr>
          <p:cNvPr id="15" name="圓角矩形 14"/>
          <p:cNvSpPr>
            <a:spLocks/>
          </p:cNvSpPr>
          <p:nvPr/>
        </p:nvSpPr>
        <p:spPr>
          <a:xfrm>
            <a:off x="3121814" y="3234096"/>
            <a:ext cx="7704029" cy="1424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5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en" altLang="zh-TW" dirty="0">
                <a:solidFill>
                  <a:schemeClr val="dk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B</a:t>
            </a:r>
            <a:r>
              <a:rPr lang="zh-TW" altLang="en-US" dirty="0">
                <a:solidFill>
                  <a:schemeClr val="dk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老師想要在中午時段試試學餐，但對菜單不熟悉且不想踩雷，這時他打開了</a:t>
            </a:r>
            <a:r>
              <a:rPr lang="en" altLang="zh-TW" dirty="0" err="1">
                <a:solidFill>
                  <a:schemeClr val="dk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Hey!Order</a:t>
            </a:r>
            <a:r>
              <a:rPr lang="zh-TW" altLang="en" dirty="0">
                <a:solidFill>
                  <a:schemeClr val="dk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，</a:t>
            </a:r>
            <a:r>
              <a:rPr lang="zh-TW" altLang="en-US" dirty="0">
                <a:solidFill>
                  <a:schemeClr val="dk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學生餐廳菜單及評價，還有會定期更新的熱門排行榜讓他可以輕鬆挑選想吃的東西。</a:t>
            </a:r>
          </a:p>
        </p:txBody>
      </p:sp>
      <p:sp>
        <p:nvSpPr>
          <p:cNvPr id="16" name="圓角矩形 15"/>
          <p:cNvSpPr>
            <a:spLocks/>
          </p:cNvSpPr>
          <p:nvPr/>
        </p:nvSpPr>
        <p:spPr>
          <a:xfrm>
            <a:off x="3121814" y="4747563"/>
            <a:ext cx="7704029" cy="1424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D5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zh-TW" altLang="zh-TW" dirty="0">
                <a:solidFill>
                  <a:schemeClr val="dk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C學生餐廳人氣很旺，每到午餐時段總是會大排長龍，所以他們決定安裝Hey!Order。而自從他們安裝完成後，有清楚明瞭的訂單系統還有方便的第三方支付，讓他們的出餐更有效率。</a:t>
            </a:r>
            <a:endParaRPr lang="zh-TW" altLang="en-US" dirty="0">
              <a:solidFill>
                <a:schemeClr val="dk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TW">
                <a:uFillTx/>
              </a:defRPr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  <a:cs typeface="+mj-cs"/>
              </a:defRPr>
            </a:lvl1pPr>
          </a:lstStyle>
          <a:p>
            <a:r>
              <a:rPr lang="zh-TW" altLang="en-US" dirty="0">
                <a:uFillTx/>
              </a:rPr>
              <a:t>角色功能說明  </a:t>
            </a:r>
            <a:r>
              <a:rPr lang="en-US" altLang="zh-TW" sz="2800" dirty="0">
                <a:solidFill>
                  <a:schemeClr val="accent3">
                    <a:lumMod val="75000"/>
                  </a:schemeClr>
                </a:solidFill>
                <a:uFillTx/>
              </a:rPr>
              <a:t>-</a:t>
            </a:r>
            <a:r>
              <a:rPr lang="en-US" altLang="zh-TW" sz="2800" dirty="0" err="1">
                <a:solidFill>
                  <a:schemeClr val="accent3">
                    <a:lumMod val="75000"/>
                  </a:schemeClr>
                </a:solidFill>
                <a:uFillTx/>
              </a:rPr>
              <a:t>Hey!Order</a:t>
            </a:r>
            <a:r>
              <a:rPr lang="zh-TW" altLang="en-US" sz="2800" dirty="0">
                <a:solidFill>
                  <a:schemeClr val="accent3">
                    <a:lumMod val="75000"/>
                  </a:schemeClr>
                </a:solidFill>
                <a:uFillTx/>
              </a:rPr>
              <a:t>團隊</a:t>
            </a: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701490" y="1713547"/>
            <a:ext cx="8151096" cy="4712705"/>
            <a:chOff x="2470975" y="635909"/>
            <a:chExt cx="8151096" cy="471270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" name="圓角矩形 5"/>
            <p:cNvSpPr>
              <a:spLocks/>
            </p:cNvSpPr>
            <p:nvPr/>
          </p:nvSpPr>
          <p:spPr>
            <a:xfrm>
              <a:off x="2470975" y="635909"/>
              <a:ext cx="8151096" cy="4712705"/>
            </a:xfrm>
            <a:prstGeom prst="round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cxnSp>
          <p:nvCxnSpPr>
            <p:cNvPr id="7" name="直線接點 6"/>
            <p:cNvCxnSpPr>
              <a:stCxn id="6" idx="0"/>
              <a:endCxn id="6" idx="2"/>
            </p:cNvCxnSpPr>
            <p:nvPr/>
          </p:nvCxnSpPr>
          <p:spPr>
            <a:xfrm>
              <a:off x="6546523" y="635909"/>
              <a:ext cx="0" cy="4712705"/>
            </a:xfrm>
            <a:prstGeom prst="lin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2470975" y="2179529"/>
              <a:ext cx="4075548" cy="25052"/>
            </a:xfrm>
            <a:prstGeom prst="lin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6546516" y="2835736"/>
              <a:ext cx="4075552" cy="0"/>
            </a:xfrm>
            <a:prstGeom prst="lin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>
              <a:spLocks/>
            </p:cNvSpPr>
            <p:nvPr/>
          </p:nvSpPr>
          <p:spPr>
            <a:xfrm>
              <a:off x="2644592" y="1093250"/>
              <a:ext cx="3802870" cy="70788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err="1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Hey!Order</a:t>
              </a:r>
              <a:r>
                <a:rPr lang="zh-TW" altLang="en-US" sz="4000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團隊</a:t>
              </a:r>
            </a:p>
          </p:txBody>
        </p:sp>
        <p:sp>
          <p:nvSpPr>
            <p:cNvPr id="12" name="文字方塊 11"/>
            <p:cNvSpPr txBox="1">
              <a:spLocks/>
            </p:cNvSpPr>
            <p:nvPr/>
          </p:nvSpPr>
          <p:spPr>
            <a:xfrm>
              <a:off x="2536963" y="2927080"/>
              <a:ext cx="391049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說明</a:t>
              </a: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：</a:t>
              </a:r>
              <a:endParaRPr lang="en-US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寫出該系統後，真正實現減少學餐排隊的盛況，及完成專案畢業。</a:t>
              </a:r>
              <a:endParaRPr lang="en-US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自己團隊開發此程式。</a:t>
              </a:r>
              <a:endParaRPr lang="zh-TW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13" name="文字方塊 12"/>
            <p:cNvSpPr txBox="1">
              <a:spLocks/>
            </p:cNvSpPr>
            <p:nvPr/>
          </p:nvSpPr>
          <p:spPr>
            <a:xfrm>
              <a:off x="6641110" y="2909306"/>
              <a:ext cx="3705690" cy="203132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價值</a:t>
              </a: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：</a:t>
              </a:r>
              <a:endParaRPr lang="zh-TW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342900" lvl="0" indent="-34290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減少排隊點餐等餐的時間</a:t>
              </a:r>
              <a:endParaRPr lang="en-US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342900" lvl="0" indent="-34290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利用時間做別的有意義的事</a:t>
              </a:r>
              <a:endParaRPr lang="zh-TW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endParaRPr lang="en-US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en-US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WHY</a:t>
              </a: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：</a:t>
              </a: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減少大家用餐時的等待</a:t>
              </a:r>
              <a:endParaRPr lang="en-US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en-US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WHAT</a:t>
              </a: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：</a:t>
              </a: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讓我們完成畢業專題</a:t>
              </a:r>
              <a:r>
                <a:rPr lang="en-US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!</a:t>
              </a:r>
              <a:endParaRPr lang="zh-TW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en-US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HOW</a:t>
              </a: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：</a:t>
              </a: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開發</a:t>
              </a: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「</a:t>
              </a:r>
              <a:r>
                <a:rPr lang="en-US" altLang="zh-TW" dirty="0" err="1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Hey!Order</a:t>
              </a: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」 </a:t>
              </a:r>
              <a:endParaRPr lang="zh-TW" altLang="en-US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60555" y="2003421"/>
            <a:ext cx="1708510" cy="17319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TW">
                <a:uFillTx/>
              </a:defRPr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  <a:cs typeface="+mj-cs"/>
              </a:defRPr>
            </a:lvl1pPr>
          </a:lstStyle>
          <a:p>
            <a:r>
              <a:rPr lang="zh-TW" altLang="en-US" dirty="0">
                <a:uFillTx/>
              </a:rPr>
              <a:t>角色功能說明  </a:t>
            </a:r>
            <a:r>
              <a:rPr lang="en-US" altLang="zh-TW" sz="2800" dirty="0">
                <a:solidFill>
                  <a:schemeClr val="accent3">
                    <a:lumMod val="75000"/>
                  </a:schemeClr>
                </a:solidFill>
                <a:uFillTx/>
              </a:rPr>
              <a:t>-</a:t>
            </a:r>
            <a:r>
              <a:rPr lang="zh-TW" altLang="en-US" sz="2800" dirty="0">
                <a:solidFill>
                  <a:schemeClr val="accent3">
                    <a:lumMod val="75000"/>
                  </a:schemeClr>
                </a:solidFill>
                <a:uFillTx/>
              </a:rPr>
              <a:t>學生與教職員</a:t>
            </a: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1701490" y="1684200"/>
            <a:ext cx="8151096" cy="4712705"/>
            <a:chOff x="2470975" y="635909"/>
            <a:chExt cx="8151096" cy="471270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圓角矩形 23"/>
            <p:cNvSpPr>
              <a:spLocks/>
            </p:cNvSpPr>
            <p:nvPr/>
          </p:nvSpPr>
          <p:spPr>
            <a:xfrm>
              <a:off x="2470975" y="635909"/>
              <a:ext cx="8151096" cy="4712705"/>
            </a:xfrm>
            <a:prstGeom prst="round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cxnSp>
          <p:nvCxnSpPr>
            <p:cNvPr id="25" name="直線接點 24"/>
            <p:cNvCxnSpPr>
              <a:stCxn id="24" idx="0"/>
              <a:endCxn id="24" idx="2"/>
            </p:cNvCxnSpPr>
            <p:nvPr/>
          </p:nvCxnSpPr>
          <p:spPr>
            <a:xfrm>
              <a:off x="6546523" y="635909"/>
              <a:ext cx="0" cy="4712705"/>
            </a:xfrm>
            <a:prstGeom prst="lin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470975" y="2179529"/>
              <a:ext cx="4075548" cy="25052"/>
            </a:xfrm>
            <a:prstGeom prst="lin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6546516" y="2835736"/>
              <a:ext cx="4075552" cy="0"/>
            </a:xfrm>
            <a:prstGeom prst="lin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>
              <a:spLocks/>
            </p:cNvSpPr>
            <p:nvPr/>
          </p:nvSpPr>
          <p:spPr>
            <a:xfrm>
              <a:off x="2665814" y="1093250"/>
              <a:ext cx="3801687" cy="76944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4400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學生與教職員</a:t>
              </a:r>
            </a:p>
          </p:txBody>
        </p:sp>
        <p:sp>
          <p:nvSpPr>
            <p:cNvPr id="29" name="文字方塊 28"/>
            <p:cNvSpPr txBox="1">
              <a:spLocks/>
            </p:cNvSpPr>
            <p:nvPr/>
          </p:nvSpPr>
          <p:spPr>
            <a:xfrm>
              <a:off x="2526453" y="2927080"/>
              <a:ext cx="3996520" cy="147732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說明</a:t>
              </a: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：</a:t>
              </a:r>
              <a:endParaRPr lang="zh-TW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使用系統訂餐後到現場直接取餐走人，方便快速省時間；皆可選擇線上支付或現場使用現金，主要節省排隊點餐等餐的時間。</a:t>
              </a:r>
              <a:endParaRPr lang="en-US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31" name="文字方塊 30"/>
            <p:cNvSpPr txBox="1">
              <a:spLocks/>
            </p:cNvSpPr>
            <p:nvPr/>
          </p:nvSpPr>
          <p:spPr>
            <a:xfrm>
              <a:off x="6559984" y="2879746"/>
              <a:ext cx="4009961" cy="193899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價值</a:t>
              </a: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：</a:t>
              </a:r>
              <a:endParaRPr lang="zh-TW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342900" lvl="0" indent="-34290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減少排隊點餐等餐的時間</a:t>
              </a:r>
              <a:endParaRPr lang="en-US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342900" lvl="0" indent="-34290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利用時間做別的有意義的事</a:t>
              </a:r>
              <a:endParaRPr lang="zh-TW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endParaRPr lang="en-US" altLang="zh-TW" sz="80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en-US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WHY</a:t>
              </a: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：</a:t>
              </a: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節省時間</a:t>
              </a:r>
              <a:endParaRPr lang="zh-TW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en-US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WHAT</a:t>
              </a: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：減少了排隊</a:t>
              </a: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點餐等餐</a:t>
              </a: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的麻煩</a:t>
              </a:r>
            </a:p>
            <a:p>
              <a:r>
                <a:rPr lang="en-US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HOW</a:t>
              </a: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：使用「</a:t>
              </a:r>
              <a:r>
                <a:rPr lang="en-US" altLang="zh-TW" dirty="0" err="1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Hey!Order</a:t>
              </a: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」 </a:t>
              </a:r>
              <a:endParaRPr lang="zh-TW" altLang="en-US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1224" y="2024381"/>
            <a:ext cx="1708510" cy="17319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/>
          </p:cNvSpPr>
          <p:nvPr/>
        </p:nvSpPr>
        <p:spPr>
          <a:xfrm>
            <a:off x="1687018" y="2240280"/>
            <a:ext cx="2402938" cy="2220056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solidFill>
                  <a:schemeClr val="bg2">
                    <a:lumMod val="2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4400" dirty="0">
                <a:solidFill>
                  <a:schemeClr val="bg2">
                    <a:lumMod val="2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4400" dirty="0">
              <a:solidFill>
                <a:schemeClr val="bg2">
                  <a:lumMod val="25000"/>
                </a:schemeClr>
              </a:solidFill>
              <a:uFillTx/>
              <a:latin typeface="Hobo Std" panose="020B0803040709020204" pitchFamily="34" charset="0"/>
            </a:endParaRPr>
          </a:p>
        </p:txBody>
      </p:sp>
      <p:sp>
        <p:nvSpPr>
          <p:cNvPr id="3" name="文字方塊 2"/>
          <p:cNvSpPr txBox="1">
            <a:spLocks/>
          </p:cNvSpPr>
          <p:nvPr/>
        </p:nvSpPr>
        <p:spPr>
          <a:xfrm>
            <a:off x="4089956" y="2565478"/>
            <a:ext cx="66335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  <a:uFillTx/>
                <a:latin typeface="Hobo Std" panose="020B0803040709020204"/>
                <a:ea typeface="Adobe 仿宋 Std R" panose="02020400000000000000" pitchFamily="18" charset="-128"/>
              </a:rPr>
              <a:t>你現在還在慢慢排隊點餐嗎</a:t>
            </a: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uFillTx/>
                <a:latin typeface="Hobo Std" panose="020B0803040709020204"/>
                <a:ea typeface="Adobe 仿宋 Std R" panose="02020400000000000000" pitchFamily="18" charset="-128"/>
              </a:rPr>
              <a:t>?</a:t>
            </a:r>
          </a:p>
          <a:p>
            <a:pPr algn="ctr"/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  <a:uFillTx/>
                <a:latin typeface="Hobo Std" panose="020B0803040709020204"/>
                <a:ea typeface="Adobe 仿宋 Std R" panose="02020400000000000000" pitchFamily="18" charset="-128"/>
              </a:rPr>
              <a:t>趕快來使用</a:t>
            </a:r>
            <a:r>
              <a:rPr lang="en-US" altLang="zh-TW" sz="2400" b="1" dirty="0" err="1">
                <a:solidFill>
                  <a:schemeClr val="bg2">
                    <a:lumMod val="25000"/>
                  </a:schemeClr>
                </a:solidFill>
                <a:uFillTx/>
                <a:latin typeface="Hobo Std" panose="020B0803040709020204"/>
                <a:ea typeface="Adobe 仿宋 Std R" panose="02020400000000000000" pitchFamily="18" charset="-128"/>
              </a:rPr>
              <a:t>Hey!Order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  <a:uFillTx/>
                <a:latin typeface="Hobo Std" panose="020B0803040709020204"/>
                <a:ea typeface="Adobe 仿宋 Std R" panose="02020400000000000000" pitchFamily="18" charset="-128"/>
              </a:rPr>
              <a:t>讓你比別人提早一步吃飯</a:t>
            </a:r>
            <a:endParaRPr lang="en-US" altLang="zh-TW" sz="2400" dirty="0">
              <a:solidFill>
                <a:schemeClr val="bg2">
                  <a:lumMod val="25000"/>
                </a:schemeClr>
              </a:solidFill>
              <a:uFillTx/>
              <a:latin typeface="Hobo Std" panose="020B0803040709020204"/>
              <a:ea typeface="Adobe 仿宋 Std R" panose="02020400000000000000" pitchFamily="18" charset="-128"/>
            </a:endParaRPr>
          </a:p>
          <a:p>
            <a:pPr algn="ctr"/>
            <a:endParaRPr lang="en-US" altLang="zh-TW" sz="2400" dirty="0">
              <a:uFillTx/>
              <a:latin typeface="Hobo Std" panose="020B0803040709020204"/>
              <a:ea typeface="Adobe 仿宋 Std R" panose="02020400000000000000" pitchFamily="18" charset="-128"/>
            </a:endParaRPr>
          </a:p>
          <a:p>
            <a:pPr algn="ctr"/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uFillTx/>
                <a:latin typeface="Bahnschrift" panose="020B0502040204020203" pitchFamily="34" charset="0"/>
                <a:ea typeface="Adobe 仿宋 Std R" panose="02020400000000000000" pitchFamily="18" charset="-128"/>
              </a:rPr>
              <a:t>    We will make your life more convenient.</a:t>
            </a:r>
            <a:r>
              <a:rPr lang="zh-TW" altLang="en-US" sz="2400" dirty="0">
                <a:solidFill>
                  <a:schemeClr val="accent3">
                    <a:lumMod val="75000"/>
                  </a:schemeClr>
                </a:solidFill>
                <a:uFillTx/>
                <a:latin typeface="Bahnschrift" panose="020B0502040204020203" pitchFamily="34" charset="0"/>
                <a:ea typeface="Adobe 仿宋 Std R" panose="02020400000000000000" pitchFamily="18" charset="-128"/>
              </a:rPr>
              <a:t>     </a:t>
            </a:r>
            <a:endParaRPr lang="zh-TW" altLang="en-US" sz="2800" dirty="0">
              <a:solidFill>
                <a:schemeClr val="accent3">
                  <a:lumMod val="75000"/>
                </a:schemeClr>
              </a:solidFill>
              <a:uFillTx/>
              <a:latin typeface="Bahnschrift" panose="020B0502040204020203" pitchFamily="34" charset="0"/>
              <a:ea typeface="Adobe 仿宋 Std R" panose="02020400000000000000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TW">
                <a:uFillTx/>
              </a:defRPr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  <a:cs typeface="+mj-cs"/>
              </a:defRPr>
            </a:lvl1pPr>
          </a:lstStyle>
          <a:p>
            <a:r>
              <a:rPr lang="zh-TW" altLang="en-US" dirty="0">
                <a:uFillTx/>
              </a:rPr>
              <a:t>角色功能說明  </a:t>
            </a:r>
            <a:r>
              <a:rPr lang="en-US" altLang="zh-TW" sz="2800" dirty="0">
                <a:solidFill>
                  <a:schemeClr val="accent3">
                    <a:lumMod val="75000"/>
                  </a:schemeClr>
                </a:solidFill>
                <a:uFillTx/>
              </a:rPr>
              <a:t>-</a:t>
            </a:r>
            <a:r>
              <a:rPr lang="zh-TW" altLang="en-US" sz="2800" dirty="0">
                <a:solidFill>
                  <a:schemeClr val="accent3">
                    <a:lumMod val="75000"/>
                  </a:schemeClr>
                </a:solidFill>
                <a:uFillTx/>
              </a:rPr>
              <a:t>學餐店家</a:t>
            </a: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60555" y="2038432"/>
            <a:ext cx="1708510" cy="17319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</p:pic>
      <p:grpSp>
        <p:nvGrpSpPr>
          <p:cNvPr id="15" name="群組 14"/>
          <p:cNvGrpSpPr/>
          <p:nvPr/>
        </p:nvGrpSpPr>
        <p:grpSpPr>
          <a:xfrm>
            <a:off x="1726320" y="1694203"/>
            <a:ext cx="8151096" cy="4712705"/>
            <a:chOff x="2470975" y="635909"/>
            <a:chExt cx="8151096" cy="471270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6" name="圓角矩形 15"/>
            <p:cNvSpPr>
              <a:spLocks/>
            </p:cNvSpPr>
            <p:nvPr/>
          </p:nvSpPr>
          <p:spPr>
            <a:xfrm>
              <a:off x="2470975" y="635909"/>
              <a:ext cx="8151096" cy="4712705"/>
            </a:xfrm>
            <a:prstGeom prst="round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cxnSp>
          <p:nvCxnSpPr>
            <p:cNvPr id="17" name="直線接點 16"/>
            <p:cNvCxnSpPr>
              <a:stCxn id="16" idx="0"/>
              <a:endCxn id="16" idx="2"/>
            </p:cNvCxnSpPr>
            <p:nvPr/>
          </p:nvCxnSpPr>
          <p:spPr>
            <a:xfrm>
              <a:off x="6546523" y="635909"/>
              <a:ext cx="0" cy="4712705"/>
            </a:xfrm>
            <a:prstGeom prst="lin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2470975" y="2179529"/>
              <a:ext cx="4075548" cy="25052"/>
            </a:xfrm>
            <a:prstGeom prst="lin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6546516" y="2835736"/>
              <a:ext cx="4075552" cy="0"/>
            </a:xfrm>
            <a:prstGeom prst="line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>
              <a:spLocks/>
            </p:cNvSpPr>
            <p:nvPr/>
          </p:nvSpPr>
          <p:spPr>
            <a:xfrm>
              <a:off x="3170399" y="994308"/>
              <a:ext cx="2755726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4800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學餐店家</a:t>
              </a:r>
            </a:p>
          </p:txBody>
        </p:sp>
        <p:sp>
          <p:nvSpPr>
            <p:cNvPr id="21" name="文字方塊 20"/>
            <p:cNvSpPr txBox="1">
              <a:spLocks/>
            </p:cNvSpPr>
            <p:nvPr/>
          </p:nvSpPr>
          <p:spPr>
            <a:xfrm>
              <a:off x="2550002" y="2715144"/>
              <a:ext cx="3996520" cy="203132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說明</a:t>
              </a: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：</a:t>
              </a:r>
              <a:endParaRPr lang="zh-TW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85750" lvl="0" indent="-285750">
                <a:buFont typeface="Wingdings" panose="05000000000000000000" pitchFamily="2" charset="2"/>
                <a:buChar char="ü"/>
              </a:pP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店家使用系統接收訂單；系統幫店家整合營業額、各產品銷售數量等報表。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寫一支線上訂餐系統程式，讓店家利用此系統接收訂單後，就能統計各項資料。</a:t>
              </a:r>
              <a:endParaRPr lang="zh-TW" altLang="en-US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22" name="文字方塊 21"/>
            <p:cNvSpPr txBox="1">
              <a:spLocks/>
            </p:cNvSpPr>
            <p:nvPr/>
          </p:nvSpPr>
          <p:spPr>
            <a:xfrm>
              <a:off x="6625550" y="2870026"/>
              <a:ext cx="3560285" cy="23544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價值</a:t>
              </a:r>
              <a:r>
                <a:rPr lang="zh-TW" altLang="en-US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：</a:t>
              </a:r>
              <a:endParaRPr lang="zh-TW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85750" lvl="0" indent="-285750">
                <a:buFont typeface="Wingdings" panose="05000000000000000000" pitchFamily="2" charset="2"/>
                <a:buChar char="ü"/>
              </a:pPr>
              <a:r>
                <a:rPr lang="en-US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</a:t>
              </a: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減少用餐時間的人手不足</a:t>
              </a:r>
            </a:p>
            <a:p>
              <a:pPr lvl="0"/>
              <a:r>
                <a:rPr lang="en-US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    </a:t>
              </a: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提供店家簡易明瞭的銷售額</a:t>
              </a:r>
              <a:endParaRPr lang="en-US" altLang="zh-TW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lvl="0"/>
              <a:r>
                <a:rPr lang="en-US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    </a:t>
              </a: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及產品銷售數量的報表</a:t>
              </a:r>
            </a:p>
            <a:p>
              <a:pPr marL="342900" lvl="0" indent="-342900">
                <a:buFont typeface="Wingdings" panose="05000000000000000000" pitchFamily="2" charset="2"/>
                <a:buChar char="ü"/>
              </a:pP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多元的接收訂單方式</a:t>
              </a:r>
            </a:p>
            <a:p>
              <a:endParaRPr lang="en-US" altLang="zh-TW" sz="300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r>
                <a:rPr lang="en-US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WHY</a:t>
              </a: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：學餐人氣店家</a:t>
              </a:r>
            </a:p>
            <a:p>
              <a:r>
                <a:rPr lang="en-US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WHAT</a:t>
              </a: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：減少了排隊的麻煩</a:t>
              </a:r>
            </a:p>
            <a:p>
              <a:r>
                <a:rPr lang="en-US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HOW</a:t>
              </a: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：使用「</a:t>
              </a:r>
              <a:r>
                <a:rPr lang="en-US" altLang="zh-TW" dirty="0" err="1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Hey!Order</a:t>
              </a:r>
              <a:r>
                <a:rPr lang="zh-TW" altLang="zh-TW" dirty="0">
                  <a:solidFill>
                    <a:schemeClr val="tx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」 </a:t>
              </a:r>
              <a:endParaRPr lang="zh-TW" altLang="en-US" dirty="0">
                <a:solidFill>
                  <a:schemeClr val="tx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</p:grpSp>
      <p:pic>
        <p:nvPicPr>
          <p:cNvPr id="23" name="圖片 2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85382" y="1968702"/>
            <a:ext cx="1708510" cy="17319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文大師生與教職員用戶故事地圖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57" name="圓角矩形 56"/>
          <p:cNvSpPr>
            <a:spLocks/>
          </p:cNvSpPr>
          <p:nvPr/>
        </p:nvSpPr>
        <p:spPr>
          <a:xfrm>
            <a:off x="339765" y="1761912"/>
            <a:ext cx="1196774" cy="5062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帳號管理</a:t>
            </a:r>
          </a:p>
        </p:txBody>
      </p:sp>
      <p:sp>
        <p:nvSpPr>
          <p:cNvPr id="58" name="圓角矩形 57"/>
          <p:cNvSpPr>
            <a:spLocks/>
          </p:cNvSpPr>
          <p:nvPr/>
        </p:nvSpPr>
        <p:spPr>
          <a:xfrm>
            <a:off x="1581775" y="1761912"/>
            <a:ext cx="1196775" cy="5062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店家瀏覽</a:t>
            </a:r>
          </a:p>
        </p:txBody>
      </p:sp>
      <p:sp>
        <p:nvSpPr>
          <p:cNvPr id="59" name="圓角矩形 58"/>
          <p:cNvSpPr>
            <a:spLocks/>
          </p:cNvSpPr>
          <p:nvPr/>
        </p:nvSpPr>
        <p:spPr>
          <a:xfrm>
            <a:off x="2832836" y="1761912"/>
            <a:ext cx="1196775" cy="5062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餐點瀏覽</a:t>
            </a:r>
          </a:p>
        </p:txBody>
      </p:sp>
      <p:sp>
        <p:nvSpPr>
          <p:cNvPr id="60" name="圓角矩形 59"/>
          <p:cNvSpPr>
            <a:spLocks/>
          </p:cNvSpPr>
          <p:nvPr/>
        </p:nvSpPr>
        <p:spPr>
          <a:xfrm>
            <a:off x="339763" y="2408270"/>
            <a:ext cx="1196774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帳號註冊</a:t>
            </a:r>
          </a:p>
        </p:txBody>
      </p:sp>
      <p:sp>
        <p:nvSpPr>
          <p:cNvPr id="61" name="圓角矩形 60"/>
          <p:cNvSpPr>
            <a:spLocks/>
          </p:cNvSpPr>
          <p:nvPr/>
        </p:nvSpPr>
        <p:spPr>
          <a:xfrm>
            <a:off x="339763" y="2997871"/>
            <a:ext cx="1196774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用戶登入</a:t>
            </a:r>
          </a:p>
        </p:txBody>
      </p:sp>
      <p:cxnSp>
        <p:nvCxnSpPr>
          <p:cNvPr id="62" name="直線單箭頭接點 61"/>
          <p:cNvCxnSpPr/>
          <p:nvPr/>
        </p:nvCxnSpPr>
        <p:spPr>
          <a:xfrm flipV="1">
            <a:off x="380797" y="2309058"/>
            <a:ext cx="11419898" cy="37151"/>
          </a:xfrm>
          <a:prstGeom prst="straightConnector1">
            <a:avLst/>
          </a:prstGeom>
          <a:ln>
            <a:solidFill>
              <a:srgbClr val="D5D8D9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圓角矩形 62"/>
          <p:cNvSpPr>
            <a:spLocks/>
          </p:cNvSpPr>
          <p:nvPr/>
        </p:nvSpPr>
        <p:spPr>
          <a:xfrm>
            <a:off x="1581775" y="2408270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店家清單</a:t>
            </a:r>
          </a:p>
        </p:txBody>
      </p:sp>
      <p:sp>
        <p:nvSpPr>
          <p:cNvPr id="64" name="圓角矩形 63"/>
          <p:cNvSpPr>
            <a:spLocks/>
          </p:cNvSpPr>
          <p:nvPr/>
        </p:nvSpPr>
        <p:spPr>
          <a:xfrm>
            <a:off x="2832836" y="2408270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菜單清單</a:t>
            </a:r>
          </a:p>
        </p:txBody>
      </p:sp>
      <p:sp>
        <p:nvSpPr>
          <p:cNvPr id="65" name="圓角矩形 64"/>
          <p:cNvSpPr>
            <a:spLocks/>
          </p:cNvSpPr>
          <p:nvPr/>
        </p:nvSpPr>
        <p:spPr>
          <a:xfrm>
            <a:off x="2832835" y="2997869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菜單詳情</a:t>
            </a:r>
          </a:p>
        </p:txBody>
      </p:sp>
      <p:sp>
        <p:nvSpPr>
          <p:cNvPr id="66" name="圓角矩形 65"/>
          <p:cNvSpPr>
            <a:spLocks/>
          </p:cNvSpPr>
          <p:nvPr/>
        </p:nvSpPr>
        <p:spPr>
          <a:xfrm>
            <a:off x="4132860" y="1761912"/>
            <a:ext cx="1196775" cy="5062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選購餐點</a:t>
            </a:r>
          </a:p>
        </p:txBody>
      </p:sp>
      <p:sp>
        <p:nvSpPr>
          <p:cNvPr id="67" name="圓角矩形 66"/>
          <p:cNvSpPr>
            <a:spLocks/>
          </p:cNvSpPr>
          <p:nvPr/>
        </p:nvSpPr>
        <p:spPr>
          <a:xfrm>
            <a:off x="9345187" y="1758676"/>
            <a:ext cx="1196775" cy="5062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領取餐點</a:t>
            </a:r>
          </a:p>
        </p:txBody>
      </p:sp>
      <p:sp>
        <p:nvSpPr>
          <p:cNvPr id="68" name="圓角矩形 67"/>
          <p:cNvSpPr>
            <a:spLocks/>
          </p:cNvSpPr>
          <p:nvPr/>
        </p:nvSpPr>
        <p:spPr>
          <a:xfrm>
            <a:off x="5420633" y="1761912"/>
            <a:ext cx="1196775" cy="5062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結帳</a:t>
            </a:r>
          </a:p>
        </p:txBody>
      </p:sp>
      <p:sp>
        <p:nvSpPr>
          <p:cNvPr id="69" name="圓角矩形 68"/>
          <p:cNvSpPr>
            <a:spLocks/>
          </p:cNvSpPr>
          <p:nvPr/>
        </p:nvSpPr>
        <p:spPr>
          <a:xfrm>
            <a:off x="6720651" y="1761667"/>
            <a:ext cx="1196775" cy="5062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餐點狀態</a:t>
            </a:r>
          </a:p>
        </p:txBody>
      </p:sp>
      <p:sp>
        <p:nvSpPr>
          <p:cNvPr id="70" name="圓角矩形 69"/>
          <p:cNvSpPr>
            <a:spLocks/>
          </p:cNvSpPr>
          <p:nvPr/>
        </p:nvSpPr>
        <p:spPr>
          <a:xfrm>
            <a:off x="339763" y="4268838"/>
            <a:ext cx="1196774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修改密碼</a:t>
            </a:r>
          </a:p>
        </p:txBody>
      </p:sp>
      <p:cxnSp>
        <p:nvCxnSpPr>
          <p:cNvPr id="71" name="直線單箭頭接點 70"/>
          <p:cNvCxnSpPr/>
          <p:nvPr/>
        </p:nvCxnSpPr>
        <p:spPr>
          <a:xfrm flipV="1">
            <a:off x="339760" y="4199530"/>
            <a:ext cx="11460935" cy="7831"/>
          </a:xfrm>
          <a:prstGeom prst="straightConnector1">
            <a:avLst/>
          </a:prstGeom>
          <a:ln>
            <a:solidFill>
              <a:srgbClr val="D5D8D9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圓角矩形 71"/>
          <p:cNvSpPr>
            <a:spLocks/>
          </p:cNvSpPr>
          <p:nvPr/>
        </p:nvSpPr>
        <p:spPr>
          <a:xfrm>
            <a:off x="4132857" y="2408270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下單</a:t>
            </a:r>
          </a:p>
        </p:txBody>
      </p:sp>
      <p:sp>
        <p:nvSpPr>
          <p:cNvPr id="73" name="圓角矩形 72"/>
          <p:cNvSpPr>
            <a:spLocks/>
          </p:cNvSpPr>
          <p:nvPr/>
        </p:nvSpPr>
        <p:spPr>
          <a:xfrm>
            <a:off x="4132857" y="4266060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添加至購物車</a:t>
            </a:r>
          </a:p>
        </p:txBody>
      </p:sp>
      <p:sp>
        <p:nvSpPr>
          <p:cNvPr id="74" name="圓角矩形 73"/>
          <p:cNvSpPr>
            <a:spLocks/>
          </p:cNvSpPr>
          <p:nvPr/>
        </p:nvSpPr>
        <p:spPr>
          <a:xfrm>
            <a:off x="5420633" y="2985951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第三方支付</a:t>
            </a:r>
          </a:p>
        </p:txBody>
      </p:sp>
      <p:sp>
        <p:nvSpPr>
          <p:cNvPr id="75" name="圓角矩形 74"/>
          <p:cNvSpPr>
            <a:spLocks/>
          </p:cNvSpPr>
          <p:nvPr/>
        </p:nvSpPr>
        <p:spPr>
          <a:xfrm>
            <a:off x="339763" y="4841585"/>
            <a:ext cx="1196774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個人設定</a:t>
            </a: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339760" y="5412355"/>
            <a:ext cx="11460935" cy="34360"/>
          </a:xfrm>
          <a:prstGeom prst="straightConnector1">
            <a:avLst/>
          </a:prstGeom>
          <a:ln>
            <a:solidFill>
              <a:srgbClr val="D5D8D9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圓角矩形 76"/>
          <p:cNvSpPr>
            <a:spLocks/>
          </p:cNvSpPr>
          <p:nvPr/>
        </p:nvSpPr>
        <p:spPr>
          <a:xfrm>
            <a:off x="339760" y="6086614"/>
            <a:ext cx="1196774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信箱綁定</a:t>
            </a:r>
          </a:p>
        </p:txBody>
      </p:sp>
      <p:sp>
        <p:nvSpPr>
          <p:cNvPr id="78" name="圓角矩形 77"/>
          <p:cNvSpPr>
            <a:spLocks/>
          </p:cNvSpPr>
          <p:nvPr/>
        </p:nvSpPr>
        <p:spPr>
          <a:xfrm>
            <a:off x="339762" y="5521507"/>
            <a:ext cx="1196774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手機驗證</a:t>
            </a:r>
          </a:p>
        </p:txBody>
      </p:sp>
      <p:sp>
        <p:nvSpPr>
          <p:cNvPr id="79" name="圓角矩形 78"/>
          <p:cNvSpPr>
            <a:spLocks/>
          </p:cNvSpPr>
          <p:nvPr/>
        </p:nvSpPr>
        <p:spPr>
          <a:xfrm>
            <a:off x="1581772" y="4273699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依照熱門搜尋</a:t>
            </a:r>
          </a:p>
        </p:txBody>
      </p:sp>
      <p:sp>
        <p:nvSpPr>
          <p:cNvPr id="80" name="圓角矩形 79"/>
          <p:cNvSpPr>
            <a:spLocks/>
          </p:cNvSpPr>
          <p:nvPr/>
        </p:nvSpPr>
        <p:spPr>
          <a:xfrm>
            <a:off x="1581772" y="5521507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分類瀏覽</a:t>
            </a:r>
          </a:p>
        </p:txBody>
      </p:sp>
      <p:sp>
        <p:nvSpPr>
          <p:cNvPr id="81" name="圓角矩形 80"/>
          <p:cNvSpPr>
            <a:spLocks/>
          </p:cNvSpPr>
          <p:nvPr/>
        </p:nvSpPr>
        <p:spPr>
          <a:xfrm>
            <a:off x="2832835" y="5521507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分類瀏覽</a:t>
            </a:r>
          </a:p>
        </p:txBody>
      </p:sp>
      <p:sp>
        <p:nvSpPr>
          <p:cNvPr id="82" name="圓角矩形 81"/>
          <p:cNvSpPr>
            <a:spLocks/>
          </p:cNvSpPr>
          <p:nvPr/>
        </p:nvSpPr>
        <p:spPr>
          <a:xfrm>
            <a:off x="2832835" y="4841585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依照推薦搜尋</a:t>
            </a:r>
          </a:p>
        </p:txBody>
      </p:sp>
      <p:sp>
        <p:nvSpPr>
          <p:cNvPr id="83" name="圓角矩形 82"/>
          <p:cNvSpPr>
            <a:spLocks/>
          </p:cNvSpPr>
          <p:nvPr/>
        </p:nvSpPr>
        <p:spPr>
          <a:xfrm>
            <a:off x="2832835" y="4266060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依照熱門搜尋</a:t>
            </a:r>
          </a:p>
        </p:txBody>
      </p:sp>
      <p:sp>
        <p:nvSpPr>
          <p:cNvPr id="84" name="圓角矩形 83"/>
          <p:cNvSpPr>
            <a:spLocks/>
          </p:cNvSpPr>
          <p:nvPr/>
        </p:nvSpPr>
        <p:spPr>
          <a:xfrm>
            <a:off x="4132856" y="5521507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修改訂單</a:t>
            </a:r>
          </a:p>
        </p:txBody>
      </p:sp>
      <p:sp>
        <p:nvSpPr>
          <p:cNvPr id="85" name="圓角矩形 84"/>
          <p:cNvSpPr>
            <a:spLocks/>
          </p:cNvSpPr>
          <p:nvPr/>
        </p:nvSpPr>
        <p:spPr>
          <a:xfrm>
            <a:off x="339760" y="1173396"/>
            <a:ext cx="7577655" cy="5062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訂餐用戶</a:t>
            </a:r>
          </a:p>
        </p:txBody>
      </p:sp>
      <p:sp>
        <p:nvSpPr>
          <p:cNvPr id="86" name="圓角矩形 85"/>
          <p:cNvSpPr>
            <a:spLocks/>
          </p:cNvSpPr>
          <p:nvPr/>
        </p:nvSpPr>
        <p:spPr>
          <a:xfrm>
            <a:off x="4132855" y="3004931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確認購買</a:t>
            </a:r>
          </a:p>
        </p:txBody>
      </p:sp>
      <p:sp>
        <p:nvSpPr>
          <p:cNvPr id="87" name="圓角矩形 86"/>
          <p:cNvSpPr>
            <a:spLocks/>
          </p:cNvSpPr>
          <p:nvPr/>
        </p:nvSpPr>
        <p:spPr>
          <a:xfrm>
            <a:off x="4132855" y="3578377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確認餐點數量</a:t>
            </a:r>
          </a:p>
        </p:txBody>
      </p:sp>
      <p:sp>
        <p:nvSpPr>
          <p:cNvPr id="88" name="圓角矩形 87"/>
          <p:cNvSpPr>
            <a:spLocks/>
          </p:cNvSpPr>
          <p:nvPr/>
        </p:nvSpPr>
        <p:spPr>
          <a:xfrm>
            <a:off x="5420633" y="2412278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現金支付</a:t>
            </a:r>
          </a:p>
        </p:txBody>
      </p:sp>
      <p:sp>
        <p:nvSpPr>
          <p:cNvPr id="89" name="圓角矩形 88"/>
          <p:cNvSpPr>
            <a:spLocks/>
          </p:cNvSpPr>
          <p:nvPr/>
        </p:nvSpPr>
        <p:spPr>
          <a:xfrm>
            <a:off x="5420633" y="5526016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第三方支付綁定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90" name="圓角矩形 89"/>
          <p:cNvSpPr>
            <a:spLocks/>
          </p:cNvSpPr>
          <p:nvPr/>
        </p:nvSpPr>
        <p:spPr>
          <a:xfrm>
            <a:off x="8029720" y="1173292"/>
            <a:ext cx="1196776" cy="506217"/>
          </a:xfrm>
          <a:prstGeom prst="roundRect">
            <a:avLst/>
          </a:prstGeom>
          <a:solidFill>
            <a:srgbClr val="FDD2C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店家</a:t>
            </a:r>
          </a:p>
        </p:txBody>
      </p:sp>
      <p:sp>
        <p:nvSpPr>
          <p:cNvPr id="91" name="圓角矩形 90"/>
          <p:cNvSpPr>
            <a:spLocks/>
          </p:cNvSpPr>
          <p:nvPr/>
        </p:nvSpPr>
        <p:spPr>
          <a:xfrm>
            <a:off x="8029722" y="1772153"/>
            <a:ext cx="1196775" cy="5062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餐點準備</a:t>
            </a:r>
          </a:p>
        </p:txBody>
      </p:sp>
      <p:sp>
        <p:nvSpPr>
          <p:cNvPr id="92" name="圓角矩形 91"/>
          <p:cNvSpPr>
            <a:spLocks/>
          </p:cNvSpPr>
          <p:nvPr/>
        </p:nvSpPr>
        <p:spPr>
          <a:xfrm>
            <a:off x="6720651" y="2404263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查看餐點狀態</a:t>
            </a:r>
          </a:p>
        </p:txBody>
      </p:sp>
      <p:sp>
        <p:nvSpPr>
          <p:cNvPr id="93" name="圓角矩形 92"/>
          <p:cNvSpPr>
            <a:spLocks/>
          </p:cNvSpPr>
          <p:nvPr/>
        </p:nvSpPr>
        <p:spPr>
          <a:xfrm>
            <a:off x="6720651" y="2984376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查看餐點詳情</a:t>
            </a:r>
          </a:p>
        </p:txBody>
      </p:sp>
      <p:sp>
        <p:nvSpPr>
          <p:cNvPr id="94" name="圓角矩形 93"/>
          <p:cNvSpPr>
            <a:spLocks/>
          </p:cNvSpPr>
          <p:nvPr/>
        </p:nvSpPr>
        <p:spPr>
          <a:xfrm>
            <a:off x="6720640" y="4273698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生成取號單</a:t>
            </a:r>
          </a:p>
        </p:txBody>
      </p:sp>
      <p:sp>
        <p:nvSpPr>
          <p:cNvPr id="95" name="圓角矩形 94"/>
          <p:cNvSpPr>
            <a:spLocks/>
          </p:cNvSpPr>
          <p:nvPr/>
        </p:nvSpPr>
        <p:spPr>
          <a:xfrm>
            <a:off x="8029722" y="2399643"/>
            <a:ext cx="1196775" cy="506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4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開始準備餐點</a:t>
            </a:r>
          </a:p>
        </p:txBody>
      </p:sp>
      <p:sp>
        <p:nvSpPr>
          <p:cNvPr id="96" name="圓角矩形 95"/>
          <p:cNvSpPr>
            <a:spLocks/>
          </p:cNvSpPr>
          <p:nvPr/>
        </p:nvSpPr>
        <p:spPr>
          <a:xfrm>
            <a:off x="8029722" y="4269985"/>
            <a:ext cx="1196775" cy="506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4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生成訂單</a:t>
            </a:r>
          </a:p>
        </p:txBody>
      </p:sp>
      <p:sp>
        <p:nvSpPr>
          <p:cNvPr id="97" name="圓角矩形 96"/>
          <p:cNvSpPr>
            <a:spLocks/>
          </p:cNvSpPr>
          <p:nvPr/>
        </p:nvSpPr>
        <p:spPr>
          <a:xfrm>
            <a:off x="9345187" y="2399643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成功領取餐點</a:t>
            </a:r>
          </a:p>
        </p:txBody>
      </p:sp>
      <p:sp>
        <p:nvSpPr>
          <p:cNvPr id="98" name="圓角矩形 97"/>
          <p:cNvSpPr>
            <a:spLocks/>
          </p:cNvSpPr>
          <p:nvPr/>
        </p:nvSpPr>
        <p:spPr>
          <a:xfrm>
            <a:off x="9345148" y="4264500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提交退貨申請</a:t>
            </a:r>
          </a:p>
        </p:txBody>
      </p:sp>
      <p:sp>
        <p:nvSpPr>
          <p:cNvPr id="99" name="圓角矩形 98"/>
          <p:cNvSpPr>
            <a:spLocks/>
          </p:cNvSpPr>
          <p:nvPr/>
        </p:nvSpPr>
        <p:spPr>
          <a:xfrm>
            <a:off x="9345147" y="5520610"/>
            <a:ext cx="1196775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退款</a:t>
            </a:r>
          </a:p>
        </p:txBody>
      </p:sp>
      <p:sp>
        <p:nvSpPr>
          <p:cNvPr id="100" name="圓角矩形 99"/>
          <p:cNvSpPr>
            <a:spLocks/>
          </p:cNvSpPr>
          <p:nvPr/>
        </p:nvSpPr>
        <p:spPr>
          <a:xfrm>
            <a:off x="10603921" y="2397526"/>
            <a:ext cx="1196774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給予餐點評價</a:t>
            </a:r>
          </a:p>
        </p:txBody>
      </p:sp>
      <p:sp>
        <p:nvSpPr>
          <p:cNvPr id="101" name="圓角矩形 100"/>
          <p:cNvSpPr>
            <a:spLocks/>
          </p:cNvSpPr>
          <p:nvPr/>
        </p:nvSpPr>
        <p:spPr>
          <a:xfrm>
            <a:off x="8029722" y="2997869"/>
            <a:ext cx="1196775" cy="506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4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餐點製作完成</a:t>
            </a:r>
          </a:p>
        </p:txBody>
      </p:sp>
      <p:sp>
        <p:nvSpPr>
          <p:cNvPr id="102" name="圓角矩形 101"/>
          <p:cNvSpPr>
            <a:spLocks/>
          </p:cNvSpPr>
          <p:nvPr/>
        </p:nvSpPr>
        <p:spPr>
          <a:xfrm>
            <a:off x="8029722" y="3578377"/>
            <a:ext cx="1196775" cy="506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4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取餐通知</a:t>
            </a:r>
          </a:p>
        </p:txBody>
      </p:sp>
      <p:sp>
        <p:nvSpPr>
          <p:cNvPr id="103" name="圓角矩形 102"/>
          <p:cNvSpPr>
            <a:spLocks/>
          </p:cNvSpPr>
          <p:nvPr/>
        </p:nvSpPr>
        <p:spPr>
          <a:xfrm>
            <a:off x="10603929" y="1746013"/>
            <a:ext cx="1196774" cy="50621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評價</a:t>
            </a:r>
          </a:p>
        </p:txBody>
      </p:sp>
      <p:sp>
        <p:nvSpPr>
          <p:cNvPr id="104" name="圓角矩形 103"/>
          <p:cNvSpPr>
            <a:spLocks/>
          </p:cNvSpPr>
          <p:nvPr/>
        </p:nvSpPr>
        <p:spPr>
          <a:xfrm>
            <a:off x="10603920" y="3579915"/>
            <a:ext cx="1196774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給予系統評價</a:t>
            </a:r>
          </a:p>
        </p:txBody>
      </p:sp>
      <p:sp>
        <p:nvSpPr>
          <p:cNvPr id="105" name="圓角矩形 104"/>
          <p:cNvSpPr>
            <a:spLocks/>
          </p:cNvSpPr>
          <p:nvPr/>
        </p:nvSpPr>
        <p:spPr>
          <a:xfrm>
            <a:off x="10603920" y="2993125"/>
            <a:ext cx="1196774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給予店家評價</a:t>
            </a:r>
          </a:p>
        </p:txBody>
      </p:sp>
      <p:sp>
        <p:nvSpPr>
          <p:cNvPr id="106" name="圓角矩形 105"/>
          <p:cNvSpPr>
            <a:spLocks/>
          </p:cNvSpPr>
          <p:nvPr/>
        </p:nvSpPr>
        <p:spPr>
          <a:xfrm>
            <a:off x="10603920" y="4268838"/>
            <a:ext cx="1196774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評價反饋</a:t>
            </a:r>
          </a:p>
        </p:txBody>
      </p:sp>
      <p:sp>
        <p:nvSpPr>
          <p:cNvPr id="107" name="圓角矩形 106"/>
          <p:cNvSpPr>
            <a:spLocks/>
          </p:cNvSpPr>
          <p:nvPr/>
        </p:nvSpPr>
        <p:spPr>
          <a:xfrm>
            <a:off x="8029721" y="4851190"/>
            <a:ext cx="1196775" cy="5062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4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生成叫號單</a:t>
            </a:r>
          </a:p>
        </p:txBody>
      </p:sp>
      <p:sp>
        <p:nvSpPr>
          <p:cNvPr id="108" name="圓角矩形 107"/>
          <p:cNvSpPr>
            <a:spLocks/>
          </p:cNvSpPr>
          <p:nvPr/>
        </p:nvSpPr>
        <p:spPr>
          <a:xfrm>
            <a:off x="322135" y="3578377"/>
            <a:ext cx="1196774" cy="506216"/>
          </a:xfrm>
          <a:prstGeom prst="roundRect">
            <a:avLst/>
          </a:prstGeom>
          <a:solidFill>
            <a:srgbClr val="EBEDED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忘記密碼</a:t>
            </a:r>
          </a:p>
        </p:txBody>
      </p:sp>
      <p:sp>
        <p:nvSpPr>
          <p:cNvPr id="109" name="圓角矩形 108"/>
          <p:cNvSpPr>
            <a:spLocks/>
          </p:cNvSpPr>
          <p:nvPr/>
        </p:nvSpPr>
        <p:spPr>
          <a:xfrm>
            <a:off x="9338801" y="1170555"/>
            <a:ext cx="2461893" cy="5062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訂餐用戶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店家用戶故事地圖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52614" y="1156157"/>
            <a:ext cx="11626026" cy="5417226"/>
            <a:chOff x="93535" y="1354277"/>
            <a:chExt cx="10978758" cy="5417226"/>
          </a:xfrm>
        </p:grpSpPr>
        <p:grpSp>
          <p:nvGrpSpPr>
            <p:cNvPr id="5" name="群組 4"/>
            <p:cNvGrpSpPr/>
            <p:nvPr/>
          </p:nvGrpSpPr>
          <p:grpSpPr>
            <a:xfrm>
              <a:off x="93535" y="1354277"/>
              <a:ext cx="10978758" cy="5417226"/>
              <a:chOff x="93535" y="1354277"/>
              <a:chExt cx="10978758" cy="5417226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93535" y="1354277"/>
                <a:ext cx="10978758" cy="5417226"/>
                <a:chOff x="-302124" y="308125"/>
                <a:chExt cx="12121678" cy="6369352"/>
              </a:xfrm>
            </p:grpSpPr>
            <p:sp>
              <p:nvSpPr>
                <p:cNvPr id="14" name="圓角矩形 13"/>
                <p:cNvSpPr>
                  <a:spLocks/>
                </p:cNvSpPr>
                <p:nvPr/>
              </p:nvSpPr>
              <p:spPr>
                <a:xfrm>
                  <a:off x="-299484" y="997480"/>
                  <a:ext cx="1140858" cy="595188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帳號管理</a:t>
                  </a:r>
                </a:p>
              </p:txBody>
            </p:sp>
            <p:sp>
              <p:nvSpPr>
                <p:cNvPr id="15" name="圓角矩形 14"/>
                <p:cNvSpPr>
                  <a:spLocks/>
                </p:cNvSpPr>
                <p:nvPr/>
              </p:nvSpPr>
              <p:spPr>
                <a:xfrm>
                  <a:off x="903557" y="997480"/>
                  <a:ext cx="1140861" cy="595188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餐點管理</a:t>
                  </a:r>
                </a:p>
              </p:txBody>
            </p:sp>
            <p:sp>
              <p:nvSpPr>
                <p:cNvPr id="16" name="圓角矩形 15"/>
                <p:cNvSpPr>
                  <a:spLocks/>
                </p:cNvSpPr>
                <p:nvPr/>
              </p:nvSpPr>
              <p:spPr>
                <a:xfrm>
                  <a:off x="2099766" y="997480"/>
                  <a:ext cx="1140861" cy="595188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餐點分類</a:t>
                  </a:r>
                </a:p>
              </p:txBody>
            </p:sp>
            <p:sp>
              <p:nvSpPr>
                <p:cNvPr id="17" name="圓角矩形 16"/>
                <p:cNvSpPr>
                  <a:spLocks/>
                </p:cNvSpPr>
                <p:nvPr/>
              </p:nvSpPr>
              <p:spPr>
                <a:xfrm>
                  <a:off x="-299486" y="1757442"/>
                  <a:ext cx="1140858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帳號註冊</a:t>
                  </a:r>
                </a:p>
              </p:txBody>
            </p:sp>
            <p:sp>
              <p:nvSpPr>
                <p:cNvPr id="18" name="圓角矩形 17"/>
                <p:cNvSpPr>
                  <a:spLocks/>
                </p:cNvSpPr>
                <p:nvPr/>
              </p:nvSpPr>
              <p:spPr>
                <a:xfrm>
                  <a:off x="-299486" y="2450672"/>
                  <a:ext cx="1140858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用戶登入</a:t>
                  </a:r>
                </a:p>
              </p:txBody>
            </p:sp>
            <p:cxnSp>
              <p:nvCxnSpPr>
                <p:cNvPr id="19" name="直線單箭頭接點 18"/>
                <p:cNvCxnSpPr/>
                <p:nvPr/>
              </p:nvCxnSpPr>
              <p:spPr>
                <a:xfrm flipV="1">
                  <a:off x="-254181" y="1650000"/>
                  <a:ext cx="12073734" cy="344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" name="圓角矩形 19"/>
                <p:cNvSpPr>
                  <a:spLocks/>
                </p:cNvSpPr>
                <p:nvPr/>
              </p:nvSpPr>
              <p:spPr>
                <a:xfrm>
                  <a:off x="903557" y="1757442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菜單清單</a:t>
                  </a:r>
                </a:p>
              </p:txBody>
            </p:sp>
            <p:sp>
              <p:nvSpPr>
                <p:cNvPr id="21" name="圓角矩形 20"/>
                <p:cNvSpPr>
                  <a:spLocks/>
                </p:cNvSpPr>
                <p:nvPr/>
              </p:nvSpPr>
              <p:spPr>
                <a:xfrm>
                  <a:off x="2099766" y="1757442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菜單清單</a:t>
                  </a:r>
                </a:p>
              </p:txBody>
            </p:sp>
            <p:sp>
              <p:nvSpPr>
                <p:cNvPr id="22" name="圓角矩形 21"/>
                <p:cNvSpPr>
                  <a:spLocks/>
                </p:cNvSpPr>
                <p:nvPr/>
              </p:nvSpPr>
              <p:spPr>
                <a:xfrm>
                  <a:off x="922118" y="2450617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菜單詳情</a:t>
                  </a:r>
                </a:p>
              </p:txBody>
            </p:sp>
            <p:sp>
              <p:nvSpPr>
                <p:cNvPr id="23" name="圓角矩形 22"/>
                <p:cNvSpPr>
                  <a:spLocks/>
                </p:cNvSpPr>
                <p:nvPr/>
              </p:nvSpPr>
              <p:spPr>
                <a:xfrm>
                  <a:off x="3316381" y="997480"/>
                  <a:ext cx="1140861" cy="595188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選購餐點</a:t>
                  </a:r>
                </a:p>
              </p:txBody>
            </p:sp>
            <p:sp>
              <p:nvSpPr>
                <p:cNvPr id="24" name="圓角矩形 23"/>
                <p:cNvSpPr>
                  <a:spLocks/>
                </p:cNvSpPr>
                <p:nvPr/>
              </p:nvSpPr>
              <p:spPr>
                <a:xfrm>
                  <a:off x="9424682" y="978787"/>
                  <a:ext cx="1140818" cy="610077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領取餐點</a:t>
                  </a:r>
                </a:p>
              </p:txBody>
            </p:sp>
            <p:sp>
              <p:nvSpPr>
                <p:cNvPr id="25" name="圓角矩形 24"/>
                <p:cNvSpPr>
                  <a:spLocks/>
                </p:cNvSpPr>
                <p:nvPr/>
              </p:nvSpPr>
              <p:spPr>
                <a:xfrm>
                  <a:off x="4519469" y="1009520"/>
                  <a:ext cx="1140862" cy="583147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收款</a:t>
                  </a:r>
                </a:p>
              </p:txBody>
            </p:sp>
            <p:sp>
              <p:nvSpPr>
                <p:cNvPr id="26" name="圓角矩形 25"/>
                <p:cNvSpPr>
                  <a:spLocks/>
                </p:cNvSpPr>
                <p:nvPr/>
              </p:nvSpPr>
              <p:spPr>
                <a:xfrm>
                  <a:off x="6964414" y="1018020"/>
                  <a:ext cx="1138351" cy="574361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餐點狀態</a:t>
                  </a:r>
                </a:p>
              </p:txBody>
            </p:sp>
            <p:sp>
              <p:nvSpPr>
                <p:cNvPr id="27" name="圓角矩形 26"/>
                <p:cNvSpPr>
                  <a:spLocks/>
                </p:cNvSpPr>
                <p:nvPr/>
              </p:nvSpPr>
              <p:spPr>
                <a:xfrm>
                  <a:off x="-299486" y="3945022"/>
                  <a:ext cx="1140858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修改密碼</a:t>
                  </a:r>
                </a:p>
              </p:txBody>
            </p:sp>
            <p:cxnSp>
              <p:nvCxnSpPr>
                <p:cNvPr id="28" name="直線單箭頭接點 27"/>
                <p:cNvCxnSpPr/>
                <p:nvPr/>
              </p:nvCxnSpPr>
              <p:spPr>
                <a:xfrm flipV="1">
                  <a:off x="-299490" y="3832340"/>
                  <a:ext cx="12119043" cy="40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9" name="圓角矩形 28"/>
                <p:cNvSpPr>
                  <a:spLocks/>
                </p:cNvSpPr>
                <p:nvPr/>
              </p:nvSpPr>
              <p:spPr>
                <a:xfrm>
                  <a:off x="3316378" y="1757442"/>
                  <a:ext cx="1140861" cy="595188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4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下單</a:t>
                  </a:r>
                </a:p>
              </p:txBody>
            </p:sp>
            <p:sp>
              <p:nvSpPr>
                <p:cNvPr id="31" name="圓角矩形 30"/>
                <p:cNvSpPr>
                  <a:spLocks/>
                </p:cNvSpPr>
                <p:nvPr/>
              </p:nvSpPr>
              <p:spPr>
                <a:xfrm>
                  <a:off x="3316378" y="3941756"/>
                  <a:ext cx="1140861" cy="595188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4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添加至購物車</a:t>
                  </a:r>
                </a:p>
              </p:txBody>
            </p:sp>
            <p:sp>
              <p:nvSpPr>
                <p:cNvPr id="32" name="圓角矩形 31"/>
                <p:cNvSpPr>
                  <a:spLocks/>
                </p:cNvSpPr>
                <p:nvPr/>
              </p:nvSpPr>
              <p:spPr>
                <a:xfrm>
                  <a:off x="4519470" y="2436657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第三方收款</a:t>
                  </a:r>
                </a:p>
              </p:txBody>
            </p:sp>
            <p:sp>
              <p:nvSpPr>
                <p:cNvPr id="33" name="圓角矩形 32"/>
                <p:cNvSpPr>
                  <a:spLocks/>
                </p:cNvSpPr>
                <p:nvPr/>
              </p:nvSpPr>
              <p:spPr>
                <a:xfrm>
                  <a:off x="-299486" y="4618435"/>
                  <a:ext cx="1140858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個人設定</a:t>
                  </a:r>
                </a:p>
              </p:txBody>
            </p:sp>
            <p:cxnSp>
              <p:nvCxnSpPr>
                <p:cNvPr id="34" name="直線單箭頭接點 33"/>
                <p:cNvCxnSpPr/>
                <p:nvPr/>
              </p:nvCxnSpPr>
              <p:spPr>
                <a:xfrm flipV="1">
                  <a:off x="-299490" y="5289522"/>
                  <a:ext cx="12103364" cy="40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35" name="圓角矩形 34"/>
                <p:cNvSpPr>
                  <a:spLocks/>
                </p:cNvSpPr>
                <p:nvPr/>
              </p:nvSpPr>
              <p:spPr>
                <a:xfrm>
                  <a:off x="-299489" y="6082289"/>
                  <a:ext cx="1140858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信箱綁定</a:t>
                  </a:r>
                </a:p>
              </p:txBody>
            </p:sp>
            <p:sp>
              <p:nvSpPr>
                <p:cNvPr id="36" name="圓角矩形 35"/>
                <p:cNvSpPr>
                  <a:spLocks/>
                </p:cNvSpPr>
                <p:nvPr/>
              </p:nvSpPr>
              <p:spPr>
                <a:xfrm>
                  <a:off x="-299487" y="5417859"/>
                  <a:ext cx="1140858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手機驗證</a:t>
                  </a:r>
                </a:p>
              </p:txBody>
            </p:sp>
            <p:sp>
              <p:nvSpPr>
                <p:cNvPr id="37" name="圓角矩形 36"/>
                <p:cNvSpPr>
                  <a:spLocks/>
                </p:cNvSpPr>
                <p:nvPr/>
              </p:nvSpPr>
              <p:spPr>
                <a:xfrm>
                  <a:off x="903555" y="3950737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新增餐點</a:t>
                  </a:r>
                </a:p>
              </p:txBody>
            </p:sp>
            <p:sp>
              <p:nvSpPr>
                <p:cNvPr id="38" name="圓角矩形 37"/>
                <p:cNvSpPr>
                  <a:spLocks/>
                </p:cNvSpPr>
                <p:nvPr/>
              </p:nvSpPr>
              <p:spPr>
                <a:xfrm>
                  <a:off x="903554" y="4618434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移除餐點</a:t>
                  </a:r>
                </a:p>
              </p:txBody>
            </p:sp>
            <p:sp>
              <p:nvSpPr>
                <p:cNvPr id="39" name="圓角矩形 38"/>
                <p:cNvSpPr>
                  <a:spLocks/>
                </p:cNvSpPr>
                <p:nvPr/>
              </p:nvSpPr>
              <p:spPr>
                <a:xfrm>
                  <a:off x="2099765" y="5417859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分類瀏覽</a:t>
                  </a:r>
                </a:p>
              </p:txBody>
            </p:sp>
            <p:sp>
              <p:nvSpPr>
                <p:cNvPr id="40" name="圓角矩形 39"/>
                <p:cNvSpPr>
                  <a:spLocks/>
                </p:cNvSpPr>
                <p:nvPr/>
              </p:nvSpPr>
              <p:spPr>
                <a:xfrm>
                  <a:off x="2099765" y="4618435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依照推薦分類</a:t>
                  </a:r>
                </a:p>
              </p:txBody>
            </p:sp>
            <p:sp>
              <p:nvSpPr>
                <p:cNvPr id="41" name="圓角矩形 40"/>
                <p:cNvSpPr>
                  <a:spLocks/>
                </p:cNvSpPr>
                <p:nvPr/>
              </p:nvSpPr>
              <p:spPr>
                <a:xfrm>
                  <a:off x="2099765" y="3941756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依照熱門分類</a:t>
                  </a:r>
                </a:p>
              </p:txBody>
            </p:sp>
            <p:sp>
              <p:nvSpPr>
                <p:cNvPr id="42" name="圓角矩形 41"/>
                <p:cNvSpPr>
                  <a:spLocks/>
                </p:cNvSpPr>
                <p:nvPr/>
              </p:nvSpPr>
              <p:spPr>
                <a:xfrm>
                  <a:off x="3316377" y="5417859"/>
                  <a:ext cx="1140861" cy="595188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4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修改訂單</a:t>
                  </a:r>
                </a:p>
              </p:txBody>
            </p:sp>
            <p:sp>
              <p:nvSpPr>
                <p:cNvPr id="43" name="圓角矩形 42"/>
                <p:cNvSpPr>
                  <a:spLocks/>
                </p:cNvSpPr>
                <p:nvPr/>
              </p:nvSpPr>
              <p:spPr>
                <a:xfrm>
                  <a:off x="3316376" y="308125"/>
                  <a:ext cx="1140863" cy="595188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訂餐用戶</a:t>
                  </a:r>
                </a:p>
              </p:txBody>
            </p:sp>
            <p:sp>
              <p:nvSpPr>
                <p:cNvPr id="44" name="圓角矩形 43"/>
                <p:cNvSpPr>
                  <a:spLocks/>
                </p:cNvSpPr>
                <p:nvPr/>
              </p:nvSpPr>
              <p:spPr>
                <a:xfrm>
                  <a:off x="3316377" y="2458971"/>
                  <a:ext cx="1140861" cy="595188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4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確認購買</a:t>
                  </a:r>
                </a:p>
              </p:txBody>
            </p:sp>
            <p:sp>
              <p:nvSpPr>
                <p:cNvPr id="45" name="圓角矩形 44"/>
                <p:cNvSpPr>
                  <a:spLocks/>
                </p:cNvSpPr>
                <p:nvPr/>
              </p:nvSpPr>
              <p:spPr>
                <a:xfrm>
                  <a:off x="3316377" y="3133206"/>
                  <a:ext cx="1140861" cy="595188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4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確認餐點數量</a:t>
                  </a:r>
                </a:p>
              </p:txBody>
            </p:sp>
            <p:sp>
              <p:nvSpPr>
                <p:cNvPr id="46" name="圓角矩形 45"/>
                <p:cNvSpPr>
                  <a:spLocks/>
                </p:cNvSpPr>
                <p:nvPr/>
              </p:nvSpPr>
              <p:spPr>
                <a:xfrm>
                  <a:off x="4519470" y="1762154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現金收款</a:t>
                  </a:r>
                </a:p>
              </p:txBody>
            </p:sp>
            <p:sp>
              <p:nvSpPr>
                <p:cNvPr id="47" name="圓角矩形 46"/>
                <p:cNvSpPr>
                  <a:spLocks/>
                </p:cNvSpPr>
                <p:nvPr/>
              </p:nvSpPr>
              <p:spPr>
                <a:xfrm>
                  <a:off x="-302124" y="315109"/>
                  <a:ext cx="3525878" cy="595188"/>
                </a:xfrm>
                <a:prstGeom prst="roundRect">
                  <a:avLst/>
                </a:prstGeom>
                <a:solidFill>
                  <a:srgbClr val="FDD2CF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店家</a:t>
                  </a:r>
                </a:p>
              </p:txBody>
            </p:sp>
            <p:sp>
              <p:nvSpPr>
                <p:cNvPr id="48" name="圓角矩形 47"/>
                <p:cNvSpPr>
                  <a:spLocks/>
                </p:cNvSpPr>
                <p:nvPr/>
              </p:nvSpPr>
              <p:spPr>
                <a:xfrm>
                  <a:off x="8191019" y="993676"/>
                  <a:ext cx="1128359" cy="611034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餐點準備</a:t>
                  </a:r>
                </a:p>
              </p:txBody>
            </p:sp>
            <p:sp>
              <p:nvSpPr>
                <p:cNvPr id="49" name="圓角矩形 48"/>
                <p:cNvSpPr>
                  <a:spLocks/>
                </p:cNvSpPr>
                <p:nvPr/>
              </p:nvSpPr>
              <p:spPr>
                <a:xfrm>
                  <a:off x="6961904" y="2451676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更新餐點狀態</a:t>
                  </a:r>
                </a:p>
              </p:txBody>
            </p:sp>
            <p:sp>
              <p:nvSpPr>
                <p:cNvPr id="50" name="圓角矩形 49"/>
                <p:cNvSpPr>
                  <a:spLocks/>
                </p:cNvSpPr>
                <p:nvPr/>
              </p:nvSpPr>
              <p:spPr>
                <a:xfrm>
                  <a:off x="6961904" y="1753796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更新餐點詳情</a:t>
                  </a:r>
                </a:p>
              </p:txBody>
            </p:sp>
            <p:sp>
              <p:nvSpPr>
                <p:cNvPr id="51" name="圓角矩形 50"/>
                <p:cNvSpPr>
                  <a:spLocks/>
                </p:cNvSpPr>
                <p:nvPr/>
              </p:nvSpPr>
              <p:spPr>
                <a:xfrm>
                  <a:off x="5715756" y="5420270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查看訂單</a:t>
                  </a:r>
                </a:p>
              </p:txBody>
            </p:sp>
            <p:sp>
              <p:nvSpPr>
                <p:cNvPr id="52" name="圓角矩形 51"/>
                <p:cNvSpPr>
                  <a:spLocks/>
                </p:cNvSpPr>
                <p:nvPr/>
              </p:nvSpPr>
              <p:spPr>
                <a:xfrm>
                  <a:off x="8191020" y="1747298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開始準備餐點</a:t>
                  </a:r>
                </a:p>
              </p:txBody>
            </p:sp>
            <p:sp>
              <p:nvSpPr>
                <p:cNvPr id="53" name="圓角矩形 52"/>
                <p:cNvSpPr>
                  <a:spLocks/>
                </p:cNvSpPr>
                <p:nvPr/>
              </p:nvSpPr>
              <p:spPr>
                <a:xfrm>
                  <a:off x="9424683" y="1747298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用戶成功領取餐點</a:t>
                  </a:r>
                </a:p>
              </p:txBody>
            </p:sp>
            <p:sp>
              <p:nvSpPr>
                <p:cNvPr id="54" name="圓角矩形 53"/>
                <p:cNvSpPr>
                  <a:spLocks/>
                </p:cNvSpPr>
                <p:nvPr/>
              </p:nvSpPr>
              <p:spPr>
                <a:xfrm>
                  <a:off x="9424640" y="3939922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提交退貨申請</a:t>
                  </a:r>
                </a:p>
              </p:txBody>
            </p:sp>
            <p:sp>
              <p:nvSpPr>
                <p:cNvPr id="55" name="圓角矩形 54"/>
                <p:cNvSpPr>
                  <a:spLocks/>
                </p:cNvSpPr>
                <p:nvPr/>
              </p:nvSpPr>
              <p:spPr>
                <a:xfrm>
                  <a:off x="9424640" y="5392799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退貨申請受理</a:t>
                  </a:r>
                </a:p>
              </p:txBody>
            </p:sp>
            <p:sp>
              <p:nvSpPr>
                <p:cNvPr id="56" name="圓角矩形 55"/>
                <p:cNvSpPr>
                  <a:spLocks/>
                </p:cNvSpPr>
                <p:nvPr/>
              </p:nvSpPr>
              <p:spPr>
                <a:xfrm>
                  <a:off x="9424639" y="6079792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退款</a:t>
                  </a:r>
                </a:p>
              </p:txBody>
            </p:sp>
            <p:sp>
              <p:nvSpPr>
                <p:cNvPr id="57" name="圓角矩形 56"/>
                <p:cNvSpPr>
                  <a:spLocks/>
                </p:cNvSpPr>
                <p:nvPr/>
              </p:nvSpPr>
              <p:spPr>
                <a:xfrm>
                  <a:off x="10663016" y="1744809"/>
                  <a:ext cx="1140860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給予用戶評價</a:t>
                  </a:r>
                </a:p>
              </p:txBody>
            </p:sp>
            <p:sp>
              <p:nvSpPr>
                <p:cNvPr id="58" name="圓角矩形 57"/>
                <p:cNvSpPr>
                  <a:spLocks/>
                </p:cNvSpPr>
                <p:nvPr/>
              </p:nvSpPr>
              <p:spPr>
                <a:xfrm>
                  <a:off x="8191020" y="2450668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餐點製作完成</a:t>
                  </a:r>
                </a:p>
              </p:txBody>
            </p:sp>
            <p:sp>
              <p:nvSpPr>
                <p:cNvPr id="59" name="圓角矩形 58"/>
                <p:cNvSpPr>
                  <a:spLocks/>
                </p:cNvSpPr>
                <p:nvPr/>
              </p:nvSpPr>
              <p:spPr>
                <a:xfrm>
                  <a:off x="8178518" y="3957877"/>
                  <a:ext cx="1140861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取餐通知</a:t>
                  </a:r>
                </a:p>
              </p:txBody>
            </p:sp>
            <p:sp>
              <p:nvSpPr>
                <p:cNvPr id="60" name="圓角矩形 59"/>
                <p:cNvSpPr>
                  <a:spLocks/>
                </p:cNvSpPr>
                <p:nvPr/>
              </p:nvSpPr>
              <p:spPr>
                <a:xfrm>
                  <a:off x="10663024" y="1007457"/>
                  <a:ext cx="1140850" cy="566517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評價</a:t>
                  </a:r>
                </a:p>
              </p:txBody>
            </p:sp>
            <p:sp>
              <p:nvSpPr>
                <p:cNvPr id="61" name="圓角矩形 60"/>
                <p:cNvSpPr>
                  <a:spLocks/>
                </p:cNvSpPr>
                <p:nvPr/>
              </p:nvSpPr>
              <p:spPr>
                <a:xfrm>
                  <a:off x="10678694" y="2436571"/>
                  <a:ext cx="1140860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給予系統評價</a:t>
                  </a:r>
                </a:p>
              </p:txBody>
            </p:sp>
            <p:sp>
              <p:nvSpPr>
                <p:cNvPr id="62" name="圓角矩形 61"/>
                <p:cNvSpPr>
                  <a:spLocks/>
                </p:cNvSpPr>
                <p:nvPr/>
              </p:nvSpPr>
              <p:spPr>
                <a:xfrm>
                  <a:off x="10663014" y="3945022"/>
                  <a:ext cx="1140860" cy="595188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評價反饋</a:t>
                  </a:r>
                </a:p>
              </p:txBody>
            </p:sp>
          </p:grpSp>
          <p:sp>
            <p:nvSpPr>
              <p:cNvPr id="13" name="圓角矩形 12"/>
              <p:cNvSpPr>
                <a:spLocks/>
              </p:cNvSpPr>
              <p:nvPr/>
            </p:nvSpPr>
            <p:spPr>
              <a:xfrm>
                <a:off x="93535" y="3757050"/>
                <a:ext cx="1033291" cy="506216"/>
              </a:xfrm>
              <a:prstGeom prst="roundRect">
                <a:avLst/>
              </a:prstGeom>
              <a:solidFill>
                <a:srgbClr val="EBEDED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accent1">
                        <a:lumMod val="50000"/>
                      </a:schemeClr>
                    </a:solidFill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忘記密碼</a:t>
                </a:r>
              </a:p>
            </p:txBody>
          </p:sp>
        </p:grpSp>
        <p:sp>
          <p:nvSpPr>
            <p:cNvPr id="6" name="圓角矩形 5"/>
            <p:cNvSpPr>
              <a:spLocks/>
            </p:cNvSpPr>
            <p:nvPr/>
          </p:nvSpPr>
          <p:spPr>
            <a:xfrm>
              <a:off x="5546280" y="1949069"/>
              <a:ext cx="1031018" cy="49449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訂單管理</a:t>
              </a:r>
            </a:p>
          </p:txBody>
        </p:sp>
        <p:sp>
          <p:nvSpPr>
            <p:cNvPr id="7" name="圓角矩形 6"/>
            <p:cNvSpPr>
              <a:spLocks/>
            </p:cNvSpPr>
            <p:nvPr/>
          </p:nvSpPr>
          <p:spPr>
            <a:xfrm>
              <a:off x="5544007" y="3753665"/>
              <a:ext cx="1033292" cy="506216"/>
            </a:xfrm>
            <a:prstGeom prst="roundRect">
              <a:avLst/>
            </a:prstGeom>
            <a:solidFill>
              <a:srgbClr val="EBEDE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訂單狀態</a:t>
              </a:r>
            </a:p>
          </p:txBody>
        </p:sp>
        <p:sp>
          <p:nvSpPr>
            <p:cNvPr id="8" name="圓角矩形 7"/>
            <p:cNvSpPr>
              <a:spLocks/>
            </p:cNvSpPr>
            <p:nvPr/>
          </p:nvSpPr>
          <p:spPr>
            <a:xfrm>
              <a:off x="5546281" y="3160057"/>
              <a:ext cx="1033292" cy="506216"/>
            </a:xfrm>
            <a:prstGeom prst="roundRect">
              <a:avLst/>
            </a:prstGeom>
            <a:solidFill>
              <a:srgbClr val="EBEDE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訂單詳情</a:t>
              </a:r>
            </a:p>
          </p:txBody>
        </p:sp>
        <p:sp>
          <p:nvSpPr>
            <p:cNvPr id="9" name="圓角矩形 8"/>
            <p:cNvSpPr>
              <a:spLocks/>
            </p:cNvSpPr>
            <p:nvPr/>
          </p:nvSpPr>
          <p:spPr>
            <a:xfrm>
              <a:off x="5544006" y="4449106"/>
              <a:ext cx="1033292" cy="506216"/>
            </a:xfrm>
            <a:prstGeom prst="roundRect">
              <a:avLst/>
            </a:prstGeom>
            <a:solidFill>
              <a:srgbClr val="EBEDE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生成用戶取號單</a:t>
              </a:r>
            </a:p>
          </p:txBody>
        </p:sp>
        <p:sp>
          <p:nvSpPr>
            <p:cNvPr id="10" name="圓角矩形 9"/>
            <p:cNvSpPr>
              <a:spLocks/>
            </p:cNvSpPr>
            <p:nvPr/>
          </p:nvSpPr>
          <p:spPr>
            <a:xfrm>
              <a:off x="5544007" y="2573207"/>
              <a:ext cx="1033292" cy="506216"/>
            </a:xfrm>
            <a:prstGeom prst="roundRect">
              <a:avLst/>
            </a:prstGeom>
            <a:solidFill>
              <a:srgbClr val="EBEDE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生成訂單</a:t>
              </a:r>
            </a:p>
          </p:txBody>
        </p:sp>
        <p:sp>
          <p:nvSpPr>
            <p:cNvPr id="11" name="圓角矩形 10"/>
            <p:cNvSpPr>
              <a:spLocks/>
            </p:cNvSpPr>
            <p:nvPr/>
          </p:nvSpPr>
          <p:spPr>
            <a:xfrm>
              <a:off x="5559246" y="5010170"/>
              <a:ext cx="1033292" cy="506216"/>
            </a:xfrm>
            <a:prstGeom prst="roundRect">
              <a:avLst/>
            </a:prstGeom>
            <a:solidFill>
              <a:srgbClr val="EBEDED"/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生成用戶叫號單</a:t>
              </a:r>
            </a:p>
          </p:txBody>
        </p:sp>
      </p:grpSp>
      <p:sp>
        <p:nvSpPr>
          <p:cNvPr id="63" name="圓角矩形 62"/>
          <p:cNvSpPr>
            <a:spLocks/>
          </p:cNvSpPr>
          <p:nvPr/>
        </p:nvSpPr>
        <p:spPr>
          <a:xfrm>
            <a:off x="4980677" y="1155141"/>
            <a:ext cx="6982924" cy="506216"/>
          </a:xfrm>
          <a:prstGeom prst="roundRect">
            <a:avLst/>
          </a:prstGeom>
          <a:solidFill>
            <a:srgbClr val="FDD2C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店家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訪客用戶故事地圖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823938" y="1271154"/>
            <a:ext cx="3689853" cy="5342694"/>
            <a:chOff x="-299492" y="395755"/>
            <a:chExt cx="4073977" cy="6281722"/>
          </a:xfrm>
        </p:grpSpPr>
        <p:sp>
          <p:nvSpPr>
            <p:cNvPr id="5" name="圓角矩形 4"/>
            <p:cNvSpPr>
              <a:spLocks/>
            </p:cNvSpPr>
            <p:nvPr/>
          </p:nvSpPr>
          <p:spPr>
            <a:xfrm>
              <a:off x="-299485" y="997480"/>
              <a:ext cx="1321361" cy="59518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D5D8D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帳號管理</a:t>
              </a:r>
            </a:p>
          </p:txBody>
        </p:sp>
        <p:sp>
          <p:nvSpPr>
            <p:cNvPr id="6" name="圓角矩形 5"/>
            <p:cNvSpPr>
              <a:spLocks/>
            </p:cNvSpPr>
            <p:nvPr/>
          </p:nvSpPr>
          <p:spPr>
            <a:xfrm>
              <a:off x="1071822" y="997480"/>
              <a:ext cx="1321363" cy="59518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D5D8D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店家瀏覽</a:t>
              </a:r>
            </a:p>
          </p:txBody>
        </p:sp>
        <p:sp>
          <p:nvSpPr>
            <p:cNvPr id="7" name="圓角矩形 6"/>
            <p:cNvSpPr>
              <a:spLocks/>
            </p:cNvSpPr>
            <p:nvPr/>
          </p:nvSpPr>
          <p:spPr>
            <a:xfrm>
              <a:off x="2453122" y="997480"/>
              <a:ext cx="1321363" cy="59518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D5D8D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餐點瀏覽</a:t>
              </a:r>
            </a:p>
          </p:txBody>
        </p:sp>
        <p:sp>
          <p:nvSpPr>
            <p:cNvPr id="8" name="圓角矩形 7"/>
            <p:cNvSpPr>
              <a:spLocks/>
            </p:cNvSpPr>
            <p:nvPr/>
          </p:nvSpPr>
          <p:spPr>
            <a:xfrm>
              <a:off x="-299487" y="1757442"/>
              <a:ext cx="1321361" cy="595188"/>
            </a:xfrm>
            <a:prstGeom prst="roundRect">
              <a:avLst/>
            </a:prstGeom>
            <a:solidFill>
              <a:srgbClr val="EBEDED"/>
            </a:solidFill>
            <a:ln>
              <a:solidFill>
                <a:srgbClr val="D5D8D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帳號註冊</a:t>
              </a:r>
            </a:p>
          </p:txBody>
        </p:sp>
        <p:sp>
          <p:nvSpPr>
            <p:cNvPr id="9" name="圓角矩形 8"/>
            <p:cNvSpPr>
              <a:spLocks/>
            </p:cNvSpPr>
            <p:nvPr/>
          </p:nvSpPr>
          <p:spPr>
            <a:xfrm>
              <a:off x="-299487" y="2450671"/>
              <a:ext cx="1321361" cy="595188"/>
            </a:xfrm>
            <a:prstGeom prst="roundRect">
              <a:avLst/>
            </a:prstGeom>
            <a:solidFill>
              <a:srgbClr val="EBEDED"/>
            </a:solidFill>
            <a:ln>
              <a:solidFill>
                <a:srgbClr val="D5D8D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用戶登入</a:t>
              </a:r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-254181" y="1684474"/>
              <a:ext cx="4028665" cy="120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圓角矩形 10"/>
            <p:cNvSpPr>
              <a:spLocks/>
            </p:cNvSpPr>
            <p:nvPr/>
          </p:nvSpPr>
          <p:spPr>
            <a:xfrm>
              <a:off x="1071822" y="1757442"/>
              <a:ext cx="1321363" cy="595188"/>
            </a:xfrm>
            <a:prstGeom prst="roundRect">
              <a:avLst/>
            </a:prstGeom>
            <a:solidFill>
              <a:srgbClr val="EBEDED"/>
            </a:solidFill>
            <a:ln>
              <a:solidFill>
                <a:srgbClr val="D5D8D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店家清單</a:t>
              </a:r>
            </a:p>
          </p:txBody>
        </p:sp>
        <p:sp>
          <p:nvSpPr>
            <p:cNvPr id="12" name="圓角矩形 11"/>
            <p:cNvSpPr>
              <a:spLocks/>
            </p:cNvSpPr>
            <p:nvPr/>
          </p:nvSpPr>
          <p:spPr>
            <a:xfrm>
              <a:off x="2453122" y="1757442"/>
              <a:ext cx="1321363" cy="595188"/>
            </a:xfrm>
            <a:prstGeom prst="roundRect">
              <a:avLst/>
            </a:prstGeom>
            <a:solidFill>
              <a:srgbClr val="EBEDED"/>
            </a:solidFill>
            <a:ln>
              <a:solidFill>
                <a:srgbClr val="D5D8D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菜單清單</a:t>
              </a:r>
            </a:p>
          </p:txBody>
        </p:sp>
        <p:sp>
          <p:nvSpPr>
            <p:cNvPr id="13" name="圓角矩形 12"/>
            <p:cNvSpPr>
              <a:spLocks/>
            </p:cNvSpPr>
            <p:nvPr/>
          </p:nvSpPr>
          <p:spPr>
            <a:xfrm>
              <a:off x="2453121" y="2450668"/>
              <a:ext cx="1321363" cy="595188"/>
            </a:xfrm>
            <a:prstGeom prst="roundRect">
              <a:avLst/>
            </a:prstGeom>
            <a:solidFill>
              <a:srgbClr val="EBEDED"/>
            </a:solidFill>
            <a:ln>
              <a:solidFill>
                <a:srgbClr val="D5D8D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菜單詳情</a:t>
              </a:r>
            </a:p>
          </p:txBody>
        </p:sp>
        <p:sp>
          <p:nvSpPr>
            <p:cNvPr id="14" name="圓角矩形 13"/>
            <p:cNvSpPr>
              <a:spLocks/>
            </p:cNvSpPr>
            <p:nvPr/>
          </p:nvSpPr>
          <p:spPr>
            <a:xfrm>
              <a:off x="-299487" y="3945022"/>
              <a:ext cx="1321361" cy="595188"/>
            </a:xfrm>
            <a:prstGeom prst="roundRect">
              <a:avLst/>
            </a:prstGeom>
            <a:solidFill>
              <a:srgbClr val="EBEDED"/>
            </a:solidFill>
            <a:ln>
              <a:solidFill>
                <a:srgbClr val="D5D8D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修改密碼</a:t>
              </a: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-299490" y="3865856"/>
              <a:ext cx="4073974" cy="68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圓角矩形 15"/>
            <p:cNvSpPr>
              <a:spLocks/>
            </p:cNvSpPr>
            <p:nvPr/>
          </p:nvSpPr>
          <p:spPr>
            <a:xfrm>
              <a:off x="-299487" y="4618435"/>
              <a:ext cx="1321361" cy="595188"/>
            </a:xfrm>
            <a:prstGeom prst="roundRect">
              <a:avLst/>
            </a:prstGeom>
            <a:solidFill>
              <a:srgbClr val="EBEDED"/>
            </a:solidFill>
            <a:ln>
              <a:solidFill>
                <a:srgbClr val="D5D8D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個人設定</a:t>
              </a:r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-299490" y="5329922"/>
              <a:ext cx="4073974" cy="58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圓角矩形 17"/>
            <p:cNvSpPr>
              <a:spLocks/>
            </p:cNvSpPr>
            <p:nvPr/>
          </p:nvSpPr>
          <p:spPr>
            <a:xfrm>
              <a:off x="-299490" y="6082289"/>
              <a:ext cx="1321361" cy="595188"/>
            </a:xfrm>
            <a:prstGeom prst="roundRect">
              <a:avLst/>
            </a:prstGeom>
            <a:solidFill>
              <a:srgbClr val="EBEDED"/>
            </a:solidFill>
            <a:ln>
              <a:solidFill>
                <a:srgbClr val="D5D8D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信箱綁定</a:t>
              </a:r>
            </a:p>
          </p:txBody>
        </p:sp>
        <p:sp>
          <p:nvSpPr>
            <p:cNvPr id="19" name="圓角矩形 18"/>
            <p:cNvSpPr>
              <a:spLocks/>
            </p:cNvSpPr>
            <p:nvPr/>
          </p:nvSpPr>
          <p:spPr>
            <a:xfrm>
              <a:off x="-299488" y="5417859"/>
              <a:ext cx="1321361" cy="595188"/>
            </a:xfrm>
            <a:prstGeom prst="roundRect">
              <a:avLst/>
            </a:prstGeom>
            <a:solidFill>
              <a:srgbClr val="EBEDED"/>
            </a:solidFill>
            <a:ln>
              <a:solidFill>
                <a:srgbClr val="D5D8D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手機驗證</a:t>
              </a:r>
            </a:p>
          </p:txBody>
        </p:sp>
        <p:sp>
          <p:nvSpPr>
            <p:cNvPr id="20" name="圓角矩形 19"/>
            <p:cNvSpPr>
              <a:spLocks/>
            </p:cNvSpPr>
            <p:nvPr/>
          </p:nvSpPr>
          <p:spPr>
            <a:xfrm>
              <a:off x="1071819" y="3950737"/>
              <a:ext cx="1321363" cy="595188"/>
            </a:xfrm>
            <a:prstGeom prst="roundRect">
              <a:avLst/>
            </a:prstGeom>
            <a:solidFill>
              <a:srgbClr val="EBEDED"/>
            </a:solidFill>
            <a:ln>
              <a:solidFill>
                <a:srgbClr val="D5D8D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依照熱門搜尋</a:t>
              </a:r>
            </a:p>
          </p:txBody>
        </p:sp>
        <p:sp>
          <p:nvSpPr>
            <p:cNvPr id="21" name="圓角矩形 20"/>
            <p:cNvSpPr>
              <a:spLocks/>
            </p:cNvSpPr>
            <p:nvPr/>
          </p:nvSpPr>
          <p:spPr>
            <a:xfrm>
              <a:off x="1071819" y="5417859"/>
              <a:ext cx="1321363" cy="595188"/>
            </a:xfrm>
            <a:prstGeom prst="roundRect">
              <a:avLst/>
            </a:prstGeom>
            <a:solidFill>
              <a:srgbClr val="EBEDED"/>
            </a:solidFill>
            <a:ln>
              <a:solidFill>
                <a:srgbClr val="D5D8D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分類瀏覽</a:t>
              </a:r>
            </a:p>
          </p:txBody>
        </p:sp>
        <p:sp>
          <p:nvSpPr>
            <p:cNvPr id="22" name="圓角矩形 21"/>
            <p:cNvSpPr>
              <a:spLocks/>
            </p:cNvSpPr>
            <p:nvPr/>
          </p:nvSpPr>
          <p:spPr>
            <a:xfrm>
              <a:off x="2453121" y="5417859"/>
              <a:ext cx="1321363" cy="595188"/>
            </a:xfrm>
            <a:prstGeom prst="roundRect">
              <a:avLst/>
            </a:prstGeom>
            <a:solidFill>
              <a:srgbClr val="EBEDED"/>
            </a:solidFill>
            <a:ln>
              <a:solidFill>
                <a:srgbClr val="D5D8D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分類瀏覽</a:t>
              </a:r>
            </a:p>
          </p:txBody>
        </p:sp>
        <p:sp>
          <p:nvSpPr>
            <p:cNvPr id="23" name="圓角矩形 22"/>
            <p:cNvSpPr>
              <a:spLocks/>
            </p:cNvSpPr>
            <p:nvPr/>
          </p:nvSpPr>
          <p:spPr>
            <a:xfrm>
              <a:off x="2453121" y="4618435"/>
              <a:ext cx="1321363" cy="595188"/>
            </a:xfrm>
            <a:prstGeom prst="roundRect">
              <a:avLst/>
            </a:prstGeom>
            <a:solidFill>
              <a:srgbClr val="EBEDED"/>
            </a:solidFill>
            <a:ln>
              <a:solidFill>
                <a:srgbClr val="D5D8D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依照推薦搜尋</a:t>
              </a:r>
            </a:p>
          </p:txBody>
        </p:sp>
        <p:sp>
          <p:nvSpPr>
            <p:cNvPr id="24" name="圓角矩形 23"/>
            <p:cNvSpPr>
              <a:spLocks/>
            </p:cNvSpPr>
            <p:nvPr/>
          </p:nvSpPr>
          <p:spPr>
            <a:xfrm>
              <a:off x="2453121" y="3941756"/>
              <a:ext cx="1321363" cy="595188"/>
            </a:xfrm>
            <a:prstGeom prst="roundRect">
              <a:avLst/>
            </a:prstGeom>
            <a:solidFill>
              <a:srgbClr val="EBEDED"/>
            </a:solidFill>
            <a:ln>
              <a:solidFill>
                <a:srgbClr val="D5D8D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依照熱門搜尋</a:t>
              </a:r>
            </a:p>
          </p:txBody>
        </p:sp>
        <p:sp>
          <p:nvSpPr>
            <p:cNvPr id="25" name="圓角矩形 24"/>
            <p:cNvSpPr>
              <a:spLocks/>
            </p:cNvSpPr>
            <p:nvPr/>
          </p:nvSpPr>
          <p:spPr>
            <a:xfrm>
              <a:off x="-299492" y="395755"/>
              <a:ext cx="4073973" cy="50945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訪客</a:t>
              </a:r>
            </a:p>
          </p:txBody>
        </p:sp>
      </p:grpSp>
      <p:sp>
        <p:nvSpPr>
          <p:cNvPr id="26" name="圓角矩形 25"/>
          <p:cNvSpPr>
            <a:spLocks/>
          </p:cNvSpPr>
          <p:nvPr/>
        </p:nvSpPr>
        <p:spPr>
          <a:xfrm>
            <a:off x="3823939" y="3608519"/>
            <a:ext cx="1196774" cy="506216"/>
          </a:xfrm>
          <a:prstGeom prst="roundRect">
            <a:avLst/>
          </a:prstGeom>
          <a:solidFill>
            <a:srgbClr val="EBEDED"/>
          </a:solidFill>
          <a:ln>
            <a:solidFill>
              <a:srgbClr val="D5D8D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忘記密碼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系統維護員用戶故事地圖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030615" y="1029642"/>
            <a:ext cx="9948307" cy="5667795"/>
            <a:chOff x="1030615" y="936652"/>
            <a:chExt cx="9948307" cy="5667795"/>
          </a:xfrm>
        </p:grpSpPr>
        <p:grpSp>
          <p:nvGrpSpPr>
            <p:cNvPr id="5" name="群組 4"/>
            <p:cNvGrpSpPr/>
            <p:nvPr/>
          </p:nvGrpSpPr>
          <p:grpSpPr>
            <a:xfrm>
              <a:off x="1030615" y="1610845"/>
              <a:ext cx="9948307" cy="4993602"/>
              <a:chOff x="335077" y="1391700"/>
              <a:chExt cx="8891420" cy="4299653"/>
            </a:xfrm>
          </p:grpSpPr>
          <p:cxnSp>
            <p:nvCxnSpPr>
              <p:cNvPr id="7" name="直線單箭頭接點 6"/>
              <p:cNvCxnSpPr/>
              <p:nvPr/>
            </p:nvCxnSpPr>
            <p:spPr>
              <a:xfrm flipV="1">
                <a:off x="335077" y="3812849"/>
                <a:ext cx="8845700" cy="7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" name="直線單箭頭接點 7"/>
              <p:cNvCxnSpPr/>
              <p:nvPr/>
            </p:nvCxnSpPr>
            <p:spPr>
              <a:xfrm flipV="1">
                <a:off x="380797" y="5077769"/>
                <a:ext cx="8845700" cy="7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9" name="群組 8"/>
              <p:cNvGrpSpPr/>
              <p:nvPr/>
            </p:nvGrpSpPr>
            <p:grpSpPr>
              <a:xfrm>
                <a:off x="339278" y="1391700"/>
                <a:ext cx="8887219" cy="4299653"/>
                <a:chOff x="339278" y="1391700"/>
                <a:chExt cx="8887219" cy="4299653"/>
              </a:xfrm>
            </p:grpSpPr>
            <p:grpSp>
              <p:nvGrpSpPr>
                <p:cNvPr id="10" name="群組 9"/>
                <p:cNvGrpSpPr/>
                <p:nvPr/>
              </p:nvGrpSpPr>
              <p:grpSpPr>
                <a:xfrm>
                  <a:off x="339278" y="1391700"/>
                  <a:ext cx="8887219" cy="4283183"/>
                  <a:chOff x="-300022" y="997192"/>
                  <a:chExt cx="9812403" cy="5035993"/>
                </a:xfrm>
              </p:grpSpPr>
              <p:sp>
                <p:nvSpPr>
                  <p:cNvPr id="12" name="圓角矩形 11"/>
                  <p:cNvSpPr>
                    <a:spLocks/>
                  </p:cNvSpPr>
                  <p:nvPr/>
                </p:nvSpPr>
                <p:spPr>
                  <a:xfrm>
                    <a:off x="-299485" y="997480"/>
                    <a:ext cx="1321361" cy="595188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tx1"/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帳號管理</a:t>
                    </a:r>
                  </a:p>
                </p:txBody>
              </p:sp>
              <p:sp>
                <p:nvSpPr>
                  <p:cNvPr id="13" name="圓角矩形 12"/>
                  <p:cNvSpPr>
                    <a:spLocks/>
                  </p:cNvSpPr>
                  <p:nvPr/>
                </p:nvSpPr>
                <p:spPr>
                  <a:xfrm>
                    <a:off x="1071822" y="997480"/>
                    <a:ext cx="1321363" cy="595188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tx1"/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權限管理</a:t>
                    </a:r>
                  </a:p>
                </p:txBody>
              </p:sp>
              <p:sp>
                <p:nvSpPr>
                  <p:cNvPr id="14" name="圓角矩形 13"/>
                  <p:cNvSpPr>
                    <a:spLocks/>
                  </p:cNvSpPr>
                  <p:nvPr/>
                </p:nvSpPr>
                <p:spPr>
                  <a:xfrm>
                    <a:off x="2453122" y="997480"/>
                    <a:ext cx="1321363" cy="595188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tx1"/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店家管理</a:t>
                    </a:r>
                  </a:p>
                </p:txBody>
              </p:sp>
              <p:sp>
                <p:nvSpPr>
                  <p:cNvPr id="15" name="圓角矩形 14"/>
                  <p:cNvSpPr>
                    <a:spLocks/>
                  </p:cNvSpPr>
                  <p:nvPr/>
                </p:nvSpPr>
                <p:spPr>
                  <a:xfrm>
                    <a:off x="-299487" y="1757442"/>
                    <a:ext cx="1321361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用戶帳號註冊管理</a:t>
                    </a:r>
                  </a:p>
                </p:txBody>
              </p:sp>
              <p:sp>
                <p:nvSpPr>
                  <p:cNvPr id="16" name="圓角矩形 15"/>
                  <p:cNvSpPr>
                    <a:spLocks/>
                  </p:cNvSpPr>
                  <p:nvPr/>
                </p:nvSpPr>
                <p:spPr>
                  <a:xfrm>
                    <a:off x="-299487" y="2450671"/>
                    <a:ext cx="1321361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用戶登入管理</a:t>
                    </a:r>
                  </a:p>
                </p:txBody>
              </p:sp>
              <p:cxnSp>
                <p:nvCxnSpPr>
                  <p:cNvPr id="17" name="直線單箭頭接點 16"/>
                  <p:cNvCxnSpPr/>
                  <p:nvPr/>
                </p:nvCxnSpPr>
                <p:spPr>
                  <a:xfrm flipV="1">
                    <a:off x="-254181" y="1675733"/>
                    <a:ext cx="9766562" cy="873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8" name="圓角矩形 17"/>
                  <p:cNvSpPr>
                    <a:spLocks/>
                  </p:cNvSpPr>
                  <p:nvPr/>
                </p:nvSpPr>
                <p:spPr>
                  <a:xfrm>
                    <a:off x="1071822" y="1757442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訂餐權限管理</a:t>
                    </a:r>
                  </a:p>
                </p:txBody>
              </p:sp>
              <p:sp>
                <p:nvSpPr>
                  <p:cNvPr id="19" name="圓角矩形 18"/>
                  <p:cNvSpPr>
                    <a:spLocks/>
                  </p:cNvSpPr>
                  <p:nvPr/>
                </p:nvSpPr>
                <p:spPr>
                  <a:xfrm>
                    <a:off x="2453122" y="1757442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店家管理</a:t>
                    </a:r>
                  </a:p>
                </p:txBody>
              </p:sp>
              <p:sp>
                <p:nvSpPr>
                  <p:cNvPr id="20" name="圓角矩形 19"/>
                  <p:cNvSpPr>
                    <a:spLocks/>
                  </p:cNvSpPr>
                  <p:nvPr/>
                </p:nvSpPr>
                <p:spPr>
                  <a:xfrm>
                    <a:off x="2436114" y="3953639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新增店家管理</a:t>
                    </a:r>
                  </a:p>
                </p:txBody>
              </p:sp>
              <p:sp>
                <p:nvSpPr>
                  <p:cNvPr id="21" name="圓角矩形 20"/>
                  <p:cNvSpPr>
                    <a:spLocks/>
                  </p:cNvSpPr>
                  <p:nvPr/>
                </p:nvSpPr>
                <p:spPr>
                  <a:xfrm>
                    <a:off x="3888482" y="997480"/>
                    <a:ext cx="1321363" cy="595188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tx1"/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餐點管理</a:t>
                    </a:r>
                  </a:p>
                </p:txBody>
              </p:sp>
              <p:sp>
                <p:nvSpPr>
                  <p:cNvPr id="22" name="圓角矩形 21"/>
                  <p:cNvSpPr>
                    <a:spLocks/>
                  </p:cNvSpPr>
                  <p:nvPr/>
                </p:nvSpPr>
                <p:spPr>
                  <a:xfrm>
                    <a:off x="5310316" y="997480"/>
                    <a:ext cx="1321363" cy="595188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tx1"/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付款管理</a:t>
                    </a:r>
                  </a:p>
                </p:txBody>
              </p:sp>
              <p:sp>
                <p:nvSpPr>
                  <p:cNvPr id="23" name="圓角矩形 22"/>
                  <p:cNvSpPr>
                    <a:spLocks/>
                  </p:cNvSpPr>
                  <p:nvPr/>
                </p:nvSpPr>
                <p:spPr>
                  <a:xfrm>
                    <a:off x="6745669" y="997192"/>
                    <a:ext cx="1321363" cy="595188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tx1"/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評價管理</a:t>
                    </a:r>
                  </a:p>
                </p:txBody>
              </p:sp>
              <p:sp>
                <p:nvSpPr>
                  <p:cNvPr id="24" name="圓角矩形 23"/>
                  <p:cNvSpPr>
                    <a:spLocks/>
                  </p:cNvSpPr>
                  <p:nvPr/>
                </p:nvSpPr>
                <p:spPr>
                  <a:xfrm>
                    <a:off x="-299487" y="3945022"/>
                    <a:ext cx="1321361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用戶修改密碼</a:t>
                    </a:r>
                  </a:p>
                </p:txBody>
              </p:sp>
              <p:sp>
                <p:nvSpPr>
                  <p:cNvPr id="25" name="圓角矩形 24"/>
                  <p:cNvSpPr>
                    <a:spLocks/>
                  </p:cNvSpPr>
                  <p:nvPr/>
                </p:nvSpPr>
                <p:spPr>
                  <a:xfrm>
                    <a:off x="6745656" y="3141940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系統評價管理</a:t>
                    </a:r>
                  </a:p>
                </p:txBody>
              </p:sp>
              <p:sp>
                <p:nvSpPr>
                  <p:cNvPr id="26" name="圓角矩形 25"/>
                  <p:cNvSpPr>
                    <a:spLocks/>
                  </p:cNvSpPr>
                  <p:nvPr/>
                </p:nvSpPr>
                <p:spPr>
                  <a:xfrm>
                    <a:off x="3874964" y="1755709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新增菜單管理</a:t>
                    </a:r>
                  </a:p>
                </p:txBody>
              </p:sp>
              <p:sp>
                <p:nvSpPr>
                  <p:cNvPr id="27" name="圓角矩形 26"/>
                  <p:cNvSpPr>
                    <a:spLocks/>
                  </p:cNvSpPr>
                  <p:nvPr/>
                </p:nvSpPr>
                <p:spPr>
                  <a:xfrm>
                    <a:off x="5300318" y="2420347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第三方支付管理</a:t>
                    </a:r>
                  </a:p>
                </p:txBody>
              </p:sp>
              <p:sp>
                <p:nvSpPr>
                  <p:cNvPr id="28" name="圓角矩形 27"/>
                  <p:cNvSpPr>
                    <a:spLocks/>
                  </p:cNvSpPr>
                  <p:nvPr/>
                </p:nvSpPr>
                <p:spPr>
                  <a:xfrm>
                    <a:off x="-299487" y="4618435"/>
                    <a:ext cx="1321361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用戶個人設定</a:t>
                    </a:r>
                  </a:p>
                </p:txBody>
              </p:sp>
              <p:sp>
                <p:nvSpPr>
                  <p:cNvPr id="29" name="圓角矩形 28"/>
                  <p:cNvSpPr>
                    <a:spLocks/>
                  </p:cNvSpPr>
                  <p:nvPr/>
                </p:nvSpPr>
                <p:spPr>
                  <a:xfrm>
                    <a:off x="-300022" y="5437997"/>
                    <a:ext cx="1321361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自動發送驗證碼</a:t>
                    </a:r>
                  </a:p>
                </p:txBody>
              </p:sp>
              <p:sp>
                <p:nvSpPr>
                  <p:cNvPr id="31" name="圓角矩形 30"/>
                  <p:cNvSpPr>
                    <a:spLocks/>
                  </p:cNvSpPr>
                  <p:nvPr/>
                </p:nvSpPr>
                <p:spPr>
                  <a:xfrm>
                    <a:off x="1071819" y="2464413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頁面瀏覽權限管理</a:t>
                    </a:r>
                  </a:p>
                </p:txBody>
              </p:sp>
              <p:sp>
                <p:nvSpPr>
                  <p:cNvPr id="32" name="圓角矩形 31"/>
                  <p:cNvSpPr>
                    <a:spLocks/>
                  </p:cNvSpPr>
                  <p:nvPr/>
                </p:nvSpPr>
                <p:spPr>
                  <a:xfrm>
                    <a:off x="-300022" y="3178165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帳戶安全管理</a:t>
                    </a:r>
                  </a:p>
                </p:txBody>
              </p:sp>
              <p:sp>
                <p:nvSpPr>
                  <p:cNvPr id="33" name="圓角矩形 32"/>
                  <p:cNvSpPr>
                    <a:spLocks/>
                  </p:cNvSpPr>
                  <p:nvPr/>
                </p:nvSpPr>
                <p:spPr>
                  <a:xfrm>
                    <a:off x="3888477" y="2430727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移除餐點管理</a:t>
                    </a:r>
                  </a:p>
                </p:txBody>
              </p:sp>
              <p:sp>
                <p:nvSpPr>
                  <p:cNvPr id="34" name="圓角矩形 33"/>
                  <p:cNvSpPr>
                    <a:spLocks/>
                  </p:cNvSpPr>
                  <p:nvPr/>
                </p:nvSpPr>
                <p:spPr>
                  <a:xfrm>
                    <a:off x="2453121" y="4618435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移除店家管理</a:t>
                    </a:r>
                  </a:p>
                </p:txBody>
              </p:sp>
              <p:sp>
                <p:nvSpPr>
                  <p:cNvPr id="35" name="圓角矩形 34"/>
                  <p:cNvSpPr>
                    <a:spLocks/>
                  </p:cNvSpPr>
                  <p:nvPr/>
                </p:nvSpPr>
                <p:spPr>
                  <a:xfrm>
                    <a:off x="1072965" y="3167283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頁面修改權限管理</a:t>
                    </a:r>
                  </a:p>
                </p:txBody>
              </p:sp>
              <p:sp>
                <p:nvSpPr>
                  <p:cNvPr id="36" name="圓角矩形 35"/>
                  <p:cNvSpPr>
                    <a:spLocks/>
                  </p:cNvSpPr>
                  <p:nvPr/>
                </p:nvSpPr>
                <p:spPr>
                  <a:xfrm>
                    <a:off x="3874963" y="3105110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修改餐點管理</a:t>
                    </a:r>
                  </a:p>
                </p:txBody>
              </p:sp>
              <p:sp>
                <p:nvSpPr>
                  <p:cNvPr id="37" name="圓角矩形 36"/>
                  <p:cNvSpPr>
                    <a:spLocks/>
                  </p:cNvSpPr>
                  <p:nvPr/>
                </p:nvSpPr>
                <p:spPr>
                  <a:xfrm>
                    <a:off x="3919202" y="3948990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推薦餐點管理</a:t>
                    </a:r>
                  </a:p>
                </p:txBody>
              </p:sp>
              <p:sp>
                <p:nvSpPr>
                  <p:cNvPr id="38" name="圓角矩形 37"/>
                  <p:cNvSpPr>
                    <a:spLocks/>
                  </p:cNvSpPr>
                  <p:nvPr/>
                </p:nvSpPr>
                <p:spPr>
                  <a:xfrm>
                    <a:off x="3926311" y="4636353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熱銷餐點管理</a:t>
                    </a:r>
                  </a:p>
                </p:txBody>
              </p:sp>
              <p:sp>
                <p:nvSpPr>
                  <p:cNvPr id="39" name="圓角矩形 38"/>
                  <p:cNvSpPr>
                    <a:spLocks/>
                  </p:cNvSpPr>
                  <p:nvPr/>
                </p:nvSpPr>
                <p:spPr>
                  <a:xfrm>
                    <a:off x="5310316" y="1762154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現金支付管理</a:t>
                    </a:r>
                  </a:p>
                </p:txBody>
              </p:sp>
              <p:sp>
                <p:nvSpPr>
                  <p:cNvPr id="40" name="圓角矩形 39"/>
                  <p:cNvSpPr>
                    <a:spLocks/>
                  </p:cNvSpPr>
                  <p:nvPr/>
                </p:nvSpPr>
                <p:spPr>
                  <a:xfrm>
                    <a:off x="5310316" y="5423161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第三方支付</a:t>
                    </a:r>
                    <a:r>
                      <a:rPr lang="zh-TW" altLang="en-US" sz="160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綁定管理</a:t>
                    </a:r>
                    <a:endParaRPr lang="en-US" altLang="zh-TW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endParaRPr>
                  </a:p>
                </p:txBody>
              </p:sp>
              <p:sp>
                <p:nvSpPr>
                  <p:cNvPr id="41" name="圓角矩形 40"/>
                  <p:cNvSpPr>
                    <a:spLocks/>
                  </p:cNvSpPr>
                  <p:nvPr/>
                </p:nvSpPr>
                <p:spPr>
                  <a:xfrm>
                    <a:off x="8191018" y="1009521"/>
                    <a:ext cx="1321363" cy="595188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tx1"/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後台管理</a:t>
                    </a:r>
                  </a:p>
                </p:txBody>
              </p:sp>
              <p:sp>
                <p:nvSpPr>
                  <p:cNvPr id="42" name="圓角矩形 41"/>
                  <p:cNvSpPr>
                    <a:spLocks/>
                  </p:cNvSpPr>
                  <p:nvPr/>
                </p:nvSpPr>
                <p:spPr>
                  <a:xfrm>
                    <a:off x="6745669" y="1752730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餐點評價管理</a:t>
                    </a:r>
                  </a:p>
                </p:txBody>
              </p:sp>
              <p:sp>
                <p:nvSpPr>
                  <p:cNvPr id="43" name="圓角矩形 42"/>
                  <p:cNvSpPr>
                    <a:spLocks/>
                  </p:cNvSpPr>
                  <p:nvPr/>
                </p:nvSpPr>
                <p:spPr>
                  <a:xfrm>
                    <a:off x="6745669" y="2434804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店家評價管理</a:t>
                    </a:r>
                  </a:p>
                </p:txBody>
              </p:sp>
              <p:sp>
                <p:nvSpPr>
                  <p:cNvPr id="44" name="圓角矩形 43"/>
                  <p:cNvSpPr>
                    <a:spLocks/>
                  </p:cNvSpPr>
                  <p:nvPr/>
                </p:nvSpPr>
                <p:spPr>
                  <a:xfrm>
                    <a:off x="6745657" y="3950736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評價反饋管理</a:t>
                    </a:r>
                  </a:p>
                </p:txBody>
              </p:sp>
              <p:sp>
                <p:nvSpPr>
                  <p:cNvPr id="45" name="圓角矩形 44"/>
                  <p:cNvSpPr>
                    <a:spLocks/>
                  </p:cNvSpPr>
                  <p:nvPr/>
                </p:nvSpPr>
                <p:spPr>
                  <a:xfrm>
                    <a:off x="8191018" y="1747299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系統更新</a:t>
                    </a:r>
                  </a:p>
                </p:txBody>
              </p:sp>
              <p:sp>
                <p:nvSpPr>
                  <p:cNvPr id="46" name="圓角矩形 45"/>
                  <p:cNvSpPr>
                    <a:spLocks/>
                  </p:cNvSpPr>
                  <p:nvPr/>
                </p:nvSpPr>
                <p:spPr>
                  <a:xfrm>
                    <a:off x="8191018" y="2450668"/>
                    <a:ext cx="1321363" cy="595188"/>
                  </a:xfrm>
                  <a:prstGeom prst="roundRect">
                    <a:avLst/>
                  </a:prstGeom>
                  <a:solidFill>
                    <a:srgbClr val="EBEDED"/>
                  </a:solidFill>
                  <a:ln>
                    <a:solidFill>
                      <a:srgbClr val="D5D8D9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rPr>
                      <a:t>功能維護</a:t>
                    </a:r>
                  </a:p>
                </p:txBody>
              </p:sp>
            </p:grpSp>
            <p:sp>
              <p:nvSpPr>
                <p:cNvPr id="11" name="圓角矩形 10"/>
                <p:cNvSpPr>
                  <a:spLocks/>
                </p:cNvSpPr>
                <p:nvPr/>
              </p:nvSpPr>
              <p:spPr>
                <a:xfrm>
                  <a:off x="6720639" y="5185137"/>
                  <a:ext cx="1196775" cy="506216"/>
                </a:xfrm>
                <a:prstGeom prst="roundRect">
                  <a:avLst/>
                </a:prstGeom>
                <a:solidFill>
                  <a:srgbClr val="EBEDED"/>
                </a:solidFill>
                <a:ln>
                  <a:solidFill>
                    <a:srgbClr val="D5D8D9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accent1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贈送回饋</a:t>
                  </a:r>
                </a:p>
              </p:txBody>
            </p:sp>
          </p:grpSp>
        </p:grpSp>
        <p:sp>
          <p:nvSpPr>
            <p:cNvPr id="6" name="圓角矩形 5"/>
            <p:cNvSpPr>
              <a:spLocks/>
            </p:cNvSpPr>
            <p:nvPr/>
          </p:nvSpPr>
          <p:spPr>
            <a:xfrm>
              <a:off x="1030615" y="936652"/>
              <a:ext cx="9948307" cy="5792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accent1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系統維護員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高階估算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pic>
        <p:nvPicPr>
          <p:cNvPr id="6" name="圖片 5" descr="一張含有 水, 白色, 桌, 男人 的圖片  自動產生的描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2" y="1146922"/>
            <a:ext cx="11791515" cy="54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產品代辦清單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69848" y="2266974"/>
          <a:ext cx="9996761" cy="23671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88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526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產品代辦清單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1.</a:t>
                      </a:r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問卷調查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以了解目前使用者與店家方面使用開發系統的意願程度。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2.</a:t>
                      </a:r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合作店家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尋找願意合作之店家。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3.</a:t>
                      </a:r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自我能力提升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學習更多關於設計程式之知識，以便開發過程可以更加地順利。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4.</a:t>
                      </a:r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設備維護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尋找適合的電腦伺服器進行軟體維護及更新。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5.</a:t>
                      </a:r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推廣</a:t>
                      </a: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APP</a:t>
                      </a:r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在學校內或網際網路上推廣此</a:t>
                      </a: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APP</a:t>
                      </a: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，以便讓更多人認識</a:t>
                      </a:r>
                      <a:r>
                        <a:rPr lang="en-US" altLang="zh-TW" dirty="0" err="1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Hey!Order</a:t>
                      </a: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/>
          </p:cNvSpPr>
          <p:nvPr/>
        </p:nvSpPr>
        <p:spPr>
          <a:xfrm>
            <a:off x="0" y="4846320"/>
            <a:ext cx="12192000" cy="2011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" name="文字方塊 1"/>
          <p:cNvSpPr txBox="1">
            <a:spLocks/>
          </p:cNvSpPr>
          <p:nvPr/>
        </p:nvSpPr>
        <p:spPr>
          <a:xfrm>
            <a:off x="3695700" y="3013502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專案循環</a:t>
            </a:r>
            <a:endParaRPr lang="en-US" altLang="zh-TW" sz="48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文字方塊 2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5" name="文字版面配置區 2"/>
          <p:cNvSpPr txBox="1">
            <a:spLocks/>
          </p:cNvSpPr>
          <p:nvPr/>
        </p:nvSpPr>
        <p:spPr>
          <a:xfrm>
            <a:off x="4419600" y="3779520"/>
            <a:ext cx="9878291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發布一、衝刺規劃、每日立會、審查會議、回顧、發布二</a:t>
            </a: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發布一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8" y="1211759"/>
            <a:ext cx="11476426" cy="54728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TW">
                <a:uFillTx/>
              </a:defRPr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  <a:cs typeface="+mj-cs"/>
              </a:defRPr>
            </a:lvl1pPr>
          </a:lstStyle>
          <a:p>
            <a:r>
              <a:rPr lang="en-US" altLang="zh-TW" dirty="0">
                <a:uFillTx/>
              </a:rPr>
              <a:t> </a:t>
            </a:r>
            <a:r>
              <a:rPr lang="zh-TW" altLang="en-US" dirty="0">
                <a:uFillTx/>
              </a:rPr>
              <a:t>衝刺規劃</a:t>
            </a:r>
            <a:endParaRPr lang="en-US" altLang="zh-TW" dirty="0">
              <a:uFillTx/>
            </a:endParaRP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95972" y="1193808"/>
          <a:ext cx="10139097" cy="51288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3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526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衝刺規劃</a:t>
                      </a:r>
                      <a:r>
                        <a:rPr lang="en-US" altLang="zh-TW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(2019/12/25</a:t>
                      </a:r>
                      <a:r>
                        <a:rPr lang="zh-TW" altLang="en-US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前完成大部分</a:t>
                      </a:r>
                      <a:r>
                        <a:rPr lang="en-US" altLang="zh-TW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</a:t>
                      </a:r>
                      <a:r>
                        <a:rPr lang="en-US" altLang="zh-TW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)</a:t>
                      </a:r>
                      <a:endParaRPr lang="zh-TW" altLang="en-US" b="0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algn="l"/>
                      <a:endParaRPr lang="zh-TW" altLang="en-US" sz="1600" b="0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負責人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須完成日期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狀態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註冊</a:t>
                      </a: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甘嘉茹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2019/12/11</a:t>
                      </a:r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uFillTx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登入</a:t>
                      </a: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甘嘉茹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2019/12/11</a:t>
                      </a:r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uFillTx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餐單清單及詳情</a:t>
                      </a: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林伯勳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2019/12/11</a:t>
                      </a:r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uFillTx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支付方式</a:t>
                      </a: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陳柏勳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2019/12/11</a:t>
                      </a:r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uFillTx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選擇餐點及數量</a:t>
                      </a: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彭荔欣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2019/12/11</a:t>
                      </a:r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uFillTx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添加至購物車</a:t>
                      </a: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繆依廷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2019/12/11</a:t>
                      </a:r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uFillTx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店家清單</a:t>
                      </a: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陳柏勳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2019/12/11</a:t>
                      </a:r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uFillTx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餐點狀態</a:t>
                      </a: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繆依廷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2019/12/17</a:t>
                      </a:r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uFillTx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取餐通知</a:t>
                      </a: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林伯勳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2019/12/17</a:t>
                      </a:r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uFillTx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優惠碼</a:t>
                      </a: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甘嘉茹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2019/12/17</a:t>
                      </a:r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uFillTx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給予評價</a:t>
                      </a: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彭荔欣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altLang="zh-TW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2019/12/17</a:t>
                      </a:r>
                      <a:endParaRPr lang="zh-TW" altLang="en-US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uFillTx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9723884" y="6411815"/>
            <a:ext cx="960195" cy="307777"/>
            <a:chOff x="4850087" y="611594"/>
            <a:chExt cx="960195" cy="307777"/>
          </a:xfrm>
        </p:grpSpPr>
        <p:sp>
          <p:nvSpPr>
            <p:cNvPr id="7" name="橢圓 6"/>
            <p:cNvSpPr>
              <a:spLocks/>
            </p:cNvSpPr>
            <p:nvPr/>
          </p:nvSpPr>
          <p:spPr>
            <a:xfrm rot="1265108">
              <a:off x="4850087" y="617432"/>
              <a:ext cx="296102" cy="29610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uFillTx/>
                </a:rPr>
                <a:t>√</a:t>
              </a:r>
              <a:endParaRPr lang="zh-TW" altLang="en-US" sz="2000" dirty="0">
                <a:uFillTx/>
              </a:endParaRPr>
            </a:p>
          </p:txBody>
        </p:sp>
        <p:sp>
          <p:nvSpPr>
            <p:cNvPr id="3" name="文字方塊 2"/>
            <p:cNvSpPr txBox="1">
              <a:spLocks/>
            </p:cNvSpPr>
            <p:nvPr/>
          </p:nvSpPr>
          <p:spPr>
            <a:xfrm>
              <a:off x="5087007" y="61159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已完成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763689" y="6413303"/>
            <a:ext cx="960195" cy="307777"/>
            <a:chOff x="4850087" y="611594"/>
            <a:chExt cx="960195" cy="307777"/>
          </a:xfrm>
        </p:grpSpPr>
        <p:sp>
          <p:nvSpPr>
            <p:cNvPr id="11" name="橢圓 10"/>
            <p:cNvSpPr>
              <a:spLocks/>
            </p:cNvSpPr>
            <p:nvPr/>
          </p:nvSpPr>
          <p:spPr>
            <a:xfrm rot="1265108">
              <a:off x="4850087" y="617432"/>
              <a:ext cx="296102" cy="29610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uFillTx/>
                </a:rPr>
                <a:t>√</a:t>
              </a:r>
              <a:endParaRPr lang="zh-TW" altLang="en-US" sz="2000" dirty="0">
                <a:uFillTx/>
              </a:endParaRPr>
            </a:p>
          </p:txBody>
        </p:sp>
        <p:sp>
          <p:nvSpPr>
            <p:cNvPr id="12" name="文字方塊 11"/>
            <p:cNvSpPr txBox="1">
              <a:spLocks/>
            </p:cNvSpPr>
            <p:nvPr/>
          </p:nvSpPr>
          <p:spPr>
            <a:xfrm>
              <a:off x="5087007" y="61159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待審中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7803494" y="6407102"/>
            <a:ext cx="960195" cy="307777"/>
            <a:chOff x="4850087" y="611594"/>
            <a:chExt cx="960195" cy="307777"/>
          </a:xfrm>
        </p:grpSpPr>
        <p:sp>
          <p:nvSpPr>
            <p:cNvPr id="14" name="橢圓 13"/>
            <p:cNvSpPr>
              <a:spLocks/>
            </p:cNvSpPr>
            <p:nvPr/>
          </p:nvSpPr>
          <p:spPr>
            <a:xfrm rot="1265108">
              <a:off x="4850087" y="617432"/>
              <a:ext cx="296102" cy="296102"/>
            </a:xfrm>
            <a:prstGeom prst="ellipse">
              <a:avLst/>
            </a:prstGeom>
            <a:solidFill>
              <a:srgbClr val="FCACA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uFillTx/>
                </a:rPr>
                <a:t>√</a:t>
              </a:r>
              <a:endParaRPr lang="zh-TW" altLang="en-US" sz="2000" dirty="0">
                <a:uFillTx/>
              </a:endParaRPr>
            </a:p>
          </p:txBody>
        </p:sp>
        <p:sp>
          <p:nvSpPr>
            <p:cNvPr id="15" name="文字方塊 14"/>
            <p:cNvSpPr txBox="1">
              <a:spLocks/>
            </p:cNvSpPr>
            <p:nvPr/>
          </p:nvSpPr>
          <p:spPr>
            <a:xfrm>
              <a:off x="5087007" y="61159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未完成</a:t>
              </a:r>
            </a:p>
          </p:txBody>
        </p:sp>
      </p:grpSp>
      <p:sp>
        <p:nvSpPr>
          <p:cNvPr id="16" name="橢圓 15"/>
          <p:cNvSpPr>
            <a:spLocks/>
          </p:cNvSpPr>
          <p:nvPr/>
        </p:nvSpPr>
        <p:spPr>
          <a:xfrm rot="1265108">
            <a:off x="10727428" y="5983196"/>
            <a:ext cx="296102" cy="2961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uFillTx/>
              </a:rPr>
              <a:t>√</a:t>
            </a:r>
            <a:endParaRPr lang="zh-TW" altLang="en-US" sz="2000" dirty="0">
              <a:uFillTx/>
            </a:endParaRPr>
          </a:p>
        </p:txBody>
      </p:sp>
      <p:sp>
        <p:nvSpPr>
          <p:cNvPr id="17" name="橢圓 16"/>
          <p:cNvSpPr>
            <a:spLocks/>
          </p:cNvSpPr>
          <p:nvPr/>
        </p:nvSpPr>
        <p:spPr>
          <a:xfrm rot="1265108">
            <a:off x="10727427" y="5581637"/>
            <a:ext cx="296102" cy="2961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uFillTx/>
              </a:rPr>
              <a:t>√</a:t>
            </a:r>
            <a:endParaRPr lang="zh-TW" altLang="en-US" sz="2000" dirty="0">
              <a:uFillTx/>
            </a:endParaRPr>
          </a:p>
        </p:txBody>
      </p:sp>
      <p:sp>
        <p:nvSpPr>
          <p:cNvPr id="18" name="橢圓 17"/>
          <p:cNvSpPr>
            <a:spLocks/>
          </p:cNvSpPr>
          <p:nvPr/>
        </p:nvSpPr>
        <p:spPr>
          <a:xfrm rot="1265108">
            <a:off x="10727428" y="5173122"/>
            <a:ext cx="296102" cy="2961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uFillTx/>
              </a:rPr>
              <a:t>√</a:t>
            </a:r>
            <a:endParaRPr lang="zh-TW" altLang="en-US" sz="2000" dirty="0">
              <a:uFillTx/>
            </a:endParaRPr>
          </a:p>
        </p:txBody>
      </p:sp>
      <p:sp>
        <p:nvSpPr>
          <p:cNvPr id="19" name="橢圓 18"/>
          <p:cNvSpPr>
            <a:spLocks/>
          </p:cNvSpPr>
          <p:nvPr/>
        </p:nvSpPr>
        <p:spPr>
          <a:xfrm rot="1265108">
            <a:off x="10727427" y="4780941"/>
            <a:ext cx="296102" cy="2961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uFillTx/>
              </a:rPr>
              <a:t>√</a:t>
            </a:r>
            <a:endParaRPr lang="zh-TW" altLang="en-US" sz="2000" dirty="0">
              <a:uFillTx/>
            </a:endParaRPr>
          </a:p>
        </p:txBody>
      </p:sp>
      <p:sp>
        <p:nvSpPr>
          <p:cNvPr id="20" name="橢圓 19"/>
          <p:cNvSpPr>
            <a:spLocks/>
          </p:cNvSpPr>
          <p:nvPr/>
        </p:nvSpPr>
        <p:spPr>
          <a:xfrm rot="1265108">
            <a:off x="10727428" y="4381918"/>
            <a:ext cx="296102" cy="296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uFillTx/>
              </a:rPr>
              <a:t>√</a:t>
            </a:r>
            <a:endParaRPr lang="zh-TW" altLang="en-US" sz="2000" dirty="0">
              <a:uFillTx/>
            </a:endParaRPr>
          </a:p>
        </p:txBody>
      </p:sp>
      <p:sp>
        <p:nvSpPr>
          <p:cNvPr id="21" name="橢圓 20"/>
          <p:cNvSpPr>
            <a:spLocks/>
          </p:cNvSpPr>
          <p:nvPr/>
        </p:nvSpPr>
        <p:spPr>
          <a:xfrm rot="1265108">
            <a:off x="10727427" y="3998351"/>
            <a:ext cx="296102" cy="296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uFillTx/>
              </a:rPr>
              <a:t>√</a:t>
            </a:r>
            <a:endParaRPr lang="zh-TW" altLang="en-US" sz="2000" dirty="0">
              <a:uFillTx/>
            </a:endParaRPr>
          </a:p>
        </p:txBody>
      </p:sp>
      <p:sp>
        <p:nvSpPr>
          <p:cNvPr id="22" name="橢圓 21"/>
          <p:cNvSpPr>
            <a:spLocks/>
          </p:cNvSpPr>
          <p:nvPr/>
        </p:nvSpPr>
        <p:spPr>
          <a:xfrm rot="1265108">
            <a:off x="10727428" y="3608839"/>
            <a:ext cx="296102" cy="296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uFillTx/>
              </a:rPr>
              <a:t>√</a:t>
            </a:r>
            <a:endParaRPr lang="zh-TW" altLang="en-US" sz="2000" dirty="0">
              <a:uFillTx/>
            </a:endParaRPr>
          </a:p>
        </p:txBody>
      </p:sp>
      <p:sp>
        <p:nvSpPr>
          <p:cNvPr id="23" name="橢圓 22"/>
          <p:cNvSpPr>
            <a:spLocks/>
          </p:cNvSpPr>
          <p:nvPr/>
        </p:nvSpPr>
        <p:spPr>
          <a:xfrm rot="1265108">
            <a:off x="10727427" y="3222299"/>
            <a:ext cx="296102" cy="296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uFillTx/>
              </a:rPr>
              <a:t>√</a:t>
            </a:r>
            <a:endParaRPr lang="zh-TW" altLang="en-US" sz="2000" dirty="0">
              <a:uFillTx/>
            </a:endParaRPr>
          </a:p>
        </p:txBody>
      </p:sp>
      <p:sp>
        <p:nvSpPr>
          <p:cNvPr id="24" name="橢圓 23"/>
          <p:cNvSpPr>
            <a:spLocks/>
          </p:cNvSpPr>
          <p:nvPr/>
        </p:nvSpPr>
        <p:spPr>
          <a:xfrm rot="1265108">
            <a:off x="10727428" y="2812891"/>
            <a:ext cx="296102" cy="296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uFillTx/>
              </a:rPr>
              <a:t>√</a:t>
            </a:r>
            <a:endParaRPr lang="zh-TW" altLang="en-US" sz="2000" dirty="0">
              <a:uFillTx/>
            </a:endParaRPr>
          </a:p>
        </p:txBody>
      </p:sp>
      <p:sp>
        <p:nvSpPr>
          <p:cNvPr id="25" name="橢圓 24"/>
          <p:cNvSpPr>
            <a:spLocks/>
          </p:cNvSpPr>
          <p:nvPr/>
        </p:nvSpPr>
        <p:spPr>
          <a:xfrm rot="1265108">
            <a:off x="10727427" y="2429891"/>
            <a:ext cx="296102" cy="296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uFillTx/>
              </a:rPr>
              <a:t>√</a:t>
            </a:r>
            <a:endParaRPr lang="zh-TW" altLang="en-US" sz="2000" dirty="0">
              <a:uFillTx/>
            </a:endParaRPr>
          </a:p>
        </p:txBody>
      </p:sp>
      <p:sp>
        <p:nvSpPr>
          <p:cNvPr id="26" name="橢圓 25"/>
          <p:cNvSpPr>
            <a:spLocks/>
          </p:cNvSpPr>
          <p:nvPr/>
        </p:nvSpPr>
        <p:spPr>
          <a:xfrm rot="1265108">
            <a:off x="10727425" y="2043351"/>
            <a:ext cx="296102" cy="296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uFillTx/>
              </a:rPr>
              <a:t>√</a:t>
            </a:r>
            <a:endParaRPr lang="zh-TW" altLang="en-US" sz="2000" dirty="0"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/>
          </p:cNvSpPr>
          <p:nvPr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3" name="文字方塊 2"/>
          <p:cNvSpPr txBox="1">
            <a:spLocks/>
          </p:cNvSpPr>
          <p:nvPr/>
        </p:nvSpPr>
        <p:spPr>
          <a:xfrm>
            <a:off x="617220" y="834390"/>
            <a:ext cx="2217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目錄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184634" y="1595956"/>
            <a:ext cx="9007366" cy="49288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緣起與願景目標</a:t>
            </a:r>
            <a:endParaRPr lang="en-US" altLang="zh-TW" sz="2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          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緣起、願景與目標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專案模型規劃及可行性研究</a:t>
            </a:r>
            <a:endParaRPr lang="en-US" altLang="zh-TW" sz="2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16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          </a:t>
            </a: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    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-SWOT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內外部分析與策略規劃、創新商務模型圖、問卷調查、可行性小結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專案啟程</a:t>
            </a:r>
            <a:endParaRPr lang="en-US" altLang="zh-TW" sz="2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                     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專案章程、角色辨識、用戶故事、角色功能說明、用戶故事地圖、高階估算、產品代辦清單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專案循環</a:t>
            </a:r>
            <a:endParaRPr lang="en-US" altLang="zh-TW" sz="2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                     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發布一、衝刺規劃、每日立會、審查會議、回顧、發布二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專案結束</a:t>
            </a:r>
            <a:b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</a:br>
            <a: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         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交付專案產品成果、進行專案回顧會議</a:t>
            </a: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/>
          </p:cNvSpPr>
          <p:nvPr/>
        </p:nvSpPr>
        <p:spPr>
          <a:xfrm>
            <a:off x="0" y="4846320"/>
            <a:ext cx="12192000" cy="2011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" name="文字方塊 1"/>
          <p:cNvSpPr txBox="1">
            <a:spLocks/>
          </p:cNvSpPr>
          <p:nvPr/>
        </p:nvSpPr>
        <p:spPr>
          <a:xfrm>
            <a:off x="3695700" y="3013502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每日立會</a:t>
            </a:r>
            <a:endParaRPr lang="en-US" altLang="zh-TW" sz="48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文字方塊 2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5" name="文字版面配置區 2"/>
          <p:cNvSpPr txBox="1">
            <a:spLocks/>
          </p:cNvSpPr>
          <p:nvPr/>
        </p:nvSpPr>
        <p:spPr>
          <a:xfrm>
            <a:off x="5128024" y="3844499"/>
            <a:ext cx="4509962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-2019/12/11-2019/12/17</a:t>
            </a:r>
            <a:endParaRPr lang="zh-TW" altLang="en-US" sz="1800" dirty="0">
              <a:solidFill>
                <a:schemeClr val="bg1">
                  <a:lumMod val="6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/>
          </p:cNvSpPr>
          <p:nvPr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3" name="文字方塊 2"/>
          <p:cNvSpPr txBox="1">
            <a:spLocks/>
          </p:cNvSpPr>
          <p:nvPr/>
        </p:nvSpPr>
        <p:spPr>
          <a:xfrm>
            <a:off x="0" y="83439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每日立會</a:t>
            </a: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523217" y="3429000"/>
            <a:ext cx="10355317" cy="38021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000" dirty="0">
              <a:solidFill>
                <a:schemeClr val="accent1">
                  <a:lumMod val="50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8549640" y="685800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zh-TW" altLang="zh-TW" dirty="0">
              <a:uFillTx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23217" y="192044"/>
          <a:ext cx="7184940" cy="20394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9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21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zh-TW" sz="2100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繆依廷</a:t>
                      </a:r>
                    </a:p>
                  </a:txBody>
                  <a:tcPr marL="80831" marR="80831" marT="40415" marB="40415"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080"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上週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en-US" altLang="zh-TW" sz="7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完成餐點狀態</a:t>
                      </a:r>
                      <a:r>
                        <a:rPr lang="en-US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設計。</a:t>
                      </a:r>
                      <a:endParaRPr lang="en-US" altLang="zh-TW" sz="1600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marL="80831" marR="80831" marT="40415" marB="40415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本週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en-US" altLang="zh-TW" sz="7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>
                          <a:uFillTx/>
                        </a:defRPr>
                      </a:pP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發布一大致上已經完成，繼續朝發布二分配每人所需完成之工作。</a:t>
                      </a:r>
                      <a:endParaRPr lang="en-US" altLang="zh-TW" sz="1600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marL="80831" marR="80831" marT="40415" marB="404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588">
                <a:tc gridSpan="2"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遇到困難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en-US" altLang="zh-TW" sz="7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在完成餐點狀態</a:t>
                      </a:r>
                      <a:r>
                        <a:rPr lang="en-US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設計中，大家都互相幫忙，因此沒發生什麼太大的困難</a:t>
                      </a:r>
                      <a:r>
                        <a:rPr lang="zh-TW" altLang="en-US" sz="1600" dirty="0">
                          <a:uFillTx/>
                          <a:latin typeface="+mn-lt"/>
                          <a:ea typeface="+mn-ea"/>
                        </a:rPr>
                        <a:t>。</a:t>
                      </a:r>
                      <a:endParaRPr lang="en-US" altLang="zh-TW" sz="1600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marL="80831" marR="80831" marT="40415" marB="40415"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23217" y="2409285"/>
          <a:ext cx="7184940" cy="20394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9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21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sz="2100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甘嘉茹</a:t>
                      </a:r>
                      <a:endParaRPr lang="zh-TW" altLang="zh-TW" sz="2100" b="0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marL="80831" marR="80831" marT="40415" marB="40415"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080"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上週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en-US" altLang="zh-TW" sz="7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TW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完成</a:t>
                      </a: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優惠碼</a:t>
                      </a:r>
                      <a:r>
                        <a:rPr lang="en-US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</a:t>
                      </a: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。</a:t>
                      </a:r>
                      <a:endParaRPr lang="en-US" altLang="zh-TW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marL="80831" marR="80831" marT="40415" marB="40415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本週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en-US" altLang="zh-TW" sz="7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>
                          <a:uFillTx/>
                        </a:defRPr>
                      </a:pP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預計完成個人設定</a:t>
                      </a:r>
                      <a:r>
                        <a:rPr lang="en-US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設計。</a:t>
                      </a:r>
                      <a:endParaRPr lang="en-US" altLang="zh-TW" sz="1600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zh-TW" altLang="en-US" sz="1600" dirty="0">
                        <a:uFillTx/>
                      </a:endParaRPr>
                    </a:p>
                  </a:txBody>
                  <a:tcPr marL="80831" marR="80831" marT="40415" marB="404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588">
                <a:tc gridSpan="2"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遇到困難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en-US" altLang="zh-TW" sz="7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TW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我覺得設計的蠻順利的</a:t>
                      </a: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，因為對</a:t>
                      </a:r>
                      <a:r>
                        <a:rPr lang="en-US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設計這方面蠻有興趣的。</a:t>
                      </a:r>
                      <a:endParaRPr lang="en-US" altLang="zh-TW" sz="1600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marL="80831" marR="80831" marT="40415" marB="40415"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523217" y="4626526"/>
          <a:ext cx="7184940" cy="20394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9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21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sz="2100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彭荔欣</a:t>
                      </a:r>
                      <a:endParaRPr lang="zh-TW" altLang="zh-TW" sz="2100" b="0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marL="80831" marR="80831" marT="40415" marB="40415"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080"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上週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en-US" altLang="zh-TW" sz="7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TW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完成</a:t>
                      </a: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給予評價</a:t>
                      </a:r>
                      <a:r>
                        <a:rPr lang="en-US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</a:t>
                      </a: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。</a:t>
                      </a:r>
                      <a:endParaRPr lang="en-US" altLang="zh-TW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marL="80831" marR="80831" marT="40415" marB="40415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本週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en-US" altLang="zh-TW" sz="7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預計完成信箱與實名認證</a:t>
                      </a:r>
                      <a:r>
                        <a:rPr lang="en-US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設計。</a:t>
                      </a:r>
                      <a:endParaRPr lang="en-US" altLang="zh-TW" sz="1600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zh-TW" altLang="en-US" sz="1600" dirty="0">
                        <a:uFillTx/>
                      </a:endParaRPr>
                    </a:p>
                  </a:txBody>
                  <a:tcPr marL="80831" marR="80831" marT="40415" marB="404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588">
                <a:tc gridSpan="2"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遇到困難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en-US" altLang="zh-TW" sz="7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在</a:t>
                      </a:r>
                      <a:r>
                        <a:rPr lang="zh-TW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設計方面非常不擅長，所以設計</a:t>
                      </a: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方面上花費了許多的</a:t>
                      </a:r>
                      <a:r>
                        <a:rPr lang="zh-TW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時間。</a:t>
                      </a:r>
                    </a:p>
                  </a:txBody>
                  <a:tcPr marL="80831" marR="80831" marT="40415" marB="40415"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/>
          </p:cNvSpPr>
          <p:nvPr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3" name="文字方塊 2"/>
          <p:cNvSpPr txBox="1">
            <a:spLocks/>
          </p:cNvSpPr>
          <p:nvPr/>
        </p:nvSpPr>
        <p:spPr>
          <a:xfrm>
            <a:off x="0" y="83439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每日立會</a:t>
            </a: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23217" y="2409285"/>
          <a:ext cx="7184940" cy="20394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9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21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sz="2100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林伯勳</a:t>
                      </a:r>
                      <a:endParaRPr lang="zh-TW" altLang="zh-TW" sz="2100" b="0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marL="80831" marR="80831" marT="40415" marB="40415"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080"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上週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en-US" altLang="zh-TW" sz="7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TW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完成</a:t>
                      </a: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取餐通知</a:t>
                      </a:r>
                      <a:r>
                        <a:rPr lang="en-US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</a:t>
                      </a: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。</a:t>
                      </a:r>
                      <a:endParaRPr lang="en-US" altLang="zh-TW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marL="80831" marR="80831" marT="40415" marB="40415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本週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en-US" altLang="zh-TW" sz="7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預計完成排行榜</a:t>
                      </a:r>
                      <a:r>
                        <a:rPr lang="en-US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設計。</a:t>
                      </a:r>
                      <a:endParaRPr lang="en-US" altLang="zh-TW" sz="1600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zh-TW" altLang="en-US" sz="1600" dirty="0">
                        <a:uFillTx/>
                      </a:endParaRPr>
                    </a:p>
                  </a:txBody>
                  <a:tcPr marL="80831" marR="80831" marT="40415" marB="404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588">
                <a:tc gridSpan="2"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遇到困難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en-US" altLang="zh-TW" sz="7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TW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浪費很多時間修改，很感謝組員的幫忙，讓我能順利在時間內完成這項工作。</a:t>
                      </a:r>
                    </a:p>
                  </a:txBody>
                  <a:tcPr marL="80831" marR="80831" marT="40415" marB="40415"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523217" y="192044"/>
          <a:ext cx="7184940" cy="20394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9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21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sz="2100" b="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陳柏勳</a:t>
                      </a:r>
                      <a:endParaRPr lang="zh-TW" altLang="zh-TW" sz="2100" b="0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marL="80831" marR="80831" marT="40415" marB="40415"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080"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上週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en-US" altLang="zh-TW" sz="7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幫</a:t>
                      </a:r>
                      <a:r>
                        <a:rPr lang="zh-TW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助其他人一起完成</a:t>
                      </a:r>
                      <a:r>
                        <a:rPr lang="en-US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</a:t>
                      </a: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。</a:t>
                      </a:r>
                      <a:endParaRPr lang="en-US" altLang="zh-TW" sz="1600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marL="80831" marR="80831" marT="40415" marB="40415"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本週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en-US" altLang="zh-TW" sz="7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預計完成搜尋</a:t>
                      </a:r>
                      <a:r>
                        <a:rPr lang="en-US" altLang="zh-TW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UI</a:t>
                      </a: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設計。</a:t>
                      </a:r>
                      <a:endParaRPr lang="en-US" altLang="zh-TW" sz="1600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zh-TW" altLang="en-US" sz="1600" dirty="0">
                        <a:uFillTx/>
                      </a:endParaRPr>
                    </a:p>
                  </a:txBody>
                  <a:tcPr marL="80831" marR="80831" marT="40415" marB="404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588">
                <a:tc gridSpan="2"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遇到困難</a:t>
                      </a:r>
                      <a:endParaRPr lang="en-US" altLang="zh-TW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en-US" altLang="zh-TW" sz="700" b="1" dirty="0">
                        <a:solidFill>
                          <a:schemeClr val="accent1">
                            <a:lumMod val="50000"/>
                          </a:schemeClr>
                        </a:solidFill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TW" altLang="en-US" sz="1600" dirty="0"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上週沒有被安排到特別困難的工作，所以都很順利</a:t>
                      </a:r>
                      <a:r>
                        <a:rPr lang="zh-TW" altLang="en-US" sz="1600" dirty="0">
                          <a:uFillTx/>
                          <a:latin typeface="+mn-lt"/>
                          <a:ea typeface="+mn-ea"/>
                        </a:rPr>
                        <a:t>。</a:t>
                      </a:r>
                      <a:endParaRPr lang="en-US" altLang="zh-TW" sz="1600" dirty="0"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marL="80831" marR="80831" marT="40415" marB="40415"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審查會議</a:t>
            </a:r>
            <a:endParaRPr lang="en-US" altLang="zh-TW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回顧</a:t>
            </a:r>
            <a:endParaRPr lang="en-US" altLang="zh-TW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發布二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pic>
        <p:nvPicPr>
          <p:cNvPr id="4" name="圖片 3" descr="一張含有 螢幕擷取畫面 的圖片  自動產生的描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43" y="1211759"/>
            <a:ext cx="11725714" cy="5472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/>
          </p:cNvSpPr>
          <p:nvPr/>
        </p:nvSpPr>
        <p:spPr>
          <a:xfrm>
            <a:off x="0" y="4846320"/>
            <a:ext cx="12192000" cy="2011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" name="文字方塊 1"/>
          <p:cNvSpPr txBox="1">
            <a:spLocks/>
          </p:cNvSpPr>
          <p:nvPr/>
        </p:nvSpPr>
        <p:spPr>
          <a:xfrm>
            <a:off x="3695700" y="3013502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專案結束</a:t>
            </a:r>
            <a:endParaRPr lang="en-US" altLang="zh-TW" sz="48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文字方塊 2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5" name="文字版面配置區 2"/>
          <p:cNvSpPr txBox="1">
            <a:spLocks/>
          </p:cNvSpPr>
          <p:nvPr/>
        </p:nvSpPr>
        <p:spPr>
          <a:xfrm>
            <a:off x="4419600" y="3779520"/>
            <a:ext cx="9878291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交付專案產品成果、進行專案回顧會議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/>
          </p:cNvSpPr>
          <p:nvPr/>
        </p:nvSpPr>
        <p:spPr>
          <a:xfrm>
            <a:off x="0" y="4846320"/>
            <a:ext cx="12192000" cy="2011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3" name="文字方塊 2"/>
          <p:cNvSpPr txBox="1">
            <a:spLocks/>
          </p:cNvSpPr>
          <p:nvPr/>
        </p:nvSpPr>
        <p:spPr>
          <a:xfrm>
            <a:off x="242815" y="3471652"/>
            <a:ext cx="722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交付專案產品成果</a:t>
            </a:r>
            <a:endParaRPr lang="en-US" altLang="zh-TW" sz="5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7" name="文字版面配置區 2"/>
          <p:cNvSpPr txBox="1">
            <a:spLocks/>
          </p:cNvSpPr>
          <p:nvPr/>
        </p:nvSpPr>
        <p:spPr>
          <a:xfrm>
            <a:off x="4301637" y="4382087"/>
            <a:ext cx="9878291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流程設計、系統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UI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設計</a:t>
            </a: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zh-TW" altLang="en-US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/>
          </p:cNvSpPr>
          <p:nvPr/>
        </p:nvSpPr>
        <p:spPr>
          <a:xfrm>
            <a:off x="0" y="4846320"/>
            <a:ext cx="12192000" cy="2011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3" name="文字方塊 2"/>
          <p:cNvSpPr txBox="1">
            <a:spLocks/>
          </p:cNvSpPr>
          <p:nvPr/>
        </p:nvSpPr>
        <p:spPr>
          <a:xfrm>
            <a:off x="266261" y="5852160"/>
            <a:ext cx="722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流程設計</a:t>
            </a:r>
            <a:endParaRPr lang="en-US" altLang="zh-TW" sz="5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779226" y="611594"/>
            <a:ext cx="6633548" cy="3797786"/>
            <a:chOff x="4352714" y="1211759"/>
            <a:chExt cx="6633548" cy="3797786"/>
          </a:xfrm>
        </p:grpSpPr>
        <p:sp>
          <p:nvSpPr>
            <p:cNvPr id="9" name="文字方塊 8"/>
            <p:cNvSpPr txBox="1">
              <a:spLocks/>
            </p:cNvSpPr>
            <p:nvPr/>
          </p:nvSpPr>
          <p:spPr>
            <a:xfrm>
              <a:off x="4352714" y="3439885"/>
              <a:ext cx="663354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/>
                  <a:ea typeface="Adobe 仿宋 Std R" panose="02020400000000000000" pitchFamily="18" charset="-128"/>
                </a:rPr>
                <a:t>你現在還在慢慢排隊點餐嗎</a:t>
              </a:r>
              <a:r>
                <a:rPr lang="en-US" altLang="zh-TW" sz="2400" dirty="0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/>
                  <a:ea typeface="Adobe 仿宋 Std R" panose="02020400000000000000" pitchFamily="18" charset="-128"/>
                </a:rPr>
                <a:t>?</a:t>
              </a:r>
            </a:p>
            <a:p>
              <a:pPr algn="ctr"/>
              <a:r>
                <a:rPr lang="zh-TW" altLang="en-US" sz="2400" dirty="0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/>
                  <a:ea typeface="Adobe 仿宋 Std R" panose="02020400000000000000" pitchFamily="18" charset="-128"/>
                </a:rPr>
                <a:t>趕快來使用</a:t>
              </a:r>
              <a:r>
                <a:rPr lang="en-US" altLang="zh-TW" sz="2400" b="1" dirty="0" err="1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/>
                  <a:ea typeface="Adobe 仿宋 Std R" panose="02020400000000000000" pitchFamily="18" charset="-128"/>
                </a:rPr>
                <a:t>Hey!Order</a:t>
              </a:r>
              <a:r>
                <a:rPr lang="zh-TW" altLang="en-US" sz="2400" dirty="0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/>
                  <a:ea typeface="Adobe 仿宋 Std R" panose="02020400000000000000" pitchFamily="18" charset="-128"/>
                </a:rPr>
                <a:t>讓你比別人提早一步吃飯</a:t>
              </a:r>
              <a:endParaRPr lang="en-US" altLang="zh-TW" sz="2400" dirty="0">
                <a:solidFill>
                  <a:schemeClr val="bg2">
                    <a:lumMod val="25000"/>
                  </a:schemeClr>
                </a:solidFill>
                <a:uFillTx/>
                <a:latin typeface="Hobo Std" panose="020B0803040709020204"/>
                <a:ea typeface="Adobe 仿宋 Std R" panose="02020400000000000000" pitchFamily="18" charset="-128"/>
              </a:endParaRPr>
            </a:p>
            <a:p>
              <a:pPr algn="ctr"/>
              <a:endParaRPr lang="en-US" altLang="zh-TW" sz="2400" dirty="0">
                <a:uFillTx/>
                <a:latin typeface="Hobo Std" panose="020B0803040709020204"/>
                <a:ea typeface="Adobe 仿宋 Std R" panose="02020400000000000000" pitchFamily="18" charset="-128"/>
              </a:endParaRPr>
            </a:p>
            <a:p>
              <a:pPr algn="ctr"/>
              <a:r>
                <a:rPr lang="en-US" altLang="zh-TW" sz="2400" dirty="0">
                  <a:solidFill>
                    <a:schemeClr val="accent3">
                      <a:lumMod val="75000"/>
                    </a:schemeClr>
                  </a:solidFill>
                  <a:uFillTx/>
                  <a:latin typeface="Bahnschrift" panose="020B0502040204020203" pitchFamily="34" charset="0"/>
                  <a:ea typeface="Adobe 仿宋 Std R" panose="02020400000000000000" pitchFamily="18" charset="-128"/>
                </a:rPr>
                <a:t>    We will make your life more convenient.</a:t>
              </a:r>
              <a:r>
                <a:rPr lang="zh-TW" altLang="en-US" sz="2400" dirty="0">
                  <a:solidFill>
                    <a:schemeClr val="accent3">
                      <a:lumMod val="75000"/>
                    </a:schemeClr>
                  </a:solidFill>
                  <a:uFillTx/>
                  <a:latin typeface="Bahnschrift" panose="020B0502040204020203" pitchFamily="34" charset="0"/>
                  <a:ea typeface="Adobe 仿宋 Std R" panose="02020400000000000000" pitchFamily="18" charset="-128"/>
                </a:rPr>
                <a:t>     </a:t>
              </a:r>
              <a:endParaRPr lang="zh-TW" altLang="en-US" sz="2800" dirty="0">
                <a:solidFill>
                  <a:schemeClr val="accent3">
                    <a:lumMod val="75000"/>
                  </a:schemeClr>
                </a:solidFill>
                <a:uFillTx/>
                <a:latin typeface="Bahnschrift" panose="020B0502040204020203" pitchFamily="34" charset="0"/>
                <a:ea typeface="Adobe 仿宋 Std R" panose="02020400000000000000" pitchFamily="18" charset="-128"/>
              </a:endParaRPr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6548440" y="1211759"/>
              <a:ext cx="1885950" cy="1885950"/>
              <a:chOff x="514350" y="1304925"/>
              <a:chExt cx="1885950" cy="1885950"/>
            </a:xfrm>
          </p:grpSpPr>
          <p:sp>
            <p:nvSpPr>
              <p:cNvPr id="12" name="圓角矩形 11"/>
              <p:cNvSpPr>
                <a:spLocks/>
              </p:cNvSpPr>
              <p:nvPr/>
            </p:nvSpPr>
            <p:spPr>
              <a:xfrm>
                <a:off x="514350" y="1304925"/>
                <a:ext cx="1885950" cy="1885950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>
                    <a:uFillTx/>
                    <a:latin typeface="Hobo Std" panose="020B0803040709020204" pitchFamily="34" charset="0"/>
                  </a:rPr>
                  <a:t>Hey!</a:t>
                </a:r>
              </a:p>
              <a:p>
                <a:pPr algn="ctr"/>
                <a:r>
                  <a:rPr lang="en-US" altLang="zh-TW" sz="4000" dirty="0">
                    <a:uFillTx/>
                    <a:latin typeface="Hobo Std" panose="020B0803040709020204" pitchFamily="34" charset="0"/>
                  </a:rPr>
                  <a:t>Order</a:t>
                </a:r>
                <a:endParaRPr lang="zh-TW" altLang="en-US" sz="4000" dirty="0">
                  <a:uFillTx/>
                  <a:latin typeface="Hobo Std" panose="020B0803040709020204" pitchFamily="34" charset="0"/>
                </a:endParaRPr>
              </a:p>
            </p:txBody>
          </p:sp>
          <p:sp>
            <p:nvSpPr>
              <p:cNvPr id="13" name="橢圓 12"/>
              <p:cNvSpPr>
                <a:spLocks/>
              </p:cNvSpPr>
              <p:nvPr/>
            </p:nvSpPr>
            <p:spPr>
              <a:xfrm>
                <a:off x="609600" y="1400175"/>
                <a:ext cx="1695449" cy="1695449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bg2">
                        <a:lumMod val="25000"/>
                      </a:schemeClr>
                    </a:solidFill>
                    <a:uFillTx/>
                    <a:latin typeface="Hobo Std" panose="020B0803040709020204" pitchFamily="34" charset="0"/>
                  </a:rPr>
                  <a:t>Hey!</a:t>
                </a:r>
              </a:p>
              <a:p>
                <a:pPr algn="ctr"/>
                <a:r>
                  <a:rPr lang="en-US" altLang="zh-TW" sz="2800" dirty="0">
                    <a:solidFill>
                      <a:schemeClr val="bg2">
                        <a:lumMod val="25000"/>
                      </a:schemeClr>
                    </a:solidFill>
                    <a:uFillTx/>
                    <a:latin typeface="Hobo Std" panose="020B0803040709020204" pitchFamily="34" charset="0"/>
                  </a:rPr>
                  <a:t>Order</a:t>
                </a:r>
                <a:endParaRPr lang="zh-TW" altLang="en-US" sz="2800" dirty="0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/>
          </p:cNvSpPr>
          <p:nvPr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3" name="文字方塊 2"/>
          <p:cNvSpPr txBox="1">
            <a:spLocks/>
          </p:cNvSpPr>
          <p:nvPr/>
        </p:nvSpPr>
        <p:spPr>
          <a:xfrm>
            <a:off x="-1" y="834390"/>
            <a:ext cx="2971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流程設計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373615" y="1757720"/>
            <a:ext cx="2561742" cy="6409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註冊流程</a:t>
            </a:r>
            <a:endParaRPr lang="en-US" altLang="zh-TW" sz="2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           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登入流程</a:t>
            </a:r>
            <a:endParaRPr lang="en-US" altLang="zh-TW" sz="2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lang="en-US" altLang="zh-TW" sz="2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實名認證流程</a:t>
            </a:r>
            <a:endParaRPr lang="en-US" altLang="zh-TW" sz="2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lang="en-US" altLang="zh-TW" sz="2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用戶訂餐流程</a:t>
            </a:r>
            <a:endParaRPr lang="en-US" altLang="zh-TW" sz="2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                      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b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</a:br>
            <a: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         </a:t>
            </a:r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113059" y="1757720"/>
            <a:ext cx="2561742" cy="6409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支付流程</a:t>
            </a:r>
            <a:endParaRPr lang="en-US" altLang="zh-TW" sz="2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lang="en-US" altLang="zh-TW" sz="2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取餐流程</a:t>
            </a:r>
            <a:endParaRPr lang="en-US" altLang="zh-TW" sz="2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lang="en-US" altLang="zh-TW" sz="2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後續流程</a:t>
            </a:r>
            <a:b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</a:br>
            <a:r>
              <a:rPr lang="zh-TW" altLang="en-US" sz="2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           </a:t>
            </a:r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7" name="橢圓 6">
            <a:hlinkClick r:id="rId2" action="ppaction://hlinksldjump"/>
          </p:cNvPr>
          <p:cNvSpPr>
            <a:spLocks/>
          </p:cNvSpPr>
          <p:nvPr/>
        </p:nvSpPr>
        <p:spPr>
          <a:xfrm>
            <a:off x="6096000" y="1757720"/>
            <a:ext cx="307613" cy="3281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i="1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√</a:t>
            </a:r>
          </a:p>
        </p:txBody>
      </p:sp>
      <p:sp>
        <p:nvSpPr>
          <p:cNvPr id="9" name="橢圓 8">
            <a:hlinkClick r:id="rId3" action="ppaction://hlinksldjump"/>
          </p:cNvPr>
          <p:cNvSpPr>
            <a:spLocks/>
          </p:cNvSpPr>
          <p:nvPr/>
        </p:nvSpPr>
        <p:spPr>
          <a:xfrm>
            <a:off x="6096000" y="2681085"/>
            <a:ext cx="307613" cy="3281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i="1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√</a:t>
            </a:r>
          </a:p>
        </p:txBody>
      </p:sp>
      <p:sp>
        <p:nvSpPr>
          <p:cNvPr id="11" name="橢圓 10">
            <a:hlinkClick r:id="rId4" action="ppaction://hlinksldjump"/>
          </p:cNvPr>
          <p:cNvSpPr>
            <a:spLocks/>
          </p:cNvSpPr>
          <p:nvPr/>
        </p:nvSpPr>
        <p:spPr>
          <a:xfrm>
            <a:off x="6781550" y="3586520"/>
            <a:ext cx="307613" cy="3281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i="1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√</a:t>
            </a:r>
          </a:p>
        </p:txBody>
      </p:sp>
      <p:sp>
        <p:nvSpPr>
          <p:cNvPr id="12" name="橢圓 11">
            <a:hlinkClick r:id="rId5" action="ppaction://hlinksldjump"/>
          </p:cNvPr>
          <p:cNvSpPr>
            <a:spLocks/>
          </p:cNvSpPr>
          <p:nvPr/>
        </p:nvSpPr>
        <p:spPr>
          <a:xfrm>
            <a:off x="6781550" y="4518850"/>
            <a:ext cx="307613" cy="3281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i="1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√</a:t>
            </a:r>
          </a:p>
        </p:txBody>
      </p:sp>
      <p:sp>
        <p:nvSpPr>
          <p:cNvPr id="13" name="橢圓 12">
            <a:hlinkClick r:id="rId6" action="ppaction://hlinksldjump"/>
          </p:cNvPr>
          <p:cNvSpPr>
            <a:spLocks/>
          </p:cNvSpPr>
          <p:nvPr/>
        </p:nvSpPr>
        <p:spPr>
          <a:xfrm>
            <a:off x="10088790" y="1758358"/>
            <a:ext cx="307613" cy="3281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i="1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√</a:t>
            </a:r>
          </a:p>
        </p:txBody>
      </p:sp>
      <p:sp>
        <p:nvSpPr>
          <p:cNvPr id="14" name="橢圓 13">
            <a:hlinkClick r:id="rId7" action="ppaction://hlinksldjump"/>
          </p:cNvPr>
          <p:cNvSpPr>
            <a:spLocks/>
          </p:cNvSpPr>
          <p:nvPr/>
        </p:nvSpPr>
        <p:spPr>
          <a:xfrm>
            <a:off x="10088789" y="2681085"/>
            <a:ext cx="307613" cy="3281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i="1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√</a:t>
            </a:r>
          </a:p>
        </p:txBody>
      </p:sp>
      <p:sp>
        <p:nvSpPr>
          <p:cNvPr id="15" name="橢圓 14">
            <a:hlinkClick r:id="rId8" action="ppaction://hlinksldjump"/>
          </p:cNvPr>
          <p:cNvSpPr>
            <a:spLocks/>
          </p:cNvSpPr>
          <p:nvPr/>
        </p:nvSpPr>
        <p:spPr>
          <a:xfrm>
            <a:off x="10088788" y="3586520"/>
            <a:ext cx="307613" cy="3281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i="1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√</a:t>
            </a:r>
          </a:p>
        </p:txBody>
      </p:sp>
      <p:sp>
        <p:nvSpPr>
          <p:cNvPr id="16" name="流程圖: 結束點 15">
            <a:hlinkClick r:id="rId9" action="ppaction://hlinksldjump"/>
          </p:cNvPr>
          <p:cNvSpPr>
            <a:spLocks/>
          </p:cNvSpPr>
          <p:nvPr/>
        </p:nvSpPr>
        <p:spPr>
          <a:xfrm>
            <a:off x="10242594" y="6209606"/>
            <a:ext cx="1712259" cy="484094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UI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設計 →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/>
          </p:cNvSpPr>
          <p:nvPr/>
        </p:nvSpPr>
        <p:spPr>
          <a:xfrm>
            <a:off x="0" y="4846320"/>
            <a:ext cx="12192000" cy="2011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" name="文字方塊 1"/>
          <p:cNvSpPr txBox="1">
            <a:spLocks/>
          </p:cNvSpPr>
          <p:nvPr/>
        </p:nvSpPr>
        <p:spPr>
          <a:xfrm>
            <a:off x="3695700" y="3013502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緣起與願景目標</a:t>
            </a:r>
            <a:endParaRPr lang="en-US" altLang="zh-TW" sz="48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文字方塊 2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94" y="646826"/>
            <a:ext cx="9870352" cy="5988753"/>
          </a:xfrm>
          <a:prstGeom prst="rect">
            <a:avLst/>
          </a:prstGeom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註冊流程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/>
          </p:cNvSpPr>
          <p:nvPr/>
        </p:nvSpPr>
        <p:spPr>
          <a:xfrm>
            <a:off x="0" y="0"/>
            <a:ext cx="12192000" cy="14971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14" name="文字方塊 13"/>
          <p:cNvSpPr txBox="1">
            <a:spLocks/>
          </p:cNvSpPr>
          <p:nvPr/>
        </p:nvSpPr>
        <p:spPr>
          <a:xfrm>
            <a:off x="80683" y="288429"/>
            <a:ext cx="722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帳號註冊</a:t>
            </a:r>
            <a:endParaRPr lang="en-US" altLang="zh-TW" sz="5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411603" y="2585929"/>
            <a:ext cx="11368793" cy="2549073"/>
            <a:chOff x="283276" y="1811113"/>
            <a:chExt cx="11368793" cy="2549073"/>
          </a:xfrm>
        </p:grpSpPr>
        <p:grpSp>
          <p:nvGrpSpPr>
            <p:cNvPr id="16" name="群組 15"/>
            <p:cNvGrpSpPr/>
            <p:nvPr/>
          </p:nvGrpSpPr>
          <p:grpSpPr>
            <a:xfrm>
              <a:off x="283276" y="1811113"/>
              <a:ext cx="7776507" cy="2350789"/>
              <a:chOff x="-393333" y="1903053"/>
              <a:chExt cx="8450239" cy="258794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-393333" y="1903053"/>
                <a:ext cx="2344716" cy="2587947"/>
                <a:chOff x="10570" y="2802201"/>
                <a:chExt cx="1708510" cy="1914970"/>
              </a:xfrm>
            </p:grpSpPr>
            <p:pic>
              <p:nvPicPr>
                <p:cNvPr id="31" name="圖片 30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570" y="2802201"/>
                  <a:ext cx="1708510" cy="1731981"/>
                </a:xfrm>
                <a:prstGeom prst="rect">
                  <a:avLst/>
                </a:prstGeom>
              </p:spPr>
            </p:pic>
            <p:sp>
              <p:nvSpPr>
                <p:cNvPr id="32" name="圓角矩形 46"/>
                <p:cNvSpPr>
                  <a:spLocks/>
                </p:cNvSpPr>
                <p:nvPr/>
              </p:nvSpPr>
              <p:spPr>
                <a:xfrm>
                  <a:off x="29370" y="4358002"/>
                  <a:ext cx="1670903" cy="359169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dirty="0">
                      <a:solidFill>
                        <a:schemeClr val="tx2">
                          <a:lumMod val="75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用戶</a:t>
                  </a:r>
                </a:p>
              </p:txBody>
            </p:sp>
          </p:grpSp>
          <p:cxnSp>
            <p:nvCxnSpPr>
              <p:cNvPr id="28" name="直線單箭頭接點 27"/>
              <p:cNvCxnSpPr/>
              <p:nvPr/>
            </p:nvCxnSpPr>
            <p:spPr>
              <a:xfrm>
                <a:off x="1409281" y="3333777"/>
                <a:ext cx="172210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6509587" y="2832918"/>
                <a:ext cx="1547319" cy="37855"/>
              </a:xfrm>
              <a:prstGeom prst="straightConnector1">
                <a:avLst/>
              </a:prstGeom>
              <a:ln w="76200">
                <a:solidFill>
                  <a:schemeClr val="accent6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/>
              <p:nvPr/>
            </p:nvCxnSpPr>
            <p:spPr>
              <a:xfrm>
                <a:off x="6509587" y="4320034"/>
                <a:ext cx="1547319" cy="12264"/>
              </a:xfrm>
              <a:prstGeom prst="straightConnector1">
                <a:avLst/>
              </a:prstGeom>
              <a:ln w="76200">
                <a:solidFill>
                  <a:schemeClr val="accent2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>
              <a:off x="8268789" y="2342256"/>
              <a:ext cx="3383280" cy="2017930"/>
              <a:chOff x="8516983" y="2207623"/>
              <a:chExt cx="3383280" cy="2017930"/>
            </a:xfrm>
          </p:grpSpPr>
          <p:sp>
            <p:nvSpPr>
              <p:cNvPr id="21" name="橢圓 20"/>
              <p:cNvSpPr>
                <a:spLocks/>
              </p:cNvSpPr>
              <p:nvPr/>
            </p:nvSpPr>
            <p:spPr>
              <a:xfrm>
                <a:off x="8516983" y="3598536"/>
                <a:ext cx="587828" cy="6270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×</a:t>
                </a:r>
                <a:endParaRPr lang="zh-TW" altLang="en-US" sz="32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grpSp>
            <p:nvGrpSpPr>
              <p:cNvPr id="22" name="群組 21"/>
              <p:cNvGrpSpPr/>
              <p:nvPr/>
            </p:nvGrpSpPr>
            <p:grpSpPr>
              <a:xfrm>
                <a:off x="8516983" y="2207623"/>
                <a:ext cx="3383280" cy="627017"/>
                <a:chOff x="8516983" y="2207623"/>
                <a:chExt cx="3383280" cy="627017"/>
              </a:xfrm>
            </p:grpSpPr>
            <p:sp>
              <p:nvSpPr>
                <p:cNvPr id="24" name="橢圓 23"/>
                <p:cNvSpPr>
                  <a:spLocks/>
                </p:cNvSpPr>
                <p:nvPr/>
              </p:nvSpPr>
              <p:spPr>
                <a:xfrm>
                  <a:off x="8516983" y="2207623"/>
                  <a:ext cx="587828" cy="62701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3200" dirty="0"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√</a:t>
                  </a:r>
                </a:p>
              </p:txBody>
            </p:sp>
            <p:sp>
              <p:nvSpPr>
                <p:cNvPr id="25" name="圓角矩形 41"/>
                <p:cNvSpPr>
                  <a:spLocks/>
                </p:cNvSpPr>
                <p:nvPr/>
              </p:nvSpPr>
              <p:spPr>
                <a:xfrm>
                  <a:off x="9313817" y="2266405"/>
                  <a:ext cx="2586446" cy="50945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accent6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成功成為會員</a:t>
                  </a:r>
                </a:p>
              </p:txBody>
            </p:sp>
          </p:grpSp>
          <p:sp>
            <p:nvSpPr>
              <p:cNvPr id="23" name="圓角矩形 42"/>
              <p:cNvSpPr>
                <a:spLocks/>
              </p:cNvSpPr>
              <p:nvPr/>
            </p:nvSpPr>
            <p:spPr>
              <a:xfrm>
                <a:off x="9313817" y="3657318"/>
                <a:ext cx="2586446" cy="50945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accent2">
                        <a:lumMod val="50000"/>
                      </a:schemeClr>
                    </a:solidFill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僅為訪客身分</a:t>
                </a:r>
                <a:endParaRPr lang="en-US" altLang="zh-TW" dirty="0">
                  <a:solidFill>
                    <a:schemeClr val="accent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</p:grpSp>
        <p:sp>
          <p:nvSpPr>
            <p:cNvPr id="18" name="文字方塊 17"/>
            <p:cNvSpPr txBox="1">
              <a:spLocks/>
            </p:cNvSpPr>
            <p:nvPr/>
          </p:nvSpPr>
          <p:spPr>
            <a:xfrm>
              <a:off x="1942169" y="2690151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chemeClr val="accent6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進行帳號註冊</a:t>
              </a:r>
            </a:p>
          </p:txBody>
        </p:sp>
        <p:sp>
          <p:nvSpPr>
            <p:cNvPr id="19" name="文字方塊 18"/>
            <p:cNvSpPr txBox="1">
              <a:spLocks/>
            </p:cNvSpPr>
            <p:nvPr/>
          </p:nvSpPr>
          <p:spPr>
            <a:xfrm>
              <a:off x="6516561" y="22780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chemeClr val="accent6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註冊成功</a:t>
              </a:r>
            </a:p>
          </p:txBody>
        </p:sp>
        <p:sp>
          <p:nvSpPr>
            <p:cNvPr id="20" name="文字方塊 19"/>
            <p:cNvSpPr txBox="1">
              <a:spLocks/>
            </p:cNvSpPr>
            <p:nvPr/>
          </p:nvSpPr>
          <p:spPr>
            <a:xfrm>
              <a:off x="6516560" y="362267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chemeClr val="accent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註冊失敗</a:t>
              </a: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3872484" y="1685602"/>
            <a:ext cx="2520651" cy="4992750"/>
            <a:chOff x="154962" y="0"/>
            <a:chExt cx="2907729" cy="5759450"/>
          </a:xfrm>
        </p:grpSpPr>
        <p:sp>
          <p:nvSpPr>
            <p:cNvPr id="36" name="圓角矩形 10"/>
            <p:cNvSpPr>
              <a:spLocks/>
            </p:cNvSpPr>
            <p:nvPr/>
          </p:nvSpPr>
          <p:spPr>
            <a:xfrm>
              <a:off x="154962" y="0"/>
              <a:ext cx="2907729" cy="5759450"/>
            </a:xfrm>
            <a:prstGeom prst="roundRect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37" name="圓角化同側角落矩形 11"/>
            <p:cNvSpPr>
              <a:spLocks/>
            </p:cNvSpPr>
            <p:nvPr/>
          </p:nvSpPr>
          <p:spPr>
            <a:xfrm flipV="1">
              <a:off x="900009" y="0"/>
              <a:ext cx="144007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TW" altLang="en-US">
                <a:uFillTx/>
              </a:endParaRPr>
            </a:p>
          </p:txBody>
        </p:sp>
      </p:grpSp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933" y="1647840"/>
            <a:ext cx="2901440" cy="5068273"/>
          </a:xfrm>
          <a:prstGeom prst="rect">
            <a:avLst/>
          </a:prstGeom>
        </p:spPr>
      </p:pic>
      <p:sp>
        <p:nvSpPr>
          <p:cNvPr id="33" name="流程圖: 結束點 32">
            <a:hlinkClick r:id="rId4" action="ppaction://hlinksldjump"/>
          </p:cNvPr>
          <p:cNvSpPr>
            <a:spLocks/>
          </p:cNvSpPr>
          <p:nvPr/>
        </p:nvSpPr>
        <p:spPr>
          <a:xfrm>
            <a:off x="237147" y="6209606"/>
            <a:ext cx="1712259" cy="484094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← 流程設計 </a:t>
            </a:r>
          </a:p>
        </p:txBody>
      </p:sp>
      <p:sp>
        <p:nvSpPr>
          <p:cNvPr id="34" name="流程圖: 結束點 33">
            <a:hlinkClick r:id="rId5" action="ppaction://hlinksldjump"/>
          </p:cNvPr>
          <p:cNvSpPr>
            <a:spLocks/>
          </p:cNvSpPr>
          <p:nvPr/>
        </p:nvSpPr>
        <p:spPr>
          <a:xfrm>
            <a:off x="10242594" y="6209606"/>
            <a:ext cx="1712259" cy="484094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UI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設計 →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31" y="522319"/>
            <a:ext cx="10459587" cy="6056727"/>
          </a:xfrm>
          <a:prstGeom prst="rect">
            <a:avLst/>
          </a:prstGeom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登入流程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/>
          </p:cNvSpPr>
          <p:nvPr/>
        </p:nvSpPr>
        <p:spPr>
          <a:xfrm>
            <a:off x="0" y="0"/>
            <a:ext cx="12192000" cy="14971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14" name="文字方塊 13"/>
          <p:cNvSpPr txBox="1">
            <a:spLocks/>
          </p:cNvSpPr>
          <p:nvPr/>
        </p:nvSpPr>
        <p:spPr>
          <a:xfrm>
            <a:off x="80683" y="288429"/>
            <a:ext cx="722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會員登入</a:t>
            </a:r>
            <a:endParaRPr lang="en-US" altLang="zh-TW" sz="5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411603" y="2585929"/>
            <a:ext cx="11368793" cy="2549073"/>
            <a:chOff x="283276" y="1811113"/>
            <a:chExt cx="11368793" cy="2549073"/>
          </a:xfrm>
        </p:grpSpPr>
        <p:grpSp>
          <p:nvGrpSpPr>
            <p:cNvPr id="16" name="群組 15"/>
            <p:cNvGrpSpPr/>
            <p:nvPr/>
          </p:nvGrpSpPr>
          <p:grpSpPr>
            <a:xfrm>
              <a:off x="283276" y="1811113"/>
              <a:ext cx="7776507" cy="2350789"/>
              <a:chOff x="-393333" y="1903053"/>
              <a:chExt cx="8450239" cy="258794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-393333" y="1903053"/>
                <a:ext cx="2344716" cy="2587947"/>
                <a:chOff x="10570" y="2802201"/>
                <a:chExt cx="1708510" cy="1914970"/>
              </a:xfrm>
            </p:grpSpPr>
            <p:pic>
              <p:nvPicPr>
                <p:cNvPr id="31" name="圖片 30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570" y="2802201"/>
                  <a:ext cx="1708510" cy="1731981"/>
                </a:xfrm>
                <a:prstGeom prst="rect">
                  <a:avLst/>
                </a:prstGeom>
              </p:spPr>
            </p:pic>
            <p:sp>
              <p:nvSpPr>
                <p:cNvPr id="32" name="圓角矩形 46"/>
                <p:cNvSpPr>
                  <a:spLocks/>
                </p:cNvSpPr>
                <p:nvPr/>
              </p:nvSpPr>
              <p:spPr>
                <a:xfrm>
                  <a:off x="29370" y="4358002"/>
                  <a:ext cx="1670903" cy="359169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dirty="0">
                      <a:solidFill>
                        <a:schemeClr val="tx2">
                          <a:lumMod val="75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會員</a:t>
                  </a:r>
                </a:p>
              </p:txBody>
            </p:sp>
          </p:grpSp>
          <p:cxnSp>
            <p:nvCxnSpPr>
              <p:cNvPr id="28" name="直線單箭頭接點 27"/>
              <p:cNvCxnSpPr/>
              <p:nvPr/>
            </p:nvCxnSpPr>
            <p:spPr>
              <a:xfrm>
                <a:off x="1409281" y="3333777"/>
                <a:ext cx="172210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6509587" y="2832918"/>
                <a:ext cx="1547319" cy="37855"/>
              </a:xfrm>
              <a:prstGeom prst="straightConnector1">
                <a:avLst/>
              </a:prstGeom>
              <a:ln w="76200">
                <a:solidFill>
                  <a:schemeClr val="accent6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/>
              <p:nvPr/>
            </p:nvCxnSpPr>
            <p:spPr>
              <a:xfrm>
                <a:off x="6509587" y="4320034"/>
                <a:ext cx="1547319" cy="12264"/>
              </a:xfrm>
              <a:prstGeom prst="straightConnector1">
                <a:avLst/>
              </a:prstGeom>
              <a:ln w="76200">
                <a:solidFill>
                  <a:schemeClr val="accent2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>
              <a:off x="8268789" y="2342256"/>
              <a:ext cx="3383280" cy="2017930"/>
              <a:chOff x="8516983" y="2207623"/>
              <a:chExt cx="3383280" cy="2017930"/>
            </a:xfrm>
          </p:grpSpPr>
          <p:sp>
            <p:nvSpPr>
              <p:cNvPr id="21" name="橢圓 20"/>
              <p:cNvSpPr>
                <a:spLocks/>
              </p:cNvSpPr>
              <p:nvPr/>
            </p:nvSpPr>
            <p:spPr>
              <a:xfrm>
                <a:off x="8516983" y="3598536"/>
                <a:ext cx="587828" cy="6270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×</a:t>
                </a:r>
                <a:endParaRPr lang="zh-TW" altLang="en-US" sz="32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grpSp>
            <p:nvGrpSpPr>
              <p:cNvPr id="22" name="群組 21"/>
              <p:cNvGrpSpPr/>
              <p:nvPr/>
            </p:nvGrpSpPr>
            <p:grpSpPr>
              <a:xfrm>
                <a:off x="8516983" y="2207623"/>
                <a:ext cx="3383280" cy="627017"/>
                <a:chOff x="8516983" y="2207623"/>
                <a:chExt cx="3383280" cy="627017"/>
              </a:xfrm>
            </p:grpSpPr>
            <p:sp>
              <p:nvSpPr>
                <p:cNvPr id="24" name="橢圓 23"/>
                <p:cNvSpPr>
                  <a:spLocks/>
                </p:cNvSpPr>
                <p:nvPr/>
              </p:nvSpPr>
              <p:spPr>
                <a:xfrm>
                  <a:off x="8516983" y="2207623"/>
                  <a:ext cx="587828" cy="62701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3200" dirty="0"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√</a:t>
                  </a:r>
                </a:p>
              </p:txBody>
            </p:sp>
            <p:sp>
              <p:nvSpPr>
                <p:cNvPr id="25" name="圓角矩形 41"/>
                <p:cNvSpPr>
                  <a:spLocks/>
                </p:cNvSpPr>
                <p:nvPr/>
              </p:nvSpPr>
              <p:spPr>
                <a:xfrm>
                  <a:off x="9313817" y="2266405"/>
                  <a:ext cx="2586446" cy="50945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accent6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成功進入系統</a:t>
                  </a:r>
                </a:p>
              </p:txBody>
            </p:sp>
          </p:grpSp>
          <p:sp>
            <p:nvSpPr>
              <p:cNvPr id="23" name="圓角矩形 42"/>
              <p:cNvSpPr>
                <a:spLocks/>
              </p:cNvSpPr>
              <p:nvPr/>
            </p:nvSpPr>
            <p:spPr>
              <a:xfrm>
                <a:off x="9313817" y="3657318"/>
                <a:ext cx="2586446" cy="50945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chemeClr val="accent2">
                        <a:lumMod val="50000"/>
                      </a:schemeClr>
                    </a:solidFill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若為忘記密碼，便可透過忘記密碼功能更改密碼。</a:t>
                </a:r>
                <a:endParaRPr lang="en-US" altLang="zh-TW" sz="1600" dirty="0">
                  <a:solidFill>
                    <a:schemeClr val="accent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</p:grpSp>
        <p:sp>
          <p:nvSpPr>
            <p:cNvPr id="18" name="文字方塊 17"/>
            <p:cNvSpPr txBox="1">
              <a:spLocks/>
            </p:cNvSpPr>
            <p:nvPr/>
          </p:nvSpPr>
          <p:spPr>
            <a:xfrm>
              <a:off x="1942169" y="2690151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chemeClr val="accent6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會員進行登入</a:t>
              </a:r>
            </a:p>
          </p:txBody>
        </p:sp>
        <p:sp>
          <p:nvSpPr>
            <p:cNvPr id="19" name="文字方塊 18"/>
            <p:cNvSpPr txBox="1">
              <a:spLocks/>
            </p:cNvSpPr>
            <p:nvPr/>
          </p:nvSpPr>
          <p:spPr>
            <a:xfrm>
              <a:off x="6516561" y="22780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chemeClr val="accent6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登入成功</a:t>
              </a:r>
            </a:p>
          </p:txBody>
        </p:sp>
        <p:sp>
          <p:nvSpPr>
            <p:cNvPr id="20" name="文字方塊 19"/>
            <p:cNvSpPr txBox="1">
              <a:spLocks/>
            </p:cNvSpPr>
            <p:nvPr/>
          </p:nvSpPr>
          <p:spPr>
            <a:xfrm>
              <a:off x="6516560" y="362267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chemeClr val="accent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登入失敗</a:t>
              </a:r>
            </a:p>
          </p:txBody>
        </p:sp>
      </p:grpSp>
      <p:pic>
        <p:nvPicPr>
          <p:cNvPr id="33" name="圖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002" y="1762425"/>
            <a:ext cx="2896156" cy="5068273"/>
          </a:xfrm>
          <a:prstGeom prst="rect">
            <a:avLst/>
          </a:prstGeom>
        </p:spPr>
      </p:pic>
      <p:sp>
        <p:nvSpPr>
          <p:cNvPr id="34" name="流程圖: 結束點 33">
            <a:hlinkClick r:id="rId4" action="ppaction://hlinksldjump"/>
          </p:cNvPr>
          <p:cNvSpPr>
            <a:spLocks/>
          </p:cNvSpPr>
          <p:nvPr/>
        </p:nvSpPr>
        <p:spPr>
          <a:xfrm>
            <a:off x="237147" y="6209606"/>
            <a:ext cx="1712259" cy="484094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← 流程設計 </a:t>
            </a:r>
          </a:p>
        </p:txBody>
      </p:sp>
      <p:sp>
        <p:nvSpPr>
          <p:cNvPr id="38" name="流程圖: 結束點 37">
            <a:hlinkClick r:id="rId5" action="ppaction://hlinksldjump"/>
          </p:cNvPr>
          <p:cNvSpPr>
            <a:spLocks/>
          </p:cNvSpPr>
          <p:nvPr/>
        </p:nvSpPr>
        <p:spPr>
          <a:xfrm>
            <a:off x="10242594" y="6209606"/>
            <a:ext cx="1712259" cy="484094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UI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設計 →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實名制流程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15" y="1050324"/>
            <a:ext cx="8564456" cy="5559581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/>
          </p:cNvSpPr>
          <p:nvPr/>
        </p:nvSpPr>
        <p:spPr>
          <a:xfrm>
            <a:off x="0" y="0"/>
            <a:ext cx="12192000" cy="14971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14" name="文字方塊 13"/>
          <p:cNvSpPr txBox="1">
            <a:spLocks/>
          </p:cNvSpPr>
          <p:nvPr/>
        </p:nvSpPr>
        <p:spPr>
          <a:xfrm>
            <a:off x="80683" y="288429"/>
            <a:ext cx="722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實名認證</a:t>
            </a:r>
            <a:endParaRPr lang="en-US" altLang="zh-TW" sz="5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411603" y="2585929"/>
            <a:ext cx="11368793" cy="2549073"/>
            <a:chOff x="283276" y="1811113"/>
            <a:chExt cx="11368793" cy="2549073"/>
          </a:xfrm>
        </p:grpSpPr>
        <p:grpSp>
          <p:nvGrpSpPr>
            <p:cNvPr id="16" name="群組 15"/>
            <p:cNvGrpSpPr/>
            <p:nvPr/>
          </p:nvGrpSpPr>
          <p:grpSpPr>
            <a:xfrm>
              <a:off x="283276" y="1811113"/>
              <a:ext cx="7776507" cy="2350789"/>
              <a:chOff x="-393333" y="1903053"/>
              <a:chExt cx="8450239" cy="2587947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-393333" y="1903053"/>
                <a:ext cx="2344716" cy="2587947"/>
                <a:chOff x="10570" y="2802201"/>
                <a:chExt cx="1708510" cy="1914970"/>
              </a:xfrm>
            </p:grpSpPr>
            <p:pic>
              <p:nvPicPr>
                <p:cNvPr id="31" name="圖片 30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570" y="2802201"/>
                  <a:ext cx="1708510" cy="1731981"/>
                </a:xfrm>
                <a:prstGeom prst="rect">
                  <a:avLst/>
                </a:prstGeom>
              </p:spPr>
            </p:pic>
            <p:sp>
              <p:nvSpPr>
                <p:cNvPr id="32" name="圓角矩形 46"/>
                <p:cNvSpPr>
                  <a:spLocks/>
                </p:cNvSpPr>
                <p:nvPr/>
              </p:nvSpPr>
              <p:spPr>
                <a:xfrm>
                  <a:off x="29370" y="4358002"/>
                  <a:ext cx="1670903" cy="359169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dirty="0">
                      <a:solidFill>
                        <a:schemeClr val="tx2">
                          <a:lumMod val="75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註冊成功會員</a:t>
                  </a:r>
                </a:p>
              </p:txBody>
            </p:sp>
          </p:grpSp>
          <p:cxnSp>
            <p:nvCxnSpPr>
              <p:cNvPr id="28" name="直線單箭頭接點 27"/>
              <p:cNvCxnSpPr/>
              <p:nvPr/>
            </p:nvCxnSpPr>
            <p:spPr>
              <a:xfrm>
                <a:off x="1409281" y="3333777"/>
                <a:ext cx="1722103" cy="0"/>
              </a:xfrm>
              <a:prstGeom prst="straightConnector1">
                <a:avLst/>
              </a:prstGeom>
              <a:ln w="76200">
                <a:solidFill>
                  <a:schemeClr val="accent6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6509587" y="2832918"/>
                <a:ext cx="1547319" cy="37855"/>
              </a:xfrm>
              <a:prstGeom prst="straightConnector1">
                <a:avLst/>
              </a:prstGeom>
              <a:ln w="76200">
                <a:solidFill>
                  <a:schemeClr val="accent6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/>
              <p:nvPr/>
            </p:nvCxnSpPr>
            <p:spPr>
              <a:xfrm>
                <a:off x="6509587" y="4320034"/>
                <a:ext cx="1547319" cy="12264"/>
              </a:xfrm>
              <a:prstGeom prst="straightConnector1">
                <a:avLst/>
              </a:prstGeom>
              <a:ln w="76200">
                <a:solidFill>
                  <a:schemeClr val="accent2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>
              <a:off x="8268789" y="2342256"/>
              <a:ext cx="3383280" cy="2017930"/>
              <a:chOff x="8516983" y="2207623"/>
              <a:chExt cx="3383280" cy="2017930"/>
            </a:xfrm>
          </p:grpSpPr>
          <p:sp>
            <p:nvSpPr>
              <p:cNvPr id="21" name="橢圓 20"/>
              <p:cNvSpPr>
                <a:spLocks/>
              </p:cNvSpPr>
              <p:nvPr/>
            </p:nvSpPr>
            <p:spPr>
              <a:xfrm>
                <a:off x="8516983" y="3598536"/>
                <a:ext cx="587828" cy="62701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×</a:t>
                </a:r>
                <a:endParaRPr lang="zh-TW" altLang="en-US" sz="32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grpSp>
            <p:nvGrpSpPr>
              <p:cNvPr id="22" name="群組 21"/>
              <p:cNvGrpSpPr/>
              <p:nvPr/>
            </p:nvGrpSpPr>
            <p:grpSpPr>
              <a:xfrm>
                <a:off x="8516983" y="2207623"/>
                <a:ext cx="3383280" cy="627017"/>
                <a:chOff x="8516983" y="2207623"/>
                <a:chExt cx="3383280" cy="627017"/>
              </a:xfrm>
            </p:grpSpPr>
            <p:sp>
              <p:nvSpPr>
                <p:cNvPr id="24" name="橢圓 23"/>
                <p:cNvSpPr>
                  <a:spLocks/>
                </p:cNvSpPr>
                <p:nvPr/>
              </p:nvSpPr>
              <p:spPr>
                <a:xfrm>
                  <a:off x="8516983" y="2207623"/>
                  <a:ext cx="587828" cy="62701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3200" dirty="0"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√</a:t>
                  </a:r>
                </a:p>
              </p:txBody>
            </p:sp>
            <p:sp>
              <p:nvSpPr>
                <p:cNvPr id="25" name="圓角矩形 41"/>
                <p:cNvSpPr>
                  <a:spLocks/>
                </p:cNvSpPr>
                <p:nvPr/>
              </p:nvSpPr>
              <p:spPr>
                <a:xfrm>
                  <a:off x="9313817" y="2266405"/>
                  <a:ext cx="2586446" cy="50945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accent6">
                          <a:lumMod val="50000"/>
                        </a:schemeClr>
                      </a:solidFill>
                      <a:uFillTx/>
                      <a:latin typeface="Adobe 仿宋 Std R" panose="02020400000000000000" pitchFamily="18" charset="-128"/>
                      <a:ea typeface="Adobe 仿宋 Std R" panose="02020400000000000000" pitchFamily="18" charset="-128"/>
                    </a:rPr>
                    <a:t>將可開始使用訂餐功能</a:t>
                  </a:r>
                </a:p>
              </p:txBody>
            </p:sp>
          </p:grpSp>
          <p:sp>
            <p:nvSpPr>
              <p:cNvPr id="23" name="圓角矩形 42"/>
              <p:cNvSpPr>
                <a:spLocks/>
              </p:cNvSpPr>
              <p:nvPr/>
            </p:nvSpPr>
            <p:spPr>
              <a:xfrm>
                <a:off x="9313817" y="3657318"/>
                <a:ext cx="2586446" cy="50945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accent2">
                        <a:lumMod val="50000"/>
                      </a:schemeClr>
                    </a:solidFill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rPr>
                  <a:t>將不能夠使用訂餐功能</a:t>
                </a:r>
              </a:p>
            </p:txBody>
          </p:sp>
        </p:grpSp>
        <p:sp>
          <p:nvSpPr>
            <p:cNvPr id="18" name="文字方塊 17"/>
            <p:cNvSpPr txBox="1">
              <a:spLocks/>
            </p:cNvSpPr>
            <p:nvPr/>
          </p:nvSpPr>
          <p:spPr>
            <a:xfrm>
              <a:off x="1942169" y="2690151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chemeClr val="accent6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進行實名認證</a:t>
              </a:r>
            </a:p>
          </p:txBody>
        </p:sp>
        <p:sp>
          <p:nvSpPr>
            <p:cNvPr id="19" name="文字方塊 18"/>
            <p:cNvSpPr txBox="1">
              <a:spLocks/>
            </p:cNvSpPr>
            <p:nvPr/>
          </p:nvSpPr>
          <p:spPr>
            <a:xfrm>
              <a:off x="6516561" y="2278021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chemeClr val="accent6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實名認證成功</a:t>
              </a:r>
            </a:p>
          </p:txBody>
        </p:sp>
        <p:sp>
          <p:nvSpPr>
            <p:cNvPr id="20" name="文字方塊 19"/>
            <p:cNvSpPr txBox="1">
              <a:spLocks/>
            </p:cNvSpPr>
            <p:nvPr/>
          </p:nvSpPr>
          <p:spPr>
            <a:xfrm>
              <a:off x="6466801" y="362267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chemeClr val="accent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實</a:t>
              </a:r>
              <a:r>
                <a:rPr lang="zh-TW" altLang="en-US" sz="1600">
                  <a:solidFill>
                    <a:schemeClr val="accent2">
                      <a:lumMod val="50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名認證失敗</a:t>
              </a:r>
              <a:endParaRPr lang="zh-TW" altLang="en-US" sz="1600" dirty="0">
                <a:solidFill>
                  <a:schemeClr val="accent2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3872484" y="1685602"/>
            <a:ext cx="2520651" cy="4992750"/>
            <a:chOff x="154962" y="0"/>
            <a:chExt cx="2907729" cy="5759450"/>
          </a:xfrm>
        </p:grpSpPr>
        <p:sp>
          <p:nvSpPr>
            <p:cNvPr id="36" name="圓角矩形 10"/>
            <p:cNvSpPr>
              <a:spLocks/>
            </p:cNvSpPr>
            <p:nvPr/>
          </p:nvSpPr>
          <p:spPr>
            <a:xfrm>
              <a:off x="154962" y="0"/>
              <a:ext cx="2907729" cy="5759450"/>
            </a:xfrm>
            <a:prstGeom prst="roundRect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37" name="圓角化同側角落矩形 11"/>
            <p:cNvSpPr>
              <a:spLocks/>
            </p:cNvSpPr>
            <p:nvPr/>
          </p:nvSpPr>
          <p:spPr>
            <a:xfrm flipV="1">
              <a:off x="900009" y="0"/>
              <a:ext cx="144007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TW" altLang="en-US">
                <a:uFillTx/>
              </a:endParaRPr>
            </a:p>
          </p:txBody>
        </p:sp>
      </p:grpSp>
      <p:pic>
        <p:nvPicPr>
          <p:cNvPr id="43" name="圖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648" y="1685602"/>
            <a:ext cx="2938741" cy="5068800"/>
          </a:xfrm>
          <a:prstGeom prst="rect">
            <a:avLst/>
          </a:prstGeom>
        </p:spPr>
      </p:pic>
      <p:sp>
        <p:nvSpPr>
          <p:cNvPr id="45" name="流程圖: 結束點 44">
            <a:hlinkClick r:id="rId4" action="ppaction://hlinksldjump"/>
          </p:cNvPr>
          <p:cNvSpPr>
            <a:spLocks/>
          </p:cNvSpPr>
          <p:nvPr/>
        </p:nvSpPr>
        <p:spPr>
          <a:xfrm>
            <a:off x="10242594" y="6209606"/>
            <a:ext cx="1712259" cy="484094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UI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設計 →</a:t>
            </a:r>
          </a:p>
        </p:txBody>
      </p:sp>
      <p:sp>
        <p:nvSpPr>
          <p:cNvPr id="46" name="流程圖: 結束點 45">
            <a:hlinkClick r:id="rId5" action="ppaction://hlinksldjump"/>
          </p:cNvPr>
          <p:cNvSpPr>
            <a:spLocks/>
          </p:cNvSpPr>
          <p:nvPr/>
        </p:nvSpPr>
        <p:spPr>
          <a:xfrm>
            <a:off x="237147" y="6209606"/>
            <a:ext cx="1712259" cy="484094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← 流程設計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用戶訂餐流程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414" y="655181"/>
            <a:ext cx="5057159" cy="5708549"/>
          </a:xfrm>
          <a:prstGeom prst="rect">
            <a:avLst/>
          </a:prstGeom>
        </p:spPr>
      </p:pic>
      <p:sp>
        <p:nvSpPr>
          <p:cNvPr id="5" name="流程圖: 結束點 4">
            <a:hlinkClick r:id="rId3" action="ppaction://hlinksldjump"/>
          </p:cNvPr>
          <p:cNvSpPr>
            <a:spLocks/>
          </p:cNvSpPr>
          <p:nvPr/>
        </p:nvSpPr>
        <p:spPr>
          <a:xfrm>
            <a:off x="237147" y="6209606"/>
            <a:ext cx="1712259" cy="484094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← 流程設計 </a:t>
            </a:r>
          </a:p>
        </p:txBody>
      </p:sp>
      <p:sp>
        <p:nvSpPr>
          <p:cNvPr id="6" name="流程圖: 結束點 5">
            <a:hlinkClick r:id="rId4" action="ppaction://hlinksldjump"/>
          </p:cNvPr>
          <p:cNvSpPr>
            <a:spLocks/>
          </p:cNvSpPr>
          <p:nvPr/>
        </p:nvSpPr>
        <p:spPr>
          <a:xfrm>
            <a:off x="10242594" y="6209606"/>
            <a:ext cx="1712259" cy="484094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UI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設計 →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54" y="531342"/>
            <a:ext cx="8880317" cy="5996208"/>
          </a:xfrm>
          <a:prstGeom prst="rect">
            <a:avLst/>
          </a:prstGeom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支付流程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5" name="流程圖: 結束點 4">
            <a:hlinkClick r:id="rId3" action="ppaction://hlinksldjump"/>
          </p:cNvPr>
          <p:cNvSpPr>
            <a:spLocks/>
          </p:cNvSpPr>
          <p:nvPr/>
        </p:nvSpPr>
        <p:spPr>
          <a:xfrm>
            <a:off x="237147" y="6209606"/>
            <a:ext cx="1712259" cy="484094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← 流程設計 </a:t>
            </a:r>
          </a:p>
        </p:txBody>
      </p:sp>
      <p:sp>
        <p:nvSpPr>
          <p:cNvPr id="6" name="流程圖: 結束點 5">
            <a:hlinkClick r:id="rId4" action="ppaction://hlinksldjump"/>
          </p:cNvPr>
          <p:cNvSpPr>
            <a:spLocks/>
          </p:cNvSpPr>
          <p:nvPr/>
        </p:nvSpPr>
        <p:spPr>
          <a:xfrm>
            <a:off x="10242594" y="6209606"/>
            <a:ext cx="1712259" cy="484094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UI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設計 →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46" y="840259"/>
            <a:ext cx="11154755" cy="5410889"/>
          </a:xfrm>
          <a:prstGeom prst="rect">
            <a:avLst/>
          </a:prstGeom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取餐流程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5" name="流程圖: 結束點 4">
            <a:hlinkClick r:id="rId3" action="ppaction://hlinksldjump"/>
          </p:cNvPr>
          <p:cNvSpPr>
            <a:spLocks/>
          </p:cNvSpPr>
          <p:nvPr/>
        </p:nvSpPr>
        <p:spPr>
          <a:xfrm>
            <a:off x="237147" y="6209606"/>
            <a:ext cx="1712259" cy="484094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← 流程設計 </a:t>
            </a:r>
          </a:p>
        </p:txBody>
      </p:sp>
      <p:sp>
        <p:nvSpPr>
          <p:cNvPr id="6" name="流程圖: 結束點 5">
            <a:hlinkClick r:id="rId4" action="ppaction://hlinksldjump"/>
          </p:cNvPr>
          <p:cNvSpPr>
            <a:spLocks/>
          </p:cNvSpPr>
          <p:nvPr/>
        </p:nvSpPr>
        <p:spPr>
          <a:xfrm>
            <a:off x="10242594" y="6209606"/>
            <a:ext cx="1712259" cy="484094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UI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設計 →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後續流程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6" y="1136822"/>
            <a:ext cx="11678344" cy="4945546"/>
          </a:xfrm>
          <a:prstGeom prst="rect">
            <a:avLst/>
          </a:prstGeom>
        </p:spPr>
      </p:pic>
      <p:sp>
        <p:nvSpPr>
          <p:cNvPr id="5" name="流程圖: 結束點 4">
            <a:hlinkClick r:id="rId3" action="ppaction://hlinksldjump"/>
          </p:cNvPr>
          <p:cNvSpPr>
            <a:spLocks/>
          </p:cNvSpPr>
          <p:nvPr/>
        </p:nvSpPr>
        <p:spPr>
          <a:xfrm>
            <a:off x="237147" y="6209606"/>
            <a:ext cx="1712259" cy="484094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← 流程設計 </a:t>
            </a:r>
          </a:p>
        </p:txBody>
      </p:sp>
      <p:sp>
        <p:nvSpPr>
          <p:cNvPr id="6" name="流程圖: 結束點 5">
            <a:hlinkClick r:id="rId4" action="ppaction://hlinksldjump"/>
          </p:cNvPr>
          <p:cNvSpPr>
            <a:spLocks/>
          </p:cNvSpPr>
          <p:nvPr/>
        </p:nvSpPr>
        <p:spPr>
          <a:xfrm>
            <a:off x="10242594" y="6209606"/>
            <a:ext cx="1712259" cy="484094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UI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設計 →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緣起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457759" y="5066463"/>
            <a:ext cx="9809050" cy="510559"/>
            <a:chOff x="1297459" y="2065611"/>
            <a:chExt cx="6843032" cy="386711"/>
          </a:xfrm>
        </p:grpSpPr>
        <p:sp>
          <p:nvSpPr>
            <p:cNvPr id="4" name="五邊形 3"/>
            <p:cNvSpPr>
              <a:spLocks/>
            </p:cNvSpPr>
            <p:nvPr/>
          </p:nvSpPr>
          <p:spPr>
            <a:xfrm>
              <a:off x="1297459" y="2093976"/>
              <a:ext cx="988540" cy="358346"/>
            </a:xfrm>
            <a:prstGeom prst="homePlat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5" name="文字方塊 4"/>
            <p:cNvSpPr txBox="1">
              <a:spLocks/>
            </p:cNvSpPr>
            <p:nvPr/>
          </p:nvSpPr>
          <p:spPr>
            <a:xfrm>
              <a:off x="2285999" y="2065611"/>
              <a:ext cx="5854492" cy="303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用餐時段，學餐總是大排長龍，下課十分鐘的時間根本不可能買到餐點。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033828" y="4246244"/>
            <a:ext cx="8329011" cy="373202"/>
            <a:chOff x="1297459" y="2824645"/>
            <a:chExt cx="8329011" cy="373202"/>
          </a:xfrm>
        </p:grpSpPr>
        <p:sp>
          <p:nvSpPr>
            <p:cNvPr id="7" name="五邊形 6"/>
            <p:cNvSpPr>
              <a:spLocks/>
            </p:cNvSpPr>
            <p:nvPr/>
          </p:nvSpPr>
          <p:spPr>
            <a:xfrm>
              <a:off x="1297459" y="2839501"/>
              <a:ext cx="988540" cy="358346"/>
            </a:xfrm>
            <a:prstGeom prst="homePlat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8" name="文字方塊 7"/>
            <p:cNvSpPr txBox="1">
              <a:spLocks/>
            </p:cNvSpPr>
            <p:nvPr/>
          </p:nvSpPr>
          <p:spPr>
            <a:xfrm>
              <a:off x="2285999" y="2824645"/>
              <a:ext cx="7340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對於選擇障礙的人來說，總是不知道該吃甚麼又沒有太多的時間考慮。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033828" y="2574972"/>
            <a:ext cx="6482352" cy="401367"/>
            <a:chOff x="1297459" y="3596010"/>
            <a:chExt cx="6482352" cy="401367"/>
          </a:xfrm>
        </p:grpSpPr>
        <p:sp>
          <p:nvSpPr>
            <p:cNvPr id="10" name="五邊形 9"/>
            <p:cNvSpPr>
              <a:spLocks/>
            </p:cNvSpPr>
            <p:nvPr/>
          </p:nvSpPr>
          <p:spPr>
            <a:xfrm>
              <a:off x="1297459" y="3596010"/>
              <a:ext cx="988540" cy="358346"/>
            </a:xfrm>
            <a:prstGeom prst="homePlat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11" name="文字方塊 10"/>
            <p:cNvSpPr txBox="1">
              <a:spLocks/>
            </p:cNvSpPr>
            <p:nvPr/>
          </p:nvSpPr>
          <p:spPr>
            <a:xfrm>
              <a:off x="2285999" y="3628045"/>
              <a:ext cx="549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好不容易排隊點餐後，又要花費許多時間等待餐點。</a:t>
              </a: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033828" y="1752453"/>
            <a:ext cx="6020687" cy="388340"/>
            <a:chOff x="1297459" y="4358513"/>
            <a:chExt cx="6020687" cy="388340"/>
          </a:xfrm>
        </p:grpSpPr>
        <p:sp>
          <p:nvSpPr>
            <p:cNvPr id="13" name="文字方塊 12"/>
            <p:cNvSpPr txBox="1">
              <a:spLocks/>
            </p:cNvSpPr>
            <p:nvPr/>
          </p:nvSpPr>
          <p:spPr>
            <a:xfrm>
              <a:off x="2285999" y="4377521"/>
              <a:ext cx="5032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學餐排隊人潮過多，影響其餘學生的行動路線。</a:t>
              </a:r>
            </a:p>
          </p:txBody>
        </p:sp>
        <p:sp>
          <p:nvSpPr>
            <p:cNvPr id="14" name="五邊形 13"/>
            <p:cNvSpPr>
              <a:spLocks/>
            </p:cNvSpPr>
            <p:nvPr/>
          </p:nvSpPr>
          <p:spPr>
            <a:xfrm>
              <a:off x="1297459" y="4358513"/>
              <a:ext cx="988540" cy="358346"/>
            </a:xfrm>
            <a:prstGeom prst="homePlat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033828" y="3402858"/>
            <a:ext cx="7174849" cy="383952"/>
            <a:chOff x="1297459" y="5121016"/>
            <a:chExt cx="7174849" cy="383952"/>
          </a:xfrm>
        </p:grpSpPr>
        <p:sp>
          <p:nvSpPr>
            <p:cNvPr id="16" name="五邊形 15"/>
            <p:cNvSpPr>
              <a:spLocks/>
            </p:cNvSpPr>
            <p:nvPr/>
          </p:nvSpPr>
          <p:spPr>
            <a:xfrm>
              <a:off x="1297459" y="5121016"/>
              <a:ext cx="988540" cy="358346"/>
            </a:xfrm>
            <a:prstGeom prst="homePlat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17" name="文字方塊 16"/>
            <p:cNvSpPr txBox="1">
              <a:spLocks/>
            </p:cNvSpPr>
            <p:nvPr/>
          </p:nvSpPr>
          <p:spPr>
            <a:xfrm>
              <a:off x="2285999" y="513563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許多店家的點餐和取餐排隊動線過於混亂，讓人不知所措。</a:t>
              </a:r>
            </a:p>
          </p:txBody>
        </p:sp>
      </p:grpSp>
      <p:sp>
        <p:nvSpPr>
          <p:cNvPr id="19" name="文字方塊 18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/>
          </p:cNvSpPr>
          <p:nvPr/>
        </p:nvSpPr>
        <p:spPr>
          <a:xfrm>
            <a:off x="0" y="4846320"/>
            <a:ext cx="12192000" cy="2011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3" name="文字方塊 2"/>
          <p:cNvSpPr txBox="1">
            <a:spLocks/>
          </p:cNvSpPr>
          <p:nvPr/>
        </p:nvSpPr>
        <p:spPr>
          <a:xfrm>
            <a:off x="0" y="5852160"/>
            <a:ext cx="722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系統</a:t>
            </a:r>
            <a:r>
              <a:rPr lang="en-US" altLang="zh-TW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UI</a:t>
            </a:r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設計</a:t>
            </a:r>
            <a:endParaRPr lang="en-US" altLang="zh-TW" sz="5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779226" y="611594"/>
            <a:ext cx="6633548" cy="3797786"/>
            <a:chOff x="4352714" y="1211759"/>
            <a:chExt cx="6633548" cy="3797786"/>
          </a:xfrm>
        </p:grpSpPr>
        <p:sp>
          <p:nvSpPr>
            <p:cNvPr id="9" name="文字方塊 8"/>
            <p:cNvSpPr txBox="1">
              <a:spLocks/>
            </p:cNvSpPr>
            <p:nvPr/>
          </p:nvSpPr>
          <p:spPr>
            <a:xfrm>
              <a:off x="4352714" y="3439885"/>
              <a:ext cx="663354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/>
                  <a:ea typeface="Adobe 仿宋 Std R" panose="02020400000000000000" pitchFamily="18" charset="-128"/>
                </a:rPr>
                <a:t>你現在還在慢慢排隊點餐嗎</a:t>
              </a:r>
              <a:r>
                <a:rPr lang="en-US" altLang="zh-TW" sz="2400" dirty="0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/>
                  <a:ea typeface="Adobe 仿宋 Std R" panose="02020400000000000000" pitchFamily="18" charset="-128"/>
                </a:rPr>
                <a:t>?</a:t>
              </a:r>
            </a:p>
            <a:p>
              <a:pPr algn="ctr"/>
              <a:r>
                <a:rPr lang="zh-TW" altLang="en-US" sz="2400" dirty="0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/>
                  <a:ea typeface="Adobe 仿宋 Std R" panose="02020400000000000000" pitchFamily="18" charset="-128"/>
                </a:rPr>
                <a:t>趕快來使用</a:t>
              </a:r>
              <a:r>
                <a:rPr lang="en-US" altLang="zh-TW" sz="2400" b="1" dirty="0" err="1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/>
                  <a:ea typeface="Adobe 仿宋 Std R" panose="02020400000000000000" pitchFamily="18" charset="-128"/>
                </a:rPr>
                <a:t>Hey!Order</a:t>
              </a:r>
              <a:r>
                <a:rPr lang="zh-TW" altLang="en-US" sz="2400" dirty="0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/>
                  <a:ea typeface="Adobe 仿宋 Std R" panose="02020400000000000000" pitchFamily="18" charset="-128"/>
                </a:rPr>
                <a:t>讓你比別人提早一步吃飯</a:t>
              </a:r>
              <a:endParaRPr lang="en-US" altLang="zh-TW" sz="2400" dirty="0">
                <a:solidFill>
                  <a:schemeClr val="bg2">
                    <a:lumMod val="25000"/>
                  </a:schemeClr>
                </a:solidFill>
                <a:uFillTx/>
                <a:latin typeface="Hobo Std" panose="020B0803040709020204"/>
                <a:ea typeface="Adobe 仿宋 Std R" panose="02020400000000000000" pitchFamily="18" charset="-128"/>
              </a:endParaRPr>
            </a:p>
            <a:p>
              <a:pPr algn="ctr"/>
              <a:endParaRPr lang="en-US" altLang="zh-TW" sz="2400" dirty="0">
                <a:uFillTx/>
                <a:latin typeface="Hobo Std" panose="020B0803040709020204"/>
                <a:ea typeface="Adobe 仿宋 Std R" panose="02020400000000000000" pitchFamily="18" charset="-128"/>
              </a:endParaRPr>
            </a:p>
            <a:p>
              <a:pPr algn="ctr"/>
              <a:r>
                <a:rPr lang="en-US" altLang="zh-TW" sz="2400" dirty="0">
                  <a:solidFill>
                    <a:schemeClr val="accent3">
                      <a:lumMod val="75000"/>
                    </a:schemeClr>
                  </a:solidFill>
                  <a:uFillTx/>
                  <a:latin typeface="Bahnschrift" panose="020B0502040204020203" pitchFamily="34" charset="0"/>
                  <a:ea typeface="Adobe 仿宋 Std R" panose="02020400000000000000" pitchFamily="18" charset="-128"/>
                </a:rPr>
                <a:t>    We will make your life more convenient.</a:t>
              </a:r>
              <a:r>
                <a:rPr lang="zh-TW" altLang="en-US" sz="2400" dirty="0">
                  <a:solidFill>
                    <a:schemeClr val="accent3">
                      <a:lumMod val="75000"/>
                    </a:schemeClr>
                  </a:solidFill>
                  <a:uFillTx/>
                  <a:latin typeface="Bahnschrift" panose="020B0502040204020203" pitchFamily="34" charset="0"/>
                  <a:ea typeface="Adobe 仿宋 Std R" panose="02020400000000000000" pitchFamily="18" charset="-128"/>
                </a:rPr>
                <a:t>     </a:t>
              </a:r>
              <a:endParaRPr lang="zh-TW" altLang="en-US" sz="2800" dirty="0">
                <a:solidFill>
                  <a:schemeClr val="accent3">
                    <a:lumMod val="75000"/>
                  </a:schemeClr>
                </a:solidFill>
                <a:uFillTx/>
                <a:latin typeface="Bahnschrift" panose="020B0502040204020203" pitchFamily="34" charset="0"/>
                <a:ea typeface="Adobe 仿宋 Std R" panose="02020400000000000000" pitchFamily="18" charset="-128"/>
              </a:endParaRPr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6548440" y="1211759"/>
              <a:ext cx="1885950" cy="1885950"/>
              <a:chOff x="514350" y="1304925"/>
              <a:chExt cx="1885950" cy="1885950"/>
            </a:xfrm>
          </p:grpSpPr>
          <p:sp>
            <p:nvSpPr>
              <p:cNvPr id="12" name="圓角矩形 11"/>
              <p:cNvSpPr>
                <a:spLocks/>
              </p:cNvSpPr>
              <p:nvPr/>
            </p:nvSpPr>
            <p:spPr>
              <a:xfrm>
                <a:off x="514350" y="1304925"/>
                <a:ext cx="1885950" cy="1885950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>
                    <a:uFillTx/>
                    <a:latin typeface="Hobo Std" panose="020B0803040709020204" pitchFamily="34" charset="0"/>
                  </a:rPr>
                  <a:t>Hey!</a:t>
                </a:r>
              </a:p>
              <a:p>
                <a:pPr algn="ctr"/>
                <a:r>
                  <a:rPr lang="en-US" altLang="zh-TW" sz="4000" dirty="0">
                    <a:uFillTx/>
                    <a:latin typeface="Hobo Std" panose="020B0803040709020204" pitchFamily="34" charset="0"/>
                  </a:rPr>
                  <a:t>Order</a:t>
                </a:r>
                <a:endParaRPr lang="zh-TW" altLang="en-US" sz="4000" dirty="0">
                  <a:uFillTx/>
                  <a:latin typeface="Hobo Std" panose="020B0803040709020204" pitchFamily="34" charset="0"/>
                </a:endParaRPr>
              </a:p>
            </p:txBody>
          </p:sp>
          <p:sp>
            <p:nvSpPr>
              <p:cNvPr id="13" name="橢圓 12"/>
              <p:cNvSpPr>
                <a:spLocks/>
              </p:cNvSpPr>
              <p:nvPr/>
            </p:nvSpPr>
            <p:spPr>
              <a:xfrm>
                <a:off x="609600" y="1400175"/>
                <a:ext cx="1695449" cy="1695449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bg2">
                        <a:lumMod val="25000"/>
                      </a:schemeClr>
                    </a:solidFill>
                    <a:uFillTx/>
                    <a:latin typeface="Hobo Std" panose="020B0803040709020204" pitchFamily="34" charset="0"/>
                  </a:rPr>
                  <a:t>Hey!</a:t>
                </a:r>
              </a:p>
              <a:p>
                <a:pPr algn="ctr"/>
                <a:r>
                  <a:rPr lang="en-US" altLang="zh-TW" sz="2800" dirty="0">
                    <a:solidFill>
                      <a:schemeClr val="bg2">
                        <a:lumMod val="25000"/>
                      </a:schemeClr>
                    </a:solidFill>
                    <a:uFillTx/>
                    <a:latin typeface="Hobo Std" panose="020B0803040709020204" pitchFamily="34" charset="0"/>
                  </a:rPr>
                  <a:t>Order</a:t>
                </a:r>
                <a:endParaRPr lang="zh-TW" altLang="en-US" sz="2800" dirty="0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567238" y="275867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40" y="503656"/>
            <a:ext cx="2981202" cy="5846571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4689045" y="1540992"/>
            <a:ext cx="6633548" cy="3797786"/>
            <a:chOff x="4352714" y="1211759"/>
            <a:chExt cx="6633548" cy="3797786"/>
          </a:xfrm>
        </p:grpSpPr>
        <p:sp>
          <p:nvSpPr>
            <p:cNvPr id="8" name="文字方塊 7"/>
            <p:cNvSpPr txBox="1">
              <a:spLocks/>
            </p:cNvSpPr>
            <p:nvPr/>
          </p:nvSpPr>
          <p:spPr>
            <a:xfrm>
              <a:off x="4352714" y="3439885"/>
              <a:ext cx="663354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/>
                  <a:ea typeface="Adobe 仿宋 Std R" panose="02020400000000000000" pitchFamily="18" charset="-128"/>
                </a:rPr>
                <a:t>你現在還在慢慢排隊點餐嗎</a:t>
              </a:r>
              <a:r>
                <a:rPr lang="en-US" altLang="zh-TW" sz="2400" dirty="0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/>
                  <a:ea typeface="Adobe 仿宋 Std R" panose="02020400000000000000" pitchFamily="18" charset="-128"/>
                </a:rPr>
                <a:t>?</a:t>
              </a:r>
            </a:p>
            <a:p>
              <a:pPr algn="ctr"/>
              <a:r>
                <a:rPr lang="zh-TW" altLang="en-US" sz="2400" dirty="0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/>
                  <a:ea typeface="Adobe 仿宋 Std R" panose="02020400000000000000" pitchFamily="18" charset="-128"/>
                </a:rPr>
                <a:t>趕快來使用</a:t>
              </a:r>
              <a:r>
                <a:rPr lang="en-US" altLang="zh-TW" sz="2400" b="1" dirty="0" err="1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/>
                  <a:ea typeface="Adobe 仿宋 Std R" panose="02020400000000000000" pitchFamily="18" charset="-128"/>
                </a:rPr>
                <a:t>Hey!Order</a:t>
              </a:r>
              <a:r>
                <a:rPr lang="zh-TW" altLang="en-US" sz="2400" dirty="0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/>
                  <a:ea typeface="Adobe 仿宋 Std R" panose="02020400000000000000" pitchFamily="18" charset="-128"/>
                </a:rPr>
                <a:t>讓你比別人提早一步吃飯</a:t>
              </a:r>
              <a:endParaRPr lang="en-US" altLang="zh-TW" sz="2400" dirty="0">
                <a:solidFill>
                  <a:schemeClr val="bg2">
                    <a:lumMod val="25000"/>
                  </a:schemeClr>
                </a:solidFill>
                <a:uFillTx/>
                <a:latin typeface="Hobo Std" panose="020B0803040709020204"/>
                <a:ea typeface="Adobe 仿宋 Std R" panose="02020400000000000000" pitchFamily="18" charset="-128"/>
              </a:endParaRPr>
            </a:p>
            <a:p>
              <a:pPr algn="ctr"/>
              <a:endParaRPr lang="en-US" altLang="zh-TW" sz="2400" dirty="0">
                <a:uFillTx/>
                <a:latin typeface="Hobo Std" panose="020B0803040709020204"/>
                <a:ea typeface="Adobe 仿宋 Std R" panose="02020400000000000000" pitchFamily="18" charset="-128"/>
              </a:endParaRPr>
            </a:p>
            <a:p>
              <a:pPr algn="ctr"/>
              <a:r>
                <a:rPr lang="en-US" altLang="zh-TW" sz="2400" dirty="0">
                  <a:solidFill>
                    <a:schemeClr val="accent3">
                      <a:lumMod val="75000"/>
                    </a:schemeClr>
                  </a:solidFill>
                  <a:uFillTx/>
                  <a:latin typeface="Bahnschrift" panose="020B0502040204020203" pitchFamily="34" charset="0"/>
                  <a:ea typeface="Adobe 仿宋 Std R" panose="02020400000000000000" pitchFamily="18" charset="-128"/>
                </a:rPr>
                <a:t>    We will make your life more convenient.</a:t>
              </a:r>
              <a:r>
                <a:rPr lang="zh-TW" altLang="en-US" sz="2400" dirty="0">
                  <a:solidFill>
                    <a:schemeClr val="accent3">
                      <a:lumMod val="75000"/>
                    </a:schemeClr>
                  </a:solidFill>
                  <a:uFillTx/>
                  <a:latin typeface="Bahnschrift" panose="020B0502040204020203" pitchFamily="34" charset="0"/>
                  <a:ea typeface="Adobe 仿宋 Std R" panose="02020400000000000000" pitchFamily="18" charset="-128"/>
                </a:rPr>
                <a:t>     </a:t>
              </a:r>
              <a:endParaRPr lang="zh-TW" altLang="en-US" sz="2800" dirty="0">
                <a:solidFill>
                  <a:schemeClr val="accent3">
                    <a:lumMod val="75000"/>
                  </a:schemeClr>
                </a:solidFill>
                <a:uFillTx/>
                <a:latin typeface="Bahnschrift" panose="020B0502040204020203" pitchFamily="34" charset="0"/>
                <a:ea typeface="Adobe 仿宋 Std R" panose="02020400000000000000" pitchFamily="18" charset="-128"/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6548440" y="1211759"/>
              <a:ext cx="1885950" cy="1885950"/>
              <a:chOff x="514350" y="1304925"/>
              <a:chExt cx="1885950" cy="1885950"/>
            </a:xfrm>
          </p:grpSpPr>
          <p:sp>
            <p:nvSpPr>
              <p:cNvPr id="10" name="圓角矩形 9"/>
              <p:cNvSpPr>
                <a:spLocks/>
              </p:cNvSpPr>
              <p:nvPr/>
            </p:nvSpPr>
            <p:spPr>
              <a:xfrm>
                <a:off x="514350" y="1304925"/>
                <a:ext cx="1885950" cy="1885950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>
                    <a:uFillTx/>
                    <a:latin typeface="Hobo Std" panose="020B0803040709020204" pitchFamily="34" charset="0"/>
                  </a:rPr>
                  <a:t>Hey!</a:t>
                </a:r>
              </a:p>
              <a:p>
                <a:pPr algn="ctr"/>
                <a:r>
                  <a:rPr lang="en-US" altLang="zh-TW" sz="4000" dirty="0">
                    <a:uFillTx/>
                    <a:latin typeface="Hobo Std" panose="020B0803040709020204" pitchFamily="34" charset="0"/>
                  </a:rPr>
                  <a:t>Order</a:t>
                </a:r>
                <a:endParaRPr lang="zh-TW" altLang="en-US" sz="4000" dirty="0">
                  <a:uFillTx/>
                  <a:latin typeface="Hobo Std" panose="020B0803040709020204" pitchFamily="34" charset="0"/>
                </a:endParaRPr>
              </a:p>
            </p:txBody>
          </p:sp>
          <p:sp>
            <p:nvSpPr>
              <p:cNvPr id="11" name="橢圓 10"/>
              <p:cNvSpPr>
                <a:spLocks/>
              </p:cNvSpPr>
              <p:nvPr/>
            </p:nvSpPr>
            <p:spPr>
              <a:xfrm>
                <a:off x="609600" y="1400175"/>
                <a:ext cx="1695449" cy="1695449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bg2">
                        <a:lumMod val="25000"/>
                      </a:schemeClr>
                    </a:solidFill>
                    <a:uFillTx/>
                    <a:latin typeface="Hobo Std" panose="020B0803040709020204" pitchFamily="34" charset="0"/>
                  </a:rPr>
                  <a:t>Hey!</a:t>
                </a:r>
              </a:p>
              <a:p>
                <a:pPr algn="ctr"/>
                <a:r>
                  <a:rPr lang="en-US" altLang="zh-TW" sz="2800" dirty="0">
                    <a:solidFill>
                      <a:schemeClr val="bg2">
                        <a:lumMod val="25000"/>
                      </a:schemeClr>
                    </a:solidFill>
                    <a:uFillTx/>
                    <a:latin typeface="Hobo Std" panose="020B0803040709020204" pitchFamily="34" charset="0"/>
                  </a:rPr>
                  <a:t>Order</a:t>
                </a:r>
                <a:endParaRPr lang="zh-TW" altLang="en-US" sz="2800" dirty="0">
                  <a:solidFill>
                    <a:schemeClr val="bg2">
                      <a:lumMod val="25000"/>
                    </a:schemeClr>
                  </a:solidFill>
                  <a:uFillTx/>
                  <a:latin typeface="Hobo Std" panose="020B0803040709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597732" y="1473443"/>
            <a:ext cx="8483671" cy="5095606"/>
            <a:chOff x="917593" y="580063"/>
            <a:chExt cx="9786448" cy="587810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593" y="580063"/>
              <a:ext cx="3340898" cy="5846571"/>
            </a:xfrm>
            <a:prstGeom prst="rect">
              <a:avLst/>
            </a:prstGeom>
          </p:spPr>
        </p:pic>
        <p:grpSp>
          <p:nvGrpSpPr>
            <p:cNvPr id="13" name="群組 12"/>
            <p:cNvGrpSpPr/>
            <p:nvPr/>
          </p:nvGrpSpPr>
          <p:grpSpPr>
            <a:xfrm>
              <a:off x="4161401" y="611499"/>
              <a:ext cx="6542640" cy="5846666"/>
              <a:chOff x="3846090" y="622009"/>
              <a:chExt cx="6542640" cy="5846666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7083120" y="677694"/>
                <a:ext cx="2907729" cy="5759450"/>
                <a:chOff x="154962" y="0"/>
                <a:chExt cx="2907729" cy="5759450"/>
              </a:xfrm>
            </p:grpSpPr>
            <p:sp>
              <p:nvSpPr>
                <p:cNvPr id="15" name="圓角矩形 14"/>
                <p:cNvSpPr>
                  <a:spLocks/>
                </p:cNvSpPr>
                <p:nvPr/>
              </p:nvSpPr>
              <p:spPr>
                <a:xfrm>
                  <a:off x="154962" y="0"/>
                  <a:ext cx="2907729" cy="5759450"/>
                </a:xfrm>
                <a:prstGeom prst="roundRect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 sz="16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endParaRPr>
                </a:p>
              </p:txBody>
            </p:sp>
            <p:sp>
              <p:nvSpPr>
                <p:cNvPr id="16" name="圓角化同側角落矩形 15"/>
                <p:cNvSpPr>
                  <a:spLocks/>
                </p:cNvSpPr>
                <p:nvPr/>
              </p:nvSpPr>
              <p:spPr>
                <a:xfrm flipV="1">
                  <a:off x="900009" y="0"/>
                  <a:ext cx="1440070" cy="2286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TW" altLang="en-US">
                    <a:uFillTx/>
                  </a:endParaRPr>
                </a:p>
              </p:txBody>
            </p:sp>
          </p:grpSp>
          <p:grpSp>
            <p:nvGrpSpPr>
              <p:cNvPr id="10" name="群組 9"/>
              <p:cNvGrpSpPr/>
              <p:nvPr/>
            </p:nvGrpSpPr>
            <p:grpSpPr>
              <a:xfrm>
                <a:off x="3886138" y="677694"/>
                <a:ext cx="2907729" cy="5759450"/>
                <a:chOff x="154962" y="0"/>
                <a:chExt cx="2907729" cy="5759450"/>
              </a:xfrm>
            </p:grpSpPr>
            <p:sp>
              <p:nvSpPr>
                <p:cNvPr id="11" name="圓角矩形 10"/>
                <p:cNvSpPr>
                  <a:spLocks/>
                </p:cNvSpPr>
                <p:nvPr/>
              </p:nvSpPr>
              <p:spPr>
                <a:xfrm>
                  <a:off x="154962" y="0"/>
                  <a:ext cx="2907729" cy="5759450"/>
                </a:xfrm>
                <a:prstGeom prst="roundRect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 sz="16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endParaRPr>
                </a:p>
              </p:txBody>
            </p:sp>
            <p:sp>
              <p:nvSpPr>
                <p:cNvPr id="12" name="圓角化同側角落矩形 11"/>
                <p:cNvSpPr>
                  <a:spLocks/>
                </p:cNvSpPr>
                <p:nvPr/>
              </p:nvSpPr>
              <p:spPr>
                <a:xfrm flipV="1">
                  <a:off x="900009" y="0"/>
                  <a:ext cx="1440070" cy="2286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TW" altLang="en-US">
                    <a:uFillTx/>
                  </a:endParaRPr>
                </a:p>
              </p:txBody>
            </p:sp>
          </p:grpSp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6090" y="622104"/>
                <a:ext cx="3346994" cy="5846571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3930" y="622009"/>
                <a:ext cx="3334800" cy="5846571"/>
              </a:xfrm>
              <a:prstGeom prst="rect">
                <a:avLst/>
              </a:prstGeom>
            </p:spPr>
          </p:pic>
        </p:grpSp>
      </p:grpSp>
      <p:sp>
        <p:nvSpPr>
          <p:cNvPr id="19" name="矩形 18"/>
          <p:cNvSpPr>
            <a:spLocks/>
          </p:cNvSpPr>
          <p:nvPr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0" name="文字方塊 19"/>
          <p:cNvSpPr txBox="1">
            <a:spLocks/>
          </p:cNvSpPr>
          <p:nvPr/>
        </p:nvSpPr>
        <p:spPr>
          <a:xfrm>
            <a:off x="617220" y="834390"/>
            <a:ext cx="2217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註冊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597732" y="1473443"/>
            <a:ext cx="8138756" cy="5068273"/>
            <a:chOff x="917593" y="580063"/>
            <a:chExt cx="9388567" cy="584657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593" y="580063"/>
              <a:ext cx="3340898" cy="5846571"/>
            </a:xfrm>
            <a:prstGeom prst="rect">
              <a:avLst/>
            </a:prstGeom>
          </p:spPr>
        </p:pic>
        <p:grpSp>
          <p:nvGrpSpPr>
            <p:cNvPr id="13" name="群組 12"/>
            <p:cNvGrpSpPr/>
            <p:nvPr/>
          </p:nvGrpSpPr>
          <p:grpSpPr>
            <a:xfrm>
              <a:off x="4201449" y="667184"/>
              <a:ext cx="6104711" cy="5759450"/>
              <a:chOff x="3886138" y="677694"/>
              <a:chExt cx="6104711" cy="5759450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7083120" y="677694"/>
                <a:ext cx="2907729" cy="5759450"/>
                <a:chOff x="154962" y="0"/>
                <a:chExt cx="2907729" cy="5759450"/>
              </a:xfrm>
            </p:grpSpPr>
            <p:sp>
              <p:nvSpPr>
                <p:cNvPr id="15" name="圓角矩形 14"/>
                <p:cNvSpPr>
                  <a:spLocks/>
                </p:cNvSpPr>
                <p:nvPr/>
              </p:nvSpPr>
              <p:spPr>
                <a:xfrm>
                  <a:off x="154962" y="0"/>
                  <a:ext cx="2907729" cy="5759450"/>
                </a:xfrm>
                <a:prstGeom prst="roundRect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 sz="16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endParaRPr>
                </a:p>
              </p:txBody>
            </p:sp>
            <p:sp>
              <p:nvSpPr>
                <p:cNvPr id="16" name="圓角化同側角落矩形 15"/>
                <p:cNvSpPr>
                  <a:spLocks/>
                </p:cNvSpPr>
                <p:nvPr/>
              </p:nvSpPr>
              <p:spPr>
                <a:xfrm flipV="1">
                  <a:off x="900008" y="0"/>
                  <a:ext cx="1440070" cy="2286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TW" altLang="en-US">
                    <a:uFillTx/>
                  </a:endParaRPr>
                </a:p>
              </p:txBody>
            </p:sp>
          </p:grpSp>
          <p:grpSp>
            <p:nvGrpSpPr>
              <p:cNvPr id="10" name="群組 9"/>
              <p:cNvGrpSpPr/>
              <p:nvPr/>
            </p:nvGrpSpPr>
            <p:grpSpPr>
              <a:xfrm>
                <a:off x="3886138" y="677694"/>
                <a:ext cx="2907729" cy="5759450"/>
                <a:chOff x="154962" y="0"/>
                <a:chExt cx="2907729" cy="5759450"/>
              </a:xfrm>
            </p:grpSpPr>
            <p:sp>
              <p:nvSpPr>
                <p:cNvPr id="11" name="圓角矩形 10"/>
                <p:cNvSpPr>
                  <a:spLocks/>
                </p:cNvSpPr>
                <p:nvPr/>
              </p:nvSpPr>
              <p:spPr>
                <a:xfrm>
                  <a:off x="154962" y="0"/>
                  <a:ext cx="2907729" cy="5759450"/>
                </a:xfrm>
                <a:prstGeom prst="roundRect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 sz="16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endParaRPr>
                </a:p>
              </p:txBody>
            </p:sp>
            <p:sp>
              <p:nvSpPr>
                <p:cNvPr id="12" name="圓角化同側角落矩形 11"/>
                <p:cNvSpPr>
                  <a:spLocks/>
                </p:cNvSpPr>
                <p:nvPr/>
              </p:nvSpPr>
              <p:spPr>
                <a:xfrm flipV="1">
                  <a:off x="900009" y="0"/>
                  <a:ext cx="1440070" cy="2286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TW" altLang="en-US">
                    <a:uFillTx/>
                  </a:endParaRPr>
                </a:p>
              </p:txBody>
            </p:sp>
          </p:grpSp>
        </p:grpSp>
      </p:grpSp>
      <p:sp>
        <p:nvSpPr>
          <p:cNvPr id="19" name="矩形 18"/>
          <p:cNvSpPr>
            <a:spLocks/>
          </p:cNvSpPr>
          <p:nvPr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0" name="文字方塊 19"/>
          <p:cNvSpPr txBox="1">
            <a:spLocks/>
          </p:cNvSpPr>
          <p:nvPr/>
        </p:nvSpPr>
        <p:spPr>
          <a:xfrm>
            <a:off x="-1" y="834390"/>
            <a:ext cx="3179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忘記密碼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909" y="1493936"/>
            <a:ext cx="2991596" cy="50688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672" y="1493936"/>
            <a:ext cx="2959883" cy="50688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597732" y="1473443"/>
            <a:ext cx="8138756" cy="5068273"/>
            <a:chOff x="917593" y="580063"/>
            <a:chExt cx="9388567" cy="584657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593" y="580063"/>
              <a:ext cx="3340898" cy="5846571"/>
            </a:xfrm>
            <a:prstGeom prst="rect">
              <a:avLst/>
            </a:prstGeom>
          </p:spPr>
        </p:pic>
        <p:grpSp>
          <p:nvGrpSpPr>
            <p:cNvPr id="13" name="群組 12"/>
            <p:cNvGrpSpPr/>
            <p:nvPr/>
          </p:nvGrpSpPr>
          <p:grpSpPr>
            <a:xfrm>
              <a:off x="4201449" y="667184"/>
              <a:ext cx="6104711" cy="5759450"/>
              <a:chOff x="3886138" y="677694"/>
              <a:chExt cx="6104711" cy="5759450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7083120" y="677694"/>
                <a:ext cx="2907729" cy="5759450"/>
                <a:chOff x="154962" y="0"/>
                <a:chExt cx="2907729" cy="5759450"/>
              </a:xfrm>
            </p:grpSpPr>
            <p:sp>
              <p:nvSpPr>
                <p:cNvPr id="15" name="圓角矩形 14"/>
                <p:cNvSpPr>
                  <a:spLocks/>
                </p:cNvSpPr>
                <p:nvPr/>
              </p:nvSpPr>
              <p:spPr>
                <a:xfrm>
                  <a:off x="154962" y="0"/>
                  <a:ext cx="2907729" cy="5759450"/>
                </a:xfrm>
                <a:prstGeom prst="roundRect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 sz="16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endParaRPr>
                </a:p>
              </p:txBody>
            </p:sp>
            <p:sp>
              <p:nvSpPr>
                <p:cNvPr id="16" name="圓角化同側角落矩形 15"/>
                <p:cNvSpPr>
                  <a:spLocks/>
                </p:cNvSpPr>
                <p:nvPr/>
              </p:nvSpPr>
              <p:spPr>
                <a:xfrm flipV="1">
                  <a:off x="900009" y="0"/>
                  <a:ext cx="1440070" cy="2286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TW" altLang="en-US">
                    <a:uFillTx/>
                  </a:endParaRPr>
                </a:p>
              </p:txBody>
            </p:sp>
          </p:grpSp>
          <p:grpSp>
            <p:nvGrpSpPr>
              <p:cNvPr id="10" name="群組 9"/>
              <p:cNvGrpSpPr/>
              <p:nvPr/>
            </p:nvGrpSpPr>
            <p:grpSpPr>
              <a:xfrm>
                <a:off x="3886138" y="677694"/>
                <a:ext cx="2907729" cy="5759450"/>
                <a:chOff x="154962" y="0"/>
                <a:chExt cx="2907729" cy="5759450"/>
              </a:xfrm>
            </p:grpSpPr>
            <p:sp>
              <p:nvSpPr>
                <p:cNvPr id="11" name="圓角矩形 10"/>
                <p:cNvSpPr>
                  <a:spLocks/>
                </p:cNvSpPr>
                <p:nvPr/>
              </p:nvSpPr>
              <p:spPr>
                <a:xfrm>
                  <a:off x="154962" y="0"/>
                  <a:ext cx="2907729" cy="5759450"/>
                </a:xfrm>
                <a:prstGeom prst="roundRect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 sz="1600" dirty="0">
                    <a:uFillTx/>
                    <a:latin typeface="Adobe 仿宋 Std R" panose="02020400000000000000" pitchFamily="18" charset="-128"/>
                    <a:ea typeface="Adobe 仿宋 Std R" panose="02020400000000000000" pitchFamily="18" charset="-128"/>
                  </a:endParaRPr>
                </a:p>
              </p:txBody>
            </p:sp>
            <p:sp>
              <p:nvSpPr>
                <p:cNvPr id="12" name="圓角化同側角落矩形 11"/>
                <p:cNvSpPr>
                  <a:spLocks/>
                </p:cNvSpPr>
                <p:nvPr/>
              </p:nvSpPr>
              <p:spPr>
                <a:xfrm flipV="1">
                  <a:off x="900009" y="0"/>
                  <a:ext cx="1440070" cy="2286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TW" altLang="en-US">
                    <a:uFillTx/>
                  </a:endParaRPr>
                </a:p>
              </p:txBody>
            </p:sp>
          </p:grpSp>
        </p:grpSp>
      </p:grpSp>
      <p:sp>
        <p:nvSpPr>
          <p:cNvPr id="19" name="矩形 18"/>
          <p:cNvSpPr>
            <a:spLocks/>
          </p:cNvSpPr>
          <p:nvPr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0" name="文字方塊 19"/>
          <p:cNvSpPr txBox="1">
            <a:spLocks/>
          </p:cNvSpPr>
          <p:nvPr/>
        </p:nvSpPr>
        <p:spPr>
          <a:xfrm>
            <a:off x="617220" y="834390"/>
            <a:ext cx="2217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登入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00" y="1521508"/>
            <a:ext cx="2579327" cy="50688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946" y="1500431"/>
            <a:ext cx="2843602" cy="50688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6444440" y="1548966"/>
            <a:ext cx="5292049" cy="4992750"/>
            <a:chOff x="3886138" y="677694"/>
            <a:chExt cx="6104711" cy="5759450"/>
          </a:xfrm>
        </p:grpSpPr>
        <p:grpSp>
          <p:nvGrpSpPr>
            <p:cNvPr id="14" name="群組 13"/>
            <p:cNvGrpSpPr/>
            <p:nvPr/>
          </p:nvGrpSpPr>
          <p:grpSpPr>
            <a:xfrm>
              <a:off x="7083120" y="677694"/>
              <a:ext cx="2907729" cy="5759450"/>
              <a:chOff x="154962" y="0"/>
              <a:chExt cx="2907729" cy="5759450"/>
            </a:xfrm>
          </p:grpSpPr>
          <p:sp>
            <p:nvSpPr>
              <p:cNvPr id="15" name="圓角矩形 14"/>
              <p:cNvSpPr>
                <a:spLocks/>
              </p:cNvSpPr>
              <p:nvPr/>
            </p:nvSpPr>
            <p:spPr>
              <a:xfrm>
                <a:off x="154962" y="0"/>
                <a:ext cx="2907729" cy="5759450"/>
              </a:xfrm>
              <a:prstGeom prst="roundRec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6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sp>
            <p:nvSpPr>
              <p:cNvPr id="16" name="圓角化同側角落矩形 15"/>
              <p:cNvSpPr>
                <a:spLocks/>
              </p:cNvSpPr>
              <p:nvPr/>
            </p:nvSpPr>
            <p:spPr>
              <a:xfrm flipV="1">
                <a:off x="900009" y="0"/>
                <a:ext cx="1440070" cy="228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TW" altLang="en-US">
                  <a:uFillTx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3886138" y="677694"/>
              <a:ext cx="2907729" cy="5759450"/>
              <a:chOff x="154962" y="0"/>
              <a:chExt cx="2907729" cy="5759450"/>
            </a:xfrm>
          </p:grpSpPr>
          <p:sp>
            <p:nvSpPr>
              <p:cNvPr id="11" name="圓角矩形 10"/>
              <p:cNvSpPr>
                <a:spLocks/>
              </p:cNvSpPr>
              <p:nvPr/>
            </p:nvSpPr>
            <p:spPr>
              <a:xfrm>
                <a:off x="154962" y="0"/>
                <a:ext cx="2907729" cy="5759450"/>
              </a:xfrm>
              <a:prstGeom prst="roundRec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6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sp>
            <p:nvSpPr>
              <p:cNvPr id="12" name="圓角化同側角落矩形 11"/>
              <p:cNvSpPr>
                <a:spLocks/>
              </p:cNvSpPr>
              <p:nvPr/>
            </p:nvSpPr>
            <p:spPr>
              <a:xfrm flipV="1">
                <a:off x="900009" y="0"/>
                <a:ext cx="1440070" cy="228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TW" altLang="en-US">
                  <a:uFillTx/>
                </a:endParaRPr>
              </a:p>
            </p:txBody>
          </p:sp>
        </p:grpSp>
      </p:grpSp>
      <p:sp>
        <p:nvSpPr>
          <p:cNvPr id="19" name="矩形 18"/>
          <p:cNvSpPr>
            <a:spLocks/>
          </p:cNvSpPr>
          <p:nvPr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0" name="文字方塊 19"/>
          <p:cNvSpPr txBox="1">
            <a:spLocks/>
          </p:cNvSpPr>
          <p:nvPr/>
        </p:nvSpPr>
        <p:spPr>
          <a:xfrm>
            <a:off x="0" y="83439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變更</a:t>
            </a:r>
            <a:endParaRPr lang="en-US" altLang="zh-TW" sz="5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個人資料</a:t>
            </a:r>
          </a:p>
        </p:txBody>
      </p:sp>
      <p:sp>
        <p:nvSpPr>
          <p:cNvPr id="21" name="圓角矩形 20"/>
          <p:cNvSpPr>
            <a:spLocks/>
          </p:cNvSpPr>
          <p:nvPr/>
        </p:nvSpPr>
        <p:spPr>
          <a:xfrm>
            <a:off x="3673042" y="1548966"/>
            <a:ext cx="2520651" cy="4992750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2" name="圓角化同側角落矩形 21"/>
          <p:cNvSpPr>
            <a:spLocks/>
          </p:cNvSpPr>
          <p:nvPr/>
        </p:nvSpPr>
        <p:spPr>
          <a:xfrm flipV="1">
            <a:off x="4318908" y="1548966"/>
            <a:ext cx="1248367" cy="19816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>
              <a:uFillTx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883" y="1527946"/>
            <a:ext cx="2843602" cy="5068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734" y="1483426"/>
            <a:ext cx="2579327" cy="5068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332" y="1493936"/>
            <a:ext cx="2579327" cy="50688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6444440" y="1548966"/>
            <a:ext cx="5292049" cy="4992750"/>
            <a:chOff x="3886138" y="677694"/>
            <a:chExt cx="6104711" cy="5759450"/>
          </a:xfrm>
        </p:grpSpPr>
        <p:grpSp>
          <p:nvGrpSpPr>
            <p:cNvPr id="14" name="群組 13"/>
            <p:cNvGrpSpPr/>
            <p:nvPr/>
          </p:nvGrpSpPr>
          <p:grpSpPr>
            <a:xfrm>
              <a:off x="7083120" y="677694"/>
              <a:ext cx="2907729" cy="5759450"/>
              <a:chOff x="154962" y="0"/>
              <a:chExt cx="2907729" cy="5759450"/>
            </a:xfrm>
          </p:grpSpPr>
          <p:sp>
            <p:nvSpPr>
              <p:cNvPr id="15" name="圓角矩形 14"/>
              <p:cNvSpPr>
                <a:spLocks/>
              </p:cNvSpPr>
              <p:nvPr/>
            </p:nvSpPr>
            <p:spPr>
              <a:xfrm>
                <a:off x="154962" y="0"/>
                <a:ext cx="2907729" cy="5759450"/>
              </a:xfrm>
              <a:prstGeom prst="roundRec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6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sp>
            <p:nvSpPr>
              <p:cNvPr id="16" name="圓角化同側角落矩形 15"/>
              <p:cNvSpPr>
                <a:spLocks/>
              </p:cNvSpPr>
              <p:nvPr/>
            </p:nvSpPr>
            <p:spPr>
              <a:xfrm flipV="1">
                <a:off x="900009" y="0"/>
                <a:ext cx="1440070" cy="228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TW" altLang="en-US">
                  <a:uFillTx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3886138" y="677694"/>
              <a:ext cx="2907729" cy="5759450"/>
              <a:chOff x="154962" y="0"/>
              <a:chExt cx="2907729" cy="5759450"/>
            </a:xfrm>
          </p:grpSpPr>
          <p:sp>
            <p:nvSpPr>
              <p:cNvPr id="11" name="圓角矩形 10"/>
              <p:cNvSpPr>
                <a:spLocks/>
              </p:cNvSpPr>
              <p:nvPr/>
            </p:nvSpPr>
            <p:spPr>
              <a:xfrm>
                <a:off x="154962" y="0"/>
                <a:ext cx="2907729" cy="5759450"/>
              </a:xfrm>
              <a:prstGeom prst="roundRec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6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sp>
            <p:nvSpPr>
              <p:cNvPr id="12" name="圓角化同側角落矩形 11"/>
              <p:cNvSpPr>
                <a:spLocks/>
              </p:cNvSpPr>
              <p:nvPr/>
            </p:nvSpPr>
            <p:spPr>
              <a:xfrm flipV="1">
                <a:off x="900009" y="0"/>
                <a:ext cx="1440070" cy="228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TW" altLang="en-US">
                  <a:uFillTx/>
                </a:endParaRPr>
              </a:p>
            </p:txBody>
          </p:sp>
        </p:grpSp>
      </p:grpSp>
      <p:sp>
        <p:nvSpPr>
          <p:cNvPr id="19" name="矩形 18"/>
          <p:cNvSpPr>
            <a:spLocks/>
          </p:cNvSpPr>
          <p:nvPr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0" name="文字方塊 19"/>
          <p:cNvSpPr txBox="1">
            <a:spLocks/>
          </p:cNvSpPr>
          <p:nvPr/>
        </p:nvSpPr>
        <p:spPr>
          <a:xfrm>
            <a:off x="0" y="83439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實名認證</a:t>
            </a:r>
          </a:p>
        </p:txBody>
      </p:sp>
      <p:sp>
        <p:nvSpPr>
          <p:cNvPr id="21" name="圓角矩形 20"/>
          <p:cNvSpPr>
            <a:spLocks/>
          </p:cNvSpPr>
          <p:nvPr/>
        </p:nvSpPr>
        <p:spPr>
          <a:xfrm>
            <a:off x="3673042" y="1548966"/>
            <a:ext cx="2520651" cy="4992750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2" name="圓角化同側角落矩形 21"/>
          <p:cNvSpPr>
            <a:spLocks/>
          </p:cNvSpPr>
          <p:nvPr/>
        </p:nvSpPr>
        <p:spPr>
          <a:xfrm flipV="1">
            <a:off x="4318908" y="1548966"/>
            <a:ext cx="1248367" cy="19816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>
              <a:uFillTx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883" y="1527946"/>
            <a:ext cx="2843602" cy="50688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420" y="1517436"/>
            <a:ext cx="2938741" cy="50688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447" y="1498408"/>
            <a:ext cx="2938741" cy="50688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19" name="矩形 18"/>
          <p:cNvSpPr>
            <a:spLocks/>
          </p:cNvSpPr>
          <p:nvPr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0" name="文字方塊 19"/>
          <p:cNvSpPr txBox="1">
            <a:spLocks/>
          </p:cNvSpPr>
          <p:nvPr/>
        </p:nvSpPr>
        <p:spPr>
          <a:xfrm>
            <a:off x="0" y="83439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優惠碼</a:t>
            </a:r>
            <a:endParaRPr lang="en-US" altLang="zh-TW" sz="5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947166" y="1574003"/>
            <a:ext cx="5350546" cy="5096315"/>
            <a:chOff x="3643883" y="1500431"/>
            <a:chExt cx="5350546" cy="5096315"/>
          </a:xfrm>
        </p:grpSpPr>
        <p:grpSp>
          <p:nvGrpSpPr>
            <p:cNvPr id="10" name="群組 9"/>
            <p:cNvGrpSpPr/>
            <p:nvPr/>
          </p:nvGrpSpPr>
          <p:grpSpPr>
            <a:xfrm>
              <a:off x="6444441" y="1548966"/>
              <a:ext cx="2520651" cy="4992750"/>
              <a:chOff x="154962" y="0"/>
              <a:chExt cx="2907729" cy="5759450"/>
            </a:xfrm>
          </p:grpSpPr>
          <p:sp>
            <p:nvSpPr>
              <p:cNvPr id="11" name="圓角矩形 10"/>
              <p:cNvSpPr>
                <a:spLocks/>
              </p:cNvSpPr>
              <p:nvPr/>
            </p:nvSpPr>
            <p:spPr>
              <a:xfrm>
                <a:off x="154962" y="0"/>
                <a:ext cx="2907729" cy="5759450"/>
              </a:xfrm>
              <a:prstGeom prst="roundRec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6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sp>
            <p:nvSpPr>
              <p:cNvPr id="12" name="圓角化同側角落矩形 11"/>
              <p:cNvSpPr>
                <a:spLocks/>
              </p:cNvSpPr>
              <p:nvPr/>
            </p:nvSpPr>
            <p:spPr>
              <a:xfrm flipV="1">
                <a:off x="900009" y="0"/>
                <a:ext cx="1440070" cy="228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TW" altLang="en-US">
                  <a:uFillTx/>
                </a:endParaRPr>
              </a:p>
            </p:txBody>
          </p:sp>
        </p:grpSp>
        <p:sp>
          <p:nvSpPr>
            <p:cNvPr id="21" name="圓角矩形 20"/>
            <p:cNvSpPr>
              <a:spLocks/>
            </p:cNvSpPr>
            <p:nvPr/>
          </p:nvSpPr>
          <p:spPr>
            <a:xfrm>
              <a:off x="3673042" y="1548966"/>
              <a:ext cx="2520651" cy="4992750"/>
            </a:xfrm>
            <a:prstGeom prst="roundRect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22" name="圓角化同側角落矩形 21"/>
            <p:cNvSpPr>
              <a:spLocks/>
            </p:cNvSpPr>
            <p:nvPr/>
          </p:nvSpPr>
          <p:spPr>
            <a:xfrm flipV="1">
              <a:off x="4318908" y="1548966"/>
              <a:ext cx="1248367" cy="1981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TW" altLang="en-US">
                <a:uFillTx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3883" y="1527946"/>
              <a:ext cx="2843602" cy="506880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5102" y="1500431"/>
              <a:ext cx="2579327" cy="5068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6444440" y="1548966"/>
            <a:ext cx="5292049" cy="4992750"/>
            <a:chOff x="3886138" y="677694"/>
            <a:chExt cx="6104711" cy="5759450"/>
          </a:xfrm>
        </p:grpSpPr>
        <p:grpSp>
          <p:nvGrpSpPr>
            <p:cNvPr id="14" name="群組 13"/>
            <p:cNvGrpSpPr/>
            <p:nvPr/>
          </p:nvGrpSpPr>
          <p:grpSpPr>
            <a:xfrm>
              <a:off x="7083120" y="677694"/>
              <a:ext cx="2907729" cy="5759450"/>
              <a:chOff x="154962" y="0"/>
              <a:chExt cx="2907729" cy="5759450"/>
            </a:xfrm>
          </p:grpSpPr>
          <p:sp>
            <p:nvSpPr>
              <p:cNvPr id="15" name="圓角矩形 14"/>
              <p:cNvSpPr>
                <a:spLocks/>
              </p:cNvSpPr>
              <p:nvPr/>
            </p:nvSpPr>
            <p:spPr>
              <a:xfrm>
                <a:off x="154962" y="0"/>
                <a:ext cx="2907729" cy="5759450"/>
              </a:xfrm>
              <a:prstGeom prst="roundRec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6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sp>
            <p:nvSpPr>
              <p:cNvPr id="16" name="圓角化同側角落矩形 15"/>
              <p:cNvSpPr>
                <a:spLocks/>
              </p:cNvSpPr>
              <p:nvPr/>
            </p:nvSpPr>
            <p:spPr>
              <a:xfrm flipV="1">
                <a:off x="900009" y="0"/>
                <a:ext cx="1440070" cy="228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TW" altLang="en-US">
                  <a:uFillTx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3886138" y="677694"/>
              <a:ext cx="2907729" cy="5759450"/>
              <a:chOff x="154962" y="0"/>
              <a:chExt cx="2907729" cy="5759450"/>
            </a:xfrm>
          </p:grpSpPr>
          <p:sp>
            <p:nvSpPr>
              <p:cNvPr id="11" name="圓角矩形 10"/>
              <p:cNvSpPr>
                <a:spLocks/>
              </p:cNvSpPr>
              <p:nvPr/>
            </p:nvSpPr>
            <p:spPr>
              <a:xfrm>
                <a:off x="154962" y="0"/>
                <a:ext cx="2907729" cy="5759450"/>
              </a:xfrm>
              <a:prstGeom prst="roundRec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6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sp>
            <p:nvSpPr>
              <p:cNvPr id="12" name="圓角化同側角落矩形 11"/>
              <p:cNvSpPr>
                <a:spLocks/>
              </p:cNvSpPr>
              <p:nvPr/>
            </p:nvSpPr>
            <p:spPr>
              <a:xfrm flipV="1">
                <a:off x="900009" y="0"/>
                <a:ext cx="1440070" cy="228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TW" altLang="en-US">
                  <a:uFillTx/>
                </a:endParaRPr>
              </a:p>
            </p:txBody>
          </p:sp>
        </p:grpSp>
      </p:grpSp>
      <p:sp>
        <p:nvSpPr>
          <p:cNvPr id="19" name="矩形 18"/>
          <p:cNvSpPr>
            <a:spLocks/>
          </p:cNvSpPr>
          <p:nvPr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0" name="文字方塊 19"/>
          <p:cNvSpPr txBox="1">
            <a:spLocks/>
          </p:cNvSpPr>
          <p:nvPr/>
        </p:nvSpPr>
        <p:spPr>
          <a:xfrm>
            <a:off x="0" y="83439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加入</a:t>
            </a:r>
            <a:endParaRPr lang="en-US" altLang="zh-TW" sz="5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購物車</a:t>
            </a:r>
          </a:p>
        </p:txBody>
      </p:sp>
      <p:sp>
        <p:nvSpPr>
          <p:cNvPr id="21" name="圓角矩形 20"/>
          <p:cNvSpPr>
            <a:spLocks/>
          </p:cNvSpPr>
          <p:nvPr/>
        </p:nvSpPr>
        <p:spPr>
          <a:xfrm>
            <a:off x="3673042" y="1548966"/>
            <a:ext cx="2520651" cy="4992750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22" name="圓角化同側角落矩形 21"/>
          <p:cNvSpPr>
            <a:spLocks/>
          </p:cNvSpPr>
          <p:nvPr/>
        </p:nvSpPr>
        <p:spPr>
          <a:xfrm flipV="1">
            <a:off x="4318908" y="1548966"/>
            <a:ext cx="1248367" cy="19816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03" y="1517436"/>
            <a:ext cx="2579327" cy="50688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94" y="1517436"/>
            <a:ext cx="2579327" cy="50688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009" y="1517436"/>
            <a:ext cx="2579327" cy="50688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>
            <a:spLocks/>
          </p:cNvSpPr>
          <p:nvPr/>
        </p:nvSpPr>
        <p:spPr>
          <a:xfrm>
            <a:off x="3673042" y="1548966"/>
            <a:ext cx="2520651" cy="4992750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11" y="1500431"/>
            <a:ext cx="2748463" cy="5068800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6444440" y="1548966"/>
            <a:ext cx="5292049" cy="4992750"/>
            <a:chOff x="3886138" y="677694"/>
            <a:chExt cx="6104711" cy="5759450"/>
          </a:xfrm>
        </p:grpSpPr>
        <p:grpSp>
          <p:nvGrpSpPr>
            <p:cNvPr id="14" name="群組 13"/>
            <p:cNvGrpSpPr/>
            <p:nvPr/>
          </p:nvGrpSpPr>
          <p:grpSpPr>
            <a:xfrm>
              <a:off x="7083120" y="677694"/>
              <a:ext cx="2907729" cy="5759450"/>
              <a:chOff x="154962" y="0"/>
              <a:chExt cx="2907729" cy="5759450"/>
            </a:xfrm>
          </p:grpSpPr>
          <p:sp>
            <p:nvSpPr>
              <p:cNvPr id="15" name="圓角矩形 14"/>
              <p:cNvSpPr>
                <a:spLocks/>
              </p:cNvSpPr>
              <p:nvPr/>
            </p:nvSpPr>
            <p:spPr>
              <a:xfrm>
                <a:off x="154962" y="0"/>
                <a:ext cx="2907729" cy="5759450"/>
              </a:xfrm>
              <a:prstGeom prst="roundRec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6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sp>
            <p:nvSpPr>
              <p:cNvPr id="16" name="圓角化同側角落矩形 15"/>
              <p:cNvSpPr>
                <a:spLocks/>
              </p:cNvSpPr>
              <p:nvPr/>
            </p:nvSpPr>
            <p:spPr>
              <a:xfrm flipV="1">
                <a:off x="900009" y="0"/>
                <a:ext cx="1440070" cy="228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TW" altLang="en-US">
                  <a:uFillTx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3886138" y="677694"/>
              <a:ext cx="2907729" cy="5759450"/>
              <a:chOff x="154962" y="0"/>
              <a:chExt cx="2907729" cy="5759450"/>
            </a:xfrm>
          </p:grpSpPr>
          <p:sp>
            <p:nvSpPr>
              <p:cNvPr id="11" name="圓角矩形 10"/>
              <p:cNvSpPr>
                <a:spLocks/>
              </p:cNvSpPr>
              <p:nvPr/>
            </p:nvSpPr>
            <p:spPr>
              <a:xfrm>
                <a:off x="154962" y="0"/>
                <a:ext cx="2907729" cy="5759450"/>
              </a:xfrm>
              <a:prstGeom prst="roundRec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6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sp>
            <p:nvSpPr>
              <p:cNvPr id="12" name="圓角化同側角落矩形 11"/>
              <p:cNvSpPr>
                <a:spLocks/>
              </p:cNvSpPr>
              <p:nvPr/>
            </p:nvSpPr>
            <p:spPr>
              <a:xfrm flipV="1">
                <a:off x="900009" y="0"/>
                <a:ext cx="1440070" cy="228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TW" altLang="en-US">
                  <a:uFillTx/>
                </a:endParaRPr>
              </a:p>
            </p:txBody>
          </p:sp>
        </p:grp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86" y="1504446"/>
            <a:ext cx="2579327" cy="5068800"/>
          </a:xfrm>
          <a:prstGeom prst="rect">
            <a:avLst/>
          </a:prstGeom>
        </p:spPr>
      </p:pic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19" name="矩形 18"/>
          <p:cNvSpPr>
            <a:spLocks/>
          </p:cNvSpPr>
          <p:nvPr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0" name="文字方塊 19"/>
          <p:cNvSpPr txBox="1">
            <a:spLocks/>
          </p:cNvSpPr>
          <p:nvPr/>
        </p:nvSpPr>
        <p:spPr>
          <a:xfrm>
            <a:off x="0" y="83439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確認訂單</a:t>
            </a:r>
          </a:p>
        </p:txBody>
      </p:sp>
      <p:sp>
        <p:nvSpPr>
          <p:cNvPr id="22" name="圓角化同側角落矩形 21"/>
          <p:cNvSpPr>
            <a:spLocks/>
          </p:cNvSpPr>
          <p:nvPr/>
        </p:nvSpPr>
        <p:spPr>
          <a:xfrm flipV="1">
            <a:off x="4318908" y="1548966"/>
            <a:ext cx="1248367" cy="19816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>
              <a:uFillTx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501" y="1492794"/>
            <a:ext cx="2663894" cy="506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471630" y="526195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2529979" y="2246376"/>
            <a:ext cx="713204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b="1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團隊願景</a:t>
            </a:r>
            <a:r>
              <a:rPr lang="en-US" altLang="zh-TW" sz="2000" b="1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以文化大學為例，讓全國大專院校都能夠使用校園訂餐系統。</a:t>
            </a:r>
            <a:endParaRPr lang="en-US" altLang="zh-TW" sz="2000" dirty="0">
              <a:solidFill>
                <a:schemeClr val="bg2">
                  <a:lumMod val="10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>
              <a:solidFill>
                <a:schemeClr val="bg2">
                  <a:lumMod val="10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b="1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團隊目標</a:t>
            </a:r>
            <a:r>
              <a:rPr lang="en-US" altLang="zh-TW" sz="2000" b="1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於</a:t>
            </a:r>
            <a:r>
              <a:rPr lang="en-US" altLang="zh-TW" sz="2000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2020</a:t>
            </a:r>
            <a:r>
              <a:rPr lang="zh-TW" altLang="en-US" sz="2000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年</a:t>
            </a:r>
            <a:r>
              <a:rPr lang="en-US" altLang="zh-TW" sz="2000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11</a:t>
            </a:r>
            <a:r>
              <a:rPr lang="zh-TW" altLang="en-US" sz="2000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月中，完成一款訂餐</a:t>
            </a:r>
            <a:r>
              <a:rPr lang="en-US" altLang="zh-TW" sz="2000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APP</a:t>
            </a:r>
            <a:r>
              <a:rPr lang="zh-TW" altLang="en-US" sz="2000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。</a:t>
            </a:r>
            <a:endParaRPr lang="en-US" altLang="zh-TW" sz="2000" dirty="0">
              <a:solidFill>
                <a:schemeClr val="bg2">
                  <a:lumMod val="10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讓系統會員可以在學校使用手機訂餐。</a:t>
            </a:r>
            <a:endParaRPr lang="en-US" altLang="zh-TW" sz="2000" dirty="0">
              <a:solidFill>
                <a:schemeClr val="bg2">
                  <a:lumMod val="10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至少能和</a:t>
            </a:r>
            <a:r>
              <a:rPr lang="en-US" altLang="zh-TW" sz="2000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3</a:t>
            </a:r>
            <a:r>
              <a:rPr lang="zh-TW" altLang="en-US" sz="2000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家餐廳老闆合作，有</a:t>
            </a:r>
            <a:r>
              <a:rPr lang="en-US" altLang="zh-TW" sz="2000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100</a:t>
            </a:r>
            <a:r>
              <a:rPr lang="zh-TW" altLang="en-US" sz="2000" dirty="0">
                <a:solidFill>
                  <a:schemeClr val="bg2">
                    <a:lumMod val="10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位註冊的使用者。</a:t>
            </a:r>
            <a:endParaRPr lang="en-US" altLang="zh-TW" sz="2000" dirty="0">
              <a:solidFill>
                <a:schemeClr val="bg2">
                  <a:lumMod val="10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48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願景與目標</a:t>
            </a:r>
          </a:p>
        </p:txBody>
      </p:sp>
      <p:sp>
        <p:nvSpPr>
          <p:cNvPr id="7" name="文字方塊 6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6444440" y="1548966"/>
            <a:ext cx="5292049" cy="4992750"/>
            <a:chOff x="3886138" y="677694"/>
            <a:chExt cx="6104711" cy="5759450"/>
          </a:xfrm>
        </p:grpSpPr>
        <p:grpSp>
          <p:nvGrpSpPr>
            <p:cNvPr id="14" name="群組 13"/>
            <p:cNvGrpSpPr/>
            <p:nvPr/>
          </p:nvGrpSpPr>
          <p:grpSpPr>
            <a:xfrm>
              <a:off x="7083120" y="677694"/>
              <a:ext cx="2907729" cy="5759450"/>
              <a:chOff x="154962" y="0"/>
              <a:chExt cx="2907729" cy="5759450"/>
            </a:xfrm>
          </p:grpSpPr>
          <p:sp>
            <p:nvSpPr>
              <p:cNvPr id="15" name="圓角矩形 14"/>
              <p:cNvSpPr>
                <a:spLocks/>
              </p:cNvSpPr>
              <p:nvPr/>
            </p:nvSpPr>
            <p:spPr>
              <a:xfrm>
                <a:off x="154962" y="0"/>
                <a:ext cx="2907729" cy="5759450"/>
              </a:xfrm>
              <a:prstGeom prst="roundRec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6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sp>
            <p:nvSpPr>
              <p:cNvPr id="16" name="圓角化同側角落矩形 15"/>
              <p:cNvSpPr>
                <a:spLocks/>
              </p:cNvSpPr>
              <p:nvPr/>
            </p:nvSpPr>
            <p:spPr>
              <a:xfrm flipV="1">
                <a:off x="900009" y="0"/>
                <a:ext cx="1440070" cy="228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TW" altLang="en-US">
                  <a:uFillTx/>
                </a:endParaRP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3886138" y="677694"/>
              <a:ext cx="2907729" cy="5759450"/>
              <a:chOff x="154962" y="0"/>
              <a:chExt cx="2907729" cy="5759450"/>
            </a:xfrm>
          </p:grpSpPr>
          <p:sp>
            <p:nvSpPr>
              <p:cNvPr id="11" name="圓角矩形 10"/>
              <p:cNvSpPr>
                <a:spLocks/>
              </p:cNvSpPr>
              <p:nvPr/>
            </p:nvSpPr>
            <p:spPr>
              <a:xfrm>
                <a:off x="154962" y="0"/>
                <a:ext cx="2907729" cy="5759450"/>
              </a:xfrm>
              <a:prstGeom prst="roundRec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600" dirty="0"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endParaRPr>
              </a:p>
            </p:txBody>
          </p:sp>
          <p:sp>
            <p:nvSpPr>
              <p:cNvPr id="12" name="圓角化同側角落矩形 11"/>
              <p:cNvSpPr>
                <a:spLocks/>
              </p:cNvSpPr>
              <p:nvPr/>
            </p:nvSpPr>
            <p:spPr>
              <a:xfrm flipV="1">
                <a:off x="900009" y="0"/>
                <a:ext cx="1440070" cy="228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TW" altLang="en-US">
                  <a:uFillTx/>
                </a:endParaRPr>
              </a:p>
            </p:txBody>
          </p:sp>
        </p:grp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280" y="1525968"/>
            <a:ext cx="2543210" cy="5068800"/>
          </a:xfrm>
          <a:prstGeom prst="rect">
            <a:avLst/>
          </a:prstGeom>
        </p:spPr>
      </p:pic>
      <p:sp>
        <p:nvSpPr>
          <p:cNvPr id="21" name="圓角矩形 20"/>
          <p:cNvSpPr>
            <a:spLocks/>
          </p:cNvSpPr>
          <p:nvPr/>
        </p:nvSpPr>
        <p:spPr>
          <a:xfrm>
            <a:off x="3673042" y="1548966"/>
            <a:ext cx="2520651" cy="4992750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6783" tIns="38394" rIns="76783" bIns="38394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149" y="1520880"/>
            <a:ext cx="2663894" cy="5068800"/>
          </a:xfrm>
          <a:prstGeom prst="rect">
            <a:avLst/>
          </a:prstGeom>
        </p:spPr>
      </p:pic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19" name="矩形 18"/>
          <p:cNvSpPr>
            <a:spLocks/>
          </p:cNvSpPr>
          <p:nvPr/>
        </p:nvSpPr>
        <p:spPr>
          <a:xfrm>
            <a:off x="0" y="0"/>
            <a:ext cx="29718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0" name="文字方塊 19"/>
          <p:cNvSpPr txBox="1">
            <a:spLocks/>
          </p:cNvSpPr>
          <p:nvPr/>
        </p:nvSpPr>
        <p:spPr>
          <a:xfrm>
            <a:off x="0" y="834390"/>
            <a:ext cx="2971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訂單狀態</a:t>
            </a:r>
            <a:endParaRPr lang="en-US" altLang="zh-TW" sz="54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lang="en-US" altLang="zh-TW" sz="8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r>
              <a:rPr lang="zh-TW" altLang="en-US" sz="54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評價反饋</a:t>
            </a:r>
          </a:p>
        </p:txBody>
      </p:sp>
      <p:sp>
        <p:nvSpPr>
          <p:cNvPr id="22" name="圓角化同側角落矩形 21"/>
          <p:cNvSpPr>
            <a:spLocks/>
          </p:cNvSpPr>
          <p:nvPr/>
        </p:nvSpPr>
        <p:spPr>
          <a:xfrm flipV="1">
            <a:off x="4318908" y="1548966"/>
            <a:ext cx="1248367" cy="19816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>
              <a:uFillTx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577" y="1501416"/>
            <a:ext cx="2659353" cy="50688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進行專案回顧會議</a:t>
            </a:r>
            <a:endParaRPr lang="en-US" altLang="zh-TW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4419600" y="3779520"/>
            <a:ext cx="9878291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-SWOT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內外部分析與策略規劃、創新商務模型圖、問卷調查、可行性小結</a:t>
            </a: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0" indent="0">
              <a:buNone/>
            </a:pPr>
            <a:endParaRPr lang="zh-TW" altLang="en-US" sz="1800" dirty="0">
              <a:solidFill>
                <a:schemeClr val="bg1">
                  <a:lumMod val="65000"/>
                </a:schemeClr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5" name="矩形 4"/>
          <p:cNvSpPr>
            <a:spLocks/>
          </p:cNvSpPr>
          <p:nvPr/>
        </p:nvSpPr>
        <p:spPr>
          <a:xfrm>
            <a:off x="0" y="4846320"/>
            <a:ext cx="12192000" cy="2011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6" name="文字方塊 5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7" name="文字方塊 6"/>
          <p:cNvSpPr txBox="1">
            <a:spLocks/>
          </p:cNvSpPr>
          <p:nvPr/>
        </p:nvSpPr>
        <p:spPr>
          <a:xfrm>
            <a:off x="3474720" y="2651760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48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lang="zh-TW" altLang="en-US" sz="4800" dirty="0">
              <a:uFillTx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2167128" y="1225296"/>
            <a:ext cx="9281160" cy="8015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48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9" name="文字方塊 8"/>
          <p:cNvSpPr txBox="1">
            <a:spLocks/>
          </p:cNvSpPr>
          <p:nvPr/>
        </p:nvSpPr>
        <p:spPr>
          <a:xfrm>
            <a:off x="3627120" y="2804160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48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lang="zh-TW" altLang="en-US" sz="4800" dirty="0">
              <a:uFillTx/>
            </a:endParaRP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2100398" y="2804160"/>
            <a:ext cx="7854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專案模型規劃及可行性研究</a:t>
            </a:r>
            <a:endParaRPr lang="en-US" altLang="zh-TW" sz="48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lang="en-US" altLang="zh-TW" sz="4800" dirty="0"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/>
          <p:cNvGraphicFramePr>
            <a:graphicFrameLocks/>
          </p:cNvGraphicFramePr>
          <p:nvPr/>
        </p:nvGraphicFramePr>
        <p:xfrm>
          <a:off x="366676" y="984819"/>
          <a:ext cx="11555694" cy="571724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98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4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2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504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marL="62321" marR="62321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優勢</a:t>
                      </a:r>
                      <a:r>
                        <a:rPr 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Strengths</a:t>
                      </a:r>
                      <a:endParaRPr 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  <a:cs typeface="Albany AMT" panose="020B0604020202020204" pitchFamily="34" charset="0"/>
                      </a:endParaRPr>
                    </a:p>
                  </a:txBody>
                  <a:tcPr marL="62321" marR="62321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劣勢</a:t>
                      </a:r>
                      <a:r>
                        <a:rPr 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Weakness</a:t>
                      </a:r>
                      <a:endParaRPr 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  <a:cs typeface="Albany AMT" panose="020B0604020202020204" pitchFamily="34" charset="0"/>
                      </a:endParaRPr>
                    </a:p>
                  </a:txBody>
                  <a:tcPr marL="62321" marR="62321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138">
                <a:tc gridSpan="2" vMerge="1">
                  <a:txBody>
                    <a:bodyPr/>
                    <a:lstStyle/>
                    <a:p>
                      <a:endParaRPr lang="zh-TW" altLang="en-US">
                        <a:uFillTx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 </a:t>
                      </a:r>
                      <a:endParaRPr 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1.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有敏捷專案教練指導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團隊向心力強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3.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團隊成員有良好的溝通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  能力</a:t>
                      </a:r>
                      <a:endParaRPr 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321" marR="62321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 </a:t>
                      </a:r>
                      <a:endParaRPr 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1.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團隊缺乏經驗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目前無配合店家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321" marR="62321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機會</a:t>
                      </a:r>
                      <a:r>
                        <a:rPr lang="en-US" altLang="zh-TW" sz="2000" kern="1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</a:t>
                      </a:r>
                      <a:r>
                        <a:rPr 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Opportunities</a:t>
                      </a:r>
                      <a:endParaRPr 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  <a:cs typeface="Albany AMT" panose="020B0604020202020204" pitchFamily="34" charset="0"/>
                      </a:endParaRPr>
                    </a:p>
                  </a:txBody>
                  <a:tcPr marL="62321" marR="62321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 </a:t>
                      </a:r>
                      <a:endParaRPr 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1.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減少排隊訂餐時間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校內唯一訂餐系統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3.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減少店家用餐尖峰時間忙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  碌的現象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321" marR="62321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SO</a:t>
                      </a:r>
                      <a:r>
                        <a:rPr 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對策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1.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積極宣傳本專案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積極向店家推廣本專案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3.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積極與專案教練討論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marL="62321" marR="623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WO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對策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1. 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努力學習程式技能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積極尋找願意合作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  的店家</a:t>
                      </a:r>
                      <a:endParaRPr lang="zh-TW" altLang="en-US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  <a:cs typeface="+mn-cs"/>
                      </a:endParaRPr>
                    </a:p>
                  </a:txBody>
                  <a:tcPr marL="62321" marR="623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15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威脅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Threats</a:t>
                      </a:r>
                      <a:endParaRPr 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  <a:cs typeface="Albany AMT" panose="020B0604020202020204" pitchFamily="34" charset="0"/>
                      </a:endParaRPr>
                    </a:p>
                  </a:txBody>
                  <a:tcPr marL="62321" marR="623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1.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非用餐時間使用率低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其他平台技術提升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3.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出現其他競爭者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  <a:cs typeface="+mn-cs"/>
                      </a:endParaRPr>
                    </a:p>
                  </a:txBody>
                  <a:tcPr marL="62321" marR="623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ST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對策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1.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積極努力開發系統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定期與店家商討並推出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  優惠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marL="62321" marR="623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WT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對策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 algn="l" defTabSz="457200" rtl="0" eaLnBrk="1" latinLnBrk="0" hangingPunct="1"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1. 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努力定期更新、維護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 algn="l" defTabSz="457200" rtl="0" eaLnBrk="1" latinLnBrk="0" hangingPunct="1">
                        <a:spcAft>
                          <a:spcPts val="0"/>
                        </a:spcAft>
                        <a:buNone/>
                      </a:pP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   系統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 algn="l" defTabSz="457200" rtl="0" eaLnBrk="1" latinLnBrk="0" hangingPunct="1"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2.</a:t>
                      </a: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學習其他平台的優點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 algn="l" defTabSz="457200" rtl="0" eaLnBrk="1" latinLnBrk="0" hangingPunct="1">
                        <a:spcAft>
                          <a:spcPts val="0"/>
                        </a:spcAft>
                        <a:buNone/>
                      </a:pPr>
                      <a:r>
                        <a:rPr lang="zh-TW" altLang="en-US" sz="2000" kern="1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  並努力優化本專案</a:t>
                      </a:r>
                      <a:endParaRPr lang="en-US" altLang="zh-TW" sz="2000" kern="1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 marL="62321" marR="6232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SWOT</a:t>
            </a:r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內外部分析與策略規劃</a:t>
            </a:r>
          </a:p>
        </p:txBody>
      </p:sp>
      <p:sp>
        <p:nvSpPr>
          <p:cNvPr id="8" name="文字方塊 5"/>
          <p:cNvSpPr txBox="1">
            <a:spLocks/>
          </p:cNvSpPr>
          <p:nvPr/>
        </p:nvSpPr>
        <p:spPr>
          <a:xfrm>
            <a:off x="3546561" y="2300831"/>
            <a:ext cx="1879162" cy="453638"/>
          </a:xfrm>
          <a:prstGeom prst="rect">
            <a:avLst/>
          </a:prstGeom>
          <a:solidFill>
            <a:schemeClr val="accent3">
              <a:lumMod val="60000"/>
              <a:lumOff val="40000"/>
              <a:alpha val="0"/>
            </a:schemeClr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kumimoji="0" lang="zh-TW" altLang="en-US" b="1" i="0" u="none" strike="noStrike" kern="1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  <a:cs typeface="Times New Roman" panose="02020603050405020304" pitchFamily="18" charset="0"/>
              </a:rPr>
              <a:t>策略規劃</a:t>
            </a:r>
          </a:p>
        </p:txBody>
      </p:sp>
      <p:sp>
        <p:nvSpPr>
          <p:cNvPr id="9" name="文字方塊 6"/>
          <p:cNvSpPr txBox="1">
            <a:spLocks/>
          </p:cNvSpPr>
          <p:nvPr/>
        </p:nvSpPr>
        <p:spPr>
          <a:xfrm>
            <a:off x="3546561" y="1463876"/>
            <a:ext cx="1879164" cy="482902"/>
          </a:xfrm>
          <a:prstGeom prst="rect">
            <a:avLst/>
          </a:prstGeom>
          <a:solidFill>
            <a:schemeClr val="accent3">
              <a:lumMod val="60000"/>
              <a:lumOff val="40000"/>
              <a:alpha val="0"/>
            </a:schemeClr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kumimoji="0" lang="zh-TW" altLang="en-US" b="1" i="0" u="none" strike="noStrike" kern="1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  <a:cs typeface="Times New Roman" panose="02020603050405020304" pitchFamily="18" charset="0"/>
              </a:rPr>
              <a:t>內部能力分析</a:t>
            </a:r>
          </a:p>
        </p:txBody>
      </p:sp>
      <p:sp>
        <p:nvSpPr>
          <p:cNvPr id="10" name="文字方塊 3"/>
          <p:cNvSpPr txBox="1">
            <a:spLocks/>
          </p:cNvSpPr>
          <p:nvPr/>
        </p:nvSpPr>
        <p:spPr>
          <a:xfrm>
            <a:off x="1210525" y="2302724"/>
            <a:ext cx="1792353" cy="484622"/>
          </a:xfrm>
          <a:prstGeom prst="rect">
            <a:avLst/>
          </a:prstGeom>
          <a:solidFill>
            <a:schemeClr val="accent3">
              <a:lumMod val="60000"/>
              <a:lumOff val="40000"/>
              <a:alpha val="0"/>
            </a:schemeClr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kumimoji="0" lang="zh-TW" altLang="en-US" b="1" i="0" u="none" strike="noStrike" kern="1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  <a:cs typeface="Times New Roman" panose="02020603050405020304" pitchFamily="18" charset="0"/>
              </a:rPr>
              <a:t>外部環境分析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777038" y="3052181"/>
          <a:ext cx="3147237" cy="18075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4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75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SO</a:t>
                      </a:r>
                      <a:r>
                        <a:rPr lang="zh-TW" altLang="zh-TW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對策</a:t>
                      </a: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1.</a:t>
                      </a:r>
                      <a:r>
                        <a:rPr lang="zh-TW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積極宣傳本專案</a:t>
                      </a: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2.</a:t>
                      </a:r>
                      <a:r>
                        <a:rPr lang="zh-TW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積極向店家推廣本專案</a:t>
                      </a: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3.</a:t>
                      </a:r>
                      <a:r>
                        <a:rPr lang="zh-TW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積極與專案教練討論</a:t>
                      </a: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zh-TW" altLang="en-US" dirty="0">
                        <a:uFillTx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924275" y="3052181"/>
          <a:ext cx="3147237" cy="18075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4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7534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WO</a:t>
                      </a:r>
                      <a:r>
                        <a:rPr lang="zh-TW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對策</a:t>
                      </a: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1. </a:t>
                      </a:r>
                      <a:r>
                        <a:rPr lang="zh-TW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努力學習程式技能</a:t>
                      </a: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2.</a:t>
                      </a:r>
                      <a:r>
                        <a:rPr lang="zh-TW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積極尋找願意合作</a:t>
                      </a: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  的店家</a:t>
                      </a:r>
                      <a:endParaRPr lang="zh-TW" altLang="en-US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  <a:cs typeface="+mn-cs"/>
                      </a:endParaRPr>
                    </a:p>
                    <a:p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uFillTx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777038" y="4859715"/>
          <a:ext cx="3147237" cy="18075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4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7534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ST</a:t>
                      </a:r>
                      <a:r>
                        <a:rPr lang="zh-TW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對策</a:t>
                      </a: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1.</a:t>
                      </a:r>
                      <a:r>
                        <a:rPr lang="zh-TW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積極努力開發系統</a:t>
                      </a: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2.</a:t>
                      </a:r>
                      <a:r>
                        <a:rPr lang="zh-TW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定期與店家商討並推出</a:t>
                      </a: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  優惠</a:t>
                      </a: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endParaRPr lang="zh-TW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uFillTx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924275" y="4859715"/>
          <a:ext cx="3147237" cy="18075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4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7534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WT</a:t>
                      </a:r>
                      <a:r>
                        <a:rPr lang="zh-TW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對策</a:t>
                      </a: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 algn="l" defTabSz="457200" rtl="0" eaLnBrk="1" latinLnBrk="0" hangingPunct="1"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1. </a:t>
                      </a:r>
                      <a:r>
                        <a:rPr lang="zh-TW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努力定期更新、維護</a:t>
                      </a: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 algn="l" defTabSz="457200" rtl="0" eaLnBrk="1" latinLnBrk="0" hangingPunct="1"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   系統</a:t>
                      </a: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 algn="l" defTabSz="457200" rtl="0" eaLnBrk="1" latinLnBrk="0" hangingPunct="1"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2.</a:t>
                      </a:r>
                      <a:r>
                        <a:rPr lang="zh-TW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學習其他平台的優點</a:t>
                      </a: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  <a:p>
                      <a:pPr marL="0" indent="0" algn="l" defTabSz="457200" rtl="0" eaLnBrk="1" latinLnBrk="0" hangingPunct="1"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Tx/>
                          <a:latin typeface="Adobe 仿宋 Std R" panose="02020400000000000000" pitchFamily="18" charset="-128"/>
                          <a:ea typeface="Adobe 仿宋 Std R" panose="02020400000000000000" pitchFamily="18" charset="-128"/>
                        </a:rPr>
                        <a:t>   並努力優化本專案</a:t>
                      </a:r>
                      <a:endParaRPr lang="en-US" altLang="zh-TW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Tx/>
                        <a:latin typeface="Adobe 仿宋 Std R" panose="02020400000000000000" pitchFamily="18" charset="-128"/>
                        <a:ea typeface="Adobe 仿宋 Std R" panose="02020400000000000000" pitchFamily="18" charset="-12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747838" y="1096767"/>
            <a:ext cx="10823308" cy="5450101"/>
            <a:chOff x="1112674" y="649355"/>
            <a:chExt cx="10727054" cy="5982871"/>
          </a:xfrm>
          <a:solidFill>
            <a:schemeClr val="accent6">
              <a:lumMod val="20000"/>
              <a:lumOff val="80000"/>
              <a:alpha val="0"/>
            </a:schemeClr>
          </a:solidFill>
        </p:grpSpPr>
        <p:sp>
          <p:nvSpPr>
            <p:cNvPr id="7" name="矩形 6"/>
            <p:cNvSpPr>
              <a:spLocks/>
            </p:cNvSpPr>
            <p:nvPr/>
          </p:nvSpPr>
          <p:spPr>
            <a:xfrm>
              <a:off x="1421296" y="649357"/>
              <a:ext cx="9968945" cy="555273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zh-TW" altLang="en-US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8" name="矩形 7"/>
            <p:cNvSpPr>
              <a:spLocks/>
            </p:cNvSpPr>
            <p:nvPr/>
          </p:nvSpPr>
          <p:spPr>
            <a:xfrm>
              <a:off x="1112675" y="649357"/>
              <a:ext cx="2203925" cy="4201945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5.</a:t>
              </a:r>
              <a:r>
                <a:rPr kumimoji="1" lang="zh-TW" altLang="en-US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關鍵合作夥伴</a:t>
              </a:r>
              <a:r>
                <a:rPr kumimoji="1"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KP</a:t>
              </a:r>
            </a:p>
            <a:p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校內學餐店家。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敏捷專案指導教師。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第三方支付公司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endParaRPr lang="en-US" altLang="zh-TW" sz="105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endParaRPr kumimoji="1" lang="zh-TW" altLang="en-US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9" name="矩形 8"/>
            <p:cNvSpPr>
              <a:spLocks/>
            </p:cNvSpPr>
            <p:nvPr/>
          </p:nvSpPr>
          <p:spPr>
            <a:xfrm>
              <a:off x="3316599" y="649357"/>
              <a:ext cx="1978394" cy="210097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6.</a:t>
              </a:r>
              <a:r>
                <a:rPr kumimoji="1" lang="zh-TW" altLang="en-US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關鍵活動 </a:t>
              </a:r>
              <a:r>
                <a:rPr kumimoji="1"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KA</a:t>
              </a:r>
            </a:p>
            <a:p>
              <a:endParaRPr kumimoji="1" lang="en-US" altLang="zh-TW" b="1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FontTx/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製作問卷調查客戶使用意願。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FontTx/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與店家溝通商量是否合作。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FontTx/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在校內宣傳。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FontTx/>
                <a:buAutoNum type="arabicParenBoth"/>
              </a:pPr>
              <a:endParaRPr lang="zh-TW" altLang="en-US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10" name="矩形 9"/>
            <p:cNvSpPr>
              <a:spLocks/>
            </p:cNvSpPr>
            <p:nvPr/>
          </p:nvSpPr>
          <p:spPr>
            <a:xfrm>
              <a:off x="3323226" y="2750329"/>
              <a:ext cx="1978394" cy="210810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7.</a:t>
              </a:r>
              <a:r>
                <a:rPr kumimoji="1" lang="zh-TW" altLang="en-US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關鍵資源 </a:t>
              </a:r>
              <a:r>
                <a:rPr kumimoji="1"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KR</a:t>
              </a:r>
            </a:p>
            <a:p>
              <a:endParaRPr kumimoji="1" lang="en-US" altLang="zh-TW" b="1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需要有完整並可實際使用的</a:t>
              </a:r>
              <a:r>
                <a:rPr lang="en-US" altLang="zh-TW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APP</a:t>
              </a: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系統。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專案指導老師與團隊成員。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endParaRPr lang="zh-TW" altLang="en-US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endParaRPr kumimoji="1" lang="zh-TW" altLang="en-US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5294995" y="649357"/>
              <a:ext cx="2212210" cy="4201945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1. </a:t>
              </a:r>
              <a:r>
                <a:rPr kumimoji="1" lang="zh-TW" altLang="en-US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價值主張 </a:t>
              </a:r>
              <a:r>
                <a:rPr kumimoji="1"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VP</a:t>
              </a:r>
            </a:p>
            <a:p>
              <a:endParaRPr lang="en-US" altLang="zh-TW" sz="105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節省用戶時間。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校內唯一訂餐系統。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附有熱銷排行榜可供用戶參考。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對於用戶是便利性佳的系統。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endParaRPr lang="en-US" altLang="zh-TW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endParaRPr lang="zh-TW" altLang="en-US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endParaRPr kumimoji="1" lang="en-US" altLang="zh-TW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endParaRPr kumimoji="1" lang="en-US" altLang="zh-TW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endParaRPr kumimoji="1" lang="en-US" altLang="zh-TW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endParaRPr kumimoji="1" lang="en-US" altLang="zh-TW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endParaRPr kumimoji="1" lang="en-US" altLang="zh-TW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endParaRPr kumimoji="1" lang="zh-TW" altLang="en-US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7507205" y="649355"/>
              <a:ext cx="2283842" cy="207844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3.</a:t>
              </a:r>
              <a:r>
                <a:rPr kumimoji="1" lang="zh-TW" altLang="en-US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客戶關係 </a:t>
              </a:r>
              <a:r>
                <a:rPr kumimoji="1"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CR</a:t>
              </a:r>
            </a:p>
            <a:p>
              <a:endParaRPr kumimoji="1"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FontTx/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在校內宣傳，下載</a:t>
              </a:r>
              <a:r>
                <a:rPr lang="en-US" altLang="zh-TW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APP</a:t>
              </a: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可以獲得優惠券。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FontTx/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附有評論功能。</a:t>
              </a:r>
              <a:endParaRPr kumimoji="1"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FontTx/>
                <a:buAutoNum type="arabicParenBoth"/>
              </a:pPr>
              <a:r>
                <a:rPr kumimoji="1"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下訂餐點須付服務費。</a:t>
              </a:r>
              <a:endParaRPr lang="en-US" altLang="zh-TW" sz="14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13" name="矩形 12"/>
            <p:cNvSpPr>
              <a:spLocks/>
            </p:cNvSpPr>
            <p:nvPr/>
          </p:nvSpPr>
          <p:spPr>
            <a:xfrm>
              <a:off x="9791046" y="649357"/>
              <a:ext cx="2048682" cy="4194249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2.</a:t>
              </a:r>
              <a:r>
                <a:rPr lang="zh-TW" altLang="en-US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客戶定位</a:t>
              </a:r>
              <a:r>
                <a:rPr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CS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訪客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文大師生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餐廳店家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系統維護員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endParaRPr lang="zh-TW" altLang="en-US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>
            <a:xfrm>
              <a:off x="1112674" y="4851303"/>
              <a:ext cx="5314627" cy="178092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8.</a:t>
              </a:r>
              <a:r>
                <a:rPr kumimoji="1" lang="zh-TW" altLang="en-US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成本結構 </a:t>
              </a:r>
              <a:r>
                <a:rPr kumimoji="1"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C$</a:t>
              </a:r>
            </a:p>
            <a:p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實際設計出</a:t>
              </a:r>
              <a:r>
                <a:rPr lang="en-US" altLang="zh-TW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APP</a:t>
              </a: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的過程消耗的費用。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說服店家與我們團隊合作的時間。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與專案指導教師、團員討論過程花費的時間。</a:t>
              </a:r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>
            <a:xfrm>
              <a:off x="6006766" y="4851304"/>
              <a:ext cx="5376849" cy="178092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9.</a:t>
              </a:r>
              <a:r>
                <a:rPr kumimoji="1" lang="zh-TW" altLang="en-US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收益流 </a:t>
              </a:r>
              <a:r>
                <a:rPr kumimoji="1"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R$</a:t>
              </a:r>
            </a:p>
            <a:p>
              <a:endParaRPr kumimoji="1" lang="en-US" altLang="zh-TW" b="1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我們將於會員訂餐時，收取每單固定的手續費用。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能從專案中獲得經驗與成就。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向合作店家收取平台使用費。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endParaRPr lang="en-US" altLang="zh-Hant" b="1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endParaRPr lang="en-US" altLang="zh-TW" sz="105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>
            <a:xfrm>
              <a:off x="7507206" y="2735504"/>
              <a:ext cx="2283839" cy="2108102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4.</a:t>
              </a:r>
              <a:r>
                <a:rPr kumimoji="1" lang="zh-TW" altLang="en-US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行銷通路 </a:t>
              </a:r>
              <a:r>
                <a:rPr kumimoji="1" lang="en-US" altLang="zh-TW" b="1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CH</a:t>
              </a:r>
            </a:p>
            <a:p>
              <a:endParaRPr kumimoji="1" lang="en-US" altLang="zh-TW" b="1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應用程式商店。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  <a:p>
              <a:pPr marL="257175" indent="-257175">
                <a:buAutoNum type="arabicParenBoth"/>
              </a:pP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利用社交平台宣傳。</a:t>
              </a:r>
              <a:r>
                <a:rPr lang="en-US" altLang="zh-TW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(</a:t>
              </a: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例</a:t>
              </a:r>
              <a:r>
                <a:rPr lang="en-US" altLang="zh-TW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:Facebook.</a:t>
              </a:r>
            </a:p>
            <a:p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   </a:t>
              </a:r>
              <a:r>
                <a:rPr lang="en-US" altLang="zh-TW" sz="1600" dirty="0" err="1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Instagram.Dcard</a:t>
              </a:r>
              <a:r>
                <a:rPr lang="en-US" altLang="zh-TW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)</a:t>
              </a:r>
            </a:p>
            <a:p>
              <a:r>
                <a:rPr lang="en-US" altLang="zh-TW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(3)</a:t>
              </a:r>
              <a:r>
                <a:rPr lang="zh-TW" altLang="en-US" sz="1600" dirty="0">
                  <a:solidFill>
                    <a:schemeClr val="accent3">
                      <a:lumMod val="75000"/>
                    </a:schemeClr>
                  </a:solidFill>
                  <a:uFillTx/>
                  <a:latin typeface="Adobe 仿宋 Std R" panose="02020400000000000000" pitchFamily="18" charset="-128"/>
                  <a:ea typeface="Adobe 仿宋 Std R" panose="02020400000000000000" pitchFamily="18" charset="-128"/>
                </a:rPr>
                <a:t>校內海報張貼。</a:t>
              </a:r>
              <a:endParaRPr lang="en-US" altLang="zh-TW" sz="1600" dirty="0">
                <a:solidFill>
                  <a:schemeClr val="accent3">
                    <a:lumMod val="75000"/>
                  </a:schemeClr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endParaRPr>
            </a:p>
          </p:txBody>
        </p:sp>
      </p:grpSp>
      <p:sp>
        <p:nvSpPr>
          <p:cNvPr id="2" name="文字方塊 1"/>
          <p:cNvSpPr txBox="1">
            <a:spLocks/>
          </p:cNvSpPr>
          <p:nvPr/>
        </p:nvSpPr>
        <p:spPr>
          <a:xfrm>
            <a:off x="10447378" y="1143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Hey!</a:t>
            </a:r>
          </a:p>
          <a:p>
            <a:pPr algn="ctr"/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uFillTx/>
                <a:latin typeface="Hobo Std" panose="020B0803040709020204" pitchFamily="34" charset="0"/>
              </a:rPr>
              <a:t>Order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  <a:uFillTx/>
              <a:latin typeface="Hobo Std" panose="020B0803040709020204" pitchFamily="34" charset="0"/>
            </a:endParaRPr>
          </a:p>
          <a:p>
            <a:endParaRPr lang="zh-TW" altLang="en-US" sz="2400" dirty="0">
              <a:uFillTx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747838" y="-18047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創新商務模型圖</a:t>
            </a:r>
          </a:p>
        </p:txBody>
      </p:sp>
      <p:sp>
        <p:nvSpPr>
          <p:cNvPr id="4" name="矩形 3"/>
          <p:cNvSpPr>
            <a:spLocks/>
          </p:cNvSpPr>
          <p:nvPr/>
        </p:nvSpPr>
        <p:spPr>
          <a:xfrm>
            <a:off x="4792104" y="857993"/>
            <a:ext cx="2486601" cy="407303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TW" b="1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1. </a:t>
            </a:r>
            <a:r>
              <a:rPr kumimoji="1" lang="zh-TW" altLang="en-US" b="1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價值主張 </a:t>
            </a:r>
            <a:r>
              <a:rPr kumimoji="1" lang="en-US" altLang="zh-TW" b="1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VP</a:t>
            </a:r>
          </a:p>
          <a:p>
            <a:endParaRPr lang="en-US" altLang="zh-TW" sz="1050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257175" indent="-257175">
              <a:buAutoNum type="arabicParenBoth"/>
            </a:pPr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節省用戶時間。</a:t>
            </a:r>
            <a:endParaRPr lang="en-US" altLang="zh-TW" sz="1600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257175" indent="-257175">
              <a:buAutoNum type="arabicParenBoth"/>
            </a:pPr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校內唯一訂餐系統。</a:t>
            </a:r>
            <a:endParaRPr lang="en-US" altLang="zh-TW" sz="1600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257175" indent="-257175">
              <a:buAutoNum type="arabicParenBoth"/>
            </a:pPr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附有熱銷排行榜可供用戶參考。</a:t>
            </a:r>
            <a:endParaRPr lang="en-US" altLang="zh-TW" sz="1600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257175" indent="-257175">
              <a:buAutoNum type="arabicParenBoth"/>
            </a:pPr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對於用戶是便利性佳的系統。</a:t>
            </a:r>
            <a:endParaRPr lang="en-US" altLang="zh-TW" sz="1600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257175" indent="-257175">
              <a:buAutoNum type="arabicParenBoth"/>
            </a:pPr>
            <a:endParaRPr lang="en-US" altLang="zh-TW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257175" indent="-257175">
              <a:buAutoNum type="arabicParenBoth"/>
            </a:pPr>
            <a:endParaRPr lang="zh-TW" altLang="en-US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kumimoji="1" lang="en-US" altLang="zh-TW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kumimoji="1" lang="en-US" altLang="zh-TW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kumimoji="1" lang="en-US" altLang="zh-TW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kumimoji="1" lang="en-US" altLang="zh-TW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kumimoji="1" lang="en-US" altLang="zh-TW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kumimoji="1" lang="zh-TW" altLang="en-US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  <p:sp>
        <p:nvSpPr>
          <p:cNvPr id="5" name="矩形 4"/>
          <p:cNvSpPr>
            <a:spLocks/>
          </p:cNvSpPr>
          <p:nvPr/>
        </p:nvSpPr>
        <p:spPr>
          <a:xfrm>
            <a:off x="5758074" y="4906578"/>
            <a:ext cx="5813072" cy="164029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TW" b="1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9.</a:t>
            </a:r>
            <a:r>
              <a:rPr kumimoji="1" lang="zh-TW" altLang="en-US" b="1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 收益流 </a:t>
            </a:r>
            <a:r>
              <a:rPr kumimoji="1" lang="en-US" altLang="zh-TW" b="1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R$</a:t>
            </a:r>
          </a:p>
          <a:p>
            <a:endParaRPr kumimoji="1" lang="en-US" altLang="zh-TW" b="1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257175" indent="-257175">
              <a:buAutoNum type="arabicParenBoth"/>
            </a:pPr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我們將於會員訂餐時，收取每單固定的手續費用。</a:t>
            </a:r>
            <a:endParaRPr lang="en-US" altLang="zh-TW" sz="1600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257175" indent="-257175">
              <a:buAutoNum type="arabicParenBoth"/>
            </a:pPr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能從專案中獲得經驗與成就。</a:t>
            </a:r>
            <a:endParaRPr lang="en-US" altLang="zh-TW" sz="1600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pPr marL="257175" indent="-257175">
              <a:buAutoNum type="arabicParenBoth"/>
            </a:pPr>
            <a:r>
              <a:rPr lang="zh-TW" altLang="en-US" sz="1600" dirty="0">
                <a:solidFill>
                  <a:schemeClr val="tx1"/>
                </a:solidFill>
                <a:uFillTx/>
                <a:latin typeface="Adobe 仿宋 Std R" panose="02020400000000000000" pitchFamily="18" charset="-128"/>
                <a:ea typeface="Adobe 仿宋 Std R" panose="02020400000000000000" pitchFamily="18" charset="-128"/>
              </a:rPr>
              <a:t>向合作店家收取平台使用費。</a:t>
            </a:r>
            <a:endParaRPr lang="en-US" altLang="zh-TW" sz="1600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lang="en-US" altLang="zh-TW" sz="1600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lang="en-US" altLang="zh-Hant" b="1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  <a:p>
            <a:endParaRPr lang="en-US" altLang="zh-TW" sz="1050" dirty="0">
              <a:solidFill>
                <a:schemeClr val="tx1"/>
              </a:solidFill>
              <a:uFillTx/>
              <a:latin typeface="Adobe 仿宋 Std R" panose="02020400000000000000" pitchFamily="18" charset="-128"/>
              <a:ea typeface="Adobe 仿宋 Std R" panose="02020400000000000000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3289</Words>
  <Application>Microsoft Office PowerPoint</Application>
  <PresentationFormat>寬螢幕</PresentationFormat>
  <Paragraphs>833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9" baseType="lpstr">
      <vt:lpstr>Adobe 仿宋 Std R</vt:lpstr>
      <vt:lpstr>Hobo Std</vt:lpstr>
      <vt:lpstr>Arial</vt:lpstr>
      <vt:lpstr>Bahnschrift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荔欣 彭</cp:lastModifiedBy>
  <cp:revision>54</cp:revision>
  <dcterms:created xsi:type="dcterms:W3CDTF">2019-11-12T07:14:41Z</dcterms:created>
  <dcterms:modified xsi:type="dcterms:W3CDTF">2020-03-19T12:39:32Z</dcterms:modified>
</cp:coreProperties>
</file>