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</p:sldIdLst>
  <p:sldSz cx="9144000" cy="5143500" type="screen16x9"/>
  <p:notesSz cx="9144000" cy="5143500"/>
  <p:embeddedFontLst>
    <p:embeddedFont>
      <p:font typeface="黑体" panose="02010609060101010101" pitchFamily="49" charset="-122"/>
      <p:regular r:id="rId33"/>
    </p:embeddedFont>
    <p:embeddedFont>
      <p:font typeface="隶书" panose="02010509060101010101" pitchFamily="49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93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4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82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5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13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4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9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202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51276" y="1835295"/>
            <a:ext cx="2595372" cy="575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3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大数据的清洗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8194" y="576367"/>
            <a:ext cx="3517140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插值函数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griddata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格式为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3843" y="1177607"/>
            <a:ext cx="6706488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cz</a:t>
            </a:r>
            <a:r>
              <a:rPr sz="2400" spc="-384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=griddata（x，</a:t>
            </a:r>
            <a:r>
              <a:rPr sz="2400" spc="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y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，z，cx，cy，‘method’）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3147" y="1745841"/>
            <a:ext cx="762507" cy="69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</a:t>
            </a:r>
          </a:p>
          <a:p>
            <a:pPr marL="0" marR="0">
              <a:lnSpc>
                <a:spcPts val="2400"/>
              </a:lnSpc>
              <a:spcBef>
                <a:spcPts val="36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节点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192" y="1836392"/>
            <a:ext cx="1677669" cy="69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被插值点的</a:t>
            </a:r>
          </a:p>
          <a:p>
            <a:pPr marL="0" marR="0">
              <a:lnSpc>
                <a:spcPts val="2400"/>
              </a:lnSpc>
              <a:spcBef>
                <a:spcPts val="36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函数值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7725" y="1989427"/>
            <a:ext cx="1372615" cy="34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被插值点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2054" y="2032571"/>
            <a:ext cx="1372514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插值方法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40325" y="2705838"/>
            <a:ext cx="2802889" cy="333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‘nearest’</a:t>
            </a:r>
            <a:r>
              <a:rPr sz="2000" spc="16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最邻近插值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40325" y="3010638"/>
            <a:ext cx="3772153" cy="1236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spc="28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‘</a:t>
            </a: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linear’</a:t>
            </a:r>
            <a:r>
              <a:rPr sz="2000" b="1" spc="48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双线性插值</a:t>
            </a:r>
          </a:p>
          <a:p>
            <a:pPr marL="0" marR="0">
              <a:lnSpc>
                <a:spcPts val="2270"/>
              </a:lnSpc>
              <a:spcBef>
                <a:spcPts val="25"/>
              </a:spcBef>
              <a:spcAft>
                <a:spcPts val="0"/>
              </a:spcAft>
            </a:pPr>
            <a:r>
              <a:rPr sz="2000" spc="28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‘</a:t>
            </a: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cubic’</a:t>
            </a:r>
            <a:r>
              <a:rPr sz="2000" b="1" spc="15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双三次插值</a:t>
            </a:r>
          </a:p>
          <a:p>
            <a:pPr marL="0" marR="0">
              <a:lnSpc>
                <a:spcPts val="2270"/>
              </a:lnSpc>
              <a:spcBef>
                <a:spcPts val="75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'v4'-</a:t>
            </a:r>
            <a:r>
              <a:rPr sz="2000" b="1" spc="69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MATLAB</a:t>
            </a:r>
            <a:r>
              <a:rPr sz="2000" spc="16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提供的插值方法</a:t>
            </a:r>
          </a:p>
          <a:p>
            <a:pPr marL="0" marR="0">
              <a:lnSpc>
                <a:spcPts val="2005"/>
              </a:lnSpc>
              <a:spcBef>
                <a:spcPts val="305"/>
              </a:spcBef>
              <a:spcAft>
                <a:spcPts val="0"/>
              </a:spcAft>
            </a:pPr>
            <a:r>
              <a:rPr sz="2000" spc="17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缺省时</a:t>
            </a: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000" spc="1036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双线性插值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7090" y="3046406"/>
            <a:ext cx="3326742" cy="831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5"/>
              </a:lnSpc>
              <a:spcBef>
                <a:spcPts val="0"/>
              </a:spcBef>
              <a:spcAft>
                <a:spcPts val="0"/>
              </a:spcAft>
            </a:pPr>
            <a:r>
              <a:rPr sz="2800" spc="21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要求</a:t>
            </a:r>
            <a:r>
              <a:rPr sz="2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cx</a:t>
            </a:r>
            <a:r>
              <a:rPr sz="2800" spc="1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取行向量，</a:t>
            </a:r>
            <a:r>
              <a:rPr sz="2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cy</a:t>
            </a:r>
          </a:p>
          <a:p>
            <a:pPr marL="0" marR="0">
              <a:lnSpc>
                <a:spcPts val="2800"/>
              </a:lnSpc>
              <a:spcBef>
                <a:spcPts val="300"/>
              </a:spcBef>
              <a:spcAft>
                <a:spcPts val="0"/>
              </a:spcAft>
            </a:pPr>
            <a:r>
              <a:rPr sz="2800" spc="13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取为列向量．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98194" y="576367"/>
            <a:ext cx="3517140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插值函数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griddata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格式为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3843" y="1177607"/>
            <a:ext cx="6706488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cz</a:t>
            </a:r>
            <a:r>
              <a:rPr sz="2400" spc="-384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=griddata（x，</a:t>
            </a:r>
            <a:r>
              <a:rPr sz="2400" spc="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y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，z，cx，cy，‘method’）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3147" y="1745841"/>
            <a:ext cx="762507" cy="69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</a:t>
            </a:r>
          </a:p>
          <a:p>
            <a:pPr marL="0" marR="0">
              <a:lnSpc>
                <a:spcPts val="2400"/>
              </a:lnSpc>
              <a:spcBef>
                <a:spcPts val="36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节点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192" y="1836392"/>
            <a:ext cx="1677669" cy="69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被插值点的</a:t>
            </a:r>
          </a:p>
          <a:p>
            <a:pPr marL="0" marR="0">
              <a:lnSpc>
                <a:spcPts val="2400"/>
              </a:lnSpc>
              <a:spcBef>
                <a:spcPts val="36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函数值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7725" y="1989427"/>
            <a:ext cx="1372615" cy="34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被插值点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2054" y="2032571"/>
            <a:ext cx="1372514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7090" y="3046406"/>
            <a:ext cx="8101374" cy="1534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5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二者均是常用的二维差值方法，两者的区别是，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interp2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的插值数据必须是矩形域，即已知数据点（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x,y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组成规则的矩阵，或称之为栅格，可使用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meshgid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生成。而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griddata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函数的已知数据点（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Y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）不要求规则排列，特别是对试验中随机没有规律采取的数据进行插值具有很好的效果。</a:t>
            </a:r>
            <a:endParaRPr spc="13" dirty="0">
              <a:solidFill>
                <a:srgbClr val="FFFFFF"/>
              </a:solidFill>
              <a:latin typeface="黑体" panose="02010609060101010101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7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6616" y="1007164"/>
            <a:ext cx="8587740" cy="686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5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7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在某海域测得一些点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13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处的水深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000" spc="13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由下表给出，船的吃水深度为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英</a:t>
            </a:r>
          </a:p>
          <a:p>
            <a:pPr marL="0" marR="0">
              <a:lnSpc>
                <a:spcPts val="2220"/>
              </a:lnSpc>
              <a:spcBef>
                <a:spcPts val="660"/>
              </a:spcBef>
              <a:spcAft>
                <a:spcPts val="0"/>
              </a:spcAft>
            </a:pPr>
            <a:r>
              <a:rPr sz="2000" spc="18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尺，在矩形区域（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75</a:t>
            </a:r>
            <a:r>
              <a:rPr sz="2000" spc="1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200</a:t>
            </a:r>
            <a:r>
              <a:rPr sz="20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）×（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-50</a:t>
            </a:r>
            <a:r>
              <a:rPr sz="2000" spc="1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150</a:t>
            </a:r>
            <a:r>
              <a:rPr sz="2000" spc="14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）里的哪些地方船要避免进入．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304" y="1829857"/>
            <a:ext cx="7849986" cy="83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b="1" i="1" spc="330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129</a:t>
            </a:r>
            <a:r>
              <a:rPr sz="2850" b="1" spc="23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140</a:t>
            </a:r>
            <a:r>
              <a:rPr sz="2850" b="1" spc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103.5</a:t>
            </a:r>
            <a:r>
              <a:rPr sz="2850" b="1" spc="23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88</a:t>
            </a:r>
            <a:r>
              <a:rPr sz="2850" b="1" spc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185.5</a:t>
            </a:r>
            <a:r>
              <a:rPr sz="2850" b="1" spc="23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195</a:t>
            </a:r>
            <a:r>
              <a:rPr sz="2850" b="1" spc="38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9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105</a:t>
            </a:r>
          </a:p>
          <a:p>
            <a:pPr marL="0" marR="0">
              <a:lnSpc>
                <a:spcPts val="311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b="1" i="1" spc="346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6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7.5</a:t>
            </a:r>
            <a:r>
              <a:rPr sz="2850" b="1" spc="232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141.5</a:t>
            </a:r>
            <a:r>
              <a:rPr sz="2850" b="1" spc="23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r>
              <a:rPr sz="2850" b="1" spc="38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147</a:t>
            </a:r>
            <a:r>
              <a:rPr sz="2850" b="1" spc="231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22.5</a:t>
            </a:r>
            <a:r>
              <a:rPr sz="2850" b="1" spc="231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137.5</a:t>
            </a:r>
            <a:r>
              <a:rPr sz="2850" b="1" spc="23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85.5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304" y="2620764"/>
            <a:ext cx="1036029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50" b="1" i="1" spc="362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7479" y="2620764"/>
            <a:ext cx="344678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79225" y="2620764"/>
            <a:ext cx="2263231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850" b="1" spc="54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850" b="1" spc="542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47603" y="2620764"/>
            <a:ext cx="344678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90859" y="2620764"/>
            <a:ext cx="344678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304" y="3176457"/>
            <a:ext cx="7887202" cy="836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b="1" i="1" spc="330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157.5</a:t>
            </a:r>
            <a:r>
              <a:rPr sz="2850" b="1" spc="232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107.5</a:t>
            </a:r>
            <a:r>
              <a:rPr sz="2850" b="1" spc="23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77</a:t>
            </a:r>
            <a:r>
              <a:rPr sz="2850" b="1" spc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81</a:t>
            </a:r>
            <a:r>
              <a:rPr sz="2850" b="1" spc="38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162</a:t>
            </a:r>
            <a:r>
              <a:rPr sz="2850" b="1" spc="231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162</a:t>
            </a:r>
            <a:r>
              <a:rPr sz="2850" b="1" spc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2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117.5</a:t>
            </a:r>
          </a:p>
          <a:p>
            <a:pPr marL="0" marR="0">
              <a:lnSpc>
                <a:spcPts val="311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b="1" i="1" spc="346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-6.5</a:t>
            </a:r>
            <a:r>
              <a:rPr sz="2850" b="1" spc="535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-81</a:t>
            </a:r>
            <a:r>
              <a:rPr sz="2850" b="1" spc="532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50" b="1" spc="239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56.5</a:t>
            </a:r>
            <a:r>
              <a:rPr sz="2850" b="1" spc="234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-66.5</a:t>
            </a:r>
            <a:r>
              <a:rPr sz="2850" b="1" spc="231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84</a:t>
            </a:r>
            <a:r>
              <a:rPr sz="2850" b="1" spc="230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-33.5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6304" y="3967769"/>
            <a:ext cx="1036029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50" b="1" i="1" spc="362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10497" y="3967769"/>
            <a:ext cx="344678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2244" y="3967769"/>
            <a:ext cx="1111484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850" b="1" spc="39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80797" y="3967769"/>
            <a:ext cx="1302993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850" b="1" spc="540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990090" y="3967769"/>
            <a:ext cx="344678" cy="44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5"/>
              </a:lnSpc>
              <a:spcBef>
                <a:spcPts val="0"/>
              </a:spcBef>
              <a:spcAft>
                <a:spcPts val="0"/>
              </a:spcAft>
            </a:pPr>
            <a:r>
              <a:rPr sz="2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917" y="900540"/>
            <a:ext cx="371358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5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输入插值基点数据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192" y="1622690"/>
            <a:ext cx="7853885" cy="4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5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在矩形区域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(75,200)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×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(-50,150)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进行插值。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4768" y="2467721"/>
            <a:ext cx="3001570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5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3. 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作海底曲面图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040" y="3326522"/>
            <a:ext cx="7971183" cy="4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5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4.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作出水深小于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的海域范围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即</a:t>
            </a:r>
            <a:r>
              <a:rPr sz="32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=5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的等高线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7316" y="474513"/>
            <a:ext cx="4283608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程序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14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：插值并作海底曲面图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516" y="958015"/>
            <a:ext cx="7744818" cy="320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spc="50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=[129.0</a:t>
            </a:r>
            <a:r>
              <a:rPr sz="2000" b="1" spc="46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140.0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103.5</a:t>
            </a:r>
            <a:r>
              <a:rPr sz="2000" b="1" spc="46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88.0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185.5</a:t>
            </a:r>
            <a:r>
              <a:rPr sz="2000" b="1" spc="4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195.0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105.5</a:t>
            </a:r>
            <a:r>
              <a:rPr sz="20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157.5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107.5</a:t>
            </a:r>
            <a:r>
              <a:rPr sz="2000" b="1" spc="46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77.0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81.0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7316" y="1310666"/>
            <a:ext cx="2338371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162.0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162.0</a:t>
            </a:r>
            <a:r>
              <a:rPr sz="2000" b="1" spc="46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117.5</a:t>
            </a:r>
            <a:r>
              <a:rPr sz="2000" b="1" spc="-13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];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7316" y="1676426"/>
            <a:ext cx="7686881" cy="655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 =[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7.5</a:t>
            </a:r>
            <a:r>
              <a:rPr sz="2000" b="1" spc="4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141.5</a:t>
            </a:r>
            <a:r>
              <a:rPr sz="2000" b="1" spc="46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23.0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147.0</a:t>
            </a:r>
            <a:r>
              <a:rPr sz="2000" b="1" spc="4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22.5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137.5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85.5</a:t>
            </a:r>
            <a:r>
              <a:rPr sz="2000" b="1" spc="2508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-6.5</a:t>
            </a:r>
            <a:r>
              <a:rPr sz="2000" b="1" spc="477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-81</a:t>
            </a:r>
            <a:r>
              <a:rPr sz="2000" b="1" spc="478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3.0</a:t>
            </a:r>
            <a:r>
              <a:rPr sz="2000" b="1" spc="4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56.5</a:t>
            </a:r>
            <a:r>
              <a:rPr sz="2000" b="1" spc="488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-66.5</a:t>
            </a:r>
          </a:p>
          <a:p>
            <a:pPr marL="0" marR="0">
              <a:lnSpc>
                <a:spcPts val="2220"/>
              </a:lnSpc>
              <a:spcBef>
                <a:spcPts val="47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84.0</a:t>
            </a:r>
            <a:r>
              <a:rPr sz="2000" b="1" spc="47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-33.5</a:t>
            </a:r>
            <a:r>
              <a:rPr sz="2000" b="1" spc="-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];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7316" y="2377720"/>
            <a:ext cx="4280012" cy="685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 =[</a:t>
            </a:r>
            <a:r>
              <a:rPr sz="2000" b="1" spc="-18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5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5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b="1" spc="5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9 ];</a:t>
            </a:r>
          </a:p>
          <a:p>
            <a:pPr marL="0" marR="0">
              <a:lnSpc>
                <a:spcPts val="2220"/>
              </a:lnSpc>
              <a:spcBef>
                <a:spcPts val="66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x1=75:1:200;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7316" y="3109014"/>
            <a:ext cx="1655968" cy="320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y1=-50:1:150;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7316" y="3475254"/>
            <a:ext cx="3315731" cy="1051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[x1,y1]=meshgrid(x1,y1);</a:t>
            </a:r>
          </a:p>
          <a:p>
            <a:pPr marL="0" marR="0">
              <a:lnSpc>
                <a:spcPts val="2220"/>
              </a:lnSpc>
              <a:spcBef>
                <a:spcPts val="66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z1=griddata(x,y,z,x1,y1,'v4');</a:t>
            </a:r>
          </a:p>
          <a:p>
            <a:pPr marL="0" marR="0">
              <a:lnSpc>
                <a:spcPts val="2220"/>
              </a:lnSpc>
              <a:spcBef>
                <a:spcPts val="665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meshc(x1,y1,z1)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536" y="294663"/>
            <a:ext cx="1732788" cy="393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海底曲面</a:t>
            </a:r>
            <a:r>
              <a:rPr sz="28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442" y="517566"/>
            <a:ext cx="8443630" cy="70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程序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13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：插值并作出水深小于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的海域范围。</a:t>
            </a:r>
          </a:p>
          <a:p>
            <a:pPr marL="0" marR="0">
              <a:lnSpc>
                <a:spcPts val="2220"/>
              </a:lnSpc>
              <a:spcBef>
                <a:spcPts val="38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spc="50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=[129.0</a:t>
            </a:r>
            <a:r>
              <a:rPr sz="2000" b="1" spc="46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140.0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103.5</a:t>
            </a:r>
            <a:r>
              <a:rPr sz="2000" b="1" spc="46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88.0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185.5</a:t>
            </a:r>
            <a:r>
              <a:rPr sz="2000" b="1" spc="4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195.0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105.5</a:t>
            </a:r>
            <a:r>
              <a:rPr sz="20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157.5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107.5</a:t>
            </a:r>
            <a:r>
              <a:rPr sz="2000" b="1" spc="46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77.0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81.0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162.0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442" y="1269772"/>
            <a:ext cx="1641019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162.0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117.5</a:t>
            </a:r>
            <a:r>
              <a:rPr sz="2000" b="1" spc="-13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442" y="1635532"/>
            <a:ext cx="84664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 =[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7.5</a:t>
            </a:r>
            <a:r>
              <a:rPr sz="2000" b="1" spc="4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141.5</a:t>
            </a:r>
            <a:r>
              <a:rPr sz="2000" b="1" spc="46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23.0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147.0</a:t>
            </a:r>
            <a:r>
              <a:rPr sz="2000" b="1" spc="4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22.5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137.5</a:t>
            </a:r>
            <a:r>
              <a:rPr sz="2000" b="1" spc="47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85.5</a:t>
            </a:r>
            <a:r>
              <a:rPr sz="2000" b="1" spc="250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-6.5</a:t>
            </a:r>
            <a:r>
              <a:rPr sz="2000" b="1" spc="4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-81</a:t>
            </a:r>
            <a:r>
              <a:rPr sz="2000" b="1" spc="478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3.0</a:t>
            </a:r>
            <a:r>
              <a:rPr sz="2000" b="1" spc="4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56.5</a:t>
            </a:r>
            <a:r>
              <a:rPr sz="2000" b="1" spc="48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-66.5</a:t>
            </a:r>
            <a:r>
              <a:rPr sz="2000" b="1" spc="46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84.0</a:t>
            </a:r>
            <a:r>
              <a:rPr sz="2000" b="1" spc="487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442" y="2001066"/>
            <a:ext cx="829049" cy="320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33.5</a:t>
            </a:r>
            <a:r>
              <a:rPr sz="2000" b="1" spc="-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];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442" y="2367306"/>
            <a:ext cx="4280013" cy="685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 =[</a:t>
            </a:r>
            <a:r>
              <a:rPr sz="2000" b="1" spc="-18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5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5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b="1" spc="5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5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4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9 ];</a:t>
            </a:r>
          </a:p>
          <a:p>
            <a:pPr marL="0" marR="0">
              <a:lnSpc>
                <a:spcPts val="2220"/>
              </a:lnSpc>
              <a:spcBef>
                <a:spcPts val="66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x1=75:1:200;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5442" y="3099207"/>
            <a:ext cx="165531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y1=-50:1:150;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5442" y="3464967"/>
            <a:ext cx="288450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[x1,y1]=meshgrid(x1,y1);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5442" y="3830702"/>
            <a:ext cx="7949305" cy="1051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z1=griddata(x,y,z,x1,y1,'v4');</a:t>
            </a:r>
            <a:r>
              <a:rPr sz="2000" b="1" spc="467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3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000" spc="28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插值</a:t>
            </a:r>
          </a:p>
          <a:p>
            <a:pPr marL="0" marR="0">
              <a:lnSpc>
                <a:spcPts val="2220"/>
              </a:lnSpc>
              <a:spcBef>
                <a:spcPts val="665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z1(z1&gt;=5)=nan;</a:t>
            </a:r>
            <a:r>
              <a:rPr sz="2000" b="1" spc="963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7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000" spc="2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将水深大于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的置为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nan</a:t>
            </a:r>
            <a:r>
              <a:rPr sz="2000" spc="11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，这样绘图就不会显示出来</a:t>
            </a:r>
          </a:p>
          <a:p>
            <a:pPr marL="0" marR="0">
              <a:lnSpc>
                <a:spcPts val="2220"/>
              </a:lnSpc>
              <a:spcBef>
                <a:spcPts val="66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meshc(x1,y1,z1)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6834" y="185229"/>
            <a:ext cx="3062096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3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水深小于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5的海域范围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564" y="994834"/>
            <a:ext cx="7951925" cy="2551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插值是数学建模前的准备工作，当实际问题提供的数据较</a:t>
            </a:r>
          </a:p>
          <a:p>
            <a:pPr marL="172085" marR="0">
              <a:lnSpc>
                <a:spcPts val="2400"/>
              </a:lnSpc>
              <a:spcBef>
                <a:spcPts val="88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少或比较混乱，而建模的目的又需要从已给的数据找出相</a:t>
            </a:r>
          </a:p>
          <a:p>
            <a:pPr marL="172085" marR="0">
              <a:lnSpc>
                <a:spcPts val="2400"/>
              </a:lnSpc>
              <a:spcBef>
                <a:spcPts val="10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应的时，就需要使用插值方法，特别是在地形地貌的绘制</a:t>
            </a:r>
          </a:p>
          <a:p>
            <a:pPr marL="172085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中，插值具有举足重轻的作用，另外在缺失值的补全中也</a:t>
            </a:r>
          </a:p>
          <a:p>
            <a:pPr marL="172085" marR="0">
              <a:lnSpc>
                <a:spcPts val="2400"/>
              </a:lnSpc>
              <a:spcBef>
                <a:spcPts val="10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可以使用插值方法。一般来讲，各种插值方法没有优劣之</a:t>
            </a:r>
          </a:p>
          <a:p>
            <a:pPr marL="172085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分，因此可以选用任意一种插值方法。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5494" y="2207455"/>
            <a:ext cx="1927859" cy="506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异常值处理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4071" y="2157783"/>
            <a:ext cx="2995168" cy="50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缺失值处理：插值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393" y="599757"/>
            <a:ext cx="2295144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内容使用的背景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964" y="1253533"/>
            <a:ext cx="8249716" cy="343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以往多从宏观角度进行住院费用研究。通过住院费用的异常</a:t>
            </a:r>
          </a:p>
          <a:p>
            <a:pPr marL="172720" marR="0">
              <a:lnSpc>
                <a:spcPts val="2400"/>
              </a:lnSpc>
              <a:spcBef>
                <a:spcPts val="88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数据挖掘算法的研究，使得从微观的角度，针对单个病例的</a:t>
            </a:r>
          </a:p>
          <a:p>
            <a:pPr marL="172720" marR="0">
              <a:lnSpc>
                <a:spcPts val="2400"/>
              </a:lnSpc>
              <a:spcBef>
                <a:spcPts val="101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住院费用的监管成为可能。一方面，可以有效的找到不合理</a:t>
            </a:r>
          </a:p>
          <a:p>
            <a:pPr marL="172720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的医疗费用支出，找出不规范的医疗行为，控制医疗费用不</a:t>
            </a:r>
          </a:p>
          <a:p>
            <a:pPr marL="172720" marR="0">
              <a:lnSpc>
                <a:spcPts val="2400"/>
              </a:lnSpc>
              <a:spcBef>
                <a:spcPts val="101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合理的上涨；另一方面，可以找出一些违规的操作和错误的</a:t>
            </a:r>
          </a:p>
          <a:p>
            <a:pPr marL="172720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录入信息，规范新农合的信息管理，加强新农合的监管力度</a:t>
            </a:r>
          </a:p>
          <a:p>
            <a:pPr marL="172720" marR="0">
              <a:lnSpc>
                <a:spcPts val="2660"/>
              </a:lnSpc>
              <a:spcBef>
                <a:spcPts val="93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，这样就提出了一个如何发掘“异常（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outlier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）”数据的问</a:t>
            </a:r>
          </a:p>
          <a:p>
            <a:pPr marL="172720" marR="0">
              <a:lnSpc>
                <a:spcPts val="2400"/>
              </a:lnSpc>
              <a:spcBef>
                <a:spcPts val="87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题。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3316" y="564705"/>
            <a:ext cx="2295144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内容使用的背景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517" y="1196026"/>
            <a:ext cx="8406663" cy="299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现有数据挖掘研究大多集中于发现适用于大部分数据的常规</a:t>
            </a:r>
          </a:p>
          <a:p>
            <a:pPr marL="172085" marR="0">
              <a:lnSpc>
                <a:spcPts val="2400"/>
              </a:lnSpc>
              <a:spcBef>
                <a:spcPts val="88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模式,在许多应用领域中，异常数据通常作为噪音而忽略，许</a:t>
            </a:r>
          </a:p>
          <a:p>
            <a:pPr marL="172085" marR="0">
              <a:lnSpc>
                <a:spcPts val="2400"/>
              </a:lnSpc>
              <a:spcBef>
                <a:spcPts val="10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多数据挖掘算法试图降低或消除异常数据的影响。而在有些</a:t>
            </a:r>
          </a:p>
          <a:p>
            <a:pPr marL="172085" marR="0">
              <a:lnSpc>
                <a:spcPts val="2400"/>
              </a:lnSpc>
              <a:spcBef>
                <a:spcPts val="106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应用领域识别异常数据是许多工作的基础和前提，异常数据</a:t>
            </a:r>
          </a:p>
          <a:p>
            <a:pPr marL="172085" marR="0">
              <a:lnSpc>
                <a:spcPts val="2400"/>
              </a:lnSpc>
              <a:spcBef>
                <a:spcPts val="10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会带给我们新的视角。</a:t>
            </a:r>
            <a:r>
              <a:rPr sz="2400" spc="6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如在欺诈检测中，异常数据可能意味</a:t>
            </a:r>
          </a:p>
          <a:p>
            <a:pPr marL="172085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欺诈行为的发生，在入侵检测中异常数据可能意味入侵行为</a:t>
            </a:r>
          </a:p>
          <a:p>
            <a:pPr marL="172085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的发生。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1390" y="347444"/>
            <a:ext cx="2592832" cy="34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什么是异常数据？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1215" y="861230"/>
            <a:ext cx="7646821" cy="1235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异常是在数据集中偏离大部分数据的数据，使人怀疑这</a:t>
            </a:r>
          </a:p>
          <a:p>
            <a:pPr marL="172085" marR="0">
              <a:lnSpc>
                <a:spcPts val="2400"/>
              </a:lnSpc>
              <a:spcBef>
                <a:spcPts val="88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些数据的偏离并非由随机因素产生，而是产生于完全不</a:t>
            </a:r>
          </a:p>
          <a:p>
            <a:pPr marL="172085" marR="0">
              <a:lnSpc>
                <a:spcPts val="2400"/>
              </a:lnSpc>
              <a:spcBef>
                <a:spcPts val="10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同的机制。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1215" y="2280226"/>
            <a:ext cx="7239254" cy="919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异常挖掘（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outlier</a:t>
            </a:r>
            <a:r>
              <a:rPr sz="2400" spc="-3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mining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）问题由两个子问题构成：</a:t>
            </a:r>
          </a:p>
          <a:p>
            <a:pPr marL="0" marR="0">
              <a:lnSpc>
                <a:spcPts val="2680"/>
              </a:lnSpc>
              <a:spcBef>
                <a:spcPts val="15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如何度量异常；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1215" y="3360996"/>
            <a:ext cx="3424580" cy="380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如何有效发现异常。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1215" y="3902575"/>
            <a:ext cx="7646821" cy="81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不同的异常点挖掘方法就是通过不同的异常度量方法，</a:t>
            </a:r>
          </a:p>
          <a:p>
            <a:pPr marL="172085" marR="0">
              <a:lnSpc>
                <a:spcPts val="2660"/>
              </a:lnSpc>
              <a:spcBef>
                <a:spcPts val="7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构造异常点得分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(outlier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score)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，从而发现异常点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CFCB27-6C85-B28A-702D-F3506B6ED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9622"/>
            <a:ext cx="6804248" cy="19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E93044-0692-62F1-B58C-476CF743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7494"/>
            <a:ext cx="5601617" cy="467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1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46F0FC-EFB0-B51F-B21B-DE6EAD029BBB}"/>
              </a:ext>
            </a:extLst>
          </p:cNvPr>
          <p:cNvSpPr txBox="1"/>
          <p:nvPr/>
        </p:nvSpPr>
        <p:spPr>
          <a:xfrm>
            <a:off x="477316" y="474513"/>
            <a:ext cx="7623076" cy="3116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 = [48 51 57 57 49 86 48 53 59 50 48 47 53 56 60];   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假设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是取自正态分布的样本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 = mean(x,'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omitnan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'); 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忽略数据中的缺失值计算均值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sigma = std(x,'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omitnan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');  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计算标准差  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std(x,0,'omitnan')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是总体标准差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u - 3*sigma   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区间下界，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low bound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的缩写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u + 3*sigma  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区间上界，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upper bound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的缩写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tmp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(x &lt; 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 | (x &gt; 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ind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find(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tmp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6F757BF-72B1-4593-D0AB-519550E22CB0}"/>
              </a:ext>
            </a:extLst>
          </p:cNvPr>
          <p:cNvSpPr txBox="1"/>
          <p:nvPr/>
        </p:nvSpPr>
        <p:spPr>
          <a:xfrm>
            <a:off x="683568" y="3783574"/>
            <a:ext cx="7623076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前提是要正态分布，才可以用</a:t>
            </a:r>
            <a:r>
              <a:rPr lang="en-US" altLang="zh-CN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3sigma</a:t>
            </a:r>
            <a:r>
              <a:rPr lang="zh-CN" altLang="en-US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原则确定异常值。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历史经验：身高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统计：正态性检验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如果要缩小一点区间，多去除一些异常值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可以用</a:t>
            </a:r>
            <a:r>
              <a:rPr lang="en-US" altLang="zh-CN" sz="1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2sigma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endParaRPr lang="en-US" sz="2400" b="1" spc="-24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38963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89D13AF-5159-2AAD-DD3E-4B4E4A40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7494"/>
            <a:ext cx="4093648" cy="472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5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46B17CC-8392-B7CB-C3FD-8D3D21C8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55726"/>
            <a:ext cx="8890625" cy="16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396D4-AA5A-E989-8723-2C94133D2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23"/>
          <a:stretch/>
        </p:blipFill>
        <p:spPr bwMode="auto">
          <a:xfrm>
            <a:off x="1907704" y="386723"/>
            <a:ext cx="5485825" cy="17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4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40C5AC4-1235-864C-6E1F-FEF3E4E7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44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7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8A3BF64-5497-8013-6C0B-1BCD3ACE22B5}"/>
              </a:ext>
            </a:extLst>
          </p:cNvPr>
          <p:cNvSpPr txBox="1"/>
          <p:nvPr/>
        </p:nvSpPr>
        <p:spPr>
          <a:xfrm>
            <a:off x="477316" y="474513"/>
            <a:ext cx="7623076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 = [48 51 57 57 49 86 48 53 59 50 48 47 53 56 60];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计算分位数的函数需要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MATLAB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安装了统计机器学习工具箱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Q1 = 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prctile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(x,25);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下四分位数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Q3 = 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prctile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(x,75);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上四分位数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IQR = Q3-Q1;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四分位距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Q1 - 1.5*IQR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下界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Q3 + 1.5*IQR % </a:t>
            </a:r>
            <a:r>
              <a:rPr lang="zh-CN" alt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上界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tmp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(x &lt; 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 | (x &gt; 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ub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ind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= find(</a:t>
            </a:r>
            <a:r>
              <a:rPr lang="en-US" sz="2400" b="1" spc="-24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tmp</a:t>
            </a:r>
            <a:r>
              <a:rPr lang="en-U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948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442" y="288008"/>
            <a:ext cx="1677669" cy="34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插值的定义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517" y="815256"/>
            <a:ext cx="8282076" cy="169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我们经常会遇到大量的数据需要处理，而处理数据的关键就</a:t>
            </a:r>
          </a:p>
          <a:p>
            <a:pPr marL="172085" marR="0">
              <a:lnSpc>
                <a:spcPts val="2400"/>
              </a:lnSpc>
              <a:spcBef>
                <a:spcPts val="88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在于这些算法，例如数据拟合、参数估计、插值等数据处理</a:t>
            </a:r>
          </a:p>
          <a:p>
            <a:pPr marL="172085" marR="0">
              <a:lnSpc>
                <a:spcPts val="2655"/>
              </a:lnSpc>
              <a:spcBef>
                <a:spcPts val="93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算法。此类问题在</a:t>
            </a:r>
            <a:r>
              <a:rPr sz="2400" spc="-4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MATLAB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中有很多现成的函数可以调用，</a:t>
            </a:r>
          </a:p>
          <a:p>
            <a:pPr marL="172085" marR="0">
              <a:lnSpc>
                <a:spcPts val="2660"/>
              </a:lnSpc>
              <a:spcBef>
                <a:spcPts val="79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熟悉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MATLAB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，这些方法都能游刃有余的用好。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7517" y="2673647"/>
            <a:ext cx="8249412" cy="167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在实际中，常常要处理由实验或测量所得到的一些离散数据</a:t>
            </a:r>
          </a:p>
          <a:p>
            <a:pPr marL="172085" marR="0">
              <a:lnSpc>
                <a:spcPts val="2400"/>
              </a:lnSpc>
              <a:spcBef>
                <a:spcPts val="88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。插值与拟合方法就是要通过这些数据去确定某一类已知函</a:t>
            </a:r>
          </a:p>
          <a:p>
            <a:pPr marL="172085" marR="0">
              <a:lnSpc>
                <a:spcPts val="2400"/>
              </a:lnSpc>
              <a:spcBef>
                <a:spcPts val="10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数的参数或寻求某个近似函数，使所得到的近似函数与已知</a:t>
            </a:r>
          </a:p>
          <a:p>
            <a:pPr marL="172085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数据有较高的拟合精度。此类问题为</a:t>
            </a:r>
            <a:r>
              <a:rPr sz="240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插值问题。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5494" y="2207455"/>
            <a:ext cx="1927859" cy="436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拟合回归</a:t>
            </a:r>
            <a:endParaRPr sz="2800" b="1" dirty="0">
              <a:solidFill>
                <a:srgbClr val="FFFF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79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8A3BF64-5497-8013-6C0B-1BCD3ACE22B5}"/>
              </a:ext>
            </a:extLst>
          </p:cNvPr>
          <p:cNvSpPr txBox="1"/>
          <p:nvPr/>
        </p:nvSpPr>
        <p:spPr>
          <a:xfrm>
            <a:off x="477316" y="474513"/>
            <a:ext cx="7623076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x=[1 2 3 4 5 6 7 8 9];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y=[9 7 6 3 -1 2 5 7 20];</a:t>
            </a: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endParaRPr lang="es-ES" sz="2400" b="1" spc="-24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endParaRPr lang="es-ES" sz="2400" b="1" spc="-24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b="1" spc="-2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cftool(x,y)</a:t>
            </a:r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23AF879B-7BCE-7F4A-F52A-016CA5C7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275606"/>
            <a:ext cx="5392741" cy="357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0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442" y="288008"/>
            <a:ext cx="1682546" cy="34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插值的使用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517" y="926508"/>
            <a:ext cx="8174736" cy="379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当数据量不够，需要补充，且认定已有数据可信时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通常利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729" y="1379410"/>
            <a:ext cx="2590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用函数插值方法。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517" y="1906694"/>
            <a:ext cx="8291220" cy="1234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实际问题当中碰到的函数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是各种各样的，有的表达式很</a:t>
            </a:r>
          </a:p>
          <a:p>
            <a:pPr marL="172085" marR="0">
              <a:lnSpc>
                <a:spcPts val="2400"/>
              </a:lnSpc>
              <a:spcBef>
                <a:spcPts val="87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复杂，有的甚至给不出数学的式子，只提供了一些离散数据</a:t>
            </a:r>
          </a:p>
          <a:p>
            <a:pPr marL="172085" marR="0">
              <a:lnSpc>
                <a:spcPts val="2400"/>
              </a:lnSpc>
              <a:spcBef>
                <a:spcPts val="100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，如某些点上的函数值和导数值。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517" y="3324395"/>
            <a:ext cx="8367088" cy="379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MATLAB</a:t>
            </a:r>
            <a:r>
              <a:rPr sz="24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实现：实现分段线性插值不需要编制函数程序，它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9729" y="3777054"/>
            <a:ext cx="3813048" cy="34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自身提供了内部的功能函数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517" y="4304607"/>
            <a:ext cx="837189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84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interp1</a:t>
            </a:r>
            <a:r>
              <a:rPr sz="2400" spc="-26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一维插值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193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inte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p2</a:t>
            </a:r>
            <a:r>
              <a:rPr sz="2400" spc="-23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二维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793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interp3</a:t>
            </a:r>
            <a:r>
              <a:rPr sz="2400" spc="-26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三维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793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intern</a:t>
            </a:r>
            <a:r>
              <a:rPr sz="2400" spc="-21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(n</a:t>
            </a:r>
            <a:r>
              <a:rPr sz="240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维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3965" y="589177"/>
            <a:ext cx="7002768" cy="102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spc="11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一维插值函数：</a:t>
            </a:r>
          </a:p>
          <a:p>
            <a:pPr marL="678180" marR="0">
              <a:lnSpc>
                <a:spcPts val="3690"/>
              </a:lnSpc>
              <a:spcBef>
                <a:spcPts val="1185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yi=interp1(x</a:t>
            </a:r>
            <a:r>
              <a:rPr sz="2800" b="1" spc="-16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xi</a:t>
            </a:r>
            <a:r>
              <a:rPr sz="2800" b="1" spc="-16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'method')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32" y="2073824"/>
            <a:ext cx="1381048" cy="71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206" baseline="-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处的插</a:t>
            </a:r>
          </a:p>
          <a:p>
            <a:pPr marL="155575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4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值结果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81621" y="2078160"/>
            <a:ext cx="1577692" cy="39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91989" y="2103651"/>
            <a:ext cx="1578449" cy="393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spc="11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被插值点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1986" y="2185693"/>
            <a:ext cx="1577739" cy="393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插值节点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2204" y="2864300"/>
            <a:ext cx="3264663" cy="37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‘nearest’</a:t>
            </a:r>
            <a:r>
              <a:rPr sz="2400" b="1" spc="427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最邻近插值；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4068" y="3173500"/>
            <a:ext cx="4505579" cy="1316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spc="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注意：所有的插值方法</a:t>
            </a:r>
          </a:p>
          <a:p>
            <a:pPr marL="0" marR="0">
              <a:lnSpc>
                <a:spcPts val="3095"/>
              </a:lnSpc>
              <a:spcBef>
                <a:spcPts val="815"/>
              </a:spcBef>
              <a:spcAft>
                <a:spcPts val="0"/>
              </a:spcAft>
            </a:pPr>
            <a:r>
              <a:rPr sz="2800" spc="2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都要求</a:t>
            </a:r>
            <a:r>
              <a:rPr sz="28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spc="14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是单调的，并且</a:t>
            </a:r>
            <a:r>
              <a:rPr sz="28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i="1" baseline="-24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不</a:t>
            </a:r>
          </a:p>
          <a:p>
            <a:pPr marL="0" marR="0">
              <a:lnSpc>
                <a:spcPts val="3095"/>
              </a:lnSpc>
              <a:spcBef>
                <a:spcPts val="0"/>
              </a:spcBef>
              <a:spcAft>
                <a:spcPts val="0"/>
              </a:spcAft>
            </a:pPr>
            <a:r>
              <a:rPr sz="2800" spc="2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能够超过</a:t>
            </a:r>
            <a:r>
              <a:rPr sz="28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的范围．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42204" y="3267116"/>
            <a:ext cx="3519170" cy="118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‘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linear’</a:t>
            </a:r>
            <a:r>
              <a:rPr sz="2400" b="1" spc="9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线性插值；</a:t>
            </a:r>
          </a:p>
          <a:p>
            <a:pPr marL="0" marR="0">
              <a:lnSpc>
                <a:spcPts val="2655"/>
              </a:lnSpc>
              <a:spcBef>
                <a:spcPts val="46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‘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spline’</a:t>
            </a:r>
            <a:r>
              <a:rPr sz="2400" b="1" spc="-1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三次样条插值；</a:t>
            </a:r>
          </a:p>
          <a:p>
            <a:pPr marL="0" marR="0">
              <a:lnSpc>
                <a:spcPts val="2660"/>
              </a:lnSpc>
              <a:spcBef>
                <a:spcPts val="51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‘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cubic’</a:t>
            </a:r>
            <a:r>
              <a:rPr sz="2400" b="1" spc="4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立方插值；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18404" y="4484103"/>
            <a:ext cx="336677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缺省时</a:t>
            </a:r>
            <a:r>
              <a:rPr sz="2400" spc="60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分段线性插值．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A25D5F-935C-C235-535E-83F95204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38" y="612488"/>
            <a:ext cx="4279741" cy="381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1496E6D-3A10-B31A-4505-8CE5229EAB7B}"/>
              </a:ext>
            </a:extLst>
          </p:cNvPr>
          <p:cNvSpPr txBox="1"/>
          <p:nvPr/>
        </p:nvSpPr>
        <p:spPr>
          <a:xfrm>
            <a:off x="4572000" y="1478696"/>
            <a:ext cx="4505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yi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=interp1(x,Y,xi,method,‘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extrap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’)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：对于超出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范围的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xi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中的分量将执行特殊的外插值法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extrap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yi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=interp1(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x,Y,xi,method,extrapval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：确定超出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范围的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xi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中的分量的外插值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extrapval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，其值通常取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NaN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或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1317" y="484292"/>
            <a:ext cx="5055768" cy="221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例：从</a:t>
            </a:r>
            <a:r>
              <a:rPr sz="2400" b="1" spc="9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12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400" spc="12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点的</a:t>
            </a:r>
            <a:r>
              <a:rPr sz="2400" b="1" spc="-7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spc="117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小时内，每隔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</a:p>
          <a:p>
            <a:pPr marL="172085" marR="0">
              <a:lnSpc>
                <a:spcPts val="2400"/>
              </a:lnSpc>
              <a:spcBef>
                <a:spcPts val="420"/>
              </a:spcBef>
              <a:spcAft>
                <a:spcPts val="0"/>
              </a:spcAft>
            </a:pPr>
            <a:r>
              <a:rPr sz="2400" spc="8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小时测量一次温度，测得的温度的</a:t>
            </a:r>
          </a:p>
          <a:p>
            <a:pPr marL="172085" marR="0">
              <a:lnSpc>
                <a:spcPts val="2660"/>
              </a:lnSpc>
              <a:spcBef>
                <a:spcPts val="230"/>
              </a:spcBef>
              <a:spcAft>
                <a:spcPts val="0"/>
              </a:spcAft>
            </a:pPr>
            <a:r>
              <a:rPr sz="2400" spc="168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数值依次为：</a:t>
            </a:r>
            <a:r>
              <a:rPr sz="2400" b="1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168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14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spc="168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400" spc="171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r>
              <a:rPr sz="2400" spc="15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</a:p>
          <a:p>
            <a:pPr marL="172085" marR="0">
              <a:lnSpc>
                <a:spcPts val="2655"/>
              </a:lnSpc>
              <a:spcBef>
                <a:spcPts val="225"/>
              </a:spcBef>
              <a:spcAft>
                <a:spcPts val="0"/>
              </a:spcAft>
            </a:pPr>
            <a:r>
              <a:rPr sz="2400" b="1" spc="4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29</a:t>
            </a:r>
            <a:r>
              <a:rPr sz="2400" spc="9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4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31</a:t>
            </a:r>
            <a:r>
              <a:rPr sz="2400" spc="9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43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30</a:t>
            </a:r>
            <a:r>
              <a:rPr sz="2400" spc="9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4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22</a:t>
            </a:r>
            <a:r>
              <a:rPr sz="2400" spc="9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3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r>
              <a:rPr sz="2400" spc="9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4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27</a:t>
            </a:r>
            <a:r>
              <a:rPr sz="2400" spc="9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spc="3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24</a:t>
            </a:r>
            <a:r>
              <a:rPr sz="2400" spc="9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．试</a:t>
            </a:r>
          </a:p>
          <a:p>
            <a:pPr marL="172085" marR="0">
              <a:lnSpc>
                <a:spcPts val="2655"/>
              </a:lnSpc>
              <a:spcBef>
                <a:spcPts val="22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估计每隔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1/10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小时的温度值．</a:t>
            </a:r>
          </a:p>
          <a:p>
            <a:pPr marL="0" marR="0">
              <a:lnSpc>
                <a:spcPts val="2240"/>
              </a:lnSpc>
              <a:spcBef>
                <a:spcPts val="69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hours=1:12;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317" y="2748131"/>
            <a:ext cx="4739709" cy="69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temps=[5</a:t>
            </a:r>
            <a:r>
              <a:rPr sz="2000" b="1" spc="-3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8 9 15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25 29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31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30 22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r>
              <a:rPr sz="2000" b="1" spc="-2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27 24];</a:t>
            </a:r>
          </a:p>
          <a:p>
            <a:pPr marL="0" marR="0">
              <a:lnSpc>
                <a:spcPts val="2240"/>
              </a:lnSpc>
              <a:spcBef>
                <a:spcPts val="76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h=1:0.1:12;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1317" y="3501241"/>
            <a:ext cx="4748854" cy="107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t=interp1(hours,temps,h,'spline');</a:t>
            </a:r>
          </a:p>
          <a:p>
            <a:pPr marL="0" marR="0">
              <a:lnSpc>
                <a:spcPts val="2240"/>
              </a:lnSpc>
              <a:spcBef>
                <a:spcPts val="75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plot(hours,temps,'+',h,t,hours,temps,'r:')</a:t>
            </a:r>
          </a:p>
          <a:p>
            <a:pPr marL="0" marR="0">
              <a:lnSpc>
                <a:spcPts val="2240"/>
              </a:lnSpc>
              <a:spcBef>
                <a:spcPts val="71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xlabel('Hour'),ylabel('Degrees</a:t>
            </a:r>
            <a:r>
              <a:rPr sz="2000" b="1" spc="-3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Celsius')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5692" y="497685"/>
            <a:ext cx="6005512" cy="15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400" spc="13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MATLAB</a:t>
            </a:r>
            <a:r>
              <a:rPr sz="24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作网格节点数据的插值</a:t>
            </a:r>
          </a:p>
          <a:p>
            <a:pPr marL="0" marR="0">
              <a:lnSpc>
                <a:spcPts val="2720"/>
              </a:lnSpc>
              <a:spcBef>
                <a:spcPts val="2215"/>
              </a:spcBef>
              <a:spcAft>
                <a:spcPts val="0"/>
              </a:spcAft>
            </a:pPr>
            <a:r>
              <a:rPr sz="2400" b="1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z=interp2(x0,y0,z0,x,y,’m</a:t>
            </a:r>
            <a:r>
              <a:rPr sz="2400" b="1" u="sng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ethod’</a:t>
            </a:r>
            <a:r>
              <a:rPr sz="2400" b="1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)</a:t>
            </a:r>
          </a:p>
          <a:p>
            <a:pPr marL="1226185" marR="0">
              <a:lnSpc>
                <a:spcPts val="2795"/>
              </a:lnSpc>
              <a:spcBef>
                <a:spcPts val="180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464" y="1743733"/>
            <a:ext cx="1574850" cy="80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被插值点</a:t>
            </a:r>
          </a:p>
          <a:p>
            <a:pPr marL="0" marR="0">
              <a:lnSpc>
                <a:spcPts val="2800"/>
              </a:lnSpc>
              <a:spcBef>
                <a:spcPts val="40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的函数值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7678" y="1884195"/>
            <a:ext cx="1573833" cy="393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被插值点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56655" y="1925343"/>
            <a:ext cx="1573833" cy="393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插值方法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71623" y="2058566"/>
            <a:ext cx="864108" cy="393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节点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2902" y="2769005"/>
            <a:ext cx="4234053" cy="1704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‘nearest’</a:t>
            </a:r>
            <a:r>
              <a:rPr sz="2400" b="1" spc="7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最邻近插值；</a:t>
            </a:r>
          </a:p>
          <a:p>
            <a:pPr marL="0" marR="0">
              <a:lnSpc>
                <a:spcPts val="2800"/>
              </a:lnSpc>
              <a:spcBef>
                <a:spcPts val="235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‘</a:t>
            </a:r>
            <a:r>
              <a:rPr sz="24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linear’</a:t>
            </a:r>
            <a:r>
              <a:rPr sz="2400" b="1" spc="221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双线性插值；</a:t>
            </a:r>
          </a:p>
          <a:p>
            <a:pPr marL="0" marR="0">
              <a:lnSpc>
                <a:spcPts val="2795"/>
              </a:lnSpc>
              <a:spcBef>
                <a:spcPts val="290"/>
              </a:spcBef>
              <a:spcAft>
                <a:spcPts val="0"/>
              </a:spcAft>
            </a:pPr>
            <a:r>
              <a:rPr sz="2400" spc="12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‘</a:t>
            </a:r>
            <a:r>
              <a:rPr sz="24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cubic’</a:t>
            </a:r>
            <a:r>
              <a:rPr sz="2400" b="1" spc="3627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双三次插值；</a:t>
            </a:r>
          </a:p>
          <a:p>
            <a:pPr marL="0" marR="0">
              <a:lnSpc>
                <a:spcPts val="2800"/>
              </a:lnSpc>
              <a:spcBef>
                <a:spcPts val="4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缺省时</a:t>
            </a:r>
            <a:r>
              <a:rPr sz="2800" spc="4968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双线性插值</a:t>
            </a:r>
            <a:r>
              <a:rPr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9016" y="2853858"/>
            <a:ext cx="3852925" cy="1745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要求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4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aseline="-24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单调；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可取为矩</a:t>
            </a:r>
          </a:p>
          <a:p>
            <a:pPr marL="0" marR="0">
              <a:lnSpc>
                <a:spcPts val="2660"/>
              </a:lnSpc>
              <a:spcBef>
                <a:spcPts val="33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阵，或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取行向量，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取为列</a:t>
            </a:r>
          </a:p>
          <a:p>
            <a:pPr marL="0" marR="0">
              <a:lnSpc>
                <a:spcPts val="2655"/>
              </a:lnSpc>
              <a:spcBef>
                <a:spcPts val="80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向量，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x,y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的值分别不能超出</a:t>
            </a:r>
          </a:p>
          <a:p>
            <a:pPr marL="0" marR="0">
              <a:lnSpc>
                <a:spcPts val="2655"/>
              </a:lnSpc>
              <a:spcBef>
                <a:spcPts val="750"/>
              </a:spcBef>
              <a:spcAft>
                <a:spcPts val="0"/>
              </a:spcAft>
            </a:pP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aseline="-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的范围．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517" y="805920"/>
            <a:ext cx="5692183" cy="689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8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例：测得平板表面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1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×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spc="11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网格点处的温度分别为：</a:t>
            </a:r>
          </a:p>
          <a:p>
            <a:pPr marL="172085" marR="0">
              <a:lnSpc>
                <a:spcPts val="2220"/>
              </a:lnSpc>
              <a:spcBef>
                <a:spcPts val="66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82</a:t>
            </a:r>
            <a:r>
              <a:rPr sz="2000" b="1" spc="48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81</a:t>
            </a:r>
            <a:r>
              <a:rPr sz="2000" b="1" spc="48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80</a:t>
            </a:r>
            <a:r>
              <a:rPr sz="2000" b="1" spc="48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82</a:t>
            </a:r>
            <a:r>
              <a:rPr sz="2000" b="1" spc="48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9729" y="1541298"/>
            <a:ext cx="1930393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79</a:t>
            </a:r>
            <a:r>
              <a:rPr sz="2000" b="1" spc="49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63</a:t>
            </a:r>
            <a:r>
              <a:rPr sz="2000" b="1" spc="48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61</a:t>
            </a:r>
            <a:r>
              <a:rPr sz="2000" b="1" spc="48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65</a:t>
            </a:r>
            <a:r>
              <a:rPr sz="2000" b="1" spc="48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729" y="1907058"/>
            <a:ext cx="1930393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84</a:t>
            </a:r>
            <a:r>
              <a:rPr sz="2000" b="1" spc="49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84</a:t>
            </a:r>
            <a:r>
              <a:rPr sz="2000" b="1" spc="48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82</a:t>
            </a:r>
            <a:r>
              <a:rPr sz="2000" b="1" spc="48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85</a:t>
            </a:r>
            <a:r>
              <a:rPr sz="2000" b="1" spc="48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9729" y="2272592"/>
            <a:ext cx="5555391" cy="320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0"/>
              </a:lnSpc>
              <a:spcBef>
                <a:spcPts val="0"/>
              </a:spcBef>
              <a:spcAft>
                <a:spcPts val="0"/>
              </a:spcAft>
            </a:pPr>
            <a:r>
              <a:rPr sz="2000" spc="16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试作出平板表面的温度分布曲面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000" b="1" spc="-1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11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的图形．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517" y="2737463"/>
            <a:ext cx="7098944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1.</a:t>
            </a:r>
            <a:r>
              <a:rPr sz="20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先在三维坐标画出原始数据，画出粗糙的温度分布曲线图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3317" y="3110844"/>
            <a:ext cx="6110598" cy="1607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输入以下命令：</a:t>
            </a:r>
          </a:p>
          <a:p>
            <a:pPr marL="0" marR="0">
              <a:lnSpc>
                <a:spcPts val="2240"/>
              </a:lnSpc>
              <a:spcBef>
                <a:spcPts val="23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x=1:5;</a:t>
            </a:r>
          </a:p>
          <a:p>
            <a:pPr marL="0" marR="0">
              <a:lnSpc>
                <a:spcPts val="2240"/>
              </a:lnSpc>
              <a:spcBef>
                <a:spcPts val="32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y=1:3;</a:t>
            </a:r>
          </a:p>
          <a:p>
            <a:pPr marL="0" marR="0">
              <a:lnSpc>
                <a:spcPts val="2240"/>
              </a:lnSpc>
              <a:spcBef>
                <a:spcPts val="36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temps=[82</a:t>
            </a:r>
            <a:r>
              <a:rPr sz="2000" b="1" spc="-4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81 80 82 84;79</a:t>
            </a:r>
            <a:r>
              <a:rPr sz="2000" b="1" spc="-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63 61 65 81;84</a:t>
            </a:r>
            <a:r>
              <a:rPr sz="2000" b="1" spc="-4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84 82 85 86];</a:t>
            </a:r>
          </a:p>
          <a:p>
            <a:pPr marL="0" marR="0">
              <a:lnSpc>
                <a:spcPts val="2240"/>
              </a:lnSpc>
              <a:spcBef>
                <a:spcPts val="30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mesh(x,y,temps)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5942" y="505586"/>
            <a:ext cx="6248502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．以平滑数据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8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800" b="1" spc="12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方向上每隔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0.2</a:t>
            </a:r>
            <a:r>
              <a:rPr sz="18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个单位的地方进行插值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442" y="946022"/>
            <a:ext cx="4274960" cy="1584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9415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800" spc="12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再输入以下命令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0" marR="0">
              <a:lnSpc>
                <a:spcPts val="2240"/>
              </a:lnSpc>
              <a:spcBef>
                <a:spcPts val="49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6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xi=1:0.2:5;</a:t>
            </a:r>
          </a:p>
          <a:p>
            <a:pPr marL="0" marR="0">
              <a:lnSpc>
                <a:spcPts val="2240"/>
              </a:lnSpc>
              <a:spcBef>
                <a:spcPts val="28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6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yi=1:0.2:3;</a:t>
            </a:r>
          </a:p>
          <a:p>
            <a:pPr marL="0" marR="0">
              <a:lnSpc>
                <a:spcPts val="2240"/>
              </a:lnSpc>
              <a:spcBef>
                <a:spcPts val="285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6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zi=interp2(x,y,temps,xi,yi','cubic');</a:t>
            </a:r>
          </a:p>
          <a:p>
            <a:pPr marL="0" marR="0">
              <a:lnSpc>
                <a:spcPts val="2240"/>
              </a:lnSpc>
              <a:spcBef>
                <a:spcPts val="22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1656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mesh(xi,yi,zi)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0f256eb-3f70-4f46-b32f-40bbf25e3497"/>
  <p:tag name="COMMONDATA" val="eyJoZGlkIjoiYWY4NGRmZDk1OWU1ZWYzODExODY3MDFjZWI0NDc1ZmI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1422</Words>
  <Application>Microsoft Office PowerPoint</Application>
  <PresentationFormat>全屏显示(16:9)</PresentationFormat>
  <Paragraphs>211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微软雅黑</vt:lpstr>
      <vt:lpstr>-apple-system</vt:lpstr>
      <vt:lpstr>黑体</vt:lpstr>
      <vt:lpstr>Times New Roman</vt:lpstr>
      <vt:lpstr>Calibri Light</vt:lpstr>
      <vt:lpstr>隶书</vt:lpstr>
      <vt:lpstr>Courier New</vt:lpstr>
      <vt:lpstr>宋体</vt:lpstr>
      <vt:lpstr>Arial</vt:lpstr>
      <vt:lpstr>Calibri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123456</dc:creator>
  <cp:lastModifiedBy>die hu</cp:lastModifiedBy>
  <cp:revision>5</cp:revision>
  <dcterms:created xsi:type="dcterms:W3CDTF">2022-10-28T01:04:43Z</dcterms:created>
  <dcterms:modified xsi:type="dcterms:W3CDTF">2024-05-24T14:11:14Z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C405AD37666E41E3BD97F2F1BCBC3F52</vt:lpwstr>
  </property>
  <property fmtid="{D5CDD505-2E9C-101B-9397-08002B2CF9AE}" pid="3" name="KSOProductBuildVer">
    <vt:lpwstr>2052-11.1.0.12598</vt:lpwstr>
  </property>
</Properties>
</file>