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A389-56FA-C3D5-DFE2-06E6A751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B382D-FCE1-C411-940A-F4EA231D6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0476F-6063-AC9E-2B57-3F08CD95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B4841-31AE-1D5E-1E81-A1FFB060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702A4-37F3-1EF0-75E8-7F176AE8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EC77-D27F-EBA7-8271-767FEA66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FBD84-D3E8-94CF-561B-579B62FA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BEC1E-B4DE-9580-0E52-205A21B4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C351-40C5-042B-9CF5-9A4D2C32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D57FF-18CF-F466-D719-141B26F7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372EF-AB2B-7825-E1F1-057A2D09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5ED3F-FB77-E42C-D39B-2B711368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A13C-007F-A9D0-16D5-457A9F41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FAB13-5174-FB61-07D7-B9F8AC60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437B6-3BF2-85D2-952E-0CFB7651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BF64-1228-BC39-C7F8-DE8330BE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00273-C114-1F42-3ECE-481B9137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ECBFA-EAF0-2491-6DBE-5235149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65CB1-1D45-581A-0557-2D6EACB4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2D903-C117-2250-01CC-FC496256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B1EB-7506-40EA-F1DD-880D70E2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9502C-9CC5-D7FD-6D2C-50C2970A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CD320-388C-C3B9-4D70-9C554132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05127-E7EB-BE82-49AC-5FCB0198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213C-AA55-935E-29E4-7DEC9375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05A9-4083-97D3-9FF0-2EF23307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35D46-1AB0-4FC3-2372-E218C46D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7529-9D95-4DEB-50C0-4FFB6479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1094D-D13A-313A-7CA1-0798645C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71A87-A89A-1235-01E0-558801AD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70DE3-D8A1-501F-B2F5-D8250015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88F3-5C63-D2B7-F1BC-570AB3C5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77E14-82CA-9D7C-C33D-7BA0C6FA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A5DFD-7431-BE75-6E0F-B75C1A88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A219E-67C6-7089-C3F8-19B66757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DF19E-BA89-D28B-273E-0EF280EF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CB3E0C-F76D-D1F9-A748-A1737928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2BDB5-748B-6DEE-560C-670A0B0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1AD01-90D6-17A4-B1AF-C25DF0CE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9B5F5-D92F-5E5C-14B5-A72179BC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3397C-7F45-64BE-B41C-AF4D3973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E83C3-71D9-85A8-25B7-68832A1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6BC67-0A8D-F097-73C3-2A610253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5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53AF9-7CE0-7FD1-5244-F51609D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0B6688-AE0D-1D4F-1AAC-F01A23C4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6B5BF-5518-5562-19F6-E59DDD46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33738-661A-77CA-C500-547B3191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1CC6D-2A1F-5831-A716-CD43416F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47D08-232A-434E-FBC4-AC4EACA9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337EF-3996-03A3-F35A-9200D603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682BF-AD6F-2E55-14C3-143588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B7219-A972-AF00-0DCE-32FF2A1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434F-B14D-280A-77BF-B319FC6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64292-3FB0-6562-F478-3C20ACE55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D84FB-0A8E-6B7D-ACA3-DBDB287D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E1C6E-2AB4-2533-AE97-6CF0289E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018-AA80-DC66-4FC8-6F0F6375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1A7E8-2C34-D9F9-1D41-3AA9EB1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8A4C5E-00A8-A2CA-5BE7-64AD29ED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19BA1-6CA5-FDDC-F9A4-7C3F39CA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D3C83-ABF0-5CC5-8EA1-273C5DC08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6C7D-C9B8-4A7C-B7DE-CEE31D6800D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FA09E-15F5-0932-E217-A92FA03E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01B6E-C5AC-C58D-A572-6BF439F5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2C-8AC7-43D8-B695-725BA0331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2B500-BAD3-3144-3800-22C55725B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err="1"/>
              <a:t>lstm</a:t>
            </a:r>
            <a:endParaRPr lang="zh-CN" altLang="en-US" sz="11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9F43C-7F81-608F-79AE-7947A72EB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6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6BCB9-8BD3-9A67-1431-CA4AFED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solidFill>
                  <a:srgbClr val="2F2F2F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三重门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438C7-9359-D817-EB1F-09905CFB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516"/>
            <a:ext cx="10515600" cy="4351338"/>
          </a:xfrm>
        </p:spPr>
        <p:txBody>
          <a:bodyPr/>
          <a:lstStyle/>
          <a:p>
            <a:pPr>
              <a:spcAft>
                <a:spcPts val="1875"/>
              </a:spcAft>
            </a:pP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遗忘门（</a:t>
            </a:r>
            <a:r>
              <a:rPr lang="en-US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b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它决定了上一时刻的单元状态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有多少保留到当前时刻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zh-CN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输入门（</a:t>
            </a:r>
            <a:r>
              <a:rPr lang="en-US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b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它决定了当前时刻网络的输入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有多少保存到单元状态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zh-CN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输出门（</a:t>
            </a:r>
            <a:r>
              <a:rPr lang="en-US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r>
              <a:rPr lang="zh-CN" altLang="zh-CN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b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控制单元状态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有多少输出到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LSTM 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的当前输出值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zh-CN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BAC4-382D-CEB1-5C5A-262934C6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遗忘门的计算为：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593D5-927F-DA60-E398-CF87FE1B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873" cy="4351338"/>
          </a:xfrm>
        </p:spPr>
        <p:txBody>
          <a:bodyPr/>
          <a:lstStyle/>
          <a:p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遗忘门的计算公式中：</a:t>
            </a:r>
            <a:b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3200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是遗忘门的权重矩阵，</a:t>
            </a:r>
            <a:r>
              <a:rPr lang="en-US" altLang="zh-CN" sz="32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altLang="zh-CN" sz="32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32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表示把两个向量连接成一个更长的向量，</a:t>
            </a:r>
            <a:r>
              <a:rPr lang="en-US" altLang="zh-CN" sz="32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是遗忘门的偏置项，</a:t>
            </a:r>
            <a:r>
              <a:rPr lang="en-US" altLang="zh-CN" sz="32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sigmoid 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函数。</a:t>
            </a:r>
            <a:endParaRPr lang="zh-CN" altLang="zh-CN" sz="32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Picture 40">
            <a:extLst>
              <a:ext uri="{FF2B5EF4-FFF2-40B4-BE49-F238E27FC236}">
                <a16:creationId xmlns:a16="http://schemas.microsoft.com/office/drawing/2014/main" id="{BBBEBA3A-A80D-C47F-3CF9-CAEEEF28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9" y="2154382"/>
            <a:ext cx="5771783" cy="358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F25817-41D2-EEA5-423B-44D748D3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04" y="329685"/>
            <a:ext cx="4746913" cy="13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6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9DE60-0327-CA20-2637-E75EF8A6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输入门的计算：</a:t>
            </a:r>
            <a:endParaRPr lang="zh-CN" altLang="en-US" sz="6000" dirty="0"/>
          </a:p>
        </p:txBody>
      </p:sp>
      <p:pic>
        <p:nvPicPr>
          <p:cNvPr id="4" name="Picture 39">
            <a:extLst>
              <a:ext uri="{FF2B5EF4-FFF2-40B4-BE49-F238E27FC236}">
                <a16:creationId xmlns:a16="http://schemas.microsoft.com/office/drawing/2014/main" id="{060525F4-B6CB-602E-0445-A336C242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942"/>
            <a:ext cx="5586422" cy="373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A2B59D-F1CB-0C25-306C-D2D1FC71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37" y="181729"/>
            <a:ext cx="5601566" cy="1488177"/>
          </a:xfrm>
          <a:prstGeom prst="rect">
            <a:avLst/>
          </a:prstGeom>
        </p:spPr>
      </p:pic>
      <p:pic>
        <p:nvPicPr>
          <p:cNvPr id="8" name="Picture 38">
            <a:extLst>
              <a:ext uri="{FF2B5EF4-FFF2-40B4-BE49-F238E27FC236}">
                <a16:creationId xmlns:a16="http://schemas.microsoft.com/office/drawing/2014/main" id="{D3053A77-8D69-49A2-B314-CA0EDEDB4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44" y="2209457"/>
            <a:ext cx="5560592" cy="3967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25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7BC8E-1A25-73CE-B92C-EBD3B3E3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0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sz="44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由于遗忘门的控制，它可以保存很久很久之前的信息，由于输入门的控制，它又可以避免当前无关紧要的内容进入记忆。</a:t>
            </a:r>
            <a:br>
              <a:rPr lang="zh-CN" altLang="zh-CN" sz="44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9B92D-EDE5-D290-52CB-3DF4095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652"/>
            <a:ext cx="4544291" cy="4351338"/>
          </a:xfrm>
        </p:spPr>
        <p:txBody>
          <a:bodyPr/>
          <a:lstStyle/>
          <a:p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当前时刻的单元状态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的计算：由上一次的单元状态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按元素乘以遗忘门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，再用当前输入的单元状态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按元素乘以输入门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，再将两个积加和：</a:t>
            </a:r>
            <a:b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这样，就可以把当前记忆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和长期记忆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组合在一起，形成了新的单元状态</a:t>
            </a:r>
            <a:r>
              <a:rPr lang="en-US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pic>
        <p:nvPicPr>
          <p:cNvPr id="4" name="Picture 37">
            <a:extLst>
              <a:ext uri="{FF2B5EF4-FFF2-40B4-BE49-F238E27FC236}">
                <a16:creationId xmlns:a16="http://schemas.microsoft.com/office/drawing/2014/main" id="{A82F0BB0-B068-5526-AD64-93851368F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67" y="2508125"/>
            <a:ext cx="5431646" cy="372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63249-A04D-5213-BD30-44BAE106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25" y="1602870"/>
            <a:ext cx="4002563" cy="9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50582-2433-967E-F8F4-68E0418E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输出门的计算：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6D9A6-3E17-28C6-96ED-4417ED0C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6">
            <a:extLst>
              <a:ext uri="{FF2B5EF4-FFF2-40B4-BE49-F238E27FC236}">
                <a16:creationId xmlns:a16="http://schemas.microsoft.com/office/drawing/2014/main" id="{EF68A226-1BE8-FC32-7CB9-A6E5E67B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58" y="2232477"/>
            <a:ext cx="6475441" cy="353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7E41FC-54BB-A475-95EA-36CA7FEC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54" y="216382"/>
            <a:ext cx="4956464" cy="16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4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64F6E0-8703-B941-48AF-A3C17E9D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8" y="1281350"/>
            <a:ext cx="10515600" cy="41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FC04-6063-910C-ECA2-C925B985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创新（类似遗传算法优化</a:t>
            </a:r>
            <a:r>
              <a:rPr lang="en-US" altLang="zh-CN" dirty="0"/>
              <a:t>bp</a:t>
            </a:r>
            <a:r>
              <a:rPr lang="zh-CN" altLang="en-US" dirty="0"/>
              <a:t>神经网络）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63766-8E2A-8154-6C3A-89674E74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超参数在一定程度上会影响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LSTM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网络的拟合精度，因此必须获得适合不同特征数据的最佳超参数值。然而，目前还没有成熟的理论来获得合适的超参数值。</a:t>
            </a:r>
            <a:r>
              <a:rPr lang="zh-CN" altLang="en-US" sz="3200" b="0" i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因此，采用优化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算法，得到</a:t>
            </a:r>
            <a:r>
              <a:rPr lang="en-US" altLang="zh-CN" sz="3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LSTM</a:t>
            </a:r>
            <a:r>
              <a:rPr lang="zh-CN" altLang="en-US" sz="32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的最佳网络超参数值，</a:t>
            </a:r>
            <a:r>
              <a:rPr lang="zh-CN" altLang="en-US" sz="3200" b="1" i="0" dirty="0">
                <a:effectLst/>
                <a:highlight>
                  <a:srgbClr val="D4FA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包括初始学习率、隐含层神经元数、批次大小和训练迭代次数，即</a:t>
            </a:r>
            <a:r>
              <a:rPr lang="en-US" altLang="zh-CN" sz="3200" b="1" i="0" dirty="0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[</a:t>
            </a:r>
            <a:r>
              <a:rPr lang="en-US" altLang="zh-CN" sz="3200" b="1" i="0" dirty="0" err="1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lr</a:t>
            </a:r>
            <a:r>
              <a:rPr lang="zh-CN" altLang="en-US" sz="3200" b="1" i="0" dirty="0">
                <a:effectLst/>
                <a:highlight>
                  <a:srgbClr val="D4FA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i="0" dirty="0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L1</a:t>
            </a:r>
            <a:r>
              <a:rPr lang="zh-CN" altLang="en-US" sz="3200" b="1" i="0" dirty="0">
                <a:effectLst/>
                <a:highlight>
                  <a:srgbClr val="D4FA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i="0" dirty="0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L2</a:t>
            </a:r>
            <a:r>
              <a:rPr lang="zh-CN" altLang="en-US" sz="3200" b="1" i="0" dirty="0">
                <a:effectLst/>
                <a:highlight>
                  <a:srgbClr val="D4FA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i="0" dirty="0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Batch</a:t>
            </a:r>
            <a:r>
              <a:rPr lang="zh-CN" altLang="en-US" sz="3200" b="1" i="0" dirty="0">
                <a:effectLst/>
                <a:highlight>
                  <a:srgbClr val="D4FA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i="0" dirty="0">
                <a:effectLst/>
                <a:highlight>
                  <a:srgbClr val="D4FA00"/>
                </a:highlight>
                <a:latin typeface="Times New Roman" panose="02020603050405020304" pitchFamily="18" charset="0"/>
              </a:rPr>
              <a:t>k]</a:t>
            </a:r>
            <a:r>
              <a:rPr lang="zh-CN" altLang="en-US" sz="3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其中增加隐藏层数可提高模型的非线性拟合能力</a:t>
            </a:r>
            <a:r>
              <a:rPr lang="en-US" altLang="zh-CN" sz="32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但同时也使模型更复杂</a:t>
            </a:r>
            <a:r>
              <a:rPr lang="en-US" altLang="zh-CN" sz="32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预测时间随之增加</a:t>
            </a:r>
            <a:r>
              <a:rPr lang="en-US" altLang="zh-CN" sz="32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甚至引发过拟合问题</a:t>
            </a:r>
            <a:r>
              <a:rPr lang="en-US" altLang="zh-CN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﹐</a:t>
            </a:r>
            <a:r>
              <a:rPr lang="zh-CN" altLang="en-US" sz="3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因此可以转化为</a:t>
            </a:r>
            <a:r>
              <a:rPr lang="zh-CN" altLang="en-US" sz="3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优化参数的约束问题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7305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0D9F3-57D8-4A34-0E29-81DE9CAE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8503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序列数据有一个特点，即“没有曾经的过去则不存在当前的现状”，这类数据以时间为纽带，将无数个历史事件串联，构成了当前状态，这种时间构筑起来的事件前后依赖关系称其为时间依赖，利用这类依赖关系进行建模是对其进行学习的关键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近年来，越来越多的神经网络模型被用于序列数据的预测，如股票、电力负荷、风电功率、心电信号等场景，并取得了不错的效果。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通常，神经网络模型可以分为两类：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一类是以</a:t>
            </a:r>
            <a:r>
              <a:rPr lang="en-US" altLang="zh-CN" dirty="0"/>
              <a:t>BP</a:t>
            </a:r>
            <a:r>
              <a:rPr lang="zh-CN" altLang="en-US" dirty="0"/>
              <a:t>神经网络为代表的神经网络，这类网络结构简单，但容易出现陷入局部极值、过拟合等问题，并且其并没有对于依赖关系进行利用；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另一类是更深层次、更高效的深度神经网络模型，如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LSTM</a:t>
            </a:r>
            <a:r>
              <a:rPr lang="zh-CN" altLang="en-US" dirty="0"/>
              <a:t>，这类网络是较为前沿和高效的预测模型，其能够拟合输入变量间的非线性复杂关系，并且对于</a:t>
            </a:r>
            <a:r>
              <a:rPr lang="en-US" altLang="zh-CN" dirty="0"/>
              <a:t>RNN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来说，其能够克服传统神经网络没有记忆功能的问题，可以有效的根据历史信息进行学习和预测。相对于</a:t>
            </a:r>
            <a:r>
              <a:rPr lang="en-US" altLang="zh-CN" dirty="0"/>
              <a:t>RNN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zh-CN" altLang="en-US" dirty="0"/>
              <a:t>能避免</a:t>
            </a:r>
            <a:r>
              <a:rPr lang="en-US" altLang="zh-CN" dirty="0"/>
              <a:t>RNN</a:t>
            </a:r>
            <a:r>
              <a:rPr lang="zh-CN" altLang="en-US" dirty="0"/>
              <a:t>在长序列数据中出现的梯度消失或爆炸的问题，是最为流行的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是在</a:t>
            </a:r>
            <a:r>
              <a:rPr lang="en-US" altLang="zh-CN" dirty="0"/>
              <a:t>RNN</a:t>
            </a:r>
            <a:r>
              <a:rPr lang="zh-CN" altLang="en-US" dirty="0"/>
              <a:t>基础上的改进），因此</a:t>
            </a:r>
            <a:r>
              <a:rPr lang="en-US" altLang="zh-CN" dirty="0"/>
              <a:t>LSTM</a:t>
            </a:r>
            <a:r>
              <a:rPr lang="zh-CN" altLang="en-US" dirty="0"/>
              <a:t>在序列数据学习中得到了广泛应用。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20969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AAA2B-BE15-083B-CA4F-7CB473D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99275"/>
          </a:xfrm>
        </p:spPr>
        <p:txBody>
          <a:bodyPr>
            <a:normAutofit fontScale="92500"/>
          </a:bodyPr>
          <a:lstStyle/>
          <a:p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LSTM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：长短期记忆网络（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LSTM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，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Long Short-Term Memory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）是一种时间循环神经网络，是为了解决一般的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RNN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（循环神经网络）存在的长期依赖问题而专门设计出来的，所有的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RNN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都具有一种重复神经网络模块的链式形式。</a:t>
            </a:r>
            <a:endParaRPr lang="en-US" altLang="zh-CN" sz="2400" b="0" i="0" dirty="0">
              <a:effectLst/>
              <a:latin typeface="Open Sans" panose="020B0606030504020204" pitchFamily="34" charset="0"/>
            </a:endParaRPr>
          </a:p>
          <a:p>
            <a:endParaRPr lang="en-US" altLang="zh-CN" sz="2400" b="0" i="0" dirty="0">
              <a:effectLst/>
              <a:latin typeface="Open Sans" panose="020B0606030504020204" pitchFamily="34" charset="0"/>
            </a:endParaRPr>
          </a:p>
          <a:p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RNN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的问题：存在梯度爆炸和消失的问题，对于长距离的</a:t>
            </a:r>
            <a:r>
              <a:rPr lang="zh-CN" altLang="en-US" sz="2400" dirty="0">
                <a:latin typeface="Open Sans" panose="020B0606030504020204" pitchFamily="34" charset="0"/>
              </a:rPr>
              <a:t>序列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的学习效果不好。</a:t>
            </a:r>
          </a:p>
          <a:p>
            <a:pPr algn="l"/>
            <a:r>
              <a:rPr lang="zh-CN" altLang="en-US" sz="2400" b="1" i="0" dirty="0">
                <a:effectLst/>
                <a:latin typeface="Open Sans" panose="020B0606030504020204" pitchFamily="34" charset="0"/>
              </a:rPr>
              <a:t>梯度消失：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RNN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梯度消失是因为激活函数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tanh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函数的倒数在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到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之间，反向传播时更新前面时刻的参数时，当参数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W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初始化为小于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的数，则多个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(tanh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函数’ * 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W)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相乘，将导致求得的偏导极小（小于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的数连乘），从而导致梯度消失。</a:t>
            </a:r>
          </a:p>
          <a:p>
            <a:pPr algn="l"/>
            <a:r>
              <a:rPr lang="zh-CN" altLang="en-US" sz="2400" b="1" i="0" dirty="0">
                <a:effectLst/>
                <a:latin typeface="Open Sans" panose="020B0606030504020204" pitchFamily="34" charset="0"/>
              </a:rPr>
              <a:t>梯度爆炸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：当参数初始化为足够大，使得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tanh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函数的倒数乘以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W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大于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，则将导致偏导极大（大于</a:t>
            </a:r>
            <a:r>
              <a:rPr lang="en-US" altLang="zh-CN" sz="2400" b="0" i="0" dirty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0" i="0" dirty="0">
                <a:effectLst/>
                <a:latin typeface="Open Sans" panose="020B0606030504020204" pitchFamily="34" charset="0"/>
              </a:rPr>
              <a:t>的数连乘），从而导致梯度爆炸。</a:t>
            </a:r>
            <a:endParaRPr lang="en-US" altLang="zh-CN" sz="2400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总之就是 当 参数大于 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1 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的时候，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1 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次方 就会出现梯度爆炸，趋近正无穷，当参数小于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1 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的时候，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次方 就会出现梯度消失，趋近于</a:t>
            </a:r>
            <a:r>
              <a:rPr lang="en-US" altLang="zh-CN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2400" b="1" i="0" dirty="0">
                <a:solidFill>
                  <a:srgbClr val="0052FF"/>
                </a:solidFill>
                <a:effectLst/>
                <a:latin typeface="Open Sans" panose="020B0606030504020204" pitchFamily="34" charset="0"/>
              </a:rPr>
              <a:t>，在反向传播里会出现问题。</a:t>
            </a:r>
            <a:endParaRPr lang="zh-CN" altLang="en-US" sz="3600" b="0" i="0" dirty="0"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EC9CF-9506-F3AA-3E15-B9B1A7A8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0" y="917145"/>
            <a:ext cx="10515600" cy="31591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125"/>
              </a:spcAft>
            </a:pPr>
            <a:r>
              <a:rPr lang="zh-CN" altLang="zh-CN" sz="36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长短时记忆网络的思路：</a:t>
            </a:r>
            <a:br>
              <a:rPr lang="zh-CN" altLang="zh-C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34ADA-3EFE-BBAF-E5AA-71003A80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4943907"/>
          </a:xfrm>
        </p:spPr>
        <p:txBody>
          <a:bodyPr/>
          <a:lstStyle/>
          <a:p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原始</a:t>
            </a:r>
            <a:r>
              <a:rPr lang="en-US" altLang="zh-CN" dirty="0">
                <a:solidFill>
                  <a:srgbClr val="2F2F2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RNN </a:t>
            </a:r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的隐藏层只有一个状态，即</a:t>
            </a:r>
            <a:r>
              <a:rPr lang="en-US" altLang="zh-CN" dirty="0">
                <a:solidFill>
                  <a:srgbClr val="2F2F2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，它对于短期的输入非常敏感。</a:t>
            </a:r>
            <a:br>
              <a:rPr lang="en-US" altLang="zh-CN" dirty="0">
                <a:solidFill>
                  <a:srgbClr val="2F2F2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再增加一个状态，即</a:t>
            </a:r>
            <a:r>
              <a:rPr lang="en-US" altLang="zh-CN" dirty="0">
                <a:solidFill>
                  <a:srgbClr val="2F2F2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，让它来保存长期的状态，称为单元状态</a:t>
            </a:r>
            <a:r>
              <a:rPr lang="en-US" altLang="zh-CN" dirty="0">
                <a:solidFill>
                  <a:srgbClr val="2F2F2F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(cell state)</a:t>
            </a:r>
            <a:r>
              <a:rPr lang="zh-CN" altLang="zh-CN" dirty="0">
                <a:solidFill>
                  <a:srgbClr val="2F2F2F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id="{EE37ACF1-6DE0-10E1-2A5E-719DA22D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29" y="3327899"/>
            <a:ext cx="3559262" cy="2849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4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2623-D660-18B6-BD9C-66072169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把上图按照时间维度展开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pic>
        <p:nvPicPr>
          <p:cNvPr id="4" name="Picture 46">
            <a:extLst>
              <a:ext uri="{FF2B5EF4-FFF2-40B4-BE49-F238E27FC236}">
                <a16:creationId xmlns:a16="http://schemas.microsoft.com/office/drawing/2014/main" id="{69A72CCD-19F2-1997-DC88-BCC99C728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00" y="1328448"/>
            <a:ext cx="7832936" cy="36245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53A540-BCAF-648E-5E4F-AC757E590B1D}"/>
              </a:ext>
            </a:extLst>
          </p:cNvPr>
          <p:cNvSpPr txBox="1"/>
          <p:nvPr/>
        </p:nvSpPr>
        <p:spPr>
          <a:xfrm>
            <a:off x="1018309" y="5163327"/>
            <a:ext cx="1005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75"/>
              </a:spcAft>
            </a:pP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时刻，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的输入有三个：当前时刻网络的输入值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1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100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、上一时刻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LSTM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的输出值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1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1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、以及上一时刻的单元状态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1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1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b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的输出有两个：当前时刻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LSTM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输出值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1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100" baseline="-25000" dirty="0" err="1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、和当前时刻的单元状态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1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100" baseline="-25000" dirty="0">
                <a:solidFill>
                  <a:srgbClr val="C7254E"/>
                </a:solidFill>
                <a:effectLst/>
                <a:highlight>
                  <a:srgbClr val="F6F6F6"/>
                </a:highlight>
                <a:latin typeface="Menlo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744E-90A9-5C88-4DA6-BE1E92D8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关键问题是：怎样控制长期状态</a:t>
            </a:r>
            <a:r>
              <a:rPr lang="en-US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zh-CN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FD019-D45A-5A21-A457-6774E3C1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305" cy="4351338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方法是：使用三个控制开关</a:t>
            </a:r>
            <a:endParaRPr lang="zh-CN" altLang="zh-CN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第一个开关，负责控制继续保存长期状态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2F2F2F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solidFill>
                <a:srgbClr val="2F2F2F"/>
              </a:solidFill>
              <a:highlight>
                <a:srgbClr val="FFFFFF"/>
              </a:highlight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第二个开关，负责控制把即时状态输入到长期状态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2F2F2F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solidFill>
                <a:srgbClr val="2F2F2F"/>
              </a:solidFill>
              <a:highlight>
                <a:srgbClr val="FFFFFF"/>
              </a:highlight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第三个开关，负责控制是否把长期状态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作为当前的</a:t>
            </a:r>
            <a:r>
              <a:rPr lang="en-US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的输出。</a:t>
            </a:r>
            <a:endParaRPr lang="zh-CN" altLang="zh-CN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000" dirty="0"/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A608FFC1-ADEA-4F7C-D3B0-F63FE160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96" y="2151467"/>
            <a:ext cx="4780280" cy="382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19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8A113-0FE4-1AA0-B3DC-E4A8688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如何在算法中实现这三个开关？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04F8-9707-37B4-BBC0-79DC82A5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方法：用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门（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zh-C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定义：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实际上就是一层全连接层，输入是一个向量，输出是一个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之间的实数向量。公式为：</a:t>
            </a:r>
            <a:endParaRPr lang="zh-CN" altLang="zh-C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回忆一下它的样子：</a:t>
            </a:r>
            <a:endParaRPr lang="zh-CN" altLang="zh-C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44">
            <a:extLst>
              <a:ext uri="{FF2B5EF4-FFF2-40B4-BE49-F238E27FC236}">
                <a16:creationId xmlns:a16="http://schemas.microsoft.com/office/drawing/2014/main" id="{3CC08E4D-AC9F-0ECD-A766-E6B03F387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82" y="2813800"/>
            <a:ext cx="1778635" cy="4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3">
            <a:extLst>
              <a:ext uri="{FF2B5EF4-FFF2-40B4-BE49-F238E27FC236}">
                <a16:creationId xmlns:a16="http://schemas.microsoft.com/office/drawing/2014/main" id="{AE2DB022-3D68-E07C-66CF-B3220C42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51" y="4001294"/>
            <a:ext cx="4730115" cy="168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79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293B-6D33-F610-B4EB-3E55FA3F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gate </a:t>
            </a:r>
            <a:r>
              <a:rPr lang="zh-CN" altLang="zh-CN" sz="32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如何进行控制</a:t>
            </a:r>
            <a:r>
              <a:rPr lang="zh-CN" altLang="zh-CN" sz="1800" b="1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849A2-4B73-4937-50F9-6BA008AA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6" y="1777134"/>
            <a:ext cx="11208327" cy="4351338"/>
          </a:xfrm>
        </p:spPr>
        <p:txBody>
          <a:bodyPr/>
          <a:lstStyle/>
          <a:p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方法：用门的输出向量按元素乘以我们需要控制的那个向量</a:t>
            </a:r>
            <a:b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原理：门的输出是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之间的实数向量，</a:t>
            </a:r>
            <a:b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当门输出为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时，任何向量与之相乘都会得到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向量，这就相当于什么都不能通过；</a:t>
            </a:r>
            <a:b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输出为</a:t>
            </a:r>
            <a:r>
              <a:rPr lang="en-US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zh-CN" sz="32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时，任何向量与之相乘都不会有任何改变，这就相当于什么都可以通过。</a:t>
            </a:r>
            <a:endParaRPr lang="zh-CN" altLang="zh-CN" sz="32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FB569-B76B-7745-3370-79E4937A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93" y="4215536"/>
            <a:ext cx="4882861" cy="22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F6B5E-664E-0785-F942-AC528138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2F2F2F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三重门</a:t>
            </a:r>
            <a:endParaRPr lang="zh-CN" altLang="en-US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56302-F25C-4162-69B5-1703B39D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－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中提到了，模型是通过使用三个控制开关来控制长期状态</a:t>
            </a:r>
            <a:r>
              <a:rPr lang="en-US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zh-CN" sz="180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的：</a:t>
            </a:r>
            <a:endParaRPr lang="zh-CN" altLang="zh-C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42">
            <a:extLst>
              <a:ext uri="{FF2B5EF4-FFF2-40B4-BE49-F238E27FC236}">
                <a16:creationId xmlns:a16="http://schemas.microsoft.com/office/drawing/2014/main" id="{5BAD4B37-FA99-BDC0-6556-CA9FCB18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38" y="2453726"/>
            <a:ext cx="4412615" cy="352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04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1240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inherit</vt:lpstr>
      <vt:lpstr>Menlo</vt:lpstr>
      <vt:lpstr>等线</vt:lpstr>
      <vt:lpstr>等线 Light</vt:lpstr>
      <vt:lpstr>宋体</vt:lpstr>
      <vt:lpstr>微软雅黑</vt:lpstr>
      <vt:lpstr>Arial</vt:lpstr>
      <vt:lpstr>Calibri</vt:lpstr>
      <vt:lpstr>Open Sans</vt:lpstr>
      <vt:lpstr>Times New Roman</vt:lpstr>
      <vt:lpstr>Office 主题​​</vt:lpstr>
      <vt:lpstr>lstm</vt:lpstr>
      <vt:lpstr>PowerPoint 演示文稿</vt:lpstr>
      <vt:lpstr>PowerPoint 演示文稿</vt:lpstr>
      <vt:lpstr>长短时记忆网络的思路：  </vt:lpstr>
      <vt:lpstr>把上图按照时间维度展开：</vt:lpstr>
      <vt:lpstr>关键问题是：怎样控制长期状态 c ？</vt:lpstr>
      <vt:lpstr>如何在算法中实现这三个开关？</vt:lpstr>
      <vt:lpstr>gate 如何进行控制？</vt:lpstr>
      <vt:lpstr>三重门</vt:lpstr>
      <vt:lpstr>三重门</vt:lpstr>
      <vt:lpstr>遗忘门的计算为：</vt:lpstr>
      <vt:lpstr>输入门的计算：</vt:lpstr>
      <vt:lpstr>由于遗忘门的控制，它可以保存很久很久之前的信息，由于输入门的控制，它又可以避免当前无关紧要的内容进入记忆。 </vt:lpstr>
      <vt:lpstr>输出门的计算：</vt:lpstr>
      <vt:lpstr>PowerPoint 演示文稿</vt:lpstr>
      <vt:lpstr>创新（类似遗传算法优化bp神经网络）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 hu</dc:creator>
  <cp:lastModifiedBy>die hu</cp:lastModifiedBy>
  <cp:revision>8</cp:revision>
  <dcterms:created xsi:type="dcterms:W3CDTF">2024-06-10T13:23:06Z</dcterms:created>
  <dcterms:modified xsi:type="dcterms:W3CDTF">2024-06-24T08:20:55Z</dcterms:modified>
</cp:coreProperties>
</file>