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84" r:id="rId3"/>
    <p:sldId id="260" r:id="rId4"/>
    <p:sldId id="261" r:id="rId5"/>
    <p:sldId id="285" r:id="rId6"/>
    <p:sldId id="286" r:id="rId7"/>
    <p:sldId id="287" r:id="rId8"/>
    <p:sldId id="288" r:id="rId9"/>
    <p:sldId id="289" r:id="rId10"/>
    <p:sldId id="298" r:id="rId11"/>
    <p:sldId id="291" r:id="rId12"/>
    <p:sldId id="292" r:id="rId13"/>
    <p:sldId id="299" r:id="rId14"/>
    <p:sldId id="294" r:id="rId15"/>
  </p:sldIdLst>
  <p:sldSz cx="9144000" cy="6858000" type="screen4x3"/>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08" autoAdjust="0"/>
    <p:restoredTop sz="94660"/>
  </p:normalViewPr>
  <p:slideViewPr>
    <p:cSldViewPr snapToObjects="1">
      <p:cViewPr varScale="1">
        <p:scale>
          <a:sx n="67" d="100"/>
          <a:sy n="67" d="100"/>
        </p:scale>
        <p:origin x="78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4"/>
            <a:ext cx="2971800" cy="466725"/>
          </a:xfrm>
          <a:prstGeom prst="rect">
            <a:avLst/>
          </a:prstGeom>
        </p:spPr>
        <p:txBody>
          <a:bodyPr vert="horz" lIns="91440" tIns="45720" rIns="91440" bIns="45720" rtlCol="0"/>
          <a:lstStyle>
            <a:lvl1pPr algn="r">
              <a:defRPr sz="1200"/>
            </a:lvl1pPr>
          </a:lstStyle>
          <a:p>
            <a:fld id="{4976416D-957D-41A7-89A4-2C066DB522E8}" type="datetimeFigureOut">
              <a:rPr lang="en-US" smtClean="0"/>
              <a:t>9/20/2016</a:t>
            </a:fld>
            <a:endParaRPr lang="en-US"/>
          </a:p>
        </p:txBody>
      </p:sp>
      <p:sp>
        <p:nvSpPr>
          <p:cNvPr id="4" name="Footer Placeholder 3"/>
          <p:cNvSpPr>
            <a:spLocks noGrp="1"/>
          </p:cNvSpPr>
          <p:nvPr>
            <p:ph type="ftr" sz="quarter" idx="2"/>
          </p:nvPr>
        </p:nvSpPr>
        <p:spPr>
          <a:xfrm>
            <a:off x="0" y="8829679"/>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9"/>
            <a:ext cx="2971800" cy="466725"/>
          </a:xfrm>
          <a:prstGeom prst="rect">
            <a:avLst/>
          </a:prstGeom>
        </p:spPr>
        <p:txBody>
          <a:bodyPr vert="horz" lIns="91440" tIns="45720" rIns="91440" bIns="45720" rtlCol="0" anchor="b"/>
          <a:lstStyle>
            <a:lvl1pPr algn="r">
              <a:defRPr sz="1200"/>
            </a:lvl1pPr>
          </a:lstStyle>
          <a:p>
            <a:fld id="{2749FD13-0E4F-4D6A-B90F-A14EE147E0EA}" type="slidenum">
              <a:rPr lang="en-US" smtClean="0"/>
              <a:t>‹#›</a:t>
            </a:fld>
            <a:endParaRPr lang="en-US"/>
          </a:p>
        </p:txBody>
      </p:sp>
    </p:spTree>
    <p:extLst>
      <p:ext uri="{BB962C8B-B14F-4D97-AF65-F5344CB8AC3E}">
        <p14:creationId xmlns:p14="http://schemas.microsoft.com/office/powerpoint/2010/main" val="296713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2"/>
            <a:ext cx="2971800" cy="466725"/>
          </a:xfrm>
          <a:prstGeom prst="rect">
            <a:avLst/>
          </a:prstGeom>
        </p:spPr>
        <p:txBody>
          <a:bodyPr vert="horz" lIns="91440" tIns="45720" rIns="91440" bIns="45720" rtlCol="0"/>
          <a:lstStyle>
            <a:lvl1pPr algn="r">
              <a:defRPr sz="1200"/>
            </a:lvl1pPr>
          </a:lstStyle>
          <a:p>
            <a:fld id="{2F03F5F3-DE8D-4C26-9438-C8F1066A71A3}" type="datetimeFigureOut">
              <a:rPr lang="en-US" smtClean="0"/>
              <a:t>9/20/2016</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7"/>
            <a:ext cx="548640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7"/>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7"/>
            <a:ext cx="2971800" cy="466725"/>
          </a:xfrm>
          <a:prstGeom prst="rect">
            <a:avLst/>
          </a:prstGeom>
        </p:spPr>
        <p:txBody>
          <a:bodyPr vert="horz" lIns="91440" tIns="45720" rIns="91440" bIns="45720" rtlCol="0" anchor="b"/>
          <a:lstStyle>
            <a:lvl1pPr algn="r">
              <a:defRPr sz="1200"/>
            </a:lvl1pPr>
          </a:lstStyle>
          <a:p>
            <a:fld id="{897F4317-5C0D-4C78-94A9-716DEB4037C9}" type="slidenum">
              <a:rPr lang="en-US" smtClean="0"/>
              <a:t>‹#›</a:t>
            </a:fld>
            <a:endParaRPr lang="en-US"/>
          </a:p>
        </p:txBody>
      </p:sp>
    </p:spTree>
    <p:extLst>
      <p:ext uri="{BB962C8B-B14F-4D97-AF65-F5344CB8AC3E}">
        <p14:creationId xmlns:p14="http://schemas.microsoft.com/office/powerpoint/2010/main" val="381219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F4317-5C0D-4C78-94A9-716DEB4037C9}" type="slidenum">
              <a:rPr lang="en-US" smtClean="0"/>
              <a:t>5</a:t>
            </a:fld>
            <a:endParaRPr lang="en-US"/>
          </a:p>
        </p:txBody>
      </p:sp>
    </p:spTree>
    <p:extLst>
      <p:ext uri="{BB962C8B-B14F-4D97-AF65-F5344CB8AC3E}">
        <p14:creationId xmlns:p14="http://schemas.microsoft.com/office/powerpoint/2010/main" val="2657948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7F4317-5C0D-4C78-94A9-716DEB4037C9}" type="slidenum">
              <a:rPr lang="en-US" smtClean="0"/>
              <a:t>12</a:t>
            </a:fld>
            <a:endParaRPr lang="en-US"/>
          </a:p>
        </p:txBody>
      </p:sp>
    </p:spTree>
    <p:extLst>
      <p:ext uri="{BB962C8B-B14F-4D97-AF65-F5344CB8AC3E}">
        <p14:creationId xmlns:p14="http://schemas.microsoft.com/office/powerpoint/2010/main" val="3852658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ED424C-3E7C-A74A-9676-318329D3C18C}"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C15CF-F5F8-FD41-8581-B2AC4A8F62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D424C-3E7C-A74A-9676-318329D3C18C}"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C15CF-F5F8-FD41-8581-B2AC4A8F62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D424C-3E7C-A74A-9676-318329D3C18C}"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C15CF-F5F8-FD41-8581-B2AC4A8F62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D424C-3E7C-A74A-9676-318329D3C18C}"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C15CF-F5F8-FD41-8581-B2AC4A8F62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ED424C-3E7C-A74A-9676-318329D3C18C}" type="datetimeFigureOut">
              <a:rPr lang="en-US" smtClean="0"/>
              <a:pPr/>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C15CF-F5F8-FD41-8581-B2AC4A8F620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ED424C-3E7C-A74A-9676-318329D3C18C}" type="datetimeFigureOut">
              <a:rPr lang="en-US" smtClean="0"/>
              <a:pPr/>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C15CF-F5F8-FD41-8581-B2AC4A8F62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ED424C-3E7C-A74A-9676-318329D3C18C}" type="datetimeFigureOut">
              <a:rPr lang="en-US" smtClean="0"/>
              <a:pPr/>
              <a:t>9/20/2016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5C15CF-F5F8-FD41-8581-B2AC4A8F62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ED424C-3E7C-A74A-9676-318329D3C18C}" type="datetimeFigureOut">
              <a:rPr lang="en-US" smtClean="0"/>
              <a:pPr/>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5C15CF-F5F8-FD41-8581-B2AC4A8F62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D424C-3E7C-A74A-9676-318329D3C18C}" type="datetimeFigureOut">
              <a:rPr lang="en-US" smtClean="0"/>
              <a:pPr/>
              <a:t>9/20/2016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5C15CF-F5F8-FD41-8581-B2AC4A8F62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D424C-3E7C-A74A-9676-318329D3C18C}" type="datetimeFigureOut">
              <a:rPr lang="en-US" smtClean="0"/>
              <a:pPr/>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C15CF-F5F8-FD41-8581-B2AC4A8F62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ED424C-3E7C-A74A-9676-318329D3C18C}" type="datetimeFigureOut">
              <a:rPr lang="en-US" smtClean="0"/>
              <a:pPr/>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C15CF-F5F8-FD41-8581-B2AC4A8F62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D424C-3E7C-A74A-9676-318329D3C18C}" type="datetimeFigureOut">
              <a:rPr lang="en-US" smtClean="0"/>
              <a:pPr/>
              <a:t>9/20/2016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C15CF-F5F8-FD41-8581-B2AC4A8F62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763000" cy="4343400"/>
          </a:xfrm>
        </p:spPr>
        <p:txBody>
          <a:bodyPr>
            <a:noAutofit/>
          </a:bodyPr>
          <a:lstStyle/>
          <a:p>
            <a:r>
              <a:rPr lang="en-US" sz="1800" dirty="0" err="1"/>
              <a:t>Queensborough</a:t>
            </a:r>
            <a:r>
              <a:rPr lang="en-US" sz="1800" dirty="0"/>
              <a:t> Community College </a:t>
            </a:r>
            <a:r>
              <a:rPr lang="en-US" sz="1800" dirty="0" smtClean="0"/>
              <a:t>(</a:t>
            </a:r>
            <a:r>
              <a:rPr lang="en-US" sz="1800" i="1" dirty="0" smtClean="0"/>
              <a:t>The </a:t>
            </a:r>
            <a:r>
              <a:rPr lang="en-US" sz="1800" i="1" dirty="0"/>
              <a:t>City University Of New </a:t>
            </a:r>
            <a:r>
              <a:rPr lang="en-US" sz="1800" i="1" dirty="0" smtClean="0"/>
              <a:t>York)</a:t>
            </a:r>
            <a:r>
              <a:rPr lang="en-US" sz="1800" dirty="0"/>
              <a:t/>
            </a:r>
            <a:br>
              <a:rPr lang="en-US" sz="1800" dirty="0"/>
            </a:br>
            <a:r>
              <a:rPr lang="en-US" sz="1800" dirty="0"/>
              <a:t>Department of Engineering Technology</a:t>
            </a:r>
            <a:br>
              <a:rPr lang="en-US" sz="1800" dirty="0"/>
            </a:br>
            <a:r>
              <a:rPr lang="en-US" sz="1800" dirty="0" smtClean="0"/>
              <a:t/>
            </a:r>
            <a:br>
              <a:rPr lang="en-US" sz="1800" dirty="0" smtClean="0"/>
            </a:br>
            <a:r>
              <a:rPr lang="en-US" sz="1800" dirty="0" smtClean="0"/>
              <a:t>ET 110 – Introduction to circuit analysis</a:t>
            </a:r>
            <a:r>
              <a:rPr lang="en-US" sz="1600" dirty="0" smtClean="0"/>
              <a:t/>
            </a:r>
            <a:br>
              <a:rPr lang="en-US" sz="1600" dirty="0" smtClean="0"/>
            </a:br>
            <a:r>
              <a:rPr lang="en-US" sz="1600" dirty="0" smtClean="0"/>
              <a:t/>
            </a:r>
            <a:br>
              <a:rPr lang="en-US" sz="1600" dirty="0" smtClean="0"/>
            </a:br>
            <a:r>
              <a:rPr lang="en-US" sz="2000" b="1" dirty="0" smtClean="0"/>
              <a:t>Pre-Exam 1 </a:t>
            </a:r>
            <a:r>
              <a:rPr lang="en-US" sz="1600" dirty="0" smtClean="0"/>
              <a:t/>
            </a:r>
            <a:br>
              <a:rPr lang="en-US" sz="1600" dirty="0" smtClean="0"/>
            </a:br>
            <a:r>
              <a:rPr lang="en-US" sz="1600" dirty="0" smtClean="0"/>
              <a:t/>
            </a:r>
            <a:br>
              <a:rPr lang="en-US" sz="1600" dirty="0" smtClean="0"/>
            </a:br>
            <a:r>
              <a:rPr lang="en-US" sz="1600" dirty="0" smtClean="0"/>
              <a:t>Academic </a:t>
            </a:r>
            <a:r>
              <a:rPr lang="en-US" sz="1600" dirty="0"/>
              <a:t>dishonesty is prohibited in The City University of New York and is punishable by penalties, including failing grades, suspension, and expulsion. Some examples of academic dishonesty are cheating, plagiarism, Internet plagiarism, obtaining unfair advantage, falsification of records and official documents, and collusion. (By signing below, I acknowledge the academic dishonesty law in CUNY</a:t>
            </a:r>
            <a:r>
              <a:rPr lang="en-US" sz="1600" dirty="0" smtClean="0"/>
              <a:t>)</a:t>
            </a:r>
            <a:r>
              <a:rPr lang="en-US" sz="1600" b="1" dirty="0" smtClean="0"/>
              <a:t/>
            </a:r>
            <a:br>
              <a:rPr lang="en-US" sz="1600" b="1" dirty="0" smtClean="0"/>
            </a:br>
            <a:r>
              <a:rPr lang="en-US" sz="1600" b="1" dirty="0"/>
              <a:t/>
            </a:r>
            <a:br>
              <a:rPr lang="en-US" sz="1600" b="1" dirty="0"/>
            </a:br>
            <a:r>
              <a:rPr lang="en-US" sz="1600" dirty="0"/>
              <a:t/>
            </a:r>
            <a:br>
              <a:rPr lang="en-US" sz="1600" dirty="0"/>
            </a:br>
            <a:r>
              <a:rPr lang="en-US" sz="1600" dirty="0" smtClean="0"/>
              <a:t>Student’s name: </a:t>
            </a:r>
            <a:r>
              <a:rPr lang="en-US" sz="1600" u="sng" dirty="0" smtClean="0"/>
              <a:t>							</a:t>
            </a:r>
            <a:br>
              <a:rPr lang="en-US" sz="1600" u="sng" dirty="0" smtClean="0"/>
            </a:br>
            <a:r>
              <a:rPr lang="en-US" sz="1600" u="sng" dirty="0" smtClean="0"/>
              <a:t/>
            </a:r>
            <a:br>
              <a:rPr lang="en-US" sz="1600" u="sng" dirty="0" smtClean="0"/>
            </a:br>
            <a:r>
              <a:rPr lang="en-US" sz="1600" b="1" dirty="0" smtClean="0">
                <a:solidFill>
                  <a:srgbClr val="FF0000"/>
                </a:solidFill>
              </a:rPr>
              <a:t>DUE DATE: Monday 9/26/16</a:t>
            </a:r>
            <a:r>
              <a:rPr lang="en-US" sz="1600" dirty="0" smtClean="0"/>
              <a:t/>
            </a:r>
            <a:br>
              <a:rPr lang="en-US" sz="1600" dirty="0" smtClean="0"/>
            </a:br>
            <a:r>
              <a:rPr lang="en-US" sz="1600" dirty="0" smtClean="0"/>
              <a:t>Professor </a:t>
            </a:r>
            <a:r>
              <a:rPr lang="en-US" sz="1600" dirty="0" err="1" smtClean="0"/>
              <a:t>Huixin</a:t>
            </a:r>
            <a:r>
              <a:rPr lang="en-US" sz="1600" dirty="0" smtClean="0"/>
              <a:t> Wu</a:t>
            </a:r>
            <a:endParaRPr lang="en-US" sz="1600" dirty="0"/>
          </a:p>
        </p:txBody>
      </p:sp>
      <p:sp>
        <p:nvSpPr>
          <p:cNvPr id="3" name="Rectangle 2"/>
          <p:cNvSpPr/>
          <p:nvPr/>
        </p:nvSpPr>
        <p:spPr>
          <a:xfrm>
            <a:off x="235390" y="4800600"/>
            <a:ext cx="4572000" cy="181588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sz="1600" b="1" dirty="0" smtClean="0"/>
              <a:t>INSTRUCTION</a:t>
            </a:r>
          </a:p>
          <a:p>
            <a:pPr marL="285750" indent="-285750">
              <a:buFont typeface="Wingdings" panose="05000000000000000000" pitchFamily="2" charset="2"/>
              <a:buChar char="ü"/>
            </a:pPr>
            <a:r>
              <a:rPr lang="en-US" sz="1600" dirty="0" smtClean="0"/>
              <a:t>Show </a:t>
            </a:r>
            <a:r>
              <a:rPr lang="en-US" sz="1600" dirty="0"/>
              <a:t>all work and calculation</a:t>
            </a:r>
          </a:p>
          <a:p>
            <a:pPr marL="285750" indent="-285750">
              <a:buFont typeface="Wingdings" panose="05000000000000000000" pitchFamily="2" charset="2"/>
              <a:buChar char="ü"/>
            </a:pPr>
            <a:r>
              <a:rPr lang="en-US" sz="1600" dirty="0"/>
              <a:t>Round off all your answer in engineering notation to the hundredth place, except for question 2.</a:t>
            </a:r>
          </a:p>
          <a:p>
            <a:pPr marL="285750" indent="-285750">
              <a:buFont typeface="Wingdings" panose="05000000000000000000" pitchFamily="2" charset="2"/>
              <a:buChar char="ü"/>
            </a:pPr>
            <a:r>
              <a:rPr lang="en-US" sz="1600" dirty="0"/>
              <a:t>All answers should have units, otherwise points will be deducted.</a:t>
            </a:r>
          </a:p>
          <a:p>
            <a:pPr marL="285750" indent="-285750">
              <a:buFont typeface="Wingdings" panose="05000000000000000000" pitchFamily="2" charset="2"/>
              <a:buChar char="ü"/>
            </a:pPr>
            <a:r>
              <a:rPr lang="en-US" sz="1600" dirty="0"/>
              <a:t>Box or circled your answer.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440" y="0"/>
                <a:ext cx="9131559" cy="6858000"/>
              </a:xfrm>
            </p:spPr>
            <p:txBody>
              <a:bodyPr>
                <a:normAutofit/>
              </a:bodyPr>
              <a:lstStyle/>
              <a:p>
                <a:pPr marL="0" indent="0">
                  <a:buNone/>
                </a:pPr>
                <a:r>
                  <a:rPr lang="en-US" sz="2000" dirty="0" smtClean="0"/>
                  <a:t>8. A technician is trying to find the resistivity material of a wire. He measured the resistance and found it to be 8.2 </a:t>
                </a:r>
                <a:r>
                  <a:rPr lang="el-GR" sz="2000" dirty="0" smtClean="0"/>
                  <a:t>Ω</a:t>
                </a:r>
                <a:r>
                  <a:rPr lang="en-US" sz="2000" dirty="0" smtClean="0"/>
                  <a:t>. A tape measure indicated that the thickness of the wire was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16</m:t>
                        </m:r>
                      </m:den>
                    </m:f>
                  </m:oMath>
                </a14:m>
                <a:r>
                  <a:rPr lang="en-US" sz="2000" dirty="0" smtClean="0"/>
                  <a:t> inches with a length was approximate 2.18*10</a:t>
                </a:r>
                <a:r>
                  <a:rPr lang="en-US" sz="2000" baseline="30000" dirty="0" smtClean="0"/>
                  <a:t>3</a:t>
                </a:r>
                <a:r>
                  <a:rPr lang="en-US" sz="2000" dirty="0" smtClean="0"/>
                  <a:t> ft. What resistivity material is the wire made of? (10 pts)</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440" y="0"/>
                <a:ext cx="9131559" cy="6858000"/>
              </a:xfrm>
              <a:blipFill rotWithShape="0">
                <a:blip r:embed="rId2"/>
                <a:stretch>
                  <a:fillRect l="-668" t="-444" r="-601"/>
                </a:stretch>
              </a:blipFill>
            </p:spPr>
            <p:txBody>
              <a:bodyPr/>
              <a:lstStyle/>
              <a:p>
                <a:r>
                  <a:rPr lang="en-US">
                    <a:noFill/>
                  </a:rPr>
                  <a:t> </a:t>
                </a:r>
              </a:p>
            </p:txBody>
          </p:sp>
        </mc:Fallback>
      </mc:AlternateContent>
    </p:spTree>
    <p:extLst>
      <p:ext uri="{BB962C8B-B14F-4D97-AF65-F5344CB8AC3E}">
        <p14:creationId xmlns:p14="http://schemas.microsoft.com/office/powerpoint/2010/main" val="149168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16" y="0"/>
            <a:ext cx="9123784" cy="6858000"/>
          </a:xfrm>
        </p:spPr>
        <p:txBody>
          <a:bodyPr>
            <a:noAutofit/>
          </a:bodyPr>
          <a:lstStyle/>
          <a:p>
            <a:pPr marL="0" indent="0">
              <a:buNone/>
            </a:pPr>
            <a:r>
              <a:rPr lang="en-US" sz="2000" dirty="0" smtClean="0"/>
              <a:t>9. For the following carbon made resistor:</a:t>
            </a:r>
          </a:p>
          <a:p>
            <a:pPr marL="0" indent="0">
              <a:buNone/>
            </a:pPr>
            <a:endParaRPr lang="en-US" sz="2000" dirty="0"/>
          </a:p>
          <a:p>
            <a:pPr marL="0" indent="0">
              <a:buNone/>
            </a:pPr>
            <a:endParaRPr lang="en-US" sz="2000" dirty="0" smtClean="0"/>
          </a:p>
          <a:p>
            <a:pPr marL="0" indent="0">
              <a:buNone/>
            </a:pPr>
            <a:endParaRPr lang="en-US" sz="2000" dirty="0"/>
          </a:p>
          <a:p>
            <a:pPr marL="514350" indent="-514350">
              <a:buAutoNum type="alphaLcPeriod"/>
            </a:pPr>
            <a:r>
              <a:rPr lang="en-US" sz="2000" dirty="0" smtClean="0"/>
              <a:t>(2 pts) Write is color band: (1</a:t>
            </a:r>
            <a:r>
              <a:rPr lang="en-US" sz="2000" baseline="30000" dirty="0" smtClean="0"/>
              <a:t>st</a:t>
            </a:r>
            <a:r>
              <a:rPr lang="en-US" sz="2000" dirty="0" smtClean="0"/>
              <a:t> band) ______ (2</a:t>
            </a:r>
            <a:r>
              <a:rPr lang="en-US" sz="2000" baseline="30000" dirty="0" smtClean="0"/>
              <a:t>nd</a:t>
            </a:r>
            <a:r>
              <a:rPr lang="en-US" sz="2000" dirty="0" smtClean="0"/>
              <a:t> band) _____ (3</a:t>
            </a:r>
            <a:r>
              <a:rPr lang="en-US" sz="2000" baseline="30000" dirty="0" smtClean="0"/>
              <a:t>rd</a:t>
            </a:r>
            <a:r>
              <a:rPr lang="en-US" sz="2000" dirty="0" smtClean="0"/>
              <a:t> band) ______ (4</a:t>
            </a:r>
            <a:r>
              <a:rPr lang="en-US" sz="2000" baseline="30000" dirty="0" smtClean="0"/>
              <a:t>th</a:t>
            </a:r>
            <a:r>
              <a:rPr lang="en-US" sz="2000" dirty="0" smtClean="0"/>
              <a:t> band)______</a:t>
            </a:r>
          </a:p>
          <a:p>
            <a:pPr marL="514350" indent="-514350">
              <a:buAutoNum type="alphaLcPeriod"/>
            </a:pPr>
            <a:endParaRPr lang="en-US" sz="2000" dirty="0" smtClean="0"/>
          </a:p>
          <a:p>
            <a:pPr marL="514350" indent="-514350">
              <a:buAutoNum type="alphaLcPeriod"/>
            </a:pPr>
            <a:r>
              <a:rPr lang="en-US" sz="2000" dirty="0" smtClean="0"/>
              <a:t>(4 pts) Its nominal resistance value is (engineering notation): </a:t>
            </a:r>
            <a:r>
              <a:rPr lang="en-US" sz="2000" u="sng" dirty="0" smtClean="0"/>
              <a:t>					</a:t>
            </a:r>
          </a:p>
          <a:p>
            <a:pPr marL="514350" indent="-514350">
              <a:buAutoNum type="alphaLcPeriod"/>
            </a:pPr>
            <a:endParaRPr lang="en-US" sz="2000" dirty="0" smtClean="0"/>
          </a:p>
          <a:p>
            <a:pPr marL="514350" indent="-514350">
              <a:buAutoNum type="alphaLcPeriod"/>
            </a:pPr>
            <a:r>
              <a:rPr lang="en-US" sz="2000" dirty="0" smtClean="0"/>
              <a:t>(2 pts) Its tolerance resistance is: </a:t>
            </a:r>
            <a:r>
              <a:rPr lang="en-US" sz="2000" u="sng" dirty="0" smtClean="0"/>
              <a:t>					</a:t>
            </a:r>
            <a:endParaRPr lang="en-US" sz="2000" dirty="0"/>
          </a:p>
          <a:p>
            <a:pPr marL="514350" indent="-514350">
              <a:buAutoNum type="alphaLcPeriod"/>
            </a:pPr>
            <a:endParaRPr lang="en-US" sz="2000" dirty="0" smtClean="0"/>
          </a:p>
          <a:p>
            <a:pPr marL="514350" indent="-514350">
              <a:buAutoNum type="alphaLcPeriod"/>
            </a:pPr>
            <a:endParaRPr lang="en-US" sz="2000" dirty="0"/>
          </a:p>
          <a:p>
            <a:pPr marL="514350" indent="-514350">
              <a:buAutoNum type="alphaLcPeriod"/>
            </a:pPr>
            <a:r>
              <a:rPr lang="en-US" sz="2000" dirty="0" smtClean="0"/>
              <a:t>(3 pts) Its maximum resistance value is: </a:t>
            </a:r>
            <a:r>
              <a:rPr lang="en-US" sz="2000" u="sng" dirty="0" smtClean="0"/>
              <a:t>					</a:t>
            </a:r>
          </a:p>
          <a:p>
            <a:pPr marL="514350" indent="-514350">
              <a:buAutoNum type="alphaLcPeriod"/>
            </a:pPr>
            <a:endParaRPr lang="en-US" sz="2000" dirty="0" smtClean="0"/>
          </a:p>
          <a:p>
            <a:pPr marL="514350" indent="-514350">
              <a:buAutoNum type="alphaLcPeriod"/>
            </a:pPr>
            <a:endParaRPr lang="en-US" sz="2000" dirty="0"/>
          </a:p>
          <a:p>
            <a:pPr marL="514350" indent="-514350">
              <a:buAutoNum type="alphaLcPeriod"/>
            </a:pPr>
            <a:r>
              <a:rPr lang="en-US" sz="2000" dirty="0" smtClean="0"/>
              <a:t>(3 pts) Its minimum resistance value is:</a:t>
            </a:r>
            <a:r>
              <a:rPr lang="en-US" sz="2000" u="sng" dirty="0" smtClean="0"/>
              <a:t>						</a:t>
            </a:r>
            <a:endParaRPr lang="en-US" sz="2000" dirty="0"/>
          </a:p>
        </p:txBody>
      </p:sp>
    </p:spTree>
    <p:extLst>
      <p:ext uri="{BB962C8B-B14F-4D97-AF65-F5344CB8AC3E}">
        <p14:creationId xmlns:p14="http://schemas.microsoft.com/office/powerpoint/2010/main" val="3239428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781800"/>
          </a:xfrm>
        </p:spPr>
        <p:txBody>
          <a:bodyPr>
            <a:normAutofit/>
          </a:bodyPr>
          <a:lstStyle/>
          <a:p>
            <a:pPr marL="0" indent="0">
              <a:buNone/>
            </a:pPr>
            <a:r>
              <a:rPr lang="en-US" sz="2000" dirty="0" smtClean="0"/>
              <a:t>10. Find the color coding for the following resistors:</a:t>
            </a:r>
          </a:p>
          <a:p>
            <a:pPr marL="0" indent="0">
              <a:buNone/>
            </a:pPr>
            <a:endParaRPr lang="en-US" sz="2000" dirty="0" smtClean="0"/>
          </a:p>
          <a:p>
            <a:pPr marL="514350" indent="-514350">
              <a:buAutoNum type="alphaLcPeriod"/>
            </a:pPr>
            <a:r>
              <a:rPr lang="en-US" sz="2000" dirty="0" smtClean="0"/>
              <a:t>(6 pts) 560 M</a:t>
            </a:r>
            <a:r>
              <a:rPr lang="el-GR" sz="2000" dirty="0" smtClean="0"/>
              <a:t>Ω</a:t>
            </a:r>
            <a:r>
              <a:rPr lang="en-US" sz="2000" dirty="0" smtClean="0"/>
              <a:t> </a:t>
            </a:r>
            <a:r>
              <a:rPr lang="en-US" sz="2000" u="sng" dirty="0" smtClean="0"/>
              <a:t>+</a:t>
            </a:r>
            <a:r>
              <a:rPr lang="en-US" sz="2000" dirty="0" smtClean="0"/>
              <a:t> 0.25% _____ , ____ , _____ , _____</a:t>
            </a:r>
          </a:p>
          <a:p>
            <a:pPr marL="514350" indent="-514350">
              <a:buAutoNum type="alphaLcPeriod"/>
            </a:pPr>
            <a:endParaRPr lang="en-US" sz="2000" dirty="0"/>
          </a:p>
          <a:p>
            <a:pPr marL="514350" indent="-514350">
              <a:buAutoNum type="alphaLcPeriod"/>
            </a:pPr>
            <a:endParaRPr lang="en-US" sz="2000" dirty="0" smtClean="0"/>
          </a:p>
          <a:p>
            <a:pPr marL="514350" indent="-514350">
              <a:buAutoNum type="alphaLcPeriod"/>
            </a:pPr>
            <a:endParaRPr lang="en-US" sz="2000" dirty="0"/>
          </a:p>
          <a:p>
            <a:pPr marL="514350" indent="-514350">
              <a:buAutoNum type="alphaLcPeriod"/>
            </a:pPr>
            <a:endParaRPr lang="en-US" sz="2000" dirty="0" smtClean="0"/>
          </a:p>
          <a:p>
            <a:pPr marL="514350" indent="-514350">
              <a:buAutoNum type="alphaLcPeriod"/>
            </a:pPr>
            <a:endParaRPr lang="en-US" sz="2000" dirty="0" smtClean="0"/>
          </a:p>
          <a:p>
            <a:pPr marL="514350" indent="-514350">
              <a:buAutoNum type="alphaLcPeriod"/>
            </a:pPr>
            <a:r>
              <a:rPr lang="en-US" sz="2000" dirty="0" smtClean="0"/>
              <a:t>(6 pts) 0.78 </a:t>
            </a:r>
            <a:r>
              <a:rPr lang="el-GR" sz="2000" dirty="0" smtClean="0"/>
              <a:t>Ω</a:t>
            </a:r>
            <a:r>
              <a:rPr lang="en-US" sz="2000" dirty="0" smtClean="0"/>
              <a:t> </a:t>
            </a:r>
            <a:r>
              <a:rPr lang="en-US" sz="2000" u="sng" dirty="0" smtClean="0"/>
              <a:t>+</a:t>
            </a:r>
            <a:r>
              <a:rPr lang="en-US" sz="2000" dirty="0" smtClean="0"/>
              <a:t> 10 % </a:t>
            </a:r>
            <a:r>
              <a:rPr lang="en-US" sz="2000" dirty="0"/>
              <a:t>_____ , ____ , _____ , _____</a:t>
            </a:r>
            <a:endParaRPr lang="en-US" sz="2000" dirty="0" smtClean="0"/>
          </a:p>
          <a:p>
            <a:pPr marL="514350" indent="-514350">
              <a:buAutoNum type="alphaLcPeriod"/>
            </a:pPr>
            <a:endParaRPr lang="en-US" sz="2000" dirty="0"/>
          </a:p>
          <a:p>
            <a:pPr marL="514350" indent="-514350">
              <a:buAutoNum type="alphaLcPeriod"/>
            </a:pPr>
            <a:endParaRPr lang="en-US" sz="2000" dirty="0" smtClean="0"/>
          </a:p>
          <a:p>
            <a:pPr marL="514350" indent="-514350">
              <a:buAutoNum type="alphaLcPeriod"/>
            </a:pPr>
            <a:endParaRPr lang="en-US" sz="2000" dirty="0"/>
          </a:p>
          <a:p>
            <a:pPr marL="514350" indent="-514350">
              <a:buAutoNum type="alphaLcPeriod"/>
            </a:pPr>
            <a:endParaRPr lang="en-US" sz="2000" dirty="0" smtClean="0"/>
          </a:p>
          <a:p>
            <a:pPr marL="514350" indent="-514350">
              <a:buAutoNum type="alphaLcPeriod"/>
            </a:pPr>
            <a:endParaRPr lang="en-US" sz="2000" dirty="0"/>
          </a:p>
          <a:p>
            <a:pPr marL="514350" indent="-514350">
              <a:buAutoNum type="alphaLcPeriod"/>
            </a:pPr>
            <a:endParaRPr lang="en-US" sz="2000" dirty="0" smtClean="0"/>
          </a:p>
          <a:p>
            <a:pPr marL="514350" indent="-514350">
              <a:buAutoNum type="alphaLcPeriod"/>
            </a:pPr>
            <a:r>
              <a:rPr lang="en-US" sz="2000" dirty="0" smtClean="0"/>
              <a:t>(6 pts) 3.9 k</a:t>
            </a:r>
            <a:r>
              <a:rPr lang="el-GR" sz="2000" dirty="0" smtClean="0"/>
              <a:t>Ω</a:t>
            </a:r>
            <a:r>
              <a:rPr lang="en-US" sz="2000" dirty="0" smtClean="0"/>
              <a:t> </a:t>
            </a:r>
            <a:r>
              <a:rPr lang="en-US" sz="2000" u="sng" dirty="0" smtClean="0"/>
              <a:t>+</a:t>
            </a:r>
            <a:r>
              <a:rPr lang="en-US" sz="2000" dirty="0" smtClean="0"/>
              <a:t> 1% </a:t>
            </a:r>
            <a:r>
              <a:rPr lang="en-US" sz="2000" dirty="0"/>
              <a:t>_____ , ____ , _____ , _____</a:t>
            </a:r>
          </a:p>
        </p:txBody>
      </p:sp>
    </p:spTree>
    <p:extLst>
      <p:ext uri="{BB962C8B-B14F-4D97-AF65-F5344CB8AC3E}">
        <p14:creationId xmlns:p14="http://schemas.microsoft.com/office/powerpoint/2010/main" val="303914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149290" y="2514600"/>
            <a:ext cx="3810000" cy="2497494"/>
          </a:xfrm>
          <a:prstGeom prst="rect">
            <a:avLst/>
          </a:prstGeom>
          <a:noFill/>
          <a:ln>
            <a:noFill/>
          </a:ln>
        </p:spPr>
      </p:pic>
      <p:sp>
        <p:nvSpPr>
          <p:cNvPr id="8" name="Rectangle 7"/>
          <p:cNvSpPr/>
          <p:nvPr/>
        </p:nvSpPr>
        <p:spPr>
          <a:xfrm>
            <a:off x="3733800" y="1676400"/>
            <a:ext cx="5334000" cy="4948149"/>
          </a:xfrm>
          <a:prstGeom prst="rect">
            <a:avLst/>
          </a:prstGeom>
        </p:spPr>
        <p:txBody>
          <a:bodyPr wrap="square">
            <a:spAutoFit/>
          </a:bodyPr>
          <a:lstStyle/>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11. The </a:t>
            </a:r>
            <a:r>
              <a:rPr lang="en-US" dirty="0">
                <a:latin typeface="Calibri" panose="020F0502020204030204" pitchFamily="34" charset="0"/>
                <a:ea typeface="Calibri" panose="020F0502020204030204" pitchFamily="34" charset="0"/>
                <a:cs typeface="Times New Roman" panose="02020603050405020304" pitchFamily="18" charset="0"/>
              </a:rPr>
              <a:t>current through I</a:t>
            </a:r>
            <a:r>
              <a:rPr lang="en-US" baseline="-25000" dirty="0">
                <a:latin typeface="Calibri" panose="020F0502020204030204" pitchFamily="34" charset="0"/>
                <a:ea typeface="Calibri" panose="020F0502020204030204" pitchFamily="34" charset="0"/>
                <a:cs typeface="Times New Roman" panose="02020603050405020304" pitchFamily="18" charset="0"/>
              </a:rPr>
              <a:t>Y</a:t>
            </a:r>
            <a:r>
              <a:rPr lang="en-US" dirty="0">
                <a:latin typeface="Calibri" panose="020F0502020204030204" pitchFamily="34" charset="0"/>
                <a:ea typeface="Calibri" panose="020F0502020204030204" pitchFamily="34" charset="0"/>
                <a:cs typeface="Times New Roman" panose="02020603050405020304" pitchFamily="18" charset="0"/>
              </a:rPr>
              <a:t> is</a:t>
            </a:r>
            <a:r>
              <a:rPr lang="en-US" dirty="0" smtClean="0">
                <a:latin typeface="Calibri" panose="020F0502020204030204" pitchFamily="34" charset="0"/>
                <a:ea typeface="Calibri" panose="020F0502020204030204" pitchFamily="34" charset="0"/>
                <a:cs typeface="Times New Roman" panose="02020603050405020304" pitchFamily="18" charset="0"/>
              </a:rPr>
              <a:t>:  (3 points)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12 mA (flowing from left to right)</a:t>
            </a:r>
          </a:p>
          <a:p>
            <a:pPr marL="800100" lvl="1" indent="-342900">
              <a:lnSpc>
                <a:spcPct val="107000"/>
              </a:lnSpc>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12 mA (flowing from right to left)</a:t>
            </a:r>
          </a:p>
          <a:p>
            <a:pPr marL="800100" lvl="1" indent="-342900">
              <a:lnSpc>
                <a:spcPct val="107000"/>
              </a:lnSpc>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9 mA (flowing from left to right)</a:t>
            </a:r>
          </a:p>
          <a:p>
            <a:pPr marL="800100" lvl="1" indent="-342900">
              <a:lnSpc>
                <a:spcPct val="107000"/>
              </a:lnSpc>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9 mA (flowing from right to left)</a:t>
            </a:r>
          </a:p>
          <a:p>
            <a:pPr marL="800100" lvl="1" indent="-342900">
              <a:lnSpc>
                <a:spcPct val="107000"/>
              </a:lnSpc>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2 mA (flowing from left to right)</a:t>
            </a:r>
          </a:p>
          <a:p>
            <a:pPr marL="800100" lvl="1" indent="-342900">
              <a:lnSpc>
                <a:spcPct val="107000"/>
              </a:lnSpc>
              <a:spcAft>
                <a:spcPts val="80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2 mA (flowing from right to left)</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12. The </a:t>
            </a:r>
            <a:r>
              <a:rPr lang="en-US" dirty="0">
                <a:latin typeface="Calibri" panose="020F0502020204030204" pitchFamily="34" charset="0"/>
                <a:ea typeface="Calibri" panose="020F0502020204030204" pitchFamily="34" charset="0"/>
                <a:cs typeface="Times New Roman" panose="02020603050405020304" pitchFamily="18" charset="0"/>
              </a:rPr>
              <a:t>current through I</a:t>
            </a:r>
            <a:r>
              <a:rPr lang="en-US" baseline="-25000" dirty="0">
                <a:latin typeface="Calibri" panose="020F0502020204030204" pitchFamily="34" charset="0"/>
                <a:ea typeface="Calibri" panose="020F0502020204030204" pitchFamily="34" charset="0"/>
                <a:cs typeface="Times New Roman" panose="02020603050405020304" pitchFamily="18" charset="0"/>
              </a:rPr>
              <a:t>X</a:t>
            </a:r>
            <a:r>
              <a:rPr lang="en-US" dirty="0">
                <a:latin typeface="Calibri" panose="020F0502020204030204" pitchFamily="34" charset="0"/>
                <a:ea typeface="Calibri" panose="020F0502020204030204" pitchFamily="34" charset="0"/>
                <a:cs typeface="Times New Roman" panose="02020603050405020304" pitchFamily="18" charset="0"/>
              </a:rPr>
              <a:t> is</a:t>
            </a:r>
            <a:r>
              <a:rPr lang="en-US" dirty="0" smtClean="0">
                <a:latin typeface="Calibri" panose="020F0502020204030204" pitchFamily="34" charset="0"/>
                <a:ea typeface="Calibri" panose="020F0502020204030204" pitchFamily="34" charset="0"/>
                <a:cs typeface="Times New Roman" panose="02020603050405020304" pitchFamily="18" charset="0"/>
              </a:rPr>
              <a:t>:  ( 3 points)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7 mA (flowing down)</a:t>
            </a:r>
          </a:p>
          <a:p>
            <a:pPr marL="800100" lvl="1" indent="-342900">
              <a:lnSpc>
                <a:spcPct val="107000"/>
              </a:lnSpc>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5 mA (flowing from left to right)</a:t>
            </a:r>
          </a:p>
          <a:p>
            <a:pPr marL="800100" lvl="1" indent="-342900">
              <a:lnSpc>
                <a:spcPct val="107000"/>
              </a:lnSpc>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3 mA (flowing up)</a:t>
            </a:r>
          </a:p>
          <a:p>
            <a:pPr marL="800100" lvl="1" indent="-342900">
              <a:lnSpc>
                <a:spcPct val="107000"/>
              </a:lnSpc>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12 mA (flowing from right to left)</a:t>
            </a:r>
          </a:p>
          <a:p>
            <a:pPr marL="800100" lvl="1" indent="-342900">
              <a:lnSpc>
                <a:spcPct val="107000"/>
              </a:lnSpc>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3 mA (flowing down)</a:t>
            </a:r>
          </a:p>
          <a:p>
            <a:pPr marL="800100" lvl="1" indent="-342900">
              <a:lnSpc>
                <a:spcPct val="107000"/>
              </a:lnSpc>
              <a:spcAft>
                <a:spcPts val="800"/>
              </a:spcAft>
              <a:buFont typeface="+mj-lt"/>
              <a:buAutoNum type="alphaLcPeriod"/>
            </a:pPr>
            <a:r>
              <a:rPr lang="en-US" dirty="0">
                <a:latin typeface="Calibri" panose="020F0502020204030204" pitchFamily="34" charset="0"/>
                <a:ea typeface="Calibri" panose="020F0502020204030204" pitchFamily="34" charset="0"/>
                <a:cs typeface="Times New Roman" panose="02020603050405020304" pitchFamily="18" charset="0"/>
              </a:rPr>
              <a:t>7 mA (flowing up)</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itle 1"/>
          <p:cNvSpPr>
            <a:spLocks noGrp="1"/>
          </p:cNvSpPr>
          <p:nvPr>
            <p:ph type="title"/>
          </p:nvPr>
        </p:nvSpPr>
        <p:spPr/>
        <p:txBody>
          <a:bodyPr>
            <a:normAutofit/>
          </a:bodyPr>
          <a:lstStyle/>
          <a:p>
            <a:r>
              <a:rPr lang="en-US" sz="4000" dirty="0" smtClean="0"/>
              <a:t>Multiple choices</a:t>
            </a:r>
            <a:r>
              <a:rPr lang="en-US" sz="3000" dirty="0" smtClean="0"/>
              <a:t/>
            </a:r>
            <a:br>
              <a:rPr lang="en-US" sz="3000" dirty="0" smtClean="0"/>
            </a:br>
            <a:r>
              <a:rPr lang="en-US" sz="1800" dirty="0" smtClean="0"/>
              <a:t>Circle only ONE answer</a:t>
            </a:r>
            <a:endParaRPr lang="en-US" sz="3000" dirty="0"/>
          </a:p>
        </p:txBody>
      </p:sp>
    </p:spTree>
    <p:extLst>
      <p:ext uri="{BB962C8B-B14F-4D97-AF65-F5344CB8AC3E}">
        <p14:creationId xmlns:p14="http://schemas.microsoft.com/office/powerpoint/2010/main" val="265513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5973763"/>
          </a:xfrm>
        </p:spPr>
        <p:txBody>
          <a:bodyPr>
            <a:normAutofit/>
          </a:bodyPr>
          <a:lstStyle/>
          <a:p>
            <a:pPr marL="0" indent="0">
              <a:buNone/>
            </a:pPr>
            <a:r>
              <a:rPr lang="en-US" sz="1600" dirty="0" smtClean="0"/>
              <a:t>13. From the following resistors, which resistor will dissipate the lowest power (2 points) </a:t>
            </a:r>
          </a:p>
          <a:p>
            <a:pPr marL="0" indent="0">
              <a:buNone/>
            </a:pPr>
            <a:endParaRPr lang="en-US" sz="1600" dirty="0"/>
          </a:p>
        </p:txBody>
      </p:sp>
      <p:pic>
        <p:nvPicPr>
          <p:cNvPr id="4" name="Picture 3"/>
          <p:cNvPicPr>
            <a:picLocks noChangeAspect="1"/>
          </p:cNvPicPr>
          <p:nvPr/>
        </p:nvPicPr>
        <p:blipFill>
          <a:blip r:embed="rId2"/>
          <a:stretch>
            <a:fillRect/>
          </a:stretch>
        </p:blipFill>
        <p:spPr>
          <a:xfrm>
            <a:off x="914400" y="457200"/>
            <a:ext cx="2117983" cy="1752600"/>
          </a:xfrm>
          <a:prstGeom prst="rect">
            <a:avLst/>
          </a:prstGeom>
        </p:spPr>
      </p:pic>
      <p:sp>
        <p:nvSpPr>
          <p:cNvPr id="2" name="Rectangle 1"/>
          <p:cNvSpPr/>
          <p:nvPr/>
        </p:nvSpPr>
        <p:spPr>
          <a:xfrm>
            <a:off x="228600" y="2513052"/>
            <a:ext cx="8915400" cy="1815882"/>
          </a:xfrm>
          <a:prstGeom prst="rect">
            <a:avLst/>
          </a:prstGeom>
        </p:spPr>
        <p:txBody>
          <a:bodyPr wrap="square">
            <a:spAutoFit/>
          </a:bodyPr>
          <a:lstStyle/>
          <a:p>
            <a:r>
              <a:rPr lang="en-US" sz="1600" dirty="0" smtClean="0"/>
              <a:t>14. If </a:t>
            </a:r>
            <a:r>
              <a:rPr lang="en-US" sz="1600" dirty="0"/>
              <a:t>an element permits a generous flow of electrons with very little external force is known as ___________ , and if it does not permit a generous flow of electrons  is known as </a:t>
            </a:r>
            <a:r>
              <a:rPr lang="en-US" sz="1600" dirty="0" smtClean="0"/>
              <a:t>__________. (2 points)</a:t>
            </a:r>
            <a:endParaRPr lang="en-US" sz="1600" dirty="0"/>
          </a:p>
          <a:p>
            <a:pPr lvl="1">
              <a:buFont typeface="+mj-lt"/>
              <a:buAutoNum type="alphaLcParenR"/>
            </a:pPr>
            <a:r>
              <a:rPr lang="en-US" sz="1600" dirty="0" smtClean="0"/>
              <a:t> Insulator</a:t>
            </a:r>
            <a:r>
              <a:rPr lang="en-US" sz="1600" dirty="0"/>
              <a:t>, conductor</a:t>
            </a:r>
          </a:p>
          <a:p>
            <a:pPr lvl="1">
              <a:buFont typeface="+mj-lt"/>
              <a:buAutoNum type="alphaLcParenR"/>
            </a:pPr>
            <a:r>
              <a:rPr lang="en-US" sz="1600" dirty="0" smtClean="0"/>
              <a:t> Conductor</a:t>
            </a:r>
            <a:r>
              <a:rPr lang="en-US" sz="1600" dirty="0"/>
              <a:t>, insulator</a:t>
            </a:r>
          </a:p>
          <a:p>
            <a:pPr lvl="1">
              <a:buFont typeface="+mj-lt"/>
              <a:buAutoNum type="alphaLcParenR"/>
            </a:pPr>
            <a:r>
              <a:rPr lang="en-US" sz="1600" dirty="0" smtClean="0"/>
              <a:t> Conductor</a:t>
            </a:r>
            <a:r>
              <a:rPr lang="en-US" sz="1600" dirty="0"/>
              <a:t>, semiconductor</a:t>
            </a:r>
          </a:p>
          <a:p>
            <a:pPr lvl="1">
              <a:buFont typeface="+mj-lt"/>
              <a:buAutoNum type="alphaLcParenR"/>
            </a:pPr>
            <a:r>
              <a:rPr lang="en-US" sz="1600" dirty="0" smtClean="0"/>
              <a:t> Insulator</a:t>
            </a:r>
            <a:r>
              <a:rPr lang="en-US" sz="1600" dirty="0"/>
              <a:t>, semiconductor</a:t>
            </a:r>
          </a:p>
          <a:p>
            <a:pPr lvl="1">
              <a:buFont typeface="+mj-lt"/>
              <a:buAutoNum type="alphaLcParenR"/>
            </a:pPr>
            <a:r>
              <a:rPr lang="en-US" sz="1600" dirty="0" smtClean="0"/>
              <a:t> Conductor</a:t>
            </a:r>
            <a:r>
              <a:rPr lang="en-US" sz="1600" dirty="0"/>
              <a:t>, conductor </a:t>
            </a:r>
          </a:p>
        </p:txBody>
      </p:sp>
    </p:spTree>
    <p:extLst>
      <p:ext uri="{BB962C8B-B14F-4D97-AF65-F5344CB8AC3E}">
        <p14:creationId xmlns:p14="http://schemas.microsoft.com/office/powerpoint/2010/main" val="293723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553200"/>
          </a:xfrm>
        </p:spPr>
        <p:txBody>
          <a:bodyPr>
            <a:normAutofit/>
          </a:bodyPr>
          <a:lstStyle/>
          <a:p>
            <a:pPr marL="0" indent="0">
              <a:buNone/>
            </a:pPr>
            <a:endParaRPr lang="en-US" sz="2000" b="1" dirty="0" smtClean="0"/>
          </a:p>
          <a:p>
            <a:pPr marL="0" indent="0">
              <a:buNone/>
            </a:pPr>
            <a:r>
              <a:rPr lang="en-US" sz="2000" b="1" dirty="0" smtClean="0"/>
              <a:t> </a:t>
            </a:r>
            <a:endParaRPr lang="en-US" sz="2000" dirty="0"/>
          </a:p>
        </p:txBody>
      </p:sp>
      <mc:AlternateContent xmlns:mc="http://schemas.openxmlformats.org/markup-compatibility/2006" xmlns:a14="http://schemas.microsoft.com/office/drawing/2010/main">
        <mc:Choice Requires="a14">
          <p:sp>
            <p:nvSpPr>
              <p:cNvPr id="5" name="Rectangle 4"/>
              <p:cNvSpPr/>
              <p:nvPr/>
            </p:nvSpPr>
            <p:spPr>
              <a:xfrm>
                <a:off x="175032" y="97960"/>
                <a:ext cx="4701768" cy="7276479"/>
              </a:xfrm>
              <a:prstGeom prst="rect">
                <a:avLst/>
              </a:prstGeom>
            </p:spPr>
            <p:txBody>
              <a:bodyPr wrap="square">
                <a:spAutoFit/>
              </a:bodyPr>
              <a:lstStyle/>
              <a:p>
                <a:pPr algn="ctr"/>
                <a:r>
                  <a:rPr lang="en-US" b="1" dirty="0" smtClean="0"/>
                  <a:t>GIVEN</a:t>
                </a:r>
              </a:p>
              <a:p>
                <a:endParaRPr lang="en-US" b="1" dirty="0" smtClean="0"/>
              </a:p>
              <a:p>
                <a:r>
                  <a:rPr lang="en-US" dirty="0" smtClean="0"/>
                  <a:t>1 </a:t>
                </a:r>
                <a:r>
                  <a:rPr lang="en-US" dirty="0"/>
                  <a:t>mile = 5280 </a:t>
                </a:r>
                <a:r>
                  <a:rPr lang="en-US" dirty="0" err="1"/>
                  <a:t>ft</a:t>
                </a:r>
                <a:endParaRPr lang="en-US" dirty="0"/>
              </a:p>
              <a:p>
                <a:r>
                  <a:rPr lang="en-US" dirty="0"/>
                  <a:t>1 </a:t>
                </a:r>
                <a:r>
                  <a:rPr lang="en-US" dirty="0" err="1"/>
                  <a:t>ft</a:t>
                </a:r>
                <a:r>
                  <a:rPr lang="en-US" dirty="0"/>
                  <a:t> = 12 in</a:t>
                </a:r>
              </a:p>
              <a:p>
                <a:r>
                  <a:rPr lang="en-US" dirty="0"/>
                  <a:t>1 meter = 39.37 in</a:t>
                </a:r>
              </a:p>
              <a:p>
                <a:r>
                  <a:rPr lang="en-US" dirty="0"/>
                  <a:t>1 in = 2.54 cm</a:t>
                </a:r>
              </a:p>
              <a:p>
                <a:r>
                  <a:rPr lang="en-US" dirty="0"/>
                  <a:t>1 yard = 3 </a:t>
                </a:r>
                <a:r>
                  <a:rPr lang="en-US" dirty="0" err="1" smtClean="0"/>
                  <a:t>ft</a:t>
                </a:r>
                <a:endParaRPr lang="en-US" dirty="0" smtClean="0"/>
              </a:p>
              <a:p>
                <a:r>
                  <a:rPr lang="en-US" dirty="0" smtClean="0"/>
                  <a:t>1 mil = 1 *10</a:t>
                </a:r>
                <a:r>
                  <a:rPr lang="en-US" baseline="30000" dirty="0" smtClean="0"/>
                  <a:t>-3</a:t>
                </a:r>
                <a:r>
                  <a:rPr lang="en-US" dirty="0" smtClean="0"/>
                  <a:t> in</a:t>
                </a:r>
              </a:p>
              <a:p>
                <a:endParaRPr lang="en-US" dirty="0"/>
              </a:p>
              <a:p>
                <a:r>
                  <a:rPr lang="en-US" b="1" dirty="0" smtClean="0"/>
                  <a:t>Coulomb’s law</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𝑘</m:t>
                        </m:r>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a:latin typeface="Cambria Math" panose="02040503050406030204" pitchFamily="18" charset="0"/>
                              </a:rPr>
                              <m:t>𝑄</m:t>
                            </m:r>
                          </m:e>
                          <m:sub>
                            <m:r>
                              <a:rPr lang="en-US" b="0" i="1" smtClean="0">
                                <a:latin typeface="Cambria Math" panose="02040503050406030204" pitchFamily="18" charset="0"/>
                              </a:rPr>
                              <m:t>2</m:t>
                            </m:r>
                          </m:sub>
                        </m:sSub>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oMath>
                </a14:m>
                <a:r>
                  <a:rPr lang="en-US" dirty="0" smtClean="0"/>
                  <a:t>       k=9*10</a:t>
                </a:r>
                <a:r>
                  <a:rPr lang="en-US" baseline="30000" dirty="0" smtClean="0"/>
                  <a:t>9</a:t>
                </a:r>
                <a:r>
                  <a:rPr lang="en-US" dirty="0" smtClean="0"/>
                  <a:t> Nm</a:t>
                </a:r>
                <a:r>
                  <a:rPr lang="en-US" baseline="30000" dirty="0" smtClean="0"/>
                  <a:t>2</a:t>
                </a:r>
                <a:r>
                  <a:rPr lang="en-US" dirty="0" smtClean="0"/>
                  <a:t>/C</a:t>
                </a:r>
                <a:r>
                  <a:rPr lang="en-US" baseline="30000" dirty="0" smtClean="0"/>
                  <a:t>2</a:t>
                </a:r>
              </a:p>
              <a:p>
                <a:r>
                  <a:rPr lang="en-US" b="1" dirty="0" smtClean="0"/>
                  <a:t>Voltage</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𝑄</m:t>
                          </m:r>
                        </m:den>
                      </m:f>
                    </m:oMath>
                  </m:oMathPara>
                </a14:m>
                <a:endParaRPr lang="en-US" dirty="0" smtClean="0"/>
              </a:p>
              <a:p>
                <a:r>
                  <a:rPr lang="en-US" b="1" dirty="0" smtClean="0"/>
                  <a:t>Current</a:t>
                </a:r>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𝐼</m:t>
                      </m:r>
                      <m:r>
                        <a:rPr lang="en-US" i="1">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𝑡</m:t>
                          </m:r>
                        </m:den>
                      </m:f>
                    </m:oMath>
                  </m:oMathPara>
                </a14:m>
                <a:endParaRPr lang="en-US" b="1" dirty="0" smtClean="0"/>
              </a:p>
              <a:p>
                <a:endParaRPr lang="en-US" b="1" dirty="0" smtClean="0"/>
              </a:p>
              <a:p>
                <a:r>
                  <a:rPr lang="en-US" b="1" dirty="0" smtClean="0"/>
                  <a:t>Ampere-hour rate </a:t>
                </a:r>
              </a:p>
              <a:p>
                <a:r>
                  <a:rPr lang="en-US" b="1" dirty="0" smtClean="0"/>
                  <a:t>	</a:t>
                </a:r>
                <a14:m>
                  <m:oMath xmlns:m="http://schemas.openxmlformats.org/officeDocument/2006/math">
                    <m:r>
                      <a:rPr lang="en-US" b="0" i="1" smtClean="0">
                        <a:latin typeface="Cambria Math" panose="02040503050406030204" pitchFamily="18" charset="0"/>
                      </a:rPr>
                      <m:t>𝑙𝑖𝑓𝑒</m:t>
                    </m:r>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𝐴h</m:t>
                        </m:r>
                      </m:num>
                      <m:den>
                        <m:r>
                          <a:rPr lang="en-US" b="0" i="1" smtClean="0">
                            <a:latin typeface="Cambria Math" panose="02040503050406030204" pitchFamily="18" charset="0"/>
                          </a:rPr>
                          <m:t>𝐴</m:t>
                        </m:r>
                      </m:den>
                    </m:f>
                  </m:oMath>
                </a14:m>
                <a:endParaRPr lang="en-US" dirty="0" smtClean="0"/>
              </a:p>
              <a:p>
                <a:endParaRPr lang="en-US" b="1" dirty="0" smtClean="0"/>
              </a:p>
              <a:p>
                <a:r>
                  <a:rPr lang="en-US" b="1" dirty="0" smtClean="0"/>
                  <a:t>Resistance</a:t>
                </a:r>
              </a:p>
              <a:p>
                <a:r>
                  <a:rPr lang="en-US" b="1" dirty="0"/>
                  <a:t>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𝜄</m:t>
                        </m:r>
                      </m:num>
                      <m:den>
                        <m:r>
                          <a:rPr lang="en-US" b="0" i="1" smtClean="0">
                            <a:latin typeface="Cambria Math" panose="02040503050406030204" pitchFamily="18" charset="0"/>
                          </a:rPr>
                          <m:t>𝐴</m:t>
                        </m:r>
                      </m:den>
                    </m:f>
                  </m:oMath>
                </a14:m>
                <a:r>
                  <a:rPr lang="en-US" dirty="0" smtClean="0"/>
                  <a:t>		A = (mil)</a:t>
                </a:r>
                <a:r>
                  <a:rPr lang="en-US" baseline="30000" dirty="0" smtClean="0"/>
                  <a:t>2</a:t>
                </a:r>
              </a:p>
              <a:p>
                <a:endParaRPr lang="en-US" b="1" dirty="0"/>
              </a:p>
            </p:txBody>
          </p:sp>
        </mc:Choice>
        <mc:Fallback xmlns="">
          <p:sp>
            <p:nvSpPr>
              <p:cNvPr id="5" name="Rectangle 4"/>
              <p:cNvSpPr>
                <a:spLocks noRot="1" noChangeAspect="1" noMove="1" noResize="1" noEditPoints="1" noAdjustHandles="1" noChangeArrowheads="1" noChangeShapeType="1" noTextEdit="1"/>
              </p:cNvSpPr>
              <p:nvPr/>
            </p:nvSpPr>
            <p:spPr>
              <a:xfrm>
                <a:off x="175032" y="97960"/>
                <a:ext cx="4701768" cy="7276479"/>
              </a:xfrm>
              <a:prstGeom prst="rect">
                <a:avLst/>
              </a:prstGeom>
              <a:blipFill rotWithShape="0">
                <a:blip r:embed="rId2"/>
                <a:stretch>
                  <a:fillRect l="-1167" t="-419"/>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325210769"/>
              </p:ext>
            </p:extLst>
          </p:nvPr>
        </p:nvGraphicFramePr>
        <p:xfrm>
          <a:off x="3886200" y="251926"/>
          <a:ext cx="5105400" cy="4693920"/>
        </p:xfrm>
        <a:graphic>
          <a:graphicData uri="http://schemas.openxmlformats.org/drawingml/2006/table">
            <a:tbl>
              <a:tblPr firstRow="1" bandRow="1">
                <a:tableStyleId>{073A0DAA-6AF3-43AB-8588-CEC1D06C72B9}</a:tableStyleId>
              </a:tblPr>
              <a:tblGrid>
                <a:gridCol w="848385"/>
                <a:gridCol w="925143"/>
                <a:gridCol w="966953"/>
                <a:gridCol w="1316041"/>
                <a:gridCol w="1048878"/>
              </a:tblGrid>
              <a:tr h="304800">
                <a:tc>
                  <a:txBody>
                    <a:bodyPr/>
                    <a:lstStyle/>
                    <a:p>
                      <a:r>
                        <a:rPr lang="en-US" sz="1600" dirty="0" smtClean="0"/>
                        <a:t>Color</a:t>
                      </a:r>
                      <a:endParaRPr lang="en-US" sz="1600" dirty="0"/>
                    </a:p>
                  </a:txBody>
                  <a:tcPr/>
                </a:tc>
                <a:tc>
                  <a:txBody>
                    <a:bodyPr/>
                    <a:lstStyle/>
                    <a:p>
                      <a:r>
                        <a:rPr lang="en-US" sz="1600" dirty="0" smtClean="0"/>
                        <a:t>1</a:t>
                      </a:r>
                      <a:r>
                        <a:rPr lang="en-US" sz="1600" baseline="30000" dirty="0" smtClean="0"/>
                        <a:t>st</a:t>
                      </a:r>
                      <a:r>
                        <a:rPr lang="en-US" sz="1600" dirty="0" smtClean="0"/>
                        <a:t> band</a:t>
                      </a:r>
                      <a:endParaRPr lang="en-US" sz="1600" dirty="0"/>
                    </a:p>
                  </a:txBody>
                  <a:tcPr/>
                </a:tc>
                <a:tc>
                  <a:txBody>
                    <a:bodyPr/>
                    <a:lstStyle/>
                    <a:p>
                      <a:r>
                        <a:rPr lang="en-US" sz="1600" dirty="0" smtClean="0"/>
                        <a:t>2</a:t>
                      </a:r>
                      <a:r>
                        <a:rPr lang="en-US" sz="1600" baseline="30000" dirty="0" smtClean="0"/>
                        <a:t>nd</a:t>
                      </a:r>
                      <a:r>
                        <a:rPr lang="en-US" sz="1600" dirty="0" smtClean="0"/>
                        <a:t> band</a:t>
                      </a:r>
                      <a:endParaRPr lang="en-US" sz="1600" dirty="0"/>
                    </a:p>
                  </a:txBody>
                  <a:tcPr/>
                </a:tc>
                <a:tc>
                  <a:txBody>
                    <a:bodyPr/>
                    <a:lstStyle/>
                    <a:p>
                      <a:r>
                        <a:rPr lang="en-US" sz="1600" dirty="0" smtClean="0"/>
                        <a:t>Multiplier</a:t>
                      </a:r>
                      <a:endParaRPr lang="en-US" sz="1600" dirty="0"/>
                    </a:p>
                  </a:txBody>
                  <a:tcPr/>
                </a:tc>
                <a:tc>
                  <a:txBody>
                    <a:bodyPr/>
                    <a:lstStyle/>
                    <a:p>
                      <a:r>
                        <a:rPr lang="en-US" sz="1600" dirty="0" smtClean="0"/>
                        <a:t>Tolerance</a:t>
                      </a:r>
                      <a:endParaRPr lang="en-US" sz="1600" dirty="0"/>
                    </a:p>
                  </a:txBody>
                  <a:tcPr/>
                </a:tc>
              </a:tr>
              <a:tr h="304800">
                <a:tc>
                  <a:txBody>
                    <a:bodyPr/>
                    <a:lstStyle/>
                    <a:p>
                      <a:r>
                        <a:rPr lang="en-US" sz="1600" dirty="0" smtClean="0"/>
                        <a:t>Black</a:t>
                      </a:r>
                      <a:endParaRPr lang="en-US" sz="1600" b="1" dirty="0"/>
                    </a:p>
                  </a:txBody>
                  <a:tcPr/>
                </a:tc>
                <a:tc>
                  <a:txBody>
                    <a:bodyPr/>
                    <a:lstStyle/>
                    <a:p>
                      <a:r>
                        <a:rPr lang="en-US" sz="1600" dirty="0" smtClean="0"/>
                        <a:t>0</a:t>
                      </a:r>
                      <a:endParaRPr lang="en-US" sz="1600" dirty="0"/>
                    </a:p>
                  </a:txBody>
                  <a:tcPr/>
                </a:tc>
                <a:tc>
                  <a:txBody>
                    <a:bodyPr/>
                    <a:lstStyle/>
                    <a:p>
                      <a:r>
                        <a:rPr lang="en-US" sz="1600" dirty="0" smtClean="0"/>
                        <a:t>0</a:t>
                      </a:r>
                      <a:endParaRPr lang="en-US" sz="1600" dirty="0"/>
                    </a:p>
                  </a:txBody>
                  <a:tcPr/>
                </a:tc>
                <a:tc>
                  <a:txBody>
                    <a:bodyPr/>
                    <a:lstStyle/>
                    <a:p>
                      <a:r>
                        <a:rPr lang="en-US" sz="1600" dirty="0" smtClean="0"/>
                        <a:t>10</a:t>
                      </a:r>
                      <a:r>
                        <a:rPr lang="en-US" sz="1600" baseline="30000" dirty="0" smtClean="0"/>
                        <a:t>0</a:t>
                      </a:r>
                      <a:endParaRPr lang="en-US" sz="1600" dirty="0"/>
                    </a:p>
                  </a:txBody>
                  <a:tcPr/>
                </a:tc>
                <a:tc>
                  <a:txBody>
                    <a:bodyPr/>
                    <a:lstStyle/>
                    <a:p>
                      <a:endParaRPr lang="en-US" sz="1600"/>
                    </a:p>
                  </a:txBody>
                  <a:tcPr/>
                </a:tc>
              </a:tr>
              <a:tr h="304800">
                <a:tc>
                  <a:txBody>
                    <a:bodyPr/>
                    <a:lstStyle/>
                    <a:p>
                      <a:r>
                        <a:rPr lang="en-US" sz="1600" dirty="0" smtClean="0"/>
                        <a:t>Brown</a:t>
                      </a:r>
                      <a:endParaRPr lang="en-US" sz="1600" b="1" dirty="0"/>
                    </a:p>
                  </a:txBody>
                  <a:tcPr/>
                </a:tc>
                <a:tc>
                  <a:txBody>
                    <a:bodyPr/>
                    <a:lstStyle/>
                    <a:p>
                      <a:r>
                        <a:rPr lang="en-US" sz="1600" dirty="0" smtClean="0"/>
                        <a:t>1</a:t>
                      </a:r>
                      <a:endParaRPr lang="en-US" sz="1600" dirty="0"/>
                    </a:p>
                  </a:txBody>
                  <a:tcPr/>
                </a:tc>
                <a:tc>
                  <a:txBody>
                    <a:bodyPr/>
                    <a:lstStyle/>
                    <a:p>
                      <a:r>
                        <a:rPr lang="en-US" sz="1600" dirty="0" smtClean="0"/>
                        <a:t>1</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10</a:t>
                      </a:r>
                      <a:r>
                        <a:rPr lang="en-US" sz="1600" baseline="30000" dirty="0" smtClean="0"/>
                        <a:t>1</a:t>
                      </a:r>
                      <a:endParaRPr lang="en-US" sz="1600" dirty="0" smtClean="0"/>
                    </a:p>
                  </a:txBody>
                  <a:tcPr/>
                </a:tc>
                <a:tc>
                  <a:txBody>
                    <a:bodyPr/>
                    <a:lstStyle/>
                    <a:p>
                      <a:r>
                        <a:rPr lang="en-US" sz="1600" dirty="0" smtClean="0"/>
                        <a:t>1%</a:t>
                      </a:r>
                      <a:endParaRPr lang="en-US" sz="1600" dirty="0"/>
                    </a:p>
                  </a:txBody>
                  <a:tcPr/>
                </a:tc>
              </a:tr>
              <a:tr h="304800">
                <a:tc>
                  <a:txBody>
                    <a:bodyPr/>
                    <a:lstStyle/>
                    <a:p>
                      <a:r>
                        <a:rPr lang="en-US" sz="1600" dirty="0" smtClean="0"/>
                        <a:t>Red</a:t>
                      </a:r>
                      <a:endParaRPr lang="en-US" sz="1600" b="1" dirty="0"/>
                    </a:p>
                  </a:txBody>
                  <a:tcPr/>
                </a:tc>
                <a:tc>
                  <a:txBody>
                    <a:bodyPr/>
                    <a:lstStyle/>
                    <a:p>
                      <a:r>
                        <a:rPr lang="en-US" sz="1600" dirty="0" smtClean="0"/>
                        <a:t>2</a:t>
                      </a:r>
                      <a:endParaRPr lang="en-US" sz="1600" dirty="0"/>
                    </a:p>
                  </a:txBody>
                  <a:tcPr/>
                </a:tc>
                <a:tc>
                  <a:txBody>
                    <a:bodyPr/>
                    <a:lstStyle/>
                    <a:p>
                      <a:r>
                        <a:rPr lang="en-US" sz="1600" dirty="0" smtClean="0"/>
                        <a:t>2</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10</a:t>
                      </a:r>
                      <a:r>
                        <a:rPr lang="en-US" sz="1600" baseline="30000" dirty="0" smtClean="0"/>
                        <a:t>2</a:t>
                      </a:r>
                      <a:endParaRPr lang="en-US" sz="1600" dirty="0" smtClean="0"/>
                    </a:p>
                  </a:txBody>
                  <a:tcPr/>
                </a:tc>
                <a:tc>
                  <a:txBody>
                    <a:bodyPr/>
                    <a:lstStyle/>
                    <a:p>
                      <a:r>
                        <a:rPr lang="en-US" sz="1600" dirty="0" smtClean="0"/>
                        <a:t>2%</a:t>
                      </a:r>
                      <a:endParaRPr lang="en-US" sz="1600" dirty="0"/>
                    </a:p>
                  </a:txBody>
                  <a:tcPr/>
                </a:tc>
              </a:tr>
              <a:tr h="304800">
                <a:tc>
                  <a:txBody>
                    <a:bodyPr/>
                    <a:lstStyle/>
                    <a:p>
                      <a:r>
                        <a:rPr lang="en-US" sz="1600" dirty="0" smtClean="0"/>
                        <a:t>Orange</a:t>
                      </a:r>
                      <a:endParaRPr lang="en-US" sz="1600" b="1" dirty="0"/>
                    </a:p>
                  </a:txBody>
                  <a:tcPr/>
                </a:tc>
                <a:tc>
                  <a:txBody>
                    <a:bodyPr/>
                    <a:lstStyle/>
                    <a:p>
                      <a:r>
                        <a:rPr lang="en-US" sz="1600" dirty="0" smtClean="0"/>
                        <a:t>3</a:t>
                      </a:r>
                      <a:endParaRPr lang="en-US" sz="1600" dirty="0"/>
                    </a:p>
                  </a:txBody>
                  <a:tcPr/>
                </a:tc>
                <a:tc>
                  <a:txBody>
                    <a:bodyPr/>
                    <a:lstStyle/>
                    <a:p>
                      <a:r>
                        <a:rPr lang="en-US" sz="1600" dirty="0" smtClean="0"/>
                        <a:t>3</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10</a:t>
                      </a:r>
                      <a:r>
                        <a:rPr lang="en-US" sz="1600" baseline="30000" dirty="0" smtClean="0"/>
                        <a:t>3</a:t>
                      </a:r>
                      <a:endParaRPr lang="en-US" sz="1600" dirty="0" smtClean="0"/>
                    </a:p>
                  </a:txBody>
                  <a:tcPr/>
                </a:tc>
                <a:tc>
                  <a:txBody>
                    <a:bodyPr/>
                    <a:lstStyle/>
                    <a:p>
                      <a:endParaRPr lang="en-US" sz="1600" dirty="0"/>
                    </a:p>
                  </a:txBody>
                  <a:tcPr/>
                </a:tc>
              </a:tr>
              <a:tr h="304800">
                <a:tc>
                  <a:txBody>
                    <a:bodyPr/>
                    <a:lstStyle/>
                    <a:p>
                      <a:r>
                        <a:rPr lang="en-US" sz="1600" dirty="0" smtClean="0"/>
                        <a:t>Yellow</a:t>
                      </a:r>
                      <a:endParaRPr lang="en-US" sz="1600" b="1" dirty="0"/>
                    </a:p>
                  </a:txBody>
                  <a:tcPr/>
                </a:tc>
                <a:tc>
                  <a:txBody>
                    <a:bodyPr/>
                    <a:lstStyle/>
                    <a:p>
                      <a:r>
                        <a:rPr lang="en-US" sz="1600" dirty="0" smtClean="0"/>
                        <a:t>4</a:t>
                      </a:r>
                      <a:endParaRPr lang="en-US" sz="1600" dirty="0"/>
                    </a:p>
                  </a:txBody>
                  <a:tcPr/>
                </a:tc>
                <a:tc>
                  <a:txBody>
                    <a:bodyPr/>
                    <a:lstStyle/>
                    <a:p>
                      <a:r>
                        <a:rPr lang="en-US" sz="1600" dirty="0" smtClean="0"/>
                        <a:t>4</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10</a:t>
                      </a:r>
                      <a:r>
                        <a:rPr lang="en-US" sz="1600" baseline="30000" dirty="0" smtClean="0"/>
                        <a:t>4</a:t>
                      </a:r>
                      <a:endParaRPr lang="en-US" sz="1600" dirty="0" smtClean="0"/>
                    </a:p>
                  </a:txBody>
                  <a:tcPr/>
                </a:tc>
                <a:tc>
                  <a:txBody>
                    <a:bodyPr/>
                    <a:lstStyle/>
                    <a:p>
                      <a:endParaRPr lang="en-US" sz="1600" dirty="0"/>
                    </a:p>
                  </a:txBody>
                  <a:tcPr/>
                </a:tc>
              </a:tr>
              <a:tr h="304800">
                <a:tc>
                  <a:txBody>
                    <a:bodyPr/>
                    <a:lstStyle/>
                    <a:p>
                      <a:r>
                        <a:rPr lang="en-US" sz="1600" dirty="0" smtClean="0"/>
                        <a:t>Green</a:t>
                      </a:r>
                      <a:endParaRPr lang="en-US" sz="1600" b="1" dirty="0"/>
                    </a:p>
                  </a:txBody>
                  <a:tcPr/>
                </a:tc>
                <a:tc>
                  <a:txBody>
                    <a:bodyPr/>
                    <a:lstStyle/>
                    <a:p>
                      <a:r>
                        <a:rPr lang="en-US" sz="1600" dirty="0" smtClean="0"/>
                        <a:t>5</a:t>
                      </a:r>
                      <a:endParaRPr lang="en-US" sz="1600" dirty="0"/>
                    </a:p>
                  </a:txBody>
                  <a:tcPr/>
                </a:tc>
                <a:tc>
                  <a:txBody>
                    <a:bodyPr/>
                    <a:lstStyle/>
                    <a:p>
                      <a:r>
                        <a:rPr lang="en-US" sz="1600" dirty="0" smtClean="0"/>
                        <a:t>5</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10</a:t>
                      </a:r>
                      <a:r>
                        <a:rPr lang="en-US" sz="1600" baseline="30000" dirty="0" smtClean="0"/>
                        <a:t>5</a:t>
                      </a:r>
                      <a:endParaRPr lang="en-US" sz="1600" dirty="0" smtClean="0"/>
                    </a:p>
                  </a:txBody>
                  <a:tcPr/>
                </a:tc>
                <a:tc>
                  <a:txBody>
                    <a:bodyPr/>
                    <a:lstStyle/>
                    <a:p>
                      <a:r>
                        <a:rPr lang="en-US" sz="1600" dirty="0" smtClean="0"/>
                        <a:t>0.5%</a:t>
                      </a:r>
                      <a:endParaRPr lang="en-US" sz="1600" dirty="0"/>
                    </a:p>
                  </a:txBody>
                  <a:tcPr/>
                </a:tc>
              </a:tr>
              <a:tr h="304800">
                <a:tc>
                  <a:txBody>
                    <a:bodyPr/>
                    <a:lstStyle/>
                    <a:p>
                      <a:r>
                        <a:rPr lang="en-US" sz="1600" dirty="0" smtClean="0"/>
                        <a:t>Blue</a:t>
                      </a:r>
                      <a:endParaRPr lang="en-US" sz="1600" b="1" dirty="0"/>
                    </a:p>
                  </a:txBody>
                  <a:tcPr/>
                </a:tc>
                <a:tc>
                  <a:txBody>
                    <a:bodyPr/>
                    <a:lstStyle/>
                    <a:p>
                      <a:r>
                        <a:rPr lang="en-US" sz="1600" dirty="0" smtClean="0"/>
                        <a:t>6</a:t>
                      </a:r>
                      <a:endParaRPr lang="en-US" sz="1600" dirty="0"/>
                    </a:p>
                  </a:txBody>
                  <a:tcPr/>
                </a:tc>
                <a:tc>
                  <a:txBody>
                    <a:bodyPr/>
                    <a:lstStyle/>
                    <a:p>
                      <a:r>
                        <a:rPr lang="en-US" sz="1600" dirty="0" smtClean="0"/>
                        <a:t>6</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10</a:t>
                      </a:r>
                      <a:r>
                        <a:rPr lang="en-US" sz="1600" baseline="30000" dirty="0" smtClean="0"/>
                        <a:t>6</a:t>
                      </a:r>
                      <a:endParaRPr lang="en-US" sz="1600" dirty="0" smtClean="0"/>
                    </a:p>
                  </a:txBody>
                  <a:tcPr/>
                </a:tc>
                <a:tc>
                  <a:txBody>
                    <a:bodyPr/>
                    <a:lstStyle/>
                    <a:p>
                      <a:r>
                        <a:rPr lang="en-US" sz="1600" dirty="0" smtClean="0"/>
                        <a:t>0.25%</a:t>
                      </a:r>
                      <a:endParaRPr lang="en-US" sz="1600" dirty="0"/>
                    </a:p>
                  </a:txBody>
                  <a:tcPr/>
                </a:tc>
              </a:tr>
              <a:tr h="304800">
                <a:tc>
                  <a:txBody>
                    <a:bodyPr/>
                    <a:lstStyle/>
                    <a:p>
                      <a:r>
                        <a:rPr lang="en-US" sz="1600" dirty="0" smtClean="0"/>
                        <a:t>Violet</a:t>
                      </a:r>
                      <a:endParaRPr lang="en-US" sz="1600" b="1" dirty="0"/>
                    </a:p>
                  </a:txBody>
                  <a:tcPr/>
                </a:tc>
                <a:tc>
                  <a:txBody>
                    <a:bodyPr/>
                    <a:lstStyle/>
                    <a:p>
                      <a:r>
                        <a:rPr lang="en-US" sz="1600" dirty="0" smtClean="0"/>
                        <a:t>7</a:t>
                      </a:r>
                      <a:endParaRPr lang="en-US" sz="1600" dirty="0"/>
                    </a:p>
                  </a:txBody>
                  <a:tcPr/>
                </a:tc>
                <a:tc>
                  <a:txBody>
                    <a:bodyPr/>
                    <a:lstStyle/>
                    <a:p>
                      <a:r>
                        <a:rPr lang="en-US" sz="1600" dirty="0" smtClean="0"/>
                        <a:t>7</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10</a:t>
                      </a:r>
                      <a:r>
                        <a:rPr lang="en-US" sz="1600" baseline="30000" dirty="0" smtClean="0"/>
                        <a:t>7</a:t>
                      </a:r>
                      <a:endParaRPr lang="en-US" sz="1600" dirty="0" smtClean="0"/>
                    </a:p>
                  </a:txBody>
                  <a:tcPr/>
                </a:tc>
                <a:tc>
                  <a:txBody>
                    <a:bodyPr/>
                    <a:lstStyle/>
                    <a:p>
                      <a:r>
                        <a:rPr lang="en-US" sz="1600" dirty="0" smtClean="0"/>
                        <a:t>0.10%</a:t>
                      </a:r>
                      <a:endParaRPr lang="en-US" sz="1600" dirty="0"/>
                    </a:p>
                  </a:txBody>
                  <a:tcPr/>
                </a:tc>
              </a:tr>
              <a:tr h="304800">
                <a:tc>
                  <a:txBody>
                    <a:bodyPr/>
                    <a:lstStyle/>
                    <a:p>
                      <a:r>
                        <a:rPr lang="en-US" sz="1600" dirty="0" smtClean="0"/>
                        <a:t>Grey</a:t>
                      </a:r>
                      <a:endParaRPr lang="en-US" sz="1600" b="1" dirty="0"/>
                    </a:p>
                  </a:txBody>
                  <a:tcPr/>
                </a:tc>
                <a:tc>
                  <a:txBody>
                    <a:bodyPr/>
                    <a:lstStyle/>
                    <a:p>
                      <a:r>
                        <a:rPr lang="en-US" sz="1600" dirty="0" smtClean="0"/>
                        <a:t>8</a:t>
                      </a:r>
                      <a:endParaRPr lang="en-US" sz="1600" dirty="0"/>
                    </a:p>
                  </a:txBody>
                  <a:tcPr/>
                </a:tc>
                <a:tc>
                  <a:txBody>
                    <a:bodyPr/>
                    <a:lstStyle/>
                    <a:p>
                      <a:r>
                        <a:rPr lang="en-US" sz="1600" dirty="0" smtClean="0"/>
                        <a:t>8</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10</a:t>
                      </a:r>
                      <a:r>
                        <a:rPr lang="en-US" sz="1600" baseline="30000" dirty="0" smtClean="0"/>
                        <a:t>8</a:t>
                      </a:r>
                      <a:endParaRPr lang="en-US" sz="1600" dirty="0" smtClean="0"/>
                    </a:p>
                  </a:txBody>
                  <a:tcPr/>
                </a:tc>
                <a:tc>
                  <a:txBody>
                    <a:bodyPr/>
                    <a:lstStyle/>
                    <a:p>
                      <a:r>
                        <a:rPr lang="en-US" sz="1600" dirty="0" smtClean="0"/>
                        <a:t>0.05%</a:t>
                      </a:r>
                      <a:endParaRPr lang="en-US" sz="1600" dirty="0"/>
                    </a:p>
                  </a:txBody>
                  <a:tcPr/>
                </a:tc>
              </a:tr>
              <a:tr h="304800">
                <a:tc>
                  <a:txBody>
                    <a:bodyPr/>
                    <a:lstStyle/>
                    <a:p>
                      <a:r>
                        <a:rPr lang="en-US" sz="1600" dirty="0" smtClean="0"/>
                        <a:t>white</a:t>
                      </a:r>
                      <a:endParaRPr lang="en-US" sz="1600" b="1" dirty="0"/>
                    </a:p>
                  </a:txBody>
                  <a:tcPr/>
                </a:tc>
                <a:tc>
                  <a:txBody>
                    <a:bodyPr/>
                    <a:lstStyle/>
                    <a:p>
                      <a:r>
                        <a:rPr lang="en-US" sz="1600" dirty="0" smtClean="0"/>
                        <a:t>9</a:t>
                      </a:r>
                      <a:endParaRPr lang="en-US" sz="1600" dirty="0"/>
                    </a:p>
                  </a:txBody>
                  <a:tcPr/>
                </a:tc>
                <a:tc>
                  <a:txBody>
                    <a:bodyPr/>
                    <a:lstStyle/>
                    <a:p>
                      <a:r>
                        <a:rPr lang="en-US" sz="1600" dirty="0" smtClean="0"/>
                        <a:t>9</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10</a:t>
                      </a:r>
                      <a:r>
                        <a:rPr lang="en-US" sz="1600" baseline="30000" dirty="0" smtClean="0"/>
                        <a:t>9</a:t>
                      </a:r>
                      <a:endParaRPr lang="en-US" sz="1600" dirty="0" smtClean="0"/>
                    </a:p>
                  </a:txBody>
                  <a:tcPr/>
                </a:tc>
                <a:tc>
                  <a:txBody>
                    <a:bodyPr/>
                    <a:lstStyle/>
                    <a:p>
                      <a:endParaRPr lang="en-US" sz="1600" dirty="0"/>
                    </a:p>
                  </a:txBody>
                  <a:tcPr/>
                </a:tc>
              </a:tr>
              <a:tr h="304800">
                <a:tc>
                  <a:txBody>
                    <a:bodyPr/>
                    <a:lstStyle/>
                    <a:p>
                      <a:r>
                        <a:rPr lang="en-US" sz="1600" dirty="0" smtClean="0"/>
                        <a:t>Gold</a:t>
                      </a:r>
                      <a:endParaRPr lang="en-US" sz="1600" b="1" dirty="0"/>
                    </a:p>
                  </a:txBody>
                  <a:tcPr/>
                </a:tc>
                <a:tc>
                  <a:txBody>
                    <a:bodyPr/>
                    <a:lstStyle/>
                    <a:p>
                      <a:endParaRPr lang="en-US" sz="1600" dirty="0"/>
                    </a:p>
                  </a:txBody>
                  <a:tcPr/>
                </a:tc>
                <a:tc>
                  <a:txBody>
                    <a:bodyPr/>
                    <a:lstStyle/>
                    <a:p>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10</a:t>
                      </a:r>
                      <a:r>
                        <a:rPr lang="en-US" sz="1600" baseline="30000" dirty="0" smtClean="0"/>
                        <a:t>-1</a:t>
                      </a:r>
                      <a:r>
                        <a:rPr lang="en-US" sz="1600" baseline="0" dirty="0" smtClean="0"/>
                        <a:t> = 0.1</a:t>
                      </a:r>
                      <a:endParaRPr lang="en-US" sz="1600" dirty="0" smtClean="0"/>
                    </a:p>
                  </a:txBody>
                  <a:tcPr/>
                </a:tc>
                <a:tc>
                  <a:txBody>
                    <a:bodyPr/>
                    <a:lstStyle/>
                    <a:p>
                      <a:r>
                        <a:rPr lang="en-US" sz="1600" dirty="0" smtClean="0"/>
                        <a:t>5%</a:t>
                      </a:r>
                      <a:endParaRPr lang="en-US" sz="1600" dirty="0"/>
                    </a:p>
                  </a:txBody>
                  <a:tcPr/>
                </a:tc>
              </a:tr>
              <a:tr h="304800">
                <a:tc>
                  <a:txBody>
                    <a:bodyPr/>
                    <a:lstStyle/>
                    <a:p>
                      <a:r>
                        <a:rPr lang="en-US" sz="1600" dirty="0" smtClean="0"/>
                        <a:t>Silver</a:t>
                      </a:r>
                      <a:endParaRPr lang="en-US" sz="1600" b="1" dirty="0"/>
                    </a:p>
                  </a:txBody>
                  <a:tcPr/>
                </a:tc>
                <a:tc>
                  <a:txBody>
                    <a:bodyPr/>
                    <a:lstStyle/>
                    <a:p>
                      <a:endParaRPr lang="en-US" sz="1600" dirty="0"/>
                    </a:p>
                  </a:txBody>
                  <a:tcPr/>
                </a:tc>
                <a:tc>
                  <a:txBody>
                    <a:bodyPr/>
                    <a:lstStyle/>
                    <a:p>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10</a:t>
                      </a:r>
                      <a:r>
                        <a:rPr lang="en-US" sz="1600" baseline="30000" dirty="0" smtClean="0"/>
                        <a:t>-2</a:t>
                      </a:r>
                      <a:r>
                        <a:rPr lang="en-US" sz="1600" baseline="0" dirty="0" smtClean="0"/>
                        <a:t> = 0.01</a:t>
                      </a:r>
                      <a:endParaRPr lang="en-US" sz="1600" dirty="0" smtClean="0"/>
                    </a:p>
                  </a:txBody>
                  <a:tcPr/>
                </a:tc>
                <a:tc>
                  <a:txBody>
                    <a:bodyPr/>
                    <a:lstStyle/>
                    <a:p>
                      <a:r>
                        <a:rPr lang="en-US" sz="1600" dirty="0" smtClean="0"/>
                        <a:t>10%</a:t>
                      </a:r>
                      <a:endParaRPr lang="en-US" sz="1600" dirty="0"/>
                    </a:p>
                  </a:txBody>
                  <a:tcPr/>
                </a:tc>
              </a:tr>
              <a:tr h="304800">
                <a:tc>
                  <a:txBody>
                    <a:bodyPr/>
                    <a:lstStyle/>
                    <a:p>
                      <a:r>
                        <a:rPr lang="en-US" sz="1600" dirty="0" smtClean="0"/>
                        <a:t>None</a:t>
                      </a:r>
                      <a:endParaRPr lang="en-US" sz="1600" b="1" dirty="0"/>
                    </a:p>
                  </a:txBody>
                  <a:tcPr/>
                </a:tc>
                <a:tc>
                  <a:txBody>
                    <a:bodyPr/>
                    <a:lstStyle/>
                    <a:p>
                      <a:endParaRPr lang="en-US" sz="1600" dirty="0"/>
                    </a:p>
                  </a:txBody>
                  <a:tcPr/>
                </a:tc>
                <a:tc>
                  <a:txBody>
                    <a:bodyPr/>
                    <a:lstStyle/>
                    <a:p>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10</a:t>
                      </a:r>
                      <a:r>
                        <a:rPr lang="en-US" sz="1600" baseline="30000" dirty="0" smtClean="0"/>
                        <a:t>-3</a:t>
                      </a:r>
                      <a:r>
                        <a:rPr lang="en-US" sz="1600" baseline="0" dirty="0" smtClean="0"/>
                        <a:t>= 0.001</a:t>
                      </a:r>
                      <a:endParaRPr lang="en-US" sz="1600" dirty="0" smtClean="0"/>
                    </a:p>
                  </a:txBody>
                  <a:tcPr/>
                </a:tc>
                <a:tc>
                  <a:txBody>
                    <a:bodyPr/>
                    <a:lstStyle/>
                    <a:p>
                      <a:r>
                        <a:rPr lang="en-US" sz="1600" dirty="0" smtClean="0"/>
                        <a:t>20%</a:t>
                      </a:r>
                      <a:endParaRPr lang="en-US" sz="16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80474753"/>
              </p:ext>
            </p:extLst>
          </p:nvPr>
        </p:nvGraphicFramePr>
        <p:xfrm>
          <a:off x="3886200" y="5105400"/>
          <a:ext cx="4800600" cy="1691640"/>
        </p:xfrm>
        <a:graphic>
          <a:graphicData uri="http://schemas.openxmlformats.org/drawingml/2006/table">
            <a:tbl>
              <a:tblPr firstRow="1" bandRow="1">
                <a:tableStyleId>{073A0DAA-6AF3-43AB-8588-CEC1D06C72B9}</a:tableStyleId>
              </a:tblPr>
              <a:tblGrid>
                <a:gridCol w="1528701"/>
                <a:gridCol w="3271899"/>
              </a:tblGrid>
              <a:tr h="370840">
                <a:tc>
                  <a:txBody>
                    <a:bodyPr/>
                    <a:lstStyle/>
                    <a:p>
                      <a:r>
                        <a:rPr lang="en-US" sz="1600" dirty="0" smtClean="0"/>
                        <a:t>Material</a:t>
                      </a:r>
                      <a:endParaRPr lang="en-US" sz="1600" dirty="0"/>
                    </a:p>
                  </a:txBody>
                  <a:tcPr/>
                </a:tc>
                <a:tc>
                  <a:txBody>
                    <a:bodyPr/>
                    <a:lstStyle/>
                    <a:p>
                      <a:r>
                        <a:rPr lang="en-US" sz="1600" dirty="0" smtClean="0"/>
                        <a:t>Resistivity</a:t>
                      </a:r>
                      <a:r>
                        <a:rPr lang="en-US" sz="1600" baseline="0" dirty="0" smtClean="0"/>
                        <a:t> of material</a:t>
                      </a:r>
                    </a:p>
                    <a:p>
                      <a:r>
                        <a:rPr lang="en-US" sz="1600" baseline="0" dirty="0" smtClean="0"/>
                        <a:t>(Ω-CM</a:t>
                      </a:r>
                      <a:r>
                        <a:rPr lang="en-US" sz="1600" baseline="0" dirty="0" smtClean="0"/>
                        <a:t>)/</a:t>
                      </a:r>
                      <a:r>
                        <a:rPr lang="en-US" sz="1600" baseline="0" dirty="0" err="1" smtClean="0"/>
                        <a:t>ft</a:t>
                      </a:r>
                      <a:r>
                        <a:rPr lang="en-US" sz="1600" baseline="0" smtClean="0"/>
                        <a:t>  </a:t>
                      </a:r>
                      <a:r>
                        <a:rPr lang="en-US" sz="1600" baseline="0" dirty="0" smtClean="0"/>
                        <a:t>@ room temperature</a:t>
                      </a:r>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Silver</a:t>
                      </a:r>
                    </a:p>
                  </a:txBody>
                  <a:tcPr/>
                </a:tc>
                <a:tc>
                  <a:txBody>
                    <a:bodyPr/>
                    <a:lstStyle/>
                    <a:p>
                      <a:r>
                        <a:rPr lang="en-US" sz="1600" dirty="0" smtClean="0"/>
                        <a:t>9.9</a:t>
                      </a:r>
                      <a:endParaRPr lang="en-US" sz="1600" baseline="300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Copper</a:t>
                      </a:r>
                    </a:p>
                  </a:txBody>
                  <a:tcPr/>
                </a:tc>
                <a:tc>
                  <a:txBody>
                    <a:bodyPr/>
                    <a:lstStyle/>
                    <a:p>
                      <a:r>
                        <a:rPr lang="en-US" sz="1600" baseline="0" dirty="0" smtClean="0"/>
                        <a:t>10.4</a:t>
                      </a:r>
                      <a:endParaRPr lang="en-US" sz="1600" baseline="0" dirty="0"/>
                    </a:p>
                  </a:txBody>
                  <a:tcPr/>
                </a:tc>
              </a:tr>
              <a:tr h="370840">
                <a:tc>
                  <a:txBody>
                    <a:bodyPr/>
                    <a:lstStyle/>
                    <a:p>
                      <a:r>
                        <a:rPr lang="en-US" sz="1600" dirty="0" smtClean="0"/>
                        <a:t>Gold</a:t>
                      </a:r>
                      <a:endParaRPr lang="en-US" sz="1600" dirty="0"/>
                    </a:p>
                  </a:txBody>
                  <a:tcPr/>
                </a:tc>
                <a:tc>
                  <a:txBody>
                    <a:bodyPr/>
                    <a:lstStyle/>
                    <a:p>
                      <a:r>
                        <a:rPr lang="en-US" sz="1600" dirty="0" smtClean="0"/>
                        <a:t>14.7</a:t>
                      </a:r>
                      <a:endParaRPr lang="en-US" sz="1600" baseline="30000" dirty="0"/>
                    </a:p>
                  </a:txBody>
                  <a:tcPr/>
                </a:tc>
              </a:tr>
            </a:tbl>
          </a:graphicData>
        </a:graphic>
      </p:graphicFrame>
    </p:spTree>
    <p:extLst>
      <p:ext uri="{BB962C8B-B14F-4D97-AF65-F5344CB8AC3E}">
        <p14:creationId xmlns:p14="http://schemas.microsoft.com/office/powerpoint/2010/main" val="1533589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4983163"/>
          </a:xfrm>
        </p:spPr>
        <p:txBody>
          <a:bodyPr>
            <a:normAutofit/>
          </a:bodyPr>
          <a:lstStyle/>
          <a:p>
            <a:pPr marL="514350" indent="-514350">
              <a:buAutoNum type="arabicPeriod"/>
            </a:pPr>
            <a:r>
              <a:rPr lang="en-US" sz="2000" dirty="0" smtClean="0"/>
              <a:t>A car is traveling 55 mph, what will be the distance, in meter, travelled in 23 minutes? ( 8 pts)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2000" dirty="0" smtClean="0"/>
              <a:t>2. </a:t>
            </a:r>
          </a:p>
          <a:p>
            <a:pPr marL="514350" indent="-514350">
              <a:buAutoNum type="alphaLcPeriod"/>
            </a:pPr>
            <a:r>
              <a:rPr lang="en-US" sz="2000" dirty="0" smtClean="0"/>
              <a:t>Convert 0.0003697581 km to mm (millimeters) (3 pts)</a:t>
            </a:r>
          </a:p>
          <a:p>
            <a:pPr marL="514350" indent="-514350">
              <a:buAutoNum type="alphaLcPeriod"/>
            </a:pPr>
            <a:endParaRPr lang="en-US" sz="2000" dirty="0" smtClean="0"/>
          </a:p>
          <a:p>
            <a:pPr marL="514350" indent="-514350">
              <a:buAutoNum type="alphaLcPeriod"/>
            </a:pPr>
            <a:endParaRPr lang="en-US" sz="2000" dirty="0" smtClean="0"/>
          </a:p>
          <a:p>
            <a:pPr marL="514350" indent="-514350">
              <a:buAutoNum type="alphaLcPeriod"/>
            </a:pPr>
            <a:endParaRPr lang="en-US" sz="2000" dirty="0"/>
          </a:p>
          <a:p>
            <a:pPr marL="514350" indent="-514350">
              <a:buAutoNum type="alphaLcPeriod"/>
            </a:pPr>
            <a:endParaRPr lang="en-US" sz="2000" dirty="0" smtClean="0"/>
          </a:p>
          <a:p>
            <a:pPr marL="514350" indent="-514350">
              <a:buAutoNum type="alphaLcPeriod"/>
            </a:pPr>
            <a:endParaRPr lang="en-US" sz="2000" dirty="0"/>
          </a:p>
          <a:p>
            <a:pPr marL="514350" indent="-514350">
              <a:buAutoNum type="alphaLcPeriod"/>
            </a:pPr>
            <a:endParaRPr lang="en-US" sz="2000" dirty="0"/>
          </a:p>
          <a:p>
            <a:pPr marL="514350" indent="-514350">
              <a:buAutoNum type="alphaLcPeriod"/>
            </a:pPr>
            <a:endParaRPr lang="en-US" sz="2000" dirty="0" smtClean="0"/>
          </a:p>
          <a:p>
            <a:pPr marL="514350" indent="-514350">
              <a:buAutoNum type="alphaLcPeriod"/>
            </a:pPr>
            <a:endParaRPr lang="en-US" sz="2000" dirty="0" smtClean="0"/>
          </a:p>
          <a:p>
            <a:pPr marL="514350" indent="-514350">
              <a:buAutoNum type="alphaLcPeriod"/>
            </a:pPr>
            <a:r>
              <a:rPr lang="en-US" sz="2000" dirty="0" smtClean="0"/>
              <a:t>Convert 13623.58 </a:t>
            </a:r>
            <a:r>
              <a:rPr lang="el-GR" sz="2000" dirty="0" smtClean="0"/>
              <a:t>Ω</a:t>
            </a:r>
            <a:r>
              <a:rPr lang="en-US" sz="2000" dirty="0" smtClean="0"/>
              <a:t> to k</a:t>
            </a:r>
            <a:r>
              <a:rPr lang="el-GR" sz="2000" dirty="0" smtClean="0"/>
              <a:t>Ω</a:t>
            </a:r>
            <a:r>
              <a:rPr lang="en-US" sz="2000" dirty="0" smtClean="0"/>
              <a:t> (3 pts)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dirty="0" smtClean="0"/>
              <a:t>3. Determine the distance between two different charges of 350 </a:t>
            </a:r>
            <a:r>
              <a:rPr lang="en-US" sz="2000" dirty="0" err="1" smtClean="0"/>
              <a:t>mC</a:t>
            </a:r>
            <a:r>
              <a:rPr lang="en-US" sz="2000" dirty="0" smtClean="0"/>
              <a:t> and 28 µC, if the force of attraction between them is 367.20 N. (</a:t>
            </a:r>
            <a:r>
              <a:rPr lang="en-US" sz="2000" dirty="0"/>
              <a:t>8</a:t>
            </a:r>
            <a:r>
              <a:rPr lang="en-US" sz="2000" dirty="0" smtClean="0"/>
              <a:t> pts)</a:t>
            </a:r>
            <a:endParaRPr lang="en-US" sz="2000" dirty="0"/>
          </a:p>
        </p:txBody>
      </p:sp>
    </p:spTree>
    <p:extLst>
      <p:ext uri="{BB962C8B-B14F-4D97-AF65-F5344CB8AC3E}">
        <p14:creationId xmlns:p14="http://schemas.microsoft.com/office/powerpoint/2010/main" val="42920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dirty="0" smtClean="0"/>
              <a:t>4. If the potential energy between two points is 12.5 V, how much energy is expected to bring 750.8 </a:t>
            </a:r>
            <a:r>
              <a:rPr lang="en-US" sz="2000" dirty="0" err="1" smtClean="0"/>
              <a:t>mC</a:t>
            </a:r>
            <a:r>
              <a:rPr lang="en-US" sz="2000" dirty="0" smtClean="0"/>
              <a:t> from one point to the other? (5 pts)</a:t>
            </a:r>
            <a:endParaRPr lang="en-US" sz="2000" dirty="0"/>
          </a:p>
        </p:txBody>
      </p:sp>
    </p:spTree>
    <p:extLst>
      <p:ext uri="{BB962C8B-B14F-4D97-AF65-F5344CB8AC3E}">
        <p14:creationId xmlns:p14="http://schemas.microsoft.com/office/powerpoint/2010/main" val="51711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0" y="0"/>
            <a:ext cx="9140890" cy="6858000"/>
          </a:xfrm>
        </p:spPr>
        <p:txBody>
          <a:bodyPr>
            <a:normAutofit/>
          </a:bodyPr>
          <a:lstStyle/>
          <a:p>
            <a:pPr marL="0" indent="0">
              <a:buNone/>
            </a:pPr>
            <a:r>
              <a:rPr lang="en-US" sz="2000" dirty="0" smtClean="0"/>
              <a:t>5. If a current of 18.75 mA exists for 2.25 hours in a wire, how many coulombs of charge have passed through the wire? (7 pts)</a:t>
            </a:r>
            <a:endParaRPr lang="en-US" sz="2000" dirty="0"/>
          </a:p>
        </p:txBody>
      </p:sp>
    </p:spTree>
    <p:extLst>
      <p:ext uri="{BB962C8B-B14F-4D97-AF65-F5344CB8AC3E}">
        <p14:creationId xmlns:p14="http://schemas.microsoft.com/office/powerpoint/2010/main" val="181372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dirty="0" smtClean="0"/>
              <a:t>6. How many minutes will a charge of 22.662 </a:t>
            </a:r>
            <a:r>
              <a:rPr lang="en-US" sz="2000" dirty="0" err="1" smtClean="0"/>
              <a:t>mC</a:t>
            </a:r>
            <a:r>
              <a:rPr lang="en-US" sz="2000" dirty="0" smtClean="0"/>
              <a:t> passes through a light bulb if the current is constant at 125.9 µA (7 pts)</a:t>
            </a:r>
            <a:endParaRPr lang="en-US" sz="2000" dirty="0"/>
          </a:p>
        </p:txBody>
      </p:sp>
    </p:spTree>
    <p:extLst>
      <p:ext uri="{BB962C8B-B14F-4D97-AF65-F5344CB8AC3E}">
        <p14:creationId xmlns:p14="http://schemas.microsoft.com/office/powerpoint/2010/main" val="1902426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dirty="0" smtClean="0"/>
              <a:t>7. For how many minutes of constant use will a battery with an Ah rating of 60 theoretically provide a current of 2.38 mA (7 pts)</a:t>
            </a:r>
            <a:endParaRPr lang="en-US" sz="2000" dirty="0"/>
          </a:p>
        </p:txBody>
      </p:sp>
    </p:spTree>
    <p:extLst>
      <p:ext uri="{BB962C8B-B14F-4D97-AF65-F5344CB8AC3E}">
        <p14:creationId xmlns:p14="http://schemas.microsoft.com/office/powerpoint/2010/main" val="259476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684</Words>
  <Application>Microsoft Office PowerPoint</Application>
  <PresentationFormat>On-screen Show (4:3)</PresentationFormat>
  <Paragraphs>172</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Times New Roman</vt:lpstr>
      <vt:lpstr>Wingdings</vt:lpstr>
      <vt:lpstr>Office Theme</vt:lpstr>
      <vt:lpstr>Queensborough Community College (The City University Of New York) Department of Engineering Technology  ET 110 – Introduction to circuit analysis  Pre-Exam 1   Academic dishonesty is prohibited in The City University of New York and is punishable by penalties, including failing grades, suspension, and expulsion. Some examples of academic dishonesty are cheating, plagiarism, Internet plagiarism, obtaining unfair advantage, falsification of records and official documents, and collusion. (By signing below, I acknowledge the academic dishonesty law in CUNY)   Student’s name:          DUE DATE: Monday 9/26/16 Professor Huixin Wu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 choices Circle only ONE answer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 110 – Review Exam 1</dc:title>
  <dc:creator>Maritza Wu</dc:creator>
  <cp:lastModifiedBy>HUIXIN WU</cp:lastModifiedBy>
  <cp:revision>70</cp:revision>
  <cp:lastPrinted>2016-09-08T22:34:24Z</cp:lastPrinted>
  <dcterms:created xsi:type="dcterms:W3CDTF">2016-03-01T13:37:49Z</dcterms:created>
  <dcterms:modified xsi:type="dcterms:W3CDTF">2016-09-21T00:20:37Z</dcterms:modified>
</cp:coreProperties>
</file>