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1"/>
  </p:sldMasterIdLst>
  <p:notesMasterIdLst>
    <p:notesMasterId r:id="rId19"/>
  </p:notesMasterIdLst>
  <p:handoutMasterIdLst>
    <p:handoutMasterId r:id="rId20"/>
  </p:handoutMasterIdLst>
  <p:sldIdLst>
    <p:sldId id="318" r:id="rId2"/>
    <p:sldId id="319" r:id="rId3"/>
    <p:sldId id="320" r:id="rId4"/>
    <p:sldId id="337" r:id="rId5"/>
    <p:sldId id="326" r:id="rId6"/>
    <p:sldId id="331" r:id="rId7"/>
    <p:sldId id="327" r:id="rId8"/>
    <p:sldId id="335" r:id="rId9"/>
    <p:sldId id="336" r:id="rId10"/>
    <p:sldId id="323" r:id="rId11"/>
    <p:sldId id="333" r:id="rId12"/>
    <p:sldId id="338" r:id="rId13"/>
    <p:sldId id="307" r:id="rId14"/>
    <p:sldId id="308" r:id="rId15"/>
    <p:sldId id="284" r:id="rId16"/>
    <p:sldId id="286" r:id="rId17"/>
    <p:sldId id="315" r:id="rId18"/>
  </p:sldIdLst>
  <p:sldSz cx="97536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EEE42"/>
    <a:srgbClr val="F1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57" autoAdjust="0"/>
  </p:normalViewPr>
  <p:slideViewPr>
    <p:cSldViewPr>
      <p:cViewPr varScale="1">
        <p:scale>
          <a:sx n="95" d="100"/>
          <a:sy n="95" d="100"/>
        </p:scale>
        <p:origin x="278" y="72"/>
      </p:cViewPr>
      <p:guideLst>
        <p:guide orient="horz" pos="1728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D3DC4-1B73-4B45-8E8D-99B1E65A01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00436C-E054-427B-988D-5B9156715BA2}">
      <dgm:prSet/>
      <dgm:spPr/>
      <dgm:t>
        <a:bodyPr/>
        <a:lstStyle/>
        <a:p>
          <a:pPr algn="ctr" rtl="0"/>
          <a:r>
            <a:rPr lang="en-US" dirty="0" smtClean="0">
              <a:solidFill>
                <a:schemeClr val="bg1"/>
              </a:solidFill>
            </a:rPr>
            <a:t>Lecture 1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Welcome to the World of Economics   </a:t>
          </a:r>
          <a:endParaRPr lang="en-US" dirty="0">
            <a:solidFill>
              <a:schemeClr val="bg1"/>
            </a:solidFill>
          </a:endParaRPr>
        </a:p>
      </dgm:t>
    </dgm:pt>
    <dgm:pt modelId="{CF660B5C-D52C-41AE-AEDC-F6A7C38253D6}" type="parTrans" cxnId="{74912530-ACCE-4750-A3C1-C490D02271E4}">
      <dgm:prSet/>
      <dgm:spPr/>
      <dgm:t>
        <a:bodyPr/>
        <a:lstStyle/>
        <a:p>
          <a:endParaRPr lang="en-US"/>
        </a:p>
      </dgm:t>
    </dgm:pt>
    <dgm:pt modelId="{91B8EC44-857E-42B3-9215-6C663175303B}" type="sibTrans" cxnId="{74912530-ACCE-4750-A3C1-C490D02271E4}">
      <dgm:prSet/>
      <dgm:spPr/>
      <dgm:t>
        <a:bodyPr/>
        <a:lstStyle/>
        <a:p>
          <a:endParaRPr lang="en-US"/>
        </a:p>
      </dgm:t>
    </dgm:pt>
    <dgm:pt modelId="{CD99C5C9-8376-4AB4-8CF7-4538249CEE1A}" type="pres">
      <dgm:prSet presAssocID="{CAED3DC4-1B73-4B45-8E8D-99B1E65A01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F5D80-C693-4ABB-8C79-14FF910F639A}" type="pres">
      <dgm:prSet presAssocID="{DE00436C-E054-427B-988D-5B9156715B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12530-ACCE-4750-A3C1-C490D02271E4}" srcId="{CAED3DC4-1B73-4B45-8E8D-99B1E65A0166}" destId="{DE00436C-E054-427B-988D-5B9156715BA2}" srcOrd="0" destOrd="0" parTransId="{CF660B5C-D52C-41AE-AEDC-F6A7C38253D6}" sibTransId="{91B8EC44-857E-42B3-9215-6C663175303B}"/>
    <dgm:cxn modelId="{22E37A1A-4C66-409D-96E0-354CD669D37C}" type="presOf" srcId="{CAED3DC4-1B73-4B45-8E8D-99B1E65A0166}" destId="{CD99C5C9-8376-4AB4-8CF7-4538249CEE1A}" srcOrd="0" destOrd="0" presId="urn:microsoft.com/office/officeart/2005/8/layout/vList2"/>
    <dgm:cxn modelId="{ED532368-40FF-4E39-A269-28F7831A9974}" type="presOf" srcId="{DE00436C-E054-427B-988D-5B9156715BA2}" destId="{23AF5D80-C693-4ABB-8C79-14FF910F639A}" srcOrd="0" destOrd="0" presId="urn:microsoft.com/office/officeart/2005/8/layout/vList2"/>
    <dgm:cxn modelId="{AB795215-649E-40D4-AABD-2BAFA9A1DD7B}" type="presParOf" srcId="{CD99C5C9-8376-4AB4-8CF7-4538249CEE1A}" destId="{23AF5D80-C693-4ABB-8C79-14FF910F63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0A83D5-2831-4C6B-B800-49963B761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7EA6E-3212-4B58-9733-78F6AF08D7B5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2060"/>
              </a:solidFill>
            </a:rPr>
            <a:t>Economic Rationality</a:t>
          </a:r>
          <a:endParaRPr lang="en-US" dirty="0">
            <a:solidFill>
              <a:srgbClr val="002060"/>
            </a:solidFill>
          </a:endParaRPr>
        </a:p>
      </dgm:t>
    </dgm:pt>
    <dgm:pt modelId="{817DA12C-FC20-4A44-B085-C202DFCF0991}" type="parTrans" cxnId="{1061AE70-8099-42D6-B37D-EC9BB2CAC9C9}">
      <dgm:prSet/>
      <dgm:spPr/>
      <dgm:t>
        <a:bodyPr/>
        <a:lstStyle/>
        <a:p>
          <a:endParaRPr lang="en-US"/>
        </a:p>
      </dgm:t>
    </dgm:pt>
    <dgm:pt modelId="{E2B4F55F-7FA6-4D14-B2C2-865C562847C9}" type="sibTrans" cxnId="{1061AE70-8099-42D6-B37D-EC9BB2CAC9C9}">
      <dgm:prSet/>
      <dgm:spPr/>
      <dgm:t>
        <a:bodyPr/>
        <a:lstStyle/>
        <a:p>
          <a:endParaRPr lang="en-US"/>
        </a:p>
      </dgm:t>
    </dgm:pt>
    <dgm:pt modelId="{07627DF2-B5F4-43ED-8ED5-4E99AD9C4DDD}" type="pres">
      <dgm:prSet presAssocID="{AA0A83D5-2831-4C6B-B800-49963B7617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9C162-2F75-40B5-A53D-D1CEBCBCAAD1}" type="pres">
      <dgm:prSet presAssocID="{DA87EA6E-3212-4B58-9733-78F6AF08D7B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660D0-E226-4543-A67C-97D1909EA0C6}" type="presOf" srcId="{AA0A83D5-2831-4C6B-B800-49963B76174F}" destId="{07627DF2-B5F4-43ED-8ED5-4E99AD9C4DDD}" srcOrd="0" destOrd="0" presId="urn:microsoft.com/office/officeart/2005/8/layout/vList2"/>
    <dgm:cxn modelId="{9E0B0E04-8911-4054-BB03-DE90E24D114B}" type="presOf" srcId="{DA87EA6E-3212-4B58-9733-78F6AF08D7B5}" destId="{C769C162-2F75-40B5-A53D-D1CEBCBCAAD1}" srcOrd="0" destOrd="0" presId="urn:microsoft.com/office/officeart/2005/8/layout/vList2"/>
    <dgm:cxn modelId="{1061AE70-8099-42D6-B37D-EC9BB2CAC9C9}" srcId="{AA0A83D5-2831-4C6B-B800-49963B76174F}" destId="{DA87EA6E-3212-4B58-9733-78F6AF08D7B5}" srcOrd="0" destOrd="0" parTransId="{817DA12C-FC20-4A44-B085-C202DFCF0991}" sibTransId="{E2B4F55F-7FA6-4D14-B2C2-865C562847C9}"/>
    <dgm:cxn modelId="{06457CF6-3128-4544-AD65-4726C737E7CD}" type="presParOf" srcId="{07627DF2-B5F4-43ED-8ED5-4E99AD9C4DDD}" destId="{C769C162-2F75-40B5-A53D-D1CEBCBCA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F07D79-0A2A-45B6-A6DC-0F5B43372F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19C75-471D-44D9-958E-99AD339BCB97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Ceteris Paribus </a:t>
          </a:r>
          <a:endParaRPr lang="en-US" dirty="0">
            <a:solidFill>
              <a:schemeClr val="tx1"/>
            </a:solidFill>
          </a:endParaRPr>
        </a:p>
      </dgm:t>
    </dgm:pt>
    <dgm:pt modelId="{FF464ACC-424A-42D3-8BAC-01DA00145E5F}" type="parTrans" cxnId="{5E0AC16A-0E9E-481D-8586-5DDBC7687AAA}">
      <dgm:prSet/>
      <dgm:spPr/>
      <dgm:t>
        <a:bodyPr/>
        <a:lstStyle/>
        <a:p>
          <a:endParaRPr lang="en-US"/>
        </a:p>
      </dgm:t>
    </dgm:pt>
    <dgm:pt modelId="{1E4ABB09-597B-41BD-916A-233797CD885C}" type="sibTrans" cxnId="{5E0AC16A-0E9E-481D-8586-5DDBC7687AAA}">
      <dgm:prSet/>
      <dgm:spPr/>
      <dgm:t>
        <a:bodyPr/>
        <a:lstStyle/>
        <a:p>
          <a:endParaRPr lang="en-US"/>
        </a:p>
      </dgm:t>
    </dgm:pt>
    <dgm:pt modelId="{C8B3C6EA-81BF-4489-B56E-926F71F8B81D}" type="pres">
      <dgm:prSet presAssocID="{2DF07D79-0A2A-45B6-A6DC-0F5B43372F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8C99B7-62B2-400C-8189-120509F41E5E}" type="pres">
      <dgm:prSet presAssocID="{63819C75-471D-44D9-958E-99AD339BCB97}" presName="parentText" presStyleLbl="node1" presStyleIdx="0" presStyleCnt="1" custLinFactNeighborX="-268" custLinFactNeighborY="-503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95DDE-A34E-4254-A83B-8E04272C50C2}" type="presOf" srcId="{2DF07D79-0A2A-45B6-A6DC-0F5B43372FF1}" destId="{C8B3C6EA-81BF-4489-B56E-926F71F8B81D}" srcOrd="0" destOrd="0" presId="urn:microsoft.com/office/officeart/2005/8/layout/vList2"/>
    <dgm:cxn modelId="{0C31E4F8-BFB3-431C-867F-EAB4860BAAEC}" type="presOf" srcId="{63819C75-471D-44D9-958E-99AD339BCB97}" destId="{FB8C99B7-62B2-400C-8189-120509F41E5E}" srcOrd="0" destOrd="0" presId="urn:microsoft.com/office/officeart/2005/8/layout/vList2"/>
    <dgm:cxn modelId="{5E0AC16A-0E9E-481D-8586-5DDBC7687AAA}" srcId="{2DF07D79-0A2A-45B6-A6DC-0F5B43372FF1}" destId="{63819C75-471D-44D9-958E-99AD339BCB97}" srcOrd="0" destOrd="0" parTransId="{FF464ACC-424A-42D3-8BAC-01DA00145E5F}" sibTransId="{1E4ABB09-597B-41BD-916A-233797CD885C}"/>
    <dgm:cxn modelId="{197B440C-13BA-4DC4-9EF6-29BBA0CBF7DD}" type="presParOf" srcId="{C8B3C6EA-81BF-4489-B56E-926F71F8B81D}" destId="{FB8C99B7-62B2-400C-8189-120509F41E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98A12F6-B82E-459C-824B-066F990E28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5E8FF-E76B-49E8-B735-3DD3C700B4D3}">
      <dgm:prSet/>
      <dgm:spPr/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</a:rPr>
            <a:t>Approaches to economic analysis</a:t>
          </a:r>
          <a:endParaRPr lang="en-US" dirty="0">
            <a:solidFill>
              <a:srgbClr val="002060"/>
            </a:solidFill>
          </a:endParaRPr>
        </a:p>
      </dgm:t>
    </dgm:pt>
    <dgm:pt modelId="{97130CB0-7975-4556-8F8F-96D81B94CF46}" type="parTrans" cxnId="{BC366D10-34E8-4D4C-9B0F-B9D37BA1422B}">
      <dgm:prSet/>
      <dgm:spPr/>
      <dgm:t>
        <a:bodyPr/>
        <a:lstStyle/>
        <a:p>
          <a:endParaRPr lang="en-US"/>
        </a:p>
      </dgm:t>
    </dgm:pt>
    <dgm:pt modelId="{A33D3A39-3454-4F71-B988-A4B4A59B69AC}" type="sibTrans" cxnId="{BC366D10-34E8-4D4C-9B0F-B9D37BA1422B}">
      <dgm:prSet/>
      <dgm:spPr/>
      <dgm:t>
        <a:bodyPr/>
        <a:lstStyle/>
        <a:p>
          <a:endParaRPr lang="en-US"/>
        </a:p>
      </dgm:t>
    </dgm:pt>
    <dgm:pt modelId="{952BC49B-054A-4A1E-AF34-69B42C712948}" type="pres">
      <dgm:prSet presAssocID="{B98A12F6-B82E-459C-824B-066F990E28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7EEEF-5B23-43C7-BF20-407715BAD79A}" type="pres">
      <dgm:prSet presAssocID="{F8A5E8FF-E76B-49E8-B735-3DD3C700B4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49A385-974F-4EE4-AA0E-EF0AA75B9452}" type="presOf" srcId="{F8A5E8FF-E76B-49E8-B735-3DD3C700B4D3}" destId="{F487EEEF-5B23-43C7-BF20-407715BAD79A}" srcOrd="0" destOrd="0" presId="urn:microsoft.com/office/officeart/2005/8/layout/vList2"/>
    <dgm:cxn modelId="{DD89C03A-7E12-4688-8D71-C982C698FDEF}" type="presOf" srcId="{B98A12F6-B82E-459C-824B-066F990E2834}" destId="{952BC49B-054A-4A1E-AF34-69B42C712948}" srcOrd="0" destOrd="0" presId="urn:microsoft.com/office/officeart/2005/8/layout/vList2"/>
    <dgm:cxn modelId="{BC366D10-34E8-4D4C-9B0F-B9D37BA1422B}" srcId="{B98A12F6-B82E-459C-824B-066F990E2834}" destId="{F8A5E8FF-E76B-49E8-B735-3DD3C700B4D3}" srcOrd="0" destOrd="0" parTransId="{97130CB0-7975-4556-8F8F-96D81B94CF46}" sibTransId="{A33D3A39-3454-4F71-B988-A4B4A59B69AC}"/>
    <dgm:cxn modelId="{B95D8447-E716-46A6-A9CF-C44342981452}" type="presParOf" srcId="{952BC49B-054A-4A1E-AF34-69B42C712948}" destId="{F487EEEF-5B23-43C7-BF20-407715BAD7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5FD8F7C-0B39-479B-AF77-5B882CF0A8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904486-7B13-4C9D-A477-61A52FC10B58}">
      <dgm:prSet/>
      <dgm:spPr/>
      <dgm:t>
        <a:bodyPr/>
        <a:lstStyle/>
        <a:p>
          <a:pPr rtl="0"/>
          <a:r>
            <a:rPr lang="en-US" b="0" dirty="0" smtClean="0">
              <a:solidFill>
                <a:srgbClr val="002060"/>
              </a:solidFill>
            </a:rPr>
            <a:t>Branches of Economics</a:t>
          </a:r>
          <a:endParaRPr lang="en-US" dirty="0">
            <a:solidFill>
              <a:srgbClr val="002060"/>
            </a:solidFill>
          </a:endParaRPr>
        </a:p>
      </dgm:t>
    </dgm:pt>
    <dgm:pt modelId="{8912119F-18F5-4C50-A9CA-D911C11F27E4}" type="parTrans" cxnId="{6A806A84-FD0B-4E0B-8EF2-EA4448303C72}">
      <dgm:prSet/>
      <dgm:spPr/>
      <dgm:t>
        <a:bodyPr/>
        <a:lstStyle/>
        <a:p>
          <a:endParaRPr lang="en-US"/>
        </a:p>
      </dgm:t>
    </dgm:pt>
    <dgm:pt modelId="{9FB65C3F-CFA3-40CE-B141-EF3DA87728A9}" type="sibTrans" cxnId="{6A806A84-FD0B-4E0B-8EF2-EA4448303C72}">
      <dgm:prSet/>
      <dgm:spPr/>
      <dgm:t>
        <a:bodyPr/>
        <a:lstStyle/>
        <a:p>
          <a:endParaRPr lang="en-US"/>
        </a:p>
      </dgm:t>
    </dgm:pt>
    <dgm:pt modelId="{CD724537-9F67-49B7-9782-638C061EF6E1}" type="pres">
      <dgm:prSet presAssocID="{B5FD8F7C-0B39-479B-AF77-5B882CF0A8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76B108-0136-4524-BEE6-5B6E7C23DF75}" type="pres">
      <dgm:prSet presAssocID="{89904486-7B13-4C9D-A477-61A52FC10B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06A84-FD0B-4E0B-8EF2-EA4448303C72}" srcId="{B5FD8F7C-0B39-479B-AF77-5B882CF0A86F}" destId="{89904486-7B13-4C9D-A477-61A52FC10B58}" srcOrd="0" destOrd="0" parTransId="{8912119F-18F5-4C50-A9CA-D911C11F27E4}" sibTransId="{9FB65C3F-CFA3-40CE-B141-EF3DA87728A9}"/>
    <dgm:cxn modelId="{62AC4512-B206-4CEB-8087-800BE4526F5B}" type="presOf" srcId="{B5FD8F7C-0B39-479B-AF77-5B882CF0A86F}" destId="{CD724537-9F67-49B7-9782-638C061EF6E1}" srcOrd="0" destOrd="0" presId="urn:microsoft.com/office/officeart/2005/8/layout/vList2"/>
    <dgm:cxn modelId="{68F10138-241D-48C5-8AD7-9D9139668649}" type="presOf" srcId="{89904486-7B13-4C9D-A477-61A52FC10B58}" destId="{A676B108-0136-4524-BEE6-5B6E7C23DF75}" srcOrd="0" destOrd="0" presId="urn:microsoft.com/office/officeart/2005/8/layout/vList2"/>
    <dgm:cxn modelId="{ED56C370-57C8-43D1-853E-907655EC545D}" type="presParOf" srcId="{CD724537-9F67-49B7-9782-638C061EF6E1}" destId="{A676B108-0136-4524-BEE6-5B6E7C23DF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E9EECB-114D-44C4-A957-3DF78B63E3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7FC22-07EF-49AC-97DE-687207B28C07}">
      <dgm:prSet custT="1"/>
      <dgm:spPr/>
      <dgm:t>
        <a:bodyPr/>
        <a:lstStyle/>
        <a:p>
          <a:pPr rtl="0"/>
          <a:r>
            <a:rPr lang="en-US" sz="3200" dirty="0" smtClean="0">
              <a:solidFill>
                <a:srgbClr val="002060"/>
              </a:solidFill>
            </a:rPr>
            <a:t>Factors of Production</a:t>
          </a:r>
          <a:endParaRPr lang="en-US" sz="3200" dirty="0">
            <a:solidFill>
              <a:srgbClr val="002060"/>
            </a:solidFill>
          </a:endParaRPr>
        </a:p>
      </dgm:t>
    </dgm:pt>
    <dgm:pt modelId="{6B2CBB3A-B542-45EA-A5AD-3BB03713D0D5}" type="parTrans" cxnId="{BD9C2C13-0EF1-4CAA-BB56-FB00786DC0DF}">
      <dgm:prSet/>
      <dgm:spPr/>
      <dgm:t>
        <a:bodyPr/>
        <a:lstStyle/>
        <a:p>
          <a:endParaRPr lang="en-US"/>
        </a:p>
      </dgm:t>
    </dgm:pt>
    <dgm:pt modelId="{66E0AF2F-A1A3-461F-BE6D-8F3B2A50DBC6}" type="sibTrans" cxnId="{BD9C2C13-0EF1-4CAA-BB56-FB00786DC0DF}">
      <dgm:prSet/>
      <dgm:spPr/>
      <dgm:t>
        <a:bodyPr/>
        <a:lstStyle/>
        <a:p>
          <a:endParaRPr lang="en-US"/>
        </a:p>
      </dgm:t>
    </dgm:pt>
    <dgm:pt modelId="{77A73769-0EC5-4879-8D6D-C7B32E53BE0F}" type="pres">
      <dgm:prSet presAssocID="{BDE9EECB-114D-44C4-A957-3DF78B63E3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05419D-E1DC-474B-BDE5-71D6406E8108}" type="pres">
      <dgm:prSet presAssocID="{7EB7FC22-07EF-49AC-97DE-687207B28C07}" presName="parentText" presStyleLbl="node1" presStyleIdx="0" presStyleCnt="1" custScaleY="189649" custLinFactNeighborX="28908" custLinFactNeighborY="189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50282-C283-465D-9A5C-B32D96F9BB28}" type="presOf" srcId="{7EB7FC22-07EF-49AC-97DE-687207B28C07}" destId="{FA05419D-E1DC-474B-BDE5-71D6406E8108}" srcOrd="0" destOrd="0" presId="urn:microsoft.com/office/officeart/2005/8/layout/vList2"/>
    <dgm:cxn modelId="{BD9C2C13-0EF1-4CAA-BB56-FB00786DC0DF}" srcId="{BDE9EECB-114D-44C4-A957-3DF78B63E360}" destId="{7EB7FC22-07EF-49AC-97DE-687207B28C07}" srcOrd="0" destOrd="0" parTransId="{6B2CBB3A-B542-45EA-A5AD-3BB03713D0D5}" sibTransId="{66E0AF2F-A1A3-461F-BE6D-8F3B2A50DBC6}"/>
    <dgm:cxn modelId="{EA6765B5-C035-4FD3-8A02-7EE2EBB2C9D1}" type="presOf" srcId="{BDE9EECB-114D-44C4-A957-3DF78B63E360}" destId="{77A73769-0EC5-4879-8D6D-C7B32E53BE0F}" srcOrd="0" destOrd="0" presId="urn:microsoft.com/office/officeart/2005/8/layout/vList2"/>
    <dgm:cxn modelId="{D4F17C4C-BEAC-4540-86F6-70776E665A18}" type="presParOf" srcId="{77A73769-0EC5-4879-8D6D-C7B32E53BE0F}" destId="{FA05419D-E1DC-474B-BDE5-71D6406E81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8EB6A-12B0-4F76-86F9-9DE584424A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E3B6CC-D210-47E3-AFE5-14305D60AACE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Welcome to the World of Economics</a:t>
          </a:r>
          <a:endParaRPr lang="en-US" dirty="0">
            <a:solidFill>
              <a:schemeClr val="bg1"/>
            </a:solidFill>
          </a:endParaRPr>
        </a:p>
      </dgm:t>
    </dgm:pt>
    <dgm:pt modelId="{EB2FA693-7435-4047-AA14-570E3F1175A9}" type="parTrans" cxnId="{4ACBFEDF-8C54-463B-8F44-CCBFF3C1004C}">
      <dgm:prSet/>
      <dgm:spPr/>
      <dgm:t>
        <a:bodyPr/>
        <a:lstStyle/>
        <a:p>
          <a:endParaRPr lang="en-US"/>
        </a:p>
      </dgm:t>
    </dgm:pt>
    <dgm:pt modelId="{BACF9E29-A411-48D8-8E3C-7AD971E364A3}" type="sibTrans" cxnId="{4ACBFEDF-8C54-463B-8F44-CCBFF3C1004C}">
      <dgm:prSet/>
      <dgm:spPr/>
      <dgm:t>
        <a:bodyPr/>
        <a:lstStyle/>
        <a:p>
          <a:endParaRPr lang="en-US"/>
        </a:p>
      </dgm:t>
    </dgm:pt>
    <dgm:pt modelId="{0102D48A-F485-48C2-976A-A475F3263A95}" type="pres">
      <dgm:prSet presAssocID="{9918EB6A-12B0-4F76-86F9-9DE584424A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736AD2-629B-4CDF-A81B-B574416EAC10}" type="pres">
      <dgm:prSet presAssocID="{ABE3B6CC-D210-47E3-AFE5-14305D60AAC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E7C901-5C80-4089-B525-06213DE4F861}" type="presOf" srcId="{9918EB6A-12B0-4F76-86F9-9DE584424A76}" destId="{0102D48A-F485-48C2-976A-A475F3263A95}" srcOrd="0" destOrd="0" presId="urn:microsoft.com/office/officeart/2005/8/layout/vList2"/>
    <dgm:cxn modelId="{FE7033D9-79D1-4B7B-97D1-42963C98ECDD}" type="presOf" srcId="{ABE3B6CC-D210-47E3-AFE5-14305D60AACE}" destId="{2F736AD2-629B-4CDF-A81B-B574416EAC10}" srcOrd="0" destOrd="0" presId="urn:microsoft.com/office/officeart/2005/8/layout/vList2"/>
    <dgm:cxn modelId="{4ACBFEDF-8C54-463B-8F44-CCBFF3C1004C}" srcId="{9918EB6A-12B0-4F76-86F9-9DE584424A76}" destId="{ABE3B6CC-D210-47E3-AFE5-14305D60AACE}" srcOrd="0" destOrd="0" parTransId="{EB2FA693-7435-4047-AA14-570E3F1175A9}" sibTransId="{BACF9E29-A411-48D8-8E3C-7AD971E364A3}"/>
    <dgm:cxn modelId="{24001686-DB95-4D3E-8976-84E228500B1C}" type="presParOf" srcId="{0102D48A-F485-48C2-976A-A475F3263A95}" destId="{2F736AD2-629B-4CDF-A81B-B574416EAC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729A75-7652-4C2B-B698-34D425C275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22F4D-076C-4925-8769-669D87282880}">
      <dgm:prSet custT="1"/>
      <dgm:spPr/>
      <dgm:t>
        <a:bodyPr/>
        <a:lstStyle/>
        <a:p>
          <a:pPr algn="ctr" rtl="0"/>
          <a:r>
            <a:rPr lang="en-US" sz="1600" dirty="0" smtClean="0">
              <a:solidFill>
                <a:schemeClr val="bg1"/>
              </a:solidFill>
            </a:rPr>
            <a:t>THE WORLD’S LARGEST ECONOMIES, </a:t>
          </a:r>
          <a:r>
            <a:rPr lang="en-US" sz="1600" dirty="0" smtClean="0">
              <a:solidFill>
                <a:schemeClr val="bg1"/>
              </a:solidFill>
            </a:rPr>
            <a:t>2016 </a:t>
          </a:r>
          <a:endParaRPr lang="en-US" sz="1600" dirty="0" smtClean="0">
            <a:solidFill>
              <a:schemeClr val="bg1"/>
            </a:solidFill>
          </a:endParaRPr>
        </a:p>
      </dgm:t>
    </dgm:pt>
    <dgm:pt modelId="{23E7B2C4-765C-406A-BE4F-12F77A5B92CC}" type="parTrans" cxnId="{CF0AA40E-2734-4EB6-B315-1C0390E23CEB}">
      <dgm:prSet/>
      <dgm:spPr/>
      <dgm:t>
        <a:bodyPr/>
        <a:lstStyle/>
        <a:p>
          <a:endParaRPr lang="en-US"/>
        </a:p>
      </dgm:t>
    </dgm:pt>
    <dgm:pt modelId="{70F66D82-FA33-4991-BC92-80FE83E031CD}" type="sibTrans" cxnId="{CF0AA40E-2734-4EB6-B315-1C0390E23CEB}">
      <dgm:prSet/>
      <dgm:spPr/>
      <dgm:t>
        <a:bodyPr/>
        <a:lstStyle/>
        <a:p>
          <a:endParaRPr lang="en-US"/>
        </a:p>
      </dgm:t>
    </dgm:pt>
    <dgm:pt modelId="{1CCDF09F-326D-42EB-87D8-832FBC6665CB}" type="pres">
      <dgm:prSet presAssocID="{F0729A75-7652-4C2B-B698-34D425C275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79012-80F4-4E2A-97F9-0566DD4F5C72}" type="pres">
      <dgm:prSet presAssocID="{24B22F4D-076C-4925-8769-669D87282880}" presName="parentText" presStyleLbl="node1" presStyleIdx="0" presStyleCnt="1" custLinFactNeighborX="-729" custLinFactNeighborY="45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AA40E-2734-4EB6-B315-1C0390E23CEB}" srcId="{F0729A75-7652-4C2B-B698-34D425C275FB}" destId="{24B22F4D-076C-4925-8769-669D87282880}" srcOrd="0" destOrd="0" parTransId="{23E7B2C4-765C-406A-BE4F-12F77A5B92CC}" sibTransId="{70F66D82-FA33-4991-BC92-80FE83E031CD}"/>
    <dgm:cxn modelId="{CADBFF77-4356-4EBE-92FA-40A01D36AA12}" type="presOf" srcId="{24B22F4D-076C-4925-8769-669D87282880}" destId="{E4F79012-80F4-4E2A-97F9-0566DD4F5C72}" srcOrd="0" destOrd="0" presId="urn:microsoft.com/office/officeart/2005/8/layout/vList2"/>
    <dgm:cxn modelId="{4204B1AC-5820-4CE8-BDC9-D22F1FE039DD}" type="presOf" srcId="{F0729A75-7652-4C2B-B698-34D425C275FB}" destId="{1CCDF09F-326D-42EB-87D8-832FBC6665CB}" srcOrd="0" destOrd="0" presId="urn:microsoft.com/office/officeart/2005/8/layout/vList2"/>
    <dgm:cxn modelId="{839A74CD-732E-4E3E-9E05-673880A5B39B}" type="presParOf" srcId="{1CCDF09F-326D-42EB-87D8-832FBC6665CB}" destId="{E4F79012-80F4-4E2A-97F9-0566DD4F5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E9EC4D-4697-42A5-A999-A23E493B82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0352F-73C9-4C71-AE03-40140AEA762F}">
      <dgm:prSet custT="1"/>
      <dgm:spPr/>
      <dgm:t>
        <a:bodyPr/>
        <a:lstStyle/>
        <a:p>
          <a:pPr algn="ctr" rtl="0"/>
          <a:endParaRPr lang="en-US" sz="2400" dirty="0" smtClean="0">
            <a:solidFill>
              <a:srgbClr val="002060"/>
            </a:solidFill>
          </a:endParaRPr>
        </a:p>
        <a:p>
          <a:pPr algn="ctr" rtl="0"/>
          <a:r>
            <a:rPr lang="en-US" sz="1800" dirty="0" smtClean="0">
              <a:solidFill>
                <a:schemeClr val="bg1"/>
              </a:solidFill>
            </a:rPr>
            <a:t>Richest Nations in the world, 2016 </a:t>
          </a:r>
        </a:p>
        <a:p>
          <a:pPr algn="ctr" rtl="0"/>
          <a:r>
            <a:rPr lang="en-US" sz="1600" dirty="0" smtClean="0">
              <a:solidFill>
                <a:schemeClr val="bg1"/>
              </a:solidFill>
            </a:rPr>
            <a:t>Top </a:t>
          </a:r>
          <a:r>
            <a:rPr lang="en-US" sz="1600" dirty="0" smtClean="0">
              <a:solidFill>
                <a:schemeClr val="bg1"/>
              </a:solidFill>
            </a:rPr>
            <a:t>Ten Per Capita Income in the world, 2013 </a:t>
          </a:r>
          <a:br>
            <a:rPr lang="en-US" sz="1600" dirty="0" smtClean="0">
              <a:solidFill>
                <a:schemeClr val="bg1"/>
              </a:solidFill>
            </a:rPr>
          </a:br>
          <a:r>
            <a:rPr lang="en-US" sz="1600" dirty="0" smtClean="0">
              <a:solidFill>
                <a:schemeClr val="bg1"/>
              </a:solidFill>
            </a:rPr>
            <a:t>(Per capita income = </a:t>
          </a:r>
          <a:r>
            <a:rPr lang="en-US" sz="1600" dirty="0" smtClean="0">
              <a:solidFill>
                <a:schemeClr val="bg1"/>
              </a:solidFill>
            </a:rPr>
            <a:t>GDP divided </a:t>
          </a:r>
          <a:r>
            <a:rPr lang="en-US" sz="1600" dirty="0" smtClean="0">
              <a:solidFill>
                <a:schemeClr val="bg1"/>
              </a:solidFill>
            </a:rPr>
            <a:t>by Population</a:t>
          </a:r>
          <a:r>
            <a:rPr lang="en-US" sz="1600" dirty="0" smtClean="0">
              <a:solidFill>
                <a:srgbClr val="002060"/>
              </a:solidFill>
            </a:rPr>
            <a:t>)</a:t>
          </a:r>
          <a:endParaRPr lang="en-US" sz="1600" dirty="0">
            <a:solidFill>
              <a:srgbClr val="002060"/>
            </a:solidFill>
          </a:endParaRPr>
        </a:p>
      </dgm:t>
    </dgm:pt>
    <dgm:pt modelId="{03E0476F-E3E5-4494-B549-6FB2F91B344C}" type="parTrans" cxnId="{5491464C-6C21-42A4-9C7A-4E83F3D0A7D9}">
      <dgm:prSet/>
      <dgm:spPr/>
      <dgm:t>
        <a:bodyPr/>
        <a:lstStyle/>
        <a:p>
          <a:endParaRPr lang="en-US"/>
        </a:p>
      </dgm:t>
    </dgm:pt>
    <dgm:pt modelId="{84B05207-7884-430C-9089-6985FD054931}" type="sibTrans" cxnId="{5491464C-6C21-42A4-9C7A-4E83F3D0A7D9}">
      <dgm:prSet/>
      <dgm:spPr/>
      <dgm:t>
        <a:bodyPr/>
        <a:lstStyle/>
        <a:p>
          <a:endParaRPr lang="en-US"/>
        </a:p>
      </dgm:t>
    </dgm:pt>
    <dgm:pt modelId="{D46172E5-AD9B-406C-8FFC-FE07C14AB2B8}" type="pres">
      <dgm:prSet presAssocID="{A0E9EC4D-4697-42A5-A999-A23E493B82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CCA5F0-AD68-44B7-911B-46436E931345}" type="pres">
      <dgm:prSet presAssocID="{AC90352F-73C9-4C71-AE03-40140AEA762F}" presName="parentText" presStyleLbl="node1" presStyleIdx="0" presStyleCnt="1" custScaleX="94334" custScaleY="1303837" custLinFactNeighborX="2130" custLinFactNeighborY="28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91464C-6C21-42A4-9C7A-4E83F3D0A7D9}" srcId="{A0E9EC4D-4697-42A5-A999-A23E493B82A8}" destId="{AC90352F-73C9-4C71-AE03-40140AEA762F}" srcOrd="0" destOrd="0" parTransId="{03E0476F-E3E5-4494-B549-6FB2F91B344C}" sibTransId="{84B05207-7884-430C-9089-6985FD054931}"/>
    <dgm:cxn modelId="{E15A1A21-DBF5-4228-A4EF-21687EC0F402}" type="presOf" srcId="{AC90352F-73C9-4C71-AE03-40140AEA762F}" destId="{4FCCA5F0-AD68-44B7-911B-46436E931345}" srcOrd="0" destOrd="0" presId="urn:microsoft.com/office/officeart/2005/8/layout/vList2"/>
    <dgm:cxn modelId="{873E3E8D-D75B-4AC9-8271-0CA9B6E339A0}" type="presOf" srcId="{A0E9EC4D-4697-42A5-A999-A23E493B82A8}" destId="{D46172E5-AD9B-406C-8FFC-FE07C14AB2B8}" srcOrd="0" destOrd="0" presId="urn:microsoft.com/office/officeart/2005/8/layout/vList2"/>
    <dgm:cxn modelId="{D1912E85-5FBD-4A7A-9E9E-2B91FD332573}" type="presParOf" srcId="{D46172E5-AD9B-406C-8FFC-FE07C14AB2B8}" destId="{4FCCA5F0-AD68-44B7-911B-46436E9313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1B8F3-C4F1-4619-9846-C8704E5839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8F38D8-6BDE-4B6F-9D7B-D1DB7843E2C1}">
      <dgm:prSet/>
      <dgm:spPr/>
      <dgm:t>
        <a:bodyPr/>
        <a:lstStyle/>
        <a:p>
          <a:pPr rtl="0"/>
          <a:r>
            <a:rPr lang="en-US" dirty="0" smtClean="0"/>
            <a:t>COUNTRIES WITH THE LARGEST POPULATION, 2016 </a:t>
          </a:r>
          <a:endParaRPr lang="en-US" dirty="0"/>
        </a:p>
      </dgm:t>
    </dgm:pt>
    <dgm:pt modelId="{9C0D272A-DC48-480B-9FBF-A69EFDDDA4D9}" type="parTrans" cxnId="{2D103B16-3B5E-4E01-9274-2B8879737641}">
      <dgm:prSet/>
      <dgm:spPr/>
      <dgm:t>
        <a:bodyPr/>
        <a:lstStyle/>
        <a:p>
          <a:endParaRPr lang="en-US"/>
        </a:p>
      </dgm:t>
    </dgm:pt>
    <dgm:pt modelId="{E11D29AC-B774-4661-AF70-CE7C6FEC5328}" type="sibTrans" cxnId="{2D103B16-3B5E-4E01-9274-2B8879737641}">
      <dgm:prSet/>
      <dgm:spPr/>
      <dgm:t>
        <a:bodyPr/>
        <a:lstStyle/>
        <a:p>
          <a:endParaRPr lang="en-US"/>
        </a:p>
      </dgm:t>
    </dgm:pt>
    <dgm:pt modelId="{76DFEE5F-6B19-4C1A-8037-105783972DFF}" type="pres">
      <dgm:prSet presAssocID="{E1F1B8F3-C4F1-4619-9846-C8704E583920}" presName="linear" presStyleCnt="0">
        <dgm:presLayoutVars>
          <dgm:animLvl val="lvl"/>
          <dgm:resizeHandles val="exact"/>
        </dgm:presLayoutVars>
      </dgm:prSet>
      <dgm:spPr/>
    </dgm:pt>
    <dgm:pt modelId="{90DE777E-EB91-48DB-9412-D651FB437427}" type="pres">
      <dgm:prSet presAssocID="{EC8F38D8-6BDE-4B6F-9D7B-D1DB7843E2C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E8C596-7A13-4413-BB60-D75982A54392}" type="presOf" srcId="{E1F1B8F3-C4F1-4619-9846-C8704E583920}" destId="{76DFEE5F-6B19-4C1A-8037-105783972DFF}" srcOrd="0" destOrd="0" presId="urn:microsoft.com/office/officeart/2005/8/layout/vList2"/>
    <dgm:cxn modelId="{2D103B16-3B5E-4E01-9274-2B8879737641}" srcId="{E1F1B8F3-C4F1-4619-9846-C8704E583920}" destId="{EC8F38D8-6BDE-4B6F-9D7B-D1DB7843E2C1}" srcOrd="0" destOrd="0" parTransId="{9C0D272A-DC48-480B-9FBF-A69EFDDDA4D9}" sibTransId="{E11D29AC-B774-4661-AF70-CE7C6FEC5328}"/>
    <dgm:cxn modelId="{086D0BFE-C2F9-4823-A310-241944238782}" type="presOf" srcId="{EC8F38D8-6BDE-4B6F-9D7B-D1DB7843E2C1}" destId="{90DE777E-EB91-48DB-9412-D651FB437427}" srcOrd="0" destOrd="0" presId="urn:microsoft.com/office/officeart/2005/8/layout/vList2"/>
    <dgm:cxn modelId="{ADB20204-9CBD-4FE7-B2CC-3F6BB8F076A1}" type="presParOf" srcId="{76DFEE5F-6B19-4C1A-8037-105783972DFF}" destId="{90DE777E-EB91-48DB-9412-D651FB4374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CB9C7F-064F-479A-B096-E5604A78B8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3FDA2-9F85-4B09-8FD2-E6E0DCC95C1E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Geographically, the top 10 largest countries in the world </a:t>
          </a:r>
        </a:p>
        <a:p>
          <a:pPr rtl="0"/>
          <a:r>
            <a:rPr lang="en-US" dirty="0" smtClean="0">
              <a:solidFill>
                <a:srgbClr val="002060"/>
              </a:solidFill>
            </a:rPr>
            <a:t>(in square miles) </a:t>
          </a:r>
          <a:endParaRPr lang="en-US" dirty="0">
            <a:solidFill>
              <a:srgbClr val="002060"/>
            </a:solidFill>
          </a:endParaRPr>
        </a:p>
      </dgm:t>
    </dgm:pt>
    <dgm:pt modelId="{2965228C-89F4-4E46-AC5E-7961D379313B}" type="parTrans" cxnId="{0E75AA19-9B18-4995-A730-DB61F6C3F133}">
      <dgm:prSet/>
      <dgm:spPr/>
      <dgm:t>
        <a:bodyPr/>
        <a:lstStyle/>
        <a:p>
          <a:endParaRPr lang="en-US"/>
        </a:p>
      </dgm:t>
    </dgm:pt>
    <dgm:pt modelId="{712A639B-93A7-4E49-B27E-122C34C0F408}" type="sibTrans" cxnId="{0E75AA19-9B18-4995-A730-DB61F6C3F133}">
      <dgm:prSet/>
      <dgm:spPr/>
      <dgm:t>
        <a:bodyPr/>
        <a:lstStyle/>
        <a:p>
          <a:endParaRPr lang="en-US"/>
        </a:p>
      </dgm:t>
    </dgm:pt>
    <dgm:pt modelId="{51B69931-9F12-45D9-9272-BC267888BEE3}" type="pres">
      <dgm:prSet presAssocID="{43CB9C7F-064F-479A-B096-E5604A78B8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B36BC7-02ED-4015-BFED-5337856C5674}" type="pres">
      <dgm:prSet presAssocID="{5E83FDA2-9F85-4B09-8FD2-E6E0DCC95C1E}" presName="parentText" presStyleLbl="node1" presStyleIdx="0" presStyleCnt="1" custScaleX="100000" custLinFactNeighborX="-28272" custLinFactNeighborY="-96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75AA19-9B18-4995-A730-DB61F6C3F133}" srcId="{43CB9C7F-064F-479A-B096-E5604A78B8A4}" destId="{5E83FDA2-9F85-4B09-8FD2-E6E0DCC95C1E}" srcOrd="0" destOrd="0" parTransId="{2965228C-89F4-4E46-AC5E-7961D379313B}" sibTransId="{712A639B-93A7-4E49-B27E-122C34C0F408}"/>
    <dgm:cxn modelId="{CCD45AD9-67EC-4AAE-9E67-1468F88DB1C7}" type="presOf" srcId="{5E83FDA2-9F85-4B09-8FD2-E6E0DCC95C1E}" destId="{32B36BC7-02ED-4015-BFED-5337856C5674}" srcOrd="0" destOrd="0" presId="urn:microsoft.com/office/officeart/2005/8/layout/vList2"/>
    <dgm:cxn modelId="{71C26805-D341-4AA7-9C38-389AB8AC19F0}" type="presOf" srcId="{43CB9C7F-064F-479A-B096-E5604A78B8A4}" destId="{51B69931-9F12-45D9-9272-BC267888BEE3}" srcOrd="0" destOrd="0" presId="urn:microsoft.com/office/officeart/2005/8/layout/vList2"/>
    <dgm:cxn modelId="{97387FCE-3BB0-4604-A5F4-F93416CE30DD}" type="presParOf" srcId="{51B69931-9F12-45D9-9272-BC267888BEE3}" destId="{32B36BC7-02ED-4015-BFED-5337856C56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6716E9-83C1-4834-9298-C9E9316F9B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5492F-279A-4E47-A141-E857029CAD2B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1. Russia: 		(6.6m)</a:t>
          </a:r>
          <a:endParaRPr lang="en-US" sz="2000" dirty="0">
            <a:solidFill>
              <a:srgbClr val="002060"/>
            </a:solidFill>
          </a:endParaRPr>
        </a:p>
      </dgm:t>
    </dgm:pt>
    <dgm:pt modelId="{F4247809-E34B-46A5-9939-EAD8E1B9500A}" type="parTrans" cxnId="{A05BF3BF-5326-4B6B-9D02-D41BA6607F78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DCA5676F-380E-4413-A751-D7B1ACB80995}" type="sibTrans" cxnId="{A05BF3BF-5326-4B6B-9D02-D41BA6607F78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75BFFBB2-B853-474E-91A0-796408DC2CCD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2. Canada: 		(3.8 m)</a:t>
          </a:r>
          <a:endParaRPr lang="en-US" sz="2000" dirty="0">
            <a:solidFill>
              <a:srgbClr val="002060"/>
            </a:solidFill>
          </a:endParaRPr>
        </a:p>
      </dgm:t>
    </dgm:pt>
    <dgm:pt modelId="{B019493D-754F-47C3-BF97-41C2B61D1FAC}" type="parTrans" cxnId="{8FD60323-32D3-43DF-9D7B-692E14E169C7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B0426A38-FF79-459A-B21E-B1DAB1CB0AE0}" type="sibTrans" cxnId="{8FD60323-32D3-43DF-9D7B-692E14E169C7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097DEA59-6B83-4220-B5CC-0A5C737C8B15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3. United States 	</a:t>
          </a:r>
          <a:r>
            <a:rPr lang="en-US" sz="2000" dirty="0" smtClean="0">
              <a:solidFill>
                <a:srgbClr val="002060"/>
              </a:solidFill>
            </a:rPr>
            <a:t>	(</a:t>
          </a:r>
          <a:r>
            <a:rPr lang="en-US" sz="2000" dirty="0" smtClean="0">
              <a:solidFill>
                <a:srgbClr val="002060"/>
              </a:solidFill>
            </a:rPr>
            <a:t>3.7m)</a:t>
          </a:r>
          <a:endParaRPr lang="en-US" sz="2000" dirty="0">
            <a:solidFill>
              <a:srgbClr val="002060"/>
            </a:solidFill>
          </a:endParaRPr>
        </a:p>
      </dgm:t>
    </dgm:pt>
    <dgm:pt modelId="{3FB7B1A7-22CD-45F4-ADFA-83924CAE9358}" type="parTrans" cxnId="{85EE6EE5-D62C-4C14-A3E7-C5C5D2E56C97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BB2ED17D-F101-4A5D-8ACE-BE029438D884}" type="sibTrans" cxnId="{85EE6EE5-D62C-4C14-A3E7-C5C5D2E56C97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4A2C6F83-FC8A-402E-A3B8-174EE53544AB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4. China		</a:t>
          </a:r>
          <a:r>
            <a:rPr lang="en-US" sz="2000" dirty="0" smtClean="0">
              <a:solidFill>
                <a:srgbClr val="002060"/>
              </a:solidFill>
            </a:rPr>
            <a:t>	(</a:t>
          </a:r>
          <a:r>
            <a:rPr lang="en-US" sz="2000" dirty="0" smtClean="0">
              <a:solidFill>
                <a:srgbClr val="002060"/>
              </a:solidFill>
            </a:rPr>
            <a:t>3.7m)</a:t>
          </a:r>
          <a:endParaRPr lang="en-US" sz="2000" dirty="0">
            <a:solidFill>
              <a:srgbClr val="002060"/>
            </a:solidFill>
          </a:endParaRPr>
        </a:p>
      </dgm:t>
    </dgm:pt>
    <dgm:pt modelId="{47D4B015-0EEC-4587-A843-E839D7E75438}" type="parTrans" cxnId="{FA3241DA-D4EF-4FF7-A49A-0BC9D5F322AD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9ECF9D98-8F01-4F79-AE76-69EC94B3E232}" type="sibTrans" cxnId="{FA3241DA-D4EF-4FF7-A49A-0BC9D5F322AD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1A4F83BD-FAAE-4481-B6C8-7801BB90B119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5. Brazil 		</a:t>
          </a:r>
          <a:r>
            <a:rPr lang="en-US" sz="2000" dirty="0" smtClean="0">
              <a:solidFill>
                <a:srgbClr val="002060"/>
              </a:solidFill>
            </a:rPr>
            <a:t>	(</a:t>
          </a:r>
          <a:r>
            <a:rPr lang="en-US" sz="2000" dirty="0" smtClean="0">
              <a:solidFill>
                <a:srgbClr val="002060"/>
              </a:solidFill>
            </a:rPr>
            <a:t>3.3 m)</a:t>
          </a:r>
          <a:endParaRPr lang="en-US" sz="2000" dirty="0">
            <a:solidFill>
              <a:srgbClr val="002060"/>
            </a:solidFill>
          </a:endParaRPr>
        </a:p>
      </dgm:t>
    </dgm:pt>
    <dgm:pt modelId="{B148EB46-5D05-42F5-8E6D-F472C46FDF69}" type="parTrans" cxnId="{AD56D712-8FD3-438B-8C78-E5B0ED888E12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C5A1DAD7-FD20-41A7-B51B-BDB57F7374D1}" type="sibTrans" cxnId="{AD56D712-8FD3-438B-8C78-E5B0ED888E12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E68E832B-1AC5-49A0-8DEE-51CE98E26CD5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6. Australia: 		(2.9m)</a:t>
          </a:r>
          <a:endParaRPr lang="en-US" sz="2000" dirty="0">
            <a:solidFill>
              <a:srgbClr val="002060"/>
            </a:solidFill>
          </a:endParaRPr>
        </a:p>
      </dgm:t>
    </dgm:pt>
    <dgm:pt modelId="{AFFCB14D-E2EF-41D9-904E-E2CB1CF9BA55}" type="parTrans" cxnId="{1E6B05A5-7365-4106-8048-D808BF851859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CB7197CF-406F-4B0B-9F10-A66BA79B763F}" type="sibTrans" cxnId="{1E6B05A5-7365-4106-8048-D808BF851859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D2BDD066-43DB-4047-99A3-35FCD3A5B18E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7. India 		</a:t>
          </a:r>
          <a:r>
            <a:rPr lang="en-US" sz="2000" dirty="0" smtClean="0">
              <a:solidFill>
                <a:srgbClr val="002060"/>
              </a:solidFill>
            </a:rPr>
            <a:t>	(</a:t>
          </a:r>
          <a:r>
            <a:rPr lang="en-US" sz="2000" dirty="0" smtClean="0">
              <a:solidFill>
                <a:srgbClr val="002060"/>
              </a:solidFill>
            </a:rPr>
            <a:t>1.3m)</a:t>
          </a:r>
          <a:endParaRPr lang="en-US" sz="2000" dirty="0">
            <a:solidFill>
              <a:srgbClr val="002060"/>
            </a:solidFill>
          </a:endParaRPr>
        </a:p>
      </dgm:t>
    </dgm:pt>
    <dgm:pt modelId="{43329A98-70D7-4626-92BE-112182FC365A}" type="parTrans" cxnId="{5A93BC2D-D01A-4E0C-BE13-2CFAF96AC096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485A8D27-5B4B-4602-BDA9-D4779B8FEEA4}" type="sibTrans" cxnId="{5A93BC2D-D01A-4E0C-BE13-2CFAF96AC096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337B1A53-0030-4DFF-A845-5BE9B972AB63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8. Argentina: 		(1.1m)</a:t>
          </a:r>
          <a:endParaRPr lang="en-US" sz="2000" dirty="0">
            <a:solidFill>
              <a:srgbClr val="002060"/>
            </a:solidFill>
          </a:endParaRPr>
        </a:p>
      </dgm:t>
    </dgm:pt>
    <dgm:pt modelId="{B60D8DAF-9333-4FAC-8E1E-25292D6A9E0A}" type="parTrans" cxnId="{93CD6C7B-82BF-43D7-94FF-624240F9FB2A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78580091-6349-4FD5-AD3D-E4A7B665D42A}" type="sibTrans" cxnId="{93CD6C7B-82BF-43D7-94FF-624240F9FB2A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9CDBEC7B-B2B2-4692-98CF-5933A5658ECC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9. Kazakhstan: 		(1.1m)</a:t>
          </a:r>
          <a:endParaRPr lang="en-US" sz="2000" dirty="0">
            <a:solidFill>
              <a:srgbClr val="002060"/>
            </a:solidFill>
          </a:endParaRPr>
        </a:p>
      </dgm:t>
    </dgm:pt>
    <dgm:pt modelId="{F2012D5D-2024-414C-AB3D-5A1AD99404AF}" type="parTrans" cxnId="{EE2BB90F-AC73-4A9B-BF73-EA3859EEFE06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9531EE63-31F5-4106-9EEA-8B29536552F0}" type="sibTrans" cxnId="{EE2BB90F-AC73-4A9B-BF73-EA3859EEFE06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921182AD-5266-4AC3-9F25-32B1F3B573FF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10. Algeria: 		(0.92m)</a:t>
          </a:r>
          <a:endParaRPr lang="en-US" sz="2000" dirty="0">
            <a:solidFill>
              <a:srgbClr val="002060"/>
            </a:solidFill>
          </a:endParaRPr>
        </a:p>
      </dgm:t>
    </dgm:pt>
    <dgm:pt modelId="{CB6837B8-5CFE-47F4-A328-7E0F979D6F6F}" type="parTrans" cxnId="{A930684B-33DD-49CD-AFFA-18C424647999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67C81F3B-D96B-41E5-B53E-56B0D0BAF0C1}" type="sibTrans" cxnId="{A930684B-33DD-49CD-AFFA-18C424647999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78BC121D-045C-40D1-B721-BD8CEE15475D}" type="pres">
      <dgm:prSet presAssocID="{286716E9-83C1-4834-9298-C9E9316F9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18D4DB-03BC-4F0E-BBEA-F0D16821C294}" type="pres">
      <dgm:prSet presAssocID="{6065492F-279A-4E47-A141-E857029CAD2B}" presName="parentText" presStyleLbl="node1" presStyleIdx="0" presStyleCnt="10" custLinFactNeighborX="2644" custLinFactNeighborY="-637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2EED8-4AD1-4914-B3B5-FC33A137F03E}" type="pres">
      <dgm:prSet presAssocID="{DCA5676F-380E-4413-A751-D7B1ACB80995}" presName="spacer" presStyleCnt="0"/>
      <dgm:spPr/>
    </dgm:pt>
    <dgm:pt modelId="{F55D063F-F855-4F32-AB1F-A1938E890991}" type="pres">
      <dgm:prSet presAssocID="{75BFFBB2-B853-474E-91A0-796408DC2CCD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AEDC9-1E24-49E5-A52F-813AF0452E24}" type="pres">
      <dgm:prSet presAssocID="{B0426A38-FF79-459A-B21E-B1DAB1CB0AE0}" presName="spacer" presStyleCnt="0"/>
      <dgm:spPr/>
    </dgm:pt>
    <dgm:pt modelId="{14D034E0-98DD-4BEF-A061-8323FF895661}" type="pres">
      <dgm:prSet presAssocID="{097DEA59-6B83-4220-B5CC-0A5C737C8B15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FB1FC-FFBA-45C7-B2ED-2A5DD0067328}" type="pres">
      <dgm:prSet presAssocID="{BB2ED17D-F101-4A5D-8ACE-BE029438D884}" presName="spacer" presStyleCnt="0"/>
      <dgm:spPr/>
    </dgm:pt>
    <dgm:pt modelId="{CAA1B776-B417-4417-A714-C1B7485BCDA4}" type="pres">
      <dgm:prSet presAssocID="{4A2C6F83-FC8A-402E-A3B8-174EE53544AB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77BED-2479-42B1-964A-7A6615616C34}" type="pres">
      <dgm:prSet presAssocID="{9ECF9D98-8F01-4F79-AE76-69EC94B3E232}" presName="spacer" presStyleCnt="0"/>
      <dgm:spPr/>
    </dgm:pt>
    <dgm:pt modelId="{A8B515E7-F724-49D6-A3C6-770A2EBD95BC}" type="pres">
      <dgm:prSet presAssocID="{1A4F83BD-FAAE-4481-B6C8-7801BB90B119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1868-164C-4623-A3F9-19F7C6D26787}" type="pres">
      <dgm:prSet presAssocID="{C5A1DAD7-FD20-41A7-B51B-BDB57F7374D1}" presName="spacer" presStyleCnt="0"/>
      <dgm:spPr/>
    </dgm:pt>
    <dgm:pt modelId="{7275E180-9D46-4072-973C-E7BD4DF6B54D}" type="pres">
      <dgm:prSet presAssocID="{E68E832B-1AC5-49A0-8DEE-51CE98E26CD5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21F6A-AD08-4EA3-92E5-ECFB329E5376}" type="pres">
      <dgm:prSet presAssocID="{CB7197CF-406F-4B0B-9F10-A66BA79B763F}" presName="spacer" presStyleCnt="0"/>
      <dgm:spPr/>
    </dgm:pt>
    <dgm:pt modelId="{A1C95962-D202-4F43-9157-DE043E13EB4F}" type="pres">
      <dgm:prSet presAssocID="{D2BDD066-43DB-4047-99A3-35FCD3A5B18E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05DA5-4EEB-4E6C-89EF-55CCB9708343}" type="pres">
      <dgm:prSet presAssocID="{485A8D27-5B4B-4602-BDA9-D4779B8FEEA4}" presName="spacer" presStyleCnt="0"/>
      <dgm:spPr/>
    </dgm:pt>
    <dgm:pt modelId="{C68A8C3F-1CD0-46E3-BB80-3E95A50EA957}" type="pres">
      <dgm:prSet presAssocID="{337B1A53-0030-4DFF-A845-5BE9B972AB63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75BB7-9D4F-45C8-B229-B0A61E255A9D}" type="pres">
      <dgm:prSet presAssocID="{78580091-6349-4FD5-AD3D-E4A7B665D42A}" presName="spacer" presStyleCnt="0"/>
      <dgm:spPr/>
    </dgm:pt>
    <dgm:pt modelId="{DBE7D7EF-FE51-4766-AEAE-471B54F7A46D}" type="pres">
      <dgm:prSet presAssocID="{9CDBEC7B-B2B2-4692-98CF-5933A5658ECC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6F7D5-5C4C-4017-BD27-BA40F2F180F2}" type="pres">
      <dgm:prSet presAssocID="{9531EE63-31F5-4106-9EEA-8B29536552F0}" presName="spacer" presStyleCnt="0"/>
      <dgm:spPr/>
    </dgm:pt>
    <dgm:pt modelId="{0AF01192-9391-4F0C-9A40-E0E4D811C448}" type="pres">
      <dgm:prSet presAssocID="{921182AD-5266-4AC3-9F25-32B1F3B573FF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5E26DE-9567-4832-A9E1-C8E03BE86683}" type="presOf" srcId="{4A2C6F83-FC8A-402E-A3B8-174EE53544AB}" destId="{CAA1B776-B417-4417-A714-C1B7485BCDA4}" srcOrd="0" destOrd="0" presId="urn:microsoft.com/office/officeart/2005/8/layout/vList2"/>
    <dgm:cxn modelId="{FA3241DA-D4EF-4FF7-A49A-0BC9D5F322AD}" srcId="{286716E9-83C1-4834-9298-C9E9316F9B82}" destId="{4A2C6F83-FC8A-402E-A3B8-174EE53544AB}" srcOrd="3" destOrd="0" parTransId="{47D4B015-0EEC-4587-A843-E839D7E75438}" sibTransId="{9ECF9D98-8F01-4F79-AE76-69EC94B3E232}"/>
    <dgm:cxn modelId="{AD56D712-8FD3-438B-8C78-E5B0ED888E12}" srcId="{286716E9-83C1-4834-9298-C9E9316F9B82}" destId="{1A4F83BD-FAAE-4481-B6C8-7801BB90B119}" srcOrd="4" destOrd="0" parTransId="{B148EB46-5D05-42F5-8E6D-F472C46FDF69}" sibTransId="{C5A1DAD7-FD20-41A7-B51B-BDB57F7374D1}"/>
    <dgm:cxn modelId="{5A93BC2D-D01A-4E0C-BE13-2CFAF96AC096}" srcId="{286716E9-83C1-4834-9298-C9E9316F9B82}" destId="{D2BDD066-43DB-4047-99A3-35FCD3A5B18E}" srcOrd="6" destOrd="0" parTransId="{43329A98-70D7-4626-92BE-112182FC365A}" sibTransId="{485A8D27-5B4B-4602-BDA9-D4779B8FEEA4}"/>
    <dgm:cxn modelId="{3F93158D-CB60-4060-92A8-77775C647B57}" type="presOf" srcId="{E68E832B-1AC5-49A0-8DEE-51CE98E26CD5}" destId="{7275E180-9D46-4072-973C-E7BD4DF6B54D}" srcOrd="0" destOrd="0" presId="urn:microsoft.com/office/officeart/2005/8/layout/vList2"/>
    <dgm:cxn modelId="{0FF4F623-729E-4461-9194-C2F6DA75054C}" type="presOf" srcId="{75BFFBB2-B853-474E-91A0-796408DC2CCD}" destId="{F55D063F-F855-4F32-AB1F-A1938E890991}" srcOrd="0" destOrd="0" presId="urn:microsoft.com/office/officeart/2005/8/layout/vList2"/>
    <dgm:cxn modelId="{BA51BB2E-4B35-4A10-9C6F-89FF39AA3CE5}" type="presOf" srcId="{337B1A53-0030-4DFF-A845-5BE9B972AB63}" destId="{C68A8C3F-1CD0-46E3-BB80-3E95A50EA957}" srcOrd="0" destOrd="0" presId="urn:microsoft.com/office/officeart/2005/8/layout/vList2"/>
    <dgm:cxn modelId="{A06E972B-A3CF-4239-A854-2E3E4447644B}" type="presOf" srcId="{6065492F-279A-4E47-A141-E857029CAD2B}" destId="{7218D4DB-03BC-4F0E-BBEA-F0D16821C294}" srcOrd="0" destOrd="0" presId="urn:microsoft.com/office/officeart/2005/8/layout/vList2"/>
    <dgm:cxn modelId="{9BCADC76-E49F-40A2-8E2E-E012A4E59C42}" type="presOf" srcId="{D2BDD066-43DB-4047-99A3-35FCD3A5B18E}" destId="{A1C95962-D202-4F43-9157-DE043E13EB4F}" srcOrd="0" destOrd="0" presId="urn:microsoft.com/office/officeart/2005/8/layout/vList2"/>
    <dgm:cxn modelId="{EE2BB90F-AC73-4A9B-BF73-EA3859EEFE06}" srcId="{286716E9-83C1-4834-9298-C9E9316F9B82}" destId="{9CDBEC7B-B2B2-4692-98CF-5933A5658ECC}" srcOrd="8" destOrd="0" parTransId="{F2012D5D-2024-414C-AB3D-5A1AD99404AF}" sibTransId="{9531EE63-31F5-4106-9EEA-8B29536552F0}"/>
    <dgm:cxn modelId="{450BA177-FDCC-4AD7-AD15-EADCF2020718}" type="presOf" srcId="{286716E9-83C1-4834-9298-C9E9316F9B82}" destId="{78BC121D-045C-40D1-B721-BD8CEE15475D}" srcOrd="0" destOrd="0" presId="urn:microsoft.com/office/officeart/2005/8/layout/vList2"/>
    <dgm:cxn modelId="{93CD6C7B-82BF-43D7-94FF-624240F9FB2A}" srcId="{286716E9-83C1-4834-9298-C9E9316F9B82}" destId="{337B1A53-0030-4DFF-A845-5BE9B972AB63}" srcOrd="7" destOrd="0" parTransId="{B60D8DAF-9333-4FAC-8E1E-25292D6A9E0A}" sibTransId="{78580091-6349-4FD5-AD3D-E4A7B665D42A}"/>
    <dgm:cxn modelId="{85EE6EE5-D62C-4C14-A3E7-C5C5D2E56C97}" srcId="{286716E9-83C1-4834-9298-C9E9316F9B82}" destId="{097DEA59-6B83-4220-B5CC-0A5C737C8B15}" srcOrd="2" destOrd="0" parTransId="{3FB7B1A7-22CD-45F4-ADFA-83924CAE9358}" sibTransId="{BB2ED17D-F101-4A5D-8ACE-BE029438D884}"/>
    <dgm:cxn modelId="{096C576B-1A6E-4E52-ABE1-5AAC966AE81C}" type="presOf" srcId="{921182AD-5266-4AC3-9F25-32B1F3B573FF}" destId="{0AF01192-9391-4F0C-9A40-E0E4D811C448}" srcOrd="0" destOrd="0" presId="urn:microsoft.com/office/officeart/2005/8/layout/vList2"/>
    <dgm:cxn modelId="{A05BF3BF-5326-4B6B-9D02-D41BA6607F78}" srcId="{286716E9-83C1-4834-9298-C9E9316F9B82}" destId="{6065492F-279A-4E47-A141-E857029CAD2B}" srcOrd="0" destOrd="0" parTransId="{F4247809-E34B-46A5-9939-EAD8E1B9500A}" sibTransId="{DCA5676F-380E-4413-A751-D7B1ACB80995}"/>
    <dgm:cxn modelId="{F8BCF4FD-1E8D-4C0A-BD17-A0CABF8D8146}" type="presOf" srcId="{1A4F83BD-FAAE-4481-B6C8-7801BB90B119}" destId="{A8B515E7-F724-49D6-A3C6-770A2EBD95BC}" srcOrd="0" destOrd="0" presId="urn:microsoft.com/office/officeart/2005/8/layout/vList2"/>
    <dgm:cxn modelId="{A930684B-33DD-49CD-AFFA-18C424647999}" srcId="{286716E9-83C1-4834-9298-C9E9316F9B82}" destId="{921182AD-5266-4AC3-9F25-32B1F3B573FF}" srcOrd="9" destOrd="0" parTransId="{CB6837B8-5CFE-47F4-A328-7E0F979D6F6F}" sibTransId="{67C81F3B-D96B-41E5-B53E-56B0D0BAF0C1}"/>
    <dgm:cxn modelId="{34E1E96C-ECA4-4718-8EF9-86DBC7A8430B}" type="presOf" srcId="{097DEA59-6B83-4220-B5CC-0A5C737C8B15}" destId="{14D034E0-98DD-4BEF-A061-8323FF895661}" srcOrd="0" destOrd="0" presId="urn:microsoft.com/office/officeart/2005/8/layout/vList2"/>
    <dgm:cxn modelId="{A027BBA3-8104-4D2F-ACF5-D67820B7319E}" type="presOf" srcId="{9CDBEC7B-B2B2-4692-98CF-5933A5658ECC}" destId="{DBE7D7EF-FE51-4766-AEAE-471B54F7A46D}" srcOrd="0" destOrd="0" presId="urn:microsoft.com/office/officeart/2005/8/layout/vList2"/>
    <dgm:cxn modelId="{1E6B05A5-7365-4106-8048-D808BF851859}" srcId="{286716E9-83C1-4834-9298-C9E9316F9B82}" destId="{E68E832B-1AC5-49A0-8DEE-51CE98E26CD5}" srcOrd="5" destOrd="0" parTransId="{AFFCB14D-E2EF-41D9-904E-E2CB1CF9BA55}" sibTransId="{CB7197CF-406F-4B0B-9F10-A66BA79B763F}"/>
    <dgm:cxn modelId="{8FD60323-32D3-43DF-9D7B-692E14E169C7}" srcId="{286716E9-83C1-4834-9298-C9E9316F9B82}" destId="{75BFFBB2-B853-474E-91A0-796408DC2CCD}" srcOrd="1" destOrd="0" parTransId="{B019493D-754F-47C3-BF97-41C2B61D1FAC}" sibTransId="{B0426A38-FF79-459A-B21E-B1DAB1CB0AE0}"/>
    <dgm:cxn modelId="{B23728E6-1C04-4A75-9150-8248E147177B}" type="presParOf" srcId="{78BC121D-045C-40D1-B721-BD8CEE15475D}" destId="{7218D4DB-03BC-4F0E-BBEA-F0D16821C294}" srcOrd="0" destOrd="0" presId="urn:microsoft.com/office/officeart/2005/8/layout/vList2"/>
    <dgm:cxn modelId="{71FCE4EC-47FE-40DF-B78A-7C8FADF49C87}" type="presParOf" srcId="{78BC121D-045C-40D1-B721-BD8CEE15475D}" destId="{D042EED8-4AD1-4914-B3B5-FC33A137F03E}" srcOrd="1" destOrd="0" presId="urn:microsoft.com/office/officeart/2005/8/layout/vList2"/>
    <dgm:cxn modelId="{0F7FB105-4901-4489-8A68-3A50176EDC0F}" type="presParOf" srcId="{78BC121D-045C-40D1-B721-BD8CEE15475D}" destId="{F55D063F-F855-4F32-AB1F-A1938E890991}" srcOrd="2" destOrd="0" presId="urn:microsoft.com/office/officeart/2005/8/layout/vList2"/>
    <dgm:cxn modelId="{2E12CF7C-CE69-49D3-A02C-9C8AA8E85BF7}" type="presParOf" srcId="{78BC121D-045C-40D1-B721-BD8CEE15475D}" destId="{9B7AEDC9-1E24-49E5-A52F-813AF0452E24}" srcOrd="3" destOrd="0" presId="urn:microsoft.com/office/officeart/2005/8/layout/vList2"/>
    <dgm:cxn modelId="{95E2D066-312F-4F43-8DEC-CA67A985A0FC}" type="presParOf" srcId="{78BC121D-045C-40D1-B721-BD8CEE15475D}" destId="{14D034E0-98DD-4BEF-A061-8323FF895661}" srcOrd="4" destOrd="0" presId="urn:microsoft.com/office/officeart/2005/8/layout/vList2"/>
    <dgm:cxn modelId="{842370F0-5271-4FA8-BA38-BC471661A478}" type="presParOf" srcId="{78BC121D-045C-40D1-B721-BD8CEE15475D}" destId="{7F4FB1FC-FFBA-45C7-B2ED-2A5DD0067328}" srcOrd="5" destOrd="0" presId="urn:microsoft.com/office/officeart/2005/8/layout/vList2"/>
    <dgm:cxn modelId="{34C44331-BB6A-471D-8D6D-D59EE5100A5D}" type="presParOf" srcId="{78BC121D-045C-40D1-B721-BD8CEE15475D}" destId="{CAA1B776-B417-4417-A714-C1B7485BCDA4}" srcOrd="6" destOrd="0" presId="urn:microsoft.com/office/officeart/2005/8/layout/vList2"/>
    <dgm:cxn modelId="{95C4F926-5B05-4873-801A-402168FDD0DD}" type="presParOf" srcId="{78BC121D-045C-40D1-B721-BD8CEE15475D}" destId="{FE577BED-2479-42B1-964A-7A6615616C34}" srcOrd="7" destOrd="0" presId="urn:microsoft.com/office/officeart/2005/8/layout/vList2"/>
    <dgm:cxn modelId="{139388FF-A688-49BD-BA72-73C66E4C4140}" type="presParOf" srcId="{78BC121D-045C-40D1-B721-BD8CEE15475D}" destId="{A8B515E7-F724-49D6-A3C6-770A2EBD95BC}" srcOrd="8" destOrd="0" presId="urn:microsoft.com/office/officeart/2005/8/layout/vList2"/>
    <dgm:cxn modelId="{E8746F31-9D02-45C1-A441-FE33BC4AC145}" type="presParOf" srcId="{78BC121D-045C-40D1-B721-BD8CEE15475D}" destId="{55FC1868-164C-4623-A3F9-19F7C6D26787}" srcOrd="9" destOrd="0" presId="urn:microsoft.com/office/officeart/2005/8/layout/vList2"/>
    <dgm:cxn modelId="{499491F7-C7E0-448B-9650-F408204072EC}" type="presParOf" srcId="{78BC121D-045C-40D1-B721-BD8CEE15475D}" destId="{7275E180-9D46-4072-973C-E7BD4DF6B54D}" srcOrd="10" destOrd="0" presId="urn:microsoft.com/office/officeart/2005/8/layout/vList2"/>
    <dgm:cxn modelId="{6FD30F3A-4C88-43D0-9CA5-9107745E8172}" type="presParOf" srcId="{78BC121D-045C-40D1-B721-BD8CEE15475D}" destId="{3FD21F6A-AD08-4EA3-92E5-ECFB329E5376}" srcOrd="11" destOrd="0" presId="urn:microsoft.com/office/officeart/2005/8/layout/vList2"/>
    <dgm:cxn modelId="{295D8A10-2E39-4212-9A8C-3351858E80B4}" type="presParOf" srcId="{78BC121D-045C-40D1-B721-BD8CEE15475D}" destId="{A1C95962-D202-4F43-9157-DE043E13EB4F}" srcOrd="12" destOrd="0" presId="urn:microsoft.com/office/officeart/2005/8/layout/vList2"/>
    <dgm:cxn modelId="{AE2E87E8-4C5C-4368-BE39-E9BA13F07334}" type="presParOf" srcId="{78BC121D-045C-40D1-B721-BD8CEE15475D}" destId="{D6A05DA5-4EEB-4E6C-89EF-55CCB9708343}" srcOrd="13" destOrd="0" presId="urn:microsoft.com/office/officeart/2005/8/layout/vList2"/>
    <dgm:cxn modelId="{BA70FB55-A3AC-4DBB-9B98-F69818814A02}" type="presParOf" srcId="{78BC121D-045C-40D1-B721-BD8CEE15475D}" destId="{C68A8C3F-1CD0-46E3-BB80-3E95A50EA957}" srcOrd="14" destOrd="0" presId="urn:microsoft.com/office/officeart/2005/8/layout/vList2"/>
    <dgm:cxn modelId="{46226D24-0921-4234-8872-A5BD15FDD94B}" type="presParOf" srcId="{78BC121D-045C-40D1-B721-BD8CEE15475D}" destId="{62A75BB7-9D4F-45C8-B229-B0A61E255A9D}" srcOrd="15" destOrd="0" presId="urn:microsoft.com/office/officeart/2005/8/layout/vList2"/>
    <dgm:cxn modelId="{2C15C5B7-40B7-474A-A824-69AC8E227607}" type="presParOf" srcId="{78BC121D-045C-40D1-B721-BD8CEE15475D}" destId="{DBE7D7EF-FE51-4766-AEAE-471B54F7A46D}" srcOrd="16" destOrd="0" presId="urn:microsoft.com/office/officeart/2005/8/layout/vList2"/>
    <dgm:cxn modelId="{08BB1B8D-4D44-4177-A7AF-4AD6519E2B54}" type="presParOf" srcId="{78BC121D-045C-40D1-B721-BD8CEE15475D}" destId="{1C06F7D5-5C4C-4017-BD27-BA40F2F180F2}" srcOrd="17" destOrd="0" presId="urn:microsoft.com/office/officeart/2005/8/layout/vList2"/>
    <dgm:cxn modelId="{2A08EFF8-1A95-4477-A3E9-47C62998E05B}" type="presParOf" srcId="{78BC121D-045C-40D1-B721-BD8CEE15475D}" destId="{0AF01192-9391-4F0C-9A40-E0E4D811C448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4AC1DB-2F38-4D9A-A785-CAEEDE953D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9815C-44A6-4B93-AEFF-135310CDFA41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The </a:t>
          </a:r>
          <a:r>
            <a:rPr lang="en-US" dirty="0" smtClean="0">
              <a:solidFill>
                <a:schemeClr val="tx1"/>
              </a:solidFill>
            </a:rPr>
            <a:t>Concepts of Efficiency and Productivity  </a:t>
          </a:r>
          <a:endParaRPr lang="en-US" dirty="0">
            <a:solidFill>
              <a:schemeClr val="tx1"/>
            </a:solidFill>
          </a:endParaRPr>
        </a:p>
      </dgm:t>
    </dgm:pt>
    <dgm:pt modelId="{9917F302-9536-4BEE-AD84-5B8A8C92A9BE}" type="parTrans" cxnId="{C9CA6E6A-36A3-4B11-AF2A-13FB51C1817F}">
      <dgm:prSet/>
      <dgm:spPr/>
      <dgm:t>
        <a:bodyPr/>
        <a:lstStyle/>
        <a:p>
          <a:endParaRPr lang="en-US"/>
        </a:p>
      </dgm:t>
    </dgm:pt>
    <dgm:pt modelId="{CFB6E0E5-0AB4-400D-9A74-36938BA358CA}" type="sibTrans" cxnId="{C9CA6E6A-36A3-4B11-AF2A-13FB51C1817F}">
      <dgm:prSet/>
      <dgm:spPr/>
      <dgm:t>
        <a:bodyPr/>
        <a:lstStyle/>
        <a:p>
          <a:endParaRPr lang="en-US"/>
        </a:p>
      </dgm:t>
    </dgm:pt>
    <dgm:pt modelId="{D872C38E-E71E-4AEC-BD6D-439B710AEBBF}" type="pres">
      <dgm:prSet presAssocID="{B94AC1DB-2F38-4D9A-A785-CAEEDE953D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0D05F7-C2F8-4E8C-8B4B-266AF9323F4D}" type="pres">
      <dgm:prSet presAssocID="{B789815C-44A6-4B93-AEFF-135310CDFA41}" presName="parentText" presStyleLbl="node1" presStyleIdx="0" presStyleCnt="1" custLinFactNeighborX="-1852" custLinFactNeighborY="-429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A6E6A-36A3-4B11-AF2A-13FB51C1817F}" srcId="{B94AC1DB-2F38-4D9A-A785-CAEEDE953D51}" destId="{B789815C-44A6-4B93-AEFF-135310CDFA41}" srcOrd="0" destOrd="0" parTransId="{9917F302-9536-4BEE-AD84-5B8A8C92A9BE}" sibTransId="{CFB6E0E5-0AB4-400D-9A74-36938BA358CA}"/>
    <dgm:cxn modelId="{357A9C85-CE65-4EF1-9123-A0550D3755B3}" type="presOf" srcId="{B94AC1DB-2F38-4D9A-A785-CAEEDE953D51}" destId="{D872C38E-E71E-4AEC-BD6D-439B710AEBBF}" srcOrd="0" destOrd="0" presId="urn:microsoft.com/office/officeart/2005/8/layout/vList2"/>
    <dgm:cxn modelId="{5DD976FB-F944-412B-A8BA-E62550B2D202}" type="presOf" srcId="{B789815C-44A6-4B93-AEFF-135310CDFA41}" destId="{870D05F7-C2F8-4E8C-8B4B-266AF9323F4D}" srcOrd="0" destOrd="0" presId="urn:microsoft.com/office/officeart/2005/8/layout/vList2"/>
    <dgm:cxn modelId="{B454685E-9C72-4118-97BE-BEB9E2EA1C4F}" type="presParOf" srcId="{D872C38E-E71E-4AEC-BD6D-439B710AEBBF}" destId="{870D05F7-C2F8-4E8C-8B4B-266AF9323F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000654B-6583-42F5-BF39-B5FC97BA6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C9C049-E855-4A82-ABD9-0C64699139B6}">
      <dgm:prSet/>
      <dgm:spPr/>
      <dgm:t>
        <a:bodyPr/>
        <a:lstStyle/>
        <a:p>
          <a:pPr rtl="0"/>
          <a:r>
            <a:rPr lang="en-US" baseline="0" dirty="0" smtClean="0">
              <a:solidFill>
                <a:srgbClr val="002060"/>
              </a:solidFill>
            </a:rPr>
            <a:t>Economic Freedom</a:t>
          </a:r>
          <a:endParaRPr lang="en-US" dirty="0">
            <a:solidFill>
              <a:srgbClr val="002060"/>
            </a:solidFill>
          </a:endParaRPr>
        </a:p>
      </dgm:t>
    </dgm:pt>
    <dgm:pt modelId="{3ED07A78-65DB-4823-9F45-BD7779FEE406}" type="parTrans" cxnId="{5229B412-A575-4253-B366-DBEBE02D6DD0}">
      <dgm:prSet/>
      <dgm:spPr/>
      <dgm:t>
        <a:bodyPr/>
        <a:lstStyle/>
        <a:p>
          <a:endParaRPr lang="en-US"/>
        </a:p>
      </dgm:t>
    </dgm:pt>
    <dgm:pt modelId="{7AE42F9E-89FF-4CBA-8722-C2315A18BB7E}" type="sibTrans" cxnId="{5229B412-A575-4253-B366-DBEBE02D6DD0}">
      <dgm:prSet/>
      <dgm:spPr/>
      <dgm:t>
        <a:bodyPr/>
        <a:lstStyle/>
        <a:p>
          <a:endParaRPr lang="en-US"/>
        </a:p>
      </dgm:t>
    </dgm:pt>
    <dgm:pt modelId="{BC20AD7F-6C31-4F8A-A87E-B0D156B2E394}" type="pres">
      <dgm:prSet presAssocID="{6000654B-6583-42F5-BF39-B5FC97BA6E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DD43CD-E22E-4A9C-AF37-CA28CFFEB230}" type="pres">
      <dgm:prSet presAssocID="{E5C9C049-E855-4A82-ABD9-0C64699139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C4C4B-387A-445E-B837-D676BEEB1F97}" type="presOf" srcId="{E5C9C049-E855-4A82-ABD9-0C64699139B6}" destId="{56DD43CD-E22E-4A9C-AF37-CA28CFFEB230}" srcOrd="0" destOrd="0" presId="urn:microsoft.com/office/officeart/2005/8/layout/vList2"/>
    <dgm:cxn modelId="{F946735D-BCBF-4C04-994A-D75419A4EBC3}" type="presOf" srcId="{6000654B-6583-42F5-BF39-B5FC97BA6E75}" destId="{BC20AD7F-6C31-4F8A-A87E-B0D156B2E394}" srcOrd="0" destOrd="0" presId="urn:microsoft.com/office/officeart/2005/8/layout/vList2"/>
    <dgm:cxn modelId="{5229B412-A575-4253-B366-DBEBE02D6DD0}" srcId="{6000654B-6583-42F5-BF39-B5FC97BA6E75}" destId="{E5C9C049-E855-4A82-ABD9-0C64699139B6}" srcOrd="0" destOrd="0" parTransId="{3ED07A78-65DB-4823-9F45-BD7779FEE406}" sibTransId="{7AE42F9E-89FF-4CBA-8722-C2315A18BB7E}"/>
    <dgm:cxn modelId="{8D161A3B-5CFA-49B4-BDE6-AEAB6983A1C5}" type="presParOf" srcId="{BC20AD7F-6C31-4F8A-A87E-B0D156B2E394}" destId="{56DD43CD-E22E-4A9C-AF37-CA28CFFEB2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F5D80-C693-4ABB-8C79-14FF910F639A}">
      <dsp:nvSpPr>
        <dsp:cNvPr id="0" name=""/>
        <dsp:cNvSpPr/>
      </dsp:nvSpPr>
      <dsp:spPr>
        <a:xfrm>
          <a:off x="0" y="6743"/>
          <a:ext cx="5986549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Lecture 1</a:t>
          </a:r>
          <a:br>
            <a:rPr lang="en-US" sz="3000" kern="1200" dirty="0" smtClean="0">
              <a:solidFill>
                <a:schemeClr val="bg1"/>
              </a:solidFill>
            </a:rPr>
          </a:br>
          <a:r>
            <a:rPr lang="en-US" sz="3000" kern="1200" dirty="0" smtClean="0">
              <a:solidFill>
                <a:schemeClr val="bg1"/>
              </a:solidFill>
            </a:rPr>
            <a:t>Welcome to the World of Economics   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54830" y="61573"/>
        <a:ext cx="5876889" cy="10135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9C162-2F75-40B5-A53D-D1CEBCBCAAD1}">
      <dsp:nvSpPr>
        <dsp:cNvPr id="0" name=""/>
        <dsp:cNvSpPr/>
      </dsp:nvSpPr>
      <dsp:spPr>
        <a:xfrm>
          <a:off x="0" y="815"/>
          <a:ext cx="6325062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2060"/>
              </a:solidFill>
            </a:rPr>
            <a:t>Economic Rationality</a:t>
          </a:r>
          <a:endParaRPr lang="en-US" sz="2600" kern="1200" dirty="0">
            <a:solidFill>
              <a:srgbClr val="002060"/>
            </a:solidFill>
          </a:endParaRPr>
        </a:p>
      </dsp:txBody>
      <dsp:txXfrm>
        <a:off x="28957" y="29772"/>
        <a:ext cx="6267148" cy="5352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C99B7-62B2-400C-8189-120509F41E5E}">
      <dsp:nvSpPr>
        <dsp:cNvPr id="0" name=""/>
        <dsp:cNvSpPr/>
      </dsp:nvSpPr>
      <dsp:spPr>
        <a:xfrm>
          <a:off x="0" y="0"/>
          <a:ext cx="6443287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Ceteris Paribus 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32298" y="32298"/>
        <a:ext cx="6378691" cy="5970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7EEEF-5B23-43C7-BF20-407715BAD79A}">
      <dsp:nvSpPr>
        <dsp:cNvPr id="0" name=""/>
        <dsp:cNvSpPr/>
      </dsp:nvSpPr>
      <dsp:spPr>
        <a:xfrm>
          <a:off x="0" y="4507"/>
          <a:ext cx="6206836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002060"/>
              </a:solidFill>
            </a:rPr>
            <a:t>Approaches to economic analysis</a:t>
          </a:r>
          <a:endParaRPr lang="en-US" sz="3100" kern="1200" dirty="0">
            <a:solidFill>
              <a:srgbClr val="002060"/>
            </a:solidFill>
          </a:endParaRPr>
        </a:p>
      </dsp:txBody>
      <dsp:txXfrm>
        <a:off x="34526" y="39033"/>
        <a:ext cx="6137784" cy="6382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6B108-0136-4524-BEE6-5B6E7C23DF75}">
      <dsp:nvSpPr>
        <dsp:cNvPr id="0" name=""/>
        <dsp:cNvSpPr/>
      </dsp:nvSpPr>
      <dsp:spPr>
        <a:xfrm>
          <a:off x="0" y="9748"/>
          <a:ext cx="6384175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solidFill>
                <a:srgbClr val="002060"/>
              </a:solidFill>
            </a:rPr>
            <a:t>Branches of Economics</a:t>
          </a:r>
          <a:endParaRPr lang="en-US" sz="2500" kern="1200" dirty="0">
            <a:solidFill>
              <a:srgbClr val="002060"/>
            </a:solidFill>
          </a:endParaRPr>
        </a:p>
      </dsp:txBody>
      <dsp:txXfrm>
        <a:off x="27843" y="37591"/>
        <a:ext cx="6328489" cy="5146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5419D-E1DC-474B-BDE5-71D6406E8108}">
      <dsp:nvSpPr>
        <dsp:cNvPr id="0" name=""/>
        <dsp:cNvSpPr/>
      </dsp:nvSpPr>
      <dsp:spPr>
        <a:xfrm>
          <a:off x="0" y="638"/>
          <a:ext cx="6206836" cy="653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Factors of Production</a:t>
          </a:r>
          <a:endParaRPr lang="en-US" sz="3200" kern="1200" dirty="0">
            <a:solidFill>
              <a:srgbClr val="002060"/>
            </a:solidFill>
          </a:endParaRPr>
        </a:p>
      </dsp:txBody>
      <dsp:txXfrm>
        <a:off x="31891" y="32529"/>
        <a:ext cx="6143054" cy="589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36AD2-629B-4CDF-A81B-B574416EAC10}">
      <dsp:nvSpPr>
        <dsp:cNvPr id="0" name=""/>
        <dsp:cNvSpPr/>
      </dsp:nvSpPr>
      <dsp:spPr>
        <a:xfrm>
          <a:off x="0" y="78305"/>
          <a:ext cx="6384175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/>
              </a:solidFill>
            </a:rPr>
            <a:t>Welcome to the World of Economics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5640" y="113945"/>
        <a:ext cx="6312895" cy="658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79012-80F4-4E2A-97F9-0566DD4F5C72}">
      <dsp:nvSpPr>
        <dsp:cNvPr id="0" name=""/>
        <dsp:cNvSpPr/>
      </dsp:nvSpPr>
      <dsp:spPr>
        <a:xfrm>
          <a:off x="0" y="16306"/>
          <a:ext cx="9192029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THE WORLD’S LARGEST ECONOMIES, </a:t>
          </a:r>
          <a:r>
            <a:rPr lang="en-US" sz="1600" kern="1200" dirty="0" smtClean="0">
              <a:solidFill>
                <a:schemeClr val="bg1"/>
              </a:solidFill>
            </a:rPr>
            <a:t>2016 </a:t>
          </a:r>
          <a:endParaRPr lang="en-US" sz="1600" kern="1200" dirty="0" smtClean="0">
            <a:solidFill>
              <a:schemeClr val="bg1"/>
            </a:solidFill>
          </a:endParaRPr>
        </a:p>
      </dsp:txBody>
      <dsp:txXfrm>
        <a:off x="24674" y="40980"/>
        <a:ext cx="9142681" cy="456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CA5F0-AD68-44B7-911B-46436E931345}">
      <dsp:nvSpPr>
        <dsp:cNvPr id="0" name=""/>
        <dsp:cNvSpPr/>
      </dsp:nvSpPr>
      <dsp:spPr>
        <a:xfrm>
          <a:off x="704477" y="1190"/>
          <a:ext cx="8342310" cy="1218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rgbClr val="002060"/>
            </a:solidFill>
          </a:endParaRP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Richest Nations in the world, 2016 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Top </a:t>
          </a:r>
          <a:r>
            <a:rPr lang="en-US" sz="1600" kern="1200" dirty="0" smtClean="0">
              <a:solidFill>
                <a:schemeClr val="bg1"/>
              </a:solidFill>
            </a:rPr>
            <a:t>Ten Per Capita Income in the world, 2013 </a:t>
          </a:r>
          <a:br>
            <a:rPr lang="en-US" sz="1600" kern="1200" dirty="0" smtClean="0">
              <a:solidFill>
                <a:schemeClr val="bg1"/>
              </a:solidFill>
            </a:rPr>
          </a:br>
          <a:r>
            <a:rPr lang="en-US" sz="1600" kern="1200" dirty="0" smtClean="0">
              <a:solidFill>
                <a:schemeClr val="bg1"/>
              </a:solidFill>
            </a:rPr>
            <a:t>(Per capita income = </a:t>
          </a:r>
          <a:r>
            <a:rPr lang="en-US" sz="1600" kern="1200" dirty="0" smtClean="0">
              <a:solidFill>
                <a:schemeClr val="bg1"/>
              </a:solidFill>
            </a:rPr>
            <a:t>GDP divided </a:t>
          </a:r>
          <a:r>
            <a:rPr lang="en-US" sz="1600" kern="1200" dirty="0" smtClean="0">
              <a:solidFill>
                <a:schemeClr val="bg1"/>
              </a:solidFill>
            </a:rPr>
            <a:t>by Population</a:t>
          </a:r>
          <a:r>
            <a:rPr lang="en-US" sz="1600" kern="1200" dirty="0" smtClean="0">
              <a:solidFill>
                <a:srgbClr val="002060"/>
              </a:solidFill>
            </a:rPr>
            <a:t>)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763935" y="60648"/>
        <a:ext cx="8223394" cy="10990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E777E-EB91-48DB-9412-D651FB437427}">
      <dsp:nvSpPr>
        <dsp:cNvPr id="0" name=""/>
        <dsp:cNvSpPr/>
      </dsp:nvSpPr>
      <dsp:spPr>
        <a:xfrm>
          <a:off x="0" y="60209"/>
          <a:ext cx="69342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COUNTRIES WITH THE LARGEST POPULATION, 2016 </a:t>
          </a:r>
          <a:endParaRPr lang="en-US" sz="2100" kern="1200" dirty="0"/>
        </a:p>
      </dsp:txBody>
      <dsp:txXfrm>
        <a:off x="23388" y="83597"/>
        <a:ext cx="6887424" cy="432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36BC7-02ED-4015-BFED-5337856C5674}">
      <dsp:nvSpPr>
        <dsp:cNvPr id="0" name=""/>
        <dsp:cNvSpPr/>
      </dsp:nvSpPr>
      <dsp:spPr>
        <a:xfrm>
          <a:off x="0" y="0"/>
          <a:ext cx="8458200" cy="735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Geographically, the top 10 largest countries in the world </a:t>
          </a:r>
        </a:p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(in square miles) 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35925" y="35925"/>
        <a:ext cx="8386350" cy="664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8D4DB-03BC-4F0E-BBEA-F0D16821C294}">
      <dsp:nvSpPr>
        <dsp:cNvPr id="0" name=""/>
        <dsp:cNvSpPr/>
      </dsp:nvSpPr>
      <dsp:spPr>
        <a:xfrm>
          <a:off x="0" y="0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1. Russia: 		(6.6m)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14396"/>
        <a:ext cx="3857408" cy="266107"/>
      </dsp:txXfrm>
    </dsp:sp>
    <dsp:sp modelId="{F55D063F-F855-4F32-AB1F-A1938E890991}">
      <dsp:nvSpPr>
        <dsp:cNvPr id="0" name=""/>
        <dsp:cNvSpPr/>
      </dsp:nvSpPr>
      <dsp:spPr>
        <a:xfrm>
          <a:off x="0" y="306096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2. Canada: 		(3.8 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320492"/>
        <a:ext cx="3857408" cy="266107"/>
      </dsp:txXfrm>
    </dsp:sp>
    <dsp:sp modelId="{14D034E0-98DD-4BEF-A061-8323FF895661}">
      <dsp:nvSpPr>
        <dsp:cNvPr id="0" name=""/>
        <dsp:cNvSpPr/>
      </dsp:nvSpPr>
      <dsp:spPr>
        <a:xfrm>
          <a:off x="0" y="610291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3. United States 	</a:t>
          </a:r>
          <a:r>
            <a:rPr lang="en-US" sz="2000" kern="1200" dirty="0" smtClean="0">
              <a:solidFill>
                <a:srgbClr val="002060"/>
              </a:solidFill>
            </a:rPr>
            <a:t>	(</a:t>
          </a:r>
          <a:r>
            <a:rPr lang="en-US" sz="2000" kern="1200" dirty="0" smtClean="0">
              <a:solidFill>
                <a:srgbClr val="002060"/>
              </a:solidFill>
            </a:rPr>
            <a:t>3.7m)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624687"/>
        <a:ext cx="3857408" cy="266107"/>
      </dsp:txXfrm>
    </dsp:sp>
    <dsp:sp modelId="{CAA1B776-B417-4417-A714-C1B7485BCDA4}">
      <dsp:nvSpPr>
        <dsp:cNvPr id="0" name=""/>
        <dsp:cNvSpPr/>
      </dsp:nvSpPr>
      <dsp:spPr>
        <a:xfrm>
          <a:off x="0" y="914486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4. China		</a:t>
          </a:r>
          <a:r>
            <a:rPr lang="en-US" sz="2000" kern="1200" dirty="0" smtClean="0">
              <a:solidFill>
                <a:srgbClr val="002060"/>
              </a:solidFill>
            </a:rPr>
            <a:t>	(</a:t>
          </a:r>
          <a:r>
            <a:rPr lang="en-US" sz="2000" kern="1200" dirty="0" smtClean="0">
              <a:solidFill>
                <a:srgbClr val="002060"/>
              </a:solidFill>
            </a:rPr>
            <a:t>3.7m)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928882"/>
        <a:ext cx="3857408" cy="266107"/>
      </dsp:txXfrm>
    </dsp:sp>
    <dsp:sp modelId="{A8B515E7-F724-49D6-A3C6-770A2EBD95BC}">
      <dsp:nvSpPr>
        <dsp:cNvPr id="0" name=""/>
        <dsp:cNvSpPr/>
      </dsp:nvSpPr>
      <dsp:spPr>
        <a:xfrm>
          <a:off x="0" y="1218680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5. Brazil 		</a:t>
          </a:r>
          <a:r>
            <a:rPr lang="en-US" sz="2000" kern="1200" dirty="0" smtClean="0">
              <a:solidFill>
                <a:srgbClr val="002060"/>
              </a:solidFill>
            </a:rPr>
            <a:t>	(</a:t>
          </a:r>
          <a:r>
            <a:rPr lang="en-US" sz="2000" kern="1200" dirty="0" smtClean="0">
              <a:solidFill>
                <a:srgbClr val="002060"/>
              </a:solidFill>
            </a:rPr>
            <a:t>3.3 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1233076"/>
        <a:ext cx="3857408" cy="266107"/>
      </dsp:txXfrm>
    </dsp:sp>
    <dsp:sp modelId="{7275E180-9D46-4072-973C-E7BD4DF6B54D}">
      <dsp:nvSpPr>
        <dsp:cNvPr id="0" name=""/>
        <dsp:cNvSpPr/>
      </dsp:nvSpPr>
      <dsp:spPr>
        <a:xfrm>
          <a:off x="0" y="1522875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6. Australia: 		(2.9m)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1537271"/>
        <a:ext cx="3857408" cy="266107"/>
      </dsp:txXfrm>
    </dsp:sp>
    <dsp:sp modelId="{A1C95962-D202-4F43-9157-DE043E13EB4F}">
      <dsp:nvSpPr>
        <dsp:cNvPr id="0" name=""/>
        <dsp:cNvSpPr/>
      </dsp:nvSpPr>
      <dsp:spPr>
        <a:xfrm>
          <a:off x="0" y="1827069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7. India 		</a:t>
          </a:r>
          <a:r>
            <a:rPr lang="en-US" sz="2000" kern="1200" dirty="0" smtClean="0">
              <a:solidFill>
                <a:srgbClr val="002060"/>
              </a:solidFill>
            </a:rPr>
            <a:t>	(</a:t>
          </a:r>
          <a:r>
            <a:rPr lang="en-US" sz="2000" kern="1200" dirty="0" smtClean="0">
              <a:solidFill>
                <a:srgbClr val="002060"/>
              </a:solidFill>
            </a:rPr>
            <a:t>1.3m)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1841465"/>
        <a:ext cx="3857408" cy="266107"/>
      </dsp:txXfrm>
    </dsp:sp>
    <dsp:sp modelId="{C68A8C3F-1CD0-46E3-BB80-3E95A50EA957}">
      <dsp:nvSpPr>
        <dsp:cNvPr id="0" name=""/>
        <dsp:cNvSpPr/>
      </dsp:nvSpPr>
      <dsp:spPr>
        <a:xfrm>
          <a:off x="0" y="2131264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8. Argentina: 		(1.1m)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2145660"/>
        <a:ext cx="3857408" cy="266107"/>
      </dsp:txXfrm>
    </dsp:sp>
    <dsp:sp modelId="{DBE7D7EF-FE51-4766-AEAE-471B54F7A46D}">
      <dsp:nvSpPr>
        <dsp:cNvPr id="0" name=""/>
        <dsp:cNvSpPr/>
      </dsp:nvSpPr>
      <dsp:spPr>
        <a:xfrm>
          <a:off x="0" y="2435458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9. Kazakhstan: 		(1.1m)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2449854"/>
        <a:ext cx="3857408" cy="266107"/>
      </dsp:txXfrm>
    </dsp:sp>
    <dsp:sp modelId="{0AF01192-9391-4F0C-9A40-E0E4D811C448}">
      <dsp:nvSpPr>
        <dsp:cNvPr id="0" name=""/>
        <dsp:cNvSpPr/>
      </dsp:nvSpPr>
      <dsp:spPr>
        <a:xfrm>
          <a:off x="0" y="2739653"/>
          <a:ext cx="3886200" cy="294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10. Algeria: 		(0.92m)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14396" y="2754049"/>
        <a:ext cx="3857408" cy="2661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D05F7-C2F8-4E8C-8B4B-266AF9323F4D}">
      <dsp:nvSpPr>
        <dsp:cNvPr id="0" name=""/>
        <dsp:cNvSpPr/>
      </dsp:nvSpPr>
      <dsp:spPr>
        <a:xfrm>
          <a:off x="0" y="0"/>
          <a:ext cx="6384175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The </a:t>
          </a:r>
          <a:r>
            <a:rPr lang="en-US" sz="2700" kern="1200" dirty="0" smtClean="0">
              <a:solidFill>
                <a:schemeClr val="tx1"/>
              </a:solidFill>
            </a:rPr>
            <a:t>Concepts of Efficiency and Productivity 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0071" y="30071"/>
        <a:ext cx="6324033" cy="5558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D43CD-E22E-4A9C-AF37-CA28CFFEB230}">
      <dsp:nvSpPr>
        <dsp:cNvPr id="0" name=""/>
        <dsp:cNvSpPr/>
      </dsp:nvSpPr>
      <dsp:spPr>
        <a:xfrm>
          <a:off x="0" y="9927"/>
          <a:ext cx="804672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baseline="0" dirty="0" smtClean="0">
              <a:solidFill>
                <a:srgbClr val="002060"/>
              </a:solidFill>
            </a:rPr>
            <a:t>Economic Freedom</a:t>
          </a:r>
          <a:endParaRPr lang="en-US" sz="5000" kern="1200" dirty="0">
            <a:solidFill>
              <a:srgbClr val="002060"/>
            </a:solidFill>
          </a:endParaRPr>
        </a:p>
      </dsp:txBody>
      <dsp:txXfrm>
        <a:off x="55687" y="65614"/>
        <a:ext cx="7935346" cy="102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C4C8-7EA8-47AA-BE7F-0146EA8984C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Dr. Dowlah/Fall12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8E955-8EEA-4CC5-936A-CB7951BC5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397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E64B-D294-4BF5-BFE3-59B4D73E42C3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Dr. Dowlah/Fall12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F79A-5A67-4C1C-88E5-C7AC9DA48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5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Dr. Dowlah/Fall12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8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Dr. Dowlah/Fall12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Dr. Dowlah/Fall12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Dr. Dowlah/Fall12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9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547" y="0"/>
            <a:ext cx="9784928" cy="548497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3919" y="1496905"/>
            <a:ext cx="5452535" cy="1212426"/>
          </a:xfrm>
        </p:spPr>
        <p:txBody>
          <a:bodyPr anchor="b">
            <a:noAutofit/>
          </a:bodyPr>
          <a:lstStyle>
            <a:lvl1pPr algn="ctr">
              <a:defRPr sz="43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3919" y="2926077"/>
            <a:ext cx="5452535" cy="105664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586" y="4030130"/>
            <a:ext cx="717974" cy="223520"/>
          </a:xfrm>
        </p:spPr>
        <p:txBody>
          <a:bodyPr/>
          <a:lstStyle/>
          <a:p>
            <a:fld id="{69387083-232A-4D4F-838F-A176BF03F51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918" y="4030130"/>
            <a:ext cx="4171708" cy="223520"/>
          </a:xfrm>
        </p:spPr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5520" y="4030130"/>
            <a:ext cx="440934" cy="223520"/>
          </a:xfrm>
        </p:spPr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53919" y="2817705"/>
            <a:ext cx="5452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2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1" y="3852332"/>
            <a:ext cx="7687733" cy="453390"/>
          </a:xfrm>
        </p:spPr>
        <p:txBody>
          <a:bodyPr anchor="b">
            <a:normAutofit/>
          </a:bodyPr>
          <a:lstStyle>
            <a:lvl1pPr algn="ctr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141" y="833120"/>
            <a:ext cx="8084778" cy="2668695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321" y="4305722"/>
            <a:ext cx="7687733" cy="394970"/>
          </a:xfrm>
        </p:spPr>
        <p:txBody>
          <a:bodyPr>
            <a:normAutofit/>
          </a:bodyPr>
          <a:lstStyle>
            <a:lvl1pPr marL="0" indent="0" algn="ctr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155A-799F-4C2F-BD51-82793544027E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485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094" y="785706"/>
            <a:ext cx="7674186" cy="2363894"/>
          </a:xfrm>
        </p:spPr>
        <p:txBody>
          <a:bodyPr anchor="ctr">
            <a:normAutofit/>
          </a:bodyPr>
          <a:lstStyle>
            <a:lvl1pPr algn="ctr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094" y="3474719"/>
            <a:ext cx="7674186" cy="12259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26B4-EE8B-4E90-B6EF-9872F5956B40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16935" y="3312159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2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71" y="785706"/>
            <a:ext cx="7437118" cy="1896534"/>
          </a:xfrm>
        </p:spPr>
        <p:txBody>
          <a:bodyPr anchor="ctr">
            <a:normAutofit/>
          </a:bodyPr>
          <a:lstStyle>
            <a:lvl1pPr algn="ctr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39849" y="2682240"/>
            <a:ext cx="7071362" cy="46736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321" y="3474719"/>
            <a:ext cx="7687733" cy="12259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5EB2-3030-42BC-8135-AFB7C149D674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9610" y="703969"/>
            <a:ext cx="487680" cy="46782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0214" y="2262296"/>
            <a:ext cx="487680" cy="46782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16935" y="3312159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0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2" y="2646865"/>
            <a:ext cx="7687734" cy="1175040"/>
          </a:xfrm>
        </p:spPr>
        <p:txBody>
          <a:bodyPr anchor="b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321" y="3821905"/>
            <a:ext cx="7687734" cy="68832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7693-184B-45D8-B9B3-C10D2EC754F4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71" y="785706"/>
            <a:ext cx="7437118" cy="1794934"/>
          </a:xfrm>
        </p:spPr>
        <p:txBody>
          <a:bodyPr anchor="ctr">
            <a:normAutofit/>
          </a:bodyPr>
          <a:lstStyle>
            <a:lvl1pPr algn="ctr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036321" y="2911450"/>
            <a:ext cx="7687734" cy="709574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321" y="3623734"/>
            <a:ext cx="7687734" cy="107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A8C7-BAE3-436F-A9FB-EAB62A7EE2F7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9610" y="703969"/>
            <a:ext cx="487680" cy="46782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80214" y="2079409"/>
            <a:ext cx="487680" cy="46782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16935" y="2743200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2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1" y="785706"/>
            <a:ext cx="7687733" cy="179493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036321" y="2904135"/>
            <a:ext cx="7687734" cy="6729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320" y="3576319"/>
            <a:ext cx="7687736" cy="1124374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BCCE-65E5-43ED-AB22-625105EE39CF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16935" y="2743200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8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4F3-0179-49B4-85C2-A02AD546EE6D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16935" y="1937173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2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9485" y="785705"/>
            <a:ext cx="1512716" cy="3914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6319" y="785706"/>
            <a:ext cx="5946420" cy="3914987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D18D-EA75-4761-8672-EC77AFE5192E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91112" y="792480"/>
            <a:ext cx="0" cy="390144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16935" y="1937173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E6B0-885A-4E68-8081-0C33A3ED7DDD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055" y="1402085"/>
            <a:ext cx="6526950" cy="1458011"/>
          </a:xfrm>
        </p:spPr>
        <p:txBody>
          <a:bodyPr anchor="b">
            <a:normAutofit/>
          </a:bodyPr>
          <a:lstStyle>
            <a:lvl1pPr algn="ctr">
              <a:defRPr sz="3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054" y="3076841"/>
            <a:ext cx="6526952" cy="763638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470-CDE9-4DE7-8879-33C5E43109F4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10178" y="2968468"/>
            <a:ext cx="65307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6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16935" y="1937173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8759" y="2048256"/>
            <a:ext cx="3774643" cy="26481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75" y="2048256"/>
            <a:ext cx="3774643" cy="26481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F0DF-A8C0-4DC6-A09D-FBBC83DB853E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320" y="2126826"/>
            <a:ext cx="3774643" cy="461010"/>
          </a:xfrm>
        </p:spPr>
        <p:txBody>
          <a:bodyPr anchor="b">
            <a:noAutofit/>
          </a:bodyPr>
          <a:lstStyle>
            <a:lvl1pPr marL="0" indent="0">
              <a:spcBef>
                <a:spcPts val="538"/>
              </a:spcBef>
              <a:spcAft>
                <a:spcPts val="480"/>
              </a:spcAft>
              <a:buNone/>
              <a:defRPr sz="2240" b="0">
                <a:solidFill>
                  <a:schemeClr val="accent1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320" y="2594610"/>
            <a:ext cx="3774643" cy="210608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4536" y="2126826"/>
            <a:ext cx="3774643" cy="461010"/>
          </a:xfrm>
        </p:spPr>
        <p:txBody>
          <a:bodyPr anchor="b">
            <a:noAutofit/>
          </a:bodyPr>
          <a:lstStyle>
            <a:lvl1pPr marL="0" indent="0">
              <a:spcBef>
                <a:spcPts val="538"/>
              </a:spcBef>
              <a:spcAft>
                <a:spcPts val="480"/>
              </a:spcAft>
              <a:buNone/>
              <a:defRPr sz="2240" b="0">
                <a:solidFill>
                  <a:schemeClr val="accent1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4536" y="2594610"/>
            <a:ext cx="3774643" cy="210608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92B8-00AD-40A0-BD9C-1CB1BE9DDCC4}" type="datetime1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16935" y="1937173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9690-47B3-43DB-9470-D5EFBD28E828}" type="datetime1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16935" y="1937173"/>
            <a:ext cx="75258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69E-98E7-4FB8-8A3A-B7D8CF5FD13A}" type="datetime1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49" y="1110827"/>
            <a:ext cx="2974764" cy="1097280"/>
          </a:xfrm>
        </p:spPr>
        <p:txBody>
          <a:bodyPr anchor="b">
            <a:normAutofit/>
          </a:bodyPr>
          <a:lstStyle>
            <a:lvl1pPr algn="ctr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34" y="785705"/>
            <a:ext cx="4375573" cy="3914988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5049" y="2424852"/>
            <a:ext cx="2974764" cy="1950723"/>
          </a:xfrm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9D1F-3FFC-4D20-A9B0-D0C64D248381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16935" y="2330026"/>
            <a:ext cx="28115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2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19" y="1507066"/>
            <a:ext cx="4993453" cy="1097280"/>
          </a:xfrm>
        </p:spPr>
        <p:txBody>
          <a:bodyPr anchor="b">
            <a:normAutofit/>
          </a:bodyPr>
          <a:lstStyle>
            <a:lvl1pPr algn="ctr">
              <a:defRPr sz="22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5865" y="833120"/>
            <a:ext cx="2450678" cy="382016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319" y="2604346"/>
            <a:ext cx="4993453" cy="1463040"/>
          </a:xfrm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6579-D5F5-46ED-8EAE-60D799A75461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589" y="0"/>
            <a:ext cx="9783970" cy="548497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2" y="785706"/>
            <a:ext cx="7680957" cy="10430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321" y="2045546"/>
            <a:ext cx="7680957" cy="2655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2001" y="4775200"/>
            <a:ext cx="1280160" cy="223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B155A-799F-4C2F-BD51-82793544027E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321" y="4775200"/>
            <a:ext cx="5844720" cy="223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3121" y="4775200"/>
            <a:ext cx="434158" cy="223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7A640F-7A92-4F39-9DAF-FEBE79CCC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</p:sldLayoutIdLst>
  <p:hf sldNum="0" hdr="0" dt="0"/>
  <p:txStyles>
    <p:titleStyle>
      <a:lvl1pPr algn="ctr" defTabSz="365760" rtl="0" eaLnBrk="1" latinLnBrk="0" hangingPunct="1">
        <a:spcBef>
          <a:spcPct val="0"/>
        </a:spcBef>
        <a:buNone/>
        <a:defRPr sz="352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2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1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1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1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1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15000"/>
        <a:buFont typeface="Arial"/>
        <a:buChar char="•"/>
        <a:defRPr sz="11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CDowlah@qcc.cuny.edu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4681595"/>
              </p:ext>
            </p:extLst>
          </p:nvPr>
        </p:nvGraphicFramePr>
        <p:xfrm>
          <a:off x="1904999" y="914400"/>
          <a:ext cx="5986549" cy="1136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3124200"/>
            <a:ext cx="9000836" cy="1524000"/>
          </a:xfrm>
          <a:prstGeom prst="rect">
            <a:avLst/>
          </a:prstGeom>
        </p:spPr>
        <p:txBody>
          <a:bodyPr/>
          <a:lstStyle/>
          <a:p>
            <a:pPr lvl="0" algn="r" rtl="0"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 lvl="0" algn="r" rtl="0"/>
            <a:r>
              <a:rPr lang="en-US" sz="2000" dirty="0" smtClean="0">
                <a:solidFill>
                  <a:srgbClr val="002060"/>
                </a:solidFill>
              </a:rPr>
              <a:t>Dr. Dowlah</a:t>
            </a:r>
          </a:p>
          <a:p>
            <a:pPr lvl="0" algn="r" rtl="0"/>
            <a:r>
              <a:rPr lang="en-US" sz="2000" dirty="0" smtClean="0">
                <a:solidFill>
                  <a:srgbClr val="002060"/>
                </a:solidFill>
              </a:rPr>
              <a:t>Fall </a:t>
            </a:r>
            <a:r>
              <a:rPr lang="en-US" sz="2000" dirty="0" smtClean="0">
                <a:solidFill>
                  <a:srgbClr val="002060"/>
                </a:solidFill>
              </a:rPr>
              <a:t>2016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0" algn="r" rtl="0"/>
            <a:r>
              <a:rPr lang="en-US" sz="2000" dirty="0" smtClean="0">
                <a:solidFill>
                  <a:srgbClr val="002060"/>
                </a:solidFill>
                <a:hlinkClick r:id="rId8"/>
              </a:rPr>
              <a:t>CDowlah@qcc.cuny.edu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0" algn="r" rtl="0"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6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52778324"/>
              </p:ext>
            </p:extLst>
          </p:nvPr>
        </p:nvGraphicFramePr>
        <p:xfrm>
          <a:off x="1625600" y="201353"/>
          <a:ext cx="6384175" cy="88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94634"/>
            <a:ext cx="8610600" cy="2081966"/>
          </a:xfrm>
        </p:spPr>
        <p:txBody>
          <a:bodyPr>
            <a:noAutofit/>
          </a:bodyPr>
          <a:lstStyle/>
          <a:p>
            <a:pPr lvl="0" rtl="0"/>
            <a:r>
              <a:rPr lang="en-US" sz="2000" dirty="0" smtClean="0">
                <a:solidFill>
                  <a:srgbClr val="002060"/>
                </a:solidFill>
              </a:rPr>
              <a:t>Efficiency means the fullest utilization of existing resources so that no resources are left unutilized, underutilized or unemployed. </a:t>
            </a:r>
            <a:endParaRPr lang="en-US" sz="2000" dirty="0">
              <a:solidFill>
                <a:srgbClr val="002060"/>
              </a:solidFill>
            </a:endParaRPr>
          </a:p>
          <a:p>
            <a:pPr lvl="0" rtl="0"/>
            <a:r>
              <a:rPr lang="en-US" sz="2000" dirty="0" smtClean="0">
                <a:solidFill>
                  <a:schemeClr val="tx1"/>
                </a:solidFill>
              </a:rPr>
              <a:t>Economic Efficiency means when nobody can be made better-off, without making somebody worse-off.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/>
              <a:t>Productivity refers to value added per worker per hour.</a:t>
            </a:r>
          </a:p>
          <a:p>
            <a:pPr lvl="0" rtl="0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49603388"/>
              </p:ext>
            </p:extLst>
          </p:nvPr>
        </p:nvGraphicFramePr>
        <p:xfrm>
          <a:off x="877824" y="229283"/>
          <a:ext cx="8046720" cy="116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877568" y="1524001"/>
            <a:ext cx="6412992" cy="2209800"/>
          </a:xfrm>
        </p:spPr>
        <p:txBody>
          <a:bodyPr>
            <a:normAutofit fontScale="92500" lnSpcReduction="10000"/>
          </a:bodyPr>
          <a:lstStyle/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1920" b="1" dirty="0">
                <a:solidFill>
                  <a:schemeClr val="accent2">
                    <a:lumMod val="50000"/>
                  </a:schemeClr>
                </a:solidFill>
              </a:rPr>
              <a:t>Economic freedom </a:t>
            </a:r>
            <a:r>
              <a:rPr lang="en-US" sz="1920" dirty="0"/>
              <a:t>is the ability to engage in voluntary trade without interference or restrictions by government or outside parties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1920" dirty="0"/>
              <a:t>In an economically free society, individuals are free to work, produce, consume, and invest in any way they please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1920" dirty="0"/>
              <a:t>In general, the greater a nation’s economic freedom, the higher its </a:t>
            </a:r>
            <a:r>
              <a:rPr lang="en-US" sz="1920" b="1" dirty="0" smtClean="0"/>
              <a:t>S</a:t>
            </a:r>
            <a:r>
              <a:rPr lang="en-US" sz="1920" b="1" dirty="0" smtClean="0">
                <a:solidFill>
                  <a:schemeClr val="accent2">
                    <a:lumMod val="50000"/>
                  </a:schemeClr>
                </a:solidFill>
              </a:rPr>
              <a:t>tandard </a:t>
            </a:r>
            <a:r>
              <a:rPr lang="en-US" sz="1920" b="1" dirty="0">
                <a:solidFill>
                  <a:schemeClr val="accent2">
                    <a:lumMod val="50000"/>
                  </a:schemeClr>
                </a:solidFill>
              </a:rPr>
              <a:t>of </a:t>
            </a:r>
            <a:r>
              <a:rPr lang="en-US" sz="1920" b="1" dirty="0" smtClean="0">
                <a:solidFill>
                  <a:schemeClr val="accent2">
                    <a:lumMod val="50000"/>
                  </a:schemeClr>
                </a:solidFill>
              </a:rPr>
              <a:t>Living</a:t>
            </a:r>
            <a:endParaRPr lang="en-US" sz="192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487680"/>
            <a:ext cx="6877334" cy="42672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Most Economically Free Countries in the World, 2016</a:t>
            </a:r>
            <a:endParaRPr lang="en-US" sz="1600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345121"/>
              </p:ext>
            </p:extLst>
          </p:nvPr>
        </p:nvGraphicFramePr>
        <p:xfrm>
          <a:off x="541867" y="914400"/>
          <a:ext cx="687863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879"/>
                <a:gridCol w="2292879"/>
                <a:gridCol w="2292879"/>
              </a:tblGrid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Hong Kong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88.6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Singapore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87.8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</a:t>
                      </a:r>
                      <a:r>
                        <a:rPr lang="en-US" sz="1200" baseline="0" dirty="0" smtClean="0"/>
                        <a:t> Zealand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82.0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Switzerland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81.0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Australia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80.3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Canada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78.0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77.7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Ireland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77.3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Estonia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77.2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United Kingdom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76.4</a:t>
                      </a:r>
                      <a:endParaRPr lang="en-US" sz="1200" dirty="0"/>
                    </a:p>
                  </a:txBody>
                  <a:tcPr/>
                </a:tc>
              </a:tr>
              <a:tr h="2508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United States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75.4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4386739"/>
            <a:ext cx="66342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Based on Economic Freedom Index, Heritage Foundation.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6161469"/>
              </p:ext>
            </p:extLst>
          </p:nvPr>
        </p:nvGraphicFramePr>
        <p:xfrm>
          <a:off x="1625600" y="319579"/>
          <a:ext cx="6325062" cy="594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066800"/>
            <a:ext cx="7924800" cy="2133600"/>
          </a:xfrm>
        </p:spPr>
        <p:txBody>
          <a:bodyPr>
            <a:normAutofit/>
          </a:bodyPr>
          <a:lstStyle/>
          <a:p>
            <a:pPr lvl="0" rtl="0"/>
            <a:r>
              <a:rPr lang="en-US" sz="2000" dirty="0" smtClean="0">
                <a:solidFill>
                  <a:schemeClr val="tx1"/>
                </a:solidFill>
              </a:rPr>
              <a:t>Rational Self-Interest—Most economic analysis is based on the assumption that human beings are rational.  </a:t>
            </a:r>
          </a:p>
          <a:p>
            <a:pPr lvl="0" rtl="0"/>
            <a:r>
              <a:rPr lang="en-US" sz="2000" dirty="0" smtClean="0">
                <a:solidFill>
                  <a:schemeClr val="tx1"/>
                </a:solidFill>
              </a:rPr>
              <a:t>We assume that given the information and resources at their disposal, human beings make decisions/choices that give them greatest amount of satisfaction.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57817657"/>
              </p:ext>
            </p:extLst>
          </p:nvPr>
        </p:nvGraphicFramePr>
        <p:xfrm>
          <a:off x="1490133" y="157019"/>
          <a:ext cx="6443287" cy="68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0926" y="1186440"/>
            <a:ext cx="4876799" cy="1143000"/>
          </a:xfrm>
        </p:spPr>
        <p:txBody>
          <a:bodyPr>
            <a:normAutofit fontScale="92500" lnSpcReduction="10000"/>
          </a:bodyPr>
          <a:lstStyle/>
          <a:p>
            <a:pPr lvl="0" rtl="0"/>
            <a:r>
              <a:rPr lang="en-US" dirty="0" smtClean="0">
                <a:solidFill>
                  <a:srgbClr val="002060"/>
                </a:solidFill>
              </a:rPr>
              <a:t>All economic theories/models/laws/assumptions work under the conditions of what is called Ceteris Paribus, which means every thing else remains constant.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pic>
        <p:nvPicPr>
          <p:cNvPr id="2050" name="Picture 2" descr="http://www.personal.psu.edu/~dxl31/econ104/coffee_demand_curv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25" y="1149429"/>
            <a:ext cx="3739497" cy="22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62400" y="3409164"/>
            <a:ext cx="5288742" cy="629436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dirty="0" smtClean="0"/>
              <a:t>Will you buy the same amount of coffee each week  if your income falls?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01139266"/>
              </p:ext>
            </p:extLst>
          </p:nvPr>
        </p:nvGraphicFramePr>
        <p:xfrm>
          <a:off x="1684713" y="496916"/>
          <a:ext cx="6206836" cy="71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828800"/>
            <a:ext cx="6705600" cy="1676400"/>
          </a:xfrm>
        </p:spPr>
        <p:txBody>
          <a:bodyPr>
            <a:normAutofit fontScale="85000" lnSpcReduction="20000"/>
          </a:bodyPr>
          <a:lstStyle/>
          <a:p>
            <a:pPr lvl="0" rtl="0"/>
            <a:r>
              <a:rPr lang="en-US" sz="2000" b="0" dirty="0" smtClean="0">
                <a:solidFill>
                  <a:srgbClr val="002060"/>
                </a:solidFill>
              </a:rPr>
              <a:t>Positive analysis or Positive Economics—analysis of what is. It is objective analysis of Economic issues based on scientific methods.  </a:t>
            </a:r>
          </a:p>
          <a:p>
            <a:pPr lvl="0" rtl="0"/>
            <a:endParaRPr lang="en-US" sz="2000" b="0" dirty="0">
              <a:solidFill>
                <a:srgbClr val="002060"/>
              </a:solidFill>
            </a:endParaRPr>
          </a:p>
          <a:p>
            <a:pPr lvl="0" rtl="0"/>
            <a:r>
              <a:rPr lang="en-US" sz="2000" b="0" dirty="0" smtClean="0">
                <a:solidFill>
                  <a:srgbClr val="002060"/>
                </a:solidFill>
              </a:rPr>
              <a:t>Normative analysis or Normative Economics—what ought to be. It is a subjective interpretation of economic issues, but based on objective findings.  </a:t>
            </a:r>
            <a:endParaRPr lang="en-US" sz="2000" b="0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2354196"/>
              </p:ext>
            </p:extLst>
          </p:nvPr>
        </p:nvGraphicFramePr>
        <p:xfrm>
          <a:off x="1684713" y="629329"/>
          <a:ext cx="6384175" cy="58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839200" cy="2133600"/>
          </a:xfrm>
        </p:spPr>
        <p:txBody>
          <a:bodyPr>
            <a:normAutofit/>
          </a:bodyPr>
          <a:lstStyle/>
          <a:p>
            <a:pPr lvl="0" rtl="0"/>
            <a:r>
              <a:rPr lang="en-US" sz="2000" dirty="0" smtClean="0">
                <a:solidFill>
                  <a:srgbClr val="002060"/>
                </a:solidFill>
              </a:rPr>
              <a:t>Macroeconomics (macro means large). Macroeconomics deals with large, aggregate economic issues, such as: unemployment, inflation, economic growth, business cycle, international trade, and fiscal and monetary policies.</a:t>
            </a:r>
          </a:p>
          <a:p>
            <a:pPr lvl="0"/>
            <a:r>
              <a:rPr lang="en-US" sz="2000" dirty="0" smtClean="0">
                <a:solidFill>
                  <a:srgbClr val="002060"/>
                </a:solidFill>
              </a:rPr>
              <a:t>Microeconomics </a:t>
            </a:r>
            <a:r>
              <a:rPr lang="en-US" sz="2000" dirty="0">
                <a:solidFill>
                  <a:srgbClr val="002060"/>
                </a:solidFill>
              </a:rPr>
              <a:t>(micro means small). Microeconomics deals with smaller (micro) issues, such </a:t>
            </a:r>
            <a:r>
              <a:rPr lang="en-US" sz="2000" dirty="0" smtClean="0">
                <a:solidFill>
                  <a:srgbClr val="002060"/>
                </a:solidFill>
              </a:rPr>
              <a:t>as consumer behavior, production behavior, and government-business relations.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366518"/>
              </p:ext>
            </p:extLst>
          </p:nvPr>
        </p:nvGraphicFramePr>
        <p:xfrm>
          <a:off x="1684713" y="260466"/>
          <a:ext cx="6206836" cy="65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866" y="1728472"/>
            <a:ext cx="8449733" cy="1776728"/>
          </a:xfrm>
        </p:spPr>
        <p:txBody>
          <a:bodyPr>
            <a:normAutofit/>
          </a:bodyPr>
          <a:lstStyle/>
          <a:p>
            <a:pPr marL="0" lvl="0" indent="0" rt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A. Land—Gifts of Nature. </a:t>
            </a:r>
          </a:p>
          <a:p>
            <a:pPr marL="0" lvl="0" indent="0" rtl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Labor—Human Contribution to Production Process. </a:t>
            </a:r>
          </a:p>
          <a:p>
            <a:pPr marL="0" lvl="0" indent="0" rtl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C. Capital—Machinery, equipment, plants.  </a:t>
            </a:r>
            <a:endParaRPr lang="en-US" sz="1800" dirty="0">
              <a:solidFill>
                <a:srgbClr val="002060"/>
              </a:solidFill>
            </a:endParaRPr>
          </a:p>
          <a:p>
            <a:pPr marL="0" lvl="0" indent="0" rtl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D. Entrepreneurs—those people who put together the factors of production and take risk. </a:t>
            </a: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5866209"/>
              </p:ext>
            </p:extLst>
          </p:nvPr>
        </p:nvGraphicFramePr>
        <p:xfrm>
          <a:off x="1684713" y="296179"/>
          <a:ext cx="6384175" cy="88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867" y="1728472"/>
            <a:ext cx="8297334" cy="2462528"/>
          </a:xfrm>
        </p:spPr>
        <p:txBody>
          <a:bodyPr>
            <a:normAutofit fontScale="92500" lnSpcReduction="20000"/>
          </a:bodyPr>
          <a:lstStyle/>
          <a:p>
            <a:pPr lvl="0" rtl="0"/>
            <a:r>
              <a:rPr lang="en-US" b="1" dirty="0" smtClean="0">
                <a:solidFill>
                  <a:srgbClr val="002060"/>
                </a:solidFill>
              </a:rPr>
              <a:t>We spend a great deal of our time every day thinking about economic issues, such as prices, goods, </a:t>
            </a:r>
            <a:r>
              <a:rPr lang="en-US" b="1" dirty="0" smtClean="0">
                <a:solidFill>
                  <a:srgbClr val="002060"/>
                </a:solidFill>
              </a:rPr>
              <a:t>and choices </a:t>
            </a:r>
            <a:r>
              <a:rPr lang="en-US" b="1" dirty="0" smtClean="0">
                <a:solidFill>
                  <a:srgbClr val="002060"/>
                </a:solidFill>
              </a:rPr>
              <a:t>of using time, money and energy. All such thinking and actions are </a:t>
            </a:r>
            <a:r>
              <a:rPr lang="en-US" b="1" dirty="0" smtClean="0">
                <a:solidFill>
                  <a:srgbClr val="002060"/>
                </a:solidFill>
              </a:rPr>
              <a:t>economic in nature. They are parts </a:t>
            </a:r>
            <a:r>
              <a:rPr lang="en-US" b="1" dirty="0" smtClean="0">
                <a:solidFill>
                  <a:srgbClr val="002060"/>
                </a:solidFill>
              </a:rPr>
              <a:t>of the subject called Economics. </a:t>
            </a:r>
            <a:endParaRPr lang="en-US" b="1" dirty="0" smtClean="0">
              <a:solidFill>
                <a:srgbClr val="002060"/>
              </a:solidFill>
            </a:endParaRPr>
          </a:p>
          <a:p>
            <a:pPr lvl="0" rtl="0"/>
            <a:r>
              <a:rPr lang="en-US" b="1" dirty="0" smtClean="0">
                <a:solidFill>
                  <a:srgbClr val="002060"/>
                </a:solidFill>
              </a:rPr>
              <a:t>Economics is a subject that teaches us how to minimize costs and how to maximize benefits, that is, how to use resources of a nation most efficiently.</a:t>
            </a:r>
            <a:endParaRPr lang="en-US" b="1" dirty="0" smtClean="0">
              <a:solidFill>
                <a:srgbClr val="002060"/>
              </a:solidFill>
            </a:endParaRPr>
          </a:p>
          <a:p>
            <a:pPr lvl="0" rtl="0"/>
            <a:r>
              <a:rPr lang="en-US" b="1" dirty="0" smtClean="0">
                <a:solidFill>
                  <a:srgbClr val="002060"/>
                </a:solidFill>
              </a:rPr>
              <a:t>This course will reinforce your economic thinking by equipping you with some fundamental tools and techniques of Economics so that </a:t>
            </a:r>
            <a:r>
              <a:rPr lang="en-US" b="1" dirty="0" smtClean="0">
                <a:solidFill>
                  <a:srgbClr val="002060"/>
                </a:solidFill>
              </a:rPr>
              <a:t>your economic knowledge </a:t>
            </a:r>
            <a:r>
              <a:rPr lang="en-US" b="1" dirty="0" smtClean="0">
                <a:solidFill>
                  <a:srgbClr val="002060"/>
                </a:solidFill>
              </a:rPr>
              <a:t>becomes more scientific and more dependable.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066801"/>
            <a:ext cx="9014691" cy="2133600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2000" dirty="0" smtClean="0">
                <a:solidFill>
                  <a:srgbClr val="002060"/>
                </a:solidFill>
              </a:rPr>
              <a:t>The concepts, such as Economics, Economy, Economic Systems are not interchangeable. Each one has a distinct meaning. 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0"/>
            <a:endParaRPr lang="en-US" sz="2000" dirty="0" smtClean="0">
              <a:solidFill>
                <a:srgbClr val="002060"/>
              </a:solidFill>
            </a:endParaRPr>
          </a:p>
          <a:p>
            <a:pPr lvl="0"/>
            <a:r>
              <a:rPr lang="en-US" sz="2000" dirty="0" smtClean="0">
                <a:solidFill>
                  <a:srgbClr val="002060"/>
                </a:solidFill>
              </a:rPr>
              <a:t>The </a:t>
            </a:r>
            <a:r>
              <a:rPr lang="en-US" sz="2000" dirty="0">
                <a:solidFill>
                  <a:srgbClr val="002060"/>
                </a:solidFill>
              </a:rPr>
              <a:t>term “Economics” </a:t>
            </a:r>
            <a:r>
              <a:rPr lang="en-US" sz="2000" dirty="0" smtClean="0">
                <a:solidFill>
                  <a:srgbClr val="002060"/>
                </a:solidFill>
              </a:rPr>
              <a:t>refers </a:t>
            </a:r>
            <a:r>
              <a:rPr lang="en-US" sz="2000" dirty="0">
                <a:solidFill>
                  <a:srgbClr val="002060"/>
                </a:solidFill>
              </a:rPr>
              <a:t>to a discipline—a field of </a:t>
            </a:r>
            <a:r>
              <a:rPr lang="en-US" sz="2000" dirty="0" smtClean="0">
                <a:solidFill>
                  <a:srgbClr val="002060"/>
                </a:solidFill>
              </a:rPr>
              <a:t>knowledge that explains </a:t>
            </a:r>
            <a:r>
              <a:rPr lang="en-US" sz="2000" dirty="0">
                <a:solidFill>
                  <a:srgbClr val="002060"/>
                </a:solidFill>
              </a:rPr>
              <a:t>how a society/country can manage its scarce resources most efficiently. 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0"/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Economics is specialized subject—it is based on scientific knowledge and methodology, and it uses specialized vocabulary.  </a:t>
            </a:r>
          </a:p>
          <a:p>
            <a:pPr lvl="0"/>
            <a:endParaRPr lang="en-US" dirty="0">
              <a:solidFill>
                <a:srgbClr val="002060"/>
              </a:solidFill>
            </a:endParaRPr>
          </a:p>
          <a:p>
            <a:pPr lvl="0"/>
            <a:r>
              <a:rPr lang="en-US" dirty="0">
                <a:solidFill>
                  <a:srgbClr val="002060"/>
                </a:solidFill>
              </a:rPr>
              <a:t>The terms and concepts used in the subject have their own meanings, different from ordinary meanings.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7904876"/>
              </p:ext>
            </p:extLst>
          </p:nvPr>
        </p:nvGraphicFramePr>
        <p:xfrm>
          <a:off x="304800" y="87853"/>
          <a:ext cx="9192029" cy="521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530067"/>
              </p:ext>
            </p:extLst>
          </p:nvPr>
        </p:nvGraphicFramePr>
        <p:xfrm>
          <a:off x="762000" y="832819"/>
          <a:ext cx="4876800" cy="40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/>
                <a:gridCol w="1798690"/>
                <a:gridCol w="1005655"/>
                <a:gridCol w="1005655"/>
              </a:tblGrid>
              <a:tr h="374121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Ranking</a:t>
                      </a: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Countries </a:t>
                      </a: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GDP ($ trillions)</a:t>
                      </a: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Share in world economy</a:t>
                      </a: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solidFill>
                      <a:srgbClr val="002060"/>
                    </a:solidFill>
                  </a:tcPr>
                </a:tc>
              </a:tr>
              <a:tr h="215102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</a:rPr>
                        <a:t>United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  <a:effectLst/>
                        </a:rPr>
                        <a:t> States 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18.56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25 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277968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China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11.38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277968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Japan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4.41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441746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Germany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</a:rPr>
                        <a:t>3.47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4.7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289905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United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 Kingdom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2.76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3.7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441746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France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2.46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3.3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277968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India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</a:rPr>
                        <a:t>2.29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3.1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277968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Italy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277968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Brazil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2.1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441746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Canada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1.46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noFill/>
                  </a:tcPr>
                </a:tc>
              </a:tr>
              <a:tr h="215794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23645" marR="23645" marT="23645" marB="2364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World </a:t>
                      </a:r>
                      <a:endParaRPr lang="en-US" sz="1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23645" marR="23645" marT="23645" marB="2364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6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74.00</a:t>
                      </a:r>
                      <a:endParaRPr lang="en-US" sz="1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n-US" sz="1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45" marR="23645" marT="23645" marB="23645"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553199" y="2109299"/>
            <a:ext cx="2667001" cy="2005501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dirty="0" smtClean="0"/>
              <a:t>The size of the countries is based </a:t>
            </a:r>
            <a:r>
              <a:rPr lang="en-US" dirty="0" smtClean="0"/>
              <a:t>on nominal annual income of these countries, not on their </a:t>
            </a:r>
            <a:r>
              <a:rPr lang="en-US" dirty="0" smtClean="0"/>
              <a:t>wealth or assets.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6716" y="5117068"/>
            <a:ext cx="27382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Source: IMF World Economic Outlook, 2016. </a:t>
            </a:r>
          </a:p>
        </p:txBody>
      </p:sp>
    </p:spTree>
    <p:extLst>
      <p:ext uri="{BB962C8B-B14F-4D97-AF65-F5344CB8AC3E}">
        <p14:creationId xmlns:p14="http://schemas.microsoft.com/office/powerpoint/2010/main" val="41385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ssets.bwbx.io/images/iPn8SIWm3_pY/v1/-1x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553200" cy="352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52412337"/>
              </p:ext>
            </p:extLst>
          </p:nvPr>
        </p:nvGraphicFramePr>
        <p:xfrm>
          <a:off x="152400" y="152400"/>
          <a:ext cx="9374537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219200" y="1371600"/>
            <a:ext cx="6019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1. </a:t>
            </a:r>
            <a:r>
              <a:rPr lang="en-US" sz="1600" dirty="0" smtClean="0"/>
              <a:t>Qatar   </a:t>
            </a:r>
            <a:r>
              <a:rPr lang="en-US" sz="1600" dirty="0" smtClean="0"/>
              <a:t>	 </a:t>
            </a:r>
            <a:r>
              <a:rPr lang="en-US" sz="1600" dirty="0" smtClean="0"/>
              <a:t>   	 	$140,649</a:t>
            </a:r>
            <a:endParaRPr lang="en-US" sz="1600" dirty="0"/>
          </a:p>
          <a:p>
            <a:pPr defTabSz="731520">
              <a:defRPr/>
            </a:pPr>
            <a:r>
              <a:rPr lang="en-US" sz="1600" dirty="0"/>
              <a:t>2. </a:t>
            </a:r>
            <a:r>
              <a:rPr lang="en-US" sz="1600" dirty="0" smtClean="0"/>
              <a:t>Luxemburg 			$97,662</a:t>
            </a:r>
            <a:endParaRPr lang="en-US" sz="1600" dirty="0"/>
          </a:p>
          <a:p>
            <a:pPr defTabSz="731520">
              <a:defRPr/>
            </a:pPr>
            <a:r>
              <a:rPr lang="en-US" sz="1600" dirty="0"/>
              <a:t>3. </a:t>
            </a:r>
            <a:r>
              <a:rPr lang="en-US" sz="1600" dirty="0" smtClean="0"/>
              <a:t>Singapore  </a:t>
            </a:r>
            <a:r>
              <a:rPr lang="en-US" sz="1600" dirty="0" smtClean="0"/>
              <a:t>		</a:t>
            </a:r>
            <a:r>
              <a:rPr lang="en-US" sz="1600" dirty="0" smtClean="0"/>
              <a:t>	$82,763</a:t>
            </a:r>
            <a:endParaRPr lang="en-US" sz="1600" dirty="0"/>
          </a:p>
          <a:p>
            <a:pPr defTabSz="731520">
              <a:defRPr/>
            </a:pPr>
            <a:r>
              <a:rPr lang="en-US" sz="1600" dirty="0"/>
              <a:t>4. </a:t>
            </a:r>
            <a:r>
              <a:rPr lang="en-US" sz="1600" dirty="0" smtClean="0"/>
              <a:t>Kuwait </a:t>
            </a:r>
            <a:r>
              <a:rPr lang="en-US" sz="1600" dirty="0" smtClean="0"/>
              <a:t> </a:t>
            </a:r>
            <a:r>
              <a:rPr lang="en-US" sz="1600" dirty="0" smtClean="0"/>
              <a:t>	</a:t>
            </a:r>
            <a:r>
              <a:rPr lang="en-US" sz="1600" dirty="0" smtClean="0"/>
              <a:t>		$82,763</a:t>
            </a:r>
            <a:endParaRPr lang="en-US" sz="1600" dirty="0"/>
          </a:p>
          <a:p>
            <a:pPr defTabSz="731520">
              <a:defRPr/>
            </a:pPr>
            <a:r>
              <a:rPr lang="en-US" sz="1600" dirty="0"/>
              <a:t>5. </a:t>
            </a:r>
            <a:r>
              <a:rPr lang="en-US" sz="1600" dirty="0" smtClean="0"/>
              <a:t>Brunei    </a:t>
            </a:r>
            <a:r>
              <a:rPr lang="en-US" sz="1600" dirty="0" smtClean="0"/>
              <a:t>	</a:t>
            </a:r>
            <a:r>
              <a:rPr lang="en-US" sz="1600" dirty="0" smtClean="0"/>
              <a:t>		$71,185</a:t>
            </a:r>
            <a:endParaRPr lang="en-US" sz="1600" dirty="0"/>
          </a:p>
          <a:p>
            <a:pPr defTabSz="731520">
              <a:defRPr/>
            </a:pPr>
            <a:r>
              <a:rPr lang="en-US" sz="1600" dirty="0"/>
              <a:t>6. </a:t>
            </a:r>
            <a:r>
              <a:rPr lang="en-US" sz="1600" dirty="0" smtClean="0"/>
              <a:t>United Arab Emirates</a:t>
            </a:r>
            <a:r>
              <a:rPr lang="en-US" sz="1600" dirty="0" smtClean="0"/>
              <a:t>	</a:t>
            </a:r>
            <a:r>
              <a:rPr lang="en-US" sz="1600" dirty="0" smtClean="0"/>
              <a:t>	$67,674</a:t>
            </a:r>
            <a:endParaRPr lang="en-US" sz="1600" dirty="0"/>
          </a:p>
          <a:p>
            <a:r>
              <a:rPr lang="en-US" sz="1600" dirty="0"/>
              <a:t>7. </a:t>
            </a:r>
            <a:r>
              <a:rPr lang="en-US" sz="1600" dirty="0" smtClean="0"/>
              <a:t>Norway</a:t>
            </a: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smtClean="0"/>
              <a:t>$64,856</a:t>
            </a:r>
            <a:endParaRPr lang="en-US" sz="1600" dirty="0"/>
          </a:p>
          <a:p>
            <a:pPr defTabSz="731520">
              <a:defRPr/>
            </a:pPr>
            <a:r>
              <a:rPr lang="en-US" sz="1600" dirty="0"/>
              <a:t>8. </a:t>
            </a:r>
            <a:r>
              <a:rPr lang="en-US" sz="1600" dirty="0" smtClean="0"/>
              <a:t>Switzerland </a:t>
            </a:r>
            <a:r>
              <a:rPr lang="en-US" sz="1600" dirty="0" smtClean="0"/>
              <a:t>	</a:t>
            </a:r>
            <a:r>
              <a:rPr lang="en-US" sz="1600" dirty="0" smtClean="0"/>
              <a:t>		$57,235</a:t>
            </a:r>
            <a:endParaRPr lang="en-US" sz="1600" dirty="0"/>
          </a:p>
          <a:p>
            <a:pPr marL="228600" indent="-228600" defTabSz="731520">
              <a:buFontTx/>
              <a:buAutoNum type="arabicPeriod" startAt="9"/>
              <a:defRPr/>
            </a:pPr>
            <a:r>
              <a:rPr lang="en-US" sz="1600" dirty="0" smtClean="0"/>
              <a:t>United </a:t>
            </a:r>
            <a:r>
              <a:rPr lang="en-US" sz="1600" dirty="0"/>
              <a:t>States </a:t>
            </a:r>
            <a:r>
              <a:rPr lang="en-US" sz="1600" dirty="0" smtClean="0"/>
              <a:t>	</a:t>
            </a:r>
            <a:r>
              <a:rPr lang="en-US" sz="1600" dirty="0" smtClean="0"/>
              <a:t>		$54,630</a:t>
            </a:r>
          </a:p>
          <a:p>
            <a:pPr marL="228600" indent="-228600" defTabSz="731520">
              <a:buFontTx/>
              <a:buAutoNum type="arabicPeriod" startAt="9"/>
              <a:defRPr/>
            </a:pPr>
            <a:r>
              <a:rPr lang="en-US" sz="1600" dirty="0" smtClean="0"/>
              <a:t>Saudi Arabia			$51,924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Dowlah/Fall2016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4081521"/>
            <a:ext cx="807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Georgia" panose="02040502050405020303" pitchFamily="18" charset="0"/>
              </a:rPr>
              <a:t>Source: World Atlas. Based </a:t>
            </a:r>
            <a:r>
              <a:rPr lang="en-US" sz="1000" dirty="0">
                <a:solidFill>
                  <a:srgbClr val="222222"/>
                </a:solidFill>
                <a:latin typeface="Georgia" panose="02040502050405020303" pitchFamily="18" charset="0"/>
              </a:rPr>
              <a:t>on data from the World Bank and the International Monetary </a:t>
            </a:r>
            <a:r>
              <a:rPr lang="en-US" sz="1000" dirty="0" smtClean="0">
                <a:solidFill>
                  <a:srgbClr val="222222"/>
                </a:solidFill>
                <a:latin typeface="Georgia" panose="02040502050405020303" pitchFamily="18" charset="0"/>
              </a:rPr>
              <a:t>Fund.  GDP based on </a:t>
            </a:r>
            <a:r>
              <a:rPr lang="en-US" sz="1000" dirty="0">
                <a:solidFill>
                  <a:srgbClr val="222222"/>
                </a:solidFill>
                <a:latin typeface="Georgia" panose="02040502050405020303" pitchFamily="18" charset="0"/>
              </a:rPr>
              <a:t>purchasing power parity per </a:t>
            </a:r>
            <a:r>
              <a:rPr lang="en-US" sz="1000" dirty="0" smtClean="0">
                <a:solidFill>
                  <a:srgbClr val="222222"/>
                </a:solidFill>
                <a:latin typeface="Georgia" panose="02040502050405020303" pitchFamily="18" charset="0"/>
              </a:rPr>
              <a:t>capita that takes </a:t>
            </a:r>
            <a:r>
              <a:rPr lang="en-US" sz="1000" dirty="0">
                <a:solidFill>
                  <a:srgbClr val="222222"/>
                </a:solidFill>
                <a:latin typeface="Georgia" panose="02040502050405020303" pitchFamily="18" charset="0"/>
              </a:rPr>
              <a:t>into account the relative cost of living and the inflation rates of the countries to compare living standards among the different nations</a:t>
            </a:r>
            <a:r>
              <a:rPr lang="en-US" sz="1000" dirty="0" smtClean="0">
                <a:solidFill>
                  <a:srgbClr val="222222"/>
                </a:solidFill>
                <a:latin typeface="Georgia" panose="02040502050405020303" pitchFamily="18" charset="0"/>
              </a:rPr>
              <a:t>.  </a:t>
            </a:r>
            <a:endParaRPr lang="en-US" sz="1000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941700"/>
              </p:ext>
            </p:extLst>
          </p:nvPr>
        </p:nvGraphicFramePr>
        <p:xfrm>
          <a:off x="228600" y="838200"/>
          <a:ext cx="5122756" cy="3458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591"/>
                <a:gridCol w="1750008"/>
                <a:gridCol w="2608157"/>
              </a:tblGrid>
              <a:tr h="247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Country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Population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China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1.38 </a:t>
                      </a:r>
                      <a:r>
                        <a:rPr lang="en-US" sz="1600" b="1" dirty="0">
                          <a:effectLst/>
                        </a:rPr>
                        <a:t>Billion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India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1.33 </a:t>
                      </a:r>
                      <a:r>
                        <a:rPr lang="en-US" sz="1600" b="1" dirty="0">
                          <a:effectLst/>
                        </a:rPr>
                        <a:t>Billion 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United States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324.11 million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Indonesia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260.58m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Brazil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209.57m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6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Pakistan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192.83 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7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Nigeria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186.99 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8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Bangladesh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162.91 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9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Russia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143.44m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  <a:endParaRPr lang="en-US" sz="9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Mexico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128.63 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  <a:tr h="2636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World Population 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</a:rPr>
                        <a:t>7.34 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</a:rPr>
                        <a:t>Billion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67" marR="22167" marT="22167" marB="22167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79956" y="1524000"/>
            <a:ext cx="3030643" cy="1524000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dirty="0" smtClean="0"/>
              <a:t>Chinese population is 4.3 times larger than the USA.  With the level of US productivity, </a:t>
            </a:r>
            <a:r>
              <a:rPr lang="en-US" dirty="0" smtClean="0"/>
              <a:t>Chinese </a:t>
            </a:r>
            <a:r>
              <a:rPr lang="en-US" dirty="0" smtClean="0"/>
              <a:t>GDP should be </a:t>
            </a:r>
            <a:r>
              <a:rPr lang="en-US" dirty="0" smtClean="0"/>
              <a:t>----? </a:t>
            </a:r>
          </a:p>
          <a:p>
            <a:pPr lvl="0" rtl="0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9956" y="4114800"/>
            <a:ext cx="3945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Source: </a:t>
            </a:r>
            <a:r>
              <a:rPr lang="en-US" sz="1000" dirty="0" smtClean="0"/>
              <a:t>Based on data </a:t>
            </a:r>
            <a:r>
              <a:rPr lang="en-US" sz="1000" dirty="0"/>
              <a:t>by United Nations, Department of Economic and Social Affairs</a:t>
            </a:r>
            <a:r>
              <a:rPr lang="en-US" sz="1000" dirty="0">
                <a:solidFill>
                  <a:srgbClr val="222222"/>
                </a:solidFill>
                <a:latin typeface="Noto Sans"/>
              </a:rPr>
              <a:t>,</a:t>
            </a:r>
            <a:endParaRPr lang="en-US" sz="1000" b="0" i="0" dirty="0">
              <a:solidFill>
                <a:srgbClr val="222222"/>
              </a:solidFill>
              <a:effectLst/>
              <a:latin typeface="Noto San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27431780"/>
              </p:ext>
            </p:extLst>
          </p:nvPr>
        </p:nvGraphicFramePr>
        <p:xfrm>
          <a:off x="1371600" y="152399"/>
          <a:ext cx="6934200" cy="5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045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78468165"/>
              </p:ext>
            </p:extLst>
          </p:nvPr>
        </p:nvGraphicFramePr>
        <p:xfrm>
          <a:off x="381000" y="228601"/>
          <a:ext cx="8458200" cy="76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61497511"/>
              </p:ext>
            </p:extLst>
          </p:nvPr>
        </p:nvGraphicFramePr>
        <p:xfrm>
          <a:off x="1295400" y="1143000"/>
          <a:ext cx="3886200" cy="303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983</TotalTime>
  <Words>948</Words>
  <Application>Microsoft Office PowerPoint</Application>
  <PresentationFormat>Custom</PresentationFormat>
  <Paragraphs>211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Garamond</vt:lpstr>
      <vt:lpstr>Georgia</vt:lpstr>
      <vt:lpstr>Noto Sans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Economically Free Countries in the World, 2016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Ten Basic Economic Principles</dc:title>
  <dc:creator>Caf Dowlah</dc:creator>
  <cp:lastModifiedBy>CAF Dowlah</cp:lastModifiedBy>
  <cp:revision>163</cp:revision>
  <dcterms:created xsi:type="dcterms:W3CDTF">2010-01-31T13:33:35Z</dcterms:created>
  <dcterms:modified xsi:type="dcterms:W3CDTF">2016-08-22T18:28:36Z</dcterms:modified>
  <cp:contentStatus/>
</cp:coreProperties>
</file>