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2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57" r:id="rId2"/>
    <p:sldId id="259" r:id="rId3"/>
    <p:sldId id="261" r:id="rId4"/>
    <p:sldId id="265" r:id="rId5"/>
    <p:sldId id="262" r:id="rId6"/>
    <p:sldId id="269" r:id="rId7"/>
    <p:sldId id="270" r:id="rId8"/>
    <p:sldId id="263" r:id="rId9"/>
    <p:sldId id="266" r:id="rId10"/>
    <p:sldId id="267" r:id="rId11"/>
    <p:sldId id="268" r:id="rId12"/>
    <p:sldId id="272" r:id="rId13"/>
    <p:sldId id="273" r:id="rId14"/>
    <p:sldId id="274" r:id="rId15"/>
    <p:sldId id="275" r:id="rId16"/>
    <p:sldId id="282" r:id="rId17"/>
    <p:sldId id="277" r:id="rId18"/>
    <p:sldId id="276" r:id="rId19"/>
    <p:sldId id="279" r:id="rId20"/>
    <p:sldId id="280" r:id="rId21"/>
    <p:sldId id="283" r:id="rId22"/>
    <p:sldId id="284" r:id="rId23"/>
    <p:sldId id="286" r:id="rId24"/>
    <p:sldId id="287" r:id="rId25"/>
    <p:sldId id="289" r:id="rId26"/>
    <p:sldId id="300" r:id="rId27"/>
    <p:sldId id="292" r:id="rId28"/>
    <p:sldId id="293" r:id="rId29"/>
    <p:sldId id="294" r:id="rId30"/>
    <p:sldId id="296" r:id="rId31"/>
    <p:sldId id="301" r:id="rId32"/>
    <p:sldId id="29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4" autoAdjust="0"/>
    <p:restoredTop sz="94803" autoAdjust="0"/>
  </p:normalViewPr>
  <p:slideViewPr>
    <p:cSldViewPr>
      <p:cViewPr varScale="1">
        <p:scale>
          <a:sx n="84" d="100"/>
          <a:sy n="84" d="100"/>
        </p:scale>
        <p:origin x="139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5AC54-A4B1-4DF3-AEFE-317822748E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F56D1-47CF-45A3-BE4F-569D35E0289E}">
      <dgm:prSet custT="1"/>
      <dgm:spPr/>
      <dgm:t>
        <a:bodyPr/>
        <a:lstStyle/>
        <a:p>
          <a:pPr rtl="0"/>
          <a:endParaRPr lang="en-US" sz="3200" baseline="0" dirty="0" smtClean="0"/>
        </a:p>
        <a:p>
          <a:pPr rtl="0"/>
          <a:r>
            <a:rPr lang="en-US" sz="3200" baseline="0" dirty="0" smtClean="0">
              <a:solidFill>
                <a:srgbClr val="002060"/>
              </a:solidFill>
            </a:rPr>
            <a:t>Market Forces of Demand and Supply </a:t>
          </a:r>
          <a:br>
            <a:rPr lang="en-US" sz="3200" baseline="0" dirty="0" smtClean="0">
              <a:solidFill>
                <a:srgbClr val="002060"/>
              </a:solidFill>
            </a:rPr>
          </a:br>
          <a:endParaRPr lang="en-US" sz="3200" dirty="0">
            <a:solidFill>
              <a:srgbClr val="002060"/>
            </a:solidFill>
          </a:endParaRPr>
        </a:p>
      </dgm:t>
    </dgm:pt>
    <dgm:pt modelId="{4E8A0FA6-51F5-4872-A4E5-8AADCBCF6DE4}" type="parTrans" cxnId="{E8083F0B-CA11-42FB-9E0C-EDA8508C1DF9}">
      <dgm:prSet/>
      <dgm:spPr/>
      <dgm:t>
        <a:bodyPr/>
        <a:lstStyle/>
        <a:p>
          <a:endParaRPr lang="en-US"/>
        </a:p>
      </dgm:t>
    </dgm:pt>
    <dgm:pt modelId="{FB89AE0D-5ABB-4AB7-B8D6-89EE0FC5190F}" type="sibTrans" cxnId="{E8083F0B-CA11-42FB-9E0C-EDA8508C1DF9}">
      <dgm:prSet/>
      <dgm:spPr/>
      <dgm:t>
        <a:bodyPr/>
        <a:lstStyle/>
        <a:p>
          <a:endParaRPr lang="en-US"/>
        </a:p>
      </dgm:t>
    </dgm:pt>
    <dgm:pt modelId="{41205E69-9968-456E-AD06-1A90A0DD6256}" type="pres">
      <dgm:prSet presAssocID="{9555AC54-A4B1-4DF3-AEFE-317822748E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AF9C6D-BF06-4D04-8774-4C26F58863F8}" type="pres">
      <dgm:prSet presAssocID="{684F56D1-47CF-45A3-BE4F-569D35E0289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083F0B-CA11-42FB-9E0C-EDA8508C1DF9}" srcId="{9555AC54-A4B1-4DF3-AEFE-317822748EB1}" destId="{684F56D1-47CF-45A3-BE4F-569D35E0289E}" srcOrd="0" destOrd="0" parTransId="{4E8A0FA6-51F5-4872-A4E5-8AADCBCF6DE4}" sibTransId="{FB89AE0D-5ABB-4AB7-B8D6-89EE0FC5190F}"/>
    <dgm:cxn modelId="{12AA34C2-FEF5-41F6-83BA-2DCF8C508681}" type="presOf" srcId="{9555AC54-A4B1-4DF3-AEFE-317822748EB1}" destId="{41205E69-9968-456E-AD06-1A90A0DD6256}" srcOrd="0" destOrd="0" presId="urn:microsoft.com/office/officeart/2005/8/layout/vList2"/>
    <dgm:cxn modelId="{7AD1F352-198E-49C2-89EB-7A879A995DF3}" type="presOf" srcId="{684F56D1-47CF-45A3-BE4F-569D35E0289E}" destId="{ABAF9C6D-BF06-4D04-8774-4C26F58863F8}" srcOrd="0" destOrd="0" presId="urn:microsoft.com/office/officeart/2005/8/layout/vList2"/>
    <dgm:cxn modelId="{7CE5B2CF-0BD1-4AA3-AEBE-876781F18962}" type="presParOf" srcId="{41205E69-9968-456E-AD06-1A90A0DD6256}" destId="{ABAF9C6D-BF06-4D04-8774-4C26F58863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2F3619-5865-471A-AED5-BA63E19BC1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BAA878-1799-4B47-915E-9D100B13B26C}">
      <dgm:prSet custT="1"/>
      <dgm:spPr/>
      <dgm:t>
        <a:bodyPr/>
        <a:lstStyle/>
        <a:p>
          <a:pPr rtl="0"/>
          <a:endParaRPr lang="en-US" sz="2400" baseline="0" dirty="0" smtClean="0"/>
        </a:p>
        <a:p>
          <a:pPr rtl="0"/>
          <a:r>
            <a:rPr lang="en-US" sz="2000" baseline="0" dirty="0" smtClean="0"/>
            <a:t>Market Demand: Aggregation of quantity demanded at various prices </a:t>
          </a:r>
          <a:r>
            <a:rPr lang="en-US" sz="2400" baseline="0" dirty="0" smtClean="0"/>
            <a:t/>
          </a:r>
          <a:br>
            <a:rPr lang="en-US" sz="2400" baseline="0" dirty="0" smtClean="0"/>
          </a:br>
          <a:r>
            <a:rPr lang="en-US" sz="2400" baseline="0" dirty="0" smtClean="0"/>
            <a:t/>
          </a:r>
          <a:br>
            <a:rPr lang="en-US" sz="2400" baseline="0" dirty="0" smtClean="0"/>
          </a:br>
          <a:endParaRPr lang="en-US" sz="2400" dirty="0"/>
        </a:p>
      </dgm:t>
    </dgm:pt>
    <dgm:pt modelId="{7313FF7D-3CE8-4B3F-8D7A-AEA048852796}" type="parTrans" cxnId="{AD57820C-35C9-43E4-8FAC-756B7F77DE1D}">
      <dgm:prSet/>
      <dgm:spPr/>
      <dgm:t>
        <a:bodyPr/>
        <a:lstStyle/>
        <a:p>
          <a:endParaRPr lang="en-US"/>
        </a:p>
      </dgm:t>
    </dgm:pt>
    <dgm:pt modelId="{243DFB78-C989-4946-B102-E71E65F9A13D}" type="sibTrans" cxnId="{AD57820C-35C9-43E4-8FAC-756B7F77DE1D}">
      <dgm:prSet/>
      <dgm:spPr/>
      <dgm:t>
        <a:bodyPr/>
        <a:lstStyle/>
        <a:p>
          <a:endParaRPr lang="en-US"/>
        </a:p>
      </dgm:t>
    </dgm:pt>
    <dgm:pt modelId="{DE821EFF-F0E9-44C4-9AF2-7CF79AA5FE54}" type="pres">
      <dgm:prSet presAssocID="{C02F3619-5865-471A-AED5-BA63E19BC1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D63A74-5C44-4737-899F-B2F7E8B1394F}" type="pres">
      <dgm:prSet presAssocID="{9EBAA878-1799-4B47-915E-9D100B13B26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405483-179B-4382-BB77-A2DD8A408283}" type="presOf" srcId="{9EBAA878-1799-4B47-915E-9D100B13B26C}" destId="{2CD63A74-5C44-4737-899F-B2F7E8B1394F}" srcOrd="0" destOrd="0" presId="urn:microsoft.com/office/officeart/2005/8/layout/vList2"/>
    <dgm:cxn modelId="{BED79CC8-806B-4A4C-BB43-4399076C1156}" type="presOf" srcId="{C02F3619-5865-471A-AED5-BA63E19BC13D}" destId="{DE821EFF-F0E9-44C4-9AF2-7CF79AA5FE54}" srcOrd="0" destOrd="0" presId="urn:microsoft.com/office/officeart/2005/8/layout/vList2"/>
    <dgm:cxn modelId="{AD57820C-35C9-43E4-8FAC-756B7F77DE1D}" srcId="{C02F3619-5865-471A-AED5-BA63E19BC13D}" destId="{9EBAA878-1799-4B47-915E-9D100B13B26C}" srcOrd="0" destOrd="0" parTransId="{7313FF7D-3CE8-4B3F-8D7A-AEA048852796}" sibTransId="{243DFB78-C989-4946-B102-E71E65F9A13D}"/>
    <dgm:cxn modelId="{73D6D77A-EF1C-463F-87B8-E7D20DFEAE17}" type="presParOf" srcId="{DE821EFF-F0E9-44C4-9AF2-7CF79AA5FE54}" destId="{2CD63A74-5C44-4737-899F-B2F7E8B139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D3F378A-14A5-4860-AC9C-213536345C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C0FB3B-1948-4639-8E7C-5749B3805AFE}">
      <dgm:prSet custT="1"/>
      <dgm:spPr/>
      <dgm:t>
        <a:bodyPr/>
        <a:lstStyle/>
        <a:p>
          <a:pPr rtl="0"/>
          <a:r>
            <a:rPr lang="en-US" sz="2000" baseline="0" dirty="0" smtClean="0"/>
            <a:t>Market Demand-Horizontal summation of individual demand curves</a:t>
          </a:r>
          <a:endParaRPr lang="en-US" sz="2000" dirty="0"/>
        </a:p>
      </dgm:t>
    </dgm:pt>
    <dgm:pt modelId="{CF7B3D7C-BA5B-415B-95B1-0D946284F677}" type="parTrans" cxnId="{57F9F29D-3F55-44F3-B673-0E64AF1622B2}">
      <dgm:prSet/>
      <dgm:spPr/>
      <dgm:t>
        <a:bodyPr/>
        <a:lstStyle/>
        <a:p>
          <a:endParaRPr lang="en-US"/>
        </a:p>
      </dgm:t>
    </dgm:pt>
    <dgm:pt modelId="{E9EB8A71-6D68-4B82-84A5-5C4136326DAF}" type="sibTrans" cxnId="{57F9F29D-3F55-44F3-B673-0E64AF1622B2}">
      <dgm:prSet/>
      <dgm:spPr/>
      <dgm:t>
        <a:bodyPr/>
        <a:lstStyle/>
        <a:p>
          <a:endParaRPr lang="en-US"/>
        </a:p>
      </dgm:t>
    </dgm:pt>
    <dgm:pt modelId="{EB243390-8C87-47C2-8E8C-9E8310E83FF7}" type="pres">
      <dgm:prSet presAssocID="{9D3F378A-14A5-4860-AC9C-213536345C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276B5E-A1BE-4B61-87B1-46541D99BF52}" type="pres">
      <dgm:prSet presAssocID="{5CC0FB3B-1948-4639-8E7C-5749B3805AFE}" presName="parentText" presStyleLbl="node1" presStyleIdx="0" presStyleCnt="1" custAng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72F904-C543-4074-8471-F160A5606FBE}" type="presOf" srcId="{9D3F378A-14A5-4860-AC9C-213536345CF3}" destId="{EB243390-8C87-47C2-8E8C-9E8310E83FF7}" srcOrd="0" destOrd="0" presId="urn:microsoft.com/office/officeart/2005/8/layout/vList2"/>
    <dgm:cxn modelId="{57F9F29D-3F55-44F3-B673-0E64AF1622B2}" srcId="{9D3F378A-14A5-4860-AC9C-213536345CF3}" destId="{5CC0FB3B-1948-4639-8E7C-5749B3805AFE}" srcOrd="0" destOrd="0" parTransId="{CF7B3D7C-BA5B-415B-95B1-0D946284F677}" sibTransId="{E9EB8A71-6D68-4B82-84A5-5C4136326DAF}"/>
    <dgm:cxn modelId="{6414438F-ADCD-4875-BBB0-305B19B23923}" type="presOf" srcId="{5CC0FB3B-1948-4639-8E7C-5749B3805AFE}" destId="{E4276B5E-A1BE-4B61-87B1-46541D99BF52}" srcOrd="0" destOrd="0" presId="urn:microsoft.com/office/officeart/2005/8/layout/vList2"/>
    <dgm:cxn modelId="{73E9B9FB-E0C7-418E-911A-FC38C5C4D68D}" type="presParOf" srcId="{EB243390-8C87-47C2-8E8C-9E8310E83FF7}" destId="{E4276B5E-A1BE-4B61-87B1-46541D99BF5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BD62FC8-2D08-42E5-AD24-CB832D5FA2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B610DD-7DEC-48D9-9B84-FAE6DCAFBBB2}">
      <dgm:prSet/>
      <dgm:spPr/>
      <dgm:t>
        <a:bodyPr/>
        <a:lstStyle/>
        <a:p>
          <a:pPr rtl="0"/>
          <a:r>
            <a:rPr lang="en-US" baseline="0" dirty="0" smtClean="0"/>
            <a:t>A changes </a:t>
          </a:r>
          <a:r>
            <a:rPr lang="en-US" baseline="0" dirty="0" smtClean="0"/>
            <a:t>in Demand </a:t>
          </a:r>
          <a:r>
            <a:rPr lang="en-US" baseline="0" dirty="0" smtClean="0"/>
            <a:t>Curve causes increase or decrease in </a:t>
          </a:r>
          <a:r>
            <a:rPr lang="en-US" baseline="0" dirty="0" smtClean="0"/>
            <a:t>Demand</a:t>
          </a:r>
          <a:endParaRPr lang="en-US" dirty="0"/>
        </a:p>
      </dgm:t>
    </dgm:pt>
    <dgm:pt modelId="{5494F721-3EDD-459C-97F7-525875CB1BD3}" type="parTrans" cxnId="{7CA3CBE3-5640-4184-9057-B36AE91C7E28}">
      <dgm:prSet/>
      <dgm:spPr/>
      <dgm:t>
        <a:bodyPr/>
        <a:lstStyle/>
        <a:p>
          <a:endParaRPr lang="en-US"/>
        </a:p>
      </dgm:t>
    </dgm:pt>
    <dgm:pt modelId="{F4F56CD3-5321-4AB9-ABAC-9EED250EA811}" type="sibTrans" cxnId="{7CA3CBE3-5640-4184-9057-B36AE91C7E28}">
      <dgm:prSet/>
      <dgm:spPr/>
      <dgm:t>
        <a:bodyPr/>
        <a:lstStyle/>
        <a:p>
          <a:endParaRPr lang="en-US"/>
        </a:p>
      </dgm:t>
    </dgm:pt>
    <dgm:pt modelId="{6B4E73EC-EFB9-415D-9B49-902E67AEB194}" type="pres">
      <dgm:prSet presAssocID="{0BD62FC8-2D08-42E5-AD24-CB832D5FA2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2614B5-5FA7-4B76-B343-C14601556D1F}" type="pres">
      <dgm:prSet presAssocID="{44B610DD-7DEC-48D9-9B84-FAE6DCAFBBB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A532DD-2917-4B46-A747-646B7085F828}" type="presOf" srcId="{0BD62FC8-2D08-42E5-AD24-CB832D5FA28A}" destId="{6B4E73EC-EFB9-415D-9B49-902E67AEB194}" srcOrd="0" destOrd="0" presId="urn:microsoft.com/office/officeart/2005/8/layout/vList2"/>
    <dgm:cxn modelId="{7CA3CBE3-5640-4184-9057-B36AE91C7E28}" srcId="{0BD62FC8-2D08-42E5-AD24-CB832D5FA28A}" destId="{44B610DD-7DEC-48D9-9B84-FAE6DCAFBBB2}" srcOrd="0" destOrd="0" parTransId="{5494F721-3EDD-459C-97F7-525875CB1BD3}" sibTransId="{F4F56CD3-5321-4AB9-ABAC-9EED250EA811}"/>
    <dgm:cxn modelId="{D001B5BF-AD89-451B-A29B-A8083244BB80}" type="presOf" srcId="{44B610DD-7DEC-48D9-9B84-FAE6DCAFBBB2}" destId="{262614B5-5FA7-4B76-B343-C14601556D1F}" srcOrd="0" destOrd="0" presId="urn:microsoft.com/office/officeart/2005/8/layout/vList2"/>
    <dgm:cxn modelId="{D5A88753-A65A-4B87-A4B1-E7051272D390}" type="presParOf" srcId="{6B4E73EC-EFB9-415D-9B49-902E67AEB194}" destId="{262614B5-5FA7-4B76-B343-C14601556D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462780-8A4C-45F3-807E-A2D381960C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BEFECD-0C4B-4419-BDD3-245F2CD5316E}">
      <dgm:prSet/>
      <dgm:spPr/>
      <dgm:t>
        <a:bodyPr/>
        <a:lstStyle/>
        <a:p>
          <a:pPr rtl="0"/>
          <a:r>
            <a:rPr lang="en-US" baseline="0" smtClean="0"/>
            <a:t>Supply vs. Quantity Supplied</a:t>
          </a:r>
          <a:endParaRPr lang="en-US"/>
        </a:p>
      </dgm:t>
    </dgm:pt>
    <dgm:pt modelId="{E407167F-8594-4693-9EA8-68CC2976B3E5}" type="parTrans" cxnId="{6C82220C-5F15-4070-8A12-4C1FB6A73E28}">
      <dgm:prSet/>
      <dgm:spPr/>
      <dgm:t>
        <a:bodyPr/>
        <a:lstStyle/>
        <a:p>
          <a:endParaRPr lang="en-US"/>
        </a:p>
      </dgm:t>
    </dgm:pt>
    <dgm:pt modelId="{DD0704D7-402A-4221-A4F8-B40153E6F2A3}" type="sibTrans" cxnId="{6C82220C-5F15-4070-8A12-4C1FB6A73E28}">
      <dgm:prSet/>
      <dgm:spPr/>
      <dgm:t>
        <a:bodyPr/>
        <a:lstStyle/>
        <a:p>
          <a:endParaRPr lang="en-US"/>
        </a:p>
      </dgm:t>
    </dgm:pt>
    <dgm:pt modelId="{DDFF9390-7E1B-498B-95F4-778B7E6E3BB0}" type="pres">
      <dgm:prSet presAssocID="{02462780-8A4C-45F3-807E-A2D381960C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9FD1DB-8A36-465F-90B2-D0F11DFF8D1F}" type="pres">
      <dgm:prSet presAssocID="{D0BEFECD-0C4B-4419-BDD3-245F2CD5316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05A43C-D651-498C-98FE-F6F216AA76A5}" type="presOf" srcId="{D0BEFECD-0C4B-4419-BDD3-245F2CD5316E}" destId="{7F9FD1DB-8A36-465F-90B2-D0F11DFF8D1F}" srcOrd="0" destOrd="0" presId="urn:microsoft.com/office/officeart/2005/8/layout/vList2"/>
    <dgm:cxn modelId="{6C82220C-5F15-4070-8A12-4C1FB6A73E28}" srcId="{02462780-8A4C-45F3-807E-A2D381960C2C}" destId="{D0BEFECD-0C4B-4419-BDD3-245F2CD5316E}" srcOrd="0" destOrd="0" parTransId="{E407167F-8594-4693-9EA8-68CC2976B3E5}" sibTransId="{DD0704D7-402A-4221-A4F8-B40153E6F2A3}"/>
    <dgm:cxn modelId="{3FCC209B-1A41-4712-AA32-D39B49BC7F69}" type="presOf" srcId="{02462780-8A4C-45F3-807E-A2D381960C2C}" destId="{DDFF9390-7E1B-498B-95F4-778B7E6E3BB0}" srcOrd="0" destOrd="0" presId="urn:microsoft.com/office/officeart/2005/8/layout/vList2"/>
    <dgm:cxn modelId="{ACE7D1D4-121A-42B4-9046-86EA46877C4B}" type="presParOf" srcId="{DDFF9390-7E1B-498B-95F4-778B7E6E3BB0}" destId="{7F9FD1DB-8A36-465F-90B2-D0F11DFF8D1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EC4060A-FE94-4F49-8B2C-4C2197953A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6F951A-D938-439D-ABFD-2A43D1C2EB83}">
      <dgm:prSet/>
      <dgm:spPr/>
      <dgm:t>
        <a:bodyPr/>
        <a:lstStyle/>
        <a:p>
          <a:pPr rtl="0"/>
          <a:r>
            <a:rPr lang="en-US" baseline="0" smtClean="0"/>
            <a:t>Law of Supply</a:t>
          </a:r>
          <a:endParaRPr lang="en-US"/>
        </a:p>
      </dgm:t>
    </dgm:pt>
    <dgm:pt modelId="{D4A50410-9C89-4E88-A968-44B1EF4C689A}" type="parTrans" cxnId="{BD45A44D-4613-43AF-92DA-010CA06F0367}">
      <dgm:prSet/>
      <dgm:spPr/>
      <dgm:t>
        <a:bodyPr/>
        <a:lstStyle/>
        <a:p>
          <a:endParaRPr lang="en-US"/>
        </a:p>
      </dgm:t>
    </dgm:pt>
    <dgm:pt modelId="{018F886A-8722-4D6C-80D9-6B3AEDC68046}" type="sibTrans" cxnId="{BD45A44D-4613-43AF-92DA-010CA06F0367}">
      <dgm:prSet/>
      <dgm:spPr/>
      <dgm:t>
        <a:bodyPr/>
        <a:lstStyle/>
        <a:p>
          <a:endParaRPr lang="en-US"/>
        </a:p>
      </dgm:t>
    </dgm:pt>
    <dgm:pt modelId="{A8295EE4-1E8F-4CA4-9EAA-F2D1E41D8991}" type="pres">
      <dgm:prSet presAssocID="{3EC4060A-FE94-4F49-8B2C-4C2197953A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EE1872-2247-4726-83FA-F476B42FDA78}" type="pres">
      <dgm:prSet presAssocID="{406F951A-D938-439D-ABFD-2A43D1C2EB8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45A44D-4613-43AF-92DA-010CA06F0367}" srcId="{3EC4060A-FE94-4F49-8B2C-4C2197953A41}" destId="{406F951A-D938-439D-ABFD-2A43D1C2EB83}" srcOrd="0" destOrd="0" parTransId="{D4A50410-9C89-4E88-A968-44B1EF4C689A}" sibTransId="{018F886A-8722-4D6C-80D9-6B3AEDC68046}"/>
    <dgm:cxn modelId="{4BB284ED-5D01-4B22-A189-893D54440C46}" type="presOf" srcId="{3EC4060A-FE94-4F49-8B2C-4C2197953A41}" destId="{A8295EE4-1E8F-4CA4-9EAA-F2D1E41D8991}" srcOrd="0" destOrd="0" presId="urn:microsoft.com/office/officeart/2005/8/layout/vList2"/>
    <dgm:cxn modelId="{C83E92A2-D0E1-41CA-B62D-C3A3B250A3C3}" type="presOf" srcId="{406F951A-D938-439D-ABFD-2A43D1C2EB83}" destId="{D8EE1872-2247-4726-83FA-F476B42FDA78}" srcOrd="0" destOrd="0" presId="urn:microsoft.com/office/officeart/2005/8/layout/vList2"/>
    <dgm:cxn modelId="{1DAF66AB-C878-44AA-ACCD-247A78FFFFD4}" type="presParOf" srcId="{A8295EE4-1E8F-4CA4-9EAA-F2D1E41D8991}" destId="{D8EE1872-2247-4726-83FA-F476B42FDA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D296296-19DE-4A0F-B1E9-1611A91084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508A00-CBA7-4D06-8EF3-19056E76BBFA}">
      <dgm:prSet/>
      <dgm:spPr/>
      <dgm:t>
        <a:bodyPr/>
        <a:lstStyle/>
        <a:p>
          <a:pPr rtl="0"/>
          <a:r>
            <a:rPr lang="en-US" baseline="0" smtClean="0"/>
            <a:t>Supply Schedule and Supply Curve</a:t>
          </a:r>
          <a:endParaRPr lang="en-US"/>
        </a:p>
      </dgm:t>
    </dgm:pt>
    <dgm:pt modelId="{F6B6F5A0-64E0-45CE-8D40-5106D0C405AA}" type="parTrans" cxnId="{4895D7F5-F553-4527-9071-CC1A2C5FCDAC}">
      <dgm:prSet/>
      <dgm:spPr/>
      <dgm:t>
        <a:bodyPr/>
        <a:lstStyle/>
        <a:p>
          <a:endParaRPr lang="en-US"/>
        </a:p>
      </dgm:t>
    </dgm:pt>
    <dgm:pt modelId="{D56CD5B0-3741-425E-A8D3-290895FC8DBF}" type="sibTrans" cxnId="{4895D7F5-F553-4527-9071-CC1A2C5FCDAC}">
      <dgm:prSet/>
      <dgm:spPr/>
      <dgm:t>
        <a:bodyPr/>
        <a:lstStyle/>
        <a:p>
          <a:endParaRPr lang="en-US"/>
        </a:p>
      </dgm:t>
    </dgm:pt>
    <dgm:pt modelId="{2A874C9B-254A-4DDF-9252-CE4171A8DEDC}" type="pres">
      <dgm:prSet presAssocID="{AD296296-19DE-4A0F-B1E9-1611A91084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1B8C7F-3748-4CC9-8471-B7F834641753}" type="pres">
      <dgm:prSet presAssocID="{54508A00-CBA7-4D06-8EF3-19056E76BB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A1A2CD-E3EF-4A4F-9DBE-7B34F48C3DC8}" type="presOf" srcId="{AD296296-19DE-4A0F-B1E9-1611A9108465}" destId="{2A874C9B-254A-4DDF-9252-CE4171A8DEDC}" srcOrd="0" destOrd="0" presId="urn:microsoft.com/office/officeart/2005/8/layout/vList2"/>
    <dgm:cxn modelId="{BA015EEB-71C5-4376-8283-B23F3DAE32E4}" type="presOf" srcId="{54508A00-CBA7-4D06-8EF3-19056E76BBFA}" destId="{2A1B8C7F-3748-4CC9-8471-B7F834641753}" srcOrd="0" destOrd="0" presId="urn:microsoft.com/office/officeart/2005/8/layout/vList2"/>
    <dgm:cxn modelId="{4895D7F5-F553-4527-9071-CC1A2C5FCDAC}" srcId="{AD296296-19DE-4A0F-B1E9-1611A9108465}" destId="{54508A00-CBA7-4D06-8EF3-19056E76BBFA}" srcOrd="0" destOrd="0" parTransId="{F6B6F5A0-64E0-45CE-8D40-5106D0C405AA}" sibTransId="{D56CD5B0-3741-425E-A8D3-290895FC8DBF}"/>
    <dgm:cxn modelId="{F7910611-2BF6-4EC8-B6A9-5A724C0477B3}" type="presParOf" srcId="{2A874C9B-254A-4DDF-9252-CE4171A8DEDC}" destId="{2A1B8C7F-3748-4CC9-8471-B7F83464175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6030851-5B3D-4BC1-88D3-2DC6417B3E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DAA1E-C196-46F8-A766-15A76F10658B}">
      <dgm:prSet/>
      <dgm:spPr/>
      <dgm:t>
        <a:bodyPr/>
        <a:lstStyle/>
        <a:p>
          <a:pPr rtl="0"/>
          <a:r>
            <a:rPr lang="en-US" baseline="0" dirty="0" smtClean="0"/>
            <a:t>Supply Schedule and Supply Curve </a:t>
          </a:r>
          <a:endParaRPr lang="en-US" dirty="0"/>
        </a:p>
      </dgm:t>
    </dgm:pt>
    <dgm:pt modelId="{AA9CFCE5-9D7B-4E30-BBD3-89EE493B0F85}" type="parTrans" cxnId="{CAD14D6B-5B84-448F-BCF1-16A8599DFF42}">
      <dgm:prSet/>
      <dgm:spPr/>
      <dgm:t>
        <a:bodyPr/>
        <a:lstStyle/>
        <a:p>
          <a:endParaRPr lang="en-US"/>
        </a:p>
      </dgm:t>
    </dgm:pt>
    <dgm:pt modelId="{C1D2B2CA-ED5D-4C61-86C8-DA19090C2BC6}" type="sibTrans" cxnId="{CAD14D6B-5B84-448F-BCF1-16A8599DFF42}">
      <dgm:prSet/>
      <dgm:spPr/>
      <dgm:t>
        <a:bodyPr/>
        <a:lstStyle/>
        <a:p>
          <a:endParaRPr lang="en-US"/>
        </a:p>
      </dgm:t>
    </dgm:pt>
    <dgm:pt modelId="{88B8CD81-6431-48EE-B4A5-F35E4894A7A5}" type="pres">
      <dgm:prSet presAssocID="{56030851-5B3D-4BC1-88D3-2DC6417B3E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C13A28-EBA8-4070-90CD-9B6A5BF99E3C}" type="pres">
      <dgm:prSet presAssocID="{4DFDAA1E-C196-46F8-A766-15A76F10658B}" presName="parentText" presStyleLbl="node1" presStyleIdx="0" presStyleCnt="1" custScaleY="445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822C0D-736F-4355-9665-C7409FDFCF48}" type="presOf" srcId="{4DFDAA1E-C196-46F8-A766-15A76F10658B}" destId="{D6C13A28-EBA8-4070-90CD-9B6A5BF99E3C}" srcOrd="0" destOrd="0" presId="urn:microsoft.com/office/officeart/2005/8/layout/vList2"/>
    <dgm:cxn modelId="{737CF5AD-272E-4064-A141-7DF2468083C1}" type="presOf" srcId="{56030851-5B3D-4BC1-88D3-2DC6417B3E1B}" destId="{88B8CD81-6431-48EE-B4A5-F35E4894A7A5}" srcOrd="0" destOrd="0" presId="urn:microsoft.com/office/officeart/2005/8/layout/vList2"/>
    <dgm:cxn modelId="{CAD14D6B-5B84-448F-BCF1-16A8599DFF42}" srcId="{56030851-5B3D-4BC1-88D3-2DC6417B3E1B}" destId="{4DFDAA1E-C196-46F8-A766-15A76F10658B}" srcOrd="0" destOrd="0" parTransId="{AA9CFCE5-9D7B-4E30-BBD3-89EE493B0F85}" sibTransId="{C1D2B2CA-ED5D-4C61-86C8-DA19090C2BC6}"/>
    <dgm:cxn modelId="{B74EC801-0396-4C7B-9B5A-354AAFFE70A2}" type="presParOf" srcId="{88B8CD81-6431-48EE-B4A5-F35E4894A7A5}" destId="{D6C13A28-EBA8-4070-90CD-9B6A5BF99E3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99A642B-704C-4C23-92BB-EF26C28A23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45964F-AB15-4DE1-B75F-99BD4D0A5BF5}">
      <dgm:prSet/>
      <dgm:spPr/>
      <dgm:t>
        <a:bodyPr/>
        <a:lstStyle/>
        <a:p>
          <a:pPr rtl="0"/>
          <a:r>
            <a:rPr lang="en-US" baseline="0" smtClean="0"/>
            <a:t>Change in Supply vs. Change in the Quantity Supplied</a:t>
          </a:r>
          <a:endParaRPr lang="en-US"/>
        </a:p>
      </dgm:t>
    </dgm:pt>
    <dgm:pt modelId="{2E359473-FAF3-4CC0-A792-34CA0C1D2ABA}" type="parTrans" cxnId="{1C9C0483-5612-418B-A2F8-0F1E02F3BBF9}">
      <dgm:prSet/>
      <dgm:spPr/>
      <dgm:t>
        <a:bodyPr/>
        <a:lstStyle/>
        <a:p>
          <a:endParaRPr lang="en-US"/>
        </a:p>
      </dgm:t>
    </dgm:pt>
    <dgm:pt modelId="{0E12E7EA-B29B-4FF7-8135-BEA39E42373F}" type="sibTrans" cxnId="{1C9C0483-5612-418B-A2F8-0F1E02F3BBF9}">
      <dgm:prSet/>
      <dgm:spPr/>
      <dgm:t>
        <a:bodyPr/>
        <a:lstStyle/>
        <a:p>
          <a:endParaRPr lang="en-US"/>
        </a:p>
      </dgm:t>
    </dgm:pt>
    <dgm:pt modelId="{9452D464-0BBC-4C50-B5FD-6E99E6C1D031}" type="pres">
      <dgm:prSet presAssocID="{199A642B-704C-4C23-92BB-EF26C28A23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32720C-AEF2-4BC1-A593-650DE4E34A2D}" type="pres">
      <dgm:prSet presAssocID="{0245964F-AB15-4DE1-B75F-99BD4D0A5BF5}" presName="parentText" presStyleLbl="node1" presStyleIdx="0" presStyleCnt="1" custScaleY="1043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E8C7A2-5981-44B6-8937-DC978E49D0F3}" type="presOf" srcId="{0245964F-AB15-4DE1-B75F-99BD4D0A5BF5}" destId="{7F32720C-AEF2-4BC1-A593-650DE4E34A2D}" srcOrd="0" destOrd="0" presId="urn:microsoft.com/office/officeart/2005/8/layout/vList2"/>
    <dgm:cxn modelId="{1C9C0483-5612-418B-A2F8-0F1E02F3BBF9}" srcId="{199A642B-704C-4C23-92BB-EF26C28A2343}" destId="{0245964F-AB15-4DE1-B75F-99BD4D0A5BF5}" srcOrd="0" destOrd="0" parTransId="{2E359473-FAF3-4CC0-A792-34CA0C1D2ABA}" sibTransId="{0E12E7EA-B29B-4FF7-8135-BEA39E42373F}"/>
    <dgm:cxn modelId="{D71171C9-60DF-4F02-8475-616C3DAF168A}" type="presOf" srcId="{199A642B-704C-4C23-92BB-EF26C28A2343}" destId="{9452D464-0BBC-4C50-B5FD-6E99E6C1D031}" srcOrd="0" destOrd="0" presId="urn:microsoft.com/office/officeart/2005/8/layout/vList2"/>
    <dgm:cxn modelId="{6B9293EE-2612-49EA-A924-8D314893CD92}" type="presParOf" srcId="{9452D464-0BBC-4C50-B5FD-6E99E6C1D031}" destId="{7F32720C-AEF2-4BC1-A593-650DE4E34A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00CF950-3BD9-4EA4-9FC4-2A3C20A041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0B171E-37E8-4E64-93E8-9D0678AA95C8}">
      <dgm:prSet/>
      <dgm:spPr/>
      <dgm:t>
        <a:bodyPr/>
        <a:lstStyle/>
        <a:p>
          <a:pPr rtl="0"/>
          <a:r>
            <a:rPr lang="en-US" baseline="0" dirty="0" smtClean="0"/>
            <a:t>Market Supply: Horizontal summation of individual supply curves</a:t>
          </a:r>
          <a:endParaRPr lang="en-US" dirty="0"/>
        </a:p>
      </dgm:t>
    </dgm:pt>
    <dgm:pt modelId="{5D13BFA4-F3F5-44EE-B1A5-20044113A464}" type="parTrans" cxnId="{BA12F629-F3CF-41E3-9DA3-D85201337D6F}">
      <dgm:prSet/>
      <dgm:spPr/>
      <dgm:t>
        <a:bodyPr/>
        <a:lstStyle/>
        <a:p>
          <a:endParaRPr lang="en-US"/>
        </a:p>
      </dgm:t>
    </dgm:pt>
    <dgm:pt modelId="{230CCFCC-A512-4C8A-BA81-BAF2AAAC0090}" type="sibTrans" cxnId="{BA12F629-F3CF-41E3-9DA3-D85201337D6F}">
      <dgm:prSet/>
      <dgm:spPr/>
      <dgm:t>
        <a:bodyPr/>
        <a:lstStyle/>
        <a:p>
          <a:endParaRPr lang="en-US"/>
        </a:p>
      </dgm:t>
    </dgm:pt>
    <dgm:pt modelId="{FD42FEC8-4A69-4CDD-9A00-0D73EAFCF9C6}" type="pres">
      <dgm:prSet presAssocID="{D00CF950-3BD9-4EA4-9FC4-2A3C20A041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ABE1D9-8E15-42A9-80FC-9537833AC0CA}" type="pres">
      <dgm:prSet presAssocID="{6B0B171E-37E8-4E64-93E8-9D0678AA95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12F629-F3CF-41E3-9DA3-D85201337D6F}" srcId="{D00CF950-3BD9-4EA4-9FC4-2A3C20A04173}" destId="{6B0B171E-37E8-4E64-93E8-9D0678AA95C8}" srcOrd="0" destOrd="0" parTransId="{5D13BFA4-F3F5-44EE-B1A5-20044113A464}" sibTransId="{230CCFCC-A512-4C8A-BA81-BAF2AAAC0090}"/>
    <dgm:cxn modelId="{2C1833BD-3480-4104-971F-8E9D96EF527F}" type="presOf" srcId="{6B0B171E-37E8-4E64-93E8-9D0678AA95C8}" destId="{45ABE1D9-8E15-42A9-80FC-9537833AC0CA}" srcOrd="0" destOrd="0" presId="urn:microsoft.com/office/officeart/2005/8/layout/vList2"/>
    <dgm:cxn modelId="{ACCAD5A3-A5A5-41C6-AE10-777A8E755007}" type="presOf" srcId="{D00CF950-3BD9-4EA4-9FC4-2A3C20A04173}" destId="{FD42FEC8-4A69-4CDD-9A00-0D73EAFCF9C6}" srcOrd="0" destOrd="0" presId="urn:microsoft.com/office/officeart/2005/8/layout/vList2"/>
    <dgm:cxn modelId="{459AFF11-ACB4-46F2-9BC2-74CB5C28E6EF}" type="presParOf" srcId="{FD42FEC8-4A69-4CDD-9A00-0D73EAFCF9C6}" destId="{45ABE1D9-8E15-42A9-80FC-9537833AC0C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BD87BE4-932D-4A0E-B1DB-327FCEA823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6A9818-ADEE-4CCF-9414-28915A75091C}">
      <dgm:prSet custT="1"/>
      <dgm:spPr/>
      <dgm:t>
        <a:bodyPr/>
        <a:lstStyle/>
        <a:p>
          <a:pPr rtl="0"/>
          <a:r>
            <a:rPr lang="en-US" sz="2000" baseline="0" dirty="0" smtClean="0"/>
            <a:t>Market Supply: Aggregation of Individual Supply curves </a:t>
          </a:r>
          <a:endParaRPr lang="en-US" sz="2000" dirty="0"/>
        </a:p>
      </dgm:t>
    </dgm:pt>
    <dgm:pt modelId="{A6F4BE4D-910A-41A2-975F-356D8B5394AF}" type="parTrans" cxnId="{1A9D68DF-156F-415D-A7BF-7CB7780C1283}">
      <dgm:prSet/>
      <dgm:spPr/>
      <dgm:t>
        <a:bodyPr/>
        <a:lstStyle/>
        <a:p>
          <a:endParaRPr lang="en-US"/>
        </a:p>
      </dgm:t>
    </dgm:pt>
    <dgm:pt modelId="{CECCEC3A-CAC9-4614-ADDD-44A9CB7C2C72}" type="sibTrans" cxnId="{1A9D68DF-156F-415D-A7BF-7CB7780C1283}">
      <dgm:prSet/>
      <dgm:spPr/>
      <dgm:t>
        <a:bodyPr/>
        <a:lstStyle/>
        <a:p>
          <a:endParaRPr lang="en-US"/>
        </a:p>
      </dgm:t>
    </dgm:pt>
    <dgm:pt modelId="{A5AC9809-16E4-4D93-9A33-FD4C48FB0459}" type="pres">
      <dgm:prSet presAssocID="{1BD87BE4-932D-4A0E-B1DB-327FCEA823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2E8752-463D-42EA-84C6-0BE8E50EE54D}" type="pres">
      <dgm:prSet presAssocID="{D46A9818-ADEE-4CCF-9414-28915A75091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9204C2-6E22-4588-AEDF-26FB5AC4AD14}" type="presOf" srcId="{D46A9818-ADEE-4CCF-9414-28915A75091C}" destId="{8E2E8752-463D-42EA-84C6-0BE8E50EE54D}" srcOrd="0" destOrd="0" presId="urn:microsoft.com/office/officeart/2005/8/layout/vList2"/>
    <dgm:cxn modelId="{EE239301-34BF-4548-9651-9F5A7BA51114}" type="presOf" srcId="{1BD87BE4-932D-4A0E-B1DB-327FCEA823BF}" destId="{A5AC9809-16E4-4D93-9A33-FD4C48FB0459}" srcOrd="0" destOrd="0" presId="urn:microsoft.com/office/officeart/2005/8/layout/vList2"/>
    <dgm:cxn modelId="{1A9D68DF-156F-415D-A7BF-7CB7780C1283}" srcId="{1BD87BE4-932D-4A0E-B1DB-327FCEA823BF}" destId="{D46A9818-ADEE-4CCF-9414-28915A75091C}" srcOrd="0" destOrd="0" parTransId="{A6F4BE4D-910A-41A2-975F-356D8B5394AF}" sibTransId="{CECCEC3A-CAC9-4614-ADDD-44A9CB7C2C72}"/>
    <dgm:cxn modelId="{C9D4120A-1DBF-413C-8CD2-17290705557F}" type="presParOf" srcId="{A5AC9809-16E4-4D93-9A33-FD4C48FB0459}" destId="{8E2E8752-463D-42EA-84C6-0BE8E50EE5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7AD00-64C8-4958-9B5F-8E26CB836E9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9FE5DA-E19E-4CA9-8EE4-FB2C8C3D9A5C}">
      <dgm:prSet/>
      <dgm:spPr/>
      <dgm:t>
        <a:bodyPr/>
        <a:lstStyle/>
        <a:p>
          <a:pPr rtl="0"/>
          <a:r>
            <a:rPr lang="en-US" baseline="0" smtClean="0"/>
            <a:t>Dr. Dowlah</a:t>
          </a:r>
          <a:endParaRPr lang="en-US"/>
        </a:p>
      </dgm:t>
    </dgm:pt>
    <dgm:pt modelId="{A159FC12-F701-450C-925C-F75347796AAD}" type="parTrans" cxnId="{127F931F-6A35-430E-A862-9B4233739F4A}">
      <dgm:prSet/>
      <dgm:spPr/>
      <dgm:t>
        <a:bodyPr/>
        <a:lstStyle/>
        <a:p>
          <a:endParaRPr lang="en-US"/>
        </a:p>
      </dgm:t>
    </dgm:pt>
    <dgm:pt modelId="{AED100BB-ED0C-4FE8-9951-47AC93DBC88D}" type="sibTrans" cxnId="{127F931F-6A35-430E-A862-9B4233739F4A}">
      <dgm:prSet/>
      <dgm:spPr/>
      <dgm:t>
        <a:bodyPr/>
        <a:lstStyle/>
        <a:p>
          <a:endParaRPr lang="en-US"/>
        </a:p>
      </dgm:t>
    </dgm:pt>
    <dgm:pt modelId="{15EB1E22-9AEA-43C0-B20B-782BCB4DD70C}">
      <dgm:prSet/>
      <dgm:spPr/>
      <dgm:t>
        <a:bodyPr/>
        <a:lstStyle/>
        <a:p>
          <a:pPr rtl="0"/>
          <a:r>
            <a:rPr lang="en-US" baseline="0" dirty="0" smtClean="0"/>
            <a:t>Fall  </a:t>
          </a:r>
          <a:r>
            <a:rPr lang="en-US" baseline="0" dirty="0" smtClean="0"/>
            <a:t>2016</a:t>
          </a:r>
          <a:endParaRPr lang="en-US" dirty="0"/>
        </a:p>
      </dgm:t>
    </dgm:pt>
    <dgm:pt modelId="{F7F81C6A-BD9A-4F4E-8730-6512969B0A19}" type="parTrans" cxnId="{06D14147-C12A-4F1E-8F39-A60E18AB62A1}">
      <dgm:prSet/>
      <dgm:spPr/>
      <dgm:t>
        <a:bodyPr/>
        <a:lstStyle/>
        <a:p>
          <a:endParaRPr lang="en-US"/>
        </a:p>
      </dgm:t>
    </dgm:pt>
    <dgm:pt modelId="{96E572FE-A2B5-4C60-84F7-969AEF63F491}" type="sibTrans" cxnId="{06D14147-C12A-4F1E-8F39-A60E18AB62A1}">
      <dgm:prSet/>
      <dgm:spPr/>
      <dgm:t>
        <a:bodyPr/>
        <a:lstStyle/>
        <a:p>
          <a:endParaRPr lang="en-US"/>
        </a:p>
      </dgm:t>
    </dgm:pt>
    <dgm:pt modelId="{ECB21206-7117-4D0C-8F57-EB4D51FBB36B}" type="pres">
      <dgm:prSet presAssocID="{DE47AD00-64C8-4958-9B5F-8E26CB836E9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E89AAD-E09B-4D4E-A7A2-D42E87ACC26C}" type="pres">
      <dgm:prSet presAssocID="{DE47AD00-64C8-4958-9B5F-8E26CB836E97}" presName="arrow" presStyleLbl="bgShp" presStyleIdx="0" presStyleCnt="1"/>
      <dgm:spPr/>
    </dgm:pt>
    <dgm:pt modelId="{1B2A4A5A-5A69-4B3B-87DE-7B53D1978E63}" type="pres">
      <dgm:prSet presAssocID="{DE47AD00-64C8-4958-9B5F-8E26CB836E97}" presName="linearProcess" presStyleCnt="0"/>
      <dgm:spPr/>
    </dgm:pt>
    <dgm:pt modelId="{5BF4E7AB-399C-4F50-B74A-2722FCB645A0}" type="pres">
      <dgm:prSet presAssocID="{C49FE5DA-E19E-4CA9-8EE4-FB2C8C3D9A5C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6FB7BA-D256-4A42-A6D9-D5F4F2339E9C}" type="pres">
      <dgm:prSet presAssocID="{AED100BB-ED0C-4FE8-9951-47AC93DBC88D}" presName="sibTrans" presStyleCnt="0"/>
      <dgm:spPr/>
    </dgm:pt>
    <dgm:pt modelId="{39255A91-8BBD-4EBD-B6C7-C3C1B056CD5D}" type="pres">
      <dgm:prSet presAssocID="{15EB1E22-9AEA-43C0-B20B-782BCB4DD70C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5CD6DE-4BB2-452B-A1EE-A5EF7A9EAA30}" type="presOf" srcId="{15EB1E22-9AEA-43C0-B20B-782BCB4DD70C}" destId="{39255A91-8BBD-4EBD-B6C7-C3C1B056CD5D}" srcOrd="0" destOrd="0" presId="urn:microsoft.com/office/officeart/2005/8/layout/hProcess9"/>
    <dgm:cxn modelId="{127F931F-6A35-430E-A862-9B4233739F4A}" srcId="{DE47AD00-64C8-4958-9B5F-8E26CB836E97}" destId="{C49FE5DA-E19E-4CA9-8EE4-FB2C8C3D9A5C}" srcOrd="0" destOrd="0" parTransId="{A159FC12-F701-450C-925C-F75347796AAD}" sibTransId="{AED100BB-ED0C-4FE8-9951-47AC93DBC88D}"/>
    <dgm:cxn modelId="{5A10434A-B75D-46AA-A704-FF9001582D2B}" type="presOf" srcId="{DE47AD00-64C8-4958-9B5F-8E26CB836E97}" destId="{ECB21206-7117-4D0C-8F57-EB4D51FBB36B}" srcOrd="0" destOrd="0" presId="urn:microsoft.com/office/officeart/2005/8/layout/hProcess9"/>
    <dgm:cxn modelId="{18666F57-8DBB-485E-9E96-BC5D79584A5C}" type="presOf" srcId="{C49FE5DA-E19E-4CA9-8EE4-FB2C8C3D9A5C}" destId="{5BF4E7AB-399C-4F50-B74A-2722FCB645A0}" srcOrd="0" destOrd="0" presId="urn:microsoft.com/office/officeart/2005/8/layout/hProcess9"/>
    <dgm:cxn modelId="{06D14147-C12A-4F1E-8F39-A60E18AB62A1}" srcId="{DE47AD00-64C8-4958-9B5F-8E26CB836E97}" destId="{15EB1E22-9AEA-43C0-B20B-782BCB4DD70C}" srcOrd="1" destOrd="0" parTransId="{F7F81C6A-BD9A-4F4E-8730-6512969B0A19}" sibTransId="{96E572FE-A2B5-4C60-84F7-969AEF63F491}"/>
    <dgm:cxn modelId="{600396B8-B8AA-481C-8A8A-8A872270CDA0}" type="presParOf" srcId="{ECB21206-7117-4D0C-8F57-EB4D51FBB36B}" destId="{B1E89AAD-E09B-4D4E-A7A2-D42E87ACC26C}" srcOrd="0" destOrd="0" presId="urn:microsoft.com/office/officeart/2005/8/layout/hProcess9"/>
    <dgm:cxn modelId="{EBCFFAAF-72E2-4E29-A919-242B7A55DC75}" type="presParOf" srcId="{ECB21206-7117-4D0C-8F57-EB4D51FBB36B}" destId="{1B2A4A5A-5A69-4B3B-87DE-7B53D1978E63}" srcOrd="1" destOrd="0" presId="urn:microsoft.com/office/officeart/2005/8/layout/hProcess9"/>
    <dgm:cxn modelId="{E356D519-6EA7-49F5-99F8-A79F47948A9F}" type="presParOf" srcId="{1B2A4A5A-5A69-4B3B-87DE-7B53D1978E63}" destId="{5BF4E7AB-399C-4F50-B74A-2722FCB645A0}" srcOrd="0" destOrd="0" presId="urn:microsoft.com/office/officeart/2005/8/layout/hProcess9"/>
    <dgm:cxn modelId="{3B1D73E6-823D-4148-8C47-92F7EA50DE9B}" type="presParOf" srcId="{1B2A4A5A-5A69-4B3B-87DE-7B53D1978E63}" destId="{BB6FB7BA-D256-4A42-A6D9-D5F4F2339E9C}" srcOrd="1" destOrd="0" presId="urn:microsoft.com/office/officeart/2005/8/layout/hProcess9"/>
    <dgm:cxn modelId="{CD70CC4C-593D-4C3F-AF3D-22A818988530}" type="presParOf" srcId="{1B2A4A5A-5A69-4B3B-87DE-7B53D1978E63}" destId="{39255A91-8BBD-4EBD-B6C7-C3C1B056CD5D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902E226-FFDF-4560-A924-8921DCCA74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10A4AF-579F-423F-8E34-8B3F42CAC792}">
      <dgm:prSet custT="1"/>
      <dgm:spPr/>
      <dgm:t>
        <a:bodyPr/>
        <a:lstStyle/>
        <a:p>
          <a:pPr rtl="0"/>
          <a:r>
            <a:rPr lang="en-US" sz="2000" baseline="0" dirty="0" smtClean="0"/>
            <a:t>Determinants of Supply—the Factors that Shift Supply</a:t>
          </a:r>
          <a:endParaRPr lang="en-US" sz="2000" dirty="0"/>
        </a:p>
      </dgm:t>
    </dgm:pt>
    <dgm:pt modelId="{8C2016A2-EB7B-47D5-A7D0-09668FFFF986}" type="parTrans" cxnId="{3B3F0F34-BF90-44A2-AED1-26A5BD68558D}">
      <dgm:prSet/>
      <dgm:spPr/>
      <dgm:t>
        <a:bodyPr/>
        <a:lstStyle/>
        <a:p>
          <a:endParaRPr lang="en-US"/>
        </a:p>
      </dgm:t>
    </dgm:pt>
    <dgm:pt modelId="{3C4E57E3-57D1-44DF-926E-C86670C1550E}" type="sibTrans" cxnId="{3B3F0F34-BF90-44A2-AED1-26A5BD68558D}">
      <dgm:prSet/>
      <dgm:spPr/>
      <dgm:t>
        <a:bodyPr/>
        <a:lstStyle/>
        <a:p>
          <a:endParaRPr lang="en-US"/>
        </a:p>
      </dgm:t>
    </dgm:pt>
    <dgm:pt modelId="{7E3DC8A3-CD0E-4A9E-ABB0-C177C7338574}" type="pres">
      <dgm:prSet presAssocID="{A902E226-FFDF-4560-A924-8921DCCA74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E92406-C15D-4FFC-95C2-73385355BC80}" type="pres">
      <dgm:prSet presAssocID="{E410A4AF-579F-423F-8E34-8B3F42CAC792}" presName="parentText" presStyleLbl="node1" presStyleIdx="0" presStyleCnt="1" custLinFactNeighborX="531" custLinFactNeighborY="1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CBD09A-3957-411F-90B6-27AECBECA5AB}" type="presOf" srcId="{E410A4AF-579F-423F-8E34-8B3F42CAC792}" destId="{20E92406-C15D-4FFC-95C2-73385355BC80}" srcOrd="0" destOrd="0" presId="urn:microsoft.com/office/officeart/2005/8/layout/vList2"/>
    <dgm:cxn modelId="{3B3F0F34-BF90-44A2-AED1-26A5BD68558D}" srcId="{A902E226-FFDF-4560-A924-8921DCCA746A}" destId="{E410A4AF-579F-423F-8E34-8B3F42CAC792}" srcOrd="0" destOrd="0" parTransId="{8C2016A2-EB7B-47D5-A7D0-09668FFFF986}" sibTransId="{3C4E57E3-57D1-44DF-926E-C86670C1550E}"/>
    <dgm:cxn modelId="{C3D0ACE9-9665-4484-A377-96492D02A813}" type="presOf" srcId="{A902E226-FFDF-4560-A924-8921DCCA746A}" destId="{7E3DC8A3-CD0E-4A9E-ABB0-C177C7338574}" srcOrd="0" destOrd="0" presId="urn:microsoft.com/office/officeart/2005/8/layout/vList2"/>
    <dgm:cxn modelId="{70DE6C1D-2B45-4FD3-AACC-9A066417E175}" type="presParOf" srcId="{7E3DC8A3-CD0E-4A9E-ABB0-C177C7338574}" destId="{20E92406-C15D-4FFC-95C2-73385355BC8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8CFEE08-21BE-46A1-B93E-9016EDDA26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87EE5C-3347-4A95-A1C1-BD802F0AD38C}">
      <dgm:prSet/>
      <dgm:spPr/>
      <dgm:t>
        <a:bodyPr/>
        <a:lstStyle/>
        <a:p>
          <a:pPr rtl="0"/>
          <a:r>
            <a:rPr lang="en-US" baseline="0" dirty="0" smtClean="0"/>
            <a:t>A change in supply curve causes increase or decrease </a:t>
          </a:r>
          <a:r>
            <a:rPr lang="en-US" baseline="0" dirty="0" smtClean="0"/>
            <a:t>in </a:t>
          </a:r>
          <a:r>
            <a:rPr lang="en-US" baseline="0" dirty="0" smtClean="0"/>
            <a:t>supply</a:t>
          </a:r>
          <a:endParaRPr lang="en-US" dirty="0"/>
        </a:p>
      </dgm:t>
    </dgm:pt>
    <dgm:pt modelId="{5AF9267C-65DC-41D7-B48D-277E39B0FD41}" type="parTrans" cxnId="{4B7D32C3-1960-4EA0-A181-4067C58EB473}">
      <dgm:prSet/>
      <dgm:spPr/>
      <dgm:t>
        <a:bodyPr/>
        <a:lstStyle/>
        <a:p>
          <a:endParaRPr lang="en-US"/>
        </a:p>
      </dgm:t>
    </dgm:pt>
    <dgm:pt modelId="{AD882E6D-50C2-4AA7-B3BB-488E2C308150}" type="sibTrans" cxnId="{4B7D32C3-1960-4EA0-A181-4067C58EB473}">
      <dgm:prSet/>
      <dgm:spPr/>
      <dgm:t>
        <a:bodyPr/>
        <a:lstStyle/>
        <a:p>
          <a:endParaRPr lang="en-US"/>
        </a:p>
      </dgm:t>
    </dgm:pt>
    <dgm:pt modelId="{106BFB22-6C46-4C24-A212-1808A8E2BE48}" type="pres">
      <dgm:prSet presAssocID="{88CFEE08-21BE-46A1-B93E-9016EDDA26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C0A32B-FBF3-4DFC-A730-5B652CDC360D}" type="pres">
      <dgm:prSet presAssocID="{4487EE5C-3347-4A95-A1C1-BD802F0AD38C}" presName="parentText" presStyleLbl="node1" presStyleIdx="0" presStyleCnt="1" custScaleY="422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519271-56EF-41A4-A5A2-CE9BE475D6FC}" type="presOf" srcId="{4487EE5C-3347-4A95-A1C1-BD802F0AD38C}" destId="{13C0A32B-FBF3-4DFC-A730-5B652CDC360D}" srcOrd="0" destOrd="0" presId="urn:microsoft.com/office/officeart/2005/8/layout/vList2"/>
    <dgm:cxn modelId="{89CD0F44-202A-4DD3-9351-1C8497282EDD}" type="presOf" srcId="{88CFEE08-21BE-46A1-B93E-9016EDDA263A}" destId="{106BFB22-6C46-4C24-A212-1808A8E2BE48}" srcOrd="0" destOrd="0" presId="urn:microsoft.com/office/officeart/2005/8/layout/vList2"/>
    <dgm:cxn modelId="{4B7D32C3-1960-4EA0-A181-4067C58EB473}" srcId="{88CFEE08-21BE-46A1-B93E-9016EDDA263A}" destId="{4487EE5C-3347-4A95-A1C1-BD802F0AD38C}" srcOrd="0" destOrd="0" parTransId="{5AF9267C-65DC-41D7-B48D-277E39B0FD41}" sibTransId="{AD882E6D-50C2-4AA7-B3BB-488E2C308150}"/>
    <dgm:cxn modelId="{7D3C26CB-F8D3-4D63-B6DB-FDA28BC54E43}" type="presParOf" srcId="{106BFB22-6C46-4C24-A212-1808A8E2BE48}" destId="{13C0A32B-FBF3-4DFC-A730-5B652CDC36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6C739B2-1A9A-4F1D-AE32-29A461710A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A420C6-AFD8-488B-AB51-EB1A21DF14EC}">
      <dgm:prSet/>
      <dgm:spPr/>
      <dgm:t>
        <a:bodyPr/>
        <a:lstStyle/>
        <a:p>
          <a:pPr rtl="0"/>
          <a:r>
            <a:rPr lang="en-US" baseline="0" smtClean="0"/>
            <a:t>Market Equilibrium</a:t>
          </a:r>
          <a:endParaRPr lang="en-US"/>
        </a:p>
      </dgm:t>
    </dgm:pt>
    <dgm:pt modelId="{21D9EE04-BCA6-4CD6-B609-40F9F55C560E}" type="parTrans" cxnId="{CFB65E92-3B54-4178-949B-CA6AC99C288C}">
      <dgm:prSet/>
      <dgm:spPr/>
      <dgm:t>
        <a:bodyPr/>
        <a:lstStyle/>
        <a:p>
          <a:endParaRPr lang="en-US"/>
        </a:p>
      </dgm:t>
    </dgm:pt>
    <dgm:pt modelId="{11B4D07D-7E23-44BF-903C-7BBAB65DA0F5}" type="sibTrans" cxnId="{CFB65E92-3B54-4178-949B-CA6AC99C288C}">
      <dgm:prSet/>
      <dgm:spPr/>
      <dgm:t>
        <a:bodyPr/>
        <a:lstStyle/>
        <a:p>
          <a:endParaRPr lang="en-US"/>
        </a:p>
      </dgm:t>
    </dgm:pt>
    <dgm:pt modelId="{42C3E239-A656-4B12-A221-AE4D713C7537}" type="pres">
      <dgm:prSet presAssocID="{16C739B2-1A9A-4F1D-AE32-29A461710A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6618BF-F313-4DFB-8A59-BE2BA36618F4}" type="pres">
      <dgm:prSet presAssocID="{4DA420C6-AFD8-488B-AB51-EB1A21DF14E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B65E92-3B54-4178-949B-CA6AC99C288C}" srcId="{16C739B2-1A9A-4F1D-AE32-29A461710A5B}" destId="{4DA420C6-AFD8-488B-AB51-EB1A21DF14EC}" srcOrd="0" destOrd="0" parTransId="{21D9EE04-BCA6-4CD6-B609-40F9F55C560E}" sibTransId="{11B4D07D-7E23-44BF-903C-7BBAB65DA0F5}"/>
    <dgm:cxn modelId="{F5ADC87D-DC0A-4FD4-8C6B-88970967FC75}" type="presOf" srcId="{16C739B2-1A9A-4F1D-AE32-29A461710A5B}" destId="{42C3E239-A656-4B12-A221-AE4D713C7537}" srcOrd="0" destOrd="0" presId="urn:microsoft.com/office/officeart/2005/8/layout/vList2"/>
    <dgm:cxn modelId="{14A34975-DA23-4923-AA3A-D24A5811B744}" type="presOf" srcId="{4DA420C6-AFD8-488B-AB51-EB1A21DF14EC}" destId="{DB6618BF-F313-4DFB-8A59-BE2BA36618F4}" srcOrd="0" destOrd="0" presId="urn:microsoft.com/office/officeart/2005/8/layout/vList2"/>
    <dgm:cxn modelId="{9DC2D0F3-892A-4CE2-A6FB-F00F67C0701C}" type="presParOf" srcId="{42C3E239-A656-4B12-A221-AE4D713C7537}" destId="{DB6618BF-F313-4DFB-8A59-BE2BA36618F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BEA09B5-599C-4B95-AC0E-E3E0AF9961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63855A-410D-417D-80A9-A66BB2900B7F}">
      <dgm:prSet/>
      <dgm:spPr/>
      <dgm:t>
        <a:bodyPr/>
        <a:lstStyle/>
        <a:p>
          <a:pPr rtl="0"/>
          <a:r>
            <a:rPr lang="en-US" baseline="0" smtClean="0"/>
            <a:t>Market Equilibrium</a:t>
          </a:r>
          <a:endParaRPr lang="en-US"/>
        </a:p>
      </dgm:t>
    </dgm:pt>
    <dgm:pt modelId="{A307FAE7-C76B-4069-A6A3-25164D974771}" type="parTrans" cxnId="{75EB2155-A16E-46AB-B219-CBCF6EF4A3AD}">
      <dgm:prSet/>
      <dgm:spPr/>
      <dgm:t>
        <a:bodyPr/>
        <a:lstStyle/>
        <a:p>
          <a:endParaRPr lang="en-US"/>
        </a:p>
      </dgm:t>
    </dgm:pt>
    <dgm:pt modelId="{F2404689-6008-4636-B4AC-24ED571A8EBF}" type="sibTrans" cxnId="{75EB2155-A16E-46AB-B219-CBCF6EF4A3AD}">
      <dgm:prSet/>
      <dgm:spPr/>
      <dgm:t>
        <a:bodyPr/>
        <a:lstStyle/>
        <a:p>
          <a:endParaRPr lang="en-US"/>
        </a:p>
      </dgm:t>
    </dgm:pt>
    <dgm:pt modelId="{DB11D93B-5F0E-45D6-A818-FED720C69C38}" type="pres">
      <dgm:prSet presAssocID="{0BEA09B5-599C-4B95-AC0E-E3E0AF9961C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442831-3E62-4C1D-B6FA-9FC05E49AE00}" type="pres">
      <dgm:prSet presAssocID="{E763855A-410D-417D-80A9-A66BB2900B7F}" presName="parentText" presStyleLbl="node1" presStyleIdx="0" presStyleCnt="1" custScaleY="49978" custLinFactNeighborX="-287" custLinFactNeighborY="374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D8D151-2C33-4AC6-94B9-B3C4A0C366B7}" type="presOf" srcId="{E763855A-410D-417D-80A9-A66BB2900B7F}" destId="{34442831-3E62-4C1D-B6FA-9FC05E49AE00}" srcOrd="0" destOrd="0" presId="urn:microsoft.com/office/officeart/2005/8/layout/vList2"/>
    <dgm:cxn modelId="{E15FAD8F-23A9-4965-A3EC-4DE274A86B01}" type="presOf" srcId="{0BEA09B5-599C-4B95-AC0E-E3E0AF9961CE}" destId="{DB11D93B-5F0E-45D6-A818-FED720C69C38}" srcOrd="0" destOrd="0" presId="urn:microsoft.com/office/officeart/2005/8/layout/vList2"/>
    <dgm:cxn modelId="{75EB2155-A16E-46AB-B219-CBCF6EF4A3AD}" srcId="{0BEA09B5-599C-4B95-AC0E-E3E0AF9961CE}" destId="{E763855A-410D-417D-80A9-A66BB2900B7F}" srcOrd="0" destOrd="0" parTransId="{A307FAE7-C76B-4069-A6A3-25164D974771}" sibTransId="{F2404689-6008-4636-B4AC-24ED571A8EBF}"/>
    <dgm:cxn modelId="{0171CC74-ACEA-45D9-967C-06E3946BE9EA}" type="presParOf" srcId="{DB11D93B-5F0E-45D6-A818-FED720C69C38}" destId="{34442831-3E62-4C1D-B6FA-9FC05E49AE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36C7628-518D-49F1-9A26-E8B85CEFA1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FEDC2F-5240-4743-B1B9-D4D15556692C}">
      <dgm:prSet/>
      <dgm:spPr/>
      <dgm:t>
        <a:bodyPr/>
        <a:lstStyle/>
        <a:p>
          <a:pPr rtl="0"/>
          <a:r>
            <a:rPr lang="en-US" baseline="0" smtClean="0"/>
            <a:t>The Effects of a Shift of the Demand Curve when supply remains constant</a:t>
          </a:r>
          <a:endParaRPr lang="en-US"/>
        </a:p>
      </dgm:t>
    </dgm:pt>
    <dgm:pt modelId="{0584CD63-96EC-4051-A351-174ADDBFC5E9}" type="parTrans" cxnId="{301617E2-C872-4631-B022-9F7C2AA9CC76}">
      <dgm:prSet/>
      <dgm:spPr/>
      <dgm:t>
        <a:bodyPr/>
        <a:lstStyle/>
        <a:p>
          <a:endParaRPr lang="en-US"/>
        </a:p>
      </dgm:t>
    </dgm:pt>
    <dgm:pt modelId="{327BE6F7-2ED6-4CE7-A062-40D7359970FC}" type="sibTrans" cxnId="{301617E2-C872-4631-B022-9F7C2AA9CC76}">
      <dgm:prSet/>
      <dgm:spPr/>
      <dgm:t>
        <a:bodyPr/>
        <a:lstStyle/>
        <a:p>
          <a:endParaRPr lang="en-US"/>
        </a:p>
      </dgm:t>
    </dgm:pt>
    <dgm:pt modelId="{6D599CEC-083F-4CED-A1B0-659673C6179D}" type="pres">
      <dgm:prSet presAssocID="{536C7628-518D-49F1-9A26-E8B85CEFA1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171BF9-3C54-44AF-931E-9C229987D62E}" type="pres">
      <dgm:prSet presAssocID="{48FEDC2F-5240-4743-B1B9-D4D15556692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0788BA-3AFB-42C6-AEE4-FCA535E19EFE}" type="presOf" srcId="{48FEDC2F-5240-4743-B1B9-D4D15556692C}" destId="{4D171BF9-3C54-44AF-931E-9C229987D62E}" srcOrd="0" destOrd="0" presId="urn:microsoft.com/office/officeart/2005/8/layout/vList2"/>
    <dgm:cxn modelId="{301617E2-C872-4631-B022-9F7C2AA9CC76}" srcId="{536C7628-518D-49F1-9A26-E8B85CEFA13C}" destId="{48FEDC2F-5240-4743-B1B9-D4D15556692C}" srcOrd="0" destOrd="0" parTransId="{0584CD63-96EC-4051-A351-174ADDBFC5E9}" sibTransId="{327BE6F7-2ED6-4CE7-A062-40D7359970FC}"/>
    <dgm:cxn modelId="{120095D1-FBFD-4182-BA93-F2D88F29838F}" type="presOf" srcId="{536C7628-518D-49F1-9A26-E8B85CEFA13C}" destId="{6D599CEC-083F-4CED-A1B0-659673C6179D}" srcOrd="0" destOrd="0" presId="urn:microsoft.com/office/officeart/2005/8/layout/vList2"/>
    <dgm:cxn modelId="{28B87F10-BA5B-4066-AAE0-D301472C1BB4}" type="presParOf" srcId="{6D599CEC-083F-4CED-A1B0-659673C6179D}" destId="{4D171BF9-3C54-44AF-931E-9C229987D62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1CF7944-1471-4271-ABE7-49FF86C212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4CFFD7-61FF-4F73-B3A4-C4262E019616}">
      <dgm:prSet/>
      <dgm:spPr/>
      <dgm:t>
        <a:bodyPr/>
        <a:lstStyle/>
        <a:p>
          <a:pPr rtl="0"/>
          <a:r>
            <a:rPr lang="en-US" baseline="0" smtClean="0"/>
            <a:t>The Effects of a Shift of the Supply Curve when demand curve remains constant</a:t>
          </a:r>
          <a:endParaRPr lang="en-US"/>
        </a:p>
      </dgm:t>
    </dgm:pt>
    <dgm:pt modelId="{9F8D5798-8F7A-4C60-A37F-860F5E3ABF7E}" type="parTrans" cxnId="{27829B1F-DF2F-4FA3-AD97-56EE35F7F216}">
      <dgm:prSet/>
      <dgm:spPr/>
      <dgm:t>
        <a:bodyPr/>
        <a:lstStyle/>
        <a:p>
          <a:endParaRPr lang="en-US"/>
        </a:p>
      </dgm:t>
    </dgm:pt>
    <dgm:pt modelId="{93FE2358-D290-4870-8B32-40A42962DEA5}" type="sibTrans" cxnId="{27829B1F-DF2F-4FA3-AD97-56EE35F7F216}">
      <dgm:prSet/>
      <dgm:spPr/>
      <dgm:t>
        <a:bodyPr/>
        <a:lstStyle/>
        <a:p>
          <a:endParaRPr lang="en-US"/>
        </a:p>
      </dgm:t>
    </dgm:pt>
    <dgm:pt modelId="{398D7C22-D62A-4894-A2CC-C769AD38D532}" type="pres">
      <dgm:prSet presAssocID="{B1CF7944-1471-4271-ABE7-49FF86C212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24C21E-6B44-4012-A9FE-ED7BB3EACF2A}" type="pres">
      <dgm:prSet presAssocID="{434CFFD7-61FF-4F73-B3A4-C4262E019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4A908A-28BE-43D1-854B-17F6F7F4196A}" type="presOf" srcId="{B1CF7944-1471-4271-ABE7-49FF86C21223}" destId="{398D7C22-D62A-4894-A2CC-C769AD38D532}" srcOrd="0" destOrd="0" presId="urn:microsoft.com/office/officeart/2005/8/layout/vList2"/>
    <dgm:cxn modelId="{354A3F0A-4C40-4F04-A279-5062696E6464}" type="presOf" srcId="{434CFFD7-61FF-4F73-B3A4-C4262E019616}" destId="{F824C21E-6B44-4012-A9FE-ED7BB3EACF2A}" srcOrd="0" destOrd="0" presId="urn:microsoft.com/office/officeart/2005/8/layout/vList2"/>
    <dgm:cxn modelId="{27829B1F-DF2F-4FA3-AD97-56EE35F7F216}" srcId="{B1CF7944-1471-4271-ABE7-49FF86C21223}" destId="{434CFFD7-61FF-4F73-B3A4-C4262E019616}" srcOrd="0" destOrd="0" parTransId="{9F8D5798-8F7A-4C60-A37F-860F5E3ABF7E}" sibTransId="{93FE2358-D290-4870-8B32-40A42962DEA5}"/>
    <dgm:cxn modelId="{0ED3BDCD-2201-4614-B3F8-A96D7A9B7C6E}" type="presParOf" srcId="{398D7C22-D62A-4894-A2CC-C769AD38D532}" destId="{F824C21E-6B44-4012-A9FE-ED7BB3EACF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5590B92-4B3C-4303-8310-BF6C99EA2F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43D432-E90F-4A82-B8BF-541D672BB25A}">
      <dgm:prSet/>
      <dgm:spPr/>
      <dgm:t>
        <a:bodyPr/>
        <a:lstStyle/>
        <a:p>
          <a:pPr rtl="0"/>
          <a:r>
            <a:rPr lang="en-US" smtClean="0"/>
            <a:t>Market Equilibrium and Invisible Hand of Market</a:t>
          </a:r>
          <a:endParaRPr lang="en-US"/>
        </a:p>
      </dgm:t>
    </dgm:pt>
    <dgm:pt modelId="{D6804D29-B4A0-4E5A-9F0B-B2FDA6517712}" type="parTrans" cxnId="{2E73B49A-A617-401E-8834-C0418DCEBE2A}">
      <dgm:prSet/>
      <dgm:spPr/>
      <dgm:t>
        <a:bodyPr/>
        <a:lstStyle/>
        <a:p>
          <a:endParaRPr lang="en-US"/>
        </a:p>
      </dgm:t>
    </dgm:pt>
    <dgm:pt modelId="{149FF905-F9C3-4489-AE13-0D3D38D4A8C4}" type="sibTrans" cxnId="{2E73B49A-A617-401E-8834-C0418DCEBE2A}">
      <dgm:prSet/>
      <dgm:spPr/>
      <dgm:t>
        <a:bodyPr/>
        <a:lstStyle/>
        <a:p>
          <a:endParaRPr lang="en-US"/>
        </a:p>
      </dgm:t>
    </dgm:pt>
    <dgm:pt modelId="{C888DCB1-3EF6-4BE8-900F-3792AF062B93}" type="pres">
      <dgm:prSet presAssocID="{85590B92-4B3C-4303-8310-BF6C99EA2FA5}" presName="linear" presStyleCnt="0">
        <dgm:presLayoutVars>
          <dgm:animLvl val="lvl"/>
          <dgm:resizeHandles val="exact"/>
        </dgm:presLayoutVars>
      </dgm:prSet>
      <dgm:spPr/>
    </dgm:pt>
    <dgm:pt modelId="{F2EFF06D-7A03-421A-BC69-F91E617A0B14}" type="pres">
      <dgm:prSet presAssocID="{D243D432-E90F-4A82-B8BF-541D672BB25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E73B49A-A617-401E-8834-C0418DCEBE2A}" srcId="{85590B92-4B3C-4303-8310-BF6C99EA2FA5}" destId="{D243D432-E90F-4A82-B8BF-541D672BB25A}" srcOrd="0" destOrd="0" parTransId="{D6804D29-B4A0-4E5A-9F0B-B2FDA6517712}" sibTransId="{149FF905-F9C3-4489-AE13-0D3D38D4A8C4}"/>
    <dgm:cxn modelId="{B3089E80-1789-485B-9708-6116830E674E}" type="presOf" srcId="{D243D432-E90F-4A82-B8BF-541D672BB25A}" destId="{F2EFF06D-7A03-421A-BC69-F91E617A0B14}" srcOrd="0" destOrd="0" presId="urn:microsoft.com/office/officeart/2005/8/layout/vList2"/>
    <dgm:cxn modelId="{5B5DDF6C-9390-426E-B679-0FE119FFAD27}" type="presOf" srcId="{85590B92-4B3C-4303-8310-BF6C99EA2FA5}" destId="{C888DCB1-3EF6-4BE8-900F-3792AF062B93}" srcOrd="0" destOrd="0" presId="urn:microsoft.com/office/officeart/2005/8/layout/vList2"/>
    <dgm:cxn modelId="{557984CE-13C5-4747-9670-28794FF315DA}" type="presParOf" srcId="{C888DCB1-3EF6-4BE8-900F-3792AF062B93}" destId="{F2EFF06D-7A03-421A-BC69-F91E617A0B1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C89C8B3-BB30-4B24-A31D-98E90B50187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1925E-E6E7-4EC5-9AEC-CF71C07F564C}">
      <dgm:prSet/>
      <dgm:spPr/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Surplus is a situation in which quantity supplied is greater than quantity demanded. </a:t>
          </a:r>
          <a:endParaRPr lang="en-US" b="0" dirty="0">
            <a:solidFill>
              <a:schemeClr val="bg1"/>
            </a:solidFill>
          </a:endParaRPr>
        </a:p>
      </dgm:t>
    </dgm:pt>
    <dgm:pt modelId="{8767814A-172C-41C8-9A5E-061050160A63}" type="parTrans" cxnId="{B4AC7ADF-FB65-4541-9678-4C5161B9FCD5}">
      <dgm:prSet/>
      <dgm:spPr/>
      <dgm:t>
        <a:bodyPr/>
        <a:lstStyle/>
        <a:p>
          <a:endParaRPr lang="en-US"/>
        </a:p>
      </dgm:t>
    </dgm:pt>
    <dgm:pt modelId="{9FD1E9A8-AFED-41ED-9059-EF1156FF3330}" type="sibTrans" cxnId="{B4AC7ADF-FB65-4541-9678-4C5161B9FCD5}">
      <dgm:prSet/>
      <dgm:spPr/>
      <dgm:t>
        <a:bodyPr/>
        <a:lstStyle/>
        <a:p>
          <a:endParaRPr lang="en-US"/>
        </a:p>
      </dgm:t>
    </dgm:pt>
    <dgm:pt modelId="{C09E20E7-7267-48D0-88C4-2F2858BCB812}">
      <dgm:prSet/>
      <dgm:spPr/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Shortage is a situation in which quantity demanded is greater than quantity supplied. </a:t>
          </a:r>
          <a:endParaRPr lang="en-US" b="0" dirty="0">
            <a:solidFill>
              <a:schemeClr val="bg1"/>
            </a:solidFill>
          </a:endParaRPr>
        </a:p>
      </dgm:t>
    </dgm:pt>
    <dgm:pt modelId="{F74BA689-F3F6-4CE8-B418-6B45B8296C3A}" type="parTrans" cxnId="{774CCEE2-516E-4638-B19C-D6C029C4D710}">
      <dgm:prSet/>
      <dgm:spPr/>
      <dgm:t>
        <a:bodyPr/>
        <a:lstStyle/>
        <a:p>
          <a:endParaRPr lang="en-US"/>
        </a:p>
      </dgm:t>
    </dgm:pt>
    <dgm:pt modelId="{06795674-36C5-4596-AF13-E392A34C0B6F}" type="sibTrans" cxnId="{774CCEE2-516E-4638-B19C-D6C029C4D710}">
      <dgm:prSet/>
      <dgm:spPr/>
      <dgm:t>
        <a:bodyPr/>
        <a:lstStyle/>
        <a:p>
          <a:endParaRPr lang="en-US"/>
        </a:p>
      </dgm:t>
    </dgm:pt>
    <dgm:pt modelId="{606F744B-BD1F-4A74-83DD-88F1FF7EF79C}">
      <dgm:prSet/>
      <dgm:spPr/>
      <dgm:t>
        <a:bodyPr/>
        <a:lstStyle/>
        <a:p>
          <a:pPr rtl="0"/>
          <a:r>
            <a:rPr lang="en-US" b="0" dirty="0" smtClean="0">
              <a:solidFill>
                <a:schemeClr val="bg1"/>
              </a:solidFill>
            </a:rPr>
            <a:t>This graph shows surplus of 80  when price is $1.25, and shortage of 80 when price is $.25 </a:t>
          </a:r>
          <a:endParaRPr lang="en-US" b="0" dirty="0">
            <a:solidFill>
              <a:schemeClr val="bg1"/>
            </a:solidFill>
          </a:endParaRPr>
        </a:p>
      </dgm:t>
    </dgm:pt>
    <dgm:pt modelId="{3DE1E5AC-B50A-4329-8A50-F2DE9AB2C9DC}" type="parTrans" cxnId="{32AA8B55-F006-4E13-8119-19A92A8EF291}">
      <dgm:prSet/>
      <dgm:spPr/>
      <dgm:t>
        <a:bodyPr/>
        <a:lstStyle/>
        <a:p>
          <a:endParaRPr lang="en-US"/>
        </a:p>
      </dgm:t>
    </dgm:pt>
    <dgm:pt modelId="{D41A3E90-C68B-4712-926E-B3CCFE185085}" type="sibTrans" cxnId="{32AA8B55-F006-4E13-8119-19A92A8EF291}">
      <dgm:prSet/>
      <dgm:spPr/>
      <dgm:t>
        <a:bodyPr/>
        <a:lstStyle/>
        <a:p>
          <a:endParaRPr lang="en-US"/>
        </a:p>
      </dgm:t>
    </dgm:pt>
    <dgm:pt modelId="{0E7C8774-7078-47B0-AB92-3B34CECFC52F}" type="pres">
      <dgm:prSet presAssocID="{BC89C8B3-BB30-4B24-A31D-98E90B5018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1CE48B-AE70-41C5-A060-BBDF2F532A5B}" type="pres">
      <dgm:prSet presAssocID="{DEC1925E-E6E7-4EC5-9AEC-CF71C07F564C}" presName="linNode" presStyleCnt="0"/>
      <dgm:spPr/>
    </dgm:pt>
    <dgm:pt modelId="{94A6D23B-863D-44BB-BAF3-5079DFE65315}" type="pres">
      <dgm:prSet presAssocID="{DEC1925E-E6E7-4EC5-9AEC-CF71C07F564C}" presName="parentText" presStyleLbl="node1" presStyleIdx="0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2D70F-BE32-4500-8BF4-846AFC657322}" type="pres">
      <dgm:prSet presAssocID="{9FD1E9A8-AFED-41ED-9059-EF1156FF3330}" presName="sp" presStyleCnt="0"/>
      <dgm:spPr/>
    </dgm:pt>
    <dgm:pt modelId="{02C2AEC1-66AC-4554-BF1C-D1722B05452C}" type="pres">
      <dgm:prSet presAssocID="{C09E20E7-7267-48D0-88C4-2F2858BCB812}" presName="linNode" presStyleCnt="0"/>
      <dgm:spPr/>
    </dgm:pt>
    <dgm:pt modelId="{2EE3BDED-6929-4876-B06C-A5B64730FCBC}" type="pres">
      <dgm:prSet presAssocID="{C09E20E7-7267-48D0-88C4-2F2858BCB812}" presName="parentText" presStyleLbl="node1" presStyleIdx="1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9647A-DC22-4977-B09C-871288456221}" type="pres">
      <dgm:prSet presAssocID="{06795674-36C5-4596-AF13-E392A34C0B6F}" presName="sp" presStyleCnt="0"/>
      <dgm:spPr/>
    </dgm:pt>
    <dgm:pt modelId="{8A3E4410-9912-4E0C-B2C9-5868309410C0}" type="pres">
      <dgm:prSet presAssocID="{606F744B-BD1F-4A74-83DD-88F1FF7EF79C}" presName="linNode" presStyleCnt="0"/>
      <dgm:spPr/>
    </dgm:pt>
    <dgm:pt modelId="{80EC9DC4-8297-4485-8321-4BF80B3A2466}" type="pres">
      <dgm:prSet presAssocID="{606F744B-BD1F-4A74-83DD-88F1FF7EF79C}" presName="parentText" presStyleLbl="node1" presStyleIdx="2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AA8B55-F006-4E13-8119-19A92A8EF291}" srcId="{BC89C8B3-BB30-4B24-A31D-98E90B501870}" destId="{606F744B-BD1F-4A74-83DD-88F1FF7EF79C}" srcOrd="2" destOrd="0" parTransId="{3DE1E5AC-B50A-4329-8A50-F2DE9AB2C9DC}" sibTransId="{D41A3E90-C68B-4712-926E-B3CCFE185085}"/>
    <dgm:cxn modelId="{B4AC7ADF-FB65-4541-9678-4C5161B9FCD5}" srcId="{BC89C8B3-BB30-4B24-A31D-98E90B501870}" destId="{DEC1925E-E6E7-4EC5-9AEC-CF71C07F564C}" srcOrd="0" destOrd="0" parTransId="{8767814A-172C-41C8-9A5E-061050160A63}" sibTransId="{9FD1E9A8-AFED-41ED-9059-EF1156FF3330}"/>
    <dgm:cxn modelId="{A1928A08-1C9C-4102-8C29-C2C702003595}" type="presOf" srcId="{606F744B-BD1F-4A74-83DD-88F1FF7EF79C}" destId="{80EC9DC4-8297-4485-8321-4BF80B3A2466}" srcOrd="0" destOrd="0" presId="urn:microsoft.com/office/officeart/2005/8/layout/vList5"/>
    <dgm:cxn modelId="{774CCEE2-516E-4638-B19C-D6C029C4D710}" srcId="{BC89C8B3-BB30-4B24-A31D-98E90B501870}" destId="{C09E20E7-7267-48D0-88C4-2F2858BCB812}" srcOrd="1" destOrd="0" parTransId="{F74BA689-F3F6-4CE8-B418-6B45B8296C3A}" sibTransId="{06795674-36C5-4596-AF13-E392A34C0B6F}"/>
    <dgm:cxn modelId="{4BF429FF-B3DC-419D-9C6A-0D69DF2E7822}" type="presOf" srcId="{C09E20E7-7267-48D0-88C4-2F2858BCB812}" destId="{2EE3BDED-6929-4876-B06C-A5B64730FCBC}" srcOrd="0" destOrd="0" presId="urn:microsoft.com/office/officeart/2005/8/layout/vList5"/>
    <dgm:cxn modelId="{6179B227-CC93-4C6F-A075-865ED1902F83}" type="presOf" srcId="{BC89C8B3-BB30-4B24-A31D-98E90B501870}" destId="{0E7C8774-7078-47B0-AB92-3B34CECFC52F}" srcOrd="0" destOrd="0" presId="urn:microsoft.com/office/officeart/2005/8/layout/vList5"/>
    <dgm:cxn modelId="{B3BF077A-5836-43E4-BC49-548D52E3B640}" type="presOf" srcId="{DEC1925E-E6E7-4EC5-9AEC-CF71C07F564C}" destId="{94A6D23B-863D-44BB-BAF3-5079DFE65315}" srcOrd="0" destOrd="0" presId="urn:microsoft.com/office/officeart/2005/8/layout/vList5"/>
    <dgm:cxn modelId="{5887D25F-9144-4E97-ADFA-6D87D4A288C0}" type="presParOf" srcId="{0E7C8774-7078-47B0-AB92-3B34CECFC52F}" destId="{D91CE48B-AE70-41C5-A060-BBDF2F532A5B}" srcOrd="0" destOrd="0" presId="urn:microsoft.com/office/officeart/2005/8/layout/vList5"/>
    <dgm:cxn modelId="{29A2ADAB-977D-4E6E-9479-4FF8A9C05A2F}" type="presParOf" srcId="{D91CE48B-AE70-41C5-A060-BBDF2F532A5B}" destId="{94A6D23B-863D-44BB-BAF3-5079DFE65315}" srcOrd="0" destOrd="0" presId="urn:microsoft.com/office/officeart/2005/8/layout/vList5"/>
    <dgm:cxn modelId="{1C684FFA-3DD6-488C-AF3A-4684A28474A3}" type="presParOf" srcId="{0E7C8774-7078-47B0-AB92-3B34CECFC52F}" destId="{9122D70F-BE32-4500-8BF4-846AFC657322}" srcOrd="1" destOrd="0" presId="urn:microsoft.com/office/officeart/2005/8/layout/vList5"/>
    <dgm:cxn modelId="{AB2CB7FC-1786-4BC2-9E99-A1C52B693502}" type="presParOf" srcId="{0E7C8774-7078-47B0-AB92-3B34CECFC52F}" destId="{02C2AEC1-66AC-4554-BF1C-D1722B05452C}" srcOrd="2" destOrd="0" presId="urn:microsoft.com/office/officeart/2005/8/layout/vList5"/>
    <dgm:cxn modelId="{46EB3F9F-7D18-4CFD-BF80-78D77A8A877E}" type="presParOf" srcId="{02C2AEC1-66AC-4554-BF1C-D1722B05452C}" destId="{2EE3BDED-6929-4876-B06C-A5B64730FCBC}" srcOrd="0" destOrd="0" presId="urn:microsoft.com/office/officeart/2005/8/layout/vList5"/>
    <dgm:cxn modelId="{E9AF42A5-50D6-4DF2-A655-75BEAC07BE7B}" type="presParOf" srcId="{0E7C8774-7078-47B0-AB92-3B34CECFC52F}" destId="{B3A9647A-DC22-4977-B09C-871288456221}" srcOrd="3" destOrd="0" presId="urn:microsoft.com/office/officeart/2005/8/layout/vList5"/>
    <dgm:cxn modelId="{EAD7FD96-7A43-4AFB-BE96-300738E25E8A}" type="presParOf" srcId="{0E7C8774-7078-47B0-AB92-3B34CECFC52F}" destId="{8A3E4410-9912-4E0C-B2C9-5868309410C0}" srcOrd="4" destOrd="0" presId="urn:microsoft.com/office/officeart/2005/8/layout/vList5"/>
    <dgm:cxn modelId="{8453ECBF-1FCE-4358-8201-2F4DA0F8BE73}" type="presParOf" srcId="{8A3E4410-9912-4E0C-B2C9-5868309410C0}" destId="{80EC9DC4-8297-4485-8321-4BF80B3A246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F5F7AE9-8939-4F06-8733-5CE7927F9C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11E3E9-113E-4335-AB91-D372B89113B5}">
      <dgm:prSet/>
      <dgm:spPr/>
      <dgm:t>
        <a:bodyPr/>
        <a:lstStyle/>
        <a:p>
          <a:pPr rtl="0"/>
          <a:r>
            <a:rPr lang="en-US" smtClean="0"/>
            <a:t>Invisible Hand of Market</a:t>
          </a:r>
          <a:endParaRPr lang="en-US"/>
        </a:p>
      </dgm:t>
    </dgm:pt>
    <dgm:pt modelId="{B5E78FE9-809E-4F73-84BE-955613DC8E73}" type="parTrans" cxnId="{47FB24D6-180C-4C35-9BE2-2301C384A62F}">
      <dgm:prSet/>
      <dgm:spPr/>
      <dgm:t>
        <a:bodyPr/>
        <a:lstStyle/>
        <a:p>
          <a:endParaRPr lang="en-US"/>
        </a:p>
      </dgm:t>
    </dgm:pt>
    <dgm:pt modelId="{076E60F0-052F-4797-93B9-7B755566D256}" type="sibTrans" cxnId="{47FB24D6-180C-4C35-9BE2-2301C384A62F}">
      <dgm:prSet/>
      <dgm:spPr/>
      <dgm:t>
        <a:bodyPr/>
        <a:lstStyle/>
        <a:p>
          <a:endParaRPr lang="en-US"/>
        </a:p>
      </dgm:t>
    </dgm:pt>
    <dgm:pt modelId="{94B28529-466B-467F-90F3-175625056AE0}" type="pres">
      <dgm:prSet presAssocID="{4F5F7AE9-8939-4F06-8733-5CE7927F9C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DAE1D-F948-447B-A563-E24D6F8B14B1}" type="pres">
      <dgm:prSet presAssocID="{1A11E3E9-113E-4335-AB91-D372B89113B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B24D6-180C-4C35-9BE2-2301C384A62F}" srcId="{4F5F7AE9-8939-4F06-8733-5CE7927F9C9C}" destId="{1A11E3E9-113E-4335-AB91-D372B89113B5}" srcOrd="0" destOrd="0" parTransId="{B5E78FE9-809E-4F73-84BE-955613DC8E73}" sibTransId="{076E60F0-052F-4797-93B9-7B755566D256}"/>
    <dgm:cxn modelId="{02F2AEBA-AE4A-4215-B768-E53D46A8EE6B}" type="presOf" srcId="{4F5F7AE9-8939-4F06-8733-5CE7927F9C9C}" destId="{94B28529-466B-467F-90F3-175625056AE0}" srcOrd="0" destOrd="0" presId="urn:microsoft.com/office/officeart/2005/8/layout/vList2"/>
    <dgm:cxn modelId="{48CF2DE3-422C-4369-827E-7FBA70764DC1}" type="presOf" srcId="{1A11E3E9-113E-4335-AB91-D372B89113B5}" destId="{DF9DAE1D-F948-447B-A563-E24D6F8B14B1}" srcOrd="0" destOrd="0" presId="urn:microsoft.com/office/officeart/2005/8/layout/vList2"/>
    <dgm:cxn modelId="{22378FD8-A682-4D4B-90CE-80FD206A8C8E}" type="presParOf" srcId="{94B28529-466B-467F-90F3-175625056AE0}" destId="{DF9DAE1D-F948-447B-A563-E24D6F8B14B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B1E8E5B-05E1-4737-8DD3-1D3BCB507D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F4F10D-2899-45C7-B80D-C15BC691579A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dirty="0" smtClean="0"/>
            <a:t>Government Intervention in Market</a:t>
          </a:r>
          <a:endParaRPr lang="en-US" dirty="0"/>
        </a:p>
      </dgm:t>
    </dgm:pt>
    <dgm:pt modelId="{C6A7D4F0-9C72-4E4E-9E42-CEEE29E90266}" type="parTrans" cxnId="{E9EDED03-F953-4270-928E-FB76FF4D054A}">
      <dgm:prSet/>
      <dgm:spPr/>
      <dgm:t>
        <a:bodyPr/>
        <a:lstStyle/>
        <a:p>
          <a:endParaRPr lang="en-US"/>
        </a:p>
      </dgm:t>
    </dgm:pt>
    <dgm:pt modelId="{8A502C1D-C8DE-45D4-AB96-4BB8608EAC26}" type="sibTrans" cxnId="{E9EDED03-F953-4270-928E-FB76FF4D054A}">
      <dgm:prSet/>
      <dgm:spPr/>
      <dgm:t>
        <a:bodyPr/>
        <a:lstStyle/>
        <a:p>
          <a:endParaRPr lang="en-US"/>
        </a:p>
      </dgm:t>
    </dgm:pt>
    <dgm:pt modelId="{62DA5527-34D5-4082-A591-344C27C3D087}" type="pres">
      <dgm:prSet presAssocID="{CB1E8E5B-05E1-4737-8DD3-1D3BCB507D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4468F3-CF03-45E8-ABBD-990A0A626F76}" type="pres">
      <dgm:prSet presAssocID="{B0F4F10D-2899-45C7-B80D-C15BC691579A}" presName="parentText" presStyleLbl="node1" presStyleIdx="0" presStyleCnt="1" custLinFactY="-13835" custLinFactNeighborX="-1299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FC10AB-E442-406C-84D9-8E4A27A73D37}" type="presOf" srcId="{B0F4F10D-2899-45C7-B80D-C15BC691579A}" destId="{F04468F3-CF03-45E8-ABBD-990A0A626F76}" srcOrd="0" destOrd="0" presId="urn:microsoft.com/office/officeart/2005/8/layout/vList2"/>
    <dgm:cxn modelId="{E9EDED03-F953-4270-928E-FB76FF4D054A}" srcId="{CB1E8E5B-05E1-4737-8DD3-1D3BCB507D91}" destId="{B0F4F10D-2899-45C7-B80D-C15BC691579A}" srcOrd="0" destOrd="0" parTransId="{C6A7D4F0-9C72-4E4E-9E42-CEEE29E90266}" sibTransId="{8A502C1D-C8DE-45D4-AB96-4BB8608EAC26}"/>
    <dgm:cxn modelId="{230E5C10-CE56-4C79-AC56-1BFB1CED52B1}" type="presOf" srcId="{CB1E8E5B-05E1-4737-8DD3-1D3BCB507D91}" destId="{62DA5527-34D5-4082-A591-344C27C3D087}" srcOrd="0" destOrd="0" presId="urn:microsoft.com/office/officeart/2005/8/layout/vList2"/>
    <dgm:cxn modelId="{A1C7BF3C-D479-4606-8FBA-825519BF4F46}" type="presParOf" srcId="{62DA5527-34D5-4082-A591-344C27C3D087}" destId="{F04468F3-CF03-45E8-ABBD-990A0A626F7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13A29B-6BEC-4DC7-934B-C35E716906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682BE1-8AC2-423D-BCB0-797160F0A92D}">
      <dgm:prSet/>
      <dgm:spPr/>
      <dgm:t>
        <a:bodyPr/>
        <a:lstStyle/>
        <a:p>
          <a:pPr rtl="0"/>
          <a:r>
            <a:rPr lang="en-US" baseline="0" smtClean="0"/>
            <a:t>Market</a:t>
          </a:r>
          <a:endParaRPr lang="en-US"/>
        </a:p>
      </dgm:t>
    </dgm:pt>
    <dgm:pt modelId="{32C43C2B-5EA2-4F19-89B9-D9690A7F1AED}" type="parTrans" cxnId="{5D0DE4D2-4701-46BE-8612-076F5DA30B86}">
      <dgm:prSet/>
      <dgm:spPr/>
      <dgm:t>
        <a:bodyPr/>
        <a:lstStyle/>
        <a:p>
          <a:endParaRPr lang="en-US"/>
        </a:p>
      </dgm:t>
    </dgm:pt>
    <dgm:pt modelId="{01F91791-B605-4B71-A6F8-50473984C805}" type="sibTrans" cxnId="{5D0DE4D2-4701-46BE-8612-076F5DA30B86}">
      <dgm:prSet/>
      <dgm:spPr/>
      <dgm:t>
        <a:bodyPr/>
        <a:lstStyle/>
        <a:p>
          <a:endParaRPr lang="en-US"/>
        </a:p>
      </dgm:t>
    </dgm:pt>
    <dgm:pt modelId="{C61BCDB7-9388-4192-9AFC-F1248B8BA815}" type="pres">
      <dgm:prSet presAssocID="{2613A29B-6BEC-4DC7-934B-C35E716906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51D84D-58FA-40E0-A536-A7C0E50065EC}" type="pres">
      <dgm:prSet presAssocID="{08682BE1-8AC2-423D-BCB0-797160F0A92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0DE4D2-4701-46BE-8612-076F5DA30B86}" srcId="{2613A29B-6BEC-4DC7-934B-C35E7169066A}" destId="{08682BE1-8AC2-423D-BCB0-797160F0A92D}" srcOrd="0" destOrd="0" parTransId="{32C43C2B-5EA2-4F19-89B9-D9690A7F1AED}" sibTransId="{01F91791-B605-4B71-A6F8-50473984C805}"/>
    <dgm:cxn modelId="{1653BFB9-BD3B-4B68-9FB9-8A2963DDACC3}" type="presOf" srcId="{08682BE1-8AC2-423D-BCB0-797160F0A92D}" destId="{4651D84D-58FA-40E0-A536-A7C0E50065EC}" srcOrd="0" destOrd="0" presId="urn:microsoft.com/office/officeart/2005/8/layout/vList2"/>
    <dgm:cxn modelId="{AD5C221F-A45C-4235-B979-FD5FD9851C96}" type="presOf" srcId="{2613A29B-6BEC-4DC7-934B-C35E7169066A}" destId="{C61BCDB7-9388-4192-9AFC-F1248B8BA815}" srcOrd="0" destOrd="0" presId="urn:microsoft.com/office/officeart/2005/8/layout/vList2"/>
    <dgm:cxn modelId="{FD7BE4B2-DDD6-462A-AE66-9B993BD52118}" type="presParOf" srcId="{C61BCDB7-9388-4192-9AFC-F1248B8BA815}" destId="{4651D84D-58FA-40E0-A536-A7C0E50065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C83B6840-352D-462F-9668-6D2AF5922DB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21E99-BAC9-4B63-9944-ECC9BDA40754}">
      <dgm:prSet/>
      <dgm:spPr/>
      <dgm:t>
        <a:bodyPr/>
        <a:lstStyle/>
        <a:p>
          <a:pPr rtl="0"/>
          <a:r>
            <a:rPr lang="en-US" dirty="0" smtClean="0"/>
            <a:t>Governments, however, often </a:t>
          </a:r>
          <a:r>
            <a:rPr lang="en-US" dirty="0" smtClean="0"/>
            <a:t>address </a:t>
          </a:r>
          <a:r>
            <a:rPr lang="en-US" dirty="0" smtClean="0"/>
            <a:t>the problems of shortages and surpluses through something called Price Controls.</a:t>
          </a:r>
          <a:endParaRPr lang="en-US" dirty="0"/>
        </a:p>
      </dgm:t>
    </dgm:pt>
    <dgm:pt modelId="{60417307-69AB-4460-A900-E1E918201234}" type="parTrans" cxnId="{6E39BCC2-823D-4623-9373-E8906023971B}">
      <dgm:prSet/>
      <dgm:spPr/>
      <dgm:t>
        <a:bodyPr/>
        <a:lstStyle/>
        <a:p>
          <a:endParaRPr lang="en-US"/>
        </a:p>
      </dgm:t>
    </dgm:pt>
    <dgm:pt modelId="{3A617BAF-7018-4996-9797-CA3D2EB711AC}" type="sibTrans" cxnId="{6E39BCC2-823D-4623-9373-E8906023971B}">
      <dgm:prSet/>
      <dgm:spPr/>
      <dgm:t>
        <a:bodyPr/>
        <a:lstStyle/>
        <a:p>
          <a:endParaRPr lang="en-US"/>
        </a:p>
      </dgm:t>
    </dgm:pt>
    <dgm:pt modelId="{646C5B0B-AD68-4F49-A967-0B473768275B}">
      <dgm:prSet/>
      <dgm:spPr/>
      <dgm:t>
        <a:bodyPr/>
        <a:lstStyle/>
        <a:p>
          <a:pPr rtl="0"/>
          <a:r>
            <a:rPr lang="en-US" dirty="0" smtClean="0"/>
            <a:t>Two of the most common </a:t>
          </a:r>
          <a:r>
            <a:rPr lang="en-US" dirty="0" smtClean="0"/>
            <a:t>forms of government control of prices are known as Price Ceiling and Price Floor.     </a:t>
          </a:r>
          <a:endParaRPr lang="en-US" dirty="0"/>
        </a:p>
      </dgm:t>
    </dgm:pt>
    <dgm:pt modelId="{D6D7598B-1243-4F30-A5D4-F57B9554129B}" type="parTrans" cxnId="{743C0754-ECCB-4B2A-97E8-F76E16551F39}">
      <dgm:prSet/>
      <dgm:spPr/>
      <dgm:t>
        <a:bodyPr/>
        <a:lstStyle/>
        <a:p>
          <a:endParaRPr lang="en-US"/>
        </a:p>
      </dgm:t>
    </dgm:pt>
    <dgm:pt modelId="{FF4BE128-D29F-4208-8790-EEDC28DE6D2E}" type="sibTrans" cxnId="{743C0754-ECCB-4B2A-97E8-F76E16551F39}">
      <dgm:prSet/>
      <dgm:spPr/>
      <dgm:t>
        <a:bodyPr/>
        <a:lstStyle/>
        <a:p>
          <a:endParaRPr lang="en-US"/>
        </a:p>
      </dgm:t>
    </dgm:pt>
    <dgm:pt modelId="{7835F009-3CEB-4D16-BFD5-EC667809384A}" type="pres">
      <dgm:prSet presAssocID="{C83B6840-352D-462F-9668-6D2AF5922D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4C9FC3-964F-4DC9-826F-9C0665B86886}" type="pres">
      <dgm:prSet presAssocID="{2AD21E99-BAC9-4B63-9944-ECC9BDA40754}" presName="linNode" presStyleCnt="0"/>
      <dgm:spPr/>
    </dgm:pt>
    <dgm:pt modelId="{34EE6A45-C4C1-452F-859A-3205F83D1267}" type="pres">
      <dgm:prSet presAssocID="{2AD21E99-BAC9-4B63-9944-ECC9BDA40754}" presName="parentText" presStyleLbl="node1" presStyleIdx="0" presStyleCnt="2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0DD33-4E1D-4780-A678-05655832AD78}" type="pres">
      <dgm:prSet presAssocID="{3A617BAF-7018-4996-9797-CA3D2EB711AC}" presName="sp" presStyleCnt="0"/>
      <dgm:spPr/>
    </dgm:pt>
    <dgm:pt modelId="{21C2367D-422C-410A-ADDF-3F748AFBB695}" type="pres">
      <dgm:prSet presAssocID="{646C5B0B-AD68-4F49-A967-0B473768275B}" presName="linNode" presStyleCnt="0"/>
      <dgm:spPr/>
    </dgm:pt>
    <dgm:pt modelId="{0ED03EA1-DC65-4FBB-BADF-C8D9F13798E0}" type="pres">
      <dgm:prSet presAssocID="{646C5B0B-AD68-4F49-A967-0B473768275B}" presName="parentText" presStyleLbl="node1" presStyleIdx="1" presStyleCnt="2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39BCC2-823D-4623-9373-E8906023971B}" srcId="{C83B6840-352D-462F-9668-6D2AF5922DB9}" destId="{2AD21E99-BAC9-4B63-9944-ECC9BDA40754}" srcOrd="0" destOrd="0" parTransId="{60417307-69AB-4460-A900-E1E918201234}" sibTransId="{3A617BAF-7018-4996-9797-CA3D2EB711AC}"/>
    <dgm:cxn modelId="{EB13D5EA-F9E1-4C58-8031-443B867C15B7}" type="presOf" srcId="{C83B6840-352D-462F-9668-6D2AF5922DB9}" destId="{7835F009-3CEB-4D16-BFD5-EC667809384A}" srcOrd="0" destOrd="0" presId="urn:microsoft.com/office/officeart/2005/8/layout/vList5"/>
    <dgm:cxn modelId="{972E8305-E213-4641-AC91-8F541388B6AA}" type="presOf" srcId="{646C5B0B-AD68-4F49-A967-0B473768275B}" destId="{0ED03EA1-DC65-4FBB-BADF-C8D9F13798E0}" srcOrd="0" destOrd="0" presId="urn:microsoft.com/office/officeart/2005/8/layout/vList5"/>
    <dgm:cxn modelId="{743C0754-ECCB-4B2A-97E8-F76E16551F39}" srcId="{C83B6840-352D-462F-9668-6D2AF5922DB9}" destId="{646C5B0B-AD68-4F49-A967-0B473768275B}" srcOrd="1" destOrd="0" parTransId="{D6D7598B-1243-4F30-A5D4-F57B9554129B}" sibTransId="{FF4BE128-D29F-4208-8790-EEDC28DE6D2E}"/>
    <dgm:cxn modelId="{99A75E5E-43CB-4981-9944-D5CDFD3F7801}" type="presOf" srcId="{2AD21E99-BAC9-4B63-9944-ECC9BDA40754}" destId="{34EE6A45-C4C1-452F-859A-3205F83D1267}" srcOrd="0" destOrd="0" presId="urn:microsoft.com/office/officeart/2005/8/layout/vList5"/>
    <dgm:cxn modelId="{C3EF5229-2164-4777-B490-C66C5684790B}" type="presParOf" srcId="{7835F009-3CEB-4D16-BFD5-EC667809384A}" destId="{C34C9FC3-964F-4DC9-826F-9C0665B86886}" srcOrd="0" destOrd="0" presId="urn:microsoft.com/office/officeart/2005/8/layout/vList5"/>
    <dgm:cxn modelId="{24CAA48D-9ED3-4A3B-A6D6-DFC1AFA64FBD}" type="presParOf" srcId="{C34C9FC3-964F-4DC9-826F-9C0665B86886}" destId="{34EE6A45-C4C1-452F-859A-3205F83D1267}" srcOrd="0" destOrd="0" presId="urn:microsoft.com/office/officeart/2005/8/layout/vList5"/>
    <dgm:cxn modelId="{648E3E32-1074-43B4-92E6-6FB14FE1451F}" type="presParOf" srcId="{7835F009-3CEB-4D16-BFD5-EC667809384A}" destId="{C190DD33-4E1D-4780-A678-05655832AD78}" srcOrd="1" destOrd="0" presId="urn:microsoft.com/office/officeart/2005/8/layout/vList5"/>
    <dgm:cxn modelId="{0BC140D0-15E1-4868-81DD-C6FAC2266A26}" type="presParOf" srcId="{7835F009-3CEB-4D16-BFD5-EC667809384A}" destId="{21C2367D-422C-410A-ADDF-3F748AFBB695}" srcOrd="2" destOrd="0" presId="urn:microsoft.com/office/officeart/2005/8/layout/vList5"/>
    <dgm:cxn modelId="{B147E371-84E9-4D84-9AB6-4272A16EDB5D}" type="presParOf" srcId="{21C2367D-422C-410A-ADDF-3F748AFBB695}" destId="{0ED03EA1-DC65-4FBB-BADF-C8D9F13798E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A3A8260-ABEA-4319-998F-37D873020E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7E3D92-BA73-432F-9E20-6B3E4D0A2B08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dirty="0" smtClean="0"/>
            <a:t>Price Floors </a:t>
          </a:r>
          <a:endParaRPr lang="en-US" dirty="0"/>
        </a:p>
      </dgm:t>
    </dgm:pt>
    <dgm:pt modelId="{8B1AE69E-AB49-4D0D-8A4A-4A7D2FA31A65}" type="parTrans" cxnId="{950F2BC4-34A4-4B91-B735-6D3B9A6B2CA0}">
      <dgm:prSet/>
      <dgm:spPr/>
      <dgm:t>
        <a:bodyPr/>
        <a:lstStyle/>
        <a:p>
          <a:endParaRPr lang="en-US"/>
        </a:p>
      </dgm:t>
    </dgm:pt>
    <dgm:pt modelId="{9D8D4041-F665-4FB2-ABEC-D3920312B5C4}" type="sibTrans" cxnId="{950F2BC4-34A4-4B91-B735-6D3B9A6B2CA0}">
      <dgm:prSet/>
      <dgm:spPr/>
      <dgm:t>
        <a:bodyPr/>
        <a:lstStyle/>
        <a:p>
          <a:endParaRPr lang="en-US"/>
        </a:p>
      </dgm:t>
    </dgm:pt>
    <dgm:pt modelId="{1482482D-68CD-4956-B0C4-DF99594EC250}" type="pres">
      <dgm:prSet presAssocID="{0A3A8260-ABEA-4319-998F-37D873020E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F0FBA9-D522-44F1-A631-3138C156902D}" type="pres">
      <dgm:prSet presAssocID="{637E3D92-BA73-432F-9E20-6B3E4D0A2B08}" presName="parentText" presStyleLbl="node1" presStyleIdx="0" presStyleCnt="1" custLinFactNeighborX="-14352" custLinFactNeighborY="-812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DC2B02-7381-445D-8782-E204F8A96C9B}" type="presOf" srcId="{637E3D92-BA73-432F-9E20-6B3E4D0A2B08}" destId="{5DF0FBA9-D522-44F1-A631-3138C156902D}" srcOrd="0" destOrd="0" presId="urn:microsoft.com/office/officeart/2005/8/layout/vList2"/>
    <dgm:cxn modelId="{950F2BC4-34A4-4B91-B735-6D3B9A6B2CA0}" srcId="{0A3A8260-ABEA-4319-998F-37D873020EB8}" destId="{637E3D92-BA73-432F-9E20-6B3E4D0A2B08}" srcOrd="0" destOrd="0" parTransId="{8B1AE69E-AB49-4D0D-8A4A-4A7D2FA31A65}" sibTransId="{9D8D4041-F665-4FB2-ABEC-D3920312B5C4}"/>
    <dgm:cxn modelId="{7562516B-AB8B-4C67-96A8-894C5CEEC56F}" type="presOf" srcId="{0A3A8260-ABEA-4319-998F-37D873020EB8}" destId="{1482482D-68CD-4956-B0C4-DF99594EC250}" srcOrd="0" destOrd="0" presId="urn:microsoft.com/office/officeart/2005/8/layout/vList2"/>
    <dgm:cxn modelId="{C15A9AEB-D23E-4C3A-91DC-9CB5364521DF}" type="presParOf" srcId="{1482482D-68CD-4956-B0C4-DF99594EC250}" destId="{5DF0FBA9-D522-44F1-A631-3138C15690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5B274798-E140-4548-956E-04504396DB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79846-AB84-4ACE-86FD-97B84214AEA9}">
      <dgm:prSet/>
      <dgm:spPr/>
      <dgm:t>
        <a:bodyPr/>
        <a:lstStyle/>
        <a:p>
          <a:pPr rtl="0"/>
          <a:r>
            <a:rPr lang="en-US" dirty="0" smtClean="0"/>
            <a:t>A price floor is a legal minimum on the price of a good or service.  </a:t>
          </a:r>
          <a:endParaRPr lang="en-US" dirty="0"/>
        </a:p>
      </dgm:t>
    </dgm:pt>
    <dgm:pt modelId="{78F3C410-8C4D-41E5-B97A-8A7BF6E9B3E6}" type="parTrans" cxnId="{FEFBF399-ED36-48C3-8610-8B7EADA28F00}">
      <dgm:prSet/>
      <dgm:spPr/>
      <dgm:t>
        <a:bodyPr/>
        <a:lstStyle/>
        <a:p>
          <a:endParaRPr lang="en-US"/>
        </a:p>
      </dgm:t>
    </dgm:pt>
    <dgm:pt modelId="{CECAC37E-7BFA-4989-BE97-3E13431A5CAA}" type="sibTrans" cxnId="{FEFBF399-ED36-48C3-8610-8B7EADA28F00}">
      <dgm:prSet/>
      <dgm:spPr/>
      <dgm:t>
        <a:bodyPr/>
        <a:lstStyle/>
        <a:p>
          <a:endParaRPr lang="en-US"/>
        </a:p>
      </dgm:t>
    </dgm:pt>
    <dgm:pt modelId="{73026212-8C70-47CF-BC7B-61B11E0AC488}">
      <dgm:prSet/>
      <dgm:spPr/>
      <dgm:t>
        <a:bodyPr/>
        <a:lstStyle/>
        <a:p>
          <a:pPr rtl="0"/>
          <a:r>
            <a:rPr lang="en-US" dirty="0" smtClean="0"/>
            <a:t>If the price floor is above the equilibrium price, the quantity supplied exceeds the quantity demanded.  </a:t>
          </a:r>
          <a:endParaRPr lang="en-US" dirty="0"/>
        </a:p>
      </dgm:t>
    </dgm:pt>
    <dgm:pt modelId="{1A3D0C85-50EC-4CE1-B253-6FC5EACBB56D}" type="parTrans" cxnId="{FB545228-C85B-44F9-9123-19B3BBC9361E}">
      <dgm:prSet/>
      <dgm:spPr/>
      <dgm:t>
        <a:bodyPr/>
        <a:lstStyle/>
        <a:p>
          <a:endParaRPr lang="en-US"/>
        </a:p>
      </dgm:t>
    </dgm:pt>
    <dgm:pt modelId="{51922F2E-D33A-41FB-84BE-A235E070BC46}" type="sibTrans" cxnId="{FB545228-C85B-44F9-9123-19B3BBC9361E}">
      <dgm:prSet/>
      <dgm:spPr/>
      <dgm:t>
        <a:bodyPr/>
        <a:lstStyle/>
        <a:p>
          <a:endParaRPr lang="en-US"/>
        </a:p>
      </dgm:t>
    </dgm:pt>
    <dgm:pt modelId="{2559B1AF-0127-4B46-A3D9-FD7B0A8C44D4}">
      <dgm:prSet/>
      <dgm:spPr/>
      <dgm:t>
        <a:bodyPr/>
        <a:lstStyle/>
        <a:p>
          <a:pPr rtl="0"/>
          <a:r>
            <a:rPr lang="en-US" dirty="0" smtClean="0"/>
            <a:t>Because of the resulting surplus, buyers’ demands for the good or service must in some way be rationed among sellers.</a:t>
          </a:r>
          <a:endParaRPr lang="en-US" dirty="0"/>
        </a:p>
      </dgm:t>
    </dgm:pt>
    <dgm:pt modelId="{F6A5BC0D-F5BE-4634-A7FD-E56D635814B3}" type="parTrans" cxnId="{B622A930-C79A-4BF0-BB95-130C0C538D3E}">
      <dgm:prSet/>
      <dgm:spPr/>
      <dgm:t>
        <a:bodyPr/>
        <a:lstStyle/>
        <a:p>
          <a:endParaRPr lang="en-US"/>
        </a:p>
      </dgm:t>
    </dgm:pt>
    <dgm:pt modelId="{8A52C2ED-9114-407F-9CCE-8E29E4231C31}" type="sibTrans" cxnId="{B622A930-C79A-4BF0-BB95-130C0C538D3E}">
      <dgm:prSet/>
      <dgm:spPr/>
      <dgm:t>
        <a:bodyPr/>
        <a:lstStyle/>
        <a:p>
          <a:endParaRPr lang="en-US"/>
        </a:p>
      </dgm:t>
    </dgm:pt>
    <dgm:pt modelId="{1F719DAC-929A-40D6-A598-8AFDF8729756}" type="pres">
      <dgm:prSet presAssocID="{5B274798-E140-4548-956E-04504396DB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F8DF5F-8BB9-44D3-BF0C-33AEF1A2E4C4}" type="pres">
      <dgm:prSet presAssocID="{9F079846-AB84-4ACE-86FD-97B84214AEA9}" presName="linNode" presStyleCnt="0"/>
      <dgm:spPr/>
    </dgm:pt>
    <dgm:pt modelId="{48E7DAF0-4FA3-4BC9-9B0B-9BE1B9BFBF2E}" type="pres">
      <dgm:prSet presAssocID="{9F079846-AB84-4ACE-86FD-97B84214AEA9}" presName="parentText" presStyleLbl="node1" presStyleIdx="0" presStyleCnt="3" custScaleX="277778" custLinFactNeighborX="-1822" custLinFactNeighborY="-345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704C3-5A97-4FE0-929B-273730F96DE2}" type="pres">
      <dgm:prSet presAssocID="{CECAC37E-7BFA-4989-BE97-3E13431A5CAA}" presName="sp" presStyleCnt="0"/>
      <dgm:spPr/>
    </dgm:pt>
    <dgm:pt modelId="{FE17E9D8-E547-405C-9F44-1B88183218A7}" type="pres">
      <dgm:prSet presAssocID="{73026212-8C70-47CF-BC7B-61B11E0AC488}" presName="linNode" presStyleCnt="0"/>
      <dgm:spPr/>
    </dgm:pt>
    <dgm:pt modelId="{65DC5A33-1A01-4DCE-B00F-1D8BF00C8A3D}" type="pres">
      <dgm:prSet presAssocID="{73026212-8C70-47CF-BC7B-61B11E0AC488}" presName="parentText" presStyleLbl="node1" presStyleIdx="1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7FE88-EB09-443D-8F68-76C4CA1E046F}" type="pres">
      <dgm:prSet presAssocID="{51922F2E-D33A-41FB-84BE-A235E070BC46}" presName="sp" presStyleCnt="0"/>
      <dgm:spPr/>
    </dgm:pt>
    <dgm:pt modelId="{49827B6B-C00B-481C-90A8-1DE3BD99F58F}" type="pres">
      <dgm:prSet presAssocID="{2559B1AF-0127-4B46-A3D9-FD7B0A8C44D4}" presName="linNode" presStyleCnt="0"/>
      <dgm:spPr/>
    </dgm:pt>
    <dgm:pt modelId="{9EE37FFA-B385-4FE6-89E3-F25079FFC92F}" type="pres">
      <dgm:prSet presAssocID="{2559B1AF-0127-4B46-A3D9-FD7B0A8C44D4}" presName="parentText" presStyleLbl="node1" presStyleIdx="2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9E2B84-EC48-467D-9A3B-D266BD0A9A5E}" type="presOf" srcId="{9F079846-AB84-4ACE-86FD-97B84214AEA9}" destId="{48E7DAF0-4FA3-4BC9-9B0B-9BE1B9BFBF2E}" srcOrd="0" destOrd="0" presId="urn:microsoft.com/office/officeart/2005/8/layout/vList5"/>
    <dgm:cxn modelId="{0D890950-1CB1-4923-B093-697FCA7682D5}" type="presOf" srcId="{2559B1AF-0127-4B46-A3D9-FD7B0A8C44D4}" destId="{9EE37FFA-B385-4FE6-89E3-F25079FFC92F}" srcOrd="0" destOrd="0" presId="urn:microsoft.com/office/officeart/2005/8/layout/vList5"/>
    <dgm:cxn modelId="{B622A930-C79A-4BF0-BB95-130C0C538D3E}" srcId="{5B274798-E140-4548-956E-04504396DBD5}" destId="{2559B1AF-0127-4B46-A3D9-FD7B0A8C44D4}" srcOrd="2" destOrd="0" parTransId="{F6A5BC0D-F5BE-4634-A7FD-E56D635814B3}" sibTransId="{8A52C2ED-9114-407F-9CCE-8E29E4231C31}"/>
    <dgm:cxn modelId="{E8E8D560-787B-4FD9-85D8-AECAA72522D8}" type="presOf" srcId="{5B274798-E140-4548-956E-04504396DBD5}" destId="{1F719DAC-929A-40D6-A598-8AFDF8729756}" srcOrd="0" destOrd="0" presId="urn:microsoft.com/office/officeart/2005/8/layout/vList5"/>
    <dgm:cxn modelId="{FB545228-C85B-44F9-9123-19B3BBC9361E}" srcId="{5B274798-E140-4548-956E-04504396DBD5}" destId="{73026212-8C70-47CF-BC7B-61B11E0AC488}" srcOrd="1" destOrd="0" parTransId="{1A3D0C85-50EC-4CE1-B253-6FC5EACBB56D}" sibTransId="{51922F2E-D33A-41FB-84BE-A235E070BC46}"/>
    <dgm:cxn modelId="{FEFBF399-ED36-48C3-8610-8B7EADA28F00}" srcId="{5B274798-E140-4548-956E-04504396DBD5}" destId="{9F079846-AB84-4ACE-86FD-97B84214AEA9}" srcOrd="0" destOrd="0" parTransId="{78F3C410-8C4D-41E5-B97A-8A7BF6E9B3E6}" sibTransId="{CECAC37E-7BFA-4989-BE97-3E13431A5CAA}"/>
    <dgm:cxn modelId="{F6FD8952-69A8-4036-8CED-42CFF2EB1974}" type="presOf" srcId="{73026212-8C70-47CF-BC7B-61B11E0AC488}" destId="{65DC5A33-1A01-4DCE-B00F-1D8BF00C8A3D}" srcOrd="0" destOrd="0" presId="urn:microsoft.com/office/officeart/2005/8/layout/vList5"/>
    <dgm:cxn modelId="{81BA600B-A68F-4F87-B23F-48DD20DCE7B2}" type="presParOf" srcId="{1F719DAC-929A-40D6-A598-8AFDF8729756}" destId="{A4F8DF5F-8BB9-44D3-BF0C-33AEF1A2E4C4}" srcOrd="0" destOrd="0" presId="urn:microsoft.com/office/officeart/2005/8/layout/vList5"/>
    <dgm:cxn modelId="{5E81C9EB-CE04-4275-8DB2-70FE42F9AA81}" type="presParOf" srcId="{A4F8DF5F-8BB9-44D3-BF0C-33AEF1A2E4C4}" destId="{48E7DAF0-4FA3-4BC9-9B0B-9BE1B9BFBF2E}" srcOrd="0" destOrd="0" presId="urn:microsoft.com/office/officeart/2005/8/layout/vList5"/>
    <dgm:cxn modelId="{1C0CEEFF-EDB2-4E8D-8DE7-5333B089B35F}" type="presParOf" srcId="{1F719DAC-929A-40D6-A598-8AFDF8729756}" destId="{600704C3-5A97-4FE0-929B-273730F96DE2}" srcOrd="1" destOrd="0" presId="urn:microsoft.com/office/officeart/2005/8/layout/vList5"/>
    <dgm:cxn modelId="{C6724DAB-77CF-44EF-9528-32F512749C13}" type="presParOf" srcId="{1F719DAC-929A-40D6-A598-8AFDF8729756}" destId="{FE17E9D8-E547-405C-9F44-1B88183218A7}" srcOrd="2" destOrd="0" presId="urn:microsoft.com/office/officeart/2005/8/layout/vList5"/>
    <dgm:cxn modelId="{7D33FB24-BA32-44A6-87D0-9D1492949323}" type="presParOf" srcId="{FE17E9D8-E547-405C-9F44-1B88183218A7}" destId="{65DC5A33-1A01-4DCE-B00F-1D8BF00C8A3D}" srcOrd="0" destOrd="0" presId="urn:microsoft.com/office/officeart/2005/8/layout/vList5"/>
    <dgm:cxn modelId="{FB49E566-76AD-4B1D-A0C4-1B5676DA6662}" type="presParOf" srcId="{1F719DAC-929A-40D6-A598-8AFDF8729756}" destId="{C887FE88-EB09-443D-8F68-76C4CA1E046F}" srcOrd="3" destOrd="0" presId="urn:microsoft.com/office/officeart/2005/8/layout/vList5"/>
    <dgm:cxn modelId="{D2B8EA3B-8921-4961-ACA3-094D08B2AC89}" type="presParOf" srcId="{1F719DAC-929A-40D6-A598-8AFDF8729756}" destId="{49827B6B-C00B-481C-90A8-1DE3BD99F58F}" srcOrd="4" destOrd="0" presId="urn:microsoft.com/office/officeart/2005/8/layout/vList5"/>
    <dgm:cxn modelId="{39F3FC71-852D-47BE-AF2E-68CCBA3EA006}" type="presParOf" srcId="{49827B6B-C00B-481C-90A8-1DE3BD99F58F}" destId="{9EE37FFA-B385-4FE6-89E3-F25079FFC92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520D75C2-03F6-424C-8241-5BD453C69E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2CBFAF-FEB2-4949-8336-C3374850B025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dirty="0" smtClean="0"/>
            <a:t>Effects of Minimum Wage Legislation </a:t>
          </a:r>
          <a:endParaRPr lang="en-US" dirty="0"/>
        </a:p>
      </dgm:t>
    </dgm:pt>
    <dgm:pt modelId="{48C4773A-6C31-4FFE-A6EE-78EAAD74AC5F}" type="parTrans" cxnId="{D3A1C83D-AE90-4280-BCBA-B3C2388A3DF9}">
      <dgm:prSet/>
      <dgm:spPr/>
      <dgm:t>
        <a:bodyPr/>
        <a:lstStyle/>
        <a:p>
          <a:endParaRPr lang="en-US"/>
        </a:p>
      </dgm:t>
    </dgm:pt>
    <dgm:pt modelId="{113867AF-9408-47A7-A0E7-37AED81CCA4F}" type="sibTrans" cxnId="{D3A1C83D-AE90-4280-BCBA-B3C2388A3DF9}">
      <dgm:prSet/>
      <dgm:spPr/>
      <dgm:t>
        <a:bodyPr/>
        <a:lstStyle/>
        <a:p>
          <a:endParaRPr lang="en-US"/>
        </a:p>
      </dgm:t>
    </dgm:pt>
    <dgm:pt modelId="{B5C5D939-D5D5-436A-ADA7-F7B4A6D8D176}" type="pres">
      <dgm:prSet presAssocID="{520D75C2-03F6-424C-8241-5BD453C69E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A58137-39F2-4CDE-8E9C-A6413623542D}" type="pres">
      <dgm:prSet presAssocID="{B52CBFAF-FEB2-4949-8336-C3374850B025}" presName="parentText" presStyleLbl="node1" presStyleIdx="0" presStyleCnt="1" custLinFactNeighborX="2778" custLinFactNeighborY="-9760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A1C83D-AE90-4280-BCBA-B3C2388A3DF9}" srcId="{520D75C2-03F6-424C-8241-5BD453C69E88}" destId="{B52CBFAF-FEB2-4949-8336-C3374850B025}" srcOrd="0" destOrd="0" parTransId="{48C4773A-6C31-4FFE-A6EE-78EAAD74AC5F}" sibTransId="{113867AF-9408-47A7-A0E7-37AED81CCA4F}"/>
    <dgm:cxn modelId="{116ECF7F-FFC1-40CE-9B43-AFFE79621F94}" type="presOf" srcId="{B52CBFAF-FEB2-4949-8336-C3374850B025}" destId="{FCA58137-39F2-4CDE-8E9C-A6413623542D}" srcOrd="0" destOrd="0" presId="urn:microsoft.com/office/officeart/2005/8/layout/vList2"/>
    <dgm:cxn modelId="{1D608649-F437-4FED-8C9C-0C80BB6F55E7}" type="presOf" srcId="{520D75C2-03F6-424C-8241-5BD453C69E88}" destId="{B5C5D939-D5D5-436A-ADA7-F7B4A6D8D176}" srcOrd="0" destOrd="0" presId="urn:microsoft.com/office/officeart/2005/8/layout/vList2"/>
    <dgm:cxn modelId="{21B29652-7FCF-4ECD-AFD9-7BB5E39AC7C7}" type="presParOf" srcId="{B5C5D939-D5D5-436A-ADA7-F7B4A6D8D176}" destId="{FCA58137-39F2-4CDE-8E9C-A641362354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E0817C3-511F-4FB7-91A0-E12C6F7D4F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DFC1E7-6883-4D30-87E7-AECB349A8579}">
      <dgm:prSet/>
      <dgm:spPr/>
      <dgm:t>
        <a:bodyPr/>
        <a:lstStyle/>
        <a:p>
          <a:pPr rtl="0"/>
          <a:r>
            <a:rPr lang="en-US" dirty="0" smtClean="0"/>
            <a:t>If the minimum wage is fixed above the equilibrium wage in the labor market, a surplus of labor will develop. </a:t>
          </a:r>
          <a:endParaRPr lang="en-US" dirty="0"/>
        </a:p>
      </dgm:t>
    </dgm:pt>
    <dgm:pt modelId="{FEEFF1CF-E0DC-444C-A071-BB111EF882AD}" type="parTrans" cxnId="{9031B3AC-034F-46AB-8D82-2E0F47AC8F6F}">
      <dgm:prSet/>
      <dgm:spPr/>
      <dgm:t>
        <a:bodyPr/>
        <a:lstStyle/>
        <a:p>
          <a:endParaRPr lang="en-US"/>
        </a:p>
      </dgm:t>
    </dgm:pt>
    <dgm:pt modelId="{923F6A29-AD82-4AAA-B77B-039051B06135}" type="sibTrans" cxnId="{9031B3AC-034F-46AB-8D82-2E0F47AC8F6F}">
      <dgm:prSet/>
      <dgm:spPr/>
      <dgm:t>
        <a:bodyPr/>
        <a:lstStyle/>
        <a:p>
          <a:endParaRPr lang="en-US"/>
        </a:p>
      </dgm:t>
    </dgm:pt>
    <dgm:pt modelId="{67034BC9-1776-4F09-A9B2-29711CECA949}">
      <dgm:prSet/>
      <dgm:spPr/>
      <dgm:t>
        <a:bodyPr/>
        <a:lstStyle/>
        <a:p>
          <a:pPr rtl="0"/>
          <a:r>
            <a:rPr lang="en-US" dirty="0" smtClean="0"/>
            <a:t>As the minimum wage is a binding constraint, employers will be able to discriminate workers.  </a:t>
          </a:r>
          <a:endParaRPr lang="en-US" dirty="0"/>
        </a:p>
      </dgm:t>
    </dgm:pt>
    <dgm:pt modelId="{94923F55-1D4E-4899-AD1A-BC10321C5631}" type="parTrans" cxnId="{FE07A821-C324-434C-8663-571D8858A229}">
      <dgm:prSet/>
      <dgm:spPr/>
      <dgm:t>
        <a:bodyPr/>
        <a:lstStyle/>
        <a:p>
          <a:endParaRPr lang="en-US"/>
        </a:p>
      </dgm:t>
    </dgm:pt>
    <dgm:pt modelId="{CC7179F7-EE6F-49EE-9804-2C2CEA321CBB}" type="sibTrans" cxnId="{FE07A821-C324-434C-8663-571D8858A229}">
      <dgm:prSet/>
      <dgm:spPr/>
      <dgm:t>
        <a:bodyPr/>
        <a:lstStyle/>
        <a:p>
          <a:endParaRPr lang="en-US"/>
        </a:p>
      </dgm:t>
    </dgm:pt>
    <dgm:pt modelId="{71B83E6C-FD97-42EE-B588-EE6776C4ECB7}" type="pres">
      <dgm:prSet presAssocID="{BE0817C3-511F-4FB7-91A0-E12C6F7D4F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BE1B5B-5633-4918-90A4-43D502FE8092}" type="pres">
      <dgm:prSet presAssocID="{A4DFC1E7-6883-4D30-87E7-AECB349A8579}" presName="linNode" presStyleCnt="0"/>
      <dgm:spPr/>
    </dgm:pt>
    <dgm:pt modelId="{5D5AA92C-13BE-48A7-BDC1-5CB80DFAC7A0}" type="pres">
      <dgm:prSet presAssocID="{A4DFC1E7-6883-4D30-87E7-AECB349A8579}" presName="parentText" presStyleLbl="node1" presStyleIdx="0" presStyleCnt="2" custScaleX="277778" custLinFactNeighborX="-11721" custLinFactNeighborY="-3644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6C7A6-6BFB-4C73-A45C-EEB97B265FEF}" type="pres">
      <dgm:prSet presAssocID="{923F6A29-AD82-4AAA-B77B-039051B06135}" presName="sp" presStyleCnt="0"/>
      <dgm:spPr/>
    </dgm:pt>
    <dgm:pt modelId="{FB7FC72F-1FA5-4550-A490-2555A099F691}" type="pres">
      <dgm:prSet presAssocID="{67034BC9-1776-4F09-A9B2-29711CECA949}" presName="linNode" presStyleCnt="0"/>
      <dgm:spPr/>
    </dgm:pt>
    <dgm:pt modelId="{06F26AA7-FCDD-4BDE-A027-E536886A0889}" type="pres">
      <dgm:prSet presAssocID="{67034BC9-1776-4F09-A9B2-29711CECA949}" presName="parentText" presStyleLbl="node1" presStyleIdx="1" presStyleCnt="2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07A821-C324-434C-8663-571D8858A229}" srcId="{BE0817C3-511F-4FB7-91A0-E12C6F7D4F5B}" destId="{67034BC9-1776-4F09-A9B2-29711CECA949}" srcOrd="1" destOrd="0" parTransId="{94923F55-1D4E-4899-AD1A-BC10321C5631}" sibTransId="{CC7179F7-EE6F-49EE-9804-2C2CEA321CBB}"/>
    <dgm:cxn modelId="{9031B3AC-034F-46AB-8D82-2E0F47AC8F6F}" srcId="{BE0817C3-511F-4FB7-91A0-E12C6F7D4F5B}" destId="{A4DFC1E7-6883-4D30-87E7-AECB349A8579}" srcOrd="0" destOrd="0" parTransId="{FEEFF1CF-E0DC-444C-A071-BB111EF882AD}" sibTransId="{923F6A29-AD82-4AAA-B77B-039051B06135}"/>
    <dgm:cxn modelId="{AFCCC241-5239-43E5-9D92-433C81D4293C}" type="presOf" srcId="{BE0817C3-511F-4FB7-91A0-E12C6F7D4F5B}" destId="{71B83E6C-FD97-42EE-B588-EE6776C4ECB7}" srcOrd="0" destOrd="0" presId="urn:microsoft.com/office/officeart/2005/8/layout/vList5"/>
    <dgm:cxn modelId="{FB40513F-D021-4CDE-A59C-2EA4567430AE}" type="presOf" srcId="{67034BC9-1776-4F09-A9B2-29711CECA949}" destId="{06F26AA7-FCDD-4BDE-A027-E536886A0889}" srcOrd="0" destOrd="0" presId="urn:microsoft.com/office/officeart/2005/8/layout/vList5"/>
    <dgm:cxn modelId="{8A4F1ED5-99F7-42BA-BC8B-B29A590A91D6}" type="presOf" srcId="{A4DFC1E7-6883-4D30-87E7-AECB349A8579}" destId="{5D5AA92C-13BE-48A7-BDC1-5CB80DFAC7A0}" srcOrd="0" destOrd="0" presId="urn:microsoft.com/office/officeart/2005/8/layout/vList5"/>
    <dgm:cxn modelId="{6FA1EE49-9812-41BA-81B0-E573D09FE84D}" type="presParOf" srcId="{71B83E6C-FD97-42EE-B588-EE6776C4ECB7}" destId="{60BE1B5B-5633-4918-90A4-43D502FE8092}" srcOrd="0" destOrd="0" presId="urn:microsoft.com/office/officeart/2005/8/layout/vList5"/>
    <dgm:cxn modelId="{4905B364-52A8-4922-B61D-51B033E1D904}" type="presParOf" srcId="{60BE1B5B-5633-4918-90A4-43D502FE8092}" destId="{5D5AA92C-13BE-48A7-BDC1-5CB80DFAC7A0}" srcOrd="0" destOrd="0" presId="urn:microsoft.com/office/officeart/2005/8/layout/vList5"/>
    <dgm:cxn modelId="{2DA41293-CE78-46C6-80E6-92B05A05B6B0}" type="presParOf" srcId="{71B83E6C-FD97-42EE-B588-EE6776C4ECB7}" destId="{2476C7A6-6BFB-4C73-A45C-EEB97B265FEF}" srcOrd="1" destOrd="0" presId="urn:microsoft.com/office/officeart/2005/8/layout/vList5"/>
    <dgm:cxn modelId="{0E12A82E-A7ED-4F11-BC8A-AA7BB4B28BF8}" type="presParOf" srcId="{71B83E6C-FD97-42EE-B588-EE6776C4ECB7}" destId="{FB7FC72F-1FA5-4550-A490-2555A099F691}" srcOrd="2" destOrd="0" presId="urn:microsoft.com/office/officeart/2005/8/layout/vList5"/>
    <dgm:cxn modelId="{456E68A1-D323-4032-8292-7BDDDC621015}" type="presParOf" srcId="{FB7FC72F-1FA5-4550-A490-2555A099F691}" destId="{06F26AA7-FCDD-4BDE-A027-E536886A088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6F8D7A38-AC37-4494-A514-EC3BB01E49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B8F65-A8F0-4776-B950-14602BB73C91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dirty="0" smtClean="0"/>
            <a:t>Price Ceiling</a:t>
          </a:r>
          <a:endParaRPr lang="en-US" dirty="0"/>
        </a:p>
      </dgm:t>
    </dgm:pt>
    <dgm:pt modelId="{5066763B-2060-4FEF-98C9-23C07A7DC922}" type="parTrans" cxnId="{8BA48E59-76B0-4E2A-AA5B-A24EB8FFB413}">
      <dgm:prSet/>
      <dgm:spPr/>
      <dgm:t>
        <a:bodyPr/>
        <a:lstStyle/>
        <a:p>
          <a:endParaRPr lang="en-US"/>
        </a:p>
      </dgm:t>
    </dgm:pt>
    <dgm:pt modelId="{5FB18065-A677-4C1F-BA79-33364DF9AC5A}" type="sibTrans" cxnId="{8BA48E59-76B0-4E2A-AA5B-A24EB8FFB413}">
      <dgm:prSet/>
      <dgm:spPr/>
      <dgm:t>
        <a:bodyPr/>
        <a:lstStyle/>
        <a:p>
          <a:endParaRPr lang="en-US"/>
        </a:p>
      </dgm:t>
    </dgm:pt>
    <dgm:pt modelId="{CC82BBE3-8022-42F0-A0E0-241C8CD8EC9D}" type="pres">
      <dgm:prSet presAssocID="{6F8D7A38-AC37-4494-A514-EC3BB01E49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931B3D-9C96-4D20-9F24-C5C3A28CDEEA}" type="pres">
      <dgm:prSet presAssocID="{5BFB8F65-A8F0-4776-B950-14602BB73C91}" presName="parentText" presStyleLbl="node1" presStyleIdx="0" presStyleCnt="1" custLinFactY="-7853" custLinFactNeighborX="-27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497748-08F5-498F-8204-B11A079B98AA}" type="presOf" srcId="{6F8D7A38-AC37-4494-A514-EC3BB01E49B0}" destId="{CC82BBE3-8022-42F0-A0E0-241C8CD8EC9D}" srcOrd="0" destOrd="0" presId="urn:microsoft.com/office/officeart/2005/8/layout/vList2"/>
    <dgm:cxn modelId="{8BA48E59-76B0-4E2A-AA5B-A24EB8FFB413}" srcId="{6F8D7A38-AC37-4494-A514-EC3BB01E49B0}" destId="{5BFB8F65-A8F0-4776-B950-14602BB73C91}" srcOrd="0" destOrd="0" parTransId="{5066763B-2060-4FEF-98C9-23C07A7DC922}" sibTransId="{5FB18065-A677-4C1F-BA79-33364DF9AC5A}"/>
    <dgm:cxn modelId="{A8B8A185-A0A5-4FE7-ACF1-271A9C9F04C6}" type="presOf" srcId="{5BFB8F65-A8F0-4776-B950-14602BB73C91}" destId="{11931B3D-9C96-4D20-9F24-C5C3A28CDEEA}" srcOrd="0" destOrd="0" presId="urn:microsoft.com/office/officeart/2005/8/layout/vList2"/>
    <dgm:cxn modelId="{8AA6ED1C-1FF1-4447-9147-4DE1D31E2D25}" type="presParOf" srcId="{CC82BBE3-8022-42F0-A0E0-241C8CD8EC9D}" destId="{11931B3D-9C96-4D20-9F24-C5C3A28CDE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76A0D558-95BF-48C9-994F-0938D403254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366038-29F6-4B3A-9C36-3DF41552D552}">
      <dgm:prSet/>
      <dgm:spPr/>
      <dgm:t>
        <a:bodyPr/>
        <a:lstStyle/>
        <a:p>
          <a:pPr rtl="0"/>
          <a:r>
            <a:rPr lang="en-US" dirty="0" smtClean="0"/>
            <a:t>A price ceiling is a legal maximum on the price of a good or service.  </a:t>
          </a:r>
          <a:endParaRPr lang="en-US" dirty="0"/>
        </a:p>
      </dgm:t>
    </dgm:pt>
    <dgm:pt modelId="{28CADC32-6BA7-4F2B-842A-85D28F6833FA}" type="parTrans" cxnId="{167F84FB-C351-45E0-A9A9-D9B9420AF36F}">
      <dgm:prSet/>
      <dgm:spPr/>
      <dgm:t>
        <a:bodyPr/>
        <a:lstStyle/>
        <a:p>
          <a:endParaRPr lang="en-US"/>
        </a:p>
      </dgm:t>
    </dgm:pt>
    <dgm:pt modelId="{1DCE0551-45EA-4022-A1A3-CEB916050B1E}" type="sibTrans" cxnId="{167F84FB-C351-45E0-A9A9-D9B9420AF36F}">
      <dgm:prSet/>
      <dgm:spPr/>
      <dgm:t>
        <a:bodyPr/>
        <a:lstStyle/>
        <a:p>
          <a:endParaRPr lang="en-US"/>
        </a:p>
      </dgm:t>
    </dgm:pt>
    <dgm:pt modelId="{E1FD843F-5078-4CFE-892E-FC17FA26E7DB}">
      <dgm:prSet/>
      <dgm:spPr/>
      <dgm:t>
        <a:bodyPr/>
        <a:lstStyle/>
        <a:p>
          <a:pPr rtl="0"/>
          <a:r>
            <a:rPr lang="en-US" dirty="0" smtClean="0"/>
            <a:t>If the price ceiling is below the equilibrium price, the quantity demanded exceeds the quantity supplied.  </a:t>
          </a:r>
          <a:endParaRPr lang="en-US" dirty="0"/>
        </a:p>
      </dgm:t>
    </dgm:pt>
    <dgm:pt modelId="{9099335B-DF23-43ED-9E3D-53E353DEF7D6}" type="parTrans" cxnId="{D727CB22-C9C5-46C2-B7E1-4A5C50E3CBAE}">
      <dgm:prSet/>
      <dgm:spPr/>
      <dgm:t>
        <a:bodyPr/>
        <a:lstStyle/>
        <a:p>
          <a:endParaRPr lang="en-US"/>
        </a:p>
      </dgm:t>
    </dgm:pt>
    <dgm:pt modelId="{4B69FFE5-49DF-41B3-9518-F47A33D1738C}" type="sibTrans" cxnId="{D727CB22-C9C5-46C2-B7E1-4A5C50E3CBAE}">
      <dgm:prSet/>
      <dgm:spPr/>
      <dgm:t>
        <a:bodyPr/>
        <a:lstStyle/>
        <a:p>
          <a:endParaRPr lang="en-US"/>
        </a:p>
      </dgm:t>
    </dgm:pt>
    <dgm:pt modelId="{01C9409B-B396-4B5E-880A-7CDAB53E5060}">
      <dgm:prSet/>
      <dgm:spPr/>
      <dgm:t>
        <a:bodyPr/>
        <a:lstStyle/>
        <a:p>
          <a:pPr rtl="0"/>
          <a:r>
            <a:rPr lang="en-US" dirty="0" smtClean="0"/>
            <a:t>Because of the resulting shortage, sellers must in some way ration the good or service among buyers.</a:t>
          </a:r>
          <a:endParaRPr lang="en-US" dirty="0"/>
        </a:p>
      </dgm:t>
    </dgm:pt>
    <dgm:pt modelId="{6AC04BCB-9C5E-4CE2-AD97-48FF5E5BA916}" type="parTrans" cxnId="{1EEE5058-BC48-4084-8ED1-8E3229AD8CEE}">
      <dgm:prSet/>
      <dgm:spPr/>
      <dgm:t>
        <a:bodyPr/>
        <a:lstStyle/>
        <a:p>
          <a:endParaRPr lang="en-US"/>
        </a:p>
      </dgm:t>
    </dgm:pt>
    <dgm:pt modelId="{90C52A5B-1594-457B-A6BF-18BCE20DAEC0}" type="sibTrans" cxnId="{1EEE5058-BC48-4084-8ED1-8E3229AD8CEE}">
      <dgm:prSet/>
      <dgm:spPr/>
      <dgm:t>
        <a:bodyPr/>
        <a:lstStyle/>
        <a:p>
          <a:endParaRPr lang="en-US"/>
        </a:p>
      </dgm:t>
    </dgm:pt>
    <dgm:pt modelId="{4EC7C7A0-6A70-4920-B7FA-BEB8166F1BD0}" type="pres">
      <dgm:prSet presAssocID="{76A0D558-95BF-48C9-994F-0938D403254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5A4820-BC47-418C-9A77-B4179539E1AA}" type="pres">
      <dgm:prSet presAssocID="{2F366038-29F6-4B3A-9C36-3DF41552D552}" presName="linNode" presStyleCnt="0"/>
      <dgm:spPr/>
    </dgm:pt>
    <dgm:pt modelId="{668E6A08-1A36-4208-A6A7-3B3B3C24475A}" type="pres">
      <dgm:prSet presAssocID="{2F366038-29F6-4B3A-9C36-3DF41552D552}" presName="parentText" presStyleLbl="node1" presStyleIdx="0" presStyleCnt="3" custScaleX="26749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41C12-BBFC-4BE0-80AA-0F39CA029105}" type="pres">
      <dgm:prSet presAssocID="{1DCE0551-45EA-4022-A1A3-CEB916050B1E}" presName="sp" presStyleCnt="0"/>
      <dgm:spPr/>
    </dgm:pt>
    <dgm:pt modelId="{C5ABE61A-8E8C-4E6A-90C4-5E5089412EFC}" type="pres">
      <dgm:prSet presAssocID="{E1FD843F-5078-4CFE-892E-FC17FA26E7DB}" presName="linNode" presStyleCnt="0"/>
      <dgm:spPr/>
    </dgm:pt>
    <dgm:pt modelId="{2EFDED2C-6124-49BD-9051-E927CD4130AD}" type="pres">
      <dgm:prSet presAssocID="{E1FD843F-5078-4CFE-892E-FC17FA26E7DB}" presName="parentText" presStyleLbl="node1" presStyleIdx="1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C17CF-628D-4E0A-B74B-66A0458C4008}" type="pres">
      <dgm:prSet presAssocID="{4B69FFE5-49DF-41B3-9518-F47A33D1738C}" presName="sp" presStyleCnt="0"/>
      <dgm:spPr/>
    </dgm:pt>
    <dgm:pt modelId="{C4066667-4A23-4163-9ED5-6D9B510B973C}" type="pres">
      <dgm:prSet presAssocID="{01C9409B-B396-4B5E-880A-7CDAB53E5060}" presName="linNode" presStyleCnt="0"/>
      <dgm:spPr/>
    </dgm:pt>
    <dgm:pt modelId="{1188F9DC-9497-4DB2-8533-EFC855214530}" type="pres">
      <dgm:prSet presAssocID="{01C9409B-B396-4B5E-880A-7CDAB53E5060}" presName="parentText" presStyleLbl="node1" presStyleIdx="2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1741BE-56E9-46D4-A306-48C026B0EFEC}" type="presOf" srcId="{76A0D558-95BF-48C9-994F-0938D4032547}" destId="{4EC7C7A0-6A70-4920-B7FA-BEB8166F1BD0}" srcOrd="0" destOrd="0" presId="urn:microsoft.com/office/officeart/2005/8/layout/vList5"/>
    <dgm:cxn modelId="{3E5D076F-2DB7-4BDC-9CD0-AC11EE652A6A}" type="presOf" srcId="{2F366038-29F6-4B3A-9C36-3DF41552D552}" destId="{668E6A08-1A36-4208-A6A7-3B3B3C24475A}" srcOrd="0" destOrd="0" presId="urn:microsoft.com/office/officeart/2005/8/layout/vList5"/>
    <dgm:cxn modelId="{167F84FB-C351-45E0-A9A9-D9B9420AF36F}" srcId="{76A0D558-95BF-48C9-994F-0938D4032547}" destId="{2F366038-29F6-4B3A-9C36-3DF41552D552}" srcOrd="0" destOrd="0" parTransId="{28CADC32-6BA7-4F2B-842A-85D28F6833FA}" sibTransId="{1DCE0551-45EA-4022-A1A3-CEB916050B1E}"/>
    <dgm:cxn modelId="{E59A51EE-2994-4AF2-BBE3-43FA74EA31F6}" type="presOf" srcId="{E1FD843F-5078-4CFE-892E-FC17FA26E7DB}" destId="{2EFDED2C-6124-49BD-9051-E927CD4130AD}" srcOrd="0" destOrd="0" presId="urn:microsoft.com/office/officeart/2005/8/layout/vList5"/>
    <dgm:cxn modelId="{1EEE5058-BC48-4084-8ED1-8E3229AD8CEE}" srcId="{76A0D558-95BF-48C9-994F-0938D4032547}" destId="{01C9409B-B396-4B5E-880A-7CDAB53E5060}" srcOrd="2" destOrd="0" parTransId="{6AC04BCB-9C5E-4CE2-AD97-48FF5E5BA916}" sibTransId="{90C52A5B-1594-457B-A6BF-18BCE20DAEC0}"/>
    <dgm:cxn modelId="{3045CF82-ABA0-45CF-95D2-21D2261A8CB5}" type="presOf" srcId="{01C9409B-B396-4B5E-880A-7CDAB53E5060}" destId="{1188F9DC-9497-4DB2-8533-EFC855214530}" srcOrd="0" destOrd="0" presId="urn:microsoft.com/office/officeart/2005/8/layout/vList5"/>
    <dgm:cxn modelId="{D727CB22-C9C5-46C2-B7E1-4A5C50E3CBAE}" srcId="{76A0D558-95BF-48C9-994F-0938D4032547}" destId="{E1FD843F-5078-4CFE-892E-FC17FA26E7DB}" srcOrd="1" destOrd="0" parTransId="{9099335B-DF23-43ED-9E3D-53E353DEF7D6}" sibTransId="{4B69FFE5-49DF-41B3-9518-F47A33D1738C}"/>
    <dgm:cxn modelId="{4A314BA8-D092-4822-A7B6-04C4BFD039D2}" type="presParOf" srcId="{4EC7C7A0-6A70-4920-B7FA-BEB8166F1BD0}" destId="{E75A4820-BC47-418C-9A77-B4179539E1AA}" srcOrd="0" destOrd="0" presId="urn:microsoft.com/office/officeart/2005/8/layout/vList5"/>
    <dgm:cxn modelId="{C6450EE0-2EB1-4295-8EB2-F3A9455CF59B}" type="presParOf" srcId="{E75A4820-BC47-418C-9A77-B4179539E1AA}" destId="{668E6A08-1A36-4208-A6A7-3B3B3C24475A}" srcOrd="0" destOrd="0" presId="urn:microsoft.com/office/officeart/2005/8/layout/vList5"/>
    <dgm:cxn modelId="{F558BBA6-24D2-4509-84E7-ECB8C8D31E1D}" type="presParOf" srcId="{4EC7C7A0-6A70-4920-B7FA-BEB8166F1BD0}" destId="{2EE41C12-BBFC-4BE0-80AA-0F39CA029105}" srcOrd="1" destOrd="0" presId="urn:microsoft.com/office/officeart/2005/8/layout/vList5"/>
    <dgm:cxn modelId="{C2BB3F79-C828-4FFF-8820-0FCBED176284}" type="presParOf" srcId="{4EC7C7A0-6A70-4920-B7FA-BEB8166F1BD0}" destId="{C5ABE61A-8E8C-4E6A-90C4-5E5089412EFC}" srcOrd="2" destOrd="0" presId="urn:microsoft.com/office/officeart/2005/8/layout/vList5"/>
    <dgm:cxn modelId="{FF9432E0-8F9A-45C6-9AFD-8BFCD9A71A56}" type="presParOf" srcId="{C5ABE61A-8E8C-4E6A-90C4-5E5089412EFC}" destId="{2EFDED2C-6124-49BD-9051-E927CD4130AD}" srcOrd="0" destOrd="0" presId="urn:microsoft.com/office/officeart/2005/8/layout/vList5"/>
    <dgm:cxn modelId="{ABCEC893-4040-4E41-A00F-B7E127C6AF99}" type="presParOf" srcId="{4EC7C7A0-6A70-4920-B7FA-BEB8166F1BD0}" destId="{12CC17CF-628D-4E0A-B74B-66A0458C4008}" srcOrd="3" destOrd="0" presId="urn:microsoft.com/office/officeart/2005/8/layout/vList5"/>
    <dgm:cxn modelId="{A1485549-18F6-4BA5-A5E4-B27ABD9ACD45}" type="presParOf" srcId="{4EC7C7A0-6A70-4920-B7FA-BEB8166F1BD0}" destId="{C4066667-4A23-4163-9ED5-6D9B510B973C}" srcOrd="4" destOrd="0" presId="urn:microsoft.com/office/officeart/2005/8/layout/vList5"/>
    <dgm:cxn modelId="{61866C6E-8DA0-4231-86F5-C10E425A8DA7}" type="presParOf" srcId="{C4066667-4A23-4163-9ED5-6D9B510B973C}" destId="{1188F9DC-9497-4DB2-8533-EFC85521453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F645A10-EAA9-41B5-9990-952B62763F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B4A07-2709-481D-912F-AB5C417502C3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dirty="0" smtClean="0"/>
            <a:t>Effects of Rent Control laws</a:t>
          </a:r>
          <a:endParaRPr lang="en-US" dirty="0"/>
        </a:p>
      </dgm:t>
    </dgm:pt>
    <dgm:pt modelId="{8386B135-CF9F-43AA-8F15-565A77DDFCE0}" type="parTrans" cxnId="{40646126-8F78-4171-97E2-DC746E1B6C1D}">
      <dgm:prSet/>
      <dgm:spPr/>
      <dgm:t>
        <a:bodyPr/>
        <a:lstStyle/>
        <a:p>
          <a:endParaRPr lang="en-US"/>
        </a:p>
      </dgm:t>
    </dgm:pt>
    <dgm:pt modelId="{6280D65E-4AFC-4632-B442-6DDA759F512C}" type="sibTrans" cxnId="{40646126-8F78-4171-97E2-DC746E1B6C1D}">
      <dgm:prSet/>
      <dgm:spPr/>
      <dgm:t>
        <a:bodyPr/>
        <a:lstStyle/>
        <a:p>
          <a:endParaRPr lang="en-US"/>
        </a:p>
      </dgm:t>
    </dgm:pt>
    <dgm:pt modelId="{06128CBE-89A1-4EE5-A584-9A740D42DB54}" type="pres">
      <dgm:prSet presAssocID="{FF645A10-EAA9-41B5-9990-952B62763F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AC444F-1BB0-4830-BDAF-4C1049ED2346}" type="pres">
      <dgm:prSet presAssocID="{3ADB4A07-2709-481D-912F-AB5C417502C3}" presName="parentText" presStyleLbl="node1" presStyleIdx="0" presStyleCnt="1" custLinFactNeighborY="6818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D5E8F4-E9C5-47B9-8C74-FEF448FA4C95}" type="presOf" srcId="{FF645A10-EAA9-41B5-9990-952B62763F2A}" destId="{06128CBE-89A1-4EE5-A584-9A740D42DB54}" srcOrd="0" destOrd="0" presId="urn:microsoft.com/office/officeart/2005/8/layout/vList2"/>
    <dgm:cxn modelId="{40646126-8F78-4171-97E2-DC746E1B6C1D}" srcId="{FF645A10-EAA9-41B5-9990-952B62763F2A}" destId="{3ADB4A07-2709-481D-912F-AB5C417502C3}" srcOrd="0" destOrd="0" parTransId="{8386B135-CF9F-43AA-8F15-565A77DDFCE0}" sibTransId="{6280D65E-4AFC-4632-B442-6DDA759F512C}"/>
    <dgm:cxn modelId="{D0DC10BE-4B8E-444E-92F6-F3874CDD5993}" type="presOf" srcId="{3ADB4A07-2709-481D-912F-AB5C417502C3}" destId="{47AC444F-1BB0-4830-BDAF-4C1049ED2346}" srcOrd="0" destOrd="0" presId="urn:microsoft.com/office/officeart/2005/8/layout/vList2"/>
    <dgm:cxn modelId="{206237A7-4CA8-451F-B1FF-7D61C532C49B}" type="presParOf" srcId="{06128CBE-89A1-4EE5-A584-9A740D42DB54}" destId="{47AC444F-1BB0-4830-BDAF-4C1049ED23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4B4E0EE9-82FC-4B7B-9C8A-AEEE85B30F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BEFA0-BBFF-4513-A6ED-38C6091036A2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dirty="0" smtClean="0"/>
            <a:t>Evaluations of Price Control</a:t>
          </a:r>
          <a:endParaRPr lang="en-US" dirty="0"/>
        </a:p>
      </dgm:t>
    </dgm:pt>
    <dgm:pt modelId="{BF518C3C-0CFE-4CF5-8BE9-63795BE8C7B2}" type="parTrans" cxnId="{B1A9200C-F7D6-4196-AF3F-7A709B72BB42}">
      <dgm:prSet/>
      <dgm:spPr/>
      <dgm:t>
        <a:bodyPr/>
        <a:lstStyle/>
        <a:p>
          <a:endParaRPr lang="en-US"/>
        </a:p>
      </dgm:t>
    </dgm:pt>
    <dgm:pt modelId="{B7F79DA2-8D85-4509-BDF1-737CBFC383F1}" type="sibTrans" cxnId="{B1A9200C-F7D6-4196-AF3F-7A709B72BB42}">
      <dgm:prSet/>
      <dgm:spPr/>
      <dgm:t>
        <a:bodyPr/>
        <a:lstStyle/>
        <a:p>
          <a:endParaRPr lang="en-US"/>
        </a:p>
      </dgm:t>
    </dgm:pt>
    <dgm:pt modelId="{12D4F34A-4765-41A1-BF63-7BE8FC7602BA}" type="pres">
      <dgm:prSet presAssocID="{4B4E0EE9-82FC-4B7B-9C8A-AEEE85B30F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049FA-DF4D-418F-90DE-2D3BC26FA857}" type="pres">
      <dgm:prSet presAssocID="{C52BEFA0-BBFF-4513-A6ED-38C6091036A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95A8F1-1A39-4B52-A0B7-4C88EEA4D677}" type="presOf" srcId="{C52BEFA0-BBFF-4513-A6ED-38C6091036A2}" destId="{23F049FA-DF4D-418F-90DE-2D3BC26FA857}" srcOrd="0" destOrd="0" presId="urn:microsoft.com/office/officeart/2005/8/layout/vList2"/>
    <dgm:cxn modelId="{B1A9200C-F7D6-4196-AF3F-7A709B72BB42}" srcId="{4B4E0EE9-82FC-4B7B-9C8A-AEEE85B30FAE}" destId="{C52BEFA0-BBFF-4513-A6ED-38C6091036A2}" srcOrd="0" destOrd="0" parTransId="{BF518C3C-0CFE-4CF5-8BE9-63795BE8C7B2}" sibTransId="{B7F79DA2-8D85-4509-BDF1-737CBFC383F1}"/>
    <dgm:cxn modelId="{BA6D2D64-3D5D-445C-A7DC-344AD34244D7}" type="presOf" srcId="{4B4E0EE9-82FC-4B7B-9C8A-AEEE85B30FAE}" destId="{12D4F34A-4765-41A1-BF63-7BE8FC7602BA}" srcOrd="0" destOrd="0" presId="urn:microsoft.com/office/officeart/2005/8/layout/vList2"/>
    <dgm:cxn modelId="{2D08E9D9-41A5-4C1F-95A4-D9BE48507198}" type="presParOf" srcId="{12D4F34A-4765-41A1-BF63-7BE8FC7602BA}" destId="{23F049FA-DF4D-418F-90DE-2D3BC26FA85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8CF06BCF-AB1B-4FDC-B5ED-124A4BE786F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B58633-27C2-45F8-BA35-6D2224BFB716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Most economists believe that markets are usually a good way to organize economic activity, and most of them oppose the use of price ceilings and floors. </a:t>
          </a:r>
          <a:endParaRPr lang="en-US" dirty="0">
            <a:solidFill>
              <a:schemeClr val="bg1"/>
            </a:solidFill>
          </a:endParaRPr>
        </a:p>
      </dgm:t>
    </dgm:pt>
    <dgm:pt modelId="{C8C07801-39B6-4DB1-9364-5C26812DFB35}" type="parTrans" cxnId="{36ED5E14-38E0-43D3-BB63-C2D2921A9423}">
      <dgm:prSet/>
      <dgm:spPr/>
      <dgm:t>
        <a:bodyPr/>
        <a:lstStyle/>
        <a:p>
          <a:endParaRPr lang="en-US"/>
        </a:p>
      </dgm:t>
    </dgm:pt>
    <dgm:pt modelId="{124F8471-841F-4CA7-8CF3-4715E818816F}" type="sibTrans" cxnId="{36ED5E14-38E0-43D3-BB63-C2D2921A9423}">
      <dgm:prSet/>
      <dgm:spPr/>
      <dgm:t>
        <a:bodyPr/>
        <a:lstStyle/>
        <a:p>
          <a:endParaRPr lang="en-US"/>
        </a:p>
      </dgm:t>
    </dgm:pt>
    <dgm:pt modelId="{1D2A6F93-4196-48E7-9E22-1EB5734DF5E4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If prices are set by laws, they obscure the signals that efficiently allocate scarce resources in a market economy. </a:t>
          </a:r>
          <a:endParaRPr lang="en-US" dirty="0">
            <a:solidFill>
              <a:schemeClr val="bg1"/>
            </a:solidFill>
          </a:endParaRPr>
        </a:p>
      </dgm:t>
    </dgm:pt>
    <dgm:pt modelId="{E2204CDA-0F8A-4292-BA3A-3B0F09BE1C89}" type="parTrans" cxnId="{C6F19E7A-D3C1-4563-B89F-72DBB86D4601}">
      <dgm:prSet/>
      <dgm:spPr/>
      <dgm:t>
        <a:bodyPr/>
        <a:lstStyle/>
        <a:p>
          <a:endParaRPr lang="en-US"/>
        </a:p>
      </dgm:t>
    </dgm:pt>
    <dgm:pt modelId="{93A9029C-20B8-4E4B-A14D-E902C5B86CAE}" type="sibTrans" cxnId="{C6F19E7A-D3C1-4563-B89F-72DBB86D4601}">
      <dgm:prSet/>
      <dgm:spPr/>
      <dgm:t>
        <a:bodyPr/>
        <a:lstStyle/>
        <a:p>
          <a:endParaRPr lang="en-US"/>
        </a:p>
      </dgm:t>
    </dgm:pt>
    <dgm:pt modelId="{67205DD0-ABF4-4371-8653-F36AFF1766E6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Studies suggest that Price ceilings and price floors often hurt the people they are intended to help. 	</a:t>
          </a:r>
          <a:endParaRPr lang="en-US" dirty="0">
            <a:solidFill>
              <a:schemeClr val="bg1"/>
            </a:solidFill>
          </a:endParaRPr>
        </a:p>
      </dgm:t>
    </dgm:pt>
    <dgm:pt modelId="{D25EDB12-5931-4E6F-B30F-398EA6D6F03C}" type="parTrans" cxnId="{F6C5B6E0-D512-4FD1-AB97-A7C4E62B2A91}">
      <dgm:prSet/>
      <dgm:spPr/>
      <dgm:t>
        <a:bodyPr/>
        <a:lstStyle/>
        <a:p>
          <a:endParaRPr lang="en-US"/>
        </a:p>
      </dgm:t>
    </dgm:pt>
    <dgm:pt modelId="{67E5CBE8-5CB9-42D7-B8FE-513C83DC1A1C}" type="sibTrans" cxnId="{F6C5B6E0-D512-4FD1-AB97-A7C4E62B2A91}">
      <dgm:prSet/>
      <dgm:spPr/>
      <dgm:t>
        <a:bodyPr/>
        <a:lstStyle/>
        <a:p>
          <a:endParaRPr lang="en-US"/>
        </a:p>
      </dgm:t>
    </dgm:pt>
    <dgm:pt modelId="{457820DC-0EC1-4A3B-B14B-164A3BF2F25B}" type="pres">
      <dgm:prSet presAssocID="{8CF06BCF-AB1B-4FDC-B5ED-124A4BE786F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8C6779-2777-43E2-96FF-FE7E9EBA4D5B}" type="pres">
      <dgm:prSet presAssocID="{E4B58633-27C2-45F8-BA35-6D2224BFB716}" presName="linNode" presStyleCnt="0"/>
      <dgm:spPr/>
    </dgm:pt>
    <dgm:pt modelId="{72D10895-1606-4444-96B6-1FF61348A614}" type="pres">
      <dgm:prSet presAssocID="{E4B58633-27C2-45F8-BA35-6D2224BFB716}" presName="parentText" presStyleLbl="node1" presStyleIdx="0" presStyleCnt="3" custScaleX="272634" custLinFactNeighborX="-2306" custLinFactNeighborY="-264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75B0B-677A-4FAB-A0CF-DFE85C6749E4}" type="pres">
      <dgm:prSet presAssocID="{124F8471-841F-4CA7-8CF3-4715E818816F}" presName="sp" presStyleCnt="0"/>
      <dgm:spPr/>
    </dgm:pt>
    <dgm:pt modelId="{62000977-12E0-49B1-8533-4593C5436B66}" type="pres">
      <dgm:prSet presAssocID="{1D2A6F93-4196-48E7-9E22-1EB5734DF5E4}" presName="linNode" presStyleCnt="0"/>
      <dgm:spPr/>
    </dgm:pt>
    <dgm:pt modelId="{D7195DC5-143B-4120-9D63-B5575269A2DD}" type="pres">
      <dgm:prSet presAssocID="{1D2A6F93-4196-48E7-9E22-1EB5734DF5E4}" presName="parentText" presStyleLbl="node1" presStyleIdx="1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8452D-90B2-4782-840E-286569C3BCBC}" type="pres">
      <dgm:prSet presAssocID="{93A9029C-20B8-4E4B-A14D-E902C5B86CAE}" presName="sp" presStyleCnt="0"/>
      <dgm:spPr/>
    </dgm:pt>
    <dgm:pt modelId="{A9101FB1-54B6-4E1D-AB23-A00A6F39E54C}" type="pres">
      <dgm:prSet presAssocID="{67205DD0-ABF4-4371-8653-F36AFF1766E6}" presName="linNode" presStyleCnt="0"/>
      <dgm:spPr/>
    </dgm:pt>
    <dgm:pt modelId="{65EBA601-669F-4AEC-8639-A85F271A75FF}" type="pres">
      <dgm:prSet presAssocID="{67205DD0-ABF4-4371-8653-F36AFF1766E6}" presName="parentText" presStyleLbl="node1" presStyleIdx="2" presStyleCnt="3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ED5E14-38E0-43D3-BB63-C2D2921A9423}" srcId="{8CF06BCF-AB1B-4FDC-B5ED-124A4BE786FC}" destId="{E4B58633-27C2-45F8-BA35-6D2224BFB716}" srcOrd="0" destOrd="0" parTransId="{C8C07801-39B6-4DB1-9364-5C26812DFB35}" sibTransId="{124F8471-841F-4CA7-8CF3-4715E818816F}"/>
    <dgm:cxn modelId="{C6F19E7A-D3C1-4563-B89F-72DBB86D4601}" srcId="{8CF06BCF-AB1B-4FDC-B5ED-124A4BE786FC}" destId="{1D2A6F93-4196-48E7-9E22-1EB5734DF5E4}" srcOrd="1" destOrd="0" parTransId="{E2204CDA-0F8A-4292-BA3A-3B0F09BE1C89}" sibTransId="{93A9029C-20B8-4E4B-A14D-E902C5B86CAE}"/>
    <dgm:cxn modelId="{B00C6283-860D-45E5-93D9-74BF3C7A971A}" type="presOf" srcId="{1D2A6F93-4196-48E7-9E22-1EB5734DF5E4}" destId="{D7195DC5-143B-4120-9D63-B5575269A2DD}" srcOrd="0" destOrd="0" presId="urn:microsoft.com/office/officeart/2005/8/layout/vList5"/>
    <dgm:cxn modelId="{2D94EDA9-419C-4521-B606-516ED7A6F576}" type="presOf" srcId="{67205DD0-ABF4-4371-8653-F36AFF1766E6}" destId="{65EBA601-669F-4AEC-8639-A85F271A75FF}" srcOrd="0" destOrd="0" presId="urn:microsoft.com/office/officeart/2005/8/layout/vList5"/>
    <dgm:cxn modelId="{B5FDA2DE-B1F9-4E96-A46F-3D776D382823}" type="presOf" srcId="{8CF06BCF-AB1B-4FDC-B5ED-124A4BE786FC}" destId="{457820DC-0EC1-4A3B-B14B-164A3BF2F25B}" srcOrd="0" destOrd="0" presId="urn:microsoft.com/office/officeart/2005/8/layout/vList5"/>
    <dgm:cxn modelId="{163A6F4F-00DD-457F-9642-2DE335A80D02}" type="presOf" srcId="{E4B58633-27C2-45F8-BA35-6D2224BFB716}" destId="{72D10895-1606-4444-96B6-1FF61348A614}" srcOrd="0" destOrd="0" presId="urn:microsoft.com/office/officeart/2005/8/layout/vList5"/>
    <dgm:cxn modelId="{F6C5B6E0-D512-4FD1-AB97-A7C4E62B2A91}" srcId="{8CF06BCF-AB1B-4FDC-B5ED-124A4BE786FC}" destId="{67205DD0-ABF4-4371-8653-F36AFF1766E6}" srcOrd="2" destOrd="0" parTransId="{D25EDB12-5931-4E6F-B30F-398EA6D6F03C}" sibTransId="{67E5CBE8-5CB9-42D7-B8FE-513C83DC1A1C}"/>
    <dgm:cxn modelId="{872D5DD5-C47B-4E22-B245-A1CA4424E191}" type="presParOf" srcId="{457820DC-0EC1-4A3B-B14B-164A3BF2F25B}" destId="{018C6779-2777-43E2-96FF-FE7E9EBA4D5B}" srcOrd="0" destOrd="0" presId="urn:microsoft.com/office/officeart/2005/8/layout/vList5"/>
    <dgm:cxn modelId="{C4CDCA7D-0FBC-4970-B2DC-27E76EF46FBA}" type="presParOf" srcId="{018C6779-2777-43E2-96FF-FE7E9EBA4D5B}" destId="{72D10895-1606-4444-96B6-1FF61348A614}" srcOrd="0" destOrd="0" presId="urn:microsoft.com/office/officeart/2005/8/layout/vList5"/>
    <dgm:cxn modelId="{6C8360BB-D134-4B13-8781-16A082F867DE}" type="presParOf" srcId="{457820DC-0EC1-4A3B-B14B-164A3BF2F25B}" destId="{73975B0B-677A-4FAB-A0CF-DFE85C6749E4}" srcOrd="1" destOrd="0" presId="urn:microsoft.com/office/officeart/2005/8/layout/vList5"/>
    <dgm:cxn modelId="{4414F4A4-E992-4E2C-ADF2-A13BF720D08B}" type="presParOf" srcId="{457820DC-0EC1-4A3B-B14B-164A3BF2F25B}" destId="{62000977-12E0-49B1-8533-4593C5436B66}" srcOrd="2" destOrd="0" presId="urn:microsoft.com/office/officeart/2005/8/layout/vList5"/>
    <dgm:cxn modelId="{098455BC-8AD6-483E-BCB8-11BDAE698CE2}" type="presParOf" srcId="{62000977-12E0-49B1-8533-4593C5436B66}" destId="{D7195DC5-143B-4120-9D63-B5575269A2DD}" srcOrd="0" destOrd="0" presId="urn:microsoft.com/office/officeart/2005/8/layout/vList5"/>
    <dgm:cxn modelId="{E07F654F-47C5-423C-89E6-9A88A8AEAEAD}" type="presParOf" srcId="{457820DC-0EC1-4A3B-B14B-164A3BF2F25B}" destId="{1C48452D-90B2-4782-840E-286569C3BCBC}" srcOrd="3" destOrd="0" presId="urn:microsoft.com/office/officeart/2005/8/layout/vList5"/>
    <dgm:cxn modelId="{2F7D3A4C-F639-4FD9-A61E-8C6AA5963038}" type="presParOf" srcId="{457820DC-0EC1-4A3B-B14B-164A3BF2F25B}" destId="{A9101FB1-54B6-4E1D-AB23-A00A6F39E54C}" srcOrd="4" destOrd="0" presId="urn:microsoft.com/office/officeart/2005/8/layout/vList5"/>
    <dgm:cxn modelId="{4A356AD0-5C66-4705-B75C-AFEA020B92B4}" type="presParOf" srcId="{A9101FB1-54B6-4E1D-AB23-A00A6F39E54C}" destId="{65EBA601-669F-4AEC-8639-A85F271A75F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194E37-2C5B-406A-93A8-9B0BE8E032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F824A8-603F-4EAC-AC4F-43E4C4EC5467}">
      <dgm:prSet/>
      <dgm:spPr/>
      <dgm:t>
        <a:bodyPr/>
        <a:lstStyle/>
        <a:p>
          <a:pPr rtl="0"/>
          <a:r>
            <a:rPr lang="en-US" baseline="0" smtClean="0"/>
            <a:t>Demand vs. Quantity Demanded</a:t>
          </a:r>
          <a:endParaRPr lang="en-US"/>
        </a:p>
      </dgm:t>
    </dgm:pt>
    <dgm:pt modelId="{C670277E-6922-41C4-AFD5-4B7ECC529E28}" type="parTrans" cxnId="{806BC280-3ECA-4C75-81B6-5BFE8CD6E844}">
      <dgm:prSet/>
      <dgm:spPr/>
      <dgm:t>
        <a:bodyPr/>
        <a:lstStyle/>
        <a:p>
          <a:endParaRPr lang="en-US"/>
        </a:p>
      </dgm:t>
    </dgm:pt>
    <dgm:pt modelId="{0F6AFC95-5062-4452-9519-2E53C91C6F18}" type="sibTrans" cxnId="{806BC280-3ECA-4C75-81B6-5BFE8CD6E844}">
      <dgm:prSet/>
      <dgm:spPr/>
      <dgm:t>
        <a:bodyPr/>
        <a:lstStyle/>
        <a:p>
          <a:endParaRPr lang="en-US"/>
        </a:p>
      </dgm:t>
    </dgm:pt>
    <dgm:pt modelId="{850BE64A-7A46-46A8-8C9C-A6A93916C43B}" type="pres">
      <dgm:prSet presAssocID="{2B194E37-2C5B-406A-93A8-9B0BE8E032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851A32-E205-4D8F-B6E6-4B49AD455458}" type="pres">
      <dgm:prSet presAssocID="{7BF824A8-603F-4EAC-AC4F-43E4C4EC546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6BC280-3ECA-4C75-81B6-5BFE8CD6E844}" srcId="{2B194E37-2C5B-406A-93A8-9B0BE8E03236}" destId="{7BF824A8-603F-4EAC-AC4F-43E4C4EC5467}" srcOrd="0" destOrd="0" parTransId="{C670277E-6922-41C4-AFD5-4B7ECC529E28}" sibTransId="{0F6AFC95-5062-4452-9519-2E53C91C6F18}"/>
    <dgm:cxn modelId="{9EF87E6D-06CE-456E-BD16-AE051C722A9B}" type="presOf" srcId="{7BF824A8-603F-4EAC-AC4F-43E4C4EC5467}" destId="{CF851A32-E205-4D8F-B6E6-4B49AD455458}" srcOrd="0" destOrd="0" presId="urn:microsoft.com/office/officeart/2005/8/layout/vList2"/>
    <dgm:cxn modelId="{69A8CA20-D2AC-4497-B129-ADF534A619C5}" type="presOf" srcId="{2B194E37-2C5B-406A-93A8-9B0BE8E03236}" destId="{850BE64A-7A46-46A8-8C9C-A6A93916C43B}" srcOrd="0" destOrd="0" presId="urn:microsoft.com/office/officeart/2005/8/layout/vList2"/>
    <dgm:cxn modelId="{97F486CA-7AF0-41BB-8D48-4062F720E8A5}" type="presParOf" srcId="{850BE64A-7A46-46A8-8C9C-A6A93916C43B}" destId="{CF851A32-E205-4D8F-B6E6-4B49AD45545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3A87D2-B476-4C1E-81C4-32AC18720F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706CF4-CAF5-440F-9D6C-7CD1EEFA9C4D}">
      <dgm:prSet/>
      <dgm:spPr/>
      <dgm:t>
        <a:bodyPr/>
        <a:lstStyle/>
        <a:p>
          <a:pPr rtl="0"/>
          <a:r>
            <a:rPr lang="en-US" baseline="0" dirty="0" smtClean="0"/>
            <a:t>Demand Schedule and Demand Curve </a:t>
          </a:r>
          <a:endParaRPr lang="en-US" dirty="0"/>
        </a:p>
      </dgm:t>
    </dgm:pt>
    <dgm:pt modelId="{94865F12-8277-4BF0-8720-3BC03A2CE0C1}" type="parTrans" cxnId="{8F1B3F18-E21B-41EC-AE09-F5C3073F17A2}">
      <dgm:prSet/>
      <dgm:spPr/>
      <dgm:t>
        <a:bodyPr/>
        <a:lstStyle/>
        <a:p>
          <a:endParaRPr lang="en-US"/>
        </a:p>
      </dgm:t>
    </dgm:pt>
    <dgm:pt modelId="{64EAB2EB-231A-4D68-872D-5953C9BD659F}" type="sibTrans" cxnId="{8F1B3F18-E21B-41EC-AE09-F5C3073F17A2}">
      <dgm:prSet/>
      <dgm:spPr/>
      <dgm:t>
        <a:bodyPr/>
        <a:lstStyle/>
        <a:p>
          <a:endParaRPr lang="en-US"/>
        </a:p>
      </dgm:t>
    </dgm:pt>
    <dgm:pt modelId="{001466FF-17C5-4D8D-8D96-59F62A9EDF05}" type="pres">
      <dgm:prSet presAssocID="{DF3A87D2-B476-4C1E-81C4-32AC18720F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CBFAED-3E8F-47F7-B431-10F012283C16}" type="pres">
      <dgm:prSet presAssocID="{31706CF4-CAF5-440F-9D6C-7CD1EEFA9C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10A0E6-6C87-4612-90C3-2A130CB823D3}" type="presOf" srcId="{31706CF4-CAF5-440F-9D6C-7CD1EEFA9C4D}" destId="{F8CBFAED-3E8F-47F7-B431-10F012283C16}" srcOrd="0" destOrd="0" presId="urn:microsoft.com/office/officeart/2005/8/layout/vList2"/>
    <dgm:cxn modelId="{B837E37C-A71F-4A97-9A02-0F27BD632BD5}" type="presOf" srcId="{DF3A87D2-B476-4C1E-81C4-32AC18720F68}" destId="{001466FF-17C5-4D8D-8D96-59F62A9EDF05}" srcOrd="0" destOrd="0" presId="urn:microsoft.com/office/officeart/2005/8/layout/vList2"/>
    <dgm:cxn modelId="{8F1B3F18-E21B-41EC-AE09-F5C3073F17A2}" srcId="{DF3A87D2-B476-4C1E-81C4-32AC18720F68}" destId="{31706CF4-CAF5-440F-9D6C-7CD1EEFA9C4D}" srcOrd="0" destOrd="0" parTransId="{94865F12-8277-4BF0-8720-3BC03A2CE0C1}" sibTransId="{64EAB2EB-231A-4D68-872D-5953C9BD659F}"/>
    <dgm:cxn modelId="{76DF8D6E-83B6-4D6A-971C-B5CB07B0BBC6}" type="presParOf" srcId="{001466FF-17C5-4D8D-8D96-59F62A9EDF05}" destId="{F8CBFAED-3E8F-47F7-B431-10F012283C1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AFA8B4-D5FF-436F-A653-39D0F84ACD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EFC412-F6B6-4FE8-BCD9-31F0BEBB2DF9}">
      <dgm:prSet/>
      <dgm:spPr/>
      <dgm:t>
        <a:bodyPr/>
        <a:lstStyle/>
        <a:p>
          <a:pPr rtl="0"/>
          <a:r>
            <a:rPr lang="en-US" baseline="0" smtClean="0"/>
            <a:t>Law of Demand</a:t>
          </a:r>
          <a:endParaRPr lang="en-US"/>
        </a:p>
      </dgm:t>
    </dgm:pt>
    <dgm:pt modelId="{BFF0386C-8AD4-40CD-9F13-FF37CA2C1517}" type="parTrans" cxnId="{4DF01A04-ACD1-469D-A2EF-6F3BF08DCEF6}">
      <dgm:prSet/>
      <dgm:spPr/>
      <dgm:t>
        <a:bodyPr/>
        <a:lstStyle/>
        <a:p>
          <a:endParaRPr lang="en-US"/>
        </a:p>
      </dgm:t>
    </dgm:pt>
    <dgm:pt modelId="{F82A41F1-0571-4248-ABB2-ADD94F5B83B2}" type="sibTrans" cxnId="{4DF01A04-ACD1-469D-A2EF-6F3BF08DCEF6}">
      <dgm:prSet/>
      <dgm:spPr/>
      <dgm:t>
        <a:bodyPr/>
        <a:lstStyle/>
        <a:p>
          <a:endParaRPr lang="en-US"/>
        </a:p>
      </dgm:t>
    </dgm:pt>
    <dgm:pt modelId="{FEE82589-1678-45F7-AE57-109CA3C8BA22}" type="pres">
      <dgm:prSet presAssocID="{03AFA8B4-D5FF-436F-A653-39D0F84ACD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98009D-E27A-474B-94EC-5EC15DD4A3CD}" type="pres">
      <dgm:prSet presAssocID="{CCEFC412-F6B6-4FE8-BCD9-31F0BEBB2DF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F01A04-ACD1-469D-A2EF-6F3BF08DCEF6}" srcId="{03AFA8B4-D5FF-436F-A653-39D0F84ACDCA}" destId="{CCEFC412-F6B6-4FE8-BCD9-31F0BEBB2DF9}" srcOrd="0" destOrd="0" parTransId="{BFF0386C-8AD4-40CD-9F13-FF37CA2C1517}" sibTransId="{F82A41F1-0571-4248-ABB2-ADD94F5B83B2}"/>
    <dgm:cxn modelId="{00DE993B-74E5-49CA-8407-A241A639D6BB}" type="presOf" srcId="{CCEFC412-F6B6-4FE8-BCD9-31F0BEBB2DF9}" destId="{7E98009D-E27A-474B-94EC-5EC15DD4A3CD}" srcOrd="0" destOrd="0" presId="urn:microsoft.com/office/officeart/2005/8/layout/vList2"/>
    <dgm:cxn modelId="{5F19C4E6-D72F-4784-87E7-887AD8ADD883}" type="presOf" srcId="{03AFA8B4-D5FF-436F-A653-39D0F84ACDCA}" destId="{FEE82589-1678-45F7-AE57-109CA3C8BA22}" srcOrd="0" destOrd="0" presId="urn:microsoft.com/office/officeart/2005/8/layout/vList2"/>
    <dgm:cxn modelId="{30836D56-5E15-420D-8157-1A6ABC3DB99E}" type="presParOf" srcId="{FEE82589-1678-45F7-AE57-109CA3C8BA22}" destId="{7E98009D-E27A-474B-94EC-5EC15DD4A3C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A0BE96-091C-45DA-B9BD-D8C6042CD2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246F3F-8DED-4CAE-BDB7-55D6145A60BA}">
      <dgm:prSet custT="1"/>
      <dgm:spPr/>
      <dgm:t>
        <a:bodyPr/>
        <a:lstStyle/>
        <a:p>
          <a:pPr rtl="0"/>
          <a:r>
            <a:rPr lang="en-US" sz="2000" baseline="0" dirty="0" smtClean="0"/>
            <a:t>Difference Between Change </a:t>
          </a:r>
          <a:r>
            <a:rPr lang="en-US" sz="2000" baseline="0" dirty="0" smtClean="0"/>
            <a:t>in Demand and </a:t>
          </a:r>
          <a:r>
            <a:rPr lang="en-US" sz="2000" baseline="0" dirty="0" smtClean="0"/>
            <a:t>Change in Quantity </a:t>
          </a:r>
          <a:r>
            <a:rPr lang="en-US" sz="2000" baseline="0" dirty="0" smtClean="0"/>
            <a:t>Demanded</a:t>
          </a:r>
          <a:endParaRPr lang="en-US" sz="2000" dirty="0"/>
        </a:p>
      </dgm:t>
    </dgm:pt>
    <dgm:pt modelId="{412D254F-043A-47EA-B597-4E0BD5845FC2}" type="parTrans" cxnId="{27DE5AFC-2F8A-4AE1-A8BA-AC06536A9650}">
      <dgm:prSet/>
      <dgm:spPr/>
      <dgm:t>
        <a:bodyPr/>
        <a:lstStyle/>
        <a:p>
          <a:endParaRPr lang="en-US"/>
        </a:p>
      </dgm:t>
    </dgm:pt>
    <dgm:pt modelId="{43BF9AFF-5AFC-4660-81CA-02E227DA5A05}" type="sibTrans" cxnId="{27DE5AFC-2F8A-4AE1-A8BA-AC06536A9650}">
      <dgm:prSet/>
      <dgm:spPr/>
      <dgm:t>
        <a:bodyPr/>
        <a:lstStyle/>
        <a:p>
          <a:endParaRPr lang="en-US"/>
        </a:p>
      </dgm:t>
    </dgm:pt>
    <dgm:pt modelId="{E6954B64-A84E-4E3D-83BB-01847F8B637D}" type="pres">
      <dgm:prSet presAssocID="{7BA0BE96-091C-45DA-B9BD-D8C6042CD2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1AA6F7-7DF9-4AA8-A53E-C7EE3E97286D}" type="pres">
      <dgm:prSet presAssocID="{ED246F3F-8DED-4CAE-BDB7-55D6145A60BA}" presName="parentText" presStyleLbl="node1" presStyleIdx="0" presStyleCnt="1" custLinFactNeighborX="527" custLinFactNeighborY="6489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DE5AFC-2F8A-4AE1-A8BA-AC06536A9650}" srcId="{7BA0BE96-091C-45DA-B9BD-D8C6042CD2F2}" destId="{ED246F3F-8DED-4CAE-BDB7-55D6145A60BA}" srcOrd="0" destOrd="0" parTransId="{412D254F-043A-47EA-B597-4E0BD5845FC2}" sibTransId="{43BF9AFF-5AFC-4660-81CA-02E227DA5A05}"/>
    <dgm:cxn modelId="{17C26A9E-E8C3-4646-90E9-D28BE9DAE7EE}" type="presOf" srcId="{7BA0BE96-091C-45DA-B9BD-D8C6042CD2F2}" destId="{E6954B64-A84E-4E3D-83BB-01847F8B637D}" srcOrd="0" destOrd="0" presId="urn:microsoft.com/office/officeart/2005/8/layout/vList2"/>
    <dgm:cxn modelId="{77160F46-95F8-4754-82A2-ABB5EC586E56}" type="presOf" srcId="{ED246F3F-8DED-4CAE-BDB7-55D6145A60BA}" destId="{A11AA6F7-7DF9-4AA8-A53E-C7EE3E97286D}" srcOrd="0" destOrd="0" presId="urn:microsoft.com/office/officeart/2005/8/layout/vList2"/>
    <dgm:cxn modelId="{02195514-9718-4975-8859-D361F9AA3541}" type="presParOf" srcId="{E6954B64-A84E-4E3D-83BB-01847F8B637D}" destId="{A11AA6F7-7DF9-4AA8-A53E-C7EE3E9728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446EA23-72CE-4F71-90E7-5114E17D33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F7E18-6204-492D-9F8B-DBA81A77FE6F}">
      <dgm:prSet custT="1"/>
      <dgm:spPr/>
      <dgm:t>
        <a:bodyPr/>
        <a:lstStyle/>
        <a:p>
          <a:pPr rtl="0"/>
          <a:endParaRPr lang="en-US" sz="2400" baseline="0" dirty="0" smtClean="0"/>
        </a:p>
        <a:p>
          <a:pPr rtl="0"/>
          <a:r>
            <a:rPr lang="en-US" sz="2400" baseline="0" dirty="0" smtClean="0"/>
            <a:t>Change in Demand vs. Change in the Quantity Demanded</a:t>
          </a:r>
          <a:br>
            <a:rPr lang="en-US" sz="2400" baseline="0" dirty="0" smtClean="0"/>
          </a:br>
          <a:r>
            <a:rPr lang="en-US" sz="2400" baseline="0" dirty="0" smtClean="0"/>
            <a:t/>
          </a:r>
          <a:br>
            <a:rPr lang="en-US" sz="2400" baseline="0" dirty="0" smtClean="0"/>
          </a:br>
          <a:endParaRPr lang="en-US" sz="2400" dirty="0"/>
        </a:p>
      </dgm:t>
    </dgm:pt>
    <dgm:pt modelId="{7FD6F7B0-8D7E-4192-AAF0-556C38719E31}" type="parTrans" cxnId="{5C423796-ABFE-4DFD-9E28-65990B4C05E4}">
      <dgm:prSet/>
      <dgm:spPr/>
      <dgm:t>
        <a:bodyPr/>
        <a:lstStyle/>
        <a:p>
          <a:endParaRPr lang="en-US"/>
        </a:p>
      </dgm:t>
    </dgm:pt>
    <dgm:pt modelId="{6761336A-9EC6-4B26-96C8-80A6521E63EB}" type="sibTrans" cxnId="{5C423796-ABFE-4DFD-9E28-65990B4C05E4}">
      <dgm:prSet/>
      <dgm:spPr/>
      <dgm:t>
        <a:bodyPr/>
        <a:lstStyle/>
        <a:p>
          <a:endParaRPr lang="en-US"/>
        </a:p>
      </dgm:t>
    </dgm:pt>
    <dgm:pt modelId="{5ED0C5E2-EFE7-4142-BFB3-07288555121A}" type="pres">
      <dgm:prSet presAssocID="{D446EA23-72CE-4F71-90E7-5114E17D33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6E280E-E8C2-409A-A3EF-5C8B1AE54C4C}" type="pres">
      <dgm:prSet presAssocID="{5F1F7E18-6204-492D-9F8B-DBA81A77FE6F}" presName="parentText" presStyleLbl="node1" presStyleIdx="0" presStyleCnt="1" custScaleY="1356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309347-749D-4462-822F-904EAD157261}" type="presOf" srcId="{5F1F7E18-6204-492D-9F8B-DBA81A77FE6F}" destId="{B36E280E-E8C2-409A-A3EF-5C8B1AE54C4C}" srcOrd="0" destOrd="0" presId="urn:microsoft.com/office/officeart/2005/8/layout/vList2"/>
    <dgm:cxn modelId="{4A232ADA-6830-41E7-AD57-C5254A961307}" type="presOf" srcId="{D446EA23-72CE-4F71-90E7-5114E17D33E2}" destId="{5ED0C5E2-EFE7-4142-BFB3-07288555121A}" srcOrd="0" destOrd="0" presId="urn:microsoft.com/office/officeart/2005/8/layout/vList2"/>
    <dgm:cxn modelId="{5C423796-ABFE-4DFD-9E28-65990B4C05E4}" srcId="{D446EA23-72CE-4F71-90E7-5114E17D33E2}" destId="{5F1F7E18-6204-492D-9F8B-DBA81A77FE6F}" srcOrd="0" destOrd="0" parTransId="{7FD6F7B0-8D7E-4192-AAF0-556C38719E31}" sibTransId="{6761336A-9EC6-4B26-96C8-80A6521E63EB}"/>
    <dgm:cxn modelId="{8C381003-3EB9-4938-B58D-AF5FC6DF2A7C}" type="presParOf" srcId="{5ED0C5E2-EFE7-4142-BFB3-07288555121A}" destId="{B36E280E-E8C2-409A-A3EF-5C8B1AE54C4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1BE73D-1E17-47EB-ABC0-E8BAC66F79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7520A-D7B5-4D1F-BCCD-3C244826347D}">
      <dgm:prSet/>
      <dgm:spPr/>
      <dgm:t>
        <a:bodyPr/>
        <a:lstStyle/>
        <a:p>
          <a:pPr rtl="0"/>
          <a:r>
            <a:rPr lang="en-US" baseline="0" dirty="0" smtClean="0"/>
            <a:t>Determinants of Demand: Factors </a:t>
          </a:r>
          <a:r>
            <a:rPr lang="en-US" baseline="0" dirty="0" smtClean="0"/>
            <a:t>that may cause a shift in demand </a:t>
          </a:r>
          <a:r>
            <a:rPr lang="en-US" baseline="0" dirty="0" smtClean="0"/>
            <a:t>curve</a:t>
          </a:r>
          <a:endParaRPr lang="en-US" dirty="0"/>
        </a:p>
      </dgm:t>
    </dgm:pt>
    <dgm:pt modelId="{79B99FE4-EBC5-4DEB-B6C1-CCA86469AC67}" type="parTrans" cxnId="{40B2DF46-F7B6-4E9A-A12E-64C1CDBB2FCD}">
      <dgm:prSet/>
      <dgm:spPr/>
      <dgm:t>
        <a:bodyPr/>
        <a:lstStyle/>
        <a:p>
          <a:endParaRPr lang="en-US"/>
        </a:p>
      </dgm:t>
    </dgm:pt>
    <dgm:pt modelId="{C43D8D87-7C8E-4084-9A98-FCFD1BB91900}" type="sibTrans" cxnId="{40B2DF46-F7B6-4E9A-A12E-64C1CDBB2FCD}">
      <dgm:prSet/>
      <dgm:spPr/>
      <dgm:t>
        <a:bodyPr/>
        <a:lstStyle/>
        <a:p>
          <a:endParaRPr lang="en-US"/>
        </a:p>
      </dgm:t>
    </dgm:pt>
    <dgm:pt modelId="{2B208051-7F6C-47BE-B0F9-C90C2EC2E543}" type="pres">
      <dgm:prSet presAssocID="{D21BE73D-1E17-47EB-ABC0-E8BAC66F79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3C7D535-D62C-4525-A75E-35F540BC7002}" type="pres">
      <dgm:prSet presAssocID="{4DD7520A-D7B5-4D1F-BCCD-3C244826347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96DEFF-4109-41C5-B8A0-531AF850EA2B}" type="presOf" srcId="{4DD7520A-D7B5-4D1F-BCCD-3C244826347D}" destId="{D3C7D535-D62C-4525-A75E-35F540BC7002}" srcOrd="0" destOrd="0" presId="urn:microsoft.com/office/officeart/2005/8/layout/vList2"/>
    <dgm:cxn modelId="{40B2DF46-F7B6-4E9A-A12E-64C1CDBB2FCD}" srcId="{D21BE73D-1E17-47EB-ABC0-E8BAC66F7949}" destId="{4DD7520A-D7B5-4D1F-BCCD-3C244826347D}" srcOrd="0" destOrd="0" parTransId="{79B99FE4-EBC5-4DEB-B6C1-CCA86469AC67}" sibTransId="{C43D8D87-7C8E-4084-9A98-FCFD1BB91900}"/>
    <dgm:cxn modelId="{9B90BB04-8A43-4AE8-848F-C8D581C2ADFE}" type="presOf" srcId="{D21BE73D-1E17-47EB-ABC0-E8BAC66F7949}" destId="{2B208051-7F6C-47BE-B0F9-C90C2EC2E543}" srcOrd="0" destOrd="0" presId="urn:microsoft.com/office/officeart/2005/8/layout/vList2"/>
    <dgm:cxn modelId="{A2C00284-528D-45BC-9088-FD3804BFDBBD}" type="presParOf" srcId="{2B208051-7F6C-47BE-B0F9-C90C2EC2E543}" destId="{D3C7D535-D62C-4525-A75E-35F540BC700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F9C6D-BF06-4D04-8774-4C26F58863F8}">
      <dsp:nvSpPr>
        <dsp:cNvPr id="0" name=""/>
        <dsp:cNvSpPr/>
      </dsp:nvSpPr>
      <dsp:spPr>
        <a:xfrm>
          <a:off x="0" y="45"/>
          <a:ext cx="6789420" cy="742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baseline="0" dirty="0" smtClean="0"/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baseline="0" dirty="0" smtClean="0">
              <a:solidFill>
                <a:srgbClr val="002060"/>
              </a:solidFill>
            </a:rPr>
            <a:t>Market Forces of Demand and Supply </a:t>
          </a:r>
          <a:br>
            <a:rPr lang="en-US" sz="3200" kern="1200" baseline="0" dirty="0" smtClean="0">
              <a:solidFill>
                <a:srgbClr val="002060"/>
              </a:solidFill>
            </a:rPr>
          </a:br>
          <a:endParaRPr lang="en-US" sz="3200" kern="1200" dirty="0">
            <a:solidFill>
              <a:srgbClr val="002060"/>
            </a:solidFill>
          </a:endParaRPr>
        </a:p>
      </dsp:txBody>
      <dsp:txXfrm>
        <a:off x="36263" y="36308"/>
        <a:ext cx="6716894" cy="6703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63A74-5C44-4737-899F-B2F7E8B1394F}">
      <dsp:nvSpPr>
        <dsp:cNvPr id="0" name=""/>
        <dsp:cNvSpPr/>
      </dsp:nvSpPr>
      <dsp:spPr>
        <a:xfrm>
          <a:off x="0" y="199"/>
          <a:ext cx="8138160" cy="6663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baseline="0" dirty="0" smtClean="0"/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Market Demand: Aggregation of quantity demanded at various prices </a:t>
          </a:r>
          <a:r>
            <a:rPr lang="en-US" sz="2400" kern="1200" baseline="0" dirty="0" smtClean="0"/>
            <a:t/>
          </a:r>
          <a:br>
            <a:rPr lang="en-US" sz="2400" kern="1200" baseline="0" dirty="0" smtClean="0"/>
          </a:br>
          <a:r>
            <a:rPr lang="en-US" sz="2400" kern="1200" baseline="0" dirty="0" smtClean="0"/>
            <a:t/>
          </a:r>
          <a:br>
            <a:rPr lang="en-US" sz="2400" kern="1200" baseline="0" dirty="0" smtClean="0"/>
          </a:br>
          <a:endParaRPr lang="en-US" sz="2400" kern="1200" dirty="0"/>
        </a:p>
      </dsp:txBody>
      <dsp:txXfrm>
        <a:off x="32529" y="32728"/>
        <a:ext cx="8073102" cy="6012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76B5E-A1BE-4B61-87B1-46541D99BF52}">
      <dsp:nvSpPr>
        <dsp:cNvPr id="0" name=""/>
        <dsp:cNvSpPr/>
      </dsp:nvSpPr>
      <dsp:spPr>
        <a:xfrm>
          <a:off x="0" y="2378"/>
          <a:ext cx="8686800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Market Demand-Horizontal summation of individual demand curves</a:t>
          </a:r>
          <a:endParaRPr lang="en-US" sz="2000" kern="1200" dirty="0"/>
        </a:p>
      </dsp:txBody>
      <dsp:txXfrm>
        <a:off x="23388" y="25766"/>
        <a:ext cx="8640024" cy="4323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614B5-5FA7-4B76-B343-C14601556D1F}">
      <dsp:nvSpPr>
        <dsp:cNvPr id="0" name=""/>
        <dsp:cNvSpPr/>
      </dsp:nvSpPr>
      <dsp:spPr>
        <a:xfrm>
          <a:off x="0" y="138448"/>
          <a:ext cx="75438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A changes </a:t>
          </a:r>
          <a:r>
            <a:rPr lang="en-US" sz="2000" kern="1200" baseline="0" dirty="0" smtClean="0"/>
            <a:t>in Demand </a:t>
          </a:r>
          <a:r>
            <a:rPr lang="en-US" sz="2000" kern="1200" baseline="0" dirty="0" smtClean="0"/>
            <a:t>Curve causes increase or decrease in </a:t>
          </a:r>
          <a:r>
            <a:rPr lang="en-US" sz="2000" kern="1200" baseline="0" dirty="0" smtClean="0"/>
            <a:t>Demand</a:t>
          </a:r>
          <a:endParaRPr lang="en-US" sz="2000" kern="1200" dirty="0"/>
        </a:p>
      </dsp:txBody>
      <dsp:txXfrm>
        <a:off x="23417" y="161865"/>
        <a:ext cx="7496966" cy="4328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FD1DB-8A36-465F-90B2-D0F11DFF8D1F}">
      <dsp:nvSpPr>
        <dsp:cNvPr id="0" name=""/>
        <dsp:cNvSpPr/>
      </dsp:nvSpPr>
      <dsp:spPr>
        <a:xfrm>
          <a:off x="0" y="6781"/>
          <a:ext cx="75438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smtClean="0"/>
            <a:t>Supply vs. Quantity Supplied</a:t>
          </a:r>
          <a:endParaRPr lang="en-US" sz="2200" kern="1200"/>
        </a:p>
      </dsp:txBody>
      <dsp:txXfrm>
        <a:off x="25759" y="32540"/>
        <a:ext cx="7492282" cy="4761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E1872-2247-4726-83FA-F476B42FDA78}">
      <dsp:nvSpPr>
        <dsp:cNvPr id="0" name=""/>
        <dsp:cNvSpPr/>
      </dsp:nvSpPr>
      <dsp:spPr>
        <a:xfrm>
          <a:off x="0" y="3390"/>
          <a:ext cx="75438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baseline="0" smtClean="0"/>
            <a:t>Law of Supply</a:t>
          </a:r>
          <a:endParaRPr lang="en-US" sz="3000" kern="1200"/>
        </a:p>
      </dsp:txBody>
      <dsp:txXfrm>
        <a:off x="35125" y="38515"/>
        <a:ext cx="7473550" cy="64929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B8C7F-3748-4CC9-8471-B7F834641753}">
      <dsp:nvSpPr>
        <dsp:cNvPr id="0" name=""/>
        <dsp:cNvSpPr/>
      </dsp:nvSpPr>
      <dsp:spPr>
        <a:xfrm>
          <a:off x="0" y="11121"/>
          <a:ext cx="75438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baseline="0" smtClean="0"/>
            <a:t>Supply Schedule and Supply Curve</a:t>
          </a:r>
          <a:endParaRPr lang="en-US" sz="3300" kern="1200"/>
        </a:p>
      </dsp:txBody>
      <dsp:txXfrm>
        <a:off x="38638" y="49759"/>
        <a:ext cx="7466524" cy="71422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13A28-EBA8-4070-90CD-9B6A5BF99E3C}">
      <dsp:nvSpPr>
        <dsp:cNvPr id="0" name=""/>
        <dsp:cNvSpPr/>
      </dsp:nvSpPr>
      <dsp:spPr>
        <a:xfrm>
          <a:off x="0" y="71846"/>
          <a:ext cx="7543800" cy="427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baseline="0" dirty="0" smtClean="0"/>
            <a:t>Supply Schedule and Supply Curve </a:t>
          </a:r>
          <a:endParaRPr lang="en-US" sz="1700" kern="1200" dirty="0"/>
        </a:p>
      </dsp:txBody>
      <dsp:txXfrm>
        <a:off x="20884" y="92730"/>
        <a:ext cx="7502032" cy="38603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2720C-AEF2-4BC1-A593-650DE4E34A2D}">
      <dsp:nvSpPr>
        <dsp:cNvPr id="0" name=""/>
        <dsp:cNvSpPr/>
      </dsp:nvSpPr>
      <dsp:spPr>
        <a:xfrm>
          <a:off x="0" y="83451"/>
          <a:ext cx="5543550" cy="4753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smtClean="0"/>
            <a:t>Change in Supply vs. Change in the Quantity Supplied</a:t>
          </a:r>
          <a:endParaRPr lang="en-US" sz="1900" kern="1200"/>
        </a:p>
      </dsp:txBody>
      <dsp:txXfrm>
        <a:off x="23207" y="106658"/>
        <a:ext cx="5497136" cy="42897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BE1D9-8E15-42A9-80FC-9537833AC0CA}">
      <dsp:nvSpPr>
        <dsp:cNvPr id="0" name=""/>
        <dsp:cNvSpPr/>
      </dsp:nvSpPr>
      <dsp:spPr>
        <a:xfrm>
          <a:off x="0" y="33907"/>
          <a:ext cx="7543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dirty="0" smtClean="0"/>
            <a:t>Market Supply: Horizontal summation of individual supply curves</a:t>
          </a:r>
          <a:endParaRPr lang="en-US" sz="2100" kern="1200" dirty="0"/>
        </a:p>
      </dsp:txBody>
      <dsp:txXfrm>
        <a:off x="24588" y="58495"/>
        <a:ext cx="7494624" cy="45450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E8752-463D-42EA-84C6-0BE8E50EE54D}">
      <dsp:nvSpPr>
        <dsp:cNvPr id="0" name=""/>
        <dsp:cNvSpPr/>
      </dsp:nvSpPr>
      <dsp:spPr>
        <a:xfrm>
          <a:off x="0" y="5280"/>
          <a:ext cx="7543800" cy="599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Market Supply: Aggregation of Individual Supply curves </a:t>
          </a:r>
          <a:endParaRPr lang="en-US" sz="2000" kern="1200" dirty="0"/>
        </a:p>
      </dsp:txBody>
      <dsp:txXfrm>
        <a:off x="29243" y="34523"/>
        <a:ext cx="7485314" cy="540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89AAD-E09B-4D4E-A7A2-D42E87ACC26C}">
      <dsp:nvSpPr>
        <dsp:cNvPr id="0" name=""/>
        <dsp:cNvSpPr/>
      </dsp:nvSpPr>
      <dsp:spPr>
        <a:xfrm>
          <a:off x="565784" y="0"/>
          <a:ext cx="6412230" cy="8572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4E7AB-399C-4F50-B74A-2722FCB645A0}">
      <dsp:nvSpPr>
        <dsp:cNvPr id="0" name=""/>
        <dsp:cNvSpPr/>
      </dsp:nvSpPr>
      <dsp:spPr>
        <a:xfrm>
          <a:off x="1348343" y="257175"/>
          <a:ext cx="2263140" cy="342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Dr. Dowlah</a:t>
          </a:r>
          <a:endParaRPr lang="en-US" sz="1400" kern="1200"/>
        </a:p>
      </dsp:txBody>
      <dsp:txXfrm>
        <a:off x="1365082" y="273914"/>
        <a:ext cx="2229662" cy="309422"/>
      </dsp:txXfrm>
    </dsp:sp>
    <dsp:sp modelId="{39255A91-8BBD-4EBD-B6C7-C3C1B056CD5D}">
      <dsp:nvSpPr>
        <dsp:cNvPr id="0" name=""/>
        <dsp:cNvSpPr/>
      </dsp:nvSpPr>
      <dsp:spPr>
        <a:xfrm>
          <a:off x="3932316" y="257175"/>
          <a:ext cx="2263140" cy="342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Fall  </a:t>
          </a:r>
          <a:r>
            <a:rPr lang="en-US" sz="1400" kern="1200" baseline="0" dirty="0" smtClean="0"/>
            <a:t>2016</a:t>
          </a:r>
          <a:endParaRPr lang="en-US" sz="1400" kern="1200" dirty="0"/>
        </a:p>
      </dsp:txBody>
      <dsp:txXfrm>
        <a:off x="3949055" y="273914"/>
        <a:ext cx="2229662" cy="30942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92406-C15D-4FFC-95C2-73385355BC80}">
      <dsp:nvSpPr>
        <dsp:cNvPr id="0" name=""/>
        <dsp:cNvSpPr/>
      </dsp:nvSpPr>
      <dsp:spPr>
        <a:xfrm>
          <a:off x="0" y="10274"/>
          <a:ext cx="8023860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Determinants of Supply—the Factors that Shift Supply</a:t>
          </a:r>
          <a:endParaRPr lang="en-US" sz="2000" kern="1200" dirty="0"/>
        </a:p>
      </dsp:txBody>
      <dsp:txXfrm>
        <a:off x="30157" y="40431"/>
        <a:ext cx="7963546" cy="55744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0A32B-FBF3-4DFC-A730-5B652CDC360D}">
      <dsp:nvSpPr>
        <dsp:cNvPr id="0" name=""/>
        <dsp:cNvSpPr/>
      </dsp:nvSpPr>
      <dsp:spPr>
        <a:xfrm>
          <a:off x="0" y="6426"/>
          <a:ext cx="7543800" cy="604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baseline="0" dirty="0" smtClean="0"/>
            <a:t>A change in supply curve causes increase or decrease </a:t>
          </a:r>
          <a:r>
            <a:rPr lang="en-US" sz="2200" kern="1200" baseline="0" dirty="0" smtClean="0"/>
            <a:t>in </a:t>
          </a:r>
          <a:r>
            <a:rPr lang="en-US" sz="2200" kern="1200" baseline="0" dirty="0" smtClean="0"/>
            <a:t>supply</a:t>
          </a:r>
          <a:endParaRPr lang="en-US" sz="2200" kern="1200" dirty="0"/>
        </a:p>
      </dsp:txBody>
      <dsp:txXfrm>
        <a:off x="29503" y="35929"/>
        <a:ext cx="7484794" cy="54536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618BF-F313-4DFB-8A59-BE2BA36618F4}">
      <dsp:nvSpPr>
        <dsp:cNvPr id="0" name=""/>
        <dsp:cNvSpPr/>
      </dsp:nvSpPr>
      <dsp:spPr>
        <a:xfrm>
          <a:off x="0" y="5332"/>
          <a:ext cx="75438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smtClean="0"/>
            <a:t>Market Equilibrium</a:t>
          </a:r>
          <a:endParaRPr lang="en-US" sz="2100" kern="1200"/>
        </a:p>
      </dsp:txBody>
      <dsp:txXfrm>
        <a:off x="24588" y="29920"/>
        <a:ext cx="7494624" cy="45450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42831-3E62-4C1D-B6FA-9FC05E49AE00}">
      <dsp:nvSpPr>
        <dsp:cNvPr id="0" name=""/>
        <dsp:cNvSpPr/>
      </dsp:nvSpPr>
      <dsp:spPr>
        <a:xfrm>
          <a:off x="0" y="217853"/>
          <a:ext cx="7543800" cy="7671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baseline="0" smtClean="0"/>
            <a:t>Market Equilibrium</a:t>
          </a:r>
          <a:endParaRPr lang="en-US" sz="3200" kern="1200"/>
        </a:p>
      </dsp:txBody>
      <dsp:txXfrm>
        <a:off x="37451" y="255304"/>
        <a:ext cx="7468898" cy="69228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71BF9-3C54-44AF-931E-9C229987D62E}">
      <dsp:nvSpPr>
        <dsp:cNvPr id="0" name=""/>
        <dsp:cNvSpPr/>
      </dsp:nvSpPr>
      <dsp:spPr>
        <a:xfrm>
          <a:off x="0" y="1410"/>
          <a:ext cx="754380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baseline="0" smtClean="0"/>
            <a:t>The Effects of a Shift of the Demand Curve when supply remains constant</a:t>
          </a:r>
          <a:endParaRPr lang="en-US" sz="2100" kern="1200"/>
        </a:p>
      </dsp:txBody>
      <dsp:txXfrm>
        <a:off x="40780" y="42190"/>
        <a:ext cx="7462240" cy="75381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4C21E-6B44-4012-A9FE-ED7BB3EACF2A}">
      <dsp:nvSpPr>
        <dsp:cNvPr id="0" name=""/>
        <dsp:cNvSpPr/>
      </dsp:nvSpPr>
      <dsp:spPr>
        <a:xfrm>
          <a:off x="0" y="13680"/>
          <a:ext cx="75438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smtClean="0"/>
            <a:t>The Effects of a Shift of the Supply Curve when demand curve remains constant</a:t>
          </a:r>
          <a:endParaRPr lang="en-US" sz="2000" kern="1200"/>
        </a:p>
      </dsp:txBody>
      <dsp:txXfrm>
        <a:off x="38838" y="52518"/>
        <a:ext cx="7466124" cy="71792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FF06D-7A03-421A-BC69-F91E617A0B14}">
      <dsp:nvSpPr>
        <dsp:cNvPr id="0" name=""/>
        <dsp:cNvSpPr/>
      </dsp:nvSpPr>
      <dsp:spPr>
        <a:xfrm>
          <a:off x="0" y="2975"/>
          <a:ext cx="7696201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Market Equilibrium and Invisible Hand of Market</a:t>
          </a:r>
          <a:endParaRPr lang="en-US" sz="1900" kern="1200"/>
        </a:p>
      </dsp:txBody>
      <dsp:txXfrm>
        <a:off x="22246" y="25221"/>
        <a:ext cx="7651709" cy="411223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6D23B-863D-44BB-BAF3-5079DFE65315}">
      <dsp:nvSpPr>
        <dsp:cNvPr id="0" name=""/>
        <dsp:cNvSpPr/>
      </dsp:nvSpPr>
      <dsp:spPr>
        <a:xfrm>
          <a:off x="1914" y="1190"/>
          <a:ext cx="3920470" cy="785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/>
              </a:solidFill>
            </a:rPr>
            <a:t>Surplus is a situation in which quantity supplied is greater than quantity demanded. </a:t>
          </a:r>
          <a:endParaRPr lang="en-US" sz="1600" b="0" kern="1200" dirty="0">
            <a:solidFill>
              <a:schemeClr val="bg1"/>
            </a:solidFill>
          </a:endParaRPr>
        </a:p>
      </dsp:txBody>
      <dsp:txXfrm>
        <a:off x="40274" y="39550"/>
        <a:ext cx="3843750" cy="709092"/>
      </dsp:txXfrm>
    </dsp:sp>
    <dsp:sp modelId="{2EE3BDED-6929-4876-B06C-A5B64730FCBC}">
      <dsp:nvSpPr>
        <dsp:cNvPr id="0" name=""/>
        <dsp:cNvSpPr/>
      </dsp:nvSpPr>
      <dsp:spPr>
        <a:xfrm>
          <a:off x="1914" y="826293"/>
          <a:ext cx="3920470" cy="785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/>
              </a:solidFill>
            </a:rPr>
            <a:t>Shortage is a situation in which quantity demanded is greater than quantity supplied. </a:t>
          </a:r>
          <a:endParaRPr lang="en-US" sz="1600" b="0" kern="1200" dirty="0">
            <a:solidFill>
              <a:schemeClr val="bg1"/>
            </a:solidFill>
          </a:endParaRPr>
        </a:p>
      </dsp:txBody>
      <dsp:txXfrm>
        <a:off x="40274" y="864653"/>
        <a:ext cx="3843750" cy="709092"/>
      </dsp:txXfrm>
    </dsp:sp>
    <dsp:sp modelId="{80EC9DC4-8297-4485-8321-4BF80B3A2466}">
      <dsp:nvSpPr>
        <dsp:cNvPr id="0" name=""/>
        <dsp:cNvSpPr/>
      </dsp:nvSpPr>
      <dsp:spPr>
        <a:xfrm>
          <a:off x="1914" y="1651396"/>
          <a:ext cx="3920470" cy="785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bg1"/>
              </a:solidFill>
            </a:rPr>
            <a:t>This graph shows surplus of 80  when price is $1.25, and shortage of 80 when price is $.25 </a:t>
          </a:r>
          <a:endParaRPr lang="en-US" sz="1600" b="0" kern="1200" dirty="0">
            <a:solidFill>
              <a:schemeClr val="bg1"/>
            </a:solidFill>
          </a:endParaRPr>
        </a:p>
      </dsp:txBody>
      <dsp:txXfrm>
        <a:off x="40274" y="1689756"/>
        <a:ext cx="3843750" cy="70909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DAE1D-F948-447B-A563-E24D6F8B14B1}">
      <dsp:nvSpPr>
        <dsp:cNvPr id="0" name=""/>
        <dsp:cNvSpPr/>
      </dsp:nvSpPr>
      <dsp:spPr>
        <a:xfrm>
          <a:off x="0" y="2975"/>
          <a:ext cx="52367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Invisible Hand of Market</a:t>
          </a:r>
          <a:endParaRPr lang="en-US" sz="1900" kern="1200"/>
        </a:p>
      </dsp:txBody>
      <dsp:txXfrm>
        <a:off x="22246" y="25221"/>
        <a:ext cx="5192244" cy="4112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468F3-CF03-45E8-ABBD-990A0A626F76}">
      <dsp:nvSpPr>
        <dsp:cNvPr id="0" name=""/>
        <dsp:cNvSpPr/>
      </dsp:nvSpPr>
      <dsp:spPr>
        <a:xfrm>
          <a:off x="0" y="0"/>
          <a:ext cx="5596544" cy="551655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Government Intervention in Market</a:t>
          </a:r>
          <a:endParaRPr lang="en-US" sz="2300" kern="1200" dirty="0"/>
        </a:p>
      </dsp:txBody>
      <dsp:txXfrm>
        <a:off x="26930" y="26930"/>
        <a:ext cx="5542684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1D84D-58FA-40E0-A536-A7C0E50065EC}">
      <dsp:nvSpPr>
        <dsp:cNvPr id="0" name=""/>
        <dsp:cNvSpPr/>
      </dsp:nvSpPr>
      <dsp:spPr>
        <a:xfrm>
          <a:off x="0" y="3390"/>
          <a:ext cx="75438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baseline="0" smtClean="0"/>
            <a:t>Market</a:t>
          </a:r>
          <a:endParaRPr lang="en-US" sz="3000" kern="1200"/>
        </a:p>
      </dsp:txBody>
      <dsp:txXfrm>
        <a:off x="35125" y="38515"/>
        <a:ext cx="7473550" cy="64929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E6A45-C4C1-452F-859A-3205F83D1267}">
      <dsp:nvSpPr>
        <dsp:cNvPr id="0" name=""/>
        <dsp:cNvSpPr/>
      </dsp:nvSpPr>
      <dsp:spPr>
        <a:xfrm>
          <a:off x="3457" y="21"/>
          <a:ext cx="7079685" cy="873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Governments, however, often </a:t>
          </a:r>
          <a:r>
            <a:rPr lang="en-US" sz="2000" kern="1200" dirty="0" smtClean="0"/>
            <a:t>address </a:t>
          </a:r>
          <a:r>
            <a:rPr lang="en-US" sz="2000" kern="1200" dirty="0" smtClean="0"/>
            <a:t>the problems of shortages and surpluses through something called Price Controls.</a:t>
          </a:r>
          <a:endParaRPr lang="en-US" sz="2000" kern="1200" dirty="0"/>
        </a:p>
      </dsp:txBody>
      <dsp:txXfrm>
        <a:off x="46078" y="42642"/>
        <a:ext cx="6994443" cy="787861"/>
      </dsp:txXfrm>
    </dsp:sp>
    <dsp:sp modelId="{0ED03EA1-DC65-4FBB-BADF-C8D9F13798E0}">
      <dsp:nvSpPr>
        <dsp:cNvPr id="0" name=""/>
        <dsp:cNvSpPr/>
      </dsp:nvSpPr>
      <dsp:spPr>
        <a:xfrm>
          <a:off x="3457" y="916780"/>
          <a:ext cx="7079685" cy="8731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Two of the most common </a:t>
          </a:r>
          <a:r>
            <a:rPr lang="en-US" sz="2000" kern="1200" dirty="0" smtClean="0"/>
            <a:t>forms of government control of prices are known as Price Ceiling and Price Floor.     </a:t>
          </a:r>
          <a:endParaRPr lang="en-US" sz="2000" kern="1200" dirty="0"/>
        </a:p>
      </dsp:txBody>
      <dsp:txXfrm>
        <a:off x="46078" y="959401"/>
        <a:ext cx="6994443" cy="78786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0FBA9-D522-44F1-A631-3138C156902D}">
      <dsp:nvSpPr>
        <dsp:cNvPr id="0" name=""/>
        <dsp:cNvSpPr/>
      </dsp:nvSpPr>
      <dsp:spPr>
        <a:xfrm>
          <a:off x="0" y="0"/>
          <a:ext cx="4114800" cy="551655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Price Floors </a:t>
          </a:r>
          <a:endParaRPr lang="en-US" sz="2300" kern="1200" dirty="0"/>
        </a:p>
      </dsp:txBody>
      <dsp:txXfrm>
        <a:off x="26930" y="26930"/>
        <a:ext cx="4060940" cy="497795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7DAF0-4FA3-4BC9-9B0B-9BE1B9BFBF2E}">
      <dsp:nvSpPr>
        <dsp:cNvPr id="0" name=""/>
        <dsp:cNvSpPr/>
      </dsp:nvSpPr>
      <dsp:spPr>
        <a:xfrm>
          <a:off x="0" y="0"/>
          <a:ext cx="7365156" cy="564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 price floor is a legal minimum on the price of a good or service.  </a:t>
          </a:r>
          <a:endParaRPr lang="en-US" sz="1600" kern="1200" dirty="0"/>
        </a:p>
      </dsp:txBody>
      <dsp:txXfrm>
        <a:off x="27559" y="27559"/>
        <a:ext cx="7310038" cy="509428"/>
      </dsp:txXfrm>
    </dsp:sp>
    <dsp:sp modelId="{65DC5A33-1A01-4DCE-B00F-1D8BF00C8A3D}">
      <dsp:nvSpPr>
        <dsp:cNvPr id="0" name=""/>
        <dsp:cNvSpPr/>
      </dsp:nvSpPr>
      <dsp:spPr>
        <a:xfrm>
          <a:off x="3596" y="593629"/>
          <a:ext cx="7365156" cy="564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If the price floor is above the equilibrium price, the quantity supplied exceeds the quantity demanded.  </a:t>
          </a:r>
          <a:endParaRPr lang="en-US" sz="1600" kern="1200" dirty="0"/>
        </a:p>
      </dsp:txBody>
      <dsp:txXfrm>
        <a:off x="31155" y="621188"/>
        <a:ext cx="7310038" cy="509428"/>
      </dsp:txXfrm>
    </dsp:sp>
    <dsp:sp modelId="{9EE37FFA-B385-4FE6-89E3-F25079FFC92F}">
      <dsp:nvSpPr>
        <dsp:cNvPr id="0" name=""/>
        <dsp:cNvSpPr/>
      </dsp:nvSpPr>
      <dsp:spPr>
        <a:xfrm>
          <a:off x="3596" y="1186403"/>
          <a:ext cx="7365156" cy="564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Because of the resulting surplus, buyers’ demands for the good or service must in some way be rationed among sellers.</a:t>
          </a:r>
          <a:endParaRPr lang="en-US" sz="1600" kern="1200" dirty="0"/>
        </a:p>
      </dsp:txBody>
      <dsp:txXfrm>
        <a:off x="31155" y="1213962"/>
        <a:ext cx="7310038" cy="50942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58137-39F2-4CDE-8E9C-A6413623542D}">
      <dsp:nvSpPr>
        <dsp:cNvPr id="0" name=""/>
        <dsp:cNvSpPr/>
      </dsp:nvSpPr>
      <dsp:spPr>
        <a:xfrm>
          <a:off x="0" y="0"/>
          <a:ext cx="4000500" cy="455715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Effects of Minimum Wage Legislation </a:t>
          </a:r>
          <a:endParaRPr lang="en-US" sz="1900" kern="1200" dirty="0"/>
        </a:p>
      </dsp:txBody>
      <dsp:txXfrm>
        <a:off x="22246" y="22246"/>
        <a:ext cx="3956008" cy="41122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AA92C-13BE-48A7-BDC1-5CB80DFAC7A0}">
      <dsp:nvSpPr>
        <dsp:cNvPr id="0" name=""/>
        <dsp:cNvSpPr/>
      </dsp:nvSpPr>
      <dsp:spPr>
        <a:xfrm>
          <a:off x="0" y="0"/>
          <a:ext cx="3654031" cy="1003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If the minimum wage is fixed above the equilibrium wage in the labor market, a surplus of labor will develop. </a:t>
          </a:r>
          <a:endParaRPr lang="en-US" sz="1700" kern="1200" dirty="0"/>
        </a:p>
      </dsp:txBody>
      <dsp:txXfrm>
        <a:off x="48991" y="48991"/>
        <a:ext cx="3556049" cy="905603"/>
      </dsp:txXfrm>
    </dsp:sp>
    <dsp:sp modelId="{06F26AA7-FCDD-4BDE-A027-E536886A0889}">
      <dsp:nvSpPr>
        <dsp:cNvPr id="0" name=""/>
        <dsp:cNvSpPr/>
      </dsp:nvSpPr>
      <dsp:spPr>
        <a:xfrm>
          <a:off x="1784" y="1053789"/>
          <a:ext cx="3654031" cy="1003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As the minimum wage is a binding constraint, employers will be able to discriminate workers.  </a:t>
          </a:r>
          <a:endParaRPr lang="en-US" sz="1700" kern="1200" dirty="0"/>
        </a:p>
      </dsp:txBody>
      <dsp:txXfrm>
        <a:off x="50775" y="1102780"/>
        <a:ext cx="3556049" cy="90560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31B3D-9C96-4D20-9F24-C5C3A28CDEEA}">
      <dsp:nvSpPr>
        <dsp:cNvPr id="0" name=""/>
        <dsp:cNvSpPr/>
      </dsp:nvSpPr>
      <dsp:spPr>
        <a:xfrm>
          <a:off x="0" y="0"/>
          <a:ext cx="4114800" cy="551655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Price Ceiling</a:t>
          </a:r>
          <a:endParaRPr lang="en-US" sz="2300" kern="1200" dirty="0"/>
        </a:p>
      </dsp:txBody>
      <dsp:txXfrm>
        <a:off x="26930" y="26930"/>
        <a:ext cx="4060940" cy="49779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E6A08-1A36-4208-A6A7-3B3B3C24475A}">
      <dsp:nvSpPr>
        <dsp:cNvPr id="0" name=""/>
        <dsp:cNvSpPr/>
      </dsp:nvSpPr>
      <dsp:spPr>
        <a:xfrm>
          <a:off x="3879" y="939"/>
          <a:ext cx="7657645" cy="620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 price ceiling is a legal maximum on the price of a good or service.  </a:t>
          </a:r>
          <a:endParaRPr lang="en-US" sz="1600" kern="1200" dirty="0"/>
        </a:p>
      </dsp:txBody>
      <dsp:txXfrm>
        <a:off x="34148" y="31208"/>
        <a:ext cx="7597107" cy="559516"/>
      </dsp:txXfrm>
    </dsp:sp>
    <dsp:sp modelId="{2EFDED2C-6124-49BD-9051-E927CD4130AD}">
      <dsp:nvSpPr>
        <dsp:cNvPr id="0" name=""/>
        <dsp:cNvSpPr/>
      </dsp:nvSpPr>
      <dsp:spPr>
        <a:xfrm>
          <a:off x="3879" y="651997"/>
          <a:ext cx="7944402" cy="620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If the price ceiling is below the equilibrium price, the quantity demanded exceeds the quantity supplied.  </a:t>
          </a:r>
          <a:endParaRPr lang="en-US" sz="1600" kern="1200" dirty="0"/>
        </a:p>
      </dsp:txBody>
      <dsp:txXfrm>
        <a:off x="34148" y="682266"/>
        <a:ext cx="7883864" cy="559516"/>
      </dsp:txXfrm>
    </dsp:sp>
    <dsp:sp modelId="{1188F9DC-9497-4DB2-8533-EFC855214530}">
      <dsp:nvSpPr>
        <dsp:cNvPr id="0" name=""/>
        <dsp:cNvSpPr/>
      </dsp:nvSpPr>
      <dsp:spPr>
        <a:xfrm>
          <a:off x="3879" y="1303054"/>
          <a:ext cx="7944402" cy="620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Because of the resulting shortage, sellers must in some way ration the good or service among buyers.</a:t>
          </a:r>
          <a:endParaRPr lang="en-US" sz="1600" kern="1200" dirty="0"/>
        </a:p>
      </dsp:txBody>
      <dsp:txXfrm>
        <a:off x="34148" y="1333323"/>
        <a:ext cx="7883864" cy="559516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C444F-1BB0-4830-BDAF-4C1049ED2346}">
      <dsp:nvSpPr>
        <dsp:cNvPr id="0" name=""/>
        <dsp:cNvSpPr/>
      </dsp:nvSpPr>
      <dsp:spPr>
        <a:xfrm>
          <a:off x="0" y="19844"/>
          <a:ext cx="4114800" cy="551655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Effects of Rent Control laws</a:t>
          </a:r>
          <a:endParaRPr lang="en-US" sz="2300" kern="1200" dirty="0"/>
        </a:p>
      </dsp:txBody>
      <dsp:txXfrm>
        <a:off x="26930" y="46774"/>
        <a:ext cx="4060940" cy="49779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049FA-DF4D-418F-90DE-2D3BC26FA857}">
      <dsp:nvSpPr>
        <dsp:cNvPr id="0" name=""/>
        <dsp:cNvSpPr/>
      </dsp:nvSpPr>
      <dsp:spPr>
        <a:xfrm>
          <a:off x="0" y="9922"/>
          <a:ext cx="4114800" cy="551655"/>
        </a:xfrm>
        <a:prstGeom prst="roundRect">
          <a:avLst/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Evaluations of Price Control</a:t>
          </a:r>
          <a:endParaRPr lang="en-US" sz="2300" kern="1200" dirty="0"/>
        </a:p>
      </dsp:txBody>
      <dsp:txXfrm>
        <a:off x="26930" y="36852"/>
        <a:ext cx="4060940" cy="49779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10895-1606-4444-96B6-1FF61348A614}">
      <dsp:nvSpPr>
        <dsp:cNvPr id="0" name=""/>
        <dsp:cNvSpPr/>
      </dsp:nvSpPr>
      <dsp:spPr>
        <a:xfrm>
          <a:off x="0" y="0"/>
          <a:ext cx="7179740" cy="65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Most economists believe that markets are usually a good way to organize economic activity, and most of them oppose the use of price ceilings and floors. 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1767" y="31767"/>
        <a:ext cx="7116206" cy="587216"/>
      </dsp:txXfrm>
    </dsp:sp>
    <dsp:sp modelId="{D7195DC5-143B-4120-9D63-B5575269A2DD}">
      <dsp:nvSpPr>
        <dsp:cNvPr id="0" name=""/>
        <dsp:cNvSpPr/>
      </dsp:nvSpPr>
      <dsp:spPr>
        <a:xfrm>
          <a:off x="3568" y="684274"/>
          <a:ext cx="7308062" cy="65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If prices are set by laws, they obscure the signals that efficiently allocate scarce resources in a market economy. 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5335" y="716041"/>
        <a:ext cx="7244528" cy="587216"/>
      </dsp:txXfrm>
    </dsp:sp>
    <dsp:sp modelId="{65EBA601-669F-4AEC-8639-A85F271A75FF}">
      <dsp:nvSpPr>
        <dsp:cNvPr id="0" name=""/>
        <dsp:cNvSpPr/>
      </dsp:nvSpPr>
      <dsp:spPr>
        <a:xfrm>
          <a:off x="3568" y="1367563"/>
          <a:ext cx="7308062" cy="65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Studies suggest that Price ceilings and price floors often hurt the people they are intended to help. 	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5335" y="1399330"/>
        <a:ext cx="7244528" cy="5872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51A32-E205-4D8F-B6E6-4B49AD455458}">
      <dsp:nvSpPr>
        <dsp:cNvPr id="0" name=""/>
        <dsp:cNvSpPr/>
      </dsp:nvSpPr>
      <dsp:spPr>
        <a:xfrm>
          <a:off x="0" y="1941"/>
          <a:ext cx="75438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baseline="0" smtClean="0"/>
            <a:t>Demand vs. Quantity Demanded</a:t>
          </a:r>
          <a:endParaRPr lang="en-US" sz="2900" kern="1200"/>
        </a:p>
      </dsp:txBody>
      <dsp:txXfrm>
        <a:off x="33955" y="35896"/>
        <a:ext cx="7475890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BFAED-3E8F-47F7-B431-10F012283C16}">
      <dsp:nvSpPr>
        <dsp:cNvPr id="0" name=""/>
        <dsp:cNvSpPr/>
      </dsp:nvSpPr>
      <dsp:spPr>
        <a:xfrm>
          <a:off x="0" y="11874"/>
          <a:ext cx="813816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Demand Schedule and Demand Curve </a:t>
          </a:r>
          <a:endParaRPr lang="en-US" sz="2000" kern="1200" dirty="0"/>
        </a:p>
      </dsp:txBody>
      <dsp:txXfrm>
        <a:off x="23417" y="35291"/>
        <a:ext cx="8091326" cy="4328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8009D-E27A-474B-94EC-5EC15DD4A3CD}">
      <dsp:nvSpPr>
        <dsp:cNvPr id="0" name=""/>
        <dsp:cNvSpPr/>
      </dsp:nvSpPr>
      <dsp:spPr>
        <a:xfrm>
          <a:off x="0" y="11121"/>
          <a:ext cx="75438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baseline="0" smtClean="0"/>
            <a:t>Law of Demand</a:t>
          </a:r>
          <a:endParaRPr lang="en-US" sz="3300" kern="1200"/>
        </a:p>
      </dsp:txBody>
      <dsp:txXfrm>
        <a:off x="38638" y="49759"/>
        <a:ext cx="7466524" cy="7142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AA6F7-7DF9-4AA8-A53E-C7EE3E97286D}">
      <dsp:nvSpPr>
        <dsp:cNvPr id="0" name=""/>
        <dsp:cNvSpPr/>
      </dsp:nvSpPr>
      <dsp:spPr>
        <a:xfrm>
          <a:off x="0" y="410"/>
          <a:ext cx="7833360" cy="532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Difference Between Change </a:t>
          </a:r>
          <a:r>
            <a:rPr lang="en-US" sz="2000" kern="1200" baseline="0" dirty="0" smtClean="0"/>
            <a:t>in Demand and </a:t>
          </a:r>
          <a:r>
            <a:rPr lang="en-US" sz="2000" kern="1200" baseline="0" dirty="0" smtClean="0"/>
            <a:t>Change in Quantity </a:t>
          </a:r>
          <a:r>
            <a:rPr lang="en-US" sz="2000" kern="1200" baseline="0" dirty="0" smtClean="0"/>
            <a:t>Demanded</a:t>
          </a:r>
          <a:endParaRPr lang="en-US" sz="2000" kern="1200" dirty="0"/>
        </a:p>
      </dsp:txBody>
      <dsp:txXfrm>
        <a:off x="26018" y="26428"/>
        <a:ext cx="7781324" cy="4809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E280E-E8C2-409A-A3EF-5C8B1AE54C4C}">
      <dsp:nvSpPr>
        <dsp:cNvPr id="0" name=""/>
        <dsp:cNvSpPr/>
      </dsp:nvSpPr>
      <dsp:spPr>
        <a:xfrm>
          <a:off x="0" y="233"/>
          <a:ext cx="7543800" cy="476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baseline="0" dirty="0" smtClean="0"/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baseline="0" dirty="0" smtClean="0"/>
            <a:t>Change in Demand vs. Change in the Quantity Demanded</a:t>
          </a:r>
          <a:br>
            <a:rPr lang="en-US" sz="2400" kern="1200" baseline="0" dirty="0" smtClean="0"/>
          </a:br>
          <a:r>
            <a:rPr lang="en-US" sz="2400" kern="1200" baseline="0" dirty="0" smtClean="0"/>
            <a:t/>
          </a:r>
          <a:br>
            <a:rPr lang="en-US" sz="2400" kern="1200" baseline="0" dirty="0" smtClean="0"/>
          </a:br>
          <a:endParaRPr lang="en-US" sz="2400" kern="1200" dirty="0"/>
        </a:p>
      </dsp:txBody>
      <dsp:txXfrm>
        <a:off x="23275" y="23508"/>
        <a:ext cx="7497250" cy="4302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7D535-D62C-4525-A75E-35F540BC7002}">
      <dsp:nvSpPr>
        <dsp:cNvPr id="0" name=""/>
        <dsp:cNvSpPr/>
      </dsp:nvSpPr>
      <dsp:spPr>
        <a:xfrm>
          <a:off x="0" y="17099"/>
          <a:ext cx="86868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dirty="0" smtClean="0"/>
            <a:t>Determinants of Demand: Factors </a:t>
          </a:r>
          <a:r>
            <a:rPr lang="en-US" sz="2500" kern="1200" baseline="0" dirty="0" smtClean="0"/>
            <a:t>that may cause a shift in demand </a:t>
          </a:r>
          <a:r>
            <a:rPr lang="en-US" sz="2500" kern="1200" baseline="0" dirty="0" smtClean="0"/>
            <a:t>curve</a:t>
          </a:r>
          <a:endParaRPr lang="en-US" sz="2500" kern="1200" dirty="0"/>
        </a:p>
      </dsp:txBody>
      <dsp:txXfrm>
        <a:off x="48547" y="65646"/>
        <a:ext cx="8589706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6D933-65B2-499B-A704-0C95EB165773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0A3C-C610-4201-9745-723009126C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4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A3C-C610-4201-9745-723009126C7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9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A3C-C610-4201-9745-723009126C7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7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2608-1C5F-41D3-8052-C8807EAB2255}" type="datetime1">
              <a:rPr lang="en-US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6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D629-FA06-4312-8A5C-3A115E07BF7D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6823-EA2C-470C-953D-4A7DBC8AC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7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1153-11FA-4314-A393-4BBB42557FAC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6823-EA2C-470C-953D-4A7DBC8AC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0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3A795-40E2-406D-802F-E6BCC6D59317}" type="datetime1">
              <a:rPr lang="en-US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6AC-74A4-4EBE-A68A-A05D8CB79A0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6823-EA2C-470C-953D-4A7DBC8AC8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1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791DF-4653-4ACF-81F7-FEBF534947E9}" type="datetime1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6823-EA2C-470C-953D-4A7DBC8AC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2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6B520-60C5-4756-9346-9EC39F57279D}" type="datetime1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6823-EA2C-470C-953D-4A7DBC8AC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2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7312-90B1-4707-8EC6-D4F5DF27D29C}" type="datetime1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6823-EA2C-470C-953D-4A7DBC8AC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4577-0A87-4E0D-AE9C-B5A350EFE4DE}" type="datetime1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6823-EA2C-470C-953D-4A7DBC8AC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C017A6D-04C7-4C6B-95B3-B12B8EDF1C7F}" type="datetime1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AC6823-EA2C-470C-953D-4A7DBC8AC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6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1C7E-7875-4B3A-B539-14BFE4CAA21A}" type="datetime1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6823-EA2C-470C-953D-4A7DBC8AC8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9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84A471-0209-477B-B473-A81937912E05}" type="datetime1">
              <a:rPr lang="en-US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73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8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9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10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12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13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1.xml"/><Relationship Id="rId7" Type="http://schemas.openxmlformats.org/officeDocument/2006/relationships/image" Target="../media/image14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3.xml"/><Relationship Id="rId7" Type="http://schemas.openxmlformats.org/officeDocument/2006/relationships/image" Target="../media/image16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18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19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8.xml"/><Relationship Id="rId3" Type="http://schemas.openxmlformats.org/officeDocument/2006/relationships/diagramLayout" Target="../diagrams/layout27.xml"/><Relationship Id="rId7" Type="http://schemas.openxmlformats.org/officeDocument/2006/relationships/image" Target="../media/image20.jpeg"/><Relationship Id="rId12" Type="http://schemas.microsoft.com/office/2007/relationships/diagramDrawing" Target="../diagrams/drawing28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11" Type="http://schemas.openxmlformats.org/officeDocument/2006/relationships/diagramColors" Target="../diagrams/colors28.xml"/><Relationship Id="rId5" Type="http://schemas.openxmlformats.org/officeDocument/2006/relationships/diagramColors" Target="../diagrams/colors27.xml"/><Relationship Id="rId10" Type="http://schemas.openxmlformats.org/officeDocument/2006/relationships/diagramQuickStyle" Target="../diagrams/quickStyle28.xml"/><Relationship Id="rId4" Type="http://schemas.openxmlformats.org/officeDocument/2006/relationships/diagramQuickStyle" Target="../diagrams/quickStyle27.xml"/><Relationship Id="rId9" Type="http://schemas.openxmlformats.org/officeDocument/2006/relationships/diagramLayout" Target="../diagrams/layout2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0.xml"/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12" Type="http://schemas.microsoft.com/office/2007/relationships/diagramDrawing" Target="../diagrams/drawing3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11" Type="http://schemas.openxmlformats.org/officeDocument/2006/relationships/diagramColors" Target="../diagrams/colors30.xml"/><Relationship Id="rId5" Type="http://schemas.openxmlformats.org/officeDocument/2006/relationships/diagramQuickStyle" Target="../diagrams/quickStyle29.xml"/><Relationship Id="rId10" Type="http://schemas.openxmlformats.org/officeDocument/2006/relationships/diagramQuickStyle" Target="../diagrams/quickStyle30.xml"/><Relationship Id="rId4" Type="http://schemas.openxmlformats.org/officeDocument/2006/relationships/diagramLayout" Target="../diagrams/layout29.xml"/><Relationship Id="rId9" Type="http://schemas.openxmlformats.org/officeDocument/2006/relationships/diagramLayout" Target="../diagrams/layout3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4.xml"/><Relationship Id="rId3" Type="http://schemas.openxmlformats.org/officeDocument/2006/relationships/diagramLayout" Target="../diagrams/layout33.xml"/><Relationship Id="rId7" Type="http://schemas.openxmlformats.org/officeDocument/2006/relationships/diagramData" Target="../diagrams/data34.xml"/><Relationship Id="rId12" Type="http://schemas.openxmlformats.org/officeDocument/2006/relationships/image" Target="../media/image21.jpe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11" Type="http://schemas.microsoft.com/office/2007/relationships/diagramDrawing" Target="../diagrams/drawing34.xml"/><Relationship Id="rId5" Type="http://schemas.openxmlformats.org/officeDocument/2006/relationships/diagramColors" Target="../diagrams/colors33.xml"/><Relationship Id="rId10" Type="http://schemas.openxmlformats.org/officeDocument/2006/relationships/diagramColors" Target="../diagrams/colors34.xml"/><Relationship Id="rId4" Type="http://schemas.openxmlformats.org/officeDocument/2006/relationships/diagramQuickStyle" Target="../diagrams/quickStyle33.xml"/><Relationship Id="rId9" Type="http://schemas.openxmlformats.org/officeDocument/2006/relationships/diagramQuickStyle" Target="../diagrams/quickStyle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6.xml"/><Relationship Id="rId3" Type="http://schemas.openxmlformats.org/officeDocument/2006/relationships/diagramLayout" Target="../diagrams/layout35.xml"/><Relationship Id="rId7" Type="http://schemas.openxmlformats.org/officeDocument/2006/relationships/diagramData" Target="../diagrams/data36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11" Type="http://schemas.microsoft.com/office/2007/relationships/diagramDrawing" Target="../diagrams/drawing36.xml"/><Relationship Id="rId5" Type="http://schemas.openxmlformats.org/officeDocument/2006/relationships/diagramColors" Target="../diagrams/colors35.xml"/><Relationship Id="rId10" Type="http://schemas.openxmlformats.org/officeDocument/2006/relationships/diagramColors" Target="../diagrams/colors36.xml"/><Relationship Id="rId4" Type="http://schemas.openxmlformats.org/officeDocument/2006/relationships/diagramQuickStyle" Target="../diagrams/quickStyle35.xml"/><Relationship Id="rId9" Type="http://schemas.openxmlformats.org/officeDocument/2006/relationships/diagramQuickStyle" Target="../diagrams/quickStyle3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Relationship Id="rId9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9.xml"/><Relationship Id="rId3" Type="http://schemas.openxmlformats.org/officeDocument/2006/relationships/diagramLayout" Target="../diagrams/layout38.xml"/><Relationship Id="rId7" Type="http://schemas.openxmlformats.org/officeDocument/2006/relationships/diagramData" Target="../diagrams/data39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11" Type="http://schemas.microsoft.com/office/2007/relationships/diagramDrawing" Target="../diagrams/drawing39.xml"/><Relationship Id="rId5" Type="http://schemas.openxmlformats.org/officeDocument/2006/relationships/diagramColors" Target="../diagrams/colors38.xml"/><Relationship Id="rId10" Type="http://schemas.openxmlformats.org/officeDocument/2006/relationships/diagramColors" Target="../diagrams/colors39.xml"/><Relationship Id="rId4" Type="http://schemas.openxmlformats.org/officeDocument/2006/relationships/diagramQuickStyle" Target="../diagrams/quickStyle38.xml"/><Relationship Id="rId9" Type="http://schemas.openxmlformats.org/officeDocument/2006/relationships/diagramQuickStyle" Target="../diagrams/quickStyl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80750714"/>
              </p:ext>
            </p:extLst>
          </p:nvPr>
        </p:nvGraphicFramePr>
        <p:xfrm>
          <a:off x="635924" y="1714500"/>
          <a:ext cx="6789420" cy="74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3794367"/>
              </p:ext>
            </p:extLst>
          </p:nvPr>
        </p:nvGraphicFramePr>
        <p:xfrm>
          <a:off x="825038" y="4198966"/>
          <a:ext cx="7543800" cy="85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50085572"/>
              </p:ext>
            </p:extLst>
          </p:nvPr>
        </p:nvGraphicFramePr>
        <p:xfrm>
          <a:off x="171450" y="1676400"/>
          <a:ext cx="8686800" cy="483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0" y="2438400"/>
            <a:ext cx="5276851" cy="222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3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27415736"/>
              </p:ext>
            </p:extLst>
          </p:nvPr>
        </p:nvGraphicFramePr>
        <p:xfrm>
          <a:off x="801290" y="1410861"/>
          <a:ext cx="7543800" cy="756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2255199"/>
            <a:ext cx="7467600" cy="19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94277368"/>
              </p:ext>
            </p:extLst>
          </p:nvPr>
        </p:nvGraphicFramePr>
        <p:xfrm>
          <a:off x="822960" y="1257300"/>
          <a:ext cx="7543800" cy="541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116666"/>
          </a:xfrm>
        </p:spPr>
        <p:txBody>
          <a:bodyPr>
            <a:noAutofit/>
          </a:bodyPr>
          <a:lstStyle/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Supply</a:t>
            </a:r>
            <a:r>
              <a:rPr lang="en-US" sz="2000" dirty="0"/>
              <a:t> </a:t>
            </a:r>
            <a:r>
              <a:rPr lang="en-US" sz="2000" dirty="0" smtClean="0"/>
              <a:t> (S)is </a:t>
            </a:r>
            <a:r>
              <a:rPr lang="en-US" sz="2000" dirty="0"/>
              <a:t>the amount of a good or service that producers are willing and able to offer for sale at each possible price during a period of </a:t>
            </a:r>
            <a:r>
              <a:rPr lang="en-US" sz="2000" dirty="0" smtClean="0"/>
              <a:t>time, </a:t>
            </a:r>
            <a:r>
              <a:rPr lang="en-US" sz="2000" dirty="0"/>
              <a:t>all else constant.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endParaRPr lang="en-US" sz="2000" dirty="0"/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quantity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supplied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 (Qs)</a:t>
            </a:r>
            <a:r>
              <a:rPr lang="en-US" sz="2000" dirty="0" smtClean="0"/>
              <a:t>is </a:t>
            </a:r>
            <a:r>
              <a:rPr lang="en-US" sz="2000" dirty="0"/>
              <a:t>the amount sellers are willing and able to offer for sale during a period of time at a specific price, all else constant.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69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7430122"/>
              </p:ext>
            </p:extLst>
          </p:nvPr>
        </p:nvGraphicFramePr>
        <p:xfrm>
          <a:off x="822960" y="1072203"/>
          <a:ext cx="7543800" cy="726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583266"/>
          </a:xfrm>
        </p:spPr>
        <p:txBody>
          <a:bodyPr/>
          <a:lstStyle/>
          <a:p>
            <a:r>
              <a:rPr lang="en-US" sz="1800" dirty="0"/>
              <a:t>Law of Supply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1800" dirty="0" smtClean="0"/>
              <a:t>As </a:t>
            </a:r>
            <a:r>
              <a:rPr lang="en-US" sz="1800" dirty="0"/>
              <a:t>the price of a product rises, producers will be willing to supply more, and vice versa.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kumimoji="1" lang="en-US" sz="1800" dirty="0"/>
              <a:t>The height of the supply curve at any quantity shows the </a:t>
            </a:r>
            <a:r>
              <a:rPr kumimoji="1" lang="en-US" sz="1800" b="1" i="1" dirty="0">
                <a:solidFill>
                  <a:schemeClr val="accent2">
                    <a:lumMod val="50000"/>
                  </a:schemeClr>
                </a:solidFill>
              </a:rPr>
              <a:t>minimum price</a:t>
            </a:r>
            <a:r>
              <a:rPr kumimoji="1" lang="en-US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kumimoji="1" lang="en-US" sz="1800" dirty="0"/>
              <a:t>necessary to induce producers </a:t>
            </a:r>
            <a:r>
              <a:rPr kumimoji="1" lang="en-US" sz="1800" b="1" i="1" dirty="0">
                <a:solidFill>
                  <a:schemeClr val="accent2">
                    <a:lumMod val="50000"/>
                  </a:schemeClr>
                </a:solidFill>
              </a:rPr>
              <a:t>to supply</a:t>
            </a:r>
            <a:r>
              <a:rPr kumimoji="1" lang="en-US" sz="1800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kumimoji="1" lang="en-US" sz="1800" dirty="0"/>
              <a:t>that next unit to market.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1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04035896"/>
              </p:ext>
            </p:extLst>
          </p:nvPr>
        </p:nvGraphicFramePr>
        <p:xfrm>
          <a:off x="822960" y="1072203"/>
          <a:ext cx="7543800" cy="813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60220" y="2241550"/>
            <a:ext cx="6926580" cy="240665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Supply Schedule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 It’s a table </a:t>
            </a:r>
            <a:r>
              <a:rPr lang="en-US" dirty="0"/>
              <a:t>or list of the prices and corresponding quantities supplied of a particular good or service. </a:t>
            </a:r>
            <a:r>
              <a:rPr lang="en-US" dirty="0" smtClean="0"/>
              <a:t>The price-quantity supply </a:t>
            </a:r>
            <a:r>
              <a:rPr lang="en-US" dirty="0"/>
              <a:t>relationship presented in tabular form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Supply Curve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  </a:t>
            </a:r>
            <a:r>
              <a:rPr lang="en-US" dirty="0"/>
              <a:t>A graph of the supply schedule with price on the vertical axis and quantity supplied on the horizontal axis</a:t>
            </a:r>
            <a:r>
              <a:rPr lang="en-US" dirty="0" smtClean="0"/>
              <a:t>. It shows willingness and ability of suppliers to supply goods/services at various prices.  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1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89739224"/>
              </p:ext>
            </p:extLst>
          </p:nvPr>
        </p:nvGraphicFramePr>
        <p:xfrm>
          <a:off x="800100" y="1428750"/>
          <a:ext cx="75438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085850" y="2228850"/>
            <a:ext cx="7086600" cy="25717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22203660"/>
              </p:ext>
            </p:extLst>
          </p:nvPr>
        </p:nvGraphicFramePr>
        <p:xfrm>
          <a:off x="1828800" y="1072204"/>
          <a:ext cx="5543550" cy="642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314700" y="2171700"/>
            <a:ext cx="5772150" cy="23431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2950" y="2171700"/>
            <a:ext cx="27622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Change in Supply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smtClean="0"/>
              <a:t>refers to a shift </a:t>
            </a:r>
            <a:r>
              <a:rPr lang="en-US" sz="1600" dirty="0"/>
              <a:t>in entire supply curve.</a:t>
            </a:r>
            <a:endParaRPr lang="en-US" sz="1600" b="1" dirty="0">
              <a:solidFill>
                <a:srgbClr val="0033CC"/>
              </a:solidFill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16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Clr>
                <a:schemeClr val="accent2">
                  <a:lumMod val="50000"/>
                </a:schemeClr>
              </a:buClr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Change in Quantity </a:t>
            </a:r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</a:rPr>
              <a:t>Supplied (Qs)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600" dirty="0" smtClean="0"/>
              <a:t>–shows a  </a:t>
            </a:r>
            <a:r>
              <a:rPr lang="en-US" sz="1600" dirty="0"/>
              <a:t>movement along the same supply curve in response to </a:t>
            </a:r>
            <a:r>
              <a:rPr lang="en-US" sz="1600" dirty="0" smtClean="0"/>
              <a:t>a change in  price. </a:t>
            </a:r>
            <a:endParaRPr lang="en-US" sz="16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4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63015973"/>
              </p:ext>
            </p:extLst>
          </p:nvPr>
        </p:nvGraphicFramePr>
        <p:xfrm>
          <a:off x="822960" y="1428750"/>
          <a:ext cx="75438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737475" y="2314977"/>
            <a:ext cx="3671888" cy="19141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239" y="2219113"/>
            <a:ext cx="3729038" cy="20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61530171"/>
              </p:ext>
            </p:extLst>
          </p:nvPr>
        </p:nvGraphicFramePr>
        <p:xfrm>
          <a:off x="822960" y="1447799"/>
          <a:ext cx="7543800" cy="60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62001" y="2286000"/>
            <a:ext cx="7467600" cy="22002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29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83393394"/>
              </p:ext>
            </p:extLst>
          </p:nvPr>
        </p:nvGraphicFramePr>
        <p:xfrm>
          <a:off x="342900" y="1524000"/>
          <a:ext cx="8023860" cy="636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114550" y="2183130"/>
            <a:ext cx="6496050" cy="261461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5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07176536"/>
              </p:ext>
            </p:extLst>
          </p:nvPr>
        </p:nvGraphicFramePr>
        <p:xfrm>
          <a:off x="822960" y="1072203"/>
          <a:ext cx="7543800" cy="726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60" y="2241550"/>
            <a:ext cx="7543800" cy="1644650"/>
          </a:xfrm>
        </p:spPr>
        <p:txBody>
          <a:bodyPr>
            <a:normAutofit fontScale="85000" lnSpcReduction="20000"/>
          </a:bodyPr>
          <a:lstStyle/>
          <a:p>
            <a:pPr lvl="1">
              <a:buClr>
                <a:schemeClr val="accent2">
                  <a:lumMod val="50000"/>
                </a:schemeClr>
              </a:buClr>
            </a:pPr>
            <a:endParaRPr lang="en-US" sz="2200" dirty="0"/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2200" dirty="0"/>
              <a:t>Market is anywhere economic transaction takes place.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2200" dirty="0"/>
              <a:t>It’s a place or service that enables buyers and sellers to exchange goods and services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2200" dirty="0"/>
              <a:t>It refers to the interaction of buyers and sellers to make an economic transaction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98386721"/>
              </p:ext>
            </p:extLst>
          </p:nvPr>
        </p:nvGraphicFramePr>
        <p:xfrm>
          <a:off x="822960" y="1543050"/>
          <a:ext cx="7543800" cy="617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22961" y="2343150"/>
            <a:ext cx="3749040" cy="2057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600" y="2228850"/>
            <a:ext cx="3429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32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60875870"/>
              </p:ext>
            </p:extLst>
          </p:nvPr>
        </p:nvGraphicFramePr>
        <p:xfrm>
          <a:off x="822960" y="1657350"/>
          <a:ext cx="7543800" cy="51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438400"/>
            <a:ext cx="8001000" cy="2667000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Market Equilibrium</a:t>
            </a:r>
            <a:r>
              <a:rPr lang="en-US" sz="2100" dirty="0"/>
              <a:t> is the price and quantity at which the quantity supplied and the quantity demanded are equal.</a:t>
            </a:r>
          </a:p>
          <a:p>
            <a:r>
              <a:rPr lang="en-US" sz="2100" dirty="0"/>
              <a:t>A market is said to be in </a:t>
            </a:r>
            <a:r>
              <a:rPr lang="en-US" sz="2100" b="1" dirty="0">
                <a:solidFill>
                  <a:schemeClr val="accent2">
                    <a:lumMod val="75000"/>
                  </a:schemeClr>
                </a:solidFill>
              </a:rPr>
              <a:t>disequilibrium</a:t>
            </a:r>
            <a:r>
              <a:rPr lang="en-US" sz="2100" dirty="0"/>
              <a:t> at all points at which the quantities demanded and supplied are not equal.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1800" dirty="0"/>
              <a:t>A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surplus</a:t>
            </a:r>
            <a:r>
              <a:rPr lang="en-US" sz="1800" dirty="0"/>
              <a:t> occurs whenever Qs&gt;</a:t>
            </a:r>
            <a:r>
              <a:rPr lang="en-US" sz="1800" dirty="0" err="1"/>
              <a:t>Qd</a:t>
            </a:r>
            <a:r>
              <a:rPr lang="en-US" sz="1800" dirty="0"/>
              <a:t>.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1800" dirty="0"/>
              <a:t>A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shortage</a:t>
            </a:r>
            <a:r>
              <a:rPr lang="en-US" sz="1800" dirty="0"/>
              <a:t> occurs whenever </a:t>
            </a:r>
            <a:r>
              <a:rPr lang="en-US" sz="1800" dirty="0" err="1"/>
              <a:t>Qd</a:t>
            </a:r>
            <a:r>
              <a:rPr lang="en-US" sz="1800" dirty="0"/>
              <a:t>&gt;Qs.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1800" dirty="0"/>
              <a:t>Surpluses and shortages can be resolved with price changes.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1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81777885"/>
              </p:ext>
            </p:extLst>
          </p:nvPr>
        </p:nvGraphicFramePr>
        <p:xfrm>
          <a:off x="822960" y="1072203"/>
          <a:ext cx="7543800" cy="1088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00050" y="2343150"/>
            <a:ext cx="3657600" cy="2286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8374" y="2333933"/>
            <a:ext cx="3938426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90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43642580"/>
              </p:ext>
            </p:extLst>
          </p:nvPr>
        </p:nvGraphicFramePr>
        <p:xfrm>
          <a:off x="822960" y="1219200"/>
          <a:ext cx="75438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628900" y="2286001"/>
            <a:ext cx="4796444" cy="23360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00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14117575"/>
              </p:ext>
            </p:extLst>
          </p:nvPr>
        </p:nvGraphicFramePr>
        <p:xfrm>
          <a:off x="822960" y="914400"/>
          <a:ext cx="7543800" cy="822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552700" y="2228851"/>
            <a:ext cx="4071938" cy="2057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43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425343" y="5218904"/>
            <a:ext cx="150671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9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371475" indent="-142875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75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5715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75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8001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0287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3716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17145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0574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24003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50" smtClean="0">
                <a:solidFill>
                  <a:schemeClr val="tx2"/>
                </a:solidFill>
                <a:latin typeface="Arial" panose="020B0604020202020204" pitchFamily="34" charset="0"/>
              </a:rPr>
              <a:t>Dr. Dowlah/Fall2016</a:t>
            </a:r>
            <a:endParaRPr lang="en-US" altLang="en-US" sz="4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C6823-EA2C-470C-953D-4A7DBC8AC8A0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838199" y="1295401"/>
          <a:ext cx="7696201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685800" y="1946667"/>
            <a:ext cx="81724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 smtClean="0">
                <a:solidFill>
                  <a:srgbClr val="002060"/>
                </a:solidFill>
              </a:rPr>
              <a:t>The </a:t>
            </a:r>
            <a:r>
              <a:rPr lang="en-US" sz="1600" dirty="0">
                <a:solidFill>
                  <a:srgbClr val="002060"/>
                </a:solidFill>
              </a:rPr>
              <a:t>concept of invisible hand of </a:t>
            </a:r>
            <a:r>
              <a:rPr lang="en-US" sz="1600" dirty="0" smtClean="0">
                <a:solidFill>
                  <a:srgbClr val="002060"/>
                </a:solidFill>
              </a:rPr>
              <a:t>market, first </a:t>
            </a:r>
            <a:r>
              <a:rPr lang="en-US" sz="1600" dirty="0">
                <a:solidFill>
                  <a:srgbClr val="002060"/>
                </a:solidFill>
              </a:rPr>
              <a:t>explained by Adam </a:t>
            </a:r>
            <a:r>
              <a:rPr lang="en-US" sz="1600" dirty="0" smtClean="0">
                <a:solidFill>
                  <a:srgbClr val="002060"/>
                </a:solidFill>
              </a:rPr>
              <a:t>Smith, states that the forces of demand and supply automatically restore market equilibrium in the absence of any intervention. </a:t>
            </a:r>
          </a:p>
          <a:p>
            <a:pPr lvl="0"/>
            <a:endParaRPr lang="en-US" sz="1600" dirty="0" smtClean="0">
              <a:solidFill>
                <a:srgbClr val="7030A0"/>
              </a:solidFill>
            </a:endParaRPr>
          </a:p>
          <a:p>
            <a:pPr lvl="0"/>
            <a:r>
              <a:rPr lang="en-US" sz="1600" dirty="0" smtClean="0">
                <a:solidFill>
                  <a:srgbClr val="7030A0"/>
                </a:solidFill>
              </a:rPr>
              <a:t>If price </a:t>
            </a:r>
            <a:r>
              <a:rPr lang="en-US" sz="1600" dirty="0">
                <a:solidFill>
                  <a:srgbClr val="7030A0"/>
                </a:solidFill>
              </a:rPr>
              <a:t>is above the </a:t>
            </a:r>
            <a:r>
              <a:rPr lang="en-US" sz="1600" dirty="0" smtClean="0">
                <a:solidFill>
                  <a:srgbClr val="7030A0"/>
                </a:solidFill>
              </a:rPr>
              <a:t>equilibrium point, </a:t>
            </a:r>
            <a:r>
              <a:rPr lang="en-US" sz="1600" dirty="0">
                <a:solidFill>
                  <a:srgbClr val="7030A0"/>
                </a:solidFill>
              </a:rPr>
              <a:t>sellers reduce </a:t>
            </a:r>
            <a:r>
              <a:rPr lang="en-US" sz="1600" dirty="0" smtClean="0">
                <a:solidFill>
                  <a:srgbClr val="7030A0"/>
                </a:solidFill>
              </a:rPr>
              <a:t>price </a:t>
            </a:r>
            <a:r>
              <a:rPr lang="en-US" sz="1600" dirty="0">
                <a:solidFill>
                  <a:srgbClr val="7030A0"/>
                </a:solidFill>
              </a:rPr>
              <a:t>and cut down output. As prices go down, buyers demand more, and </a:t>
            </a:r>
            <a:r>
              <a:rPr lang="en-US" sz="1600" dirty="0" smtClean="0">
                <a:solidFill>
                  <a:srgbClr val="7030A0"/>
                </a:solidFill>
              </a:rPr>
              <a:t>that eventually helps market to return </a:t>
            </a:r>
            <a:r>
              <a:rPr lang="en-US" sz="1600" dirty="0">
                <a:solidFill>
                  <a:srgbClr val="7030A0"/>
                </a:solidFill>
              </a:rPr>
              <a:t>to equilibrium.</a:t>
            </a:r>
          </a:p>
          <a:p>
            <a:pPr lvl="0"/>
            <a:r>
              <a:rPr lang="en-US" sz="1600" dirty="0">
                <a:solidFill>
                  <a:srgbClr val="7030A0"/>
                </a:solidFill>
              </a:rPr>
              <a:t> </a:t>
            </a:r>
          </a:p>
          <a:p>
            <a:pPr lvl="0"/>
            <a:r>
              <a:rPr lang="en-US" sz="1600" dirty="0">
                <a:solidFill>
                  <a:srgbClr val="7030A0"/>
                </a:solidFill>
              </a:rPr>
              <a:t>If price is below equilibrium, sellers raise price and increase </a:t>
            </a:r>
            <a:r>
              <a:rPr lang="en-US" sz="1600" dirty="0" smtClean="0">
                <a:solidFill>
                  <a:srgbClr val="7030A0"/>
                </a:solidFill>
              </a:rPr>
              <a:t>output. As price </a:t>
            </a:r>
            <a:r>
              <a:rPr lang="en-US" sz="1600" dirty="0">
                <a:solidFill>
                  <a:srgbClr val="7030A0"/>
                </a:solidFill>
              </a:rPr>
              <a:t>goes up, buyers demand </a:t>
            </a:r>
            <a:r>
              <a:rPr lang="en-US" sz="1600" dirty="0" smtClean="0">
                <a:solidFill>
                  <a:srgbClr val="7030A0"/>
                </a:solidFill>
              </a:rPr>
              <a:t>less. Eventually, </a:t>
            </a:r>
            <a:r>
              <a:rPr lang="en-US" sz="1600" dirty="0">
                <a:solidFill>
                  <a:srgbClr val="7030A0"/>
                </a:solidFill>
              </a:rPr>
              <a:t>market </a:t>
            </a:r>
            <a:r>
              <a:rPr lang="en-US" sz="1600" dirty="0" smtClean="0">
                <a:solidFill>
                  <a:srgbClr val="7030A0"/>
                </a:solidFill>
              </a:rPr>
              <a:t>equilibrium is restored. 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199" y="3048000"/>
            <a:ext cx="8093853" cy="1938488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7647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535435"/>
              </p:ext>
            </p:extLst>
          </p:nvPr>
        </p:nvGraphicFramePr>
        <p:xfrm>
          <a:off x="533400" y="2133600"/>
          <a:ext cx="39243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155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612747" y="5314950"/>
            <a:ext cx="2394093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9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371475" indent="-142875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75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5715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75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8001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0287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3716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17145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0574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24003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50" smtClean="0">
                <a:solidFill>
                  <a:schemeClr val="tx2"/>
                </a:solidFill>
                <a:latin typeface="Arial" panose="020B0604020202020204" pitchFamily="34" charset="0"/>
              </a:rPr>
              <a:t>Dr. Dowlah/Fall2016</a:t>
            </a:r>
            <a:endParaRPr lang="en-US" altLang="en-US" sz="4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26</a:t>
            </a:fld>
            <a:endParaRPr lang="en-US" dirty="0"/>
          </a:p>
        </p:txBody>
      </p:sp>
      <p:pic>
        <p:nvPicPr>
          <p:cNvPr id="49156" name="Picture 7" descr="https://encrypted-tbn1.gstatic.com/images?q=tbn:ANd9GcRgmYHQMyba8QCWFG9cxNQCYBks-SWtH2NH4MTQeQ4NRysheBFftv_Isvg-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184" y="1891258"/>
            <a:ext cx="41148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 3"/>
          <p:cNvGraphicFramePr/>
          <p:nvPr/>
        </p:nvGraphicFramePr>
        <p:xfrm>
          <a:off x="1066800" y="1024236"/>
          <a:ext cx="5236737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8152684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34279838"/>
              </p:ext>
            </p:extLst>
          </p:nvPr>
        </p:nvGraphicFramePr>
        <p:xfrm>
          <a:off x="1828800" y="1161256"/>
          <a:ext cx="5596544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521160"/>
              </p:ext>
            </p:extLst>
          </p:nvPr>
        </p:nvGraphicFramePr>
        <p:xfrm>
          <a:off x="830753" y="2343150"/>
          <a:ext cx="7086600" cy="1789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258050" y="5314950"/>
            <a:ext cx="1788303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9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371475" indent="-142875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75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5715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75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8001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0287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3716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17145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0574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24003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50" smtClean="0">
                <a:solidFill>
                  <a:schemeClr val="tx2"/>
                </a:solidFill>
                <a:latin typeface="Arial" panose="020B0604020202020204" pitchFamily="34" charset="0"/>
              </a:rPr>
              <a:t>Dr. Dowlah/Fall2016</a:t>
            </a:r>
            <a:endParaRPr lang="en-US" altLang="en-US" sz="45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1148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25595918"/>
              </p:ext>
            </p:extLst>
          </p:nvPr>
        </p:nvGraphicFramePr>
        <p:xfrm>
          <a:off x="1447800" y="1771650"/>
          <a:ext cx="41148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792737"/>
              </p:ext>
            </p:extLst>
          </p:nvPr>
        </p:nvGraphicFramePr>
        <p:xfrm>
          <a:off x="1371600" y="2343150"/>
          <a:ext cx="7372350" cy="1751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530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258050" y="5390188"/>
            <a:ext cx="1616853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9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371475" indent="-142875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75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5715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75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8001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0287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3716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17145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0574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24003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50" smtClean="0">
                <a:solidFill>
                  <a:schemeClr val="tx2"/>
                </a:solidFill>
                <a:latin typeface="Arial" panose="020B0604020202020204" pitchFamily="34" charset="0"/>
              </a:rPr>
              <a:t>Dr. Dowlah/Fall2016</a:t>
            </a:r>
            <a:endParaRPr lang="en-US" altLang="en-US" sz="4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1990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30189230"/>
              </p:ext>
            </p:extLst>
          </p:nvPr>
        </p:nvGraphicFramePr>
        <p:xfrm>
          <a:off x="2114550" y="1066800"/>
          <a:ext cx="4000500" cy="45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153211"/>
              </p:ext>
            </p:extLst>
          </p:nvPr>
        </p:nvGraphicFramePr>
        <p:xfrm>
          <a:off x="457200" y="2400300"/>
          <a:ext cx="36576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632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802928" y="5257800"/>
            <a:ext cx="222885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9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371475" indent="-142875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75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5715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75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8001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0287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3716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17145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0574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24003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50" smtClean="0">
                <a:solidFill>
                  <a:schemeClr val="tx2"/>
                </a:solidFill>
                <a:latin typeface="Arial" panose="020B0604020202020204" pitchFamily="34" charset="0"/>
              </a:rPr>
              <a:t>Dr. Dowlah/Fall2016</a:t>
            </a:r>
            <a:endParaRPr lang="en-US" altLang="en-US" sz="45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29</a:t>
            </a:fld>
            <a:endParaRPr lang="en-US" dirty="0"/>
          </a:p>
        </p:txBody>
      </p:sp>
      <p:pic>
        <p:nvPicPr>
          <p:cNvPr id="7170" name="Picture 2" descr="http://researchcouncil.files.wordpress.com/2014/03/minimum-wage-graph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41" y="2457450"/>
            <a:ext cx="4531518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60489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90937166"/>
              </p:ext>
            </p:extLst>
          </p:nvPr>
        </p:nvGraphicFramePr>
        <p:xfrm>
          <a:off x="822960" y="1072203"/>
          <a:ext cx="7543800" cy="699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60220" y="2241550"/>
            <a:ext cx="6774180" cy="2101850"/>
          </a:xfrm>
        </p:spPr>
        <p:txBody>
          <a:bodyPr>
            <a:noAutofit/>
          </a:bodyPr>
          <a:lstStyle/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Demand</a:t>
            </a:r>
            <a:r>
              <a:rPr lang="en-US" sz="2000" dirty="0"/>
              <a:t> is the amount of a </a:t>
            </a:r>
            <a:r>
              <a:rPr lang="en-US" sz="2000" dirty="0" smtClean="0"/>
              <a:t>product/service that </a:t>
            </a:r>
            <a:r>
              <a:rPr lang="en-US" sz="2000" dirty="0"/>
              <a:t>people are willing and able to purchase at each possible price during a given period of time.</a:t>
            </a: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2000" dirty="0" smtClean="0"/>
              <a:t>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quantity demanded 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Qd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2000" dirty="0"/>
              <a:t>is the amount of a </a:t>
            </a:r>
            <a:r>
              <a:rPr lang="en-US" sz="2000" dirty="0" smtClean="0"/>
              <a:t>product/service that </a:t>
            </a:r>
            <a:r>
              <a:rPr lang="en-US" sz="2000" dirty="0"/>
              <a:t>people are willing and able to purchase at a specific price.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4497471"/>
              </p:ext>
            </p:extLst>
          </p:nvPr>
        </p:nvGraphicFramePr>
        <p:xfrm>
          <a:off x="1143000" y="1828800"/>
          <a:ext cx="41148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777128"/>
              </p:ext>
            </p:extLst>
          </p:nvPr>
        </p:nvGraphicFramePr>
        <p:xfrm>
          <a:off x="533400" y="2534439"/>
          <a:ext cx="7952162" cy="1924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8372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086600" y="5314950"/>
            <a:ext cx="1845453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9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371475" indent="-142875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75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5715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75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8001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0287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3716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17145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0574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24003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50" smtClean="0">
                <a:solidFill>
                  <a:schemeClr val="tx2"/>
                </a:solidFill>
                <a:latin typeface="Arial" panose="020B0604020202020204" pitchFamily="34" charset="0"/>
              </a:rPr>
              <a:t>Dr. Dowlah/Fall2016</a:t>
            </a:r>
            <a:endParaRPr lang="en-US" altLang="en-US" sz="45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5677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850833080"/>
              </p:ext>
            </p:extLst>
          </p:nvPr>
        </p:nvGraphicFramePr>
        <p:xfrm>
          <a:off x="1920579" y="1127760"/>
          <a:ext cx="41148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2286001" y="1564459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63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663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0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663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9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663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8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663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8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663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8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663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8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663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8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663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8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3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939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589439"/>
              </p:ext>
            </p:extLst>
          </p:nvPr>
        </p:nvGraphicFramePr>
        <p:xfrm>
          <a:off x="3661396" y="1864541"/>
          <a:ext cx="4747967" cy="2707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Slide" r:id="rId8" imgW="4570544" imgH="3427541" progId="PowerPoint.Slide.12">
                  <p:embed/>
                </p:oleObj>
              </mc:Choice>
              <mc:Fallback>
                <p:oleObj name="Slide" r:id="rId8" imgW="4570544" imgH="3427541" progId="PowerPoint.Slide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1396" y="1864541"/>
                        <a:ext cx="4747967" cy="2707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425343" y="5200650"/>
            <a:ext cx="1432907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9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371475" indent="-142875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75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5715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75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8001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0287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3716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17145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0574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24003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50" smtClean="0">
                <a:solidFill>
                  <a:schemeClr val="tx2"/>
                </a:solidFill>
                <a:latin typeface="Arial" panose="020B0604020202020204" pitchFamily="34" charset="0"/>
              </a:rPr>
              <a:t>Dr. Dowlah/Fall2016</a:t>
            </a:r>
            <a:endParaRPr lang="en-US" altLang="en-US" sz="45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834061"/>
            <a:ext cx="2667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Before Rent Control Law—Rent is $1,000, and apartment demanded was 2.0 millions. With rent control law, rent fell to $800, but a shortage has been created for 400,00 apartments. </a:t>
            </a:r>
          </a:p>
        </p:txBody>
      </p:sp>
    </p:spTree>
    <p:extLst>
      <p:ext uri="{BB962C8B-B14F-4D97-AF65-F5344CB8AC3E}">
        <p14:creationId xmlns:p14="http://schemas.microsoft.com/office/powerpoint/2010/main" val="2749079106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3367929"/>
              </p:ext>
            </p:extLst>
          </p:nvPr>
        </p:nvGraphicFramePr>
        <p:xfrm>
          <a:off x="2286000" y="1051804"/>
          <a:ext cx="4114800" cy="57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535646"/>
              </p:ext>
            </p:extLst>
          </p:nvPr>
        </p:nvGraphicFramePr>
        <p:xfrm>
          <a:off x="857250" y="2143628"/>
          <a:ext cx="7315200" cy="2019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042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543800" y="5257800"/>
            <a:ext cx="1445403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9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371475" indent="-142875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75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5715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75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8001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028700" indent="-114300">
              <a:spcBef>
                <a:spcPts val="497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3716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17145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0574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2400300" indent="-114300" fontAlgn="base">
              <a:spcBef>
                <a:spcPts val="497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6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50" smtClean="0">
                <a:solidFill>
                  <a:schemeClr val="tx2"/>
                </a:solidFill>
                <a:latin typeface="Arial" panose="020B0604020202020204" pitchFamily="34" charset="0"/>
              </a:rPr>
              <a:t>Dr. Dowlah/Fall2016</a:t>
            </a:r>
            <a:endParaRPr lang="en-US" altLang="en-US" sz="45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4475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89799467"/>
              </p:ext>
            </p:extLst>
          </p:nvPr>
        </p:nvGraphicFramePr>
        <p:xfrm>
          <a:off x="228600" y="1295400"/>
          <a:ext cx="8138160" cy="50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267200" y="2057400"/>
            <a:ext cx="3733800" cy="335279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6032" y="2528731"/>
            <a:ext cx="3276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Demand Curve:  </a:t>
            </a:r>
            <a:r>
              <a:rPr lang="en-US" sz="1600" dirty="0"/>
              <a:t>A graph of the demand schedule with price on the vertical axis and quantity demanded on the horizontal axis.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8097635"/>
              </p:ext>
            </p:extLst>
          </p:nvPr>
        </p:nvGraphicFramePr>
        <p:xfrm>
          <a:off x="822960" y="1072203"/>
          <a:ext cx="7543800" cy="813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2960" y="2241550"/>
            <a:ext cx="7543800" cy="1358900"/>
          </a:xfrm>
        </p:spPr>
        <p:txBody>
          <a:bodyPr/>
          <a:lstStyle/>
          <a:p>
            <a:r>
              <a:rPr lang="en-US" sz="2100" dirty="0"/>
              <a:t> </a:t>
            </a:r>
            <a:r>
              <a:rPr lang="en-US" sz="1800" dirty="0"/>
              <a:t>As price of a good rises, consumers buy less, and as price of a good falls, consumers buy more. </a:t>
            </a:r>
          </a:p>
          <a:p>
            <a:r>
              <a:rPr lang="en-US" sz="1800" dirty="0"/>
              <a:t>That means, ceteris paribus, </a:t>
            </a:r>
            <a:r>
              <a:rPr lang="en-US" sz="1800" dirty="0" smtClean="0"/>
              <a:t>Price (P) </a:t>
            </a:r>
            <a:r>
              <a:rPr lang="en-US" sz="1800" dirty="0"/>
              <a:t>and Quantity Demanded (</a:t>
            </a:r>
            <a:r>
              <a:rPr lang="en-US" sz="1800" dirty="0" err="1"/>
              <a:t>Qd</a:t>
            </a:r>
            <a:r>
              <a:rPr lang="en-US" sz="1800" dirty="0"/>
              <a:t>) move in opposite direction.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4320970"/>
              </p:ext>
            </p:extLst>
          </p:nvPr>
        </p:nvGraphicFramePr>
        <p:xfrm>
          <a:off x="533400" y="1676400"/>
          <a:ext cx="783336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590800"/>
            <a:ext cx="7543800" cy="1447800"/>
          </a:xfrm>
        </p:spPr>
        <p:txBody>
          <a:bodyPr>
            <a:normAutofit fontScale="55000" lnSpcReduction="20000"/>
          </a:bodyPr>
          <a:lstStyle/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Change in Demand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refers to a </a:t>
            </a:r>
            <a:r>
              <a:rPr lang="en-US" sz="3200" dirty="0" smtClean="0"/>
              <a:t>shift </a:t>
            </a:r>
            <a:r>
              <a:rPr lang="en-US" sz="3200" dirty="0"/>
              <a:t>in </a:t>
            </a:r>
            <a:r>
              <a:rPr lang="en-US" sz="3200" dirty="0" smtClean="0"/>
              <a:t>the entire </a:t>
            </a:r>
            <a:r>
              <a:rPr lang="en-US" sz="3200" dirty="0"/>
              <a:t>demand curve in response to a change in </a:t>
            </a:r>
            <a:r>
              <a:rPr lang="en-US" sz="3200" dirty="0" smtClean="0"/>
              <a:t>any of the determinants </a:t>
            </a:r>
            <a:r>
              <a:rPr lang="en-US" sz="3200" dirty="0"/>
              <a:t>of demand </a:t>
            </a:r>
            <a:endParaRPr lang="en-US" sz="3200" dirty="0" smtClean="0"/>
          </a:p>
          <a:p>
            <a:pPr lvl="1">
              <a:buClr>
                <a:schemeClr val="accent2">
                  <a:lumMod val="50000"/>
                </a:schemeClr>
              </a:buClr>
            </a:pPr>
            <a:endParaRPr lang="en-US" sz="3200" b="1" dirty="0">
              <a:solidFill>
                <a:srgbClr val="0033CC"/>
              </a:solidFill>
            </a:endParaRPr>
          </a:p>
          <a:p>
            <a:pPr lvl="1">
              <a:buClr>
                <a:schemeClr val="accent2">
                  <a:lumMod val="50000"/>
                </a:schemeClr>
              </a:buClr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Change in Quantity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Demanded (</a:t>
            </a:r>
            <a:r>
              <a:rPr lang="en-US" sz="3200" b="1" dirty="0" err="1" smtClean="0">
                <a:solidFill>
                  <a:schemeClr val="accent2">
                    <a:lumMod val="50000"/>
                  </a:schemeClr>
                </a:solidFill>
              </a:rPr>
              <a:t>Qd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dirty="0" smtClean="0"/>
              <a:t>–refers to a movement </a:t>
            </a:r>
            <a:r>
              <a:rPr lang="en-US" sz="3200" dirty="0"/>
              <a:t>along the same demand curve in response to a change in price.</a:t>
            </a:r>
            <a:br>
              <a:rPr lang="en-US" sz="3200" dirty="0"/>
            </a:br>
            <a:endParaRPr lang="en-US" sz="3200" dirty="0"/>
          </a:p>
          <a:p>
            <a:pPr lvl="1"/>
            <a:endParaRPr lang="en-US" sz="16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5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68140326"/>
              </p:ext>
            </p:extLst>
          </p:nvPr>
        </p:nvGraphicFramePr>
        <p:xfrm>
          <a:off x="822960" y="1295400"/>
          <a:ext cx="7543800" cy="47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108710" y="1905000"/>
            <a:ext cx="7654290" cy="37338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63674082"/>
              </p:ext>
            </p:extLst>
          </p:nvPr>
        </p:nvGraphicFramePr>
        <p:xfrm>
          <a:off x="228600" y="1085850"/>
          <a:ext cx="8686800" cy="102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481262" y="2362200"/>
            <a:ext cx="5928101" cy="256341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79347700"/>
              </p:ext>
            </p:extLst>
          </p:nvPr>
        </p:nvGraphicFramePr>
        <p:xfrm>
          <a:off x="255200" y="1447800"/>
          <a:ext cx="8138160" cy="666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Dowlah/Fall2016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00" y="2193131"/>
            <a:ext cx="8736400" cy="2378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611</TotalTime>
  <Words>1227</Words>
  <Application>Microsoft Office PowerPoint</Application>
  <PresentationFormat>On-screen Show (4:3)</PresentationFormat>
  <Paragraphs>153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Retrospect</vt:lpstr>
      <vt:lpstr>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diane.nipper</dc:creator>
  <cp:lastModifiedBy>CAF Dowlah</cp:lastModifiedBy>
  <cp:revision>54</cp:revision>
  <dcterms:created xsi:type="dcterms:W3CDTF">2011-10-08T21:52:59Z</dcterms:created>
  <dcterms:modified xsi:type="dcterms:W3CDTF">2016-09-28T19:28:32Z</dcterms:modified>
</cp:coreProperties>
</file>