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3" r:id="rId6"/>
    <p:sldId id="257" r:id="rId7"/>
    <p:sldId id="258" r:id="rId8"/>
    <p:sldId id="269" r:id="rId9"/>
    <p:sldId id="270" r:id="rId10"/>
    <p:sldId id="276" r:id="rId11"/>
    <p:sldId id="271" r:id="rId12"/>
    <p:sldId id="272" r:id="rId13"/>
    <p:sldId id="277" r:id="rId14"/>
    <p:sldId id="278" r:id="rId15"/>
    <p:sldId id="279" r:id="rId16"/>
    <p:sldId id="282" r:id="rId17"/>
    <p:sldId id="281" r:id="rId18"/>
    <p:sldId id="283" r:id="rId19"/>
    <p:sldId id="274" r:id="rId20"/>
    <p:sldId id="280" r:id="rId21"/>
    <p:sldId id="27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32" autoAdjust="0"/>
  </p:normalViewPr>
  <p:slideViewPr>
    <p:cSldViewPr snapToGrid="0" showGuides="1">
      <p:cViewPr varScale="1">
        <p:scale>
          <a:sx n="61" d="100"/>
          <a:sy n="61" d="100"/>
        </p:scale>
        <p:origin x="884"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寿命为</a:t>
            </a:r>
            <a:r>
              <a:rPr lang="en-US" altLang="zh-CN" dirty="0"/>
              <a:t>1s</a:t>
            </a:r>
            <a:r>
              <a:rPr lang="zh-CN" altLang="en-US" dirty="0"/>
              <a:t>，</a:t>
            </a:r>
            <a:r>
              <a:rPr lang="en-US" altLang="zh-CN" dirty="0"/>
              <a:t>10^5</a:t>
            </a:r>
            <a:r>
              <a:rPr lang="zh-CN" altLang="en-US" dirty="0"/>
              <a:t>个原子凝聚</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15</a:t>
            </a:fld>
            <a:endParaRPr lang="en-US" altLang="zh-CN"/>
          </a:p>
        </p:txBody>
      </p:sp>
    </p:spTree>
    <p:extLst>
      <p:ext uri="{BB962C8B-B14F-4D97-AF65-F5344CB8AC3E}">
        <p14:creationId xmlns:p14="http://schemas.microsoft.com/office/powerpoint/2010/main" val="381807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原子激光器也是</a:t>
            </a:r>
            <a:r>
              <a:rPr lang="en-US" altLang="zh-CN" dirty="0" err="1"/>
              <a:t>Ketterle</a:t>
            </a:r>
            <a:r>
              <a:rPr lang="zh-CN" altLang="en-US" dirty="0"/>
              <a:t>组</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16</a:t>
            </a:fld>
            <a:endParaRPr lang="en-US" altLang="zh-CN"/>
          </a:p>
        </p:txBody>
      </p:sp>
    </p:spTree>
    <p:extLst>
      <p:ext uri="{BB962C8B-B14F-4D97-AF65-F5344CB8AC3E}">
        <p14:creationId xmlns:p14="http://schemas.microsoft.com/office/powerpoint/2010/main" val="2789242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散射长度由正变为负</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17</a:t>
            </a:fld>
            <a:endParaRPr lang="en-US" altLang="zh-CN"/>
          </a:p>
        </p:txBody>
      </p:sp>
    </p:spTree>
    <p:extLst>
      <p:ext uri="{BB962C8B-B14F-4D97-AF65-F5344CB8AC3E}">
        <p14:creationId xmlns:p14="http://schemas.microsoft.com/office/powerpoint/2010/main" val="286486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18</a:t>
            </a:fld>
            <a:endParaRPr lang="en-US" altLang="zh-CN"/>
          </a:p>
        </p:txBody>
      </p:sp>
    </p:spTree>
    <p:extLst>
      <p:ext uri="{BB962C8B-B14F-4D97-AF65-F5344CB8AC3E}">
        <p14:creationId xmlns:p14="http://schemas.microsoft.com/office/powerpoint/2010/main" val="351887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原子激发线宽，亚多普勒激光冷却技术（偏振），原子偶极矩角动量吸收</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6</a:t>
            </a:fld>
            <a:endParaRPr lang="en-US" altLang="zh-CN"/>
          </a:p>
        </p:txBody>
      </p:sp>
    </p:spTree>
    <p:extLst>
      <p:ext uri="{BB962C8B-B14F-4D97-AF65-F5344CB8AC3E}">
        <p14:creationId xmlns:p14="http://schemas.microsoft.com/office/powerpoint/2010/main" val="20870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原子激发线宽，亚多普勒激光冷却技术（偏振），原子偶极矩角动量吸收，亚反冲激光制冷</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7</a:t>
            </a:fld>
            <a:endParaRPr lang="en-US" altLang="zh-CN"/>
          </a:p>
        </p:txBody>
      </p:sp>
    </p:spTree>
    <p:extLst>
      <p:ext uri="{BB962C8B-B14F-4D97-AF65-F5344CB8AC3E}">
        <p14:creationId xmlns:p14="http://schemas.microsoft.com/office/powerpoint/2010/main" val="174030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极限</a:t>
            </a:r>
            <a:r>
              <a:rPr lang="en-US" altLang="zh-CN" dirty="0"/>
              <a:t>150uK</a:t>
            </a:r>
            <a:r>
              <a:rPr lang="zh-CN" altLang="en-US" dirty="0"/>
              <a:t>，</a:t>
            </a:r>
            <a:r>
              <a:rPr lang="en-US" altLang="zh-CN" dirty="0"/>
              <a:t>1985,240uK,1987,1uK</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8</a:t>
            </a:fld>
            <a:endParaRPr lang="en-US" altLang="zh-CN"/>
          </a:p>
        </p:txBody>
      </p:sp>
    </p:spTree>
    <p:extLst>
      <p:ext uri="{BB962C8B-B14F-4D97-AF65-F5344CB8AC3E}">
        <p14:creationId xmlns:p14="http://schemas.microsoft.com/office/powerpoint/2010/main" val="261747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9</a:t>
            </a:fld>
            <a:endParaRPr lang="en-US" altLang="zh-CN"/>
          </a:p>
        </p:txBody>
      </p:sp>
    </p:spTree>
    <p:extLst>
      <p:ext uri="{BB962C8B-B14F-4D97-AF65-F5344CB8AC3E}">
        <p14:creationId xmlns:p14="http://schemas.microsoft.com/office/powerpoint/2010/main" val="311316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7MHz</a:t>
            </a:r>
            <a:r>
              <a:rPr lang="zh-CN" altLang="en-US" dirty="0"/>
              <a:t>，旋转磁场由正交线圈提供</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10</a:t>
            </a:fld>
            <a:endParaRPr lang="en-US" altLang="zh-CN"/>
          </a:p>
        </p:txBody>
      </p:sp>
    </p:spTree>
    <p:extLst>
      <p:ext uri="{BB962C8B-B14F-4D97-AF65-F5344CB8AC3E}">
        <p14:creationId xmlns:p14="http://schemas.microsoft.com/office/powerpoint/2010/main" val="36982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87Rb</a:t>
            </a:r>
            <a:r>
              <a:rPr lang="zh-CN" altLang="en-US" dirty="0"/>
              <a:t>低温保持气态，</a:t>
            </a:r>
            <a:r>
              <a:rPr lang="en-US" altLang="zh-CN" dirty="0"/>
              <a:t>4500+-300</a:t>
            </a:r>
            <a:r>
              <a:rPr lang="zh-CN" altLang="en-US" dirty="0"/>
              <a:t>原子，外磁场频率</a:t>
            </a:r>
            <a:r>
              <a:rPr lang="en-US" altLang="zh-CN" dirty="0"/>
              <a:t>100Hz</a:t>
            </a:r>
            <a:r>
              <a:rPr lang="zh-CN" altLang="en-US" dirty="0"/>
              <a:t>量级，</a:t>
            </a:r>
            <a:r>
              <a:rPr lang="en-US" altLang="zh-CN" dirty="0"/>
              <a:t>m=0,2</a:t>
            </a:r>
            <a:r>
              <a:rPr lang="zh-CN" altLang="en-US" dirty="0"/>
              <a:t>两种对称的扰动</a:t>
            </a:r>
            <a:endParaRPr lang="en-US" altLang="zh-CN" dirty="0"/>
          </a:p>
          <a:p>
            <a:r>
              <a:rPr lang="zh-CN" altLang="en-US" dirty="0"/>
              <a:t>对照片分析表明，开始时速度小但为</a:t>
            </a:r>
            <a:r>
              <a:rPr lang="en-US" altLang="zh-CN" dirty="0"/>
              <a:t>0</a:t>
            </a:r>
            <a:r>
              <a:rPr lang="zh-CN" altLang="en-US" dirty="0"/>
              <a:t>的很少，随着温度降低，速度为</a:t>
            </a:r>
            <a:r>
              <a:rPr lang="en-US" altLang="zh-CN" dirty="0"/>
              <a:t>0</a:t>
            </a:r>
            <a:r>
              <a:rPr lang="zh-CN" altLang="en-US" dirty="0"/>
              <a:t>的急剧增多</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12</a:t>
            </a:fld>
            <a:endParaRPr lang="en-US" altLang="zh-CN"/>
          </a:p>
        </p:txBody>
      </p:sp>
    </p:spTree>
    <p:extLst>
      <p:ext uri="{BB962C8B-B14F-4D97-AF65-F5344CB8AC3E}">
        <p14:creationId xmlns:p14="http://schemas.microsoft.com/office/powerpoint/2010/main" val="163368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87Rb</a:t>
            </a:r>
            <a:r>
              <a:rPr lang="zh-CN" altLang="en-US" dirty="0"/>
              <a:t>低温保持气态，</a:t>
            </a:r>
            <a:r>
              <a:rPr lang="en-US" altLang="zh-CN" dirty="0"/>
              <a:t>4500+-300</a:t>
            </a:r>
            <a:r>
              <a:rPr lang="zh-CN" altLang="en-US" dirty="0"/>
              <a:t>原子，外磁场频率</a:t>
            </a:r>
            <a:r>
              <a:rPr lang="en-US" altLang="zh-CN" dirty="0"/>
              <a:t>100Hz</a:t>
            </a:r>
            <a:r>
              <a:rPr lang="zh-CN" altLang="en-US" dirty="0"/>
              <a:t>量级，</a:t>
            </a:r>
            <a:r>
              <a:rPr lang="en-US" altLang="zh-CN" dirty="0"/>
              <a:t>m=0,2</a:t>
            </a:r>
            <a:r>
              <a:rPr lang="zh-CN" altLang="en-US" dirty="0"/>
              <a:t>两种对称的扰动</a:t>
            </a:r>
            <a:endParaRPr lang="en-US" altLang="zh-CN" dirty="0"/>
          </a:p>
          <a:p>
            <a:r>
              <a:rPr lang="zh-CN" altLang="en-US" dirty="0"/>
              <a:t>对照片分析表明，开始时速度小但为</a:t>
            </a:r>
            <a:r>
              <a:rPr lang="en-US" altLang="zh-CN" dirty="0"/>
              <a:t>0</a:t>
            </a:r>
            <a:r>
              <a:rPr lang="zh-CN" altLang="en-US" dirty="0"/>
              <a:t>的很少，随着温度降低，速度为</a:t>
            </a:r>
            <a:r>
              <a:rPr lang="en-US" altLang="zh-CN" dirty="0"/>
              <a:t>0</a:t>
            </a:r>
            <a:r>
              <a:rPr lang="zh-CN" altLang="en-US" dirty="0"/>
              <a:t>的急剧增多</a:t>
            </a:r>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13</a:t>
            </a:fld>
            <a:endParaRPr lang="en-US" altLang="zh-CN"/>
          </a:p>
        </p:txBody>
      </p:sp>
    </p:spTree>
    <p:extLst>
      <p:ext uri="{BB962C8B-B14F-4D97-AF65-F5344CB8AC3E}">
        <p14:creationId xmlns:p14="http://schemas.microsoft.com/office/powerpoint/2010/main" val="328885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latin typeface="KaiTi" panose="02010609060101010101" pitchFamily="49" charset="-122"/>
                <a:ea typeface="KaiTi" panose="02010609060101010101" pitchFamily="49" charset="-122"/>
              </a:rPr>
              <a:t>凝聚态的观测是先用共振于</a:t>
            </a:r>
            <a:r>
              <a:rPr lang="en-US" altLang="zh-CN" dirty="0">
                <a:latin typeface="KaiTi" panose="02010609060101010101" pitchFamily="49" charset="-122"/>
                <a:ea typeface="KaiTi" panose="02010609060101010101" pitchFamily="49" charset="-122"/>
              </a:rPr>
              <a:t>F=1→F=2</a:t>
            </a:r>
            <a:r>
              <a:rPr lang="zh-CN" altLang="en-US" dirty="0">
                <a:latin typeface="KaiTi" panose="02010609060101010101" pitchFamily="49" charset="-122"/>
                <a:ea typeface="KaiTi" panose="02010609060101010101" pitchFamily="49" charset="-122"/>
              </a:rPr>
              <a:t>的激光将原子抽运到</a:t>
            </a:r>
            <a:r>
              <a:rPr lang="en-US" altLang="zh-CN" dirty="0">
                <a:latin typeface="KaiTi" panose="02010609060101010101" pitchFamily="49" charset="-122"/>
                <a:ea typeface="KaiTi" panose="02010609060101010101" pitchFamily="49" charset="-122"/>
              </a:rPr>
              <a:t>F=2</a:t>
            </a:r>
            <a:r>
              <a:rPr lang="zh-CN" altLang="en-US" dirty="0">
                <a:latin typeface="KaiTi" panose="02010609060101010101" pitchFamily="49" charset="-122"/>
                <a:ea typeface="KaiTi" panose="02010609060101010101" pitchFamily="49" charset="-122"/>
              </a:rPr>
              <a:t>态，</a:t>
            </a:r>
            <a:r>
              <a:rPr lang="en-US" altLang="zh-CN" dirty="0">
                <a:latin typeface="KaiTi" panose="02010609060101010101" pitchFamily="49" charset="-122"/>
                <a:ea typeface="KaiTi" panose="02010609060101010101" pitchFamily="49" charset="-122"/>
              </a:rPr>
              <a:t>10us</a:t>
            </a:r>
            <a:r>
              <a:rPr lang="zh-CN" altLang="en-US" dirty="0">
                <a:latin typeface="KaiTi" panose="02010609060101010101" pitchFamily="49" charset="-122"/>
                <a:ea typeface="KaiTi" panose="02010609060101010101" pitchFamily="49" charset="-122"/>
              </a:rPr>
              <a:t>以后用调谐于</a:t>
            </a:r>
            <a:r>
              <a:rPr lang="en-US" altLang="zh-CN" dirty="0">
                <a:latin typeface="KaiTi" panose="02010609060101010101" pitchFamily="49" charset="-122"/>
                <a:ea typeface="KaiTi" panose="02010609060101010101" pitchFamily="49" charset="-122"/>
              </a:rPr>
              <a:t>F=2→F=3</a:t>
            </a:r>
            <a:r>
              <a:rPr lang="zh-CN" altLang="en-US" dirty="0">
                <a:latin typeface="KaiTi" panose="02010609060101010101" pitchFamily="49" charset="-122"/>
                <a:ea typeface="KaiTi" panose="02010609060101010101" pitchFamily="49" charset="-122"/>
              </a:rPr>
              <a:t>的激光进行吸收成像，探测光成像于</a:t>
            </a:r>
            <a:r>
              <a:rPr lang="en-US" altLang="zh-CN" dirty="0">
                <a:latin typeface="KaiTi" panose="02010609060101010101" pitchFamily="49" charset="-122"/>
                <a:ea typeface="KaiTi" panose="02010609060101010101" pitchFamily="49" charset="-122"/>
              </a:rPr>
              <a:t>CCD</a:t>
            </a:r>
            <a:r>
              <a:rPr lang="zh-CN" altLang="en-US" dirty="0">
                <a:latin typeface="KaiTi" panose="02010609060101010101" pitchFamily="49" charset="-122"/>
                <a:ea typeface="KaiTi" panose="02010609060101010101" pitchFamily="49" charset="-122"/>
              </a:rPr>
              <a:t>装置。</a:t>
            </a:r>
            <a:endParaRPr lang="zh-CN" altLang="en-US" dirty="0"/>
          </a:p>
        </p:txBody>
      </p:sp>
      <p:sp>
        <p:nvSpPr>
          <p:cNvPr id="4" name="Slide Number Placeholder 3"/>
          <p:cNvSpPr>
            <a:spLocks noGrp="1"/>
          </p:cNvSpPr>
          <p:nvPr>
            <p:ph type="sldNum" sz="quarter" idx="5"/>
          </p:nvPr>
        </p:nvSpPr>
        <p:spPr/>
        <p:txBody>
          <a:bodyPr/>
          <a:lstStyle/>
          <a:p>
            <a:fld id="{0A3C37BE-C303-496D-B5CD-85F2937540FC}" type="slidenum">
              <a:rPr lang="en-US" altLang="zh-CN" smtClean="0"/>
              <a:t>14</a:t>
            </a:fld>
            <a:endParaRPr lang="en-US" altLang="zh-CN"/>
          </a:p>
        </p:txBody>
      </p:sp>
    </p:spTree>
    <p:extLst>
      <p:ext uri="{BB962C8B-B14F-4D97-AF65-F5344CB8AC3E}">
        <p14:creationId xmlns:p14="http://schemas.microsoft.com/office/powerpoint/2010/main" val="39386183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ltLang="zh-CN"/>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3/21/2022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ltLang="zh-CN"/>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ltLang="zh-CN"/>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ltLang="zh-CN"/>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ltLang="zh-CN"/>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ltLang="zh-CN"/>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ltLang="zh-CN"/>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3/21/2022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zh-CN" altLang="en-US" sz="2800" dirty="0"/>
              <a:t>玻色爱因斯坦凝聚</a:t>
            </a:r>
            <a:endParaRPr lang="en-US" sz="2800" dirty="0"/>
          </a:p>
        </p:txBody>
      </p:sp>
      <p:sp>
        <p:nvSpPr>
          <p:cNvPr id="7" name="Subtitle 6"/>
          <p:cNvSpPr>
            <a:spLocks noGrp="1"/>
          </p:cNvSpPr>
          <p:nvPr>
            <p:ph type="subTitle" idx="1"/>
          </p:nvPr>
        </p:nvSpPr>
        <p:spPr>
          <a:xfrm>
            <a:off x="1356932" y="3721209"/>
            <a:ext cx="5734050" cy="955565"/>
          </a:xfrm>
        </p:spPr>
        <p:txBody>
          <a:bodyPr/>
          <a:lstStyle/>
          <a:p>
            <a:r>
              <a:rPr lang="en-US" dirty="0">
                <a:latin typeface="KaiTi" panose="02010609060101010101" pitchFamily="49" charset="-122"/>
                <a:ea typeface="KaiTi" panose="02010609060101010101" pitchFamily="49" charset="-122"/>
              </a:rPr>
              <a:t>2022.3.21    </a:t>
            </a:r>
            <a:r>
              <a:rPr lang="zh-CN" altLang="en-US" dirty="0">
                <a:latin typeface="KaiTi" panose="02010609060101010101" pitchFamily="49" charset="-122"/>
                <a:ea typeface="KaiTi" panose="02010609060101010101" pitchFamily="49" charset="-122"/>
              </a:rPr>
              <a:t>吴熙楠</a:t>
            </a:r>
            <a:endParaRPr lang="en-US" dirty="0">
              <a:latin typeface="KaiTi" panose="02010609060101010101" pitchFamily="49" charset="-122"/>
              <a:ea typeface="KaiTi" panose="02010609060101010101" pitchFamily="49" charset="-122"/>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en-US" altLang="zh-CN" dirty="0"/>
              <a:t>TOP</a:t>
            </a:r>
            <a:r>
              <a:rPr lang="zh-CN" altLang="en-US" dirty="0"/>
              <a:t>势阱</a:t>
            </a:r>
          </a:p>
        </p:txBody>
      </p:sp>
      <p:sp>
        <p:nvSpPr>
          <p:cNvPr id="3" name="Content Placeholder 2">
            <a:extLst>
              <a:ext uri="{FF2B5EF4-FFF2-40B4-BE49-F238E27FC236}">
                <a16:creationId xmlns:a16="http://schemas.microsoft.com/office/drawing/2014/main" id="{C441F828-E6AD-4754-9D1A-960D63F84973}"/>
              </a:ext>
            </a:extLst>
          </p:cNvPr>
          <p:cNvSpPr>
            <a:spLocks noGrp="1"/>
          </p:cNvSpPr>
          <p:nvPr>
            <p:ph idx="1"/>
          </p:nvPr>
        </p:nvSpPr>
        <p:spPr>
          <a:xfrm>
            <a:off x="1104900" y="1600201"/>
            <a:ext cx="9982199" cy="1622502"/>
          </a:xfrm>
        </p:spPr>
        <p:txBody>
          <a:bodyPr>
            <a:normAutofit/>
          </a:bodyPr>
          <a:lstStyle/>
          <a:p>
            <a:r>
              <a:rPr lang="zh-CN" altLang="en-US" sz="1800" dirty="0">
                <a:latin typeface="KaiTi" panose="02010609060101010101" pitchFamily="49" charset="-122"/>
                <a:ea typeface="KaiTi" panose="02010609060101010101" pitchFamily="49" charset="-122"/>
              </a:rPr>
              <a:t>按照麦克斯韦的电磁理论，具有固有磁矩的粒子可以被囚禁在磁场的极小点处，不均匀磁场</a:t>
            </a:r>
            <a:r>
              <a:rPr lang="en-US" altLang="zh-CN" sz="1800" dirty="0">
                <a:latin typeface="KaiTi" panose="02010609060101010101" pitchFamily="49" charset="-122"/>
                <a:ea typeface="KaiTi" panose="02010609060101010101" pitchFamily="49" charset="-122"/>
              </a:rPr>
              <a:t>B</a:t>
            </a:r>
            <a:r>
              <a:rPr lang="zh-CN" altLang="en-US" sz="1800" dirty="0">
                <a:latin typeface="KaiTi" panose="02010609060101010101" pitchFamily="49" charset="-122"/>
                <a:ea typeface="KaiTi" panose="02010609060101010101" pitchFamily="49" charset="-122"/>
              </a:rPr>
              <a:t>对磁偶极矩</a:t>
            </a:r>
            <a:r>
              <a:rPr lang="en-US" altLang="zh-CN" sz="1800" dirty="0">
                <a:latin typeface="KaiTi" panose="02010609060101010101" pitchFamily="49" charset="-122"/>
                <a:ea typeface="KaiTi" panose="02010609060101010101" pitchFamily="49" charset="-122"/>
              </a:rPr>
              <a:t>μ</a:t>
            </a:r>
            <a:r>
              <a:rPr lang="zh-CN" altLang="en-US" sz="1800" dirty="0">
                <a:latin typeface="KaiTi" panose="02010609060101010101" pitchFamily="49" charset="-122"/>
                <a:ea typeface="KaiTi" panose="02010609060101010101" pitchFamily="49" charset="-122"/>
              </a:rPr>
              <a:t>有作用力。由于许多原子具有磁偶极矩，可以用静磁阱来囚禁具有磁偶极矩的中性原子。结构最简单的静磁阱是反向亥姆霍兹线圈形成的四极阱，其中心处场强为零。由于这种静磁阱的磁场强度在磁场中心处为零，在其附近磁场方向变化剧烈。原子经过磁场零点时，它的自旋取向可能发生变化。对于自旋取向反转的原子，势场零点为势能最高点，原子会逸出阱外。由于存在上述的“漏洞”，严重地限制了阱中原子密度的增加。</a:t>
            </a:r>
            <a:endParaRPr lang="en-US" altLang="zh-CN" sz="1800" dirty="0">
              <a:latin typeface="KaiTi" panose="02010609060101010101" pitchFamily="49" charset="-122"/>
              <a:ea typeface="KaiTi" panose="02010609060101010101" pitchFamily="49" charset="-122"/>
            </a:endParaRPr>
          </a:p>
        </p:txBody>
      </p:sp>
      <p:sp>
        <p:nvSpPr>
          <p:cNvPr id="7" name="TextBox 6">
            <a:extLst>
              <a:ext uri="{FF2B5EF4-FFF2-40B4-BE49-F238E27FC236}">
                <a16:creationId xmlns:a16="http://schemas.microsoft.com/office/drawing/2014/main" id="{11DC8FCF-59AB-4FA9-ABB6-45B20C62B6C4}"/>
              </a:ext>
            </a:extLst>
          </p:cNvPr>
          <p:cNvSpPr txBox="1"/>
          <p:nvPr/>
        </p:nvSpPr>
        <p:spPr>
          <a:xfrm>
            <a:off x="5455735" y="3429000"/>
            <a:ext cx="6094140" cy="2862322"/>
          </a:xfrm>
          <a:prstGeom prst="rect">
            <a:avLst/>
          </a:prstGeom>
          <a:noFill/>
        </p:spPr>
        <p:txBody>
          <a:bodyPr wrap="square">
            <a:spAutoFit/>
          </a:bodyPr>
          <a:lstStyle/>
          <a:p>
            <a:r>
              <a:rPr lang="en-US" altLang="zh-CN" sz="1800" dirty="0">
                <a:latin typeface="KaiTi" panose="02010609060101010101" pitchFamily="49" charset="-122"/>
                <a:ea typeface="KaiTi" panose="02010609060101010101" pitchFamily="49" charset="-122"/>
              </a:rPr>
              <a:t>Cornell</a:t>
            </a:r>
            <a:r>
              <a:rPr lang="zh-CN" altLang="en-US" sz="1800" dirty="0">
                <a:latin typeface="KaiTi" panose="02010609060101010101" pitchFamily="49" charset="-122"/>
                <a:ea typeface="KaiTi" panose="02010609060101010101" pitchFamily="49" charset="-122"/>
              </a:rPr>
              <a:t>等人利用时间旋转轨道势阱来堵塞此“漏洞”，即在一个大的球四极场的基础上再叠加一个以几兆赫兹旋转的小的横向磁场而形成的磁阱。旋转频率选定原则是：旋转频率足够低，使原子自旋取向能够缓慢地跟随它所在点的磁场方向变化；但对于原子的空间运动来说，旋转频率又足够高，以致于原子在空间的运动主要由势能的时间平均来决定。加上小的横向旋转磁场后，使四极场势阱随时间在空间旋转，其时间平均为一个椭球面简谐势阱。势阱最小点附近非零，且其变化平滑，因而自旋取向反转的问题大大减少。</a:t>
            </a:r>
          </a:p>
        </p:txBody>
      </p:sp>
      <p:pic>
        <p:nvPicPr>
          <p:cNvPr id="9" name="Picture 8">
            <a:extLst>
              <a:ext uri="{FF2B5EF4-FFF2-40B4-BE49-F238E27FC236}">
                <a16:creationId xmlns:a16="http://schemas.microsoft.com/office/drawing/2014/main" id="{8B67491B-B23D-448D-B0F5-141EE3295267}"/>
              </a:ext>
            </a:extLst>
          </p:cNvPr>
          <p:cNvPicPr>
            <a:picLocks noChangeAspect="1"/>
          </p:cNvPicPr>
          <p:nvPr/>
        </p:nvPicPr>
        <p:blipFill>
          <a:blip r:embed="rId3"/>
          <a:stretch>
            <a:fillRect/>
          </a:stretch>
        </p:blipFill>
        <p:spPr>
          <a:xfrm>
            <a:off x="1015691" y="3174557"/>
            <a:ext cx="4076316" cy="3468029"/>
          </a:xfrm>
          <a:prstGeom prst="rect">
            <a:avLst/>
          </a:prstGeom>
        </p:spPr>
      </p:pic>
    </p:spTree>
    <p:extLst>
      <p:ext uri="{BB962C8B-B14F-4D97-AF65-F5344CB8AC3E}">
        <p14:creationId xmlns:p14="http://schemas.microsoft.com/office/powerpoint/2010/main" val="387388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zh-CN" altLang="en-US" dirty="0"/>
              <a:t>“光学塞孔”阱与改进</a:t>
            </a:r>
          </a:p>
        </p:txBody>
      </p:sp>
      <p:pic>
        <p:nvPicPr>
          <p:cNvPr id="6" name="Picture 5">
            <a:extLst>
              <a:ext uri="{FF2B5EF4-FFF2-40B4-BE49-F238E27FC236}">
                <a16:creationId xmlns:a16="http://schemas.microsoft.com/office/drawing/2014/main" id="{29BF8A07-75B5-4039-8F8F-7673606C891D}"/>
              </a:ext>
            </a:extLst>
          </p:cNvPr>
          <p:cNvPicPr>
            <a:picLocks noChangeAspect="1"/>
          </p:cNvPicPr>
          <p:nvPr/>
        </p:nvPicPr>
        <p:blipFill>
          <a:blip r:embed="rId2"/>
          <a:stretch>
            <a:fillRect/>
          </a:stretch>
        </p:blipFill>
        <p:spPr>
          <a:xfrm>
            <a:off x="590796" y="1353439"/>
            <a:ext cx="4896533" cy="2762636"/>
          </a:xfrm>
          <a:prstGeom prst="rect">
            <a:avLst/>
          </a:prstGeom>
        </p:spPr>
      </p:pic>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D3B9069-84FA-484B-8C7F-6A405AFA3907}"/>
                  </a:ext>
                </a:extLst>
              </p:cNvPr>
              <p:cNvSpPr>
                <a:spLocks noGrp="1"/>
              </p:cNvSpPr>
              <p:nvPr>
                <p:ph idx="1"/>
              </p:nvPr>
            </p:nvSpPr>
            <p:spPr>
              <a:xfrm>
                <a:off x="5487329" y="1353439"/>
                <a:ext cx="6113875" cy="4572000"/>
              </a:xfrm>
            </p:spPr>
            <p:txBody>
              <a:bodyPr/>
              <a:lstStyle/>
              <a:p>
                <a:r>
                  <a:rPr lang="en-US" altLang="zh-CN" dirty="0">
                    <a:latin typeface="KaiTi" panose="02010609060101010101" pitchFamily="49" charset="-122"/>
                    <a:ea typeface="KaiTi" panose="02010609060101010101" pitchFamily="49" charset="-122"/>
                  </a:rPr>
                  <a:t>MIT</a:t>
                </a:r>
                <a:r>
                  <a:rPr lang="zh-CN" altLang="en-US" dirty="0">
                    <a:latin typeface="KaiTi" panose="02010609060101010101" pitchFamily="49" charset="-122"/>
                    <a:ea typeface="KaiTi" panose="02010609060101010101" pitchFamily="49" charset="-122"/>
                  </a:rPr>
                  <a:t>的</a:t>
                </a:r>
                <a:r>
                  <a:rPr lang="en-US" altLang="zh-CN" dirty="0" err="1">
                    <a:latin typeface="KaiTi" panose="02010609060101010101" pitchFamily="49" charset="-122"/>
                    <a:ea typeface="KaiTi" panose="02010609060101010101" pitchFamily="49" charset="-122"/>
                  </a:rPr>
                  <a:t>Ketterle</a:t>
                </a:r>
                <a:r>
                  <a:rPr lang="zh-CN" altLang="en-US" dirty="0">
                    <a:latin typeface="KaiTi" panose="02010609060101010101" pitchFamily="49" charset="-122"/>
                    <a:ea typeface="KaiTi" panose="02010609060101010101" pitchFamily="49" charset="-122"/>
                  </a:rPr>
                  <a:t>等人则利用聚焦于磁场零点的高斯光束所产生的排斥势来堵塞此漏洞</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这个光学塞由一束</a:t>
                </a:r>
                <a14:m>
                  <m:oMath xmlns:m="http://schemas.openxmlformats.org/officeDocument/2006/math">
                    <m:sSup>
                      <m:sSupPr>
                        <m:ctrlPr>
                          <a:rPr lang="en-US" altLang="zh-CN" i="1" smtClean="0">
                            <a:latin typeface="Cambria Math" panose="02040503050406030204" pitchFamily="18" charset="0"/>
                            <a:ea typeface="KaiTi" panose="02010609060101010101" pitchFamily="49" charset="-122"/>
                          </a:rPr>
                        </m:ctrlPr>
                      </m:sSupPr>
                      <m:e>
                        <m:r>
                          <a:rPr lang="en-US" altLang="zh-CN" b="0" i="1" smtClean="0">
                            <a:latin typeface="Cambria Math" panose="02040503050406030204" pitchFamily="18" charset="0"/>
                            <a:ea typeface="KaiTi" panose="02010609060101010101" pitchFamily="49" charset="-122"/>
                          </a:rPr>
                          <m:t>𝐴𝑟</m:t>
                        </m:r>
                      </m:e>
                      <m:sup>
                        <m:r>
                          <a:rPr lang="en-US" altLang="zh-CN" b="0" i="1" smtClean="0">
                            <a:latin typeface="Cambria Math" panose="02040503050406030204" pitchFamily="18" charset="0"/>
                            <a:ea typeface="KaiTi" panose="02010609060101010101" pitchFamily="49" charset="-122"/>
                          </a:rPr>
                          <m:t>+</m:t>
                        </m:r>
                      </m:sup>
                    </m:sSup>
                  </m:oMath>
                </a14:m>
                <a:r>
                  <a:rPr lang="zh-CN" altLang="en-US" dirty="0">
                    <a:latin typeface="KaiTi" panose="02010609060101010101" pitchFamily="49" charset="-122"/>
                    <a:ea typeface="KaiTi" panose="02010609060101010101" pitchFamily="49" charset="-122"/>
                  </a:rPr>
                  <a:t>激光束</a:t>
                </a:r>
                <a:r>
                  <a:rPr lang="en-US" altLang="zh-CN" dirty="0">
                    <a:latin typeface="KaiTi" panose="02010609060101010101" pitchFamily="49" charset="-122"/>
                    <a:ea typeface="KaiTi" panose="02010609060101010101" pitchFamily="49" charset="-122"/>
                  </a:rPr>
                  <a:t>(514nm)</a:t>
                </a:r>
                <a:r>
                  <a:rPr lang="zh-CN" altLang="en-US" dirty="0">
                    <a:latin typeface="KaiTi" panose="02010609060101010101" pitchFamily="49" charset="-122"/>
                    <a:ea typeface="KaiTi" panose="02010609060101010101" pitchFamily="49" charset="-122"/>
                  </a:rPr>
                  <a:t>形成，其功率为</a:t>
                </a:r>
                <a:r>
                  <a:rPr lang="en-US" altLang="zh-CN" dirty="0">
                    <a:latin typeface="KaiTi" panose="02010609060101010101" pitchFamily="49" charset="-122"/>
                    <a:ea typeface="KaiTi" panose="02010609060101010101" pitchFamily="49" charset="-122"/>
                  </a:rPr>
                  <a:t>315mW,</a:t>
                </a:r>
                <a:r>
                  <a:rPr lang="zh-CN" altLang="en-US" dirty="0">
                    <a:latin typeface="KaiTi" panose="02010609060101010101" pitchFamily="49" charset="-122"/>
                    <a:ea typeface="KaiTi" panose="02010609060101010101" pitchFamily="49" charset="-122"/>
                  </a:rPr>
                  <a:t>束腰半径为</a:t>
                </a:r>
                <a:r>
                  <a:rPr lang="en-US" altLang="zh-CN" dirty="0">
                    <a:latin typeface="KaiTi" panose="02010609060101010101" pitchFamily="49" charset="-122"/>
                    <a:ea typeface="KaiTi" panose="02010609060101010101" pitchFamily="49" charset="-122"/>
                  </a:rPr>
                  <a:t>30um,</a:t>
                </a:r>
                <a:r>
                  <a:rPr lang="zh-CN" altLang="en-US" dirty="0">
                    <a:latin typeface="KaiTi" panose="02010609060101010101" pitchFamily="49" charset="-122"/>
                    <a:ea typeface="KaiTi" panose="02010609060101010101" pitchFamily="49" charset="-122"/>
                  </a:rPr>
                  <a:t>它在原点使</a:t>
                </a:r>
                <a:r>
                  <a:rPr lang="en-US" altLang="zh-CN" dirty="0">
                    <a:latin typeface="KaiTi" panose="02010609060101010101" pitchFamily="49" charset="-122"/>
                    <a:ea typeface="KaiTi" panose="02010609060101010101" pitchFamily="49" charset="-122"/>
                  </a:rPr>
                  <a:t>23Na</a:t>
                </a:r>
                <a:r>
                  <a:rPr lang="zh-CN" altLang="en-US" dirty="0">
                    <a:latin typeface="KaiTi" panose="02010609060101010101" pitchFamily="49" charset="-122"/>
                    <a:ea typeface="KaiTi" panose="02010609060101010101" pitchFamily="49" charset="-122"/>
                  </a:rPr>
                  <a:t>原子的基态产生</a:t>
                </a:r>
                <a:r>
                  <a:rPr lang="en-US" altLang="zh-CN" dirty="0">
                    <a:latin typeface="KaiTi" panose="02010609060101010101" pitchFamily="49" charset="-122"/>
                    <a:ea typeface="KaiTi" panose="02010609060101010101" pitchFamily="49" charset="-122"/>
                  </a:rPr>
                  <a:t>7MHz</a:t>
                </a:r>
                <a:r>
                  <a:rPr lang="zh-CN" altLang="en-US" dirty="0">
                    <a:latin typeface="KaiTi" panose="02010609060101010101" pitchFamily="49" charset="-122"/>
                    <a:ea typeface="KaiTi" panose="02010609060101010101" pitchFamily="49" charset="-122"/>
                  </a:rPr>
                  <a:t>的光频移势，原子会受到排斥力的作用而无法进入磁场零点附近（激光强度最大）的区域，于是极大地抑制了原子通过“漏洞”逃逸出去的几率。同时，由于所用的激光频率远离钠原子的共振频率，克服了由共振光子散射而引起的加热效应。</a:t>
                </a:r>
              </a:p>
            </p:txBody>
          </p:sp>
        </mc:Choice>
        <mc:Fallback xmlns="">
          <p:sp>
            <p:nvSpPr>
              <p:cNvPr id="9" name="Content Placeholder 8">
                <a:extLst>
                  <a:ext uri="{FF2B5EF4-FFF2-40B4-BE49-F238E27FC236}">
                    <a16:creationId xmlns:a16="http://schemas.microsoft.com/office/drawing/2014/main" id="{2D3B9069-84FA-484B-8C7F-6A405AFA3907}"/>
                  </a:ext>
                </a:extLst>
              </p:cNvPr>
              <p:cNvSpPr>
                <a:spLocks noGrp="1" noRot="1" noChangeAspect="1" noMove="1" noResize="1" noEditPoints="1" noAdjustHandles="1" noChangeArrowheads="1" noChangeShapeType="1" noTextEdit="1"/>
              </p:cNvSpPr>
              <p:nvPr>
                <p:ph idx="1"/>
              </p:nvPr>
            </p:nvSpPr>
            <p:spPr>
              <a:xfrm>
                <a:off x="5487329" y="1353439"/>
                <a:ext cx="6113875" cy="4572000"/>
              </a:xfrm>
              <a:blipFill>
                <a:blip r:embed="rId3"/>
                <a:stretch>
                  <a:fillRect l="-2393" t="-1333" r="-1894"/>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0873E59B-7756-4694-9748-67F5133BA8E2}"/>
              </a:ext>
            </a:extLst>
          </p:cNvPr>
          <p:cNvSpPr txBox="1"/>
          <p:nvPr/>
        </p:nvSpPr>
        <p:spPr>
          <a:xfrm>
            <a:off x="932691" y="4488898"/>
            <a:ext cx="10325100" cy="2031325"/>
          </a:xfrm>
          <a:prstGeom prst="rect">
            <a:avLst/>
          </a:prstGeom>
          <a:noFill/>
        </p:spPr>
        <p:txBody>
          <a:bodyPr wrap="square">
            <a:spAutoFit/>
          </a:bodyPr>
          <a:lstStyle/>
          <a:p>
            <a:r>
              <a:rPr lang="zh-CN" altLang="en-US" dirty="0"/>
              <a:t>　　</a:t>
            </a:r>
            <a:r>
              <a:rPr lang="zh-CN" altLang="en-US" dirty="0">
                <a:latin typeface="KaiTi" panose="02010609060101010101" pitchFamily="49" charset="-122"/>
                <a:ea typeface="KaiTi" panose="02010609060101010101" pitchFamily="49" charset="-122"/>
              </a:rPr>
              <a:t>Ketterle小组实现Na原子BEC的第二种静磁阱是“Clover leaf”阱。它只利用了直流电磁铁，并克服了前述</a:t>
            </a:r>
            <a:r>
              <a:rPr lang="en-US" altLang="zh-CN" dirty="0">
                <a:latin typeface="KaiTi" panose="02010609060101010101" pitchFamily="49" charset="-122"/>
                <a:ea typeface="KaiTi" panose="02010609060101010101" pitchFamily="49" charset="-122"/>
              </a:rPr>
              <a:t>2</a:t>
            </a:r>
            <a:r>
              <a:rPr lang="zh-CN" altLang="en-US" dirty="0">
                <a:latin typeface="KaiTi" panose="02010609060101010101" pitchFamily="49" charset="-122"/>
                <a:ea typeface="KaiTi" panose="02010609060101010101" pitchFamily="49" charset="-122"/>
              </a:rPr>
              <a:t>种静磁阱的缺点：TOP阱中依赖时间的旋转场、“光学塞孔”阱中囚禁原子云位置和形状易受光学塞位置的影响。他们用这种阱产生的处于BEC状态的原子数目比用“光学塞孔”阱提高了10倍。“Clover leaf”阱利用了反常的缠绕方式：2个轴向线圈分别被4个线圈环绕，组成平面交叉结构，它们产生径向四极场，同时附加2个大的轴向线圈以减小偏压场。这12个线圈组成的阱允许独立和几乎正交地控制阱中3个重要参量：轴向偏压场、轴向曲率和径向梯度。另外附加的大线圈产生</a:t>
            </a:r>
            <a:r>
              <a:rPr lang="en-US" altLang="zh-CN" dirty="0">
                <a:latin typeface="KaiTi" panose="02010609060101010101" pitchFamily="49" charset="-122"/>
                <a:ea typeface="KaiTi" panose="02010609060101010101" pitchFamily="49" charset="-122"/>
              </a:rPr>
              <a:t>X,Y,Z</a:t>
            </a:r>
            <a:r>
              <a:rPr lang="zh-CN" altLang="en-US" dirty="0">
                <a:latin typeface="KaiTi" panose="02010609060101010101" pitchFamily="49" charset="-122"/>
                <a:ea typeface="KaiTi" panose="02010609060101010101" pitchFamily="49" charset="-122"/>
              </a:rPr>
              <a:t>方向偏压场，允许在阱中心区域光场和磁场精确交叠。</a:t>
            </a:r>
          </a:p>
        </p:txBody>
      </p:sp>
    </p:spTree>
    <p:extLst>
      <p:ext uri="{BB962C8B-B14F-4D97-AF65-F5344CB8AC3E}">
        <p14:creationId xmlns:p14="http://schemas.microsoft.com/office/powerpoint/2010/main" val="137751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en-US" altLang="zh-CN" dirty="0"/>
              <a:t>87Rb</a:t>
            </a:r>
            <a:r>
              <a:rPr lang="zh-CN" altLang="en-US" dirty="0"/>
              <a:t>玻色爱因斯坦凝聚实验</a:t>
            </a:r>
          </a:p>
        </p:txBody>
      </p:sp>
      <p:sp>
        <p:nvSpPr>
          <p:cNvPr id="9" name="Content Placeholder 8">
            <a:extLst>
              <a:ext uri="{FF2B5EF4-FFF2-40B4-BE49-F238E27FC236}">
                <a16:creationId xmlns:a16="http://schemas.microsoft.com/office/drawing/2014/main" id="{2D3B9069-84FA-484B-8C7F-6A405AFA3907}"/>
              </a:ext>
            </a:extLst>
          </p:cNvPr>
          <p:cNvSpPr>
            <a:spLocks noGrp="1"/>
          </p:cNvSpPr>
          <p:nvPr>
            <p:ph idx="1"/>
          </p:nvPr>
        </p:nvSpPr>
        <p:spPr>
          <a:xfrm>
            <a:off x="5487329" y="1353439"/>
            <a:ext cx="6113875" cy="4572000"/>
          </a:xfrm>
        </p:spPr>
        <p:txBody>
          <a:bodyPr/>
          <a:lstStyle/>
          <a:p>
            <a:r>
              <a:rPr lang="zh-CN" altLang="en-US" dirty="0">
                <a:latin typeface="KaiTi" panose="02010609060101010101" pitchFamily="49" charset="-122"/>
                <a:ea typeface="KaiTi" panose="02010609060101010101" pitchFamily="49" charset="-122"/>
              </a:rPr>
              <a:t>施加</a:t>
            </a:r>
            <a:r>
              <a:rPr lang="en-US" altLang="zh-CN" dirty="0">
                <a:latin typeface="KaiTi" panose="02010609060101010101" pitchFamily="49" charset="-122"/>
                <a:ea typeface="KaiTi" panose="02010609060101010101" pitchFamily="49" charset="-122"/>
              </a:rPr>
              <a:t>50ms</a:t>
            </a:r>
            <a:r>
              <a:rPr lang="zh-CN" altLang="en-US" dirty="0">
                <a:latin typeface="KaiTi" panose="02010609060101010101" pitchFamily="49" charset="-122"/>
                <a:ea typeface="KaiTi" panose="02010609060101010101" pitchFamily="49" charset="-122"/>
              </a:rPr>
              <a:t>的微扰脉冲，然后将磁陷阱约束力等效弹性系数减少到</a:t>
            </a:r>
            <a:r>
              <a:rPr lang="en-US" altLang="zh-CN" dirty="0">
                <a:latin typeface="KaiTi" panose="02010609060101010101" pitchFamily="49" charset="-122"/>
                <a:ea typeface="KaiTi" panose="02010609060101010101" pitchFamily="49" charset="-122"/>
              </a:rPr>
              <a:t>1/75</a:t>
            </a:r>
            <a:r>
              <a:rPr lang="zh-CN" altLang="en-US" dirty="0">
                <a:latin typeface="KaiTi" panose="02010609060101010101" pitchFamily="49" charset="-122"/>
                <a:ea typeface="KaiTi" panose="02010609060101010101" pitchFamily="49" charset="-122"/>
              </a:rPr>
              <a:t>，再自由演化一段可控制的时间后关闭势阱，自由膨胀</a:t>
            </a:r>
            <a:r>
              <a:rPr lang="en-US" altLang="zh-CN" dirty="0">
                <a:latin typeface="KaiTi" panose="02010609060101010101" pitchFamily="49" charset="-122"/>
                <a:ea typeface="KaiTi" panose="02010609060101010101" pitchFamily="49" charset="-122"/>
              </a:rPr>
              <a:t>7ms</a:t>
            </a:r>
            <a:r>
              <a:rPr lang="zh-CN" altLang="en-US" dirty="0">
                <a:latin typeface="KaiTi" panose="02010609060101010101" pitchFamily="49" charset="-122"/>
                <a:ea typeface="KaiTi" panose="02010609060101010101" pitchFamily="49" charset="-122"/>
              </a:rPr>
              <a:t>后拍照成像。</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注：每一个数据点都是一次破坏性的测量，对于下一个数据点的测量都需要重新使用磁光陷阱约束降温凝聚后实验。</a:t>
            </a:r>
          </a:p>
        </p:txBody>
      </p:sp>
      <p:pic>
        <p:nvPicPr>
          <p:cNvPr id="7" name="Picture 6">
            <a:extLst>
              <a:ext uri="{FF2B5EF4-FFF2-40B4-BE49-F238E27FC236}">
                <a16:creationId xmlns:a16="http://schemas.microsoft.com/office/drawing/2014/main" id="{40BB89B5-3BA2-4E5B-93B0-03E970B59495}"/>
              </a:ext>
            </a:extLst>
          </p:cNvPr>
          <p:cNvPicPr>
            <a:picLocks noChangeAspect="1"/>
          </p:cNvPicPr>
          <p:nvPr/>
        </p:nvPicPr>
        <p:blipFill>
          <a:blip r:embed="rId3"/>
          <a:stretch>
            <a:fillRect/>
          </a:stretch>
        </p:blipFill>
        <p:spPr>
          <a:xfrm>
            <a:off x="1104900" y="1609471"/>
            <a:ext cx="3867690" cy="1819529"/>
          </a:xfrm>
          <a:prstGeom prst="rect">
            <a:avLst/>
          </a:prstGeom>
        </p:spPr>
      </p:pic>
      <p:pic>
        <p:nvPicPr>
          <p:cNvPr id="12" name="Picture 11">
            <a:extLst>
              <a:ext uri="{FF2B5EF4-FFF2-40B4-BE49-F238E27FC236}">
                <a16:creationId xmlns:a16="http://schemas.microsoft.com/office/drawing/2014/main" id="{6E81536A-4F67-4E4E-9181-6EB0DECC1C32}"/>
              </a:ext>
            </a:extLst>
          </p:cNvPr>
          <p:cNvPicPr>
            <a:picLocks noChangeAspect="1"/>
          </p:cNvPicPr>
          <p:nvPr/>
        </p:nvPicPr>
        <p:blipFill>
          <a:blip r:embed="rId4"/>
          <a:stretch>
            <a:fillRect/>
          </a:stretch>
        </p:blipFill>
        <p:spPr>
          <a:xfrm>
            <a:off x="994647" y="3429000"/>
            <a:ext cx="4088195" cy="3177458"/>
          </a:xfrm>
          <a:prstGeom prst="rect">
            <a:avLst/>
          </a:prstGeom>
        </p:spPr>
      </p:pic>
      <p:pic>
        <p:nvPicPr>
          <p:cNvPr id="14" name="Picture 13">
            <a:extLst>
              <a:ext uri="{FF2B5EF4-FFF2-40B4-BE49-F238E27FC236}">
                <a16:creationId xmlns:a16="http://schemas.microsoft.com/office/drawing/2014/main" id="{1942C147-ADA3-4FFD-8F34-3BE6A2FECD1F}"/>
              </a:ext>
            </a:extLst>
          </p:cNvPr>
          <p:cNvPicPr>
            <a:picLocks noChangeAspect="1"/>
          </p:cNvPicPr>
          <p:nvPr/>
        </p:nvPicPr>
        <p:blipFill>
          <a:blip r:embed="rId5"/>
          <a:stretch>
            <a:fillRect/>
          </a:stretch>
        </p:blipFill>
        <p:spPr>
          <a:xfrm>
            <a:off x="5067188" y="3458136"/>
            <a:ext cx="7078063" cy="2162477"/>
          </a:xfrm>
          <a:prstGeom prst="rect">
            <a:avLst/>
          </a:prstGeom>
        </p:spPr>
      </p:pic>
      <p:sp>
        <p:nvSpPr>
          <p:cNvPr id="15" name="TextBox 14">
            <a:extLst>
              <a:ext uri="{FF2B5EF4-FFF2-40B4-BE49-F238E27FC236}">
                <a16:creationId xmlns:a16="http://schemas.microsoft.com/office/drawing/2014/main" id="{EA6A5C6E-135F-4000-8736-C923FEF68B98}"/>
              </a:ext>
            </a:extLst>
          </p:cNvPr>
          <p:cNvSpPr txBox="1"/>
          <p:nvPr/>
        </p:nvSpPr>
        <p:spPr>
          <a:xfrm>
            <a:off x="5113937" y="5649749"/>
            <a:ext cx="7078063" cy="646331"/>
          </a:xfrm>
          <a:prstGeom prst="rect">
            <a:avLst/>
          </a:prstGeom>
          <a:noFill/>
        </p:spPr>
        <p:txBody>
          <a:bodyPr wrap="square">
            <a:spAutoFit/>
          </a:bodyPr>
          <a:lstStyle/>
          <a:p>
            <a:r>
              <a:rPr lang="zh-CN" altLang="en-US" dirty="0">
                <a:latin typeface="KaiTi" panose="02010609060101010101" pitchFamily="49" charset="-122"/>
                <a:ea typeface="KaiTi" panose="02010609060101010101" pitchFamily="49" charset="-122"/>
              </a:rPr>
              <a:t>第一幅图为</a:t>
            </a:r>
            <a:r>
              <a:rPr lang="en-US" altLang="zh-CN" dirty="0">
                <a:latin typeface="KaiTi" panose="02010609060101010101" pitchFamily="49" charset="-122"/>
                <a:ea typeface="KaiTi" panose="02010609060101010101" pitchFamily="49" charset="-122"/>
              </a:rPr>
              <a:t>BEC</a:t>
            </a:r>
            <a:r>
              <a:rPr lang="zh-CN" altLang="en-US" dirty="0">
                <a:latin typeface="KaiTi" panose="02010609060101010101" pitchFamily="49" charset="-122"/>
                <a:ea typeface="KaiTi" panose="02010609060101010101" pitchFamily="49" charset="-122"/>
              </a:rPr>
              <a:t>形成前的图像，第二幅图已经形成</a:t>
            </a:r>
            <a:r>
              <a:rPr lang="en-US" altLang="zh-CN" dirty="0">
                <a:latin typeface="KaiTi" panose="02010609060101010101" pitchFamily="49" charset="-122"/>
                <a:ea typeface="KaiTi" panose="02010609060101010101" pitchFamily="49" charset="-122"/>
              </a:rPr>
              <a:t>BEC</a:t>
            </a:r>
            <a:r>
              <a:rPr lang="zh-CN" altLang="en-US" dirty="0">
                <a:latin typeface="KaiTi" panose="02010609060101010101" pitchFamily="49" charset="-122"/>
                <a:ea typeface="KaiTi" panose="02010609060101010101" pitchFamily="49" charset="-122"/>
              </a:rPr>
              <a:t>，第三幅图接近纯</a:t>
            </a:r>
            <a:r>
              <a:rPr lang="en-US" altLang="zh-CN" dirty="0">
                <a:latin typeface="KaiTi" panose="02010609060101010101" pitchFamily="49" charset="-122"/>
                <a:ea typeface="KaiTi" panose="02010609060101010101" pitchFamily="49" charset="-122"/>
              </a:rPr>
              <a:t>BEC</a:t>
            </a:r>
            <a:r>
              <a:rPr lang="zh-CN" altLang="en-US" dirty="0">
                <a:latin typeface="KaiTi" panose="02010609060101010101" pitchFamily="49" charset="-122"/>
                <a:ea typeface="KaiTi" panose="02010609060101010101" pitchFamily="49" charset="-122"/>
              </a:rPr>
              <a:t>，椭圆状的核由于磁阱不非对称性所致</a:t>
            </a:r>
          </a:p>
        </p:txBody>
      </p:sp>
    </p:spTree>
    <p:extLst>
      <p:ext uri="{BB962C8B-B14F-4D97-AF65-F5344CB8AC3E}">
        <p14:creationId xmlns:p14="http://schemas.microsoft.com/office/powerpoint/2010/main" val="306391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en-US" altLang="zh-CN" dirty="0"/>
              <a:t>87Rb</a:t>
            </a:r>
            <a:r>
              <a:rPr lang="zh-CN" altLang="en-US" dirty="0"/>
              <a:t>玻色爱因斯坦凝聚实验</a:t>
            </a:r>
          </a:p>
        </p:txBody>
      </p:sp>
      <p:pic>
        <p:nvPicPr>
          <p:cNvPr id="4" name="Picture 3">
            <a:extLst>
              <a:ext uri="{FF2B5EF4-FFF2-40B4-BE49-F238E27FC236}">
                <a16:creationId xmlns:a16="http://schemas.microsoft.com/office/drawing/2014/main" id="{9858FCD5-7455-4FE4-83D0-09258C8992CC}"/>
              </a:ext>
            </a:extLst>
          </p:cNvPr>
          <p:cNvPicPr>
            <a:picLocks noChangeAspect="1"/>
          </p:cNvPicPr>
          <p:nvPr/>
        </p:nvPicPr>
        <p:blipFill>
          <a:blip r:embed="rId3"/>
          <a:stretch>
            <a:fillRect/>
          </a:stretch>
        </p:blipFill>
        <p:spPr>
          <a:xfrm>
            <a:off x="832612" y="1331511"/>
            <a:ext cx="4500269" cy="3242363"/>
          </a:xfrm>
          <a:prstGeom prst="rect">
            <a:avLst/>
          </a:prstGeom>
        </p:spPr>
      </p:pic>
      <p:pic>
        <p:nvPicPr>
          <p:cNvPr id="6" name="Picture 5">
            <a:extLst>
              <a:ext uri="{FF2B5EF4-FFF2-40B4-BE49-F238E27FC236}">
                <a16:creationId xmlns:a16="http://schemas.microsoft.com/office/drawing/2014/main" id="{CF22B112-D335-4ED7-862D-5B51BEB35027}"/>
              </a:ext>
            </a:extLst>
          </p:cNvPr>
          <p:cNvPicPr>
            <a:picLocks noChangeAspect="1"/>
          </p:cNvPicPr>
          <p:nvPr/>
        </p:nvPicPr>
        <p:blipFill>
          <a:blip r:embed="rId4"/>
          <a:stretch>
            <a:fillRect/>
          </a:stretch>
        </p:blipFill>
        <p:spPr>
          <a:xfrm>
            <a:off x="6537434" y="1331512"/>
            <a:ext cx="4348452" cy="3242363"/>
          </a:xfrm>
          <a:prstGeom prst="rect">
            <a:avLst/>
          </a:prstGeom>
        </p:spPr>
      </p:pic>
      <p:sp>
        <p:nvSpPr>
          <p:cNvPr id="13" name="Content Placeholder 8">
            <a:extLst>
              <a:ext uri="{FF2B5EF4-FFF2-40B4-BE49-F238E27FC236}">
                <a16:creationId xmlns:a16="http://schemas.microsoft.com/office/drawing/2014/main" id="{6268D323-D390-43D2-B1BE-25B88096EA89}"/>
              </a:ext>
            </a:extLst>
          </p:cNvPr>
          <p:cNvSpPr txBox="1">
            <a:spLocks/>
          </p:cNvSpPr>
          <p:nvPr/>
        </p:nvSpPr>
        <p:spPr>
          <a:xfrm>
            <a:off x="913630" y="4732223"/>
            <a:ext cx="4085680" cy="1926626"/>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zh-CN" altLang="en-US" dirty="0">
                <a:latin typeface="KaiTi" panose="02010609060101010101" pitchFamily="49" charset="-122"/>
                <a:ea typeface="KaiTi" panose="02010609060101010101" pitchFamily="49" charset="-122"/>
              </a:rPr>
              <a:t>探究凝聚原子数目与凝聚体振荡频率之间关系（非线性相互作用项的作用），实线为理论计算拟合</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注：三角形为</a:t>
            </a:r>
            <a:r>
              <a:rPr lang="en-US" altLang="zh-CN" dirty="0">
                <a:latin typeface="KaiTi" panose="02010609060101010101" pitchFamily="49" charset="-122"/>
                <a:ea typeface="KaiTi" panose="02010609060101010101" pitchFamily="49" charset="-122"/>
              </a:rPr>
              <a:t>m=0</a:t>
            </a:r>
            <a:r>
              <a:rPr lang="zh-CN" altLang="en-US" dirty="0">
                <a:latin typeface="KaiTi" panose="02010609060101010101" pitchFamily="49" charset="-122"/>
                <a:ea typeface="KaiTi" panose="02010609060101010101" pitchFamily="49" charset="-122"/>
              </a:rPr>
              <a:t>模式，圆形为</a:t>
            </a:r>
            <a:r>
              <a:rPr lang="en-US" altLang="zh-CN" dirty="0">
                <a:latin typeface="KaiTi" panose="02010609060101010101" pitchFamily="49" charset="-122"/>
                <a:ea typeface="KaiTi" panose="02010609060101010101" pitchFamily="49" charset="-122"/>
              </a:rPr>
              <a:t>m=2</a:t>
            </a:r>
            <a:r>
              <a:rPr lang="zh-CN" altLang="en-US" dirty="0">
                <a:latin typeface="KaiTi" panose="02010609060101010101" pitchFamily="49" charset="-122"/>
                <a:ea typeface="KaiTi" panose="02010609060101010101" pitchFamily="49" charset="-122"/>
              </a:rPr>
              <a:t>模式；</a:t>
            </a:r>
            <a:r>
              <a:rPr lang="en-US" altLang="zh-CN" dirty="0">
                <a:latin typeface="KaiTi" panose="02010609060101010101" pitchFamily="49" charset="-122"/>
                <a:ea typeface="KaiTi" panose="02010609060101010101" pitchFamily="49" charset="-122"/>
              </a:rPr>
              <a:t>100ms</a:t>
            </a:r>
            <a:r>
              <a:rPr lang="zh-CN" altLang="en-US" dirty="0">
                <a:latin typeface="KaiTi" panose="02010609060101010101" pitchFamily="49" charset="-122"/>
                <a:ea typeface="KaiTi" panose="02010609060101010101" pitchFamily="49" charset="-122"/>
              </a:rPr>
              <a:t>脉冲与相当于</a:t>
            </a:r>
            <a:r>
              <a:rPr lang="en-US" altLang="zh-CN" dirty="0">
                <a:latin typeface="KaiTi" panose="02010609060101010101" pitchFamily="49" charset="-122"/>
                <a:ea typeface="KaiTi" panose="02010609060101010101" pitchFamily="49" charset="-122"/>
              </a:rPr>
              <a:t>3%</a:t>
            </a:r>
            <a:r>
              <a:rPr lang="zh-CN" altLang="en-US" dirty="0">
                <a:latin typeface="KaiTi" panose="02010609060101010101" pitchFamily="49" charset="-122"/>
                <a:ea typeface="KaiTi" panose="02010609060101010101" pitchFamily="49" charset="-122"/>
              </a:rPr>
              <a:t>磁约束等效劲度系数幅度激发</a:t>
            </a:r>
          </a:p>
        </p:txBody>
      </p:sp>
      <p:sp>
        <p:nvSpPr>
          <p:cNvPr id="16" name="Content Placeholder 8">
            <a:extLst>
              <a:ext uri="{FF2B5EF4-FFF2-40B4-BE49-F238E27FC236}">
                <a16:creationId xmlns:a16="http://schemas.microsoft.com/office/drawing/2014/main" id="{A926C5D5-B595-4E5B-84F5-AD323A38B3FB}"/>
              </a:ext>
            </a:extLst>
          </p:cNvPr>
          <p:cNvSpPr txBox="1">
            <a:spLocks/>
          </p:cNvSpPr>
          <p:nvPr/>
        </p:nvSpPr>
        <p:spPr>
          <a:xfrm>
            <a:off x="6668820" y="4732222"/>
            <a:ext cx="4085680" cy="701625"/>
          </a:xfrm>
          <a:prstGeom prst="rect">
            <a:avLst/>
          </a:prstGeom>
        </p:spPr>
        <p:txBody>
          <a:bodyPr vert="horz" lIns="0" tIns="45720" rIns="0" bIns="45720" rtlCol="0">
            <a:normAutofit fontScale="9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zh-CN" altLang="en-US" dirty="0">
                <a:latin typeface="KaiTi" panose="02010609060101010101" pitchFamily="49" charset="-122"/>
                <a:ea typeface="KaiTi" panose="02010609060101010101" pitchFamily="49" charset="-122"/>
              </a:rPr>
              <a:t>探究不同驱动力幅值下的凝聚体自由振荡频率响应（实线为抛物线拟合）</a:t>
            </a:r>
          </a:p>
        </p:txBody>
      </p:sp>
      <p:pic>
        <p:nvPicPr>
          <p:cNvPr id="18" name="Picture 17">
            <a:extLst>
              <a:ext uri="{FF2B5EF4-FFF2-40B4-BE49-F238E27FC236}">
                <a16:creationId xmlns:a16="http://schemas.microsoft.com/office/drawing/2014/main" id="{1D035BDF-231D-4900-9FD8-2913603E1DEA}"/>
              </a:ext>
            </a:extLst>
          </p:cNvPr>
          <p:cNvPicPr>
            <a:picLocks noChangeAspect="1"/>
          </p:cNvPicPr>
          <p:nvPr/>
        </p:nvPicPr>
        <p:blipFill>
          <a:blip r:embed="rId5"/>
          <a:stretch>
            <a:fillRect/>
          </a:stretch>
        </p:blipFill>
        <p:spPr>
          <a:xfrm>
            <a:off x="5788943" y="5592194"/>
            <a:ext cx="5296639" cy="828791"/>
          </a:xfrm>
          <a:prstGeom prst="rect">
            <a:avLst/>
          </a:prstGeom>
        </p:spPr>
      </p:pic>
    </p:spTree>
    <p:extLst>
      <p:ext uri="{BB962C8B-B14F-4D97-AF65-F5344CB8AC3E}">
        <p14:creationId xmlns:p14="http://schemas.microsoft.com/office/powerpoint/2010/main" val="15394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en-US" altLang="zh-CN" dirty="0"/>
              <a:t>23Na</a:t>
            </a:r>
            <a:r>
              <a:rPr lang="zh-CN" altLang="en-US" dirty="0"/>
              <a:t>玻色爱因斯坦凝聚实验</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D3B9069-84FA-484B-8C7F-6A405AFA3907}"/>
                  </a:ext>
                </a:extLst>
              </p:cNvPr>
              <p:cNvSpPr>
                <a:spLocks noGrp="1"/>
              </p:cNvSpPr>
              <p:nvPr>
                <p:ph idx="1"/>
              </p:nvPr>
            </p:nvSpPr>
            <p:spPr>
              <a:xfrm>
                <a:off x="5487329" y="1353438"/>
                <a:ext cx="6113875" cy="5428361"/>
              </a:xfrm>
            </p:spPr>
            <p:txBody>
              <a:bodyPr>
                <a:normAutofit/>
              </a:bodyPr>
              <a:lstStyle/>
              <a:p>
                <a:r>
                  <a:rPr lang="zh-CN" altLang="en-US" dirty="0">
                    <a:latin typeface="KaiTi" panose="02010609060101010101" pitchFamily="49" charset="-122"/>
                    <a:ea typeface="KaiTi" panose="02010609060101010101" pitchFamily="49" charset="-122"/>
                  </a:rPr>
                  <a:t>“</a:t>
                </a:r>
                <a:r>
                  <a:rPr lang="en-US" altLang="zh-CN" dirty="0">
                    <a:latin typeface="KaiTi" panose="02010609060101010101" pitchFamily="49" charset="-122"/>
                    <a:ea typeface="KaiTi" panose="02010609060101010101" pitchFamily="49" charset="-122"/>
                  </a:rPr>
                  <a:t>Clover leaf”</a:t>
                </a:r>
                <a:r>
                  <a:rPr lang="zh-CN" altLang="en-US" dirty="0">
                    <a:latin typeface="KaiTi" panose="02010609060101010101" pitchFamily="49" charset="-122"/>
                    <a:ea typeface="KaiTi" panose="02010609060101010101" pitchFamily="49" charset="-122"/>
                  </a:rPr>
                  <a:t>阱中实现</a:t>
                </a:r>
                <a:r>
                  <a:rPr lang="en-US" altLang="zh-CN" dirty="0">
                    <a:latin typeface="KaiTi" panose="02010609060101010101" pitchFamily="49" charset="-122"/>
                    <a:ea typeface="KaiTi" panose="02010609060101010101" pitchFamily="49" charset="-122"/>
                  </a:rPr>
                  <a:t>23Na</a:t>
                </a:r>
                <a:r>
                  <a:rPr lang="zh-CN" altLang="en-US" dirty="0">
                    <a:latin typeface="KaiTi" panose="02010609060101010101" pitchFamily="49" charset="-122"/>
                    <a:ea typeface="KaiTi" panose="02010609060101010101" pitchFamily="49" charset="-122"/>
                  </a:rPr>
                  <a:t>原子的玻色</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爱因斯坦凝聚。其实现过程如下：峰值密度约有</a:t>
                </a:r>
                <a14:m>
                  <m:oMath xmlns:m="http://schemas.openxmlformats.org/officeDocument/2006/math">
                    <m:sSup>
                      <m:sSupPr>
                        <m:ctrlPr>
                          <a:rPr lang="en-US" altLang="zh-CN" i="1" dirty="0" smtClean="0">
                            <a:latin typeface="Cambria Math" panose="02040503050406030204" pitchFamily="18" charset="0"/>
                            <a:ea typeface="KaiTi" panose="02010609060101010101" pitchFamily="49" charset="-122"/>
                          </a:rPr>
                        </m:ctrlPr>
                      </m:sSupPr>
                      <m:e>
                        <m:r>
                          <a:rPr lang="en-US" altLang="zh-CN" b="0" i="1" dirty="0" smtClean="0">
                            <a:latin typeface="Cambria Math" panose="02040503050406030204" pitchFamily="18" charset="0"/>
                            <a:ea typeface="KaiTi" panose="02010609060101010101" pitchFamily="49" charset="-122"/>
                          </a:rPr>
                          <m:t>10</m:t>
                        </m:r>
                      </m:e>
                      <m:sup>
                        <m:r>
                          <a:rPr lang="en-US" altLang="zh-CN" b="0" i="1" dirty="0" smtClean="0">
                            <a:latin typeface="Cambria Math" panose="02040503050406030204" pitchFamily="18" charset="0"/>
                            <a:ea typeface="KaiTi" panose="02010609060101010101" pitchFamily="49" charset="-122"/>
                          </a:rPr>
                          <m:t>11</m:t>
                        </m:r>
                      </m:sup>
                    </m:sSup>
                    <m:sSup>
                      <m:sSupPr>
                        <m:ctrlPr>
                          <a:rPr lang="en-US" altLang="zh-CN" i="1" dirty="0" smtClean="0">
                            <a:latin typeface="Cambria Math" panose="02040503050406030204" pitchFamily="18" charset="0"/>
                            <a:ea typeface="KaiTi" panose="02010609060101010101" pitchFamily="49" charset="-122"/>
                          </a:rPr>
                        </m:ctrlPr>
                      </m:sSupPr>
                      <m:e>
                        <m:r>
                          <a:rPr lang="en-US" altLang="zh-CN" b="0" i="1" dirty="0" smtClean="0">
                            <a:latin typeface="Cambria Math" panose="02040503050406030204" pitchFamily="18" charset="0"/>
                            <a:ea typeface="KaiTi" panose="02010609060101010101" pitchFamily="49" charset="-122"/>
                          </a:rPr>
                          <m:t>𝑐𝑚</m:t>
                        </m:r>
                      </m:e>
                      <m:sup>
                        <m:r>
                          <a:rPr lang="en-US" altLang="zh-CN" i="1" dirty="0">
                            <a:latin typeface="Cambria Math" panose="02040503050406030204" pitchFamily="18" charset="0"/>
                            <a:ea typeface="KaiTi" panose="02010609060101010101" pitchFamily="49" charset="-122"/>
                          </a:rPr>
                          <m:t>−</m:t>
                        </m:r>
                        <m:r>
                          <a:rPr lang="en-US" altLang="zh-CN" b="0" i="1" dirty="0" smtClean="0">
                            <a:latin typeface="Cambria Math" panose="02040503050406030204" pitchFamily="18" charset="0"/>
                            <a:ea typeface="KaiTi" panose="02010609060101010101" pitchFamily="49" charset="-122"/>
                          </a:rPr>
                          <m:t>3</m:t>
                        </m:r>
                      </m:sup>
                    </m:sSup>
                  </m:oMath>
                </a14:m>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温度</a:t>
                </a:r>
                <a:r>
                  <a:rPr lang="en-US" altLang="zh-CN" dirty="0">
                    <a:latin typeface="KaiTi" panose="02010609060101010101" pitchFamily="49" charset="-122"/>
                    <a:ea typeface="KaiTi" panose="02010609060101010101" pitchFamily="49" charset="-122"/>
                  </a:rPr>
                  <a:t>~</a:t>
                </a:r>
                <a14:m>
                  <m:oMath xmlns:m="http://schemas.openxmlformats.org/officeDocument/2006/math">
                    <m:r>
                      <a:rPr lang="en-US" altLang="zh-CN" b="0" i="0" dirty="0" smtClean="0">
                        <a:latin typeface="Cambria Math" panose="02040503050406030204" pitchFamily="18" charset="0"/>
                        <a:ea typeface="KaiTi" panose="02010609060101010101" pitchFamily="49" charset="-122"/>
                      </a:rPr>
                      <m:t>200</m:t>
                    </m:r>
                    <m:r>
                      <a:rPr lang="zh-CN" altLang="en-US" i="1" dirty="0">
                        <a:latin typeface="Cambria Math" panose="02040503050406030204" pitchFamily="18" charset="0"/>
                        <a:ea typeface="KaiTi" panose="02010609060101010101" pitchFamily="49" charset="-122"/>
                      </a:rPr>
                      <m:t>𝜇</m:t>
                    </m:r>
                    <m:r>
                      <a:rPr lang="en-US" altLang="zh-CN" i="1" dirty="0">
                        <a:latin typeface="Cambria Math" panose="02040503050406030204" pitchFamily="18" charset="0"/>
                        <a:ea typeface="KaiTi" panose="02010609060101010101" pitchFamily="49" charset="-122"/>
                      </a:rPr>
                      <m:t>𝐾</m:t>
                    </m:r>
                    <m:r>
                      <a:rPr lang="en-US" altLang="zh-CN" i="1" dirty="0">
                        <a:latin typeface="Cambria Math" panose="02040503050406030204" pitchFamily="18" charset="0"/>
                        <a:ea typeface="KaiTi" panose="02010609060101010101" pitchFamily="49" charset="-122"/>
                      </a:rPr>
                      <m:t> </m:t>
                    </m:r>
                  </m:oMath>
                </a14:m>
                <a:r>
                  <a:rPr lang="zh-CN" altLang="en-US" dirty="0">
                    <a:latin typeface="KaiTi" panose="02010609060101010101" pitchFamily="49" charset="-122"/>
                    <a:ea typeface="KaiTi" panose="02010609060101010101" pitchFamily="49" charset="-122"/>
                  </a:rPr>
                  <a:t>，被囚禁的原子通过射频场进一步蒸发冷却。在</a:t>
                </a:r>
                <a:r>
                  <a:rPr lang="en-US" altLang="zh-CN" dirty="0">
                    <a:latin typeface="KaiTi" panose="02010609060101010101" pitchFamily="49" charset="-122"/>
                    <a:ea typeface="KaiTi" panose="02010609060101010101" pitchFamily="49" charset="-122"/>
                  </a:rPr>
                  <a:t>7s</a:t>
                </a:r>
                <a:r>
                  <a:rPr lang="zh-CN" altLang="en-US" dirty="0">
                    <a:latin typeface="KaiTi" panose="02010609060101010101" pitchFamily="49" charset="-122"/>
                    <a:ea typeface="KaiTi" panose="02010609060101010101" pitchFamily="49" charset="-122"/>
                  </a:rPr>
                  <a:t>内，射频场频率从</a:t>
                </a:r>
                <a:r>
                  <a:rPr lang="en-US" altLang="zh-CN" dirty="0">
                    <a:latin typeface="KaiTi" panose="02010609060101010101" pitchFamily="49" charset="-122"/>
                    <a:ea typeface="KaiTi" panose="02010609060101010101" pitchFamily="49" charset="-122"/>
                  </a:rPr>
                  <a:t>30MHz</a:t>
                </a:r>
                <a:r>
                  <a:rPr lang="zh-CN" altLang="en-US" dirty="0">
                    <a:latin typeface="KaiTi" panose="02010609060101010101" pitchFamily="49" charset="-122"/>
                    <a:ea typeface="KaiTi" panose="02010609060101010101" pitchFamily="49" charset="-122"/>
                  </a:rPr>
                  <a:t>变化到</a:t>
                </a:r>
                <a:r>
                  <a:rPr lang="en-US" altLang="zh-CN" dirty="0">
                    <a:latin typeface="KaiTi" panose="02010609060101010101" pitchFamily="49" charset="-122"/>
                    <a:ea typeface="KaiTi" panose="02010609060101010101" pitchFamily="49" charset="-122"/>
                  </a:rPr>
                  <a:t>1MHz,</a:t>
                </a:r>
                <a:r>
                  <a:rPr lang="zh-CN" altLang="en-US" dirty="0">
                    <a:latin typeface="KaiTi" panose="02010609060101010101" pitchFamily="49" charset="-122"/>
                    <a:ea typeface="KaiTi" panose="02010609060101010101" pitchFamily="49" charset="-122"/>
                  </a:rPr>
                  <a:t>同时磁场梯度增加到</a:t>
                </a:r>
                <a:r>
                  <a:rPr lang="en-US" altLang="zh-CN" dirty="0">
                    <a:latin typeface="KaiTi" panose="02010609060101010101" pitchFamily="49" charset="-122"/>
                    <a:ea typeface="KaiTi" panose="02010609060101010101" pitchFamily="49" charset="-122"/>
                  </a:rPr>
                  <a:t>550G/cm,</a:t>
                </a:r>
                <a:r>
                  <a:rPr lang="zh-CN" altLang="en-US" dirty="0">
                    <a:latin typeface="KaiTi" panose="02010609060101010101" pitchFamily="49" charset="-122"/>
                    <a:ea typeface="KaiTi" panose="02010609060101010101" pitchFamily="49" charset="-122"/>
                  </a:rPr>
                  <a:t>然后降低到</a:t>
                </a:r>
                <a:r>
                  <a:rPr lang="en-US" altLang="zh-CN" dirty="0">
                    <a:latin typeface="KaiTi" panose="02010609060101010101" pitchFamily="49" charset="-122"/>
                    <a:ea typeface="KaiTi" panose="02010609060101010101" pitchFamily="49" charset="-122"/>
                  </a:rPr>
                  <a:t>180G/cm</a:t>
                </a:r>
                <a:r>
                  <a:rPr lang="zh-CN" altLang="en-US" dirty="0">
                    <a:latin typeface="KaiTi" panose="02010609060101010101" pitchFamily="49" charset="-122"/>
                    <a:ea typeface="KaiTi" panose="02010609060101010101" pitchFamily="49" charset="-122"/>
                  </a:rPr>
                  <a:t>。</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当温度高于</a:t>
                </a:r>
                <a14:m>
                  <m:oMath xmlns:m="http://schemas.openxmlformats.org/officeDocument/2006/math">
                    <m:r>
                      <a:rPr lang="en-US" altLang="zh-CN" b="0" i="1" dirty="0" smtClean="0">
                        <a:latin typeface="Cambria Math" panose="02040503050406030204" pitchFamily="18" charset="0"/>
                        <a:ea typeface="KaiTi" panose="02010609060101010101" pitchFamily="49" charset="-122"/>
                      </a:rPr>
                      <m:t>15</m:t>
                    </m:r>
                    <m:r>
                      <a:rPr lang="zh-CN" altLang="en-US" b="0" i="1" dirty="0" smtClean="0">
                        <a:latin typeface="Cambria Math" panose="02040503050406030204" pitchFamily="18" charset="0"/>
                        <a:ea typeface="KaiTi" panose="02010609060101010101" pitchFamily="49" charset="-122"/>
                      </a:rPr>
                      <m:t>𝜇</m:t>
                    </m:r>
                    <m:r>
                      <a:rPr lang="en-US" altLang="zh-CN" b="0" i="1" dirty="0" smtClean="0">
                        <a:latin typeface="Cambria Math" panose="02040503050406030204" pitchFamily="18" charset="0"/>
                        <a:ea typeface="KaiTi" panose="02010609060101010101" pitchFamily="49" charset="-122"/>
                      </a:rPr>
                      <m:t>𝐾</m:t>
                    </m:r>
                  </m:oMath>
                </a14:m>
                <a:r>
                  <a:rPr lang="zh-CN" altLang="en-US" dirty="0">
                    <a:latin typeface="KaiTi" panose="02010609060101010101" pitchFamily="49" charset="-122"/>
                    <a:ea typeface="KaiTi" panose="02010609060101010101" pitchFamily="49" charset="-122"/>
                  </a:rPr>
                  <a:t>时，囚禁的原子云呈椭圆形。当温度低于</a:t>
                </a:r>
                <a14:m>
                  <m:oMath xmlns:m="http://schemas.openxmlformats.org/officeDocument/2006/math">
                    <m:r>
                      <a:rPr lang="en-US" altLang="zh-CN" i="1" dirty="0">
                        <a:latin typeface="Cambria Math" panose="02040503050406030204" pitchFamily="18" charset="0"/>
                        <a:ea typeface="KaiTi" panose="02010609060101010101" pitchFamily="49" charset="-122"/>
                      </a:rPr>
                      <m:t>15</m:t>
                    </m:r>
                    <m:r>
                      <a:rPr lang="zh-CN" altLang="en-US" i="1" dirty="0">
                        <a:latin typeface="Cambria Math" panose="02040503050406030204" pitchFamily="18" charset="0"/>
                        <a:ea typeface="KaiTi" panose="02010609060101010101" pitchFamily="49" charset="-122"/>
                      </a:rPr>
                      <m:t>𝜇</m:t>
                    </m:r>
                    <m:r>
                      <a:rPr lang="en-US" altLang="zh-CN" i="1" dirty="0">
                        <a:latin typeface="Cambria Math" panose="02040503050406030204" pitchFamily="18" charset="0"/>
                        <a:ea typeface="KaiTi" panose="02010609060101010101" pitchFamily="49" charset="-122"/>
                      </a:rPr>
                      <m:t>𝐾</m:t>
                    </m:r>
                  </m:oMath>
                </a14:m>
                <a:r>
                  <a:rPr lang="zh-CN" altLang="en-US" dirty="0">
                    <a:latin typeface="KaiTi" panose="02010609060101010101" pitchFamily="49" charset="-122"/>
                    <a:ea typeface="KaiTi" panose="02010609060101010101" pitchFamily="49" charset="-122"/>
                  </a:rPr>
                  <a:t>时，原子云在势能最低点处分离成两个凹槽；当射频频率</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𝑣</m:t>
                        </m:r>
                      </m:e>
                      <m:sub>
                        <m:r>
                          <a:rPr lang="en-US" altLang="zh-CN" b="0" i="1" smtClean="0">
                            <a:latin typeface="Cambria Math" panose="02040503050406030204" pitchFamily="18" charset="0"/>
                            <a:ea typeface="KaiTi" panose="02010609060101010101" pitchFamily="49" charset="-122"/>
                          </a:rPr>
                          <m:t>𝑓</m:t>
                        </m:r>
                      </m:sub>
                    </m:sSub>
                  </m:oMath>
                </a14:m>
                <a:r>
                  <a:rPr lang="zh-CN" altLang="en-US" dirty="0">
                    <a:latin typeface="KaiTi" panose="02010609060101010101" pitchFamily="49" charset="-122"/>
                    <a:ea typeface="KaiTi" panose="02010609060101010101" pitchFamily="49" charset="-122"/>
                  </a:rPr>
                  <a:t>小于</a:t>
                </a:r>
                <a:r>
                  <a:rPr lang="en-US" altLang="zh-CN" dirty="0">
                    <a:latin typeface="KaiTi" panose="02010609060101010101" pitchFamily="49" charset="-122"/>
                    <a:ea typeface="KaiTi" panose="02010609060101010101" pitchFamily="49" charset="-122"/>
                  </a:rPr>
                  <a:t>0.7MH</a:t>
                </a:r>
                <a:r>
                  <a:rPr lang="zh-CN" altLang="en-US" dirty="0">
                    <a:latin typeface="KaiTi" panose="02010609060101010101" pitchFamily="49" charset="-122"/>
                    <a:ea typeface="KaiTi" panose="02010609060101010101" pitchFamily="49" charset="-122"/>
                  </a:rPr>
                  <a:t>时，可观察到速度分布对称性发生明显变化，大于此频率时，分布是球形的，如同热运动的原子云，低于此值时，速度分布包括一个椭圆形核。当射频频率进一步减小时，其亮度增加，球形部分变暗。这个椭圆形原子云即为发生凝聚的部分，球形原子云对应非凝聚部分，椭圆图形是由于磁阱中囚禁势的不对称引起的。</a:t>
                </a:r>
              </a:p>
            </p:txBody>
          </p:sp>
        </mc:Choice>
        <mc:Fallback xmlns="">
          <p:sp>
            <p:nvSpPr>
              <p:cNvPr id="9" name="Content Placeholder 8">
                <a:extLst>
                  <a:ext uri="{FF2B5EF4-FFF2-40B4-BE49-F238E27FC236}">
                    <a16:creationId xmlns:a16="http://schemas.microsoft.com/office/drawing/2014/main" id="{2D3B9069-84FA-484B-8C7F-6A405AFA3907}"/>
                  </a:ext>
                </a:extLst>
              </p:cNvPr>
              <p:cNvSpPr>
                <a:spLocks noGrp="1" noRot="1" noChangeAspect="1" noMove="1" noResize="1" noEditPoints="1" noAdjustHandles="1" noChangeArrowheads="1" noChangeShapeType="1" noTextEdit="1"/>
              </p:cNvSpPr>
              <p:nvPr>
                <p:ph idx="1"/>
              </p:nvPr>
            </p:nvSpPr>
            <p:spPr>
              <a:xfrm>
                <a:off x="5487329" y="1353438"/>
                <a:ext cx="6113875" cy="5428361"/>
              </a:xfrm>
              <a:blipFill>
                <a:blip r:embed="rId3"/>
                <a:stretch>
                  <a:fillRect l="-2393" t="-1124" r="-1894"/>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698D6BA7-7498-4597-84D8-E98549289D1A}"/>
              </a:ext>
            </a:extLst>
          </p:cNvPr>
          <p:cNvPicPr>
            <a:picLocks noChangeAspect="1"/>
          </p:cNvPicPr>
          <p:nvPr/>
        </p:nvPicPr>
        <p:blipFill>
          <a:blip r:embed="rId4"/>
          <a:stretch>
            <a:fillRect/>
          </a:stretch>
        </p:blipFill>
        <p:spPr>
          <a:xfrm>
            <a:off x="590796" y="4443456"/>
            <a:ext cx="4467849" cy="1733792"/>
          </a:xfrm>
          <a:prstGeom prst="rect">
            <a:avLst/>
          </a:prstGeom>
        </p:spPr>
      </p:pic>
      <p:pic>
        <p:nvPicPr>
          <p:cNvPr id="6" name="Picture 5">
            <a:extLst>
              <a:ext uri="{FF2B5EF4-FFF2-40B4-BE49-F238E27FC236}">
                <a16:creationId xmlns:a16="http://schemas.microsoft.com/office/drawing/2014/main" id="{B1E468D7-D1E7-440D-92A2-BA3D9CFC2F4D}"/>
              </a:ext>
            </a:extLst>
          </p:cNvPr>
          <p:cNvPicPr>
            <a:picLocks noChangeAspect="1"/>
          </p:cNvPicPr>
          <p:nvPr/>
        </p:nvPicPr>
        <p:blipFill>
          <a:blip r:embed="rId5"/>
          <a:stretch>
            <a:fillRect/>
          </a:stretch>
        </p:blipFill>
        <p:spPr>
          <a:xfrm>
            <a:off x="464672" y="1500583"/>
            <a:ext cx="4896533" cy="2762636"/>
          </a:xfrm>
          <a:prstGeom prst="rect">
            <a:avLst/>
          </a:prstGeom>
        </p:spPr>
      </p:pic>
    </p:spTree>
    <p:extLst>
      <p:ext uri="{BB962C8B-B14F-4D97-AF65-F5344CB8AC3E}">
        <p14:creationId xmlns:p14="http://schemas.microsoft.com/office/powerpoint/2010/main" val="364658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F3-6C4E-4AC6-AE51-6DB41D438361}"/>
              </a:ext>
            </a:extLst>
          </p:cNvPr>
          <p:cNvSpPr>
            <a:spLocks noGrp="1"/>
          </p:cNvSpPr>
          <p:nvPr>
            <p:ph type="title"/>
          </p:nvPr>
        </p:nvSpPr>
        <p:spPr/>
        <p:txBody>
          <a:bodyPr/>
          <a:lstStyle/>
          <a:p>
            <a:r>
              <a:rPr lang="en-US" altLang="zh-CN" dirty="0"/>
              <a:t>23Na</a:t>
            </a:r>
            <a:r>
              <a:rPr lang="zh-CN" altLang="en-US" dirty="0"/>
              <a:t>玻色爱因斯坦凝聚实验</a:t>
            </a:r>
          </a:p>
        </p:txBody>
      </p:sp>
      <p:sp>
        <p:nvSpPr>
          <p:cNvPr id="9" name="Content Placeholder 8">
            <a:extLst>
              <a:ext uri="{FF2B5EF4-FFF2-40B4-BE49-F238E27FC236}">
                <a16:creationId xmlns:a16="http://schemas.microsoft.com/office/drawing/2014/main" id="{2D3B9069-84FA-484B-8C7F-6A405AFA3907}"/>
              </a:ext>
            </a:extLst>
          </p:cNvPr>
          <p:cNvSpPr>
            <a:spLocks noGrp="1"/>
          </p:cNvSpPr>
          <p:nvPr>
            <p:ph idx="1"/>
          </p:nvPr>
        </p:nvSpPr>
        <p:spPr>
          <a:xfrm>
            <a:off x="9250418" y="2385284"/>
            <a:ext cx="2804948" cy="2880400"/>
          </a:xfrm>
        </p:spPr>
        <p:txBody>
          <a:bodyPr>
            <a:normAutofit/>
          </a:bodyPr>
          <a:lstStyle/>
          <a:p>
            <a:r>
              <a:rPr lang="zh-CN" altLang="en-US" dirty="0">
                <a:latin typeface="KaiTi" panose="02010609060101010101" pitchFamily="49" charset="-122"/>
                <a:ea typeface="KaiTi" panose="02010609060101010101" pitchFamily="49" charset="-122"/>
              </a:rPr>
              <a:t>低于此临界射频频率（</a:t>
            </a:r>
            <a:r>
              <a:rPr lang="en-US" altLang="zh-CN" dirty="0">
                <a:latin typeface="KaiTi" panose="02010609060101010101" pitchFamily="49" charset="-122"/>
                <a:ea typeface="KaiTi" panose="02010609060101010101" pitchFamily="49" charset="-122"/>
              </a:rPr>
              <a:t>0.7MHz</a:t>
            </a:r>
            <a:r>
              <a:rPr lang="zh-CN" altLang="en-US" dirty="0">
                <a:latin typeface="KaiTi" panose="02010609060101010101" pitchFamily="49" charset="-122"/>
                <a:ea typeface="KaiTi" panose="02010609060101010101" pitchFamily="49" charset="-122"/>
              </a:rPr>
              <a:t>）时出现双重速度分布，窄分布对应凝聚部分，宽分布对应非凝聚部分，凝聚部分的速度分布不再是高斯型，两重分布的宽度不一样</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各个物理量突然发生变化说明发生了一种相变。</a:t>
            </a:r>
            <a:endParaRPr lang="en-US" altLang="zh-CN" dirty="0">
              <a:latin typeface="KaiTi" panose="02010609060101010101" pitchFamily="49" charset="-122"/>
              <a:ea typeface="KaiTi" panose="02010609060101010101" pitchFamily="49" charset="-122"/>
            </a:endParaRPr>
          </a:p>
        </p:txBody>
      </p:sp>
      <p:pic>
        <p:nvPicPr>
          <p:cNvPr id="5" name="Picture 4">
            <a:extLst>
              <a:ext uri="{FF2B5EF4-FFF2-40B4-BE49-F238E27FC236}">
                <a16:creationId xmlns:a16="http://schemas.microsoft.com/office/drawing/2014/main" id="{85F55BA1-0A73-48DC-A686-281AED532D4C}"/>
              </a:ext>
            </a:extLst>
          </p:cNvPr>
          <p:cNvPicPr>
            <a:picLocks noChangeAspect="1"/>
          </p:cNvPicPr>
          <p:nvPr/>
        </p:nvPicPr>
        <p:blipFill>
          <a:blip r:embed="rId3"/>
          <a:stretch>
            <a:fillRect/>
          </a:stretch>
        </p:blipFill>
        <p:spPr>
          <a:xfrm>
            <a:off x="380589" y="1359263"/>
            <a:ext cx="4406645" cy="5314806"/>
          </a:xfrm>
          <a:prstGeom prst="rect">
            <a:avLst/>
          </a:prstGeom>
        </p:spPr>
      </p:pic>
      <p:pic>
        <p:nvPicPr>
          <p:cNvPr id="8" name="Picture 7">
            <a:extLst>
              <a:ext uri="{FF2B5EF4-FFF2-40B4-BE49-F238E27FC236}">
                <a16:creationId xmlns:a16="http://schemas.microsoft.com/office/drawing/2014/main" id="{0CFA02AA-0E76-4BD4-A2FC-318201D6B5E3}"/>
              </a:ext>
            </a:extLst>
          </p:cNvPr>
          <p:cNvPicPr>
            <a:picLocks noChangeAspect="1"/>
          </p:cNvPicPr>
          <p:nvPr/>
        </p:nvPicPr>
        <p:blipFill>
          <a:blip r:embed="rId4"/>
          <a:stretch>
            <a:fillRect/>
          </a:stretch>
        </p:blipFill>
        <p:spPr>
          <a:xfrm>
            <a:off x="4419372" y="1359263"/>
            <a:ext cx="4831046" cy="5212759"/>
          </a:xfrm>
          <a:prstGeom prst="rect">
            <a:avLst/>
          </a:prstGeom>
        </p:spPr>
      </p:pic>
    </p:spTree>
    <p:extLst>
      <p:ext uri="{BB962C8B-B14F-4D97-AF65-F5344CB8AC3E}">
        <p14:creationId xmlns:p14="http://schemas.microsoft.com/office/powerpoint/2010/main" val="24969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应用</a:t>
            </a:r>
            <a:endParaRPr lang="en-US" sz="2400" dirty="0"/>
          </a:p>
        </p:txBody>
      </p:sp>
      <p:sp>
        <p:nvSpPr>
          <p:cNvPr id="6" name="Content Placeholder 5">
            <a:extLst>
              <a:ext uri="{FF2B5EF4-FFF2-40B4-BE49-F238E27FC236}">
                <a16:creationId xmlns:a16="http://schemas.microsoft.com/office/drawing/2014/main" id="{787DB040-1954-4DDB-B890-5D3DE6062389}"/>
              </a:ext>
            </a:extLst>
          </p:cNvPr>
          <p:cNvSpPr>
            <a:spLocks noGrp="1"/>
          </p:cNvSpPr>
          <p:nvPr>
            <p:ph idx="1"/>
          </p:nvPr>
        </p:nvSpPr>
        <p:spPr>
          <a:xfrm>
            <a:off x="581025" y="1333500"/>
            <a:ext cx="11039475" cy="5448300"/>
          </a:xfrm>
        </p:spPr>
        <p:txBody>
          <a:bodyPr>
            <a:noAutofit/>
          </a:bodyPr>
          <a:lstStyle/>
          <a:p>
            <a:r>
              <a:rPr lang="zh-CN" altLang="en-US" sz="1800" dirty="0">
                <a:latin typeface="KaiTi" panose="02010609060101010101" pitchFamily="49" charset="-122"/>
                <a:ea typeface="KaiTi" panose="02010609060101010101" pitchFamily="49" charset="-122"/>
              </a:rPr>
              <a:t>原子激光的输出：原子激光并非激光，而是与激光的行为十分相似的一种类激光相干原子束。随着原子激光的出现，人们将能够产生原子激光的器件称为原子激光器。最近，中国物理学会名词审定委员会已将原子激光正式订名为“原子波激射”；与之相应，原子激光器可以称为“原子波激射器”。</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原子量子态的实验制备：</a:t>
            </a:r>
            <a:r>
              <a:rPr lang="en-US" altLang="zh-CN" sz="1800" dirty="0">
                <a:latin typeface="KaiTi" panose="02010609060101010101" pitchFamily="49" charset="-122"/>
                <a:ea typeface="KaiTi" panose="02010609060101010101" pitchFamily="49" charset="-122"/>
              </a:rPr>
              <a:t>2OO0</a:t>
            </a:r>
            <a:r>
              <a:rPr lang="zh-CN" altLang="en-US" sz="1800" dirty="0">
                <a:latin typeface="KaiTi" panose="02010609060101010101" pitchFamily="49" charset="-122"/>
                <a:ea typeface="KaiTi" panose="02010609060101010101" pitchFamily="49" charset="-122"/>
              </a:rPr>
              <a:t>年美国</a:t>
            </a:r>
            <a:r>
              <a:rPr lang="en-US" altLang="zh-CN" sz="1800" dirty="0">
                <a:latin typeface="KaiTi" panose="02010609060101010101" pitchFamily="49" charset="-122"/>
                <a:ea typeface="KaiTi" panose="02010609060101010101" pitchFamily="49" charset="-122"/>
              </a:rPr>
              <a:t>Rochester</a:t>
            </a:r>
            <a:r>
              <a:rPr lang="zh-CN" altLang="en-US" sz="1800" dirty="0">
                <a:latin typeface="KaiTi" panose="02010609060101010101" pitchFamily="49" charset="-122"/>
                <a:ea typeface="KaiTi" panose="02010609060101010101" pitchFamily="49" charset="-122"/>
              </a:rPr>
              <a:t>大学的</a:t>
            </a:r>
            <a:r>
              <a:rPr lang="en-US" altLang="zh-CN" sz="1800" dirty="0">
                <a:latin typeface="KaiTi" panose="02010609060101010101" pitchFamily="49" charset="-122"/>
                <a:ea typeface="KaiTi" panose="02010609060101010101" pitchFamily="49" charset="-122"/>
              </a:rPr>
              <a:t>Bigelow</a:t>
            </a:r>
            <a:r>
              <a:rPr lang="zh-CN" altLang="en-US" sz="1800" dirty="0">
                <a:latin typeface="KaiTi" panose="02010609060101010101" pitchFamily="49" charset="-122"/>
                <a:ea typeface="KaiTi" panose="02010609060101010101" pitchFamily="49" charset="-122"/>
              </a:rPr>
              <a:t>小组利用连续的量子无损测量</a:t>
            </a:r>
            <a:r>
              <a:rPr lang="en-US" altLang="zh-CN" sz="1800" dirty="0">
                <a:latin typeface="KaiTi" panose="02010609060101010101" pitchFamily="49" charset="-122"/>
                <a:ea typeface="KaiTi" panose="02010609060101010101" pitchFamily="49" charset="-122"/>
              </a:rPr>
              <a:t>(OND)</a:t>
            </a:r>
            <a:r>
              <a:rPr lang="zh-CN" altLang="en-US" sz="1800" dirty="0">
                <a:latin typeface="KaiTi" panose="02010609060101010101" pitchFamily="49" charset="-122"/>
                <a:ea typeface="KaiTi" panose="02010609060101010101" pitchFamily="49" charset="-122"/>
              </a:rPr>
              <a:t>技术实现了超冷原子集体自旋态的压缩，获得了压缩量为</a:t>
            </a:r>
            <a:r>
              <a:rPr lang="en-US" altLang="zh-CN" sz="1800" dirty="0">
                <a:latin typeface="KaiTi" panose="02010609060101010101" pitchFamily="49" charset="-122"/>
                <a:ea typeface="KaiTi" panose="02010609060101010101" pitchFamily="49" charset="-122"/>
              </a:rPr>
              <a:t>70%</a:t>
            </a:r>
            <a:r>
              <a:rPr lang="zh-CN" altLang="en-US" sz="1800" dirty="0">
                <a:latin typeface="KaiTi" panose="02010609060101010101" pitchFamily="49" charset="-122"/>
                <a:ea typeface="KaiTi" panose="02010609060101010101" pitchFamily="49" charset="-122"/>
              </a:rPr>
              <a:t>的原子自旋压缩态；</a:t>
            </a:r>
            <a:r>
              <a:rPr lang="en-US" altLang="zh-CN" sz="1800" dirty="0">
                <a:latin typeface="KaiTi" panose="02010609060101010101" pitchFamily="49" charset="-122"/>
                <a:ea typeface="KaiTi" panose="02010609060101010101" pitchFamily="49" charset="-122"/>
              </a:rPr>
              <a:t>2001</a:t>
            </a:r>
            <a:r>
              <a:rPr lang="zh-CN" altLang="en-US" sz="1800" dirty="0">
                <a:latin typeface="KaiTi" panose="02010609060101010101" pitchFamily="49" charset="-122"/>
                <a:ea typeface="KaiTi" panose="02010609060101010101" pitchFamily="49" charset="-122"/>
              </a:rPr>
              <a:t>年，美国</a:t>
            </a:r>
            <a:r>
              <a:rPr lang="en-US" altLang="zh-CN" sz="1800" dirty="0">
                <a:latin typeface="KaiTi" panose="02010609060101010101" pitchFamily="49" charset="-122"/>
                <a:ea typeface="KaiTi" panose="02010609060101010101" pitchFamily="49" charset="-122"/>
              </a:rPr>
              <a:t>Yale</a:t>
            </a:r>
            <a:r>
              <a:rPr lang="zh-CN" altLang="en-US" sz="1800" dirty="0">
                <a:latin typeface="KaiTi" panose="02010609060101010101" pitchFamily="49" charset="-122"/>
                <a:ea typeface="KaiTi" panose="02010609060101010101" pitchFamily="49" charset="-122"/>
              </a:rPr>
              <a:t>大学的</a:t>
            </a:r>
            <a:r>
              <a:rPr lang="en-US" altLang="zh-CN" sz="1800" dirty="0" err="1">
                <a:latin typeface="KaiTi" panose="02010609060101010101" pitchFamily="49" charset="-122"/>
                <a:ea typeface="KaiTi" panose="02010609060101010101" pitchFamily="49" charset="-122"/>
              </a:rPr>
              <a:t>Kasevich</a:t>
            </a:r>
            <a:r>
              <a:rPr lang="zh-CN" altLang="en-US" sz="1800" dirty="0">
                <a:latin typeface="KaiTi" panose="02010609060101010101" pitchFamily="49" charset="-122"/>
                <a:ea typeface="KaiTi" panose="02010609060101010101" pitchFamily="49" charset="-122"/>
              </a:rPr>
              <a:t>小组利用光学晶格实现了</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原子数的压缩态；</a:t>
            </a:r>
            <a:r>
              <a:rPr lang="en-US" altLang="zh-CN" sz="1800" dirty="0">
                <a:latin typeface="KaiTi" panose="02010609060101010101" pitchFamily="49" charset="-122"/>
                <a:ea typeface="KaiTi" panose="02010609060101010101" pitchFamily="49" charset="-122"/>
              </a:rPr>
              <a:t>2OO3</a:t>
            </a:r>
            <a:r>
              <a:rPr lang="zh-CN" altLang="en-US" sz="1800" dirty="0">
                <a:latin typeface="KaiTi" panose="02010609060101010101" pitchFamily="49" charset="-122"/>
                <a:ea typeface="KaiTi" panose="02010609060101010101" pitchFamily="49" charset="-122"/>
              </a:rPr>
              <a:t>年，</a:t>
            </a:r>
            <a:r>
              <a:rPr lang="en-US" altLang="zh-CN" sz="1800" dirty="0" err="1">
                <a:latin typeface="KaiTi" panose="02010609060101010101" pitchFamily="49" charset="-122"/>
                <a:ea typeface="KaiTi" panose="02010609060101010101" pitchFamily="49" charset="-122"/>
              </a:rPr>
              <a:t>Hansch</a:t>
            </a:r>
            <a:r>
              <a:rPr lang="zh-CN" altLang="en-US" sz="1800" dirty="0">
                <a:latin typeface="KaiTi" panose="02010609060101010101" pitchFamily="49" charset="-122"/>
                <a:ea typeface="KaiTi" panose="02010609060101010101" pitchFamily="49" charset="-122"/>
              </a:rPr>
              <a:t>小组将</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凝聚体囚禁在周期性光学晶格势中，通过控制相邻原子间的相互作用并利用大量的并行操作实现了多原子系统的量子纠缠态及其一个量子门阵列。</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精确测量：对于</a:t>
            </a:r>
            <a:r>
              <a:rPr lang="en-US" altLang="zh-CN" sz="1800" dirty="0">
                <a:latin typeface="KaiTi" panose="02010609060101010101" pitchFamily="49" charset="-122"/>
                <a:ea typeface="KaiTi" panose="02010609060101010101" pitchFamily="49" charset="-122"/>
              </a:rPr>
              <a:t>Yb</a:t>
            </a:r>
            <a:r>
              <a:rPr lang="zh-CN" altLang="en-US" sz="1800" dirty="0">
                <a:latin typeface="KaiTi" panose="02010609060101010101" pitchFamily="49" charset="-122"/>
                <a:ea typeface="KaiTi" panose="02010609060101010101" pitchFamily="49" charset="-122"/>
              </a:rPr>
              <a:t>原子，它具有非常窄的跃迁谱线，没有自旋，对磁场无敏感性以及具有丰富的同位素，故无旋量的超冷</a:t>
            </a:r>
            <a:r>
              <a:rPr lang="en-US" altLang="zh-CN" sz="1800" dirty="0">
                <a:latin typeface="KaiTi" panose="02010609060101010101" pitchFamily="49" charset="-122"/>
                <a:ea typeface="KaiTi" panose="02010609060101010101" pitchFamily="49" charset="-122"/>
              </a:rPr>
              <a:t>Yb</a:t>
            </a:r>
            <a:r>
              <a:rPr lang="zh-CN" altLang="en-US" sz="1800" dirty="0">
                <a:latin typeface="KaiTi" panose="02010609060101010101" pitchFamily="49" charset="-122"/>
                <a:ea typeface="KaiTi" panose="02010609060101010101" pitchFamily="49" charset="-122"/>
              </a:rPr>
              <a:t>原子及其</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在时间频率标准、高分辨激光光谱、精密原子干涉计量和基础物理问题研究等方面有着广阔的应用前景。“玻色</a:t>
            </a:r>
            <a:r>
              <a:rPr lang="en-US" altLang="zh-CN" sz="1800" dirty="0">
                <a:latin typeface="KaiTi" panose="02010609060101010101" pitchFamily="49" charset="-122"/>
                <a:ea typeface="KaiTi" panose="02010609060101010101" pitchFamily="49" charset="-122"/>
              </a:rPr>
              <a:t>-</a:t>
            </a:r>
            <a:r>
              <a:rPr lang="zh-CN" altLang="en-US" sz="1800" dirty="0">
                <a:latin typeface="KaiTi" panose="02010609060101010101" pitchFamily="49" charset="-122"/>
                <a:ea typeface="KaiTi" panose="02010609060101010101" pitchFamily="49" charset="-122"/>
              </a:rPr>
              <a:t>爱因斯坦凝聚”原子干涉仪必将进一步提高某些项目测量精度，它可以更精确地确定地球重力的变化，有助于地质工作者确定地质结构，从而为探矿提供准确的信息。</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芯片技术方面：在芯片技术方面，由于集成度不断提高，器件的条宽日益缩小。目前，兆位集成电路的条宽只有</a:t>
            </a:r>
            <a:r>
              <a:rPr lang="en-US" altLang="zh-CN" sz="1800" dirty="0">
                <a:latin typeface="KaiTi" panose="02010609060101010101" pitchFamily="49" charset="-122"/>
                <a:ea typeface="KaiTi" panose="02010609060101010101" pitchFamily="49" charset="-122"/>
              </a:rPr>
              <a:t>0.3um</a:t>
            </a:r>
            <a:r>
              <a:rPr lang="zh-CN" altLang="en-US" sz="1800" dirty="0">
                <a:latin typeface="KaiTi" panose="02010609060101010101" pitchFamily="49" charset="-122"/>
                <a:ea typeface="KaiTi" panose="02010609060101010101" pitchFamily="49" charset="-122"/>
              </a:rPr>
              <a:t>。对于</a:t>
            </a:r>
            <a:r>
              <a:rPr lang="en-US" altLang="zh-CN" sz="1800" dirty="0">
                <a:latin typeface="KaiTi" panose="02010609060101010101" pitchFamily="49" charset="-122"/>
                <a:ea typeface="KaiTi" panose="02010609060101010101" pitchFamily="49" charset="-122"/>
              </a:rPr>
              <a:t>1000</a:t>
            </a:r>
            <a:r>
              <a:rPr lang="zh-CN" altLang="en-US" sz="1800" dirty="0">
                <a:latin typeface="KaiTi" panose="02010609060101010101" pitchFamily="49" charset="-122"/>
                <a:ea typeface="KaiTi" panose="02010609060101010101" pitchFamily="49" charset="-122"/>
              </a:rPr>
              <a:t>兆位的特大集成电路条宽只有</a:t>
            </a:r>
            <a:r>
              <a:rPr lang="en-US" altLang="zh-CN" sz="1800" dirty="0">
                <a:latin typeface="KaiTi" panose="02010609060101010101" pitchFamily="49" charset="-122"/>
                <a:ea typeface="KaiTi" panose="02010609060101010101" pitchFamily="49" charset="-122"/>
              </a:rPr>
              <a:t>0.1um</a:t>
            </a:r>
            <a:r>
              <a:rPr lang="zh-CN" altLang="en-US" sz="1800" dirty="0">
                <a:latin typeface="KaiTi" panose="02010609060101010101" pitchFamily="49" charset="-122"/>
                <a:ea typeface="KaiTi" panose="02010609060101010101" pitchFamily="49" charset="-122"/>
              </a:rPr>
              <a:t>。目前刻痕工作是由普通激光进行的，激光的波长限制了“光刻作业”精度的进一部提高（传统的芯片技术的极限）。如果以</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为基础的原子激光来替代普通激光进行光刻则将大大提高集成电路的条宽密度，从而极大地提高电脑芯片的运算速度。</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探测方面：光晶格</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的自发磁化现象有可能在弱磁场探测及磁传感器等技术领域找到应用，而光晶格</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中自旋波的激发、控制与探测的研究则可能为</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在量子计算及量子信息处理等方面提供重要的指导。</a:t>
            </a:r>
          </a:p>
        </p:txBody>
      </p:sp>
    </p:spTree>
    <p:extLst>
      <p:ext uri="{BB962C8B-B14F-4D97-AF65-F5344CB8AC3E}">
        <p14:creationId xmlns:p14="http://schemas.microsoft.com/office/powerpoint/2010/main" val="63271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展望</a:t>
            </a:r>
            <a:endParaRPr lang="en-US" sz="2400" dirty="0"/>
          </a:p>
        </p:txBody>
      </p:sp>
      <p:sp>
        <p:nvSpPr>
          <p:cNvPr id="6" name="Content Placeholder 5">
            <a:extLst>
              <a:ext uri="{FF2B5EF4-FFF2-40B4-BE49-F238E27FC236}">
                <a16:creationId xmlns:a16="http://schemas.microsoft.com/office/drawing/2014/main" id="{787DB040-1954-4DDB-B890-5D3DE6062389}"/>
              </a:ext>
            </a:extLst>
          </p:cNvPr>
          <p:cNvSpPr>
            <a:spLocks noGrp="1"/>
          </p:cNvSpPr>
          <p:nvPr>
            <p:ph idx="1"/>
          </p:nvPr>
        </p:nvSpPr>
        <p:spPr>
          <a:xfrm>
            <a:off x="581025" y="1333500"/>
            <a:ext cx="11039475" cy="5448300"/>
          </a:xfrm>
        </p:spPr>
        <p:txBody>
          <a:bodyPr>
            <a:noAutofit/>
          </a:bodyPr>
          <a:lstStyle/>
          <a:p>
            <a:r>
              <a:rPr lang="zh-CN" altLang="en-US" sz="1800" dirty="0">
                <a:latin typeface="KaiTi" panose="02010609060101010101" pitchFamily="49" charset="-122"/>
                <a:ea typeface="KaiTi" panose="02010609060101010101" pitchFamily="49" charset="-122"/>
              </a:rPr>
              <a:t>相互作用对凝聚体性质的影响：实际原子的相互作用使得</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系统的基态波函数、转变温度以及激发谱均不同于无相互作用系统的情况，这方面的研究可以揭示相互作用对系统性质的影响。无相互作用</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系统的转变温度可以解析求得，而如果考虑粒子间的相互作用，系统的临界温度需要通过数值求解等方法得到。</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光学晶格中的</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：通过激光驻波场可以形成光学晶格。在一维的光学晶格中，由于晶格周期性的存在，使得系统具有一些固体中常有的性质，例如</a:t>
            </a:r>
            <a:r>
              <a:rPr lang="en-US" altLang="zh-CN" sz="1800" dirty="0">
                <a:latin typeface="KaiTi" panose="02010609060101010101" pitchFamily="49" charset="-122"/>
                <a:ea typeface="KaiTi" panose="02010609060101010101" pitchFamily="49" charset="-122"/>
              </a:rPr>
              <a:t>Bloch</a:t>
            </a:r>
            <a:r>
              <a:rPr lang="zh-CN" altLang="en-US" sz="1800" dirty="0">
                <a:latin typeface="KaiTi" panose="02010609060101010101" pitchFamily="49" charset="-122"/>
                <a:ea typeface="KaiTi" panose="02010609060101010101" pitchFamily="49" charset="-122"/>
              </a:rPr>
              <a:t>振荡。三维光学晶格中的一些新实验还发现通过调节系统参数可以在这一系统实现从</a:t>
            </a:r>
            <a:r>
              <a:rPr lang="en-US" altLang="zh-CN" sz="1800" dirty="0">
                <a:latin typeface="KaiTi" panose="02010609060101010101" pitchFamily="49" charset="-122"/>
                <a:ea typeface="KaiTi" panose="02010609060101010101" pitchFamily="49" charset="-122"/>
              </a:rPr>
              <a:t>Mott</a:t>
            </a:r>
            <a:r>
              <a:rPr lang="zh-CN" altLang="en-US" sz="1800" dirty="0">
                <a:latin typeface="KaiTi" panose="02010609060101010101" pitchFamily="49" charset="-122"/>
                <a:ea typeface="KaiTi" panose="02010609060101010101" pitchFamily="49" charset="-122"/>
              </a:rPr>
              <a:t>绝缘体到超流体的量子相变。</a:t>
            </a:r>
            <a:endParaRPr lang="en-US" altLang="zh-CN" sz="1800" dirty="0">
              <a:latin typeface="KaiTi" panose="02010609060101010101" pitchFamily="49" charset="-122"/>
              <a:ea typeface="KaiTi" panose="02010609060101010101" pitchFamily="49" charset="-122"/>
            </a:endParaRPr>
          </a:p>
          <a:p>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超流性质的研究和快速旋转的</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：原子气体中</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的研究还与超流现象紧密相关，许多研究者致力于研究</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体系中是否存在破坏超流的临界速度，涡旋的稳定性以及能否产生涡旋等。由于</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具有超流的无旋性，因此对旋转的响应是形成涡旋。如果在外加旋转的微扰作用下体系积累足够多的角动量，就可以在其中形成三角型的涡旋晶格。</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玻色</a:t>
            </a:r>
            <a:r>
              <a:rPr lang="en-US" altLang="zh-CN" sz="1800" dirty="0">
                <a:latin typeface="KaiTi" panose="02010609060101010101" pitchFamily="49" charset="-122"/>
                <a:ea typeface="KaiTi" panose="02010609060101010101" pitchFamily="49" charset="-122"/>
              </a:rPr>
              <a:t>-</a:t>
            </a:r>
            <a:r>
              <a:rPr lang="zh-CN" altLang="en-US" sz="1800" dirty="0">
                <a:latin typeface="KaiTi" panose="02010609060101010101" pitchFamily="49" charset="-122"/>
                <a:ea typeface="KaiTi" panose="02010609060101010101" pitchFamily="49" charset="-122"/>
              </a:rPr>
              <a:t>费米混合系统：玻色子或费米子冷却到极低温时，需要粒子之间的有效波碰撞，而根据泡利不相容原理，两个费米子间的</a:t>
            </a:r>
            <a:r>
              <a:rPr lang="en-US" altLang="zh-CN" sz="1800" dirty="0">
                <a:latin typeface="KaiTi" panose="02010609060101010101" pitchFamily="49" charset="-122"/>
                <a:ea typeface="KaiTi" panose="02010609060101010101" pitchFamily="49" charset="-122"/>
              </a:rPr>
              <a:t>s</a:t>
            </a:r>
            <a:r>
              <a:rPr lang="zh-CN" altLang="en-US" sz="1800" dirty="0">
                <a:latin typeface="KaiTi" panose="02010609060101010101" pitchFamily="49" charset="-122"/>
                <a:ea typeface="KaiTi" panose="02010609060101010101" pitchFamily="49" charset="-122"/>
              </a:rPr>
              <a:t>波散射是不允许的，而玻色子和费米子间的碰撞却不受影响，所以实验中可以采用玻色子和费米子混合冷却的方法使费米子降低温度。这种超冷气体会进入量子统计的简并态，此时费米统计起重要作用，从而可以讨论这种系统中简并费米气体可能的配对机制。</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吸引相互作用的</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：通过调节外磁场，可以使原子间碰撞的自由态和准束缚的分子态之间发生共振耦合，它可以显著地改变原子间的散射长度，当粒子间存在吸引相互作用时，粒子数大于一个特定数值</a:t>
            </a:r>
            <a:r>
              <a:rPr lang="en-US" altLang="zh-CN" sz="1800" dirty="0">
                <a:latin typeface="KaiTi" panose="02010609060101010101" pitchFamily="49" charset="-122"/>
                <a:ea typeface="KaiTi" panose="02010609060101010101" pitchFamily="49" charset="-122"/>
              </a:rPr>
              <a:t>N</a:t>
            </a:r>
            <a:r>
              <a:rPr lang="zh-CN" altLang="en-US" sz="1800" dirty="0">
                <a:latin typeface="KaiTi" panose="02010609060101010101" pitchFamily="49" charset="-122"/>
                <a:ea typeface="KaiTi" panose="02010609060101010101" pitchFamily="49" charset="-122"/>
              </a:rPr>
              <a:t>后凝聚体会不稳定</a:t>
            </a:r>
            <a:r>
              <a:rPr lang="en-US" altLang="zh-CN" sz="1800" dirty="0">
                <a:latin typeface="KaiTi" panose="02010609060101010101" pitchFamily="49" charset="-122"/>
                <a:ea typeface="KaiTi" panose="02010609060101010101" pitchFamily="49" charset="-122"/>
              </a:rPr>
              <a:t>,</a:t>
            </a:r>
            <a:r>
              <a:rPr lang="zh-CN" altLang="en-US" sz="1800" dirty="0">
                <a:latin typeface="KaiTi" panose="02010609060101010101" pitchFamily="49" charset="-122"/>
                <a:ea typeface="KaiTi" panose="02010609060101010101" pitchFamily="49" charset="-122"/>
              </a:rPr>
              <a:t>因而在形成总粒子数超过</a:t>
            </a:r>
            <a:r>
              <a:rPr lang="en-US" altLang="zh-CN" sz="1800" dirty="0">
                <a:latin typeface="KaiTi" panose="02010609060101010101" pitchFamily="49" charset="-122"/>
                <a:ea typeface="KaiTi" panose="02010609060101010101" pitchFamily="49" charset="-122"/>
              </a:rPr>
              <a:t>N</a:t>
            </a:r>
            <a:r>
              <a:rPr lang="zh-CN" altLang="en-US" sz="1800" dirty="0">
                <a:latin typeface="KaiTi" panose="02010609060101010101" pitchFamily="49" charset="-122"/>
                <a:ea typeface="KaiTi" panose="02010609060101010101" pitchFamily="49" charset="-122"/>
              </a:rPr>
              <a:t>的排斥相互作用的凝聚体以后，可以利用此共振将粒子间相互作用由排斥突然变为吸引，这时系统就会突然失稳并且迅速塌缩，利用这个过程人们可以模拟超新星的爆发。</a:t>
            </a:r>
          </a:p>
        </p:txBody>
      </p:sp>
    </p:spTree>
    <p:extLst>
      <p:ext uri="{BB962C8B-B14F-4D97-AF65-F5344CB8AC3E}">
        <p14:creationId xmlns:p14="http://schemas.microsoft.com/office/powerpoint/2010/main" val="309945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参考文献</a:t>
            </a:r>
            <a:endParaRPr lang="en-US" sz="2400" dirty="0"/>
          </a:p>
        </p:txBody>
      </p:sp>
      <p:sp>
        <p:nvSpPr>
          <p:cNvPr id="6" name="Content Placeholder 5">
            <a:extLst>
              <a:ext uri="{FF2B5EF4-FFF2-40B4-BE49-F238E27FC236}">
                <a16:creationId xmlns:a16="http://schemas.microsoft.com/office/drawing/2014/main" id="{787DB040-1954-4DDB-B890-5D3DE6062389}"/>
              </a:ext>
            </a:extLst>
          </p:cNvPr>
          <p:cNvSpPr>
            <a:spLocks noGrp="1"/>
          </p:cNvSpPr>
          <p:nvPr>
            <p:ph idx="1"/>
          </p:nvPr>
        </p:nvSpPr>
        <p:spPr>
          <a:xfrm>
            <a:off x="581025" y="1333500"/>
            <a:ext cx="11039475" cy="5448300"/>
          </a:xfrm>
        </p:spPr>
        <p:txBody>
          <a:bodyPr>
            <a:noAutofit/>
          </a:bodyPr>
          <a:lstStyle/>
          <a:p>
            <a:r>
              <a:rPr lang="en-US" altLang="zh-CN" dirty="0">
                <a:latin typeface="Times New Roman" panose="02020603050405020304" pitchFamily="18" charset="0"/>
                <a:ea typeface="KaiTi" panose="02010609060101010101" pitchFamily="49" charset="-122"/>
                <a:cs typeface="Times New Roman" panose="02020603050405020304" pitchFamily="18" charset="0"/>
              </a:rPr>
              <a:t>Davis, Kendall B., M.-O.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Mewes</a:t>
            </a:r>
            <a:r>
              <a:rPr lang="en-US" altLang="zh-CN" dirty="0">
                <a:latin typeface="Times New Roman" panose="02020603050405020304" pitchFamily="18" charset="0"/>
                <a:ea typeface="KaiTi" panose="02010609060101010101" pitchFamily="49" charset="-122"/>
                <a:cs typeface="Times New Roman" panose="02020603050405020304" pitchFamily="18" charset="0"/>
              </a:rPr>
              <a:t>, M. R. Andrews, N. J. van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Druten</a:t>
            </a:r>
            <a:r>
              <a:rPr lang="en-US" altLang="zh-CN" dirty="0">
                <a:latin typeface="Times New Roman" panose="02020603050405020304" pitchFamily="18" charset="0"/>
                <a:ea typeface="KaiTi" panose="02010609060101010101" pitchFamily="49" charset="-122"/>
                <a:cs typeface="Times New Roman" panose="02020603050405020304" pitchFamily="18" charset="0"/>
              </a:rPr>
              <a:t>, Dallin Durfee, Dan M.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Kurn</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and Wolfgang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Ketterle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“Bose-Einstein Condensation in a Gas of Sodium Atoms.” EQEC'96. 1996 European Quantum Electronic Conference (1996): 39-39.</a:t>
            </a:r>
          </a:p>
          <a:p>
            <a:r>
              <a:rPr lang="en-US" altLang="zh-CN" b="0" i="0" dirty="0" err="1">
                <a:solidFill>
                  <a:srgbClr val="2E414F"/>
                </a:solidFill>
                <a:effectLst/>
                <a:latin typeface="Times New Roman" panose="02020603050405020304" pitchFamily="18" charset="0"/>
                <a:cs typeface="Times New Roman" panose="02020603050405020304" pitchFamily="18" charset="0"/>
              </a:rPr>
              <a:t>Jin</a:t>
            </a:r>
            <a:r>
              <a:rPr lang="en-US" altLang="zh-CN" b="0" i="0" dirty="0">
                <a:solidFill>
                  <a:srgbClr val="2E414F"/>
                </a:solidFill>
                <a:effectLst/>
                <a:latin typeface="Times New Roman" panose="02020603050405020304" pitchFamily="18" charset="0"/>
                <a:cs typeface="Times New Roman" panose="02020603050405020304" pitchFamily="18" charset="0"/>
              </a:rPr>
              <a:t>, </a:t>
            </a:r>
            <a:r>
              <a:rPr lang="en-US" altLang="zh-CN" b="0" i="0" dirty="0" err="1">
                <a:solidFill>
                  <a:srgbClr val="2E414F"/>
                </a:solidFill>
                <a:effectLst/>
                <a:latin typeface="Times New Roman" panose="02020603050405020304" pitchFamily="18" charset="0"/>
                <a:cs typeface="Times New Roman" panose="02020603050405020304" pitchFamily="18" charset="0"/>
              </a:rPr>
              <a:t>Ensher</a:t>
            </a:r>
            <a:r>
              <a:rPr lang="en-US" altLang="zh-CN" b="0" i="0" dirty="0">
                <a:solidFill>
                  <a:srgbClr val="2E414F"/>
                </a:solidFill>
                <a:effectLst/>
                <a:latin typeface="Times New Roman" panose="02020603050405020304" pitchFamily="18" charset="0"/>
                <a:cs typeface="Times New Roman" panose="02020603050405020304" pitchFamily="18" charset="0"/>
              </a:rPr>
              <a:t>, Matthews, </a:t>
            </a:r>
            <a:r>
              <a:rPr lang="en-US" altLang="zh-CN" b="0" i="0" dirty="0" err="1">
                <a:solidFill>
                  <a:srgbClr val="2E414F"/>
                </a:solidFill>
                <a:effectLst/>
                <a:latin typeface="Times New Roman" panose="02020603050405020304" pitchFamily="18" charset="0"/>
                <a:cs typeface="Times New Roman" panose="02020603050405020304" pitchFamily="18" charset="0"/>
              </a:rPr>
              <a:t>Wieman</a:t>
            </a:r>
            <a:r>
              <a:rPr lang="en-US" altLang="zh-CN" b="0" i="0" dirty="0">
                <a:solidFill>
                  <a:srgbClr val="2E414F"/>
                </a:solidFill>
                <a:effectLst/>
                <a:latin typeface="Times New Roman" panose="02020603050405020304" pitchFamily="18" charset="0"/>
                <a:cs typeface="Times New Roman" panose="02020603050405020304" pitchFamily="18" charset="0"/>
              </a:rPr>
              <a:t> and Cornell. “Collective Excitations of a Bose-Einstein Condensate in a Dilute Gas.” </a:t>
            </a:r>
            <a:r>
              <a:rPr lang="en-US" altLang="zh-CN" b="0" i="1" dirty="0">
                <a:solidFill>
                  <a:srgbClr val="2E414F"/>
                </a:solidFill>
                <a:effectLst/>
                <a:latin typeface="Times New Roman" panose="02020603050405020304" pitchFamily="18" charset="0"/>
                <a:cs typeface="Times New Roman" panose="02020603050405020304" pitchFamily="18" charset="0"/>
              </a:rPr>
              <a:t>Physical review letters</a:t>
            </a:r>
            <a:r>
              <a:rPr lang="en-US" altLang="zh-CN" b="0" i="0" dirty="0">
                <a:solidFill>
                  <a:srgbClr val="2E414F"/>
                </a:solidFill>
                <a:effectLst/>
                <a:latin typeface="Times New Roman" panose="02020603050405020304" pitchFamily="18" charset="0"/>
                <a:cs typeface="Times New Roman" panose="02020603050405020304" pitchFamily="18" charset="0"/>
              </a:rPr>
              <a:t> 77 3 (1996): 420-423 .</a:t>
            </a:r>
            <a:endParaRPr lang="en-US" altLang="zh-CN" b="0" i="0" dirty="0">
              <a:solidFill>
                <a:srgbClr val="2E414F"/>
              </a:solidFill>
              <a:effectLst/>
              <a:latin typeface="Times New Roman" panose="02020603050405020304" pitchFamily="18" charset="0"/>
              <a:ea typeface="KaiTi" panose="02010609060101010101" pitchFamily="49" charset="-122"/>
              <a:cs typeface="Times New Roman" panose="02020603050405020304" pitchFamily="18" charset="0"/>
            </a:endParaRPr>
          </a:p>
          <a:p>
            <a:r>
              <a:rPr lang="en-US" altLang="zh-CN" b="0" i="0" dirty="0">
                <a:solidFill>
                  <a:srgbClr val="2E414F"/>
                </a:solidFill>
                <a:effectLst/>
                <a:latin typeface="Times New Roman" panose="02020603050405020304" pitchFamily="18" charset="0"/>
                <a:cs typeface="Times New Roman" panose="02020603050405020304" pitchFamily="18" charset="0"/>
              </a:rPr>
              <a:t>Petrich, V Anderson, </a:t>
            </a:r>
            <a:r>
              <a:rPr lang="en-US" altLang="zh-CN" b="0" i="0" dirty="0" err="1">
                <a:solidFill>
                  <a:srgbClr val="2E414F"/>
                </a:solidFill>
                <a:effectLst/>
                <a:latin typeface="Times New Roman" panose="02020603050405020304" pitchFamily="18" charset="0"/>
                <a:cs typeface="Times New Roman" panose="02020603050405020304" pitchFamily="18" charset="0"/>
              </a:rPr>
              <a:t>Ensher</a:t>
            </a:r>
            <a:r>
              <a:rPr lang="en-US" altLang="zh-CN" b="0" i="0" dirty="0">
                <a:solidFill>
                  <a:srgbClr val="2E414F"/>
                </a:solidFill>
                <a:effectLst/>
                <a:latin typeface="Times New Roman" panose="02020603050405020304" pitchFamily="18" charset="0"/>
                <a:cs typeface="Times New Roman" panose="02020603050405020304" pitchFamily="18" charset="0"/>
              </a:rPr>
              <a:t> and Cornell. “Stable, Tightly Confining Magnetic Trap for Evaporative Cooling of Neutral Atoms.” </a:t>
            </a:r>
            <a:r>
              <a:rPr lang="en-US" altLang="zh-CN" b="0" i="1" dirty="0">
                <a:solidFill>
                  <a:srgbClr val="2E414F"/>
                </a:solidFill>
                <a:effectLst/>
                <a:latin typeface="Times New Roman" panose="02020603050405020304" pitchFamily="18" charset="0"/>
                <a:cs typeface="Times New Roman" panose="02020603050405020304" pitchFamily="18" charset="0"/>
              </a:rPr>
              <a:t>Physical review letters</a:t>
            </a:r>
            <a:r>
              <a:rPr lang="en-US" altLang="zh-CN" b="0" i="0" dirty="0">
                <a:solidFill>
                  <a:srgbClr val="2E414F"/>
                </a:solidFill>
                <a:effectLst/>
                <a:latin typeface="Times New Roman" panose="02020603050405020304" pitchFamily="18" charset="0"/>
                <a:cs typeface="Times New Roman" panose="02020603050405020304" pitchFamily="18" charset="0"/>
              </a:rPr>
              <a:t> 74 17 (1995): 3352-3355 .</a:t>
            </a:r>
            <a:endParaRPr lang="en-US" altLang="zh-CN" dirty="0">
              <a:solidFill>
                <a:srgbClr val="2E414F"/>
              </a:solidFill>
              <a:latin typeface="Times New Roman" panose="02020603050405020304" pitchFamily="18" charset="0"/>
              <a:ea typeface="KaiTi" panose="02010609060101010101" pitchFamily="49" charset="-122"/>
              <a:cs typeface="Times New Roman" panose="02020603050405020304" pitchFamily="18" charset="0"/>
            </a:endParaRPr>
          </a:p>
          <a:p>
            <a:r>
              <a:rPr lang="en-US" altLang="zh-CN" b="0" i="0" dirty="0">
                <a:solidFill>
                  <a:srgbClr val="2E414F"/>
                </a:solidFill>
                <a:effectLst/>
                <a:latin typeface="Times New Roman" panose="02020603050405020304" pitchFamily="18" charset="0"/>
                <a:cs typeface="Times New Roman" panose="02020603050405020304" pitchFamily="18" charset="0"/>
              </a:rPr>
              <a:t>Adams, Lee, Davidson, </a:t>
            </a:r>
            <a:r>
              <a:rPr lang="en-US" altLang="zh-CN" b="0" i="0" dirty="0" err="1">
                <a:solidFill>
                  <a:srgbClr val="2E414F"/>
                </a:solidFill>
                <a:effectLst/>
                <a:latin typeface="Times New Roman" panose="02020603050405020304" pitchFamily="18" charset="0"/>
                <a:cs typeface="Times New Roman" panose="02020603050405020304" pitchFamily="18" charset="0"/>
              </a:rPr>
              <a:t>Kasevich</a:t>
            </a:r>
            <a:r>
              <a:rPr lang="en-US" altLang="zh-CN" b="0" i="0" dirty="0">
                <a:solidFill>
                  <a:srgbClr val="2E414F"/>
                </a:solidFill>
                <a:effectLst/>
                <a:latin typeface="Times New Roman" panose="02020603050405020304" pitchFamily="18" charset="0"/>
                <a:cs typeface="Times New Roman" panose="02020603050405020304" pitchFamily="18" charset="0"/>
              </a:rPr>
              <a:t> and Chu. “Evaporative cooling in a crossed dipole trap.” </a:t>
            </a:r>
            <a:r>
              <a:rPr lang="en-US" altLang="zh-CN" b="0" i="1" dirty="0">
                <a:solidFill>
                  <a:srgbClr val="2E414F"/>
                </a:solidFill>
                <a:effectLst/>
                <a:latin typeface="Times New Roman" panose="02020603050405020304" pitchFamily="18" charset="0"/>
                <a:cs typeface="Times New Roman" panose="02020603050405020304" pitchFamily="18" charset="0"/>
              </a:rPr>
              <a:t>Physical review letters</a:t>
            </a:r>
            <a:r>
              <a:rPr lang="en-US" altLang="zh-CN" b="0" i="0" dirty="0">
                <a:solidFill>
                  <a:srgbClr val="2E414F"/>
                </a:solidFill>
                <a:effectLst/>
                <a:latin typeface="Times New Roman" panose="02020603050405020304" pitchFamily="18" charset="0"/>
                <a:cs typeface="Times New Roman" panose="02020603050405020304" pitchFamily="18" charset="0"/>
              </a:rPr>
              <a:t> 74 18 (1995): 3577-3580 .</a:t>
            </a:r>
            <a:endParaRPr lang="en-US" altLang="zh-CN" b="0" i="0" dirty="0">
              <a:solidFill>
                <a:srgbClr val="2E414F"/>
              </a:solidFill>
              <a:effectLst/>
              <a:latin typeface="Times New Roman" panose="02020603050405020304" pitchFamily="18" charset="0"/>
              <a:ea typeface="KaiTi" panose="02010609060101010101" pitchFamily="49" charset="-122"/>
              <a:cs typeface="Times New Roman" panose="02020603050405020304" pitchFamily="18" charset="0"/>
            </a:endParaRPr>
          </a:p>
          <a:p>
            <a:r>
              <a:rPr lang="en-US" altLang="zh-CN" b="0" i="0" dirty="0">
                <a:solidFill>
                  <a:srgbClr val="2E414F"/>
                </a:solidFill>
                <a:effectLst/>
                <a:latin typeface="Times New Roman" panose="02020603050405020304" pitchFamily="18" charset="0"/>
                <a:cs typeface="Times New Roman" panose="02020603050405020304" pitchFamily="18" charset="0"/>
              </a:rPr>
              <a:t>Davis, </a:t>
            </a:r>
            <a:r>
              <a:rPr lang="en-US" altLang="zh-CN" b="0" i="0" dirty="0" err="1">
                <a:solidFill>
                  <a:srgbClr val="2E414F"/>
                </a:solidFill>
                <a:effectLst/>
                <a:latin typeface="Times New Roman" panose="02020603050405020304" pitchFamily="18" charset="0"/>
                <a:cs typeface="Times New Roman" panose="02020603050405020304" pitchFamily="18" charset="0"/>
              </a:rPr>
              <a:t>Mewes</a:t>
            </a:r>
            <a:r>
              <a:rPr lang="en-US" altLang="zh-CN" b="0" i="0" dirty="0">
                <a:solidFill>
                  <a:srgbClr val="2E414F"/>
                </a:solidFill>
                <a:effectLst/>
                <a:latin typeface="Times New Roman" panose="02020603050405020304" pitchFamily="18" charset="0"/>
                <a:cs typeface="Times New Roman" panose="02020603050405020304" pitchFamily="18" charset="0"/>
              </a:rPr>
              <a:t>, Joffe, Andrews and </a:t>
            </a:r>
            <a:r>
              <a:rPr lang="en-US" altLang="zh-CN" b="0" i="0" dirty="0" err="1">
                <a:solidFill>
                  <a:srgbClr val="2E414F"/>
                </a:solidFill>
                <a:effectLst/>
                <a:latin typeface="Times New Roman" panose="02020603050405020304" pitchFamily="18" charset="0"/>
                <a:cs typeface="Times New Roman" panose="02020603050405020304" pitchFamily="18" charset="0"/>
              </a:rPr>
              <a:t>Ketterle</a:t>
            </a:r>
            <a:r>
              <a:rPr lang="en-US" altLang="zh-CN" b="0" i="0" dirty="0">
                <a:solidFill>
                  <a:srgbClr val="2E414F"/>
                </a:solidFill>
                <a:effectLst/>
                <a:latin typeface="Times New Roman" panose="02020603050405020304" pitchFamily="18" charset="0"/>
                <a:cs typeface="Times New Roman" panose="02020603050405020304" pitchFamily="18" charset="0"/>
              </a:rPr>
              <a:t>. “Evaporative cooling of sodium atoms.” </a:t>
            </a:r>
            <a:r>
              <a:rPr lang="en-US" altLang="zh-CN" b="0" i="1" dirty="0">
                <a:solidFill>
                  <a:srgbClr val="2E414F"/>
                </a:solidFill>
                <a:effectLst/>
                <a:latin typeface="Times New Roman" panose="02020603050405020304" pitchFamily="18" charset="0"/>
                <a:cs typeface="Times New Roman" panose="02020603050405020304" pitchFamily="18" charset="0"/>
              </a:rPr>
              <a:t>Physical review letters</a:t>
            </a:r>
            <a:r>
              <a:rPr lang="en-US" altLang="zh-CN" b="0" i="0" dirty="0">
                <a:solidFill>
                  <a:srgbClr val="2E414F"/>
                </a:solidFill>
                <a:effectLst/>
                <a:latin typeface="Times New Roman" panose="02020603050405020304" pitchFamily="18" charset="0"/>
                <a:cs typeface="Times New Roman" panose="02020603050405020304" pitchFamily="18" charset="0"/>
              </a:rPr>
              <a:t> 74 26 (1995): 5202-5205 .</a:t>
            </a:r>
            <a:endParaRPr lang="zh-CN" altLang="en-US"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31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t>Thanks!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F2C4-EE30-49DE-8FA3-AEC872E3F855}"/>
              </a:ext>
            </a:extLst>
          </p:cNvPr>
          <p:cNvSpPr>
            <a:spLocks noGrp="1"/>
          </p:cNvSpPr>
          <p:nvPr>
            <p:ph type="title"/>
          </p:nvPr>
        </p:nvSpPr>
        <p:spPr/>
        <p:txBody>
          <a:bodyPr/>
          <a:lstStyle/>
          <a:p>
            <a:r>
              <a:rPr lang="zh-CN" altLang="en-US" dirty="0"/>
              <a:t>直观感受</a:t>
            </a:r>
          </a:p>
        </p:txBody>
      </p:sp>
      <p:pic>
        <p:nvPicPr>
          <p:cNvPr id="5" name="Picture 4">
            <a:extLst>
              <a:ext uri="{FF2B5EF4-FFF2-40B4-BE49-F238E27FC236}">
                <a16:creationId xmlns:a16="http://schemas.microsoft.com/office/drawing/2014/main" id="{D6F5B404-A06F-4354-8462-3156920F0ECC}"/>
              </a:ext>
            </a:extLst>
          </p:cNvPr>
          <p:cNvPicPr>
            <a:picLocks noChangeAspect="1"/>
          </p:cNvPicPr>
          <p:nvPr/>
        </p:nvPicPr>
        <p:blipFill>
          <a:blip r:embed="rId2"/>
          <a:stretch>
            <a:fillRect/>
          </a:stretch>
        </p:blipFill>
        <p:spPr>
          <a:xfrm>
            <a:off x="1446361" y="1445742"/>
            <a:ext cx="3204777" cy="2261286"/>
          </a:xfrm>
          <a:prstGeom prst="rect">
            <a:avLst/>
          </a:prstGeom>
        </p:spPr>
      </p:pic>
      <p:pic>
        <p:nvPicPr>
          <p:cNvPr id="7" name="Picture 6">
            <a:extLst>
              <a:ext uri="{FF2B5EF4-FFF2-40B4-BE49-F238E27FC236}">
                <a16:creationId xmlns:a16="http://schemas.microsoft.com/office/drawing/2014/main" id="{07EFC4D6-E0E3-4A02-AC14-E185BD25327B}"/>
              </a:ext>
            </a:extLst>
          </p:cNvPr>
          <p:cNvPicPr>
            <a:picLocks noChangeAspect="1"/>
          </p:cNvPicPr>
          <p:nvPr/>
        </p:nvPicPr>
        <p:blipFill>
          <a:blip r:embed="rId3"/>
          <a:stretch>
            <a:fillRect/>
          </a:stretch>
        </p:blipFill>
        <p:spPr>
          <a:xfrm>
            <a:off x="7255294" y="1445742"/>
            <a:ext cx="3171354" cy="2261286"/>
          </a:xfrm>
          <a:prstGeom prst="rect">
            <a:avLst/>
          </a:prstGeom>
        </p:spPr>
      </p:pic>
      <p:pic>
        <p:nvPicPr>
          <p:cNvPr id="9" name="Picture 8">
            <a:extLst>
              <a:ext uri="{FF2B5EF4-FFF2-40B4-BE49-F238E27FC236}">
                <a16:creationId xmlns:a16="http://schemas.microsoft.com/office/drawing/2014/main" id="{DB70FFAF-89C6-4D07-BB1A-FEB9CD6B9974}"/>
              </a:ext>
            </a:extLst>
          </p:cNvPr>
          <p:cNvPicPr>
            <a:picLocks noChangeAspect="1"/>
          </p:cNvPicPr>
          <p:nvPr/>
        </p:nvPicPr>
        <p:blipFill>
          <a:blip r:embed="rId4"/>
          <a:stretch>
            <a:fillRect/>
          </a:stretch>
        </p:blipFill>
        <p:spPr>
          <a:xfrm>
            <a:off x="1446361" y="3831326"/>
            <a:ext cx="3174381" cy="2261287"/>
          </a:xfrm>
          <a:prstGeom prst="rect">
            <a:avLst/>
          </a:prstGeom>
        </p:spPr>
      </p:pic>
      <p:pic>
        <p:nvPicPr>
          <p:cNvPr id="11" name="Picture 10">
            <a:extLst>
              <a:ext uri="{FF2B5EF4-FFF2-40B4-BE49-F238E27FC236}">
                <a16:creationId xmlns:a16="http://schemas.microsoft.com/office/drawing/2014/main" id="{43F65D35-CFE3-4FB6-9BF9-19A60FB0B846}"/>
              </a:ext>
            </a:extLst>
          </p:cNvPr>
          <p:cNvPicPr>
            <a:picLocks noChangeAspect="1"/>
          </p:cNvPicPr>
          <p:nvPr/>
        </p:nvPicPr>
        <p:blipFill>
          <a:blip r:embed="rId5"/>
          <a:stretch>
            <a:fillRect/>
          </a:stretch>
        </p:blipFill>
        <p:spPr>
          <a:xfrm>
            <a:off x="7187243" y="3707028"/>
            <a:ext cx="3307456" cy="2261286"/>
          </a:xfrm>
          <a:prstGeom prst="rect">
            <a:avLst/>
          </a:prstGeom>
        </p:spPr>
      </p:pic>
    </p:spTree>
    <p:extLst>
      <p:ext uri="{BB962C8B-B14F-4D97-AF65-F5344CB8AC3E}">
        <p14:creationId xmlns:p14="http://schemas.microsoft.com/office/powerpoint/2010/main" val="228103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r>
              <a:rPr lang="zh-CN" altLang="en-US" sz="2400" dirty="0">
                <a:latin typeface="KaiTi" panose="02010609060101010101" pitchFamily="49" charset="-122"/>
                <a:ea typeface="KaiTi" panose="02010609060101010101" pitchFamily="49" charset="-122"/>
              </a:rPr>
              <a:t>历史</a:t>
            </a:r>
            <a:endParaRPr lang="en-US" altLang="zh-CN" sz="2400" dirty="0">
              <a:latin typeface="KaiTi" panose="02010609060101010101" pitchFamily="49" charset="-122"/>
              <a:ea typeface="KaiTi" panose="02010609060101010101" pitchFamily="49" charset="-122"/>
            </a:endParaRPr>
          </a:p>
          <a:p>
            <a:r>
              <a:rPr lang="zh-CN" altLang="en-US" sz="2400" dirty="0">
                <a:latin typeface="KaiTi" panose="02010609060101010101" pitchFamily="49" charset="-122"/>
                <a:ea typeface="KaiTi" panose="02010609060101010101" pitchFamily="49" charset="-122"/>
              </a:rPr>
              <a:t>激光冷却与蒸发冷却</a:t>
            </a:r>
            <a:endParaRPr lang="en-US" altLang="zh-CN" sz="2400" dirty="0">
              <a:latin typeface="KaiTi" panose="02010609060101010101" pitchFamily="49" charset="-122"/>
              <a:ea typeface="KaiTi" panose="02010609060101010101" pitchFamily="49" charset="-122"/>
            </a:endParaRPr>
          </a:p>
          <a:p>
            <a:r>
              <a:rPr lang="zh-CN" altLang="en-US" sz="2400" dirty="0">
                <a:latin typeface="KaiTi" panose="02010609060101010101" pitchFamily="49" charset="-122"/>
                <a:ea typeface="KaiTi" panose="02010609060101010101" pitchFamily="49" charset="-122"/>
              </a:rPr>
              <a:t>实验</a:t>
            </a:r>
            <a:endParaRPr lang="en-US" altLang="zh-CN" sz="2400" dirty="0">
              <a:latin typeface="KaiTi" panose="02010609060101010101" pitchFamily="49" charset="-122"/>
              <a:ea typeface="KaiTi" panose="02010609060101010101" pitchFamily="49" charset="-122"/>
            </a:endParaRPr>
          </a:p>
          <a:p>
            <a:r>
              <a:rPr lang="zh-CN" altLang="en-US" sz="2400" dirty="0">
                <a:latin typeface="KaiTi" panose="02010609060101010101" pitchFamily="49" charset="-122"/>
                <a:ea typeface="KaiTi" panose="02010609060101010101" pitchFamily="49" charset="-122"/>
              </a:rPr>
              <a:t>应用</a:t>
            </a:r>
            <a:endParaRPr lang="en-US" altLang="zh-CN" sz="2400" dirty="0">
              <a:latin typeface="KaiTi" panose="02010609060101010101" pitchFamily="49" charset="-122"/>
              <a:ea typeface="KaiTi" panose="02010609060101010101" pitchFamily="49" charset="-122"/>
            </a:endParaRPr>
          </a:p>
          <a:p>
            <a:r>
              <a:rPr lang="zh-CN" altLang="en-US" sz="2400" dirty="0">
                <a:latin typeface="KaiTi" panose="02010609060101010101" pitchFamily="49" charset="-122"/>
                <a:ea typeface="KaiTi" panose="02010609060101010101" pitchFamily="49" charset="-122"/>
              </a:rPr>
              <a:t>展望</a:t>
            </a:r>
            <a:endParaRPr lang="en-US" altLang="zh-CN" sz="2400" dirty="0">
              <a:latin typeface="KaiTi" panose="02010609060101010101" pitchFamily="49" charset="-122"/>
              <a:ea typeface="KaiTi" panose="02010609060101010101" pitchFamily="49" charset="-122"/>
            </a:endParaRPr>
          </a:p>
          <a:p>
            <a:r>
              <a:rPr lang="zh-CN" altLang="en-US" sz="2400" dirty="0">
                <a:latin typeface="KaiTi" panose="02010609060101010101" pitchFamily="49" charset="-122"/>
                <a:ea typeface="KaiTi" panose="02010609060101010101" pitchFamily="49" charset="-122"/>
              </a:rPr>
              <a:t>参考文献</a:t>
            </a:r>
            <a:endParaRPr lang="en-US" sz="240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历史</a:t>
            </a:r>
            <a:endParaRPr lang="en-US" dirty="0"/>
          </a:p>
        </p:txBody>
      </p:sp>
      <p:sp>
        <p:nvSpPr>
          <p:cNvPr id="4" name="Content Placeholder 3">
            <a:extLst>
              <a:ext uri="{FF2B5EF4-FFF2-40B4-BE49-F238E27FC236}">
                <a16:creationId xmlns:a16="http://schemas.microsoft.com/office/drawing/2014/main" id="{53422A50-275D-4A4C-BA26-9855D5BAD213}"/>
              </a:ext>
            </a:extLst>
          </p:cNvPr>
          <p:cNvSpPr>
            <a:spLocks noGrp="1"/>
          </p:cNvSpPr>
          <p:nvPr>
            <p:ph idx="1"/>
          </p:nvPr>
        </p:nvSpPr>
        <p:spPr>
          <a:xfrm>
            <a:off x="1103382" y="1285875"/>
            <a:ext cx="9982200" cy="5295900"/>
          </a:xfrm>
        </p:spPr>
        <p:txBody>
          <a:bodyPr>
            <a:normAutofit lnSpcReduction="10000"/>
          </a:bodyPr>
          <a:lstStyle/>
          <a:p>
            <a:r>
              <a:rPr lang="en-US" altLang="zh-CN" sz="1800" dirty="0">
                <a:latin typeface="KaiTi" panose="02010609060101010101" pitchFamily="49" charset="-122"/>
                <a:ea typeface="KaiTi" panose="02010609060101010101" pitchFamily="49" charset="-122"/>
              </a:rPr>
              <a:t>1924/1925</a:t>
            </a:r>
            <a:r>
              <a:rPr lang="zh-CN" altLang="en-US" sz="1800" dirty="0">
                <a:latin typeface="KaiTi" panose="02010609060101010101" pitchFamily="49" charset="-122"/>
                <a:ea typeface="KaiTi" panose="02010609060101010101" pitchFamily="49" charset="-122"/>
              </a:rPr>
              <a:t>， </a:t>
            </a:r>
            <a:r>
              <a:rPr lang="en-US" altLang="zh-CN" sz="1800" dirty="0" err="1">
                <a:latin typeface="KaiTi" panose="02010609060101010101" pitchFamily="49" charset="-122"/>
                <a:ea typeface="KaiTi" panose="02010609060101010101" pitchFamily="49" charset="-122"/>
              </a:rPr>
              <a:t>S.Bose</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A.Einstein</a:t>
            </a:r>
            <a:r>
              <a:rPr lang="zh-CN" altLang="en-US" sz="1800" dirty="0">
                <a:latin typeface="KaiTi" panose="02010609060101010101" pitchFamily="49" charset="-122"/>
                <a:ea typeface="KaiTi" panose="02010609060101010101" pitchFamily="49" charset="-122"/>
              </a:rPr>
              <a:t>，玻色</a:t>
            </a:r>
            <a:r>
              <a:rPr lang="en-US" altLang="zh-CN" sz="1800" dirty="0">
                <a:latin typeface="KaiTi" panose="02010609060101010101" pitchFamily="49" charset="-122"/>
                <a:ea typeface="KaiTi" panose="02010609060101010101" pitchFamily="49" charset="-122"/>
              </a:rPr>
              <a:t>-</a:t>
            </a:r>
            <a:r>
              <a:rPr lang="zh-CN" altLang="en-US" sz="1800" dirty="0">
                <a:latin typeface="KaiTi" panose="02010609060101010101" pitchFamily="49" charset="-122"/>
                <a:ea typeface="KaiTi" panose="02010609060101010101" pitchFamily="49" charset="-122"/>
              </a:rPr>
              <a:t>爱因斯坦统计，预言了玻色</a:t>
            </a:r>
            <a:r>
              <a:rPr lang="en-US" altLang="zh-CN" sz="1800" dirty="0">
                <a:latin typeface="KaiTi" panose="02010609060101010101" pitchFamily="49" charset="-122"/>
                <a:ea typeface="KaiTi" panose="02010609060101010101" pitchFamily="49" charset="-122"/>
              </a:rPr>
              <a:t>-</a:t>
            </a:r>
            <a:r>
              <a:rPr lang="zh-CN" altLang="en-US" sz="1800" dirty="0">
                <a:latin typeface="KaiTi" panose="02010609060101010101" pitchFamily="49" charset="-122"/>
                <a:ea typeface="KaiTi" panose="02010609060101010101" pitchFamily="49" charset="-122"/>
              </a:rPr>
              <a:t>爱因斯坦凝聚</a:t>
            </a:r>
            <a:r>
              <a:rPr lang="en-US" altLang="zh-CN" sz="1800" dirty="0">
                <a:latin typeface="KaiTi" panose="02010609060101010101" pitchFamily="49" charset="-122"/>
                <a:ea typeface="KaiTi" panose="02010609060101010101" pitchFamily="49" charset="-122"/>
              </a:rPr>
              <a:t>(BEC)</a:t>
            </a:r>
          </a:p>
          <a:p>
            <a:r>
              <a:rPr lang="en-US" altLang="zh-CN" sz="1800" dirty="0">
                <a:latin typeface="KaiTi" panose="02010609060101010101" pitchFamily="49" charset="-122"/>
                <a:ea typeface="KaiTi" panose="02010609060101010101" pitchFamily="49" charset="-122"/>
              </a:rPr>
              <a:t>1938</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Kapitza</a:t>
            </a:r>
            <a:r>
              <a:rPr lang="zh-CN" altLang="en-US" sz="1800" dirty="0">
                <a:latin typeface="KaiTi" panose="02010609060101010101" pitchFamily="49" charset="-122"/>
                <a:ea typeface="KaiTi" panose="02010609060101010101" pitchFamily="49" charset="-122"/>
              </a:rPr>
              <a:t>， </a:t>
            </a:r>
            <a:r>
              <a:rPr lang="en-US" altLang="zh-CN" sz="1800" dirty="0">
                <a:latin typeface="KaiTi" panose="02010609060101010101" pitchFamily="49" charset="-122"/>
                <a:ea typeface="KaiTi" panose="02010609060101010101" pitchFamily="49" charset="-122"/>
              </a:rPr>
              <a:t>Allen</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Misener</a:t>
            </a:r>
            <a:r>
              <a:rPr lang="zh-CN" altLang="en-US" sz="1800" dirty="0">
                <a:latin typeface="KaiTi" panose="02010609060101010101" pitchFamily="49" charset="-122"/>
                <a:ea typeface="KaiTi" panose="02010609060101010101" pitchFamily="49" charset="-122"/>
              </a:rPr>
              <a:t>，发现超流现象</a:t>
            </a:r>
          </a:p>
          <a:p>
            <a:r>
              <a:rPr lang="en-US" altLang="zh-CN" sz="1800" dirty="0">
                <a:latin typeface="KaiTi" panose="02010609060101010101" pitchFamily="49" charset="-122"/>
                <a:ea typeface="KaiTi" panose="02010609060101010101" pitchFamily="49" charset="-122"/>
              </a:rPr>
              <a:t>1938</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F.London</a:t>
            </a:r>
            <a:r>
              <a:rPr lang="zh-CN" altLang="en-US" sz="1800" dirty="0">
                <a:latin typeface="KaiTi" panose="02010609060101010101" pitchFamily="49" charset="-122"/>
                <a:ea typeface="KaiTi" panose="02010609060101010101" pitchFamily="49" charset="-122"/>
              </a:rPr>
              <a:t>，提出超流可能是</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的表现</a:t>
            </a:r>
          </a:p>
          <a:p>
            <a:r>
              <a:rPr lang="en-US" altLang="zh-CN" sz="1800" dirty="0">
                <a:latin typeface="KaiTi" panose="02010609060101010101" pitchFamily="49" charset="-122"/>
                <a:ea typeface="KaiTi" panose="02010609060101010101" pitchFamily="49" charset="-122"/>
              </a:rPr>
              <a:t>1941</a:t>
            </a:r>
            <a:r>
              <a:rPr lang="zh-CN" altLang="en-US" sz="1800" dirty="0">
                <a:latin typeface="KaiTi" panose="02010609060101010101" pitchFamily="49" charset="-122"/>
                <a:ea typeface="KaiTi" panose="02010609060101010101" pitchFamily="49" charset="-122"/>
              </a:rPr>
              <a:t>，</a:t>
            </a:r>
            <a:r>
              <a:rPr lang="en-US" altLang="zh-CN" sz="1800" dirty="0">
                <a:latin typeface="KaiTi" panose="02010609060101010101" pitchFamily="49" charset="-122"/>
                <a:ea typeface="KaiTi" panose="02010609060101010101" pitchFamily="49" charset="-122"/>
              </a:rPr>
              <a:t>Landau</a:t>
            </a:r>
            <a:r>
              <a:rPr lang="zh-CN" altLang="en-US" sz="1800" dirty="0">
                <a:latin typeface="KaiTi" panose="02010609060101010101" pitchFamily="49" charset="-122"/>
                <a:ea typeface="KaiTi" panose="02010609060101010101" pitchFamily="49" charset="-122"/>
              </a:rPr>
              <a:t>，提出超流的自洽场理论，用元激发的概念解释能谱</a:t>
            </a:r>
          </a:p>
          <a:p>
            <a:r>
              <a:rPr lang="en-US" altLang="zh-CN" sz="1800" dirty="0">
                <a:latin typeface="KaiTi" panose="02010609060101010101" pitchFamily="49" charset="-122"/>
                <a:ea typeface="KaiTi" panose="02010609060101010101" pitchFamily="49" charset="-122"/>
              </a:rPr>
              <a:t>1949/1955</a:t>
            </a:r>
            <a:r>
              <a:rPr lang="zh-CN" altLang="en-US" sz="1800" dirty="0">
                <a:latin typeface="KaiTi" panose="02010609060101010101" pitchFamily="49" charset="-122"/>
                <a:ea typeface="KaiTi" panose="02010609060101010101" pitchFamily="49" charset="-122"/>
              </a:rPr>
              <a:t>，</a:t>
            </a:r>
            <a:r>
              <a:rPr lang="en-US" altLang="zh-CN" sz="1800" dirty="0">
                <a:latin typeface="KaiTi" panose="02010609060101010101" pitchFamily="49" charset="-122"/>
                <a:ea typeface="KaiTi" panose="02010609060101010101" pitchFamily="49" charset="-122"/>
              </a:rPr>
              <a:t>Onsager</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Feymann</a:t>
            </a:r>
            <a:r>
              <a:rPr lang="zh-CN" altLang="en-US" sz="1800" dirty="0">
                <a:latin typeface="KaiTi" panose="02010609060101010101" pitchFamily="49" charset="-122"/>
                <a:ea typeface="KaiTi" panose="02010609060101010101" pitchFamily="49" charset="-122"/>
              </a:rPr>
              <a:t>，引入量子化涡旋</a:t>
            </a:r>
          </a:p>
          <a:p>
            <a:r>
              <a:rPr lang="en-US" altLang="zh-CN" sz="1800" dirty="0">
                <a:latin typeface="KaiTi" panose="02010609060101010101" pitchFamily="49" charset="-122"/>
                <a:ea typeface="KaiTi" panose="02010609060101010101" pitchFamily="49" charset="-122"/>
              </a:rPr>
              <a:t>1970~</a:t>
            </a:r>
            <a:r>
              <a:rPr lang="zh-CN" altLang="en-US" sz="1800" dirty="0">
                <a:latin typeface="KaiTi" panose="02010609060101010101" pitchFamily="49" charset="-122"/>
                <a:ea typeface="KaiTi" panose="02010609060101010101" pitchFamily="49" charset="-122"/>
              </a:rPr>
              <a:t>，实验进展：自旋极化氢原子的冷却</a:t>
            </a:r>
          </a:p>
          <a:p>
            <a:r>
              <a:rPr lang="en-US" altLang="zh-CN" sz="1800" dirty="0">
                <a:latin typeface="KaiTi" panose="02010609060101010101" pitchFamily="49" charset="-122"/>
                <a:ea typeface="KaiTi" panose="02010609060101010101" pitchFamily="49" charset="-122"/>
              </a:rPr>
              <a:t>1980~</a:t>
            </a:r>
            <a:r>
              <a:rPr lang="zh-CN" altLang="en-US" sz="1800" dirty="0">
                <a:latin typeface="KaiTi" panose="02010609060101010101" pitchFamily="49" charset="-122"/>
                <a:ea typeface="KaiTi" panose="02010609060101010101" pitchFamily="49" charset="-122"/>
              </a:rPr>
              <a:t>，实验进展：碱金属原子的冷却</a:t>
            </a:r>
            <a:endParaRPr lang="en-US" altLang="zh-CN" sz="1800" dirty="0">
              <a:latin typeface="KaiTi" panose="02010609060101010101" pitchFamily="49" charset="-122"/>
              <a:ea typeface="KaiTi" panose="02010609060101010101" pitchFamily="49" charset="-122"/>
            </a:endParaRPr>
          </a:p>
          <a:p>
            <a:r>
              <a:rPr lang="en-US" altLang="zh-CN" sz="1800" dirty="0">
                <a:latin typeface="KaiTi" panose="02010609060101010101" pitchFamily="49" charset="-122"/>
                <a:ea typeface="KaiTi" panose="02010609060101010101" pitchFamily="49" charset="-122"/>
              </a:rPr>
              <a:t>1995</a:t>
            </a:r>
            <a:r>
              <a:rPr lang="zh-CN" altLang="en-US" sz="1800" dirty="0">
                <a:latin typeface="KaiTi" panose="02010609060101010101" pitchFamily="49" charset="-122"/>
                <a:ea typeface="KaiTi" panose="02010609060101010101" pitchFamily="49" charset="-122"/>
              </a:rPr>
              <a:t>，</a:t>
            </a:r>
            <a:r>
              <a:rPr lang="en-US" altLang="zh-CN" sz="1800" dirty="0">
                <a:latin typeface="KaiTi" panose="02010609060101010101" pitchFamily="49" charset="-122"/>
                <a:ea typeface="KaiTi" panose="02010609060101010101" pitchFamily="49" charset="-122"/>
              </a:rPr>
              <a:t>Cornell</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Wieman</a:t>
            </a:r>
            <a:r>
              <a:rPr lang="zh-CN" altLang="en-US" sz="1800" dirty="0">
                <a:latin typeface="KaiTi" panose="02010609060101010101" pitchFamily="49" charset="-122"/>
                <a:ea typeface="KaiTi" panose="02010609060101010101" pitchFamily="49" charset="-122"/>
              </a:rPr>
              <a:t>，</a:t>
            </a:r>
            <a:r>
              <a:rPr lang="en-US" altLang="zh-CN" sz="1800" dirty="0" err="1">
                <a:latin typeface="KaiTi" panose="02010609060101010101" pitchFamily="49" charset="-122"/>
                <a:ea typeface="KaiTi" panose="02010609060101010101" pitchFamily="49" charset="-122"/>
              </a:rPr>
              <a:t>Ketterle</a:t>
            </a:r>
            <a:r>
              <a:rPr lang="zh-CN" altLang="en-US" sz="1800" dirty="0">
                <a:latin typeface="KaiTi" panose="02010609060101010101" pitchFamily="49" charset="-122"/>
                <a:ea typeface="KaiTi" panose="02010609060101010101" pitchFamily="49" charset="-122"/>
              </a:rPr>
              <a:t>，实验上真正实现了</a:t>
            </a:r>
            <a:r>
              <a:rPr lang="en-US" altLang="zh-CN" sz="1800" dirty="0">
                <a:latin typeface="KaiTi" panose="02010609060101010101" pitchFamily="49" charset="-122"/>
                <a:ea typeface="KaiTi" panose="02010609060101010101" pitchFamily="49" charset="-122"/>
              </a:rPr>
              <a:t>BEC</a:t>
            </a:r>
          </a:p>
          <a:p>
            <a:r>
              <a:rPr lang="en-US" altLang="zh-CN" sz="1800" dirty="0">
                <a:latin typeface="KaiTi" panose="02010609060101010101" pitchFamily="49" charset="-122"/>
                <a:ea typeface="KaiTi" panose="02010609060101010101" pitchFamily="49" charset="-122"/>
              </a:rPr>
              <a:t>1998</a:t>
            </a:r>
            <a:r>
              <a:rPr lang="zh-CN" altLang="en-US" sz="1800" dirty="0">
                <a:latin typeface="KaiTi" panose="02010609060101010101" pitchFamily="49" charset="-122"/>
                <a:ea typeface="KaiTi" panose="02010609060101010101" pitchFamily="49" charset="-122"/>
              </a:rPr>
              <a:t>，</a:t>
            </a:r>
            <a:r>
              <a:rPr lang="en-US" altLang="zh-CN" sz="1800" dirty="0">
                <a:latin typeface="KaiTi" panose="02010609060101010101" pitchFamily="49" charset="-122"/>
                <a:ea typeface="KaiTi" panose="02010609060101010101" pitchFamily="49" charset="-122"/>
              </a:rPr>
              <a:t>Fried et al</a:t>
            </a:r>
            <a:r>
              <a:rPr lang="zh-CN" altLang="en-US" sz="1800" dirty="0">
                <a:latin typeface="KaiTi" panose="02010609060101010101" pitchFamily="49" charset="-122"/>
                <a:ea typeface="KaiTi" panose="02010609060101010101" pitchFamily="49" charset="-122"/>
              </a:rPr>
              <a:t>，实验上实现了自旋极化氢原子的</a:t>
            </a:r>
            <a:r>
              <a:rPr lang="en-US" altLang="zh-CN" sz="1800" dirty="0">
                <a:latin typeface="KaiTi" panose="02010609060101010101" pitchFamily="49" charset="-122"/>
                <a:ea typeface="KaiTi" panose="02010609060101010101" pitchFamily="49" charset="-122"/>
              </a:rPr>
              <a:t>BEC</a:t>
            </a:r>
          </a:p>
          <a:p>
            <a:r>
              <a:rPr lang="en-US" altLang="zh-CN" sz="1800" dirty="0">
                <a:latin typeface="KaiTi" panose="02010609060101010101" pitchFamily="49" charset="-122"/>
                <a:ea typeface="KaiTi" panose="02010609060101010101" pitchFamily="49" charset="-122"/>
              </a:rPr>
              <a:t>2003</a:t>
            </a:r>
            <a:r>
              <a:rPr lang="zh-CN" altLang="en-US" sz="1800" dirty="0">
                <a:latin typeface="KaiTi" panose="02010609060101010101" pitchFamily="49" charset="-122"/>
                <a:ea typeface="KaiTi" panose="02010609060101010101" pitchFamily="49" charset="-122"/>
              </a:rPr>
              <a:t>，</a:t>
            </a:r>
            <a:r>
              <a:rPr lang="en-US" altLang="zh-CN" sz="1800" dirty="0">
                <a:latin typeface="KaiTi" panose="02010609060101010101" pitchFamily="49" charset="-122"/>
                <a:ea typeface="KaiTi" panose="02010609060101010101" pitchFamily="49" charset="-122"/>
              </a:rPr>
              <a:t>Greiner et al</a:t>
            </a:r>
            <a:r>
              <a:rPr lang="zh-CN" altLang="en-US" sz="1800" dirty="0">
                <a:latin typeface="KaiTi" panose="02010609060101010101" pitchFamily="49" charset="-122"/>
                <a:ea typeface="KaiTi" panose="02010609060101010101" pitchFamily="49" charset="-122"/>
              </a:rPr>
              <a:t>，实验上实现了相互作用费米子分子气体的</a:t>
            </a:r>
            <a:r>
              <a:rPr lang="en-US" altLang="zh-CN" sz="1800" dirty="0">
                <a:latin typeface="KaiTi" panose="02010609060101010101" pitchFamily="49" charset="-122"/>
                <a:ea typeface="KaiTi" panose="02010609060101010101" pitchFamily="49" charset="-122"/>
              </a:rPr>
              <a:t>BEC</a:t>
            </a:r>
          </a:p>
          <a:p>
            <a:r>
              <a:rPr lang="en-US" altLang="zh-CN" sz="1800" dirty="0">
                <a:latin typeface="KaiTi" panose="02010609060101010101" pitchFamily="49" charset="-122"/>
                <a:ea typeface="KaiTi" panose="02010609060101010101" pitchFamily="49" charset="-122"/>
              </a:rPr>
              <a:t>2008</a:t>
            </a:r>
            <a:r>
              <a:rPr lang="zh-CN" altLang="en-US" sz="1800" dirty="0">
                <a:latin typeface="KaiTi" panose="02010609060101010101" pitchFamily="49" charset="-122"/>
                <a:ea typeface="KaiTi" panose="02010609060101010101" pitchFamily="49" charset="-122"/>
              </a:rPr>
              <a:t>，檀时钠，发现了两分量幺正费米气体的普适能量表达式及“檀关系”</a:t>
            </a:r>
          </a:p>
          <a:p>
            <a:r>
              <a:rPr lang="en-US" altLang="zh-CN" sz="1800" dirty="0">
                <a:latin typeface="KaiTi" panose="02010609060101010101" pitchFamily="49" charset="-122"/>
                <a:ea typeface="KaiTi" panose="02010609060101010101" pitchFamily="49" charset="-122"/>
              </a:rPr>
              <a:t>……</a:t>
            </a:r>
          </a:p>
          <a:p>
            <a:endParaRPr lang="zh-CN" altLang="en-US" sz="1800" dirty="0">
              <a:latin typeface="KaiTi" panose="02010609060101010101" pitchFamily="49" charset="-122"/>
              <a:ea typeface="KaiTi" panose="02010609060101010101" pitchFamily="49" charset="-122"/>
            </a:endParaRPr>
          </a:p>
          <a:p>
            <a:endParaRPr lang="zh-CN" altLang="en-US" dirty="0"/>
          </a:p>
        </p:txBody>
      </p:sp>
      <p:pic>
        <p:nvPicPr>
          <p:cNvPr id="7" name="Picture 6">
            <a:extLst>
              <a:ext uri="{FF2B5EF4-FFF2-40B4-BE49-F238E27FC236}">
                <a16:creationId xmlns:a16="http://schemas.microsoft.com/office/drawing/2014/main" id="{D780CB55-5731-42DD-B55C-B7A1FF0BD1DF}"/>
              </a:ext>
            </a:extLst>
          </p:cNvPr>
          <p:cNvPicPr>
            <a:picLocks noChangeAspect="1"/>
          </p:cNvPicPr>
          <p:nvPr/>
        </p:nvPicPr>
        <p:blipFill>
          <a:blip r:embed="rId2"/>
          <a:stretch>
            <a:fillRect/>
          </a:stretch>
        </p:blipFill>
        <p:spPr>
          <a:xfrm>
            <a:off x="6227154" y="3457508"/>
            <a:ext cx="4858428" cy="952633"/>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激光冷却</a:t>
            </a:r>
            <a:endParaRPr lang="en-US" dirty="0"/>
          </a:p>
        </p:txBody>
      </p:sp>
      <p:pic>
        <p:nvPicPr>
          <p:cNvPr id="1026" name="Picture 2" descr="preview">
            <a:extLst>
              <a:ext uri="{FF2B5EF4-FFF2-40B4-BE49-F238E27FC236}">
                <a16:creationId xmlns:a16="http://schemas.microsoft.com/office/drawing/2014/main" id="{0F164AAE-5D28-4E2E-9A1E-32335367A4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9962" y="1012507"/>
            <a:ext cx="5301564" cy="584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激光冷却</a:t>
            </a:r>
            <a:r>
              <a:rPr lang="zh-CN" altLang="en-US" sz="2400" dirty="0"/>
              <a:t>（</a:t>
            </a:r>
            <a:r>
              <a:rPr lang="en-US" altLang="zh-CN" sz="2400" dirty="0">
                <a:latin typeface="KaiTi" panose="02010609060101010101" pitchFamily="49" charset="-122"/>
                <a:ea typeface="KaiTi" panose="02010609060101010101" pitchFamily="49" charset="-122"/>
              </a:rPr>
              <a:t>1960</a:t>
            </a:r>
            <a:r>
              <a:rPr lang="zh-CN" altLang="en-US" sz="2400" dirty="0">
                <a:latin typeface="KaiTi" panose="02010609060101010101" pitchFamily="49" charset="-122"/>
                <a:ea typeface="KaiTi" panose="02010609060101010101" pitchFamily="49" charset="-122"/>
              </a:rPr>
              <a:t>年激光发明，</a:t>
            </a:r>
            <a:r>
              <a:rPr lang="en-US" altLang="zh-CN" sz="2400" dirty="0">
                <a:latin typeface="KaiTi" panose="02010609060101010101" pitchFamily="49" charset="-122"/>
                <a:ea typeface="KaiTi" panose="02010609060101010101" pitchFamily="49" charset="-122"/>
              </a:rPr>
              <a:t>1975</a:t>
            </a:r>
            <a:r>
              <a:rPr lang="zh-CN" altLang="en-US" sz="2400" dirty="0">
                <a:latin typeface="KaiTi" panose="02010609060101010101" pitchFamily="49" charset="-122"/>
                <a:ea typeface="KaiTi" panose="02010609060101010101" pitchFamily="49" charset="-122"/>
              </a:rPr>
              <a:t>年提出激光冷却原子</a:t>
            </a:r>
            <a:r>
              <a:rPr lang="zh-CN" altLang="en-US" sz="2400" dirty="0"/>
              <a:t>）</a:t>
            </a:r>
            <a:endParaRPr lang="en-US" sz="2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5DFB57-0E08-4ABA-BC0D-D7705905A4F7}"/>
                  </a:ext>
                </a:extLst>
              </p:cNvPr>
              <p:cNvSpPr>
                <a:spLocks noGrp="1"/>
              </p:cNvSpPr>
              <p:nvPr>
                <p:ph idx="1"/>
              </p:nvPr>
            </p:nvSpPr>
            <p:spPr>
              <a:xfrm>
                <a:off x="3629024" y="1514474"/>
                <a:ext cx="7153276" cy="5024439"/>
              </a:xfrm>
            </p:spPr>
            <p:txBody>
              <a:bodyPr>
                <a:noAutofit/>
              </a:bodyPr>
              <a:lstStyle/>
              <a:p>
                <a:r>
                  <a:rPr lang="zh-CN" altLang="en-US" dirty="0">
                    <a:latin typeface="KaiTi" panose="02010609060101010101" pitchFamily="49" charset="-122"/>
                    <a:ea typeface="KaiTi" panose="02010609060101010101" pitchFamily="49" charset="-122"/>
                  </a:rPr>
                  <a:t>多普勒冷却：多普勒冷却通常伴随着磁俘获力以产生磁光陷阱，是迄今为止最常见的激光冷却方法。它用于将低密度气体冷却至多普勒冷却极限，对</a:t>
                </a:r>
                <a:r>
                  <a:rPr lang="en-US" altLang="zh-CN" dirty="0">
                    <a:latin typeface="KaiTi" panose="02010609060101010101" pitchFamily="49" charset="-122"/>
                    <a:ea typeface="KaiTi" panose="02010609060101010101" pitchFamily="49" charset="-122"/>
                  </a:rPr>
                  <a:t>Rb-85</a:t>
                </a:r>
                <a:r>
                  <a:rPr lang="zh-CN" altLang="en-US" dirty="0">
                    <a:latin typeface="KaiTi" panose="02010609060101010101" pitchFamily="49" charset="-122"/>
                    <a:ea typeface="KaiTi" panose="02010609060101010101" pitchFamily="49" charset="-122"/>
                  </a:rPr>
                  <a:t>，该极限约为</a:t>
                </a:r>
                <a:r>
                  <a:rPr lang="en-US" altLang="zh-CN" dirty="0">
                    <a:latin typeface="KaiTi" panose="02010609060101010101" pitchFamily="49" charset="-122"/>
                    <a:ea typeface="KaiTi" panose="02010609060101010101" pitchFamily="49" charset="-122"/>
                  </a:rPr>
                  <a:t>150</a:t>
                </a:r>
                <a14:m>
                  <m:oMath xmlns:m="http://schemas.openxmlformats.org/officeDocument/2006/math">
                    <m:r>
                      <a:rPr lang="zh-CN" altLang="en-US" i="1" smtClean="0">
                        <a:latin typeface="Cambria Math" panose="02040503050406030204" pitchFamily="18" charset="0"/>
                        <a:ea typeface="KaiTi" panose="02010609060101010101" pitchFamily="49" charset="-122"/>
                      </a:rPr>
                      <m:t>𝜇</m:t>
                    </m:r>
                    <m:r>
                      <a:rPr lang="en-US" altLang="zh-CN" b="0" i="1" smtClean="0">
                        <a:latin typeface="Cambria Math" panose="02040503050406030204" pitchFamily="18" charset="0"/>
                        <a:ea typeface="KaiTi" panose="02010609060101010101" pitchFamily="49" charset="-122"/>
                      </a:rPr>
                      <m:t>𝐾</m:t>
                    </m:r>
                  </m:oMath>
                </a14:m>
                <a:r>
                  <a:rPr lang="zh-CN" altLang="en-US" dirty="0">
                    <a:latin typeface="KaiTi" panose="02010609060101010101" pitchFamily="49" charset="-122"/>
                    <a:ea typeface="KaiTi" panose="02010609060101010101" pitchFamily="49" charset="-122"/>
                  </a:rPr>
                  <a:t>。</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在多普勒冷却中，最初光的频率被调谐到略低于原子中的电子跃迁。光被失谐到跃迁的</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红色</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即以较低的频率），由于多普勒效应，原子如果向光源移动，将吸收更多的光子。因此，如果从两个相反的方向施加光，原子将始终从指向与其运动方向相反的激光束中散射更多的光子。在每次散射事件中，原子失去的动量等于光子的动量。如果现在处于激发态的原子自发地发射光子，它将被相同数量的动量辐射，但方向是随机的。由于初始动量变化是纯粹的损失（与运动方向相反），而随后的变化是随机的，因此吸收和发射过程的可能结果是降低原子的动量，从而</a:t>
                </a:r>
                <a:r>
                  <a:rPr lang="zh-CN" altLang="en-US">
                    <a:latin typeface="KaiTi" panose="02010609060101010101" pitchFamily="49" charset="-122"/>
                    <a:ea typeface="KaiTi" panose="02010609060101010101" pitchFamily="49" charset="-122"/>
                  </a:rPr>
                  <a:t>降低其能量。</a:t>
                </a:r>
                <a:r>
                  <a:rPr lang="zh-CN" altLang="en-US" dirty="0">
                    <a:latin typeface="KaiTi" panose="02010609060101010101" pitchFamily="49" charset="-122"/>
                    <a:ea typeface="KaiTi" panose="02010609060101010101" pitchFamily="49" charset="-122"/>
                  </a:rPr>
                  <a:t>如果多次重复吸收和发射，平均速度下降，从而降低原子的动能。由于原子的温度是平均随机内部动能的量度，这相当于冷却原子。</a:t>
                </a:r>
              </a:p>
            </p:txBody>
          </p:sp>
        </mc:Choice>
        <mc:Fallback>
          <p:sp>
            <p:nvSpPr>
              <p:cNvPr id="3" name="Content Placeholder 2">
                <a:extLst>
                  <a:ext uri="{FF2B5EF4-FFF2-40B4-BE49-F238E27FC236}">
                    <a16:creationId xmlns:a16="http://schemas.microsoft.com/office/drawing/2014/main" id="{9B5DFB57-0E08-4ABA-BC0D-D7705905A4F7}"/>
                  </a:ext>
                </a:extLst>
              </p:cNvPr>
              <p:cNvSpPr>
                <a:spLocks noGrp="1" noRot="1" noChangeAspect="1" noMove="1" noResize="1" noEditPoints="1" noAdjustHandles="1" noChangeArrowheads="1" noChangeShapeType="1" noTextEdit="1"/>
              </p:cNvSpPr>
              <p:nvPr>
                <p:ph idx="1"/>
              </p:nvPr>
            </p:nvSpPr>
            <p:spPr>
              <a:xfrm>
                <a:off x="3629024" y="1514474"/>
                <a:ext cx="7153276" cy="5024439"/>
              </a:xfrm>
              <a:blipFill>
                <a:blip r:embed="rId3"/>
                <a:stretch>
                  <a:fillRect l="-2044" t="-1212" r="-4855"/>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49CE0EFF-F3FB-4C11-8CE3-520D5F32F1EF}"/>
              </a:ext>
            </a:extLst>
          </p:cNvPr>
          <p:cNvPicPr>
            <a:picLocks noChangeAspect="1"/>
          </p:cNvPicPr>
          <p:nvPr/>
        </p:nvPicPr>
        <p:blipFill>
          <a:blip r:embed="rId4"/>
          <a:stretch>
            <a:fillRect/>
          </a:stretch>
        </p:blipFill>
        <p:spPr>
          <a:xfrm>
            <a:off x="1104900" y="1419224"/>
            <a:ext cx="2009775" cy="5024439"/>
          </a:xfrm>
          <a:prstGeom prst="rect">
            <a:avLst/>
          </a:prstGeom>
        </p:spPr>
      </p:pic>
    </p:spTree>
    <p:extLst>
      <p:ext uri="{BB962C8B-B14F-4D97-AF65-F5344CB8AC3E}">
        <p14:creationId xmlns:p14="http://schemas.microsoft.com/office/powerpoint/2010/main" val="31166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激光冷却</a:t>
            </a:r>
            <a:r>
              <a:rPr lang="zh-CN" altLang="en-US" sz="2400" dirty="0"/>
              <a:t>（</a:t>
            </a:r>
            <a:r>
              <a:rPr lang="en-US" altLang="zh-CN" sz="2400" dirty="0">
                <a:latin typeface="KaiTi" panose="02010609060101010101" pitchFamily="49" charset="-122"/>
                <a:ea typeface="KaiTi" panose="02010609060101010101" pitchFamily="49" charset="-122"/>
              </a:rPr>
              <a:t>1960</a:t>
            </a:r>
            <a:r>
              <a:rPr lang="zh-CN" altLang="en-US" sz="2400" dirty="0">
                <a:latin typeface="KaiTi" panose="02010609060101010101" pitchFamily="49" charset="-122"/>
                <a:ea typeface="KaiTi" panose="02010609060101010101" pitchFamily="49" charset="-122"/>
              </a:rPr>
              <a:t>年激光发明，</a:t>
            </a:r>
            <a:r>
              <a:rPr lang="en-US" altLang="zh-CN" sz="2400" dirty="0">
                <a:latin typeface="KaiTi" panose="02010609060101010101" pitchFamily="49" charset="-122"/>
                <a:ea typeface="KaiTi" panose="02010609060101010101" pitchFamily="49" charset="-122"/>
              </a:rPr>
              <a:t>1975</a:t>
            </a:r>
            <a:r>
              <a:rPr lang="zh-CN" altLang="en-US" sz="2400" dirty="0">
                <a:latin typeface="KaiTi" panose="02010609060101010101" pitchFamily="49" charset="-122"/>
                <a:ea typeface="KaiTi" panose="02010609060101010101" pitchFamily="49" charset="-122"/>
              </a:rPr>
              <a:t>年提出激光冷却原子</a:t>
            </a:r>
            <a:r>
              <a:rPr lang="zh-CN" altLang="en-US" sz="2400" dirty="0"/>
              <a:t>）</a:t>
            </a: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5DFB57-0E08-4ABA-BC0D-D7705905A4F7}"/>
                  </a:ext>
                </a:extLst>
              </p:cNvPr>
              <p:cNvSpPr>
                <a:spLocks noGrp="1"/>
              </p:cNvSpPr>
              <p:nvPr>
                <p:ph idx="1"/>
              </p:nvPr>
            </p:nvSpPr>
            <p:spPr>
              <a:xfrm>
                <a:off x="5921297" y="1514474"/>
                <a:ext cx="5040351" cy="5024439"/>
              </a:xfrm>
            </p:spPr>
            <p:txBody>
              <a:bodyPr>
                <a:noAutofit/>
              </a:bodyPr>
              <a:lstStyle/>
              <a:p>
                <a:r>
                  <a:rPr lang="zh-CN" altLang="en-US" dirty="0">
                    <a:latin typeface="KaiTi" panose="02010609060101010101" pitchFamily="49" charset="-122"/>
                    <a:ea typeface="KaiTi" panose="02010609060101010101" pitchFamily="49" charset="-122"/>
                  </a:rPr>
                  <a:t>亚多普勒冷却：聚集在原点的原了有一定的速度在空间运动。设处在</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𝑔</m:t>
                        </m:r>
                      </m:e>
                      <m:sub>
                        <m:r>
                          <a:rPr lang="en-US" altLang="zh-CN" b="0" i="1" smtClean="0">
                            <a:latin typeface="Cambria Math" panose="02040503050406030204" pitchFamily="18" charset="0"/>
                            <a:ea typeface="KaiTi" panose="02010609060101010101" pitchFamily="49" charset="-122"/>
                          </a:rPr>
                          <m:t>−1/2</m:t>
                        </m:r>
                      </m:sub>
                    </m:sSub>
                  </m:oMath>
                </a14:m>
                <a:r>
                  <a:rPr lang="en-US" altLang="zh-CN" dirty="0">
                    <a:latin typeface="KaiTi" panose="02010609060101010101" pitchFamily="49" charset="-122"/>
                    <a:ea typeface="KaiTi" panose="02010609060101010101" pitchFamily="49" charset="-122"/>
                  </a:rPr>
                  <a:t>(m=-1/2)</a:t>
                </a:r>
                <a:r>
                  <a:rPr lang="zh-CN" altLang="en-US" dirty="0">
                    <a:latin typeface="KaiTi" panose="02010609060101010101" pitchFamily="49" charset="-122"/>
                    <a:ea typeface="KaiTi" panose="02010609060101010101" pitchFamily="49" charset="-122"/>
                  </a:rPr>
                  <a:t>态的原子从</a:t>
                </a:r>
                <a:r>
                  <a:rPr lang="en-US" altLang="zh-CN" dirty="0">
                    <a:latin typeface="KaiTi" panose="02010609060101010101" pitchFamily="49" charset="-122"/>
                    <a:ea typeface="KaiTi" panose="02010609060101010101" pitchFamily="49" charset="-122"/>
                  </a:rPr>
                  <a:t>z=</a:t>
                </a:r>
                <a14:m>
                  <m:oMath xmlns:m="http://schemas.openxmlformats.org/officeDocument/2006/math">
                    <m:f>
                      <m:fPr>
                        <m:type m:val="skw"/>
                        <m:ctrlPr>
                          <a:rPr lang="en-US" altLang="zh-CN" i="1" smtClean="0">
                            <a:latin typeface="Cambria Math" panose="02040503050406030204" pitchFamily="18" charset="0"/>
                            <a:ea typeface="KaiTi" panose="02010609060101010101" pitchFamily="49" charset="-122"/>
                          </a:rPr>
                        </m:ctrlPr>
                      </m:fPr>
                      <m:num>
                        <m:r>
                          <a:rPr lang="zh-CN" altLang="en-US" i="1" smtClean="0">
                            <a:latin typeface="Cambria Math" panose="02040503050406030204" pitchFamily="18" charset="0"/>
                            <a:ea typeface="KaiTi" panose="02010609060101010101" pitchFamily="49" charset="-122"/>
                          </a:rPr>
                          <m:t>𝜆</m:t>
                        </m:r>
                      </m:num>
                      <m:den>
                        <m:r>
                          <a:rPr lang="en-US" altLang="zh-CN" b="0" i="1" smtClean="0">
                            <a:latin typeface="Cambria Math" panose="02040503050406030204" pitchFamily="18" charset="0"/>
                            <a:ea typeface="KaiTi" panose="02010609060101010101" pitchFamily="49" charset="-122"/>
                          </a:rPr>
                          <m:t>2</m:t>
                        </m:r>
                      </m:den>
                    </m:f>
                  </m:oMath>
                </a14:m>
                <a:r>
                  <a:rPr lang="zh-CN" altLang="en-US" dirty="0">
                    <a:latin typeface="KaiTi" panose="02010609060101010101" pitchFamily="49" charset="-122"/>
                    <a:ea typeface="KaiTi" panose="02010609060101010101" pitchFamily="49" charset="-122"/>
                  </a:rPr>
                  <a:t>正方向运动，它的能量会不断升高，箭头表示运动方向。当它运动到</a:t>
                </a:r>
                <a:r>
                  <a:rPr lang="en-US" altLang="zh-CN" dirty="0">
                    <a:latin typeface="KaiTi" panose="02010609060101010101" pitchFamily="49" charset="-122"/>
                    <a:ea typeface="KaiTi" panose="02010609060101010101" pitchFamily="49" charset="-122"/>
                  </a:rPr>
                  <a:t>z=</a:t>
                </a:r>
                <a14:m>
                  <m:oMath xmlns:m="http://schemas.openxmlformats.org/officeDocument/2006/math">
                    <m:f>
                      <m:fPr>
                        <m:type m:val="skw"/>
                        <m:ctrlPr>
                          <a:rPr lang="en-US" altLang="zh-CN" i="1" smtClean="0">
                            <a:latin typeface="Cambria Math" panose="02040503050406030204" pitchFamily="18" charset="0"/>
                            <a:ea typeface="KaiTi" panose="02010609060101010101" pitchFamily="49" charset="-122"/>
                          </a:rPr>
                        </m:ctrlPr>
                      </m:fPr>
                      <m:num>
                        <m:r>
                          <a:rPr lang="en-US" altLang="zh-CN" b="0" i="1" smtClean="0">
                            <a:latin typeface="Cambria Math" panose="02040503050406030204" pitchFamily="18" charset="0"/>
                            <a:ea typeface="KaiTi" panose="02010609060101010101" pitchFamily="49" charset="-122"/>
                          </a:rPr>
                          <m:t>3</m:t>
                        </m:r>
                        <m:r>
                          <a:rPr lang="zh-CN" altLang="en-US" b="0" i="1" smtClean="0">
                            <a:latin typeface="Cambria Math" panose="02040503050406030204" pitchFamily="18" charset="0"/>
                            <a:ea typeface="KaiTi" panose="02010609060101010101" pitchFamily="49" charset="-122"/>
                          </a:rPr>
                          <m:t>𝜆</m:t>
                        </m:r>
                      </m:num>
                      <m:den>
                        <m:r>
                          <a:rPr lang="en-US" altLang="zh-CN" b="0" i="1" smtClean="0">
                            <a:latin typeface="Cambria Math" panose="02040503050406030204" pitchFamily="18" charset="0"/>
                            <a:ea typeface="KaiTi" panose="02010609060101010101" pitchFamily="49" charset="-122"/>
                          </a:rPr>
                          <m:t>4</m:t>
                        </m:r>
                      </m:den>
                    </m:f>
                  </m:oMath>
                </a14:m>
                <a:r>
                  <a:rPr lang="zh-CN" altLang="en-US" dirty="0">
                    <a:latin typeface="KaiTi" panose="02010609060101010101" pitchFamily="49" charset="-122"/>
                    <a:ea typeface="KaiTi" panose="02010609060101010101" pitchFamily="49" charset="-122"/>
                  </a:rPr>
                  <a:t>时，由于光泵作用使它又被抽运到　　</a:t>
                </a:r>
                <a:r>
                  <a:rPr lang="en-US" altLang="zh-CN" dirty="0">
                    <a:ea typeface="KaiTi" panose="02010609060101010101" pitchFamily="49" charset="-122"/>
                  </a:rPr>
                  <a:t> </a:t>
                </a:r>
                <a14:m>
                  <m:oMath xmlns:m="http://schemas.openxmlformats.org/officeDocument/2006/math">
                    <m:sSub>
                      <m:sSubPr>
                        <m:ctrlPr>
                          <a:rPr lang="en-US" altLang="zh-CN" i="1">
                            <a:latin typeface="Cambria Math" panose="02040503050406030204" pitchFamily="18" charset="0"/>
                            <a:ea typeface="KaiTi" panose="02010609060101010101" pitchFamily="49" charset="-122"/>
                          </a:rPr>
                        </m:ctrlPr>
                      </m:sSubPr>
                      <m:e>
                        <m:r>
                          <a:rPr lang="en-US" altLang="zh-CN" i="1">
                            <a:latin typeface="Cambria Math" panose="02040503050406030204" pitchFamily="18" charset="0"/>
                            <a:ea typeface="KaiTi" panose="02010609060101010101" pitchFamily="49" charset="-122"/>
                          </a:rPr>
                          <m:t>𝑔</m:t>
                        </m:r>
                      </m:e>
                      <m:sub>
                        <m:r>
                          <a:rPr lang="en-US" altLang="zh-CN" i="1">
                            <a:latin typeface="Cambria Math" panose="02040503050406030204" pitchFamily="18" charset="0"/>
                            <a:ea typeface="KaiTi" panose="02010609060101010101" pitchFamily="49" charset="-122"/>
                          </a:rPr>
                          <m:t>1/2</m:t>
                        </m:r>
                      </m:sub>
                    </m:sSub>
                  </m:oMath>
                </a14:m>
                <a:r>
                  <a:rPr lang="en-US" altLang="zh-CN" dirty="0">
                    <a:latin typeface="KaiTi" panose="02010609060101010101" pitchFamily="49" charset="-122"/>
                    <a:ea typeface="KaiTi" panose="02010609060101010101" pitchFamily="49" charset="-122"/>
                  </a:rPr>
                  <a:t>(m=1/2)</a:t>
                </a:r>
                <a:r>
                  <a:rPr lang="zh-CN" altLang="en-US" dirty="0">
                    <a:latin typeface="KaiTi" panose="02010609060101010101" pitchFamily="49" charset="-122"/>
                    <a:ea typeface="KaiTi" panose="02010609060101010101" pitchFamily="49" charset="-122"/>
                  </a:rPr>
                  <a:t>态。由于光泵过程中原子吸收　　光的能量低于发射的能量，它的动能减少势能增加了。其实整个过程中能量是守恒的，原子损失的动能正好等于光学势减小的部分。如果原子仍然有足够多的动能，原了仍会向正</a:t>
                </a:r>
                <a:r>
                  <a:rPr lang="en-US" altLang="zh-CN" dirty="0">
                    <a:latin typeface="KaiTi" panose="02010609060101010101" pitchFamily="49" charset="-122"/>
                    <a:ea typeface="KaiTi" panose="02010609060101010101" pitchFamily="49" charset="-122"/>
                  </a:rPr>
                  <a:t>z</a:t>
                </a:r>
                <a:r>
                  <a:rPr lang="zh-CN" altLang="en-US" dirty="0">
                    <a:latin typeface="KaiTi" panose="02010609060101010101" pitchFamily="49" charset="-122"/>
                    <a:ea typeface="KaiTi" panose="02010609060101010101" pitchFamily="49" charset="-122"/>
                  </a:rPr>
                  <a:t>方向运动，开始第二次“攀登”。就这样经过无数次的爬坡运动，最后原子一定会因为动能减小到零而停下来的。极限可以达到发射或者吸收一个光子的反弹动量产生的失谐量。</a:t>
                </a:r>
                <a:endParaRPr lang="en-US" altLang="zh-CN" dirty="0">
                  <a:latin typeface="KaiTi" panose="02010609060101010101" pitchFamily="49" charset="-122"/>
                  <a:ea typeface="KaiTi" panose="02010609060101010101" pitchFamily="49" charset="-122"/>
                </a:endParaRPr>
              </a:p>
            </p:txBody>
          </p:sp>
        </mc:Choice>
        <mc:Fallback xmlns="">
          <p:sp>
            <p:nvSpPr>
              <p:cNvPr id="3" name="Content Placeholder 2">
                <a:extLst>
                  <a:ext uri="{FF2B5EF4-FFF2-40B4-BE49-F238E27FC236}">
                    <a16:creationId xmlns:a16="http://schemas.microsoft.com/office/drawing/2014/main" id="{9B5DFB57-0E08-4ABA-BC0D-D7705905A4F7}"/>
                  </a:ext>
                </a:extLst>
              </p:cNvPr>
              <p:cNvSpPr>
                <a:spLocks noGrp="1" noRot="1" noChangeAspect="1" noMove="1" noResize="1" noEditPoints="1" noAdjustHandles="1" noChangeArrowheads="1" noChangeShapeType="1" noTextEdit="1"/>
              </p:cNvSpPr>
              <p:nvPr>
                <p:ph idx="1"/>
              </p:nvPr>
            </p:nvSpPr>
            <p:spPr>
              <a:xfrm>
                <a:off x="5921297" y="1514474"/>
                <a:ext cx="5040351" cy="5024439"/>
              </a:xfrm>
              <a:blipFill>
                <a:blip r:embed="rId3"/>
                <a:stretch>
                  <a:fillRect l="-2902" t="-1212" r="-2177"/>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BBFB7A55-ABC6-40DE-823A-ADDD728B6CA3}"/>
              </a:ext>
            </a:extLst>
          </p:cNvPr>
          <p:cNvPicPr>
            <a:picLocks noChangeAspect="1"/>
          </p:cNvPicPr>
          <p:nvPr/>
        </p:nvPicPr>
        <p:blipFill>
          <a:blip r:embed="rId4"/>
          <a:stretch>
            <a:fillRect/>
          </a:stretch>
        </p:blipFill>
        <p:spPr>
          <a:xfrm>
            <a:off x="380070" y="1608355"/>
            <a:ext cx="5314230" cy="4034161"/>
          </a:xfrm>
          <a:prstGeom prst="rect">
            <a:avLst/>
          </a:prstGeom>
        </p:spPr>
      </p:pic>
    </p:spTree>
    <p:extLst>
      <p:ext uri="{BB962C8B-B14F-4D97-AF65-F5344CB8AC3E}">
        <p14:creationId xmlns:p14="http://schemas.microsoft.com/office/powerpoint/2010/main" val="367298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激光冷却</a:t>
            </a:r>
            <a:r>
              <a:rPr lang="zh-CN" altLang="en-US" sz="2400" dirty="0"/>
              <a:t>（</a:t>
            </a:r>
            <a:r>
              <a:rPr lang="en-US" altLang="zh-CN" sz="2400" dirty="0">
                <a:latin typeface="KaiTi" panose="02010609060101010101" pitchFamily="49" charset="-122"/>
                <a:ea typeface="KaiTi" panose="02010609060101010101" pitchFamily="49" charset="-122"/>
              </a:rPr>
              <a:t>1960</a:t>
            </a:r>
            <a:r>
              <a:rPr lang="zh-CN" altLang="en-US" sz="2400" dirty="0">
                <a:latin typeface="KaiTi" panose="02010609060101010101" pitchFamily="49" charset="-122"/>
                <a:ea typeface="KaiTi" panose="02010609060101010101" pitchFamily="49" charset="-122"/>
              </a:rPr>
              <a:t>年激光发明，</a:t>
            </a:r>
            <a:r>
              <a:rPr lang="en-US" altLang="zh-CN" sz="2400" dirty="0">
                <a:latin typeface="KaiTi" panose="02010609060101010101" pitchFamily="49" charset="-122"/>
                <a:ea typeface="KaiTi" panose="02010609060101010101" pitchFamily="49" charset="-122"/>
              </a:rPr>
              <a:t>1975</a:t>
            </a:r>
            <a:r>
              <a:rPr lang="zh-CN" altLang="en-US" sz="2400" dirty="0">
                <a:latin typeface="KaiTi" panose="02010609060101010101" pitchFamily="49" charset="-122"/>
                <a:ea typeface="KaiTi" panose="02010609060101010101" pitchFamily="49" charset="-122"/>
              </a:rPr>
              <a:t>年提出激光冷却原子</a:t>
            </a:r>
            <a:r>
              <a:rPr lang="zh-CN" altLang="en-US" sz="2400" dirty="0"/>
              <a:t>）</a:t>
            </a:r>
            <a:endParaRPr lang="en-US" sz="2400" dirty="0"/>
          </a:p>
        </p:txBody>
      </p:sp>
      <p:sp>
        <p:nvSpPr>
          <p:cNvPr id="3" name="Content Placeholder 2">
            <a:extLst>
              <a:ext uri="{FF2B5EF4-FFF2-40B4-BE49-F238E27FC236}">
                <a16:creationId xmlns:a16="http://schemas.microsoft.com/office/drawing/2014/main" id="{9B5DFB57-0E08-4ABA-BC0D-D7705905A4F7}"/>
              </a:ext>
            </a:extLst>
          </p:cNvPr>
          <p:cNvSpPr>
            <a:spLocks noGrp="1"/>
          </p:cNvSpPr>
          <p:nvPr>
            <p:ph idx="1"/>
          </p:nvPr>
        </p:nvSpPr>
        <p:spPr>
          <a:xfrm>
            <a:off x="654419" y="5338761"/>
            <a:ext cx="1924051" cy="342901"/>
          </a:xfrm>
        </p:spPr>
        <p:txBody>
          <a:bodyPr>
            <a:noAutofit/>
          </a:bodyPr>
          <a:lstStyle/>
          <a:p>
            <a:pPr marL="0" indent="0">
              <a:buNone/>
            </a:pPr>
            <a:r>
              <a:rPr lang="zh-CN" altLang="en-US" dirty="0">
                <a:latin typeface="KaiTi" panose="02010609060101010101" pitchFamily="49" charset="-122"/>
                <a:ea typeface="KaiTi" panose="02010609060101010101" pitchFamily="49" charset="-122"/>
              </a:rPr>
              <a:t>塞曼减速器</a:t>
            </a:r>
          </a:p>
        </p:txBody>
      </p:sp>
      <p:pic>
        <p:nvPicPr>
          <p:cNvPr id="2050" name="Picture 2" descr="preview">
            <a:extLst>
              <a:ext uri="{FF2B5EF4-FFF2-40B4-BE49-F238E27FC236}">
                <a16:creationId xmlns:a16="http://schemas.microsoft.com/office/drawing/2014/main" id="{98B13050-92F2-4688-A11A-8B2E5F44D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40" y="4238625"/>
            <a:ext cx="49053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A21CF7-8D79-4C82-8A78-43495D45DE7F}"/>
              </a:ext>
            </a:extLst>
          </p:cNvPr>
          <p:cNvPicPr>
            <a:picLocks noChangeAspect="1"/>
          </p:cNvPicPr>
          <p:nvPr/>
        </p:nvPicPr>
        <p:blipFill>
          <a:blip r:embed="rId4"/>
          <a:stretch>
            <a:fillRect/>
          </a:stretch>
        </p:blipFill>
        <p:spPr>
          <a:xfrm>
            <a:off x="354912" y="1301642"/>
            <a:ext cx="4676775" cy="3057525"/>
          </a:xfrm>
          <a:prstGeom prst="rect">
            <a:avLst/>
          </a:prstGeom>
        </p:spPr>
      </p:pic>
      <p:sp>
        <p:nvSpPr>
          <p:cNvPr id="7" name="Content Placeholder 2">
            <a:extLst>
              <a:ext uri="{FF2B5EF4-FFF2-40B4-BE49-F238E27FC236}">
                <a16:creationId xmlns:a16="http://schemas.microsoft.com/office/drawing/2014/main" id="{1428128B-4A47-4451-AE75-491C896D77E3}"/>
              </a:ext>
            </a:extLst>
          </p:cNvPr>
          <p:cNvSpPr txBox="1">
            <a:spLocks/>
          </p:cNvSpPr>
          <p:nvPr/>
        </p:nvSpPr>
        <p:spPr>
          <a:xfrm>
            <a:off x="5334000" y="1916431"/>
            <a:ext cx="466726" cy="45719"/>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latin typeface="KaiTi" panose="02010609060101010101" pitchFamily="49" charset="-122"/>
                <a:ea typeface="KaiTi" panose="02010609060101010101" pitchFamily="49" charset="-122"/>
              </a:rPr>
              <a:t>光学黏团</a:t>
            </a:r>
          </a:p>
        </p:txBody>
      </p:sp>
      <p:pic>
        <p:nvPicPr>
          <p:cNvPr id="8" name="Picture 7">
            <a:extLst>
              <a:ext uri="{FF2B5EF4-FFF2-40B4-BE49-F238E27FC236}">
                <a16:creationId xmlns:a16="http://schemas.microsoft.com/office/drawing/2014/main" id="{BC84EE17-3257-42BA-8321-6EEB9552AFDD}"/>
              </a:ext>
            </a:extLst>
          </p:cNvPr>
          <p:cNvPicPr>
            <a:picLocks noChangeAspect="1"/>
          </p:cNvPicPr>
          <p:nvPr/>
        </p:nvPicPr>
        <p:blipFill>
          <a:blip r:embed="rId5"/>
          <a:stretch>
            <a:fillRect/>
          </a:stretch>
        </p:blipFill>
        <p:spPr>
          <a:xfrm>
            <a:off x="7363785" y="1639209"/>
            <a:ext cx="4173796" cy="4042453"/>
          </a:xfrm>
          <a:prstGeom prst="rect">
            <a:avLst/>
          </a:prstGeom>
        </p:spPr>
      </p:pic>
      <p:sp>
        <p:nvSpPr>
          <p:cNvPr id="10" name="Content Placeholder 2">
            <a:extLst>
              <a:ext uri="{FF2B5EF4-FFF2-40B4-BE49-F238E27FC236}">
                <a16:creationId xmlns:a16="http://schemas.microsoft.com/office/drawing/2014/main" id="{DC22EF0F-AAA0-4D03-BCBC-0309A8CCD7B1}"/>
              </a:ext>
            </a:extLst>
          </p:cNvPr>
          <p:cNvSpPr txBox="1">
            <a:spLocks/>
          </p:cNvSpPr>
          <p:nvPr/>
        </p:nvSpPr>
        <p:spPr>
          <a:xfrm>
            <a:off x="9060343" y="5954820"/>
            <a:ext cx="1924051" cy="342901"/>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latin typeface="KaiTi" panose="02010609060101010101" pitchFamily="49" charset="-122"/>
                <a:ea typeface="KaiTi" panose="02010609060101010101" pitchFamily="49" charset="-122"/>
              </a:rPr>
              <a:t>磁光阱</a:t>
            </a:r>
          </a:p>
        </p:txBody>
      </p:sp>
    </p:spTree>
    <p:extLst>
      <p:ext uri="{BB962C8B-B14F-4D97-AF65-F5344CB8AC3E}">
        <p14:creationId xmlns:p14="http://schemas.microsoft.com/office/powerpoint/2010/main" val="223586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蒸发冷却</a:t>
            </a:r>
            <a:endParaRPr lang="en-US"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87DB040-1954-4DDB-B890-5D3DE6062389}"/>
                  </a:ext>
                </a:extLst>
              </p:cNvPr>
              <p:cNvSpPr>
                <a:spLocks noGrp="1"/>
              </p:cNvSpPr>
              <p:nvPr>
                <p:ph idx="1"/>
              </p:nvPr>
            </p:nvSpPr>
            <p:spPr>
              <a:xfrm>
                <a:off x="5067854" y="1655956"/>
                <a:ext cx="6559705" cy="4572000"/>
              </a:xfrm>
            </p:spPr>
            <p:txBody>
              <a:bodyPr>
                <a:normAutofit/>
              </a:bodyPr>
              <a:lstStyle/>
              <a:p>
                <a:r>
                  <a:rPr lang="zh-CN" altLang="en-US" sz="1800" dirty="0">
                    <a:latin typeface="KaiTi" panose="02010609060101010101" pitchFamily="49" charset="-122"/>
                    <a:ea typeface="KaiTi" panose="02010609060101010101" pitchFamily="49" charset="-122"/>
                  </a:rPr>
                  <a:t>蒸发冷却是有选择地把磁阱中能量较高的原子释放出来，然后剩下地原子通过弹性碰撞重新达到温度更低的热平衡，如此反复不断降低原子气体的温度。在实现</a:t>
                </a:r>
                <a:r>
                  <a:rPr lang="en-US" altLang="zh-CN" sz="1800" dirty="0">
                    <a:latin typeface="KaiTi" panose="02010609060101010101" pitchFamily="49" charset="-122"/>
                    <a:ea typeface="KaiTi" panose="02010609060101010101" pitchFamily="49" charset="-122"/>
                  </a:rPr>
                  <a:t>BEC</a:t>
                </a:r>
                <a:r>
                  <a:rPr lang="zh-CN" altLang="en-US" sz="1800" dirty="0">
                    <a:latin typeface="KaiTi" panose="02010609060101010101" pitchFamily="49" charset="-122"/>
                    <a:ea typeface="KaiTi" panose="02010609060101010101" pitchFamily="49" charset="-122"/>
                  </a:rPr>
                  <a:t>的过程中，蒸发冷却（为避免磁场过小，剩下的原子过少）由一个射频场来完成的。在磁阱中，能量较大的原子可达到磁场较强的地方，产生的塞曼分裂也较大。可选择适当的射频场频率，使这些原子跃迁到非囚禁的自旋态而溢出磁阱，通过把射场频率慢慢降低，迫使更多能量较高的原子溢出磁阱。于是阱中原子密度和弹性碰撞几率增加，温度变低，最终的温度和相空间密度取决于最后的射频场频率。</a:t>
                </a:r>
                <a:endParaRPr lang="en-US" altLang="zh-CN" sz="1800" dirty="0">
                  <a:latin typeface="KaiTi" panose="02010609060101010101" pitchFamily="49" charset="-122"/>
                  <a:ea typeface="KaiTi" panose="02010609060101010101" pitchFamily="49" charset="-122"/>
                </a:endParaRPr>
              </a:p>
              <a:p>
                <a:r>
                  <a:rPr lang="zh-CN" altLang="en-US" sz="1800" dirty="0">
                    <a:latin typeface="KaiTi" panose="02010609060101010101" pitchFamily="49" charset="-122"/>
                    <a:ea typeface="KaiTi" panose="02010609060101010101" pitchFamily="49" charset="-122"/>
                  </a:rPr>
                  <a:t>考虑一个磁势阱，</a:t>
                </a:r>
                <a14:m>
                  <m:oMath xmlns:m="http://schemas.openxmlformats.org/officeDocument/2006/math">
                    <m:r>
                      <a:rPr lang="en-US" altLang="zh-CN" sz="1800" b="0" i="1" smtClean="0">
                        <a:latin typeface="Cambria Math" panose="02040503050406030204" pitchFamily="18" charset="0"/>
                        <a:ea typeface="KaiTi" panose="02010609060101010101" pitchFamily="49" charset="-122"/>
                      </a:rPr>
                      <m:t>𝑉</m:t>
                    </m:r>
                    <m:r>
                      <a:rPr lang="en-US" altLang="zh-CN" sz="1800" b="0" i="1" smtClean="0">
                        <a:latin typeface="Cambria Math" panose="02040503050406030204" pitchFamily="18" charset="0"/>
                        <a:ea typeface="KaiTi" panose="02010609060101010101" pitchFamily="49" charset="-122"/>
                      </a:rPr>
                      <m:t>=</m:t>
                    </m:r>
                    <m:sSub>
                      <m:sSubPr>
                        <m:ctrlPr>
                          <a:rPr lang="en-US" altLang="zh-CN" sz="1800" b="0" i="1" smtClean="0">
                            <a:latin typeface="Cambria Math" panose="02040503050406030204" pitchFamily="18" charset="0"/>
                            <a:ea typeface="KaiTi" panose="02010609060101010101" pitchFamily="49" charset="-122"/>
                          </a:rPr>
                        </m:ctrlPr>
                      </m:sSubPr>
                      <m:e>
                        <m:r>
                          <a:rPr lang="en-US" altLang="zh-CN" sz="1800" b="0" i="1" smtClean="0">
                            <a:latin typeface="Cambria Math" panose="02040503050406030204" pitchFamily="18" charset="0"/>
                            <a:ea typeface="KaiTi" panose="02010609060101010101" pitchFamily="49" charset="-122"/>
                          </a:rPr>
                          <m:t>𝑚</m:t>
                        </m:r>
                      </m:e>
                      <m:sub>
                        <m:r>
                          <a:rPr lang="en-US" altLang="zh-CN" sz="1800" b="0" i="1" smtClean="0">
                            <a:latin typeface="Cambria Math" panose="02040503050406030204" pitchFamily="18" charset="0"/>
                            <a:ea typeface="KaiTi" panose="02010609060101010101" pitchFamily="49" charset="-122"/>
                          </a:rPr>
                          <m:t>𝐹</m:t>
                        </m:r>
                      </m:sub>
                    </m:sSub>
                    <m:r>
                      <a:rPr lang="en-US" altLang="zh-CN" sz="1800" b="0" i="1" smtClean="0">
                        <a:latin typeface="Cambria Math" panose="02040503050406030204" pitchFamily="18" charset="0"/>
                        <a:ea typeface="KaiTi" panose="02010609060101010101" pitchFamily="49" charset="-122"/>
                      </a:rPr>
                      <m:t>𝑔</m:t>
                    </m:r>
                    <m:sSub>
                      <m:sSubPr>
                        <m:ctrlPr>
                          <a:rPr lang="en-US" altLang="zh-CN" sz="1800" b="0" i="1" smtClean="0">
                            <a:latin typeface="Cambria Math" panose="02040503050406030204" pitchFamily="18" charset="0"/>
                            <a:ea typeface="KaiTi" panose="02010609060101010101" pitchFamily="49" charset="-122"/>
                          </a:rPr>
                        </m:ctrlPr>
                      </m:sSubPr>
                      <m:e>
                        <m:r>
                          <a:rPr lang="zh-CN" altLang="en-US" sz="1800" b="0" i="1" smtClean="0">
                            <a:latin typeface="Cambria Math" panose="02040503050406030204" pitchFamily="18" charset="0"/>
                            <a:ea typeface="KaiTi" panose="02010609060101010101" pitchFamily="49" charset="-122"/>
                          </a:rPr>
                          <m:t>𝜇</m:t>
                        </m:r>
                      </m:e>
                      <m:sub>
                        <m:r>
                          <a:rPr lang="en-US" altLang="zh-CN" sz="1800" b="0" i="1" smtClean="0">
                            <a:latin typeface="Cambria Math" panose="02040503050406030204" pitchFamily="18" charset="0"/>
                            <a:ea typeface="KaiTi" panose="02010609060101010101" pitchFamily="49" charset="-122"/>
                          </a:rPr>
                          <m:t>𝐵</m:t>
                        </m:r>
                      </m:sub>
                    </m:sSub>
                    <m:r>
                      <a:rPr lang="en-US" altLang="zh-CN" sz="1800" b="0" i="1" smtClean="0">
                        <a:latin typeface="Cambria Math" panose="02040503050406030204" pitchFamily="18" charset="0"/>
                        <a:ea typeface="KaiTi" panose="02010609060101010101" pitchFamily="49" charset="-122"/>
                      </a:rPr>
                      <m:t>(</m:t>
                    </m:r>
                    <m:r>
                      <a:rPr lang="en-US" altLang="zh-CN" sz="1800" b="0" i="1" smtClean="0">
                        <a:latin typeface="Cambria Math" panose="02040503050406030204" pitchFamily="18" charset="0"/>
                        <a:ea typeface="KaiTi" panose="02010609060101010101" pitchFamily="49" charset="-122"/>
                      </a:rPr>
                      <m:t>𝐵</m:t>
                    </m:r>
                    <m:r>
                      <a:rPr lang="en-US" altLang="zh-CN" sz="1800" b="0" i="1" smtClean="0">
                        <a:latin typeface="Cambria Math" panose="02040503050406030204" pitchFamily="18" charset="0"/>
                        <a:ea typeface="KaiTi" panose="02010609060101010101" pitchFamily="49" charset="-122"/>
                      </a:rPr>
                      <m:t>−</m:t>
                    </m:r>
                    <m:sSub>
                      <m:sSubPr>
                        <m:ctrlPr>
                          <a:rPr lang="en-US" altLang="zh-CN" sz="1800" b="0" i="1" smtClean="0">
                            <a:latin typeface="Cambria Math" panose="02040503050406030204" pitchFamily="18" charset="0"/>
                            <a:ea typeface="KaiTi" panose="02010609060101010101" pitchFamily="49" charset="-122"/>
                          </a:rPr>
                        </m:ctrlPr>
                      </m:sSubPr>
                      <m:e>
                        <m:r>
                          <a:rPr lang="en-US" altLang="zh-CN" sz="1800" b="0" i="1" smtClean="0">
                            <a:latin typeface="Cambria Math" panose="02040503050406030204" pitchFamily="18" charset="0"/>
                            <a:ea typeface="KaiTi" panose="02010609060101010101" pitchFamily="49" charset="-122"/>
                          </a:rPr>
                          <m:t>𝐵</m:t>
                        </m:r>
                      </m:e>
                      <m:sub>
                        <m:r>
                          <a:rPr lang="en-US" altLang="zh-CN" sz="1800" b="0" i="1" smtClean="0">
                            <a:latin typeface="Cambria Math" panose="02040503050406030204" pitchFamily="18" charset="0"/>
                            <a:ea typeface="KaiTi" panose="02010609060101010101" pitchFamily="49" charset="-122"/>
                          </a:rPr>
                          <m:t>0</m:t>
                        </m:r>
                      </m:sub>
                    </m:sSub>
                    <m:r>
                      <a:rPr lang="en-US" altLang="zh-CN" sz="1800" b="0" i="1" smtClean="0">
                        <a:latin typeface="Cambria Math" panose="02040503050406030204" pitchFamily="18" charset="0"/>
                        <a:ea typeface="KaiTi" panose="02010609060101010101" pitchFamily="49" charset="-122"/>
                      </a:rPr>
                      <m:t>)</m:t>
                    </m:r>
                  </m:oMath>
                </a14:m>
                <a:r>
                  <a:rPr lang="zh-CN" altLang="en-US" sz="1800" dirty="0">
                    <a:latin typeface="KaiTi" panose="02010609060101010101" pitchFamily="49" charset="-122"/>
                    <a:ea typeface="KaiTi" panose="02010609060101010101" pitchFamily="49" charset="-122"/>
                  </a:rPr>
                  <a:t>，我们再加上一个射频场，频率为</a:t>
                </a:r>
                <a14:m>
                  <m:oMath xmlns:m="http://schemas.openxmlformats.org/officeDocument/2006/math">
                    <m:sSub>
                      <m:sSubPr>
                        <m:ctrlPr>
                          <a:rPr lang="en-US" altLang="zh-CN" sz="1800" i="1" smtClean="0">
                            <a:latin typeface="Cambria Math" panose="02040503050406030204" pitchFamily="18" charset="0"/>
                            <a:ea typeface="KaiTi" panose="02010609060101010101" pitchFamily="49" charset="-122"/>
                          </a:rPr>
                        </m:ctrlPr>
                      </m:sSubPr>
                      <m:e>
                        <m:r>
                          <a:rPr lang="zh-CN" altLang="en-US" sz="1800" i="1" smtClean="0">
                            <a:latin typeface="Cambria Math" panose="02040503050406030204" pitchFamily="18" charset="0"/>
                            <a:ea typeface="KaiTi" panose="02010609060101010101" pitchFamily="49" charset="-122"/>
                          </a:rPr>
                          <m:t>𝜔</m:t>
                        </m:r>
                      </m:e>
                      <m:sub>
                        <m:r>
                          <a:rPr lang="en-US" altLang="zh-CN" sz="1800" b="0" i="1" smtClean="0">
                            <a:latin typeface="Cambria Math" panose="02040503050406030204" pitchFamily="18" charset="0"/>
                            <a:ea typeface="KaiTi" panose="02010609060101010101" pitchFamily="49" charset="-122"/>
                          </a:rPr>
                          <m:t>𝑟𝑓</m:t>
                        </m:r>
                      </m:sub>
                    </m:sSub>
                  </m:oMath>
                </a14:m>
                <a:r>
                  <a:rPr lang="zh-CN" altLang="en-US" sz="1800" dirty="0">
                    <a:latin typeface="KaiTi" panose="02010609060101010101" pitchFamily="49" charset="-122"/>
                    <a:ea typeface="KaiTi" panose="02010609060101010101" pitchFamily="49" charset="-122"/>
                  </a:rPr>
                  <a:t>，可以触发原子的磁自旋，使原子处于一个与势阱相排斥的态，跃迁共振条件为</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ℏ</m:t>
                    </m:r>
                    <m:sSub>
                      <m:sSubPr>
                        <m:ctrlPr>
                          <a:rPr lang="en-US" altLang="zh-CN" sz="1800" i="1">
                            <a:latin typeface="Cambria Math" panose="02040503050406030204" pitchFamily="18" charset="0"/>
                            <a:ea typeface="KaiTi" panose="02010609060101010101" pitchFamily="49" charset="-122"/>
                          </a:rPr>
                        </m:ctrlPr>
                      </m:sSubPr>
                      <m:e>
                        <m:r>
                          <a:rPr lang="zh-CN" altLang="en-US" sz="1800" i="1">
                            <a:latin typeface="Cambria Math" panose="02040503050406030204" pitchFamily="18" charset="0"/>
                            <a:ea typeface="KaiTi" panose="02010609060101010101" pitchFamily="49" charset="-122"/>
                          </a:rPr>
                          <m:t>𝜔</m:t>
                        </m:r>
                      </m:e>
                      <m:sub>
                        <m:r>
                          <a:rPr lang="en-US" altLang="zh-CN" sz="1800" i="1">
                            <a:latin typeface="Cambria Math" panose="02040503050406030204" pitchFamily="18" charset="0"/>
                            <a:ea typeface="KaiTi" panose="02010609060101010101" pitchFamily="49" charset="-122"/>
                          </a:rPr>
                          <m:t>𝑟𝑓</m:t>
                        </m:r>
                      </m:sub>
                    </m:sSub>
                    <m:r>
                      <a:rPr lang="en-US" altLang="zh-CN" sz="1800" b="0" i="1" smtClean="0">
                        <a:latin typeface="Cambria Math" panose="02040503050406030204" pitchFamily="18" charset="0"/>
                        <a:ea typeface="KaiTi" panose="02010609060101010101" pitchFamily="49" charset="-122"/>
                      </a:rPr>
                      <m:t>=|</m:t>
                    </m:r>
                    <m:r>
                      <a:rPr lang="en-US" altLang="zh-CN" sz="1800" b="0" i="1" smtClean="0">
                        <a:latin typeface="Cambria Math" panose="02040503050406030204" pitchFamily="18" charset="0"/>
                        <a:ea typeface="KaiTi" panose="02010609060101010101" pitchFamily="49" charset="-122"/>
                      </a:rPr>
                      <m:t>𝑔</m:t>
                    </m:r>
                    <m:r>
                      <a:rPr lang="en-US" altLang="zh-CN" sz="1800" b="0" i="1" smtClean="0">
                        <a:latin typeface="Cambria Math" panose="02040503050406030204" pitchFamily="18" charset="0"/>
                        <a:ea typeface="KaiTi" panose="02010609060101010101" pitchFamily="49" charset="-122"/>
                      </a:rPr>
                      <m:t>|</m:t>
                    </m:r>
                    <m:sSub>
                      <m:sSubPr>
                        <m:ctrlPr>
                          <a:rPr lang="en-US" altLang="zh-CN" sz="1800" b="0" i="1" smtClean="0">
                            <a:latin typeface="Cambria Math" panose="02040503050406030204" pitchFamily="18" charset="0"/>
                            <a:ea typeface="KaiTi" panose="02010609060101010101" pitchFamily="49" charset="-122"/>
                          </a:rPr>
                        </m:ctrlPr>
                      </m:sSubPr>
                      <m:e>
                        <m:r>
                          <a:rPr lang="zh-CN" altLang="en-US" sz="1800" b="0" i="1" smtClean="0">
                            <a:latin typeface="Cambria Math" panose="02040503050406030204" pitchFamily="18" charset="0"/>
                            <a:ea typeface="KaiTi" panose="02010609060101010101" pitchFamily="49" charset="-122"/>
                          </a:rPr>
                          <m:t>𝜇</m:t>
                        </m:r>
                      </m:e>
                      <m:sub>
                        <m:r>
                          <a:rPr lang="en-US" altLang="zh-CN" sz="1800" b="0" i="1" smtClean="0">
                            <a:latin typeface="Cambria Math" panose="02040503050406030204" pitchFamily="18" charset="0"/>
                            <a:ea typeface="KaiTi" panose="02010609060101010101" pitchFamily="49" charset="-122"/>
                          </a:rPr>
                          <m:t>𝐵</m:t>
                        </m:r>
                      </m:sub>
                    </m:sSub>
                    <m:r>
                      <a:rPr lang="en-US" altLang="zh-CN" sz="1800" b="0" i="1" smtClean="0">
                        <a:latin typeface="Cambria Math" panose="02040503050406030204" pitchFamily="18" charset="0"/>
                        <a:ea typeface="KaiTi" panose="02010609060101010101" pitchFamily="49" charset="-122"/>
                      </a:rPr>
                      <m:t>𝐵</m:t>
                    </m:r>
                  </m:oMath>
                </a14:m>
                <a:r>
                  <a:rPr lang="zh-CN" altLang="en-US" sz="1800" dirty="0">
                    <a:latin typeface="KaiTi" panose="02010609060101010101" pitchFamily="49" charset="-122"/>
                    <a:ea typeface="KaiTi" panose="02010609060101010101" pitchFamily="49" charset="-122"/>
                  </a:rPr>
                  <a:t>，当原子能量</a:t>
                </a:r>
                <a14:m>
                  <m:oMath xmlns:m="http://schemas.openxmlformats.org/officeDocument/2006/math">
                    <m:r>
                      <a:rPr lang="en-US" altLang="zh-CN" sz="1800" b="0" i="1" smtClean="0">
                        <a:latin typeface="Cambria Math" panose="02040503050406030204" pitchFamily="18" charset="0"/>
                        <a:ea typeface="KaiTi" panose="02010609060101010101" pitchFamily="49" charset="-122"/>
                      </a:rPr>
                      <m:t>𝐸</m:t>
                    </m:r>
                    <m:r>
                      <a:rPr lang="en-US" altLang="zh-CN" sz="1800" b="0" i="1" smtClean="0">
                        <a:latin typeface="Cambria Math" panose="02040503050406030204" pitchFamily="18" charset="0"/>
                        <a:ea typeface="KaiTi" panose="02010609060101010101" pitchFamily="49" charset="-122"/>
                      </a:rPr>
                      <m:t>&gt;|</m:t>
                    </m:r>
                    <m:sSub>
                      <m:sSubPr>
                        <m:ctrlPr>
                          <a:rPr lang="en-US" altLang="zh-CN" sz="1800" i="1">
                            <a:latin typeface="Cambria Math" panose="02040503050406030204" pitchFamily="18" charset="0"/>
                            <a:ea typeface="KaiTi" panose="02010609060101010101" pitchFamily="49" charset="-122"/>
                          </a:rPr>
                        </m:ctrlPr>
                      </m:sSubPr>
                      <m:e>
                        <m:r>
                          <a:rPr lang="en-US" altLang="zh-CN" sz="1800" i="1">
                            <a:latin typeface="Cambria Math" panose="02040503050406030204" pitchFamily="18" charset="0"/>
                            <a:ea typeface="KaiTi" panose="02010609060101010101" pitchFamily="49" charset="-122"/>
                          </a:rPr>
                          <m:t>𝑚</m:t>
                        </m:r>
                      </m:e>
                      <m:sub>
                        <m:r>
                          <a:rPr lang="en-US" altLang="zh-CN" sz="1800" i="1">
                            <a:latin typeface="Cambria Math" panose="02040503050406030204" pitchFamily="18" charset="0"/>
                            <a:ea typeface="KaiTi" panose="02010609060101010101" pitchFamily="49" charset="-122"/>
                          </a:rPr>
                          <m:t>𝐹</m:t>
                        </m:r>
                      </m:sub>
                    </m:sSub>
                    <m:r>
                      <a:rPr lang="en-US" altLang="zh-CN" sz="1800" i="1">
                        <a:latin typeface="Cambria Math" panose="02040503050406030204" pitchFamily="18" charset="0"/>
                        <a:ea typeface="KaiTi" panose="02010609060101010101" pitchFamily="49" charset="-122"/>
                      </a:rPr>
                      <m:t>𝑔</m:t>
                    </m:r>
                    <m:r>
                      <a:rPr lang="en-US" altLang="zh-CN" sz="1800" b="0" i="1" smtClean="0">
                        <a:latin typeface="Cambria Math" panose="02040503050406030204" pitchFamily="18" charset="0"/>
                        <a:ea typeface="KaiTi" panose="02010609060101010101" pitchFamily="49" charset="-122"/>
                      </a:rPr>
                      <m:t>|</m:t>
                    </m:r>
                    <m:sSub>
                      <m:sSubPr>
                        <m:ctrlPr>
                          <a:rPr lang="en-US" altLang="zh-CN" sz="1800" i="1">
                            <a:latin typeface="Cambria Math" panose="02040503050406030204" pitchFamily="18" charset="0"/>
                            <a:ea typeface="KaiTi" panose="02010609060101010101" pitchFamily="49" charset="-122"/>
                          </a:rPr>
                        </m:ctrlPr>
                      </m:sSubPr>
                      <m:e>
                        <m:r>
                          <a:rPr lang="zh-CN" altLang="en-US" sz="1800" i="1">
                            <a:latin typeface="Cambria Math" panose="02040503050406030204" pitchFamily="18" charset="0"/>
                            <a:ea typeface="KaiTi" panose="02010609060101010101" pitchFamily="49" charset="-122"/>
                          </a:rPr>
                          <m:t>𝜇</m:t>
                        </m:r>
                      </m:e>
                      <m:sub>
                        <m:r>
                          <a:rPr lang="en-US" altLang="zh-CN" sz="1800" i="1">
                            <a:latin typeface="Cambria Math" panose="02040503050406030204" pitchFamily="18" charset="0"/>
                            <a:ea typeface="KaiTi" panose="02010609060101010101" pitchFamily="49" charset="-122"/>
                          </a:rPr>
                          <m:t>𝐵</m:t>
                        </m:r>
                      </m:sub>
                    </m:sSub>
                    <m:r>
                      <a:rPr lang="en-US" altLang="zh-CN" sz="1800" b="0" i="1" smtClean="0">
                        <a:latin typeface="Cambria Math" panose="02040503050406030204" pitchFamily="18" charset="0"/>
                        <a:ea typeface="KaiTi" panose="02010609060101010101" pitchFamily="49" charset="-122"/>
                      </a:rPr>
                      <m:t>(</m:t>
                    </m:r>
                    <m:r>
                      <a:rPr lang="en-US" altLang="zh-CN" sz="1800" i="1">
                        <a:latin typeface="Cambria Math" panose="02040503050406030204" pitchFamily="18" charset="0"/>
                        <a:ea typeface="KaiTi" panose="02010609060101010101" pitchFamily="49" charset="-122"/>
                      </a:rPr>
                      <m:t>𝐵</m:t>
                    </m:r>
                    <m:r>
                      <a:rPr lang="en-US" altLang="zh-CN" sz="1800" b="0" i="1" smtClean="0">
                        <a:latin typeface="Cambria Math" panose="02040503050406030204" pitchFamily="18" charset="0"/>
                        <a:ea typeface="KaiTi" panose="02010609060101010101" pitchFamily="49" charset="-122"/>
                      </a:rPr>
                      <m:t>−</m:t>
                    </m:r>
                    <m:sSub>
                      <m:sSubPr>
                        <m:ctrlPr>
                          <a:rPr lang="en-US" altLang="zh-CN" sz="1800" i="1">
                            <a:latin typeface="Cambria Math" panose="02040503050406030204" pitchFamily="18" charset="0"/>
                            <a:ea typeface="KaiTi" panose="02010609060101010101" pitchFamily="49" charset="-122"/>
                          </a:rPr>
                        </m:ctrlPr>
                      </m:sSubPr>
                      <m:e>
                        <m:r>
                          <a:rPr lang="en-US" altLang="zh-CN" sz="1800" i="1">
                            <a:latin typeface="Cambria Math" panose="02040503050406030204" pitchFamily="18" charset="0"/>
                            <a:ea typeface="KaiTi" panose="02010609060101010101" pitchFamily="49" charset="-122"/>
                          </a:rPr>
                          <m:t>𝐵</m:t>
                        </m:r>
                      </m:e>
                      <m:sub>
                        <m:r>
                          <a:rPr lang="en-US" altLang="zh-CN" sz="1800" i="1">
                            <a:latin typeface="Cambria Math" panose="02040503050406030204" pitchFamily="18" charset="0"/>
                            <a:ea typeface="KaiTi" panose="02010609060101010101" pitchFamily="49" charset="-122"/>
                          </a:rPr>
                          <m:t>0</m:t>
                        </m:r>
                      </m:sub>
                    </m:sSub>
                    <m:r>
                      <a:rPr lang="en-US" altLang="zh-CN" sz="1800" b="0" i="1" smtClean="0">
                        <a:latin typeface="Cambria Math" panose="02040503050406030204" pitchFamily="18" charset="0"/>
                        <a:ea typeface="KaiTi" panose="02010609060101010101" pitchFamily="49" charset="-122"/>
                      </a:rPr>
                      <m:t>)</m:t>
                    </m:r>
                  </m:oMath>
                </a14:m>
                <a:r>
                  <a:rPr lang="zh-CN" altLang="en-US" sz="1800" dirty="0">
                    <a:latin typeface="KaiTi" panose="02010609060101010101" pitchFamily="49" charset="-122"/>
                    <a:ea typeface="KaiTi" panose="02010609060101010101" pitchFamily="49" charset="-122"/>
                  </a:rPr>
                  <a:t>时，原子便会逃离势阱，也就是蒸发。通过把射频场的频率逐渐降低，就可以使得更多的能量高的原子蒸发。</a:t>
                </a:r>
              </a:p>
            </p:txBody>
          </p:sp>
        </mc:Choice>
        <mc:Fallback xmlns="">
          <p:sp>
            <p:nvSpPr>
              <p:cNvPr id="6" name="Content Placeholder 5">
                <a:extLst>
                  <a:ext uri="{FF2B5EF4-FFF2-40B4-BE49-F238E27FC236}">
                    <a16:creationId xmlns:a16="http://schemas.microsoft.com/office/drawing/2014/main" id="{787DB040-1954-4DDB-B890-5D3DE6062389}"/>
                  </a:ext>
                </a:extLst>
              </p:cNvPr>
              <p:cNvSpPr>
                <a:spLocks noGrp="1" noRot="1" noChangeAspect="1" noMove="1" noResize="1" noEditPoints="1" noAdjustHandles="1" noChangeArrowheads="1" noChangeShapeType="1" noTextEdit="1"/>
              </p:cNvSpPr>
              <p:nvPr>
                <p:ph idx="1"/>
              </p:nvPr>
            </p:nvSpPr>
            <p:spPr>
              <a:xfrm>
                <a:off x="5067854" y="1655956"/>
                <a:ext cx="6559705" cy="4572000"/>
              </a:xfrm>
              <a:blipFill>
                <a:blip r:embed="rId3"/>
                <a:stretch>
                  <a:fillRect l="-1952" t="-1467" r="-3253"/>
                </a:stretch>
              </a:blipFill>
            </p:spPr>
            <p:txBody>
              <a:bodyPr/>
              <a:lstStyle/>
              <a:p>
                <a:r>
                  <a:rPr lang="zh-CN" altLang="en-US">
                    <a:noFill/>
                  </a:rPr>
                  <a:t> </a:t>
                </a:r>
              </a:p>
            </p:txBody>
          </p:sp>
        </mc:Fallback>
      </mc:AlternateContent>
      <p:pic>
        <p:nvPicPr>
          <p:cNvPr id="11" name="Picture 10">
            <a:extLst>
              <a:ext uri="{FF2B5EF4-FFF2-40B4-BE49-F238E27FC236}">
                <a16:creationId xmlns:a16="http://schemas.microsoft.com/office/drawing/2014/main" id="{42706727-EE2F-4FC1-80C6-0C698049685D}"/>
              </a:ext>
            </a:extLst>
          </p:cNvPr>
          <p:cNvPicPr>
            <a:picLocks noChangeAspect="1"/>
          </p:cNvPicPr>
          <p:nvPr/>
        </p:nvPicPr>
        <p:blipFill>
          <a:blip r:embed="rId4"/>
          <a:stretch>
            <a:fillRect/>
          </a:stretch>
        </p:blipFill>
        <p:spPr>
          <a:xfrm>
            <a:off x="564441" y="1904787"/>
            <a:ext cx="4511132" cy="3470101"/>
          </a:xfrm>
          <a:prstGeom prst="rect">
            <a:avLst/>
          </a:prstGeom>
        </p:spPr>
      </p:pic>
    </p:spTree>
    <p:extLst>
      <p:ext uri="{BB962C8B-B14F-4D97-AF65-F5344CB8AC3E}">
        <p14:creationId xmlns:p14="http://schemas.microsoft.com/office/powerpoint/2010/main" val="40920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1518</TotalTime>
  <Words>3318</Words>
  <Application>Microsoft Office PowerPoint</Application>
  <PresentationFormat>Widescreen</PresentationFormat>
  <Paragraphs>101</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KaiTi</vt:lpstr>
      <vt:lpstr>Arial</vt:lpstr>
      <vt:lpstr>Cambria Math</vt:lpstr>
      <vt:lpstr>Euphemia</vt:lpstr>
      <vt:lpstr>Plantagenet Cherokee</vt:lpstr>
      <vt:lpstr>Times New Roman</vt:lpstr>
      <vt:lpstr>Wingdings</vt:lpstr>
      <vt:lpstr>Academic Literature 16x9</vt:lpstr>
      <vt:lpstr>玻色爱因斯坦凝聚</vt:lpstr>
      <vt:lpstr>直观感受</vt:lpstr>
      <vt:lpstr>Contents</vt:lpstr>
      <vt:lpstr>历史</vt:lpstr>
      <vt:lpstr>激光冷却</vt:lpstr>
      <vt:lpstr>激光冷却（1960年激光发明，1975年提出激光冷却原子）</vt:lpstr>
      <vt:lpstr>激光冷却（1960年激光发明，1975年提出激光冷却原子）</vt:lpstr>
      <vt:lpstr>激光冷却（1960年激光发明，1975年提出激光冷却原子）</vt:lpstr>
      <vt:lpstr>蒸发冷却</vt:lpstr>
      <vt:lpstr>TOP势阱</vt:lpstr>
      <vt:lpstr>“光学塞孔”阱与改进</vt:lpstr>
      <vt:lpstr>87Rb玻色爱因斯坦凝聚实验</vt:lpstr>
      <vt:lpstr>87Rb玻色爱因斯坦凝聚实验</vt:lpstr>
      <vt:lpstr>23Na玻色爱因斯坦凝聚实验</vt:lpstr>
      <vt:lpstr>23Na玻色爱因斯坦凝聚实验</vt:lpstr>
      <vt:lpstr>应用</vt:lpstr>
      <vt:lpstr>展望</vt:lpstr>
      <vt:lpstr>参考文献</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xinan</dc:creator>
  <cp:lastModifiedBy>xinan</cp:lastModifiedBy>
  <cp:revision>39</cp:revision>
  <dcterms:created xsi:type="dcterms:W3CDTF">2022-03-16T13:10:35Z</dcterms:created>
  <dcterms:modified xsi:type="dcterms:W3CDTF">2022-03-21T06:19:14Z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