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65" r:id="rId7"/>
    <p:sldId id="264" r:id="rId8"/>
    <p:sldId id="266" r:id="rId9"/>
    <p:sldId id="273" r:id="rId10"/>
    <p:sldId id="274" r:id="rId11"/>
    <p:sldId id="267" r:id="rId12"/>
    <p:sldId id="269" r:id="rId13"/>
    <p:sldId id="270" r:id="rId14"/>
    <p:sldId id="271" r:id="rId15"/>
    <p:sldId id="272" r:id="rId16"/>
    <p:sldId id="268" r:id="rId17"/>
    <p:sldId id="2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605" autoAdjust="0"/>
  </p:normalViewPr>
  <p:slideViewPr>
    <p:cSldViewPr snapToGrid="0" showGuides="1">
      <p:cViewPr varScale="1">
        <p:scale>
          <a:sx n="57" d="100"/>
          <a:sy n="57" d="100"/>
        </p:scale>
        <p:origin x="1016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5/23/2022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5/23/2022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  时刻，处于位置  附近以及速度  附近的粒子数目等于  时刻之前  时间那些刚刚发生碰撞但是过了  时间没有被散射（碰撞）的粒子。对所有这些  求和就是目前这个分布函数的值。注意，  代表的是  时间之前发生了碰撞，但是过了  时间没有发生碰撞的概率。表示弛豫时间，代表的是气体的一个性质，表示相邻两次碰撞的平均时间间隔。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8411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我们考虑由于分子之间碰撞而带来的分布的改变（认为空间上还是均匀的；这总能通过找一个宏观小微观大的区域来做到）：两个 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v1,v2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 的粒子碰撞之后变成了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v1,v2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  。由刘维尔定理方便知道二者相体积元是一样的，所以就以碰撞前的相体积元来做。</a:t>
            </a:r>
          </a:p>
          <a:p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1266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5/23/2022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5/23/2022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5/23/2022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5/23/2022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 altLang="zh-CN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5/23/2022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5/23/2022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5/23/2022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5/23/2022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5/23/2022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5/23/2022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457325" y="2319154"/>
            <a:ext cx="5734050" cy="2219691"/>
          </a:xfrm>
        </p:spPr>
        <p:txBody>
          <a:bodyPr anchor="ctr">
            <a:normAutofit/>
          </a:bodyPr>
          <a:lstStyle/>
          <a:p>
            <a:r>
              <a:rPr lang="zh-CN" altLang="en-US" sz="2800" dirty="0"/>
              <a:t>玻尔兹曼方程</a:t>
            </a:r>
            <a:endParaRPr lang="en-US" sz="28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247013" y="3976852"/>
            <a:ext cx="5734050" cy="955565"/>
          </a:xfrm>
        </p:spPr>
        <p:txBody>
          <a:bodyPr/>
          <a:lstStyle/>
          <a:p>
            <a:r>
              <a:rPr lang="zh-CN" altLang="en-US" dirty="0">
                <a:latin typeface="方正楷体_GBK" panose="02000000000000000000" pitchFamily="2" charset="-122"/>
                <a:ea typeface="方正楷体_GBK" panose="02000000000000000000" pitchFamily="2" charset="-122"/>
              </a:rPr>
              <a:t>北京大学物理学院 吴熙楠</a:t>
            </a:r>
            <a:endParaRPr lang="en-US" dirty="0">
              <a:latin typeface="方正楷体_GBK" panose="02000000000000000000" pitchFamily="2" charset="-122"/>
              <a:ea typeface="方正楷体_GBK" panose="02000000000000000000" pitchFamily="2" charset="-122"/>
            </a:endParaRPr>
          </a:p>
        </p:txBody>
      </p:sp>
      <p:pic>
        <p:nvPicPr>
          <p:cNvPr id="4" name="Picture Placeholder 3" descr="Open book on table, blurred shelves of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262A4-854A-8763-8A4E-1D97D5F7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玻尔兹曼方程的应用（气体热导）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B8DFF7-766D-6001-AEA3-531EF284A6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气体热导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-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能量输运，假定温度只有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z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方向梯度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T(z)</a:t>
                </a:r>
              </a:p>
              <a:p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假设某处温度为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𝑑𝑇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𝑑𝑧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zh-CN" altLang="en-US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𝛼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代入玻尔兹曼方程：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𝑑𝑉𝑑𝑤</m:t>
                    </m:r>
                  </m:oMath>
                </a14:m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=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𝑑𝑇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𝑑𝑧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endParaRPr lang="en-US" altLang="zh-CN" dirty="0">
                  <a:ea typeface="Cambria Math" panose="02040503050406030204" pitchFamily="18" charset="0"/>
                </a:endParaRPr>
              </a:p>
              <a:p>
                <a:endParaRPr lang="en-US" altLang="zh-CN" dirty="0">
                  <a:ea typeface="Cambria Math" panose="02040503050406030204" pitchFamily="18" charset="0"/>
                </a:endParaRPr>
              </a:p>
              <a:p>
                <a:endParaRPr lang="en-US" altLang="zh-CN" dirty="0">
                  <a:ea typeface="Cambria Math" panose="02040503050406030204" pitchFamily="18" charset="0"/>
                </a:endParaRPr>
              </a:p>
              <a:p>
                <a:endParaRPr lang="en-US" altLang="zh-CN" dirty="0">
                  <a:ea typeface="Cambria Math" panose="02040503050406030204" pitchFamily="18" charset="0"/>
                </a:endParaRPr>
              </a:p>
              <a:p>
                <a:endParaRPr lang="en-US" altLang="zh-CN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altLang="zh-CN" sz="2200" dirty="0">
                  <a:ea typeface="Cambria Math" panose="02040503050406030204" pitchFamily="18" charset="0"/>
                </a:endParaRPr>
              </a:p>
              <a:p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B8DFF7-766D-6001-AEA3-531EF284A6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43" t="-22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8A2E191-2584-AE2D-CC15-8A2BC6608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623" y="1825332"/>
            <a:ext cx="3950246" cy="8039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5DF4DE-3A31-D566-3238-B8AE1AA87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3081" y="2474577"/>
            <a:ext cx="3869162" cy="4939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96D08C-C3DE-6065-DAF7-37367F9F83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900" y="3395551"/>
            <a:ext cx="7229058" cy="228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14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262A4-854A-8763-8A4E-1D97D5F7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玻尔兹曼方程的应用（气体扩散）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B8DFF7-766D-6001-AEA3-531EF284A6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气体扩散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-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粒子输运，假定只有两种粒子且质量相同（为了好算），且满足力学平衡、热平衡条件。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假设某处粒子数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1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10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𝑑𝑧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zh-CN" altLang="en-US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𝛽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代入玻尔兹曼方程：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𝑑𝑉𝑑𝑤</m:t>
                        </m:r>
                      </m:e>
                    </m:nary>
                  </m:oMath>
                </a14:m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=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𝑑𝑧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endParaRPr lang="en-US" altLang="zh-CN" dirty="0">
                  <a:ea typeface="Cambria Math" panose="02040503050406030204" pitchFamily="18" charset="0"/>
                </a:endParaRPr>
              </a:p>
              <a:p>
                <a:endParaRPr lang="en-US" altLang="zh-CN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endParaRPr lang="en-US" altLang="zh-CN" dirty="0">
                  <a:ea typeface="Cambria Math" panose="02040503050406030204" pitchFamily="18" charset="0"/>
                </a:endParaRPr>
              </a:p>
              <a:p>
                <a:endParaRPr lang="en-US" altLang="zh-CN" dirty="0">
                  <a:ea typeface="Cambria Math" panose="02040503050406030204" pitchFamily="18" charset="0"/>
                </a:endParaRPr>
              </a:p>
              <a:p>
                <a:endParaRPr lang="zh-CN" altLang="en-US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B8DFF7-766D-6001-AEA3-531EF284A6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65" t="-1333" r="-1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3F51209-B8C3-7543-FB14-15073922E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236" y="1941636"/>
            <a:ext cx="4563112" cy="8764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9CB825-20CC-10F9-59CA-88DD9EFA7E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1114" y="2878299"/>
            <a:ext cx="2244793" cy="6159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510CD7-C4D1-4D35-49F6-E1B6182687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900" y="3980707"/>
            <a:ext cx="6420746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15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0E7C2-CE93-BE78-122C-2E15A2C8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玻尔兹曼方程的应用（金属电导率）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7FFEBC-F457-E152-1701-17E8B2ED58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假设电场为沿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z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方向的匀场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代入玻尔兹曼方程：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𝑗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𝑧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𝑧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</m:nary>
                  </m:oMath>
                </a14:m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对于费米分布，此积分主要在费米面上下</a:t>
                </a:r>
                <a:r>
                  <a:rPr lang="en-US" altLang="zh-CN" dirty="0" err="1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kT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能量附近为主要贡献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endParaRPr lang="zh-CN" altLang="en-US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7FFEBC-F457-E152-1701-17E8B2ED58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65" t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A6A8D29-A469-991E-C7D1-25D414A5C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241" y="1360643"/>
            <a:ext cx="2325187" cy="9012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1C6B00-EB53-31F2-AE91-92021568B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5922" y="1976683"/>
            <a:ext cx="2639319" cy="5705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BBC1C8-FDAA-BBF9-03E8-8BCAC4652C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900" y="3198020"/>
            <a:ext cx="4111993" cy="13438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D9D16E-138C-D010-5699-288A09511D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7523" y="3450803"/>
            <a:ext cx="3905795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52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EC688-749D-714F-572F-9A450E93A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玻尔兹曼积分</a:t>
            </a:r>
            <a:r>
              <a:rPr lang="en-US" altLang="zh-CN" dirty="0"/>
              <a:t>-</a:t>
            </a:r>
            <a:r>
              <a:rPr lang="zh-CN" altLang="en-US" dirty="0"/>
              <a:t>微分方程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95E427-2B0C-29FC-A4A2-204A28924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75" y="1589048"/>
            <a:ext cx="6324901" cy="45720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2A67EB-B1BE-AF65-07EF-FBB85FF54673}"/>
              </a:ext>
            </a:extLst>
          </p:cNvPr>
          <p:cNvSpPr txBox="1"/>
          <p:nvPr/>
        </p:nvSpPr>
        <p:spPr>
          <a:xfrm>
            <a:off x="6698676" y="1761222"/>
            <a:ext cx="609414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0" i="0" dirty="0">
                <a:solidFill>
                  <a:srgbClr val="12121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碰撞数（进入）：</a:t>
            </a:r>
            <a:endParaRPr lang="en-US" altLang="zh-CN" sz="2000" b="0" i="0" dirty="0">
              <a:solidFill>
                <a:srgbClr val="121212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dirty="0">
              <a:solidFill>
                <a:srgbClr val="12121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dirty="0">
              <a:solidFill>
                <a:srgbClr val="12121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b="0" i="0" dirty="0">
                <a:solidFill>
                  <a:srgbClr val="12121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逆碰撞（离开）：</a:t>
            </a:r>
            <a:endParaRPr lang="en-US" altLang="zh-CN" sz="2000" b="0" i="0" dirty="0">
              <a:solidFill>
                <a:srgbClr val="121212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dirty="0">
              <a:solidFill>
                <a:srgbClr val="12121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b="0" i="0" dirty="0">
              <a:solidFill>
                <a:srgbClr val="121212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b="0" i="0" dirty="0">
                <a:solidFill>
                  <a:srgbClr val="12121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代入玻尔兹曼方程：</a:t>
            </a:r>
            <a:endParaRPr lang="en-US" altLang="zh-CN" sz="2000" b="0" i="0" dirty="0">
              <a:solidFill>
                <a:srgbClr val="121212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dirty="0">
              <a:solidFill>
                <a:srgbClr val="12121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b="0" i="0" dirty="0">
              <a:solidFill>
                <a:srgbClr val="121212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dirty="0">
              <a:solidFill>
                <a:srgbClr val="12121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b="0" i="0" dirty="0">
              <a:solidFill>
                <a:srgbClr val="121212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dirty="0">
                <a:solidFill>
                  <a:srgbClr val="12121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即玻尔兹曼积分</a:t>
            </a:r>
            <a:r>
              <a:rPr lang="en-US" altLang="zh-CN" sz="2000" dirty="0">
                <a:solidFill>
                  <a:srgbClr val="12121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sz="2000" dirty="0">
                <a:solidFill>
                  <a:srgbClr val="12121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微分方程</a:t>
            </a:r>
            <a:endParaRPr lang="en-US" altLang="zh-CN" sz="2000" b="0" i="0" dirty="0">
              <a:solidFill>
                <a:srgbClr val="121212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b="0" i="0" dirty="0">
              <a:solidFill>
                <a:srgbClr val="121212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E5F97E-A285-02B9-16C2-763020871A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8675" y="2180009"/>
            <a:ext cx="5255431" cy="4479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0F3D0B-FBAB-30C3-024D-954449C6F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8675" y="3144753"/>
            <a:ext cx="5255431" cy="3822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171A497-9A2A-2024-6DA1-F8544EDF1F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8675" y="4047150"/>
            <a:ext cx="5496524" cy="10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0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Thanks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玻尔兹曼方程历史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迟豫近似下的玻尔兹曼方程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玻尔兹曼方程的应用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玻尔兹曼积分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微分方程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E1A3A-5675-C0EA-280F-1C622FD2E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玻尔兹曼方程历史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373D7-D1B4-4074-44A2-C3C27A1E7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气体动理论：从宏观物体是由原子构成这一论点推导出宏观物体的性质。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伯努利：假定分子具有同样的速度对压强进行计算，并以此推导出气体某些性质。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克劳修斯：热的本质为分子的运动，引入平均自由程的概念，推测速度为某种分布。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麦克斯韦：推导平衡状态分子运动速度分布，建立初步的热传导，粘滞等输运理论。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玻尔兹曼：推导出非平衡情况下热力学系统统计行为的偏微分方程，广泛应用于热传导，扩散，电导等输运理论的计算。</a:t>
            </a:r>
          </a:p>
        </p:txBody>
      </p:sp>
    </p:spTree>
    <p:extLst>
      <p:ext uri="{BB962C8B-B14F-4D97-AF65-F5344CB8AC3E}">
        <p14:creationId xmlns:p14="http://schemas.microsoft.com/office/powerpoint/2010/main" val="171241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B5D7F7-D51E-D66C-7B5B-50B14E47AF7F}"/>
              </a:ext>
            </a:extLst>
          </p:cNvPr>
          <p:cNvSpPr txBox="1"/>
          <p:nvPr/>
        </p:nvSpPr>
        <p:spPr>
          <a:xfrm>
            <a:off x="1885950" y="3044279"/>
            <a:ext cx="84201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Boltzmann Transport Equation?</a:t>
            </a: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38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65746C-4E41-0C53-57E1-B8F0842A1F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宏观物体的动力学问题          牛顿第二定律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微观粒子的动力学问题          玻尔兹曼方程近似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微观体系多粒子问题引入分布函数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粒子数：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(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,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)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CN" b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v</m:t>
                        </m:r>
                      </m:e>
                    </m:nary>
                  </m:oMath>
                </a14:m>
                <a:endParaRPr lang="en-US" altLang="zh-CN" b="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某一个宏观物理量：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𝒓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𝑡</m:t>
                            </m:r>
                          </m:e>
                        </m:d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𝒓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,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𝐹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(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)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CN" b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v</m:t>
                        </m:r>
                      </m:e>
                    </m:nary>
                  </m:oMath>
                </a14:m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玻尔兹曼方程并不对流体中每个粒子的位置和动量做统计分析，而只考虑一群同时占据着空间中任意小区域的粒子。这群粒子的动量在一段极短的时间内，相对于动量矢量只有几乎同样小的变化（因此这些粒子在动量空间中也占据着任意小区域）。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65746C-4E41-0C53-57E1-B8F0842A1F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26" t="-1333" r="-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07EE62EC-F4E7-9867-6104-50BCED5C9D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613" cy="1096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Boltzmann Transport Equation?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4A9E855-E863-B8CA-FFCC-7020C9C216BA}"/>
              </a:ext>
            </a:extLst>
          </p:cNvPr>
          <p:cNvSpPr/>
          <p:nvPr/>
        </p:nvSpPr>
        <p:spPr>
          <a:xfrm>
            <a:off x="3971925" y="1752600"/>
            <a:ext cx="43815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DCD3E80-D71B-B2A8-AF8E-98E105F30DC1}"/>
              </a:ext>
            </a:extLst>
          </p:cNvPr>
          <p:cNvSpPr/>
          <p:nvPr/>
        </p:nvSpPr>
        <p:spPr>
          <a:xfrm>
            <a:off x="3926206" y="2247900"/>
            <a:ext cx="483869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02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A4C97-5A52-BD96-2D13-506931FAC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玻尔兹曼方程假设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769BB-663D-1A41-F488-4370DA932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分子互相碰撞时只考虑二体碰撞，即认为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个或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个以上分子同时碰撞在一起的可能性很小。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分子混沌假设，这一假设认为各个分子的速度分布是不依赖另外的分子而独立的，即粒子在碰撞前速度不相关。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外力不影响局部碰撞的动力学行为。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787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F376D-D290-EAF8-7FAC-5328064DF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SIR</a:t>
            </a:r>
            <a:r>
              <a:rPr lang="zh-CN" altLang="en-US" dirty="0"/>
              <a:t>模型（分子混沌假设）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22A9BD-E347-C6E2-0337-622C2F6972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5676" y="1324732"/>
            <a:ext cx="3576925" cy="2368395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ED3473-740D-1BDB-8FDC-F5F25D0F9431}"/>
                  </a:ext>
                </a:extLst>
              </p:cNvPr>
              <p:cNvSpPr txBox="1"/>
              <p:nvPr/>
            </p:nvSpPr>
            <p:spPr>
              <a:xfrm>
                <a:off x="5611852" y="1633874"/>
                <a:ext cx="5104472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s(t)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</a:t>
                </a:r>
                <a:r>
                  <a:rPr lang="en-US" altLang="zh-CN" dirty="0" err="1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i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(t),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r(t)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为易感人群，感染者与康复人群比例，假设易感人群与感染者接触有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𝛽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几率感染，感染者有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𝛾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几率康复。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ED3473-740D-1BDB-8FDC-F5F25D0F9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852" y="1633874"/>
                <a:ext cx="5104472" cy="923330"/>
              </a:xfrm>
              <a:prstGeom prst="rect">
                <a:avLst/>
              </a:prstGeom>
              <a:blipFill>
                <a:blip r:embed="rId3"/>
                <a:stretch>
                  <a:fillRect l="-1075" t="-2649" b="-105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D747122-7EF1-5728-005A-9B78D5E19959}"/>
              </a:ext>
            </a:extLst>
          </p:cNvPr>
          <p:cNvSpPr txBox="1"/>
          <p:nvPr/>
        </p:nvSpPr>
        <p:spPr>
          <a:xfrm>
            <a:off x="5611852" y="3017916"/>
            <a:ext cx="51044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分子混沌假设：易感人群与感染者均匀混合，单位时间接触比例为二者乘积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FF05582-44A3-2D03-D50A-144D4DFB77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268" y="4009713"/>
            <a:ext cx="2957165" cy="25993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FC026D8-287A-1019-6398-5573D5CA68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6902" y="3880414"/>
            <a:ext cx="3659831" cy="262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14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07289-B22F-BA08-1AB2-B64BA127B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迟豫近似下的玻尔兹曼方程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9B488-194B-4F36-F39D-B433322D4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82" y="1600200"/>
            <a:ext cx="9982200" cy="4572000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当粒子数守恒时，分布函数的随体导数为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，即：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在实际过程中粒子会不断碰撞，并不断地发生裂变、聚变、湮灭等反应（广义的碰撞），这就使得粒子数不再守恒。考虑这一点，就需要在左侧加上碰撞项（相当于粒子的源）。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迟豫时间近似：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碰撞：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9B7662-3FB0-A40B-0BF6-0BDB35782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83" y="1962098"/>
            <a:ext cx="7107168" cy="6371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A32567-9E78-2FF3-302D-92442E8E7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381" y="3193134"/>
            <a:ext cx="2925694" cy="7005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9A7B3F-69C4-67F7-DE04-C04B8B3784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8547" y="3728026"/>
            <a:ext cx="3095935" cy="6577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EED9C4-8F3F-0E97-C69F-F1EE44234D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6052" y="4628692"/>
            <a:ext cx="5696745" cy="8954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3DCDE12-EE8E-0C6A-3DC6-6E3814E168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74702" y="3742697"/>
            <a:ext cx="5837502" cy="53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90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262A4-854A-8763-8A4E-1D97D5F7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玻尔兹曼方程的应用（气体粘滞）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B8DFF7-766D-6001-AEA3-531EF284A6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气体粘滞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-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动量输运，考虑整体速度只沿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x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方向且只在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z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方向有速度梯度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</m:t>
                    </m:r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</m:acc>
                  </m:oMath>
                </a14:m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假设某处速度为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𝑑𝑣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𝑑𝑧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𝑤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代入玻尔兹曼方程：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acc>
                          <m:accPr>
                            <m:chr m:val="̅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𝑑𝑉𝑑𝑤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𝑑𝑣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𝑑𝑧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𝐵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𝑇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endParaRPr lang="zh-CN" altLang="en-US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B8DFF7-766D-6001-AEA3-531EF284A6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65" t="-18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05F966C-A8E0-D335-DAC1-1DDCBF857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900" y="1899955"/>
            <a:ext cx="3428558" cy="7951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1B0F72-A5EE-640E-389D-1B975E692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8219" y="2545696"/>
            <a:ext cx="2899208" cy="5764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03754C-E9B9-F56C-165D-E36C567007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129" y="3743196"/>
            <a:ext cx="5001290" cy="16349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C7D9BA-D955-D0FA-4555-7E82D19C4B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6720" y="3743196"/>
            <a:ext cx="6666428" cy="109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75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922</TotalTime>
  <Words>926</Words>
  <Application>Microsoft Office PowerPoint</Application>
  <PresentationFormat>Widescreen</PresentationFormat>
  <Paragraphs>96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-apple-system</vt:lpstr>
      <vt:lpstr>华文楷体</vt:lpstr>
      <vt:lpstr>方正楷体_GBK</vt:lpstr>
      <vt:lpstr>Arial</vt:lpstr>
      <vt:lpstr>Cambria Math</vt:lpstr>
      <vt:lpstr>Euphemia</vt:lpstr>
      <vt:lpstr>Plantagenet Cherokee</vt:lpstr>
      <vt:lpstr>Times New Roman</vt:lpstr>
      <vt:lpstr>Wingdings</vt:lpstr>
      <vt:lpstr>Academic Literature 16x9</vt:lpstr>
      <vt:lpstr>玻尔兹曼方程</vt:lpstr>
      <vt:lpstr>目录</vt:lpstr>
      <vt:lpstr>玻尔兹曼方程历史</vt:lpstr>
      <vt:lpstr>PowerPoint Presentation</vt:lpstr>
      <vt:lpstr>Why Boltzmann Transport Equation?</vt:lpstr>
      <vt:lpstr>玻尔兹曼方程假设</vt:lpstr>
      <vt:lpstr>SIR模型（分子混沌假设）</vt:lpstr>
      <vt:lpstr>迟豫近似下的玻尔兹曼方程</vt:lpstr>
      <vt:lpstr>玻尔兹曼方程的应用（气体粘滞）</vt:lpstr>
      <vt:lpstr>玻尔兹曼方程的应用（气体热导）</vt:lpstr>
      <vt:lpstr>玻尔兹曼方程的应用（气体扩散）</vt:lpstr>
      <vt:lpstr>玻尔兹曼方程的应用（金属电导率）</vt:lpstr>
      <vt:lpstr>玻尔兹曼积分-微分方程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>xinan</dc:creator>
  <cp:lastModifiedBy>xinan</cp:lastModifiedBy>
  <cp:revision>18</cp:revision>
  <dcterms:created xsi:type="dcterms:W3CDTF">2022-05-09T10:46:00Z</dcterms:created>
  <dcterms:modified xsi:type="dcterms:W3CDTF">2022-05-23T05:22:17Z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