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89" r:id="rId3"/>
    <p:sldId id="290" r:id="rId4"/>
    <p:sldId id="292" r:id="rId5"/>
    <p:sldId id="265" r:id="rId6"/>
    <p:sldId id="266" r:id="rId7"/>
    <p:sldId id="267" r:id="rId8"/>
    <p:sldId id="268" r:id="rId9"/>
    <p:sldId id="269" r:id="rId10"/>
    <p:sldId id="291" r:id="rId11"/>
    <p:sldId id="257" r:id="rId12"/>
    <p:sldId id="259" r:id="rId13"/>
    <p:sldId id="260" r:id="rId14"/>
    <p:sldId id="261" r:id="rId15"/>
    <p:sldId id="262" r:id="rId16"/>
    <p:sldId id="263" r:id="rId17"/>
    <p:sldId id="264" r:id="rId18"/>
    <p:sldId id="29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4" r:id="rId27"/>
    <p:sldId id="285" r:id="rId28"/>
    <p:sldId id="295" r:id="rId29"/>
    <p:sldId id="287" r:id="rId30"/>
    <p:sldId id="29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59" autoAdjust="0"/>
  </p:normalViewPr>
  <p:slideViewPr>
    <p:cSldViewPr snapToGrid="0">
      <p:cViewPr varScale="1">
        <p:scale>
          <a:sx n="56" d="100"/>
          <a:sy n="56" d="100"/>
        </p:scale>
        <p:origin x="18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8CB977-12D9-4DC7-B352-3F5ABFC032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196CF8F-CD38-4229-A474-B5C526B6BEE5}">
      <dgm:prSet phldrT="[文本]"/>
      <dgm:spPr>
        <a:solidFill>
          <a:schemeClr val="accent3"/>
        </a:solidFill>
      </dgm:spPr>
      <dgm:t>
        <a:bodyPr/>
        <a:lstStyle/>
        <a:p>
          <a:r>
            <a:rPr lang="en-US" altLang="zh-CN" dirty="0" smtClean="0"/>
            <a:t>Hall effect</a:t>
          </a:r>
          <a:endParaRPr lang="zh-CN" altLang="en-US" dirty="0"/>
        </a:p>
      </dgm:t>
    </dgm:pt>
    <dgm:pt modelId="{842318F2-678B-4F44-9B48-7F59B72E7A8B}" type="parTrans" cxnId="{F50FE38D-E0AB-4E0E-BD26-3EE315ED08B3}">
      <dgm:prSet/>
      <dgm:spPr/>
      <dgm:t>
        <a:bodyPr/>
        <a:lstStyle/>
        <a:p>
          <a:endParaRPr lang="zh-CN" altLang="en-US"/>
        </a:p>
      </dgm:t>
    </dgm:pt>
    <dgm:pt modelId="{3B162672-5537-4B74-94C7-0E682BCA996E}" type="sibTrans" cxnId="{F50FE38D-E0AB-4E0E-BD26-3EE315ED08B3}">
      <dgm:prSet/>
      <dgm:spPr>
        <a:solidFill>
          <a:schemeClr val="tx1"/>
        </a:solidFill>
      </dgm:spPr>
      <dgm:t>
        <a:bodyPr/>
        <a:lstStyle/>
        <a:p>
          <a:endParaRPr lang="zh-CN" altLang="en-US"/>
        </a:p>
      </dgm:t>
    </dgm:pt>
    <dgm:pt modelId="{D6330055-30F1-4C93-95B6-646AC45A12B9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 smtClean="0"/>
            <a:t>Anomalous Hall effect</a:t>
          </a:r>
          <a:endParaRPr lang="zh-CN" altLang="en-US" dirty="0"/>
        </a:p>
      </dgm:t>
    </dgm:pt>
    <dgm:pt modelId="{237A768B-C04C-4389-8E7B-3B69441CE31B}" type="parTrans" cxnId="{71AE7588-7FB2-4C4F-A461-FBF262EEEC3D}">
      <dgm:prSet/>
      <dgm:spPr/>
      <dgm:t>
        <a:bodyPr/>
        <a:lstStyle/>
        <a:p>
          <a:endParaRPr lang="zh-CN" altLang="en-US"/>
        </a:p>
      </dgm:t>
    </dgm:pt>
    <dgm:pt modelId="{9BC2A5BB-AB60-4195-AA45-6DB28E5C0DCC}" type="sibTrans" cxnId="{71AE7588-7FB2-4C4F-A461-FBF262EEEC3D}">
      <dgm:prSet/>
      <dgm:spPr>
        <a:solidFill>
          <a:schemeClr val="tx1"/>
        </a:solidFill>
      </dgm:spPr>
      <dgm:t>
        <a:bodyPr/>
        <a:lstStyle/>
        <a:p>
          <a:endParaRPr lang="zh-CN" altLang="en-US"/>
        </a:p>
      </dgm:t>
    </dgm:pt>
    <dgm:pt modelId="{B1783519-8486-4C12-8538-D7EEA28D37F8}">
      <dgm:prSet phldrT="[文本]"/>
      <dgm:spPr>
        <a:solidFill>
          <a:schemeClr val="accent5"/>
        </a:solidFill>
      </dgm:spPr>
      <dgm:t>
        <a:bodyPr/>
        <a:lstStyle/>
        <a:p>
          <a:r>
            <a:rPr lang="en-US" altLang="zh-CN" dirty="0" smtClean="0"/>
            <a:t>Spin Hall effect</a:t>
          </a:r>
          <a:endParaRPr lang="zh-CN" altLang="en-US" dirty="0"/>
        </a:p>
      </dgm:t>
    </dgm:pt>
    <dgm:pt modelId="{6DE1FC7D-958A-4052-B5D4-BD66C4395BF8}" type="parTrans" cxnId="{229DE093-7220-4D76-8D1B-61EDECA122B3}">
      <dgm:prSet/>
      <dgm:spPr/>
      <dgm:t>
        <a:bodyPr/>
        <a:lstStyle/>
        <a:p>
          <a:endParaRPr lang="zh-CN" altLang="en-US"/>
        </a:p>
      </dgm:t>
    </dgm:pt>
    <dgm:pt modelId="{ABA1A4E5-C4FA-44B9-A3BE-7903F0AD32A0}" type="sibTrans" cxnId="{229DE093-7220-4D76-8D1B-61EDECA122B3}">
      <dgm:prSet/>
      <dgm:spPr/>
      <dgm:t>
        <a:bodyPr/>
        <a:lstStyle/>
        <a:p>
          <a:endParaRPr lang="zh-CN" altLang="en-US"/>
        </a:p>
      </dgm:t>
    </dgm:pt>
    <dgm:pt modelId="{7282A6EB-DC6B-45A8-A48F-2C71A1577A04}" type="pres">
      <dgm:prSet presAssocID="{AD8CB977-12D9-4DC7-B352-3F5ABFC032ED}" presName="Name0" presStyleCnt="0">
        <dgm:presLayoutVars>
          <dgm:dir/>
          <dgm:resizeHandles val="exact"/>
        </dgm:presLayoutVars>
      </dgm:prSet>
      <dgm:spPr/>
    </dgm:pt>
    <dgm:pt modelId="{0A7C54A8-8A39-4FAA-95EF-C5503988DF00}" type="pres">
      <dgm:prSet presAssocID="{B196CF8F-CD38-4229-A474-B5C526B6BE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F28C30-8F65-4EDF-BD21-46CC07A8FF97}" type="pres">
      <dgm:prSet presAssocID="{3B162672-5537-4B74-94C7-0E682BCA996E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980E5769-EA6D-4178-B413-6F606B95D509}" type="pres">
      <dgm:prSet presAssocID="{3B162672-5537-4B74-94C7-0E682BCA996E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0EA8A268-DD57-46C5-8D2E-870C1A158A6B}" type="pres">
      <dgm:prSet presAssocID="{D6330055-30F1-4C93-95B6-646AC45A12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2FD175-0A9E-476B-B1CC-A287817C7564}" type="pres">
      <dgm:prSet presAssocID="{9BC2A5BB-AB60-4195-AA45-6DB28E5C0DCC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CA39432B-1CB9-413D-AFE4-C3B5DB500722}" type="pres">
      <dgm:prSet presAssocID="{9BC2A5BB-AB60-4195-AA45-6DB28E5C0DCC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280F184-04D9-45F7-B674-C87C8FEA4AC0}" type="pres">
      <dgm:prSet presAssocID="{B1783519-8486-4C12-8538-D7EEA28D37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DF4AFE4-A5D4-4C14-9034-46D64DD454F0}" type="presOf" srcId="{9BC2A5BB-AB60-4195-AA45-6DB28E5C0DCC}" destId="{D12FD175-0A9E-476B-B1CC-A287817C7564}" srcOrd="0" destOrd="0" presId="urn:microsoft.com/office/officeart/2005/8/layout/process1"/>
    <dgm:cxn modelId="{52C0EFD2-D24E-482E-A72F-937772DDC9FF}" type="presOf" srcId="{3B162672-5537-4B74-94C7-0E682BCA996E}" destId="{980E5769-EA6D-4178-B413-6F606B95D509}" srcOrd="1" destOrd="0" presId="urn:microsoft.com/office/officeart/2005/8/layout/process1"/>
    <dgm:cxn modelId="{229DE093-7220-4D76-8D1B-61EDECA122B3}" srcId="{AD8CB977-12D9-4DC7-B352-3F5ABFC032ED}" destId="{B1783519-8486-4C12-8538-D7EEA28D37F8}" srcOrd="2" destOrd="0" parTransId="{6DE1FC7D-958A-4052-B5D4-BD66C4395BF8}" sibTransId="{ABA1A4E5-C4FA-44B9-A3BE-7903F0AD32A0}"/>
    <dgm:cxn modelId="{4C924FC1-4EDA-400F-9FD9-9F25F6A01AF8}" type="presOf" srcId="{B1783519-8486-4C12-8538-D7EEA28D37F8}" destId="{2280F184-04D9-45F7-B674-C87C8FEA4AC0}" srcOrd="0" destOrd="0" presId="urn:microsoft.com/office/officeart/2005/8/layout/process1"/>
    <dgm:cxn modelId="{71AE7588-7FB2-4C4F-A461-FBF262EEEC3D}" srcId="{AD8CB977-12D9-4DC7-B352-3F5ABFC032ED}" destId="{D6330055-30F1-4C93-95B6-646AC45A12B9}" srcOrd="1" destOrd="0" parTransId="{237A768B-C04C-4389-8E7B-3B69441CE31B}" sibTransId="{9BC2A5BB-AB60-4195-AA45-6DB28E5C0DCC}"/>
    <dgm:cxn modelId="{78B9EDB4-74B1-48F1-965B-C05AD81843D4}" type="presOf" srcId="{3B162672-5537-4B74-94C7-0E682BCA996E}" destId="{E5F28C30-8F65-4EDF-BD21-46CC07A8FF97}" srcOrd="0" destOrd="0" presId="urn:microsoft.com/office/officeart/2005/8/layout/process1"/>
    <dgm:cxn modelId="{F50FE38D-E0AB-4E0E-BD26-3EE315ED08B3}" srcId="{AD8CB977-12D9-4DC7-B352-3F5ABFC032ED}" destId="{B196CF8F-CD38-4229-A474-B5C526B6BEE5}" srcOrd="0" destOrd="0" parTransId="{842318F2-678B-4F44-9B48-7F59B72E7A8B}" sibTransId="{3B162672-5537-4B74-94C7-0E682BCA996E}"/>
    <dgm:cxn modelId="{9A4EF631-D364-4CD9-9CD4-F294CCD9A995}" type="presOf" srcId="{D6330055-30F1-4C93-95B6-646AC45A12B9}" destId="{0EA8A268-DD57-46C5-8D2E-870C1A158A6B}" srcOrd="0" destOrd="0" presId="urn:microsoft.com/office/officeart/2005/8/layout/process1"/>
    <dgm:cxn modelId="{65A0113E-6833-4B13-A631-E83DF3DA8887}" type="presOf" srcId="{AD8CB977-12D9-4DC7-B352-3F5ABFC032ED}" destId="{7282A6EB-DC6B-45A8-A48F-2C71A1577A04}" srcOrd="0" destOrd="0" presId="urn:microsoft.com/office/officeart/2005/8/layout/process1"/>
    <dgm:cxn modelId="{158A969A-F1D9-4098-8A01-6A793077C92D}" type="presOf" srcId="{B196CF8F-CD38-4229-A474-B5C526B6BEE5}" destId="{0A7C54A8-8A39-4FAA-95EF-C5503988DF00}" srcOrd="0" destOrd="0" presId="urn:microsoft.com/office/officeart/2005/8/layout/process1"/>
    <dgm:cxn modelId="{3ECEFEB9-811A-471A-BB49-3A2A1E1C5184}" type="presOf" srcId="{9BC2A5BB-AB60-4195-AA45-6DB28E5C0DCC}" destId="{CA39432B-1CB9-413D-AFE4-C3B5DB500722}" srcOrd="1" destOrd="0" presId="urn:microsoft.com/office/officeart/2005/8/layout/process1"/>
    <dgm:cxn modelId="{1707ACA9-EDD6-4B5F-8ACC-94F84B2245BB}" type="presParOf" srcId="{7282A6EB-DC6B-45A8-A48F-2C71A1577A04}" destId="{0A7C54A8-8A39-4FAA-95EF-C5503988DF00}" srcOrd="0" destOrd="0" presId="urn:microsoft.com/office/officeart/2005/8/layout/process1"/>
    <dgm:cxn modelId="{46C77C22-5B1A-4D26-9C23-02048573B356}" type="presParOf" srcId="{7282A6EB-DC6B-45A8-A48F-2C71A1577A04}" destId="{E5F28C30-8F65-4EDF-BD21-46CC07A8FF97}" srcOrd="1" destOrd="0" presId="urn:microsoft.com/office/officeart/2005/8/layout/process1"/>
    <dgm:cxn modelId="{E63EEFD2-A93F-4D0F-877B-39DD77C708FD}" type="presParOf" srcId="{E5F28C30-8F65-4EDF-BD21-46CC07A8FF97}" destId="{980E5769-EA6D-4178-B413-6F606B95D509}" srcOrd="0" destOrd="0" presId="urn:microsoft.com/office/officeart/2005/8/layout/process1"/>
    <dgm:cxn modelId="{056AFA5E-24FE-44E1-9B5A-B0C053D24326}" type="presParOf" srcId="{7282A6EB-DC6B-45A8-A48F-2C71A1577A04}" destId="{0EA8A268-DD57-46C5-8D2E-870C1A158A6B}" srcOrd="2" destOrd="0" presId="urn:microsoft.com/office/officeart/2005/8/layout/process1"/>
    <dgm:cxn modelId="{95FF75DE-ADAE-4D88-BDBC-94FF65E1B98F}" type="presParOf" srcId="{7282A6EB-DC6B-45A8-A48F-2C71A1577A04}" destId="{D12FD175-0A9E-476B-B1CC-A287817C7564}" srcOrd="3" destOrd="0" presId="urn:microsoft.com/office/officeart/2005/8/layout/process1"/>
    <dgm:cxn modelId="{916DCEE5-FDEB-44FA-8BED-FA6B2BFE839F}" type="presParOf" srcId="{D12FD175-0A9E-476B-B1CC-A287817C7564}" destId="{CA39432B-1CB9-413D-AFE4-C3B5DB500722}" srcOrd="0" destOrd="0" presId="urn:microsoft.com/office/officeart/2005/8/layout/process1"/>
    <dgm:cxn modelId="{9013F0D8-004F-4614-9515-3645A9011937}" type="presParOf" srcId="{7282A6EB-DC6B-45A8-A48F-2C71A1577A04}" destId="{2280F184-04D9-45F7-B674-C87C8FEA4AC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4B4706-FC39-4A1E-9B63-62E53C75D42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F926954-1700-4BCC-A801-CBE81F40B112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 smtClean="0"/>
            <a:t>Quantum Hall effect</a:t>
          </a:r>
          <a:endParaRPr lang="zh-CN" altLang="en-US" dirty="0"/>
        </a:p>
      </dgm:t>
    </dgm:pt>
    <dgm:pt modelId="{4FDCC998-9F56-4E20-8AAE-C96391645378}" type="parTrans" cxnId="{34F5B018-9501-4310-AC9A-3AE33309F2B9}">
      <dgm:prSet/>
      <dgm:spPr/>
      <dgm:t>
        <a:bodyPr/>
        <a:lstStyle/>
        <a:p>
          <a:endParaRPr lang="zh-CN" altLang="en-US"/>
        </a:p>
      </dgm:t>
    </dgm:pt>
    <dgm:pt modelId="{2BF5ECF3-9B72-4762-859B-AD61BCA64066}" type="sibTrans" cxnId="{34F5B018-9501-4310-AC9A-3AE33309F2B9}">
      <dgm:prSet/>
      <dgm:spPr>
        <a:solidFill>
          <a:schemeClr val="tx1"/>
        </a:solidFill>
      </dgm:spPr>
      <dgm:t>
        <a:bodyPr/>
        <a:lstStyle/>
        <a:p>
          <a:endParaRPr lang="zh-CN" altLang="en-US"/>
        </a:p>
      </dgm:t>
    </dgm:pt>
    <dgm:pt modelId="{7289852C-EA25-49DE-B22B-DA625730362E}">
      <dgm:prSet phldrT="[文本]"/>
      <dgm:spPr>
        <a:solidFill>
          <a:schemeClr val="accent5"/>
        </a:solidFill>
      </dgm:spPr>
      <dgm:t>
        <a:bodyPr/>
        <a:lstStyle/>
        <a:p>
          <a:r>
            <a:rPr lang="en-US" altLang="zh-CN" dirty="0" smtClean="0"/>
            <a:t>Quantum Anomalous Hall effect</a:t>
          </a:r>
          <a:endParaRPr lang="zh-CN" altLang="en-US" dirty="0"/>
        </a:p>
      </dgm:t>
    </dgm:pt>
    <dgm:pt modelId="{0370AA13-116C-4297-A349-C69B88C40D1C}" type="parTrans" cxnId="{5A539508-AE6F-43C3-A47F-E7B0C5C95C7C}">
      <dgm:prSet/>
      <dgm:spPr/>
      <dgm:t>
        <a:bodyPr/>
        <a:lstStyle/>
        <a:p>
          <a:endParaRPr lang="zh-CN" altLang="en-US"/>
        </a:p>
      </dgm:t>
    </dgm:pt>
    <dgm:pt modelId="{CF1AC6F6-35B0-4EDB-9844-27935B58A2B9}" type="sibTrans" cxnId="{5A539508-AE6F-43C3-A47F-E7B0C5C95C7C}">
      <dgm:prSet/>
      <dgm:spPr>
        <a:solidFill>
          <a:schemeClr val="tx1"/>
        </a:solidFill>
      </dgm:spPr>
      <dgm:t>
        <a:bodyPr/>
        <a:lstStyle/>
        <a:p>
          <a:endParaRPr lang="zh-CN" altLang="en-US"/>
        </a:p>
      </dgm:t>
    </dgm:pt>
    <dgm:pt modelId="{297607CE-77F6-4655-9688-87D3723E36A2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Quantum Spin Hall effect</a:t>
          </a:r>
          <a:endParaRPr lang="zh-CN" altLang="en-US" dirty="0"/>
        </a:p>
      </dgm:t>
    </dgm:pt>
    <dgm:pt modelId="{6C8E93A0-3E28-44FE-9F39-EFA4369F263A}" type="parTrans" cxnId="{E9500AF3-F012-4624-BD02-CCCCDB93A6B4}">
      <dgm:prSet/>
      <dgm:spPr/>
      <dgm:t>
        <a:bodyPr/>
        <a:lstStyle/>
        <a:p>
          <a:endParaRPr lang="zh-CN" altLang="en-US"/>
        </a:p>
      </dgm:t>
    </dgm:pt>
    <dgm:pt modelId="{6A49C267-06B5-4938-9E19-D4B13435A957}" type="sibTrans" cxnId="{E9500AF3-F012-4624-BD02-CCCCDB93A6B4}">
      <dgm:prSet/>
      <dgm:spPr/>
      <dgm:t>
        <a:bodyPr/>
        <a:lstStyle/>
        <a:p>
          <a:endParaRPr lang="zh-CN" altLang="en-US"/>
        </a:p>
      </dgm:t>
    </dgm:pt>
    <dgm:pt modelId="{AD23A8C8-2DE5-4D3D-9455-5C9D10A0AD56}" type="pres">
      <dgm:prSet presAssocID="{A24B4706-FC39-4A1E-9B63-62E53C75D42B}" presName="Name0" presStyleCnt="0">
        <dgm:presLayoutVars>
          <dgm:dir/>
          <dgm:resizeHandles val="exact"/>
        </dgm:presLayoutVars>
      </dgm:prSet>
      <dgm:spPr/>
    </dgm:pt>
    <dgm:pt modelId="{F75DC158-823C-43DA-906F-DD3655074989}" type="pres">
      <dgm:prSet presAssocID="{AF926954-1700-4BCC-A801-CBE81F40B1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FE9369-4436-4F9E-936F-ED70991B96C1}" type="pres">
      <dgm:prSet presAssocID="{2BF5ECF3-9B72-4762-859B-AD61BCA64066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B8268BB5-20C5-4269-B922-ED57075607C3}" type="pres">
      <dgm:prSet presAssocID="{2BF5ECF3-9B72-4762-859B-AD61BCA64066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33B8A9F7-207C-413D-AB0F-0D428E0EC3B2}" type="pres">
      <dgm:prSet presAssocID="{7289852C-EA25-49DE-B22B-DA62573036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68312E-2225-4111-BD9C-90F7CEC09CEE}" type="pres">
      <dgm:prSet presAssocID="{CF1AC6F6-35B0-4EDB-9844-27935B58A2B9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5422AB02-7BDE-4C23-A130-8D214F4CDB9B}" type="pres">
      <dgm:prSet presAssocID="{CF1AC6F6-35B0-4EDB-9844-27935B58A2B9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8FC3905F-6DE3-4381-883A-28DCB8870DAB}" type="pres">
      <dgm:prSet presAssocID="{297607CE-77F6-4655-9688-87D3723E36A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107A45-22D0-466A-9744-8A781A8AF531}" type="presOf" srcId="{2BF5ECF3-9B72-4762-859B-AD61BCA64066}" destId="{B8268BB5-20C5-4269-B922-ED57075607C3}" srcOrd="1" destOrd="0" presId="urn:microsoft.com/office/officeart/2005/8/layout/process1"/>
    <dgm:cxn modelId="{5A539508-AE6F-43C3-A47F-E7B0C5C95C7C}" srcId="{A24B4706-FC39-4A1E-9B63-62E53C75D42B}" destId="{7289852C-EA25-49DE-B22B-DA625730362E}" srcOrd="1" destOrd="0" parTransId="{0370AA13-116C-4297-A349-C69B88C40D1C}" sibTransId="{CF1AC6F6-35B0-4EDB-9844-27935B58A2B9}"/>
    <dgm:cxn modelId="{E9500AF3-F012-4624-BD02-CCCCDB93A6B4}" srcId="{A24B4706-FC39-4A1E-9B63-62E53C75D42B}" destId="{297607CE-77F6-4655-9688-87D3723E36A2}" srcOrd="2" destOrd="0" parTransId="{6C8E93A0-3E28-44FE-9F39-EFA4369F263A}" sibTransId="{6A49C267-06B5-4938-9E19-D4B13435A957}"/>
    <dgm:cxn modelId="{D22E5028-8F6E-4B6D-A507-134DE63BC3DC}" type="presOf" srcId="{A24B4706-FC39-4A1E-9B63-62E53C75D42B}" destId="{AD23A8C8-2DE5-4D3D-9455-5C9D10A0AD56}" srcOrd="0" destOrd="0" presId="urn:microsoft.com/office/officeart/2005/8/layout/process1"/>
    <dgm:cxn modelId="{31603962-6274-4718-ADAD-7F2CA2E569B0}" type="presOf" srcId="{7289852C-EA25-49DE-B22B-DA625730362E}" destId="{33B8A9F7-207C-413D-AB0F-0D428E0EC3B2}" srcOrd="0" destOrd="0" presId="urn:microsoft.com/office/officeart/2005/8/layout/process1"/>
    <dgm:cxn modelId="{43BF0ECF-4C7C-44A1-8831-F2C40F2B922A}" type="presOf" srcId="{2BF5ECF3-9B72-4762-859B-AD61BCA64066}" destId="{79FE9369-4436-4F9E-936F-ED70991B96C1}" srcOrd="0" destOrd="0" presId="urn:microsoft.com/office/officeart/2005/8/layout/process1"/>
    <dgm:cxn modelId="{44F9137B-5B0B-4A5A-BAA1-E10D846A89C5}" type="presOf" srcId="{297607CE-77F6-4655-9688-87D3723E36A2}" destId="{8FC3905F-6DE3-4381-883A-28DCB8870DAB}" srcOrd="0" destOrd="0" presId="urn:microsoft.com/office/officeart/2005/8/layout/process1"/>
    <dgm:cxn modelId="{34F5B018-9501-4310-AC9A-3AE33309F2B9}" srcId="{A24B4706-FC39-4A1E-9B63-62E53C75D42B}" destId="{AF926954-1700-4BCC-A801-CBE81F40B112}" srcOrd="0" destOrd="0" parTransId="{4FDCC998-9F56-4E20-8AAE-C96391645378}" sibTransId="{2BF5ECF3-9B72-4762-859B-AD61BCA64066}"/>
    <dgm:cxn modelId="{ABBC8153-E2A5-49CE-8065-9E651E638F8A}" type="presOf" srcId="{CF1AC6F6-35B0-4EDB-9844-27935B58A2B9}" destId="{5422AB02-7BDE-4C23-A130-8D214F4CDB9B}" srcOrd="1" destOrd="0" presId="urn:microsoft.com/office/officeart/2005/8/layout/process1"/>
    <dgm:cxn modelId="{AF01598F-DF7F-4048-A622-6A66D467AE25}" type="presOf" srcId="{AF926954-1700-4BCC-A801-CBE81F40B112}" destId="{F75DC158-823C-43DA-906F-DD3655074989}" srcOrd="0" destOrd="0" presId="urn:microsoft.com/office/officeart/2005/8/layout/process1"/>
    <dgm:cxn modelId="{8172C366-245B-4038-851C-696A5181D780}" type="presOf" srcId="{CF1AC6F6-35B0-4EDB-9844-27935B58A2B9}" destId="{3E68312E-2225-4111-BD9C-90F7CEC09CEE}" srcOrd="0" destOrd="0" presId="urn:microsoft.com/office/officeart/2005/8/layout/process1"/>
    <dgm:cxn modelId="{1B4083BB-3880-4692-8FCE-C7AADDD9E70E}" type="presParOf" srcId="{AD23A8C8-2DE5-4D3D-9455-5C9D10A0AD56}" destId="{F75DC158-823C-43DA-906F-DD3655074989}" srcOrd="0" destOrd="0" presId="urn:microsoft.com/office/officeart/2005/8/layout/process1"/>
    <dgm:cxn modelId="{EDE7787F-F5AD-4DDD-AA18-1934E32B0542}" type="presParOf" srcId="{AD23A8C8-2DE5-4D3D-9455-5C9D10A0AD56}" destId="{79FE9369-4436-4F9E-936F-ED70991B96C1}" srcOrd="1" destOrd="0" presId="urn:microsoft.com/office/officeart/2005/8/layout/process1"/>
    <dgm:cxn modelId="{9BC8A714-AB97-44DE-BD96-56187333F74B}" type="presParOf" srcId="{79FE9369-4436-4F9E-936F-ED70991B96C1}" destId="{B8268BB5-20C5-4269-B922-ED57075607C3}" srcOrd="0" destOrd="0" presId="urn:microsoft.com/office/officeart/2005/8/layout/process1"/>
    <dgm:cxn modelId="{709DBD86-478B-44C0-9A07-9D45D5DFE51C}" type="presParOf" srcId="{AD23A8C8-2DE5-4D3D-9455-5C9D10A0AD56}" destId="{33B8A9F7-207C-413D-AB0F-0D428E0EC3B2}" srcOrd="2" destOrd="0" presId="urn:microsoft.com/office/officeart/2005/8/layout/process1"/>
    <dgm:cxn modelId="{193338D4-EC5F-461A-8D39-082F3BACD5A9}" type="presParOf" srcId="{AD23A8C8-2DE5-4D3D-9455-5C9D10A0AD56}" destId="{3E68312E-2225-4111-BD9C-90F7CEC09CEE}" srcOrd="3" destOrd="0" presId="urn:microsoft.com/office/officeart/2005/8/layout/process1"/>
    <dgm:cxn modelId="{09CC4AD2-799C-402A-9AA2-B4A3062C176E}" type="presParOf" srcId="{3E68312E-2225-4111-BD9C-90F7CEC09CEE}" destId="{5422AB02-7BDE-4C23-A130-8D214F4CDB9B}" srcOrd="0" destOrd="0" presId="urn:microsoft.com/office/officeart/2005/8/layout/process1"/>
    <dgm:cxn modelId="{5537BD17-1F1E-4222-9916-87AE0EB0FCB2}" type="presParOf" srcId="{AD23A8C8-2DE5-4D3D-9455-5C9D10A0AD56}" destId="{8FC3905F-6DE3-4381-883A-28DCB8870DA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C54A8-8A39-4FAA-95EF-C5503988DF00}">
      <dsp:nvSpPr>
        <dsp:cNvPr id="0" name=""/>
        <dsp:cNvSpPr/>
      </dsp:nvSpPr>
      <dsp:spPr>
        <a:xfrm>
          <a:off x="5357" y="355626"/>
          <a:ext cx="1601390" cy="960834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Hall effect</a:t>
          </a:r>
          <a:endParaRPr lang="zh-CN" altLang="en-US" sz="2000" kern="1200" dirty="0"/>
        </a:p>
      </dsp:txBody>
      <dsp:txXfrm>
        <a:off x="33499" y="383768"/>
        <a:ext cx="1545106" cy="904550"/>
      </dsp:txXfrm>
    </dsp:sp>
    <dsp:sp modelId="{E5F28C30-8F65-4EDF-BD21-46CC07A8FF97}">
      <dsp:nvSpPr>
        <dsp:cNvPr id="0" name=""/>
        <dsp:cNvSpPr/>
      </dsp:nvSpPr>
      <dsp:spPr>
        <a:xfrm>
          <a:off x="1766887" y="637471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766887" y="716900"/>
        <a:ext cx="237646" cy="238286"/>
      </dsp:txXfrm>
    </dsp:sp>
    <dsp:sp modelId="{0EA8A268-DD57-46C5-8D2E-870C1A158A6B}">
      <dsp:nvSpPr>
        <dsp:cNvPr id="0" name=""/>
        <dsp:cNvSpPr/>
      </dsp:nvSpPr>
      <dsp:spPr>
        <a:xfrm>
          <a:off x="2247304" y="355626"/>
          <a:ext cx="1601390" cy="960834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Anomalous Hall effect</a:t>
          </a:r>
          <a:endParaRPr lang="zh-CN" altLang="en-US" sz="2000" kern="1200" dirty="0"/>
        </a:p>
      </dsp:txBody>
      <dsp:txXfrm>
        <a:off x="2275446" y="383768"/>
        <a:ext cx="1545106" cy="904550"/>
      </dsp:txXfrm>
    </dsp:sp>
    <dsp:sp modelId="{D12FD175-0A9E-476B-B1CC-A287817C7564}">
      <dsp:nvSpPr>
        <dsp:cNvPr id="0" name=""/>
        <dsp:cNvSpPr/>
      </dsp:nvSpPr>
      <dsp:spPr>
        <a:xfrm>
          <a:off x="4008834" y="637471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008834" y="716900"/>
        <a:ext cx="237646" cy="238286"/>
      </dsp:txXfrm>
    </dsp:sp>
    <dsp:sp modelId="{2280F184-04D9-45F7-B674-C87C8FEA4AC0}">
      <dsp:nvSpPr>
        <dsp:cNvPr id="0" name=""/>
        <dsp:cNvSpPr/>
      </dsp:nvSpPr>
      <dsp:spPr>
        <a:xfrm>
          <a:off x="4489251" y="355626"/>
          <a:ext cx="1601390" cy="960834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Spin Hall effect</a:t>
          </a:r>
          <a:endParaRPr lang="zh-CN" altLang="en-US" sz="2000" kern="1200" dirty="0"/>
        </a:p>
      </dsp:txBody>
      <dsp:txXfrm>
        <a:off x="4517393" y="383768"/>
        <a:ext cx="1545106" cy="90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DC158-823C-43DA-906F-DD3655074989}">
      <dsp:nvSpPr>
        <dsp:cNvPr id="0" name=""/>
        <dsp:cNvSpPr/>
      </dsp:nvSpPr>
      <dsp:spPr>
        <a:xfrm>
          <a:off x="5357" y="326392"/>
          <a:ext cx="1601390" cy="9608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Quantum Hall effect</a:t>
          </a:r>
          <a:endParaRPr lang="zh-CN" altLang="en-US" sz="1800" kern="1200" dirty="0"/>
        </a:p>
      </dsp:txBody>
      <dsp:txXfrm>
        <a:off x="33499" y="354534"/>
        <a:ext cx="1545106" cy="904550"/>
      </dsp:txXfrm>
    </dsp:sp>
    <dsp:sp modelId="{79FE9369-4436-4F9E-936F-ED70991B96C1}">
      <dsp:nvSpPr>
        <dsp:cNvPr id="0" name=""/>
        <dsp:cNvSpPr/>
      </dsp:nvSpPr>
      <dsp:spPr>
        <a:xfrm>
          <a:off x="1766887" y="60823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66887" y="687666"/>
        <a:ext cx="237646" cy="238286"/>
      </dsp:txXfrm>
    </dsp:sp>
    <dsp:sp modelId="{33B8A9F7-207C-413D-AB0F-0D428E0EC3B2}">
      <dsp:nvSpPr>
        <dsp:cNvPr id="0" name=""/>
        <dsp:cNvSpPr/>
      </dsp:nvSpPr>
      <dsp:spPr>
        <a:xfrm>
          <a:off x="2247304" y="326392"/>
          <a:ext cx="1601390" cy="960834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Quantum Anomalous Hall effect</a:t>
          </a:r>
          <a:endParaRPr lang="zh-CN" altLang="en-US" sz="1800" kern="1200" dirty="0"/>
        </a:p>
      </dsp:txBody>
      <dsp:txXfrm>
        <a:off x="2275446" y="354534"/>
        <a:ext cx="1545106" cy="904550"/>
      </dsp:txXfrm>
    </dsp:sp>
    <dsp:sp modelId="{3E68312E-2225-4111-BD9C-90F7CEC09CEE}">
      <dsp:nvSpPr>
        <dsp:cNvPr id="0" name=""/>
        <dsp:cNvSpPr/>
      </dsp:nvSpPr>
      <dsp:spPr>
        <a:xfrm>
          <a:off x="4008834" y="60823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008834" y="687666"/>
        <a:ext cx="237646" cy="238286"/>
      </dsp:txXfrm>
    </dsp:sp>
    <dsp:sp modelId="{8FC3905F-6DE3-4381-883A-28DCB8870DAB}">
      <dsp:nvSpPr>
        <dsp:cNvPr id="0" name=""/>
        <dsp:cNvSpPr/>
      </dsp:nvSpPr>
      <dsp:spPr>
        <a:xfrm>
          <a:off x="4489251" y="326392"/>
          <a:ext cx="1601390" cy="960834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Quantum Spin Hall effect</a:t>
          </a:r>
          <a:endParaRPr lang="zh-CN" altLang="en-US" sz="1800" kern="1200" dirty="0"/>
        </a:p>
      </dsp:txBody>
      <dsp:txXfrm>
        <a:off x="4517393" y="35453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83C5B-F74B-431D-8CBE-C4BF611EB5BA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E1200-A1EA-4C7D-953B-0AC85F53F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98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D4F16-7F9E-4AA5-8A31-E5AE195157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41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在量子霍尔效应中，拓扑绝缘体表面态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边界态发挥了十分重要的作用。外加磁场打破了时间反演对称性，也就是说此时</a:t>
                </a:r>
                <a:r>
                  <a:rPr lang="en-US" altLang="zh-CN" dirty="0" smtClean="0"/>
                  <a:t>E(k)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GB" dirty="0" smtClean="0"/>
                  <a:t>E(-k)</a:t>
                </a:r>
                <a:r>
                  <a:rPr lang="zh-CN" altLang="en-US" dirty="0" smtClean="0"/>
                  <a:t>，或者说在经典观点中，电子前进和后退不再动力学等价，电子轨迹出现“单行线”</a:t>
                </a:r>
                <a:endParaRPr lang="en-GB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在量子霍尔效应中，拓扑绝缘体表面态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边界态发挥了十分重要的作用。外加磁场打破了时间反演对称性，也就是说此时</a:t>
                </a:r>
                <a:r>
                  <a:rPr lang="en-US" altLang="zh-CN" dirty="0" smtClean="0"/>
                  <a:t>E(k)</a:t>
                </a:r>
                <a:r>
                  <a:rPr lang="en-US" altLang="zh-CN" i="0" smtClean="0">
                    <a:latin typeface="Cambria Math"/>
                    <a:ea typeface="Cambria Math"/>
                  </a:rPr>
                  <a:t>≠</a:t>
                </a:r>
                <a:r>
                  <a:rPr lang="en-GB" dirty="0" smtClean="0"/>
                  <a:t>E(-k)</a:t>
                </a:r>
                <a:r>
                  <a:rPr lang="zh-CN" altLang="en-US" dirty="0" smtClean="0"/>
                  <a:t>，或者说在经典观点中，电子前进和后退不再动力学等价，电子轨迹出现“单行线”</a:t>
                </a:r>
                <a:endParaRPr lang="en-GB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8B4FB-2018-4E9F-84D2-E3C33F0ED30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932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左图是实验的原理图和测量结果图，图中画出的是横向电导（霍尔电导）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zh-CN" altLang="en-US" dirty="0" smtClean="0"/>
                  <a:t>关于纵向电压的关系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dirty="0" smtClean="0"/>
                  <a:t>实验结果特点：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1</a:t>
                </a:r>
                <a:r>
                  <a:rPr lang="en-US" altLang="zh-CN" dirty="0"/>
                  <a:t>.</a:t>
                </a:r>
                <a:r>
                  <a:rPr lang="zh-CN" altLang="zh-CN" dirty="0"/>
                  <a:t>霍尔电导率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zh-CN" altLang="zh-CN" dirty="0"/>
                  <a:t>出现与粒子数密度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无关的平台，即霍尔平台；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此</a:t>
                </a:r>
                <a:r>
                  <a:rPr lang="zh-CN" altLang="zh-CN" dirty="0" smtClean="0"/>
                  <a:t>一定</a:t>
                </a:r>
                <a:r>
                  <a:rPr lang="zh-CN" altLang="zh-CN" dirty="0"/>
                  <a:t>的平台值是物理常数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h</m:t>
                        </m:r>
                      </m:den>
                    </m:f>
                  </m:oMath>
                </a14:m>
                <a:r>
                  <a:rPr lang="zh-CN" altLang="zh-CN" dirty="0"/>
                  <a:t>的整数倍；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3</a:t>
                </a:r>
                <a:r>
                  <a:rPr lang="en-US" altLang="zh-CN" dirty="0"/>
                  <a:t>.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h</m:t>
                        </m:r>
                      </m:den>
                    </m:f>
                  </m:oMath>
                </a14:m>
                <a:r>
                  <a:rPr lang="zh-CN" altLang="zh-CN" dirty="0"/>
                  <a:t>值的测量精度可以达百万分之一。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左图是实验的原理图和测量结果图，图中画出的是横向电导（霍尔电导）</a:t>
                </a:r>
                <a:r>
                  <a:rPr lang="en-US" altLang="zh-CN" i="0">
                    <a:latin typeface="Cambria Math"/>
                  </a:rPr>
                  <a:t>σ</a:t>
                </a:r>
                <a:r>
                  <a:rPr lang="zh-CN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/>
                  </a:rPr>
                  <a:t>𝑥𝑦</a:t>
                </a:r>
                <a:r>
                  <a:rPr lang="zh-CN" altLang="en-US" dirty="0" smtClean="0"/>
                  <a:t>关于纵向电压的关系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dirty="0" smtClean="0"/>
                  <a:t>实验结果特点：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1</a:t>
                </a:r>
                <a:r>
                  <a:rPr lang="en-US" altLang="zh-CN" dirty="0"/>
                  <a:t>.</a:t>
                </a:r>
                <a:r>
                  <a:rPr lang="zh-CN" altLang="zh-CN" dirty="0"/>
                  <a:t>霍尔电导率</a:t>
                </a:r>
                <a:r>
                  <a:rPr lang="en-US" altLang="zh-CN" i="0">
                    <a:latin typeface="Cambria Math"/>
                  </a:rPr>
                  <a:t>σ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/>
                  </a:rPr>
                  <a:t>𝑥𝑦</a:t>
                </a:r>
                <a:r>
                  <a:rPr lang="zh-CN" altLang="zh-CN" dirty="0"/>
                  <a:t>出现与粒子数密度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无关的平台，即霍尔平台；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此</a:t>
                </a:r>
                <a:r>
                  <a:rPr lang="zh-CN" altLang="zh-CN" dirty="0" smtClean="0"/>
                  <a:t>一定</a:t>
                </a:r>
                <a:r>
                  <a:rPr lang="zh-CN" altLang="zh-CN" dirty="0"/>
                  <a:t>的平台值是物理常数</a:t>
                </a:r>
                <a:r>
                  <a:rPr lang="en-US" altLang="zh-CN" i="0">
                    <a:latin typeface="Cambria Math"/>
                  </a:rPr>
                  <a:t>𝑒</a:t>
                </a:r>
                <a:r>
                  <a:rPr lang="zh-CN" altLang="zh-CN" i="0">
                    <a:latin typeface="Cambria Math" panose="02040503050406030204" pitchFamily="18" charset="0"/>
                  </a:rPr>
                  <a:t>^</a:t>
                </a:r>
                <a:r>
                  <a:rPr lang="en-US" altLang="zh-CN" i="0">
                    <a:latin typeface="Cambria Math"/>
                  </a:rPr>
                  <a:t>2</a:t>
                </a:r>
                <a:r>
                  <a:rPr lang="zh-CN" altLang="zh-CN" i="0">
                    <a:latin typeface="Cambria Math" panose="02040503050406030204" pitchFamily="18" charset="0"/>
                  </a:rPr>
                  <a:t>/</a:t>
                </a:r>
                <a:r>
                  <a:rPr lang="en-US" altLang="zh-CN" i="0">
                    <a:latin typeface="Cambria Math"/>
                  </a:rPr>
                  <a:t>ℎ</a:t>
                </a:r>
                <a:r>
                  <a:rPr lang="zh-CN" altLang="zh-CN" dirty="0"/>
                  <a:t>的整数倍；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3</a:t>
                </a:r>
                <a:r>
                  <a:rPr lang="en-US" altLang="zh-CN" dirty="0"/>
                  <a:t>.</a:t>
                </a:r>
                <a:r>
                  <a:rPr lang="en-US" altLang="zh-CN" i="0">
                    <a:latin typeface="Cambria Math"/>
                  </a:rPr>
                  <a:t> </a:t>
                </a:r>
                <a:r>
                  <a:rPr lang="zh-CN" altLang="zh-CN" i="0">
                    <a:latin typeface="Cambria Math" panose="02040503050406030204" pitchFamily="18" charset="0"/>
                  </a:rPr>
                  <a:t> </a:t>
                </a:r>
                <a:r>
                  <a:rPr lang="en-US" altLang="zh-CN" i="0">
                    <a:latin typeface="Cambria Math"/>
                  </a:rPr>
                  <a:t>𝑒</a:t>
                </a:r>
                <a:r>
                  <a:rPr lang="zh-CN" altLang="zh-CN" i="0">
                    <a:latin typeface="Cambria Math" panose="02040503050406030204" pitchFamily="18" charset="0"/>
                  </a:rPr>
                  <a:t>^</a:t>
                </a:r>
                <a:r>
                  <a:rPr lang="en-US" altLang="zh-CN" i="0">
                    <a:latin typeface="Cambria Math"/>
                  </a:rPr>
                  <a:t>2</a:t>
                </a:r>
                <a:r>
                  <a:rPr lang="zh-CN" altLang="zh-CN" i="0">
                    <a:latin typeface="Cambria Math" panose="02040503050406030204" pitchFamily="18" charset="0"/>
                  </a:rPr>
                  <a:t>/</a:t>
                </a:r>
                <a:r>
                  <a:rPr lang="en-US" altLang="zh-CN" i="0">
                    <a:latin typeface="Cambria Math"/>
                  </a:rPr>
                  <a:t>ℎ</a:t>
                </a:r>
                <a:r>
                  <a:rPr lang="zh-CN" altLang="zh-CN" dirty="0"/>
                  <a:t>值的测量精度可以达百万分之一。</a:t>
                </a:r>
              </a:p>
              <a:p>
                <a:endParaRPr lang="en-GB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8B4FB-2018-4E9F-84D2-E3C33F0ED300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839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关于整数量子霍尔效应的解释在固体物理书中都有，这里我们展示一段小视频。值得注意的一点是在量子霍尔效应中，费米能级和朗道能级每相交一次霍尔电导会改变一个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h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关于整数量子霍尔效应的解释在固体物理书中都有，这里我们展示一段小视频。值得注意的一点是在量子霍尔效应中，费米能级和朗道能级每相交一次霍尔电导会改变一个</a:t>
                </a:r>
                <a:r>
                  <a:rPr lang="en-US" altLang="zh-CN" i="0">
                    <a:latin typeface="Cambria Math"/>
                  </a:rPr>
                  <a:t>𝑒</a:t>
                </a:r>
                <a:r>
                  <a:rPr lang="zh-CN" altLang="zh-CN" i="0">
                    <a:latin typeface="Cambria Math" panose="02040503050406030204" pitchFamily="18" charset="0"/>
                  </a:rPr>
                  <a:t>^</a:t>
                </a:r>
                <a:r>
                  <a:rPr lang="en-US" altLang="zh-CN" i="0">
                    <a:latin typeface="Cambria Math"/>
                  </a:rPr>
                  <a:t>2</a:t>
                </a:r>
                <a:r>
                  <a:rPr lang="zh-CN" altLang="zh-CN" i="0" smtClean="0">
                    <a:latin typeface="Cambria Math" panose="02040503050406030204" pitchFamily="18" charset="0"/>
                  </a:rPr>
                  <a:t>/</a:t>
                </a:r>
                <a:r>
                  <a:rPr lang="en-US" altLang="zh-CN" i="0">
                    <a:latin typeface="Cambria Math"/>
                  </a:rPr>
                  <a:t>ℎ</a:t>
                </a:r>
                <a:endParaRPr lang="en-GB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8B4FB-2018-4E9F-84D2-E3C33F0ED300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54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但之前讨论的是折合质量非零的电子，对狄拉克电子来讲在零能处有一个朗道能级，其霍尔电导是半整数量子化的，也就是（</a:t>
            </a:r>
            <a:r>
              <a:rPr lang="en-US" altLang="zh-CN" dirty="0" smtClean="0"/>
              <a:t>*</a:t>
            </a:r>
            <a:r>
              <a:rPr lang="zh-CN" altLang="en-US" dirty="0" smtClean="0"/>
              <a:t>）式。实验方面在石墨烯上已经有证实。（在固体物理中大家应该都听说过，石墨烯能带中有所谓‘狄拉克点’，其附近的电子色散关系是相对论性的）只不过</a:t>
            </a:r>
            <a:r>
              <a:rPr lang="zh-CN" altLang="zh-CN" dirty="0" smtClean="0"/>
              <a:t>（</a:t>
            </a:r>
            <a:r>
              <a:rPr lang="en-US" altLang="zh-CN" dirty="0" smtClean="0"/>
              <a:t>*</a:t>
            </a:r>
            <a:r>
              <a:rPr lang="zh-CN" altLang="zh-CN" dirty="0" smtClean="0"/>
              <a:t>）</a:t>
            </a:r>
            <a:r>
              <a:rPr lang="zh-CN" altLang="en-US" dirty="0" smtClean="0"/>
              <a:t>式右边由于石墨烯狄拉克点的自旋</a:t>
            </a:r>
            <a:r>
              <a:rPr lang="en-US" altLang="zh-CN" dirty="0" smtClean="0"/>
              <a:t>-</a:t>
            </a:r>
            <a:r>
              <a:rPr lang="zh-CN" altLang="en-US" dirty="0" smtClean="0"/>
              <a:t>谷简并应该乘以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，所以表观霍尔电导还是整数量子化的。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8B4FB-2018-4E9F-84D2-E3C33F0ED30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13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反常量子霍尔效应，本质上是利用磁性薄膜的交换场替代外加磁场，同时借助畴壁，形成一种如同把（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）图下表面绕与上表面的公共边旋转</a:t>
            </a:r>
            <a:r>
              <a:rPr lang="en-US" altLang="zh-CN" dirty="0" smtClean="0"/>
              <a:t>180°</a:t>
            </a:r>
            <a:r>
              <a:rPr lang="zh-CN" altLang="en-US" dirty="0" smtClean="0"/>
              <a:t>使其与上表面并排放置，同时感受到从上向下的磁场的情景，或者把（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）中的蓝面看做（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）中上表面，红面看做（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）中下表面即可。</a:t>
            </a:r>
            <a:endParaRPr lang="en-US" altLang="zh-CN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我认为此时仍会有两部分半整数霍尔电导叠加形成整数电导，所以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中的式子后面加了</a:t>
            </a:r>
            <a:r>
              <a:rPr lang="en-US" altLang="zh-CN" sz="1200" dirty="0" smtClean="0"/>
              <a:t>for a single surface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8B4FB-2018-4E9F-84D2-E3C33F0ED30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11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4088-D6A3-4EC5-B908-A62A753D67F7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0981-8A09-4C1E-8499-7D39A724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48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4088-D6A3-4EC5-B908-A62A753D67F7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0981-8A09-4C1E-8499-7D39A724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88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4088-D6A3-4EC5-B908-A62A753D67F7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0981-8A09-4C1E-8499-7D39A724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0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4088-D6A3-4EC5-B908-A62A753D67F7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0981-8A09-4C1E-8499-7D39A724F4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18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4088-D6A3-4EC5-B908-A62A753D67F7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0981-8A09-4C1E-8499-7D39A724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82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4088-D6A3-4EC5-B908-A62A753D67F7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0981-8A09-4C1E-8499-7D39A724F4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10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4088-D6A3-4EC5-B908-A62A753D67F7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0981-8A09-4C1E-8499-7D39A724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71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4088-D6A3-4EC5-B908-A62A753D67F7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0981-8A09-4C1E-8499-7D39A724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11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4088-D6A3-4EC5-B908-A62A753D67F7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0981-8A09-4C1E-8499-7D39A724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4088-D6A3-4EC5-B908-A62A753D67F7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0981-8A09-4C1E-8499-7D39A724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5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4088-D6A3-4EC5-B908-A62A753D67F7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0981-8A09-4C1E-8499-7D39A724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7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4088-D6A3-4EC5-B908-A62A753D67F7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0981-8A09-4C1E-8499-7D39A724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3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4088-D6A3-4EC5-B908-A62A753D67F7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0981-8A09-4C1E-8499-7D39A724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2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4088-D6A3-4EC5-B908-A62A753D67F7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0981-8A09-4C1E-8499-7D39A724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61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4088-D6A3-4EC5-B908-A62A753D67F7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0981-8A09-4C1E-8499-7D39A724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4088-D6A3-4EC5-B908-A62A753D67F7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0981-8A09-4C1E-8499-7D39A724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00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4088-D6A3-4EC5-B908-A62A753D67F7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0981-8A09-4C1E-8499-7D39A724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08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054088-D6A3-4EC5-B908-A62A753D67F7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CA0981-8A09-4C1E-8499-7D39A724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72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7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1" y="1270003"/>
            <a:ext cx="7772400" cy="1470025"/>
          </a:xfrm>
        </p:spPr>
        <p:txBody>
          <a:bodyPr anchor="ctr">
            <a:noAutofit/>
          </a:bodyPr>
          <a:lstStyle/>
          <a:p>
            <a:r>
              <a:rPr lang="zh-CN" altLang="en-US" sz="6600" b="1" dirty="0"/>
              <a:t>Topological Insulators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9403" y="4150714"/>
            <a:ext cx="6400800" cy="1752600"/>
          </a:xfrm>
        </p:spPr>
        <p:txBody>
          <a:bodyPr/>
          <a:lstStyle/>
          <a:p>
            <a:pPr algn="l"/>
            <a:r>
              <a:rPr lang="zh-CN" altLang="en-US" sz="3200" dirty="0" smtClean="0"/>
              <a:t>组员：马润泽 金佳霖 孙晋茹 宋化鼎 罗巍 申攀攀 沈齐欣 生冀明 刘易</a:t>
            </a:r>
            <a:endParaRPr lang="zh-CN" altLang="en-US" sz="3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6" y="0"/>
            <a:ext cx="158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6" y="0"/>
            <a:ext cx="158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6" y="0"/>
            <a:ext cx="158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6" y="0"/>
            <a:ext cx="158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2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0"/>
            <a:ext cx="6154713" cy="3124201"/>
          </a:xfrm>
        </p:spPr>
        <p:txBody>
          <a:bodyPr/>
          <a:lstStyle/>
          <a:p>
            <a:r>
              <a:rPr lang="en-US" altLang="zh-CN" b="1" dirty="0" smtClean="0"/>
              <a:t>Band theory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98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1123954"/>
            <a:ext cx="6635751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内容占位符 2"/>
          <p:cNvSpPr>
            <a:spLocks noGrp="1" noChangeArrowheads="1"/>
          </p:cNvSpPr>
          <p:nvPr/>
        </p:nvSpPr>
        <p:spPr bwMode="auto">
          <a:xfrm>
            <a:off x="1260476" y="4508503"/>
            <a:ext cx="6408739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000"/>
              <a:t>Figure 1: the band structures of four kinds of material </a:t>
            </a:r>
            <a:r>
              <a:rPr lang="en-US" sz="2000">
                <a:cs typeface="Arial" panose="020B0604020202020204" pitchFamily="34" charset="0"/>
              </a:rPr>
              <a:t>(a) </a:t>
            </a:r>
            <a:r>
              <a:rPr lang="zh-CN" altLang="en-US" sz="2000">
                <a:cs typeface="Arial" panose="020B0604020202020204" pitchFamily="34" charset="0"/>
              </a:rPr>
              <a:t>conductors</a:t>
            </a:r>
            <a:r>
              <a:rPr lang="en-US" sz="2000">
                <a:cs typeface="Arial" panose="020B0604020202020204" pitchFamily="34" charset="0"/>
              </a:rPr>
              <a:t>, (b) </a:t>
            </a:r>
            <a:r>
              <a:rPr lang="zh-CN" altLang="en-US" sz="2000"/>
              <a:t>ordinary insulators</a:t>
            </a:r>
            <a:r>
              <a:rPr lang="en-US" sz="2000">
                <a:cs typeface="Arial" panose="020B0604020202020204" pitchFamily="34" charset="0"/>
              </a:rPr>
              <a:t>, (c) </a:t>
            </a:r>
            <a:r>
              <a:rPr lang="zh-CN" altLang="en-US" sz="2000"/>
              <a:t>quantum Hall insulators</a:t>
            </a:r>
            <a:r>
              <a:rPr lang="en-US" sz="2000">
                <a:cs typeface="Arial" panose="020B0604020202020204" pitchFamily="34" charset="0"/>
              </a:rPr>
              <a:t>, (d) </a:t>
            </a:r>
            <a:r>
              <a:rPr lang="zh-CN" altLang="en-US" sz="2000"/>
              <a:t>T invariant topological insulators</a:t>
            </a:r>
            <a:r>
              <a:rPr lang="zh-CN" altLang="en-US" sz="2000">
                <a:cs typeface="Arial" panose="020B0604020202020204" pitchFamily="34" charset="0"/>
              </a:rPr>
              <a:t>。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9" y="3357566"/>
            <a:ext cx="6477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8" y="3357563"/>
            <a:ext cx="6572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1" y="3284541"/>
            <a:ext cx="1466851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77875" y="328613"/>
            <a:ext cx="7683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/>
              <a:t>Band structures</a:t>
            </a:r>
          </a:p>
        </p:txBody>
      </p:sp>
    </p:spTree>
    <p:extLst>
      <p:ext uri="{BB962C8B-B14F-4D97-AF65-F5344CB8AC3E}">
        <p14:creationId xmlns:p14="http://schemas.microsoft.com/office/powerpoint/2010/main" val="917402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188913"/>
            <a:ext cx="8229600" cy="1143000"/>
          </a:xfrm>
        </p:spPr>
        <p:txBody>
          <a:bodyPr/>
          <a:lstStyle/>
          <a:p>
            <a:pPr algn="l"/>
            <a:r>
              <a:rPr lang="zh-CN" altLang="en-US" sz="4000"/>
              <a:t>The Chern invariant — n</a:t>
            </a:r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2138" y="1412879"/>
            <a:ext cx="1746251" cy="282575"/>
          </a:xfrm>
          <a:noFill/>
          <a:ln/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23851" y="1341439"/>
            <a:ext cx="792003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        Berry phase </a:t>
            </a:r>
          </a:p>
          <a:p>
            <a:endParaRPr lang="zh-CN" altLang="en-US" sz="2000"/>
          </a:p>
          <a:p>
            <a:r>
              <a:rPr lang="zh-CN" altLang="en-US" sz="2000"/>
              <a:t>         Berry flux</a:t>
            </a:r>
          </a:p>
          <a:p>
            <a:endParaRPr lang="zh-CN" altLang="en-US" sz="2000"/>
          </a:p>
          <a:p>
            <a:r>
              <a:rPr lang="zh-CN" altLang="en-US" sz="2000"/>
              <a:t>  The Chern invariant is the total Berry flux in the Brillouin zone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41" y="2060577"/>
            <a:ext cx="124618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1" y="3070228"/>
            <a:ext cx="2533651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7" y="3141666"/>
            <a:ext cx="46037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39750" y="4221166"/>
            <a:ext cx="6902451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SzPct val="100000"/>
              <a:buFont typeface="Wingdings" panose="05000000000000000000" pitchFamily="2" charset="2"/>
              <a:buChar char="Ø"/>
            </a:pPr>
            <a:endParaRPr lang="zh-CN" altLang="en-US"/>
          </a:p>
          <a:p>
            <a:pPr>
              <a:buSzPct val="100000"/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717929"/>
            <a:ext cx="152400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68316" y="4005265"/>
            <a:ext cx="799147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/>
              <a:t>TKNN showed that </a:t>
            </a:r>
            <a:r>
              <a:rPr lang="zh-CN" altLang="en-US" sz="2000">
                <a:sym typeface="Times New Roman" panose="02020603050405020304" pitchFamily="18" charset="0"/>
              </a:rPr>
              <a:t>σ</a:t>
            </a:r>
            <a:r>
              <a:rPr lang="zh-CN" altLang="en-US" sz="2000" baseline="-25000"/>
              <a:t>xy</a:t>
            </a:r>
            <a:r>
              <a:rPr lang="zh-CN" altLang="en-US" sz="2000"/>
              <a:t>, computed using the Kubo formula, has the same  form, so that N in Eq.(1) is identical to n in Eq.(2).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endParaRPr lang="zh-CN" altLang="en-US" sz="240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/>
              <a:t>Chern number n is a topological invariant in the sense that it cannot change when the Hamiltonian varies smoothly.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endParaRPr lang="zh-CN" altLang="en-US" sz="240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/>
              <a:t>For topological insulators, n</a:t>
            </a:r>
            <a:r>
              <a:rPr lang="zh-CN" altLang="en-US" sz="2000">
                <a:sym typeface="Arial" panose="020B0604020202020204" pitchFamily="34" charset="0"/>
              </a:rPr>
              <a:t>≠</a:t>
            </a:r>
            <a:r>
              <a:rPr lang="zh-CN" altLang="en-US" sz="2000"/>
              <a:t>0, while for ordinary ones(such as vacuum), n=0.</a:t>
            </a:r>
          </a:p>
        </p:txBody>
      </p:sp>
    </p:spTree>
    <p:extLst>
      <p:ext uri="{BB962C8B-B14F-4D97-AF65-F5344CB8AC3E}">
        <p14:creationId xmlns:p14="http://schemas.microsoft.com/office/powerpoint/2010/main" val="11691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1" y="44454"/>
            <a:ext cx="8229600" cy="1139825"/>
          </a:xfrm>
        </p:spPr>
        <p:txBody>
          <a:bodyPr/>
          <a:lstStyle/>
          <a:p>
            <a:pPr algn="l"/>
            <a:r>
              <a:rPr lang="zh-CN" altLang="en-US" sz="4000"/>
              <a:t>Haldane model</a:t>
            </a:r>
          </a:p>
        </p:txBody>
      </p:sp>
      <p:pic>
        <p:nvPicPr>
          <p:cNvPr id="7173" name="Picture 5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7253" y="3643313"/>
            <a:ext cx="3113088" cy="649287"/>
          </a:xfrm>
          <a:noFill/>
          <a:ln/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403125" y="2184441"/>
            <a:ext cx="45630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/>
              <a:t> </a:t>
            </a:r>
            <a:r>
              <a:rPr lang="zh-CN" altLang="en-US" sz="2000" dirty="0"/>
              <a:t>tight-binding model of hexagonal lattice</a:t>
            </a:r>
          </a:p>
          <a:p>
            <a:pPr>
              <a:lnSpc>
                <a:spcPct val="110000"/>
              </a:lnSpc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dirty="0"/>
              <a:t> a quantum Hall state with</a:t>
            </a:r>
          </a:p>
          <a:p>
            <a:pPr>
              <a:lnSpc>
                <a:spcPct val="110000"/>
              </a:lnSpc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dirty="0"/>
              <a:t> introduces a mass to the Dirac points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339" y="2459039"/>
            <a:ext cx="508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54" y="2554289"/>
            <a:ext cx="1104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3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979" y="76202"/>
            <a:ext cx="6554867" cy="1524000"/>
          </a:xfrm>
        </p:spPr>
        <p:txBody>
          <a:bodyPr/>
          <a:lstStyle/>
          <a:p>
            <a:pPr algn="l"/>
            <a:r>
              <a:rPr lang="zh-CN" altLang="zh-CN" sz="4000" dirty="0"/>
              <a:t>Edge states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8791" y="1600202"/>
            <a:ext cx="3970337" cy="4525963"/>
          </a:xfrm>
        </p:spPr>
        <p:txBody>
          <a:bodyPr/>
          <a:lstStyle/>
          <a:p>
            <a:r>
              <a:rPr lang="zh-CN" altLang="zh-CN" sz="2000" dirty="0"/>
              <a:t>skipping motion electrons bounce off the edge</a:t>
            </a:r>
          </a:p>
          <a:p>
            <a:r>
              <a:rPr lang="zh-CN" altLang="zh-CN" sz="2000" dirty="0"/>
              <a:t>chiral:propagate in one direction only along the edge</a:t>
            </a:r>
          </a:p>
          <a:p>
            <a:r>
              <a:rPr lang="zh-CN" altLang="zh-CN" sz="2000" dirty="0"/>
              <a:t>insensitive to disorder :no states available for backscattering</a:t>
            </a:r>
          </a:p>
          <a:p>
            <a:r>
              <a:rPr lang="zh-CN" altLang="zh-CN" sz="2000" dirty="0"/>
              <a:t>deeply related to the topology of the bulk quantum Hall state.</a:t>
            </a:r>
          </a:p>
          <a:p>
            <a:pPr>
              <a:buFontTx/>
              <a:buNone/>
            </a:pPr>
            <a:r>
              <a:rPr lang="zh-CN" altLang="zh-CN" sz="2000" dirty="0"/>
              <a:t>    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5" y="1484314"/>
            <a:ext cx="3540125" cy="35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1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61120" y="-17013"/>
            <a:ext cx="6554867" cy="1524000"/>
          </a:xfrm>
        </p:spPr>
        <p:txBody>
          <a:bodyPr/>
          <a:lstStyle/>
          <a:p>
            <a:pPr algn="l"/>
            <a:r>
              <a:rPr lang="zh-CN" altLang="zh-CN" sz="4000" dirty="0"/>
              <a:t>Z</a:t>
            </a:r>
            <a:r>
              <a:rPr lang="zh-CN" altLang="zh-CN" sz="4000" baseline="-25000" dirty="0"/>
              <a:t>2</a:t>
            </a:r>
            <a:r>
              <a:rPr lang="zh-CN" altLang="zh-CN" sz="4000" dirty="0"/>
              <a:t> topological insulator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3" y="1600203"/>
            <a:ext cx="7427913" cy="460375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zh-CN" altLang="zh-CN" sz="2000"/>
              <a:t>T  symmetry operator:</a:t>
            </a:r>
          </a:p>
          <a:p>
            <a:pPr>
              <a:buFontTx/>
              <a:buNone/>
            </a:pPr>
            <a:endParaRPr lang="zh-CN" altLang="zh-CN" sz="180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276476"/>
            <a:ext cx="1695451" cy="28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58788" y="2886077"/>
            <a:ext cx="66151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Sy is the spin operator and K is complex conjugation</a:t>
            </a:r>
          </a:p>
          <a:p>
            <a:endParaRPr lang="zh-CN" altLang="en-US" sz="2400"/>
          </a:p>
          <a:p>
            <a:r>
              <a:rPr lang="zh-CN" altLang="en-US" sz="2000"/>
              <a:t>for spin 1/2 electrons: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149727"/>
            <a:ext cx="704851" cy="28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57203" y="4673601"/>
            <a:ext cx="6861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000"/>
              <a:t>A T invariant Bloch Hamiltonian must satisfy</a:t>
            </a: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42" y="5661027"/>
            <a:ext cx="1876425" cy="28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1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6554867" cy="1524000"/>
          </a:xfrm>
        </p:spPr>
        <p:txBody>
          <a:bodyPr/>
          <a:lstStyle/>
          <a:p>
            <a:pPr algn="l"/>
            <a:r>
              <a:rPr lang="zh-CN" altLang="zh-CN" sz="4000" dirty="0"/>
              <a:t>Z</a:t>
            </a:r>
            <a:r>
              <a:rPr lang="zh-CN" altLang="zh-CN" sz="4000" baseline="-25000" dirty="0"/>
              <a:t>2</a:t>
            </a:r>
            <a:r>
              <a:rPr lang="zh-CN" altLang="zh-CN" sz="4000" dirty="0"/>
              <a:t> topological insulator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3970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zh-CN" altLang="en-US" sz="1800"/>
              <a:t>  </a:t>
            </a:r>
            <a:r>
              <a:rPr lang="zh-CN" altLang="en-US" sz="2000"/>
              <a:t>    for this constraint,there is an invariant with two possible values:</a:t>
            </a:r>
          </a:p>
          <a:p>
            <a:pPr algn="ctr">
              <a:buFontTx/>
              <a:buNone/>
            </a:pPr>
            <a:r>
              <a:rPr lang="zh-CN" altLang="en-US" sz="2000">
                <a:sym typeface="宋体" panose="02010600030101010101" pitchFamily="2" charset="-122"/>
              </a:rPr>
              <a:t> ν=0 or 1</a:t>
            </a:r>
          </a:p>
          <a:p>
            <a:pPr>
              <a:buFontTx/>
              <a:buNone/>
            </a:pPr>
            <a:r>
              <a:rPr lang="zh-CN" altLang="en-US" sz="2000"/>
              <a:t>      two topological classes can be understood,</a:t>
            </a:r>
            <a:r>
              <a:rPr lang="zh-CN" altLang="en-US" sz="2000">
                <a:sym typeface="宋体" panose="02010600030101010101" pitchFamily="2" charset="-122"/>
              </a:rPr>
              <a:t>νis called Z2 invariant.</a:t>
            </a:r>
          </a:p>
          <a:p>
            <a:pPr>
              <a:buFontTx/>
              <a:buNone/>
            </a:pPr>
            <a:r>
              <a:rPr lang="zh-CN" altLang="en-US" sz="2000">
                <a:sym typeface="宋体" panose="02010600030101010101" pitchFamily="2" charset="-122"/>
              </a:rPr>
              <a:t>      define a unitary matrix: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9" y="3290891"/>
            <a:ext cx="2419351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869953" y="3895726"/>
            <a:ext cx="68230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There are four special points      in the bulk 2D Brillouin zone.</a:t>
            </a:r>
          </a:p>
          <a:p>
            <a:r>
              <a:rPr lang="zh-CN" altLang="en-US" sz="2000"/>
              <a:t>define: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718261"/>
              </p:ext>
            </p:extLst>
          </p:nvPr>
        </p:nvGraphicFramePr>
        <p:xfrm>
          <a:off x="4393406" y="3905393"/>
          <a:ext cx="357187" cy="375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4" imgW="216638" imgH="229639" progId="Equation.3">
                  <p:embed/>
                </p:oleObj>
              </mc:Choice>
              <mc:Fallback>
                <p:oleObj r:id="rId4" imgW="216638" imgH="22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3406" y="3905393"/>
                        <a:ext cx="357187" cy="375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41" y="4941889"/>
            <a:ext cx="2636837" cy="32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3132138" y="5734053"/>
          <a:ext cx="7921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7" imgW="496098" imgH="229278" progId="Equation.3">
                  <p:embed/>
                </p:oleObj>
              </mc:Choice>
              <mc:Fallback>
                <p:oleObj r:id="rId7" imgW="496098" imgH="2292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734053"/>
                        <a:ext cx="79216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88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066"/>
            <a:ext cx="6554867" cy="1524000"/>
          </a:xfrm>
        </p:spPr>
        <p:txBody>
          <a:bodyPr/>
          <a:lstStyle/>
          <a:p>
            <a:pPr algn="l"/>
            <a:r>
              <a:rPr lang="zh-CN" altLang="zh-CN" sz="4000" dirty="0"/>
              <a:t>Z</a:t>
            </a:r>
            <a:r>
              <a:rPr lang="zh-CN" altLang="zh-CN" sz="4000" baseline="-25000" dirty="0"/>
              <a:t>2</a:t>
            </a:r>
            <a:r>
              <a:rPr lang="zh-CN" altLang="zh-CN" sz="4000" dirty="0"/>
              <a:t> topological insulator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zh-CN" sz="2000" dirty="0"/>
              <a:t>the Z2 invariant is:</a:t>
            </a:r>
          </a:p>
          <a:p>
            <a:pPr>
              <a:buFontTx/>
              <a:buNone/>
            </a:pPr>
            <a:endParaRPr lang="zh-CN" altLang="zh-CN" sz="18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4" y="1845346"/>
            <a:ext cx="13239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7200" y="2695577"/>
            <a:ext cx="6477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/>
              <a:t>if the 2D system conserves the perpendicular spin Sz</a:t>
            </a:r>
          </a:p>
          <a:p>
            <a:r>
              <a:rPr lang="zh-CN" altLang="en-US" sz="2000" dirty="0"/>
              <a:t>Chern integers n↑, n↓are independent,the difference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60" y="3678047"/>
            <a:ext cx="21732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39753" y="4076702"/>
            <a:ext cx="5832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defines a quantized spin Hall conductivity.</a:t>
            </a:r>
          </a:p>
          <a:p>
            <a:r>
              <a:rPr lang="zh-CN" altLang="en-US" sz="2000"/>
              <a:t>The Z2 invariant is then simply</a:t>
            </a:r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42" y="5101962"/>
            <a:ext cx="221773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0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66" y="2022535"/>
            <a:ext cx="4800600" cy="20193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19066"/>
            <a:ext cx="6554867" cy="1524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zh-CN" sz="4000" smtClean="0"/>
              <a:t>Z</a:t>
            </a:r>
            <a:r>
              <a:rPr lang="zh-CN" altLang="zh-CN" sz="4000" baseline="-25000" smtClean="0"/>
              <a:t>2</a:t>
            </a:r>
            <a:r>
              <a:rPr lang="zh-CN" altLang="zh-CN" sz="4000" smtClean="0"/>
              <a:t> topological insulator</a:t>
            </a:r>
            <a:endParaRPr lang="zh-CN" altLang="zh-CN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741" y="4613963"/>
            <a:ext cx="17716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21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719667"/>
            <a:ext cx="6154713" cy="3124201"/>
          </a:xfrm>
        </p:spPr>
        <p:txBody>
          <a:bodyPr>
            <a:normAutofit/>
          </a:bodyPr>
          <a:lstStyle/>
          <a:p>
            <a:r>
              <a:rPr lang="en-US" altLang="zh-CN" b="1" dirty="0"/>
              <a:t>Surface quantum Hall effect</a:t>
            </a:r>
            <a:r>
              <a:rPr lang="zh-CN" altLang="zh-CN" dirty="0"/>
              <a:t/>
            </a:r>
            <a:br>
              <a:rPr lang="zh-CN" altLang="zh-CN" dirty="0"/>
            </a:br>
            <a:endParaRPr lang="en-GB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Outline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Brief history of topological insulators</a:t>
            </a:r>
          </a:p>
          <a:p>
            <a:r>
              <a:rPr lang="en-US" altLang="zh-CN" dirty="0" smtClean="0"/>
              <a:t>Band theory</a:t>
            </a:r>
          </a:p>
          <a:p>
            <a:r>
              <a:rPr lang="en-US" altLang="zh-CN" dirty="0" smtClean="0"/>
              <a:t>Quantum Hall effect</a:t>
            </a:r>
          </a:p>
          <a:p>
            <a:r>
              <a:rPr lang="en-US" altLang="zh-CN" dirty="0" smtClean="0"/>
              <a:t>Superconducting proximity effect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100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01" y="0"/>
            <a:ext cx="6554867" cy="1524000"/>
          </a:xfrm>
        </p:spPr>
        <p:txBody>
          <a:bodyPr/>
          <a:lstStyle/>
          <a:p>
            <a:r>
              <a:rPr lang="en-GB" dirty="0" smtClean="0"/>
              <a:t>Integer Quantized Hall Effect</a:t>
            </a:r>
            <a:endParaRPr lang="en-GB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501" y="1844824"/>
            <a:ext cx="4393305" cy="4525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25549" y="1844824"/>
                <a:ext cx="4392488" cy="4298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The main features are:</a:t>
                </a:r>
                <a:endParaRPr lang="zh-CN" altLang="zh-CN" sz="2400" dirty="0"/>
              </a:p>
              <a:p>
                <a:r>
                  <a:rPr lang="en-US" altLang="zh-CN" sz="2400" dirty="0" smtClean="0"/>
                  <a:t>1.Plateaus  for Hall conductance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emerge.</a:t>
                </a:r>
                <a:endParaRPr lang="zh-CN" altLang="zh-CN" sz="2400" dirty="0"/>
              </a:p>
              <a:p>
                <a:r>
                  <a:rPr lang="en-US" altLang="zh-CN" sz="2400" dirty="0" smtClean="0"/>
                  <a:t>2.The value of the plateaus are the integer multiples of a constant: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/>
                          </a:rPr>
                          <m:t>h</m:t>
                        </m:r>
                      </m:den>
                    </m:f>
                    <m:r>
                      <a:rPr lang="en-US" altLang="zh-CN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, regardless of the number of the particles n</a:t>
                </a:r>
                <a:r>
                  <a:rPr lang="en-US" altLang="zh-CN" sz="2400" dirty="0"/>
                  <a:t>.</a:t>
                </a:r>
                <a:endParaRPr lang="zh-CN" altLang="zh-CN" sz="2400" dirty="0"/>
              </a:p>
              <a:p>
                <a:r>
                  <a:rPr lang="en-US" altLang="zh-CN" sz="2400" dirty="0"/>
                  <a:t>3</a:t>
                </a:r>
                <a:r>
                  <a:rPr lang="en-US" altLang="zh-CN" sz="2400" dirty="0" smtClean="0"/>
                  <a:t>. The precision of the measurement of the plateaus’ value 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can reach one in a million.</a:t>
                </a:r>
                <a:endParaRPr lang="zh-CN" altLang="zh-CN" sz="24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549" y="1844824"/>
                <a:ext cx="4392488" cy="4298549"/>
              </a:xfrm>
              <a:prstGeom prst="rect">
                <a:avLst/>
              </a:prstGeom>
              <a:blipFill rotWithShape="0">
                <a:blip r:embed="rId4"/>
                <a:stretch>
                  <a:fillRect l="-2080" t="-1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19" y="241539"/>
            <a:ext cx="6554867" cy="132311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explanation for the i</a:t>
            </a:r>
            <a:r>
              <a:rPr lang="en-GB" altLang="zh-CN" dirty="0" smtClean="0"/>
              <a:t>nteger quantized </a:t>
            </a:r>
            <a:r>
              <a:rPr lang="en-GB" altLang="zh-CN" dirty="0"/>
              <a:t>Hall </a:t>
            </a:r>
            <a:r>
              <a:rPr lang="en-GB" altLang="zh-CN" dirty="0" smtClean="0"/>
              <a:t>effect can be found in solid state physics textbooks. Here we will use a video for illustration</a:t>
            </a:r>
            <a:r>
              <a:rPr lang="en-GB" dirty="0" smtClean="0"/>
              <a:t> </a:t>
            </a:r>
            <a:r>
              <a:rPr lang="zh-CN" altLang="en-US" dirty="0" smtClean="0"/>
              <a:t>：</a:t>
            </a:r>
            <a:endParaRPr lang="en-GB" dirty="0"/>
          </a:p>
        </p:txBody>
      </p:sp>
      <p:pic>
        <p:nvPicPr>
          <p:cNvPr id="4" name="QuantumHallEffectExplanationWithLandauLevel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35170" y="1564657"/>
            <a:ext cx="6676845" cy="50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0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47253"/>
                <a:ext cx="8229600" cy="582210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The Landau levels for Dirac electrons are special, however, because a Landau level is guaranteed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to </a:t>
                </a:r>
                <a:r>
                  <a:rPr lang="en-US" altLang="zh-CN" dirty="0"/>
                  <a:t>exist at exactly zero energy.</a:t>
                </a:r>
                <a:endParaRPr lang="zh-CN" altLang="zh-CN" dirty="0"/>
              </a:p>
              <a:p>
                <a:r>
                  <a:rPr lang="en-US" altLang="zh-CN" dirty="0"/>
                  <a:t>Since the Hall </a:t>
                </a:r>
                <a:r>
                  <a:rPr lang="en-US" altLang="zh-CN" dirty="0" smtClean="0"/>
                  <a:t>conductivity increases </a:t>
                </a:r>
                <a:r>
                  <a:rPr lang="en-US" altLang="zh-CN" dirty="0"/>
                  <a:t>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zh-CN" dirty="0"/>
                  <a:t>when the Fermi energy crosses a Landau level, the Hall conductivity is </a:t>
                </a:r>
                <a:r>
                  <a:rPr lang="en-US" altLang="zh-CN" i="1" u="sng" dirty="0"/>
                  <a:t>half integer </a:t>
                </a:r>
                <a:r>
                  <a:rPr lang="en-US" altLang="zh-CN" dirty="0"/>
                  <a:t>quantized: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𝐱𝐲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=(</m:t>
                    </m:r>
                    <m:r>
                      <a:rPr lang="en-US" altLang="zh-CN" b="1" i="1">
                        <a:latin typeface="Cambria Math"/>
                      </a:rPr>
                      <m:t>𝒏</m:t>
                    </m:r>
                    <m:r>
                      <a:rPr lang="en-US" altLang="zh-CN" b="1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b="1" i="1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b="1" i="1">
                            <a:latin typeface="Cambria Math"/>
                          </a:rPr>
                          <m:t>𝒉</m:t>
                        </m:r>
                      </m:den>
                    </m:f>
                  </m:oMath>
                </a14:m>
                <a:r>
                  <a:rPr lang="zh-CN" altLang="zh-CN" dirty="0" smtClean="0"/>
                  <a:t>（</a:t>
                </a:r>
                <a:r>
                  <a:rPr lang="en-US" altLang="zh-CN" dirty="0"/>
                  <a:t>*</a:t>
                </a:r>
                <a:r>
                  <a:rPr lang="zh-CN" altLang="zh-CN" dirty="0" smtClean="0"/>
                  <a:t>）</a:t>
                </a:r>
                <a:endParaRPr lang="zh-CN" altLang="zh-CN" dirty="0"/>
              </a:p>
              <a:p>
                <a:r>
                  <a:rPr lang="en-US" altLang="zh-CN" dirty="0"/>
                  <a:t>This physics has been demonstrated in experiments on </a:t>
                </a:r>
                <a:r>
                  <a:rPr lang="en-US" altLang="zh-CN" dirty="0" err="1" smtClean="0"/>
                  <a:t>graphene</a:t>
                </a:r>
                <a:endParaRPr lang="en-US" altLang="zh-CN" dirty="0" smtClean="0"/>
              </a:p>
              <a:p>
                <a:r>
                  <a:rPr lang="en-US" altLang="zh-CN" dirty="0" smtClean="0"/>
                  <a:t>Though in </a:t>
                </a:r>
                <a:r>
                  <a:rPr lang="en-US" altLang="zh-CN" dirty="0" err="1"/>
                  <a:t>graphene</a:t>
                </a:r>
                <a:r>
                  <a:rPr lang="zh-CN" altLang="zh-CN" dirty="0" smtClean="0"/>
                  <a:t>，</a:t>
                </a:r>
                <a:r>
                  <a:rPr lang="en-US" altLang="zh-CN" dirty="0" smtClean="0"/>
                  <a:t>equation (*) is </a:t>
                </a:r>
                <a:r>
                  <a:rPr lang="en-US" altLang="zh-CN" dirty="0"/>
                  <a:t>multiplied by 4 due to the spin and valley degeneracy of </a:t>
                </a:r>
                <a:r>
                  <a:rPr lang="en-US" altLang="zh-CN" dirty="0" err="1"/>
                  <a:t>graphene’s</a:t>
                </a:r>
                <a:r>
                  <a:rPr lang="en-US" altLang="zh-CN" dirty="0"/>
                  <a:t> Dirac points, so the observed Hall conductivity is still integer quantized.</a:t>
                </a: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47253"/>
                <a:ext cx="8229600" cy="5822107"/>
              </a:xfrm>
              <a:blipFill rotWithShape="0">
                <a:blip r:embed="rId3"/>
                <a:stretch>
                  <a:fillRect l="-296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3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95536" y="2954740"/>
                <a:ext cx="8388424" cy="4005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Anomalous quantum Hall effect</a:t>
                </a:r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induced with the proximity to a magnetic insulator. A thin magnetic film on the surface of a topological insulator will give rise to a local exchange field that lifts the </a:t>
                </a:r>
                <a:r>
                  <a:rPr lang="en-US" altLang="zh-CN" sz="2400" dirty="0" err="1" smtClean="0"/>
                  <a:t>Kramers</a:t>
                </a:r>
                <a:r>
                  <a:rPr lang="en-US" altLang="zh-CN" sz="2400" dirty="0" smtClean="0"/>
                  <a:t> degeneracy at the surface Dirac points. </a:t>
                </a:r>
                <a:r>
                  <a:rPr lang="en-US" altLang="zh-CN" sz="2400" dirty="0"/>
                  <a:t>This introduces a mass </a:t>
                </a:r>
                <a:r>
                  <a:rPr lang="en-US" altLang="zh-CN" sz="2400" dirty="0" smtClean="0"/>
                  <a:t>term </a:t>
                </a:r>
                <a:r>
                  <a:rPr lang="en-US" altLang="zh-CN" sz="2400" i="1" dirty="0" smtClean="0"/>
                  <a:t>m </a:t>
                </a:r>
                <a:r>
                  <a:rPr lang="en-US" altLang="zh-CN" sz="2400" dirty="0"/>
                  <a:t>into the Dirac </a:t>
                </a:r>
                <a:r>
                  <a:rPr lang="en-US" altLang="zh-CN" sz="2400" dirty="0" smtClean="0"/>
                  <a:t>equation.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There </a:t>
                </a:r>
                <a:r>
                  <a:rPr lang="en-US" altLang="zh-CN" sz="2400" dirty="0"/>
                  <a:t>is a half integer quantized Hall </a:t>
                </a:r>
                <a:r>
                  <a:rPr lang="en-US" altLang="zh-CN" sz="2400" dirty="0" smtClean="0"/>
                  <a:t>conductivity </a:t>
                </a:r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𝐱𝐲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=</a:t>
                </a:r>
                <a:r>
                  <a:rPr lang="zh-CN" altLang="zh-CN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𝒉</m:t>
                        </m:r>
                      </m:den>
                    </m:f>
                  </m:oMath>
                </a14:m>
                <a:endParaRPr lang="en-US" altLang="zh-CN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This </a:t>
                </a:r>
                <a:r>
                  <a:rPr lang="en-US" altLang="zh-CN" sz="2400" dirty="0"/>
                  <a:t>can be probed in a transport experiment by introducing a domain wall into the magnet.</a:t>
                </a:r>
                <a:endParaRPr lang="en-GB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54740"/>
                <a:ext cx="8388424" cy="4005007"/>
              </a:xfrm>
              <a:prstGeom prst="rect">
                <a:avLst/>
              </a:prstGeom>
              <a:blipFill rotWithShape="0">
                <a:blip r:embed="rId3"/>
                <a:stretch>
                  <a:fillRect l="-1017" t="-1674" r="-291" b="-2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-74290" y="0"/>
            <a:ext cx="4286250" cy="2971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11960" y="2855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Fig</a:t>
            </a:r>
            <a:r>
              <a:rPr lang="zh-CN" altLang="en-US" dirty="0"/>
              <a:t>： </a:t>
            </a:r>
            <a:r>
              <a:rPr lang="zh-CN" altLang="zh-CN" dirty="0" smtClean="0"/>
              <a:t>（</a:t>
            </a:r>
            <a:r>
              <a:rPr lang="en-US" altLang="zh-CN" dirty="0"/>
              <a:t>c</a:t>
            </a:r>
            <a:r>
              <a:rPr lang="zh-CN" altLang="zh-CN" dirty="0"/>
              <a:t>） </a:t>
            </a:r>
            <a:r>
              <a:rPr lang="en-US" altLang="zh-CN" dirty="0"/>
              <a:t>A thin magnetic film can induce an energy gap at the surface. </a:t>
            </a:r>
            <a:r>
              <a:rPr lang="zh-CN" altLang="zh-CN" dirty="0"/>
              <a:t>（</a:t>
            </a:r>
            <a:r>
              <a:rPr lang="en-US" altLang="zh-CN" dirty="0"/>
              <a:t>d</a:t>
            </a:r>
            <a:r>
              <a:rPr lang="zh-CN" altLang="zh-CN" dirty="0"/>
              <a:t>） </a:t>
            </a:r>
            <a:r>
              <a:rPr lang="en-US" altLang="zh-CN" dirty="0"/>
              <a:t>A domain wall in the surface magnetization exhibits a chiral fermion mode.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847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Superconducting proximity effect and </a:t>
            </a:r>
            <a:r>
              <a:rPr lang="en-US" altLang="zh-CN" b="1" dirty="0" err="1" smtClean="0"/>
              <a:t>majorana</a:t>
            </a:r>
            <a:r>
              <a:rPr lang="en-US" altLang="zh-CN" b="1" dirty="0" smtClean="0"/>
              <a:t> fermions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685" y="4602163"/>
            <a:ext cx="6554867" cy="1524000"/>
          </a:xfrm>
        </p:spPr>
        <p:txBody>
          <a:bodyPr/>
          <a:lstStyle/>
          <a:p>
            <a:r>
              <a:rPr lang="en-US" altLang="zh-CN" b="1" dirty="0" smtClean="0"/>
              <a:t>Majorana </a:t>
            </a:r>
            <a:r>
              <a:rPr lang="zh-CN" altLang="en-US" b="1" dirty="0" smtClean="0"/>
              <a:t>费米子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20" y="1571612"/>
            <a:ext cx="4829180" cy="4554551"/>
          </a:xfrm>
        </p:spPr>
        <p:txBody>
          <a:bodyPr anchor="t">
            <a:normAutofit fontScale="70000" lnSpcReduction="20000"/>
          </a:bodyPr>
          <a:lstStyle/>
          <a:p>
            <a:pPr indent="0"/>
            <a:endParaRPr lang="zh-CN" altLang="en-US" sz="3600" dirty="0">
              <a:latin typeface="+mn-ea"/>
            </a:endParaRPr>
          </a:p>
          <a:p>
            <a:pPr indent="0">
              <a:buNone/>
            </a:pPr>
            <a:r>
              <a:rPr lang="en-US" altLang="zh-CN" sz="3600" dirty="0" smtClean="0">
                <a:latin typeface="+mn-ea"/>
              </a:rPr>
              <a:t>  1937</a:t>
            </a:r>
            <a:r>
              <a:rPr lang="zh-CN" altLang="en-US" sz="3600" dirty="0">
                <a:latin typeface="+mn-ea"/>
              </a:rPr>
              <a:t>年，意大利物理学家 </a:t>
            </a:r>
            <a:r>
              <a:rPr lang="en-US" altLang="zh-CN" sz="3600" dirty="0">
                <a:latin typeface="+mn-ea"/>
              </a:rPr>
              <a:t>Ettore Majorana</a:t>
            </a:r>
            <a:r>
              <a:rPr lang="zh-CN" altLang="en-US" sz="3600" dirty="0">
                <a:latin typeface="+mn-ea"/>
              </a:rPr>
              <a:t>提出一种神奇的费米子，这种粒子是其本身的</a:t>
            </a:r>
            <a:r>
              <a:rPr lang="zh-CN" altLang="en-US" sz="3600" dirty="0" smtClean="0">
                <a:latin typeface="+mn-ea"/>
              </a:rPr>
              <a:t>反粒子。这</a:t>
            </a:r>
            <a:r>
              <a:rPr lang="zh-CN" altLang="en-US" sz="3600" dirty="0">
                <a:latin typeface="+mn-ea"/>
              </a:rPr>
              <a:t>类费米子</a:t>
            </a:r>
            <a:r>
              <a:rPr lang="zh-CN" altLang="en-US" sz="3600" dirty="0" smtClean="0">
                <a:latin typeface="+mn-ea"/>
              </a:rPr>
              <a:t>是其</a:t>
            </a:r>
            <a:r>
              <a:rPr lang="zh-CN" altLang="en-US" sz="3600" dirty="0">
                <a:latin typeface="+mn-ea"/>
              </a:rPr>
              <a:t>本身的反粒子</a:t>
            </a:r>
            <a:r>
              <a:rPr lang="zh-CN" altLang="en-US" sz="3600" dirty="0" smtClean="0">
                <a:latin typeface="+mn-ea"/>
              </a:rPr>
              <a:t>，且不</a:t>
            </a:r>
            <a:r>
              <a:rPr lang="zh-CN" altLang="en-US" sz="3600" dirty="0">
                <a:latin typeface="+mn-ea"/>
              </a:rPr>
              <a:t>可思议地没有质量、没有电荷、没有自</a:t>
            </a:r>
            <a:r>
              <a:rPr lang="zh-CN" altLang="en-US" sz="3600" dirty="0" smtClean="0">
                <a:latin typeface="+mn-ea"/>
              </a:rPr>
              <a:t>旋</a:t>
            </a:r>
            <a:r>
              <a:rPr lang="zh-CN" altLang="en-US" sz="3600" dirty="0">
                <a:latin typeface="+mn-ea"/>
              </a:rPr>
              <a:t>，</a:t>
            </a:r>
            <a:r>
              <a:rPr lang="zh-CN" altLang="en-US" sz="3600" dirty="0" smtClean="0">
                <a:latin typeface="+mn-ea"/>
              </a:rPr>
              <a:t>并</a:t>
            </a:r>
            <a:r>
              <a:rPr lang="zh-CN" altLang="en-US" sz="3600" dirty="0">
                <a:latin typeface="+mn-ea"/>
              </a:rPr>
              <a:t>且处于零能量</a:t>
            </a:r>
            <a:r>
              <a:rPr lang="zh-CN" altLang="en-US" sz="3600" dirty="0" smtClean="0">
                <a:latin typeface="+mn-ea"/>
              </a:rPr>
              <a:t>态。 </a:t>
            </a:r>
            <a:endParaRPr lang="zh-CN" altLang="en-US" sz="3600" dirty="0">
              <a:latin typeface="+mn-ea"/>
            </a:endParaRPr>
          </a:p>
          <a:p>
            <a:pPr indent="0">
              <a:buNone/>
            </a:pPr>
            <a:r>
              <a:rPr lang="zh-CN" altLang="en-US" sz="3600" dirty="0" smtClean="0">
                <a:latin typeface="+mn-ea"/>
              </a:rPr>
              <a:t>  由</a:t>
            </a:r>
            <a:r>
              <a:rPr lang="zh-CN" altLang="en-US" sz="3600" dirty="0">
                <a:latin typeface="+mn-ea"/>
              </a:rPr>
              <a:t>于</a:t>
            </a:r>
            <a:r>
              <a:rPr lang="en-US" altLang="zh-CN" sz="3600" dirty="0">
                <a:latin typeface="+mn-ea"/>
              </a:rPr>
              <a:t>Majorana</a:t>
            </a:r>
            <a:r>
              <a:rPr lang="zh-CN" altLang="en-US" sz="3600" dirty="0">
                <a:latin typeface="+mn-ea"/>
              </a:rPr>
              <a:t>费米子服从非</a:t>
            </a:r>
            <a:r>
              <a:rPr lang="zh-CN" altLang="en-US" sz="3600" dirty="0" smtClean="0">
                <a:latin typeface="+mn-ea"/>
              </a:rPr>
              <a:t>阿贝尔</a:t>
            </a:r>
            <a:r>
              <a:rPr lang="zh-CN" altLang="en-US" sz="3600" dirty="0">
                <a:latin typeface="+mn-ea"/>
              </a:rPr>
              <a:t>统计，可能被用于量子计</a:t>
            </a:r>
            <a:r>
              <a:rPr lang="zh-CN" altLang="en-US" sz="3600" dirty="0" smtClean="0">
                <a:latin typeface="+mn-ea"/>
              </a:rPr>
              <a:t>算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indent="0">
              <a:buNone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</a:t>
            </a:r>
            <a:r>
              <a:rPr lang="zh-CN" altLang="en-US" sz="3600" dirty="0" smtClean="0">
                <a:latin typeface="+mn-ea"/>
              </a:rPr>
              <a:t>长</a:t>
            </a:r>
            <a:r>
              <a:rPr lang="zh-CN" altLang="en-US" sz="3600" dirty="0">
                <a:latin typeface="+mn-ea"/>
              </a:rPr>
              <a:t>久以来没有实验观测到的确切证据。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367" y="1252531"/>
            <a:ext cx="23812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17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399" y="4836148"/>
            <a:ext cx="6554867" cy="1524000"/>
          </a:xfrm>
        </p:spPr>
        <p:txBody>
          <a:bodyPr/>
          <a:lstStyle/>
          <a:p>
            <a:r>
              <a:rPr lang="zh-CN" altLang="en-US" b="1" dirty="0" smtClean="0"/>
              <a:t>超导近邻效应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011072"/>
            <a:ext cx="6554867" cy="3767670"/>
          </a:xfrm>
        </p:spPr>
        <p:txBody>
          <a:bodyPr>
            <a:normAutofit fontScale="85000"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sz="2600" dirty="0"/>
              <a:t>when a superconductor (S) is placed in contact with a "normal" (N) non-superconductor. Typically the critical temperature  of the superconductor is suppressed and signs of weak superconductivity are observed in the normal material over mesoscopic distances. </a:t>
            </a:r>
            <a:endParaRPr lang="zh-CN" altLang="en-US" sz="2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9065" y="191666"/>
            <a:ext cx="5143536" cy="222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10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r>
              <a:rPr lang="zh-CN" altLang="en-US" dirty="0"/>
              <a:t>即</a:t>
            </a:r>
            <a:r>
              <a:rPr lang="zh-CN" altLang="en-US" dirty="0" smtClean="0"/>
              <a:t>使</a:t>
            </a:r>
            <a:r>
              <a:rPr lang="en-US" altLang="zh-CN" dirty="0" smtClean="0"/>
              <a:t>Majorana</a:t>
            </a:r>
            <a:r>
              <a:rPr lang="zh-CN" altLang="en-US" dirty="0" smtClean="0"/>
              <a:t>费</a:t>
            </a:r>
            <a:r>
              <a:rPr lang="zh-CN" altLang="en-US" dirty="0"/>
              <a:t>米子不以基本粒子的形式出现在</a:t>
            </a:r>
            <a:r>
              <a:rPr lang="zh-CN" altLang="en-US" dirty="0" smtClean="0"/>
              <a:t>这个</a:t>
            </a:r>
            <a:r>
              <a:rPr lang="zh-CN" altLang="en-US" dirty="0"/>
              <a:t>世界上，人们仍可能在凝聚态体系中以集体运动模式的</a:t>
            </a:r>
            <a:r>
              <a:rPr lang="zh-CN" altLang="en-US" dirty="0" smtClean="0"/>
              <a:t>准粒</a:t>
            </a:r>
            <a:r>
              <a:rPr lang="zh-CN" altLang="en-US" dirty="0"/>
              <a:t>子激发形式将其制备出</a:t>
            </a:r>
            <a:r>
              <a:rPr lang="zh-CN" altLang="en-US" dirty="0" smtClean="0"/>
              <a:t>来。</a:t>
            </a:r>
            <a:endParaRPr lang="en-US" altLang="zh-CN" dirty="0" smtClean="0"/>
          </a:p>
          <a:p>
            <a:r>
              <a:rPr lang="zh-CN" altLang="en-US" dirty="0"/>
              <a:t>超导体与强自</a:t>
            </a:r>
          </a:p>
          <a:p>
            <a:pPr>
              <a:buNone/>
            </a:pPr>
            <a:r>
              <a:rPr lang="zh-CN" altLang="en-US" dirty="0" smtClean="0"/>
              <a:t>     旋</a:t>
            </a:r>
            <a:r>
              <a:rPr lang="zh-CN" altLang="en-US" dirty="0"/>
              <a:t>－轨道耦合材</a:t>
            </a:r>
            <a:r>
              <a:rPr lang="zh-CN" altLang="en-US" dirty="0" smtClean="0"/>
              <a:t>料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之</a:t>
            </a:r>
            <a:r>
              <a:rPr lang="zh-CN" altLang="en-US" dirty="0"/>
              <a:t>间的邻近效</a:t>
            </a:r>
            <a:r>
              <a:rPr lang="zh-CN" altLang="en-US" dirty="0" smtClean="0"/>
              <a:t>应，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可能引出</a:t>
            </a:r>
            <a:r>
              <a:rPr lang="en-US" altLang="zh-CN" dirty="0" smtClean="0"/>
              <a:t>Majorana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费米子。</a:t>
            </a:r>
            <a:endParaRPr lang="en-US" altLang="zh-CN" dirty="0"/>
          </a:p>
          <a:p>
            <a:r>
              <a:rPr lang="zh-CN" altLang="en-US" dirty="0" smtClean="0"/>
              <a:t>拓扑绝缘体是一种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强自旋－轨道耦合材料。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844824"/>
            <a:ext cx="4033169" cy="240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图片 3" descr="QQ截图2013110520374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4509120"/>
            <a:ext cx="4086996" cy="186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Majorana</a:t>
            </a:r>
            <a:r>
              <a:rPr lang="zh-CN" altLang="en-US" dirty="0" smtClean="0"/>
              <a:t>费米子的应用</a:t>
            </a:r>
            <a:endParaRPr lang="zh-CN" altLang="en-US" dirty="0"/>
          </a:p>
        </p:txBody>
      </p:sp>
      <p:pic>
        <p:nvPicPr>
          <p:cNvPr id="4" name="内容占位符 3" descr="QQ截图2013110521194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45984" y="1431622"/>
            <a:ext cx="6318060" cy="3290945"/>
          </a:xfrm>
        </p:spPr>
      </p:pic>
    </p:spTree>
    <p:extLst>
      <p:ext uri="{BB962C8B-B14F-4D97-AF65-F5344CB8AC3E}">
        <p14:creationId xmlns:p14="http://schemas.microsoft.com/office/powerpoint/2010/main" val="230043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理论上能够实现</a:t>
            </a:r>
            <a:r>
              <a:rPr lang="en-US" altLang="zh-CN" b="1" dirty="0"/>
              <a:t>Majorana</a:t>
            </a:r>
            <a:r>
              <a:rPr lang="zh-CN" altLang="en-US" b="1" dirty="0"/>
              <a:t>费米子的几种可能结构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9480" y="452137"/>
            <a:ext cx="5338787" cy="404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166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introduction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245659"/>
            <a:ext cx="6554867" cy="916425"/>
          </a:xfrm>
        </p:spPr>
        <p:txBody>
          <a:bodyPr/>
          <a:lstStyle/>
          <a:p>
            <a:r>
              <a:rPr lang="en-US" altLang="zh-CN" dirty="0" smtClean="0"/>
              <a:t>Close relation between topological insulators and several kinds of Hall effects.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79794437"/>
              </p:ext>
            </p:extLst>
          </p:nvPr>
        </p:nvGraphicFramePr>
        <p:xfrm>
          <a:off x="1265208" y="1156854"/>
          <a:ext cx="6096000" cy="1672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31926589"/>
              </p:ext>
            </p:extLst>
          </p:nvPr>
        </p:nvGraphicFramePr>
        <p:xfrm>
          <a:off x="1265207" y="2760451"/>
          <a:ext cx="6096000" cy="1613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下箭头 5"/>
          <p:cNvSpPr/>
          <p:nvPr/>
        </p:nvSpPr>
        <p:spPr>
          <a:xfrm>
            <a:off x="1811548" y="2570671"/>
            <a:ext cx="483079" cy="39681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6300159" y="2570671"/>
            <a:ext cx="483079" cy="39681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067355" y="2570671"/>
            <a:ext cx="483079" cy="39681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89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0550" y="1466339"/>
            <a:ext cx="26629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Thanks!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338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Brief history of topological insulators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7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093" y="152034"/>
            <a:ext cx="6554867" cy="1524000"/>
          </a:xfrm>
        </p:spPr>
        <p:txBody>
          <a:bodyPr/>
          <a:lstStyle/>
          <a:p>
            <a:pPr eaLnBrk="0" hangingPunct="0"/>
            <a:r>
              <a:rPr lang="en-US" altLang="zh-CN" sz="32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The History of Topological  Insulator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gray">
          <a:xfrm rot="3419336">
            <a:off x="7265987" y="1560513"/>
            <a:ext cx="923925" cy="1003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gray">
          <a:xfrm rot="3419336">
            <a:off x="1411287" y="2268538"/>
            <a:ext cx="923925" cy="10033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gray">
          <a:xfrm>
            <a:off x="1508624" y="2627313"/>
            <a:ext cx="684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="1" dirty="0" smtClean="0">
                <a:solidFill>
                  <a:srgbClr val="FFFFFF"/>
                </a:solidFill>
                <a:ea typeface="宋体" charset="-122"/>
              </a:rPr>
              <a:t>QHE</a:t>
            </a:r>
            <a:endParaRPr lang="en-US" altLang="zh-CN" b="1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gray">
          <a:xfrm rot="3419336">
            <a:off x="2846387" y="4173538"/>
            <a:ext cx="923925" cy="10033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gray">
          <a:xfrm>
            <a:off x="2866780" y="4532313"/>
            <a:ext cx="838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="1" dirty="0" smtClean="0">
                <a:solidFill>
                  <a:srgbClr val="FFFFFF"/>
                </a:solidFill>
                <a:ea typeface="宋体" charset="-122"/>
              </a:rPr>
              <a:t>QSHE</a:t>
            </a:r>
            <a:endParaRPr lang="en-US" altLang="zh-CN" b="1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gray">
          <a:xfrm rot="3419336">
            <a:off x="4916487" y="3021013"/>
            <a:ext cx="923925" cy="10033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gray">
          <a:xfrm>
            <a:off x="4981765" y="3379788"/>
            <a:ext cx="748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="1" dirty="0" smtClean="0">
                <a:solidFill>
                  <a:srgbClr val="FFFFFF"/>
                </a:solidFill>
                <a:ea typeface="宋体" charset="-122"/>
              </a:rPr>
              <a:t>3D TI</a:t>
            </a:r>
            <a:endParaRPr lang="en-US" altLang="zh-CN" b="1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gray">
          <a:xfrm>
            <a:off x="7484697" y="1712188"/>
            <a:ext cx="69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4000" b="1" dirty="0" smtClean="0">
                <a:solidFill>
                  <a:srgbClr val="FFFFFF"/>
                </a:solidFill>
                <a:ea typeface="宋体" charset="-122"/>
              </a:rPr>
              <a:t>？</a:t>
            </a:r>
            <a:endParaRPr lang="en-US" altLang="zh-CN" sz="4000" b="1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2209800" y="3222625"/>
            <a:ext cx="762000" cy="10668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 flipV="1">
            <a:off x="3810000" y="3756025"/>
            <a:ext cx="1066800" cy="6096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 flipV="1">
            <a:off x="5943600" y="2371725"/>
            <a:ext cx="1295400" cy="7747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1851025" y="5505450"/>
            <a:ext cx="37555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dirty="0" smtClean="0">
                <a:ea typeface="宋体" charset="-122"/>
              </a:rPr>
              <a:t>2005   Kane &amp; </a:t>
            </a:r>
            <a:r>
              <a:rPr lang="en-US" altLang="zh-CN" sz="1600" dirty="0" err="1" smtClean="0">
                <a:ea typeface="宋体" charset="-122"/>
              </a:rPr>
              <a:t>Mele</a:t>
            </a:r>
            <a:r>
              <a:rPr lang="en-US" altLang="zh-CN" sz="1600" dirty="0" smtClean="0">
                <a:ea typeface="宋体" charset="-122"/>
              </a:rPr>
              <a:t>  </a:t>
            </a:r>
            <a:r>
              <a:rPr lang="zh-CN" altLang="en-US" sz="1600" dirty="0" smtClean="0">
                <a:ea typeface="宋体" charset="-122"/>
              </a:rPr>
              <a:t>理论预言  </a:t>
            </a:r>
            <a:r>
              <a:rPr lang="zh-CN" altLang="zh-CN" sz="1600" dirty="0" smtClean="0"/>
              <a:t>石墨烯</a:t>
            </a:r>
            <a:endParaRPr lang="en-US" altLang="zh-CN" sz="1600" dirty="0">
              <a:ea typeface="宋体" charset="-122"/>
            </a:endParaRPr>
          </a:p>
          <a:p>
            <a:pPr eaLnBrk="0" hangingPunct="0"/>
            <a:r>
              <a:rPr lang="en-US" altLang="zh-CN" sz="1600" dirty="0" smtClean="0">
                <a:ea typeface="宋体" charset="-122"/>
              </a:rPr>
              <a:t>2006   </a:t>
            </a:r>
            <a:r>
              <a:rPr lang="zh-CN" altLang="en-US" sz="1600" dirty="0" smtClean="0">
                <a:ea typeface="宋体" charset="-122"/>
              </a:rPr>
              <a:t>张首晟 理论预言  </a:t>
            </a:r>
            <a:r>
              <a:rPr lang="en-US" altLang="zh-CN" sz="1600" dirty="0" err="1" smtClean="0">
                <a:ea typeface="宋体" charset="-122"/>
              </a:rPr>
              <a:t>HgTe</a:t>
            </a:r>
            <a:r>
              <a:rPr lang="en-US" altLang="zh-CN" sz="1600" dirty="0" smtClean="0">
                <a:ea typeface="宋体" charset="-122"/>
              </a:rPr>
              <a:t> / </a:t>
            </a:r>
            <a:r>
              <a:rPr lang="en-US" altLang="zh-CN" sz="1600" dirty="0" err="1" smtClean="0">
                <a:ea typeface="宋体" charset="-122"/>
              </a:rPr>
              <a:t>CdTe</a:t>
            </a:r>
            <a:endParaRPr lang="en-US" altLang="zh-CN" sz="1600" dirty="0" smtClean="0">
              <a:ea typeface="宋体" charset="-122"/>
            </a:endParaRPr>
          </a:p>
          <a:p>
            <a:pPr eaLnBrk="0" hangingPunct="0"/>
            <a:r>
              <a:rPr lang="en-US" altLang="zh-CN" sz="1600" dirty="0" smtClean="0">
                <a:ea typeface="宋体" charset="-122"/>
              </a:rPr>
              <a:t>2007   </a:t>
            </a:r>
            <a:r>
              <a:rPr lang="en-US" altLang="zh-CN" sz="1600" dirty="0" err="1" smtClean="0"/>
              <a:t>Molenkamp</a:t>
            </a:r>
            <a:r>
              <a:rPr lang="zh-CN" altLang="en-US" sz="1600" dirty="0" smtClean="0"/>
              <a:t> 实验证实</a:t>
            </a:r>
            <a:endParaRPr lang="en-US" altLang="zh-CN" sz="1600" dirty="0" smtClean="0"/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4724400" y="4289425"/>
            <a:ext cx="4419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ea typeface="宋体" charset="-122"/>
              </a:rPr>
              <a:t>2007   Fu</a:t>
            </a:r>
            <a:r>
              <a:rPr lang="zh-CN" altLang="en-US" sz="1600" dirty="0" smtClean="0">
                <a:ea typeface="宋体" charset="-122"/>
              </a:rPr>
              <a:t>和</a:t>
            </a:r>
            <a:r>
              <a:rPr lang="en-US" altLang="zh-CN" sz="1600" dirty="0" smtClean="0">
                <a:ea typeface="宋体" charset="-122"/>
              </a:rPr>
              <a:t>Kane </a:t>
            </a:r>
            <a:r>
              <a:rPr lang="zh-CN" altLang="en-US" sz="1600" dirty="0" smtClean="0">
                <a:ea typeface="宋体" charset="-122"/>
              </a:rPr>
              <a:t>预言</a:t>
            </a:r>
            <a:r>
              <a:rPr lang="en-US" altLang="zh-CN" sz="1600" dirty="0" smtClean="0"/>
              <a:t>Bi1-xSbx </a:t>
            </a:r>
            <a:r>
              <a:rPr lang="zh-CN" altLang="en-US" sz="1600" dirty="0" smtClean="0"/>
              <a:t>第一代 </a:t>
            </a:r>
            <a:r>
              <a:rPr lang="en-US" altLang="zh-CN" sz="1600" dirty="0" smtClean="0"/>
              <a:t>3D TI</a:t>
            </a:r>
            <a:endParaRPr lang="en-US" altLang="zh-CN" sz="1600" dirty="0">
              <a:ea typeface="宋体" charset="-122"/>
            </a:endParaRPr>
          </a:p>
          <a:p>
            <a:pPr eaLnBrk="0" hangingPunct="0"/>
            <a:r>
              <a:rPr lang="en-US" altLang="zh-CN" sz="1600" dirty="0" smtClean="0">
                <a:ea typeface="宋体" charset="-122"/>
              </a:rPr>
              <a:t>2008   </a:t>
            </a:r>
            <a:r>
              <a:rPr lang="en-US" altLang="zh-CN" sz="1600" dirty="0" err="1" smtClean="0">
                <a:ea typeface="宋体" charset="-122"/>
              </a:rPr>
              <a:t>Hasan</a:t>
            </a:r>
            <a:r>
              <a:rPr lang="en-US" altLang="zh-CN" sz="1600" dirty="0" smtClean="0">
                <a:ea typeface="宋体" charset="-122"/>
              </a:rPr>
              <a:t>  ARPES</a:t>
            </a:r>
            <a:r>
              <a:rPr lang="zh-CN" altLang="en-US" sz="1600" dirty="0" smtClean="0">
                <a:ea typeface="宋体" charset="-122"/>
              </a:rPr>
              <a:t>证实</a:t>
            </a:r>
            <a:endParaRPr lang="en-US" altLang="zh-CN" sz="1600" dirty="0" smtClean="0">
              <a:ea typeface="宋体" charset="-122"/>
            </a:endParaRPr>
          </a:p>
          <a:p>
            <a:pPr eaLnBrk="0" hangingPunct="0"/>
            <a:r>
              <a:rPr lang="en-US" altLang="zh-CN" sz="1600" dirty="0" smtClean="0">
                <a:ea typeface="宋体" charset="-122"/>
              </a:rPr>
              <a:t>2009   </a:t>
            </a:r>
            <a:r>
              <a:rPr lang="zh-CN" altLang="en-US" sz="1600" dirty="0" smtClean="0">
                <a:ea typeface="宋体" charset="-122"/>
              </a:rPr>
              <a:t>方忠和张首晟</a:t>
            </a:r>
            <a:r>
              <a:rPr lang="en-US" altLang="zh-CN" sz="1600" dirty="0" smtClean="0"/>
              <a:t>Bi2Se3</a:t>
            </a:r>
            <a:r>
              <a:rPr lang="zh-CN" altLang="en-US" sz="1600" dirty="0"/>
              <a:t>、</a:t>
            </a:r>
            <a:r>
              <a:rPr lang="en-US" altLang="zh-CN" sz="1600" dirty="0" smtClean="0"/>
              <a:t>Bi2Te3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Sb2Te3</a:t>
            </a:r>
          </a:p>
          <a:p>
            <a:pPr eaLnBrk="0" hangingPunct="0"/>
            <a:r>
              <a:rPr lang="en-US" altLang="zh-CN" sz="1600" dirty="0" smtClean="0">
                <a:ea typeface="宋体" charset="-122"/>
              </a:rPr>
              <a:t>2009   ARPES </a:t>
            </a:r>
            <a:r>
              <a:rPr lang="en-US" altLang="zh-CN" sz="1600" dirty="0" err="1" smtClean="0">
                <a:ea typeface="宋体" charset="-122"/>
              </a:rPr>
              <a:t>Hasan</a:t>
            </a:r>
            <a:r>
              <a:rPr lang="en-US" altLang="zh-CN" sz="1600" dirty="0" smtClean="0">
                <a:ea typeface="宋体" charset="-122"/>
              </a:rPr>
              <a:t>  </a:t>
            </a:r>
            <a:r>
              <a:rPr lang="en-US" altLang="zh-CN" sz="1600" dirty="0" smtClean="0"/>
              <a:t>Bi2Se3</a:t>
            </a:r>
            <a:r>
              <a:rPr lang="zh-CN" altLang="en-US" sz="1600" dirty="0" smtClean="0"/>
              <a:t>、</a:t>
            </a:r>
            <a:endParaRPr lang="en-US" altLang="zh-CN" sz="1600" dirty="0" smtClean="0"/>
          </a:p>
          <a:p>
            <a:pPr eaLnBrk="0" hangingPunct="0"/>
            <a:r>
              <a:rPr lang="zh-CN" altLang="en-US" sz="1600" dirty="0" smtClean="0"/>
              <a:t>                        沈</a:t>
            </a:r>
            <a:r>
              <a:rPr lang="zh-CN" altLang="en-US" sz="1600" dirty="0"/>
              <a:t>志</a:t>
            </a:r>
            <a:r>
              <a:rPr lang="zh-CN" altLang="en-US" sz="1600" dirty="0" smtClean="0"/>
              <a:t>勋  </a:t>
            </a:r>
            <a:r>
              <a:rPr lang="en-US" altLang="zh-CN" sz="1600" dirty="0" smtClean="0"/>
              <a:t>Bi2Te3</a:t>
            </a:r>
          </a:p>
          <a:p>
            <a:pPr eaLnBrk="0" hangingPunct="0"/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           </a:t>
            </a:r>
            <a:r>
              <a:rPr lang="en-US" altLang="zh-CN" sz="1600" dirty="0" err="1" smtClean="0">
                <a:ea typeface="宋体" charset="-122"/>
              </a:rPr>
              <a:t>Hasan</a:t>
            </a:r>
            <a:r>
              <a:rPr lang="en-US" altLang="zh-CN" sz="1600" dirty="0" smtClean="0">
                <a:ea typeface="宋体" charset="-122"/>
              </a:rPr>
              <a:t>  </a:t>
            </a:r>
            <a:r>
              <a:rPr lang="en-US" altLang="zh-CN" sz="1600" dirty="0"/>
              <a:t>Sb2Te3</a:t>
            </a:r>
          </a:p>
          <a:p>
            <a:pPr eaLnBrk="0" hangingPunct="0"/>
            <a:endParaRPr lang="en-US" altLang="zh-CN" sz="1600" dirty="0">
              <a:ea typeface="宋体" charset="-122"/>
            </a:endParaRPr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91076" y="3791056"/>
            <a:ext cx="24545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dirty="0" smtClean="0">
                <a:ea typeface="宋体" charset="-122"/>
              </a:rPr>
              <a:t>1980   </a:t>
            </a:r>
            <a:r>
              <a:rPr lang="zh-CN" altLang="en-US" sz="1600" dirty="0" smtClean="0">
                <a:ea typeface="宋体" charset="-122"/>
              </a:rPr>
              <a:t>整数量子霍尔效应</a:t>
            </a:r>
            <a:endParaRPr lang="en-US" altLang="zh-CN" sz="1600" dirty="0" smtClean="0">
              <a:ea typeface="宋体" charset="-122"/>
            </a:endParaRPr>
          </a:p>
          <a:p>
            <a:pPr eaLnBrk="0" hangingPunct="0"/>
            <a:r>
              <a:rPr lang="en-US" altLang="zh-CN" sz="1600" dirty="0" smtClean="0">
                <a:ea typeface="宋体" charset="-122"/>
              </a:rPr>
              <a:t>1982   </a:t>
            </a:r>
            <a:r>
              <a:rPr lang="zh-CN" altLang="en-US" sz="1600" dirty="0" smtClean="0">
                <a:ea typeface="宋体" charset="-122"/>
              </a:rPr>
              <a:t>分数量子霍尔效应</a:t>
            </a:r>
            <a:endParaRPr lang="en-US" altLang="zh-CN" sz="1600" dirty="0">
              <a:ea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80019" y="2884071"/>
            <a:ext cx="853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……</a:t>
            </a:r>
          </a:p>
          <a:p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87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971" y="1295400"/>
            <a:ext cx="4648200" cy="484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10039" y="529770"/>
            <a:ext cx="4479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2D topological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insulator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62313"/>
            <a:ext cx="383225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" y="4024381"/>
            <a:ext cx="3810000" cy="201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60851" y="6321300"/>
            <a:ext cx="4952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+mn-lt"/>
                <a:cs typeface="Times New Roman" pitchFamily="18" charset="0"/>
              </a:rPr>
              <a:t>Shou</a:t>
            </a:r>
            <a:r>
              <a:rPr lang="en-US" altLang="zh-CN" sz="1600" dirty="0">
                <a:latin typeface="+mn-lt"/>
                <a:cs typeface="Times New Roman" pitchFamily="18" charset="0"/>
              </a:rPr>
              <a:t>-Cheng Zhang Group. Science 314, 1757 (2006) </a:t>
            </a:r>
            <a:endParaRPr lang="zh-CN" altLang="en-US" sz="16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8144"/>
            <a:ext cx="6934200" cy="496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10039" y="529770"/>
            <a:ext cx="4479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2D topological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insulator</a:t>
            </a:r>
          </a:p>
        </p:txBody>
      </p:sp>
      <p:sp>
        <p:nvSpPr>
          <p:cNvPr id="2" name="矩形 1"/>
          <p:cNvSpPr/>
          <p:nvPr/>
        </p:nvSpPr>
        <p:spPr>
          <a:xfrm>
            <a:off x="4121971" y="6488668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Molenkamp</a:t>
            </a:r>
            <a:r>
              <a:rPr lang="en-US" altLang="zh-CN" dirty="0" smtClean="0"/>
              <a:t> Group. </a:t>
            </a:r>
            <a:r>
              <a:rPr lang="en-US" altLang="zh-CN" i="1" dirty="0"/>
              <a:t>Science </a:t>
            </a:r>
            <a:r>
              <a:rPr lang="en-US" altLang="zh-CN" b="1" dirty="0"/>
              <a:t>318</a:t>
            </a:r>
            <a:r>
              <a:rPr lang="en-US" altLang="zh-CN" dirty="0"/>
              <a:t>, 766 (2007)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91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10039" y="529770"/>
            <a:ext cx="4479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 topological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insulator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416824" cy="471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964543" y="6508086"/>
            <a:ext cx="6433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600" dirty="0">
                <a:latin typeface="+mn-lt"/>
                <a:cs typeface="Times New Roman" pitchFamily="18" charset="0"/>
              </a:rPr>
              <a:t>Liang Fu and C. L. Kane </a:t>
            </a:r>
            <a:r>
              <a:rPr lang="en-US" altLang="zh-CN" sz="1600" dirty="0" smtClean="0">
                <a:latin typeface="+mn-lt"/>
                <a:cs typeface="Times New Roman" pitchFamily="18" charset="0"/>
              </a:rPr>
              <a:t>Physical </a:t>
            </a:r>
            <a:r>
              <a:rPr lang="en-US" altLang="zh-CN" sz="1600" dirty="0">
                <a:latin typeface="+mn-lt"/>
                <a:cs typeface="Times New Roman" pitchFamily="18" charset="0"/>
              </a:rPr>
              <a:t>Review </a:t>
            </a:r>
            <a:r>
              <a:rPr lang="en-US" altLang="zh-CN" sz="1600" dirty="0" smtClean="0">
                <a:latin typeface="+mn-lt"/>
                <a:cs typeface="Times New Roman" pitchFamily="18" charset="0"/>
              </a:rPr>
              <a:t> B</a:t>
            </a:r>
            <a:r>
              <a:rPr lang="en-US" altLang="zh-CN" sz="1600" dirty="0">
                <a:latin typeface="+mn-lt"/>
                <a:cs typeface="Times New Roman" pitchFamily="18" charset="0"/>
              </a:rPr>
              <a:t>, 2007, 76(4): 045302.</a:t>
            </a:r>
          </a:p>
        </p:txBody>
      </p:sp>
    </p:spTree>
    <p:extLst>
      <p:ext uri="{BB962C8B-B14F-4D97-AF65-F5344CB8AC3E}">
        <p14:creationId xmlns:p14="http://schemas.microsoft.com/office/powerpoint/2010/main" val="14346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10039" y="529770"/>
            <a:ext cx="4479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 topological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insulator</a:t>
            </a:r>
          </a:p>
        </p:txBody>
      </p:sp>
      <p:sp>
        <p:nvSpPr>
          <p:cNvPr id="8" name="矩形 7"/>
          <p:cNvSpPr/>
          <p:nvPr/>
        </p:nvSpPr>
        <p:spPr>
          <a:xfrm>
            <a:off x="4644008" y="6512782"/>
            <a:ext cx="4597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+mn-lt"/>
                <a:cs typeface="Times New Roman" pitchFamily="18" charset="0"/>
              </a:rPr>
              <a:t>Hasan</a:t>
            </a:r>
            <a:r>
              <a:rPr lang="en-US" altLang="zh-CN" sz="1600" dirty="0">
                <a:latin typeface="+mn-lt"/>
                <a:cs typeface="Times New Roman" pitchFamily="18" charset="0"/>
              </a:rPr>
              <a:t> Group. Nature, 2008, 452(7190): 970-974.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578" y="1160755"/>
            <a:ext cx="6119101" cy="374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82588" y="4898423"/>
                <a:ext cx="7922840" cy="1646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/>
                            <a:cs typeface="Times New Roman" panose="02020603050405020304" pitchFamily="18" charset="0"/>
                          </a:rPr>
                          <m:t>Bi</m:t>
                        </m:r>
                      </m:e>
                      <m:sub>
                        <m:r>
                          <a:rPr lang="en-US" altLang="zh-CN" sz="2000" dirty="0">
                            <a:latin typeface="Cambria Math"/>
                            <a:cs typeface="Times New Roman" panose="02020603050405020304" pitchFamily="18" charset="0"/>
                          </a:rPr>
                          <m:t>0.9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Sb</m:t>
                        </m:r>
                      </m:e>
                      <m:sub>
                        <m:r>
                          <a:rPr lang="en-US" altLang="zh-CN" sz="2000" dirty="0">
                            <a:latin typeface="Cambria Math"/>
                            <a:cs typeface="Times New Roman" panose="02020603050405020304" pitchFamily="18" charset="0"/>
                          </a:rPr>
                          <m:t>0.1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的表面能带二阶微分图谱。白色条纹区域是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ARPES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数据中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体态在图谱上的投射。表面态与费米面的交点用黄圈强调，由于二重简并，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虽然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kx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≈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0.5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smtClean="0">
                            <a:latin typeface="Cambria Math"/>
                            <a:ea typeface="Cambria Math"/>
                          </a:rPr>
                          <m:t>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看似只是一个交点，但表面态实际穿过费米面两次。因此，从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空间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Г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点到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点，表面态共穿过费米面五次，因而表面态是受拓扑保护的。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8" y="4898423"/>
                <a:ext cx="7922840" cy="1646541"/>
              </a:xfrm>
              <a:prstGeom prst="rect">
                <a:avLst/>
              </a:prstGeom>
              <a:blipFill rotWithShape="0">
                <a:blip r:embed="rId3"/>
                <a:stretch>
                  <a:fillRect l="-846" t="-2963" r="-769" b="-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354</TotalTime>
  <Words>1286</Words>
  <Application>Microsoft Office PowerPoint</Application>
  <PresentationFormat>全屏显示(4:3)</PresentationFormat>
  <Paragraphs>147</Paragraphs>
  <Slides>30</Slides>
  <Notes>6</Notes>
  <HiddenSlides>0</HiddenSlides>
  <MMClips>1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宋体</vt:lpstr>
      <vt:lpstr>幼圆</vt:lpstr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切片</vt:lpstr>
      <vt:lpstr>Microsoft 公式 3.0</vt:lpstr>
      <vt:lpstr>Topological Insulators</vt:lpstr>
      <vt:lpstr>Outline</vt:lpstr>
      <vt:lpstr>introduction</vt:lpstr>
      <vt:lpstr>Brief history of topological insulators</vt:lpstr>
      <vt:lpstr>The History of Topological  Insulator</vt:lpstr>
      <vt:lpstr>PowerPoint 演示文稿</vt:lpstr>
      <vt:lpstr>PowerPoint 演示文稿</vt:lpstr>
      <vt:lpstr>PowerPoint 演示文稿</vt:lpstr>
      <vt:lpstr>PowerPoint 演示文稿</vt:lpstr>
      <vt:lpstr>Band theory</vt:lpstr>
      <vt:lpstr>PowerPoint 演示文稿</vt:lpstr>
      <vt:lpstr>The Chern invariant — n</vt:lpstr>
      <vt:lpstr>Haldane model</vt:lpstr>
      <vt:lpstr>Edge states </vt:lpstr>
      <vt:lpstr>Z2 topological insulator</vt:lpstr>
      <vt:lpstr>Z2 topological insulator</vt:lpstr>
      <vt:lpstr>Z2 topological insulator</vt:lpstr>
      <vt:lpstr>PowerPoint 演示文稿</vt:lpstr>
      <vt:lpstr>Surface quantum Hall effect </vt:lpstr>
      <vt:lpstr>Integer Quantized Hall Effect</vt:lpstr>
      <vt:lpstr>PowerPoint 演示文稿</vt:lpstr>
      <vt:lpstr>PowerPoint 演示文稿</vt:lpstr>
      <vt:lpstr>PowerPoint 演示文稿</vt:lpstr>
      <vt:lpstr>Superconducting proximity effect and majorana fermions</vt:lpstr>
      <vt:lpstr>Majorana 费米子</vt:lpstr>
      <vt:lpstr>超导近邻效应</vt:lpstr>
      <vt:lpstr>PowerPoint 演示文稿</vt:lpstr>
      <vt:lpstr>Majorana费米子的应用</vt:lpstr>
      <vt:lpstr> 理论上能够实现Majorana费米子的几种可能结构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Insulators</dc:title>
  <dc:creator>骁</dc:creator>
  <cp:lastModifiedBy>骁</cp:lastModifiedBy>
  <cp:revision>17</cp:revision>
  <dcterms:created xsi:type="dcterms:W3CDTF">2013-11-10T14:32:59Z</dcterms:created>
  <dcterms:modified xsi:type="dcterms:W3CDTF">2013-11-12T07:03:48Z</dcterms:modified>
</cp:coreProperties>
</file>