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79" r:id="rId2"/>
    <p:sldId id="261" r:id="rId3"/>
    <p:sldId id="282" r:id="rId4"/>
    <p:sldId id="262" r:id="rId5"/>
    <p:sldId id="271" r:id="rId6"/>
    <p:sldId id="263" r:id="rId7"/>
    <p:sldId id="264" r:id="rId8"/>
    <p:sldId id="277" r:id="rId9"/>
    <p:sldId id="286" r:id="rId10"/>
    <p:sldId id="287" r:id="rId11"/>
    <p:sldId id="283" r:id="rId12"/>
    <p:sldId id="265" r:id="rId13"/>
    <p:sldId id="267" r:id="rId14"/>
    <p:sldId id="285" r:id="rId15"/>
    <p:sldId id="284" r:id="rId16"/>
    <p:sldId id="272" r:id="rId17"/>
    <p:sldId id="273" r:id="rId18"/>
    <p:sldId id="268" r:id="rId19"/>
    <p:sldId id="274" r:id="rId20"/>
    <p:sldId id="269" r:id="rId21"/>
    <p:sldId id="275" r:id="rId22"/>
    <p:sldId id="280" r:id="rId23"/>
    <p:sldId id="28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26" autoAdjust="0"/>
  </p:normalViewPr>
  <p:slideViewPr>
    <p:cSldViewPr snapToGrid="0">
      <p:cViewPr varScale="1">
        <p:scale>
          <a:sx n="49" d="100"/>
          <a:sy n="49" d="100"/>
        </p:scale>
        <p:origin x="1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2C444-A5A3-4249-A343-006D997B417D}" type="datetimeFigureOut">
              <a:rPr lang="zh-CN" altLang="en-US" smtClean="0"/>
              <a:t>2019/11/12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230212-BE37-4BDA-85A5-65401777DB8F}" type="slidenum">
              <a:rPr lang="zh-CN" altLang="en-US" smtClean="0"/>
              <a:t>‹#›</a:t>
            </a:fld>
            <a:endParaRPr lang="zh-CN" altLang="en-US"/>
          </a:p>
        </p:txBody>
      </p:sp>
    </p:spTree>
    <p:extLst>
      <p:ext uri="{BB962C8B-B14F-4D97-AF65-F5344CB8AC3E}">
        <p14:creationId xmlns:p14="http://schemas.microsoft.com/office/powerpoint/2010/main" val="1774732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分子束外延技术是由美国贝尔实验室的</a:t>
            </a:r>
            <a:r>
              <a:rPr lang="en-US" altLang="zh-CN" dirty="0"/>
              <a:t>J. R. Arthur </a:t>
            </a:r>
            <a:r>
              <a:rPr lang="zh-CN" altLang="en-US" dirty="0"/>
              <a:t>等人于</a:t>
            </a:r>
            <a:r>
              <a:rPr lang="en-US" altLang="zh-CN" dirty="0"/>
              <a:t>1968 </a:t>
            </a:r>
            <a:r>
              <a:rPr lang="zh-CN" altLang="en-US" dirty="0"/>
              <a:t>年提出、</a:t>
            </a:r>
            <a:r>
              <a:rPr lang="en-US" altLang="zh-CN" dirty="0"/>
              <a:t>A.Y. Cho </a:t>
            </a:r>
            <a:r>
              <a:rPr lang="zh-CN" altLang="en-US" dirty="0"/>
              <a:t>等人于</a:t>
            </a:r>
            <a:r>
              <a:rPr lang="en-US" altLang="zh-CN" dirty="0"/>
              <a:t>1971 </a:t>
            </a:r>
            <a:r>
              <a:rPr lang="zh-CN" altLang="en-US" dirty="0"/>
              <a:t>年通过实验进一步发展得到的一种薄膜生长技术，实质是物</a:t>
            </a:r>
          </a:p>
          <a:p>
            <a:r>
              <a:rPr lang="zh-CN" altLang="en-US" dirty="0"/>
              <a:t>理气相沉积的手段之一。其基本原理是在超高真空环境下加热蒸镀元素或化合物，使蒸发源元素吸收一定能量后以原子或分子的形式脱离蒸发源，到达特定的衬底表面。然后通过这些逃逸原子、分子在衬底表面的吸附、脱附、转移和反应实现材料的外延生长。所谓“外延”者，取顺衬底材料之本性，加以引导延伸之意也。所以制备薄膜时需要根据材料的性质取对应的衬底，如此才能长出性质良好的薄膜。分子束外延是气相的元素沉积到衬底表面形成固体的过程，本质上是一个动力学和热力学相互竞争的非平衡生长过程。</a:t>
            </a:r>
          </a:p>
        </p:txBody>
      </p:sp>
      <p:sp>
        <p:nvSpPr>
          <p:cNvPr id="4" name="灯片编号占位符 3"/>
          <p:cNvSpPr>
            <a:spLocks noGrp="1"/>
          </p:cNvSpPr>
          <p:nvPr>
            <p:ph type="sldNum" sz="quarter" idx="5"/>
          </p:nvPr>
        </p:nvSpPr>
        <p:spPr/>
        <p:txBody>
          <a:bodyPr/>
          <a:lstStyle/>
          <a:p>
            <a:fld id="{C2230212-BE37-4BDA-85A5-65401777DB8F}" type="slidenum">
              <a:rPr lang="zh-CN" altLang="en-US" smtClean="0"/>
              <a:t>4</a:t>
            </a:fld>
            <a:endParaRPr lang="zh-CN" altLang="en-US"/>
          </a:p>
        </p:txBody>
      </p:sp>
    </p:spTree>
    <p:extLst>
      <p:ext uri="{BB962C8B-B14F-4D97-AF65-F5344CB8AC3E}">
        <p14:creationId xmlns:p14="http://schemas.microsoft.com/office/powerpoint/2010/main" val="1866620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MBE </a:t>
            </a:r>
            <a:r>
              <a:rPr lang="zh-CN" altLang="en-US" sz="1200" b="0" i="0" u="none" strike="noStrike" kern="1200" baseline="0" dirty="0">
                <a:solidFill>
                  <a:schemeClr val="tx1"/>
                </a:solidFill>
                <a:latin typeface="+mn-lt"/>
                <a:ea typeface="+mn-ea"/>
                <a:cs typeface="+mn-cs"/>
              </a:rPr>
              <a:t>可以使用不同的蒸发源，在制备异质结构或者超结构时占有很大优势，通过控制金属源的温度可以精确控制薄膜的厚度和掺杂比例；利用</a:t>
            </a:r>
            <a:r>
              <a:rPr lang="en-US" altLang="zh-CN" sz="1200" b="0" i="0" u="none" strike="noStrike" kern="1200" baseline="0" dirty="0">
                <a:solidFill>
                  <a:schemeClr val="tx1"/>
                </a:solidFill>
                <a:latin typeface="+mn-lt"/>
                <a:ea typeface="+mn-ea"/>
                <a:cs typeface="+mn-cs"/>
              </a:rPr>
              <a:t>RHEED </a:t>
            </a:r>
            <a:r>
              <a:rPr lang="zh-CN" altLang="en-US" sz="1200" b="0" i="0" u="none" strike="noStrike" kern="1200" baseline="0" dirty="0">
                <a:solidFill>
                  <a:schemeClr val="tx1"/>
                </a:solidFill>
                <a:latin typeface="+mn-lt"/>
                <a:ea typeface="+mn-ea"/>
                <a:cs typeface="+mn-cs"/>
              </a:rPr>
              <a:t>衍射可以实时观测生长情况并及时调整参数，实现高达亚原子级精度的样品生长；可以连接</a:t>
            </a:r>
            <a:r>
              <a:rPr lang="en-US" altLang="zh-CN" sz="1200" b="0" i="0" u="none" strike="noStrike" kern="1200" baseline="0" dirty="0">
                <a:solidFill>
                  <a:schemeClr val="tx1"/>
                </a:solidFill>
                <a:latin typeface="+mn-lt"/>
                <a:ea typeface="+mn-ea"/>
                <a:cs typeface="+mn-cs"/>
              </a:rPr>
              <a:t>STM</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ARPES </a:t>
            </a:r>
            <a:r>
              <a:rPr lang="zh-CN" altLang="en-US" sz="1200" b="0" i="0" u="none" strike="noStrike" kern="1200" baseline="0" dirty="0">
                <a:solidFill>
                  <a:schemeClr val="tx1"/>
                </a:solidFill>
                <a:latin typeface="+mn-lt"/>
                <a:ea typeface="+mn-ea"/>
                <a:cs typeface="+mn-cs"/>
              </a:rPr>
              <a:t>等表征装置，实现材料的原位表征等</a:t>
            </a:r>
            <a:endParaRPr lang="zh-CN" altLang="en-US" dirty="0"/>
          </a:p>
        </p:txBody>
      </p:sp>
      <p:sp>
        <p:nvSpPr>
          <p:cNvPr id="4" name="灯片编号占位符 3"/>
          <p:cNvSpPr>
            <a:spLocks noGrp="1"/>
          </p:cNvSpPr>
          <p:nvPr>
            <p:ph type="sldNum" sz="quarter" idx="5"/>
          </p:nvPr>
        </p:nvSpPr>
        <p:spPr/>
        <p:txBody>
          <a:bodyPr/>
          <a:lstStyle/>
          <a:p>
            <a:fld id="{C2230212-BE37-4BDA-85A5-65401777DB8F}" type="slidenum">
              <a:rPr lang="zh-CN" altLang="en-US" smtClean="0"/>
              <a:t>14</a:t>
            </a:fld>
            <a:endParaRPr lang="zh-CN" altLang="en-US"/>
          </a:p>
        </p:txBody>
      </p:sp>
    </p:spTree>
    <p:extLst>
      <p:ext uri="{BB962C8B-B14F-4D97-AF65-F5344CB8AC3E}">
        <p14:creationId xmlns:p14="http://schemas.microsoft.com/office/powerpoint/2010/main" val="4151049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latin typeface="Times New Roman" panose="02020603050405020304" pitchFamily="18" charset="0"/>
                <a:ea typeface="宋体" panose="02010600030101010101" pitchFamily="2" charset="-122"/>
              </a:rPr>
              <a:t>InN</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分解温度很低，对于一定的 </a:t>
            </a:r>
            <a:r>
              <a:rPr lang="en-US" altLang="zh-CN" dirty="0">
                <a:latin typeface="Times New Roman" panose="02020603050405020304" pitchFamily="18" charset="0"/>
                <a:ea typeface="宋体" panose="02010600030101010101" pitchFamily="2" charset="-122"/>
              </a:rPr>
              <a:t>In</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N </a:t>
            </a:r>
            <a:r>
              <a:rPr lang="zh-CN" altLang="en-US" dirty="0">
                <a:latin typeface="Times New Roman" panose="02020603050405020304" pitchFamily="18" charset="0"/>
                <a:ea typeface="宋体" panose="02010600030101010101" pitchFamily="2" charset="-122"/>
              </a:rPr>
              <a:t>束流存在一个最高生长温度，这个临界生长温度我们称之为边界温度。</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宋体" panose="02010600030101010101" pitchFamily="2" charset="-122"/>
              </a:rPr>
              <a:t>在 </a:t>
            </a:r>
            <a:r>
              <a:rPr lang="en-US" altLang="zh-CN" dirty="0">
                <a:latin typeface="Times New Roman" panose="02020603050405020304" pitchFamily="18" charset="0"/>
                <a:ea typeface="宋体" panose="02010600030101010101" pitchFamily="2" charset="-122"/>
              </a:rPr>
              <a:t>MBE </a:t>
            </a:r>
            <a:r>
              <a:rPr lang="zh-CN" altLang="en-US" dirty="0">
                <a:latin typeface="Times New Roman" panose="02020603050405020304" pitchFamily="18" charset="0"/>
                <a:ea typeface="宋体" panose="02010600030101010101" pitchFamily="2" charset="-122"/>
              </a:rPr>
              <a:t>生长 </a:t>
            </a:r>
            <a:r>
              <a:rPr lang="en-US" altLang="zh-CN" dirty="0" err="1">
                <a:latin typeface="Times New Roman" panose="02020603050405020304" pitchFamily="18" charset="0"/>
                <a:ea typeface="宋体" panose="02010600030101010101" pitchFamily="2" charset="-122"/>
              </a:rPr>
              <a:t>InN</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时存在富 </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N-rich</a:t>
            </a:r>
            <a:r>
              <a:rPr lang="zh-CN" altLang="en-US" dirty="0">
                <a:latin typeface="Times New Roman" panose="02020603050405020304" pitchFamily="18" charset="0"/>
                <a:ea typeface="宋体" panose="02010600030101010101" pitchFamily="2" charset="-122"/>
              </a:rPr>
              <a:t>）和 </a:t>
            </a:r>
            <a:r>
              <a:rPr lang="en-US" altLang="zh-CN" dirty="0">
                <a:latin typeface="Times New Roman" panose="02020603050405020304" pitchFamily="18" charset="0"/>
                <a:ea typeface="宋体" panose="02010600030101010101" pitchFamily="2" charset="-122"/>
              </a:rPr>
              <a:t>In </a:t>
            </a:r>
            <a:r>
              <a:rPr lang="zh-CN" altLang="en-US" dirty="0">
                <a:latin typeface="Times New Roman" panose="02020603050405020304" pitchFamily="18" charset="0"/>
                <a:ea typeface="宋体" panose="02010600030101010101" pitchFamily="2" charset="-122"/>
              </a:rPr>
              <a:t>液滴（</a:t>
            </a:r>
            <a:r>
              <a:rPr lang="en-US" altLang="zh-CN" dirty="0">
                <a:latin typeface="Times New Roman" panose="02020603050405020304" pitchFamily="18" charset="0"/>
                <a:ea typeface="宋体" panose="02010600030101010101" pitchFamily="2" charset="-122"/>
              </a:rPr>
              <a:t>In-droplet</a:t>
            </a:r>
            <a:r>
              <a:rPr lang="zh-CN" altLang="en-US" dirty="0">
                <a:latin typeface="Times New Roman" panose="02020603050405020304" pitchFamily="18" charset="0"/>
                <a:ea typeface="宋体" panose="02010600030101010101" pitchFamily="2" charset="-122"/>
              </a:rPr>
              <a:t>）两个生长区域，在其分界线上 </a:t>
            </a:r>
            <a:r>
              <a:rPr lang="en-US" altLang="zh-CN" dirty="0">
                <a:latin typeface="Times New Roman" panose="02020603050405020304" pitchFamily="18" charset="0"/>
                <a:ea typeface="宋体" panose="02010600030101010101" pitchFamily="2" charset="-122"/>
              </a:rPr>
              <a:t>In</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N </a:t>
            </a:r>
            <a:r>
              <a:rPr lang="zh-CN" altLang="en-US" dirty="0">
                <a:latin typeface="Times New Roman" panose="02020603050405020304" pitchFamily="18" charset="0"/>
                <a:ea typeface="宋体" panose="02010600030101010101" pitchFamily="2" charset="-122"/>
              </a:rPr>
              <a:t>束流化学配比为 </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。在略微富 </a:t>
            </a:r>
            <a:r>
              <a:rPr lang="en-US" altLang="zh-CN" dirty="0">
                <a:latin typeface="Times New Roman" panose="02020603050405020304" pitchFamily="18" charset="0"/>
                <a:ea typeface="宋体" panose="02010600030101010101" pitchFamily="2" charset="-122"/>
              </a:rPr>
              <a:t>In </a:t>
            </a:r>
            <a:r>
              <a:rPr lang="zh-CN" altLang="en-US" dirty="0">
                <a:latin typeface="Times New Roman" panose="02020603050405020304" pitchFamily="18" charset="0"/>
                <a:ea typeface="宋体" panose="02010600030101010101" pitchFamily="2" charset="-122"/>
              </a:rPr>
              <a:t>的生长条件下，</a:t>
            </a:r>
            <a:r>
              <a:rPr lang="en-US" altLang="zh-CN" dirty="0" err="1">
                <a:latin typeface="Times New Roman" panose="02020603050405020304" pitchFamily="18" charset="0"/>
                <a:ea typeface="宋体" panose="02010600030101010101" pitchFamily="2" charset="-122"/>
              </a:rPr>
              <a:t>InN</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具有更好的表面形貌。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2230212-BE37-4BDA-85A5-65401777DB8F}" type="slidenum">
              <a:rPr lang="zh-CN" altLang="en-US" smtClean="0"/>
              <a:t>16</a:t>
            </a:fld>
            <a:endParaRPr lang="zh-CN" altLang="en-US"/>
          </a:p>
        </p:txBody>
      </p:sp>
    </p:spTree>
    <p:extLst>
      <p:ext uri="{BB962C8B-B14F-4D97-AF65-F5344CB8AC3E}">
        <p14:creationId xmlns:p14="http://schemas.microsoft.com/office/powerpoint/2010/main" val="3199086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ea typeface="宋体" panose="02010600030101010101" pitchFamily="2" charset="-122"/>
              </a:rPr>
              <a:t>我们实验发现 </a:t>
            </a:r>
            <a:r>
              <a:rPr lang="en-US" altLang="zh-CN" dirty="0">
                <a:latin typeface="Times New Roman" panose="02020603050405020304" pitchFamily="18" charset="0"/>
                <a:ea typeface="宋体" panose="02010600030101010101" pitchFamily="2" charset="-122"/>
              </a:rPr>
              <a:t>MBE </a:t>
            </a:r>
            <a:r>
              <a:rPr lang="zh-CN" altLang="en-US" dirty="0">
                <a:latin typeface="Times New Roman" panose="02020603050405020304" pitchFamily="18" charset="0"/>
                <a:ea typeface="宋体" panose="02010600030101010101" pitchFamily="2" charset="-122"/>
              </a:rPr>
              <a:t>外延生长 </a:t>
            </a:r>
            <a:r>
              <a:rPr lang="en-US" altLang="zh-CN" dirty="0">
                <a:latin typeface="Times New Roman" panose="02020603050405020304" pitchFamily="18" charset="0"/>
                <a:ea typeface="宋体" panose="02010600030101010101" pitchFamily="2" charset="-122"/>
              </a:rPr>
              <a:t>In </a:t>
            </a:r>
            <a:r>
              <a:rPr lang="zh-CN" altLang="en-US" dirty="0">
                <a:latin typeface="Times New Roman" panose="02020603050405020304" pitchFamily="18" charset="0"/>
                <a:ea typeface="宋体" panose="02010600030101010101" pitchFamily="2" charset="-122"/>
              </a:rPr>
              <a:t>极性 </a:t>
            </a:r>
            <a:r>
              <a:rPr lang="en-US" altLang="zh-CN" dirty="0" err="1">
                <a:latin typeface="Times New Roman" panose="02020603050405020304" pitchFamily="18" charset="0"/>
                <a:ea typeface="宋体" panose="02010600030101010101" pitchFamily="2" charset="-122"/>
              </a:rPr>
              <a:t>InN</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的最高温度约为 </a:t>
            </a:r>
            <a:r>
              <a:rPr lang="en-US" altLang="zh-CN" dirty="0">
                <a:latin typeface="Times New Roman" panose="02020603050405020304" pitchFamily="18" charset="0"/>
                <a:ea typeface="宋体" panose="02010600030101010101" pitchFamily="2" charset="-122"/>
              </a:rPr>
              <a:t>500℃</a:t>
            </a:r>
            <a:r>
              <a:rPr lang="zh-CN" altLang="en-US" dirty="0">
                <a:latin typeface="Times New Roman" panose="02020603050405020304" pitchFamily="18" charset="0"/>
                <a:ea typeface="宋体" panose="02010600030101010101" pitchFamily="2" charset="-122"/>
              </a:rPr>
              <a:t>，生长温度越高，</a:t>
            </a:r>
            <a:r>
              <a:rPr lang="en-US" altLang="zh-CN" dirty="0" err="1">
                <a:latin typeface="Times New Roman" panose="02020603050405020304" pitchFamily="18" charset="0"/>
                <a:ea typeface="宋体" panose="02010600030101010101" pitchFamily="2" charset="-122"/>
              </a:rPr>
              <a:t>InN</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的表面形貌和晶体质量就越好</a:t>
            </a:r>
            <a:r>
              <a:rPr lang="en-US" altLang="zh-CN" dirty="0">
                <a:latin typeface="Times New Roman" panose="02020603050405020304" pitchFamily="18" charset="0"/>
                <a:ea typeface="宋体" panose="02010600030101010101" pitchFamily="2" charset="-122"/>
              </a:rPr>
              <a:t>[112]</a:t>
            </a:r>
            <a:r>
              <a:rPr lang="zh-CN" altLang="en-US" dirty="0">
                <a:latin typeface="Times New Roman" panose="02020603050405020304" pitchFamily="18" charset="0"/>
                <a:ea typeface="宋体" panose="02010600030101010101" pitchFamily="2" charset="-122"/>
              </a:rPr>
              <a:t>。因而，为了获得较好的晶体质量，应该将生长温度尽量保持在边界温度下。</a:t>
            </a:r>
            <a:endParaRPr lang="en-US" altLang="zh-CN"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然而，在实验中我们发现随着 </a:t>
            </a:r>
            <a:r>
              <a:rPr lang="en-US" altLang="zh-CN" dirty="0" err="1">
                <a:latin typeface="Times New Roman" panose="02020603050405020304" pitchFamily="18" charset="0"/>
                <a:ea typeface="宋体" panose="02010600030101010101" pitchFamily="2" charset="-122"/>
              </a:rPr>
              <a:t>InN</a:t>
            </a:r>
            <a:r>
              <a:rPr lang="zh-CN" altLang="en-US" dirty="0">
                <a:latin typeface="Times New Roman" panose="02020603050405020304" pitchFamily="18" charset="0"/>
                <a:ea typeface="宋体" panose="02010600030101010101" pitchFamily="2" charset="-122"/>
              </a:rPr>
              <a:t>薄膜厚度的增加，生长界面温度会略微升高。因而，如果将热偶温度始终保持在最大生长温度下，随着薄膜厚度增加，</a:t>
            </a:r>
            <a:r>
              <a:rPr lang="en-US" altLang="zh-CN" dirty="0" err="1">
                <a:latin typeface="Times New Roman" panose="02020603050405020304" pitchFamily="18" charset="0"/>
                <a:ea typeface="宋体" panose="02010600030101010101" pitchFamily="2" charset="-122"/>
              </a:rPr>
              <a:t>InN</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实际温度超过边界温度，从而 </a:t>
            </a:r>
            <a:r>
              <a:rPr lang="en-US" altLang="zh-CN" dirty="0" err="1">
                <a:latin typeface="Times New Roman" panose="02020603050405020304" pitchFamily="18" charset="0"/>
                <a:ea typeface="宋体" panose="02010600030101010101" pitchFamily="2" charset="-122"/>
              </a:rPr>
              <a:t>InN</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发生分解，并导致表面形貌急剧变差。 </a:t>
            </a:r>
            <a:endParaRPr lang="zh-CN" altLang="en-US" dirty="0"/>
          </a:p>
        </p:txBody>
      </p:sp>
      <p:sp>
        <p:nvSpPr>
          <p:cNvPr id="4" name="灯片编号占位符 3"/>
          <p:cNvSpPr>
            <a:spLocks noGrp="1"/>
          </p:cNvSpPr>
          <p:nvPr>
            <p:ph type="sldNum" sz="quarter" idx="5"/>
          </p:nvPr>
        </p:nvSpPr>
        <p:spPr/>
        <p:txBody>
          <a:bodyPr/>
          <a:lstStyle/>
          <a:p>
            <a:fld id="{C2230212-BE37-4BDA-85A5-65401777DB8F}" type="slidenum">
              <a:rPr lang="zh-CN" altLang="en-US" smtClean="0"/>
              <a:t>17</a:t>
            </a:fld>
            <a:endParaRPr lang="zh-CN" altLang="en-US"/>
          </a:p>
        </p:txBody>
      </p:sp>
    </p:spTree>
    <p:extLst>
      <p:ext uri="{BB962C8B-B14F-4D97-AF65-F5344CB8AC3E}">
        <p14:creationId xmlns:p14="http://schemas.microsoft.com/office/powerpoint/2010/main" val="3018263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分子束外延生长</a:t>
            </a:r>
            <a:r>
              <a:rPr lang="en-US" altLang="zh-CN" dirty="0"/>
              <a:t>III</a:t>
            </a:r>
            <a:r>
              <a:rPr lang="zh-CN" altLang="en-US" dirty="0"/>
              <a:t>族氮化物薄膜通常选择略富金属的生长区间，但</a:t>
            </a:r>
            <a:r>
              <a:rPr lang="en-US" altLang="zh-CN" dirty="0"/>
              <a:t>III </a:t>
            </a:r>
            <a:r>
              <a:rPr lang="zh-CN" altLang="en-US" dirty="0"/>
              <a:t>族氮化物纳米结构的通常在富氮（</a:t>
            </a:r>
            <a:r>
              <a:rPr lang="en-US" altLang="zh-CN" dirty="0"/>
              <a:t>N-rich</a:t>
            </a:r>
            <a:r>
              <a:rPr lang="zh-CN" altLang="en-US" dirty="0"/>
              <a:t>）的生长区间内进行。图 为 </a:t>
            </a:r>
            <a:r>
              <a:rPr lang="en-US" altLang="zh-CN" dirty="0" err="1"/>
              <a:t>GaN</a:t>
            </a:r>
            <a:r>
              <a:rPr lang="en-US" altLang="zh-CN" dirty="0"/>
              <a:t> </a:t>
            </a:r>
            <a:r>
              <a:rPr lang="zh-CN" altLang="en-US" dirty="0"/>
              <a:t>纳米线的 </a:t>
            </a:r>
            <a:r>
              <a:rPr lang="en-US" altLang="zh-CN" dirty="0"/>
              <a:t>MBE </a:t>
            </a:r>
            <a:r>
              <a:rPr lang="zh-CN" altLang="en-US" dirty="0"/>
              <a:t>生长区间图，纵坐标为金属源束流，从中可以看出：</a:t>
            </a:r>
            <a:endParaRPr lang="en-US" altLang="zh-CN" dirty="0"/>
          </a:p>
          <a:p>
            <a:r>
              <a:rPr lang="en-US" altLang="zh-CN" dirty="0"/>
              <a:t>1</a:t>
            </a:r>
            <a:r>
              <a:rPr lang="zh-CN" altLang="en-US" dirty="0"/>
              <a:t>）相同生长温度下，金属源的束流越小，即 </a:t>
            </a:r>
            <a:r>
              <a:rPr lang="en-US" altLang="zh-CN" dirty="0"/>
              <a:t>III/N </a:t>
            </a:r>
            <a:r>
              <a:rPr lang="zh-CN" altLang="en-US" dirty="0"/>
              <a:t>比越小，越能够实现纳米线的生长</a:t>
            </a:r>
            <a:endParaRPr lang="en-US" altLang="zh-CN" dirty="0"/>
          </a:p>
          <a:p>
            <a:r>
              <a:rPr lang="en-US" altLang="zh-CN" dirty="0"/>
              <a:t>2</a:t>
            </a:r>
            <a:r>
              <a:rPr lang="zh-CN" altLang="en-US" dirty="0"/>
              <a:t>）相同金属源束流下，温度越高，即表面再蒸发速率越大，越能够实现纳米线的生长</a:t>
            </a:r>
            <a:endParaRPr lang="en-US" altLang="zh-CN" dirty="0"/>
          </a:p>
          <a:p>
            <a:r>
              <a:rPr lang="zh-CN" altLang="en-US" dirty="0"/>
              <a:t>富氮的生长条件一方面能够有效避免纳米线彼此之间的聚并（</a:t>
            </a:r>
            <a:r>
              <a:rPr lang="en-US" altLang="zh-CN" dirty="0"/>
              <a:t>Coalescence</a:t>
            </a:r>
            <a:r>
              <a:rPr lang="zh-CN" altLang="en-US" dirty="0"/>
              <a:t>），另一方面能够抑制表面金属吸附原子的横向迁移，迫使吸附原子在已有的邻近核上堆叠生长或者形成新核，进而实现纳米线的纵向生长。</a:t>
            </a:r>
          </a:p>
          <a:p>
            <a:r>
              <a:rPr lang="zh-CN" altLang="en-US" dirty="0"/>
              <a:t> </a:t>
            </a:r>
          </a:p>
        </p:txBody>
      </p:sp>
      <p:sp>
        <p:nvSpPr>
          <p:cNvPr id="4" name="灯片编号占位符 3"/>
          <p:cNvSpPr>
            <a:spLocks noGrp="1"/>
          </p:cNvSpPr>
          <p:nvPr>
            <p:ph type="sldNum" sz="quarter" idx="5"/>
          </p:nvPr>
        </p:nvSpPr>
        <p:spPr/>
        <p:txBody>
          <a:bodyPr/>
          <a:lstStyle/>
          <a:p>
            <a:fld id="{C2230212-BE37-4BDA-85A5-65401777DB8F}" type="slidenum">
              <a:rPr lang="zh-CN" altLang="en-US" smtClean="0"/>
              <a:t>21</a:t>
            </a:fld>
            <a:endParaRPr lang="zh-CN" altLang="en-US"/>
          </a:p>
        </p:txBody>
      </p:sp>
    </p:spTree>
    <p:extLst>
      <p:ext uri="{BB962C8B-B14F-4D97-AF65-F5344CB8AC3E}">
        <p14:creationId xmlns:p14="http://schemas.microsoft.com/office/powerpoint/2010/main" val="144824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为了保证制备样品的高纯度和形貌，应该保证系统的高真空度。一般用机械泵</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涡轮分子泵</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离子泵组成的超高真空组合泵系统抽真空</a:t>
            </a:r>
            <a:endParaRPr lang="zh-CN" altLang="en-US" dirty="0"/>
          </a:p>
        </p:txBody>
      </p:sp>
      <p:sp>
        <p:nvSpPr>
          <p:cNvPr id="4" name="灯片编号占位符 3"/>
          <p:cNvSpPr>
            <a:spLocks noGrp="1"/>
          </p:cNvSpPr>
          <p:nvPr>
            <p:ph type="sldNum" sz="quarter" idx="5"/>
          </p:nvPr>
        </p:nvSpPr>
        <p:spPr/>
        <p:txBody>
          <a:bodyPr/>
          <a:lstStyle/>
          <a:p>
            <a:fld id="{C2230212-BE37-4BDA-85A5-65401777DB8F}" type="slidenum">
              <a:rPr lang="zh-CN" altLang="en-US" smtClean="0"/>
              <a:t>5</a:t>
            </a:fld>
            <a:endParaRPr lang="zh-CN" altLang="en-US"/>
          </a:p>
        </p:txBody>
      </p:sp>
    </p:spTree>
    <p:extLst>
      <p:ext uri="{BB962C8B-B14F-4D97-AF65-F5344CB8AC3E}">
        <p14:creationId xmlns:p14="http://schemas.microsoft.com/office/powerpoint/2010/main" val="2962040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Cryoshroud</a:t>
            </a:r>
            <a:r>
              <a:rPr lang="en-US" altLang="zh-CN" dirty="0"/>
              <a:t>:</a:t>
            </a:r>
            <a:r>
              <a:rPr lang="zh-CN" altLang="en-US" dirty="0"/>
              <a:t>腔壁的冷却系统，一般使用液氮，保持腔内低温</a:t>
            </a:r>
            <a:endParaRPr lang="en-US" altLang="zh-CN" dirty="0"/>
          </a:p>
          <a:p>
            <a:r>
              <a:rPr lang="en-US" altLang="zh-CN" dirty="0"/>
              <a:t>Cell flange:</a:t>
            </a:r>
            <a:r>
              <a:rPr lang="zh-CN" altLang="en-US" dirty="0"/>
              <a:t>法兰，连接用，使得设备保持高真空</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2230212-BE37-4BDA-85A5-65401777DB8F}" type="slidenum">
              <a:rPr lang="zh-CN" altLang="en-US" smtClean="0"/>
              <a:t>6</a:t>
            </a:fld>
            <a:endParaRPr lang="zh-CN" altLang="en-US"/>
          </a:p>
        </p:txBody>
      </p:sp>
    </p:spTree>
    <p:extLst>
      <p:ext uri="{BB962C8B-B14F-4D97-AF65-F5344CB8AC3E}">
        <p14:creationId xmlns:p14="http://schemas.microsoft.com/office/powerpoint/2010/main" val="1575886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000000"/>
                </a:solidFill>
                <a:latin typeface="宋体" panose="02010600030101010101" pitchFamily="2" charset="-122"/>
                <a:ea typeface="宋体" panose="02010600030101010101" pitchFamily="2" charset="-122"/>
              </a:rPr>
              <a:t>     </a:t>
            </a:r>
            <a:r>
              <a:rPr lang="en-US" altLang="zh-CN" sz="1200" b="0" i="0" u="none" strike="noStrike" kern="1200" baseline="0" dirty="0">
                <a:solidFill>
                  <a:schemeClr val="tx1"/>
                </a:solidFill>
                <a:latin typeface="+mn-lt"/>
                <a:ea typeface="+mn-ea"/>
                <a:cs typeface="+mn-cs"/>
              </a:rPr>
              <a:t>MBE </a:t>
            </a:r>
            <a:r>
              <a:rPr lang="zh-CN" altLang="en-US" sz="1200" b="0" i="0" u="none" strike="noStrike" kern="1200" baseline="0" dirty="0">
                <a:solidFill>
                  <a:schemeClr val="tx1"/>
                </a:solidFill>
                <a:latin typeface="+mn-lt"/>
                <a:ea typeface="+mn-ea"/>
                <a:cs typeface="+mn-cs"/>
              </a:rPr>
              <a:t>设备中有一个很关键的辅助装置</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反射高能电子衍射仪（</a:t>
            </a:r>
            <a:r>
              <a:rPr lang="en-US" altLang="zh-CN" sz="1200" b="0" i="0" u="none" strike="noStrike" kern="1200" baseline="0" dirty="0">
                <a:solidFill>
                  <a:schemeClr val="tx1"/>
                </a:solidFill>
                <a:latin typeface="+mn-lt"/>
                <a:ea typeface="+mn-ea"/>
                <a:cs typeface="+mn-cs"/>
              </a:rPr>
              <a:t>RHEED</a:t>
            </a:r>
            <a:r>
              <a:rPr lang="zh-CN" altLang="en-US" sz="1200" b="0" i="0" u="none" strike="noStrike" kern="1200" baseline="0" dirty="0">
                <a:solidFill>
                  <a:schemeClr val="tx1"/>
                </a:solidFill>
                <a:latin typeface="+mn-lt"/>
                <a:ea typeface="+mn-ea"/>
                <a:cs typeface="+mn-cs"/>
              </a:rPr>
              <a:t>），此装置可以原位观测</a:t>
            </a:r>
            <a:r>
              <a:rPr lang="en-US" altLang="zh-CN" sz="1200" b="0" i="0" u="none" strike="noStrike" kern="1200" baseline="0" dirty="0">
                <a:solidFill>
                  <a:schemeClr val="tx1"/>
                </a:solidFill>
                <a:latin typeface="+mn-lt"/>
                <a:ea typeface="+mn-ea"/>
                <a:cs typeface="+mn-cs"/>
              </a:rPr>
              <a:t>MBE </a:t>
            </a:r>
            <a:r>
              <a:rPr lang="zh-CN" altLang="en-US" sz="1200" b="0" i="0" u="none" strike="noStrike" kern="1200" baseline="0" dirty="0">
                <a:solidFill>
                  <a:schemeClr val="tx1"/>
                </a:solidFill>
                <a:latin typeface="+mn-lt"/>
                <a:ea typeface="+mn-ea"/>
                <a:cs typeface="+mn-cs"/>
              </a:rPr>
              <a:t>腔中样品的生长状况，进而对反应进行实时的调控，</a:t>
            </a:r>
          </a:p>
          <a:p>
            <a:r>
              <a:rPr lang="zh-CN" altLang="en-US" sz="1200" b="0" i="0" u="none" strike="noStrike" kern="1200" baseline="0" dirty="0">
                <a:solidFill>
                  <a:schemeClr val="tx1"/>
                </a:solidFill>
                <a:latin typeface="+mn-lt"/>
                <a:ea typeface="+mn-ea"/>
                <a:cs typeface="+mn-cs"/>
              </a:rPr>
              <a:t>得到单原子层甚至亚原子级的生长精度。反射高能电子衍射仪的结构示意图如下所示，装置主要由高能电子枪和荧光屏两部分组成。从电子枪发射出来的具有很高能量 的电子束流以</a:t>
            </a:r>
            <a:r>
              <a:rPr lang="en-US" altLang="zh-CN" sz="1200" b="0" i="0" u="none" strike="noStrike" kern="1200" baseline="0" dirty="0">
                <a:solidFill>
                  <a:schemeClr val="tx1"/>
                </a:solidFill>
                <a:latin typeface="+mn-lt"/>
                <a:ea typeface="+mn-ea"/>
                <a:cs typeface="+mn-cs"/>
              </a:rPr>
              <a:t>1~2°</a:t>
            </a:r>
            <a:r>
              <a:rPr lang="zh-CN" altLang="en-US" sz="1200" b="0" i="0" u="none" strike="noStrike" kern="1200" baseline="0" dirty="0">
                <a:solidFill>
                  <a:schemeClr val="tx1"/>
                </a:solidFill>
                <a:latin typeface="+mn-lt"/>
                <a:ea typeface="+mn-ea"/>
                <a:cs typeface="+mn-cs"/>
              </a:rPr>
              <a:t>的入射角到达样品表面。尽管入射电子能量很高，但是此处采用小入射角仍可以保证样品表面晶格信息的敏感性。由于角度原因，入射电子在垂直于样品表面方向的动量分量很小，还受到库仑场的散射，这就导致电子束的透入深度仅有</a:t>
            </a:r>
            <a:r>
              <a:rPr lang="en-US" altLang="zh-CN" sz="1200" b="0" i="0" u="none" strike="noStrike" kern="1200" baseline="0" dirty="0">
                <a:solidFill>
                  <a:schemeClr val="tx1"/>
                </a:solidFill>
                <a:latin typeface="+mn-lt"/>
                <a:ea typeface="+mn-ea"/>
                <a:cs typeface="+mn-cs"/>
              </a:rPr>
              <a:t>1~2</a:t>
            </a:r>
            <a:r>
              <a:rPr lang="zh-CN" altLang="en-US" sz="1200" b="0" i="0" u="none" strike="noStrike" kern="1200" baseline="0" dirty="0">
                <a:solidFill>
                  <a:schemeClr val="tx1"/>
                </a:solidFill>
                <a:latin typeface="+mn-lt"/>
                <a:ea typeface="+mn-ea"/>
                <a:cs typeface="+mn-cs"/>
              </a:rPr>
              <a:t>个原子层，所以通过</a:t>
            </a:r>
            <a:r>
              <a:rPr lang="en-US" altLang="zh-CN" sz="1200" b="0" i="0" u="none" strike="noStrike" kern="1200" baseline="0" dirty="0">
                <a:solidFill>
                  <a:schemeClr val="tx1"/>
                </a:solidFill>
                <a:latin typeface="+mn-lt"/>
                <a:ea typeface="+mn-ea"/>
                <a:cs typeface="+mn-cs"/>
              </a:rPr>
              <a:t>RHEED </a:t>
            </a:r>
            <a:r>
              <a:rPr lang="zh-CN" altLang="en-US" sz="1200" b="0" i="0" u="none" strike="noStrike" kern="1200" baseline="0" dirty="0">
                <a:solidFill>
                  <a:schemeClr val="tx1"/>
                </a:solidFill>
                <a:latin typeface="+mn-lt"/>
                <a:ea typeface="+mn-ea"/>
                <a:cs typeface="+mn-cs"/>
              </a:rPr>
              <a:t>得到的是样品表面的晶格结构信息。由于气体分子会反射电子进而影响电子枪的效果，所以</a:t>
            </a:r>
            <a:r>
              <a:rPr lang="en-US" altLang="zh-CN" sz="1200" b="0" i="0" u="none" strike="noStrike" kern="1200" baseline="0" dirty="0">
                <a:solidFill>
                  <a:schemeClr val="tx1"/>
                </a:solidFill>
                <a:latin typeface="+mn-lt"/>
                <a:ea typeface="+mn-ea"/>
                <a:cs typeface="+mn-cs"/>
              </a:rPr>
              <a:t>RHEED </a:t>
            </a:r>
            <a:r>
              <a:rPr lang="zh-CN" altLang="en-US" sz="1200" b="0" i="0" u="none" strike="noStrike" kern="1200" baseline="0" dirty="0">
                <a:solidFill>
                  <a:schemeClr val="tx1"/>
                </a:solidFill>
                <a:latin typeface="+mn-lt"/>
                <a:ea typeface="+mn-ea"/>
                <a:cs typeface="+mn-cs"/>
              </a:rPr>
              <a:t>要在高真空条件下进行。</a:t>
            </a:r>
            <a:endParaRPr lang="en-US" altLang="zh-CN" dirty="0">
              <a:solidFill>
                <a:srgbClr val="000000"/>
              </a:solidFill>
              <a:latin typeface="宋体" panose="02010600030101010101" pitchFamily="2" charset="-122"/>
              <a:ea typeface="宋体" panose="02010600030101010101" pitchFamily="2" charset="-122"/>
            </a:endParaRPr>
          </a:p>
          <a:p>
            <a:r>
              <a:rPr lang="en-US" altLang="zh-CN" dirty="0">
                <a:solidFill>
                  <a:srgbClr val="000000"/>
                </a:solidFill>
                <a:latin typeface="宋体" panose="02010600030101010101" pitchFamily="2" charset="-122"/>
                <a:ea typeface="宋体" panose="02010600030101010101" pitchFamily="2" charset="-122"/>
              </a:rPr>
              <a:t>   </a:t>
            </a:r>
            <a:r>
              <a:rPr lang="zh-CN" altLang="en-US" dirty="0">
                <a:solidFill>
                  <a:srgbClr val="000000"/>
                </a:solidFill>
                <a:latin typeface="宋体" panose="02010600030101010101" pitchFamily="2" charset="-122"/>
                <a:ea typeface="宋体" panose="02010600030101010101" pitchFamily="2" charset="-122"/>
              </a:rPr>
              <a:t> 反射衍射束的波矢在倒空间形成 </a:t>
            </a:r>
            <a:r>
              <a:rPr lang="en-US" altLang="zh-CN" dirty="0">
                <a:solidFill>
                  <a:srgbClr val="000000"/>
                </a:solidFill>
                <a:latin typeface="Times New Roman" panose="02020603050405020304" pitchFamily="18" charset="0"/>
              </a:rPr>
              <a:t>Ewald </a:t>
            </a:r>
            <a:r>
              <a:rPr lang="zh-CN" altLang="en-US" dirty="0">
                <a:solidFill>
                  <a:srgbClr val="000000"/>
                </a:solidFill>
                <a:latin typeface="宋体" panose="02010600030101010101" pitchFamily="2" charset="-122"/>
                <a:ea typeface="宋体" panose="02010600030101010101" pitchFamily="2" charset="-122"/>
              </a:rPr>
              <a:t>衍射球，表面原子形成的倒易杆与 </a:t>
            </a:r>
            <a:r>
              <a:rPr lang="en-US" altLang="zh-CN" dirty="0">
                <a:solidFill>
                  <a:srgbClr val="000000"/>
                </a:solidFill>
                <a:latin typeface="Times New Roman" panose="02020603050405020304" pitchFamily="18" charset="0"/>
              </a:rPr>
              <a:t>Ewald </a:t>
            </a:r>
            <a:r>
              <a:rPr lang="zh-CN" altLang="en-US" dirty="0">
                <a:solidFill>
                  <a:srgbClr val="000000"/>
                </a:solidFill>
                <a:latin typeface="宋体" panose="02010600030101010101" pitchFamily="2" charset="-122"/>
                <a:ea typeface="宋体" panose="02010600030101010101" pitchFamily="2" charset="-122"/>
              </a:rPr>
              <a:t>球相截的点即为衍射图案中的亮点，较小的</a:t>
            </a:r>
            <a:r>
              <a:rPr lang="zh-CN" altLang="en-US" dirty="0">
                <a:solidFill>
                  <a:srgbClr val="000000"/>
                </a:solidFill>
                <a:latin typeface="Symbol" panose="05050102010706020507" pitchFamily="18" charset="2"/>
                <a:ea typeface="宋体" panose="02010600030101010101" pitchFamily="2" charset="-122"/>
              </a:rPr>
              <a:t>入射角</a:t>
            </a:r>
            <a:r>
              <a:rPr lang="zh-CN" altLang="en-US" dirty="0">
                <a:solidFill>
                  <a:srgbClr val="000000"/>
                </a:solidFill>
                <a:latin typeface="宋体" panose="02010600030101010101" pitchFamily="2" charset="-122"/>
                <a:ea typeface="宋体" panose="02010600030101010101" pitchFamily="2" charset="-122"/>
              </a:rPr>
              <a:t>导致 </a:t>
            </a:r>
            <a:r>
              <a:rPr lang="en-US" altLang="zh-CN" dirty="0">
                <a:solidFill>
                  <a:srgbClr val="000000"/>
                </a:solidFill>
                <a:latin typeface="Times New Roman" panose="02020603050405020304" pitchFamily="18" charset="0"/>
              </a:rPr>
              <a:t>Ewald </a:t>
            </a:r>
            <a:r>
              <a:rPr lang="zh-CN" altLang="en-US" dirty="0">
                <a:solidFill>
                  <a:srgbClr val="000000"/>
                </a:solidFill>
                <a:latin typeface="宋体" panose="02010600030101010101" pitchFamily="2" charset="-122"/>
                <a:ea typeface="宋体" panose="02010600030101010101" pitchFamily="2" charset="-122"/>
              </a:rPr>
              <a:t>球半径非常大，局部甚至可以近似为平面，投射至荧光屏上即为沿弧分布的平行条纹。</a:t>
            </a:r>
            <a:endParaRPr lang="zh-CN" altLang="en-US" dirty="0"/>
          </a:p>
        </p:txBody>
      </p:sp>
      <p:sp>
        <p:nvSpPr>
          <p:cNvPr id="4" name="灯片编号占位符 3"/>
          <p:cNvSpPr>
            <a:spLocks noGrp="1"/>
          </p:cNvSpPr>
          <p:nvPr>
            <p:ph type="sldNum" sz="quarter" idx="5"/>
          </p:nvPr>
        </p:nvSpPr>
        <p:spPr/>
        <p:txBody>
          <a:bodyPr/>
          <a:lstStyle/>
          <a:p>
            <a:fld id="{C2230212-BE37-4BDA-85A5-65401777DB8F}" type="slidenum">
              <a:rPr lang="zh-CN" altLang="en-US" smtClean="0"/>
              <a:t>7</a:t>
            </a:fld>
            <a:endParaRPr lang="zh-CN" altLang="en-US"/>
          </a:p>
        </p:txBody>
      </p:sp>
    </p:spTree>
    <p:extLst>
      <p:ext uri="{BB962C8B-B14F-4D97-AF65-F5344CB8AC3E}">
        <p14:creationId xmlns:p14="http://schemas.microsoft.com/office/powerpoint/2010/main" val="423861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a:solidFill>
                  <a:schemeClr val="tx1"/>
                </a:solidFill>
                <a:latin typeface="+mn-lt"/>
                <a:ea typeface="+mn-ea"/>
                <a:cs typeface="+mn-cs"/>
              </a:rPr>
              <a:t>通过电子的衍射信号得到样品水平方向上的原子排列。在电子衍射过程中，电子以一定的能量入射到样品表面，与样品的原子及晶格发生相互作用后反射出去，利用荧光屏收集反射电子的信息，即可得到衍射图案，通过对此图案的分析可以得知样品的晶体结构。</a:t>
            </a:r>
            <a:r>
              <a:rPr lang="zh-CN" altLang="en-US" dirty="0">
                <a:solidFill>
                  <a:srgbClr val="000000"/>
                </a:solidFill>
                <a:latin typeface="宋体" panose="02010600030101010101" pitchFamily="2" charset="-122"/>
                <a:ea typeface="宋体" panose="02010600030101010101" pitchFamily="2" charset="-122"/>
              </a:rPr>
              <a:t>生长过程中，如果材料以单晶二维方式生长，则为平行直条纹（</a:t>
            </a:r>
            <a:r>
              <a:rPr lang="en-US" altLang="zh-CN" dirty="0">
                <a:solidFill>
                  <a:srgbClr val="000000"/>
                </a:solidFill>
                <a:latin typeface="Times New Roman" panose="02020603050405020304" pitchFamily="18" charset="0"/>
              </a:rPr>
              <a:t>streaky</a:t>
            </a:r>
            <a:r>
              <a:rPr lang="zh-CN" altLang="en-US" dirty="0">
                <a:solidFill>
                  <a:srgbClr val="000000"/>
                </a:solidFill>
                <a:latin typeface="宋体" panose="02010600030101010101" pitchFamily="2" charset="-122"/>
                <a:ea typeface="宋体" panose="02010600030101010101" pitchFamily="2" charset="-122"/>
              </a:rPr>
              <a:t>）；如果材料以三维单晶模式生长， 则为点状（</a:t>
            </a:r>
            <a:r>
              <a:rPr lang="en-US" altLang="zh-CN" dirty="0">
                <a:solidFill>
                  <a:srgbClr val="000000"/>
                </a:solidFill>
                <a:latin typeface="Times New Roman" panose="02020603050405020304" pitchFamily="18" charset="0"/>
              </a:rPr>
              <a:t>spotty</a:t>
            </a:r>
            <a:r>
              <a:rPr lang="zh-CN" altLang="en-US" dirty="0">
                <a:solidFill>
                  <a:srgbClr val="000000"/>
                </a:solidFill>
                <a:latin typeface="宋体" panose="02010600030101010101" pitchFamily="2" charset="-122"/>
                <a:ea typeface="宋体" panose="02010600030101010101" pitchFamily="2" charset="-122"/>
              </a:rPr>
              <a:t>）；如果所生长材料呈现多晶取向，则为同心圆弧</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2230212-BE37-4BDA-85A5-65401777DB8F}" type="slidenum">
              <a:rPr lang="zh-CN" altLang="en-US" smtClean="0"/>
              <a:t>8</a:t>
            </a:fld>
            <a:endParaRPr lang="zh-CN" altLang="en-US"/>
          </a:p>
        </p:txBody>
      </p:sp>
    </p:spTree>
    <p:extLst>
      <p:ext uri="{BB962C8B-B14F-4D97-AF65-F5344CB8AC3E}">
        <p14:creationId xmlns:p14="http://schemas.microsoft.com/office/powerpoint/2010/main" val="1571132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XRD </a:t>
            </a:r>
            <a:r>
              <a:rPr lang="zh-CN" altLang="en-US" sz="1200" b="0" i="0" u="none" strike="noStrike" kern="1200" baseline="0" dirty="0">
                <a:solidFill>
                  <a:schemeClr val="tx1"/>
                </a:solidFill>
                <a:latin typeface="+mn-lt"/>
                <a:ea typeface="+mn-ea"/>
                <a:cs typeface="+mn-cs"/>
              </a:rPr>
              <a:t>是很常见的一种表征手段，主要功能是对晶体进行物相分析，通过晶体中原子对</a:t>
            </a:r>
            <a:r>
              <a:rPr lang="en-US" altLang="zh-CN" sz="1200" b="0" i="0" u="none" strike="noStrike" kern="1200" baseline="0" dirty="0">
                <a:solidFill>
                  <a:schemeClr val="tx1"/>
                </a:solidFill>
                <a:latin typeface="+mn-lt"/>
                <a:ea typeface="+mn-ea"/>
                <a:cs typeface="+mn-cs"/>
              </a:rPr>
              <a:t>X </a:t>
            </a:r>
            <a:r>
              <a:rPr lang="zh-CN" altLang="en-US" sz="1200" b="0" i="0" u="none" strike="noStrike" kern="1200" baseline="0" dirty="0">
                <a:solidFill>
                  <a:schemeClr val="tx1"/>
                </a:solidFill>
                <a:latin typeface="+mn-lt"/>
                <a:ea typeface="+mn-ea"/>
                <a:cs typeface="+mn-cs"/>
              </a:rPr>
              <a:t>射线的衍射情况的测定确定晶体的分子或原子结构。晶体是原子的有序排列，</a:t>
            </a:r>
            <a:r>
              <a:rPr lang="en-US" altLang="zh-CN" sz="1200" b="0" i="0" u="none" strike="noStrike" kern="1200" baseline="0" dirty="0">
                <a:solidFill>
                  <a:schemeClr val="tx1"/>
                </a:solidFill>
                <a:latin typeface="+mn-lt"/>
                <a:ea typeface="+mn-ea"/>
                <a:cs typeface="+mn-cs"/>
              </a:rPr>
              <a:t>X </a:t>
            </a:r>
            <a:r>
              <a:rPr lang="zh-CN" altLang="en-US" sz="1200" b="0" i="0" u="none" strike="noStrike" kern="1200" baseline="0" dirty="0">
                <a:solidFill>
                  <a:schemeClr val="tx1"/>
                </a:solidFill>
                <a:latin typeface="+mn-lt"/>
                <a:ea typeface="+mn-ea"/>
                <a:cs typeface="+mn-cs"/>
              </a:rPr>
              <a:t>射线可以看作电磁辐射波。当</a:t>
            </a:r>
            <a:r>
              <a:rPr lang="en-US" altLang="zh-CN" sz="1200" b="0" i="0" u="none" strike="noStrike" kern="1200" baseline="0" dirty="0">
                <a:solidFill>
                  <a:schemeClr val="tx1"/>
                </a:solidFill>
                <a:latin typeface="+mn-lt"/>
                <a:ea typeface="+mn-ea"/>
                <a:cs typeface="+mn-cs"/>
              </a:rPr>
              <a:t>X </a:t>
            </a:r>
            <a:r>
              <a:rPr lang="zh-CN" altLang="en-US" sz="1200" b="0" i="0" u="none" strike="noStrike" kern="1200" baseline="0" dirty="0">
                <a:solidFill>
                  <a:schemeClr val="tx1"/>
                </a:solidFill>
                <a:latin typeface="+mn-lt"/>
                <a:ea typeface="+mn-ea"/>
                <a:cs typeface="+mn-cs"/>
              </a:rPr>
              <a:t>射线打在晶体上时，会受到晶体中原子的散射作用，产生由原子发散出去的次级球面波，当原子排列有序时，产生的球面波也是有序的。尽管大部分会由于互相叠加而消失，但还是有一部分会由于叠加而增强，增强的条件即为布拉格方程。</a:t>
            </a:r>
            <a:r>
              <a:rPr lang="en-US" altLang="zh-CN" sz="1200" b="0" i="0" u="none" strike="noStrike" kern="1200" baseline="0" dirty="0">
                <a:solidFill>
                  <a:schemeClr val="tx1"/>
                </a:solidFill>
                <a:latin typeface="+mn-lt"/>
                <a:ea typeface="+mn-ea"/>
                <a:cs typeface="+mn-cs"/>
              </a:rPr>
              <a:t>XRD </a:t>
            </a:r>
            <a:r>
              <a:rPr lang="zh-CN" altLang="en-US" sz="1200" b="0" i="0" u="none" strike="noStrike" kern="1200" baseline="0" dirty="0">
                <a:solidFill>
                  <a:schemeClr val="tx1"/>
                </a:solidFill>
                <a:latin typeface="+mn-lt"/>
                <a:ea typeface="+mn-ea"/>
                <a:cs typeface="+mn-cs"/>
              </a:rPr>
              <a:t>的表征原理正是基于上述的布拉格方程。通过测量</a:t>
            </a:r>
            <a:r>
              <a:rPr lang="en-US" altLang="zh-CN" sz="1200" b="0" i="0" u="none" strike="noStrike" kern="1200" baseline="0" dirty="0">
                <a:solidFill>
                  <a:schemeClr val="tx1"/>
                </a:solidFill>
                <a:latin typeface="+mn-lt"/>
                <a:ea typeface="+mn-ea"/>
                <a:cs typeface="+mn-cs"/>
              </a:rPr>
              <a:t>X </a:t>
            </a:r>
            <a:r>
              <a:rPr lang="zh-CN" altLang="en-US" sz="1200" b="0" i="0" u="none" strike="noStrike" kern="1200" baseline="0" dirty="0">
                <a:solidFill>
                  <a:schemeClr val="tx1"/>
                </a:solidFill>
                <a:latin typeface="+mn-lt"/>
                <a:ea typeface="+mn-ea"/>
                <a:cs typeface="+mn-cs"/>
              </a:rPr>
              <a:t>射线的入射角度，结合其波长，即可求得晶体的晶格参数。</a:t>
            </a:r>
            <a:endParaRPr lang="zh-CN" altLang="en-US" dirty="0"/>
          </a:p>
        </p:txBody>
      </p:sp>
      <p:sp>
        <p:nvSpPr>
          <p:cNvPr id="4" name="灯片编号占位符 3"/>
          <p:cNvSpPr>
            <a:spLocks noGrp="1"/>
          </p:cNvSpPr>
          <p:nvPr>
            <p:ph type="sldNum" sz="quarter" idx="5"/>
          </p:nvPr>
        </p:nvSpPr>
        <p:spPr/>
        <p:txBody>
          <a:bodyPr/>
          <a:lstStyle/>
          <a:p>
            <a:fld id="{C2230212-BE37-4BDA-85A5-65401777DB8F}" type="slidenum">
              <a:rPr lang="zh-CN" altLang="en-US" smtClean="0"/>
              <a:t>9</a:t>
            </a:fld>
            <a:endParaRPr lang="zh-CN" altLang="en-US"/>
          </a:p>
        </p:txBody>
      </p:sp>
    </p:spTree>
    <p:extLst>
      <p:ext uri="{BB962C8B-B14F-4D97-AF65-F5344CB8AC3E}">
        <p14:creationId xmlns:p14="http://schemas.microsoft.com/office/powerpoint/2010/main" val="4195727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角分辨光电子能谱仪是一款用于测定样品表面电子能带结构及其强度的仪器，测量原理是光电效应。激发前后</a:t>
            </a:r>
            <a:r>
              <a:rPr lang="zh-CN" altLang="en-US" sz="1200" b="0" i="0" u="none" strike="noStrike" kern="1200" baseline="0">
                <a:solidFill>
                  <a:schemeClr val="tx1"/>
                </a:solidFill>
                <a:latin typeface="+mn-lt"/>
                <a:ea typeface="+mn-ea"/>
                <a:cs typeface="+mn-cs"/>
              </a:rPr>
              <a:t>的光和电子</a:t>
            </a:r>
            <a:r>
              <a:rPr lang="zh-CN" altLang="en-US" sz="1200" b="0" i="0" u="none" strike="noStrike" kern="1200" baseline="0" dirty="0">
                <a:solidFill>
                  <a:schemeClr val="tx1"/>
                </a:solidFill>
                <a:latin typeface="+mn-lt"/>
                <a:ea typeface="+mn-ea"/>
                <a:cs typeface="+mn-cs"/>
              </a:rPr>
              <a:t>在水平方向具有平移对称性，故实验测得的𝑘∥就是电子在样品内的水平方向动量。在垂直表面方向没有平移对称性，故不能确定样品电子垂直方向的动量。通过测量反射电子的角度和出射能量以及入射光的能量即可计算出样品中每个位置原子的能量和动量，进而得到样品的电子能带结构。目前角分辨光电子能谱已被广泛应用到低维系统、重费米子、高温超导等体系的研究中。</a:t>
            </a:r>
            <a:endParaRPr lang="zh-CN" altLang="en-US" dirty="0"/>
          </a:p>
        </p:txBody>
      </p:sp>
      <p:sp>
        <p:nvSpPr>
          <p:cNvPr id="4" name="灯片编号占位符 3"/>
          <p:cNvSpPr>
            <a:spLocks noGrp="1"/>
          </p:cNvSpPr>
          <p:nvPr>
            <p:ph type="sldNum" sz="quarter" idx="5"/>
          </p:nvPr>
        </p:nvSpPr>
        <p:spPr/>
        <p:txBody>
          <a:bodyPr/>
          <a:lstStyle/>
          <a:p>
            <a:fld id="{C2230212-BE37-4BDA-85A5-65401777DB8F}" type="slidenum">
              <a:rPr lang="zh-CN" altLang="en-US" smtClean="0"/>
              <a:t>10</a:t>
            </a:fld>
            <a:endParaRPr lang="zh-CN" altLang="en-US"/>
          </a:p>
        </p:txBody>
      </p:sp>
    </p:spTree>
    <p:extLst>
      <p:ext uri="{BB962C8B-B14F-4D97-AF65-F5344CB8AC3E}">
        <p14:creationId xmlns:p14="http://schemas.microsoft.com/office/powerpoint/2010/main" val="4223193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沉积</a:t>
            </a:r>
            <a:r>
              <a:rPr lang="en-US" altLang="zh-CN" sz="1200" kern="1200" dirty="0">
                <a:solidFill>
                  <a:schemeClr val="tx1"/>
                </a:solidFill>
                <a:effectLst/>
                <a:latin typeface="+mn-lt"/>
                <a:ea typeface="+mn-ea"/>
                <a:cs typeface="+mn-cs"/>
              </a:rPr>
              <a:t>(Deposition)</a:t>
            </a:r>
            <a:r>
              <a:rPr lang="zh-CN" altLang="zh-CN" sz="1200" kern="1200" dirty="0">
                <a:solidFill>
                  <a:schemeClr val="tx1"/>
                </a:solidFill>
                <a:effectLst/>
                <a:latin typeface="+mn-lt"/>
                <a:ea typeface="+mn-ea"/>
                <a:cs typeface="+mn-cs"/>
              </a:rPr>
              <a:t>：从</a:t>
            </a:r>
            <a:r>
              <a:rPr lang="en-US" altLang="zh-CN" sz="1200" kern="1200" dirty="0">
                <a:solidFill>
                  <a:schemeClr val="tx1"/>
                </a:solidFill>
                <a:effectLst/>
                <a:latin typeface="+mn-lt"/>
                <a:ea typeface="+mn-ea"/>
                <a:cs typeface="+mn-cs"/>
              </a:rPr>
              <a:t>cell</a:t>
            </a:r>
            <a:r>
              <a:rPr lang="zh-CN" altLang="zh-CN" sz="1200" kern="1200" dirty="0">
                <a:solidFill>
                  <a:schemeClr val="tx1"/>
                </a:solidFill>
                <a:effectLst/>
                <a:latin typeface="+mn-lt"/>
                <a:ea typeface="+mn-ea"/>
                <a:cs typeface="+mn-cs"/>
              </a:rPr>
              <a:t>的坩埚中喷射出来具有一定活性的原子或者分子，在超高真空区不经过任何碰撞而到达在衬底表面，这些原子或分子将吸附在衬底表面。我们把这一个过程称作沉积。</a:t>
            </a:r>
          </a:p>
          <a:p>
            <a:r>
              <a:rPr lang="zh-CN" altLang="zh-CN" sz="1200" kern="1200" dirty="0">
                <a:solidFill>
                  <a:schemeClr val="tx1"/>
                </a:solidFill>
                <a:effectLst/>
                <a:latin typeface="+mn-lt"/>
                <a:ea typeface="+mn-ea"/>
                <a:cs typeface="+mn-cs"/>
              </a:rPr>
              <a:t>扩散</a:t>
            </a:r>
            <a:r>
              <a:rPr lang="en-US" altLang="zh-CN" sz="1200" kern="1200" dirty="0">
                <a:solidFill>
                  <a:schemeClr val="tx1"/>
                </a:solidFill>
                <a:effectLst/>
                <a:latin typeface="+mn-lt"/>
                <a:ea typeface="+mn-ea"/>
                <a:cs typeface="+mn-cs"/>
              </a:rPr>
              <a:t>(Diffusion)</a:t>
            </a:r>
            <a:r>
              <a:rPr lang="zh-CN" altLang="zh-CN" sz="1200" kern="1200" dirty="0">
                <a:solidFill>
                  <a:schemeClr val="tx1"/>
                </a:solidFill>
                <a:effectLst/>
                <a:latin typeface="+mn-lt"/>
                <a:ea typeface="+mn-ea"/>
                <a:cs typeface="+mn-cs"/>
              </a:rPr>
              <a:t>：到达表面的吸附原子或者分子在高温衬底提供的能量下，发生分解并在表面扩散迁移。此外，吸附原子</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分子本身的活性也可以导致这一过程发生。</a:t>
            </a:r>
          </a:p>
          <a:p>
            <a:r>
              <a:rPr lang="zh-CN" altLang="zh-CN" sz="1200" kern="1200" dirty="0">
                <a:solidFill>
                  <a:schemeClr val="tx1"/>
                </a:solidFill>
                <a:effectLst/>
                <a:latin typeface="+mn-lt"/>
                <a:ea typeface="+mn-ea"/>
                <a:cs typeface="+mn-cs"/>
              </a:rPr>
              <a:t>成核</a:t>
            </a:r>
            <a:r>
              <a:rPr lang="en-US" altLang="zh-CN" sz="1200" kern="1200" dirty="0">
                <a:solidFill>
                  <a:schemeClr val="tx1"/>
                </a:solidFill>
                <a:effectLst/>
                <a:latin typeface="+mn-lt"/>
                <a:ea typeface="+mn-ea"/>
                <a:cs typeface="+mn-cs"/>
              </a:rPr>
              <a:t>(Nucleation)</a:t>
            </a:r>
            <a:r>
              <a:rPr lang="zh-CN" altLang="zh-CN" sz="1200" kern="1200" dirty="0">
                <a:solidFill>
                  <a:schemeClr val="tx1"/>
                </a:solidFill>
                <a:effectLst/>
                <a:latin typeface="+mn-lt"/>
                <a:ea typeface="+mn-ea"/>
                <a:cs typeface="+mn-cs"/>
              </a:rPr>
              <a:t>：吸附在表面的原子倾向于扩散并迁移至具有较低表面能的位点。这些位点通常包括台阶</a:t>
            </a:r>
            <a:r>
              <a:rPr lang="en-US" altLang="zh-CN" sz="1200" kern="1200" dirty="0">
                <a:solidFill>
                  <a:schemeClr val="tx1"/>
                </a:solidFill>
                <a:effectLst/>
                <a:latin typeface="+mn-lt"/>
                <a:ea typeface="+mn-ea"/>
                <a:cs typeface="+mn-cs"/>
              </a:rPr>
              <a:t>(Step)</a:t>
            </a:r>
            <a:r>
              <a:rPr lang="zh-CN" altLang="zh-CN" sz="1200" kern="1200" dirty="0">
                <a:solidFill>
                  <a:schemeClr val="tx1"/>
                </a:solidFill>
                <a:effectLst/>
                <a:latin typeface="+mn-lt"/>
                <a:ea typeface="+mn-ea"/>
                <a:cs typeface="+mn-cs"/>
              </a:rPr>
              <a:t>、扭结</a:t>
            </a:r>
            <a:r>
              <a:rPr lang="en-US" altLang="zh-CN" sz="1200" kern="1200" dirty="0">
                <a:solidFill>
                  <a:schemeClr val="tx1"/>
                </a:solidFill>
                <a:effectLst/>
                <a:latin typeface="+mn-lt"/>
                <a:ea typeface="+mn-ea"/>
                <a:cs typeface="+mn-cs"/>
              </a:rPr>
              <a:t>(Kink)</a:t>
            </a:r>
            <a:r>
              <a:rPr lang="zh-CN" altLang="zh-CN" sz="1200" kern="1200" dirty="0">
                <a:solidFill>
                  <a:schemeClr val="tx1"/>
                </a:solidFill>
                <a:effectLst/>
                <a:latin typeface="+mn-lt"/>
                <a:ea typeface="+mn-ea"/>
                <a:cs typeface="+mn-cs"/>
              </a:rPr>
              <a:t>、平台空位</a:t>
            </a:r>
            <a:r>
              <a:rPr lang="en-US" altLang="zh-CN" sz="1200" kern="1200" dirty="0">
                <a:solidFill>
                  <a:schemeClr val="tx1"/>
                </a:solidFill>
                <a:effectLst/>
                <a:latin typeface="+mn-lt"/>
                <a:ea typeface="+mn-ea"/>
                <a:cs typeface="+mn-cs"/>
              </a:rPr>
              <a:t>(Terrace Vacancy)</a:t>
            </a:r>
            <a:r>
              <a:rPr lang="zh-CN" altLang="zh-CN" sz="1200" kern="1200" dirty="0">
                <a:solidFill>
                  <a:schemeClr val="tx1"/>
                </a:solidFill>
                <a:effectLst/>
                <a:latin typeface="+mn-lt"/>
                <a:ea typeface="+mn-ea"/>
                <a:cs typeface="+mn-cs"/>
              </a:rPr>
              <a:t>和台阶吸附原子</a:t>
            </a:r>
            <a:r>
              <a:rPr lang="en-US" altLang="zh-CN" sz="1200" kern="1200" dirty="0">
                <a:solidFill>
                  <a:schemeClr val="tx1"/>
                </a:solidFill>
                <a:effectLst/>
                <a:latin typeface="+mn-lt"/>
                <a:ea typeface="+mn-ea"/>
                <a:cs typeface="+mn-cs"/>
              </a:rPr>
              <a:t>(Step Adatom)</a:t>
            </a:r>
            <a:r>
              <a:rPr lang="zh-CN" altLang="zh-CN" sz="1200" kern="1200" dirty="0">
                <a:solidFill>
                  <a:schemeClr val="tx1"/>
                </a:solidFill>
                <a:effectLst/>
                <a:latin typeface="+mn-lt"/>
                <a:ea typeface="+mn-ea"/>
                <a:cs typeface="+mn-cs"/>
              </a:rPr>
              <a:t>等。随着到达这些位点的原子逐渐增多，这些原子最终会聚集成核。</a:t>
            </a:r>
          </a:p>
          <a:p>
            <a:r>
              <a:rPr lang="zh-CN" altLang="zh-CN" sz="1200" kern="1200" dirty="0">
                <a:solidFill>
                  <a:schemeClr val="tx1"/>
                </a:solidFill>
                <a:effectLst/>
                <a:latin typeface="+mn-lt"/>
                <a:ea typeface="+mn-ea"/>
                <a:cs typeface="+mn-cs"/>
              </a:rPr>
              <a:t>解吸附</a:t>
            </a:r>
            <a:r>
              <a:rPr lang="en-US" altLang="zh-CN" sz="1200" kern="1200" dirty="0">
                <a:solidFill>
                  <a:schemeClr val="tx1"/>
                </a:solidFill>
                <a:effectLst/>
                <a:latin typeface="+mn-lt"/>
                <a:ea typeface="+mn-ea"/>
                <a:cs typeface="+mn-cs"/>
              </a:rPr>
              <a:t>(Desorption)</a:t>
            </a:r>
            <a:r>
              <a:rPr lang="zh-CN" altLang="zh-CN" sz="1200" kern="1200" dirty="0">
                <a:solidFill>
                  <a:schemeClr val="tx1"/>
                </a:solidFill>
                <a:effectLst/>
                <a:latin typeface="+mn-lt"/>
                <a:ea typeface="+mn-ea"/>
                <a:cs typeface="+mn-cs"/>
              </a:rPr>
              <a:t>：有些吸附原子或分子未进入上述位点，这些原子或分子在吸收能量后因热脱附而再次蒸发离开表面进入超高真空环境中去。</a:t>
            </a:r>
          </a:p>
          <a:p>
            <a:r>
              <a:rPr lang="zh-CN" altLang="zh-CN" sz="1200" kern="1200" dirty="0">
                <a:solidFill>
                  <a:schemeClr val="tx1"/>
                </a:solidFill>
                <a:effectLst/>
                <a:latin typeface="+mn-lt"/>
                <a:ea typeface="+mn-ea"/>
                <a:cs typeface="+mn-cs"/>
              </a:rPr>
              <a:t>液滴</a:t>
            </a:r>
            <a:r>
              <a:rPr lang="en-US" altLang="zh-CN" sz="1200" kern="1200" dirty="0">
                <a:solidFill>
                  <a:schemeClr val="tx1"/>
                </a:solidFill>
                <a:effectLst/>
                <a:latin typeface="+mn-lt"/>
                <a:ea typeface="+mn-ea"/>
                <a:cs typeface="+mn-cs"/>
              </a:rPr>
              <a:t>(Droplets)</a:t>
            </a:r>
            <a:r>
              <a:rPr lang="zh-CN" altLang="zh-CN" sz="1200" kern="1200" dirty="0">
                <a:solidFill>
                  <a:schemeClr val="tx1"/>
                </a:solidFill>
                <a:effectLst/>
                <a:latin typeface="+mn-lt"/>
                <a:ea typeface="+mn-ea"/>
                <a:cs typeface="+mn-cs"/>
              </a:rPr>
              <a:t>：金属原子富足的情况下，对于那些既未并入晶格也未解吸附进入超高真空区的过量的金属原子，它们在表面会逐渐聚集形成团簇，最终在表面形成大的金属液滴，这些液滴不仅会影响表面形貌而且对后续的外延生长也有一定的影响</a:t>
            </a:r>
            <a:endParaRPr lang="zh-CN" altLang="en-US" dirty="0"/>
          </a:p>
        </p:txBody>
      </p:sp>
      <p:sp>
        <p:nvSpPr>
          <p:cNvPr id="4" name="灯片编号占位符 3"/>
          <p:cNvSpPr>
            <a:spLocks noGrp="1"/>
          </p:cNvSpPr>
          <p:nvPr>
            <p:ph type="sldNum" sz="quarter" idx="5"/>
          </p:nvPr>
        </p:nvSpPr>
        <p:spPr/>
        <p:txBody>
          <a:bodyPr/>
          <a:lstStyle/>
          <a:p>
            <a:fld id="{C2230212-BE37-4BDA-85A5-65401777DB8F}" type="slidenum">
              <a:rPr lang="zh-CN" altLang="en-US" smtClean="0"/>
              <a:t>12</a:t>
            </a:fld>
            <a:endParaRPr lang="zh-CN" altLang="en-US"/>
          </a:p>
        </p:txBody>
      </p:sp>
    </p:spTree>
    <p:extLst>
      <p:ext uri="{BB962C8B-B14F-4D97-AF65-F5344CB8AC3E}">
        <p14:creationId xmlns:p14="http://schemas.microsoft.com/office/powerpoint/2010/main" val="2586010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层状生长模式是指在外延生长薄膜的过程始终保持在二维生长模式。随着膜厚的增加，在生长过程中在膜内积累的应力将逐渐积累。这些累积的应力在薄膜材料达到一定厚度后，将通过各种位错进行释放。因此整个外延过程中外延膜表面可以始终保持平整</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层岛模式，层状结构</a:t>
            </a:r>
            <a:r>
              <a:rPr lang="zh-CN" altLang="zh-CN" sz="1200" kern="1200" dirty="0">
                <a:solidFill>
                  <a:schemeClr val="tx1"/>
                </a:solidFill>
                <a:effectLst/>
                <a:latin typeface="+mn-lt"/>
                <a:ea typeface="+mn-ea"/>
                <a:cs typeface="+mn-cs"/>
              </a:rPr>
              <a:t>达到一定厚度后，应力积累到了薄膜可以承受的临界值，为了释放应力，薄膜转为三维岛状生长的模式</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岛状</a:t>
            </a:r>
            <a:r>
              <a:rPr lang="zh-CN" altLang="zh-CN" sz="1200" kern="1200" dirty="0">
                <a:solidFill>
                  <a:schemeClr val="tx1"/>
                </a:solidFill>
                <a:effectLst/>
                <a:latin typeface="+mn-lt"/>
                <a:ea typeface="+mn-ea"/>
                <a:cs typeface="+mn-cs"/>
              </a:rPr>
              <a:t>模式可以最大程度的将应力释放，因此对于晶格失配过大或处于特殊生长条件可以实现此种生长模式</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C2230212-BE37-4BDA-85A5-65401777DB8F}" type="slidenum">
              <a:rPr lang="zh-CN" altLang="en-US" smtClean="0"/>
              <a:t>13</a:t>
            </a:fld>
            <a:endParaRPr lang="zh-CN" altLang="en-US"/>
          </a:p>
        </p:txBody>
      </p:sp>
    </p:spTree>
    <p:extLst>
      <p:ext uri="{BB962C8B-B14F-4D97-AF65-F5344CB8AC3E}">
        <p14:creationId xmlns:p14="http://schemas.microsoft.com/office/powerpoint/2010/main" val="192276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9A499AF-2657-44AB-9590-57CDBF79EFB7}" type="datetimeFigureOut">
              <a:rPr lang="zh-CN" altLang="en-US" smtClean="0"/>
              <a:t>2019/11/12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E0E3727-F7F3-42C1-9E60-4557E6CB2031}" type="slidenum">
              <a:rPr lang="zh-CN" altLang="en-US" smtClean="0"/>
              <a:t>‹#›</a:t>
            </a:fld>
            <a:endParaRPr lang="zh-CN" altLang="en-US"/>
          </a:p>
        </p:txBody>
      </p:sp>
    </p:spTree>
    <p:extLst>
      <p:ext uri="{BB962C8B-B14F-4D97-AF65-F5344CB8AC3E}">
        <p14:creationId xmlns:p14="http://schemas.microsoft.com/office/powerpoint/2010/main" val="194643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9A499AF-2657-44AB-9590-57CDBF79EFB7}" type="datetimeFigureOut">
              <a:rPr lang="zh-CN" altLang="en-US" smtClean="0"/>
              <a:t>2019/11/12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E0E3727-F7F3-42C1-9E60-4557E6CB2031}" type="slidenum">
              <a:rPr lang="zh-CN" altLang="en-US" smtClean="0"/>
              <a:t>‹#›</a:t>
            </a:fld>
            <a:endParaRPr lang="zh-CN" altLang="en-US"/>
          </a:p>
        </p:txBody>
      </p:sp>
    </p:spTree>
    <p:extLst>
      <p:ext uri="{BB962C8B-B14F-4D97-AF65-F5344CB8AC3E}">
        <p14:creationId xmlns:p14="http://schemas.microsoft.com/office/powerpoint/2010/main" val="2549528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9A499AF-2657-44AB-9590-57CDBF79EFB7}" type="datetimeFigureOut">
              <a:rPr lang="zh-CN" altLang="en-US" smtClean="0"/>
              <a:t>2019/11/12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E0E3727-F7F3-42C1-9E60-4557E6CB2031}" type="slidenum">
              <a:rPr lang="zh-CN" altLang="en-US" smtClean="0"/>
              <a:t>‹#›</a:t>
            </a:fld>
            <a:endParaRPr lang="zh-CN" altLang="en-US"/>
          </a:p>
        </p:txBody>
      </p:sp>
    </p:spTree>
    <p:extLst>
      <p:ext uri="{BB962C8B-B14F-4D97-AF65-F5344CB8AC3E}">
        <p14:creationId xmlns:p14="http://schemas.microsoft.com/office/powerpoint/2010/main" val="3912440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9A499AF-2657-44AB-9590-57CDBF79EFB7}" type="datetimeFigureOut">
              <a:rPr lang="zh-CN" altLang="en-US" smtClean="0"/>
              <a:t>2019/11/12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E0E3727-F7F3-42C1-9E60-4557E6CB2031}" type="slidenum">
              <a:rPr lang="zh-CN" altLang="en-US" smtClean="0"/>
              <a:t>‹#›</a:t>
            </a:fld>
            <a:endParaRPr lang="zh-CN" altLang="en-US"/>
          </a:p>
        </p:txBody>
      </p:sp>
    </p:spTree>
    <p:extLst>
      <p:ext uri="{BB962C8B-B14F-4D97-AF65-F5344CB8AC3E}">
        <p14:creationId xmlns:p14="http://schemas.microsoft.com/office/powerpoint/2010/main" val="405594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9A499AF-2657-44AB-9590-57CDBF79EFB7}" type="datetimeFigureOut">
              <a:rPr lang="zh-CN" altLang="en-US" smtClean="0"/>
              <a:t>2019/11/12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E0E3727-F7F3-42C1-9E60-4557E6CB2031}" type="slidenum">
              <a:rPr lang="zh-CN" altLang="en-US" smtClean="0"/>
              <a:t>‹#›</a:t>
            </a:fld>
            <a:endParaRPr lang="zh-CN" altLang="en-US"/>
          </a:p>
        </p:txBody>
      </p:sp>
    </p:spTree>
    <p:extLst>
      <p:ext uri="{BB962C8B-B14F-4D97-AF65-F5344CB8AC3E}">
        <p14:creationId xmlns:p14="http://schemas.microsoft.com/office/powerpoint/2010/main" val="42574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9A499AF-2657-44AB-9590-57CDBF79EFB7}" type="datetimeFigureOut">
              <a:rPr lang="zh-CN" altLang="en-US" smtClean="0"/>
              <a:t>2019/11/12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E0E3727-F7F3-42C1-9E60-4557E6CB2031}" type="slidenum">
              <a:rPr lang="zh-CN" altLang="en-US" smtClean="0"/>
              <a:t>‹#›</a:t>
            </a:fld>
            <a:endParaRPr lang="zh-CN" altLang="en-US"/>
          </a:p>
        </p:txBody>
      </p:sp>
    </p:spTree>
    <p:extLst>
      <p:ext uri="{BB962C8B-B14F-4D97-AF65-F5344CB8AC3E}">
        <p14:creationId xmlns:p14="http://schemas.microsoft.com/office/powerpoint/2010/main" val="47812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9A499AF-2657-44AB-9590-57CDBF79EFB7}" type="datetimeFigureOut">
              <a:rPr lang="zh-CN" altLang="en-US" smtClean="0"/>
              <a:t>2019/11/12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E0E3727-F7F3-42C1-9E60-4557E6CB2031}" type="slidenum">
              <a:rPr lang="zh-CN" altLang="en-US" smtClean="0"/>
              <a:t>‹#›</a:t>
            </a:fld>
            <a:endParaRPr lang="zh-CN" altLang="en-US"/>
          </a:p>
        </p:txBody>
      </p:sp>
    </p:spTree>
    <p:extLst>
      <p:ext uri="{BB962C8B-B14F-4D97-AF65-F5344CB8AC3E}">
        <p14:creationId xmlns:p14="http://schemas.microsoft.com/office/powerpoint/2010/main" val="79197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9A499AF-2657-44AB-9590-57CDBF79EFB7}" type="datetimeFigureOut">
              <a:rPr lang="zh-CN" altLang="en-US" smtClean="0"/>
              <a:t>2019/11/12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E0E3727-F7F3-42C1-9E60-4557E6CB2031}" type="slidenum">
              <a:rPr lang="zh-CN" altLang="en-US" smtClean="0"/>
              <a:t>‹#›</a:t>
            </a:fld>
            <a:endParaRPr lang="zh-CN" altLang="en-US"/>
          </a:p>
        </p:txBody>
      </p:sp>
    </p:spTree>
    <p:extLst>
      <p:ext uri="{BB962C8B-B14F-4D97-AF65-F5344CB8AC3E}">
        <p14:creationId xmlns:p14="http://schemas.microsoft.com/office/powerpoint/2010/main" val="1327877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499AF-2657-44AB-9590-57CDBF79EFB7}" type="datetimeFigureOut">
              <a:rPr lang="zh-CN" altLang="en-US" smtClean="0"/>
              <a:t>2019/11/12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E0E3727-F7F3-42C1-9E60-4557E6CB2031}" type="slidenum">
              <a:rPr lang="zh-CN" altLang="en-US" smtClean="0"/>
              <a:t>‹#›</a:t>
            </a:fld>
            <a:endParaRPr lang="zh-CN" altLang="en-US"/>
          </a:p>
        </p:txBody>
      </p:sp>
    </p:spTree>
    <p:extLst>
      <p:ext uri="{BB962C8B-B14F-4D97-AF65-F5344CB8AC3E}">
        <p14:creationId xmlns:p14="http://schemas.microsoft.com/office/powerpoint/2010/main" val="5759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9A499AF-2657-44AB-9590-57CDBF79EFB7}" type="datetimeFigureOut">
              <a:rPr lang="zh-CN" altLang="en-US" smtClean="0"/>
              <a:t>2019/11/12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E0E3727-F7F3-42C1-9E60-4557E6CB2031}" type="slidenum">
              <a:rPr lang="zh-CN" altLang="en-US" smtClean="0"/>
              <a:t>‹#›</a:t>
            </a:fld>
            <a:endParaRPr lang="zh-CN" altLang="en-US"/>
          </a:p>
        </p:txBody>
      </p:sp>
    </p:spTree>
    <p:extLst>
      <p:ext uri="{BB962C8B-B14F-4D97-AF65-F5344CB8AC3E}">
        <p14:creationId xmlns:p14="http://schemas.microsoft.com/office/powerpoint/2010/main" val="36230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9A499AF-2657-44AB-9590-57CDBF79EFB7}" type="datetimeFigureOut">
              <a:rPr lang="zh-CN" altLang="en-US" smtClean="0"/>
              <a:t>2019/11/12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E0E3727-F7F3-42C1-9E60-4557E6CB2031}" type="slidenum">
              <a:rPr lang="zh-CN" altLang="en-US" smtClean="0"/>
              <a:t>‹#›</a:t>
            </a:fld>
            <a:endParaRPr lang="zh-CN" altLang="en-US"/>
          </a:p>
        </p:txBody>
      </p:sp>
    </p:spTree>
    <p:extLst>
      <p:ext uri="{BB962C8B-B14F-4D97-AF65-F5344CB8AC3E}">
        <p14:creationId xmlns:p14="http://schemas.microsoft.com/office/powerpoint/2010/main" val="1046599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499AF-2657-44AB-9590-57CDBF79EFB7}" type="datetimeFigureOut">
              <a:rPr lang="zh-CN" altLang="en-US" smtClean="0"/>
              <a:t>2019/11/12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E3727-F7F3-42C1-9E60-4557E6CB2031}" type="slidenum">
              <a:rPr lang="zh-CN" altLang="en-US" smtClean="0"/>
              <a:t>‹#›</a:t>
            </a:fld>
            <a:endParaRPr lang="zh-CN" altLang="en-US"/>
          </a:p>
        </p:txBody>
      </p:sp>
    </p:spTree>
    <p:extLst>
      <p:ext uri="{BB962C8B-B14F-4D97-AF65-F5344CB8AC3E}">
        <p14:creationId xmlns:p14="http://schemas.microsoft.com/office/powerpoint/2010/main" val="3056338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hyperlink" Target="http://upload.wikimedia.org/wikipedia/commons/a/ab/THAAD_Launcher.jp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C0DBA11-93AD-4355-AD89-7D9274C445EC}"/>
              </a:ext>
            </a:extLst>
          </p:cNvPr>
          <p:cNvSpPr/>
          <p:nvPr/>
        </p:nvSpPr>
        <p:spPr>
          <a:xfrm>
            <a:off x="4703975" y="2231656"/>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 name="矩形 13">
            <a:extLst>
              <a:ext uri="{FF2B5EF4-FFF2-40B4-BE49-F238E27FC236}">
                <a16:creationId xmlns:a16="http://schemas.microsoft.com/office/drawing/2014/main" id="{BF142FDF-9337-4E11-8BB7-65A1822DD256}"/>
              </a:ext>
            </a:extLst>
          </p:cNvPr>
          <p:cNvSpPr/>
          <p:nvPr/>
        </p:nvSpPr>
        <p:spPr>
          <a:xfrm>
            <a:off x="0" y="732221"/>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id="{C0AF9F9B-97C9-4DBA-9E33-E0B4B5B7F00C}"/>
              </a:ext>
            </a:extLst>
          </p:cNvPr>
          <p:cNvSpPr txBox="1"/>
          <p:nvPr/>
        </p:nvSpPr>
        <p:spPr>
          <a:xfrm>
            <a:off x="2220012" y="1194098"/>
            <a:ext cx="6078071"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分子束外延及其应用</a:t>
            </a:r>
          </a:p>
        </p:txBody>
      </p:sp>
      <p:sp>
        <p:nvSpPr>
          <p:cNvPr id="2" name="文本框 1">
            <a:extLst>
              <a:ext uri="{FF2B5EF4-FFF2-40B4-BE49-F238E27FC236}">
                <a16:creationId xmlns:a16="http://schemas.microsoft.com/office/drawing/2014/main" id="{D0E5ED24-F18D-4502-A3BD-93A956D2C402}"/>
              </a:ext>
            </a:extLst>
          </p:cNvPr>
          <p:cNvSpPr txBox="1"/>
          <p:nvPr/>
        </p:nvSpPr>
        <p:spPr>
          <a:xfrm>
            <a:off x="1832737" y="3674651"/>
            <a:ext cx="6465346" cy="101566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汇报人：向怡靓、李泰</a:t>
            </a:r>
            <a:endPar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组内成员：姜海龄、杨嘉嘉、王锦林、王显进、杨宗霖</a:t>
            </a:r>
          </a:p>
        </p:txBody>
      </p:sp>
      <p:sp>
        <p:nvSpPr>
          <p:cNvPr id="5" name="文本框 4">
            <a:extLst>
              <a:ext uri="{FF2B5EF4-FFF2-40B4-BE49-F238E27FC236}">
                <a16:creationId xmlns:a16="http://schemas.microsoft.com/office/drawing/2014/main" id="{8D9A142A-A062-4F74-93BB-A9BD67AED87F}"/>
              </a:ext>
            </a:extLst>
          </p:cNvPr>
          <p:cNvSpPr txBox="1"/>
          <p:nvPr/>
        </p:nvSpPr>
        <p:spPr>
          <a:xfrm>
            <a:off x="7085879" y="5943145"/>
            <a:ext cx="242440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2019</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年</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11</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月</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12</a:t>
            </a: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日</a:t>
            </a:r>
          </a:p>
        </p:txBody>
      </p:sp>
    </p:spTree>
    <p:extLst>
      <p:ext uri="{BB962C8B-B14F-4D97-AF65-F5344CB8AC3E}">
        <p14:creationId xmlns:p14="http://schemas.microsoft.com/office/powerpoint/2010/main" val="394649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112B024-DB81-4BAC-8F0E-51A5AD9C1BCC}"/>
              </a:ext>
            </a:extLst>
          </p:cNvPr>
          <p:cNvSpPr/>
          <p:nvPr/>
        </p:nvSpPr>
        <p:spPr>
          <a:xfrm>
            <a:off x="0" y="667675"/>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D84CE068-7B07-4589-B8C8-BA5386BCB5C6}"/>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9EC33F75-170A-4971-94EF-E7FA83EAF4C0}"/>
              </a:ext>
            </a:extLst>
          </p:cNvPr>
          <p:cNvSpPr/>
          <p:nvPr/>
        </p:nvSpPr>
        <p:spPr>
          <a:xfrm>
            <a:off x="394904" y="144455"/>
            <a:ext cx="4092787" cy="461665"/>
          </a:xfrm>
          <a:prstGeom prst="rect">
            <a:avLst/>
          </a:prstGeom>
        </p:spPr>
        <p:txBody>
          <a:bodyPr wrap="none">
            <a:spAutoFit/>
          </a:bodyPr>
          <a:lstStyle/>
          <a:p>
            <a:pPr marL="342900" indent="-342900">
              <a:buFont typeface="Wingdings" panose="05000000000000000000" pitchFamily="2" charset="2"/>
              <a:buChar char="p"/>
            </a:pPr>
            <a:r>
              <a:rPr lang="zh-CN" altLang="en-US" sz="2400" b="1" kern="0" dirty="0">
                <a:solidFill>
                  <a:srgbClr val="1414D0"/>
                </a:solidFill>
                <a:latin typeface="宋体" panose="02010600030101010101" pitchFamily="2" charset="-122"/>
                <a:ea typeface="宋体" panose="02010600030101010101" pitchFamily="2" charset="-122"/>
              </a:rPr>
              <a:t> </a:t>
            </a:r>
            <a:r>
              <a:rPr lang="en-US" altLang="zh-CN" sz="2400" b="1" kern="0" dirty="0">
                <a:solidFill>
                  <a:srgbClr val="1414D0"/>
                </a:solidFill>
                <a:latin typeface="宋体" panose="02010600030101010101" pitchFamily="2" charset="-122"/>
                <a:ea typeface="宋体" panose="02010600030101010101" pitchFamily="2" charset="-122"/>
              </a:rPr>
              <a:t>1.4-</a:t>
            </a:r>
            <a:r>
              <a:rPr lang="zh-CN" altLang="en-US" sz="2400" b="1" kern="0" dirty="0">
                <a:solidFill>
                  <a:srgbClr val="1414D0"/>
                </a:solidFill>
                <a:latin typeface="宋体" panose="02010600030101010101" pitchFamily="2" charset="-122"/>
                <a:ea typeface="宋体" panose="02010600030101010101" pitchFamily="2" charset="-122"/>
              </a:rPr>
              <a:t>分子束外延检测系统</a:t>
            </a:r>
            <a:endParaRPr lang="zh-CN" altLang="en-US" sz="2400" dirty="0"/>
          </a:p>
        </p:txBody>
      </p:sp>
      <p:sp>
        <p:nvSpPr>
          <p:cNvPr id="13" name="矩形 12">
            <a:extLst>
              <a:ext uri="{FF2B5EF4-FFF2-40B4-BE49-F238E27FC236}">
                <a16:creationId xmlns:a16="http://schemas.microsoft.com/office/drawing/2014/main" id="{DBC56D5E-593F-4DFA-BE8C-365C811D4F4E}"/>
              </a:ext>
            </a:extLst>
          </p:cNvPr>
          <p:cNvSpPr/>
          <p:nvPr/>
        </p:nvSpPr>
        <p:spPr>
          <a:xfrm>
            <a:off x="394904" y="1126854"/>
            <a:ext cx="3211135" cy="369332"/>
          </a:xfrm>
          <a:prstGeom prst="rect">
            <a:avLst/>
          </a:prstGeom>
        </p:spPr>
        <p:txBody>
          <a:bodyPr wrap="non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角分辨光电子能谱</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ARPES</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15" name="矩形 14">
            <a:extLst>
              <a:ext uri="{FF2B5EF4-FFF2-40B4-BE49-F238E27FC236}">
                <a16:creationId xmlns:a16="http://schemas.microsoft.com/office/drawing/2014/main" id="{C1CA40C4-A44F-40D0-9459-FDAD5E4C5756}"/>
              </a:ext>
            </a:extLst>
          </p:cNvPr>
          <p:cNvSpPr/>
          <p:nvPr/>
        </p:nvSpPr>
        <p:spPr>
          <a:xfrm>
            <a:off x="1291472" y="1725105"/>
            <a:ext cx="584400"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92450B2E-6FFE-419F-8009-7885A59E6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096" y="1590205"/>
            <a:ext cx="6321808" cy="3677589"/>
          </a:xfrm>
          <a:prstGeom prst="rect">
            <a:avLst/>
          </a:prstGeom>
        </p:spPr>
      </p:pic>
    </p:spTree>
    <p:extLst>
      <p:ext uri="{BB962C8B-B14F-4D97-AF65-F5344CB8AC3E}">
        <p14:creationId xmlns:p14="http://schemas.microsoft.com/office/powerpoint/2010/main" val="1611825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8B7A51D-A9E9-4937-A7E7-2FDE79C33578}"/>
              </a:ext>
            </a:extLst>
          </p:cNvPr>
          <p:cNvSpPr/>
          <p:nvPr/>
        </p:nvSpPr>
        <p:spPr>
          <a:xfrm>
            <a:off x="4703975" y="3705453"/>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0E49F316-348C-46B4-BFE1-7D34EAD5A02E}"/>
              </a:ext>
            </a:extLst>
          </p:cNvPr>
          <p:cNvSpPr/>
          <p:nvPr/>
        </p:nvSpPr>
        <p:spPr>
          <a:xfrm>
            <a:off x="0" y="2206018"/>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a:extLst>
              <a:ext uri="{FF2B5EF4-FFF2-40B4-BE49-F238E27FC236}">
                <a16:creationId xmlns:a16="http://schemas.microsoft.com/office/drawing/2014/main" id="{880E5D31-25F1-402A-B861-FE3BE529A7D6}"/>
              </a:ext>
            </a:extLst>
          </p:cNvPr>
          <p:cNvSpPr/>
          <p:nvPr/>
        </p:nvSpPr>
        <p:spPr>
          <a:xfrm>
            <a:off x="2579854" y="2844725"/>
            <a:ext cx="670822" cy="615643"/>
          </a:xfrm>
          <a:prstGeom prst="ellipse">
            <a:avLst/>
          </a:prstGeom>
          <a:solidFill>
            <a:srgbClr val="FF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dirty="0">
                <a:latin typeface="Segoe UI Emoji" panose="020B0502040204020203" pitchFamily="34" charset="0"/>
                <a:ea typeface="Segoe UI Emoji" panose="020B0502040204020203" pitchFamily="34" charset="0"/>
              </a:rPr>
              <a:t>02</a:t>
            </a:r>
            <a:endParaRPr lang="zh-CN" altLang="en-US" dirty="0">
              <a:latin typeface="Segoe UI Emoji" panose="020B0502040204020203" pitchFamily="34" charset="0"/>
              <a:ea typeface="微软雅黑" panose="020B0503020204020204" pitchFamily="34" charset="-122"/>
            </a:endParaRPr>
          </a:p>
        </p:txBody>
      </p:sp>
      <p:sp>
        <p:nvSpPr>
          <p:cNvPr id="9" name="文本框 8">
            <a:extLst>
              <a:ext uri="{FF2B5EF4-FFF2-40B4-BE49-F238E27FC236}">
                <a16:creationId xmlns:a16="http://schemas.microsoft.com/office/drawing/2014/main" id="{37D70F19-718F-4A0A-9C54-A7AB63DF6F60}"/>
              </a:ext>
            </a:extLst>
          </p:cNvPr>
          <p:cNvSpPr txBox="1"/>
          <p:nvPr/>
        </p:nvSpPr>
        <p:spPr>
          <a:xfrm>
            <a:off x="3595938" y="2944230"/>
            <a:ext cx="2967500" cy="461665"/>
          </a:xfrm>
          <a:prstGeom prst="rect">
            <a:avLst/>
          </a:prstGeom>
          <a:noFill/>
        </p:spPr>
        <p:txBody>
          <a:bodyPr wrap="square">
            <a:spAutoFit/>
          </a:bodyPr>
          <a:lstStyle/>
          <a:p>
            <a:pP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分子束外延生长介绍</a:t>
            </a:r>
          </a:p>
        </p:txBody>
      </p:sp>
    </p:spTree>
    <p:extLst>
      <p:ext uri="{BB962C8B-B14F-4D97-AF65-F5344CB8AC3E}">
        <p14:creationId xmlns:p14="http://schemas.microsoft.com/office/powerpoint/2010/main" val="303514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14B4417-9395-4B73-BC54-B9B0B976F249}"/>
              </a:ext>
            </a:extLst>
          </p:cNvPr>
          <p:cNvSpPr/>
          <p:nvPr/>
        </p:nvSpPr>
        <p:spPr>
          <a:xfrm>
            <a:off x="0" y="667675"/>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13F6C19-7E40-4F7E-B370-B5D6100449AD}"/>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2F487228-25C2-4827-8C0C-2D588DC9E54A}"/>
              </a:ext>
            </a:extLst>
          </p:cNvPr>
          <p:cNvSpPr/>
          <p:nvPr/>
        </p:nvSpPr>
        <p:spPr>
          <a:xfrm>
            <a:off x="394904" y="144455"/>
            <a:ext cx="4092787" cy="461665"/>
          </a:xfrm>
          <a:prstGeom prst="rect">
            <a:avLst/>
          </a:prstGeom>
        </p:spPr>
        <p:txBody>
          <a:bodyPr wrap="none">
            <a:spAutoFit/>
          </a:bodyPr>
          <a:lstStyle/>
          <a:p>
            <a:pPr marL="342900" indent="-342900">
              <a:buFont typeface="Wingdings" panose="05000000000000000000" pitchFamily="2" charset="2"/>
              <a:buChar char="p"/>
            </a:pPr>
            <a:r>
              <a:rPr lang="zh-CN" altLang="en-US" sz="2400" b="1" kern="0" dirty="0">
                <a:solidFill>
                  <a:srgbClr val="1414D0"/>
                </a:solidFill>
                <a:latin typeface="宋体" panose="02010600030101010101" pitchFamily="2" charset="-122"/>
                <a:ea typeface="宋体" panose="02010600030101010101" pitchFamily="2" charset="-122"/>
              </a:rPr>
              <a:t> </a:t>
            </a:r>
            <a:r>
              <a:rPr lang="en-US" altLang="zh-CN" sz="2400" b="1" kern="0" dirty="0">
                <a:solidFill>
                  <a:srgbClr val="1414D0"/>
                </a:solidFill>
                <a:latin typeface="宋体" panose="02010600030101010101" pitchFamily="2" charset="-122"/>
                <a:ea typeface="宋体" panose="02010600030101010101" pitchFamily="2" charset="-122"/>
              </a:rPr>
              <a:t>2.1-</a:t>
            </a:r>
            <a:r>
              <a:rPr lang="zh-CN" altLang="en-US" sz="2400" b="1" kern="0" dirty="0">
                <a:solidFill>
                  <a:srgbClr val="1414D0"/>
                </a:solidFill>
                <a:latin typeface="宋体" panose="02010600030101010101" pitchFamily="2" charset="-122"/>
                <a:ea typeface="宋体" panose="02010600030101010101" pitchFamily="2" charset="-122"/>
              </a:rPr>
              <a:t>分子束外延生长原理</a:t>
            </a:r>
            <a:endParaRPr lang="zh-CN" altLang="en-US" sz="2400" dirty="0"/>
          </a:p>
        </p:txBody>
      </p:sp>
      <p:pic>
        <p:nvPicPr>
          <p:cNvPr id="7" name="图片 6">
            <a:extLst>
              <a:ext uri="{FF2B5EF4-FFF2-40B4-BE49-F238E27FC236}">
                <a16:creationId xmlns:a16="http://schemas.microsoft.com/office/drawing/2014/main" id="{0025F025-B9EC-479C-A03D-F8DA6C56E14B}"/>
              </a:ext>
            </a:extLst>
          </p:cNvPr>
          <p:cNvPicPr/>
          <p:nvPr/>
        </p:nvPicPr>
        <p:blipFill>
          <a:blip r:embed="rId3">
            <a:extLst>
              <a:ext uri="{28A0092B-C50C-407E-A947-70E740481C1C}">
                <a14:useLocalDpi xmlns:a14="http://schemas.microsoft.com/office/drawing/2010/main" val="0"/>
              </a:ext>
            </a:extLst>
          </a:blip>
          <a:stretch>
            <a:fillRect/>
          </a:stretch>
        </p:blipFill>
        <p:spPr>
          <a:xfrm>
            <a:off x="3267280" y="2260981"/>
            <a:ext cx="5460178" cy="3100800"/>
          </a:xfrm>
          <a:prstGeom prst="rect">
            <a:avLst/>
          </a:prstGeom>
        </p:spPr>
      </p:pic>
      <p:pic>
        <p:nvPicPr>
          <p:cNvPr id="3" name="图片 2">
            <a:extLst>
              <a:ext uri="{FF2B5EF4-FFF2-40B4-BE49-F238E27FC236}">
                <a16:creationId xmlns:a16="http://schemas.microsoft.com/office/drawing/2014/main" id="{85D05B83-661B-4134-9E5C-33A800580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542" y="1100668"/>
            <a:ext cx="2863159" cy="2822738"/>
          </a:xfrm>
          <a:prstGeom prst="rect">
            <a:avLst/>
          </a:prstGeom>
        </p:spPr>
      </p:pic>
      <p:sp>
        <p:nvSpPr>
          <p:cNvPr id="8" name="箭头: 直角上 7">
            <a:extLst>
              <a:ext uri="{FF2B5EF4-FFF2-40B4-BE49-F238E27FC236}">
                <a16:creationId xmlns:a16="http://schemas.microsoft.com/office/drawing/2014/main" id="{59AC238F-3454-4C25-9246-AFA73D337851}"/>
              </a:ext>
            </a:extLst>
          </p:cNvPr>
          <p:cNvSpPr/>
          <p:nvPr/>
        </p:nvSpPr>
        <p:spPr>
          <a:xfrm rot="5400000">
            <a:off x="2511222" y="3853481"/>
            <a:ext cx="989703" cy="1129553"/>
          </a:xfrm>
          <a:prstGeom prst="bentUpArrow">
            <a:avLst/>
          </a:prstGeom>
          <a:gradFill flip="none" rotWithShape="1">
            <a:gsLst>
              <a:gs pos="0">
                <a:schemeClr val="accent1"/>
              </a:gs>
              <a:gs pos="36000">
                <a:schemeClr val="accent1"/>
              </a:gs>
              <a:gs pos="76000">
                <a:schemeClr val="accent1">
                  <a:lumMod val="50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72C3D50D-B20E-4E86-AC9B-71FCC1BAC514}"/>
              </a:ext>
            </a:extLst>
          </p:cNvPr>
          <p:cNvSpPr txBox="1"/>
          <p:nvPr/>
        </p:nvSpPr>
        <p:spPr>
          <a:xfrm>
            <a:off x="4868556" y="1496219"/>
            <a:ext cx="2043953"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五个生长阶段</a:t>
            </a:r>
          </a:p>
        </p:txBody>
      </p:sp>
      <p:sp>
        <p:nvSpPr>
          <p:cNvPr id="11" name="矩形 10">
            <a:extLst>
              <a:ext uri="{FF2B5EF4-FFF2-40B4-BE49-F238E27FC236}">
                <a16:creationId xmlns:a16="http://schemas.microsoft.com/office/drawing/2014/main" id="{69180B98-1458-44FC-BB66-E925DD124B8A}"/>
              </a:ext>
            </a:extLst>
          </p:cNvPr>
          <p:cNvSpPr/>
          <p:nvPr/>
        </p:nvSpPr>
        <p:spPr>
          <a:xfrm>
            <a:off x="3129034" y="5583302"/>
            <a:ext cx="6014966" cy="461665"/>
          </a:xfrm>
          <a:prstGeom prst="rect">
            <a:avLst/>
          </a:prstGeom>
        </p:spPr>
        <p:txBody>
          <a:bodyPr wrap="square">
            <a:spAutoFit/>
          </a:bodyPr>
          <a:lstStyle/>
          <a:p>
            <a:r>
              <a:rPr lang="en-US" altLang="zh-CN" sz="1200" dirty="0">
                <a:latin typeface="Times New Roman" panose="02020603050405020304" pitchFamily="18" charset="0"/>
                <a:ea typeface="宋体" panose="02010600030101010101" pitchFamily="2" charset="-122"/>
              </a:rPr>
              <a:t>X. Wang and A. Yoshikawa, Molecular beam epitaxy growth of </a:t>
            </a:r>
            <a:r>
              <a:rPr lang="en-US" altLang="zh-CN" sz="1200" dirty="0" err="1">
                <a:latin typeface="Times New Roman" panose="02020603050405020304" pitchFamily="18" charset="0"/>
                <a:ea typeface="宋体" panose="02010600030101010101" pitchFamily="2" charset="-122"/>
              </a:rPr>
              <a:t>GaN</a:t>
            </a:r>
            <a:r>
              <a:rPr lang="en-US" altLang="zh-CN" sz="1200" dirty="0">
                <a:latin typeface="Times New Roman" panose="02020603050405020304" pitchFamily="18" charset="0"/>
                <a:ea typeface="宋体" panose="02010600030101010101" pitchFamily="2" charset="-122"/>
              </a:rPr>
              <a:t>, </a:t>
            </a:r>
            <a:r>
              <a:rPr lang="en-US" altLang="zh-CN" sz="1200" dirty="0" err="1">
                <a:latin typeface="Times New Roman" panose="02020603050405020304" pitchFamily="18" charset="0"/>
                <a:ea typeface="宋体" panose="02010600030101010101" pitchFamily="2" charset="-122"/>
              </a:rPr>
              <a:t>AlN</a:t>
            </a:r>
            <a:r>
              <a:rPr lang="en-US" altLang="zh-CN" sz="1200" dirty="0">
                <a:latin typeface="Times New Roman" panose="02020603050405020304" pitchFamily="18" charset="0"/>
                <a:ea typeface="宋体" panose="02010600030101010101" pitchFamily="2" charset="-122"/>
              </a:rPr>
              <a:t> and </a:t>
            </a:r>
            <a:r>
              <a:rPr lang="en-US" altLang="zh-CN" sz="1200" dirty="0" err="1">
                <a:latin typeface="Times New Roman" panose="02020603050405020304" pitchFamily="18" charset="0"/>
                <a:ea typeface="宋体" panose="02010600030101010101" pitchFamily="2" charset="-122"/>
              </a:rPr>
              <a:t>InN</a:t>
            </a:r>
            <a:r>
              <a:rPr lang="en-US" altLang="zh-CN" sz="1200" dirty="0">
                <a:latin typeface="Times New Roman" panose="02020603050405020304" pitchFamily="18" charset="0"/>
                <a:ea typeface="宋体" panose="02010600030101010101" pitchFamily="2" charset="-122"/>
              </a:rPr>
              <a:t>, Progress in Crystal Growth and Characterization of Materials, 2004, 48, 42</a:t>
            </a:r>
            <a:endParaRPr lang="zh-CN" altLang="en-US" sz="1200" dirty="0"/>
          </a:p>
        </p:txBody>
      </p:sp>
    </p:spTree>
    <p:extLst>
      <p:ext uri="{BB962C8B-B14F-4D97-AF65-F5344CB8AC3E}">
        <p14:creationId xmlns:p14="http://schemas.microsoft.com/office/powerpoint/2010/main" val="1747215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82EFA79-DAC3-459B-8F80-0788DE2BDF65}"/>
              </a:ext>
            </a:extLst>
          </p:cNvPr>
          <p:cNvSpPr/>
          <p:nvPr/>
        </p:nvSpPr>
        <p:spPr>
          <a:xfrm>
            <a:off x="0" y="667675"/>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680403B5-62FD-4524-891C-73CE3E1960D2}"/>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5F48A029-492E-4CC2-969D-0DE480DD8CC7}"/>
              </a:ext>
            </a:extLst>
          </p:cNvPr>
          <p:cNvSpPr/>
          <p:nvPr/>
        </p:nvSpPr>
        <p:spPr>
          <a:xfrm>
            <a:off x="394904" y="144455"/>
            <a:ext cx="4092787" cy="461665"/>
          </a:xfrm>
          <a:prstGeom prst="rect">
            <a:avLst/>
          </a:prstGeom>
        </p:spPr>
        <p:txBody>
          <a:bodyPr wrap="none">
            <a:spAutoFit/>
          </a:bodyPr>
          <a:lstStyle/>
          <a:p>
            <a:pPr marL="342900" indent="-342900">
              <a:buFont typeface="Wingdings" panose="05000000000000000000" pitchFamily="2" charset="2"/>
              <a:buChar char="p"/>
            </a:pPr>
            <a:r>
              <a:rPr lang="zh-CN" altLang="en-US" sz="2400" b="1" kern="0" dirty="0">
                <a:solidFill>
                  <a:srgbClr val="1414D0"/>
                </a:solidFill>
                <a:latin typeface="宋体" panose="02010600030101010101" pitchFamily="2" charset="-122"/>
                <a:ea typeface="宋体" panose="02010600030101010101" pitchFamily="2" charset="-122"/>
              </a:rPr>
              <a:t> </a:t>
            </a:r>
            <a:r>
              <a:rPr lang="en-US" altLang="zh-CN" sz="2400" b="1" kern="0" dirty="0">
                <a:solidFill>
                  <a:srgbClr val="1414D0"/>
                </a:solidFill>
                <a:latin typeface="宋体" panose="02010600030101010101" pitchFamily="2" charset="-122"/>
                <a:ea typeface="宋体" panose="02010600030101010101" pitchFamily="2" charset="-122"/>
              </a:rPr>
              <a:t>2.2-</a:t>
            </a:r>
            <a:r>
              <a:rPr lang="zh-CN" altLang="en-US" sz="2400" b="1" kern="0" dirty="0">
                <a:solidFill>
                  <a:srgbClr val="1414D0"/>
                </a:solidFill>
                <a:latin typeface="宋体" panose="02010600030101010101" pitchFamily="2" charset="-122"/>
                <a:ea typeface="宋体" panose="02010600030101010101" pitchFamily="2" charset="-122"/>
              </a:rPr>
              <a:t>分子束外延生长模式</a:t>
            </a:r>
            <a:endParaRPr lang="zh-CN" altLang="en-US" sz="2400" dirty="0"/>
          </a:p>
        </p:txBody>
      </p:sp>
      <p:pic>
        <p:nvPicPr>
          <p:cNvPr id="7" name="图片 6">
            <a:extLst>
              <a:ext uri="{FF2B5EF4-FFF2-40B4-BE49-F238E27FC236}">
                <a16:creationId xmlns:a16="http://schemas.microsoft.com/office/drawing/2014/main" id="{F69FA12F-7FF2-447E-B6AD-F0B861C67351}"/>
              </a:ext>
            </a:extLst>
          </p:cNvPr>
          <p:cNvPicPr/>
          <p:nvPr/>
        </p:nvPicPr>
        <p:blipFill>
          <a:blip r:embed="rId3"/>
          <a:stretch>
            <a:fillRect/>
          </a:stretch>
        </p:blipFill>
        <p:spPr>
          <a:xfrm>
            <a:off x="1730184" y="1632640"/>
            <a:ext cx="5683631" cy="3592719"/>
          </a:xfrm>
          <a:prstGeom prst="rect">
            <a:avLst/>
          </a:prstGeom>
        </p:spPr>
      </p:pic>
    </p:spTree>
    <p:extLst>
      <p:ext uri="{BB962C8B-B14F-4D97-AF65-F5344CB8AC3E}">
        <p14:creationId xmlns:p14="http://schemas.microsoft.com/office/powerpoint/2010/main" val="4006861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82EFA79-DAC3-459B-8F80-0788DE2BDF65}"/>
              </a:ext>
            </a:extLst>
          </p:cNvPr>
          <p:cNvSpPr/>
          <p:nvPr/>
        </p:nvSpPr>
        <p:spPr>
          <a:xfrm>
            <a:off x="0" y="667675"/>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680403B5-62FD-4524-891C-73CE3E1960D2}"/>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5F48A029-492E-4CC2-969D-0DE480DD8CC7}"/>
              </a:ext>
            </a:extLst>
          </p:cNvPr>
          <p:cNvSpPr/>
          <p:nvPr/>
        </p:nvSpPr>
        <p:spPr>
          <a:xfrm>
            <a:off x="394904" y="144455"/>
            <a:ext cx="3474028" cy="461665"/>
          </a:xfrm>
          <a:prstGeom prst="rect">
            <a:avLst/>
          </a:prstGeom>
        </p:spPr>
        <p:txBody>
          <a:bodyPr wrap="none">
            <a:spAutoFit/>
          </a:bodyPr>
          <a:lstStyle/>
          <a:p>
            <a:pPr marL="342900" indent="-342900">
              <a:buFont typeface="Wingdings" panose="05000000000000000000" pitchFamily="2" charset="2"/>
              <a:buChar char="p"/>
            </a:pPr>
            <a:r>
              <a:rPr lang="zh-CN" altLang="en-US" sz="2400" b="1" kern="0" dirty="0">
                <a:solidFill>
                  <a:srgbClr val="1414D0"/>
                </a:solidFill>
                <a:latin typeface="宋体" panose="02010600030101010101" pitchFamily="2" charset="-122"/>
                <a:ea typeface="宋体" panose="02010600030101010101" pitchFamily="2" charset="-122"/>
              </a:rPr>
              <a:t> </a:t>
            </a:r>
            <a:r>
              <a:rPr lang="en-US" altLang="zh-CN" sz="2400" b="1" kern="0" dirty="0">
                <a:solidFill>
                  <a:srgbClr val="1414D0"/>
                </a:solidFill>
                <a:latin typeface="宋体" panose="02010600030101010101" pitchFamily="2" charset="-122"/>
                <a:ea typeface="宋体" panose="02010600030101010101" pitchFamily="2" charset="-122"/>
              </a:rPr>
              <a:t>2.3-</a:t>
            </a:r>
            <a:r>
              <a:rPr lang="zh-CN" altLang="en-US" sz="2400" b="1" kern="0" dirty="0">
                <a:solidFill>
                  <a:srgbClr val="1414D0"/>
                </a:solidFill>
                <a:latin typeface="宋体" panose="02010600030101010101" pitchFamily="2" charset="-122"/>
                <a:ea typeface="宋体" panose="02010600030101010101" pitchFamily="2" charset="-122"/>
              </a:rPr>
              <a:t>分子束外延特点</a:t>
            </a:r>
            <a:endParaRPr lang="zh-CN" altLang="en-US" sz="2400" dirty="0"/>
          </a:p>
        </p:txBody>
      </p:sp>
      <p:sp>
        <p:nvSpPr>
          <p:cNvPr id="2" name="文本框 1">
            <a:extLst>
              <a:ext uri="{FF2B5EF4-FFF2-40B4-BE49-F238E27FC236}">
                <a16:creationId xmlns:a16="http://schemas.microsoft.com/office/drawing/2014/main" id="{FDC17786-A095-4007-A3D6-1505A044CDB9}"/>
              </a:ext>
            </a:extLst>
          </p:cNvPr>
          <p:cNvSpPr txBox="1"/>
          <p:nvPr/>
        </p:nvSpPr>
        <p:spPr>
          <a:xfrm>
            <a:off x="643529" y="1366897"/>
            <a:ext cx="7592992" cy="4124206"/>
          </a:xfrm>
          <a:prstGeom prst="rect">
            <a:avLst/>
          </a:prstGeom>
          <a:noFill/>
        </p:spPr>
        <p:txBody>
          <a:bodyPr wrap="square" rtlCol="0">
            <a:spAutoFit/>
          </a:bodyPr>
          <a:lstStyle/>
          <a:p>
            <a:pPr marL="342900" indent="-342900">
              <a:lnSpc>
                <a:spcPct val="150000"/>
              </a:lnSpc>
              <a:buFont typeface="+mj-lt"/>
              <a:buAutoNum type="arabicPeriod"/>
            </a:pPr>
            <a:r>
              <a:rPr lang="zh-CN" altLang="en-US" sz="1600" dirty="0">
                <a:latin typeface="宋体" panose="02010600030101010101" pitchFamily="2" charset="-122"/>
                <a:ea typeface="宋体" panose="02010600030101010101" pitchFamily="2" charset="-122"/>
                <a:cs typeface="Adobe Devanagari" panose="02040503050201020203" pitchFamily="18" charset="0"/>
              </a:rPr>
              <a:t>极慢的生长速率。一般不超过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1μm/h</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宋体" panose="02010600030101010101" pitchFamily="2" charset="-122"/>
                <a:ea typeface="宋体" panose="02010600030101010101" pitchFamily="2" charset="-122"/>
                <a:cs typeface="Adobe Devanagari" panose="02040503050201020203" pitchFamily="18" charset="0"/>
              </a:rPr>
              <a:t>相当于每秒钟只生长一个单原子层，因而非常有利于实现厚度、结构与成分的精确控制，以及能够形成陡峭的异质结构等。</a:t>
            </a:r>
            <a:endParaRPr lang="en-US" altLang="zh-CN" sz="1600" dirty="0">
              <a:latin typeface="宋体" panose="02010600030101010101" pitchFamily="2" charset="-122"/>
              <a:ea typeface="宋体" panose="02010600030101010101" pitchFamily="2" charset="-122"/>
              <a:cs typeface="Adobe Devanagari" panose="02040503050201020203" pitchFamily="18" charset="0"/>
            </a:endParaRPr>
          </a:p>
          <a:p>
            <a:pPr marL="342900" indent="-342900">
              <a:lnSpc>
                <a:spcPct val="150000"/>
              </a:lnSpc>
              <a:buFont typeface="+mj-lt"/>
              <a:buAutoNum type="arabicPeriod"/>
            </a:pPr>
            <a:r>
              <a:rPr lang="zh-CN" altLang="en-US" sz="1600" dirty="0">
                <a:latin typeface="宋体" panose="02010600030101010101" pitchFamily="2" charset="-122"/>
                <a:ea typeface="宋体" panose="02010600030101010101" pitchFamily="2" charset="-122"/>
                <a:cs typeface="Adobe Devanagari" panose="02040503050201020203" pitchFamily="18" charset="0"/>
              </a:rPr>
              <a:t>外延生长温度较低。有利于降低在界面上不同的热膨胀系数引起的晶格失配效应以及衬底中杂质对外延薄膜的自扩散掺杂带来的影响。 </a:t>
            </a:r>
            <a:endParaRPr lang="en-US" altLang="zh-CN" sz="1600" dirty="0">
              <a:latin typeface="宋体" panose="02010600030101010101" pitchFamily="2" charset="-122"/>
              <a:ea typeface="宋体" panose="02010600030101010101" pitchFamily="2" charset="-122"/>
              <a:cs typeface="Adobe Devanagari" panose="02040503050201020203" pitchFamily="18" charset="0"/>
            </a:endParaRPr>
          </a:p>
          <a:p>
            <a:pPr marL="342900" indent="-342900">
              <a:lnSpc>
                <a:spcPct val="150000"/>
              </a:lnSpc>
              <a:buFont typeface="+mj-lt"/>
              <a:buAutoNum type="arabicPeriod"/>
            </a:pPr>
            <a:r>
              <a:rPr lang="zh-CN" altLang="en-US" sz="1600" dirty="0">
                <a:latin typeface="宋体" panose="02010600030101010101" pitchFamily="2" charset="-122"/>
                <a:ea typeface="宋体" panose="02010600030101010101" pitchFamily="2" charset="-122"/>
                <a:cs typeface="Adobe Devanagari" panose="02040503050201020203" pitchFamily="18" charset="0"/>
              </a:rPr>
              <a:t>整个生长过程在超高真空中进行。衬底表面经过一系列的前期处理后可以视为完全清洁的表面，在外延过程中可以避免环境杂质的影响，因而能够生长出高纯度的外延薄膜</a:t>
            </a:r>
            <a:endParaRPr lang="en-US" altLang="zh-CN" sz="1600" dirty="0">
              <a:latin typeface="宋体" panose="02010600030101010101" pitchFamily="2" charset="-122"/>
              <a:ea typeface="宋体" panose="02010600030101010101" pitchFamily="2" charset="-122"/>
              <a:cs typeface="Adobe Devanagari" panose="02040503050201020203" pitchFamily="18" charset="0"/>
            </a:endParaRPr>
          </a:p>
          <a:p>
            <a:pPr marL="342900" indent="-342900">
              <a:lnSpc>
                <a:spcPct val="150000"/>
              </a:lnSpc>
              <a:buFont typeface="+mj-lt"/>
              <a:buAutoNum type="arabicPeriod"/>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MBE </a:t>
            </a:r>
            <a:r>
              <a:rPr lang="zh-CN" altLang="en-US" sz="1600" dirty="0">
                <a:latin typeface="宋体" panose="02010600030101010101" pitchFamily="2" charset="-122"/>
                <a:ea typeface="宋体" panose="02010600030101010101" pitchFamily="2" charset="-122"/>
                <a:cs typeface="Adobe Devanagari" panose="02040503050201020203" pitchFamily="18" charset="0"/>
              </a:rPr>
              <a:t>生长过程是一个动力学过程。普遍认为入射到衬底上的中性粒子（原子或分子）是一个一个地堆积在衬底表面上从而进行生长的，而没有一个热力学过程，所以它可以生长一些采用普通热平衡生长方法不能生长的薄膜。</a:t>
            </a:r>
          </a:p>
        </p:txBody>
      </p:sp>
    </p:spTree>
    <p:extLst>
      <p:ext uri="{BB962C8B-B14F-4D97-AF65-F5344CB8AC3E}">
        <p14:creationId xmlns:p14="http://schemas.microsoft.com/office/powerpoint/2010/main" val="229315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0AE6ABD-05F0-4BA0-A20F-CDEFDBE0FAC3}"/>
              </a:ext>
            </a:extLst>
          </p:cNvPr>
          <p:cNvSpPr/>
          <p:nvPr/>
        </p:nvSpPr>
        <p:spPr>
          <a:xfrm>
            <a:off x="4703975" y="3705453"/>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5F0D26D6-EF02-4906-9374-200E89F614EB}"/>
              </a:ext>
            </a:extLst>
          </p:cNvPr>
          <p:cNvSpPr/>
          <p:nvPr/>
        </p:nvSpPr>
        <p:spPr>
          <a:xfrm>
            <a:off x="0" y="2206018"/>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a:extLst>
              <a:ext uri="{FF2B5EF4-FFF2-40B4-BE49-F238E27FC236}">
                <a16:creationId xmlns:a16="http://schemas.microsoft.com/office/drawing/2014/main" id="{CC51B5E3-28F5-463C-86A7-D9E3C5EBF4B1}"/>
              </a:ext>
            </a:extLst>
          </p:cNvPr>
          <p:cNvSpPr/>
          <p:nvPr/>
        </p:nvSpPr>
        <p:spPr>
          <a:xfrm>
            <a:off x="2644400" y="2814896"/>
            <a:ext cx="670822" cy="614104"/>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dirty="0">
                <a:latin typeface="Segoe UI Emoji" panose="020B0502040204020203" pitchFamily="34" charset="0"/>
                <a:ea typeface="Segoe UI Emoji" panose="020B0502040204020203" pitchFamily="34" charset="0"/>
              </a:rPr>
              <a:t>03</a:t>
            </a:r>
            <a:endParaRPr lang="zh-CN" altLang="en-US" dirty="0">
              <a:latin typeface="Segoe UI Emoji" panose="020B0502040204020203" pitchFamily="34" charset="0"/>
              <a:ea typeface="微软雅黑" panose="020B0503020204020204" pitchFamily="34" charset="-122"/>
            </a:endParaRPr>
          </a:p>
        </p:txBody>
      </p:sp>
      <p:sp>
        <p:nvSpPr>
          <p:cNvPr id="7" name="文本框 6">
            <a:extLst>
              <a:ext uri="{FF2B5EF4-FFF2-40B4-BE49-F238E27FC236}">
                <a16:creationId xmlns:a16="http://schemas.microsoft.com/office/drawing/2014/main" id="{2313CAD7-759F-4229-B265-4FBF604F5E08}"/>
              </a:ext>
            </a:extLst>
          </p:cNvPr>
          <p:cNvSpPr txBox="1"/>
          <p:nvPr/>
        </p:nvSpPr>
        <p:spPr>
          <a:xfrm>
            <a:off x="3660483" y="2913229"/>
            <a:ext cx="3516197" cy="461665"/>
          </a:xfrm>
          <a:prstGeom prst="rect">
            <a:avLst/>
          </a:prstGeom>
          <a:noFill/>
        </p:spPr>
        <p:txBody>
          <a:bodyPr wrap="square">
            <a:spAutoFit/>
          </a:bodyPr>
          <a:lstStyle/>
          <a:p>
            <a:pP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分子束外延的应用</a:t>
            </a:r>
          </a:p>
        </p:txBody>
      </p:sp>
    </p:spTree>
    <p:extLst>
      <p:ext uri="{BB962C8B-B14F-4D97-AF65-F5344CB8AC3E}">
        <p14:creationId xmlns:p14="http://schemas.microsoft.com/office/powerpoint/2010/main" val="2028583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E98B7D1-B778-4B7F-A3E2-6E1289F392D3}"/>
              </a:ext>
            </a:extLst>
          </p:cNvPr>
          <p:cNvSpPr/>
          <p:nvPr/>
        </p:nvSpPr>
        <p:spPr>
          <a:xfrm>
            <a:off x="0" y="667675"/>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F1E71AC1-31F3-4B12-A322-F44AAFAB2D77}"/>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7A866ECA-F800-4B40-8F52-8F65089B35A9}"/>
              </a:ext>
            </a:extLst>
          </p:cNvPr>
          <p:cNvSpPr/>
          <p:nvPr/>
        </p:nvSpPr>
        <p:spPr>
          <a:xfrm>
            <a:off x="394904" y="144455"/>
            <a:ext cx="4714752" cy="461665"/>
          </a:xfrm>
          <a:prstGeom prst="rect">
            <a:avLst/>
          </a:prstGeom>
        </p:spPr>
        <p:txBody>
          <a:bodyPr wrap="none">
            <a:spAutoFit/>
          </a:bodyPr>
          <a:lstStyle/>
          <a:p>
            <a:pPr marL="342900" indent="-342900">
              <a:buFont typeface="Wingdings" panose="05000000000000000000" pitchFamily="2" charset="2"/>
              <a:buChar char="p"/>
            </a:pPr>
            <a:r>
              <a:rPr lang="zh-CN" altLang="en-US" sz="2400" b="1" kern="0" dirty="0">
                <a:solidFill>
                  <a:srgbClr val="1414D0"/>
                </a:solidFill>
                <a:latin typeface="宋体" panose="02010600030101010101" pitchFamily="2" charset="-122"/>
                <a:ea typeface="宋体" panose="02010600030101010101" pitchFamily="2" charset="-122"/>
              </a:rPr>
              <a:t> </a:t>
            </a:r>
            <a:r>
              <a:rPr lang="en-US" altLang="zh-CN" sz="2400" b="1" kern="0" dirty="0">
                <a:solidFill>
                  <a:srgbClr val="1414D0"/>
                </a:solidFill>
                <a:latin typeface="宋体" panose="02010600030101010101" pitchFamily="2" charset="-122"/>
                <a:ea typeface="宋体" panose="02010600030101010101" pitchFamily="2" charset="-122"/>
              </a:rPr>
              <a:t>3.1-</a:t>
            </a:r>
            <a:r>
              <a:rPr lang="zh-CN" altLang="en-US" sz="2400" b="1" kern="0" dirty="0">
                <a:solidFill>
                  <a:srgbClr val="1414D0"/>
                </a:solidFill>
                <a:latin typeface="宋体" panose="02010600030101010101" pitchFamily="2" charset="-122"/>
                <a:ea typeface="宋体" panose="02010600030101010101" pitchFamily="2" charset="-122"/>
              </a:rPr>
              <a:t>分子束外延（</a:t>
            </a:r>
            <a:r>
              <a:rPr lang="en-US" altLang="zh-CN" sz="2400" b="1" kern="0" dirty="0" err="1">
                <a:solidFill>
                  <a:srgbClr val="1414D0"/>
                </a:solidFill>
                <a:latin typeface="宋体" panose="02010600030101010101" pitchFamily="2" charset="-122"/>
                <a:ea typeface="宋体" panose="02010600030101010101" pitchFamily="2" charset="-122"/>
              </a:rPr>
              <a:t>InN</a:t>
            </a:r>
            <a:r>
              <a:rPr lang="en-US" altLang="zh-CN" sz="2400" b="1" kern="0" dirty="0">
                <a:solidFill>
                  <a:srgbClr val="1414D0"/>
                </a:solidFill>
                <a:latin typeface="宋体" panose="02010600030101010101" pitchFamily="2" charset="-122"/>
                <a:ea typeface="宋体" panose="02010600030101010101" pitchFamily="2" charset="-122"/>
              </a:rPr>
              <a:t> </a:t>
            </a:r>
            <a:r>
              <a:rPr lang="zh-CN" altLang="en-US" sz="2400" b="1" kern="0" dirty="0">
                <a:solidFill>
                  <a:srgbClr val="1414D0"/>
                </a:solidFill>
                <a:latin typeface="宋体" panose="02010600030101010101" pitchFamily="2" charset="-122"/>
                <a:ea typeface="宋体" panose="02010600030101010101" pitchFamily="2" charset="-122"/>
              </a:rPr>
              <a:t>薄膜）</a:t>
            </a:r>
            <a:endParaRPr lang="zh-CN" altLang="en-US" sz="2400" dirty="0"/>
          </a:p>
        </p:txBody>
      </p:sp>
      <p:sp>
        <p:nvSpPr>
          <p:cNvPr id="7" name="矩形 6">
            <a:extLst>
              <a:ext uri="{FF2B5EF4-FFF2-40B4-BE49-F238E27FC236}">
                <a16:creationId xmlns:a16="http://schemas.microsoft.com/office/drawing/2014/main" id="{710FDBC5-6F50-445B-9929-7DFFC64756E7}"/>
              </a:ext>
            </a:extLst>
          </p:cNvPr>
          <p:cNvSpPr/>
          <p:nvPr/>
        </p:nvSpPr>
        <p:spPr>
          <a:xfrm>
            <a:off x="394904" y="1129340"/>
            <a:ext cx="8490912" cy="646331"/>
          </a:xfrm>
          <a:prstGeom prst="rect">
            <a:avLst/>
          </a:prstGeom>
        </p:spPr>
        <p:txBody>
          <a:bodyPr wrap="square">
            <a:spAutoFit/>
          </a:bodyPr>
          <a:lstStyle/>
          <a:p>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InN</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的分解温度极低（</a:t>
            </a:r>
            <a:r>
              <a:rPr lang="en-US" altLang="zh-CN" dirty="0">
                <a:latin typeface="Times New Roman" panose="02020603050405020304" pitchFamily="18" charset="0"/>
                <a:ea typeface="宋体" panose="02010600030101010101" pitchFamily="2" charset="-122"/>
              </a:rPr>
              <a:t>In</a:t>
            </a:r>
            <a:r>
              <a:rPr lang="zh-CN" altLang="zh-CN" dirty="0">
                <a:latin typeface="Times New Roman" panose="02020603050405020304" pitchFamily="18" charset="0"/>
                <a:ea typeface="宋体" panose="02010600030101010101" pitchFamily="2" charset="-122"/>
                <a:cs typeface="Times New Roman" panose="02020603050405020304" pitchFamily="18" charset="0"/>
              </a:rPr>
              <a:t>极性</a:t>
            </a:r>
            <a:r>
              <a:rPr lang="en-US" altLang="zh-CN" dirty="0" err="1">
                <a:latin typeface="Times New Roman" panose="02020603050405020304" pitchFamily="18" charset="0"/>
                <a:ea typeface="宋体" panose="02010600030101010101" pitchFamily="2" charset="-122"/>
              </a:rPr>
              <a:t>InN</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500 </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N</a:t>
            </a:r>
            <a:r>
              <a:rPr lang="zh-CN" altLang="zh-CN" dirty="0">
                <a:latin typeface="Times New Roman" panose="02020603050405020304" pitchFamily="18" charset="0"/>
                <a:ea typeface="宋体" panose="02010600030101010101" pitchFamily="2" charset="-122"/>
                <a:cs typeface="Times New Roman" panose="02020603050405020304" pitchFamily="18" charset="0"/>
              </a:rPr>
              <a:t>极性</a:t>
            </a:r>
            <a:r>
              <a:rPr lang="en-US" altLang="zh-CN" dirty="0" err="1">
                <a:latin typeface="Times New Roman" panose="02020603050405020304" pitchFamily="18" charset="0"/>
                <a:ea typeface="宋体" panose="02010600030101010101" pitchFamily="2" charset="-122"/>
              </a:rPr>
              <a:t>InN</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rPr>
              <a:t>600 </a:t>
            </a:r>
            <a:r>
              <a:rPr lang="zh-CN" altLang="zh-CN" dirty="0">
                <a:latin typeface="Times New Roman" panose="02020603050405020304" pitchFamily="18" charset="0"/>
                <a:ea typeface="宋体" panose="02010600030101010101" pitchFamily="2" charset="-122"/>
                <a:cs typeface="Times New Roman" panose="02020603050405020304" pitchFamily="18" charset="0"/>
              </a:rPr>
              <a:t>℃），甚至低于表面</a:t>
            </a:r>
            <a:r>
              <a:rPr lang="en-US" altLang="zh-CN" dirty="0">
                <a:latin typeface="Times New Roman" panose="02020603050405020304" pitchFamily="18" charset="0"/>
                <a:ea typeface="宋体" panose="02010600030101010101" pitchFamily="2" charset="-122"/>
              </a:rPr>
              <a:t>In</a:t>
            </a:r>
            <a:r>
              <a:rPr lang="zh-CN" altLang="zh-CN" dirty="0">
                <a:latin typeface="Times New Roman" panose="02020603050405020304" pitchFamily="18" charset="0"/>
                <a:ea typeface="宋体" panose="02010600030101010101" pitchFamily="2" charset="-122"/>
                <a:cs typeface="Times New Roman" panose="02020603050405020304" pitchFamily="18" charset="0"/>
              </a:rPr>
              <a:t>金属的蒸发温度</a:t>
            </a:r>
            <a:r>
              <a:rPr lang="zh-CN" altLang="en-US" dirty="0">
                <a:latin typeface="Times New Roman" panose="02020603050405020304" pitchFamily="18" charset="0"/>
                <a:ea typeface="宋体" panose="02010600030101010101" pitchFamily="2" charset="-122"/>
                <a:cs typeface="Times New Roman" panose="02020603050405020304" pitchFamily="18" charset="0"/>
              </a:rPr>
              <a:t>，常用生长氮化物的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MOCVD</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HVPE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方法都难以成膜。</a:t>
            </a:r>
            <a:endParaRPr lang="en-US" altLang="zh-CN" dirty="0">
              <a:latin typeface="Times New Roman" panose="02020603050405020304" pitchFamily="18" charset="0"/>
              <a:ea typeface="宋体" panose="02010600030101010101" pitchFamily="2" charset="-122"/>
            </a:endParaRPr>
          </a:p>
        </p:txBody>
      </p:sp>
      <p:sp>
        <p:nvSpPr>
          <p:cNvPr id="16" name="矩形 15">
            <a:extLst>
              <a:ext uri="{FF2B5EF4-FFF2-40B4-BE49-F238E27FC236}">
                <a16:creationId xmlns:a16="http://schemas.microsoft.com/office/drawing/2014/main" id="{A5929D6F-7792-4433-9946-C069D15171A5}"/>
              </a:ext>
            </a:extLst>
          </p:cNvPr>
          <p:cNvSpPr/>
          <p:nvPr/>
        </p:nvSpPr>
        <p:spPr>
          <a:xfrm>
            <a:off x="2182414" y="5574433"/>
            <a:ext cx="7605657" cy="307777"/>
          </a:xfrm>
          <a:prstGeom prst="rect">
            <a:avLst/>
          </a:prstGeom>
        </p:spPr>
        <p:txBody>
          <a:bodyPr wrap="square">
            <a:spAutoFit/>
          </a:bodyPr>
          <a:lstStyle/>
          <a:p>
            <a:r>
              <a:rPr lang="en-US" altLang="zh-CN" sz="1400" dirty="0">
                <a:solidFill>
                  <a:srgbClr val="000000"/>
                </a:solidFill>
                <a:latin typeface="Times New Roman" panose="02020603050405020304" pitchFamily="18" charset="0"/>
                <a:cs typeface="Times New Roman" panose="02020603050405020304" pitchFamily="18" charset="0"/>
              </a:rPr>
              <a:t> </a:t>
            </a:r>
            <a:r>
              <a:rPr lang="en-US" altLang="zh-CN" sz="1400" dirty="0" err="1">
                <a:solidFill>
                  <a:srgbClr val="000000"/>
                </a:solidFill>
                <a:latin typeface="Times New Roman" panose="02020603050405020304" pitchFamily="18" charset="0"/>
                <a:cs typeface="Times New Roman" panose="02020603050405020304" pitchFamily="18" charset="0"/>
              </a:rPr>
              <a:t>Shitao</a:t>
            </a:r>
            <a:r>
              <a:rPr lang="en-US" altLang="zh-CN" sz="1400" dirty="0">
                <a:solidFill>
                  <a:srgbClr val="000000"/>
                </a:solidFill>
                <a:latin typeface="Times New Roman" panose="02020603050405020304" pitchFamily="18" charset="0"/>
                <a:cs typeface="Times New Roman" panose="02020603050405020304" pitchFamily="18" charset="0"/>
              </a:rPr>
              <a:t> Liu </a:t>
            </a:r>
            <a:r>
              <a:rPr lang="zh-CN" altLang="en-US" sz="1400" dirty="0">
                <a:solidFill>
                  <a:srgbClr val="000000"/>
                </a:solidFill>
                <a:latin typeface="Times New Roman" panose="02020603050405020304" pitchFamily="18" charset="0"/>
                <a:cs typeface="Times New Roman" panose="02020603050405020304" pitchFamily="18" charset="0"/>
              </a:rPr>
              <a:t>， </a:t>
            </a:r>
            <a:r>
              <a:rPr lang="en-US" altLang="zh-CN" sz="1400" dirty="0">
                <a:solidFill>
                  <a:srgbClr val="000000"/>
                </a:solidFill>
                <a:latin typeface="Times New Roman" panose="02020603050405020304" pitchFamily="18" charset="0"/>
                <a:cs typeface="Times New Roman" panose="02020603050405020304" pitchFamily="18" charset="0"/>
              </a:rPr>
              <a:t>MBE growth and properties of </a:t>
            </a:r>
            <a:r>
              <a:rPr lang="en-US" altLang="zh-CN" sz="1400" dirty="0" err="1">
                <a:solidFill>
                  <a:srgbClr val="000000"/>
                </a:solidFill>
                <a:latin typeface="Times New Roman" panose="02020603050405020304" pitchFamily="18" charset="0"/>
                <a:cs typeface="Times New Roman" panose="02020603050405020304" pitchFamily="18" charset="0"/>
              </a:rPr>
              <a:t>InN</a:t>
            </a:r>
            <a:r>
              <a:rPr lang="en-US" altLang="zh-CN" sz="1400" dirty="0">
                <a:solidFill>
                  <a:srgbClr val="000000"/>
                </a:solidFill>
                <a:latin typeface="Times New Roman" panose="02020603050405020304" pitchFamily="18" charset="0"/>
                <a:cs typeface="Times New Roman" panose="02020603050405020304" pitchFamily="18" charset="0"/>
              </a:rPr>
              <a:t> films and InxGa1-xN alloys (2012). </a:t>
            </a:r>
            <a:endParaRPr lang="zh-CN" altLang="en-US" sz="14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337F379-6CEF-411D-B720-AB0490A359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012" y="2186989"/>
            <a:ext cx="4041102" cy="3208276"/>
          </a:xfrm>
          <a:prstGeom prst="rect">
            <a:avLst/>
          </a:prstGeom>
        </p:spPr>
      </p:pic>
    </p:spTree>
    <p:extLst>
      <p:ext uri="{BB962C8B-B14F-4D97-AF65-F5344CB8AC3E}">
        <p14:creationId xmlns:p14="http://schemas.microsoft.com/office/powerpoint/2010/main" val="2083540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E98B7D1-B778-4B7F-A3E2-6E1289F392D3}"/>
              </a:ext>
            </a:extLst>
          </p:cNvPr>
          <p:cNvSpPr/>
          <p:nvPr/>
        </p:nvSpPr>
        <p:spPr>
          <a:xfrm>
            <a:off x="0" y="667675"/>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F1E71AC1-31F3-4B12-A322-F44AAFAB2D77}"/>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7A866ECA-F800-4B40-8F52-8F65089B35A9}"/>
              </a:ext>
            </a:extLst>
          </p:cNvPr>
          <p:cNvSpPr/>
          <p:nvPr/>
        </p:nvSpPr>
        <p:spPr>
          <a:xfrm>
            <a:off x="394904" y="144455"/>
            <a:ext cx="4714752" cy="461665"/>
          </a:xfrm>
          <a:prstGeom prst="rect">
            <a:avLst/>
          </a:prstGeom>
        </p:spPr>
        <p:txBody>
          <a:bodyPr wrap="none">
            <a:spAutoFit/>
          </a:bodyPr>
          <a:lstStyle/>
          <a:p>
            <a:pPr marL="342900" indent="-342900">
              <a:buFont typeface="Wingdings" panose="05000000000000000000" pitchFamily="2" charset="2"/>
              <a:buChar char="p"/>
            </a:pPr>
            <a:r>
              <a:rPr lang="zh-CN" altLang="en-US" sz="2400" b="1" kern="0" dirty="0">
                <a:solidFill>
                  <a:srgbClr val="1414D0"/>
                </a:solidFill>
                <a:latin typeface="宋体" panose="02010600030101010101" pitchFamily="2" charset="-122"/>
                <a:ea typeface="宋体" panose="02010600030101010101" pitchFamily="2" charset="-122"/>
              </a:rPr>
              <a:t> </a:t>
            </a:r>
            <a:r>
              <a:rPr lang="en-US" altLang="zh-CN" sz="2400" b="1" kern="0" dirty="0">
                <a:solidFill>
                  <a:srgbClr val="1414D0"/>
                </a:solidFill>
                <a:latin typeface="宋体" panose="02010600030101010101" pitchFamily="2" charset="-122"/>
                <a:ea typeface="宋体" panose="02010600030101010101" pitchFamily="2" charset="-122"/>
              </a:rPr>
              <a:t>3.1-</a:t>
            </a:r>
            <a:r>
              <a:rPr lang="zh-CN" altLang="en-US" sz="2400" b="1" kern="0" dirty="0">
                <a:solidFill>
                  <a:srgbClr val="1414D0"/>
                </a:solidFill>
                <a:latin typeface="宋体" panose="02010600030101010101" pitchFamily="2" charset="-122"/>
                <a:ea typeface="宋体" panose="02010600030101010101" pitchFamily="2" charset="-122"/>
              </a:rPr>
              <a:t>分子束外延（</a:t>
            </a:r>
            <a:r>
              <a:rPr lang="en-US" altLang="zh-CN" sz="2400" b="1" kern="0" dirty="0" err="1">
                <a:solidFill>
                  <a:srgbClr val="1414D0"/>
                </a:solidFill>
                <a:latin typeface="宋体" panose="02010600030101010101" pitchFamily="2" charset="-122"/>
                <a:ea typeface="宋体" panose="02010600030101010101" pitchFamily="2" charset="-122"/>
              </a:rPr>
              <a:t>InN</a:t>
            </a:r>
            <a:r>
              <a:rPr lang="en-US" altLang="zh-CN" sz="2400" b="1" kern="0" dirty="0">
                <a:solidFill>
                  <a:srgbClr val="1414D0"/>
                </a:solidFill>
                <a:latin typeface="宋体" panose="02010600030101010101" pitchFamily="2" charset="-122"/>
                <a:ea typeface="宋体" panose="02010600030101010101" pitchFamily="2" charset="-122"/>
              </a:rPr>
              <a:t> </a:t>
            </a:r>
            <a:r>
              <a:rPr lang="zh-CN" altLang="en-US" sz="2400" b="1" kern="0" dirty="0">
                <a:solidFill>
                  <a:srgbClr val="1414D0"/>
                </a:solidFill>
                <a:latin typeface="宋体" panose="02010600030101010101" pitchFamily="2" charset="-122"/>
                <a:ea typeface="宋体" panose="02010600030101010101" pitchFamily="2" charset="-122"/>
              </a:rPr>
              <a:t>薄膜）</a:t>
            </a:r>
            <a:endParaRPr lang="zh-CN" altLang="en-US" sz="2400" dirty="0"/>
          </a:p>
        </p:txBody>
      </p:sp>
      <p:sp>
        <p:nvSpPr>
          <p:cNvPr id="7" name="矩形 6">
            <a:extLst>
              <a:ext uri="{FF2B5EF4-FFF2-40B4-BE49-F238E27FC236}">
                <a16:creationId xmlns:a16="http://schemas.microsoft.com/office/drawing/2014/main" id="{710FDBC5-6F50-445B-9929-7DFFC64756E7}"/>
              </a:ext>
            </a:extLst>
          </p:cNvPr>
          <p:cNvSpPr/>
          <p:nvPr/>
        </p:nvSpPr>
        <p:spPr>
          <a:xfrm>
            <a:off x="394904" y="1129340"/>
            <a:ext cx="8490912" cy="646331"/>
          </a:xfrm>
          <a:prstGeom prst="rect">
            <a:avLst/>
          </a:prstGeom>
        </p:spPr>
        <p:txBody>
          <a:bodyPr wrap="square">
            <a:spAutoFit/>
          </a:bodyPr>
          <a:lstStyle/>
          <a:p>
            <a:r>
              <a:rPr lang="en-US" altLang="zh-CN" dirty="0">
                <a:latin typeface="Times New Roman" panose="02020603050405020304" pitchFamily="18" charset="0"/>
                <a:ea typeface="宋体" panose="02010600030101010101" pitchFamily="2" charset="-122"/>
              </a:rPr>
              <a:t>MBE </a:t>
            </a:r>
            <a:r>
              <a:rPr lang="zh-CN" altLang="en-US" dirty="0">
                <a:latin typeface="Times New Roman" panose="02020603050405020304" pitchFamily="18" charset="0"/>
                <a:ea typeface="宋体" panose="02010600030101010101" pitchFamily="2" charset="-122"/>
              </a:rPr>
              <a:t>边界温度控制外延法生长 </a:t>
            </a:r>
            <a:r>
              <a:rPr lang="en-US" altLang="zh-CN" dirty="0" err="1">
                <a:latin typeface="Times New Roman" panose="02020603050405020304" pitchFamily="18" charset="0"/>
                <a:ea typeface="宋体" panose="02010600030101010101" pitchFamily="2" charset="-122"/>
              </a:rPr>
              <a:t>InN</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薄膜，随着生长时间的延长，将热偶温度从 </a:t>
            </a:r>
            <a:r>
              <a:rPr lang="en-US" altLang="zh-CN" dirty="0">
                <a:latin typeface="Times New Roman" panose="02020603050405020304" pitchFamily="18" charset="0"/>
                <a:ea typeface="宋体" panose="02010600030101010101" pitchFamily="2" charset="-122"/>
              </a:rPr>
              <a:t>500℃</a:t>
            </a:r>
            <a:r>
              <a:rPr lang="zh-CN" altLang="en-US" dirty="0">
                <a:latin typeface="Times New Roman" panose="02020603050405020304" pitchFamily="18" charset="0"/>
                <a:ea typeface="宋体" panose="02010600030101010101" pitchFamily="2" charset="-122"/>
              </a:rPr>
              <a:t>缓慢降低到 </a:t>
            </a:r>
            <a:r>
              <a:rPr lang="en-US" altLang="zh-CN" dirty="0">
                <a:latin typeface="Times New Roman" panose="02020603050405020304" pitchFamily="18" charset="0"/>
                <a:ea typeface="宋体" panose="02010600030101010101" pitchFamily="2" charset="-122"/>
              </a:rPr>
              <a:t>480℃</a:t>
            </a:r>
            <a:r>
              <a:rPr lang="zh-CN" altLang="en-US" dirty="0">
                <a:latin typeface="Times New Roman" panose="02020603050405020304" pitchFamily="18" charset="0"/>
                <a:ea typeface="宋体" panose="02010600030101010101" pitchFamily="2" charset="-122"/>
              </a:rPr>
              <a:t>，使得 </a:t>
            </a:r>
            <a:r>
              <a:rPr lang="en-US" altLang="zh-CN" dirty="0" err="1">
                <a:latin typeface="Times New Roman" panose="02020603050405020304" pitchFamily="18" charset="0"/>
                <a:ea typeface="宋体" panose="02010600030101010101" pitchFamily="2" charset="-122"/>
              </a:rPr>
              <a:t>InN</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生长界面实际温度始终保持在生长边界温度下。</a:t>
            </a:r>
            <a:endParaRPr lang="zh-CN" altLang="en-US" dirty="0"/>
          </a:p>
        </p:txBody>
      </p:sp>
      <p:sp>
        <p:nvSpPr>
          <p:cNvPr id="16" name="矩形 15">
            <a:extLst>
              <a:ext uri="{FF2B5EF4-FFF2-40B4-BE49-F238E27FC236}">
                <a16:creationId xmlns:a16="http://schemas.microsoft.com/office/drawing/2014/main" id="{A5929D6F-7792-4433-9946-C069D15171A5}"/>
              </a:ext>
            </a:extLst>
          </p:cNvPr>
          <p:cNvSpPr/>
          <p:nvPr/>
        </p:nvSpPr>
        <p:spPr>
          <a:xfrm>
            <a:off x="1669685" y="5538158"/>
            <a:ext cx="7605657" cy="738664"/>
          </a:xfrm>
          <a:prstGeom prst="rect">
            <a:avLst/>
          </a:prstGeom>
        </p:spPr>
        <p:txBody>
          <a:bodyPr wrap="square">
            <a:spAutoFit/>
          </a:bodyPr>
          <a:lstStyle/>
          <a:p>
            <a:r>
              <a:rPr lang="en-US" altLang="zh-CN" sz="1400" dirty="0">
                <a:solidFill>
                  <a:srgbClr val="000000"/>
                </a:solidFill>
                <a:latin typeface="Times New Roman" panose="02020603050405020304" pitchFamily="18" charset="0"/>
                <a:cs typeface="Times New Roman" panose="02020603050405020304" pitchFamily="18" charset="0"/>
              </a:rPr>
              <a:t>  X. Q. Wang, </a:t>
            </a:r>
            <a:r>
              <a:rPr lang="en-US" altLang="zh-CN" sz="1400" dirty="0" err="1">
                <a:solidFill>
                  <a:srgbClr val="000000"/>
                </a:solidFill>
                <a:latin typeface="Times New Roman" panose="02020603050405020304" pitchFamily="18" charset="0"/>
                <a:cs typeface="Times New Roman" panose="02020603050405020304" pitchFamily="18" charset="0"/>
              </a:rPr>
              <a:t>etc</a:t>
            </a:r>
            <a:r>
              <a:rPr lang="zh-CN" altLang="en-US" sz="1400" dirty="0">
                <a:solidFill>
                  <a:srgbClr val="000000"/>
                </a:solidFill>
                <a:latin typeface="Times New Roman" panose="02020603050405020304" pitchFamily="18" charset="0"/>
                <a:cs typeface="Times New Roman" panose="02020603050405020304" pitchFamily="18" charset="0"/>
              </a:rPr>
              <a:t>， </a:t>
            </a:r>
            <a:r>
              <a:rPr lang="en-US" altLang="zh-CN" sz="1400" dirty="0">
                <a:solidFill>
                  <a:srgbClr val="000000"/>
                </a:solidFill>
                <a:latin typeface="Times New Roman" panose="02020603050405020304" pitchFamily="18" charset="0"/>
                <a:cs typeface="Times New Roman" panose="02020603050405020304" pitchFamily="18" charset="0"/>
              </a:rPr>
              <a:t>High-Electron-Mobility </a:t>
            </a:r>
            <a:r>
              <a:rPr lang="en-US" altLang="zh-CN" sz="1400" dirty="0" err="1">
                <a:solidFill>
                  <a:srgbClr val="000000"/>
                </a:solidFill>
                <a:latin typeface="Times New Roman" panose="02020603050405020304" pitchFamily="18" charset="0"/>
                <a:cs typeface="Times New Roman" panose="02020603050405020304" pitchFamily="18" charset="0"/>
              </a:rPr>
              <a:t>InN</a:t>
            </a:r>
            <a:r>
              <a:rPr lang="en-US" altLang="zh-CN" sz="1400" dirty="0">
                <a:solidFill>
                  <a:srgbClr val="000000"/>
                </a:solidFill>
                <a:latin typeface="Times New Roman" panose="02020603050405020304" pitchFamily="18" charset="0"/>
                <a:cs typeface="Times New Roman" panose="02020603050405020304" pitchFamily="18" charset="0"/>
              </a:rPr>
              <a:t> Layers Grown by Boundary-</a:t>
            </a:r>
            <a:r>
              <a:rPr lang="en-US" altLang="zh-CN" sz="1400" dirty="0" err="1">
                <a:solidFill>
                  <a:srgbClr val="000000"/>
                </a:solidFill>
                <a:latin typeface="Times New Roman" panose="02020603050405020304" pitchFamily="18" charset="0"/>
                <a:cs typeface="Times New Roman" panose="02020603050405020304" pitchFamily="18" charset="0"/>
              </a:rPr>
              <a:t>Temperatur</a:t>
            </a:r>
            <a:r>
              <a:rPr lang="en-US" altLang="zh-CN" sz="1400" dirty="0">
                <a:solidFill>
                  <a:srgbClr val="000000"/>
                </a:solidFill>
                <a:latin typeface="Times New Roman" panose="02020603050405020304" pitchFamily="18" charset="0"/>
                <a:cs typeface="Times New Roman" panose="02020603050405020304" pitchFamily="18" charset="0"/>
              </a:rPr>
              <a:t>-Controlled </a:t>
            </a:r>
            <a:endParaRPr lang="en-US" altLang="zh-CN" sz="1400" dirty="0">
              <a:latin typeface="Times New Roman" panose="02020603050405020304" pitchFamily="18" charset="0"/>
              <a:cs typeface="Times New Roman" panose="02020603050405020304" pitchFamily="18" charset="0"/>
            </a:endParaRPr>
          </a:p>
          <a:p>
            <a:r>
              <a:rPr lang="en-US" altLang="zh-CN" sz="1400" dirty="0">
                <a:solidFill>
                  <a:srgbClr val="000000"/>
                </a:solidFill>
                <a:latin typeface="Times New Roman" panose="02020603050405020304" pitchFamily="18" charset="0"/>
                <a:cs typeface="Times New Roman" panose="02020603050405020304" pitchFamily="18" charset="0"/>
              </a:rPr>
              <a:t>Epitaxy Applied Physics Express </a:t>
            </a:r>
            <a:r>
              <a:rPr lang="en-US" altLang="zh-CN" sz="1400" b="1" dirty="0">
                <a:solidFill>
                  <a:srgbClr val="000000"/>
                </a:solidFill>
                <a:latin typeface="Times New Roman" panose="02020603050405020304" pitchFamily="18" charset="0"/>
                <a:cs typeface="Times New Roman" panose="02020603050405020304" pitchFamily="18" charset="0"/>
              </a:rPr>
              <a:t>5</a:t>
            </a:r>
            <a:r>
              <a:rPr lang="en-US" altLang="zh-CN" sz="1400" dirty="0">
                <a:solidFill>
                  <a:srgbClr val="000000"/>
                </a:solidFill>
                <a:latin typeface="Times New Roman" panose="02020603050405020304" pitchFamily="18" charset="0"/>
                <a:cs typeface="Times New Roman" panose="02020603050405020304" pitchFamily="18" charset="0"/>
              </a:rPr>
              <a:t>, 015502 (2012).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DBAD0B39-E96A-45CD-B8F2-75DA90CFF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319" y="1775671"/>
            <a:ext cx="5225311" cy="3762487"/>
          </a:xfrm>
          <a:prstGeom prst="rect">
            <a:avLst/>
          </a:prstGeom>
        </p:spPr>
      </p:pic>
    </p:spTree>
    <p:extLst>
      <p:ext uri="{BB962C8B-B14F-4D97-AF65-F5344CB8AC3E}">
        <p14:creationId xmlns:p14="http://schemas.microsoft.com/office/powerpoint/2010/main" val="873826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E98B7D1-B778-4B7F-A3E2-6E1289F392D3}"/>
              </a:ext>
            </a:extLst>
          </p:cNvPr>
          <p:cNvSpPr/>
          <p:nvPr/>
        </p:nvSpPr>
        <p:spPr>
          <a:xfrm>
            <a:off x="0" y="667675"/>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F1E71AC1-31F3-4B12-A322-F44AAFAB2D77}"/>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7A866ECA-F800-4B40-8F52-8F65089B35A9}"/>
              </a:ext>
            </a:extLst>
          </p:cNvPr>
          <p:cNvSpPr/>
          <p:nvPr/>
        </p:nvSpPr>
        <p:spPr>
          <a:xfrm>
            <a:off x="394904" y="144455"/>
            <a:ext cx="4714752" cy="461665"/>
          </a:xfrm>
          <a:prstGeom prst="rect">
            <a:avLst/>
          </a:prstGeom>
        </p:spPr>
        <p:txBody>
          <a:bodyPr wrap="none">
            <a:spAutoFit/>
          </a:bodyPr>
          <a:lstStyle/>
          <a:p>
            <a:pPr marL="342900" indent="-342900">
              <a:buFont typeface="Wingdings" panose="05000000000000000000" pitchFamily="2" charset="2"/>
              <a:buChar char="p"/>
            </a:pPr>
            <a:r>
              <a:rPr lang="zh-CN" altLang="en-US" sz="2400" b="1" kern="0" dirty="0">
                <a:solidFill>
                  <a:srgbClr val="1414D0"/>
                </a:solidFill>
                <a:latin typeface="宋体" panose="02010600030101010101" pitchFamily="2" charset="-122"/>
                <a:ea typeface="宋体" panose="02010600030101010101" pitchFamily="2" charset="-122"/>
              </a:rPr>
              <a:t> </a:t>
            </a:r>
            <a:r>
              <a:rPr lang="en-US" altLang="zh-CN" sz="2400" b="1" kern="0" dirty="0">
                <a:solidFill>
                  <a:srgbClr val="1414D0"/>
                </a:solidFill>
                <a:latin typeface="宋体" panose="02010600030101010101" pitchFamily="2" charset="-122"/>
                <a:ea typeface="宋体" panose="02010600030101010101" pitchFamily="2" charset="-122"/>
              </a:rPr>
              <a:t>3.1-</a:t>
            </a:r>
            <a:r>
              <a:rPr lang="zh-CN" altLang="en-US" sz="2400" b="1" kern="0" dirty="0">
                <a:solidFill>
                  <a:srgbClr val="1414D0"/>
                </a:solidFill>
                <a:latin typeface="宋体" panose="02010600030101010101" pitchFamily="2" charset="-122"/>
                <a:ea typeface="宋体" panose="02010600030101010101" pitchFamily="2" charset="-122"/>
              </a:rPr>
              <a:t>分子束外延（</a:t>
            </a:r>
            <a:r>
              <a:rPr lang="en-US" altLang="zh-CN" sz="2400" b="1" kern="0" dirty="0" err="1">
                <a:solidFill>
                  <a:srgbClr val="1414D0"/>
                </a:solidFill>
                <a:latin typeface="宋体" panose="02010600030101010101" pitchFamily="2" charset="-122"/>
                <a:ea typeface="宋体" panose="02010600030101010101" pitchFamily="2" charset="-122"/>
              </a:rPr>
              <a:t>InN</a:t>
            </a:r>
            <a:r>
              <a:rPr lang="en-US" altLang="zh-CN" sz="2400" b="1" kern="0" dirty="0">
                <a:solidFill>
                  <a:srgbClr val="1414D0"/>
                </a:solidFill>
                <a:latin typeface="宋体" panose="02010600030101010101" pitchFamily="2" charset="-122"/>
                <a:ea typeface="宋体" panose="02010600030101010101" pitchFamily="2" charset="-122"/>
              </a:rPr>
              <a:t> </a:t>
            </a:r>
            <a:r>
              <a:rPr lang="zh-CN" altLang="en-US" sz="2400" b="1" kern="0" dirty="0">
                <a:solidFill>
                  <a:srgbClr val="1414D0"/>
                </a:solidFill>
                <a:latin typeface="宋体" panose="02010600030101010101" pitchFamily="2" charset="-122"/>
                <a:ea typeface="宋体" panose="02010600030101010101" pitchFamily="2" charset="-122"/>
              </a:rPr>
              <a:t>薄膜）</a:t>
            </a:r>
            <a:endParaRPr lang="zh-CN" altLang="en-US" sz="2400" dirty="0"/>
          </a:p>
        </p:txBody>
      </p:sp>
      <p:pic>
        <p:nvPicPr>
          <p:cNvPr id="9" name="图片 8">
            <a:extLst>
              <a:ext uri="{FF2B5EF4-FFF2-40B4-BE49-F238E27FC236}">
                <a16:creationId xmlns:a16="http://schemas.microsoft.com/office/drawing/2014/main" id="{C73246FF-958A-4D82-85C7-C33BCF920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5283" y="2292183"/>
            <a:ext cx="2411043" cy="2444717"/>
          </a:xfrm>
          <a:prstGeom prst="rect">
            <a:avLst/>
          </a:prstGeom>
        </p:spPr>
      </p:pic>
      <p:sp>
        <p:nvSpPr>
          <p:cNvPr id="12" name="文本框 11">
            <a:extLst>
              <a:ext uri="{FF2B5EF4-FFF2-40B4-BE49-F238E27FC236}">
                <a16:creationId xmlns:a16="http://schemas.microsoft.com/office/drawing/2014/main" id="{B6C36625-0680-4EF4-ACF3-02F915B6F12B}"/>
              </a:ext>
            </a:extLst>
          </p:cNvPr>
          <p:cNvSpPr txBox="1"/>
          <p:nvPr/>
        </p:nvSpPr>
        <p:spPr>
          <a:xfrm>
            <a:off x="5332663" y="1682588"/>
            <a:ext cx="1455411" cy="400110"/>
          </a:xfrm>
          <a:prstGeom prst="rect">
            <a:avLst/>
          </a:prstGeom>
          <a:noFill/>
          <a:ln w="28575">
            <a:solidFill>
              <a:schemeClr val="tx1"/>
            </a:solidFill>
          </a:ln>
        </p:spPr>
        <p:txBody>
          <a:bodyPr wrap="square" rtlCol="0">
            <a:spAutoFit/>
          </a:bodyPr>
          <a:lstStyle/>
          <a:p>
            <a:r>
              <a:rPr lang="en-US" altLang="zh-CN" sz="2000" dirty="0">
                <a:latin typeface="Times New Roman" panose="02020603050405020304" pitchFamily="18" charset="0"/>
                <a:ea typeface="宋体" panose="02010600030101010101" pitchFamily="2" charset="-122"/>
              </a:rPr>
              <a:t> AFM</a:t>
            </a:r>
            <a:r>
              <a:rPr lang="zh-CN" altLang="en-US" sz="2000" dirty="0">
                <a:latin typeface="Times New Roman" panose="02020603050405020304" pitchFamily="18" charset="0"/>
                <a:ea typeface="宋体" panose="02010600030101010101" pitchFamily="2" charset="-122"/>
              </a:rPr>
              <a:t>测试</a:t>
            </a:r>
          </a:p>
        </p:txBody>
      </p:sp>
      <p:pic>
        <p:nvPicPr>
          <p:cNvPr id="14" name="图片 13">
            <a:extLst>
              <a:ext uri="{FF2B5EF4-FFF2-40B4-BE49-F238E27FC236}">
                <a16:creationId xmlns:a16="http://schemas.microsoft.com/office/drawing/2014/main" id="{BA33C864-5F53-4B0C-9A89-4E0281213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403" y="2213375"/>
            <a:ext cx="3687352" cy="2712356"/>
          </a:xfrm>
          <a:prstGeom prst="rect">
            <a:avLst/>
          </a:prstGeom>
        </p:spPr>
      </p:pic>
      <p:sp>
        <p:nvSpPr>
          <p:cNvPr id="15" name="文本框 14">
            <a:extLst>
              <a:ext uri="{FF2B5EF4-FFF2-40B4-BE49-F238E27FC236}">
                <a16:creationId xmlns:a16="http://schemas.microsoft.com/office/drawing/2014/main" id="{0FFC3FBC-BC54-4942-B8B8-3C83C9201459}"/>
              </a:ext>
            </a:extLst>
          </p:cNvPr>
          <p:cNvSpPr txBox="1"/>
          <p:nvPr/>
        </p:nvSpPr>
        <p:spPr>
          <a:xfrm>
            <a:off x="758133" y="1682588"/>
            <a:ext cx="1281216" cy="400110"/>
          </a:xfrm>
          <a:prstGeom prst="rect">
            <a:avLst/>
          </a:prstGeom>
          <a:noFill/>
          <a:ln w="28575">
            <a:solidFill>
              <a:schemeClr val="tx1"/>
            </a:solidFill>
          </a:ln>
        </p:spPr>
        <p:txBody>
          <a:bodyPr wrap="square" rtlCol="0">
            <a:spAutoFit/>
          </a:bodyPr>
          <a:lstStyle/>
          <a:p>
            <a:r>
              <a:rPr lang="en-US" altLang="zh-CN" sz="2000" dirty="0">
                <a:latin typeface="Times New Roman" panose="02020603050405020304" pitchFamily="18" charset="0"/>
                <a:ea typeface="宋体" panose="02010600030101010101" pitchFamily="2" charset="-122"/>
              </a:rPr>
              <a:t>XRD</a:t>
            </a:r>
            <a:r>
              <a:rPr lang="zh-CN" altLang="en-US" sz="2000" dirty="0">
                <a:latin typeface="Times New Roman" panose="02020603050405020304" pitchFamily="18" charset="0"/>
                <a:ea typeface="宋体" panose="02010600030101010101" pitchFamily="2" charset="-122"/>
              </a:rPr>
              <a:t>测试</a:t>
            </a:r>
          </a:p>
        </p:txBody>
      </p:sp>
      <p:sp>
        <p:nvSpPr>
          <p:cNvPr id="16" name="矩形 15">
            <a:extLst>
              <a:ext uri="{FF2B5EF4-FFF2-40B4-BE49-F238E27FC236}">
                <a16:creationId xmlns:a16="http://schemas.microsoft.com/office/drawing/2014/main" id="{A5929D6F-7792-4433-9946-C069D15171A5}"/>
              </a:ext>
            </a:extLst>
          </p:cNvPr>
          <p:cNvSpPr/>
          <p:nvPr/>
        </p:nvSpPr>
        <p:spPr>
          <a:xfrm>
            <a:off x="1669685" y="5538158"/>
            <a:ext cx="7605657" cy="523220"/>
          </a:xfrm>
          <a:prstGeom prst="rect">
            <a:avLst/>
          </a:prstGeom>
        </p:spPr>
        <p:txBody>
          <a:bodyPr wrap="square">
            <a:spAutoFit/>
          </a:bodyPr>
          <a:lstStyle/>
          <a:p>
            <a:r>
              <a:rPr lang="en-US" altLang="zh-CN" sz="1400" dirty="0">
                <a:solidFill>
                  <a:srgbClr val="000000"/>
                </a:solidFill>
                <a:latin typeface="Times New Roman" panose="02020603050405020304" pitchFamily="18" charset="0"/>
                <a:cs typeface="Times New Roman" panose="02020603050405020304" pitchFamily="18" charset="0"/>
              </a:rPr>
              <a:t> X. Q. Wang, </a:t>
            </a:r>
            <a:r>
              <a:rPr lang="en-US" altLang="zh-CN" sz="1400" dirty="0" err="1">
                <a:solidFill>
                  <a:srgbClr val="000000"/>
                </a:solidFill>
                <a:latin typeface="Times New Roman" panose="02020603050405020304" pitchFamily="18" charset="0"/>
                <a:cs typeface="Times New Roman" panose="02020603050405020304" pitchFamily="18" charset="0"/>
              </a:rPr>
              <a:t>etc</a:t>
            </a:r>
            <a:r>
              <a:rPr lang="zh-CN" altLang="en-US" sz="1400" dirty="0">
                <a:solidFill>
                  <a:srgbClr val="000000"/>
                </a:solidFill>
                <a:latin typeface="Times New Roman" panose="02020603050405020304" pitchFamily="18" charset="0"/>
                <a:cs typeface="Times New Roman" panose="02020603050405020304" pitchFamily="18" charset="0"/>
              </a:rPr>
              <a:t>， </a:t>
            </a:r>
            <a:r>
              <a:rPr lang="en-US" altLang="zh-CN" sz="1400" dirty="0">
                <a:solidFill>
                  <a:srgbClr val="000000"/>
                </a:solidFill>
                <a:latin typeface="Times New Roman" panose="02020603050405020304" pitchFamily="18" charset="0"/>
                <a:cs typeface="Times New Roman" panose="02020603050405020304" pitchFamily="18" charset="0"/>
              </a:rPr>
              <a:t>High-Electron-Mobility </a:t>
            </a:r>
            <a:r>
              <a:rPr lang="en-US" altLang="zh-CN" sz="1400" dirty="0" err="1">
                <a:solidFill>
                  <a:srgbClr val="000000"/>
                </a:solidFill>
                <a:latin typeface="Times New Roman" panose="02020603050405020304" pitchFamily="18" charset="0"/>
                <a:cs typeface="Times New Roman" panose="02020603050405020304" pitchFamily="18" charset="0"/>
              </a:rPr>
              <a:t>InN</a:t>
            </a:r>
            <a:r>
              <a:rPr lang="en-US" altLang="zh-CN" sz="1400" dirty="0">
                <a:solidFill>
                  <a:srgbClr val="000000"/>
                </a:solidFill>
                <a:latin typeface="Times New Roman" panose="02020603050405020304" pitchFamily="18" charset="0"/>
                <a:cs typeface="Times New Roman" panose="02020603050405020304" pitchFamily="18" charset="0"/>
              </a:rPr>
              <a:t> Layers Grown by Boundary-</a:t>
            </a:r>
            <a:r>
              <a:rPr lang="en-US" altLang="zh-CN" sz="1400" dirty="0" err="1">
                <a:solidFill>
                  <a:srgbClr val="000000"/>
                </a:solidFill>
                <a:latin typeface="Times New Roman" panose="02020603050405020304" pitchFamily="18" charset="0"/>
                <a:cs typeface="Times New Roman" panose="02020603050405020304" pitchFamily="18" charset="0"/>
              </a:rPr>
              <a:t>Temperatur</a:t>
            </a:r>
            <a:r>
              <a:rPr lang="en-US" altLang="zh-CN" sz="1400" dirty="0">
                <a:solidFill>
                  <a:srgbClr val="000000"/>
                </a:solidFill>
                <a:latin typeface="Times New Roman" panose="02020603050405020304" pitchFamily="18" charset="0"/>
                <a:cs typeface="Times New Roman" panose="02020603050405020304" pitchFamily="18" charset="0"/>
              </a:rPr>
              <a:t>-Controlled </a:t>
            </a:r>
            <a:endParaRPr lang="en-US" altLang="zh-CN" sz="1400" dirty="0">
              <a:latin typeface="Times New Roman" panose="02020603050405020304" pitchFamily="18" charset="0"/>
              <a:cs typeface="Times New Roman" panose="02020603050405020304" pitchFamily="18" charset="0"/>
            </a:endParaRPr>
          </a:p>
          <a:p>
            <a:r>
              <a:rPr lang="en-US" altLang="zh-CN" sz="1400" dirty="0">
                <a:solidFill>
                  <a:srgbClr val="000000"/>
                </a:solidFill>
                <a:latin typeface="Times New Roman" panose="02020603050405020304" pitchFamily="18" charset="0"/>
                <a:cs typeface="Times New Roman" panose="02020603050405020304" pitchFamily="18" charset="0"/>
              </a:rPr>
              <a:t>Epitaxy Applied Physics Express </a:t>
            </a:r>
            <a:r>
              <a:rPr lang="en-US" altLang="zh-CN" sz="1400" b="1" dirty="0">
                <a:solidFill>
                  <a:srgbClr val="000000"/>
                </a:solidFill>
                <a:latin typeface="Times New Roman" panose="02020603050405020304" pitchFamily="18" charset="0"/>
                <a:cs typeface="Times New Roman" panose="02020603050405020304" pitchFamily="18" charset="0"/>
              </a:rPr>
              <a:t>5</a:t>
            </a:r>
            <a:r>
              <a:rPr lang="en-US" altLang="zh-CN" sz="1400" dirty="0">
                <a:solidFill>
                  <a:srgbClr val="000000"/>
                </a:solidFill>
                <a:latin typeface="Times New Roman" panose="02020603050405020304" pitchFamily="18" charset="0"/>
                <a:cs typeface="Times New Roman" panose="02020603050405020304" pitchFamily="18" charset="0"/>
              </a:rPr>
              <a:t>, 015502 (2012). </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742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3327FD-56C3-4299-91AC-AAEFA1D428A4}"/>
              </a:ext>
            </a:extLst>
          </p:cNvPr>
          <p:cNvSpPr/>
          <p:nvPr/>
        </p:nvSpPr>
        <p:spPr>
          <a:xfrm>
            <a:off x="0" y="667675"/>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4A370940-8294-42DF-812E-F883CEAFDEEB}"/>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C3CD6A0D-53FE-42B6-AC38-CD746B21E32C}"/>
              </a:ext>
            </a:extLst>
          </p:cNvPr>
          <p:cNvSpPr/>
          <p:nvPr/>
        </p:nvSpPr>
        <p:spPr>
          <a:xfrm>
            <a:off x="394904" y="144455"/>
            <a:ext cx="4711546" cy="461665"/>
          </a:xfrm>
          <a:prstGeom prst="rect">
            <a:avLst/>
          </a:prstGeom>
        </p:spPr>
        <p:txBody>
          <a:bodyPr wrap="none">
            <a:spAutoFit/>
          </a:bodyPr>
          <a:lstStyle/>
          <a:p>
            <a:pPr marL="342900" indent="-342900">
              <a:buFont typeface="Wingdings" panose="05000000000000000000" pitchFamily="2" charset="2"/>
              <a:buChar char="p"/>
            </a:pPr>
            <a:r>
              <a:rPr lang="zh-CN" altLang="en-US" sz="2400" b="1" kern="0" dirty="0">
                <a:solidFill>
                  <a:srgbClr val="1414D0"/>
                </a:solidFill>
                <a:latin typeface="宋体" panose="02010600030101010101" pitchFamily="2" charset="-122"/>
                <a:ea typeface="宋体" panose="02010600030101010101" pitchFamily="2" charset="-122"/>
              </a:rPr>
              <a:t> </a:t>
            </a:r>
            <a:r>
              <a:rPr lang="en-US" altLang="zh-CN" sz="2400" b="1" kern="0" dirty="0">
                <a:solidFill>
                  <a:srgbClr val="1414D0"/>
                </a:solidFill>
                <a:latin typeface="宋体" panose="02010600030101010101" pitchFamily="2" charset="-122"/>
                <a:ea typeface="宋体" panose="02010600030101010101" pitchFamily="2" charset="-122"/>
              </a:rPr>
              <a:t>3.2-</a:t>
            </a:r>
            <a:r>
              <a:rPr lang="zh-CN" altLang="en-US" sz="2400" b="1" kern="0" dirty="0">
                <a:solidFill>
                  <a:srgbClr val="1414D0"/>
                </a:solidFill>
                <a:latin typeface="宋体" panose="02010600030101010101" pitchFamily="2" charset="-122"/>
                <a:ea typeface="宋体" panose="02010600030101010101" pitchFamily="2" charset="-122"/>
              </a:rPr>
              <a:t>分子束外延（薄层结构）</a:t>
            </a:r>
            <a:endParaRPr lang="zh-CN" altLang="en-US" sz="2400" dirty="0"/>
          </a:p>
        </p:txBody>
      </p:sp>
      <p:sp>
        <p:nvSpPr>
          <p:cNvPr id="9" name="矩形 8">
            <a:extLst>
              <a:ext uri="{FF2B5EF4-FFF2-40B4-BE49-F238E27FC236}">
                <a16:creationId xmlns:a16="http://schemas.microsoft.com/office/drawing/2014/main" id="{43DC0F1A-9EFE-443D-A516-C359C28C0BAB}"/>
              </a:ext>
            </a:extLst>
          </p:cNvPr>
          <p:cNvSpPr/>
          <p:nvPr/>
        </p:nvSpPr>
        <p:spPr>
          <a:xfrm>
            <a:off x="1355464" y="4121914"/>
            <a:ext cx="355002" cy="245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CCEF745B-DAE0-4DDB-9C90-A79AA53094CB}"/>
              </a:ext>
            </a:extLst>
          </p:cNvPr>
          <p:cNvSpPr txBox="1"/>
          <p:nvPr/>
        </p:nvSpPr>
        <p:spPr>
          <a:xfrm>
            <a:off x="559398" y="1075765"/>
            <a:ext cx="8100508" cy="646331"/>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latin typeface="Times New Roman" panose="02020603050405020304" pitchFamily="18" charset="0"/>
                <a:ea typeface="宋体" panose="02010600030101010101" pitchFamily="2" charset="-122"/>
                <a:cs typeface="Times New Roman" panose="02020603050405020304" pitchFamily="18" charset="0"/>
              </a:rPr>
              <a:t>MBE </a:t>
            </a:r>
            <a:r>
              <a:rPr lang="zh-CN" altLang="en-US" dirty="0">
                <a:latin typeface="宋体" panose="02010600030101010101" pitchFamily="2" charset="-122"/>
                <a:ea typeface="宋体" panose="02010600030101010101" pitchFamily="2" charset="-122"/>
              </a:rPr>
              <a:t>生长的样品具有锐利的界面，互扩散效应得到明显抑制，量子阱面内、面外有序性得到显著改善。</a:t>
            </a:r>
            <a:endParaRPr lang="zh-CN" altLang="en-US" dirty="0"/>
          </a:p>
        </p:txBody>
      </p:sp>
      <p:sp>
        <p:nvSpPr>
          <p:cNvPr id="15" name="矩形 14">
            <a:extLst>
              <a:ext uri="{FF2B5EF4-FFF2-40B4-BE49-F238E27FC236}">
                <a16:creationId xmlns:a16="http://schemas.microsoft.com/office/drawing/2014/main" id="{F4431D26-A0BB-4378-814D-6794A4F189D8}"/>
              </a:ext>
            </a:extLst>
          </p:cNvPr>
          <p:cNvSpPr/>
          <p:nvPr/>
        </p:nvSpPr>
        <p:spPr>
          <a:xfrm>
            <a:off x="4138250" y="5701543"/>
            <a:ext cx="7110390" cy="307777"/>
          </a:xfrm>
          <a:prstGeom prst="rect">
            <a:avLst/>
          </a:prstGeom>
        </p:spPr>
        <p:txBody>
          <a:bodyPr wrap="square">
            <a:spAutoFit/>
          </a:bodyPr>
          <a:lstStyle/>
          <a:p>
            <a:r>
              <a:rPr lang="en-US" altLang="zh-CN" sz="1400" dirty="0">
                <a:solidFill>
                  <a:srgbClr val="000000"/>
                </a:solidFill>
                <a:latin typeface="Times New Roman" panose="02020603050405020304" pitchFamily="18" charset="0"/>
                <a:cs typeface="Times New Roman" panose="02020603050405020304" pitchFamily="18" charset="0"/>
              </a:rPr>
              <a:t>Ping Wang </a:t>
            </a:r>
            <a:r>
              <a:rPr lang="zh-CN" altLang="en-US" sz="1400" dirty="0">
                <a:solidFill>
                  <a:srgbClr val="000000"/>
                </a:solidFill>
                <a:latin typeface="Times New Roman" panose="02020603050405020304" pitchFamily="18" charset="0"/>
                <a:cs typeface="Times New Roman" panose="02020603050405020304" pitchFamily="18" charset="0"/>
              </a:rPr>
              <a:t>，</a:t>
            </a:r>
            <a:r>
              <a:rPr lang="en-US" altLang="zh-CN" sz="1400" dirty="0">
                <a:solidFill>
                  <a:srgbClr val="000000"/>
                </a:solidFill>
                <a:latin typeface="Times New Roman" panose="02020603050405020304" pitchFamily="18" charset="0"/>
                <a:cs typeface="Times New Roman" panose="02020603050405020304" pitchFamily="18" charset="0"/>
              </a:rPr>
              <a:t>Lattice-Symmetry-Driven Epitaxy of III-Nitrides </a:t>
            </a:r>
            <a:endParaRPr lang="zh-CN" altLang="en-US"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35449D12-8517-47CF-BBD8-C0D889634E7C}"/>
              </a:ext>
            </a:extLst>
          </p:cNvPr>
          <p:cNvPicPr>
            <a:picLocks noChangeAspect="1"/>
          </p:cNvPicPr>
          <p:nvPr/>
        </p:nvPicPr>
        <p:blipFill rotWithShape="1">
          <a:blip r:embed="rId2">
            <a:extLst>
              <a:ext uri="{28A0092B-C50C-407E-A947-70E740481C1C}">
                <a14:useLocalDpi xmlns:a14="http://schemas.microsoft.com/office/drawing/2010/main" val="0"/>
              </a:ext>
            </a:extLst>
          </a:blip>
          <a:srcRect b="10807"/>
          <a:stretch/>
        </p:blipFill>
        <p:spPr>
          <a:xfrm>
            <a:off x="1366990" y="2479309"/>
            <a:ext cx="6485324" cy="3092246"/>
          </a:xfrm>
          <a:prstGeom prst="rect">
            <a:avLst/>
          </a:prstGeom>
        </p:spPr>
      </p:pic>
      <p:sp>
        <p:nvSpPr>
          <p:cNvPr id="2" name="矩形 1">
            <a:extLst>
              <a:ext uri="{FF2B5EF4-FFF2-40B4-BE49-F238E27FC236}">
                <a16:creationId xmlns:a16="http://schemas.microsoft.com/office/drawing/2014/main" id="{E43A2854-2431-41F1-93EA-81A4F9737E53}"/>
              </a:ext>
            </a:extLst>
          </p:cNvPr>
          <p:cNvSpPr/>
          <p:nvPr/>
        </p:nvSpPr>
        <p:spPr>
          <a:xfrm>
            <a:off x="136996" y="1810248"/>
            <a:ext cx="1782026" cy="461665"/>
          </a:xfrm>
          <a:prstGeom prst="rect">
            <a:avLst/>
          </a:prstGeom>
        </p:spPr>
        <p:txBody>
          <a:bodyPr wrap="none">
            <a:spAutoFit/>
          </a:bodyPr>
          <a:lstStyle/>
          <a:p>
            <a:r>
              <a:rPr lang="en-US" altLang="zh-CN" sz="2400" dirty="0">
                <a:solidFill>
                  <a:srgbClr val="000000"/>
                </a:solidFill>
                <a:latin typeface="Times New Roman" panose="02020603050405020304" pitchFamily="18" charset="0"/>
              </a:rPr>
              <a:t>HRTEM </a:t>
            </a:r>
            <a:r>
              <a:rPr lang="zh-CN" altLang="en-US" sz="2400" dirty="0">
                <a:solidFill>
                  <a:srgbClr val="000000"/>
                </a:solidFill>
                <a:latin typeface="宋体" panose="02010600030101010101" pitchFamily="2" charset="-122"/>
                <a:ea typeface="宋体" panose="02010600030101010101" pitchFamily="2" charset="-122"/>
              </a:rPr>
              <a:t>图 </a:t>
            </a:r>
            <a:endParaRPr lang="zh-CN" altLang="en-US" sz="2400" dirty="0"/>
          </a:p>
        </p:txBody>
      </p:sp>
      <p:sp>
        <p:nvSpPr>
          <p:cNvPr id="11" name="文本框 10">
            <a:extLst>
              <a:ext uri="{FF2B5EF4-FFF2-40B4-BE49-F238E27FC236}">
                <a16:creationId xmlns:a16="http://schemas.microsoft.com/office/drawing/2014/main" id="{F5755B33-050D-4E66-9C70-3DE31AE67408}"/>
              </a:ext>
            </a:extLst>
          </p:cNvPr>
          <p:cNvSpPr txBox="1"/>
          <p:nvPr/>
        </p:nvSpPr>
        <p:spPr>
          <a:xfrm>
            <a:off x="136996" y="1866575"/>
            <a:ext cx="1681046" cy="400110"/>
          </a:xfrm>
          <a:prstGeom prst="rect">
            <a:avLst/>
          </a:prstGeom>
          <a:noFill/>
          <a:ln w="28575">
            <a:solidFill>
              <a:schemeClr val="tx1"/>
            </a:solidFill>
          </a:ln>
        </p:spPr>
        <p:txBody>
          <a:bodyPr wrap="square" rtlCol="0">
            <a:spAutoFit/>
          </a:bodyPr>
          <a:lstStyle/>
          <a:p>
            <a:endParaRPr lang="zh-CN" altLang="en-US" sz="20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9999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A790774-A1BB-4440-B0CC-A75F4F253687}"/>
              </a:ext>
            </a:extLst>
          </p:cNvPr>
          <p:cNvSpPr/>
          <p:nvPr/>
        </p:nvSpPr>
        <p:spPr>
          <a:xfrm>
            <a:off x="0" y="667675"/>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71D1E712-B572-46FC-A1C0-483C98DDF630}"/>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7">
            <a:extLst>
              <a:ext uri="{FF2B5EF4-FFF2-40B4-BE49-F238E27FC236}">
                <a16:creationId xmlns:a16="http://schemas.microsoft.com/office/drawing/2014/main" id="{F388CB32-B076-456B-ACAE-168E5D862632}"/>
              </a:ext>
            </a:extLst>
          </p:cNvPr>
          <p:cNvGrpSpPr>
            <a:grpSpLocks/>
          </p:cNvGrpSpPr>
          <p:nvPr/>
        </p:nvGrpSpPr>
        <p:grpSpPr bwMode="auto">
          <a:xfrm>
            <a:off x="826792" y="2138876"/>
            <a:ext cx="1291208" cy="2290192"/>
            <a:chOff x="1899138" y="1774372"/>
            <a:chExt cx="1219200" cy="2363437"/>
          </a:xfrm>
        </p:grpSpPr>
        <p:pic>
          <p:nvPicPr>
            <p:cNvPr id="10" name="图片 8">
              <a:extLst>
                <a:ext uri="{FF2B5EF4-FFF2-40B4-BE49-F238E27FC236}">
                  <a16:creationId xmlns:a16="http://schemas.microsoft.com/office/drawing/2014/main" id="{0B7580CB-9A1D-4135-AA8F-ADF9E83AE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138" y="1774372"/>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9">
              <a:extLst>
                <a:ext uri="{FF2B5EF4-FFF2-40B4-BE49-F238E27FC236}">
                  <a16:creationId xmlns:a16="http://schemas.microsoft.com/office/drawing/2014/main" id="{40CF9AD5-BD8D-419B-B30D-7C695078A09E}"/>
                </a:ext>
              </a:extLst>
            </p:cNvPr>
            <p:cNvSpPr txBox="1">
              <a:spLocks noChangeArrowheads="1"/>
            </p:cNvSpPr>
            <p:nvPr/>
          </p:nvSpPr>
          <p:spPr bwMode="auto">
            <a:xfrm>
              <a:off x="1934382" y="3206058"/>
              <a:ext cx="1148712" cy="93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50000"/>
                </a:lnSpc>
                <a:spcBef>
                  <a:spcPct val="0"/>
                </a:spcBef>
                <a:buFont typeface="Arial" panose="020B0604020202020204" pitchFamily="34" charset="0"/>
                <a:buNone/>
              </a:pPr>
              <a:r>
                <a:rPr lang="zh-CN" altLang="en-US" sz="2400" b="1">
                  <a:latin typeface="微软雅黑" panose="020B0503020204020204" pitchFamily="34" charset="-122"/>
                  <a:ea typeface="微软雅黑" panose="020B0503020204020204" pitchFamily="34" charset="-122"/>
                </a:rPr>
                <a:t>目  录</a:t>
              </a:r>
              <a:endParaRPr lang="en-US" altLang="zh-CN" sz="2400" b="1">
                <a:latin typeface="微软雅黑" panose="020B0503020204020204" pitchFamily="34" charset="-122"/>
                <a:ea typeface="微软雅黑" panose="020B0503020204020204" pitchFamily="34" charset="-122"/>
              </a:endParaRPr>
            </a:p>
            <a:p>
              <a:pPr algn="ctr" eaLnBrk="1" hangingPunct="1">
                <a:lnSpc>
                  <a:spcPct val="150000"/>
                </a:lnSpc>
                <a:spcBef>
                  <a:spcPct val="0"/>
                </a:spcBef>
                <a:buFont typeface="Arial" panose="020B0604020202020204" pitchFamily="34" charset="0"/>
                <a:buNone/>
              </a:pPr>
              <a:r>
                <a:rPr lang="en-US" altLang="zh-CN" sz="1400">
                  <a:latin typeface="微软雅黑" panose="020B0503020204020204" pitchFamily="34" charset="-122"/>
                  <a:ea typeface="微软雅黑" panose="020B0503020204020204" pitchFamily="34" charset="-122"/>
                </a:rPr>
                <a:t>CONTENTS</a:t>
              </a:r>
              <a:endParaRPr lang="zh-CN" altLang="en-US" sz="1400">
                <a:latin typeface="微软雅黑" panose="020B0503020204020204" pitchFamily="34" charset="-122"/>
                <a:ea typeface="微软雅黑" panose="020B0503020204020204" pitchFamily="34" charset="-122"/>
              </a:endParaRPr>
            </a:p>
          </p:txBody>
        </p:sp>
      </p:grpSp>
      <p:sp>
        <p:nvSpPr>
          <p:cNvPr id="12" name="椭圆 11">
            <a:extLst>
              <a:ext uri="{FF2B5EF4-FFF2-40B4-BE49-F238E27FC236}">
                <a16:creationId xmlns:a16="http://schemas.microsoft.com/office/drawing/2014/main" id="{64614E39-E86C-4DA0-B5E7-139636C106AD}"/>
              </a:ext>
            </a:extLst>
          </p:cNvPr>
          <p:cNvSpPr/>
          <p:nvPr/>
        </p:nvSpPr>
        <p:spPr>
          <a:xfrm>
            <a:off x="3687892" y="2946082"/>
            <a:ext cx="670822" cy="615643"/>
          </a:xfrm>
          <a:prstGeom prst="ellipse">
            <a:avLst/>
          </a:prstGeom>
          <a:solidFill>
            <a:srgbClr val="FF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dirty="0">
                <a:latin typeface="Segoe UI Emoji" panose="020B0502040204020203" pitchFamily="34" charset="0"/>
                <a:ea typeface="Segoe UI Emoji" panose="020B0502040204020203" pitchFamily="34" charset="0"/>
              </a:rPr>
              <a:t>02</a:t>
            </a:r>
            <a:endParaRPr lang="zh-CN" altLang="en-US" dirty="0">
              <a:latin typeface="Segoe UI Emoji" panose="020B0502040204020203" pitchFamily="34" charset="0"/>
              <a:ea typeface="微软雅黑" panose="020B0503020204020204" pitchFamily="34" charset="-122"/>
            </a:endParaRPr>
          </a:p>
        </p:txBody>
      </p:sp>
      <p:sp>
        <p:nvSpPr>
          <p:cNvPr id="13" name="椭圆 12">
            <a:extLst>
              <a:ext uri="{FF2B5EF4-FFF2-40B4-BE49-F238E27FC236}">
                <a16:creationId xmlns:a16="http://schemas.microsoft.com/office/drawing/2014/main" id="{4CF344C9-126E-4110-9F9F-75A47BB5D673}"/>
              </a:ext>
            </a:extLst>
          </p:cNvPr>
          <p:cNvSpPr/>
          <p:nvPr/>
        </p:nvSpPr>
        <p:spPr>
          <a:xfrm>
            <a:off x="3687892" y="4117732"/>
            <a:ext cx="670822" cy="614104"/>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dirty="0">
                <a:latin typeface="Segoe UI Emoji" panose="020B0502040204020203" pitchFamily="34" charset="0"/>
                <a:ea typeface="Segoe UI Emoji" panose="020B0502040204020203" pitchFamily="34" charset="0"/>
              </a:rPr>
              <a:t>03</a:t>
            </a:r>
            <a:endParaRPr lang="zh-CN" altLang="en-US" dirty="0">
              <a:latin typeface="Segoe UI Emoji" panose="020B0502040204020203" pitchFamily="34" charset="0"/>
              <a:ea typeface="微软雅黑" panose="020B0503020204020204" pitchFamily="34" charset="-122"/>
            </a:endParaRPr>
          </a:p>
        </p:txBody>
      </p:sp>
      <p:sp>
        <p:nvSpPr>
          <p:cNvPr id="15" name="椭圆 14">
            <a:extLst>
              <a:ext uri="{FF2B5EF4-FFF2-40B4-BE49-F238E27FC236}">
                <a16:creationId xmlns:a16="http://schemas.microsoft.com/office/drawing/2014/main" id="{A3DB93BB-A846-46BD-904D-64588404BE84}"/>
              </a:ext>
            </a:extLst>
          </p:cNvPr>
          <p:cNvSpPr/>
          <p:nvPr/>
        </p:nvSpPr>
        <p:spPr>
          <a:xfrm>
            <a:off x="3687892" y="1787588"/>
            <a:ext cx="670822" cy="61564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dirty="0">
                <a:latin typeface="Segoe UI Emoji" panose="020B0502040204020203" pitchFamily="34" charset="0"/>
                <a:ea typeface="Segoe UI Emoji" panose="020B0502040204020203" pitchFamily="34" charset="0"/>
              </a:rPr>
              <a:t>01</a:t>
            </a:r>
            <a:endParaRPr lang="zh-CN" altLang="en-US" dirty="0">
              <a:latin typeface="Segoe UI Emoji" panose="020B0502040204020203" pitchFamily="34" charset="0"/>
              <a:ea typeface="微软雅黑" panose="020B0503020204020204" pitchFamily="34" charset="-122"/>
            </a:endParaRPr>
          </a:p>
        </p:txBody>
      </p:sp>
      <p:sp>
        <p:nvSpPr>
          <p:cNvPr id="16" name="文本框 15">
            <a:extLst>
              <a:ext uri="{FF2B5EF4-FFF2-40B4-BE49-F238E27FC236}">
                <a16:creationId xmlns:a16="http://schemas.microsoft.com/office/drawing/2014/main" id="{392BF4FC-515A-4E10-B1E6-6A8D23244B9C}"/>
              </a:ext>
            </a:extLst>
          </p:cNvPr>
          <p:cNvSpPr txBox="1"/>
          <p:nvPr/>
        </p:nvSpPr>
        <p:spPr>
          <a:xfrm>
            <a:off x="4703975" y="1908043"/>
            <a:ext cx="3281351" cy="461665"/>
          </a:xfrm>
          <a:prstGeom prst="rect">
            <a:avLst/>
          </a:prstGeom>
          <a:noFill/>
        </p:spPr>
        <p:txBody>
          <a:bodyPr wrap="square">
            <a:spAutoFit/>
          </a:bodyPr>
          <a:lstStyle/>
          <a:p>
            <a:pP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分子束外延设备介绍</a:t>
            </a:r>
          </a:p>
        </p:txBody>
      </p:sp>
      <p:sp>
        <p:nvSpPr>
          <p:cNvPr id="17" name="文本框 16">
            <a:extLst>
              <a:ext uri="{FF2B5EF4-FFF2-40B4-BE49-F238E27FC236}">
                <a16:creationId xmlns:a16="http://schemas.microsoft.com/office/drawing/2014/main" id="{29AD91F3-BC61-40CE-B270-5947D1E880ED}"/>
              </a:ext>
            </a:extLst>
          </p:cNvPr>
          <p:cNvSpPr txBox="1"/>
          <p:nvPr/>
        </p:nvSpPr>
        <p:spPr>
          <a:xfrm>
            <a:off x="4703976" y="3045587"/>
            <a:ext cx="2967500" cy="461665"/>
          </a:xfrm>
          <a:prstGeom prst="rect">
            <a:avLst/>
          </a:prstGeom>
          <a:noFill/>
        </p:spPr>
        <p:txBody>
          <a:bodyPr wrap="square">
            <a:spAutoFit/>
          </a:bodyPr>
          <a:lstStyle/>
          <a:p>
            <a:pP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分子束外延生长介绍</a:t>
            </a:r>
          </a:p>
        </p:txBody>
      </p:sp>
      <p:sp>
        <p:nvSpPr>
          <p:cNvPr id="18" name="文本框 17">
            <a:extLst>
              <a:ext uri="{FF2B5EF4-FFF2-40B4-BE49-F238E27FC236}">
                <a16:creationId xmlns:a16="http://schemas.microsoft.com/office/drawing/2014/main" id="{4CD6E0A7-50DD-4254-8984-968741CBCC4E}"/>
              </a:ext>
            </a:extLst>
          </p:cNvPr>
          <p:cNvSpPr txBox="1"/>
          <p:nvPr/>
        </p:nvSpPr>
        <p:spPr>
          <a:xfrm>
            <a:off x="4703975" y="4216065"/>
            <a:ext cx="3516197" cy="461665"/>
          </a:xfrm>
          <a:prstGeom prst="rect">
            <a:avLst/>
          </a:prstGeom>
          <a:noFill/>
        </p:spPr>
        <p:txBody>
          <a:bodyPr wrap="square">
            <a:spAutoFit/>
          </a:bodyPr>
          <a:lstStyle/>
          <a:p>
            <a:pP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分子束外延的应用</a:t>
            </a:r>
          </a:p>
        </p:txBody>
      </p:sp>
    </p:spTree>
    <p:extLst>
      <p:ext uri="{BB962C8B-B14F-4D97-AF65-F5344CB8AC3E}">
        <p14:creationId xmlns:p14="http://schemas.microsoft.com/office/powerpoint/2010/main" val="3475017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3327FD-56C3-4299-91AC-AAEFA1D428A4}"/>
              </a:ext>
            </a:extLst>
          </p:cNvPr>
          <p:cNvSpPr/>
          <p:nvPr/>
        </p:nvSpPr>
        <p:spPr>
          <a:xfrm>
            <a:off x="0" y="667675"/>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4A370940-8294-42DF-812E-F883CEAFDEEB}"/>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C3CD6A0D-53FE-42B6-AC38-CD746B21E32C}"/>
              </a:ext>
            </a:extLst>
          </p:cNvPr>
          <p:cNvSpPr/>
          <p:nvPr/>
        </p:nvSpPr>
        <p:spPr>
          <a:xfrm>
            <a:off x="394904" y="144455"/>
            <a:ext cx="4711546" cy="461665"/>
          </a:xfrm>
          <a:prstGeom prst="rect">
            <a:avLst/>
          </a:prstGeom>
        </p:spPr>
        <p:txBody>
          <a:bodyPr wrap="none">
            <a:spAutoFit/>
          </a:bodyPr>
          <a:lstStyle/>
          <a:p>
            <a:pPr marL="342900" indent="-342900">
              <a:buFont typeface="Wingdings" panose="05000000000000000000" pitchFamily="2" charset="2"/>
              <a:buChar char="p"/>
            </a:pPr>
            <a:r>
              <a:rPr lang="zh-CN" altLang="en-US" sz="2400" b="1" kern="0" dirty="0">
                <a:solidFill>
                  <a:srgbClr val="1414D0"/>
                </a:solidFill>
                <a:latin typeface="宋体" panose="02010600030101010101" pitchFamily="2" charset="-122"/>
                <a:ea typeface="宋体" panose="02010600030101010101" pitchFamily="2" charset="-122"/>
              </a:rPr>
              <a:t> </a:t>
            </a:r>
            <a:r>
              <a:rPr lang="en-US" altLang="zh-CN" sz="2400" b="1" kern="0" dirty="0">
                <a:solidFill>
                  <a:srgbClr val="1414D0"/>
                </a:solidFill>
                <a:latin typeface="宋体" panose="02010600030101010101" pitchFamily="2" charset="-122"/>
                <a:ea typeface="宋体" panose="02010600030101010101" pitchFamily="2" charset="-122"/>
              </a:rPr>
              <a:t>3.2-</a:t>
            </a:r>
            <a:r>
              <a:rPr lang="zh-CN" altLang="en-US" sz="2400" b="1" kern="0" dirty="0">
                <a:solidFill>
                  <a:srgbClr val="1414D0"/>
                </a:solidFill>
                <a:latin typeface="宋体" panose="02010600030101010101" pitchFamily="2" charset="-122"/>
                <a:ea typeface="宋体" panose="02010600030101010101" pitchFamily="2" charset="-122"/>
              </a:rPr>
              <a:t>分子束外延（薄层结构）</a:t>
            </a:r>
            <a:endParaRPr lang="zh-CN" altLang="en-US" sz="2400" dirty="0"/>
          </a:p>
        </p:txBody>
      </p:sp>
      <p:sp>
        <p:nvSpPr>
          <p:cNvPr id="9" name="矩形 8">
            <a:extLst>
              <a:ext uri="{FF2B5EF4-FFF2-40B4-BE49-F238E27FC236}">
                <a16:creationId xmlns:a16="http://schemas.microsoft.com/office/drawing/2014/main" id="{43DC0F1A-9EFE-443D-A516-C359C28C0BAB}"/>
              </a:ext>
            </a:extLst>
          </p:cNvPr>
          <p:cNvSpPr/>
          <p:nvPr/>
        </p:nvSpPr>
        <p:spPr>
          <a:xfrm>
            <a:off x="1355464" y="4121914"/>
            <a:ext cx="355002" cy="245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a:extLst>
              <a:ext uri="{FF2B5EF4-FFF2-40B4-BE49-F238E27FC236}">
                <a16:creationId xmlns:a16="http://schemas.microsoft.com/office/drawing/2014/main" id="{F981598E-DC71-48E5-892D-78B24A382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398" y="2191741"/>
            <a:ext cx="3829050" cy="2943225"/>
          </a:xfrm>
          <a:prstGeom prst="rect">
            <a:avLst/>
          </a:prstGeom>
        </p:spPr>
      </p:pic>
      <p:sp>
        <p:nvSpPr>
          <p:cNvPr id="12" name="文本框 11">
            <a:extLst>
              <a:ext uri="{FF2B5EF4-FFF2-40B4-BE49-F238E27FC236}">
                <a16:creationId xmlns:a16="http://schemas.microsoft.com/office/drawing/2014/main" id="{CCEF745B-DAE0-4DDB-9C90-A79AA53094CB}"/>
              </a:ext>
            </a:extLst>
          </p:cNvPr>
          <p:cNvSpPr txBox="1"/>
          <p:nvPr/>
        </p:nvSpPr>
        <p:spPr>
          <a:xfrm>
            <a:off x="559398" y="1075765"/>
            <a:ext cx="8100508"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原子级的生长调控使其在需要薄层异质结构（陡峭的异质界面）的量子器件方面具有优势</a:t>
            </a:r>
            <a:r>
              <a:rPr lang="zh-CN" altLang="en-US" dirty="0"/>
              <a:t>。</a:t>
            </a:r>
          </a:p>
        </p:txBody>
      </p:sp>
      <p:pic>
        <p:nvPicPr>
          <p:cNvPr id="14" name="图片 13">
            <a:extLst>
              <a:ext uri="{FF2B5EF4-FFF2-40B4-BE49-F238E27FC236}">
                <a16:creationId xmlns:a16="http://schemas.microsoft.com/office/drawing/2014/main" id="{4AB82883-3674-4E4E-9C63-E1E87A29C2AA}"/>
              </a:ext>
            </a:extLst>
          </p:cNvPr>
          <p:cNvPicPr>
            <a:picLocks noChangeAspect="1"/>
          </p:cNvPicPr>
          <p:nvPr/>
        </p:nvPicPr>
        <p:blipFill rotWithShape="1">
          <a:blip r:embed="rId3">
            <a:extLst>
              <a:ext uri="{28A0092B-C50C-407E-A947-70E740481C1C}">
                <a14:useLocalDpi xmlns:a14="http://schemas.microsoft.com/office/drawing/2010/main" val="0"/>
              </a:ext>
            </a:extLst>
          </a:blip>
          <a:srcRect b="10328"/>
          <a:stretch/>
        </p:blipFill>
        <p:spPr>
          <a:xfrm>
            <a:off x="5184514" y="2295700"/>
            <a:ext cx="2940144" cy="2581396"/>
          </a:xfrm>
          <a:prstGeom prst="rect">
            <a:avLst/>
          </a:prstGeom>
        </p:spPr>
      </p:pic>
      <p:sp>
        <p:nvSpPr>
          <p:cNvPr id="15" name="矩形 14">
            <a:extLst>
              <a:ext uri="{FF2B5EF4-FFF2-40B4-BE49-F238E27FC236}">
                <a16:creationId xmlns:a16="http://schemas.microsoft.com/office/drawing/2014/main" id="{F4431D26-A0BB-4378-814D-6794A4F189D8}"/>
              </a:ext>
            </a:extLst>
          </p:cNvPr>
          <p:cNvSpPr/>
          <p:nvPr/>
        </p:nvSpPr>
        <p:spPr>
          <a:xfrm>
            <a:off x="2334824" y="5520625"/>
            <a:ext cx="7110390" cy="523220"/>
          </a:xfrm>
          <a:prstGeom prst="rect">
            <a:avLst/>
          </a:prstGeom>
        </p:spPr>
        <p:txBody>
          <a:bodyPr wrap="square">
            <a:spAutoFit/>
          </a:bodyPr>
          <a:lstStyle/>
          <a:p>
            <a:r>
              <a:rPr lang="en-US" altLang="zh-CN" sz="1400" dirty="0">
                <a:solidFill>
                  <a:srgbClr val="000000"/>
                </a:solidFill>
                <a:latin typeface="Times New Roman" panose="02020603050405020304" pitchFamily="18" charset="0"/>
                <a:cs typeface="Times New Roman" panose="02020603050405020304" pitchFamily="18" charset="0"/>
              </a:rPr>
              <a:t>Tyler A. </a:t>
            </a:r>
            <a:r>
              <a:rPr lang="en-US" altLang="zh-CN" sz="1400" dirty="0" err="1">
                <a:solidFill>
                  <a:srgbClr val="000000"/>
                </a:solidFill>
                <a:latin typeface="Times New Roman" panose="02020603050405020304" pitchFamily="18" charset="0"/>
                <a:cs typeface="Times New Roman" panose="02020603050405020304" pitchFamily="18" charset="0"/>
              </a:rPr>
              <a:t>Growden</a:t>
            </a:r>
            <a:r>
              <a:rPr lang="zh-CN" altLang="en-US" sz="1400" dirty="0">
                <a:solidFill>
                  <a:srgbClr val="000000"/>
                </a:solidFill>
                <a:latin typeface="Times New Roman" panose="02020603050405020304" pitchFamily="18" charset="0"/>
                <a:cs typeface="Times New Roman" panose="02020603050405020304" pitchFamily="18" charset="0"/>
              </a:rPr>
              <a:t>，</a:t>
            </a:r>
            <a:r>
              <a:rPr lang="en-US" altLang="zh-CN" sz="1400" dirty="0" err="1">
                <a:solidFill>
                  <a:srgbClr val="000000"/>
                </a:solidFill>
                <a:latin typeface="Times New Roman" panose="02020603050405020304" pitchFamily="18" charset="0"/>
                <a:cs typeface="Times New Roman" panose="02020603050405020304" pitchFamily="18" charset="0"/>
              </a:rPr>
              <a:t>etc</a:t>
            </a:r>
            <a:r>
              <a:rPr lang="zh-CN" altLang="en-US" sz="1400" dirty="0">
                <a:solidFill>
                  <a:srgbClr val="000000"/>
                </a:solidFill>
                <a:latin typeface="Times New Roman" panose="02020603050405020304" pitchFamily="18" charset="0"/>
                <a:cs typeface="Times New Roman" panose="02020603050405020304" pitchFamily="18" charset="0"/>
              </a:rPr>
              <a:t>，</a:t>
            </a:r>
            <a:r>
              <a:rPr lang="en-US" altLang="zh-CN" sz="1400" dirty="0">
                <a:solidFill>
                  <a:srgbClr val="000000"/>
                </a:solidFill>
                <a:latin typeface="Times New Roman" panose="02020603050405020304" pitchFamily="18" charset="0"/>
                <a:cs typeface="Times New Roman" panose="02020603050405020304" pitchFamily="18" charset="0"/>
              </a:rPr>
              <a:t>431 kA/cm</a:t>
            </a:r>
            <a:r>
              <a:rPr lang="en-US" altLang="zh-CN" sz="1400" baseline="30000" dirty="0">
                <a:solidFill>
                  <a:srgbClr val="000000"/>
                </a:solidFill>
                <a:latin typeface="Times New Roman" panose="02020603050405020304" pitchFamily="18" charset="0"/>
                <a:cs typeface="Times New Roman" panose="02020603050405020304" pitchFamily="18" charset="0"/>
              </a:rPr>
              <a:t>2</a:t>
            </a:r>
            <a:r>
              <a:rPr lang="en-US" altLang="zh-CN" sz="1400" dirty="0">
                <a:solidFill>
                  <a:srgbClr val="000000"/>
                </a:solidFill>
                <a:latin typeface="Times New Roman" panose="02020603050405020304" pitchFamily="18" charset="0"/>
                <a:cs typeface="Times New Roman" panose="02020603050405020304" pitchFamily="18" charset="0"/>
              </a:rPr>
              <a:t> peak tunneling current density in </a:t>
            </a:r>
            <a:r>
              <a:rPr lang="en-US" altLang="zh-CN" sz="1400" dirty="0" err="1">
                <a:solidFill>
                  <a:srgbClr val="000000"/>
                </a:solidFill>
                <a:latin typeface="Times New Roman" panose="02020603050405020304" pitchFamily="18" charset="0"/>
                <a:cs typeface="Times New Roman" panose="02020603050405020304" pitchFamily="18" charset="0"/>
              </a:rPr>
              <a:t>GaN</a:t>
            </a:r>
            <a:r>
              <a:rPr lang="en-US" altLang="zh-CN" sz="1400" dirty="0">
                <a:solidFill>
                  <a:srgbClr val="000000"/>
                </a:solidFill>
                <a:latin typeface="Times New Roman" panose="02020603050405020304" pitchFamily="18" charset="0"/>
                <a:cs typeface="Times New Roman" panose="02020603050405020304" pitchFamily="18" charset="0"/>
              </a:rPr>
              <a:t>/</a:t>
            </a:r>
            <a:r>
              <a:rPr lang="en-US" altLang="zh-CN" sz="1400" dirty="0" err="1">
                <a:solidFill>
                  <a:srgbClr val="000000"/>
                </a:solidFill>
                <a:latin typeface="Times New Roman" panose="02020603050405020304" pitchFamily="18" charset="0"/>
                <a:cs typeface="Times New Roman" panose="02020603050405020304" pitchFamily="18" charset="0"/>
              </a:rPr>
              <a:t>AlN</a:t>
            </a:r>
            <a:r>
              <a:rPr lang="en-US" altLang="zh-CN" sz="1400" dirty="0">
                <a:solidFill>
                  <a:srgbClr val="000000"/>
                </a:solidFill>
                <a:latin typeface="Times New Roman" panose="02020603050405020304" pitchFamily="18" charset="0"/>
                <a:cs typeface="Times New Roman" panose="02020603050405020304" pitchFamily="18" charset="0"/>
              </a:rPr>
              <a:t> resonant tunneling diodes </a:t>
            </a:r>
            <a:r>
              <a:rPr lang="zh-CN" altLang="en-US" sz="1400" dirty="0">
                <a:solidFill>
                  <a:srgbClr val="000000"/>
                </a:solidFill>
                <a:latin typeface="Times New Roman" panose="02020603050405020304" pitchFamily="18" charset="0"/>
                <a:cs typeface="Times New Roman" panose="02020603050405020304" pitchFamily="18" charset="0"/>
              </a:rPr>
              <a:t>，</a:t>
            </a:r>
            <a:r>
              <a:rPr lang="en-US" altLang="zh-CN" sz="1400" dirty="0">
                <a:solidFill>
                  <a:srgbClr val="000000"/>
                </a:solidFill>
                <a:latin typeface="Times New Roman" panose="02020603050405020304" pitchFamily="18" charset="0"/>
                <a:cs typeface="Times New Roman" panose="02020603050405020304" pitchFamily="18" charset="0"/>
              </a:rPr>
              <a:t>Applied Physics Letters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30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3327FD-56C3-4299-91AC-AAEFA1D428A4}"/>
              </a:ext>
            </a:extLst>
          </p:cNvPr>
          <p:cNvSpPr/>
          <p:nvPr/>
        </p:nvSpPr>
        <p:spPr>
          <a:xfrm>
            <a:off x="0" y="667675"/>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4A370940-8294-42DF-812E-F883CEAFDEEB}"/>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C3CD6A0D-53FE-42B6-AC38-CD746B21E32C}"/>
              </a:ext>
            </a:extLst>
          </p:cNvPr>
          <p:cNvSpPr/>
          <p:nvPr/>
        </p:nvSpPr>
        <p:spPr>
          <a:xfrm>
            <a:off x="394904" y="144455"/>
            <a:ext cx="4402167" cy="461665"/>
          </a:xfrm>
          <a:prstGeom prst="rect">
            <a:avLst/>
          </a:prstGeom>
        </p:spPr>
        <p:txBody>
          <a:bodyPr wrap="none">
            <a:spAutoFit/>
          </a:bodyPr>
          <a:lstStyle/>
          <a:p>
            <a:pPr marL="342900" indent="-342900">
              <a:buFont typeface="Wingdings" panose="05000000000000000000" pitchFamily="2" charset="2"/>
              <a:buChar char="p"/>
            </a:pPr>
            <a:r>
              <a:rPr lang="zh-CN" altLang="en-US" sz="2400" b="1" kern="0" dirty="0">
                <a:solidFill>
                  <a:srgbClr val="1414D0"/>
                </a:solidFill>
                <a:latin typeface="宋体" panose="02010600030101010101" pitchFamily="2" charset="-122"/>
                <a:ea typeface="宋体" panose="02010600030101010101" pitchFamily="2" charset="-122"/>
              </a:rPr>
              <a:t> </a:t>
            </a:r>
            <a:r>
              <a:rPr lang="en-US" altLang="zh-CN" sz="2400" b="1" kern="0" dirty="0">
                <a:solidFill>
                  <a:srgbClr val="1414D0"/>
                </a:solidFill>
                <a:latin typeface="宋体" panose="02010600030101010101" pitchFamily="2" charset="-122"/>
                <a:ea typeface="宋体" panose="02010600030101010101" pitchFamily="2" charset="-122"/>
              </a:rPr>
              <a:t>3.3-</a:t>
            </a:r>
            <a:r>
              <a:rPr lang="zh-CN" altLang="en-US" sz="2400" b="1" kern="0" dirty="0">
                <a:solidFill>
                  <a:srgbClr val="1414D0"/>
                </a:solidFill>
                <a:latin typeface="宋体" panose="02010600030101010101" pitchFamily="2" charset="-122"/>
                <a:ea typeface="宋体" panose="02010600030101010101" pitchFamily="2" charset="-122"/>
              </a:rPr>
              <a:t>分子束外延（纳米线）</a:t>
            </a:r>
            <a:endParaRPr lang="zh-CN" altLang="en-US" sz="2400" dirty="0"/>
          </a:p>
        </p:txBody>
      </p:sp>
      <p:sp>
        <p:nvSpPr>
          <p:cNvPr id="9" name="矩形 8">
            <a:extLst>
              <a:ext uri="{FF2B5EF4-FFF2-40B4-BE49-F238E27FC236}">
                <a16:creationId xmlns:a16="http://schemas.microsoft.com/office/drawing/2014/main" id="{43DC0F1A-9EFE-443D-A516-C359C28C0BAB}"/>
              </a:ext>
            </a:extLst>
          </p:cNvPr>
          <p:cNvSpPr/>
          <p:nvPr/>
        </p:nvSpPr>
        <p:spPr>
          <a:xfrm>
            <a:off x="1355464" y="4121914"/>
            <a:ext cx="355002" cy="245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id="{F4431D26-A0BB-4378-814D-6794A4F189D8}"/>
              </a:ext>
            </a:extLst>
          </p:cNvPr>
          <p:cNvSpPr/>
          <p:nvPr/>
        </p:nvSpPr>
        <p:spPr>
          <a:xfrm>
            <a:off x="4023774" y="5660105"/>
            <a:ext cx="7110390" cy="307777"/>
          </a:xfrm>
          <a:prstGeom prst="rect">
            <a:avLst/>
          </a:prstGeom>
        </p:spPr>
        <p:txBody>
          <a:bodyPr wrap="square">
            <a:spAutoFit/>
          </a:bodyPr>
          <a:lstStyle/>
          <a:p>
            <a:r>
              <a:rPr lang="en-US" altLang="zh-CN" sz="1400" dirty="0">
                <a:solidFill>
                  <a:srgbClr val="000000"/>
                </a:solidFill>
                <a:latin typeface="Times New Roman" panose="02020603050405020304" pitchFamily="18" charset="0"/>
                <a:cs typeface="Times New Roman" panose="02020603050405020304" pitchFamily="18" charset="0"/>
              </a:rPr>
              <a:t>Ping Wang </a:t>
            </a:r>
            <a:r>
              <a:rPr lang="zh-CN" altLang="en-US" sz="1400" dirty="0">
                <a:solidFill>
                  <a:srgbClr val="000000"/>
                </a:solidFill>
                <a:latin typeface="Times New Roman" panose="02020603050405020304" pitchFamily="18" charset="0"/>
                <a:cs typeface="Times New Roman" panose="02020603050405020304" pitchFamily="18" charset="0"/>
              </a:rPr>
              <a:t>，</a:t>
            </a:r>
            <a:r>
              <a:rPr lang="en-US" altLang="zh-CN" sz="1400" dirty="0">
                <a:solidFill>
                  <a:srgbClr val="000000"/>
                </a:solidFill>
                <a:latin typeface="Times New Roman" panose="02020603050405020304" pitchFamily="18" charset="0"/>
                <a:cs typeface="Times New Roman" panose="02020603050405020304" pitchFamily="18" charset="0"/>
              </a:rPr>
              <a:t>Lattice-Symmetry-Driven Epitaxy of III-Nitrides </a:t>
            </a:r>
            <a:endParaRPr lang="zh-CN" altLang="en-US"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BDF61BEB-1D4E-49BF-950F-533B6E0BC3DD}"/>
              </a:ext>
            </a:extLst>
          </p:cNvPr>
          <p:cNvSpPr/>
          <p:nvPr/>
        </p:nvSpPr>
        <p:spPr>
          <a:xfrm>
            <a:off x="822960" y="4962750"/>
            <a:ext cx="699247" cy="245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46ABD962-FC2F-490B-91B1-4E4628F06220}"/>
              </a:ext>
            </a:extLst>
          </p:cNvPr>
          <p:cNvSpPr/>
          <p:nvPr/>
        </p:nvSpPr>
        <p:spPr>
          <a:xfrm>
            <a:off x="5314278" y="5292762"/>
            <a:ext cx="451821" cy="273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373C43C4-4400-493E-971D-FEA79E29681B}"/>
              </a:ext>
            </a:extLst>
          </p:cNvPr>
          <p:cNvPicPr>
            <a:picLocks noChangeAspect="1"/>
          </p:cNvPicPr>
          <p:nvPr/>
        </p:nvPicPr>
        <p:blipFill>
          <a:blip r:embed="rId3"/>
          <a:stretch>
            <a:fillRect/>
          </a:stretch>
        </p:blipFill>
        <p:spPr>
          <a:xfrm>
            <a:off x="1172582" y="1460864"/>
            <a:ext cx="6615953" cy="4021273"/>
          </a:xfrm>
          <a:prstGeom prst="rect">
            <a:avLst/>
          </a:prstGeom>
        </p:spPr>
      </p:pic>
    </p:spTree>
    <p:extLst>
      <p:ext uri="{BB962C8B-B14F-4D97-AF65-F5344CB8AC3E}">
        <p14:creationId xmlns:p14="http://schemas.microsoft.com/office/powerpoint/2010/main" val="297449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a:extLst>
              <a:ext uri="{FF2B5EF4-FFF2-40B4-BE49-F238E27FC236}">
                <a16:creationId xmlns:a16="http://schemas.microsoft.com/office/drawing/2014/main" id="{2002680A-3F70-4ABD-934E-BF4B5E341203}"/>
              </a:ext>
            </a:extLst>
          </p:cNvPr>
          <p:cNvSpPr/>
          <p:nvPr/>
        </p:nvSpPr>
        <p:spPr>
          <a:xfrm>
            <a:off x="5860974" y="1315361"/>
            <a:ext cx="2382858" cy="1019043"/>
          </a:xfrm>
          <a:prstGeom prst="ellipse">
            <a:avLst/>
          </a:prstGeom>
          <a:noFill/>
          <a:ln w="508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4" descr="C:\Users\00\Desktop\2014-15年度考评\pictures\04.jpg">
            <a:extLst>
              <a:ext uri="{FF2B5EF4-FFF2-40B4-BE49-F238E27FC236}">
                <a16:creationId xmlns:a16="http://schemas.microsoft.com/office/drawing/2014/main" id="{E082B83D-6F2F-458F-8CFF-729193423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400" r="3152"/>
          <a:stretch>
            <a:fillRect/>
          </a:stretch>
        </p:blipFill>
        <p:spPr bwMode="auto">
          <a:xfrm>
            <a:off x="5468256" y="4305427"/>
            <a:ext cx="2611437"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34">
            <a:extLst>
              <a:ext uri="{FF2B5EF4-FFF2-40B4-BE49-F238E27FC236}">
                <a16:creationId xmlns:a16="http://schemas.microsoft.com/office/drawing/2014/main" id="{8C49C59B-DB7F-4F1D-992F-5968D31D4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40" y="919394"/>
            <a:ext cx="2922588"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Image:THAAD Launcher.jpg">
            <a:hlinkClick r:id="rId4"/>
            <a:extLst>
              <a:ext uri="{FF2B5EF4-FFF2-40B4-BE49-F238E27FC236}">
                <a16:creationId xmlns:a16="http://schemas.microsoft.com/office/drawing/2014/main" id="{8C3D03BE-2D3E-45C9-919D-1DDF1363A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416" y="2637087"/>
            <a:ext cx="251142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38">
            <a:extLst>
              <a:ext uri="{FF2B5EF4-FFF2-40B4-BE49-F238E27FC236}">
                <a16:creationId xmlns:a16="http://schemas.microsoft.com/office/drawing/2014/main" id="{1B20BB38-1895-4CBE-BB9D-762A8BDF3FF1}"/>
              </a:ext>
            </a:extLst>
          </p:cNvPr>
          <p:cNvSpPr txBox="1">
            <a:spLocks noChangeArrowheads="1"/>
          </p:cNvSpPr>
          <p:nvPr/>
        </p:nvSpPr>
        <p:spPr bwMode="auto">
          <a:xfrm>
            <a:off x="1100824" y="2697787"/>
            <a:ext cx="1119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dirty="0">
                <a:solidFill>
                  <a:srgbClr val="0000FF"/>
                </a:solidFill>
                <a:latin typeface="华文楷体" panose="02010600040101010101" pitchFamily="2" charset="-122"/>
                <a:ea typeface="华文楷体" panose="02010600040101010101" pitchFamily="2" charset="-122"/>
              </a:rPr>
              <a:t>紫外光源</a:t>
            </a:r>
            <a:endParaRPr lang="zh-CN" altLang="en-US" sz="18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文本框 39">
            <a:extLst>
              <a:ext uri="{FF2B5EF4-FFF2-40B4-BE49-F238E27FC236}">
                <a16:creationId xmlns:a16="http://schemas.microsoft.com/office/drawing/2014/main" id="{E1C557EB-C628-485A-8647-A8FD0DDC129E}"/>
              </a:ext>
            </a:extLst>
          </p:cNvPr>
          <p:cNvSpPr txBox="1">
            <a:spLocks noChangeArrowheads="1"/>
          </p:cNvSpPr>
          <p:nvPr/>
        </p:nvSpPr>
        <p:spPr bwMode="auto">
          <a:xfrm>
            <a:off x="1647759" y="3467480"/>
            <a:ext cx="1223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dirty="0">
                <a:solidFill>
                  <a:srgbClr val="0000FF"/>
                </a:solidFill>
                <a:latin typeface="华文楷体" panose="02010600040101010101" pitchFamily="2" charset="-122"/>
                <a:ea typeface="华文楷体" panose="02010600040101010101" pitchFamily="2" charset="-122"/>
              </a:rPr>
              <a:t>射频器件</a:t>
            </a:r>
            <a:endParaRPr lang="zh-CN" altLang="en-US" sz="1800" b="1" dirty="0">
              <a:solidFill>
                <a:srgbClr val="0000FF"/>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5C053E36-FDFD-4169-B02A-A45D3C361881}"/>
              </a:ext>
            </a:extLst>
          </p:cNvPr>
          <p:cNvSpPr txBox="1"/>
          <p:nvPr/>
        </p:nvSpPr>
        <p:spPr>
          <a:xfrm>
            <a:off x="7927392" y="5023654"/>
            <a:ext cx="1368425" cy="368300"/>
          </a:xfrm>
          <a:prstGeom prst="rect">
            <a:avLst/>
          </a:prstGeom>
          <a:noFill/>
        </p:spPr>
        <p:txBody>
          <a:bodyPr>
            <a:spAutoFit/>
          </a:bodyPr>
          <a:lstStyle>
            <a:defPPr>
              <a:defRPr lang="zh-CN"/>
            </a:defPPr>
            <a:lvl1pPr>
              <a:defRPr sz="5400">
                <a:solidFill>
                  <a:srgbClr val="0000FF"/>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defRPr>
            </a:lvl1pPr>
          </a:lstStyle>
          <a:p>
            <a:pPr algn="ctr" eaLnBrk="1" fontAlgn="auto" hangingPunct="1">
              <a:spcBef>
                <a:spcPts val="0"/>
              </a:spcBef>
              <a:spcAft>
                <a:spcPts val="0"/>
              </a:spcAft>
              <a:defRPr/>
            </a:pPr>
            <a:r>
              <a:rPr lang="zh-CN" altLang="en-US" sz="1800" b="1" dirty="0">
                <a:effectLst/>
                <a:latin typeface="华文楷体" panose="02010600040101010101" pitchFamily="2" charset="-122"/>
                <a:ea typeface="华文楷体" panose="02010600040101010101" pitchFamily="2" charset="-122"/>
                <a:cs typeface="+mn-cs"/>
              </a:rPr>
              <a:t>量子通讯</a:t>
            </a:r>
          </a:p>
        </p:txBody>
      </p:sp>
      <p:sp>
        <p:nvSpPr>
          <p:cNvPr id="10" name="矩形 9">
            <a:extLst>
              <a:ext uri="{FF2B5EF4-FFF2-40B4-BE49-F238E27FC236}">
                <a16:creationId xmlns:a16="http://schemas.microsoft.com/office/drawing/2014/main" id="{C59A7E8D-BBB2-4E10-AEC1-24E228C4B3AB}"/>
              </a:ext>
            </a:extLst>
          </p:cNvPr>
          <p:cNvSpPr/>
          <p:nvPr/>
        </p:nvSpPr>
        <p:spPr>
          <a:xfrm>
            <a:off x="0" y="667675"/>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FFFAA6B9-44C3-42D1-A285-7A0F538028E8}"/>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BDEF43B5-9789-4458-A0B2-BE12DDECCE5B}"/>
              </a:ext>
            </a:extLst>
          </p:cNvPr>
          <p:cNvSpPr/>
          <p:nvPr/>
        </p:nvSpPr>
        <p:spPr>
          <a:xfrm>
            <a:off x="394904" y="144455"/>
            <a:ext cx="4711546" cy="461665"/>
          </a:xfrm>
          <a:prstGeom prst="rect">
            <a:avLst/>
          </a:prstGeom>
        </p:spPr>
        <p:txBody>
          <a:bodyPr wrap="none">
            <a:spAutoFit/>
          </a:bodyPr>
          <a:lstStyle/>
          <a:p>
            <a:pPr marL="342900" indent="-342900">
              <a:buFont typeface="Wingdings" panose="05000000000000000000" pitchFamily="2" charset="2"/>
              <a:buChar char="p"/>
            </a:pPr>
            <a:r>
              <a:rPr lang="zh-CN" altLang="en-US" sz="2400" b="1" kern="0" dirty="0">
                <a:solidFill>
                  <a:srgbClr val="1414D0"/>
                </a:solidFill>
                <a:latin typeface="宋体" panose="02010600030101010101" pitchFamily="2" charset="-122"/>
                <a:ea typeface="宋体" panose="02010600030101010101" pitchFamily="2" charset="-122"/>
              </a:rPr>
              <a:t> </a:t>
            </a:r>
            <a:r>
              <a:rPr lang="en-US" altLang="zh-CN" sz="2400" b="1" kern="0" dirty="0">
                <a:solidFill>
                  <a:srgbClr val="1414D0"/>
                </a:solidFill>
                <a:latin typeface="宋体" panose="02010600030101010101" pitchFamily="2" charset="-122"/>
                <a:ea typeface="宋体" panose="02010600030101010101" pitchFamily="2" charset="-122"/>
              </a:rPr>
              <a:t>3.4-</a:t>
            </a:r>
            <a:r>
              <a:rPr lang="zh-CN" altLang="en-US" sz="2400" b="1" kern="0" dirty="0">
                <a:solidFill>
                  <a:srgbClr val="1414D0"/>
                </a:solidFill>
                <a:latin typeface="宋体" panose="02010600030101010101" pitchFamily="2" charset="-122"/>
                <a:ea typeface="宋体" panose="02010600030101010101" pitchFamily="2" charset="-122"/>
              </a:rPr>
              <a:t>分子束外延（研究前景）</a:t>
            </a:r>
            <a:endParaRPr lang="zh-CN" altLang="en-US" sz="2400" dirty="0"/>
          </a:p>
        </p:txBody>
      </p:sp>
      <p:cxnSp>
        <p:nvCxnSpPr>
          <p:cNvPr id="14" name="直接连接符 13">
            <a:extLst>
              <a:ext uri="{FF2B5EF4-FFF2-40B4-BE49-F238E27FC236}">
                <a16:creationId xmlns:a16="http://schemas.microsoft.com/office/drawing/2014/main" id="{480F80B2-9F02-43BC-9C48-E9E9FF4DBFE8}"/>
              </a:ext>
            </a:extLst>
          </p:cNvPr>
          <p:cNvCxnSpPr>
            <a:stCxn id="5" idx="3"/>
          </p:cNvCxnSpPr>
          <p:nvPr/>
        </p:nvCxnSpPr>
        <p:spPr>
          <a:xfrm flipV="1">
            <a:off x="3283028" y="1783787"/>
            <a:ext cx="2592119" cy="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E1A3EA8-28BD-494A-B66D-D7ABFA5D0E52}"/>
              </a:ext>
            </a:extLst>
          </p:cNvPr>
          <p:cNvSpPr txBox="1"/>
          <p:nvPr/>
        </p:nvSpPr>
        <p:spPr>
          <a:xfrm>
            <a:off x="6070236" y="1460621"/>
            <a:ext cx="2382857" cy="646331"/>
          </a:xfrm>
          <a:prstGeom prst="rect">
            <a:avLst/>
          </a:prstGeom>
          <a:noFill/>
        </p:spPr>
        <p:txBody>
          <a:bodyPr wrap="square" rtlCol="0">
            <a:spAutoFit/>
          </a:bodyPr>
          <a:lstStyle/>
          <a:p>
            <a:r>
              <a:rPr lang="en-US" altLang="zh-CN" b="1" dirty="0" err="1">
                <a:latin typeface="Times New Roman" panose="02020603050405020304" pitchFamily="18" charset="0"/>
                <a:cs typeface="Times New Roman" panose="02020603050405020304" pitchFamily="18" charset="0"/>
              </a:rPr>
              <a:t>AlN</a:t>
            </a:r>
            <a:r>
              <a:rPr lang="en-US" altLang="zh-CN" b="1" dirty="0">
                <a:latin typeface="Times New Roman" panose="02020603050405020304" pitchFamily="18" charset="0"/>
                <a:cs typeface="Times New Roman" panose="02020603050405020304" pitchFamily="18" charset="0"/>
              </a:rPr>
              <a:t> and </a:t>
            </a:r>
            <a:r>
              <a:rPr lang="en-US" altLang="zh-CN" b="1" dirty="0" err="1">
                <a:latin typeface="Times New Roman" panose="02020603050405020304" pitchFamily="18" charset="0"/>
                <a:cs typeface="Times New Roman" panose="02020603050405020304" pitchFamily="18" charset="0"/>
              </a:rPr>
              <a:t>AlGaN</a:t>
            </a:r>
            <a:r>
              <a:rPr lang="en-US" altLang="zh-CN" b="1" dirty="0">
                <a:latin typeface="Times New Roman" panose="02020603050405020304" pitchFamily="18" charset="0"/>
                <a:cs typeface="Times New Roman" panose="02020603050405020304" pitchFamily="18" charset="0"/>
              </a:rPr>
              <a:t> nanowire and layer</a:t>
            </a:r>
            <a:endParaRPr lang="zh-CN" altLang="en-US" b="1" dirty="0">
              <a:latin typeface="Times New Roman" panose="02020603050405020304" pitchFamily="18" charset="0"/>
              <a:cs typeface="Times New Roman" panose="02020603050405020304" pitchFamily="18" charset="0"/>
            </a:endParaRPr>
          </a:p>
        </p:txBody>
      </p:sp>
      <p:sp>
        <p:nvSpPr>
          <p:cNvPr id="17" name="椭圆 16">
            <a:extLst>
              <a:ext uri="{FF2B5EF4-FFF2-40B4-BE49-F238E27FC236}">
                <a16:creationId xmlns:a16="http://schemas.microsoft.com/office/drawing/2014/main" id="{AB6060BB-1D3C-4D15-8941-6127C910D3B7}"/>
              </a:ext>
            </a:extLst>
          </p:cNvPr>
          <p:cNvSpPr/>
          <p:nvPr/>
        </p:nvSpPr>
        <p:spPr>
          <a:xfrm>
            <a:off x="310435" y="4656667"/>
            <a:ext cx="2922588" cy="1125012"/>
          </a:xfrm>
          <a:prstGeom prst="ellipse">
            <a:avLst/>
          </a:prstGeom>
          <a:noFill/>
          <a:ln w="508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A8F05193-F2F1-45CD-9C58-FC7930D21269}"/>
              </a:ext>
            </a:extLst>
          </p:cNvPr>
          <p:cNvCxnSpPr>
            <a:cxnSpLocks/>
            <a:endCxn id="4" idx="1"/>
          </p:cNvCxnSpPr>
          <p:nvPr/>
        </p:nvCxnSpPr>
        <p:spPr>
          <a:xfrm flipV="1">
            <a:off x="3233023" y="5169027"/>
            <a:ext cx="2235233" cy="3877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E7019A00-EB9E-404E-B94B-FB0C3A5197BC}"/>
              </a:ext>
            </a:extLst>
          </p:cNvPr>
          <p:cNvSpPr txBox="1"/>
          <p:nvPr/>
        </p:nvSpPr>
        <p:spPr>
          <a:xfrm>
            <a:off x="5950320" y="3058661"/>
            <a:ext cx="1843031" cy="646331"/>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Wide-gap semiconductors</a:t>
            </a:r>
            <a:endParaRPr lang="zh-CN" altLang="en-US" b="1" dirty="0">
              <a:latin typeface="Times New Roman" panose="02020603050405020304" pitchFamily="18" charset="0"/>
              <a:cs typeface="Times New Roman" panose="02020603050405020304" pitchFamily="18" charset="0"/>
            </a:endParaRPr>
          </a:p>
        </p:txBody>
      </p:sp>
      <p:sp>
        <p:nvSpPr>
          <p:cNvPr id="22" name="椭圆 21">
            <a:extLst>
              <a:ext uri="{FF2B5EF4-FFF2-40B4-BE49-F238E27FC236}">
                <a16:creationId xmlns:a16="http://schemas.microsoft.com/office/drawing/2014/main" id="{1D988118-9172-4830-8472-FB26C66E02D8}"/>
              </a:ext>
            </a:extLst>
          </p:cNvPr>
          <p:cNvSpPr/>
          <p:nvPr/>
        </p:nvSpPr>
        <p:spPr>
          <a:xfrm>
            <a:off x="5544535" y="2925225"/>
            <a:ext cx="2382857" cy="936850"/>
          </a:xfrm>
          <a:prstGeom prst="ellipse">
            <a:avLst/>
          </a:prstGeom>
          <a:noFill/>
          <a:ln w="508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08451AE2-F74E-4A6E-BA55-58DBDEAB3624}"/>
              </a:ext>
            </a:extLst>
          </p:cNvPr>
          <p:cNvSpPr txBox="1"/>
          <p:nvPr/>
        </p:nvSpPr>
        <p:spPr>
          <a:xfrm>
            <a:off x="821772" y="4896007"/>
            <a:ext cx="2657342" cy="646331"/>
          </a:xfrm>
          <a:prstGeom prst="rect">
            <a:avLst/>
          </a:prstGeom>
          <a:noFill/>
        </p:spPr>
        <p:txBody>
          <a:bodyPr wrap="square" rtlCol="0">
            <a:spAutoFit/>
          </a:bodyPr>
          <a:lstStyle/>
          <a:p>
            <a:r>
              <a:rPr lang="fr-FR" altLang="zh-CN" b="1" dirty="0">
                <a:latin typeface="Times New Roman" panose="02020603050405020304" pitchFamily="18" charset="0"/>
                <a:cs typeface="Times New Roman" panose="02020603050405020304" pitchFamily="18" charset="0"/>
              </a:rPr>
              <a:t>Quantum dot single photon source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694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CC298CF-96B2-40BC-BFDB-02DA87EB3B99}"/>
              </a:ext>
            </a:extLst>
          </p:cNvPr>
          <p:cNvSpPr/>
          <p:nvPr/>
        </p:nvSpPr>
        <p:spPr>
          <a:xfrm>
            <a:off x="2675487" y="2446510"/>
            <a:ext cx="3793026" cy="1314206"/>
          </a:xfrm>
          <a:prstGeom prst="rect">
            <a:avLst/>
          </a:prstGeom>
        </p:spPr>
        <p:txBody>
          <a:bodyPr wrap="none">
            <a:spAutoFit/>
          </a:bodyPr>
          <a:lstStyle/>
          <a:p>
            <a:pPr>
              <a:lnSpc>
                <a:spcPct val="150000"/>
              </a:lnSpc>
              <a:spcBef>
                <a:spcPct val="0"/>
              </a:spcBef>
            </a:pPr>
            <a:r>
              <a:rPr lang="en-US" altLang="zh-CN" sz="60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THANKS!</a:t>
            </a:r>
            <a:endParaRPr lang="zh-CN" altLang="en-US" sz="60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a:extLst>
              <a:ext uri="{FF2B5EF4-FFF2-40B4-BE49-F238E27FC236}">
                <a16:creationId xmlns:a16="http://schemas.microsoft.com/office/drawing/2014/main" id="{87EC3775-E644-4ABC-BF0A-0296474047B6}"/>
              </a:ext>
            </a:extLst>
          </p:cNvPr>
          <p:cNvSpPr/>
          <p:nvPr/>
        </p:nvSpPr>
        <p:spPr>
          <a:xfrm>
            <a:off x="0" y="667675"/>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07F06082-AF41-4DB2-87DC-20BAEBA5A501}"/>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16110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EC5BEFA6-4AD6-4682-9A0E-7D6CA4FD25EB}"/>
              </a:ext>
            </a:extLst>
          </p:cNvPr>
          <p:cNvSpPr/>
          <p:nvPr/>
        </p:nvSpPr>
        <p:spPr>
          <a:xfrm>
            <a:off x="2440005" y="2813357"/>
            <a:ext cx="670822" cy="615643"/>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altLang="zh-CN" dirty="0">
                <a:latin typeface="Segoe UI Emoji" panose="020B0502040204020203" pitchFamily="34" charset="0"/>
                <a:ea typeface="Segoe UI Emoji" panose="020B0502040204020203" pitchFamily="34" charset="0"/>
              </a:rPr>
              <a:t>01</a:t>
            </a:r>
            <a:endParaRPr lang="zh-CN" altLang="en-US" dirty="0">
              <a:latin typeface="Segoe UI Emoji" panose="020B0502040204020203" pitchFamily="34" charset="0"/>
              <a:ea typeface="微软雅黑" panose="020B0503020204020204" pitchFamily="34" charset="-122"/>
            </a:endParaRPr>
          </a:p>
        </p:txBody>
      </p:sp>
      <p:sp>
        <p:nvSpPr>
          <p:cNvPr id="5" name="文本框 4">
            <a:extLst>
              <a:ext uri="{FF2B5EF4-FFF2-40B4-BE49-F238E27FC236}">
                <a16:creationId xmlns:a16="http://schemas.microsoft.com/office/drawing/2014/main" id="{7BA88D82-5655-42CF-85FA-2CA076FA363F}"/>
              </a:ext>
            </a:extLst>
          </p:cNvPr>
          <p:cNvSpPr txBox="1"/>
          <p:nvPr/>
        </p:nvSpPr>
        <p:spPr>
          <a:xfrm>
            <a:off x="3456088" y="2933812"/>
            <a:ext cx="3281351" cy="461665"/>
          </a:xfrm>
          <a:prstGeom prst="rect">
            <a:avLst/>
          </a:prstGeom>
          <a:noFill/>
        </p:spPr>
        <p:txBody>
          <a:bodyPr wrap="square">
            <a:spAutoFit/>
          </a:bodyPr>
          <a:lstStyle/>
          <a:p>
            <a:pP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分子束外延设备介绍</a:t>
            </a:r>
          </a:p>
        </p:txBody>
      </p:sp>
      <p:sp>
        <p:nvSpPr>
          <p:cNvPr id="6" name="矩形 5">
            <a:extLst>
              <a:ext uri="{FF2B5EF4-FFF2-40B4-BE49-F238E27FC236}">
                <a16:creationId xmlns:a16="http://schemas.microsoft.com/office/drawing/2014/main" id="{0FE53A55-9349-4A3C-9EC3-DB94099F9169}"/>
              </a:ext>
            </a:extLst>
          </p:cNvPr>
          <p:cNvSpPr/>
          <p:nvPr/>
        </p:nvSpPr>
        <p:spPr>
          <a:xfrm>
            <a:off x="4703975" y="3705453"/>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C506415A-74AB-4174-AFA7-3A8077EAD1D6}"/>
              </a:ext>
            </a:extLst>
          </p:cNvPr>
          <p:cNvSpPr/>
          <p:nvPr/>
        </p:nvSpPr>
        <p:spPr>
          <a:xfrm>
            <a:off x="0" y="2206018"/>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26372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B910C03-0181-4E62-B32E-B91020A7DF84}"/>
              </a:ext>
            </a:extLst>
          </p:cNvPr>
          <p:cNvSpPr/>
          <p:nvPr/>
        </p:nvSpPr>
        <p:spPr>
          <a:xfrm>
            <a:off x="0" y="667675"/>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F3F0B635-8A51-4CE6-A74C-85CB645E283E}"/>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350E170F-1C72-4849-8063-DE5DC3C46520}"/>
              </a:ext>
            </a:extLst>
          </p:cNvPr>
          <p:cNvSpPr/>
          <p:nvPr/>
        </p:nvSpPr>
        <p:spPr>
          <a:xfrm>
            <a:off x="394904" y="144455"/>
            <a:ext cx="3474028" cy="461665"/>
          </a:xfrm>
          <a:prstGeom prst="rect">
            <a:avLst/>
          </a:prstGeom>
        </p:spPr>
        <p:txBody>
          <a:bodyPr wrap="none">
            <a:spAutoFit/>
          </a:bodyPr>
          <a:lstStyle/>
          <a:p>
            <a:pPr marL="342900" indent="-342900">
              <a:buFont typeface="Wingdings" panose="05000000000000000000" pitchFamily="2" charset="2"/>
              <a:buChar char="p"/>
            </a:pPr>
            <a:r>
              <a:rPr lang="zh-CN" altLang="en-US" sz="2400" b="1" kern="0" dirty="0">
                <a:solidFill>
                  <a:srgbClr val="1414D0"/>
                </a:solidFill>
                <a:latin typeface="宋体" panose="02010600030101010101" pitchFamily="2" charset="-122"/>
                <a:ea typeface="宋体" panose="02010600030101010101" pitchFamily="2" charset="-122"/>
              </a:rPr>
              <a:t> </a:t>
            </a:r>
            <a:r>
              <a:rPr lang="en-US" altLang="zh-CN" sz="2400" b="1" kern="0" dirty="0">
                <a:solidFill>
                  <a:srgbClr val="1414D0"/>
                </a:solidFill>
                <a:latin typeface="宋体" panose="02010600030101010101" pitchFamily="2" charset="-122"/>
                <a:ea typeface="宋体" panose="02010600030101010101" pitchFamily="2" charset="-122"/>
              </a:rPr>
              <a:t>1.1-</a:t>
            </a:r>
            <a:r>
              <a:rPr lang="zh-CN" altLang="en-US" sz="2400" b="1" kern="0" dirty="0">
                <a:solidFill>
                  <a:srgbClr val="1414D0"/>
                </a:solidFill>
                <a:latin typeface="宋体" panose="02010600030101010101" pitchFamily="2" charset="-122"/>
                <a:ea typeface="宋体" panose="02010600030101010101" pitchFamily="2" charset="-122"/>
              </a:rPr>
              <a:t>分子束外延简介</a:t>
            </a:r>
            <a:endParaRPr lang="zh-CN" altLang="en-US" sz="2400" dirty="0"/>
          </a:p>
        </p:txBody>
      </p:sp>
      <p:sp>
        <p:nvSpPr>
          <p:cNvPr id="10" name="矩形 9">
            <a:extLst>
              <a:ext uri="{FF2B5EF4-FFF2-40B4-BE49-F238E27FC236}">
                <a16:creationId xmlns:a16="http://schemas.microsoft.com/office/drawing/2014/main" id="{12992E76-3DBD-445E-A297-9069CD0BC29A}"/>
              </a:ext>
            </a:extLst>
          </p:cNvPr>
          <p:cNvSpPr/>
          <p:nvPr/>
        </p:nvSpPr>
        <p:spPr>
          <a:xfrm>
            <a:off x="478410" y="1110255"/>
            <a:ext cx="8451130" cy="870751"/>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a:solidFill>
                  <a:srgbClr val="000000"/>
                </a:solidFill>
                <a:latin typeface="宋体" panose="02010600030101010101" pitchFamily="2" charset="-122"/>
                <a:ea typeface="宋体" panose="02010600030101010101" pitchFamily="2" charset="-122"/>
              </a:rPr>
              <a:t>美国贝尔实验室的 </a:t>
            </a:r>
            <a:r>
              <a:rPr lang="en-US" altLang="zh-CN" dirty="0">
                <a:solidFill>
                  <a:srgbClr val="000000"/>
                </a:solidFill>
                <a:latin typeface="Times New Roman" panose="02020603050405020304" pitchFamily="18" charset="0"/>
              </a:rPr>
              <a:t>A. Y. Cho</a:t>
            </a:r>
            <a:r>
              <a:rPr lang="zh-CN" altLang="en-US" dirty="0">
                <a:solidFill>
                  <a:srgbClr val="000000"/>
                </a:solidFill>
                <a:latin typeface="宋体" panose="02010600030101010101" pitchFamily="2" charset="-122"/>
                <a:ea typeface="宋体" panose="02010600030101010101" pitchFamily="2" charset="-122"/>
              </a:rPr>
              <a:t>（卓以和）等人在 </a:t>
            </a:r>
            <a:r>
              <a:rPr lang="en-US" altLang="zh-CN" dirty="0">
                <a:solidFill>
                  <a:srgbClr val="000000"/>
                </a:solidFill>
                <a:latin typeface="Times New Roman" panose="02020603050405020304" pitchFamily="18" charset="0"/>
              </a:rPr>
              <a:t>20 </a:t>
            </a:r>
            <a:r>
              <a:rPr lang="zh-CN" altLang="en-US" dirty="0">
                <a:solidFill>
                  <a:srgbClr val="000000"/>
                </a:solidFill>
                <a:latin typeface="宋体" panose="02010600030101010101" pitchFamily="2" charset="-122"/>
                <a:ea typeface="宋体" panose="02010600030101010101" pitchFamily="2" charset="-122"/>
              </a:rPr>
              <a:t>世纪 </a:t>
            </a:r>
            <a:r>
              <a:rPr lang="en-US" altLang="zh-CN" dirty="0">
                <a:solidFill>
                  <a:srgbClr val="000000"/>
                </a:solidFill>
                <a:latin typeface="Times New Roman" panose="02020603050405020304" pitchFamily="18" charset="0"/>
              </a:rPr>
              <a:t>60 </a:t>
            </a:r>
            <a:r>
              <a:rPr lang="zh-CN" altLang="en-US" dirty="0">
                <a:solidFill>
                  <a:srgbClr val="000000"/>
                </a:solidFill>
                <a:latin typeface="宋体" panose="02010600030101010101" pitchFamily="2" charset="-122"/>
                <a:ea typeface="宋体" panose="02010600030101010101" pitchFamily="2" charset="-122"/>
              </a:rPr>
              <a:t>年代末成功研制了分子束外延（</a:t>
            </a:r>
            <a:r>
              <a:rPr lang="en-US" altLang="zh-CN" dirty="0">
                <a:solidFill>
                  <a:srgbClr val="000000"/>
                </a:solidFill>
                <a:latin typeface="Times New Roman" panose="02020603050405020304" pitchFamily="18" charset="0"/>
              </a:rPr>
              <a:t>Molecular Beam Epitaxy, MBE</a:t>
            </a:r>
            <a:r>
              <a:rPr lang="zh-CN" altLang="en-US" dirty="0">
                <a:solidFill>
                  <a:srgbClr val="000000"/>
                </a:solidFill>
                <a:latin typeface="宋体" panose="02010600030101010101" pitchFamily="2" charset="-122"/>
                <a:ea typeface="宋体" panose="02010600030101010101" pitchFamily="2" charset="-122"/>
              </a:rPr>
              <a:t>）系统。</a:t>
            </a:r>
            <a:endParaRPr lang="en-US" altLang="zh-CN" dirty="0">
              <a:solidFill>
                <a:srgbClr val="000000"/>
              </a:solidFill>
              <a:latin typeface="宋体" panose="02010600030101010101" pitchFamily="2" charset="-122"/>
              <a:ea typeface="宋体" panose="02010600030101010101" pitchFamily="2" charset="-122"/>
            </a:endParaRPr>
          </a:p>
        </p:txBody>
      </p:sp>
      <p:pic>
        <p:nvPicPr>
          <p:cNvPr id="11" name="图片 16">
            <a:extLst>
              <a:ext uri="{FF2B5EF4-FFF2-40B4-BE49-F238E27FC236}">
                <a16:creationId xmlns:a16="http://schemas.microsoft.com/office/drawing/2014/main" id="{4E420330-AF0A-4E56-9306-2B1EA87E48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2490" y="1981223"/>
            <a:ext cx="3379510" cy="2640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5EB838A5-76AA-426D-8FA4-BB60002957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5811" y="2042818"/>
            <a:ext cx="2882342" cy="2606055"/>
          </a:xfrm>
          <a:prstGeom prst="rect">
            <a:avLst/>
          </a:prstGeom>
        </p:spPr>
      </p:pic>
      <p:sp>
        <p:nvSpPr>
          <p:cNvPr id="2" name="矩形 1">
            <a:extLst>
              <a:ext uri="{FF2B5EF4-FFF2-40B4-BE49-F238E27FC236}">
                <a16:creationId xmlns:a16="http://schemas.microsoft.com/office/drawing/2014/main" id="{417B7D10-3117-4BB5-8F60-91F601EE43FB}"/>
              </a:ext>
            </a:extLst>
          </p:cNvPr>
          <p:cNvSpPr/>
          <p:nvPr/>
        </p:nvSpPr>
        <p:spPr>
          <a:xfrm>
            <a:off x="478410" y="4733996"/>
            <a:ext cx="8333295" cy="1689373"/>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a:solidFill>
                  <a:srgbClr val="000000"/>
                </a:solidFill>
                <a:latin typeface="宋体" panose="02010600030101010101" pitchFamily="2" charset="-122"/>
                <a:ea typeface="宋体" panose="02010600030101010101" pitchFamily="2" charset="-122"/>
              </a:rPr>
              <a:t>概括来说</a:t>
            </a:r>
            <a:r>
              <a:rPr lang="en-US" altLang="zh-CN" dirty="0">
                <a:solidFill>
                  <a:srgbClr val="000000"/>
                </a:solidFill>
                <a:latin typeface="Times New Roman" panose="02020603050405020304" pitchFamily="18" charset="0"/>
              </a:rPr>
              <a:t>MBE</a:t>
            </a:r>
            <a:r>
              <a:rPr lang="zh-CN" altLang="en-US" dirty="0">
                <a:solidFill>
                  <a:srgbClr val="000000"/>
                </a:solidFill>
                <a:latin typeface="宋体" panose="02010600030101010101" pitchFamily="2" charset="-122"/>
                <a:ea typeface="宋体" panose="02010600030101010101" pitchFamily="2" charset="-122"/>
              </a:rPr>
              <a:t>是一种在</a:t>
            </a:r>
            <a:r>
              <a:rPr lang="zh-CN" altLang="en-US" dirty="0">
                <a:solidFill>
                  <a:srgbClr val="FF0000"/>
                </a:solidFill>
                <a:latin typeface="宋体" panose="02010600030101010101" pitchFamily="2" charset="-122"/>
                <a:ea typeface="宋体" panose="02010600030101010101" pitchFamily="2" charset="-122"/>
              </a:rPr>
              <a:t>超高真空环境</a:t>
            </a:r>
            <a:r>
              <a:rPr lang="zh-CN" altLang="en-US" dirty="0">
                <a:solidFill>
                  <a:srgbClr val="000000"/>
                </a:solidFill>
                <a:latin typeface="宋体" panose="02010600030101010101" pitchFamily="2" charset="-122"/>
                <a:ea typeface="宋体" panose="02010600030101010101" pitchFamily="2" charset="-122"/>
              </a:rPr>
              <a:t>下以热蒸发的形式将单质元素沉积至衬底上实现材料的外延生长，是一种</a:t>
            </a:r>
            <a:r>
              <a:rPr lang="zh-CN" altLang="en-US" dirty="0">
                <a:solidFill>
                  <a:srgbClr val="FF0000"/>
                </a:solidFill>
                <a:latin typeface="宋体" panose="02010600030101010101" pitchFamily="2" charset="-122"/>
                <a:ea typeface="宋体" panose="02010600030101010101" pitchFamily="2" charset="-122"/>
              </a:rPr>
              <a:t>非平衡态生长模式</a:t>
            </a:r>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Times New Roman" panose="02020603050405020304" pitchFamily="18" charset="0"/>
              </a:rPr>
              <a:t> </a:t>
            </a:r>
            <a:r>
              <a:rPr lang="zh-CN" altLang="en-US" dirty="0">
                <a:solidFill>
                  <a:srgbClr val="000000"/>
                </a:solidFill>
                <a:latin typeface="宋体" panose="02010600030101010101" pitchFamily="2" charset="-122"/>
                <a:ea typeface="宋体" panose="02010600030101010101" pitchFamily="2" charset="-122"/>
              </a:rPr>
              <a:t>是一种超高真空下能够实现原子级别精确控制外延速率、薄膜厚度、掺杂浓度和表</a:t>
            </a:r>
            <a:r>
              <a:rPr lang="en-US" altLang="zh-CN" dirty="0">
                <a:solidFill>
                  <a:srgbClr val="000000"/>
                </a:solidFill>
                <a:latin typeface="Times New Roman" panose="02020603050405020304" pitchFamily="18" charset="0"/>
              </a:rPr>
              <a:t>/</a:t>
            </a:r>
            <a:r>
              <a:rPr lang="zh-CN" altLang="en-US" dirty="0">
                <a:solidFill>
                  <a:srgbClr val="000000"/>
                </a:solidFill>
                <a:latin typeface="宋体" panose="02010600030101010101" pitchFamily="2" charset="-122"/>
                <a:ea typeface="宋体" panose="02010600030101010101" pitchFamily="2" charset="-122"/>
              </a:rPr>
              <a:t>界面平整度的薄膜生长技术。</a:t>
            </a:r>
            <a:endParaRPr lang="en-US" altLang="zh-CN"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09238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B56478E-730E-499B-9D09-5E75278F0050}"/>
              </a:ext>
            </a:extLst>
          </p:cNvPr>
          <p:cNvSpPr/>
          <p:nvPr/>
        </p:nvSpPr>
        <p:spPr>
          <a:xfrm>
            <a:off x="0" y="667675"/>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51CA52C-EBFC-48CB-8CCB-431FF50D7274}"/>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042E1C87-58EE-455C-B912-1C3764CC2232}"/>
              </a:ext>
            </a:extLst>
          </p:cNvPr>
          <p:cNvSpPr/>
          <p:nvPr/>
        </p:nvSpPr>
        <p:spPr>
          <a:xfrm>
            <a:off x="394904" y="144455"/>
            <a:ext cx="4092787" cy="461665"/>
          </a:xfrm>
          <a:prstGeom prst="rect">
            <a:avLst/>
          </a:prstGeom>
        </p:spPr>
        <p:txBody>
          <a:bodyPr wrap="none">
            <a:spAutoFit/>
          </a:bodyPr>
          <a:lstStyle/>
          <a:p>
            <a:pPr marL="342900" indent="-342900">
              <a:buFont typeface="Wingdings" panose="05000000000000000000" pitchFamily="2" charset="2"/>
              <a:buChar char="p"/>
            </a:pPr>
            <a:r>
              <a:rPr lang="zh-CN" altLang="en-US" sz="2400" b="1" kern="0" dirty="0">
                <a:solidFill>
                  <a:srgbClr val="1414D0"/>
                </a:solidFill>
                <a:latin typeface="宋体" panose="02010600030101010101" pitchFamily="2" charset="-122"/>
                <a:ea typeface="宋体" panose="02010600030101010101" pitchFamily="2" charset="-122"/>
              </a:rPr>
              <a:t> </a:t>
            </a:r>
            <a:r>
              <a:rPr lang="en-US" altLang="zh-CN" sz="2400" b="1" kern="0" dirty="0">
                <a:solidFill>
                  <a:srgbClr val="1414D0"/>
                </a:solidFill>
                <a:latin typeface="宋体" panose="02010600030101010101" pitchFamily="2" charset="-122"/>
                <a:ea typeface="宋体" panose="02010600030101010101" pitchFamily="2" charset="-122"/>
              </a:rPr>
              <a:t>1.2-</a:t>
            </a:r>
            <a:r>
              <a:rPr lang="zh-CN" altLang="en-US" sz="2400" b="1" kern="0" dirty="0">
                <a:solidFill>
                  <a:srgbClr val="1414D0"/>
                </a:solidFill>
                <a:latin typeface="宋体" panose="02010600030101010101" pitchFamily="2" charset="-122"/>
                <a:ea typeface="宋体" panose="02010600030101010101" pitchFamily="2" charset="-122"/>
              </a:rPr>
              <a:t>分子束外延真空系统</a:t>
            </a:r>
            <a:endParaRPr lang="zh-CN" altLang="en-US" sz="2400" dirty="0"/>
          </a:p>
        </p:txBody>
      </p:sp>
      <p:sp>
        <p:nvSpPr>
          <p:cNvPr id="7" name="文本框 6">
            <a:extLst>
              <a:ext uri="{FF2B5EF4-FFF2-40B4-BE49-F238E27FC236}">
                <a16:creationId xmlns:a16="http://schemas.microsoft.com/office/drawing/2014/main" id="{C7C915B1-105F-45E4-BE00-1E44675A3B63}"/>
              </a:ext>
            </a:extLst>
          </p:cNvPr>
          <p:cNvSpPr txBox="1"/>
          <p:nvPr/>
        </p:nvSpPr>
        <p:spPr>
          <a:xfrm>
            <a:off x="3133511" y="3265377"/>
            <a:ext cx="1003902" cy="37861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真空泵</a:t>
            </a:r>
          </a:p>
        </p:txBody>
      </p:sp>
      <p:sp>
        <p:nvSpPr>
          <p:cNvPr id="8" name="矩形 7">
            <a:extLst>
              <a:ext uri="{FF2B5EF4-FFF2-40B4-BE49-F238E27FC236}">
                <a16:creationId xmlns:a16="http://schemas.microsoft.com/office/drawing/2014/main" id="{F3E54E67-DE60-437E-9005-D37CA1D2DF1E}"/>
              </a:ext>
            </a:extLst>
          </p:cNvPr>
          <p:cNvSpPr/>
          <p:nvPr/>
        </p:nvSpPr>
        <p:spPr>
          <a:xfrm>
            <a:off x="4113900" y="1839841"/>
            <a:ext cx="144793" cy="35211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4F39032F-749E-4AAA-92AB-D5AC79B83DC4}"/>
              </a:ext>
            </a:extLst>
          </p:cNvPr>
          <p:cNvSpPr/>
          <p:nvPr/>
        </p:nvSpPr>
        <p:spPr>
          <a:xfrm>
            <a:off x="4113901" y="1691816"/>
            <a:ext cx="863934" cy="2797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3E9C38EF-0FB6-491A-9DB8-E3A1F06AC143}"/>
              </a:ext>
            </a:extLst>
          </p:cNvPr>
          <p:cNvSpPr/>
          <p:nvPr/>
        </p:nvSpPr>
        <p:spPr>
          <a:xfrm>
            <a:off x="4113900" y="3314601"/>
            <a:ext cx="863934" cy="2797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992DD3DE-CFE3-4EC3-9DC3-76E674E949BD}"/>
              </a:ext>
            </a:extLst>
          </p:cNvPr>
          <p:cNvSpPr/>
          <p:nvPr/>
        </p:nvSpPr>
        <p:spPr>
          <a:xfrm>
            <a:off x="4113900" y="5184795"/>
            <a:ext cx="863934" cy="2797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541BB4E-A370-43FA-95D0-BACDD8776BB0}"/>
              </a:ext>
            </a:extLst>
          </p:cNvPr>
          <p:cNvSpPr txBox="1"/>
          <p:nvPr/>
        </p:nvSpPr>
        <p:spPr>
          <a:xfrm>
            <a:off x="5120958" y="1484416"/>
            <a:ext cx="2426749"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一级泵：</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机械泵   </a:t>
            </a:r>
            <a:endParaRPr lang="en-US" altLang="zh-CN" dirty="0">
              <a:latin typeface="宋体" panose="02010600030101010101" pitchFamily="2" charset="-122"/>
              <a:ea typeface="宋体" panose="02010600030101010101" pitchFamily="2" charset="-122"/>
            </a:endParaRPr>
          </a:p>
          <a:p>
            <a:r>
              <a:rPr lang="en-US" altLang="zh-CN" dirty="0"/>
              <a:t>working in 10</a:t>
            </a:r>
            <a:r>
              <a:rPr lang="en-US" altLang="zh-CN" baseline="30000" dirty="0"/>
              <a:t>3</a:t>
            </a:r>
            <a:r>
              <a:rPr lang="en-US" altLang="zh-CN" dirty="0"/>
              <a:t>~10</a:t>
            </a:r>
            <a:r>
              <a:rPr lang="en-US" altLang="zh-CN" baseline="30000" dirty="0"/>
              <a:t>-2</a:t>
            </a:r>
            <a:r>
              <a:rPr lang="en-US" altLang="zh-CN" dirty="0"/>
              <a:t> Torr</a:t>
            </a:r>
            <a:endParaRPr lang="zh-CN" altLang="en-US" dirty="0"/>
          </a:p>
        </p:txBody>
      </p:sp>
      <p:sp>
        <p:nvSpPr>
          <p:cNvPr id="13" name="文本框 12">
            <a:extLst>
              <a:ext uri="{FF2B5EF4-FFF2-40B4-BE49-F238E27FC236}">
                <a16:creationId xmlns:a16="http://schemas.microsoft.com/office/drawing/2014/main" id="{61D09923-8808-45D5-AF99-0B5DFC73D94B}"/>
              </a:ext>
            </a:extLst>
          </p:cNvPr>
          <p:cNvSpPr txBox="1"/>
          <p:nvPr/>
        </p:nvSpPr>
        <p:spPr>
          <a:xfrm>
            <a:off x="5117802" y="3142946"/>
            <a:ext cx="4643924"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二级泵：</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分子泵  </a:t>
            </a:r>
            <a:endParaRPr lang="en-US" altLang="zh-CN" dirty="0">
              <a:latin typeface="宋体" panose="02010600030101010101" pitchFamily="2" charset="-122"/>
              <a:ea typeface="宋体" panose="02010600030101010101" pitchFamily="2" charset="-122"/>
            </a:endParaRPr>
          </a:p>
          <a:p>
            <a:r>
              <a:rPr lang="en-US" altLang="zh-CN" dirty="0"/>
              <a:t>working in 10</a:t>
            </a:r>
            <a:r>
              <a:rPr lang="en-US" altLang="zh-CN" baseline="30000" dirty="0"/>
              <a:t>-1</a:t>
            </a:r>
            <a:r>
              <a:rPr lang="en-US" altLang="zh-CN" dirty="0"/>
              <a:t> ~10</a:t>
            </a:r>
            <a:r>
              <a:rPr lang="en-US" altLang="zh-CN" baseline="30000" dirty="0"/>
              <a:t>-10</a:t>
            </a:r>
            <a:r>
              <a:rPr lang="en-US" altLang="zh-CN" dirty="0"/>
              <a:t> Torr</a:t>
            </a:r>
            <a:endParaRPr lang="zh-CN" altLang="en-US" dirty="0"/>
          </a:p>
        </p:txBody>
      </p:sp>
      <p:sp>
        <p:nvSpPr>
          <p:cNvPr id="14" name="文本框 13">
            <a:extLst>
              <a:ext uri="{FF2B5EF4-FFF2-40B4-BE49-F238E27FC236}">
                <a16:creationId xmlns:a16="http://schemas.microsoft.com/office/drawing/2014/main" id="{092367C6-2A90-4F9A-A4A0-CD9E88DFFF9D}"/>
              </a:ext>
            </a:extLst>
          </p:cNvPr>
          <p:cNvSpPr txBox="1"/>
          <p:nvPr/>
        </p:nvSpPr>
        <p:spPr>
          <a:xfrm>
            <a:off x="5028301" y="4758981"/>
            <a:ext cx="5038812"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三级泵：</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离子泵 </a:t>
            </a:r>
            <a:r>
              <a:rPr lang="en-US" altLang="zh-CN" dirty="0"/>
              <a:t>working under 10</a:t>
            </a:r>
            <a:r>
              <a:rPr lang="en-US" altLang="zh-CN" baseline="30000" dirty="0"/>
              <a:t>-6</a:t>
            </a:r>
            <a:r>
              <a:rPr lang="en-US" altLang="zh-CN" dirty="0"/>
              <a:t> Torr </a:t>
            </a:r>
            <a:endParaRPr lang="zh-CN" altLang="en-US" dirty="0"/>
          </a:p>
        </p:txBody>
      </p:sp>
      <p:sp>
        <p:nvSpPr>
          <p:cNvPr id="15" name="文本框 14">
            <a:extLst>
              <a:ext uri="{FF2B5EF4-FFF2-40B4-BE49-F238E27FC236}">
                <a16:creationId xmlns:a16="http://schemas.microsoft.com/office/drawing/2014/main" id="{57539971-D844-4085-BE95-59525FDD97C6}"/>
              </a:ext>
            </a:extLst>
          </p:cNvPr>
          <p:cNvSpPr txBox="1"/>
          <p:nvPr/>
        </p:nvSpPr>
        <p:spPr>
          <a:xfrm>
            <a:off x="5028301" y="5279138"/>
            <a:ext cx="3378515" cy="370847"/>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冷泵   </a:t>
            </a:r>
            <a:r>
              <a:rPr lang="en-US" altLang="zh-CN" dirty="0"/>
              <a:t>working under 10</a:t>
            </a:r>
            <a:r>
              <a:rPr lang="en-US" altLang="zh-CN" baseline="30000" dirty="0"/>
              <a:t>-5</a:t>
            </a:r>
            <a:r>
              <a:rPr lang="en-US" altLang="zh-CN" dirty="0"/>
              <a:t> Torr</a:t>
            </a:r>
            <a:r>
              <a:rPr lang="zh-CN" altLang="en-US" dirty="0"/>
              <a:t>    </a:t>
            </a:r>
          </a:p>
        </p:txBody>
      </p:sp>
      <p:sp>
        <p:nvSpPr>
          <p:cNvPr id="17" name="箭头: 右弧形 16">
            <a:extLst>
              <a:ext uri="{FF2B5EF4-FFF2-40B4-BE49-F238E27FC236}">
                <a16:creationId xmlns:a16="http://schemas.microsoft.com/office/drawing/2014/main" id="{3C4D1C1E-F4A7-44D1-A87D-E8B2A2924C9F}"/>
              </a:ext>
            </a:extLst>
          </p:cNvPr>
          <p:cNvSpPr/>
          <p:nvPr/>
        </p:nvSpPr>
        <p:spPr>
          <a:xfrm>
            <a:off x="8145961" y="1723579"/>
            <a:ext cx="863934" cy="1729306"/>
          </a:xfrm>
          <a:prstGeom prst="curved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8" name="箭头: 右弧形 17">
            <a:extLst>
              <a:ext uri="{FF2B5EF4-FFF2-40B4-BE49-F238E27FC236}">
                <a16:creationId xmlns:a16="http://schemas.microsoft.com/office/drawing/2014/main" id="{D6A984E9-D710-4381-8872-D8414AEC7270}"/>
              </a:ext>
            </a:extLst>
          </p:cNvPr>
          <p:cNvSpPr/>
          <p:nvPr/>
        </p:nvSpPr>
        <p:spPr>
          <a:xfrm>
            <a:off x="8216171" y="3798439"/>
            <a:ext cx="863934" cy="1729306"/>
          </a:xfrm>
          <a:prstGeom prst="curved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文本框 18">
            <a:extLst>
              <a:ext uri="{FF2B5EF4-FFF2-40B4-BE49-F238E27FC236}">
                <a16:creationId xmlns:a16="http://schemas.microsoft.com/office/drawing/2014/main" id="{10240BF2-8786-417F-AFD7-4939429A3AB2}"/>
              </a:ext>
            </a:extLst>
          </p:cNvPr>
          <p:cNvSpPr txBox="1"/>
          <p:nvPr/>
        </p:nvSpPr>
        <p:spPr>
          <a:xfrm>
            <a:off x="7547707" y="2397842"/>
            <a:ext cx="1100431" cy="370847"/>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前级泵</a:t>
            </a:r>
          </a:p>
        </p:txBody>
      </p:sp>
      <p:sp>
        <p:nvSpPr>
          <p:cNvPr id="20" name="文本框 19">
            <a:extLst>
              <a:ext uri="{FF2B5EF4-FFF2-40B4-BE49-F238E27FC236}">
                <a16:creationId xmlns:a16="http://schemas.microsoft.com/office/drawing/2014/main" id="{F2BE3DAC-F54F-408C-B092-0E8E6A8E1E1B}"/>
              </a:ext>
            </a:extLst>
          </p:cNvPr>
          <p:cNvSpPr txBox="1"/>
          <p:nvPr/>
        </p:nvSpPr>
        <p:spPr>
          <a:xfrm>
            <a:off x="7838943" y="4412124"/>
            <a:ext cx="1100431" cy="370847"/>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前级泵</a:t>
            </a:r>
          </a:p>
        </p:txBody>
      </p:sp>
      <p:sp>
        <p:nvSpPr>
          <p:cNvPr id="23" name="文本框 22">
            <a:extLst>
              <a:ext uri="{FF2B5EF4-FFF2-40B4-BE49-F238E27FC236}">
                <a16:creationId xmlns:a16="http://schemas.microsoft.com/office/drawing/2014/main" id="{C8378D22-8CFA-4641-8F08-CA6D9FF0DA8D}"/>
              </a:ext>
            </a:extLst>
          </p:cNvPr>
          <p:cNvSpPr txBox="1"/>
          <p:nvPr/>
        </p:nvSpPr>
        <p:spPr>
          <a:xfrm>
            <a:off x="226632" y="2060045"/>
            <a:ext cx="1499893" cy="523220"/>
          </a:xfrm>
          <a:prstGeom prst="rect">
            <a:avLst/>
          </a:prstGeom>
          <a:noFill/>
        </p:spPr>
        <p:txBody>
          <a:bodyPr wrap="square" rtlCol="0">
            <a:spAutoFit/>
          </a:bodyPr>
          <a:lstStyle/>
          <a:p>
            <a:r>
              <a:rPr lang="en-US" altLang="zh-CN" sz="2800" dirty="0">
                <a:effectLst>
                  <a:reflection blurRad="6350" stA="60000" endA="900" endPos="58000" dir="5400000" sy="-100000" algn="bl" rotWithShape="0"/>
                </a:effectLst>
              </a:rPr>
              <a:t>Why </a:t>
            </a:r>
            <a:r>
              <a:rPr lang="zh-CN" altLang="en-US" sz="2800" dirty="0">
                <a:effectLst>
                  <a:reflection blurRad="6350" stA="60000" endA="900" endPos="58000" dir="5400000" sy="-100000" algn="bl" rotWithShape="0"/>
                </a:effectLst>
              </a:rPr>
              <a:t>？</a:t>
            </a:r>
          </a:p>
        </p:txBody>
      </p:sp>
      <p:sp>
        <p:nvSpPr>
          <p:cNvPr id="24" name="矩形 23">
            <a:extLst>
              <a:ext uri="{FF2B5EF4-FFF2-40B4-BE49-F238E27FC236}">
                <a16:creationId xmlns:a16="http://schemas.microsoft.com/office/drawing/2014/main" id="{0D1B5B61-CE12-4DF4-BA0C-384589D7C92A}"/>
              </a:ext>
            </a:extLst>
          </p:cNvPr>
          <p:cNvSpPr/>
          <p:nvPr/>
        </p:nvSpPr>
        <p:spPr>
          <a:xfrm>
            <a:off x="138742" y="982440"/>
            <a:ext cx="2670223" cy="584775"/>
          </a:xfrm>
          <a:prstGeom prst="rect">
            <a:avLst/>
          </a:prstGeom>
        </p:spPr>
        <p:txBody>
          <a:bodyPr wrap="square">
            <a:spAutoFit/>
          </a:bodyPr>
          <a:lstStyle/>
          <a:p>
            <a:r>
              <a:rPr lang="zh-CN" altLang="en-US" sz="3200" dirty="0">
                <a:effectLst>
                  <a:reflection blurRad="6350" stA="60000" endA="900" endPos="58000" dir="5400000" sy="-100000" algn="bl" rotWithShape="0"/>
                </a:effectLst>
              </a:rPr>
              <a:t>超高真空</a:t>
            </a:r>
            <a:endParaRPr lang="zh-CN" altLang="en-US" sz="3200" dirty="0"/>
          </a:p>
        </p:txBody>
      </p:sp>
      <p:pic>
        <p:nvPicPr>
          <p:cNvPr id="25" name="图片 24">
            <a:extLst>
              <a:ext uri="{FF2B5EF4-FFF2-40B4-BE49-F238E27FC236}">
                <a16:creationId xmlns:a16="http://schemas.microsoft.com/office/drawing/2014/main" id="{38AF4E9A-C146-4A93-8C9E-3B3CEFD0E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4" y="2875489"/>
            <a:ext cx="2260587" cy="967158"/>
          </a:xfrm>
          <a:prstGeom prst="rect">
            <a:avLst/>
          </a:prstGeom>
        </p:spPr>
      </p:pic>
      <p:sp>
        <p:nvSpPr>
          <p:cNvPr id="27" name="矩形 26">
            <a:extLst>
              <a:ext uri="{FF2B5EF4-FFF2-40B4-BE49-F238E27FC236}">
                <a16:creationId xmlns:a16="http://schemas.microsoft.com/office/drawing/2014/main" id="{592D623E-2BAE-489E-9170-780B52EFFFD0}"/>
              </a:ext>
            </a:extLst>
          </p:cNvPr>
          <p:cNvSpPr/>
          <p:nvPr/>
        </p:nvSpPr>
        <p:spPr>
          <a:xfrm>
            <a:off x="156422" y="4124349"/>
            <a:ext cx="2260587" cy="1200329"/>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热力学计算表明当生长腔压强为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a:t>
            </a:r>
            <a:r>
              <a:rPr lang="en-US" altLang="zh-CN" baseline="30000" dirty="0">
                <a:latin typeface="Times New Roman" panose="02020603050405020304" pitchFamily="18" charset="0"/>
                <a:ea typeface="宋体" panose="02010600030101010101" pitchFamily="2" charset="-122"/>
                <a:cs typeface="Times New Roman" panose="02020603050405020304" pitchFamily="18" charset="0"/>
              </a:rPr>
              <a:t>-6</a:t>
            </a:r>
            <a:r>
              <a:rPr lang="en-US" altLang="zh-CN" dirty="0">
                <a:latin typeface="Times New Roman" panose="02020603050405020304" pitchFamily="18" charset="0"/>
                <a:ea typeface="宋体" panose="02010600030101010101" pitchFamily="2" charset="-122"/>
                <a:cs typeface="Times New Roman" panose="02020603050405020304" pitchFamily="18" charset="0"/>
              </a:rPr>
              <a:t> Torr</a:t>
            </a:r>
            <a:r>
              <a:rPr lang="zh-CN" altLang="en-US" dirty="0">
                <a:latin typeface="宋体" panose="02010600030101010101" pitchFamily="2" charset="-122"/>
                <a:ea typeface="宋体" panose="02010600030101010101" pitchFamily="2" charset="-122"/>
              </a:rPr>
              <a:t>时，平均分子自由程为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5m</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箭头: 左右 27">
            <a:extLst>
              <a:ext uri="{FF2B5EF4-FFF2-40B4-BE49-F238E27FC236}">
                <a16:creationId xmlns:a16="http://schemas.microsoft.com/office/drawing/2014/main" id="{8B920491-B76C-4693-8791-9E572F865009}"/>
              </a:ext>
            </a:extLst>
          </p:cNvPr>
          <p:cNvSpPr/>
          <p:nvPr/>
        </p:nvSpPr>
        <p:spPr>
          <a:xfrm>
            <a:off x="2248868" y="3193963"/>
            <a:ext cx="910178" cy="545753"/>
          </a:xfrm>
          <a:prstGeom prst="leftRigh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DCD9E0DA-07D8-4151-BBFA-9A1351CC18A3}"/>
              </a:ext>
            </a:extLst>
          </p:cNvPr>
          <p:cNvSpPr/>
          <p:nvPr/>
        </p:nvSpPr>
        <p:spPr>
          <a:xfrm>
            <a:off x="106742" y="5606380"/>
            <a:ext cx="4572000" cy="613117"/>
          </a:xfrm>
          <a:prstGeom prst="rect">
            <a:avLst/>
          </a:prstGeom>
        </p:spPr>
        <p:txBody>
          <a:bodyPr>
            <a:spAutoFit/>
          </a:bodyPr>
          <a:lstStyle/>
          <a:p>
            <a:pPr lvl="0" algn="just">
              <a:lnSpc>
                <a:spcPct val="150000"/>
              </a:lnSpc>
              <a:spcBef>
                <a:spcPts val="300"/>
              </a:spcBef>
              <a:spcAft>
                <a:spcPts val="0"/>
              </a:spcAft>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M.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Henini</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Molecular beam epitaxy: from research to mass production,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Newnes</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2012.</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1050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1FA9D74-CCB1-4B67-BFFB-49054AE35D54}"/>
              </a:ext>
            </a:extLst>
          </p:cNvPr>
          <p:cNvSpPr/>
          <p:nvPr/>
        </p:nvSpPr>
        <p:spPr>
          <a:xfrm>
            <a:off x="0" y="667675"/>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FF7764EB-CDA8-4EA5-9E16-4A627DC1D231}"/>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2392C9E2-DC75-4D45-B58F-1A0A43CF8FBC}"/>
              </a:ext>
            </a:extLst>
          </p:cNvPr>
          <p:cNvSpPr/>
          <p:nvPr/>
        </p:nvSpPr>
        <p:spPr>
          <a:xfrm>
            <a:off x="394904" y="144455"/>
            <a:ext cx="4092787" cy="461665"/>
          </a:xfrm>
          <a:prstGeom prst="rect">
            <a:avLst/>
          </a:prstGeom>
        </p:spPr>
        <p:txBody>
          <a:bodyPr wrap="none">
            <a:spAutoFit/>
          </a:bodyPr>
          <a:lstStyle/>
          <a:p>
            <a:pPr marL="342900" indent="-342900">
              <a:buFont typeface="Wingdings" panose="05000000000000000000" pitchFamily="2" charset="2"/>
              <a:buChar char="p"/>
            </a:pPr>
            <a:r>
              <a:rPr lang="zh-CN" altLang="en-US" sz="2400" b="1" kern="0" dirty="0">
                <a:solidFill>
                  <a:srgbClr val="1414D0"/>
                </a:solidFill>
                <a:latin typeface="宋体" panose="02010600030101010101" pitchFamily="2" charset="-122"/>
                <a:ea typeface="宋体" panose="02010600030101010101" pitchFamily="2" charset="-122"/>
              </a:rPr>
              <a:t> </a:t>
            </a:r>
            <a:r>
              <a:rPr lang="en-US" altLang="zh-CN" sz="2400" b="1" kern="0" dirty="0">
                <a:solidFill>
                  <a:srgbClr val="1414D0"/>
                </a:solidFill>
                <a:latin typeface="宋体" panose="02010600030101010101" pitchFamily="2" charset="-122"/>
                <a:ea typeface="宋体" panose="02010600030101010101" pitchFamily="2" charset="-122"/>
              </a:rPr>
              <a:t>1.3-</a:t>
            </a:r>
            <a:r>
              <a:rPr lang="zh-CN" altLang="en-US" sz="2400" b="1" kern="0" dirty="0">
                <a:solidFill>
                  <a:srgbClr val="1414D0"/>
                </a:solidFill>
                <a:latin typeface="宋体" panose="02010600030101010101" pitchFamily="2" charset="-122"/>
                <a:ea typeface="宋体" panose="02010600030101010101" pitchFamily="2" charset="-122"/>
              </a:rPr>
              <a:t>分子束外延生长系统</a:t>
            </a:r>
            <a:endParaRPr lang="zh-CN" altLang="en-US" sz="2400" dirty="0"/>
          </a:p>
        </p:txBody>
      </p:sp>
      <p:sp>
        <p:nvSpPr>
          <p:cNvPr id="11" name="文本框 10">
            <a:extLst>
              <a:ext uri="{FF2B5EF4-FFF2-40B4-BE49-F238E27FC236}">
                <a16:creationId xmlns:a16="http://schemas.microsoft.com/office/drawing/2014/main" id="{40B91D36-F8CE-44AB-BFF6-DC52199FBC17}"/>
              </a:ext>
            </a:extLst>
          </p:cNvPr>
          <p:cNvSpPr txBox="1"/>
          <p:nvPr/>
        </p:nvSpPr>
        <p:spPr>
          <a:xfrm>
            <a:off x="394904" y="988330"/>
            <a:ext cx="480104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分子束外延系统生长腔内部结构</a:t>
            </a:r>
          </a:p>
        </p:txBody>
      </p:sp>
      <p:pic>
        <p:nvPicPr>
          <p:cNvPr id="3" name="图片 2">
            <a:extLst>
              <a:ext uri="{FF2B5EF4-FFF2-40B4-BE49-F238E27FC236}">
                <a16:creationId xmlns:a16="http://schemas.microsoft.com/office/drawing/2014/main" id="{F582CA32-DBB0-48C9-A8FB-0FE1DC4DDE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691" y="1357662"/>
            <a:ext cx="6266667" cy="4038095"/>
          </a:xfrm>
          <a:prstGeom prst="rect">
            <a:avLst/>
          </a:prstGeom>
        </p:spPr>
      </p:pic>
      <p:sp>
        <p:nvSpPr>
          <p:cNvPr id="12" name="矩形 11">
            <a:extLst>
              <a:ext uri="{FF2B5EF4-FFF2-40B4-BE49-F238E27FC236}">
                <a16:creationId xmlns:a16="http://schemas.microsoft.com/office/drawing/2014/main" id="{6C34865B-EAB0-45F3-A508-19FC654067AB}"/>
              </a:ext>
            </a:extLst>
          </p:cNvPr>
          <p:cNvSpPr/>
          <p:nvPr/>
        </p:nvSpPr>
        <p:spPr>
          <a:xfrm>
            <a:off x="4487691" y="5395757"/>
            <a:ext cx="4572000" cy="613117"/>
          </a:xfrm>
          <a:prstGeom prst="rect">
            <a:avLst/>
          </a:prstGeom>
        </p:spPr>
        <p:txBody>
          <a:bodyPr>
            <a:spAutoFit/>
          </a:bodyPr>
          <a:lstStyle/>
          <a:p>
            <a:pPr lvl="0" algn="just">
              <a:lnSpc>
                <a:spcPct val="150000"/>
              </a:lnSpc>
              <a:spcBef>
                <a:spcPts val="300"/>
              </a:spcBef>
              <a:spcAft>
                <a:spcPts val="0"/>
              </a:spcAft>
            </a:pP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M.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Henini</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Molecular beam epitaxy: from research to mass production, </a:t>
            </a:r>
            <a:r>
              <a:rPr lang="en-US" altLang="zh-CN" sz="1200" kern="100" dirty="0" err="1">
                <a:latin typeface="Times New Roman" panose="02020603050405020304" pitchFamily="18" charset="0"/>
                <a:ea typeface="宋体" panose="02010600030101010101" pitchFamily="2" charset="-122"/>
                <a:cs typeface="Times New Roman" panose="02020603050405020304" pitchFamily="18" charset="0"/>
              </a:rPr>
              <a:t>Newnes</a:t>
            </a:r>
            <a:r>
              <a:rPr lang="en-US" altLang="zh-CN" sz="1200" kern="100" dirty="0">
                <a:latin typeface="Times New Roman" panose="02020603050405020304" pitchFamily="18" charset="0"/>
                <a:ea typeface="宋体" panose="02010600030101010101" pitchFamily="2" charset="-122"/>
                <a:cs typeface="Times New Roman" panose="02020603050405020304" pitchFamily="18" charset="0"/>
              </a:rPr>
              <a:t> 2012.</a:t>
            </a:r>
            <a:endParaRPr lang="zh-CN" altLang="zh-CN" sz="12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780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0648175-2F95-4B68-8D60-BC575A109AE5}"/>
              </a:ext>
            </a:extLst>
          </p:cNvPr>
          <p:cNvSpPr/>
          <p:nvPr/>
        </p:nvSpPr>
        <p:spPr>
          <a:xfrm>
            <a:off x="0" y="667675"/>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3DE92EBD-2404-4EFB-A866-CC49E4ACF6BD}"/>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9341EC28-B8FC-4D31-8874-E97A20D2844E}"/>
              </a:ext>
            </a:extLst>
          </p:cNvPr>
          <p:cNvSpPr/>
          <p:nvPr/>
        </p:nvSpPr>
        <p:spPr>
          <a:xfrm>
            <a:off x="394904" y="144455"/>
            <a:ext cx="4092787" cy="461665"/>
          </a:xfrm>
          <a:prstGeom prst="rect">
            <a:avLst/>
          </a:prstGeom>
        </p:spPr>
        <p:txBody>
          <a:bodyPr wrap="none">
            <a:spAutoFit/>
          </a:bodyPr>
          <a:lstStyle/>
          <a:p>
            <a:pPr marL="342900" indent="-342900">
              <a:buFont typeface="Wingdings" panose="05000000000000000000" pitchFamily="2" charset="2"/>
              <a:buChar char="p"/>
            </a:pPr>
            <a:r>
              <a:rPr lang="zh-CN" altLang="en-US" sz="2400" b="1" kern="0" dirty="0">
                <a:solidFill>
                  <a:srgbClr val="1414D0"/>
                </a:solidFill>
                <a:latin typeface="宋体" panose="02010600030101010101" pitchFamily="2" charset="-122"/>
                <a:ea typeface="宋体" panose="02010600030101010101" pitchFamily="2" charset="-122"/>
              </a:rPr>
              <a:t> </a:t>
            </a:r>
            <a:r>
              <a:rPr lang="en-US" altLang="zh-CN" sz="2400" b="1" kern="0" dirty="0">
                <a:solidFill>
                  <a:srgbClr val="1414D0"/>
                </a:solidFill>
                <a:latin typeface="宋体" panose="02010600030101010101" pitchFamily="2" charset="-122"/>
                <a:ea typeface="宋体" panose="02010600030101010101" pitchFamily="2" charset="-122"/>
              </a:rPr>
              <a:t>1.4-</a:t>
            </a:r>
            <a:r>
              <a:rPr lang="zh-CN" altLang="en-US" sz="2400" b="1" kern="0" dirty="0">
                <a:solidFill>
                  <a:srgbClr val="1414D0"/>
                </a:solidFill>
                <a:latin typeface="宋体" panose="02010600030101010101" pitchFamily="2" charset="-122"/>
                <a:ea typeface="宋体" panose="02010600030101010101" pitchFamily="2" charset="-122"/>
              </a:rPr>
              <a:t>分子束外延检测系统</a:t>
            </a:r>
            <a:endParaRPr lang="zh-CN" altLang="en-US" sz="2400" dirty="0"/>
          </a:p>
        </p:txBody>
      </p:sp>
      <p:sp>
        <p:nvSpPr>
          <p:cNvPr id="2" name="矩形 1">
            <a:extLst>
              <a:ext uri="{FF2B5EF4-FFF2-40B4-BE49-F238E27FC236}">
                <a16:creationId xmlns:a16="http://schemas.microsoft.com/office/drawing/2014/main" id="{AE2A2F89-1F17-4FF2-8BF8-7BE987451448}"/>
              </a:ext>
            </a:extLst>
          </p:cNvPr>
          <p:cNvSpPr/>
          <p:nvPr/>
        </p:nvSpPr>
        <p:spPr>
          <a:xfrm>
            <a:off x="394904" y="1126854"/>
            <a:ext cx="3262432" cy="369332"/>
          </a:xfrm>
          <a:prstGeom prst="rect">
            <a:avLst/>
          </a:prstGeom>
        </p:spPr>
        <p:txBody>
          <a:bodyPr wrap="non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反射高能电子衍射（</a:t>
            </a:r>
            <a:r>
              <a:rPr lang="en-US" altLang="zh-CN" dirty="0">
                <a:latin typeface="Times New Roman" panose="02020603050405020304" pitchFamily="18" charset="0"/>
                <a:ea typeface="宋体" panose="02010600030101010101" pitchFamily="2" charset="-122"/>
              </a:rPr>
              <a:t>RHEED</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8" name="矩形 7">
            <a:extLst>
              <a:ext uri="{FF2B5EF4-FFF2-40B4-BE49-F238E27FC236}">
                <a16:creationId xmlns:a16="http://schemas.microsoft.com/office/drawing/2014/main" id="{7B89382E-DC0C-4BD4-9E65-03B0EB4390D0}"/>
              </a:ext>
            </a:extLst>
          </p:cNvPr>
          <p:cNvSpPr/>
          <p:nvPr/>
        </p:nvSpPr>
        <p:spPr>
          <a:xfrm>
            <a:off x="4440025" y="5476603"/>
            <a:ext cx="4572000" cy="523220"/>
          </a:xfrm>
          <a:prstGeom prst="rect">
            <a:avLst/>
          </a:prstGeom>
        </p:spPr>
        <p:txBody>
          <a:bodyPr>
            <a:spAutoFit/>
          </a:bodyPr>
          <a:lstStyle/>
          <a:p>
            <a:r>
              <a:rPr lang="en-US" altLang="zh-CN" sz="1200" dirty="0">
                <a:latin typeface="Times New Roman" panose="02020603050405020304" pitchFamily="18" charset="0"/>
                <a:cs typeface="Times New Roman" panose="02020603050405020304" pitchFamily="18" charset="0"/>
              </a:rPr>
              <a:t>P. Maksym and J. L. </a:t>
            </a:r>
            <a:r>
              <a:rPr lang="en-US" altLang="zh-CN" sz="1200" dirty="0" err="1">
                <a:latin typeface="Times New Roman" panose="02020603050405020304" pitchFamily="18" charset="0"/>
                <a:cs typeface="Times New Roman" panose="02020603050405020304" pitchFamily="18" charset="0"/>
              </a:rPr>
              <a:t>Beeby</a:t>
            </a:r>
            <a:r>
              <a:rPr lang="en-US" altLang="zh-CN" sz="1200" dirty="0">
                <a:latin typeface="Times New Roman" panose="02020603050405020304" pitchFamily="18" charset="0"/>
                <a:cs typeface="Times New Roman" panose="02020603050405020304" pitchFamily="18" charset="0"/>
              </a:rPr>
              <a:t>, A theory of RHEED, Surface Science 1981, 110, 423-438</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C6593DAC-70D1-4631-834B-3F01CBFB161A}"/>
              </a:ext>
            </a:extLst>
          </p:cNvPr>
          <p:cNvSpPr/>
          <p:nvPr/>
        </p:nvSpPr>
        <p:spPr>
          <a:xfrm>
            <a:off x="1291472" y="1725105"/>
            <a:ext cx="584400"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a:extLst>
              <a:ext uri="{FF2B5EF4-FFF2-40B4-BE49-F238E27FC236}">
                <a16:creationId xmlns:a16="http://schemas.microsoft.com/office/drawing/2014/main" id="{CB76B180-BAAF-4981-B997-BC9D1DC79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738" y="1606771"/>
            <a:ext cx="6005905" cy="3327596"/>
          </a:xfrm>
          <a:prstGeom prst="rect">
            <a:avLst/>
          </a:prstGeom>
        </p:spPr>
      </p:pic>
    </p:spTree>
    <p:extLst>
      <p:ext uri="{BB962C8B-B14F-4D97-AF65-F5344CB8AC3E}">
        <p14:creationId xmlns:p14="http://schemas.microsoft.com/office/powerpoint/2010/main" val="308534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112B024-DB81-4BAC-8F0E-51A5AD9C1BCC}"/>
              </a:ext>
            </a:extLst>
          </p:cNvPr>
          <p:cNvSpPr/>
          <p:nvPr/>
        </p:nvSpPr>
        <p:spPr>
          <a:xfrm>
            <a:off x="0" y="589298"/>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D84CE068-7B07-4589-B8C8-BA5386BCB5C6}"/>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9EC33F75-170A-4971-94EF-E7FA83EAF4C0}"/>
              </a:ext>
            </a:extLst>
          </p:cNvPr>
          <p:cNvSpPr/>
          <p:nvPr/>
        </p:nvSpPr>
        <p:spPr>
          <a:xfrm>
            <a:off x="394904" y="144455"/>
            <a:ext cx="4092787" cy="461665"/>
          </a:xfrm>
          <a:prstGeom prst="rect">
            <a:avLst/>
          </a:prstGeom>
        </p:spPr>
        <p:txBody>
          <a:bodyPr wrap="none">
            <a:spAutoFit/>
          </a:bodyPr>
          <a:lstStyle/>
          <a:p>
            <a:pPr marL="342900" indent="-342900">
              <a:buFont typeface="Wingdings" panose="05000000000000000000" pitchFamily="2" charset="2"/>
              <a:buChar char="p"/>
            </a:pPr>
            <a:r>
              <a:rPr lang="zh-CN" altLang="en-US" sz="2400" b="1" kern="0" dirty="0">
                <a:solidFill>
                  <a:srgbClr val="1414D0"/>
                </a:solidFill>
                <a:latin typeface="宋体" panose="02010600030101010101" pitchFamily="2" charset="-122"/>
                <a:ea typeface="宋体" panose="02010600030101010101" pitchFamily="2" charset="-122"/>
              </a:rPr>
              <a:t> </a:t>
            </a:r>
            <a:r>
              <a:rPr lang="en-US" altLang="zh-CN" sz="2400" b="1" kern="0" dirty="0">
                <a:solidFill>
                  <a:srgbClr val="1414D0"/>
                </a:solidFill>
                <a:latin typeface="宋体" panose="02010600030101010101" pitchFamily="2" charset="-122"/>
                <a:ea typeface="宋体" panose="02010600030101010101" pitchFamily="2" charset="-122"/>
              </a:rPr>
              <a:t>1.4-</a:t>
            </a:r>
            <a:r>
              <a:rPr lang="zh-CN" altLang="en-US" sz="2400" b="1" kern="0" dirty="0">
                <a:solidFill>
                  <a:srgbClr val="1414D0"/>
                </a:solidFill>
                <a:latin typeface="宋体" panose="02010600030101010101" pitchFamily="2" charset="-122"/>
                <a:ea typeface="宋体" panose="02010600030101010101" pitchFamily="2" charset="-122"/>
              </a:rPr>
              <a:t>分子束外延检测系统</a:t>
            </a:r>
            <a:endParaRPr lang="zh-CN" altLang="en-US" sz="2400" dirty="0"/>
          </a:p>
        </p:txBody>
      </p:sp>
      <p:sp>
        <p:nvSpPr>
          <p:cNvPr id="13" name="矩形 12">
            <a:extLst>
              <a:ext uri="{FF2B5EF4-FFF2-40B4-BE49-F238E27FC236}">
                <a16:creationId xmlns:a16="http://schemas.microsoft.com/office/drawing/2014/main" id="{DBC56D5E-593F-4DFA-BE8C-365C811D4F4E}"/>
              </a:ext>
            </a:extLst>
          </p:cNvPr>
          <p:cNvSpPr/>
          <p:nvPr/>
        </p:nvSpPr>
        <p:spPr>
          <a:xfrm>
            <a:off x="394904" y="1126854"/>
            <a:ext cx="3262432" cy="369332"/>
          </a:xfrm>
          <a:prstGeom prst="rect">
            <a:avLst/>
          </a:prstGeom>
        </p:spPr>
        <p:txBody>
          <a:bodyPr wrap="non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反射高能电子衍射（</a:t>
            </a:r>
            <a:r>
              <a:rPr lang="en-US" altLang="zh-CN" dirty="0">
                <a:latin typeface="Times New Roman" panose="02020603050405020304" pitchFamily="18" charset="0"/>
                <a:ea typeface="宋体" panose="02010600030101010101" pitchFamily="2" charset="-122"/>
              </a:rPr>
              <a:t>RHEED</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15" name="矩形 14">
            <a:extLst>
              <a:ext uri="{FF2B5EF4-FFF2-40B4-BE49-F238E27FC236}">
                <a16:creationId xmlns:a16="http://schemas.microsoft.com/office/drawing/2014/main" id="{C1CA40C4-A44F-40D0-9459-FDAD5E4C5756}"/>
              </a:ext>
            </a:extLst>
          </p:cNvPr>
          <p:cNvSpPr/>
          <p:nvPr/>
        </p:nvSpPr>
        <p:spPr>
          <a:xfrm>
            <a:off x="1291472" y="1725105"/>
            <a:ext cx="584400"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 name="图片 17">
            <a:extLst>
              <a:ext uri="{FF2B5EF4-FFF2-40B4-BE49-F238E27FC236}">
                <a16:creationId xmlns:a16="http://schemas.microsoft.com/office/drawing/2014/main" id="{C079CC89-15CE-40FE-BDBB-A09B559D4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842" y="1633762"/>
            <a:ext cx="4542857" cy="3590476"/>
          </a:xfrm>
          <a:prstGeom prst="rect">
            <a:avLst/>
          </a:prstGeom>
        </p:spPr>
      </p:pic>
      <p:sp>
        <p:nvSpPr>
          <p:cNvPr id="20" name="矩形 19">
            <a:extLst>
              <a:ext uri="{FF2B5EF4-FFF2-40B4-BE49-F238E27FC236}">
                <a16:creationId xmlns:a16="http://schemas.microsoft.com/office/drawing/2014/main" id="{46EAF3E9-9732-4DA6-A394-3BE27F121F6B}"/>
              </a:ext>
            </a:extLst>
          </p:cNvPr>
          <p:cNvSpPr/>
          <p:nvPr/>
        </p:nvSpPr>
        <p:spPr>
          <a:xfrm>
            <a:off x="1057380" y="5500313"/>
            <a:ext cx="8127402" cy="461665"/>
          </a:xfrm>
          <a:prstGeom prst="rect">
            <a:avLst/>
          </a:prstGeom>
        </p:spPr>
        <p:txBody>
          <a:bodyPr wrap="square">
            <a:spAutoFit/>
          </a:bodyPr>
          <a:lstStyle/>
          <a:p>
            <a:r>
              <a:rPr lang="en-US" altLang="zh-CN" sz="1200" dirty="0"/>
              <a:t> </a:t>
            </a:r>
            <a:r>
              <a:rPr lang="en-US" altLang="zh-CN" sz="1200" dirty="0" err="1"/>
              <a:t>Seravalli</a:t>
            </a:r>
            <a:r>
              <a:rPr lang="en-US" altLang="zh-CN" sz="1200" dirty="0"/>
              <a:t> L, </a:t>
            </a:r>
            <a:r>
              <a:rPr lang="en-US" altLang="zh-CN" sz="1200" dirty="0" err="1"/>
              <a:t>Trevisi</a:t>
            </a:r>
            <a:r>
              <a:rPr lang="en-US" altLang="zh-CN" sz="1200" dirty="0"/>
              <a:t> G, </a:t>
            </a:r>
            <a:r>
              <a:rPr lang="en-US" altLang="zh-CN" sz="1200" dirty="0" err="1"/>
              <a:t>Frigeri</a:t>
            </a:r>
            <a:r>
              <a:rPr lang="en-US" altLang="zh-CN" sz="1200" dirty="0"/>
              <a:t> P, Franchi S. Self-assembled </a:t>
            </a:r>
            <a:r>
              <a:rPr lang="en-US" altLang="zh-CN" sz="1200" dirty="0" err="1"/>
              <a:t>zerodimensional</a:t>
            </a:r>
            <a:r>
              <a:rPr lang="en-US" altLang="zh-CN" sz="1200" dirty="0"/>
              <a:t> semiconductor nanostructures. In: </a:t>
            </a:r>
            <a:r>
              <a:rPr lang="en-US" altLang="zh-CN" sz="1200" dirty="0" err="1"/>
              <a:t>Carra</a:t>
            </a:r>
            <a:r>
              <a:rPr lang="en-US" altLang="zh-CN" sz="1200" dirty="0"/>
              <a:t>` S, </a:t>
            </a:r>
            <a:r>
              <a:rPr lang="en-US" altLang="zh-CN" sz="1200" dirty="0" err="1"/>
              <a:t>Paorici</a:t>
            </a:r>
            <a:r>
              <a:rPr lang="en-US" altLang="zh-CN" sz="1200" dirty="0"/>
              <a:t> C,</a:t>
            </a:r>
          </a:p>
          <a:p>
            <a:r>
              <a:rPr lang="en-US" altLang="zh-CN" sz="1200" dirty="0"/>
              <a:t>editors. Current issues in crystal growth from the </a:t>
            </a:r>
            <a:r>
              <a:rPr lang="en-US" altLang="zh-CN" sz="1200" dirty="0" err="1"/>
              <a:t>vapour</a:t>
            </a:r>
            <a:r>
              <a:rPr lang="en-US" altLang="zh-CN" sz="1200" dirty="0"/>
              <a:t>. Accademia Nazionale </a:t>
            </a:r>
            <a:r>
              <a:rPr lang="en-US" altLang="zh-CN" sz="1200" dirty="0" err="1"/>
              <a:t>dei</a:t>
            </a:r>
            <a:r>
              <a:rPr lang="en-US" altLang="zh-CN" sz="1200" dirty="0"/>
              <a:t> </a:t>
            </a:r>
            <a:r>
              <a:rPr lang="en-US" altLang="zh-CN" sz="1200" dirty="0" err="1"/>
              <a:t>Lincei</a:t>
            </a:r>
            <a:r>
              <a:rPr lang="en-US" altLang="zh-CN" sz="1200" dirty="0"/>
              <a:t>; 2007. p. 169e93.</a:t>
            </a:r>
            <a:endParaRPr lang="zh-CN" altLang="en-US" sz="1200" dirty="0"/>
          </a:p>
        </p:txBody>
      </p:sp>
    </p:spTree>
    <p:extLst>
      <p:ext uri="{BB962C8B-B14F-4D97-AF65-F5344CB8AC3E}">
        <p14:creationId xmlns:p14="http://schemas.microsoft.com/office/powerpoint/2010/main" val="251225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112B024-DB81-4BAC-8F0E-51A5AD9C1BCC}"/>
              </a:ext>
            </a:extLst>
          </p:cNvPr>
          <p:cNvSpPr/>
          <p:nvPr/>
        </p:nvSpPr>
        <p:spPr>
          <a:xfrm>
            <a:off x="0" y="667675"/>
            <a:ext cx="4440025" cy="190164"/>
          </a:xfrm>
          <a:prstGeom prst="rect">
            <a:avLst/>
          </a:prstGeom>
          <a:gradFill flip="none" rotWithShape="1">
            <a:gsLst>
              <a:gs pos="43000">
                <a:schemeClr val="accent1"/>
              </a:gs>
              <a:gs pos="91000">
                <a:schemeClr val="bg1"/>
              </a:gs>
            </a:gsLst>
            <a:lin ang="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D84CE068-7B07-4589-B8C8-BA5386BCB5C6}"/>
              </a:ext>
            </a:extLst>
          </p:cNvPr>
          <p:cNvSpPr/>
          <p:nvPr/>
        </p:nvSpPr>
        <p:spPr>
          <a:xfrm>
            <a:off x="4703975" y="6061378"/>
            <a:ext cx="4440025" cy="190164"/>
          </a:xfrm>
          <a:prstGeom prst="rect">
            <a:avLst/>
          </a:prstGeom>
          <a:gradFill flip="none" rotWithShape="1">
            <a:gsLst>
              <a:gs pos="43000">
                <a:srgbClr val="FF0000"/>
              </a:gs>
              <a:gs pos="93000">
                <a:schemeClr val="bg1"/>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9EC33F75-170A-4971-94EF-E7FA83EAF4C0}"/>
              </a:ext>
            </a:extLst>
          </p:cNvPr>
          <p:cNvSpPr/>
          <p:nvPr/>
        </p:nvSpPr>
        <p:spPr>
          <a:xfrm>
            <a:off x="394904" y="144455"/>
            <a:ext cx="4092787" cy="461665"/>
          </a:xfrm>
          <a:prstGeom prst="rect">
            <a:avLst/>
          </a:prstGeom>
        </p:spPr>
        <p:txBody>
          <a:bodyPr wrap="none">
            <a:spAutoFit/>
          </a:bodyPr>
          <a:lstStyle/>
          <a:p>
            <a:pPr marL="342900" indent="-342900">
              <a:buFont typeface="Wingdings" panose="05000000000000000000" pitchFamily="2" charset="2"/>
              <a:buChar char="p"/>
            </a:pPr>
            <a:r>
              <a:rPr lang="zh-CN" altLang="en-US" sz="2400" b="1" kern="0" dirty="0">
                <a:solidFill>
                  <a:srgbClr val="1414D0"/>
                </a:solidFill>
                <a:latin typeface="宋体" panose="02010600030101010101" pitchFamily="2" charset="-122"/>
                <a:ea typeface="宋体" panose="02010600030101010101" pitchFamily="2" charset="-122"/>
              </a:rPr>
              <a:t> </a:t>
            </a:r>
            <a:r>
              <a:rPr lang="en-US" altLang="zh-CN" sz="2400" b="1" kern="0" dirty="0">
                <a:solidFill>
                  <a:srgbClr val="1414D0"/>
                </a:solidFill>
                <a:latin typeface="宋体" panose="02010600030101010101" pitchFamily="2" charset="-122"/>
                <a:ea typeface="宋体" panose="02010600030101010101" pitchFamily="2" charset="-122"/>
              </a:rPr>
              <a:t>1.4-</a:t>
            </a:r>
            <a:r>
              <a:rPr lang="zh-CN" altLang="en-US" sz="2400" b="1" kern="0" dirty="0">
                <a:solidFill>
                  <a:srgbClr val="1414D0"/>
                </a:solidFill>
                <a:latin typeface="宋体" panose="02010600030101010101" pitchFamily="2" charset="-122"/>
                <a:ea typeface="宋体" panose="02010600030101010101" pitchFamily="2" charset="-122"/>
              </a:rPr>
              <a:t>分子束外延检测系统</a:t>
            </a:r>
            <a:endParaRPr lang="zh-CN" altLang="en-US" sz="2400" dirty="0"/>
          </a:p>
        </p:txBody>
      </p:sp>
      <p:sp>
        <p:nvSpPr>
          <p:cNvPr id="13" name="矩形 12">
            <a:extLst>
              <a:ext uri="{FF2B5EF4-FFF2-40B4-BE49-F238E27FC236}">
                <a16:creationId xmlns:a16="http://schemas.microsoft.com/office/drawing/2014/main" id="{DBC56D5E-593F-4DFA-BE8C-365C811D4F4E}"/>
              </a:ext>
            </a:extLst>
          </p:cNvPr>
          <p:cNvSpPr/>
          <p:nvPr/>
        </p:nvSpPr>
        <p:spPr>
          <a:xfrm>
            <a:off x="394904" y="1126854"/>
            <a:ext cx="2223686" cy="369332"/>
          </a:xfrm>
          <a:prstGeom prst="rect">
            <a:avLst/>
          </a:prstGeom>
        </p:spPr>
        <p:txBody>
          <a:bodyPr wrap="none">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射线衍射</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XRD</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15" name="矩形 14">
            <a:extLst>
              <a:ext uri="{FF2B5EF4-FFF2-40B4-BE49-F238E27FC236}">
                <a16:creationId xmlns:a16="http://schemas.microsoft.com/office/drawing/2014/main" id="{C1CA40C4-A44F-40D0-9459-FDAD5E4C5756}"/>
              </a:ext>
            </a:extLst>
          </p:cNvPr>
          <p:cNvSpPr/>
          <p:nvPr/>
        </p:nvSpPr>
        <p:spPr>
          <a:xfrm>
            <a:off x="1291472" y="1725105"/>
            <a:ext cx="584400"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a:extLst>
              <a:ext uri="{FF2B5EF4-FFF2-40B4-BE49-F238E27FC236}">
                <a16:creationId xmlns:a16="http://schemas.microsoft.com/office/drawing/2014/main" id="{7B8544BF-C8C8-4367-B60E-85A878850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82" y="1909771"/>
            <a:ext cx="4325247" cy="3356710"/>
          </a:xfrm>
          <a:prstGeom prst="rect">
            <a:avLst/>
          </a:prstGeom>
        </p:spPr>
      </p:pic>
      <p:pic>
        <p:nvPicPr>
          <p:cNvPr id="4" name="图片 3">
            <a:extLst>
              <a:ext uri="{FF2B5EF4-FFF2-40B4-BE49-F238E27FC236}">
                <a16:creationId xmlns:a16="http://schemas.microsoft.com/office/drawing/2014/main" id="{D22B195A-FC10-41D4-9160-732B307126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3121" y="2094437"/>
            <a:ext cx="3223249" cy="2141076"/>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4C7F957-8FB1-40E7-8900-C9D47D789D3F}"/>
                  </a:ext>
                </a:extLst>
              </p:cNvPr>
              <p:cNvSpPr txBox="1"/>
              <p:nvPr/>
            </p:nvSpPr>
            <p:spPr>
              <a:xfrm>
                <a:off x="5324354" y="4748335"/>
                <a:ext cx="3265864" cy="400110"/>
              </a:xfrm>
              <a:prstGeom prst="rect">
                <a:avLst/>
              </a:prstGeom>
              <a:noFill/>
            </p:spPr>
            <p:txBody>
              <a:bodyPr wrap="square" rtlCol="0">
                <a:spAutoFit/>
              </a:bodyPr>
              <a:lstStyle/>
              <a:p>
                <a:r>
                  <a:rPr lang="zh-CN" altLang="en-US" sz="2000" dirty="0"/>
                  <a:t>布拉格方程：</a:t>
                </a:r>
                <a14:m>
                  <m:oMath xmlns:m="http://schemas.openxmlformats.org/officeDocument/2006/math">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𝑑𝑠𝑖𝑛</m:t>
                    </m:r>
                    <m:r>
                      <a:rPr lang="zh-CN" altLang="en-US" sz="2000" b="0" i="1" smtClean="0">
                        <a:latin typeface="Cambria Math" panose="02040503050406030204" pitchFamily="18" charset="0"/>
                      </a:rPr>
                      <m:t>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zh-CN" altLang="en-US" sz="2000" b="0" i="1" smtClean="0">
                        <a:latin typeface="Cambria Math" panose="02040503050406030204" pitchFamily="18" charset="0"/>
                      </a:rPr>
                      <m:t>𝜆</m:t>
                    </m:r>
                  </m:oMath>
                </a14:m>
                <a:endParaRPr lang="zh-CN" altLang="en-US" sz="2000" dirty="0"/>
              </a:p>
            </p:txBody>
          </p:sp>
        </mc:Choice>
        <mc:Fallback xmlns="">
          <p:sp>
            <p:nvSpPr>
              <p:cNvPr id="6" name="文本框 5">
                <a:extLst>
                  <a:ext uri="{FF2B5EF4-FFF2-40B4-BE49-F238E27FC236}">
                    <a16:creationId xmlns:a16="http://schemas.microsoft.com/office/drawing/2014/main" id="{84C7F957-8FB1-40E7-8900-C9D47D789D3F}"/>
                  </a:ext>
                </a:extLst>
              </p:cNvPr>
              <p:cNvSpPr txBox="1">
                <a:spLocks noRot="1" noChangeAspect="1" noMove="1" noResize="1" noEditPoints="1" noAdjustHandles="1" noChangeArrowheads="1" noChangeShapeType="1" noTextEdit="1"/>
              </p:cNvSpPr>
              <p:nvPr/>
            </p:nvSpPr>
            <p:spPr>
              <a:xfrm>
                <a:off x="5324354" y="4748335"/>
                <a:ext cx="3265864" cy="400110"/>
              </a:xfrm>
              <a:prstGeom prst="rect">
                <a:avLst/>
              </a:prstGeom>
              <a:blipFill>
                <a:blip r:embed="rId5"/>
                <a:stretch>
                  <a:fillRect l="-1866" t="-9091" b="-25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632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1964</TotalTime>
  <Words>2666</Words>
  <Application>Microsoft Office PowerPoint</Application>
  <PresentationFormat>全屏显示(4:3)</PresentationFormat>
  <Paragraphs>134</Paragraphs>
  <Slides>23</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等线</vt:lpstr>
      <vt:lpstr>华文楷体</vt:lpstr>
      <vt:lpstr>宋体</vt:lpstr>
      <vt:lpstr>微软雅黑</vt:lpstr>
      <vt:lpstr>Arial</vt:lpstr>
      <vt:lpstr>Calibri</vt:lpstr>
      <vt:lpstr>Calibri Light</vt:lpstr>
      <vt:lpstr>Cambria Math</vt:lpstr>
      <vt:lpstr>Segoe UI Emoji</vt:lpstr>
      <vt:lpstr>Symbol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泰 李</dc:creator>
  <cp:lastModifiedBy> </cp:lastModifiedBy>
  <cp:revision>78</cp:revision>
  <dcterms:created xsi:type="dcterms:W3CDTF">2019-11-08T14:05:51Z</dcterms:created>
  <dcterms:modified xsi:type="dcterms:W3CDTF">2019-11-12T11:12:28Z</dcterms:modified>
</cp:coreProperties>
</file>